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23.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24.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notesSlides/notesSlide25.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6.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tags/tag7.xml" ContentType="application/vnd.openxmlformats-officedocument.presentationml.tags+xml"/>
  <Override PartName="/ppt/embeddings/oleObject39.bin" ContentType="application/vnd.openxmlformats-officedocument.oleObject"/>
  <Override PartName="/ppt/embeddings/oleObject40.bin" ContentType="application/vnd.openxmlformats-officedocument.oleObject"/>
  <Override PartName="/ppt/tags/tag8.xml" ContentType="application/vnd.openxmlformats-officedocument.presentationml.tags+xml"/>
  <Override PartName="/ppt/notesSlides/notesSlide27.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tags/tag9.xml" ContentType="application/vnd.openxmlformats-officedocument.presentationml.tags+xml"/>
  <Override PartName="/ppt/notesSlides/notesSlide28.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53.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 id="2147483700" r:id="rId4"/>
    <p:sldMasterId id="2147483712" r:id="rId5"/>
    <p:sldMasterId id="2147483728" r:id="rId6"/>
    <p:sldMasterId id="2147483744" r:id="rId7"/>
    <p:sldMasterId id="2147483759" r:id="rId8"/>
    <p:sldMasterId id="2147483771" r:id="rId9"/>
    <p:sldMasterId id="2147483783" r:id="rId10"/>
    <p:sldMasterId id="2147483795" r:id="rId11"/>
  </p:sldMasterIdLst>
  <p:notesMasterIdLst>
    <p:notesMasterId r:id="rId90"/>
  </p:notesMasterIdLst>
  <p:handoutMasterIdLst>
    <p:handoutMasterId r:id="rId91"/>
  </p:handoutMasterIdLst>
  <p:sldIdLst>
    <p:sldId id="256" r:id="rId12"/>
    <p:sldId id="506" r:id="rId13"/>
    <p:sldId id="503" r:id="rId14"/>
    <p:sldId id="504" r:id="rId15"/>
    <p:sldId id="505" r:id="rId16"/>
    <p:sldId id="510" r:id="rId17"/>
    <p:sldId id="511" r:id="rId18"/>
    <p:sldId id="440" r:id="rId19"/>
    <p:sldId id="441" r:id="rId20"/>
    <p:sldId id="498" r:id="rId21"/>
    <p:sldId id="438" r:id="rId22"/>
    <p:sldId id="428" r:id="rId23"/>
    <p:sldId id="429" r:id="rId24"/>
    <p:sldId id="430" r:id="rId25"/>
    <p:sldId id="431" r:id="rId26"/>
    <p:sldId id="432" r:id="rId27"/>
    <p:sldId id="433" r:id="rId28"/>
    <p:sldId id="434" r:id="rId29"/>
    <p:sldId id="436" r:id="rId30"/>
    <p:sldId id="439" r:id="rId31"/>
    <p:sldId id="499" r:id="rId32"/>
    <p:sldId id="496" r:id="rId33"/>
    <p:sldId id="497" r:id="rId34"/>
    <p:sldId id="437" r:id="rId35"/>
    <p:sldId id="500" r:id="rId36"/>
    <p:sldId id="442" r:id="rId37"/>
    <p:sldId id="443" r:id="rId38"/>
    <p:sldId id="444" r:id="rId39"/>
    <p:sldId id="445" r:id="rId40"/>
    <p:sldId id="446" r:id="rId41"/>
    <p:sldId id="447" r:id="rId42"/>
    <p:sldId id="448" r:id="rId43"/>
    <p:sldId id="449" r:id="rId44"/>
    <p:sldId id="450" r:id="rId45"/>
    <p:sldId id="451" r:id="rId46"/>
    <p:sldId id="452" r:id="rId47"/>
    <p:sldId id="453" r:id="rId48"/>
    <p:sldId id="454" r:id="rId49"/>
    <p:sldId id="455" r:id="rId50"/>
    <p:sldId id="456" r:id="rId51"/>
    <p:sldId id="457" r:id="rId52"/>
    <p:sldId id="458" r:id="rId53"/>
    <p:sldId id="459" r:id="rId54"/>
    <p:sldId id="460" r:id="rId55"/>
    <p:sldId id="501" r:id="rId56"/>
    <p:sldId id="475" r:id="rId57"/>
    <p:sldId id="476" r:id="rId58"/>
    <p:sldId id="477" r:id="rId59"/>
    <p:sldId id="478" r:id="rId60"/>
    <p:sldId id="479" r:id="rId61"/>
    <p:sldId id="480" r:id="rId62"/>
    <p:sldId id="481" r:id="rId63"/>
    <p:sldId id="482" r:id="rId64"/>
    <p:sldId id="484" r:id="rId65"/>
    <p:sldId id="485" r:id="rId66"/>
    <p:sldId id="486" r:id="rId67"/>
    <p:sldId id="487" r:id="rId68"/>
    <p:sldId id="488" r:id="rId69"/>
    <p:sldId id="489" r:id="rId70"/>
    <p:sldId id="490" r:id="rId71"/>
    <p:sldId id="491" r:id="rId72"/>
    <p:sldId id="492" r:id="rId73"/>
    <p:sldId id="494" r:id="rId74"/>
    <p:sldId id="483" r:id="rId75"/>
    <p:sldId id="502" r:id="rId76"/>
    <p:sldId id="462" r:id="rId77"/>
    <p:sldId id="495" r:id="rId78"/>
    <p:sldId id="466" r:id="rId79"/>
    <p:sldId id="467" r:id="rId80"/>
    <p:sldId id="468" r:id="rId81"/>
    <p:sldId id="469" r:id="rId82"/>
    <p:sldId id="508" r:id="rId83"/>
    <p:sldId id="509" r:id="rId84"/>
    <p:sldId id="470" r:id="rId85"/>
    <p:sldId id="471" r:id="rId86"/>
    <p:sldId id="472" r:id="rId87"/>
    <p:sldId id="473" r:id="rId88"/>
    <p:sldId id="341" r:id="rId89"/>
  </p:sldIdLst>
  <p:sldSz cx="9144000" cy="6858000" type="screen4x3"/>
  <p:notesSz cx="7315200" cy="9601200"/>
  <p:defaultTextStyle>
    <a:defPPr>
      <a:defRPr lang="en-US"/>
    </a:defPPr>
    <a:lvl1pPr marL="0" algn="l" defTabSz="913334" rtl="0" eaLnBrk="1" latinLnBrk="0" hangingPunct="1">
      <a:defRPr sz="1700" kern="1200">
        <a:solidFill>
          <a:schemeClr val="tx1"/>
        </a:solidFill>
        <a:latin typeface="+mn-lt"/>
        <a:ea typeface="+mn-ea"/>
        <a:cs typeface="+mn-cs"/>
      </a:defRPr>
    </a:lvl1pPr>
    <a:lvl2pPr marL="456667" algn="l" defTabSz="913334" rtl="0" eaLnBrk="1" latinLnBrk="0" hangingPunct="1">
      <a:defRPr sz="1700" kern="1200">
        <a:solidFill>
          <a:schemeClr val="tx1"/>
        </a:solidFill>
        <a:latin typeface="+mn-lt"/>
        <a:ea typeface="+mn-ea"/>
        <a:cs typeface="+mn-cs"/>
      </a:defRPr>
    </a:lvl2pPr>
    <a:lvl3pPr marL="913334" algn="l" defTabSz="913334" rtl="0" eaLnBrk="1" latinLnBrk="0" hangingPunct="1">
      <a:defRPr sz="1700" kern="1200">
        <a:solidFill>
          <a:schemeClr val="tx1"/>
        </a:solidFill>
        <a:latin typeface="+mn-lt"/>
        <a:ea typeface="+mn-ea"/>
        <a:cs typeface="+mn-cs"/>
      </a:defRPr>
    </a:lvl3pPr>
    <a:lvl4pPr marL="1370003" algn="l" defTabSz="913334" rtl="0" eaLnBrk="1" latinLnBrk="0" hangingPunct="1">
      <a:defRPr sz="1700" kern="1200">
        <a:solidFill>
          <a:schemeClr val="tx1"/>
        </a:solidFill>
        <a:latin typeface="+mn-lt"/>
        <a:ea typeface="+mn-ea"/>
        <a:cs typeface="+mn-cs"/>
      </a:defRPr>
    </a:lvl4pPr>
    <a:lvl5pPr marL="1826666" algn="l" defTabSz="913334" rtl="0" eaLnBrk="1" latinLnBrk="0" hangingPunct="1">
      <a:defRPr sz="1700" kern="1200">
        <a:solidFill>
          <a:schemeClr val="tx1"/>
        </a:solidFill>
        <a:latin typeface="+mn-lt"/>
        <a:ea typeface="+mn-ea"/>
        <a:cs typeface="+mn-cs"/>
      </a:defRPr>
    </a:lvl5pPr>
    <a:lvl6pPr marL="2283336" algn="l" defTabSz="913334" rtl="0" eaLnBrk="1" latinLnBrk="0" hangingPunct="1">
      <a:defRPr sz="1700" kern="1200">
        <a:solidFill>
          <a:schemeClr val="tx1"/>
        </a:solidFill>
        <a:latin typeface="+mn-lt"/>
        <a:ea typeface="+mn-ea"/>
        <a:cs typeface="+mn-cs"/>
      </a:defRPr>
    </a:lvl6pPr>
    <a:lvl7pPr marL="2740004" algn="l" defTabSz="913334" rtl="0" eaLnBrk="1" latinLnBrk="0" hangingPunct="1">
      <a:defRPr sz="1700" kern="1200">
        <a:solidFill>
          <a:schemeClr val="tx1"/>
        </a:solidFill>
        <a:latin typeface="+mn-lt"/>
        <a:ea typeface="+mn-ea"/>
        <a:cs typeface="+mn-cs"/>
      </a:defRPr>
    </a:lvl7pPr>
    <a:lvl8pPr marL="3196670" algn="l" defTabSz="913334" rtl="0" eaLnBrk="1" latinLnBrk="0" hangingPunct="1">
      <a:defRPr sz="1700" kern="1200">
        <a:solidFill>
          <a:schemeClr val="tx1"/>
        </a:solidFill>
        <a:latin typeface="+mn-lt"/>
        <a:ea typeface="+mn-ea"/>
        <a:cs typeface="+mn-cs"/>
      </a:defRPr>
    </a:lvl8pPr>
    <a:lvl9pPr marL="3653334" algn="l" defTabSz="913334"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0316" autoAdjust="0"/>
  </p:normalViewPr>
  <p:slideViewPr>
    <p:cSldViewPr>
      <p:cViewPr>
        <p:scale>
          <a:sx n="75" d="100"/>
          <a:sy n="75" d="100"/>
        </p:scale>
        <p:origin x="-2504" y="-600"/>
      </p:cViewPr>
      <p:guideLst>
        <p:guide orient="horz" pos="2161"/>
        <p:guide pos="2881"/>
      </p:guideLst>
    </p:cSldViewPr>
  </p:slideViewPr>
  <p:outlineViewPr>
    <p:cViewPr>
      <p:scale>
        <a:sx n="33" d="100"/>
        <a:sy n="33" d="100"/>
      </p:scale>
      <p:origin x="0" y="59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70" Type="http://schemas.openxmlformats.org/officeDocument/2006/relationships/slide" Target="slides/slide59.xml"/><Relationship Id="rId71" Type="http://schemas.openxmlformats.org/officeDocument/2006/relationships/slide" Target="slides/slide60.xml"/><Relationship Id="rId72" Type="http://schemas.openxmlformats.org/officeDocument/2006/relationships/slide" Target="slides/slide61.xml"/><Relationship Id="rId73" Type="http://schemas.openxmlformats.org/officeDocument/2006/relationships/slide" Target="slides/slide62.xml"/><Relationship Id="rId74" Type="http://schemas.openxmlformats.org/officeDocument/2006/relationships/slide" Target="slides/slide63.xml"/><Relationship Id="rId75" Type="http://schemas.openxmlformats.org/officeDocument/2006/relationships/slide" Target="slides/slide64.xml"/><Relationship Id="rId76" Type="http://schemas.openxmlformats.org/officeDocument/2006/relationships/slide" Target="slides/slide65.xml"/><Relationship Id="rId77" Type="http://schemas.openxmlformats.org/officeDocument/2006/relationships/slide" Target="slides/slide66.xml"/><Relationship Id="rId78" Type="http://schemas.openxmlformats.org/officeDocument/2006/relationships/slide" Target="slides/slide67.xml"/><Relationship Id="rId79" Type="http://schemas.openxmlformats.org/officeDocument/2006/relationships/slide" Target="slides/slide6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slide" Target="slides/slide58.xml"/><Relationship Id="rId80" Type="http://schemas.openxmlformats.org/officeDocument/2006/relationships/slide" Target="slides/slide69.xml"/><Relationship Id="rId81" Type="http://schemas.openxmlformats.org/officeDocument/2006/relationships/slide" Target="slides/slide70.xml"/><Relationship Id="rId82" Type="http://schemas.openxmlformats.org/officeDocument/2006/relationships/slide" Target="slides/slide71.xml"/><Relationship Id="rId83" Type="http://schemas.openxmlformats.org/officeDocument/2006/relationships/slide" Target="slides/slide72.xml"/><Relationship Id="rId84" Type="http://schemas.openxmlformats.org/officeDocument/2006/relationships/slide" Target="slides/slide73.xml"/><Relationship Id="rId85" Type="http://schemas.openxmlformats.org/officeDocument/2006/relationships/slide" Target="slides/slide74.xml"/><Relationship Id="rId86" Type="http://schemas.openxmlformats.org/officeDocument/2006/relationships/slide" Target="slides/slide75.xml"/><Relationship Id="rId87" Type="http://schemas.openxmlformats.org/officeDocument/2006/relationships/slide" Target="slides/slide76.xml"/><Relationship Id="rId88" Type="http://schemas.openxmlformats.org/officeDocument/2006/relationships/slide" Target="slides/slide77.xml"/><Relationship Id="rId89" Type="http://schemas.openxmlformats.org/officeDocument/2006/relationships/slide" Target="slides/slide7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erranlli:Downloads:Mobile%20Traffice%20Data%20Growth.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erranlli:Downloads:Mobile%20Traffice%20Data%20Growth.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a:solidFill>
                  <a:schemeClr val="tx1"/>
                </a:solidFill>
              </a:defRPr>
            </a:pPr>
            <a:r>
              <a:rPr lang="en-US" sz="1800" b="0" i="0" dirty="0" smtClean="0">
                <a:solidFill>
                  <a:schemeClr val="tx1"/>
                </a:solidFill>
                <a:latin typeface="Gill Sans Light"/>
                <a:cs typeface="Gill Sans Light"/>
              </a:rPr>
              <a:t>Exabyte</a:t>
            </a:r>
            <a:endParaRPr lang="en-US" sz="1800" b="0" i="0" dirty="0">
              <a:solidFill>
                <a:schemeClr val="tx1"/>
              </a:solidFill>
              <a:latin typeface="Gill Sans Light"/>
              <a:cs typeface="Gill Sans Light"/>
            </a:endParaRPr>
          </a:p>
        </c:rich>
      </c:tx>
      <c:layout>
        <c:manualLayout>
          <c:xMode val="edge"/>
          <c:yMode val="edge"/>
          <c:x val="0.00175433070866142"/>
          <c:y val="0.0425696659286807"/>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867939569510382"/>
          <c:y val="0.162883415316792"/>
          <c:w val="0.875853226063443"/>
          <c:h val="0.677187456831054"/>
        </c:manualLayout>
      </c:layout>
      <c:bar3DChart>
        <c:barDir val="col"/>
        <c:grouping val="clustered"/>
        <c:varyColors val="0"/>
        <c:ser>
          <c:idx val="0"/>
          <c:order val="0"/>
          <c:tx>
            <c:strRef>
              <c:f>Sheet1!$B$12</c:f>
              <c:strCache>
                <c:ptCount val="1"/>
                <c:pt idx="0">
                  <c:v>Total Mobile Data Traffic </c:v>
                </c:pt>
              </c:strCache>
            </c:strRef>
          </c:tx>
          <c:spPr>
            <a:solidFill>
              <a:srgbClr val="3366FF"/>
            </a:solidFill>
          </c:spPr>
          <c:invertIfNegative val="0"/>
          <c:dLbls>
            <c:txPr>
              <a:bodyPr/>
              <a:lstStyle/>
              <a:p>
                <a:pPr>
                  <a:defRPr sz="1200" b="0" i="0">
                    <a:solidFill>
                      <a:schemeClr val="tx1"/>
                    </a:solidFill>
                  </a:defRPr>
                </a:pPr>
                <a:endParaRPr lang="en-US"/>
              </a:p>
            </c:txPr>
            <c:showLegendKey val="0"/>
            <c:showVal val="1"/>
            <c:showCatName val="0"/>
            <c:showSerName val="0"/>
            <c:showPercent val="0"/>
            <c:showBubbleSize val="0"/>
            <c:showLeaderLines val="0"/>
          </c:dLbls>
          <c:cat>
            <c:numRef>
              <c:f>Sheet1!$C$11:$M$11</c:f>
              <c:numCache>
                <c:formatCode>General</c:formatCode>
                <c:ptCount val="11"/>
                <c:pt idx="0">
                  <c:v>2007.0</c:v>
                </c:pt>
                <c:pt idx="1">
                  <c:v>2008.0</c:v>
                </c:pt>
                <c:pt idx="2">
                  <c:v>2009.0</c:v>
                </c:pt>
                <c:pt idx="3">
                  <c:v>2010.0</c:v>
                </c:pt>
                <c:pt idx="4">
                  <c:v>2011.0</c:v>
                </c:pt>
                <c:pt idx="5">
                  <c:v>2012.0</c:v>
                </c:pt>
                <c:pt idx="6">
                  <c:v>2013.0</c:v>
                </c:pt>
                <c:pt idx="7">
                  <c:v>2014.0</c:v>
                </c:pt>
                <c:pt idx="8">
                  <c:v>2015.0</c:v>
                </c:pt>
                <c:pt idx="9">
                  <c:v>2016.0</c:v>
                </c:pt>
                <c:pt idx="10">
                  <c:v>2017.0</c:v>
                </c:pt>
              </c:numCache>
            </c:numRef>
          </c:cat>
          <c:val>
            <c:numRef>
              <c:f>Sheet1!$C$12:$M$12</c:f>
              <c:numCache>
                <c:formatCode>_(* #,##0.0_);_(* \(#,##0.0\);_(* "-"??_);_(@_)</c:formatCode>
                <c:ptCount val="11"/>
                <c:pt idx="0">
                  <c:v>0.026</c:v>
                </c:pt>
                <c:pt idx="1">
                  <c:v>0.033068</c:v>
                </c:pt>
                <c:pt idx="2">
                  <c:v>0.091</c:v>
                </c:pt>
                <c:pt idx="3">
                  <c:v>0.236676</c:v>
                </c:pt>
                <c:pt idx="4">
                  <c:v>0.54605</c:v>
                </c:pt>
                <c:pt idx="5">
                  <c:v>0.884906</c:v>
                </c:pt>
                <c:pt idx="6">
                  <c:v>1.577248</c:v>
                </c:pt>
                <c:pt idx="7">
                  <c:v>2.797042</c:v>
                </c:pt>
                <c:pt idx="8">
                  <c:v>4.700486</c:v>
                </c:pt>
                <c:pt idx="9">
                  <c:v>7.43851</c:v>
                </c:pt>
                <c:pt idx="10">
                  <c:v>11.155531</c:v>
                </c:pt>
              </c:numCache>
            </c:numRef>
          </c:val>
        </c:ser>
        <c:dLbls>
          <c:showLegendKey val="0"/>
          <c:showVal val="0"/>
          <c:showCatName val="0"/>
          <c:showSerName val="0"/>
          <c:showPercent val="0"/>
          <c:showBubbleSize val="0"/>
        </c:dLbls>
        <c:gapWidth val="150"/>
        <c:shape val="box"/>
        <c:axId val="-1983248712"/>
        <c:axId val="-1999841672"/>
        <c:axId val="0"/>
      </c:bar3DChart>
      <c:catAx>
        <c:axId val="-1983248712"/>
        <c:scaling>
          <c:orientation val="minMax"/>
        </c:scaling>
        <c:delete val="0"/>
        <c:axPos val="b"/>
        <c:numFmt formatCode="General" sourceLinked="1"/>
        <c:majorTickMark val="out"/>
        <c:minorTickMark val="none"/>
        <c:tickLblPos val="nextTo"/>
        <c:txPr>
          <a:bodyPr/>
          <a:lstStyle/>
          <a:p>
            <a:pPr>
              <a:defRPr sz="1400" b="0" i="0">
                <a:solidFill>
                  <a:schemeClr val="tx1"/>
                </a:solidFill>
              </a:defRPr>
            </a:pPr>
            <a:endParaRPr lang="en-US"/>
          </a:p>
        </c:txPr>
        <c:crossAx val="-1999841672"/>
        <c:crosses val="autoZero"/>
        <c:auto val="1"/>
        <c:lblAlgn val="ctr"/>
        <c:lblOffset val="100"/>
        <c:noMultiLvlLbl val="0"/>
      </c:catAx>
      <c:valAx>
        <c:axId val="-1999841672"/>
        <c:scaling>
          <c:orientation val="minMax"/>
        </c:scaling>
        <c:delete val="0"/>
        <c:axPos val="l"/>
        <c:majorGridlines>
          <c:spPr>
            <a:ln w="6350">
              <a:noFill/>
            </a:ln>
          </c:spPr>
        </c:majorGridlines>
        <c:numFmt formatCode="#,##0" sourceLinked="0"/>
        <c:majorTickMark val="out"/>
        <c:minorTickMark val="none"/>
        <c:tickLblPos val="nextTo"/>
        <c:txPr>
          <a:bodyPr/>
          <a:lstStyle/>
          <a:p>
            <a:pPr>
              <a:defRPr sz="1400">
                <a:solidFill>
                  <a:schemeClr val="tx1"/>
                </a:solidFill>
              </a:defRPr>
            </a:pPr>
            <a:endParaRPr lang="en-US"/>
          </a:p>
        </c:txPr>
        <c:crossAx val="-1983248712"/>
        <c:crosses val="autoZero"/>
        <c:crossBetween val="between"/>
      </c:valAx>
    </c:plotArea>
    <c:plotVisOnly val="1"/>
    <c:dispBlanksAs val="gap"/>
    <c:showDLblsOverMax val="0"/>
  </c:chart>
  <c:spPr>
    <a:ln>
      <a:noFill/>
    </a:ln>
    <a:effectLst/>
    <a:scene3d>
      <a:camera prst="orthographicFront"/>
      <a:lightRig rig="threePt" dir="t"/>
    </a:scene3d>
    <a:sp3d>
      <a:bevelT w="101600" h="101600"/>
      <a:bevelB/>
    </a:sp3d>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a:solidFill>
                  <a:schemeClr val="tx1"/>
                </a:solidFill>
              </a:defRPr>
            </a:pPr>
            <a:r>
              <a:rPr lang="en-US" sz="1800" b="0" i="0" dirty="0" smtClean="0">
                <a:solidFill>
                  <a:schemeClr val="tx1"/>
                </a:solidFill>
                <a:latin typeface="Gill Sans Light"/>
                <a:cs typeface="Gill Sans Light"/>
              </a:rPr>
              <a:t>Exabyte</a:t>
            </a:r>
            <a:endParaRPr lang="en-US" sz="1800" b="0" i="0" dirty="0">
              <a:solidFill>
                <a:schemeClr val="tx1"/>
              </a:solidFill>
              <a:latin typeface="Gill Sans Light"/>
              <a:cs typeface="Gill Sans Light"/>
            </a:endParaRPr>
          </a:p>
        </c:rich>
      </c:tx>
      <c:layout>
        <c:manualLayout>
          <c:xMode val="edge"/>
          <c:yMode val="edge"/>
          <c:x val="0.00175433070866142"/>
          <c:y val="0.0425696659286807"/>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0867939569510382"/>
          <c:y val="0.162883415316792"/>
          <c:w val="0.875853226063443"/>
          <c:h val="0.677187456831054"/>
        </c:manualLayout>
      </c:layout>
      <c:bar3DChart>
        <c:barDir val="col"/>
        <c:grouping val="clustered"/>
        <c:varyColors val="0"/>
        <c:ser>
          <c:idx val="0"/>
          <c:order val="0"/>
          <c:tx>
            <c:strRef>
              <c:f>Sheet1!$B$12</c:f>
              <c:strCache>
                <c:ptCount val="1"/>
                <c:pt idx="0">
                  <c:v>Total Mobile Data Traffic </c:v>
                </c:pt>
              </c:strCache>
            </c:strRef>
          </c:tx>
          <c:spPr>
            <a:solidFill>
              <a:srgbClr val="3366FF"/>
            </a:solidFill>
          </c:spPr>
          <c:invertIfNegative val="0"/>
          <c:dLbls>
            <c:txPr>
              <a:bodyPr/>
              <a:lstStyle/>
              <a:p>
                <a:pPr>
                  <a:defRPr sz="1200" b="0" i="0">
                    <a:solidFill>
                      <a:schemeClr val="tx1"/>
                    </a:solidFill>
                  </a:defRPr>
                </a:pPr>
                <a:endParaRPr lang="en-US"/>
              </a:p>
            </c:txPr>
            <c:showLegendKey val="0"/>
            <c:showVal val="1"/>
            <c:showCatName val="0"/>
            <c:showSerName val="0"/>
            <c:showPercent val="0"/>
            <c:showBubbleSize val="0"/>
            <c:showLeaderLines val="0"/>
          </c:dLbls>
          <c:cat>
            <c:numRef>
              <c:f>Sheet1!$C$11:$M$11</c:f>
              <c:numCache>
                <c:formatCode>General</c:formatCode>
                <c:ptCount val="11"/>
                <c:pt idx="0">
                  <c:v>2007.0</c:v>
                </c:pt>
                <c:pt idx="1">
                  <c:v>2008.0</c:v>
                </c:pt>
                <c:pt idx="2">
                  <c:v>2009.0</c:v>
                </c:pt>
                <c:pt idx="3">
                  <c:v>2010.0</c:v>
                </c:pt>
                <c:pt idx="4">
                  <c:v>2011.0</c:v>
                </c:pt>
                <c:pt idx="5">
                  <c:v>2012.0</c:v>
                </c:pt>
                <c:pt idx="6">
                  <c:v>2013.0</c:v>
                </c:pt>
                <c:pt idx="7">
                  <c:v>2014.0</c:v>
                </c:pt>
                <c:pt idx="8">
                  <c:v>2015.0</c:v>
                </c:pt>
                <c:pt idx="9">
                  <c:v>2016.0</c:v>
                </c:pt>
                <c:pt idx="10">
                  <c:v>2017.0</c:v>
                </c:pt>
              </c:numCache>
            </c:numRef>
          </c:cat>
          <c:val>
            <c:numRef>
              <c:f>Sheet1!$C$12:$M$12</c:f>
              <c:numCache>
                <c:formatCode>_(* #,##0.0_);_(* \(#,##0.0\);_(* "-"??_);_(@_)</c:formatCode>
                <c:ptCount val="11"/>
                <c:pt idx="0">
                  <c:v>0.026</c:v>
                </c:pt>
                <c:pt idx="1">
                  <c:v>0.033068</c:v>
                </c:pt>
                <c:pt idx="2">
                  <c:v>0.091</c:v>
                </c:pt>
                <c:pt idx="3">
                  <c:v>0.236676</c:v>
                </c:pt>
                <c:pt idx="4">
                  <c:v>0.54605</c:v>
                </c:pt>
                <c:pt idx="5">
                  <c:v>0.884906</c:v>
                </c:pt>
                <c:pt idx="6">
                  <c:v>1.577248</c:v>
                </c:pt>
                <c:pt idx="7">
                  <c:v>2.797042</c:v>
                </c:pt>
                <c:pt idx="8">
                  <c:v>4.700486</c:v>
                </c:pt>
                <c:pt idx="9">
                  <c:v>7.43851</c:v>
                </c:pt>
                <c:pt idx="10">
                  <c:v>11.155531</c:v>
                </c:pt>
              </c:numCache>
            </c:numRef>
          </c:val>
        </c:ser>
        <c:dLbls>
          <c:showLegendKey val="0"/>
          <c:showVal val="0"/>
          <c:showCatName val="0"/>
          <c:showSerName val="0"/>
          <c:showPercent val="0"/>
          <c:showBubbleSize val="0"/>
        </c:dLbls>
        <c:gapWidth val="150"/>
        <c:shape val="box"/>
        <c:axId val="-2092206712"/>
        <c:axId val="-2129648504"/>
        <c:axId val="0"/>
      </c:bar3DChart>
      <c:catAx>
        <c:axId val="-2092206712"/>
        <c:scaling>
          <c:orientation val="minMax"/>
        </c:scaling>
        <c:delete val="0"/>
        <c:axPos val="b"/>
        <c:numFmt formatCode="General" sourceLinked="1"/>
        <c:majorTickMark val="out"/>
        <c:minorTickMark val="none"/>
        <c:tickLblPos val="nextTo"/>
        <c:txPr>
          <a:bodyPr/>
          <a:lstStyle/>
          <a:p>
            <a:pPr>
              <a:defRPr sz="1400" b="0" i="0">
                <a:solidFill>
                  <a:schemeClr val="tx1"/>
                </a:solidFill>
              </a:defRPr>
            </a:pPr>
            <a:endParaRPr lang="en-US"/>
          </a:p>
        </c:txPr>
        <c:crossAx val="-2129648504"/>
        <c:crosses val="autoZero"/>
        <c:auto val="1"/>
        <c:lblAlgn val="ctr"/>
        <c:lblOffset val="100"/>
        <c:noMultiLvlLbl val="0"/>
      </c:catAx>
      <c:valAx>
        <c:axId val="-2129648504"/>
        <c:scaling>
          <c:orientation val="minMax"/>
        </c:scaling>
        <c:delete val="0"/>
        <c:axPos val="l"/>
        <c:majorGridlines>
          <c:spPr>
            <a:ln w="6350">
              <a:noFill/>
            </a:ln>
          </c:spPr>
        </c:majorGridlines>
        <c:numFmt formatCode="#,##0" sourceLinked="0"/>
        <c:majorTickMark val="out"/>
        <c:minorTickMark val="none"/>
        <c:tickLblPos val="nextTo"/>
        <c:txPr>
          <a:bodyPr/>
          <a:lstStyle/>
          <a:p>
            <a:pPr>
              <a:defRPr sz="1400">
                <a:solidFill>
                  <a:schemeClr val="tx1"/>
                </a:solidFill>
              </a:defRPr>
            </a:pPr>
            <a:endParaRPr lang="en-US"/>
          </a:p>
        </c:txPr>
        <c:crossAx val="-2092206712"/>
        <c:crosses val="autoZero"/>
        <c:crossBetween val="between"/>
      </c:valAx>
    </c:plotArea>
    <c:plotVisOnly val="1"/>
    <c:dispBlanksAs val="gap"/>
    <c:showDLblsOverMax val="0"/>
  </c:chart>
  <c:spPr>
    <a:ln>
      <a:noFill/>
    </a:ln>
    <a:effectLst/>
    <a:scene3d>
      <a:camera prst="orthographicFront"/>
      <a:lightRig rig="threePt" dir="t"/>
    </a:scene3d>
    <a:sp3d>
      <a:bevelT w="101600" h="101600"/>
      <a:bevelB/>
    </a:sp3d>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0651017060367454"/>
          <c:y val="0.0570137066200058"/>
          <c:w val="0.883091644794401"/>
          <c:h val="0.766002843394576"/>
        </c:manualLayout>
      </c:layout>
      <c:lineChart>
        <c:grouping val="standard"/>
        <c:varyColors val="0"/>
        <c:ser>
          <c:idx val="0"/>
          <c:order val="0"/>
          <c:tx>
            <c:strRef>
              <c:f>Sheet2!$B$1</c:f>
              <c:strCache>
                <c:ptCount val="1"/>
                <c:pt idx="0">
                  <c:v>Shannon</c:v>
                </c:pt>
              </c:strCache>
            </c:strRef>
          </c:tx>
          <c:spPr>
            <a:ln>
              <a:solidFill>
                <a:srgbClr val="0000FF"/>
              </a:solidFill>
            </a:ln>
          </c:spPr>
          <c:marker>
            <c:symbol val="none"/>
          </c:marker>
          <c:cat>
            <c:numRef>
              <c:f>Sheet2!$A$2:$A$15</c:f>
              <c:numCache>
                <c:formatCode>General</c:formatCode>
                <c:ptCount val="14"/>
                <c:pt idx="0">
                  <c:v>-15.0</c:v>
                </c:pt>
                <c:pt idx="1">
                  <c:v>-12.5</c:v>
                </c:pt>
                <c:pt idx="2">
                  <c:v>-10.0</c:v>
                </c:pt>
                <c:pt idx="3">
                  <c:v>-5.0</c:v>
                </c:pt>
                <c:pt idx="4">
                  <c:v>-2.5</c:v>
                </c:pt>
                <c:pt idx="5">
                  <c:v>0.0</c:v>
                </c:pt>
                <c:pt idx="6">
                  <c:v>2.5</c:v>
                </c:pt>
                <c:pt idx="7">
                  <c:v>5.0</c:v>
                </c:pt>
                <c:pt idx="8">
                  <c:v>7.5</c:v>
                </c:pt>
                <c:pt idx="9">
                  <c:v>10.0</c:v>
                </c:pt>
                <c:pt idx="10">
                  <c:v>12.5</c:v>
                </c:pt>
                <c:pt idx="11">
                  <c:v>15.0</c:v>
                </c:pt>
                <c:pt idx="12">
                  <c:v>17.5</c:v>
                </c:pt>
                <c:pt idx="13">
                  <c:v>20.0</c:v>
                </c:pt>
              </c:numCache>
            </c:numRef>
          </c:cat>
          <c:val>
            <c:numRef>
              <c:f>Sheet2!$B$2:$B$15</c:f>
              <c:numCache>
                <c:formatCode>General</c:formatCode>
                <c:ptCount val="14"/>
                <c:pt idx="0">
                  <c:v>0.06</c:v>
                </c:pt>
                <c:pt idx="1">
                  <c:v>0.1</c:v>
                </c:pt>
                <c:pt idx="2">
                  <c:v>0.15</c:v>
                </c:pt>
                <c:pt idx="3">
                  <c:v>0.4</c:v>
                </c:pt>
                <c:pt idx="4">
                  <c:v>0.7</c:v>
                </c:pt>
                <c:pt idx="5">
                  <c:v>1.0</c:v>
                </c:pt>
                <c:pt idx="6">
                  <c:v>1.5</c:v>
                </c:pt>
                <c:pt idx="7">
                  <c:v>2.0</c:v>
                </c:pt>
                <c:pt idx="8">
                  <c:v>2.7</c:v>
                </c:pt>
                <c:pt idx="9">
                  <c:v>3.5</c:v>
                </c:pt>
                <c:pt idx="10">
                  <c:v>4.2</c:v>
                </c:pt>
                <c:pt idx="11">
                  <c:v>5.0</c:v>
                </c:pt>
                <c:pt idx="12">
                  <c:v>5.9</c:v>
                </c:pt>
                <c:pt idx="13">
                  <c:v>6.8</c:v>
                </c:pt>
              </c:numCache>
            </c:numRef>
          </c:val>
          <c:smooth val="0"/>
        </c:ser>
        <c:ser>
          <c:idx val="1"/>
          <c:order val="1"/>
          <c:tx>
            <c:strRef>
              <c:f>Sheet2!$C$1</c:f>
              <c:strCache>
                <c:ptCount val="1"/>
                <c:pt idx="0">
                  <c:v>Shannon (3dB)</c:v>
                </c:pt>
              </c:strCache>
            </c:strRef>
          </c:tx>
          <c:spPr>
            <a:ln>
              <a:solidFill>
                <a:srgbClr val="FF0000"/>
              </a:solidFill>
            </a:ln>
          </c:spPr>
          <c:marker>
            <c:symbol val="none"/>
          </c:marker>
          <c:cat>
            <c:numRef>
              <c:f>Sheet2!$A$2:$A$15</c:f>
              <c:numCache>
                <c:formatCode>General</c:formatCode>
                <c:ptCount val="14"/>
                <c:pt idx="0">
                  <c:v>-15.0</c:v>
                </c:pt>
                <c:pt idx="1">
                  <c:v>-12.5</c:v>
                </c:pt>
                <c:pt idx="2">
                  <c:v>-10.0</c:v>
                </c:pt>
                <c:pt idx="3">
                  <c:v>-5.0</c:v>
                </c:pt>
                <c:pt idx="4">
                  <c:v>-2.5</c:v>
                </c:pt>
                <c:pt idx="5">
                  <c:v>0.0</c:v>
                </c:pt>
                <c:pt idx="6">
                  <c:v>2.5</c:v>
                </c:pt>
                <c:pt idx="7">
                  <c:v>5.0</c:v>
                </c:pt>
                <c:pt idx="8">
                  <c:v>7.5</c:v>
                </c:pt>
                <c:pt idx="9">
                  <c:v>10.0</c:v>
                </c:pt>
                <c:pt idx="10">
                  <c:v>12.5</c:v>
                </c:pt>
                <c:pt idx="11">
                  <c:v>15.0</c:v>
                </c:pt>
                <c:pt idx="12">
                  <c:v>17.5</c:v>
                </c:pt>
                <c:pt idx="13">
                  <c:v>20.0</c:v>
                </c:pt>
              </c:numCache>
            </c:numRef>
          </c:cat>
          <c:val>
            <c:numRef>
              <c:f>Sheet2!$C$2:$C$15</c:f>
              <c:numCache>
                <c:formatCode>General</c:formatCode>
                <c:ptCount val="14"/>
                <c:pt idx="0">
                  <c:v>0.05</c:v>
                </c:pt>
                <c:pt idx="1">
                  <c:v>0.09</c:v>
                </c:pt>
                <c:pt idx="2">
                  <c:v>0.13</c:v>
                </c:pt>
                <c:pt idx="3">
                  <c:v>0.2</c:v>
                </c:pt>
                <c:pt idx="4">
                  <c:v>0.4</c:v>
                </c:pt>
                <c:pt idx="5">
                  <c:v>0.7</c:v>
                </c:pt>
                <c:pt idx="6">
                  <c:v>1.0</c:v>
                </c:pt>
                <c:pt idx="7">
                  <c:v>1.5</c:v>
                </c:pt>
                <c:pt idx="8">
                  <c:v>2.0</c:v>
                </c:pt>
                <c:pt idx="9">
                  <c:v>2.6</c:v>
                </c:pt>
                <c:pt idx="10">
                  <c:v>3.3</c:v>
                </c:pt>
                <c:pt idx="11">
                  <c:v>4.1</c:v>
                </c:pt>
                <c:pt idx="12">
                  <c:v>5.0</c:v>
                </c:pt>
                <c:pt idx="13">
                  <c:v>5.7</c:v>
                </c:pt>
              </c:numCache>
            </c:numRef>
          </c:val>
          <c:smooth val="0"/>
        </c:ser>
        <c:ser>
          <c:idx val="2"/>
          <c:order val="2"/>
          <c:tx>
            <c:strRef>
              <c:f>Sheet2!$D$1</c:f>
              <c:strCache>
                <c:ptCount val="1"/>
                <c:pt idx="0">
                  <c:v>4G</c:v>
                </c:pt>
              </c:strCache>
            </c:strRef>
          </c:tx>
          <c:spPr>
            <a:ln>
              <a:solidFill>
                <a:srgbClr val="00B050"/>
              </a:solidFill>
            </a:ln>
          </c:spPr>
          <c:marker>
            <c:symbol val="none"/>
          </c:marker>
          <c:cat>
            <c:numRef>
              <c:f>Sheet2!$A$2:$A$15</c:f>
              <c:numCache>
                <c:formatCode>General</c:formatCode>
                <c:ptCount val="14"/>
                <c:pt idx="0">
                  <c:v>-15.0</c:v>
                </c:pt>
                <c:pt idx="1">
                  <c:v>-12.5</c:v>
                </c:pt>
                <c:pt idx="2">
                  <c:v>-10.0</c:v>
                </c:pt>
                <c:pt idx="3">
                  <c:v>-5.0</c:v>
                </c:pt>
                <c:pt idx="4">
                  <c:v>-2.5</c:v>
                </c:pt>
                <c:pt idx="5">
                  <c:v>0.0</c:v>
                </c:pt>
                <c:pt idx="6">
                  <c:v>2.5</c:v>
                </c:pt>
                <c:pt idx="7">
                  <c:v>5.0</c:v>
                </c:pt>
                <c:pt idx="8">
                  <c:v>7.5</c:v>
                </c:pt>
                <c:pt idx="9">
                  <c:v>10.0</c:v>
                </c:pt>
                <c:pt idx="10">
                  <c:v>12.5</c:v>
                </c:pt>
                <c:pt idx="11">
                  <c:v>15.0</c:v>
                </c:pt>
                <c:pt idx="12">
                  <c:v>17.5</c:v>
                </c:pt>
                <c:pt idx="13">
                  <c:v>20.0</c:v>
                </c:pt>
              </c:numCache>
            </c:numRef>
          </c:cat>
          <c:val>
            <c:numRef>
              <c:f>Sheet2!$D$2:$D$15</c:f>
              <c:numCache>
                <c:formatCode>General</c:formatCode>
                <c:ptCount val="14"/>
                <c:pt idx="0">
                  <c:v>0.05</c:v>
                </c:pt>
                <c:pt idx="1">
                  <c:v>0.09</c:v>
                </c:pt>
                <c:pt idx="2">
                  <c:v>0.125</c:v>
                </c:pt>
                <c:pt idx="3">
                  <c:v>0.19</c:v>
                </c:pt>
                <c:pt idx="4">
                  <c:v>0.39</c:v>
                </c:pt>
                <c:pt idx="5">
                  <c:v>0.68</c:v>
                </c:pt>
                <c:pt idx="6">
                  <c:v>0.96</c:v>
                </c:pt>
                <c:pt idx="7">
                  <c:v>1.45</c:v>
                </c:pt>
                <c:pt idx="8">
                  <c:v>1.92</c:v>
                </c:pt>
                <c:pt idx="9">
                  <c:v>2.45</c:v>
                </c:pt>
                <c:pt idx="10">
                  <c:v>3.12</c:v>
                </c:pt>
                <c:pt idx="11">
                  <c:v>3.8</c:v>
                </c:pt>
                <c:pt idx="12">
                  <c:v>4.6</c:v>
                </c:pt>
                <c:pt idx="13">
                  <c:v>5.1</c:v>
                </c:pt>
              </c:numCache>
            </c:numRef>
          </c:val>
          <c:smooth val="0"/>
        </c:ser>
        <c:dLbls>
          <c:showLegendKey val="0"/>
          <c:showVal val="0"/>
          <c:showCatName val="0"/>
          <c:showSerName val="0"/>
          <c:showPercent val="0"/>
          <c:showBubbleSize val="0"/>
        </c:dLbls>
        <c:marker val="1"/>
        <c:smooth val="0"/>
        <c:axId val="-2092060408"/>
        <c:axId val="-2092108168"/>
      </c:lineChart>
      <c:catAx>
        <c:axId val="-2092060408"/>
        <c:scaling>
          <c:orientation val="minMax"/>
        </c:scaling>
        <c:delete val="0"/>
        <c:axPos val="b"/>
        <c:numFmt formatCode="General" sourceLinked="1"/>
        <c:majorTickMark val="out"/>
        <c:minorTickMark val="none"/>
        <c:tickLblPos val="nextTo"/>
        <c:spPr>
          <a:ln>
            <a:solidFill>
              <a:srgbClr val="000000"/>
            </a:solidFill>
          </a:ln>
        </c:spPr>
        <c:txPr>
          <a:bodyPr/>
          <a:lstStyle/>
          <a:p>
            <a:pPr>
              <a:defRPr sz="1400"/>
            </a:pPr>
            <a:endParaRPr lang="en-US"/>
          </a:p>
        </c:txPr>
        <c:crossAx val="-2092108168"/>
        <c:crosses val="autoZero"/>
        <c:auto val="1"/>
        <c:lblAlgn val="ctr"/>
        <c:lblOffset val="100"/>
        <c:noMultiLvlLbl val="0"/>
      </c:catAx>
      <c:valAx>
        <c:axId val="-2092108168"/>
        <c:scaling>
          <c:orientation val="minMax"/>
        </c:scaling>
        <c:delete val="0"/>
        <c:axPos val="l"/>
        <c:numFmt formatCode="General" sourceLinked="1"/>
        <c:majorTickMark val="out"/>
        <c:minorTickMark val="none"/>
        <c:tickLblPos val="nextTo"/>
        <c:spPr>
          <a:ln>
            <a:solidFill>
              <a:srgbClr val="000000"/>
            </a:solidFill>
          </a:ln>
        </c:spPr>
        <c:txPr>
          <a:bodyPr/>
          <a:lstStyle/>
          <a:p>
            <a:pPr>
              <a:defRPr sz="1400"/>
            </a:pPr>
            <a:endParaRPr lang="en-US"/>
          </a:p>
        </c:txPr>
        <c:crossAx val="-2092060408"/>
        <c:crosses val="autoZero"/>
        <c:crossBetween val="between"/>
      </c:valAx>
    </c:plotArea>
    <c:legend>
      <c:legendPos val="r"/>
      <c:layout>
        <c:manualLayout>
          <c:xMode val="edge"/>
          <c:yMode val="edge"/>
          <c:x val="0.147874234470691"/>
          <c:y val="0.166090696996209"/>
          <c:w val="0.488319952652977"/>
          <c:h val="0.418754009915427"/>
        </c:manualLayout>
      </c:layout>
      <c:overlay val="0"/>
    </c:legend>
    <c:plotVisOnly val="1"/>
    <c:dispBlanksAs val="gap"/>
    <c:showDLblsOverMax val="0"/>
  </c:chart>
  <c:txPr>
    <a:bodyPr/>
    <a:lstStyle/>
    <a:p>
      <a:pPr>
        <a:defRPr sz="1200">
          <a:solidFill>
            <a:srgbClr val="000000"/>
          </a:solidFill>
          <a:latin typeface="Segoe UI Light"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0.26415</cdr:x>
      <cdr:y>0.24767</cdr:y>
    </cdr:from>
    <cdr:to>
      <cdr:x>0.74293</cdr:x>
      <cdr:y>0.40476</cdr:y>
    </cdr:to>
    <cdr:sp macro="" textlink="">
      <cdr:nvSpPr>
        <cdr:cNvPr id="3" name="TextBox 2"/>
        <cdr:cNvSpPr txBox="1"/>
      </cdr:nvSpPr>
      <cdr:spPr>
        <a:xfrm xmlns:a="http://schemas.openxmlformats.org/drawingml/2006/main">
          <a:off x="1006412" y="554169"/>
          <a:ext cx="1824151" cy="35148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0000"/>
              </a:solidFill>
              <a:latin typeface="Gill Sans Light"/>
              <a:cs typeface="Gill Sans Light"/>
            </a:rPr>
            <a:t>Annual Growth</a:t>
          </a:r>
          <a:r>
            <a:rPr lang="en-US" sz="1400" b="1" baseline="0" dirty="0">
              <a:solidFill>
                <a:srgbClr val="FF0000"/>
              </a:solidFill>
              <a:latin typeface="Gill Sans Light"/>
              <a:cs typeface="Gill Sans Light"/>
            </a:rPr>
            <a:t> 83%</a:t>
          </a:r>
          <a:endParaRPr lang="en-US" sz="1400" b="1" dirty="0">
            <a:solidFill>
              <a:srgbClr val="FF0000"/>
            </a:solidFill>
            <a:latin typeface="Gill Sans Light"/>
            <a:cs typeface="Gill Sans Light"/>
          </a:endParaRPr>
        </a:p>
      </cdr:txBody>
    </cdr:sp>
  </cdr:relSizeAnchor>
  <cdr:relSizeAnchor xmlns:cdr="http://schemas.openxmlformats.org/drawingml/2006/chartDrawing">
    <cdr:from>
      <cdr:x>0.42792</cdr:x>
      <cdr:y>0.44923</cdr:y>
    </cdr:from>
    <cdr:to>
      <cdr:x>0.60096</cdr:x>
      <cdr:y>0.54649</cdr:y>
    </cdr:to>
    <cdr:sp macro="" textlink="">
      <cdr:nvSpPr>
        <cdr:cNvPr id="2" name="Right Arrow 1"/>
        <cdr:cNvSpPr/>
      </cdr:nvSpPr>
      <cdr:spPr>
        <a:xfrm xmlns:a="http://schemas.openxmlformats.org/drawingml/2006/main" rot="20327131">
          <a:off x="1630360" y="1340198"/>
          <a:ext cx="659283" cy="290160"/>
        </a:xfrm>
        <a:prstGeom xmlns:a="http://schemas.openxmlformats.org/drawingml/2006/main" prst="rightArrow">
          <a:avLst/>
        </a:prstGeom>
        <a:solidFill xmlns:a="http://schemas.openxmlformats.org/drawingml/2006/main">
          <a:srgbClr val="FF0000"/>
        </a:solidFill>
        <a:ln xmlns:a="http://schemas.openxmlformats.org/drawingml/2006/main">
          <a:noFill/>
        </a:ln>
        <a:scene3d xmlns:a="http://schemas.openxmlformats.org/drawingml/2006/main">
          <a:camera prst="orthographicFront"/>
          <a:lightRig rig="threePt" dir="t"/>
        </a:scene3d>
        <a:sp3d xmlns:a="http://schemas.openxmlformats.org/drawingml/2006/main" contourW="12700">
          <a:bevelT/>
          <a:bevelB/>
          <a:contourClr>
            <a:srgbClr val="FF0000"/>
          </a:contourClr>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0.26415</cdr:x>
      <cdr:y>0.24767</cdr:y>
    </cdr:from>
    <cdr:to>
      <cdr:x>0.74293</cdr:x>
      <cdr:y>0.40476</cdr:y>
    </cdr:to>
    <cdr:sp macro="" textlink="">
      <cdr:nvSpPr>
        <cdr:cNvPr id="3" name="TextBox 2"/>
        <cdr:cNvSpPr txBox="1"/>
      </cdr:nvSpPr>
      <cdr:spPr>
        <a:xfrm xmlns:a="http://schemas.openxmlformats.org/drawingml/2006/main">
          <a:off x="1006412" y="554169"/>
          <a:ext cx="1824151" cy="35148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0000"/>
              </a:solidFill>
              <a:latin typeface="Gill Sans Light"/>
              <a:cs typeface="Gill Sans Light"/>
            </a:rPr>
            <a:t>Annual Growth</a:t>
          </a:r>
          <a:r>
            <a:rPr lang="en-US" sz="1400" b="1" baseline="0" dirty="0">
              <a:solidFill>
                <a:srgbClr val="FF0000"/>
              </a:solidFill>
              <a:latin typeface="Gill Sans Light"/>
              <a:cs typeface="Gill Sans Light"/>
            </a:rPr>
            <a:t> 83%</a:t>
          </a:r>
          <a:endParaRPr lang="en-US" sz="1400" b="1" dirty="0">
            <a:solidFill>
              <a:srgbClr val="FF0000"/>
            </a:solidFill>
            <a:latin typeface="Gill Sans Light"/>
            <a:cs typeface="Gill Sans Light"/>
          </a:endParaRPr>
        </a:p>
      </cdr:txBody>
    </cdr:sp>
  </cdr:relSizeAnchor>
  <cdr:relSizeAnchor xmlns:cdr="http://schemas.openxmlformats.org/drawingml/2006/chartDrawing">
    <cdr:from>
      <cdr:x>0.42792</cdr:x>
      <cdr:y>0.44923</cdr:y>
    </cdr:from>
    <cdr:to>
      <cdr:x>0.60096</cdr:x>
      <cdr:y>0.54649</cdr:y>
    </cdr:to>
    <cdr:sp macro="" textlink="">
      <cdr:nvSpPr>
        <cdr:cNvPr id="2" name="Right Arrow 1"/>
        <cdr:cNvSpPr/>
      </cdr:nvSpPr>
      <cdr:spPr>
        <a:xfrm xmlns:a="http://schemas.openxmlformats.org/drawingml/2006/main" rot="20327131">
          <a:off x="1630360" y="1340198"/>
          <a:ext cx="659283" cy="290160"/>
        </a:xfrm>
        <a:prstGeom xmlns:a="http://schemas.openxmlformats.org/drawingml/2006/main" prst="rightArrow">
          <a:avLst/>
        </a:prstGeom>
        <a:solidFill xmlns:a="http://schemas.openxmlformats.org/drawingml/2006/main">
          <a:srgbClr val="FF0000"/>
        </a:solidFill>
        <a:ln xmlns:a="http://schemas.openxmlformats.org/drawingml/2006/main">
          <a:noFill/>
        </a:ln>
        <a:scene3d xmlns:a="http://schemas.openxmlformats.org/drawingml/2006/main">
          <a:camera prst="orthographicFront"/>
          <a:lightRig rig="threePt" dir="t"/>
        </a:scene3d>
        <a:sp3d xmlns:a="http://schemas.openxmlformats.org/drawingml/2006/main" contourW="12700">
          <a:bevelT/>
          <a:bevelB/>
          <a:contourClr>
            <a:srgbClr val="FF0000"/>
          </a:contourClr>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11/21/14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11/21/14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3334" rtl="0" eaLnBrk="1" latinLnBrk="0" hangingPunct="1">
      <a:defRPr sz="1200" kern="1200">
        <a:solidFill>
          <a:schemeClr val="tx1"/>
        </a:solidFill>
        <a:latin typeface="+mn-lt"/>
        <a:ea typeface="+mn-ea"/>
        <a:cs typeface="+mn-cs"/>
      </a:defRPr>
    </a:lvl1pPr>
    <a:lvl2pPr marL="456667" algn="l" defTabSz="913334" rtl="0" eaLnBrk="1" latinLnBrk="0" hangingPunct="1">
      <a:defRPr sz="1200" kern="1200">
        <a:solidFill>
          <a:schemeClr val="tx1"/>
        </a:solidFill>
        <a:latin typeface="+mn-lt"/>
        <a:ea typeface="+mn-ea"/>
        <a:cs typeface="+mn-cs"/>
      </a:defRPr>
    </a:lvl2pPr>
    <a:lvl3pPr marL="913334" algn="l" defTabSz="913334" rtl="0" eaLnBrk="1" latinLnBrk="0" hangingPunct="1">
      <a:defRPr sz="1200" kern="1200">
        <a:solidFill>
          <a:schemeClr val="tx1"/>
        </a:solidFill>
        <a:latin typeface="+mn-lt"/>
        <a:ea typeface="+mn-ea"/>
        <a:cs typeface="+mn-cs"/>
      </a:defRPr>
    </a:lvl3pPr>
    <a:lvl4pPr marL="1370003" algn="l" defTabSz="913334" rtl="0" eaLnBrk="1" latinLnBrk="0" hangingPunct="1">
      <a:defRPr sz="1200" kern="1200">
        <a:solidFill>
          <a:schemeClr val="tx1"/>
        </a:solidFill>
        <a:latin typeface="+mn-lt"/>
        <a:ea typeface="+mn-ea"/>
        <a:cs typeface="+mn-cs"/>
      </a:defRPr>
    </a:lvl4pPr>
    <a:lvl5pPr marL="1826666" algn="l" defTabSz="913334" rtl="0" eaLnBrk="1" latinLnBrk="0" hangingPunct="1">
      <a:defRPr sz="1200" kern="1200">
        <a:solidFill>
          <a:schemeClr val="tx1"/>
        </a:solidFill>
        <a:latin typeface="+mn-lt"/>
        <a:ea typeface="+mn-ea"/>
        <a:cs typeface="+mn-cs"/>
      </a:defRPr>
    </a:lvl5pPr>
    <a:lvl6pPr marL="2283336" algn="l" defTabSz="913334" rtl="0" eaLnBrk="1" latinLnBrk="0" hangingPunct="1">
      <a:defRPr sz="1200" kern="1200">
        <a:solidFill>
          <a:schemeClr val="tx1"/>
        </a:solidFill>
        <a:latin typeface="+mn-lt"/>
        <a:ea typeface="+mn-ea"/>
        <a:cs typeface="+mn-cs"/>
      </a:defRPr>
    </a:lvl6pPr>
    <a:lvl7pPr marL="2740004"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34"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p:cNvSpPr>
            <a:spLocks noGrp="1" noRot="1" noChangeAspect="1"/>
          </p:cNvSpPr>
          <p:nvPr>
            <p:ph type="sldImg"/>
          </p:nvPr>
        </p:nvSpPr>
        <p:spPr>
          <a:xfrm>
            <a:off x="1257300" y="720725"/>
            <a:ext cx="4800600" cy="3600450"/>
          </a:xfrm>
          <a:ln/>
        </p:spPr>
      </p:sp>
      <p:sp>
        <p:nvSpPr>
          <p:cNvPr id="295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95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32E63BE-9CA4-3149-8434-B3292179F41B}" type="slidenum">
              <a:rPr lang="en-US" sz="1300" b="0">
                <a:solidFill>
                  <a:prstClr val="black"/>
                </a:solidFill>
                <a:latin typeface="Times New Roman" charset="0"/>
              </a:rPr>
              <a:pPr eaLnBrk="1" hangingPunct="1"/>
              <a:t>26</a:t>
            </a:fld>
            <a:endParaRPr lang="en-US" sz="1300" b="0">
              <a:solidFill>
                <a:prstClr val="black"/>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a:xfrm>
            <a:off x="1257300" y="720725"/>
            <a:ext cx="4800600" cy="3600450"/>
          </a:xfrm>
          <a:ln/>
        </p:spPr>
      </p:sp>
      <p:sp>
        <p:nvSpPr>
          <p:cNvPr id="296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figure shows the architecture of today’s cellular core networks. User equipment connect to base stations via radio channels.</a:t>
            </a:r>
          </a:p>
          <a:p>
            <a:r>
              <a:rPr lang="en-US">
                <a:ea typeface="ＭＳ Ｐゴシック" charset="0"/>
                <a:cs typeface="ＭＳ Ｐゴシック" charset="0"/>
              </a:rPr>
              <a:t>Base stations connect to the Internet via the cellular core network. There are two main components in the cellular core network, serving gateway and packet data network gateway.</a:t>
            </a:r>
          </a:p>
          <a:p>
            <a:endParaRPr lang="en-US">
              <a:ea typeface="ＭＳ Ｐゴシック" charset="0"/>
              <a:cs typeface="ＭＳ Ｐゴシック" charset="0"/>
            </a:endParaRPr>
          </a:p>
        </p:txBody>
      </p:sp>
      <p:sp>
        <p:nvSpPr>
          <p:cNvPr id="296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8200FD8-CAE3-6E4D-ACE3-AA9D426BA3F6}" type="slidenum">
              <a:rPr lang="en-US" sz="1300" b="0">
                <a:solidFill>
                  <a:srgbClr val="000000"/>
                </a:solidFill>
                <a:latin typeface="Calibri" charset="0"/>
              </a:rPr>
              <a:pPr eaLnBrk="1" hangingPunct="1"/>
              <a:t>27</a:t>
            </a:fld>
            <a:endParaRPr lang="en-US" sz="1300" b="0">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5" name="Shape 37"/>
          <p:cNvSpPr>
            <a:spLocks noGrp="1" noRot="1" noChangeAspect="1" noTextEdit="1"/>
          </p:cNvSpPr>
          <p:nvPr>
            <p:ph type="sldImg" idx="2"/>
          </p:nvPr>
        </p:nvSpPr>
        <p:spPr>
          <a:xfrm>
            <a:off x="1257300" y="720725"/>
            <a:ext cx="4800600" cy="36004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
        <p:nvSpPr>
          <p:cNvPr id="297986" name="Shape 38"/>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645" tIns="96645" rIns="96645" bIns="96645"/>
          <a:lstStyle>
            <a:lvl1pPr>
              <a:defRPr sz="1200">
                <a:solidFill>
                  <a:schemeClr val="tx1"/>
                </a:solidFill>
                <a:latin typeface="Times New Roman" charset="0"/>
                <a:ea typeface="ＭＳ Ｐゴシック" charset="0"/>
                <a:cs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p:cNvSpPr>
          <p:nvPr>
            <p:ph type="sldImg"/>
          </p:nvPr>
        </p:nvSpPr>
        <p:spPr>
          <a:xfrm>
            <a:off x="1257300" y="720725"/>
            <a:ext cx="4800600" cy="3600450"/>
          </a:xfrm>
          <a:ln/>
        </p:spPr>
      </p:sp>
      <p:sp>
        <p:nvSpPr>
          <p:cNvPr id="299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99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7B0749F-F4DD-1447-ADA8-CE52266A7FC9}" type="slidenum">
              <a:rPr lang="en-US" sz="1300" b="0">
                <a:solidFill>
                  <a:prstClr val="black"/>
                </a:solidFill>
                <a:latin typeface="Times New Roman" charset="0"/>
              </a:rPr>
              <a:pPr eaLnBrk="1" hangingPunct="1"/>
              <a:t>41</a:t>
            </a:fld>
            <a:endParaRPr lang="en-US" sz="1300" b="0">
              <a:solidFill>
                <a:prstClr val="black"/>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This figure</a:t>
            </a:r>
            <a:r>
              <a:rPr lang="en-US" baseline="0" dirty="0" smtClean="0"/>
              <a:t> shows the architecture of today’s cellular core networks. User equipment connect to base stations via radio channels.</a:t>
            </a:r>
          </a:p>
          <a:p>
            <a:r>
              <a:rPr lang="en-US" baseline="0" dirty="0" smtClean="0"/>
              <a:t>Base stations connect to the Internet via the cellular core network. There are two main components in the cellular core network, serving gateway and packet data network gateway.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614669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Most functionalities are</a:t>
            </a:r>
            <a:r>
              <a:rPr lang="en-US" baseline="0" dirty="0" smtClean="0"/>
              <a:t> implemented at the packet gateway today, including application identification, content filtering, monitoring and billing, and so on.</a:t>
            </a:r>
          </a:p>
          <a:p>
            <a:r>
              <a:rPr lang="en-US" baseline="0" dirty="0" smtClean="0"/>
              <a:t>It is not flexible because carriers cannot combine functionality from different vendors.</a:t>
            </a:r>
          </a:p>
          <a:p>
            <a:r>
              <a:rPr lang="en-US" baseline="0" dirty="0" smtClean="0"/>
              <a:t>It is also not easy to add new functionality because vendors have to integrate the functionality with other functionalities that might have already exist for more than 10 years.</a:t>
            </a:r>
          </a:p>
          <a:p>
            <a:r>
              <a:rPr lang="en-US" baseline="0" dirty="0" smtClean="0"/>
              <a:t>It is also no possible to only expand capacity for bottlenecked functionality. Carriers have to buy a new equipment in order to expand the capacity.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402144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p:cNvSpPr>
          <p:nvPr>
            <p:ph type="sldImg"/>
          </p:nvPr>
        </p:nvSpPr>
        <p:spPr>
          <a:xfrm>
            <a:off x="1257300" y="720725"/>
            <a:ext cx="4800600" cy="3600450"/>
          </a:xfrm>
          <a:ln/>
        </p:spPr>
      </p:sp>
      <p:sp>
        <p:nvSpPr>
          <p:cNvPr id="301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To be free from such control bottlenecks, we designed a new cellular network architecture called SoftCell. SoftCell applies the principle of software defined networking. Instead of using specialized data plane equipment, we will just use SDN switches. The SoftCell controller coordinates the data plane functions.</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To enable direct control and flexibility, we propose a new architecture. It uses the principle of software defined networking. We will make use of commodity hardware which will be controlled by a controller. We make no changes to user equipment and the Internet.</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It makes no change no user equipment, the radio access technology, or the Internet.</a:t>
            </a:r>
          </a:p>
          <a:p>
            <a:r>
              <a:rPr lang="en-US">
                <a:ea typeface="ＭＳ Ｐゴシック" charset="0"/>
                <a:cs typeface="ＭＳ Ｐゴシック" charset="0"/>
              </a:rPr>
              <a:t>It only replaces the core network with commodity switches and middleboxes, controlled by a logically centralized controller.</a:t>
            </a:r>
          </a:p>
          <a:p>
            <a:endParaRPr lang="en-US">
              <a:ea typeface="ＭＳ Ｐゴシック" charset="0"/>
              <a:cs typeface="ＭＳ Ｐゴシック" charset="0"/>
            </a:endParaRPr>
          </a:p>
          <a:p>
            <a:r>
              <a:rPr lang="en-US">
                <a:ea typeface="ＭＳ Ｐゴシック" charset="0"/>
                <a:cs typeface="ＭＳ Ｐゴシック" charset="0"/>
              </a:rPr>
              <a:t>Data Plane:</a:t>
            </a:r>
          </a:p>
          <a:p>
            <a:r>
              <a:rPr lang="en-US">
                <a:ea typeface="ＭＳ Ｐゴシック" charset="0"/>
                <a:cs typeface="ＭＳ Ｐゴシック" charset="0"/>
              </a:rPr>
              <a:t>Switch: connectivity, traffic steering</a:t>
            </a:r>
          </a:p>
          <a:p>
            <a:r>
              <a:rPr lang="en-US">
                <a:ea typeface="ＭＳ Ｐゴシック" charset="0"/>
                <a:cs typeface="ＭＳ Ｐゴシック" charset="0"/>
              </a:rPr>
              <a:t>Middlebox: various network services</a:t>
            </a:r>
          </a:p>
          <a:p>
            <a:r>
              <a:rPr lang="en-US">
                <a:ea typeface="ＭＳ Ｐゴシック" charset="0"/>
                <a:cs typeface="ＭＳ Ｐゴシック" charset="0"/>
              </a:rPr>
              <a:t>~mix-match, combine functionality from different vendors</a:t>
            </a:r>
          </a:p>
          <a:p>
            <a:r>
              <a:rPr lang="en-US">
                <a:ea typeface="ＭＳ Ｐゴシック" charset="0"/>
                <a:cs typeface="ＭＳ Ｐゴシック" charset="0"/>
              </a:rPr>
              <a:t>~easy to add new functionality</a:t>
            </a:r>
          </a:p>
          <a:p>
            <a:r>
              <a:rPr lang="en-US">
                <a:ea typeface="ＭＳ Ｐゴシック" charset="0"/>
                <a:cs typeface="ＭＳ Ｐゴシック" charset="0"/>
              </a:rPr>
              <a:t>~up-/down-scale</a:t>
            </a:r>
          </a:p>
          <a:p>
            <a:r>
              <a:rPr lang="en-US">
                <a:ea typeface="ＭＳ Ｐゴシック" charset="0"/>
                <a:cs typeface="ＭＳ Ｐゴシック" charset="0"/>
              </a:rPr>
              <a:t>~cheap</a:t>
            </a:r>
          </a:p>
          <a:p>
            <a:endParaRPr lang="en-US">
              <a:ea typeface="ＭＳ Ｐゴシック" charset="0"/>
              <a:cs typeface="ＭＳ Ｐゴシック" charset="0"/>
            </a:endParaRPr>
          </a:p>
          <a:p>
            <a:r>
              <a:rPr lang="en-US">
                <a:ea typeface="ＭＳ Ｐゴシック" charset="0"/>
                <a:cs typeface="ＭＳ Ｐゴシック" charset="0"/>
              </a:rPr>
              <a:t>Control Plane:</a:t>
            </a:r>
          </a:p>
          <a:p>
            <a:r>
              <a:rPr lang="en-US">
                <a:ea typeface="ＭＳ Ｐゴシック" charset="0"/>
                <a:cs typeface="ＭＳ Ｐゴシック" charset="0"/>
              </a:rPr>
              <a:t>Logically centralized controller, centralized control, rather than distributed protocol (hard to reason, debug, trouble shooting)</a:t>
            </a:r>
          </a:p>
          <a:p>
            <a:r>
              <a:rPr lang="en-US">
                <a:ea typeface="ＭＳ Ｐゴシック" charset="0"/>
                <a:cs typeface="ＭＳ Ｐゴシック" charset="0"/>
              </a:rPr>
              <a:t>~Easy to manage</a:t>
            </a:r>
          </a:p>
          <a:p>
            <a:r>
              <a:rPr lang="en-US">
                <a:ea typeface="ＭＳ Ｐゴシック" charset="0"/>
                <a:cs typeface="ＭＳ Ｐゴシック" charset="0"/>
              </a:rPr>
              <a:t>~Easy to change</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301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7BCB21B-4BA7-AD4D-A8B3-7226AC71DA75}" type="slidenum">
              <a:rPr lang="en-US" sz="1300" b="0">
                <a:solidFill>
                  <a:srgbClr val="000000"/>
                </a:solidFill>
                <a:latin typeface="Times New Roman" charset="0"/>
              </a:rPr>
              <a:pPr eaLnBrk="1" hangingPunct="1"/>
              <a:t>48</a:t>
            </a:fld>
            <a:endParaRPr lang="en-US" sz="1300" b="0">
              <a:solidFill>
                <a:srgbClr val="000000"/>
              </a:solidFill>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p:cNvSpPr>
          <p:nvPr>
            <p:ph type="sldImg"/>
          </p:nvPr>
        </p:nvSpPr>
        <p:spPr>
          <a:xfrm>
            <a:off x="1257300" y="720725"/>
            <a:ext cx="4800600" cy="3600450"/>
          </a:xfrm>
          <a:ln/>
        </p:spPr>
      </p:sp>
      <p:sp>
        <p:nvSpPr>
          <p:cNvPr id="302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Due to the diverse needs from subscriber mobile apps and M2M apps, we need to support fine-grained policies such as video transcoder, content filtering, fleet tracking.</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We wan three things. First, we want unified control of data plane. Second, we would like to flexibly control routing and Internet exit points. Third, </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Given the different needs of subscribers and the many user scenarios of machine type communication (also known as Internet of Things), we would like to design the network for high performance and scalable support of fine-grained policies. </a:t>
            </a:r>
          </a:p>
        </p:txBody>
      </p:sp>
      <p:sp>
        <p:nvSpPr>
          <p:cNvPr id="302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8A46115-A4B3-6D41-B10D-5972FED8377D}" type="slidenum">
              <a:rPr lang="en-US" sz="1300" b="0">
                <a:solidFill>
                  <a:srgbClr val="000000"/>
                </a:solidFill>
                <a:latin typeface="Times New Roman" charset="0"/>
              </a:rPr>
              <a:pPr eaLnBrk="1" hangingPunct="1"/>
              <a:t>49</a:t>
            </a:fld>
            <a:endParaRPr lang="en-US" sz="1300" b="0">
              <a:solidFill>
                <a:srgbClr val="000000"/>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a:xfrm>
            <a:off x="1257300" y="720725"/>
            <a:ext cx="4800600" cy="3600450"/>
          </a:xfrm>
          <a:ln/>
        </p:spPr>
      </p:sp>
      <p:sp>
        <p:nvSpPr>
          <p:cNvPr id="303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How should we design SoftCell to support fine-grained policies? Can we just apply data center SDN solutions? Before we can answer the question, lets try to understand the characteristics of cellular networks.</a:t>
            </a:r>
          </a:p>
          <a:p>
            <a:r>
              <a:rPr lang="en-US">
                <a:ea typeface="ＭＳ Ｐゴシック" charset="0"/>
                <a:cs typeface="ＭＳ Ｐゴシック" charset="0"/>
              </a:rPr>
              <a:t>First, the dominant traffic in cellular core networks are to or from the Internet, while in data centers, most traffic stays inside the data center. Second, cellular core networks have asymmetric edge. The access edge has lower bandwidth than the gateway edge. At the access, we are talking about 1K users, 10K flows and a few Gbps. At the gateway edge, we are talking about millions of Users, 10s of millions of flows and Tera bits per second. Third, traffic are initiated from low-bandwidth access edge.</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First, cellular core networks have fine-grained and sophisticated policies. A cellular core network serves millions of customers with diverse needs.</a:t>
            </a:r>
          </a:p>
        </p:txBody>
      </p:sp>
      <p:sp>
        <p:nvSpPr>
          <p:cNvPr id="303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60788EB-B277-F44E-A2C3-756476EEAAA4}" type="slidenum">
              <a:rPr lang="en-US" sz="1300" b="0">
                <a:solidFill>
                  <a:srgbClr val="000000"/>
                </a:solidFill>
                <a:latin typeface="Times New Roman" charset="0"/>
              </a:rPr>
              <a:pPr eaLnBrk="1" hangingPunct="1"/>
              <a:t>50</a:t>
            </a:fld>
            <a:endParaRPr lang="en-US" sz="1300" b="0">
              <a:solidFill>
                <a:srgbClr val="000000"/>
              </a:solidFill>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p:cNvSpPr>
            <a:spLocks noGrp="1" noRot="1" noChangeAspect="1"/>
          </p:cNvSpPr>
          <p:nvPr>
            <p:ph type="sldImg"/>
          </p:nvPr>
        </p:nvSpPr>
        <p:spPr>
          <a:xfrm>
            <a:off x="1257300" y="720725"/>
            <a:ext cx="4800600" cy="3600450"/>
          </a:xfrm>
          <a:ln/>
        </p:spPr>
      </p:sp>
      <p:sp>
        <p:nvSpPr>
          <p:cNvPr id="304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SoftCell design faces key scalability challenges. First, we have to do packet classification. Given a flow, we have to decide which service policy to be applied to a flow. The challenge is how to classify millions of flows. Second, we have to generate switch rules to implement policy paths. A policy path needs to go through a sequence of middleboxes. As switches have limited flow table size, how to implement millions of paths in switches is a big challenge. Third, users and M2M devices come and go. They generate millions of control plane events per second. How to scalably handle them is challenging. </a:t>
            </a:r>
          </a:p>
        </p:txBody>
      </p:sp>
      <p:sp>
        <p:nvSpPr>
          <p:cNvPr id="304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D370F2B7-51E7-BB4F-9AB0-B6B581469032}" type="slidenum">
              <a:rPr lang="en-US" sz="1300" b="0">
                <a:solidFill>
                  <a:srgbClr val="000000"/>
                </a:solidFill>
                <a:latin typeface="Times New Roman" charset="0"/>
              </a:rPr>
              <a:pPr eaLnBrk="1" hangingPunct="1"/>
              <a:t>51</a:t>
            </a:fld>
            <a:endParaRPr lang="en-US" sz="1300" b="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goal in providing flexibility is to enable implementation of a wide set of optimizations and variations, but not arbitrary modifications. The cost in providing arbitrary flexibility is loss in performance (eg. SDRs). We want to cover modifications but retain performance. This will affect the granularity of protocol decomposition and the selection of processing abstractions, as we will discuss next.</a:t>
            </a: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1E7263AB-9BF3-AE41-9436-48EF55CBD7CD}" type="slidenum">
              <a:rPr lang="en-US">
                <a:latin typeface="Calibri" charset="0"/>
              </a:rPr>
              <a:pPr/>
              <a:t>12</a:t>
            </a:fld>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a:xfrm>
            <a:off x="1257300" y="720725"/>
            <a:ext cx="4800600" cy="3600450"/>
          </a:xfrm>
          <a:ln/>
        </p:spPr>
      </p:sp>
      <p:sp>
        <p:nvSpPr>
          <p:cNvPr id="305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We will apply the principle of design-in-the-large to address the challenges. We leverage the strength of the numerous access switches. In our system design, we move the packet classification function to the access edge. We offload controller tasks to switch local agent. For example, we can cache service policies. We do not need the controller involvement for flows which matches cached policies. </a:t>
            </a:r>
          </a:p>
          <a:p>
            <a:r>
              <a:rPr lang="en-US">
                <a:ea typeface="ＭＳ Ｐゴシック" charset="0"/>
                <a:cs typeface="ＭＳ Ｐゴシック" charset="0"/>
              </a:rPr>
              <a:t>We use intelligent algorithms to enforce policy consistency under mobility and reduce the number of rules we put in switches.</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We would like to move the service functions out of P-GW. To support fine-grained polices, we will need intelligent algorithms to minimizes the number of service routing entries in switch tables.  </a:t>
            </a:r>
          </a:p>
        </p:txBody>
      </p:sp>
      <p:sp>
        <p:nvSpPr>
          <p:cNvPr id="305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E703A1-EDC1-C845-A675-F149BD7DF319}" type="slidenum">
              <a:rPr lang="en-US" sz="1300" b="0">
                <a:solidFill>
                  <a:srgbClr val="000000"/>
                </a:solidFill>
                <a:latin typeface="Times New Roman" charset="0"/>
              </a:rPr>
              <a:pPr eaLnBrk="1" hangingPunct="1"/>
              <a:t>52</a:t>
            </a:fld>
            <a:endParaRPr lang="en-US" sz="1300" b="0">
              <a:solidFill>
                <a:srgbClr val="000000"/>
              </a:solidFill>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p:cNvSpPr>
            <a:spLocks noGrp="1" noRot="1" noChangeAspect="1"/>
          </p:cNvSpPr>
          <p:nvPr>
            <p:ph type="sldImg"/>
          </p:nvPr>
        </p:nvSpPr>
        <p:spPr>
          <a:xfrm>
            <a:off x="1257300" y="720725"/>
            <a:ext cx="4800600" cy="3600450"/>
          </a:xfrm>
          <a:ln/>
        </p:spPr>
      </p:sp>
      <p:sp>
        <p:nvSpPr>
          <p:cNvPr id="306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Let me show you the basic idea of multi-dimensional aggregation. We aggregate in three dimensions, policy tag, BS ID and UE ID. Policy tag aggregate flows that share a common policy, even across devices or base stations. BS ID aggregates flows going to the same base station. UE ID aggregates flows going to the same device. This is especially useful in UE handoff. Multi-dimensional tags allow us to exploit locality in the network. And we can selectively match on one or multiple dimensions in order to further reduce flow table size.</a:t>
            </a:r>
          </a:p>
        </p:txBody>
      </p:sp>
      <p:sp>
        <p:nvSpPr>
          <p:cNvPr id="306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E95E8F9A-BF8E-504C-B9C9-9F5F6116C0CC}" type="slidenum">
              <a:rPr lang="en-US" sz="1300" b="0">
                <a:solidFill>
                  <a:srgbClr val="000000"/>
                </a:solidFill>
                <a:latin typeface="Times New Roman" charset="0"/>
              </a:rPr>
              <a:pPr eaLnBrk="1" hangingPunct="1"/>
              <a:t>53</a:t>
            </a:fld>
            <a:endParaRPr lang="en-US" sz="1300" b="0">
              <a:solidFill>
                <a:srgbClr val="000000"/>
              </a:solidFill>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Cannot do with VLAN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Cannot do with VLAN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58</a:t>
            </a:fld>
            <a:endParaRPr lang="en-US">
              <a:solidFill>
                <a:prstClr val="black"/>
              </a:solidFill>
              <a:latin typeface="Calibri"/>
            </a:endParaRPr>
          </a:p>
        </p:txBody>
      </p:sp>
    </p:spTree>
    <p:extLst>
      <p:ext uri="{BB962C8B-B14F-4D97-AF65-F5344CB8AC3E}">
        <p14:creationId xmlns:p14="http://schemas.microsoft.com/office/powerpoint/2010/main" val="3674710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Don’t use flat tags</a:t>
            </a:r>
          </a:p>
          <a:p>
            <a:pPr defTabSz="483306">
              <a:defRPr/>
            </a:pPr>
            <a:r>
              <a:rPr lang="en-US" dirty="0" smtClean="0"/>
              <a:t>note that each UE has (say) 10 flows, so there is plenty of space in the TCP/UDP port number for the tag.  even if all ten flows go to the same external service, you'd still have a ton of bits left to store the tag.</a:t>
            </a:r>
          </a:p>
          <a:p>
            <a:endParaRPr lang="en-US" dirty="0" smtClean="0"/>
          </a:p>
          <a:p>
            <a:pPr defTabSz="483306">
              <a:defRPr/>
            </a:pPr>
            <a:r>
              <a:rPr lang="en-US" dirty="0" smtClean="0"/>
              <a:t>somewhere you should mention that, although OpenFlow 1.0 only does prefix matching on IP addresses and TCP/UDP port numbers, today's commodity chipsets (e.g., </a:t>
            </a:r>
            <a:r>
              <a:rPr lang="en-US" dirty="0" err="1" smtClean="0"/>
              <a:t>BroadCom</a:t>
            </a:r>
            <a:r>
              <a:rPr lang="en-US" dirty="0" smtClean="0"/>
              <a:t> Trident chipset) can wildcard on any of those bits, and as such is not limited to prefix matching.</a:t>
            </a:r>
          </a:p>
          <a:p>
            <a:endParaRPr lang="en-US" dirty="0" smtClean="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61</a:t>
            </a:fld>
            <a:endParaRPr lang="en-US">
              <a:solidFill>
                <a:prstClr val="black"/>
              </a:solidFill>
              <a:latin typeface="Calibri"/>
            </a:endParaRPr>
          </a:p>
        </p:txBody>
      </p:sp>
    </p:spTree>
    <p:extLst>
      <p:ext uri="{BB962C8B-B14F-4D97-AF65-F5344CB8AC3E}">
        <p14:creationId xmlns:p14="http://schemas.microsoft.com/office/powerpoint/2010/main" val="3714098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Finally, let’s take a look at the control plane load.</a:t>
            </a:r>
          </a:p>
          <a:p>
            <a:r>
              <a:rPr lang="en-US" dirty="0" smtClean="0"/>
              <a:t>The access edge does packet classification.</a:t>
            </a:r>
            <a:endParaRPr lang="en-US" baseline="0" dirty="0" smtClean="0"/>
          </a:p>
          <a:p>
            <a:r>
              <a:rPr lang="en-US" baseline="0" dirty="0" smtClean="0"/>
              <a:t>So it has to handle every flow.</a:t>
            </a:r>
          </a:p>
          <a:p>
            <a:r>
              <a:rPr lang="en-US" baseline="0" dirty="0" smtClean="0"/>
              <a:t>The switches are updated very frequently.</a:t>
            </a:r>
          </a:p>
          <a:p>
            <a:r>
              <a:rPr lang="en-US" baseline="0" dirty="0" smtClean="0"/>
              <a:t>In the core, it only needs to setup up policy paths.</a:t>
            </a:r>
          </a:p>
          <a:p>
            <a:r>
              <a:rPr lang="en-US" baseline="0" dirty="0" smtClean="0"/>
              <a:t>So the switches are updated less frequently.</a:t>
            </a:r>
          </a:p>
          <a:p>
            <a:r>
              <a:rPr lang="en-US" baseline="0" dirty="0" smtClean="0"/>
              <a:t>Handling all these switch update in one controller can overwhelm the controller.</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448476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p:cNvSpPr>
          <p:nvPr>
            <p:ph type="sldImg"/>
          </p:nvPr>
        </p:nvSpPr>
        <p:spPr>
          <a:xfrm>
            <a:off x="1257300" y="720725"/>
            <a:ext cx="4800600" cy="3600450"/>
          </a:xfrm>
          <a:ln/>
        </p:spPr>
      </p:sp>
      <p:sp>
        <p:nvSpPr>
          <p:cNvPr id="307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In conclusion, CellSDN uses commodity switches and middleboxes to build flexible and cost-effective cellular core networks.</a:t>
            </a:r>
          </a:p>
          <a:p>
            <a:r>
              <a:rPr lang="en-US">
                <a:ea typeface="ＭＳ Ｐゴシック" charset="0"/>
                <a:cs typeface="ＭＳ Ｐゴシック" charset="0"/>
              </a:rPr>
              <a:t>It supports fine-grained service policies and traffic management policies.</a:t>
            </a:r>
          </a:p>
          <a:p>
            <a:r>
              <a:rPr lang="en-US">
                <a:ea typeface="ＭＳ Ｐゴシック" charset="0"/>
                <a:cs typeface="ＭＳ Ｐゴシック" charset="0"/>
              </a:rPr>
              <a:t>It achieves scalability with asymmetric edge design, multi-dimensional aggregation and hierarchical controller.</a:t>
            </a:r>
          </a:p>
          <a:p>
            <a:endParaRPr lang="en-US">
              <a:ea typeface="ＭＳ Ｐゴシック" charset="0"/>
              <a:cs typeface="ＭＳ Ｐゴシック" charset="0"/>
            </a:endParaRPr>
          </a:p>
        </p:txBody>
      </p:sp>
      <p:sp>
        <p:nvSpPr>
          <p:cNvPr id="307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FBCE0E1-28C8-AB40-9994-CCCC0A5D8BF5}" type="slidenum">
              <a:rPr lang="en-US" sz="1300" b="0">
                <a:solidFill>
                  <a:srgbClr val="000000"/>
                </a:solidFill>
                <a:latin typeface="Calibri" charset="0"/>
              </a:rPr>
              <a:pPr eaLnBrk="1" hangingPunct="1"/>
              <a:t>64</a:t>
            </a:fld>
            <a:endParaRPr lang="en-US" sz="1300" b="0">
              <a:solidFill>
                <a:srgbClr val="000000"/>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Goal: We want to understand the nature of </a:t>
            </a:r>
            <a:r>
              <a:rPr lang="ja-JP" altLang="en-US">
                <a:latin typeface="Calibri" charset="0"/>
              </a:rPr>
              <a:t>“</a:t>
            </a:r>
            <a:r>
              <a:rPr lang="en-US">
                <a:latin typeface="Calibri" charset="0"/>
              </a:rPr>
              <a:t>programmability</a:t>
            </a:r>
            <a:r>
              <a:rPr lang="ja-JP" altLang="en-US">
                <a:latin typeface="Calibri" charset="0"/>
              </a:rPr>
              <a:t>”</a:t>
            </a:r>
            <a:r>
              <a:rPr lang="en-US">
                <a:latin typeface="Calibri" charset="0"/>
              </a:rPr>
              <a:t> in the context of wireless radios.</a:t>
            </a:r>
          </a:p>
          <a:p>
            <a:pPr eaLnBrk="1" hangingPunct="1"/>
            <a:endParaRPr lang="en-US">
              <a:latin typeface="Calibri" charset="0"/>
            </a:endParaRPr>
          </a:p>
          <a:p>
            <a:pPr eaLnBrk="1" hangingPunct="1"/>
            <a:r>
              <a:rPr lang="en-US">
                <a:latin typeface="Calibri" charset="0"/>
              </a:rPr>
              <a:t>Outline: Lets consider a PHY protocol, say WiFi and list the operations that are performed. Then, let</a:t>
            </a:r>
            <a:r>
              <a:rPr lang="ja-JP" altLang="en-US">
                <a:latin typeface="Calibri" charset="0"/>
              </a:rPr>
              <a:t>’</a:t>
            </a:r>
            <a:r>
              <a:rPr lang="en-US">
                <a:latin typeface="Calibri" charset="0"/>
              </a:rPr>
              <a:t>s look at different modes of the protocol, like different modulation schemes and different coding rates. Based on the parts that are common and the parts that need modification or need to be turned off/on from mode to mode, we can partition the sequence of operations. This gives us the natural granularity of blocks that make up wireless protocols and the level of abstraction needed for programming.</a:t>
            </a:r>
          </a:p>
          <a:p>
            <a:pPr eaLnBrk="1" hangingPunct="1"/>
            <a:endParaRPr lang="en-US">
              <a:latin typeface="Calibri" charset="0"/>
            </a:endParaRPr>
          </a:p>
          <a:p>
            <a:pPr eaLnBrk="1" hangingPunct="1"/>
            <a:r>
              <a:rPr lang="en-US">
                <a:latin typeface="Calibri" charset="0"/>
              </a:rPr>
              <a:t>We formalize this approach by identifying that the nature of </a:t>
            </a:r>
            <a:r>
              <a:rPr lang="ja-JP" altLang="en-US">
                <a:latin typeface="Calibri" charset="0"/>
              </a:rPr>
              <a:t>“</a:t>
            </a:r>
            <a:r>
              <a:rPr lang="en-US">
                <a:latin typeface="Calibri" charset="0"/>
              </a:rPr>
              <a:t>programming</a:t>
            </a:r>
            <a:r>
              <a:rPr lang="ja-JP" altLang="en-US">
                <a:latin typeface="Calibri" charset="0"/>
              </a:rPr>
              <a:t>”</a:t>
            </a:r>
            <a:r>
              <a:rPr lang="en-US">
                <a:latin typeface="Calibri" charset="0"/>
              </a:rPr>
              <a:t> involved here is the decision of whether to use a processing block and the associated parameters. The design of the </a:t>
            </a:r>
            <a:r>
              <a:rPr lang="ja-JP" altLang="en-US">
                <a:latin typeface="Calibri" charset="0"/>
              </a:rPr>
              <a:t>“</a:t>
            </a:r>
            <a:r>
              <a:rPr lang="en-US">
                <a:latin typeface="Calibri" charset="0"/>
              </a:rPr>
              <a:t>programming interface</a:t>
            </a:r>
            <a:r>
              <a:rPr lang="ja-JP" altLang="en-US">
                <a:latin typeface="Calibri" charset="0"/>
              </a:rPr>
              <a:t>”</a:t>
            </a:r>
            <a:r>
              <a:rPr lang="en-US">
                <a:latin typeface="Calibri" charset="0"/>
              </a:rPr>
              <a:t> involves the choice of processing blocks and their granularity. It is also the tradeoff between flexibility and ease of programming. (As we will see, it is also the tradeoff between flexibility and performance).</a:t>
            </a:r>
          </a:p>
          <a:p>
            <a:pPr eaLnBrk="1" hangingPunct="1"/>
            <a:endParaRPr lang="en-US">
              <a:latin typeface="Calibri" charset="0"/>
            </a:endParaRPr>
          </a:p>
          <a:p>
            <a:pPr eaLnBrk="1" hangingPunct="1"/>
            <a:r>
              <a:rPr lang="en-US">
                <a:latin typeface="Calibri" charset="0"/>
              </a:rPr>
              <a:t>Give examples of what we DO NOT want to program: The specific algorithm used for Fourier Transform, the specific algorithm used for ML decoding, the specific algorithm used for computing the CRC etc.</a:t>
            </a:r>
          </a:p>
          <a:p>
            <a:pPr eaLnBrk="1" hangingPunct="1"/>
            <a:endParaRPr lang="en-US">
              <a:latin typeface="Calibri" charset="0"/>
            </a:endParaRPr>
          </a:p>
          <a:p>
            <a:pPr eaLnBrk="1" hangingPunct="1"/>
            <a:r>
              <a:rPr lang="en-US">
                <a:latin typeface="Calibri" charset="0"/>
              </a:rPr>
              <a:t>Note: The list of blocks here is not exhaustive, only an example. Also, the division is not laid out in stone. A block can always be further subdivided – you may split an OFDM Demod block into </a:t>
            </a:r>
            <a:r>
              <a:rPr lang="ja-JP" altLang="en-US">
                <a:latin typeface="Calibri" charset="0"/>
              </a:rPr>
              <a:t>“</a:t>
            </a:r>
            <a:r>
              <a:rPr lang="en-US">
                <a:latin typeface="Calibri" charset="0"/>
              </a:rPr>
              <a:t>subcarrier demapper</a:t>
            </a:r>
            <a:r>
              <a:rPr lang="ja-JP" altLang="en-US">
                <a:latin typeface="Calibri" charset="0"/>
              </a:rPr>
              <a:t>”</a:t>
            </a:r>
            <a:r>
              <a:rPr lang="en-US">
                <a:latin typeface="Calibri" charset="0"/>
              </a:rPr>
              <a:t>, </a:t>
            </a:r>
            <a:r>
              <a:rPr lang="ja-JP" altLang="en-US">
                <a:latin typeface="Calibri" charset="0"/>
              </a:rPr>
              <a:t>“</a:t>
            </a:r>
            <a:r>
              <a:rPr lang="en-US">
                <a:latin typeface="Calibri" charset="0"/>
              </a:rPr>
              <a:t>CP remove</a:t>
            </a:r>
            <a:r>
              <a:rPr lang="ja-JP" altLang="en-US">
                <a:latin typeface="Calibri" charset="0"/>
              </a:rPr>
              <a:t>”</a:t>
            </a:r>
            <a:r>
              <a:rPr lang="en-US">
                <a:latin typeface="Calibri" charset="0"/>
              </a:rPr>
              <a:t> and </a:t>
            </a:r>
            <a:r>
              <a:rPr lang="ja-JP" altLang="en-US">
                <a:latin typeface="Calibri" charset="0"/>
              </a:rPr>
              <a:t>“</a:t>
            </a:r>
            <a:r>
              <a:rPr lang="en-US">
                <a:latin typeface="Calibri" charset="0"/>
              </a:rPr>
              <a:t>FFT</a:t>
            </a:r>
            <a:r>
              <a:rPr lang="ja-JP" altLang="en-US">
                <a:latin typeface="Calibri" charset="0"/>
              </a:rPr>
              <a:t>”</a:t>
            </a:r>
            <a:r>
              <a:rPr lang="en-US">
                <a:latin typeface="Calibri" charset="0"/>
              </a:rPr>
              <a:t>. We are only using this to drive to the principle of processing and decision plane separation.</a:t>
            </a: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ABAF1AF8-5584-0E4F-8F35-28AB10839523}" type="slidenum">
              <a:rPr lang="en-US">
                <a:latin typeface="Calibri" charset="0"/>
              </a:rPr>
              <a:pPr/>
              <a:t>13</a:t>
            </a:fld>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This figure</a:t>
            </a:r>
            <a:r>
              <a:rPr lang="en-US" baseline="0" dirty="0" smtClean="0"/>
              <a:t> shows the architecture of today’s cellular core networks. User equipment connect to base stations via radio channels.</a:t>
            </a:r>
          </a:p>
          <a:p>
            <a:r>
              <a:rPr lang="en-US" baseline="0" dirty="0" smtClean="0"/>
              <a:t>Base stations connect to the Internet via the cellular core network. There are two main components in the cellular core network, serving gateway and packet data network gateway.</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614669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a:xfrm>
            <a:off x="1257300" y="720725"/>
            <a:ext cx="4800600" cy="3600450"/>
          </a:xfrm>
          <a:ln/>
        </p:spPr>
      </p:sp>
      <p:sp>
        <p:nvSpPr>
          <p:cNvPr id="308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8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16CA52-A87D-CB4F-B40A-9E4AAB3AA5A8}" type="slidenum">
              <a:rPr lang="en-US" sz="1300" b="0">
                <a:solidFill>
                  <a:prstClr val="black"/>
                </a:solidFill>
                <a:latin typeface="Times New Roman" charset="0"/>
              </a:rPr>
              <a:pPr eaLnBrk="1" hangingPunct="1"/>
              <a:t>67</a:t>
            </a:fld>
            <a:endParaRPr lang="en-US" sz="1300" b="0">
              <a:solidFill>
                <a:prstClr val="black"/>
              </a:solidFill>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xfrm>
            <a:off x="1257300" y="720725"/>
            <a:ext cx="4800600" cy="3600450"/>
          </a:xfrm>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2B459F4-64F6-CD45-8011-37EA698DBCD4}" type="slidenum">
              <a:rPr lang="en-US" sz="1300" b="0">
                <a:solidFill>
                  <a:prstClr val="black"/>
                </a:solidFill>
                <a:latin typeface="Times New Roman" charset="0"/>
              </a:rPr>
              <a:pPr eaLnBrk="1" hangingPunct="1"/>
              <a:t>68</a:t>
            </a:fld>
            <a:endParaRPr lang="en-US" sz="1300" b="0">
              <a:solidFill>
                <a:prstClr val="black"/>
              </a:solidFill>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Image Placeholder 1"/>
          <p:cNvSpPr>
            <a:spLocks noGrp="1" noRot="1" noChangeAspect="1"/>
          </p:cNvSpPr>
          <p:nvPr>
            <p:ph type="sldImg"/>
          </p:nvPr>
        </p:nvSpPr>
        <p:spPr>
          <a:xfrm>
            <a:off x="1257300" y="720725"/>
            <a:ext cx="4800600" cy="3600450"/>
          </a:xfrm>
          <a:ln/>
        </p:spPr>
      </p:sp>
      <p:sp>
        <p:nvSpPr>
          <p:cNvPr id="312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2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D8CBC31-D07D-8A46-A5AD-56864C472A6D}" type="slidenum">
              <a:rPr lang="en-US" sz="1300" b="0">
                <a:solidFill>
                  <a:prstClr val="black"/>
                </a:solidFill>
                <a:latin typeface="Times New Roman" charset="0"/>
              </a:rPr>
              <a:pPr eaLnBrk="1" hangingPunct="1"/>
              <a:t>69</a:t>
            </a:fld>
            <a:endParaRPr lang="en-US" sz="1300" b="0">
              <a:solidFill>
                <a:prstClr val="black"/>
              </a:solidFill>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p:cNvSpPr>
          <p:nvPr>
            <p:ph type="sldImg"/>
          </p:nvPr>
        </p:nvSpPr>
        <p:spPr>
          <a:xfrm>
            <a:off x="1257300" y="720725"/>
            <a:ext cx="4800600" cy="3600450"/>
          </a:xfrm>
          <a:ln/>
        </p:spPr>
      </p:sp>
      <p:sp>
        <p:nvSpPr>
          <p:cNvPr id="313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Add inter-domain routing protocol.</a:t>
            </a:r>
          </a:p>
        </p:txBody>
      </p:sp>
      <p:sp>
        <p:nvSpPr>
          <p:cNvPr id="313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D2BC5DB-4BED-7946-9617-977DC6713C44}" type="slidenum">
              <a:rPr lang="en-US" sz="1300" b="0">
                <a:solidFill>
                  <a:prstClr val="black"/>
                </a:solidFill>
                <a:latin typeface="Times New Roman" charset="0"/>
              </a:rPr>
              <a:pPr eaLnBrk="1" hangingPunct="1"/>
              <a:t>71</a:t>
            </a:fld>
            <a:endParaRPr lang="en-US" sz="1300" b="0">
              <a:solidFill>
                <a:prstClr val="black"/>
              </a:solidFill>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p:cNvSpPr>
          <p:nvPr>
            <p:ph type="sldImg"/>
          </p:nvPr>
        </p:nvSpPr>
        <p:spPr>
          <a:xfrm>
            <a:off x="1257300" y="720725"/>
            <a:ext cx="4800600" cy="3600450"/>
          </a:xfrm>
          <a:ln/>
        </p:spPr>
      </p:sp>
      <p:sp>
        <p:nvSpPr>
          <p:cNvPr id="314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4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BD8B6CA-CE90-DA4F-A91F-D597DBD2E677}" type="slidenum">
              <a:rPr lang="en-US" sz="1300" b="0">
                <a:solidFill>
                  <a:prstClr val="black"/>
                </a:solidFill>
                <a:latin typeface="Times New Roman" charset="0"/>
              </a:rPr>
              <a:pPr eaLnBrk="1" hangingPunct="1"/>
              <a:t>74</a:t>
            </a:fld>
            <a:endParaRPr lang="en-US" sz="1300" b="0">
              <a:solidFill>
                <a:prstClr val="black"/>
              </a:solidFill>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p:cNvSpPr>
            <a:spLocks noGrp="1" noRot="1" noChangeAspect="1"/>
          </p:cNvSpPr>
          <p:nvPr>
            <p:ph type="sldImg"/>
          </p:nvPr>
        </p:nvSpPr>
        <p:spPr>
          <a:xfrm>
            <a:off x="1257300" y="720725"/>
            <a:ext cx="4800600" cy="3600450"/>
          </a:xfrm>
          <a:ln/>
        </p:spPr>
      </p:sp>
      <p:sp>
        <p:nvSpPr>
          <p:cNvPr id="315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15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B2F247A-EDCB-8D40-959F-38A294AAFC28}" type="slidenum">
              <a:rPr lang="en-US" sz="1300" b="0">
                <a:solidFill>
                  <a:prstClr val="black"/>
                </a:solidFill>
                <a:latin typeface="Times New Roman" charset="0"/>
              </a:rPr>
              <a:pPr eaLnBrk="1" hangingPunct="1"/>
              <a:t>75</a:t>
            </a:fld>
            <a:endParaRPr lang="en-US" sz="1300" b="0">
              <a:solidFill>
                <a:prstClr val="black"/>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Convenient abstraction level means that declarative description of protocol is possible with blocks as units; hardware is abstracted in the blocks so that the imperative execution plan need not be specified.</a:t>
            </a:r>
          </a:p>
          <a:p>
            <a:pPr eaLnBrk="1" hangingPunct="1"/>
            <a:endParaRPr lang="en-US">
              <a:latin typeface="Calibri" charset="0"/>
            </a:endParaRPr>
          </a:p>
          <a:p>
            <a:pPr eaLnBrk="1" hangingPunct="1"/>
            <a:r>
              <a:rPr lang="en-US">
                <a:latin typeface="Calibri" charset="0"/>
              </a:rPr>
              <a:t>Sufficient expressiveness means that most protocol variants of interest can be realized with this API.</a:t>
            </a: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EEBF0648-C710-574B-9E9F-AE4164CE2A03}" type="slidenum">
              <a:rPr lang="en-US">
                <a:latin typeface="Calibri" charset="0"/>
              </a:rPr>
              <a:pPr/>
              <a:t>14</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Balance flexibility and performance.</a:t>
            </a: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B4AB7632-83F4-724D-A721-257F987981D9}" type="slidenum">
              <a:rPr lang="en-US">
                <a:latin typeface="Calibri" charset="0"/>
              </a:rPr>
              <a:pPr/>
              <a:t>16</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401E305A-0BF0-1042-AE4F-8DEFC398DE9D}" type="slidenum">
              <a:rPr lang="en-US">
                <a:latin typeface="Calibri" charset="0"/>
              </a:rPr>
              <a:pPr/>
              <a:t>17</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Segoe UI Light" charset="0"/>
                <a:ea typeface="ＭＳ Ｐゴシック" charset="0"/>
                <a:cs typeface="Arial" charset="0"/>
              </a:defRPr>
            </a:lvl1pPr>
            <a:lvl2pPr marL="785372" indent="-302066">
              <a:defRPr>
                <a:solidFill>
                  <a:schemeClr val="tx1"/>
                </a:solidFill>
                <a:latin typeface="Segoe UI Light" charset="0"/>
                <a:ea typeface="Arial" charset="0"/>
                <a:cs typeface="Arial" charset="0"/>
              </a:defRPr>
            </a:lvl2pPr>
            <a:lvl3pPr marL="1208265" indent="-241653">
              <a:defRPr>
                <a:solidFill>
                  <a:schemeClr val="tx1"/>
                </a:solidFill>
                <a:latin typeface="Segoe UI Light" charset="0"/>
                <a:ea typeface="Arial" charset="0"/>
                <a:cs typeface="Arial" charset="0"/>
              </a:defRPr>
            </a:lvl3pPr>
            <a:lvl4pPr marL="1691571" indent="-241653">
              <a:defRPr>
                <a:solidFill>
                  <a:schemeClr val="tx1"/>
                </a:solidFill>
                <a:latin typeface="Segoe UI Light" charset="0"/>
                <a:ea typeface="Arial" charset="0"/>
                <a:cs typeface="Arial" charset="0"/>
              </a:defRPr>
            </a:lvl4pPr>
            <a:lvl5pPr marL="2174878" indent="-241653">
              <a:defRPr>
                <a:solidFill>
                  <a:schemeClr val="tx1"/>
                </a:solidFill>
                <a:latin typeface="Segoe UI Light" charset="0"/>
                <a:ea typeface="Arial" charset="0"/>
                <a:cs typeface="Arial" charset="0"/>
              </a:defRPr>
            </a:lvl5pPr>
            <a:lvl6pPr marL="2658184" indent="-241653" eaLnBrk="0" fontAlgn="base" hangingPunct="0">
              <a:spcBef>
                <a:spcPct val="0"/>
              </a:spcBef>
              <a:spcAft>
                <a:spcPct val="0"/>
              </a:spcAft>
              <a:defRPr>
                <a:solidFill>
                  <a:schemeClr val="tx1"/>
                </a:solidFill>
                <a:latin typeface="Segoe UI Light" charset="0"/>
                <a:ea typeface="Arial" charset="0"/>
                <a:cs typeface="Arial" charset="0"/>
              </a:defRPr>
            </a:lvl6pPr>
            <a:lvl7pPr marL="3141490" indent="-241653" eaLnBrk="0" fontAlgn="base" hangingPunct="0">
              <a:spcBef>
                <a:spcPct val="0"/>
              </a:spcBef>
              <a:spcAft>
                <a:spcPct val="0"/>
              </a:spcAft>
              <a:defRPr>
                <a:solidFill>
                  <a:schemeClr val="tx1"/>
                </a:solidFill>
                <a:latin typeface="Segoe UI Light" charset="0"/>
                <a:ea typeface="Arial" charset="0"/>
                <a:cs typeface="Arial" charset="0"/>
              </a:defRPr>
            </a:lvl7pPr>
            <a:lvl8pPr marL="3624796" indent="-241653" eaLnBrk="0" fontAlgn="base" hangingPunct="0">
              <a:spcBef>
                <a:spcPct val="0"/>
              </a:spcBef>
              <a:spcAft>
                <a:spcPct val="0"/>
              </a:spcAft>
              <a:defRPr>
                <a:solidFill>
                  <a:schemeClr val="tx1"/>
                </a:solidFill>
                <a:latin typeface="Segoe UI Light" charset="0"/>
                <a:ea typeface="Arial" charset="0"/>
                <a:cs typeface="Arial" charset="0"/>
              </a:defRPr>
            </a:lvl8pPr>
            <a:lvl9pPr marL="4108102" indent="-241653" eaLnBrk="0" fontAlgn="base" hangingPunct="0">
              <a:spcBef>
                <a:spcPct val="0"/>
              </a:spcBef>
              <a:spcAft>
                <a:spcPct val="0"/>
              </a:spcAft>
              <a:defRPr>
                <a:solidFill>
                  <a:schemeClr val="tx1"/>
                </a:solidFill>
                <a:latin typeface="Segoe UI Light" charset="0"/>
                <a:ea typeface="Arial" charset="0"/>
                <a:cs typeface="Arial" charset="0"/>
              </a:defRPr>
            </a:lvl9pPr>
          </a:lstStyle>
          <a:p>
            <a:fld id="{D074AAEB-6CD9-394F-BF24-441B65B877B5}" type="slidenum">
              <a:rPr lang="en-US">
                <a:solidFill>
                  <a:prstClr val="black"/>
                </a:solidFill>
                <a:latin typeface="Calibri" charset="0"/>
              </a:rPr>
              <a:pPr/>
              <a:t>20</a:t>
            </a:fld>
            <a:endParaRPr lang="en-US">
              <a:solidFill>
                <a:prstClr val="black"/>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Slide Image Placeholder 1"/>
          <p:cNvSpPr>
            <a:spLocks noGrp="1" noRot="1" noChangeAspect="1" noChangeArrowheads="1"/>
          </p:cNvSpPr>
          <p:nvPr>
            <p:ph type="sldImg" idx="4294967295"/>
          </p:nvPr>
        </p:nvSpPr>
        <p:spPr>
          <a:xfrm>
            <a:off x="2147483647" y="1181115875"/>
            <a:ext cx="0" cy="2147483647"/>
          </a:xfrm>
          <a:ln/>
        </p:spPr>
      </p:sp>
      <p:sp>
        <p:nvSpPr>
          <p:cNvPr id="25603" name="Notes Placeholder 2"/>
          <p:cNvSpPr>
            <a:spLocks noGrp="1" noRot="1" noChangeAspect="1" noChangeArrowheads="1"/>
          </p:cNvSpPr>
          <p:nvPr>
            <p:ph type="body" idx="1"/>
          </p:nvPr>
        </p:nvSpPr>
        <p:spPr bwMode="auto">
          <a:xfrm>
            <a:off x="487680" y="1680211"/>
            <a:ext cx="8778240" cy="47522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hardware to offload</a:t>
            </a:r>
          </a:p>
          <a:p>
            <a:endParaRPr lang="en-US"/>
          </a:p>
          <a:p>
            <a:r>
              <a:rPr lang="en-US"/>
              <a:t>Hardware offload</a:t>
            </a:r>
          </a:p>
          <a:p>
            <a:endParaRPr lang="en-US"/>
          </a:p>
          <a:p>
            <a:endParaRPr lang="en-US"/>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Slide Image Placeholder 1"/>
          <p:cNvSpPr>
            <a:spLocks noGrp="1" noRot="1" noChangeAspect="1" noChangeArrowheads="1"/>
          </p:cNvSpPr>
          <p:nvPr>
            <p:ph type="sldImg" idx="4294967295"/>
          </p:nvPr>
        </p:nvSpPr>
        <p:spPr>
          <a:xfrm>
            <a:off x="617538" y="0"/>
            <a:ext cx="2970212" cy="2227263"/>
          </a:xfrm>
          <a:ln/>
        </p:spPr>
      </p:sp>
      <p:sp>
        <p:nvSpPr>
          <p:cNvPr id="28675" name="Notes Placeholder 2"/>
          <p:cNvSpPr>
            <a:spLocks noGrp="1" noRot="1" noChangeAspect="1" noChangeArrowheads="1"/>
          </p:cNvSpPr>
          <p:nvPr>
            <p:ph type="body" idx="1"/>
          </p:nvPr>
        </p:nvSpPr>
        <p:spPr bwMode="auto">
          <a:xfrm>
            <a:off x="487680" y="1680211"/>
            <a:ext cx="8778240" cy="47522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PRAN architecture</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28"/>
            <a:ext cx="7772401"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667" indent="0" algn="ctr">
              <a:buNone/>
              <a:defRPr>
                <a:solidFill>
                  <a:schemeClr val="tx1">
                    <a:tint val="75000"/>
                  </a:schemeClr>
                </a:solidFill>
              </a:defRPr>
            </a:lvl2pPr>
            <a:lvl3pPr marL="913334" indent="0" algn="ctr">
              <a:buNone/>
              <a:defRPr>
                <a:solidFill>
                  <a:schemeClr val="tx1">
                    <a:tint val="75000"/>
                  </a:schemeClr>
                </a:solidFill>
              </a:defRPr>
            </a:lvl3pPr>
            <a:lvl4pPr marL="1370003" indent="0" algn="ctr">
              <a:buNone/>
              <a:defRPr>
                <a:solidFill>
                  <a:schemeClr val="tx1">
                    <a:tint val="75000"/>
                  </a:schemeClr>
                </a:solidFill>
              </a:defRPr>
            </a:lvl4pPr>
            <a:lvl5pPr marL="1826666" indent="0" algn="ctr">
              <a:buNone/>
              <a:defRPr>
                <a:solidFill>
                  <a:schemeClr val="tx1">
                    <a:tint val="75000"/>
                  </a:schemeClr>
                </a:solidFill>
              </a:defRPr>
            </a:lvl5pPr>
            <a:lvl6pPr marL="2283336" indent="0" algn="ctr">
              <a:buNone/>
              <a:defRPr>
                <a:solidFill>
                  <a:schemeClr val="tx1">
                    <a:tint val="75000"/>
                  </a:schemeClr>
                </a:solidFill>
              </a:defRPr>
            </a:lvl6pPr>
            <a:lvl7pPr marL="2740004" indent="0" algn="ctr">
              <a:buNone/>
              <a:defRPr>
                <a:solidFill>
                  <a:schemeClr val="tx1">
                    <a:tint val="75000"/>
                  </a:schemeClr>
                </a:solidFill>
              </a:defRPr>
            </a:lvl7pPr>
            <a:lvl8pPr marL="3196670" indent="0" algn="ctr">
              <a:buNone/>
              <a:defRPr>
                <a:solidFill>
                  <a:schemeClr val="tx1">
                    <a:tint val="75000"/>
                  </a:schemeClr>
                </a:solidFill>
              </a:defRPr>
            </a:lvl8pPr>
            <a:lvl9pPr marL="36533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11/21/14</a:t>
            </a:r>
            <a:endParaRPr lang="en-US"/>
          </a:p>
        </p:txBody>
      </p:sp>
      <p:sp>
        <p:nvSpPr>
          <p:cNvPr id="5" name="Footer Placeholder 4"/>
          <p:cNvSpPr>
            <a:spLocks noGrp="1"/>
          </p:cNvSpPr>
          <p:nvPr>
            <p:ph type="ftr" sz="quarter" idx="11"/>
          </p:nvPr>
        </p:nvSpPr>
        <p:spPr>
          <a:xfrm>
            <a:off x="2895609" y="6324616"/>
            <a:ext cx="3733801" cy="396877"/>
          </a:xfrm>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11/21/14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3" name="Footer Placeholder 2"/>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4" name="Slide Number Placeholder 3"/>
          <p:cNvSpPr>
            <a:spLocks noGrp="1"/>
          </p:cNvSpPr>
          <p:nvPr>
            <p:ph type="sldNum" sz="quarter" idx="12"/>
          </p:nvPr>
        </p:nvSpPr>
        <p:spPr/>
        <p:txBody>
          <a:bodyPr/>
          <a:lstStyle>
            <a:lvl1pPr>
              <a:defRPr/>
            </a:lvl1pPr>
          </a:lstStyle>
          <a:p>
            <a:fld id="{F5C1D551-22E2-2C44-A66C-FC59C95593FF}"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19415488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2"/>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6" name="Footer Placeholder 5"/>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7" name="Slide Number Placeholder 6"/>
          <p:cNvSpPr>
            <a:spLocks noGrp="1"/>
          </p:cNvSpPr>
          <p:nvPr>
            <p:ph type="sldNum" sz="quarter" idx="12"/>
          </p:nvPr>
        </p:nvSpPr>
        <p:spPr/>
        <p:txBody>
          <a:bodyPr/>
          <a:lstStyle>
            <a:lvl1pPr>
              <a:defRPr/>
            </a:lvl1pPr>
          </a:lstStyle>
          <a:p>
            <a:fld id="{D92D0F6C-9587-554F-B22A-3D19EF5B40F6}"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13301877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6718" indent="0">
              <a:buNone/>
              <a:defRPr sz="2800"/>
            </a:lvl2pPr>
            <a:lvl3pPr marL="913437" indent="0">
              <a:buNone/>
              <a:defRPr sz="2400"/>
            </a:lvl3pPr>
            <a:lvl4pPr marL="1370157" indent="0">
              <a:buNone/>
              <a:defRPr sz="2000"/>
            </a:lvl4pPr>
            <a:lvl5pPr marL="1826876" indent="0">
              <a:buNone/>
              <a:defRPr sz="2000"/>
            </a:lvl5pPr>
            <a:lvl6pPr marL="2283594" indent="0">
              <a:buNone/>
              <a:defRPr sz="2000"/>
            </a:lvl6pPr>
            <a:lvl7pPr marL="2740316" indent="0">
              <a:buNone/>
              <a:defRPr sz="2000"/>
            </a:lvl7pPr>
            <a:lvl8pPr marL="3197033" indent="0">
              <a:buNone/>
              <a:defRPr sz="2000"/>
            </a:lvl8pPr>
            <a:lvl9pPr marL="3653750" indent="0">
              <a:buNone/>
              <a:defRPr sz="2000"/>
            </a:lvl9pPr>
          </a:lstStyle>
          <a:p>
            <a:endParaRPr lang="en-US"/>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6" name="Footer Placeholder 5"/>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7" name="Slide Number Placeholder 6"/>
          <p:cNvSpPr>
            <a:spLocks noGrp="1"/>
          </p:cNvSpPr>
          <p:nvPr>
            <p:ph type="sldNum" sz="quarter" idx="12"/>
          </p:nvPr>
        </p:nvSpPr>
        <p:spPr/>
        <p:txBody>
          <a:bodyPr/>
          <a:lstStyle>
            <a:lvl1pPr>
              <a:defRPr/>
            </a:lvl1pPr>
          </a:lstStyle>
          <a:p>
            <a:fld id="{559A173C-95BA-694E-8CA1-AB7A4BF3F86C}"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13976707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5" name="Footer Placeholder 4"/>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fld id="{EED83340-4009-B348-AC9D-C8AB72A7868F}"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19355441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38"/>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5" name="Footer Placeholder 4"/>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fld id="{930F097B-847B-5148-B9E7-73BABE6F6020}"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20295363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28"/>
            <a:ext cx="7772401"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667" indent="0" algn="ctr">
              <a:buNone/>
              <a:defRPr>
                <a:solidFill>
                  <a:schemeClr val="tx1">
                    <a:tint val="75000"/>
                  </a:schemeClr>
                </a:solidFill>
              </a:defRPr>
            </a:lvl2pPr>
            <a:lvl3pPr marL="913334" indent="0" algn="ctr">
              <a:buNone/>
              <a:defRPr>
                <a:solidFill>
                  <a:schemeClr val="tx1">
                    <a:tint val="75000"/>
                  </a:schemeClr>
                </a:solidFill>
              </a:defRPr>
            </a:lvl3pPr>
            <a:lvl4pPr marL="1370003" indent="0" algn="ctr">
              <a:buNone/>
              <a:defRPr>
                <a:solidFill>
                  <a:schemeClr val="tx1">
                    <a:tint val="75000"/>
                  </a:schemeClr>
                </a:solidFill>
              </a:defRPr>
            </a:lvl4pPr>
            <a:lvl5pPr marL="1826666" indent="0" algn="ctr">
              <a:buNone/>
              <a:defRPr>
                <a:solidFill>
                  <a:schemeClr val="tx1">
                    <a:tint val="75000"/>
                  </a:schemeClr>
                </a:solidFill>
              </a:defRPr>
            </a:lvl5pPr>
            <a:lvl6pPr marL="2283336" indent="0" algn="ctr">
              <a:buNone/>
              <a:defRPr>
                <a:solidFill>
                  <a:schemeClr val="tx1">
                    <a:tint val="75000"/>
                  </a:schemeClr>
                </a:solidFill>
              </a:defRPr>
            </a:lvl6pPr>
            <a:lvl7pPr marL="2740004" indent="0" algn="ctr">
              <a:buNone/>
              <a:defRPr>
                <a:solidFill>
                  <a:schemeClr val="tx1">
                    <a:tint val="75000"/>
                  </a:schemeClr>
                </a:solidFill>
              </a:defRPr>
            </a:lvl7pPr>
            <a:lvl8pPr marL="3196670" indent="0" algn="ctr">
              <a:buNone/>
              <a:defRPr>
                <a:solidFill>
                  <a:schemeClr val="tx1">
                    <a:tint val="75000"/>
                  </a:schemeClr>
                </a:solidFill>
              </a:defRPr>
            </a:lvl8pPr>
            <a:lvl9pPr marL="36533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09" y="6324616"/>
            <a:ext cx="3733801"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80790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743205" y="6324616"/>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10529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3"/>
            <a:ext cx="77724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731"/>
            <a:ext cx="7772401" cy="1500187"/>
          </a:xfrm>
        </p:spPr>
        <p:txBody>
          <a:bodyPr anchor="b"/>
          <a:lstStyle>
            <a:lvl1pPr marL="0" indent="0">
              <a:buNone/>
              <a:defRPr sz="2000">
                <a:solidFill>
                  <a:schemeClr val="tx1">
                    <a:tint val="75000"/>
                  </a:schemeClr>
                </a:solidFill>
              </a:defRPr>
            </a:lvl1pPr>
            <a:lvl2pPr marL="456667" indent="0">
              <a:buNone/>
              <a:defRPr sz="1700">
                <a:solidFill>
                  <a:schemeClr val="tx1">
                    <a:tint val="75000"/>
                  </a:schemeClr>
                </a:solidFill>
              </a:defRPr>
            </a:lvl2pPr>
            <a:lvl3pPr marL="913334" indent="0">
              <a:buNone/>
              <a:defRPr sz="1600">
                <a:solidFill>
                  <a:schemeClr val="tx1">
                    <a:tint val="75000"/>
                  </a:schemeClr>
                </a:solidFill>
              </a:defRPr>
            </a:lvl3pPr>
            <a:lvl4pPr marL="1370003" indent="0">
              <a:buNone/>
              <a:defRPr sz="1300">
                <a:solidFill>
                  <a:schemeClr val="tx1">
                    <a:tint val="75000"/>
                  </a:schemeClr>
                </a:solidFill>
              </a:defRPr>
            </a:lvl4pPr>
            <a:lvl5pPr marL="1826666" indent="0">
              <a:buNone/>
              <a:defRPr sz="1300">
                <a:solidFill>
                  <a:schemeClr val="tx1">
                    <a:tint val="75000"/>
                  </a:schemeClr>
                </a:solidFill>
              </a:defRPr>
            </a:lvl5pPr>
            <a:lvl6pPr marL="2283336" indent="0">
              <a:buNone/>
              <a:defRPr sz="1300">
                <a:solidFill>
                  <a:schemeClr val="tx1">
                    <a:tint val="75000"/>
                  </a:schemeClr>
                </a:solidFill>
              </a:defRPr>
            </a:lvl6pPr>
            <a:lvl7pPr marL="2740004" indent="0">
              <a:buNone/>
              <a:defRPr sz="1300">
                <a:solidFill>
                  <a:schemeClr val="tx1">
                    <a:tint val="75000"/>
                  </a:schemeClr>
                </a:solidFill>
              </a:defRPr>
            </a:lvl7pPr>
            <a:lvl8pPr marL="3196670" indent="0">
              <a:buNone/>
              <a:defRPr sz="1300">
                <a:solidFill>
                  <a:schemeClr val="tx1">
                    <a:tint val="75000"/>
                  </a:schemeClr>
                </a:solidFill>
              </a:defRPr>
            </a:lvl8pPr>
            <a:lvl9pPr marL="365333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09" y="6400798"/>
            <a:ext cx="3733801" cy="320678"/>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268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4"/>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9133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7"/>
            <a:ext cx="4040187"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27"/>
            <a:ext cx="4041775"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430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40"/>
            <a:ext cx="2057400" cy="585152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11/21/14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2743205" y="6324616"/>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86745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51985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2"/>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87324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6667" indent="0">
              <a:buNone/>
              <a:defRPr sz="2800"/>
            </a:lvl2pPr>
            <a:lvl3pPr marL="913334" indent="0">
              <a:buNone/>
              <a:defRPr sz="2400"/>
            </a:lvl3pPr>
            <a:lvl4pPr marL="1370003" indent="0">
              <a:buNone/>
              <a:defRPr sz="2000"/>
            </a:lvl4pPr>
            <a:lvl5pPr marL="1826666" indent="0">
              <a:buNone/>
              <a:defRPr sz="2000"/>
            </a:lvl5pPr>
            <a:lvl6pPr marL="2283336" indent="0">
              <a:buNone/>
              <a:defRPr sz="2000"/>
            </a:lvl6pPr>
            <a:lvl7pPr marL="2740004" indent="0">
              <a:buNone/>
              <a:defRPr sz="2000"/>
            </a:lvl7pPr>
            <a:lvl8pPr marL="3196670" indent="0">
              <a:buNone/>
              <a:defRPr sz="2000"/>
            </a:lvl8pPr>
            <a:lvl9pPr marL="3653334"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80074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76643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40"/>
            <a:ext cx="2057400" cy="585152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13325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28"/>
            <a:ext cx="7772401"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667" indent="0" algn="ctr">
              <a:buNone/>
              <a:defRPr>
                <a:solidFill>
                  <a:schemeClr val="tx1">
                    <a:tint val="75000"/>
                  </a:schemeClr>
                </a:solidFill>
              </a:defRPr>
            </a:lvl2pPr>
            <a:lvl3pPr marL="913334" indent="0" algn="ctr">
              <a:buNone/>
              <a:defRPr>
                <a:solidFill>
                  <a:schemeClr val="tx1">
                    <a:tint val="75000"/>
                  </a:schemeClr>
                </a:solidFill>
              </a:defRPr>
            </a:lvl3pPr>
            <a:lvl4pPr marL="1370003" indent="0" algn="ctr">
              <a:buNone/>
              <a:defRPr>
                <a:solidFill>
                  <a:schemeClr val="tx1">
                    <a:tint val="75000"/>
                  </a:schemeClr>
                </a:solidFill>
              </a:defRPr>
            </a:lvl4pPr>
            <a:lvl5pPr marL="1826666" indent="0" algn="ctr">
              <a:buNone/>
              <a:defRPr>
                <a:solidFill>
                  <a:schemeClr val="tx1">
                    <a:tint val="75000"/>
                  </a:schemeClr>
                </a:solidFill>
              </a:defRPr>
            </a:lvl5pPr>
            <a:lvl6pPr marL="2283336" indent="0" algn="ctr">
              <a:buNone/>
              <a:defRPr>
                <a:solidFill>
                  <a:schemeClr val="tx1">
                    <a:tint val="75000"/>
                  </a:schemeClr>
                </a:solidFill>
              </a:defRPr>
            </a:lvl6pPr>
            <a:lvl7pPr marL="2740004" indent="0" algn="ctr">
              <a:buNone/>
              <a:defRPr>
                <a:solidFill>
                  <a:schemeClr val="tx1">
                    <a:tint val="75000"/>
                  </a:schemeClr>
                </a:solidFill>
              </a:defRPr>
            </a:lvl7pPr>
            <a:lvl8pPr marL="3196670" indent="0" algn="ctr">
              <a:buNone/>
              <a:defRPr>
                <a:solidFill>
                  <a:schemeClr val="tx1">
                    <a:tint val="75000"/>
                  </a:schemeClr>
                </a:solidFill>
              </a:defRPr>
            </a:lvl8pPr>
            <a:lvl9pPr marL="36533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09" y="6324616"/>
            <a:ext cx="3733801"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13154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743205" y="6324616"/>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0308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3"/>
            <a:ext cx="77724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731"/>
            <a:ext cx="7772401" cy="1500187"/>
          </a:xfrm>
        </p:spPr>
        <p:txBody>
          <a:bodyPr anchor="b"/>
          <a:lstStyle>
            <a:lvl1pPr marL="0" indent="0">
              <a:buNone/>
              <a:defRPr sz="2000">
                <a:solidFill>
                  <a:schemeClr val="tx1">
                    <a:tint val="75000"/>
                  </a:schemeClr>
                </a:solidFill>
              </a:defRPr>
            </a:lvl1pPr>
            <a:lvl2pPr marL="456667" indent="0">
              <a:buNone/>
              <a:defRPr sz="1700">
                <a:solidFill>
                  <a:schemeClr val="tx1">
                    <a:tint val="75000"/>
                  </a:schemeClr>
                </a:solidFill>
              </a:defRPr>
            </a:lvl2pPr>
            <a:lvl3pPr marL="913334" indent="0">
              <a:buNone/>
              <a:defRPr sz="1600">
                <a:solidFill>
                  <a:schemeClr val="tx1">
                    <a:tint val="75000"/>
                  </a:schemeClr>
                </a:solidFill>
              </a:defRPr>
            </a:lvl3pPr>
            <a:lvl4pPr marL="1370003" indent="0">
              <a:buNone/>
              <a:defRPr sz="1300">
                <a:solidFill>
                  <a:schemeClr val="tx1">
                    <a:tint val="75000"/>
                  </a:schemeClr>
                </a:solidFill>
              </a:defRPr>
            </a:lvl4pPr>
            <a:lvl5pPr marL="1826666" indent="0">
              <a:buNone/>
              <a:defRPr sz="1300">
                <a:solidFill>
                  <a:schemeClr val="tx1">
                    <a:tint val="75000"/>
                  </a:schemeClr>
                </a:solidFill>
              </a:defRPr>
            </a:lvl5pPr>
            <a:lvl6pPr marL="2283336" indent="0">
              <a:buNone/>
              <a:defRPr sz="1300">
                <a:solidFill>
                  <a:schemeClr val="tx1">
                    <a:tint val="75000"/>
                  </a:schemeClr>
                </a:solidFill>
              </a:defRPr>
            </a:lvl6pPr>
            <a:lvl7pPr marL="2740004" indent="0">
              <a:buNone/>
              <a:defRPr sz="1300">
                <a:solidFill>
                  <a:schemeClr val="tx1">
                    <a:tint val="75000"/>
                  </a:schemeClr>
                </a:solidFill>
              </a:defRPr>
            </a:lvl7pPr>
            <a:lvl8pPr marL="3196670" indent="0">
              <a:buNone/>
              <a:defRPr sz="1300">
                <a:solidFill>
                  <a:schemeClr val="tx1">
                    <a:tint val="75000"/>
                  </a:schemeClr>
                </a:solidFill>
              </a:defRPr>
            </a:lvl8pPr>
            <a:lvl9pPr marL="365333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09" y="6400798"/>
            <a:ext cx="3733801" cy="320678"/>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95464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4"/>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401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32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5D2ACF4-D73F-344A-8950-8B2C9965BD18}" type="slidenum">
              <a:rPr lang="en-US" smtClean="0"/>
              <a:pPr/>
              <a:t>‹#›</a:t>
            </a:fld>
            <a:endParaRPr lang="en-US"/>
          </a:p>
        </p:txBody>
      </p:sp>
      <p:sp>
        <p:nvSpPr>
          <p:cNvPr id="7" name="Title 1"/>
          <p:cNvSpPr>
            <a:spLocks noGrp="1"/>
          </p:cNvSpPr>
          <p:nvPr>
            <p:ph type="title"/>
          </p:nvPr>
        </p:nvSpPr>
        <p:spPr>
          <a:xfrm>
            <a:off x="457200" y="274639"/>
            <a:ext cx="8229600" cy="629043"/>
          </a:xfrm>
        </p:spPr>
        <p:txBody>
          <a:bodyPr/>
          <a:lstStyle/>
          <a:p>
            <a:r>
              <a:rPr lang="en-US" dirty="0" smtClean="0"/>
              <a:t>Click to edit Master title style</a:t>
            </a:r>
            <a:endParaRPr lang="en-US" dirty="0"/>
          </a:p>
        </p:txBody>
      </p:sp>
      <p:sp>
        <p:nvSpPr>
          <p:cNvPr id="8" name="Content Placeholder 8"/>
          <p:cNvSpPr>
            <a:spLocks noGrp="1"/>
          </p:cNvSpPr>
          <p:nvPr>
            <p:ph sz="quarter" idx="13" hasCustomPrompt="1"/>
          </p:nvPr>
        </p:nvSpPr>
        <p:spPr>
          <a:xfrm>
            <a:off x="457200" y="1001377"/>
            <a:ext cx="8229600" cy="382924"/>
          </a:xfrm>
        </p:spPr>
        <p:txBody>
          <a:bodyPr>
            <a:normAutofit/>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Subtitle</a:t>
            </a:r>
            <a:endParaRPr lang="en-US" dirty="0"/>
          </a:p>
        </p:txBody>
      </p:sp>
    </p:spTree>
    <p:extLst>
      <p:ext uri="{BB962C8B-B14F-4D97-AF65-F5344CB8AC3E}">
        <p14:creationId xmlns:p14="http://schemas.microsoft.com/office/powerpoint/2010/main" val="25700526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7"/>
            <a:ext cx="4040187"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27"/>
            <a:ext cx="4041775"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92946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2743205" y="6324616"/>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69071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8675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2"/>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554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6667" indent="0">
              <a:buNone/>
              <a:defRPr sz="2800"/>
            </a:lvl2pPr>
            <a:lvl3pPr marL="913334" indent="0">
              <a:buNone/>
              <a:defRPr sz="2400"/>
            </a:lvl3pPr>
            <a:lvl4pPr marL="1370003" indent="0">
              <a:buNone/>
              <a:defRPr sz="2000"/>
            </a:lvl4pPr>
            <a:lvl5pPr marL="1826666" indent="0">
              <a:buNone/>
              <a:defRPr sz="2000"/>
            </a:lvl5pPr>
            <a:lvl6pPr marL="2283336" indent="0">
              <a:buNone/>
              <a:defRPr sz="2000"/>
            </a:lvl6pPr>
            <a:lvl7pPr marL="2740004" indent="0">
              <a:buNone/>
              <a:defRPr sz="2000"/>
            </a:lvl7pPr>
            <a:lvl8pPr marL="3196670" indent="0">
              <a:buNone/>
              <a:defRPr sz="2000"/>
            </a:lvl8pPr>
            <a:lvl9pPr marL="3653334"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68959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49505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40"/>
            <a:ext cx="2057400" cy="585152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26955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1"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8" y="3886211"/>
            <a:ext cx="6400802" cy="1752600"/>
          </a:xfrm>
        </p:spPr>
        <p:txBody>
          <a:bodyPr/>
          <a:lstStyle>
            <a:lvl1pPr marL="0" indent="0" algn="ctr">
              <a:buNone/>
              <a:defRPr>
                <a:solidFill>
                  <a:schemeClr val="tx1">
                    <a:tint val="75000"/>
                  </a:schemeClr>
                </a:solidFill>
              </a:defRPr>
            </a:lvl1pPr>
            <a:lvl2pPr marL="264849" indent="0" algn="ctr">
              <a:buNone/>
              <a:defRPr>
                <a:solidFill>
                  <a:schemeClr val="tx1">
                    <a:tint val="75000"/>
                  </a:schemeClr>
                </a:solidFill>
              </a:defRPr>
            </a:lvl2pPr>
            <a:lvl3pPr marL="529700" indent="0" algn="ctr">
              <a:buNone/>
              <a:defRPr>
                <a:solidFill>
                  <a:schemeClr val="tx1">
                    <a:tint val="75000"/>
                  </a:schemeClr>
                </a:solidFill>
              </a:defRPr>
            </a:lvl3pPr>
            <a:lvl4pPr marL="794549" indent="0" algn="ctr">
              <a:buNone/>
              <a:defRPr>
                <a:solidFill>
                  <a:schemeClr val="tx1">
                    <a:tint val="75000"/>
                  </a:schemeClr>
                </a:solidFill>
              </a:defRPr>
            </a:lvl4pPr>
            <a:lvl5pPr marL="1059398" indent="0" algn="ctr">
              <a:buNone/>
              <a:defRPr>
                <a:solidFill>
                  <a:schemeClr val="tx1">
                    <a:tint val="75000"/>
                  </a:schemeClr>
                </a:solidFill>
              </a:defRPr>
            </a:lvl5pPr>
            <a:lvl6pPr marL="1324249" indent="0" algn="ctr">
              <a:buNone/>
              <a:defRPr>
                <a:solidFill>
                  <a:schemeClr val="tx1">
                    <a:tint val="75000"/>
                  </a:schemeClr>
                </a:solidFill>
              </a:defRPr>
            </a:lvl6pPr>
            <a:lvl7pPr marL="1589098" indent="0" algn="ctr">
              <a:buNone/>
              <a:defRPr>
                <a:solidFill>
                  <a:schemeClr val="tx1">
                    <a:tint val="75000"/>
                  </a:schemeClr>
                </a:solidFill>
              </a:defRPr>
            </a:lvl7pPr>
            <a:lvl8pPr marL="1853947" indent="0" algn="ctr">
              <a:buNone/>
              <a:defRPr>
                <a:solidFill>
                  <a:schemeClr val="tx1">
                    <a:tint val="75000"/>
                  </a:schemeClr>
                </a:solidFill>
              </a:defRPr>
            </a:lvl8pPr>
            <a:lvl9pPr marL="21187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97529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79191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1" cy="1362075"/>
          </a:xfrm>
        </p:spPr>
        <p:txBody>
          <a:bodyPr anchor="t"/>
          <a:lstStyle>
            <a:lvl1pPr algn="l">
              <a:defRPr sz="2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22"/>
            <a:ext cx="7772401" cy="1500187"/>
          </a:xfrm>
        </p:spPr>
        <p:txBody>
          <a:bodyPr anchor="b"/>
          <a:lstStyle>
            <a:lvl1pPr marL="0" indent="0">
              <a:buNone/>
              <a:defRPr sz="1200">
                <a:solidFill>
                  <a:schemeClr val="tx1">
                    <a:tint val="75000"/>
                  </a:schemeClr>
                </a:solidFill>
              </a:defRPr>
            </a:lvl1pPr>
            <a:lvl2pPr marL="264849" indent="0">
              <a:buNone/>
              <a:defRPr sz="900">
                <a:solidFill>
                  <a:schemeClr val="tx1">
                    <a:tint val="75000"/>
                  </a:schemeClr>
                </a:solidFill>
              </a:defRPr>
            </a:lvl2pPr>
            <a:lvl3pPr marL="529700" indent="0">
              <a:buNone/>
              <a:defRPr sz="900">
                <a:solidFill>
                  <a:schemeClr val="tx1">
                    <a:tint val="75000"/>
                  </a:schemeClr>
                </a:solidFill>
              </a:defRPr>
            </a:lvl3pPr>
            <a:lvl4pPr marL="794549" indent="0">
              <a:buNone/>
              <a:defRPr sz="800">
                <a:solidFill>
                  <a:schemeClr val="tx1">
                    <a:tint val="75000"/>
                  </a:schemeClr>
                </a:solidFill>
              </a:defRPr>
            </a:lvl4pPr>
            <a:lvl5pPr marL="1059398" indent="0">
              <a:buNone/>
              <a:defRPr sz="800">
                <a:solidFill>
                  <a:schemeClr val="tx1">
                    <a:tint val="75000"/>
                  </a:schemeClr>
                </a:solidFill>
              </a:defRPr>
            </a:lvl5pPr>
            <a:lvl6pPr marL="1324249" indent="0">
              <a:buNone/>
              <a:defRPr sz="800">
                <a:solidFill>
                  <a:schemeClr val="tx1">
                    <a:tint val="75000"/>
                  </a:schemeClr>
                </a:solidFill>
              </a:defRPr>
            </a:lvl6pPr>
            <a:lvl7pPr marL="1589098" indent="0">
              <a:buNone/>
              <a:defRPr sz="800">
                <a:solidFill>
                  <a:schemeClr val="tx1">
                    <a:tint val="75000"/>
                  </a:schemeClr>
                </a:solidFill>
              </a:defRPr>
            </a:lvl7pPr>
            <a:lvl8pPr marL="1853947" indent="0">
              <a:buNone/>
              <a:defRPr sz="800">
                <a:solidFill>
                  <a:schemeClr val="tx1">
                    <a:tint val="75000"/>
                  </a:schemeClr>
                </a:solidFill>
              </a:defRPr>
            </a:lvl8pPr>
            <a:lvl9pPr marL="2118798"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7833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28"/>
            <a:ext cx="7772401" cy="1470024"/>
          </a:xfrm>
        </p:spPr>
        <p:txBody>
          <a:bodyPr/>
          <a:lstStyle>
            <a:lvl1pPr algn="l">
              <a:defRPr b="1">
                <a:solidFill>
                  <a:schemeClr val="tx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1" y="3886200"/>
            <a:ext cx="6400800" cy="1752600"/>
          </a:xfrm>
        </p:spPr>
        <p:txBody>
          <a:bodyPr/>
          <a:lstStyle>
            <a:lvl1pPr marL="0" indent="0" algn="l">
              <a:buNone/>
              <a:defRPr>
                <a:solidFill>
                  <a:schemeClr val="tx1">
                    <a:tint val="75000"/>
                  </a:schemeClr>
                </a:solidFill>
              </a:defRPr>
            </a:lvl1pPr>
            <a:lvl2pPr marL="456718" indent="0" algn="ctr">
              <a:buNone/>
              <a:defRPr>
                <a:solidFill>
                  <a:schemeClr val="tx1">
                    <a:tint val="75000"/>
                  </a:schemeClr>
                </a:solidFill>
              </a:defRPr>
            </a:lvl2pPr>
            <a:lvl3pPr marL="913437" indent="0" algn="ctr">
              <a:buNone/>
              <a:defRPr>
                <a:solidFill>
                  <a:schemeClr val="tx1">
                    <a:tint val="75000"/>
                  </a:schemeClr>
                </a:solidFill>
              </a:defRPr>
            </a:lvl3pPr>
            <a:lvl4pPr marL="1370157" indent="0" algn="ctr">
              <a:buNone/>
              <a:defRPr>
                <a:solidFill>
                  <a:schemeClr val="tx1">
                    <a:tint val="75000"/>
                  </a:schemeClr>
                </a:solidFill>
              </a:defRPr>
            </a:lvl4pPr>
            <a:lvl5pPr marL="1826876" indent="0" algn="ctr">
              <a:buNone/>
              <a:defRPr>
                <a:solidFill>
                  <a:schemeClr val="tx1">
                    <a:tint val="75000"/>
                  </a:schemeClr>
                </a:solidFill>
              </a:defRPr>
            </a:lvl5pPr>
            <a:lvl6pPr marL="2283594" indent="0" algn="ctr">
              <a:buNone/>
              <a:defRPr>
                <a:solidFill>
                  <a:schemeClr val="tx1">
                    <a:tint val="75000"/>
                  </a:schemeClr>
                </a:solidFill>
              </a:defRPr>
            </a:lvl6pPr>
            <a:lvl7pPr marL="2740316" indent="0" algn="ctr">
              <a:buNone/>
              <a:defRPr>
                <a:solidFill>
                  <a:schemeClr val="tx1">
                    <a:tint val="75000"/>
                  </a:schemeClr>
                </a:solidFill>
              </a:defRPr>
            </a:lvl7pPr>
            <a:lvl8pPr marL="3197033" indent="0" algn="ctr">
              <a:buNone/>
              <a:defRPr>
                <a:solidFill>
                  <a:schemeClr val="tx1">
                    <a:tint val="75000"/>
                  </a:schemeClr>
                </a:solidFill>
              </a:defRPr>
            </a:lvl8pPr>
            <a:lvl9pPr marL="36537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11/21/14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A0AC3A79-6324-4D45-BA88-C86142FE4FAC}" type="slidenum">
              <a:rPr lang="en-US"/>
              <a:pPr/>
              <a:t>‹#›</a:t>
            </a:fld>
            <a:endParaRPr lang="en-US"/>
          </a:p>
        </p:txBody>
      </p:sp>
    </p:spTree>
    <p:extLst>
      <p:ext uri="{BB962C8B-B14F-4D97-AF65-F5344CB8AC3E}">
        <p14:creationId xmlns:p14="http://schemas.microsoft.com/office/powerpoint/2010/main" val="37160102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0" y="1600205"/>
            <a:ext cx="4038599" cy="4525961"/>
          </a:xfrm>
        </p:spPr>
        <p:txBody>
          <a:bodyPr/>
          <a:lstStyle>
            <a:lvl1pPr>
              <a:defRPr sz="1600"/>
            </a:lvl1pPr>
            <a:lvl2pPr>
              <a:defRPr sz="1300"/>
            </a:lvl2pPr>
            <a:lvl3pPr>
              <a:defRPr sz="12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10" y="1600205"/>
            <a:ext cx="4038599" cy="4525961"/>
          </a:xfrm>
        </p:spPr>
        <p:txBody>
          <a:bodyPr/>
          <a:lstStyle>
            <a:lvl1pPr>
              <a:defRPr sz="1600"/>
            </a:lvl1pPr>
            <a:lvl2pPr>
              <a:defRPr sz="1300"/>
            </a:lvl2pPr>
            <a:lvl3pPr>
              <a:defRPr sz="12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12156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27"/>
            <a:ext cx="4040189" cy="639763"/>
          </a:xfrm>
        </p:spPr>
        <p:txBody>
          <a:bodyPr anchor="b"/>
          <a:lstStyle>
            <a:lvl1pPr marL="0" indent="0">
              <a:buNone/>
              <a:defRPr sz="1300" b="1"/>
            </a:lvl1pPr>
            <a:lvl2pPr marL="264849" indent="0">
              <a:buNone/>
              <a:defRPr sz="1200" b="1"/>
            </a:lvl2pPr>
            <a:lvl3pPr marL="529700" indent="0">
              <a:buNone/>
              <a:defRPr sz="900" b="1"/>
            </a:lvl3pPr>
            <a:lvl4pPr marL="794549" indent="0">
              <a:buNone/>
              <a:defRPr sz="900" b="1"/>
            </a:lvl4pPr>
            <a:lvl5pPr marL="1059398" indent="0">
              <a:buNone/>
              <a:defRPr sz="900" b="1"/>
            </a:lvl5pPr>
            <a:lvl6pPr marL="1324249" indent="0">
              <a:buNone/>
              <a:defRPr sz="900" b="1"/>
            </a:lvl6pPr>
            <a:lvl7pPr marL="1589098" indent="0">
              <a:buNone/>
              <a:defRPr sz="900" b="1"/>
            </a:lvl7pPr>
            <a:lvl8pPr marL="1853947" indent="0">
              <a:buNone/>
              <a:defRPr sz="900" b="1"/>
            </a:lvl8pPr>
            <a:lvl9pPr marL="2118798"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2" y="2174890"/>
            <a:ext cx="4040189" cy="3951289"/>
          </a:xfrm>
        </p:spPr>
        <p:txBody>
          <a:bodyPr/>
          <a:lstStyle>
            <a:lvl1pPr>
              <a:defRPr sz="1300"/>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27"/>
            <a:ext cx="4041775" cy="639763"/>
          </a:xfrm>
        </p:spPr>
        <p:txBody>
          <a:bodyPr anchor="b"/>
          <a:lstStyle>
            <a:lvl1pPr marL="0" indent="0">
              <a:buNone/>
              <a:defRPr sz="1300" b="1"/>
            </a:lvl1pPr>
            <a:lvl2pPr marL="264849" indent="0">
              <a:buNone/>
              <a:defRPr sz="1200" b="1"/>
            </a:lvl2pPr>
            <a:lvl3pPr marL="529700" indent="0">
              <a:buNone/>
              <a:defRPr sz="900" b="1"/>
            </a:lvl3pPr>
            <a:lvl4pPr marL="794549" indent="0">
              <a:buNone/>
              <a:defRPr sz="900" b="1"/>
            </a:lvl4pPr>
            <a:lvl5pPr marL="1059398" indent="0">
              <a:buNone/>
              <a:defRPr sz="900" b="1"/>
            </a:lvl5pPr>
            <a:lvl6pPr marL="1324249" indent="0">
              <a:buNone/>
              <a:defRPr sz="900" b="1"/>
            </a:lvl6pPr>
            <a:lvl7pPr marL="1589098" indent="0">
              <a:buNone/>
              <a:defRPr sz="900" b="1"/>
            </a:lvl7pPr>
            <a:lvl8pPr marL="1853947" indent="0">
              <a:buNone/>
              <a:defRPr sz="900" b="1"/>
            </a:lvl8pPr>
            <a:lvl9pPr marL="2118798"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029" y="2174890"/>
            <a:ext cx="4041775" cy="3951289"/>
          </a:xfrm>
        </p:spPr>
        <p:txBody>
          <a:bodyPr/>
          <a:lstStyle>
            <a:lvl1pPr>
              <a:defRPr sz="1300"/>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89695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50916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86020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1"/>
            <a:ext cx="3008313" cy="1162050"/>
          </a:xfrm>
        </p:spPr>
        <p:txBody>
          <a:bodyPr anchor="b"/>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0" cy="5853113"/>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2"/>
          </a:xfrm>
        </p:spPr>
        <p:txBody>
          <a:bodyPr/>
          <a:lstStyle>
            <a:lvl1pPr marL="0" indent="0">
              <a:buNone/>
              <a:defRPr sz="800"/>
            </a:lvl1pPr>
            <a:lvl2pPr marL="264849" indent="0">
              <a:buNone/>
              <a:defRPr sz="700"/>
            </a:lvl2pPr>
            <a:lvl3pPr marL="529700" indent="0">
              <a:buNone/>
              <a:defRPr sz="500"/>
            </a:lvl3pPr>
            <a:lvl4pPr marL="794549" indent="0">
              <a:buNone/>
              <a:defRPr sz="500"/>
            </a:lvl4pPr>
            <a:lvl5pPr marL="1059398" indent="0">
              <a:buNone/>
              <a:defRPr sz="500"/>
            </a:lvl5pPr>
            <a:lvl6pPr marL="1324249" indent="0">
              <a:buNone/>
              <a:defRPr sz="500"/>
            </a:lvl6pPr>
            <a:lvl7pPr marL="1589098" indent="0">
              <a:buNone/>
              <a:defRPr sz="500"/>
            </a:lvl7pPr>
            <a:lvl8pPr marL="1853947" indent="0">
              <a:buNone/>
              <a:defRPr sz="500"/>
            </a:lvl8pPr>
            <a:lvl9pPr marL="2118798"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97278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599"/>
            <a:ext cx="5486400" cy="566738"/>
          </a:xfrm>
        </p:spPr>
        <p:txBody>
          <a:bodyPr anchor="b"/>
          <a:lstStyle>
            <a:lvl1pPr algn="l">
              <a:defRPr sz="1200" b="1"/>
            </a:lvl1pPr>
          </a:lstStyle>
          <a:p>
            <a:r>
              <a:rPr lang="en-US" smtClean="0"/>
              <a:t>Click to edit Master title style</a:t>
            </a:r>
            <a:endParaRPr lang="en-US"/>
          </a:p>
        </p:txBody>
      </p:sp>
      <p:sp>
        <p:nvSpPr>
          <p:cNvPr id="3" name="Picture Placeholder 2"/>
          <p:cNvSpPr>
            <a:spLocks noGrp="1"/>
          </p:cNvSpPr>
          <p:nvPr>
            <p:ph type="pic" idx="1"/>
          </p:nvPr>
        </p:nvSpPr>
        <p:spPr>
          <a:xfrm>
            <a:off x="1792290" y="612787"/>
            <a:ext cx="5486400" cy="4114800"/>
          </a:xfrm>
        </p:spPr>
        <p:txBody>
          <a:bodyPr/>
          <a:lstStyle>
            <a:lvl1pPr marL="0" indent="0">
              <a:buNone/>
              <a:defRPr sz="1900"/>
            </a:lvl1pPr>
            <a:lvl2pPr marL="264849" indent="0">
              <a:buNone/>
              <a:defRPr sz="1600"/>
            </a:lvl2pPr>
            <a:lvl3pPr marL="529700" indent="0">
              <a:buNone/>
              <a:defRPr sz="1300"/>
            </a:lvl3pPr>
            <a:lvl4pPr marL="794549" indent="0">
              <a:buNone/>
              <a:defRPr sz="1200"/>
            </a:lvl4pPr>
            <a:lvl5pPr marL="1059398" indent="0">
              <a:buNone/>
              <a:defRPr sz="1200"/>
            </a:lvl5pPr>
            <a:lvl6pPr marL="1324249" indent="0">
              <a:buNone/>
              <a:defRPr sz="1200"/>
            </a:lvl6pPr>
            <a:lvl7pPr marL="1589098" indent="0">
              <a:buNone/>
              <a:defRPr sz="1200"/>
            </a:lvl7pPr>
            <a:lvl8pPr marL="1853947" indent="0">
              <a:buNone/>
              <a:defRPr sz="1200"/>
            </a:lvl8pPr>
            <a:lvl9pPr marL="2118798" indent="0">
              <a:buNone/>
              <a:defRPr sz="1200"/>
            </a:lvl9pPr>
          </a:lstStyle>
          <a:p>
            <a:endParaRPr lang="en-US"/>
          </a:p>
        </p:txBody>
      </p:sp>
      <p:sp>
        <p:nvSpPr>
          <p:cNvPr id="4" name="Text Placeholder 3"/>
          <p:cNvSpPr>
            <a:spLocks noGrp="1"/>
          </p:cNvSpPr>
          <p:nvPr>
            <p:ph type="body" sz="half" idx="2"/>
          </p:nvPr>
        </p:nvSpPr>
        <p:spPr>
          <a:xfrm>
            <a:off x="1792290" y="5367338"/>
            <a:ext cx="5486400" cy="804863"/>
          </a:xfrm>
        </p:spPr>
        <p:txBody>
          <a:bodyPr/>
          <a:lstStyle>
            <a:lvl1pPr marL="0" indent="0">
              <a:buNone/>
              <a:defRPr sz="800"/>
            </a:lvl1pPr>
            <a:lvl2pPr marL="264849" indent="0">
              <a:buNone/>
              <a:defRPr sz="700"/>
            </a:lvl2pPr>
            <a:lvl3pPr marL="529700" indent="0">
              <a:buNone/>
              <a:defRPr sz="500"/>
            </a:lvl3pPr>
            <a:lvl4pPr marL="794549" indent="0">
              <a:buNone/>
              <a:defRPr sz="500"/>
            </a:lvl4pPr>
            <a:lvl5pPr marL="1059398" indent="0">
              <a:buNone/>
              <a:defRPr sz="500"/>
            </a:lvl5pPr>
            <a:lvl6pPr marL="1324249" indent="0">
              <a:buNone/>
              <a:defRPr sz="500"/>
            </a:lvl6pPr>
            <a:lvl7pPr marL="1589098" indent="0">
              <a:buNone/>
              <a:defRPr sz="500"/>
            </a:lvl7pPr>
            <a:lvl8pPr marL="1853947" indent="0">
              <a:buNone/>
              <a:defRPr sz="500"/>
            </a:lvl8pPr>
            <a:lvl9pPr marL="2118798"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91369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56145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55"/>
            <a:ext cx="2057402"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9" y="274655"/>
            <a:ext cx="6019798"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11/21/14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34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mj-lt"/>
                <a:ea typeface="Segoe UI Symbol" pitchFamily="34" charset="0"/>
                <a:cs typeface="Browallia New" pitchFamily="34" charset="-34"/>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11/21/14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9BCE0AE8-CB39-6847-ABCB-0D12DEFE1756}" type="slidenum">
              <a:rPr lang="en-US"/>
              <a:pPr/>
              <a:t>‹#›</a:t>
            </a:fld>
            <a:endParaRPr lang="en-US"/>
          </a:p>
        </p:txBody>
      </p:sp>
    </p:spTree>
    <p:extLst>
      <p:ext uri="{BB962C8B-B14F-4D97-AF65-F5344CB8AC3E}">
        <p14:creationId xmlns:p14="http://schemas.microsoft.com/office/powerpoint/2010/main" val="71744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3"/>
            <a:ext cx="7772401" cy="1362075"/>
          </a:xfrm>
        </p:spPr>
        <p:txBody>
          <a:bodyPr anchor="t"/>
          <a:lstStyle>
            <a:lvl1pPr algn="l">
              <a:defRPr sz="4000" b="1" cap="a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22" y="2906728"/>
            <a:ext cx="7772401" cy="1500187"/>
          </a:xfrm>
        </p:spPr>
        <p:txBody>
          <a:bodyPr anchor="b"/>
          <a:lstStyle>
            <a:lvl1pPr marL="0" indent="0">
              <a:buNone/>
              <a:defRPr sz="2000">
                <a:solidFill>
                  <a:schemeClr val="tx1">
                    <a:tint val="75000"/>
                  </a:schemeClr>
                </a:solidFill>
              </a:defRPr>
            </a:lvl1pPr>
            <a:lvl2pPr marL="456718" indent="0">
              <a:buNone/>
              <a:defRPr sz="1700">
                <a:solidFill>
                  <a:schemeClr val="tx1">
                    <a:tint val="75000"/>
                  </a:schemeClr>
                </a:solidFill>
              </a:defRPr>
            </a:lvl2pPr>
            <a:lvl3pPr marL="913437" indent="0">
              <a:buNone/>
              <a:defRPr sz="1600">
                <a:solidFill>
                  <a:schemeClr val="tx1">
                    <a:tint val="75000"/>
                  </a:schemeClr>
                </a:solidFill>
              </a:defRPr>
            </a:lvl3pPr>
            <a:lvl4pPr marL="1370157" indent="0">
              <a:buNone/>
              <a:defRPr sz="1300">
                <a:solidFill>
                  <a:schemeClr val="tx1">
                    <a:tint val="75000"/>
                  </a:schemeClr>
                </a:solidFill>
              </a:defRPr>
            </a:lvl4pPr>
            <a:lvl5pPr marL="1826876" indent="0">
              <a:buNone/>
              <a:defRPr sz="1300">
                <a:solidFill>
                  <a:schemeClr val="tx1">
                    <a:tint val="75000"/>
                  </a:schemeClr>
                </a:solidFill>
              </a:defRPr>
            </a:lvl5pPr>
            <a:lvl6pPr marL="2283594" indent="0">
              <a:buNone/>
              <a:defRPr sz="1300">
                <a:solidFill>
                  <a:schemeClr val="tx1">
                    <a:tint val="75000"/>
                  </a:schemeClr>
                </a:solidFill>
              </a:defRPr>
            </a:lvl6pPr>
            <a:lvl7pPr marL="2740316" indent="0">
              <a:buNone/>
              <a:defRPr sz="1300">
                <a:solidFill>
                  <a:schemeClr val="tx1">
                    <a:tint val="75000"/>
                  </a:schemeClr>
                </a:solidFill>
              </a:defRPr>
            </a:lvl7pPr>
            <a:lvl8pPr marL="3197033" indent="0">
              <a:buNone/>
              <a:defRPr sz="1300">
                <a:solidFill>
                  <a:schemeClr val="tx1">
                    <a:tint val="75000"/>
                  </a:schemeClr>
                </a:solidFill>
              </a:defRPr>
            </a:lvl8pPr>
            <a:lvl9pPr marL="365375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11/21/14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AF9BBBC4-7C47-CD4B-B20C-E6CE8575D2C1}" type="slidenum">
              <a:rPr lang="en-US"/>
              <a:pPr/>
              <a:t>‹#›</a:t>
            </a:fld>
            <a:endParaRPr lang="en-US"/>
          </a:p>
        </p:txBody>
      </p:sp>
    </p:spTree>
    <p:extLst>
      <p:ext uri="{BB962C8B-B14F-4D97-AF65-F5344CB8AC3E}">
        <p14:creationId xmlns:p14="http://schemas.microsoft.com/office/powerpoint/2010/main" val="191895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r>
              <a:rPr lang="en-US" smtClean="0"/>
              <a:t>11/21/14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7" name="Slide Number Placeholder 5"/>
          <p:cNvSpPr>
            <a:spLocks noGrp="1"/>
          </p:cNvSpPr>
          <p:nvPr>
            <p:ph type="sldNum" sz="quarter" idx="12"/>
          </p:nvPr>
        </p:nvSpPr>
        <p:spPr/>
        <p:txBody>
          <a:bodyPr/>
          <a:lstStyle>
            <a:lvl1pPr>
              <a:defRPr/>
            </a:lvl1pPr>
          </a:lstStyle>
          <a:p>
            <a:fld id="{6F696D7D-10ED-FC46-A7B6-EF353B5F76DD}" type="slidenum">
              <a:rPr lang="en-US"/>
              <a:pPr/>
              <a:t>‹#›</a:t>
            </a:fld>
            <a:endParaRPr lang="en-US"/>
          </a:p>
        </p:txBody>
      </p:sp>
    </p:spTree>
    <p:extLst>
      <p:ext uri="{BB962C8B-B14F-4D97-AF65-F5344CB8AC3E}">
        <p14:creationId xmlns:p14="http://schemas.microsoft.com/office/powerpoint/2010/main" val="3799537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10" y="1535128"/>
            <a:ext cx="4040187"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28"/>
            <a:ext cx="4041775"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r>
              <a:rPr lang="en-US" smtClean="0"/>
              <a:t>11/21/14</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9" name="Slide Number Placeholder 5"/>
          <p:cNvSpPr>
            <a:spLocks noGrp="1"/>
          </p:cNvSpPr>
          <p:nvPr>
            <p:ph type="sldNum" sz="quarter" idx="12"/>
          </p:nvPr>
        </p:nvSpPr>
        <p:spPr/>
        <p:txBody>
          <a:bodyPr/>
          <a:lstStyle>
            <a:lvl1pPr>
              <a:defRPr/>
            </a:lvl1pPr>
          </a:lstStyle>
          <a:p>
            <a:fld id="{8E04C01E-FC65-FF40-BFE0-A1CC3FB367D5}" type="slidenum">
              <a:rPr lang="en-US"/>
              <a:pPr/>
              <a:t>‹#›</a:t>
            </a:fld>
            <a:endParaRPr lang="en-US"/>
          </a:p>
        </p:txBody>
      </p:sp>
    </p:spTree>
    <p:extLst>
      <p:ext uri="{BB962C8B-B14F-4D97-AF65-F5344CB8AC3E}">
        <p14:creationId xmlns:p14="http://schemas.microsoft.com/office/powerpoint/2010/main" val="2726928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r>
              <a:rPr lang="en-US" smtClean="0"/>
              <a:t>11/21/14</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5" name="Slide Number Placeholder 5"/>
          <p:cNvSpPr>
            <a:spLocks noGrp="1"/>
          </p:cNvSpPr>
          <p:nvPr>
            <p:ph type="sldNum" sz="quarter" idx="12"/>
          </p:nvPr>
        </p:nvSpPr>
        <p:spPr/>
        <p:txBody>
          <a:bodyPr/>
          <a:lstStyle>
            <a:lvl1pPr>
              <a:defRPr/>
            </a:lvl1pPr>
          </a:lstStyle>
          <a:p>
            <a:fld id="{5775372C-1E39-264A-8E11-BE37E624AE9C}" type="slidenum">
              <a:rPr lang="en-US"/>
              <a:pPr/>
              <a:t>‹#›</a:t>
            </a:fld>
            <a:endParaRPr lang="en-US"/>
          </a:p>
        </p:txBody>
      </p:sp>
    </p:spTree>
    <p:extLst>
      <p:ext uri="{BB962C8B-B14F-4D97-AF65-F5344CB8AC3E}">
        <p14:creationId xmlns:p14="http://schemas.microsoft.com/office/powerpoint/2010/main" val="391227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smtClean="0"/>
              <a:t>11/21/14</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4" name="Slide Number Placeholder 5"/>
          <p:cNvSpPr>
            <a:spLocks noGrp="1"/>
          </p:cNvSpPr>
          <p:nvPr>
            <p:ph type="sldNum" sz="quarter" idx="12"/>
          </p:nvPr>
        </p:nvSpPr>
        <p:spPr/>
        <p:txBody>
          <a:bodyPr/>
          <a:lstStyle>
            <a:lvl1pPr>
              <a:defRPr/>
            </a:lvl1pPr>
          </a:lstStyle>
          <a:p>
            <a:fld id="{CF325546-2B9A-8947-9CD4-CB2A18A66A35}" type="slidenum">
              <a:rPr lang="en-US"/>
              <a:pPr/>
              <a:t>‹#›</a:t>
            </a:fld>
            <a:endParaRPr lang="en-US"/>
          </a:p>
        </p:txBody>
      </p:sp>
    </p:spTree>
    <p:extLst>
      <p:ext uri="{BB962C8B-B14F-4D97-AF65-F5344CB8AC3E}">
        <p14:creationId xmlns:p14="http://schemas.microsoft.com/office/powerpoint/2010/main" val="165712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11/21/14</a:t>
            </a:r>
            <a:endParaRPr lang="en-US"/>
          </a:p>
        </p:txBody>
      </p:sp>
      <p:sp>
        <p:nvSpPr>
          <p:cNvPr id="5" name="Footer Placeholder 4"/>
          <p:cNvSpPr>
            <a:spLocks noGrp="1"/>
          </p:cNvSpPr>
          <p:nvPr>
            <p:ph type="ftr" sz="quarter" idx="11"/>
          </p:nvPr>
        </p:nvSpPr>
        <p:spPr>
          <a:xfrm>
            <a:off x="2743205" y="6324616"/>
            <a:ext cx="3886200" cy="396877"/>
          </a:xfrm>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atin typeface="Segoe UI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2"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2"/>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smtClean="0"/>
              <a:t>11/21/14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7" name="Slide Number Placeholder 5"/>
          <p:cNvSpPr>
            <a:spLocks noGrp="1"/>
          </p:cNvSpPr>
          <p:nvPr>
            <p:ph type="sldNum" sz="quarter" idx="12"/>
          </p:nvPr>
        </p:nvSpPr>
        <p:spPr/>
        <p:txBody>
          <a:bodyPr/>
          <a:lstStyle>
            <a:lvl1pPr>
              <a:defRPr/>
            </a:lvl1pPr>
          </a:lstStyle>
          <a:p>
            <a:fld id="{EFEE7E4E-A921-4948-AC15-44A827D7ACED}" type="slidenum">
              <a:rPr lang="en-US"/>
              <a:pPr/>
              <a:t>‹#›</a:t>
            </a:fld>
            <a:endParaRPr lang="en-US"/>
          </a:p>
        </p:txBody>
      </p:sp>
    </p:spTree>
    <p:extLst>
      <p:ext uri="{BB962C8B-B14F-4D97-AF65-F5344CB8AC3E}">
        <p14:creationId xmlns:p14="http://schemas.microsoft.com/office/powerpoint/2010/main" val="692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40"/>
          </a:xfrm>
        </p:spPr>
        <p:txBody>
          <a:bodyPr anchor="b"/>
          <a:lstStyle>
            <a:lvl1pPr algn="l">
              <a:defRPr sz="2000" b="1">
                <a:latin typeface="Segoe UI Light"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6718" indent="0">
              <a:buNone/>
              <a:defRPr sz="2800"/>
            </a:lvl2pPr>
            <a:lvl3pPr marL="913437" indent="0">
              <a:buNone/>
              <a:defRPr sz="2400"/>
            </a:lvl3pPr>
            <a:lvl4pPr marL="1370157" indent="0">
              <a:buNone/>
              <a:defRPr sz="2000"/>
            </a:lvl4pPr>
            <a:lvl5pPr marL="1826876" indent="0">
              <a:buNone/>
              <a:defRPr sz="2000"/>
            </a:lvl5pPr>
            <a:lvl6pPr marL="2283594" indent="0">
              <a:buNone/>
              <a:defRPr sz="2000"/>
            </a:lvl6pPr>
            <a:lvl7pPr marL="2740316" indent="0">
              <a:buNone/>
              <a:defRPr sz="2000"/>
            </a:lvl7pPr>
            <a:lvl8pPr marL="3197033" indent="0">
              <a:buNone/>
              <a:defRPr sz="2000"/>
            </a:lvl8pPr>
            <a:lvl9pPr marL="365375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smtClean="0"/>
              <a:t>11/21/14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7" name="Slide Number Placeholder 5"/>
          <p:cNvSpPr>
            <a:spLocks noGrp="1"/>
          </p:cNvSpPr>
          <p:nvPr>
            <p:ph type="sldNum" sz="quarter" idx="12"/>
          </p:nvPr>
        </p:nvSpPr>
        <p:spPr/>
        <p:txBody>
          <a:bodyPr/>
          <a:lstStyle>
            <a:lvl1pPr>
              <a:defRPr/>
            </a:lvl1pPr>
          </a:lstStyle>
          <a:p>
            <a:fld id="{5CAB6E87-AB51-1D41-8D57-46513170AEC0}" type="slidenum">
              <a:rPr lang="en-US"/>
              <a:pPr/>
              <a:t>‹#›</a:t>
            </a:fld>
            <a:endParaRPr lang="en-US"/>
          </a:p>
        </p:txBody>
      </p:sp>
    </p:spTree>
    <p:extLst>
      <p:ext uri="{BB962C8B-B14F-4D97-AF65-F5344CB8AC3E}">
        <p14:creationId xmlns:p14="http://schemas.microsoft.com/office/powerpoint/2010/main" val="1232146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11/21/14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0C873030-48B4-9545-A0C5-0B1E7C9222EC}" type="slidenum">
              <a:rPr lang="en-US"/>
              <a:pPr/>
              <a:t>‹#›</a:t>
            </a:fld>
            <a:endParaRPr lang="en-US"/>
          </a:p>
        </p:txBody>
      </p:sp>
    </p:spTree>
    <p:extLst>
      <p:ext uri="{BB962C8B-B14F-4D97-AF65-F5344CB8AC3E}">
        <p14:creationId xmlns:p14="http://schemas.microsoft.com/office/powerpoint/2010/main" val="3420541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40"/>
            <a:ext cx="2057400" cy="5851526"/>
          </a:xfrm>
        </p:spPr>
        <p:txBody>
          <a:bodyPr vert="eaVert"/>
          <a:lstStyle>
            <a:lvl1pPr>
              <a:defRPr>
                <a:latin typeface="Segoe UI Light"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11/21/14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6" name="Slide Number Placeholder 5"/>
          <p:cNvSpPr>
            <a:spLocks noGrp="1"/>
          </p:cNvSpPr>
          <p:nvPr>
            <p:ph type="sldNum" sz="quarter" idx="12"/>
          </p:nvPr>
        </p:nvSpPr>
        <p:spPr/>
        <p:txBody>
          <a:bodyPr/>
          <a:lstStyle>
            <a:lvl1pPr>
              <a:defRPr/>
            </a:lvl1pPr>
          </a:lstStyle>
          <a:p>
            <a:fld id="{6C533582-5A91-FE4A-857E-BCF76F6F543B}" type="slidenum">
              <a:rPr lang="en-US"/>
              <a:pPr/>
              <a:t>‹#›</a:t>
            </a:fld>
            <a:endParaRPr lang="en-US"/>
          </a:p>
        </p:txBody>
      </p:sp>
    </p:spTree>
    <p:extLst>
      <p:ext uri="{BB962C8B-B14F-4D97-AF65-F5344CB8AC3E}">
        <p14:creationId xmlns:p14="http://schemas.microsoft.com/office/powerpoint/2010/main" val="3997324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26"/>
            <a:ext cx="7772401"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718" indent="0" algn="ctr">
              <a:buNone/>
              <a:defRPr>
                <a:solidFill>
                  <a:schemeClr val="tx1">
                    <a:tint val="75000"/>
                  </a:schemeClr>
                </a:solidFill>
              </a:defRPr>
            </a:lvl2pPr>
            <a:lvl3pPr marL="913437" indent="0" algn="ctr">
              <a:buNone/>
              <a:defRPr>
                <a:solidFill>
                  <a:schemeClr val="tx1">
                    <a:tint val="75000"/>
                  </a:schemeClr>
                </a:solidFill>
              </a:defRPr>
            </a:lvl3pPr>
            <a:lvl4pPr marL="1370157" indent="0" algn="ctr">
              <a:buNone/>
              <a:defRPr>
                <a:solidFill>
                  <a:schemeClr val="tx1">
                    <a:tint val="75000"/>
                  </a:schemeClr>
                </a:solidFill>
              </a:defRPr>
            </a:lvl4pPr>
            <a:lvl5pPr marL="1826876" indent="0" algn="ctr">
              <a:buNone/>
              <a:defRPr>
                <a:solidFill>
                  <a:schemeClr val="tx1">
                    <a:tint val="75000"/>
                  </a:schemeClr>
                </a:solidFill>
              </a:defRPr>
            </a:lvl5pPr>
            <a:lvl6pPr marL="2283594" indent="0" algn="ctr">
              <a:buNone/>
              <a:defRPr>
                <a:solidFill>
                  <a:schemeClr val="tx1">
                    <a:tint val="75000"/>
                  </a:schemeClr>
                </a:solidFill>
              </a:defRPr>
            </a:lvl6pPr>
            <a:lvl7pPr marL="2740316" indent="0" algn="ctr">
              <a:buNone/>
              <a:defRPr>
                <a:solidFill>
                  <a:schemeClr val="tx1">
                    <a:tint val="75000"/>
                  </a:schemeClr>
                </a:solidFill>
              </a:defRPr>
            </a:lvl7pPr>
            <a:lvl8pPr marL="3197033" indent="0" algn="ctr">
              <a:buNone/>
              <a:defRPr>
                <a:solidFill>
                  <a:schemeClr val="tx1">
                    <a:tint val="75000"/>
                  </a:schemeClr>
                </a:solidFill>
              </a:defRPr>
            </a:lvl8pPr>
            <a:lvl9pPr marL="36537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lvl1pPr>
          </a:lstStyle>
          <a:p>
            <a:pPr algn="ctr" defTabSz="913437" fontAlgn="base">
              <a:spcBef>
                <a:spcPct val="0"/>
              </a:spcBef>
              <a:spcAft>
                <a:spcPct val="0"/>
              </a:spcAft>
              <a:defRPr/>
            </a:pPr>
            <a:r>
              <a:rPr lang="en-US" smtClean="0">
                <a:solidFill>
                  <a:prstClr val="black"/>
                </a:solidFill>
                <a:latin typeface="Helvetica" charset="0"/>
                <a:ea typeface="ＭＳ Ｐゴシック" charset="0"/>
                <a:cs typeface="ＭＳ Ｐゴシック" charset="0"/>
              </a:rPr>
              <a:t>11/21/14</a:t>
            </a:r>
            <a:endParaRPr lang="en-US" dirty="0">
              <a:solidFill>
                <a:prstClr val="black"/>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dirty="0" smtClean="0">
                <a:latin typeface="Helvetica" pitchFamily="-111" charset="0"/>
                <a:ea typeface="+mn-ea"/>
                <a:cs typeface="+mn-cs"/>
              </a:defRPr>
            </a:lvl1pPr>
          </a:lstStyle>
          <a:p>
            <a:pPr algn="ctr" defTabSz="913437" fontAlgn="base">
              <a:spcBef>
                <a:spcPct val="0"/>
              </a:spcBef>
              <a:spcAft>
                <a:spcPct val="0"/>
              </a:spcAft>
              <a:defRPr/>
            </a:pPr>
            <a:r>
              <a:rPr lang="en-US" smtClean="0">
                <a:solidFill>
                  <a:prstClr val="black"/>
                </a:solidFill>
              </a:rPr>
              <a:t>Software Defined Networking (COMS 6998-10) </a:t>
            </a: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0C7B7B-8AA0-0B40-91B3-30337F97301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3507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chemeClr val="bg1">
                    <a:lumMod val="65000"/>
                  </a:schemeClr>
                </a:solidFill>
              </a:defRPr>
            </a:lvl1p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dirty="0" smtClean="0">
                <a:solidFill>
                  <a:srgbClr val="A6A6A6"/>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a:p>
        </p:txBody>
      </p:sp>
      <p:sp>
        <p:nvSpPr>
          <p:cNvPr id="6" name="Slide Number Placeholder 5"/>
          <p:cNvSpPr>
            <a:spLocks noGrp="1"/>
          </p:cNvSpPr>
          <p:nvPr>
            <p:ph type="sldNum" sz="quarter" idx="12"/>
          </p:nvPr>
        </p:nvSpPr>
        <p:spPr>
          <a:xfrm>
            <a:off x="7010400" y="6348429"/>
            <a:ext cx="2133600" cy="365125"/>
          </a:xfrm>
        </p:spPr>
        <p:txBody>
          <a:bodyPr/>
          <a:lstStyle>
            <a:lvl1pPr>
              <a:defRPr sz="900" b="0" smtClean="0">
                <a:solidFill>
                  <a:schemeClr val="bg1">
                    <a:lumMod val="75000"/>
                  </a:schemeClr>
                </a:solidFill>
              </a:defRPr>
            </a:lvl1pPr>
          </a:lstStyle>
          <a:p>
            <a:pPr>
              <a:defRPr/>
            </a:pPr>
            <a:fld id="{B45347CE-1D94-0D4D-BA6B-9E3BD1EFDB5C}" type="slidenum">
              <a:rPr lang="en-US">
                <a:solidFill>
                  <a:prstClr val="white">
                    <a:lumMod val="75000"/>
                  </a:prstClr>
                </a:solidFill>
                <a:latin typeface="Calibri"/>
              </a:rPr>
              <a:pPr>
                <a:defRPr/>
              </a:pPr>
              <a:t>‹#›</a:t>
            </a:fld>
            <a:endParaRPr lang="en-US" dirty="0">
              <a:solidFill>
                <a:prstClr val="white">
                  <a:lumMod val="75000"/>
                </a:prstClr>
              </a:solidFill>
              <a:latin typeface="Calibri"/>
            </a:endParaRPr>
          </a:p>
        </p:txBody>
      </p:sp>
    </p:spTree>
    <p:extLst>
      <p:ext uri="{BB962C8B-B14F-4D97-AF65-F5344CB8AC3E}">
        <p14:creationId xmlns:p14="http://schemas.microsoft.com/office/powerpoint/2010/main" val="403103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0"/>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728"/>
            <a:ext cx="7772401" cy="1500187"/>
          </a:xfrm>
        </p:spPr>
        <p:txBody>
          <a:bodyPr anchor="b"/>
          <a:lstStyle>
            <a:lvl1pPr marL="0" indent="0">
              <a:buNone/>
              <a:defRPr sz="2000">
                <a:solidFill>
                  <a:schemeClr val="tx1">
                    <a:tint val="75000"/>
                  </a:schemeClr>
                </a:solidFill>
              </a:defRPr>
            </a:lvl1pPr>
            <a:lvl2pPr marL="456718" indent="0">
              <a:buNone/>
              <a:defRPr sz="1700">
                <a:solidFill>
                  <a:schemeClr val="tx1">
                    <a:tint val="75000"/>
                  </a:schemeClr>
                </a:solidFill>
              </a:defRPr>
            </a:lvl2pPr>
            <a:lvl3pPr marL="913437" indent="0">
              <a:buNone/>
              <a:defRPr sz="1600">
                <a:solidFill>
                  <a:schemeClr val="tx1">
                    <a:tint val="75000"/>
                  </a:schemeClr>
                </a:solidFill>
              </a:defRPr>
            </a:lvl3pPr>
            <a:lvl4pPr marL="1370157" indent="0">
              <a:buNone/>
              <a:defRPr sz="1300">
                <a:solidFill>
                  <a:schemeClr val="tx1">
                    <a:tint val="75000"/>
                  </a:schemeClr>
                </a:solidFill>
              </a:defRPr>
            </a:lvl4pPr>
            <a:lvl5pPr marL="1826876" indent="0">
              <a:buNone/>
              <a:defRPr sz="1300">
                <a:solidFill>
                  <a:schemeClr val="tx1">
                    <a:tint val="75000"/>
                  </a:schemeClr>
                </a:solidFill>
              </a:defRPr>
            </a:lvl5pPr>
            <a:lvl6pPr marL="2283594" indent="0">
              <a:buNone/>
              <a:defRPr sz="1300">
                <a:solidFill>
                  <a:schemeClr val="tx1">
                    <a:tint val="75000"/>
                  </a:schemeClr>
                </a:solidFill>
              </a:defRPr>
            </a:lvl6pPr>
            <a:lvl7pPr marL="2740316" indent="0">
              <a:buNone/>
              <a:defRPr sz="1300">
                <a:solidFill>
                  <a:schemeClr val="tx1">
                    <a:tint val="75000"/>
                  </a:schemeClr>
                </a:solidFill>
              </a:defRPr>
            </a:lvl7pPr>
            <a:lvl8pPr marL="3197033" indent="0">
              <a:buNone/>
              <a:defRPr sz="1300">
                <a:solidFill>
                  <a:schemeClr val="tx1">
                    <a:tint val="75000"/>
                  </a:schemeClr>
                </a:solidFill>
              </a:defRPr>
            </a:lvl8pPr>
            <a:lvl9pPr marL="365375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7B7D34-0A47-4149-8CFB-1D3EC6C70A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33305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1967B56-13E6-9643-A078-D10AE76F5A3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67775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7"/>
            <a:ext cx="4040187"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7"/>
            <a:ext cx="4041775"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8" name="Footer Placeholder 7"/>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8B04C28-EEEB-7747-9A74-EEA5E1CDB6F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031833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smtClean="0">
                <a:solidFill>
                  <a:srgbClr val="BFBFBF"/>
                </a:solidFill>
              </a:defRPr>
            </a:lvl1pPr>
          </a:lstStyle>
          <a:p>
            <a:pPr defTabSz="913437" fontAlgn="base">
              <a:spcBef>
                <a:spcPct val="0"/>
              </a:spcBef>
              <a:spcAft>
                <a:spcPct val="0"/>
              </a:spcAft>
              <a:defRPr/>
            </a:pPr>
            <a:r>
              <a:rPr lang="en-US" b="1" smtClean="0">
                <a:latin typeface="Helvetica" charset="0"/>
                <a:ea typeface="ＭＳ Ｐゴシック" charset="0"/>
                <a:cs typeface="ＭＳ Ｐゴシック" charset="0"/>
              </a:rPr>
              <a:t>11/21/14</a:t>
            </a:r>
            <a:endParaRPr lang="en-US" b="1" dirty="0">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5651996-7F06-8843-B2FA-6BDE4D59C7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6399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3"/>
            <a:ext cx="77724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731"/>
            <a:ext cx="7772401" cy="1500187"/>
          </a:xfrm>
        </p:spPr>
        <p:txBody>
          <a:bodyPr anchor="b"/>
          <a:lstStyle>
            <a:lvl1pPr marL="0" indent="0">
              <a:buNone/>
              <a:defRPr sz="2000">
                <a:solidFill>
                  <a:schemeClr val="tx1">
                    <a:tint val="75000"/>
                  </a:schemeClr>
                </a:solidFill>
              </a:defRPr>
            </a:lvl1pPr>
            <a:lvl2pPr marL="456667" indent="0">
              <a:buNone/>
              <a:defRPr sz="1700">
                <a:solidFill>
                  <a:schemeClr val="tx1">
                    <a:tint val="75000"/>
                  </a:schemeClr>
                </a:solidFill>
              </a:defRPr>
            </a:lvl2pPr>
            <a:lvl3pPr marL="913334" indent="0">
              <a:buNone/>
              <a:defRPr sz="1600">
                <a:solidFill>
                  <a:schemeClr val="tx1">
                    <a:tint val="75000"/>
                  </a:schemeClr>
                </a:solidFill>
              </a:defRPr>
            </a:lvl3pPr>
            <a:lvl4pPr marL="1370003" indent="0">
              <a:buNone/>
              <a:defRPr sz="1300">
                <a:solidFill>
                  <a:schemeClr val="tx1">
                    <a:tint val="75000"/>
                  </a:schemeClr>
                </a:solidFill>
              </a:defRPr>
            </a:lvl4pPr>
            <a:lvl5pPr marL="1826666" indent="0">
              <a:buNone/>
              <a:defRPr sz="1300">
                <a:solidFill>
                  <a:schemeClr val="tx1">
                    <a:tint val="75000"/>
                  </a:schemeClr>
                </a:solidFill>
              </a:defRPr>
            </a:lvl5pPr>
            <a:lvl6pPr marL="2283336" indent="0">
              <a:buNone/>
              <a:defRPr sz="1300">
                <a:solidFill>
                  <a:schemeClr val="tx1">
                    <a:tint val="75000"/>
                  </a:schemeClr>
                </a:solidFill>
              </a:defRPr>
            </a:lvl6pPr>
            <a:lvl7pPr marL="2740004" indent="0">
              <a:buNone/>
              <a:defRPr sz="1300">
                <a:solidFill>
                  <a:schemeClr val="tx1">
                    <a:tint val="75000"/>
                  </a:schemeClr>
                </a:solidFill>
              </a:defRPr>
            </a:lvl7pPr>
            <a:lvl8pPr marL="3196670" indent="0">
              <a:buNone/>
              <a:defRPr sz="1300">
                <a:solidFill>
                  <a:schemeClr val="tx1">
                    <a:tint val="75000"/>
                  </a:schemeClr>
                </a:solidFill>
              </a:defRPr>
            </a:lvl8pPr>
            <a:lvl9pPr marL="365333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11/21/14</a:t>
            </a:r>
            <a:endParaRPr lang="en-US"/>
          </a:p>
        </p:txBody>
      </p:sp>
      <p:sp>
        <p:nvSpPr>
          <p:cNvPr id="5" name="Footer Placeholder 4"/>
          <p:cNvSpPr>
            <a:spLocks noGrp="1"/>
          </p:cNvSpPr>
          <p:nvPr>
            <p:ph type="ftr" sz="quarter" idx="11"/>
          </p:nvPr>
        </p:nvSpPr>
        <p:spPr>
          <a:xfrm>
            <a:off x="2895609" y="6400798"/>
            <a:ext cx="3733801" cy="320678"/>
          </a:xfrm>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E5EB949-13C1-F04B-92AA-48360C49D265}"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276871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2"/>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lgn="ctr">
              <a:defRPr sz="900" b="0" smtClean="0">
                <a:solidFill>
                  <a:srgbClr val="BFBFBF"/>
                </a:solidFill>
                <a:latin typeface="Helvetica" pitchFamily="-111" charset="0"/>
                <a:ea typeface="+mn-ea"/>
                <a:cs typeface="+mn-cs"/>
              </a:defRPr>
            </a:lvl1pPr>
          </a:lstStyle>
          <a:p>
            <a:pP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C86D8D5-87E2-2748-B6E4-DCDC2472660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980318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6718" indent="0">
              <a:buNone/>
              <a:defRPr sz="2800"/>
            </a:lvl2pPr>
            <a:lvl3pPr marL="913437" indent="0">
              <a:buNone/>
              <a:defRPr sz="2400"/>
            </a:lvl3pPr>
            <a:lvl4pPr marL="1370157" indent="0">
              <a:buNone/>
              <a:defRPr sz="2000"/>
            </a:lvl4pPr>
            <a:lvl5pPr marL="1826876" indent="0">
              <a:buNone/>
              <a:defRPr sz="2000"/>
            </a:lvl5pPr>
            <a:lvl6pPr marL="2283594" indent="0">
              <a:buNone/>
              <a:defRPr sz="2000"/>
            </a:lvl6pPr>
            <a:lvl7pPr marL="2740316" indent="0">
              <a:buNone/>
              <a:defRPr sz="2000"/>
            </a:lvl7pPr>
            <a:lvl8pPr marL="3197033" indent="0">
              <a:buNone/>
              <a:defRPr sz="2000"/>
            </a:lvl8pPr>
            <a:lvl9pPr marL="365375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E633A15-FDBA-0144-9859-8E2E3303D68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19990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361ADB-3B2E-CC40-B3CF-499D2FD2618E}"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12150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38"/>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6709DC-3BCC-C24F-BF8F-FB33D7ED56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551216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14"/>
            <a:ext cx="8351839" cy="3852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4"/>
            <a:ext cx="7494588"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18229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48" y="1800228"/>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4"/>
            <a:ext cx="7494588"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1586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11" y="1800228"/>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12" y="239714"/>
            <a:ext cx="7494587"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6418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4" y="274637"/>
            <a:ext cx="8229600" cy="1143000"/>
          </a:xfrm>
          <a:prstGeom prst="rect">
            <a:avLst/>
          </a:prstGeom>
        </p:spPr>
        <p:txBody>
          <a:bodyPr lIns="91328" tIns="91328" rIns="91328" bIns="91328" anchor="b"/>
          <a:lstStyle>
            <a:lvl1pPr>
              <a:buClr>
                <a:srgbClr val="3D85C6"/>
              </a:buClr>
              <a:defRPr>
                <a:solidFill>
                  <a:srgbClr val="3D85C6"/>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4" y="1600200"/>
            <a:ext cx="8229600" cy="4967574"/>
          </a:xfrm>
          <a:prstGeom prst="rect">
            <a:avLst/>
          </a:prstGeom>
        </p:spPr>
        <p:txBody>
          <a:bodyPr lIns="91328" tIns="91328" rIns="91328" bIns="91328"/>
          <a:lstStyle>
            <a:lvl1pPr>
              <a:buClr>
                <a:srgbClr val="434343"/>
              </a:buClr>
              <a:defRPr>
                <a:solidFill>
                  <a:srgbClr val="434343"/>
                </a:solidFill>
              </a:defRPr>
            </a:lvl1pPr>
            <a:lvl2pPr indent="456718">
              <a:buClr>
                <a:schemeClr val="dk2"/>
              </a:buClr>
              <a:defRPr>
                <a:solidFill>
                  <a:schemeClr val="dk2"/>
                </a:solidFill>
              </a:defRPr>
            </a:lvl2pPr>
            <a:lvl3pPr indent="913437">
              <a:buClr>
                <a:srgbClr val="CC0000"/>
              </a:buClr>
              <a:defRPr>
                <a:solidFill>
                  <a:srgbClr val="CC0000"/>
                </a:solidFill>
              </a:defRPr>
            </a:lvl3pPr>
            <a:lvl4pPr indent="1370157">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670216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30"/>
            <a:ext cx="7772401"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718" indent="0" algn="ctr">
              <a:buNone/>
              <a:defRPr>
                <a:solidFill>
                  <a:schemeClr val="tx1">
                    <a:tint val="75000"/>
                  </a:schemeClr>
                </a:solidFill>
              </a:defRPr>
            </a:lvl2pPr>
            <a:lvl3pPr marL="913437" indent="0" algn="ctr">
              <a:buNone/>
              <a:defRPr>
                <a:solidFill>
                  <a:schemeClr val="tx1">
                    <a:tint val="75000"/>
                  </a:schemeClr>
                </a:solidFill>
              </a:defRPr>
            </a:lvl3pPr>
            <a:lvl4pPr marL="1370157" indent="0" algn="ctr">
              <a:buNone/>
              <a:defRPr>
                <a:solidFill>
                  <a:schemeClr val="tx1">
                    <a:tint val="75000"/>
                  </a:schemeClr>
                </a:solidFill>
              </a:defRPr>
            </a:lvl4pPr>
            <a:lvl5pPr marL="1826876" indent="0" algn="ctr">
              <a:buNone/>
              <a:defRPr>
                <a:solidFill>
                  <a:schemeClr val="tx1">
                    <a:tint val="75000"/>
                  </a:schemeClr>
                </a:solidFill>
              </a:defRPr>
            </a:lvl5pPr>
            <a:lvl6pPr marL="2283594" indent="0" algn="ctr">
              <a:buNone/>
              <a:defRPr>
                <a:solidFill>
                  <a:schemeClr val="tx1">
                    <a:tint val="75000"/>
                  </a:schemeClr>
                </a:solidFill>
              </a:defRPr>
            </a:lvl6pPr>
            <a:lvl7pPr marL="2740316" indent="0" algn="ctr">
              <a:buNone/>
              <a:defRPr>
                <a:solidFill>
                  <a:schemeClr val="tx1">
                    <a:tint val="75000"/>
                  </a:schemeClr>
                </a:solidFill>
              </a:defRPr>
            </a:lvl7pPr>
            <a:lvl8pPr marL="3197033" indent="0" algn="ctr">
              <a:buNone/>
              <a:defRPr>
                <a:solidFill>
                  <a:schemeClr val="tx1">
                    <a:tint val="75000"/>
                  </a:schemeClr>
                </a:solidFill>
              </a:defRPr>
            </a:lvl8pPr>
            <a:lvl9pPr marL="36537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91E98404-23E7-D046-82C1-4C611847EB4F}" type="slidenum">
              <a:rPr lang="en-US"/>
              <a:pPr>
                <a:defRPr/>
              </a:pPr>
              <a:t>‹#›</a:t>
            </a:fld>
            <a:endParaRPr lang="en-US"/>
          </a:p>
        </p:txBody>
      </p:sp>
    </p:spTree>
    <p:extLst>
      <p:ext uri="{BB962C8B-B14F-4D97-AF65-F5344CB8AC3E}">
        <p14:creationId xmlns:p14="http://schemas.microsoft.com/office/powerpoint/2010/main" val="167729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4"/>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11/21/14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8CF04ED3-472D-2044-BA11-A836175B9809}" type="slidenum">
              <a:rPr lang="en-US"/>
              <a:pPr>
                <a:defRPr/>
              </a:pPr>
              <a:t>‹#›</a:t>
            </a:fld>
            <a:endParaRPr lang="en-US"/>
          </a:p>
        </p:txBody>
      </p:sp>
    </p:spTree>
    <p:extLst>
      <p:ext uri="{BB962C8B-B14F-4D97-AF65-F5344CB8AC3E}">
        <p14:creationId xmlns:p14="http://schemas.microsoft.com/office/powerpoint/2010/main" val="310853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3"/>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728"/>
            <a:ext cx="7772401" cy="1500187"/>
          </a:xfrm>
        </p:spPr>
        <p:txBody>
          <a:bodyPr anchor="b"/>
          <a:lstStyle>
            <a:lvl1pPr marL="0" indent="0">
              <a:buNone/>
              <a:defRPr sz="2000">
                <a:solidFill>
                  <a:schemeClr val="tx1">
                    <a:tint val="75000"/>
                  </a:schemeClr>
                </a:solidFill>
              </a:defRPr>
            </a:lvl1pPr>
            <a:lvl2pPr marL="456718" indent="0">
              <a:buNone/>
              <a:defRPr sz="1700">
                <a:solidFill>
                  <a:schemeClr val="tx1">
                    <a:tint val="75000"/>
                  </a:schemeClr>
                </a:solidFill>
              </a:defRPr>
            </a:lvl2pPr>
            <a:lvl3pPr marL="913437" indent="0">
              <a:buNone/>
              <a:defRPr sz="1600">
                <a:solidFill>
                  <a:schemeClr val="tx1">
                    <a:tint val="75000"/>
                  </a:schemeClr>
                </a:solidFill>
              </a:defRPr>
            </a:lvl3pPr>
            <a:lvl4pPr marL="1370157" indent="0">
              <a:buNone/>
              <a:defRPr sz="1300">
                <a:solidFill>
                  <a:schemeClr val="tx1">
                    <a:tint val="75000"/>
                  </a:schemeClr>
                </a:solidFill>
              </a:defRPr>
            </a:lvl4pPr>
            <a:lvl5pPr marL="1826876" indent="0">
              <a:buNone/>
              <a:defRPr sz="1300">
                <a:solidFill>
                  <a:schemeClr val="tx1">
                    <a:tint val="75000"/>
                  </a:schemeClr>
                </a:solidFill>
              </a:defRPr>
            </a:lvl5pPr>
            <a:lvl6pPr marL="2283594" indent="0">
              <a:buNone/>
              <a:defRPr sz="1300">
                <a:solidFill>
                  <a:schemeClr val="tx1">
                    <a:tint val="75000"/>
                  </a:schemeClr>
                </a:solidFill>
              </a:defRPr>
            </a:lvl6pPr>
            <a:lvl7pPr marL="2740316" indent="0">
              <a:buNone/>
              <a:defRPr sz="1300">
                <a:solidFill>
                  <a:schemeClr val="tx1">
                    <a:tint val="75000"/>
                  </a:schemeClr>
                </a:solidFill>
              </a:defRPr>
            </a:lvl7pPr>
            <a:lvl8pPr marL="3197033" indent="0">
              <a:buNone/>
              <a:defRPr sz="1300">
                <a:solidFill>
                  <a:schemeClr val="tx1">
                    <a:tint val="75000"/>
                  </a:schemeClr>
                </a:solidFill>
              </a:defRPr>
            </a:lvl8pPr>
            <a:lvl9pPr marL="365375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BFAED078-0874-8D4B-9153-D291AB940D68}" type="slidenum">
              <a:rPr lang="en-US"/>
              <a:pPr>
                <a:defRPr/>
              </a:pPr>
              <a:t>‹#›</a:t>
            </a:fld>
            <a:endParaRPr lang="en-US"/>
          </a:p>
        </p:txBody>
      </p:sp>
    </p:spTree>
    <p:extLst>
      <p:ext uri="{BB962C8B-B14F-4D97-AF65-F5344CB8AC3E}">
        <p14:creationId xmlns:p14="http://schemas.microsoft.com/office/powerpoint/2010/main" val="1970536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6" name="Footer Placeholder 5"/>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5C78F9A8-DFFA-BB48-B459-CC90A218D58C}" type="slidenum">
              <a:rPr lang="en-US"/>
              <a:pPr>
                <a:defRPr/>
              </a:pPr>
              <a:t>‹#›</a:t>
            </a:fld>
            <a:endParaRPr lang="en-US"/>
          </a:p>
        </p:txBody>
      </p:sp>
    </p:spTree>
    <p:extLst>
      <p:ext uri="{BB962C8B-B14F-4D97-AF65-F5344CB8AC3E}">
        <p14:creationId xmlns:p14="http://schemas.microsoft.com/office/powerpoint/2010/main" val="376254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8"/>
            <a:ext cx="4040187"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28"/>
            <a:ext cx="4041775"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8" name="Footer Placeholder 7"/>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9" name="Slide Number Placeholder 8"/>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6C155491-3D98-0241-9F2B-9AEC1ED27F34}" type="slidenum">
              <a:rPr lang="en-US"/>
              <a:pPr>
                <a:defRPr/>
              </a:pPr>
              <a:t>‹#›</a:t>
            </a:fld>
            <a:endParaRPr lang="en-US"/>
          </a:p>
        </p:txBody>
      </p:sp>
    </p:spTree>
    <p:extLst>
      <p:ext uri="{BB962C8B-B14F-4D97-AF65-F5344CB8AC3E}">
        <p14:creationId xmlns:p14="http://schemas.microsoft.com/office/powerpoint/2010/main" val="416872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4" name="Footer Placeholder 3"/>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5" name="Slide Number Placeholder 4"/>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D7999311-4197-644B-A51E-96EF2AB08B19}" type="slidenum">
              <a:rPr lang="en-US"/>
              <a:pPr>
                <a:defRPr/>
              </a:pPr>
              <a:t>‹#›</a:t>
            </a:fld>
            <a:endParaRPr lang="en-US"/>
          </a:p>
        </p:txBody>
      </p:sp>
    </p:spTree>
    <p:extLst>
      <p:ext uri="{BB962C8B-B14F-4D97-AF65-F5344CB8AC3E}">
        <p14:creationId xmlns:p14="http://schemas.microsoft.com/office/powerpoint/2010/main" val="3880659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3" name="Footer Placeholder 2"/>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4" name="Slide Number Placeholder 3"/>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D227DD39-196F-C647-888E-9DA98647AFEC}" type="slidenum">
              <a:rPr lang="en-US"/>
              <a:pPr>
                <a:defRPr/>
              </a:pPr>
              <a:t>‹#›</a:t>
            </a:fld>
            <a:endParaRPr lang="en-US"/>
          </a:p>
        </p:txBody>
      </p:sp>
    </p:spTree>
    <p:extLst>
      <p:ext uri="{BB962C8B-B14F-4D97-AF65-F5344CB8AC3E}">
        <p14:creationId xmlns:p14="http://schemas.microsoft.com/office/powerpoint/2010/main" val="1190519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2"/>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6" name="Footer Placeholder 5"/>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0D66555E-9E8C-9A4C-B246-C01EEA97BD7E}" type="slidenum">
              <a:rPr lang="en-US"/>
              <a:pPr>
                <a:defRPr/>
              </a:pPr>
              <a:t>‹#›</a:t>
            </a:fld>
            <a:endParaRPr lang="en-US"/>
          </a:p>
        </p:txBody>
      </p:sp>
    </p:spTree>
    <p:extLst>
      <p:ext uri="{BB962C8B-B14F-4D97-AF65-F5344CB8AC3E}">
        <p14:creationId xmlns:p14="http://schemas.microsoft.com/office/powerpoint/2010/main" val="3958168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6718" indent="0">
              <a:buNone/>
              <a:defRPr sz="2800"/>
            </a:lvl2pPr>
            <a:lvl3pPr marL="913437" indent="0">
              <a:buNone/>
              <a:defRPr sz="2400"/>
            </a:lvl3pPr>
            <a:lvl4pPr marL="1370157" indent="0">
              <a:buNone/>
              <a:defRPr sz="2000"/>
            </a:lvl4pPr>
            <a:lvl5pPr marL="1826876" indent="0">
              <a:buNone/>
              <a:defRPr sz="2000"/>
            </a:lvl5pPr>
            <a:lvl6pPr marL="2283594" indent="0">
              <a:buNone/>
              <a:defRPr sz="2000"/>
            </a:lvl6pPr>
            <a:lvl7pPr marL="2740316" indent="0">
              <a:buNone/>
              <a:defRPr sz="2000"/>
            </a:lvl7pPr>
            <a:lvl8pPr marL="3197033" indent="0">
              <a:buNone/>
              <a:defRPr sz="2000"/>
            </a:lvl8pPr>
            <a:lvl9pPr marL="3653750"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6" name="Footer Placeholder 5"/>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6940B666-0D80-4343-9977-69B86309C00E}" type="slidenum">
              <a:rPr lang="en-US"/>
              <a:pPr>
                <a:defRPr/>
              </a:pPr>
              <a:t>‹#›</a:t>
            </a:fld>
            <a:endParaRPr lang="en-US"/>
          </a:p>
        </p:txBody>
      </p:sp>
    </p:spTree>
    <p:extLst>
      <p:ext uri="{BB962C8B-B14F-4D97-AF65-F5344CB8AC3E}">
        <p14:creationId xmlns:p14="http://schemas.microsoft.com/office/powerpoint/2010/main" val="141983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8DE02CC0-15D3-1640-A87E-1201F147AD8E}" type="slidenum">
              <a:rPr lang="en-US"/>
              <a:pPr>
                <a:defRPr/>
              </a:pPr>
              <a:t>‹#›</a:t>
            </a:fld>
            <a:endParaRPr lang="en-US"/>
          </a:p>
        </p:txBody>
      </p:sp>
    </p:spTree>
    <p:extLst>
      <p:ext uri="{BB962C8B-B14F-4D97-AF65-F5344CB8AC3E}">
        <p14:creationId xmlns:p14="http://schemas.microsoft.com/office/powerpoint/2010/main" val="1294262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40"/>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fontAlgn="base">
              <a:spcBef>
                <a:spcPct val="0"/>
              </a:spcBef>
              <a:spcAft>
                <a:spcPct val="0"/>
              </a:spcAft>
              <a:defRPr b="1">
                <a:ea typeface="ＭＳ Ｐゴシック" charset="0"/>
                <a:cs typeface="ＭＳ Ｐゴシック" charset="0"/>
              </a:defRPr>
            </a:lvl1pPr>
          </a:lstStyle>
          <a:p>
            <a:pPr>
              <a:defRPr/>
            </a:pPr>
            <a:fld id="{A6617DF3-9FF0-6C42-8E7D-D4E6116A7F29}" type="slidenum">
              <a:rPr lang="en-US"/>
              <a:pPr>
                <a:defRPr/>
              </a:pPr>
              <a:t>‹#›</a:t>
            </a:fld>
            <a:endParaRPr lang="en-US"/>
          </a:p>
        </p:txBody>
      </p:sp>
    </p:spTree>
    <p:extLst>
      <p:ext uri="{BB962C8B-B14F-4D97-AF65-F5344CB8AC3E}">
        <p14:creationId xmlns:p14="http://schemas.microsoft.com/office/powerpoint/2010/main" val="59207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7"/>
            <a:ext cx="4040187"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27"/>
            <a:ext cx="4041775"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11/21/14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26"/>
            <a:ext cx="7772401"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718" indent="0" algn="ctr">
              <a:buNone/>
              <a:defRPr>
                <a:solidFill>
                  <a:schemeClr val="tx1">
                    <a:tint val="75000"/>
                  </a:schemeClr>
                </a:solidFill>
              </a:defRPr>
            </a:lvl2pPr>
            <a:lvl3pPr marL="913437" indent="0" algn="ctr">
              <a:buNone/>
              <a:defRPr>
                <a:solidFill>
                  <a:schemeClr val="tx1">
                    <a:tint val="75000"/>
                  </a:schemeClr>
                </a:solidFill>
              </a:defRPr>
            </a:lvl3pPr>
            <a:lvl4pPr marL="1370157" indent="0" algn="ctr">
              <a:buNone/>
              <a:defRPr>
                <a:solidFill>
                  <a:schemeClr val="tx1">
                    <a:tint val="75000"/>
                  </a:schemeClr>
                </a:solidFill>
              </a:defRPr>
            </a:lvl4pPr>
            <a:lvl5pPr marL="1826876" indent="0" algn="ctr">
              <a:buNone/>
              <a:defRPr>
                <a:solidFill>
                  <a:schemeClr val="tx1">
                    <a:tint val="75000"/>
                  </a:schemeClr>
                </a:solidFill>
              </a:defRPr>
            </a:lvl5pPr>
            <a:lvl6pPr marL="2283594" indent="0" algn="ctr">
              <a:buNone/>
              <a:defRPr>
                <a:solidFill>
                  <a:schemeClr val="tx1">
                    <a:tint val="75000"/>
                  </a:schemeClr>
                </a:solidFill>
              </a:defRPr>
            </a:lvl6pPr>
            <a:lvl7pPr marL="2740316" indent="0" algn="ctr">
              <a:buNone/>
              <a:defRPr>
                <a:solidFill>
                  <a:schemeClr val="tx1">
                    <a:tint val="75000"/>
                  </a:schemeClr>
                </a:solidFill>
              </a:defRPr>
            </a:lvl7pPr>
            <a:lvl8pPr marL="3197033" indent="0" algn="ctr">
              <a:buNone/>
              <a:defRPr>
                <a:solidFill>
                  <a:schemeClr val="tx1">
                    <a:tint val="75000"/>
                  </a:schemeClr>
                </a:solidFill>
              </a:defRPr>
            </a:lvl8pPr>
            <a:lvl9pPr marL="36537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lvl1pPr>
          </a:lstStyle>
          <a:p>
            <a:pPr algn="ctr" defTabSz="913437" fontAlgn="base">
              <a:spcBef>
                <a:spcPct val="0"/>
              </a:spcBef>
              <a:spcAft>
                <a:spcPct val="0"/>
              </a:spcAft>
              <a:defRPr/>
            </a:pPr>
            <a:r>
              <a:rPr lang="en-US" smtClean="0">
                <a:solidFill>
                  <a:prstClr val="black"/>
                </a:solidFill>
                <a:latin typeface="Helvetica" charset="0"/>
                <a:ea typeface="ＭＳ Ｐゴシック" charset="0"/>
                <a:cs typeface="ＭＳ Ｐゴシック" charset="0"/>
              </a:rPr>
              <a:t>11/21/14</a:t>
            </a:r>
            <a:endParaRPr lang="en-US" dirty="0">
              <a:solidFill>
                <a:prstClr val="black"/>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dirty="0" smtClean="0">
                <a:latin typeface="Helvetica" pitchFamily="-111" charset="0"/>
                <a:ea typeface="+mn-ea"/>
                <a:cs typeface="+mn-cs"/>
              </a:defRPr>
            </a:lvl1pPr>
          </a:lstStyle>
          <a:p>
            <a:pPr algn="ctr" defTabSz="913437" fontAlgn="base">
              <a:spcBef>
                <a:spcPct val="0"/>
              </a:spcBef>
              <a:spcAft>
                <a:spcPct val="0"/>
              </a:spcAft>
              <a:defRPr/>
            </a:pPr>
            <a:r>
              <a:rPr lang="en-US" smtClean="0">
                <a:solidFill>
                  <a:prstClr val="black"/>
                </a:solidFill>
              </a:rPr>
              <a:t>Software Defined Networking (COMS 6998-10) </a:t>
            </a: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0C7B7B-8AA0-0B40-91B3-30337F97301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217371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chemeClr val="bg1">
                    <a:lumMod val="65000"/>
                  </a:schemeClr>
                </a:solidFill>
              </a:defRPr>
            </a:lvl1p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dirty="0" smtClean="0">
                <a:solidFill>
                  <a:srgbClr val="A6A6A6"/>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a:p>
        </p:txBody>
      </p:sp>
      <p:sp>
        <p:nvSpPr>
          <p:cNvPr id="6" name="Slide Number Placeholder 5"/>
          <p:cNvSpPr>
            <a:spLocks noGrp="1"/>
          </p:cNvSpPr>
          <p:nvPr>
            <p:ph type="sldNum" sz="quarter" idx="12"/>
          </p:nvPr>
        </p:nvSpPr>
        <p:spPr>
          <a:xfrm>
            <a:off x="7010400" y="6348429"/>
            <a:ext cx="2133600" cy="365125"/>
          </a:xfrm>
        </p:spPr>
        <p:txBody>
          <a:bodyPr/>
          <a:lstStyle>
            <a:lvl1pPr>
              <a:defRPr sz="900" b="0" smtClean="0">
                <a:solidFill>
                  <a:schemeClr val="bg1">
                    <a:lumMod val="75000"/>
                  </a:schemeClr>
                </a:solidFill>
              </a:defRPr>
            </a:lvl1pPr>
          </a:lstStyle>
          <a:p>
            <a:pPr>
              <a:defRPr/>
            </a:pPr>
            <a:fld id="{B45347CE-1D94-0D4D-BA6B-9E3BD1EFDB5C}" type="slidenum">
              <a:rPr lang="en-US">
                <a:solidFill>
                  <a:prstClr val="white">
                    <a:lumMod val="75000"/>
                  </a:prstClr>
                </a:solidFill>
                <a:latin typeface="Calibri"/>
              </a:rPr>
              <a:pPr>
                <a:defRPr/>
              </a:pPr>
              <a:t>‹#›</a:t>
            </a:fld>
            <a:endParaRPr lang="en-US" dirty="0">
              <a:solidFill>
                <a:prstClr val="white">
                  <a:lumMod val="75000"/>
                </a:prstClr>
              </a:solidFill>
              <a:latin typeface="Calibri"/>
            </a:endParaRPr>
          </a:p>
        </p:txBody>
      </p:sp>
    </p:spTree>
    <p:extLst>
      <p:ext uri="{BB962C8B-B14F-4D97-AF65-F5344CB8AC3E}">
        <p14:creationId xmlns:p14="http://schemas.microsoft.com/office/powerpoint/2010/main" val="1108690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0"/>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728"/>
            <a:ext cx="7772401" cy="1500187"/>
          </a:xfrm>
        </p:spPr>
        <p:txBody>
          <a:bodyPr anchor="b"/>
          <a:lstStyle>
            <a:lvl1pPr marL="0" indent="0">
              <a:buNone/>
              <a:defRPr sz="2000">
                <a:solidFill>
                  <a:schemeClr val="tx1">
                    <a:tint val="75000"/>
                  </a:schemeClr>
                </a:solidFill>
              </a:defRPr>
            </a:lvl1pPr>
            <a:lvl2pPr marL="456718" indent="0">
              <a:buNone/>
              <a:defRPr sz="1700">
                <a:solidFill>
                  <a:schemeClr val="tx1">
                    <a:tint val="75000"/>
                  </a:schemeClr>
                </a:solidFill>
              </a:defRPr>
            </a:lvl2pPr>
            <a:lvl3pPr marL="913437" indent="0">
              <a:buNone/>
              <a:defRPr sz="1600">
                <a:solidFill>
                  <a:schemeClr val="tx1">
                    <a:tint val="75000"/>
                  </a:schemeClr>
                </a:solidFill>
              </a:defRPr>
            </a:lvl3pPr>
            <a:lvl4pPr marL="1370157" indent="0">
              <a:buNone/>
              <a:defRPr sz="1300">
                <a:solidFill>
                  <a:schemeClr val="tx1">
                    <a:tint val="75000"/>
                  </a:schemeClr>
                </a:solidFill>
              </a:defRPr>
            </a:lvl4pPr>
            <a:lvl5pPr marL="1826876" indent="0">
              <a:buNone/>
              <a:defRPr sz="1300">
                <a:solidFill>
                  <a:schemeClr val="tx1">
                    <a:tint val="75000"/>
                  </a:schemeClr>
                </a:solidFill>
              </a:defRPr>
            </a:lvl5pPr>
            <a:lvl6pPr marL="2283594" indent="0">
              <a:buNone/>
              <a:defRPr sz="1300">
                <a:solidFill>
                  <a:schemeClr val="tx1">
                    <a:tint val="75000"/>
                  </a:schemeClr>
                </a:solidFill>
              </a:defRPr>
            </a:lvl6pPr>
            <a:lvl7pPr marL="2740316" indent="0">
              <a:buNone/>
              <a:defRPr sz="1300">
                <a:solidFill>
                  <a:schemeClr val="tx1">
                    <a:tint val="75000"/>
                  </a:schemeClr>
                </a:solidFill>
              </a:defRPr>
            </a:lvl7pPr>
            <a:lvl8pPr marL="3197033" indent="0">
              <a:buNone/>
              <a:defRPr sz="1300">
                <a:solidFill>
                  <a:schemeClr val="tx1">
                    <a:tint val="75000"/>
                  </a:schemeClr>
                </a:solidFill>
              </a:defRPr>
            </a:lvl8pPr>
            <a:lvl9pPr marL="365375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7B7D34-0A47-4149-8CFB-1D3EC6C70A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969252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1967B56-13E6-9643-A078-D10AE76F5A3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327837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7"/>
            <a:ext cx="4040187"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7"/>
            <a:ext cx="4041775"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8" name="Footer Placeholder 7"/>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8B04C28-EEEB-7747-9A74-EEA5E1CDB6F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634553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smtClean="0">
                <a:solidFill>
                  <a:srgbClr val="BFBFBF"/>
                </a:solidFill>
              </a:defRPr>
            </a:lvl1pPr>
          </a:lstStyle>
          <a:p>
            <a:pPr defTabSz="913437" fontAlgn="base">
              <a:spcBef>
                <a:spcPct val="0"/>
              </a:spcBef>
              <a:spcAft>
                <a:spcPct val="0"/>
              </a:spcAft>
              <a:defRPr/>
            </a:pPr>
            <a:r>
              <a:rPr lang="en-US" b="1" smtClean="0">
                <a:latin typeface="Helvetica" charset="0"/>
                <a:ea typeface="ＭＳ Ｐゴシック" charset="0"/>
                <a:cs typeface="ＭＳ Ｐゴシック" charset="0"/>
              </a:rPr>
              <a:t>11/21/14</a:t>
            </a:r>
            <a:endParaRPr lang="en-US" b="1" dirty="0">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5651996-7F06-8843-B2FA-6BDE4D59C7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240414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E5EB949-13C1-F04B-92AA-48360C49D265}"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720451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2"/>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lgn="ctr">
              <a:defRPr sz="900" b="0" smtClean="0">
                <a:solidFill>
                  <a:srgbClr val="BFBFBF"/>
                </a:solidFill>
                <a:latin typeface="Helvetica" pitchFamily="-111" charset="0"/>
                <a:ea typeface="+mn-ea"/>
                <a:cs typeface="+mn-cs"/>
              </a:defRPr>
            </a:lvl1pPr>
          </a:lstStyle>
          <a:p>
            <a:pP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C86D8D5-87E2-2748-B6E4-DCDC2472660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254164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6718" indent="0">
              <a:buNone/>
              <a:defRPr sz="2800"/>
            </a:lvl2pPr>
            <a:lvl3pPr marL="913437" indent="0">
              <a:buNone/>
              <a:defRPr sz="2400"/>
            </a:lvl3pPr>
            <a:lvl4pPr marL="1370157" indent="0">
              <a:buNone/>
              <a:defRPr sz="2000"/>
            </a:lvl4pPr>
            <a:lvl5pPr marL="1826876" indent="0">
              <a:buNone/>
              <a:defRPr sz="2000"/>
            </a:lvl5pPr>
            <a:lvl6pPr marL="2283594" indent="0">
              <a:buNone/>
              <a:defRPr sz="2000"/>
            </a:lvl6pPr>
            <a:lvl7pPr marL="2740316" indent="0">
              <a:buNone/>
              <a:defRPr sz="2000"/>
            </a:lvl7pPr>
            <a:lvl8pPr marL="3197033" indent="0">
              <a:buNone/>
              <a:defRPr sz="2000"/>
            </a:lvl8pPr>
            <a:lvl9pPr marL="365375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E633A15-FDBA-0144-9859-8E2E3303D68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3408061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361ADB-3B2E-CC40-B3CF-499D2FD2618E}"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99726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11/21/14</a:t>
            </a:r>
            <a:endParaRPr lang="en-US"/>
          </a:p>
        </p:txBody>
      </p:sp>
      <p:sp>
        <p:nvSpPr>
          <p:cNvPr id="4" name="Footer Placeholder 3"/>
          <p:cNvSpPr>
            <a:spLocks noGrp="1"/>
          </p:cNvSpPr>
          <p:nvPr>
            <p:ph type="ftr" sz="quarter" idx="11"/>
          </p:nvPr>
        </p:nvSpPr>
        <p:spPr>
          <a:xfrm>
            <a:off x="2743205" y="6324616"/>
            <a:ext cx="3886200" cy="396877"/>
          </a:xfrm>
        </p:spPr>
        <p:txBody>
          <a:bodyPr/>
          <a:lstStyle/>
          <a:p>
            <a:r>
              <a:rPr lang="en-US" smtClean="0"/>
              <a:t>Software Defined Networking (COMS 6998-10)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38"/>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6709DC-3BCC-C24F-BF8F-FB33D7ED56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138141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14"/>
            <a:ext cx="8351839" cy="3852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4"/>
            <a:ext cx="7494588"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56997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48" y="1800228"/>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4"/>
            <a:ext cx="7494588"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76401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11" y="1800228"/>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12" y="239714"/>
            <a:ext cx="7494587"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680642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4" y="274637"/>
            <a:ext cx="8229600" cy="1143000"/>
          </a:xfrm>
          <a:prstGeom prst="rect">
            <a:avLst/>
          </a:prstGeom>
        </p:spPr>
        <p:txBody>
          <a:bodyPr lIns="91328" tIns="91328" rIns="91328" bIns="91328" anchor="b"/>
          <a:lstStyle>
            <a:lvl1pPr>
              <a:buClr>
                <a:srgbClr val="3D85C6"/>
              </a:buClr>
              <a:defRPr>
                <a:solidFill>
                  <a:srgbClr val="3D85C6"/>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4" y="1600200"/>
            <a:ext cx="8229600" cy="4967574"/>
          </a:xfrm>
          <a:prstGeom prst="rect">
            <a:avLst/>
          </a:prstGeom>
        </p:spPr>
        <p:txBody>
          <a:bodyPr lIns="91328" tIns="91328" rIns="91328" bIns="91328"/>
          <a:lstStyle>
            <a:lvl1pPr>
              <a:buClr>
                <a:srgbClr val="434343"/>
              </a:buClr>
              <a:defRPr>
                <a:solidFill>
                  <a:srgbClr val="434343"/>
                </a:solidFill>
              </a:defRPr>
            </a:lvl1pPr>
            <a:lvl2pPr indent="456718">
              <a:buClr>
                <a:schemeClr val="dk2"/>
              </a:buClr>
              <a:defRPr>
                <a:solidFill>
                  <a:schemeClr val="dk2"/>
                </a:solidFill>
              </a:defRPr>
            </a:lvl2pPr>
            <a:lvl3pPr indent="913437">
              <a:buClr>
                <a:srgbClr val="CC0000"/>
              </a:buClr>
              <a:defRPr>
                <a:solidFill>
                  <a:srgbClr val="CC0000"/>
                </a:solidFill>
              </a:defRPr>
            </a:lvl3pPr>
            <a:lvl4pPr indent="1370157">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711677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26"/>
            <a:ext cx="7772401"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718" indent="0" algn="ctr">
              <a:buNone/>
              <a:defRPr>
                <a:solidFill>
                  <a:schemeClr val="tx1">
                    <a:tint val="75000"/>
                  </a:schemeClr>
                </a:solidFill>
              </a:defRPr>
            </a:lvl2pPr>
            <a:lvl3pPr marL="913437" indent="0" algn="ctr">
              <a:buNone/>
              <a:defRPr>
                <a:solidFill>
                  <a:schemeClr val="tx1">
                    <a:tint val="75000"/>
                  </a:schemeClr>
                </a:solidFill>
              </a:defRPr>
            </a:lvl3pPr>
            <a:lvl4pPr marL="1370157" indent="0" algn="ctr">
              <a:buNone/>
              <a:defRPr>
                <a:solidFill>
                  <a:schemeClr val="tx1">
                    <a:tint val="75000"/>
                  </a:schemeClr>
                </a:solidFill>
              </a:defRPr>
            </a:lvl4pPr>
            <a:lvl5pPr marL="1826876" indent="0" algn="ctr">
              <a:buNone/>
              <a:defRPr>
                <a:solidFill>
                  <a:schemeClr val="tx1">
                    <a:tint val="75000"/>
                  </a:schemeClr>
                </a:solidFill>
              </a:defRPr>
            </a:lvl5pPr>
            <a:lvl6pPr marL="2283594" indent="0" algn="ctr">
              <a:buNone/>
              <a:defRPr>
                <a:solidFill>
                  <a:schemeClr val="tx1">
                    <a:tint val="75000"/>
                  </a:schemeClr>
                </a:solidFill>
              </a:defRPr>
            </a:lvl6pPr>
            <a:lvl7pPr marL="2740316" indent="0" algn="ctr">
              <a:buNone/>
              <a:defRPr>
                <a:solidFill>
                  <a:schemeClr val="tx1">
                    <a:tint val="75000"/>
                  </a:schemeClr>
                </a:solidFill>
              </a:defRPr>
            </a:lvl7pPr>
            <a:lvl8pPr marL="3197033" indent="0" algn="ctr">
              <a:buNone/>
              <a:defRPr>
                <a:solidFill>
                  <a:schemeClr val="tx1">
                    <a:tint val="75000"/>
                  </a:schemeClr>
                </a:solidFill>
              </a:defRPr>
            </a:lvl8pPr>
            <a:lvl9pPr marL="36537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lvl1pPr>
          </a:lstStyle>
          <a:p>
            <a:pPr algn="ctr" defTabSz="913437" fontAlgn="base">
              <a:spcBef>
                <a:spcPct val="0"/>
              </a:spcBef>
              <a:spcAft>
                <a:spcPct val="0"/>
              </a:spcAft>
              <a:defRPr/>
            </a:pPr>
            <a:r>
              <a:rPr lang="en-US" smtClean="0">
                <a:solidFill>
                  <a:prstClr val="black"/>
                </a:solidFill>
                <a:latin typeface="Helvetica" charset="0"/>
                <a:ea typeface="ＭＳ Ｐゴシック" charset="0"/>
                <a:cs typeface="ＭＳ Ｐゴシック" charset="0"/>
              </a:rPr>
              <a:t>11/21/14</a:t>
            </a:r>
            <a:endParaRPr lang="en-US" dirty="0">
              <a:solidFill>
                <a:prstClr val="black"/>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dirty="0" smtClean="0">
                <a:latin typeface="Helvetica" pitchFamily="-111" charset="0"/>
                <a:ea typeface="+mn-ea"/>
                <a:cs typeface="+mn-cs"/>
              </a:defRPr>
            </a:lvl1pPr>
          </a:lstStyle>
          <a:p>
            <a:pPr algn="ctr" defTabSz="913437" fontAlgn="base">
              <a:spcBef>
                <a:spcPct val="0"/>
              </a:spcBef>
              <a:spcAft>
                <a:spcPct val="0"/>
              </a:spcAft>
              <a:defRPr/>
            </a:pPr>
            <a:r>
              <a:rPr lang="en-US" smtClean="0">
                <a:solidFill>
                  <a:prstClr val="black"/>
                </a:solidFill>
              </a:rPr>
              <a:t>Software Defined Networking (COMS 6998-10) </a:t>
            </a: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0C7B7B-8AA0-0B40-91B3-30337F97301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80956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chemeClr val="bg1">
                    <a:lumMod val="65000"/>
                  </a:schemeClr>
                </a:solidFill>
              </a:defRPr>
            </a:lvl1p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dirty="0" smtClean="0">
                <a:solidFill>
                  <a:srgbClr val="A6A6A6"/>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a:p>
        </p:txBody>
      </p:sp>
      <p:sp>
        <p:nvSpPr>
          <p:cNvPr id="6" name="Slide Number Placeholder 5"/>
          <p:cNvSpPr>
            <a:spLocks noGrp="1"/>
          </p:cNvSpPr>
          <p:nvPr>
            <p:ph type="sldNum" sz="quarter" idx="12"/>
          </p:nvPr>
        </p:nvSpPr>
        <p:spPr>
          <a:xfrm>
            <a:off x="7010400" y="6348429"/>
            <a:ext cx="2133600" cy="365125"/>
          </a:xfrm>
        </p:spPr>
        <p:txBody>
          <a:bodyPr/>
          <a:lstStyle>
            <a:lvl1pPr>
              <a:defRPr sz="900" b="0" smtClean="0">
                <a:solidFill>
                  <a:schemeClr val="bg1">
                    <a:lumMod val="75000"/>
                  </a:schemeClr>
                </a:solidFill>
              </a:defRPr>
            </a:lvl1pPr>
          </a:lstStyle>
          <a:p>
            <a:pPr>
              <a:defRPr/>
            </a:pPr>
            <a:fld id="{B45347CE-1D94-0D4D-BA6B-9E3BD1EFDB5C}" type="slidenum">
              <a:rPr lang="en-US">
                <a:solidFill>
                  <a:prstClr val="white">
                    <a:lumMod val="75000"/>
                  </a:prstClr>
                </a:solidFill>
                <a:latin typeface="Calibri"/>
              </a:rPr>
              <a:pPr>
                <a:defRPr/>
              </a:pPr>
              <a:t>‹#›</a:t>
            </a:fld>
            <a:endParaRPr lang="en-US" dirty="0">
              <a:solidFill>
                <a:prstClr val="white">
                  <a:lumMod val="75000"/>
                </a:prstClr>
              </a:solidFill>
              <a:latin typeface="Calibri"/>
            </a:endParaRPr>
          </a:p>
        </p:txBody>
      </p:sp>
    </p:spTree>
    <p:extLst>
      <p:ext uri="{BB962C8B-B14F-4D97-AF65-F5344CB8AC3E}">
        <p14:creationId xmlns:p14="http://schemas.microsoft.com/office/powerpoint/2010/main" val="2246706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0"/>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728"/>
            <a:ext cx="7772401" cy="1500187"/>
          </a:xfrm>
        </p:spPr>
        <p:txBody>
          <a:bodyPr anchor="b"/>
          <a:lstStyle>
            <a:lvl1pPr marL="0" indent="0">
              <a:buNone/>
              <a:defRPr sz="2000">
                <a:solidFill>
                  <a:schemeClr val="tx1">
                    <a:tint val="75000"/>
                  </a:schemeClr>
                </a:solidFill>
              </a:defRPr>
            </a:lvl1pPr>
            <a:lvl2pPr marL="456718" indent="0">
              <a:buNone/>
              <a:defRPr sz="1700">
                <a:solidFill>
                  <a:schemeClr val="tx1">
                    <a:tint val="75000"/>
                  </a:schemeClr>
                </a:solidFill>
              </a:defRPr>
            </a:lvl2pPr>
            <a:lvl3pPr marL="913437" indent="0">
              <a:buNone/>
              <a:defRPr sz="1600">
                <a:solidFill>
                  <a:schemeClr val="tx1">
                    <a:tint val="75000"/>
                  </a:schemeClr>
                </a:solidFill>
              </a:defRPr>
            </a:lvl3pPr>
            <a:lvl4pPr marL="1370157" indent="0">
              <a:buNone/>
              <a:defRPr sz="1300">
                <a:solidFill>
                  <a:schemeClr val="tx1">
                    <a:tint val="75000"/>
                  </a:schemeClr>
                </a:solidFill>
              </a:defRPr>
            </a:lvl4pPr>
            <a:lvl5pPr marL="1826876" indent="0">
              <a:buNone/>
              <a:defRPr sz="1300">
                <a:solidFill>
                  <a:schemeClr val="tx1">
                    <a:tint val="75000"/>
                  </a:schemeClr>
                </a:solidFill>
              </a:defRPr>
            </a:lvl5pPr>
            <a:lvl6pPr marL="2283594" indent="0">
              <a:buNone/>
              <a:defRPr sz="1300">
                <a:solidFill>
                  <a:schemeClr val="tx1">
                    <a:tint val="75000"/>
                  </a:schemeClr>
                </a:solidFill>
              </a:defRPr>
            </a:lvl6pPr>
            <a:lvl7pPr marL="2740316" indent="0">
              <a:buNone/>
              <a:defRPr sz="1300">
                <a:solidFill>
                  <a:schemeClr val="tx1">
                    <a:tint val="75000"/>
                  </a:schemeClr>
                </a:solidFill>
              </a:defRPr>
            </a:lvl7pPr>
            <a:lvl8pPr marL="3197033" indent="0">
              <a:buNone/>
              <a:defRPr sz="1300">
                <a:solidFill>
                  <a:schemeClr val="tx1">
                    <a:tint val="75000"/>
                  </a:schemeClr>
                </a:solidFill>
              </a:defRPr>
            </a:lvl8pPr>
            <a:lvl9pPr marL="365375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7B7D34-0A47-4149-8CFB-1D3EC6C70A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635074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1967B56-13E6-9643-A078-D10AE76F5A3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9231249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7"/>
            <a:ext cx="4040187"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7"/>
            <a:ext cx="4041775"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8" name="Footer Placeholder 7"/>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8B04C28-EEEB-7747-9A74-EEA5E1CDB6F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00737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11/21/14</a:t>
            </a:r>
            <a:endParaRPr lang="en-US"/>
          </a:p>
        </p:txBody>
      </p:sp>
      <p:sp>
        <p:nvSpPr>
          <p:cNvPr id="3" name="Footer Placeholder 2"/>
          <p:cNvSpPr>
            <a:spLocks noGrp="1"/>
          </p:cNvSpPr>
          <p:nvPr>
            <p:ph type="ftr" sz="quarter" idx="11"/>
          </p:nvPr>
        </p:nvSpPr>
        <p:spPr/>
        <p:txBody>
          <a:bodyPr/>
          <a:lstStyle/>
          <a:p>
            <a:r>
              <a:rPr lang="en-US" smtClean="0"/>
              <a:t>Software Defined Networking (COMS 6998-10)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smtClean="0">
                <a:solidFill>
                  <a:srgbClr val="BFBFBF"/>
                </a:solidFill>
              </a:defRPr>
            </a:lvl1pPr>
          </a:lstStyle>
          <a:p>
            <a:pPr defTabSz="913437" fontAlgn="base">
              <a:spcBef>
                <a:spcPct val="0"/>
              </a:spcBef>
              <a:spcAft>
                <a:spcPct val="0"/>
              </a:spcAft>
              <a:defRPr/>
            </a:pPr>
            <a:r>
              <a:rPr lang="en-US" b="1" smtClean="0">
                <a:latin typeface="Helvetica" charset="0"/>
                <a:ea typeface="ＭＳ Ｐゴシック" charset="0"/>
                <a:cs typeface="ＭＳ Ｐゴシック" charset="0"/>
              </a:rPr>
              <a:t>11/21/14</a:t>
            </a:r>
            <a:endParaRPr lang="en-US" b="1" dirty="0">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5651996-7F06-8843-B2FA-6BDE4D59C7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532247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E5EB949-13C1-F04B-92AA-48360C49D265}"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5530572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2"/>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lgn="ctr">
              <a:defRPr sz="900" b="0" smtClean="0">
                <a:solidFill>
                  <a:srgbClr val="BFBFBF"/>
                </a:solidFill>
                <a:latin typeface="Helvetica" pitchFamily="-111" charset="0"/>
                <a:ea typeface="+mn-ea"/>
                <a:cs typeface="+mn-cs"/>
              </a:defRPr>
            </a:lvl1pPr>
          </a:lstStyle>
          <a:p>
            <a:pP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C86D8D5-87E2-2748-B6E4-DCDC2472660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725917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6718" indent="0">
              <a:buNone/>
              <a:defRPr sz="2800"/>
            </a:lvl2pPr>
            <a:lvl3pPr marL="913437" indent="0">
              <a:buNone/>
              <a:defRPr sz="2400"/>
            </a:lvl3pPr>
            <a:lvl4pPr marL="1370157" indent="0">
              <a:buNone/>
              <a:defRPr sz="2000"/>
            </a:lvl4pPr>
            <a:lvl5pPr marL="1826876" indent="0">
              <a:buNone/>
              <a:defRPr sz="2000"/>
            </a:lvl5pPr>
            <a:lvl6pPr marL="2283594" indent="0">
              <a:buNone/>
              <a:defRPr sz="2000"/>
            </a:lvl6pPr>
            <a:lvl7pPr marL="2740316" indent="0">
              <a:buNone/>
              <a:defRPr sz="2000"/>
            </a:lvl7pPr>
            <a:lvl8pPr marL="3197033" indent="0">
              <a:buNone/>
              <a:defRPr sz="2000"/>
            </a:lvl8pPr>
            <a:lvl9pPr marL="365375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6" name="Footer Placeholder 5"/>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E633A15-FDBA-0144-9859-8E2E3303D68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7674483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lgn="l">
              <a:defRPr sz="900" b="0" smtClean="0">
                <a:solidFill>
                  <a:srgbClr val="BFBFBF"/>
                </a:solidFill>
              </a:defRPr>
            </a:lvl1pPr>
          </a:lstStyle>
          <a:p>
            <a:pP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361ADB-3B2E-CC40-B3CF-499D2FD2618E}"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6144300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38"/>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defRPr>
            </a:lvl1pPr>
          </a:lstStyle>
          <a:p>
            <a:pPr algn="ctr" defTabSz="913437" fontAlgn="base">
              <a:spcBef>
                <a:spcPct val="0"/>
              </a:spcBef>
              <a:spcAft>
                <a:spcPct val="0"/>
              </a:spcAft>
              <a:defRPr/>
            </a:pPr>
            <a:r>
              <a:rPr lang="en-US" smtClean="0">
                <a:latin typeface="Helvetica" charset="0"/>
                <a:ea typeface="ＭＳ Ｐゴシック" charset="0"/>
                <a:cs typeface="ＭＳ Ｐゴシック" charset="0"/>
              </a:rPr>
              <a:t>11/21/14</a:t>
            </a:r>
            <a:endParaRPr lang="en-US" dirty="0">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3124201" y="6356364"/>
            <a:ext cx="2895600" cy="365125"/>
          </a:xfrm>
          <a:prstGeom prst="rect">
            <a:avLst/>
          </a:prstGeom>
        </p:spPr>
        <p:txBody>
          <a:bodyPr vert="horz" wrap="square" lIns="91344" tIns="45672" rIns="91344" bIns="45672" numCol="1" anchor="t" anchorCtr="0" compatLnSpc="1">
            <a:prstTxWarp prst="textNoShape">
              <a:avLst/>
            </a:prstTxWarp>
          </a:bodyPr>
          <a:lstStyle>
            <a:lvl1pPr>
              <a:defRPr sz="900" b="0" smtClean="0">
                <a:solidFill>
                  <a:srgbClr val="BFBFBF"/>
                </a:solidFill>
                <a:latin typeface="Helvetica" pitchFamily="-111" charset="0"/>
                <a:ea typeface="+mn-ea"/>
                <a:cs typeface="+mn-cs"/>
              </a:defRPr>
            </a:lvl1pPr>
          </a:lstStyle>
          <a:p>
            <a:pPr algn="ctr" defTabSz="913437" fontAlgn="base">
              <a:spcBef>
                <a:spcPct val="0"/>
              </a:spcBef>
              <a:spcAft>
                <a:spcPct val="0"/>
              </a:spcAft>
              <a:defRPr/>
            </a:pPr>
            <a:r>
              <a:rPr lang="en-US" smtClean="0"/>
              <a:t>Software Defined Networking (COMS 6998-10)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6709DC-3BCC-C24F-BF8F-FB33D7ED56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304508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14"/>
            <a:ext cx="8351839" cy="3852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4"/>
            <a:ext cx="7494588"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03166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48" y="1800228"/>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01" y="239714"/>
            <a:ext cx="7494588"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44639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11" y="1800228"/>
            <a:ext cx="4105275" cy="4724400"/>
          </a:xfrm>
        </p:spPr>
        <p:txBody>
          <a:body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US" dirty="0" smtClean="0"/>
          </a:p>
        </p:txBody>
      </p:sp>
      <p:sp>
        <p:nvSpPr>
          <p:cNvPr id="3" name="Title 1"/>
          <p:cNvSpPr>
            <a:spLocks noGrp="1"/>
          </p:cNvSpPr>
          <p:nvPr>
            <p:ph type="title"/>
          </p:nvPr>
        </p:nvSpPr>
        <p:spPr>
          <a:xfrm>
            <a:off x="393712" y="239714"/>
            <a:ext cx="7494587" cy="108537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37655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4" y="274637"/>
            <a:ext cx="8229600" cy="1143000"/>
          </a:xfrm>
          <a:prstGeom prst="rect">
            <a:avLst/>
          </a:prstGeom>
        </p:spPr>
        <p:txBody>
          <a:bodyPr lIns="91328" tIns="91328" rIns="91328" bIns="91328" anchor="b"/>
          <a:lstStyle>
            <a:lvl1pPr>
              <a:buClr>
                <a:srgbClr val="3D85C6"/>
              </a:buClr>
              <a:defRPr>
                <a:solidFill>
                  <a:srgbClr val="3D85C6"/>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4" y="1600200"/>
            <a:ext cx="8229600" cy="4967574"/>
          </a:xfrm>
          <a:prstGeom prst="rect">
            <a:avLst/>
          </a:prstGeom>
        </p:spPr>
        <p:txBody>
          <a:bodyPr lIns="91328" tIns="91328" rIns="91328" bIns="91328"/>
          <a:lstStyle>
            <a:lvl1pPr>
              <a:buClr>
                <a:srgbClr val="434343"/>
              </a:buClr>
              <a:defRPr>
                <a:solidFill>
                  <a:srgbClr val="434343"/>
                </a:solidFill>
              </a:defRPr>
            </a:lvl1pPr>
            <a:lvl2pPr indent="456718">
              <a:buClr>
                <a:schemeClr val="dk2"/>
              </a:buClr>
              <a:defRPr>
                <a:solidFill>
                  <a:schemeClr val="dk2"/>
                </a:solidFill>
              </a:defRPr>
            </a:lvl2pPr>
            <a:lvl3pPr indent="913437">
              <a:buClr>
                <a:srgbClr val="CC0000"/>
              </a:buClr>
              <a:defRPr>
                <a:solidFill>
                  <a:srgbClr val="CC0000"/>
                </a:solidFill>
              </a:defRPr>
            </a:lvl3pPr>
            <a:lvl4pPr indent="1370157">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04070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2"/>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11/21/14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0" y="-1572"/>
            <a:ext cx="9339263" cy="1219201"/>
          </a:xfrm>
          <a:prstGeom prst="rect">
            <a:avLst/>
          </a:prstGeom>
          <a:solidFill>
            <a:schemeClr val="bg1"/>
          </a:solidFill>
          <a:ln>
            <a:noFill/>
          </a:ln>
          <a:effectLst>
            <a:outerShdw blurRad="25400"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fontAlgn="base">
              <a:spcBef>
                <a:spcPct val="0"/>
              </a:spcBef>
              <a:spcAft>
                <a:spcPct val="0"/>
              </a:spcAft>
              <a:defRPr/>
            </a:pPr>
            <a:endParaRPr lang="en-US" dirty="0">
              <a:solidFill>
                <a:srgbClr val="FFFFFF"/>
              </a:solidFill>
              <a:latin typeface="Gill Sans Light"/>
              <a:ea typeface="ＭＳ Ｐゴシック" charset="-128"/>
              <a:cs typeface="ＭＳ Ｐゴシック" charset="-128"/>
            </a:endParaRPr>
          </a:p>
        </p:txBody>
      </p:sp>
      <p:sp>
        <p:nvSpPr>
          <p:cNvPr id="2" name="Title 1"/>
          <p:cNvSpPr>
            <a:spLocks noGrp="1"/>
          </p:cNvSpPr>
          <p:nvPr>
            <p:ph type="ctrTitle"/>
          </p:nvPr>
        </p:nvSpPr>
        <p:spPr>
          <a:xfrm>
            <a:off x="685809" y="2057416"/>
            <a:ext cx="7772401" cy="1066799"/>
          </a:xfrm>
        </p:spPr>
        <p:txBody>
          <a:bodyPr anchor="t"/>
          <a:lstStyle>
            <a:lvl1pPr>
              <a:defRPr sz="96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736980"/>
            <a:ext cx="6400800" cy="682624"/>
          </a:xfrm>
        </p:spPr>
        <p:txBody>
          <a:bodyPr/>
          <a:lstStyle>
            <a:lvl1pPr marL="0" indent="0" algn="l">
              <a:buNone/>
              <a:defRPr sz="2800">
                <a:solidFill>
                  <a:schemeClr val="tx1"/>
                </a:solidFill>
              </a:defRPr>
            </a:lvl1pPr>
            <a:lvl2pPr marL="456718" indent="0" algn="ctr">
              <a:buNone/>
              <a:defRPr>
                <a:solidFill>
                  <a:schemeClr val="tx1">
                    <a:tint val="75000"/>
                  </a:schemeClr>
                </a:solidFill>
              </a:defRPr>
            </a:lvl2pPr>
            <a:lvl3pPr marL="913437" indent="0" algn="ctr">
              <a:buNone/>
              <a:defRPr>
                <a:solidFill>
                  <a:schemeClr val="tx1">
                    <a:tint val="75000"/>
                  </a:schemeClr>
                </a:solidFill>
              </a:defRPr>
            </a:lvl3pPr>
            <a:lvl4pPr marL="1370157" indent="0" algn="ctr">
              <a:buNone/>
              <a:defRPr>
                <a:solidFill>
                  <a:schemeClr val="tx1">
                    <a:tint val="75000"/>
                  </a:schemeClr>
                </a:solidFill>
              </a:defRPr>
            </a:lvl4pPr>
            <a:lvl5pPr marL="1826876" indent="0" algn="ctr">
              <a:buNone/>
              <a:defRPr>
                <a:solidFill>
                  <a:schemeClr val="tx1">
                    <a:tint val="75000"/>
                  </a:schemeClr>
                </a:solidFill>
              </a:defRPr>
            </a:lvl5pPr>
            <a:lvl6pPr marL="2283594" indent="0" algn="ctr">
              <a:buNone/>
              <a:defRPr>
                <a:solidFill>
                  <a:schemeClr val="tx1">
                    <a:tint val="75000"/>
                  </a:schemeClr>
                </a:solidFill>
              </a:defRPr>
            </a:lvl6pPr>
            <a:lvl7pPr marL="2740316" indent="0" algn="ctr">
              <a:buNone/>
              <a:defRPr>
                <a:solidFill>
                  <a:schemeClr val="tx1">
                    <a:tint val="75000"/>
                  </a:schemeClr>
                </a:solidFill>
              </a:defRPr>
            </a:lvl7pPr>
            <a:lvl8pPr marL="3197033" indent="0" algn="ctr">
              <a:buNone/>
              <a:defRPr>
                <a:solidFill>
                  <a:schemeClr val="tx1">
                    <a:tint val="75000"/>
                  </a:schemeClr>
                </a:solidFill>
              </a:defRPr>
            </a:lvl8pPr>
            <a:lvl9pPr marL="365375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709755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838215"/>
            <a:ext cx="7772401" cy="1066799"/>
          </a:xfrm>
        </p:spPr>
        <p:txBody>
          <a:bodyPr anchor="t"/>
          <a:lstStyle>
            <a:lvl1pPr>
              <a:defRPr sz="96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2517779"/>
            <a:ext cx="6400800" cy="682624"/>
          </a:xfrm>
        </p:spPr>
        <p:txBody>
          <a:bodyPr/>
          <a:lstStyle>
            <a:lvl1pPr marL="0" indent="0" algn="l">
              <a:buNone/>
              <a:defRPr sz="2800">
                <a:solidFill>
                  <a:schemeClr val="tx1"/>
                </a:solidFill>
              </a:defRPr>
            </a:lvl1pPr>
            <a:lvl2pPr marL="456718" indent="0" algn="ctr">
              <a:buNone/>
              <a:defRPr>
                <a:solidFill>
                  <a:schemeClr val="tx1">
                    <a:tint val="75000"/>
                  </a:schemeClr>
                </a:solidFill>
              </a:defRPr>
            </a:lvl2pPr>
            <a:lvl3pPr marL="913437" indent="0" algn="ctr">
              <a:buNone/>
              <a:defRPr>
                <a:solidFill>
                  <a:schemeClr val="tx1">
                    <a:tint val="75000"/>
                  </a:schemeClr>
                </a:solidFill>
              </a:defRPr>
            </a:lvl3pPr>
            <a:lvl4pPr marL="1370157" indent="0" algn="ctr">
              <a:buNone/>
              <a:defRPr>
                <a:solidFill>
                  <a:schemeClr val="tx1">
                    <a:tint val="75000"/>
                  </a:schemeClr>
                </a:solidFill>
              </a:defRPr>
            </a:lvl4pPr>
            <a:lvl5pPr marL="1826876" indent="0" algn="ctr">
              <a:buNone/>
              <a:defRPr>
                <a:solidFill>
                  <a:schemeClr val="tx1">
                    <a:tint val="75000"/>
                  </a:schemeClr>
                </a:solidFill>
              </a:defRPr>
            </a:lvl5pPr>
            <a:lvl6pPr marL="2283594" indent="0" algn="ctr">
              <a:buNone/>
              <a:defRPr>
                <a:solidFill>
                  <a:schemeClr val="tx1">
                    <a:tint val="75000"/>
                  </a:schemeClr>
                </a:solidFill>
              </a:defRPr>
            </a:lvl6pPr>
            <a:lvl7pPr marL="2740316" indent="0" algn="ctr">
              <a:buNone/>
              <a:defRPr>
                <a:solidFill>
                  <a:schemeClr val="tx1">
                    <a:tint val="75000"/>
                  </a:schemeClr>
                </a:solidFill>
              </a:defRPr>
            </a:lvl7pPr>
            <a:lvl8pPr marL="3197033" indent="0" algn="ctr">
              <a:buNone/>
              <a:defRPr>
                <a:solidFill>
                  <a:schemeClr val="tx1">
                    <a:tint val="75000"/>
                  </a:schemeClr>
                </a:solidFill>
              </a:defRPr>
            </a:lvl8pPr>
            <a:lvl9pPr marL="365375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096878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4" y="1905000"/>
            <a:ext cx="8229600" cy="11430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4"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5"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AD316787-6633-4A43-8F8E-ECD31E2C4889}" type="slidenum">
              <a:rPr lang="en-US"/>
              <a:pPr>
                <a:defRPr/>
              </a:pPr>
              <a:t>‹#›</a:t>
            </a:fld>
            <a:endParaRPr lang="en-US"/>
          </a:p>
        </p:txBody>
      </p:sp>
    </p:spTree>
    <p:extLst>
      <p:ext uri="{BB962C8B-B14F-4D97-AF65-F5344CB8AC3E}">
        <p14:creationId xmlns:p14="http://schemas.microsoft.com/office/powerpoint/2010/main" val="15285658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59805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8E002695-BCC6-374F-9971-B3A0017A5928}" type="slidenum">
              <a:rPr lang="en-US"/>
              <a:pPr>
                <a:defRPr/>
              </a:pPr>
              <a:t>‹#›</a:t>
            </a:fld>
            <a:endParaRPr lang="en-US"/>
          </a:p>
        </p:txBody>
      </p:sp>
    </p:spTree>
    <p:extLst>
      <p:ext uri="{BB962C8B-B14F-4D97-AF65-F5344CB8AC3E}">
        <p14:creationId xmlns:p14="http://schemas.microsoft.com/office/powerpoint/2010/main" val="13057922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0"/>
            <a:ext cx="7772401"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22" y="2906728"/>
            <a:ext cx="7772401" cy="1500187"/>
          </a:xfrm>
        </p:spPr>
        <p:txBody>
          <a:bodyPr anchor="b"/>
          <a:lstStyle>
            <a:lvl1pPr marL="0" indent="0">
              <a:buNone/>
              <a:defRPr sz="2000">
                <a:solidFill>
                  <a:schemeClr val="tx1">
                    <a:tint val="75000"/>
                  </a:schemeClr>
                </a:solidFill>
              </a:defRPr>
            </a:lvl1pPr>
            <a:lvl2pPr marL="456718" indent="0">
              <a:buNone/>
              <a:defRPr sz="1700">
                <a:solidFill>
                  <a:schemeClr val="tx1">
                    <a:tint val="75000"/>
                  </a:schemeClr>
                </a:solidFill>
              </a:defRPr>
            </a:lvl2pPr>
            <a:lvl3pPr marL="913437" indent="0">
              <a:buNone/>
              <a:defRPr sz="1600">
                <a:solidFill>
                  <a:schemeClr val="tx1">
                    <a:tint val="75000"/>
                  </a:schemeClr>
                </a:solidFill>
              </a:defRPr>
            </a:lvl3pPr>
            <a:lvl4pPr marL="1370157" indent="0">
              <a:buNone/>
              <a:defRPr sz="1300">
                <a:solidFill>
                  <a:schemeClr val="tx1">
                    <a:tint val="75000"/>
                  </a:schemeClr>
                </a:solidFill>
              </a:defRPr>
            </a:lvl4pPr>
            <a:lvl5pPr marL="1826876" indent="0">
              <a:buNone/>
              <a:defRPr sz="1300">
                <a:solidFill>
                  <a:schemeClr val="tx1">
                    <a:tint val="75000"/>
                  </a:schemeClr>
                </a:solidFill>
              </a:defRPr>
            </a:lvl5pPr>
            <a:lvl6pPr marL="2283594" indent="0">
              <a:buNone/>
              <a:defRPr sz="1300">
                <a:solidFill>
                  <a:schemeClr val="tx1">
                    <a:tint val="75000"/>
                  </a:schemeClr>
                </a:solidFill>
              </a:defRPr>
            </a:lvl6pPr>
            <a:lvl7pPr marL="2740316" indent="0">
              <a:buNone/>
              <a:defRPr sz="1300">
                <a:solidFill>
                  <a:schemeClr val="tx1">
                    <a:tint val="75000"/>
                  </a:schemeClr>
                </a:solidFill>
              </a:defRPr>
            </a:lvl7pPr>
            <a:lvl8pPr marL="3197033" indent="0">
              <a:buNone/>
              <a:defRPr sz="1300">
                <a:solidFill>
                  <a:schemeClr val="tx1">
                    <a:tint val="75000"/>
                  </a:schemeClr>
                </a:solidFill>
              </a:defRPr>
            </a:lvl8pPr>
            <a:lvl9pPr marL="3653750" indent="0">
              <a:buNone/>
              <a:defRPr sz="13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C3CA3747-C156-B445-B2F1-000265ED6ECC}" type="slidenum">
              <a:rPr lang="en-US"/>
              <a:pPr>
                <a:defRPr/>
              </a:pPr>
              <a:t>‹#›</a:t>
            </a:fld>
            <a:endParaRPr lang="en-US"/>
          </a:p>
        </p:txBody>
      </p:sp>
    </p:spTree>
    <p:extLst>
      <p:ext uri="{BB962C8B-B14F-4D97-AF65-F5344CB8AC3E}">
        <p14:creationId xmlns:p14="http://schemas.microsoft.com/office/powerpoint/2010/main" val="6512910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6"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9C86391A-E2B7-A84B-BC90-A054803E08A9}" type="slidenum">
              <a:rPr lang="en-US"/>
              <a:pPr>
                <a:defRPr/>
              </a:pPr>
              <a:t>‹#›</a:t>
            </a:fld>
            <a:endParaRPr lang="en-US"/>
          </a:p>
        </p:txBody>
      </p:sp>
    </p:spTree>
    <p:extLst>
      <p:ext uri="{BB962C8B-B14F-4D97-AF65-F5344CB8AC3E}">
        <p14:creationId xmlns:p14="http://schemas.microsoft.com/office/powerpoint/2010/main" val="10939382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7"/>
            <a:ext cx="4040187"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7"/>
            <a:ext cx="4041775"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8"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9"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CDC6F20F-78A8-DD46-809D-F4A0C28FDFBA}" type="slidenum">
              <a:rPr lang="en-US"/>
              <a:pPr>
                <a:defRPr/>
              </a:pPr>
              <a:t>‹#›</a:t>
            </a:fld>
            <a:endParaRPr lang="en-US"/>
          </a:p>
        </p:txBody>
      </p:sp>
    </p:spTree>
    <p:extLst>
      <p:ext uri="{BB962C8B-B14F-4D97-AF65-F5344CB8AC3E}">
        <p14:creationId xmlns:p14="http://schemas.microsoft.com/office/powerpoint/2010/main" val="6067081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4"/>
            <a:ext cx="8229600" cy="838200"/>
          </a:xfrm>
        </p:spPr>
        <p:txBody>
          <a:bodyPr/>
          <a:lstStyle>
            <a:lvl1pPr>
              <a:defRPr sz="55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4"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5"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692D9C2C-6319-9245-B21E-8B1D383CDBB9}" type="slidenum">
              <a:rPr lang="en-US"/>
              <a:pPr>
                <a:defRPr/>
              </a:pPr>
              <a:t>‹#›</a:t>
            </a:fld>
            <a:endParaRPr lang="en-US"/>
          </a:p>
        </p:txBody>
      </p:sp>
    </p:spTree>
    <p:extLst>
      <p:ext uri="{BB962C8B-B14F-4D97-AF65-F5344CB8AC3E}">
        <p14:creationId xmlns:p14="http://schemas.microsoft.com/office/powerpoint/2010/main" val="29403533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3"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4"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63E48B0B-0510-CE4F-AC05-EF96CBCD2671}" type="slidenum">
              <a:rPr lang="en-US"/>
              <a:pPr>
                <a:defRPr/>
              </a:pPr>
              <a:t>‹#›</a:t>
            </a:fld>
            <a:endParaRPr lang="en-US"/>
          </a:p>
        </p:txBody>
      </p:sp>
    </p:spTree>
    <p:extLst>
      <p:ext uri="{BB962C8B-B14F-4D97-AF65-F5344CB8AC3E}">
        <p14:creationId xmlns:p14="http://schemas.microsoft.com/office/powerpoint/2010/main" val="460841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2"/>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6"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61072348-003C-7846-9A75-5CC1B1372351}" type="slidenum">
              <a:rPr lang="en-US"/>
              <a:pPr>
                <a:defRPr/>
              </a:pPr>
              <a:t>‹#›</a:t>
            </a:fld>
            <a:endParaRPr lang="en-US"/>
          </a:p>
        </p:txBody>
      </p:sp>
    </p:spTree>
    <p:extLst>
      <p:ext uri="{BB962C8B-B14F-4D97-AF65-F5344CB8AC3E}">
        <p14:creationId xmlns:p14="http://schemas.microsoft.com/office/powerpoint/2010/main" val="238031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6667" indent="0">
              <a:buNone/>
              <a:defRPr sz="2800"/>
            </a:lvl2pPr>
            <a:lvl3pPr marL="913334" indent="0">
              <a:buNone/>
              <a:defRPr sz="2400"/>
            </a:lvl3pPr>
            <a:lvl4pPr marL="1370003" indent="0">
              <a:buNone/>
              <a:defRPr sz="2000"/>
            </a:lvl4pPr>
            <a:lvl5pPr marL="1826666" indent="0">
              <a:buNone/>
              <a:defRPr sz="2000"/>
            </a:lvl5pPr>
            <a:lvl6pPr marL="2283336" indent="0">
              <a:buNone/>
              <a:defRPr sz="2000"/>
            </a:lvl6pPr>
            <a:lvl7pPr marL="2740004" indent="0">
              <a:buNone/>
              <a:defRPr sz="2000"/>
            </a:lvl7pPr>
            <a:lvl8pPr marL="3196670" indent="0">
              <a:buNone/>
              <a:defRPr sz="2000"/>
            </a:lvl8pPr>
            <a:lvl9pPr marL="3653334"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11/21/14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6718" indent="0">
              <a:buNone/>
              <a:defRPr sz="2800"/>
            </a:lvl2pPr>
            <a:lvl3pPr marL="913437" indent="0">
              <a:buNone/>
              <a:defRPr sz="2400"/>
            </a:lvl3pPr>
            <a:lvl4pPr marL="1370157" indent="0">
              <a:buNone/>
              <a:defRPr sz="2000"/>
            </a:lvl4pPr>
            <a:lvl5pPr marL="1826876" indent="0">
              <a:buNone/>
              <a:defRPr sz="2000"/>
            </a:lvl5pPr>
            <a:lvl6pPr marL="2283594" indent="0">
              <a:buNone/>
              <a:defRPr sz="2000"/>
            </a:lvl6pPr>
            <a:lvl7pPr marL="2740316" indent="0">
              <a:buNone/>
              <a:defRPr sz="2000"/>
            </a:lvl7pPr>
            <a:lvl8pPr marL="3197033" indent="0">
              <a:buNone/>
              <a:defRPr sz="2000"/>
            </a:lvl8pPr>
            <a:lvl9pPr marL="365375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300"/>
            </a:lvl1pPr>
            <a:lvl2pPr marL="456718" indent="0">
              <a:buNone/>
              <a:defRPr sz="1200"/>
            </a:lvl2pPr>
            <a:lvl3pPr marL="913437" indent="0">
              <a:buNone/>
              <a:defRPr sz="900"/>
            </a:lvl3pPr>
            <a:lvl4pPr marL="1370157" indent="0">
              <a:buNone/>
              <a:defRPr sz="900"/>
            </a:lvl4pPr>
            <a:lvl5pPr marL="1826876" indent="0">
              <a:buNone/>
              <a:defRPr sz="900"/>
            </a:lvl5pPr>
            <a:lvl6pPr marL="2283594" indent="0">
              <a:buNone/>
              <a:defRPr sz="900"/>
            </a:lvl6pPr>
            <a:lvl7pPr marL="2740316" indent="0">
              <a:buNone/>
              <a:defRPr sz="900"/>
            </a:lvl7pPr>
            <a:lvl8pPr marL="3197033" indent="0">
              <a:buNone/>
              <a:defRPr sz="900"/>
            </a:lvl8pPr>
            <a:lvl9pPr marL="365375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6"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7"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F00ABD48-2C34-5747-8A77-9F25F4DBEE25}" type="slidenum">
              <a:rPr lang="en-US"/>
              <a:pPr>
                <a:defRPr/>
              </a:pPr>
              <a:t>‹#›</a:t>
            </a:fld>
            <a:endParaRPr lang="en-US"/>
          </a:p>
        </p:txBody>
      </p:sp>
    </p:spTree>
    <p:extLst>
      <p:ext uri="{BB962C8B-B14F-4D97-AF65-F5344CB8AC3E}">
        <p14:creationId xmlns:p14="http://schemas.microsoft.com/office/powerpoint/2010/main" val="27147827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9A6A09E9-0317-0F4E-BB2C-E5FECBA8DA19}" type="slidenum">
              <a:rPr lang="en-US"/>
              <a:pPr>
                <a:defRPr/>
              </a:pPr>
              <a:t>‹#›</a:t>
            </a:fld>
            <a:endParaRPr lang="en-US"/>
          </a:p>
        </p:txBody>
      </p:sp>
    </p:spTree>
    <p:extLst>
      <p:ext uri="{BB962C8B-B14F-4D97-AF65-F5344CB8AC3E}">
        <p14:creationId xmlns:p14="http://schemas.microsoft.com/office/powerpoint/2010/main" val="2362262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38"/>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defTabSz="913437">
              <a:defRPr b="1">
                <a:ea typeface="ＭＳ Ｐゴシック" charset="0"/>
                <a:cs typeface="ＭＳ Ｐゴシック" charset="0"/>
              </a:defRPr>
            </a:lvl1pPr>
          </a:lstStyle>
          <a:p>
            <a:pPr>
              <a:defRPr/>
            </a:pPr>
            <a:r>
              <a:rPr lang="en-US" smtClean="0"/>
              <a:t>11/21/14</a:t>
            </a:r>
            <a:endParaRPr lang="en-US"/>
          </a:p>
        </p:txBody>
      </p:sp>
      <p:sp>
        <p:nvSpPr>
          <p:cNvPr id="5" name="Footer Placeholder 4"/>
          <p:cNvSpPr>
            <a:spLocks noGrp="1"/>
          </p:cNvSpPr>
          <p:nvPr>
            <p:ph type="ftr" sz="quarter" idx="11"/>
          </p:nvPr>
        </p:nvSpPr>
        <p:spPr/>
        <p:txBody>
          <a:bodyPr/>
          <a:lstStyle>
            <a:lvl1pPr defTabSz="913437">
              <a:defRPr b="1">
                <a:ea typeface="ＭＳ Ｐゴシック" charset="0"/>
                <a:cs typeface="ＭＳ Ｐゴシック" charset="0"/>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lvl1pPr defTabSz="913437">
              <a:defRPr b="1">
                <a:ea typeface="ＭＳ Ｐゴシック" charset="0"/>
                <a:cs typeface="ＭＳ Ｐゴシック" charset="0"/>
              </a:defRPr>
            </a:lvl1pPr>
          </a:lstStyle>
          <a:p>
            <a:pPr>
              <a:defRPr/>
            </a:pPr>
            <a:fld id="{145B901D-E062-524E-8561-5AB77D4BA980}" type="slidenum">
              <a:rPr lang="en-US"/>
              <a:pPr>
                <a:defRPr/>
              </a:pPr>
              <a:t>‹#›</a:t>
            </a:fld>
            <a:endParaRPr lang="en-US"/>
          </a:p>
        </p:txBody>
      </p:sp>
    </p:spTree>
    <p:extLst>
      <p:ext uri="{BB962C8B-B14F-4D97-AF65-F5344CB8AC3E}">
        <p14:creationId xmlns:p14="http://schemas.microsoft.com/office/powerpoint/2010/main" val="17866160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a:xfrm>
            <a:off x="457204" y="274653"/>
            <a:ext cx="8229600" cy="724429"/>
          </a:xfrm>
        </p:spPr>
        <p:txBody>
          <a:bodyPr rtlCol="0"/>
          <a:lstStyle>
            <a:lvl1pPr>
              <a:defRPr b="1">
                <a:solidFill>
                  <a:srgbClr val="0078C0"/>
                </a:solidFill>
              </a:defRPr>
            </a:lvl1pPr>
          </a:lstStyle>
          <a:p>
            <a:r>
              <a:rPr lang="en-US" dirty="0"/>
              <a:t>Click to edit Master title style</a:t>
            </a:r>
          </a:p>
        </p:txBody>
      </p:sp>
      <p:sp>
        <p:nvSpPr>
          <p:cNvPr id="3" name="Rectangle 2"/>
          <p:cNvSpPr>
            <a:spLocks noGrp="1"/>
          </p:cNvSpPr>
          <p:nvPr>
            <p:ph type="body" idx="1"/>
          </p:nvPr>
        </p:nvSpPr>
        <p:spPr>
          <a:xfrm>
            <a:off x="457204" y="1286934"/>
            <a:ext cx="8229600" cy="4839230"/>
          </a:xfrm>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defTabSz="913437">
              <a:defRPr b="1" dirty="0">
                <a:ea typeface="ＭＳ Ｐゴシック" charset="0"/>
                <a:cs typeface="ＭＳ Ｐゴシック" charset="0"/>
              </a:defRPr>
            </a:lvl1pPr>
          </a:lstStyle>
          <a:p>
            <a:pPr>
              <a:defRPr/>
            </a:pPr>
            <a:r>
              <a:rPr lang="en-US" smtClean="0"/>
              <a:t>11/21/14</a:t>
            </a:r>
            <a:endParaRPr lang="en-US"/>
          </a:p>
        </p:txBody>
      </p:sp>
      <p:sp>
        <p:nvSpPr>
          <p:cNvPr id="5" name="Rectangle 5"/>
          <p:cNvSpPr>
            <a:spLocks noGrp="1" noChangeArrowheads="1"/>
          </p:cNvSpPr>
          <p:nvPr>
            <p:ph type="ftr" sz="quarter" idx="11"/>
          </p:nvPr>
        </p:nvSpPr>
        <p:spPr/>
        <p:txBody>
          <a:bodyPr/>
          <a:lstStyle>
            <a:lvl1pPr defTabSz="913437">
              <a:defRPr b="1" dirty="0">
                <a:ea typeface="ＭＳ Ｐゴシック" charset="0"/>
                <a:cs typeface="ＭＳ Ｐゴシック" charset="0"/>
              </a:defRPr>
            </a:lvl1pPr>
          </a:lstStyle>
          <a:p>
            <a:pPr>
              <a:defRPr/>
            </a:pPr>
            <a:r>
              <a:rPr lang="en-US" smtClean="0"/>
              <a:t>Software Defined Networking (COMS 6998-10) </a:t>
            </a:r>
            <a:endParaRPr lang="en-US"/>
          </a:p>
        </p:txBody>
      </p:sp>
      <p:sp>
        <p:nvSpPr>
          <p:cNvPr id="6" name="Rectangle 6"/>
          <p:cNvSpPr>
            <a:spLocks noGrp="1" noChangeArrowheads="1"/>
          </p:cNvSpPr>
          <p:nvPr>
            <p:ph type="sldNum" sz="quarter" idx="12"/>
          </p:nvPr>
        </p:nvSpPr>
        <p:spPr/>
        <p:txBody>
          <a:bodyPr/>
          <a:lstStyle>
            <a:lvl1pPr defTabSz="913437">
              <a:defRPr b="1">
                <a:ea typeface="ＭＳ Ｐゴシック" charset="0"/>
                <a:cs typeface="ＭＳ Ｐゴシック" charset="0"/>
              </a:defRPr>
            </a:lvl1pPr>
          </a:lstStyle>
          <a:p>
            <a:pPr>
              <a:defRPr/>
            </a:pPr>
            <a:fld id="{43C28F63-5E90-F348-9FA4-56906796F925}" type="slidenum">
              <a:rPr lang="en-US"/>
              <a:pPr>
                <a:defRPr/>
              </a:pPr>
              <a:t>‹#›</a:t>
            </a:fld>
            <a:endParaRPr lang="en-US" dirty="0"/>
          </a:p>
        </p:txBody>
      </p:sp>
    </p:spTree>
    <p:extLst>
      <p:ext uri="{BB962C8B-B14F-4D97-AF65-F5344CB8AC3E}">
        <p14:creationId xmlns:p14="http://schemas.microsoft.com/office/powerpoint/2010/main" val="8113031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9" y="2130426"/>
            <a:ext cx="7772401"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6718" indent="0" algn="ctr">
              <a:buNone/>
              <a:defRPr/>
            </a:lvl2pPr>
            <a:lvl3pPr marL="913437" indent="0" algn="ctr">
              <a:buNone/>
              <a:defRPr/>
            </a:lvl3pPr>
            <a:lvl4pPr marL="1370157" indent="0" algn="ctr">
              <a:buNone/>
              <a:defRPr/>
            </a:lvl4pPr>
            <a:lvl5pPr marL="1826876" indent="0" algn="ctr">
              <a:buNone/>
              <a:defRPr/>
            </a:lvl5pPr>
            <a:lvl6pPr marL="2283594" indent="0" algn="ctr">
              <a:buNone/>
              <a:defRPr/>
            </a:lvl6pPr>
            <a:lvl7pPr marL="2740316" indent="0" algn="ctr">
              <a:buNone/>
              <a:defRPr/>
            </a:lvl7pPr>
            <a:lvl8pPr marL="3197033" indent="0" algn="ctr">
              <a:buNone/>
              <a:defRPr/>
            </a:lvl8pPr>
            <a:lvl9pPr marL="365375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5" name="Footer Placeholder 4"/>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fld id="{F265B519-1F0D-0D4F-A454-C9EF09C6E952}"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4002867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5" name="Footer Placeholder 4"/>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fld id="{60A6FD1E-9BD8-D147-B189-5856687A3699}"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12498457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406900"/>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2" y="2906728"/>
            <a:ext cx="7772401" cy="1500187"/>
          </a:xfrm>
        </p:spPr>
        <p:txBody>
          <a:bodyPr anchor="b"/>
          <a:lstStyle>
            <a:lvl1pPr marL="0" indent="0">
              <a:buNone/>
              <a:defRPr sz="2000"/>
            </a:lvl1pPr>
            <a:lvl2pPr marL="456718" indent="0">
              <a:buNone/>
              <a:defRPr sz="1700"/>
            </a:lvl2pPr>
            <a:lvl3pPr marL="913437" indent="0">
              <a:buNone/>
              <a:defRPr sz="1600"/>
            </a:lvl3pPr>
            <a:lvl4pPr marL="1370157" indent="0">
              <a:buNone/>
              <a:defRPr sz="1300"/>
            </a:lvl4pPr>
            <a:lvl5pPr marL="1826876" indent="0">
              <a:buNone/>
              <a:defRPr sz="1300"/>
            </a:lvl5pPr>
            <a:lvl6pPr marL="2283594" indent="0">
              <a:buNone/>
              <a:defRPr sz="1300"/>
            </a:lvl6pPr>
            <a:lvl7pPr marL="2740316" indent="0">
              <a:buNone/>
              <a:defRPr sz="1300"/>
            </a:lvl7pPr>
            <a:lvl8pPr marL="3197033" indent="0">
              <a:buNone/>
              <a:defRPr sz="1300"/>
            </a:lvl8pPr>
            <a:lvl9pPr marL="365375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5" name="Footer Placeholder 4"/>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fld id="{9AC13AD3-1D0F-834E-B389-770F90F7B563}"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21476561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6" name="Footer Placeholder 5"/>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7" name="Slide Number Placeholder 6"/>
          <p:cNvSpPr>
            <a:spLocks noGrp="1"/>
          </p:cNvSpPr>
          <p:nvPr>
            <p:ph type="sldNum" sz="quarter" idx="12"/>
          </p:nvPr>
        </p:nvSpPr>
        <p:spPr/>
        <p:txBody>
          <a:bodyPr/>
          <a:lstStyle>
            <a:lvl1pPr>
              <a:defRPr/>
            </a:lvl1pPr>
          </a:lstStyle>
          <a:p>
            <a:fld id="{E31C5FEC-B373-2A4C-B144-D00E13039347}"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742824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0" y="1535127"/>
            <a:ext cx="4040187"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0" y="2174875"/>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7"/>
            <a:ext cx="4041775" cy="639763"/>
          </a:xfrm>
        </p:spPr>
        <p:txBody>
          <a:bodyPr anchor="b"/>
          <a:lstStyle>
            <a:lvl1pPr marL="0" indent="0">
              <a:buNone/>
              <a:defRPr sz="2400" b="1"/>
            </a:lvl1pPr>
            <a:lvl2pPr marL="456718" indent="0">
              <a:buNone/>
              <a:defRPr sz="2000" b="1"/>
            </a:lvl2pPr>
            <a:lvl3pPr marL="913437" indent="0">
              <a:buNone/>
              <a:defRPr sz="1700" b="1"/>
            </a:lvl3pPr>
            <a:lvl4pPr marL="1370157" indent="0">
              <a:buNone/>
              <a:defRPr sz="1600" b="1"/>
            </a:lvl4pPr>
            <a:lvl5pPr marL="1826876" indent="0">
              <a:buNone/>
              <a:defRPr sz="1600" b="1"/>
            </a:lvl5pPr>
            <a:lvl6pPr marL="2283594" indent="0">
              <a:buNone/>
              <a:defRPr sz="1600" b="1"/>
            </a:lvl6pPr>
            <a:lvl7pPr marL="2740316" indent="0">
              <a:buNone/>
              <a:defRPr sz="1600" b="1"/>
            </a:lvl7pPr>
            <a:lvl8pPr marL="3197033" indent="0">
              <a:buNone/>
              <a:defRPr sz="1600" b="1"/>
            </a:lvl8pPr>
            <a:lvl9pPr marL="36537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8" name="Footer Placeholder 7"/>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9" name="Slide Number Placeholder 8"/>
          <p:cNvSpPr>
            <a:spLocks noGrp="1"/>
          </p:cNvSpPr>
          <p:nvPr>
            <p:ph type="sldNum" sz="quarter" idx="12"/>
          </p:nvPr>
        </p:nvSpPr>
        <p:spPr/>
        <p:txBody>
          <a:bodyPr/>
          <a:lstStyle>
            <a:lvl1pPr>
              <a:defRPr/>
            </a:lvl1pPr>
          </a:lstStyle>
          <a:p>
            <a:fld id="{D07EBE30-B2B6-564C-B627-BB9E625993D9}"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314362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smtClean="0">
                <a:latin typeface="Calibri"/>
              </a:rPr>
              <a:t>11/21/14</a:t>
            </a:r>
            <a:endParaRPr lang="en-US" sz="1700">
              <a:solidFill>
                <a:srgbClr val="000000"/>
              </a:solidFill>
              <a:latin typeface="Arial" charset="0"/>
              <a:sym typeface="Arial" charset="0"/>
            </a:endParaRPr>
          </a:p>
        </p:txBody>
      </p:sp>
      <p:sp>
        <p:nvSpPr>
          <p:cNvPr id="4" name="Footer Placeholder 3"/>
          <p:cNvSpPr>
            <a:spLocks noGrp="1"/>
          </p:cNvSpPr>
          <p:nvPr>
            <p:ph type="ftr" sz="quarter" idx="11"/>
          </p:nvPr>
        </p:nvSpPr>
        <p:spPr/>
        <p:txBody>
          <a:bodyPr/>
          <a:lstStyle>
            <a:lvl1pPr>
              <a:defRPr/>
            </a:lvl1pPr>
          </a:lstStyle>
          <a:p>
            <a:r>
              <a:rPr lang="en-US" smtClean="0">
                <a:latin typeface="Calibri"/>
              </a:rPr>
              <a:t>Software Defined Networking (COMS 6998-10) </a:t>
            </a:r>
            <a:endParaRPr lang="en-US">
              <a:latin typeface="Calibri"/>
            </a:endParaRPr>
          </a:p>
        </p:txBody>
      </p:sp>
      <p:sp>
        <p:nvSpPr>
          <p:cNvPr id="5" name="Slide Number Placeholder 4"/>
          <p:cNvSpPr>
            <a:spLocks noGrp="1"/>
          </p:cNvSpPr>
          <p:nvPr>
            <p:ph type="sldNum" sz="quarter" idx="12"/>
          </p:nvPr>
        </p:nvSpPr>
        <p:spPr/>
        <p:txBody>
          <a:bodyPr/>
          <a:lstStyle>
            <a:lvl1pPr>
              <a:defRPr/>
            </a:lvl1pPr>
          </a:lstStyle>
          <a:p>
            <a:fld id="{59AA5872-E34D-E048-AA67-7E9054643F1B}" type="slidenum">
              <a:rPr lang="en-US" altLang="en-US">
                <a:latin typeface="Calibri"/>
              </a:rPr>
              <a:pPr/>
              <a:t>‹#›</a:t>
            </a:fld>
            <a:endParaRPr lang="en-US" sz="1700">
              <a:solidFill>
                <a:srgbClr val="000000"/>
              </a:solidFill>
              <a:latin typeface="Arial" charset="0"/>
              <a:sym typeface="Arial" charset="0"/>
            </a:endParaRPr>
          </a:p>
        </p:txBody>
      </p:sp>
    </p:spTree>
    <p:extLst>
      <p:ext uri="{BB962C8B-B14F-4D97-AF65-F5344CB8AC3E}">
        <p14:creationId xmlns:p14="http://schemas.microsoft.com/office/powerpoint/2010/main" val="3971436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theme" Target="../theme/theme10.xml"/><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7.xml"/><Relationship Id="rId12" Type="http://schemas.openxmlformats.org/officeDocument/2006/relationships/theme" Target="../theme/theme11.xml"/><Relationship Id="rId1" Type="http://schemas.openxmlformats.org/officeDocument/2006/relationships/slideLayout" Target="../slideLayouts/slideLayout127.xml"/><Relationship Id="rId2" Type="http://schemas.openxmlformats.org/officeDocument/2006/relationships/slideLayout" Target="../slideLayouts/slideLayout128.xml"/><Relationship Id="rId3" Type="http://schemas.openxmlformats.org/officeDocument/2006/relationships/slideLayout" Target="../slideLayouts/slideLayout129.xml"/><Relationship Id="rId4" Type="http://schemas.openxmlformats.org/officeDocument/2006/relationships/slideLayout" Target="../slideLayouts/slideLayout130.xml"/><Relationship Id="rId5" Type="http://schemas.openxmlformats.org/officeDocument/2006/relationships/slideLayout" Target="../slideLayouts/slideLayout131.xml"/><Relationship Id="rId6" Type="http://schemas.openxmlformats.org/officeDocument/2006/relationships/slideLayout" Target="../slideLayouts/slideLayout132.xml"/><Relationship Id="rId7" Type="http://schemas.openxmlformats.org/officeDocument/2006/relationships/slideLayout" Target="../slideLayouts/slideLayout133.xml"/><Relationship Id="rId8" Type="http://schemas.openxmlformats.org/officeDocument/2006/relationships/slideLayout" Target="../slideLayouts/slideLayout134.xml"/><Relationship Id="rId9" Type="http://schemas.openxmlformats.org/officeDocument/2006/relationships/slideLayout" Target="../slideLayouts/slideLayout135.xml"/><Relationship Id="rId10"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slideLayout" Target="../slideLayouts/slideLayout92.xml"/><Relationship Id="rId14" Type="http://schemas.openxmlformats.org/officeDocument/2006/relationships/slideLayout" Target="../slideLayouts/slideLayout93.xml"/><Relationship Id="rId15" Type="http://schemas.openxmlformats.org/officeDocument/2006/relationships/theme" Target="../theme/theme7.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4.xml"/><Relationship Id="rId12" Type="http://schemas.openxmlformats.org/officeDocument/2006/relationships/theme" Target="../theme/theme8.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theme" Target="../theme/theme9.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1600204"/>
            <a:ext cx="8229600" cy="4525962"/>
          </a:xfrm>
          <a:prstGeom prst="rect">
            <a:avLst/>
          </a:prstGeom>
        </p:spPr>
        <p:txBody>
          <a:bodyPr vert="horz" lIns="91332" tIns="45666" rIns="91332" bIns="4566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66"/>
            <a:ext cx="2133600" cy="365125"/>
          </a:xfrm>
          <a:prstGeom prst="rect">
            <a:avLst/>
          </a:prstGeom>
        </p:spPr>
        <p:txBody>
          <a:bodyPr vert="horz" lIns="91332" tIns="45666" rIns="91332" bIns="45666" rtlCol="0" anchor="ctr"/>
          <a:lstStyle>
            <a:lvl1pPr algn="l">
              <a:defRPr sz="1200">
                <a:solidFill>
                  <a:schemeClr val="tx1">
                    <a:tint val="75000"/>
                  </a:schemeClr>
                </a:solidFill>
              </a:defRPr>
            </a:lvl1pPr>
          </a:lstStyle>
          <a:p>
            <a:r>
              <a:rPr lang="en-US" smtClean="0"/>
              <a:t>11/21/14</a:t>
            </a:r>
            <a:endParaRPr lang="en-US"/>
          </a:p>
        </p:txBody>
      </p:sp>
      <p:sp>
        <p:nvSpPr>
          <p:cNvPr id="5" name="Footer Placeholder 4"/>
          <p:cNvSpPr>
            <a:spLocks noGrp="1"/>
          </p:cNvSpPr>
          <p:nvPr>
            <p:ph type="ftr" sz="quarter" idx="3"/>
          </p:nvPr>
        </p:nvSpPr>
        <p:spPr>
          <a:xfrm>
            <a:off x="3124204" y="6324616"/>
            <a:ext cx="3505199" cy="396877"/>
          </a:xfrm>
          <a:prstGeom prst="rect">
            <a:avLst/>
          </a:prstGeom>
        </p:spPr>
        <p:txBody>
          <a:bodyPr vert="horz" lIns="91332" tIns="45666" rIns="91332" bIns="45666" rtlCol="0" anchor="ctr"/>
          <a:lstStyle>
            <a:lvl1pPr algn="ctr">
              <a:defRPr sz="1200">
                <a:solidFill>
                  <a:schemeClr val="tx1">
                    <a:tint val="75000"/>
                  </a:schemeClr>
                </a:solidFill>
              </a:defRPr>
            </a:lvl1pPr>
          </a:lstStyle>
          <a:p>
            <a:r>
              <a:rPr lang="en-US" smtClean="0"/>
              <a:t>Software Defined Networking (COMS 6998-10) </a:t>
            </a:r>
            <a:endParaRPr lang="en-US" dirty="0"/>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332" tIns="45666" rIns="91332" bIns="45666"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
        <p:nvSpPr>
          <p:cNvPr id="7" name="Title Placeholder 1"/>
          <p:cNvSpPr>
            <a:spLocks noGrp="1"/>
          </p:cNvSpPr>
          <p:nvPr>
            <p:ph type="title"/>
          </p:nvPr>
        </p:nvSpPr>
        <p:spPr>
          <a:xfrm>
            <a:off x="457204" y="274639"/>
            <a:ext cx="8229600" cy="1143000"/>
          </a:xfrm>
          <a:prstGeom prst="rect">
            <a:avLst/>
          </a:prstGeom>
        </p:spPr>
        <p:txBody>
          <a:bodyPr vert="horz" lIns="91332" tIns="45666" rIns="91332" bIns="45666"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7" r:id="rId12"/>
  </p:sldLayoutIdLst>
  <p:hf hdr="0"/>
  <p:txStyles>
    <p:titleStyle>
      <a:lvl1pPr algn="ctr" defTabSz="913334" rtl="0" eaLnBrk="1" latinLnBrk="0" hangingPunct="1">
        <a:spcBef>
          <a:spcPct val="0"/>
        </a:spcBef>
        <a:buNone/>
        <a:defRPr sz="4400" kern="1200">
          <a:solidFill>
            <a:schemeClr val="tx1"/>
          </a:solidFill>
          <a:latin typeface="+mj-lt"/>
          <a:ea typeface="+mj-ea"/>
          <a:cs typeface="+mj-cs"/>
        </a:defRPr>
      </a:lvl1pPr>
    </p:titleStyle>
    <p:bodyStyle>
      <a:lvl1pPr marL="342500" indent="-342500" algn="l" defTabSz="9133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5" indent="-285418" algn="l" defTabSz="9133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70" indent="-228334" algn="l" defTabSz="91333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4"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9"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72"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38"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0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6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4" rtl="0" eaLnBrk="1" latinLnBrk="0" hangingPunct="1">
        <a:defRPr sz="1700" kern="1200">
          <a:solidFill>
            <a:schemeClr val="tx1"/>
          </a:solidFill>
          <a:latin typeface="+mn-lt"/>
          <a:ea typeface="+mn-ea"/>
          <a:cs typeface="+mn-cs"/>
        </a:defRPr>
      </a:lvl1pPr>
      <a:lvl2pPr marL="456667" algn="l" defTabSz="913334" rtl="0" eaLnBrk="1" latinLnBrk="0" hangingPunct="1">
        <a:defRPr sz="1700" kern="1200">
          <a:solidFill>
            <a:schemeClr val="tx1"/>
          </a:solidFill>
          <a:latin typeface="+mn-lt"/>
          <a:ea typeface="+mn-ea"/>
          <a:cs typeface="+mn-cs"/>
        </a:defRPr>
      </a:lvl2pPr>
      <a:lvl3pPr marL="913334" algn="l" defTabSz="913334" rtl="0" eaLnBrk="1" latinLnBrk="0" hangingPunct="1">
        <a:defRPr sz="1700" kern="1200">
          <a:solidFill>
            <a:schemeClr val="tx1"/>
          </a:solidFill>
          <a:latin typeface="+mn-lt"/>
          <a:ea typeface="+mn-ea"/>
          <a:cs typeface="+mn-cs"/>
        </a:defRPr>
      </a:lvl3pPr>
      <a:lvl4pPr marL="1370003" algn="l" defTabSz="913334" rtl="0" eaLnBrk="1" latinLnBrk="0" hangingPunct="1">
        <a:defRPr sz="1700" kern="1200">
          <a:solidFill>
            <a:schemeClr val="tx1"/>
          </a:solidFill>
          <a:latin typeface="+mn-lt"/>
          <a:ea typeface="+mn-ea"/>
          <a:cs typeface="+mn-cs"/>
        </a:defRPr>
      </a:lvl4pPr>
      <a:lvl5pPr marL="1826666" algn="l" defTabSz="913334" rtl="0" eaLnBrk="1" latinLnBrk="0" hangingPunct="1">
        <a:defRPr sz="1700" kern="1200">
          <a:solidFill>
            <a:schemeClr val="tx1"/>
          </a:solidFill>
          <a:latin typeface="+mn-lt"/>
          <a:ea typeface="+mn-ea"/>
          <a:cs typeface="+mn-cs"/>
        </a:defRPr>
      </a:lvl5pPr>
      <a:lvl6pPr marL="2283336" algn="l" defTabSz="913334" rtl="0" eaLnBrk="1" latinLnBrk="0" hangingPunct="1">
        <a:defRPr sz="1700" kern="1200">
          <a:solidFill>
            <a:schemeClr val="tx1"/>
          </a:solidFill>
          <a:latin typeface="+mn-lt"/>
          <a:ea typeface="+mn-ea"/>
          <a:cs typeface="+mn-cs"/>
        </a:defRPr>
      </a:lvl6pPr>
      <a:lvl7pPr marL="2740004" algn="l" defTabSz="913334" rtl="0" eaLnBrk="1" latinLnBrk="0" hangingPunct="1">
        <a:defRPr sz="1700" kern="1200">
          <a:solidFill>
            <a:schemeClr val="tx1"/>
          </a:solidFill>
          <a:latin typeface="+mn-lt"/>
          <a:ea typeface="+mn-ea"/>
          <a:cs typeface="+mn-cs"/>
        </a:defRPr>
      </a:lvl7pPr>
      <a:lvl8pPr marL="3196670" algn="l" defTabSz="913334" rtl="0" eaLnBrk="1" latinLnBrk="0" hangingPunct="1">
        <a:defRPr sz="1700" kern="1200">
          <a:solidFill>
            <a:schemeClr val="tx1"/>
          </a:solidFill>
          <a:latin typeface="+mn-lt"/>
          <a:ea typeface="+mn-ea"/>
          <a:cs typeface="+mn-cs"/>
        </a:defRPr>
      </a:lvl8pPr>
      <a:lvl9pPr marL="3653334" algn="l" defTabSz="913334"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1600204"/>
            <a:ext cx="8229600" cy="4525962"/>
          </a:xfrm>
          <a:prstGeom prst="rect">
            <a:avLst/>
          </a:prstGeom>
        </p:spPr>
        <p:txBody>
          <a:bodyPr vert="horz" lIns="91332" tIns="45666" rIns="91332" bIns="4566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66"/>
            <a:ext cx="2133600" cy="365125"/>
          </a:xfrm>
          <a:prstGeom prst="rect">
            <a:avLst/>
          </a:prstGeom>
        </p:spPr>
        <p:txBody>
          <a:bodyPr vert="horz" lIns="91332" tIns="45666" rIns="91332" bIns="45666" rtlCol="0" anchor="ctr"/>
          <a:lstStyle>
            <a:lvl1pPr algn="l">
              <a:defRPr sz="1200">
                <a:solidFill>
                  <a:schemeClr val="tx1">
                    <a:tint val="75000"/>
                  </a:schemeClr>
                </a:solidFill>
              </a:defRPr>
            </a:lvl1p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4" y="6324616"/>
            <a:ext cx="3505199" cy="396877"/>
          </a:xfrm>
          <a:prstGeom prst="rect">
            <a:avLst/>
          </a:prstGeom>
        </p:spPr>
        <p:txBody>
          <a:bodyPr vert="horz" lIns="91332" tIns="45666" rIns="91332" bIns="45666" rtlCol="0" anchor="ctr"/>
          <a:lstStyle>
            <a:lvl1pPr algn="ctr">
              <a:defRPr sz="1200">
                <a:solidFill>
                  <a:schemeClr val="tx1">
                    <a:tint val="75000"/>
                  </a:schemeClr>
                </a:solidFill>
              </a:defRPr>
            </a:lvl1pPr>
          </a:lstStyle>
          <a:p>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332" tIns="45666" rIns="91332" bIns="45666" rtlCol="0" anchor="ctr"/>
          <a:lstStyle>
            <a:lvl1pPr algn="r">
              <a:defRPr sz="1200">
                <a:solidFill>
                  <a:schemeClr val="tx1">
                    <a:tint val="75000"/>
                  </a:schemeClr>
                </a:solidFill>
              </a:defRPr>
            </a:lvl1p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Placeholder 1"/>
          <p:cNvSpPr>
            <a:spLocks noGrp="1"/>
          </p:cNvSpPr>
          <p:nvPr>
            <p:ph type="title"/>
          </p:nvPr>
        </p:nvSpPr>
        <p:spPr>
          <a:xfrm>
            <a:off x="457204" y="274639"/>
            <a:ext cx="8229600" cy="1143000"/>
          </a:xfrm>
          <a:prstGeom prst="rect">
            <a:avLst/>
          </a:prstGeom>
        </p:spPr>
        <p:txBody>
          <a:bodyPr vert="horz" lIns="91332" tIns="45666" rIns="91332" bIns="4566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4647233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p:txStyles>
    <p:titleStyle>
      <a:lvl1pPr algn="ctr" defTabSz="913334" rtl="0" eaLnBrk="1" latinLnBrk="0" hangingPunct="1">
        <a:spcBef>
          <a:spcPct val="0"/>
        </a:spcBef>
        <a:buNone/>
        <a:defRPr sz="4400" kern="1200">
          <a:solidFill>
            <a:schemeClr val="tx1"/>
          </a:solidFill>
          <a:latin typeface="+mj-lt"/>
          <a:ea typeface="+mj-ea"/>
          <a:cs typeface="+mj-cs"/>
        </a:defRPr>
      </a:lvl1pPr>
    </p:titleStyle>
    <p:bodyStyle>
      <a:lvl1pPr marL="342500" indent="-342500" algn="l" defTabSz="9133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5" indent="-285418" algn="l" defTabSz="9133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70" indent="-228334" algn="l" defTabSz="91333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4"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9"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72"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38"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0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6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4" rtl="0" eaLnBrk="1" latinLnBrk="0" hangingPunct="1">
        <a:defRPr sz="1700" kern="1200">
          <a:solidFill>
            <a:schemeClr val="tx1"/>
          </a:solidFill>
          <a:latin typeface="+mn-lt"/>
          <a:ea typeface="+mn-ea"/>
          <a:cs typeface="+mn-cs"/>
        </a:defRPr>
      </a:lvl1pPr>
      <a:lvl2pPr marL="456667" algn="l" defTabSz="913334" rtl="0" eaLnBrk="1" latinLnBrk="0" hangingPunct="1">
        <a:defRPr sz="1700" kern="1200">
          <a:solidFill>
            <a:schemeClr val="tx1"/>
          </a:solidFill>
          <a:latin typeface="+mn-lt"/>
          <a:ea typeface="+mn-ea"/>
          <a:cs typeface="+mn-cs"/>
        </a:defRPr>
      </a:lvl2pPr>
      <a:lvl3pPr marL="913334" algn="l" defTabSz="913334" rtl="0" eaLnBrk="1" latinLnBrk="0" hangingPunct="1">
        <a:defRPr sz="1700" kern="1200">
          <a:solidFill>
            <a:schemeClr val="tx1"/>
          </a:solidFill>
          <a:latin typeface="+mn-lt"/>
          <a:ea typeface="+mn-ea"/>
          <a:cs typeface="+mn-cs"/>
        </a:defRPr>
      </a:lvl3pPr>
      <a:lvl4pPr marL="1370003" algn="l" defTabSz="913334" rtl="0" eaLnBrk="1" latinLnBrk="0" hangingPunct="1">
        <a:defRPr sz="1700" kern="1200">
          <a:solidFill>
            <a:schemeClr val="tx1"/>
          </a:solidFill>
          <a:latin typeface="+mn-lt"/>
          <a:ea typeface="+mn-ea"/>
          <a:cs typeface="+mn-cs"/>
        </a:defRPr>
      </a:lvl4pPr>
      <a:lvl5pPr marL="1826666" algn="l" defTabSz="913334" rtl="0" eaLnBrk="1" latinLnBrk="0" hangingPunct="1">
        <a:defRPr sz="1700" kern="1200">
          <a:solidFill>
            <a:schemeClr val="tx1"/>
          </a:solidFill>
          <a:latin typeface="+mn-lt"/>
          <a:ea typeface="+mn-ea"/>
          <a:cs typeface="+mn-cs"/>
        </a:defRPr>
      </a:lvl5pPr>
      <a:lvl6pPr marL="2283336" algn="l" defTabSz="913334" rtl="0" eaLnBrk="1" latinLnBrk="0" hangingPunct="1">
        <a:defRPr sz="1700" kern="1200">
          <a:solidFill>
            <a:schemeClr val="tx1"/>
          </a:solidFill>
          <a:latin typeface="+mn-lt"/>
          <a:ea typeface="+mn-ea"/>
          <a:cs typeface="+mn-cs"/>
        </a:defRPr>
      </a:lvl6pPr>
      <a:lvl7pPr marL="2740004" algn="l" defTabSz="913334" rtl="0" eaLnBrk="1" latinLnBrk="0" hangingPunct="1">
        <a:defRPr sz="1700" kern="1200">
          <a:solidFill>
            <a:schemeClr val="tx1"/>
          </a:solidFill>
          <a:latin typeface="+mn-lt"/>
          <a:ea typeface="+mn-ea"/>
          <a:cs typeface="+mn-cs"/>
        </a:defRPr>
      </a:lvl7pPr>
      <a:lvl8pPr marL="3196670" algn="l" defTabSz="913334" rtl="0" eaLnBrk="1" latinLnBrk="0" hangingPunct="1">
        <a:defRPr sz="1700" kern="1200">
          <a:solidFill>
            <a:schemeClr val="tx1"/>
          </a:solidFill>
          <a:latin typeface="+mn-lt"/>
          <a:ea typeface="+mn-ea"/>
          <a:cs typeface="+mn-cs"/>
        </a:defRPr>
      </a:lvl8pPr>
      <a:lvl9pPr marL="3653334" algn="l" defTabSz="913334"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4" y="274648"/>
            <a:ext cx="8229601" cy="1143000"/>
          </a:xfrm>
          <a:prstGeom prst="rect">
            <a:avLst/>
          </a:prstGeom>
        </p:spPr>
        <p:txBody>
          <a:bodyPr vert="horz" lIns="52970" tIns="26486" rIns="52970" bIns="2648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4" y="1600205"/>
            <a:ext cx="8229601" cy="4525961"/>
          </a:xfrm>
          <a:prstGeom prst="rect">
            <a:avLst/>
          </a:prstGeom>
        </p:spPr>
        <p:txBody>
          <a:bodyPr vert="horz" lIns="52970" tIns="26486" rIns="52970" bIns="264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4"/>
            <a:ext cx="2133600" cy="365125"/>
          </a:xfrm>
          <a:prstGeom prst="rect">
            <a:avLst/>
          </a:prstGeom>
        </p:spPr>
        <p:txBody>
          <a:bodyPr vert="horz" lIns="52970" tIns="26486" rIns="52970" bIns="26486" rtlCol="0" anchor="ctr"/>
          <a:lstStyle>
            <a:lvl1pPr algn="l">
              <a:defRPr sz="700">
                <a:solidFill>
                  <a:schemeClr val="tx1">
                    <a:tint val="75000"/>
                  </a:schemeClr>
                </a:solidFill>
              </a:defRPr>
            </a:lvl1pPr>
          </a:lstStyle>
          <a:p>
            <a:pPr defTabSz="529700"/>
            <a:fld id="{1D8BD707-D9CF-40AE-B4C6-C98DA3205C09}" type="datetimeFigureOut">
              <a:rPr lang="en-US" smtClean="0">
                <a:solidFill>
                  <a:prstClr val="black">
                    <a:tint val="75000"/>
                  </a:prstClr>
                </a:solidFill>
                <a:latin typeface="Calibri"/>
              </a:rPr>
              <a:pPr defTabSz="529700"/>
              <a:t>11/21/14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9" y="6356364"/>
            <a:ext cx="2895600" cy="365125"/>
          </a:xfrm>
          <a:prstGeom prst="rect">
            <a:avLst/>
          </a:prstGeom>
        </p:spPr>
        <p:txBody>
          <a:bodyPr vert="horz" lIns="52970" tIns="26486" rIns="52970" bIns="26486" rtlCol="0" anchor="ctr"/>
          <a:lstStyle>
            <a:lvl1pPr algn="ctr">
              <a:defRPr sz="700">
                <a:solidFill>
                  <a:schemeClr val="tx1">
                    <a:tint val="75000"/>
                  </a:schemeClr>
                </a:solidFill>
              </a:defRPr>
            </a:lvl1pPr>
          </a:lstStyle>
          <a:p>
            <a:pPr defTabSz="5297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52970" tIns="26486" rIns="52970" bIns="26486" rtlCol="0" anchor="ctr"/>
          <a:lstStyle>
            <a:lvl1pPr algn="r">
              <a:defRPr sz="700">
                <a:solidFill>
                  <a:schemeClr val="tx1">
                    <a:tint val="75000"/>
                  </a:schemeClr>
                </a:solidFill>
              </a:defRPr>
            </a:lvl1pPr>
          </a:lstStyle>
          <a:p>
            <a:pPr defTabSz="529700"/>
            <a:fld id="{B6F15528-21DE-4FAA-801E-634DDDAF4B2B}" type="slidenum">
              <a:rPr lang="en-US" smtClean="0">
                <a:solidFill>
                  <a:prstClr val="black">
                    <a:tint val="75000"/>
                  </a:prstClr>
                </a:solidFill>
                <a:latin typeface="Calibri"/>
              </a:rPr>
              <a:pPr defTabSz="529700"/>
              <a:t>‹#›</a:t>
            </a:fld>
            <a:endParaRPr lang="en-US">
              <a:solidFill>
                <a:prstClr val="black">
                  <a:tint val="75000"/>
                </a:prstClr>
              </a:solidFill>
              <a:latin typeface="Calibri"/>
            </a:endParaRPr>
          </a:p>
        </p:txBody>
      </p:sp>
    </p:spTree>
    <p:extLst>
      <p:ext uri="{BB962C8B-B14F-4D97-AF65-F5344CB8AC3E}">
        <p14:creationId xmlns:p14="http://schemas.microsoft.com/office/powerpoint/2010/main" val="62520477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529700" rtl="0" eaLnBrk="1" latinLnBrk="0" hangingPunct="1">
        <a:spcBef>
          <a:spcPct val="0"/>
        </a:spcBef>
        <a:buNone/>
        <a:defRPr sz="2600" kern="1200">
          <a:solidFill>
            <a:schemeClr val="tx1"/>
          </a:solidFill>
          <a:latin typeface="+mj-lt"/>
          <a:ea typeface="+mj-ea"/>
          <a:cs typeface="+mj-cs"/>
        </a:defRPr>
      </a:lvl1pPr>
    </p:titleStyle>
    <p:bodyStyle>
      <a:lvl1pPr marL="198637" indent="-198637" algn="l" defTabSz="529700" rtl="0" eaLnBrk="1" latinLnBrk="0" hangingPunct="1">
        <a:spcBef>
          <a:spcPct val="20000"/>
        </a:spcBef>
        <a:buFont typeface="Arial" pitchFamily="34" charset="0"/>
        <a:buChar char="•"/>
        <a:defRPr sz="1900" kern="1200">
          <a:solidFill>
            <a:schemeClr val="tx1"/>
          </a:solidFill>
          <a:latin typeface="+mn-lt"/>
          <a:ea typeface="+mn-ea"/>
          <a:cs typeface="+mn-cs"/>
        </a:defRPr>
      </a:lvl1pPr>
      <a:lvl2pPr marL="430380" indent="-165531" algn="l" defTabSz="5297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62124" indent="-132425" algn="l" defTabSz="5297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926974" indent="-132425" algn="l" defTabSz="5297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191823" indent="-132425" algn="l" defTabSz="5297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456673" indent="-132425" algn="l" defTabSz="5297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721523" indent="-132425" algn="l" defTabSz="5297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1986372" indent="-132425" algn="l" defTabSz="5297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251222" indent="-132425" algn="l" defTabSz="529700"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29700" rtl="0" eaLnBrk="1" latinLnBrk="0" hangingPunct="1">
        <a:defRPr sz="900" kern="1200">
          <a:solidFill>
            <a:schemeClr val="tx1"/>
          </a:solidFill>
          <a:latin typeface="+mn-lt"/>
          <a:ea typeface="+mn-ea"/>
          <a:cs typeface="+mn-cs"/>
        </a:defRPr>
      </a:lvl1pPr>
      <a:lvl2pPr marL="264849" algn="l" defTabSz="529700" rtl="0" eaLnBrk="1" latinLnBrk="0" hangingPunct="1">
        <a:defRPr sz="900" kern="1200">
          <a:solidFill>
            <a:schemeClr val="tx1"/>
          </a:solidFill>
          <a:latin typeface="+mn-lt"/>
          <a:ea typeface="+mn-ea"/>
          <a:cs typeface="+mn-cs"/>
        </a:defRPr>
      </a:lvl2pPr>
      <a:lvl3pPr marL="529700" algn="l" defTabSz="529700" rtl="0" eaLnBrk="1" latinLnBrk="0" hangingPunct="1">
        <a:defRPr sz="900" kern="1200">
          <a:solidFill>
            <a:schemeClr val="tx1"/>
          </a:solidFill>
          <a:latin typeface="+mn-lt"/>
          <a:ea typeface="+mn-ea"/>
          <a:cs typeface="+mn-cs"/>
        </a:defRPr>
      </a:lvl3pPr>
      <a:lvl4pPr marL="794549" algn="l" defTabSz="529700" rtl="0" eaLnBrk="1" latinLnBrk="0" hangingPunct="1">
        <a:defRPr sz="900" kern="1200">
          <a:solidFill>
            <a:schemeClr val="tx1"/>
          </a:solidFill>
          <a:latin typeface="+mn-lt"/>
          <a:ea typeface="+mn-ea"/>
          <a:cs typeface="+mn-cs"/>
        </a:defRPr>
      </a:lvl4pPr>
      <a:lvl5pPr marL="1059398" algn="l" defTabSz="529700" rtl="0" eaLnBrk="1" latinLnBrk="0" hangingPunct="1">
        <a:defRPr sz="900" kern="1200">
          <a:solidFill>
            <a:schemeClr val="tx1"/>
          </a:solidFill>
          <a:latin typeface="+mn-lt"/>
          <a:ea typeface="+mn-ea"/>
          <a:cs typeface="+mn-cs"/>
        </a:defRPr>
      </a:lvl5pPr>
      <a:lvl6pPr marL="1324249" algn="l" defTabSz="529700" rtl="0" eaLnBrk="1" latinLnBrk="0" hangingPunct="1">
        <a:defRPr sz="900" kern="1200">
          <a:solidFill>
            <a:schemeClr val="tx1"/>
          </a:solidFill>
          <a:latin typeface="+mn-lt"/>
          <a:ea typeface="+mn-ea"/>
          <a:cs typeface="+mn-cs"/>
        </a:defRPr>
      </a:lvl6pPr>
      <a:lvl7pPr marL="1589098" algn="l" defTabSz="529700" rtl="0" eaLnBrk="1" latinLnBrk="0" hangingPunct="1">
        <a:defRPr sz="900" kern="1200">
          <a:solidFill>
            <a:schemeClr val="tx1"/>
          </a:solidFill>
          <a:latin typeface="+mn-lt"/>
          <a:ea typeface="+mn-ea"/>
          <a:cs typeface="+mn-cs"/>
        </a:defRPr>
      </a:lvl7pPr>
      <a:lvl8pPr marL="1853947" algn="l" defTabSz="529700" rtl="0" eaLnBrk="1" latinLnBrk="0" hangingPunct="1">
        <a:defRPr sz="900" kern="1200">
          <a:solidFill>
            <a:schemeClr val="tx1"/>
          </a:solidFill>
          <a:latin typeface="+mn-lt"/>
          <a:ea typeface="+mn-ea"/>
          <a:cs typeface="+mn-cs"/>
        </a:defRPr>
      </a:lvl8pPr>
      <a:lvl9pPr marL="2118798" algn="l" defTabSz="5297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4"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4" y="1600202"/>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wrap="square" lIns="91344" tIns="45672" rIns="91344" bIns="45672" numCol="1" anchor="ctr" anchorCtr="0" compatLnSpc="1">
            <a:prstTxWarp prst="textNoShape">
              <a:avLst/>
            </a:prstTxWarp>
          </a:bodyPr>
          <a:lstStyle>
            <a:lvl1pPr eaLnBrk="1" hangingPunct="1">
              <a:defRPr sz="1200">
                <a:solidFill>
                  <a:srgbClr val="FFFFFF"/>
                </a:solidFill>
              </a:defRPr>
            </a:lvl1pPr>
          </a:lstStyle>
          <a:p>
            <a:pPr defTabSz="913437" fontAlgn="base">
              <a:spcBef>
                <a:spcPct val="0"/>
              </a:spcBef>
              <a:spcAft>
                <a:spcPct val="0"/>
              </a:spcAft>
            </a:pPr>
            <a:r>
              <a:rPr lang="en-US" smtClean="0">
                <a:latin typeface="Segoe UI Light" charset="0"/>
                <a:ea typeface="ＭＳ Ｐゴシック" charset="0"/>
                <a:cs typeface="Arial" charset="0"/>
              </a:rPr>
              <a:t>11/21/14</a:t>
            </a:r>
          </a:p>
        </p:txBody>
      </p:sp>
      <p:sp>
        <p:nvSpPr>
          <p:cNvPr id="5" name="Footer Placeholder 4"/>
          <p:cNvSpPr>
            <a:spLocks noGrp="1"/>
          </p:cNvSpPr>
          <p:nvPr>
            <p:ph type="ftr" sz="quarter" idx="3"/>
          </p:nvPr>
        </p:nvSpPr>
        <p:spPr>
          <a:xfrm>
            <a:off x="3124201" y="6356364"/>
            <a:ext cx="2895600" cy="365125"/>
          </a:xfrm>
          <a:prstGeom prst="rect">
            <a:avLst/>
          </a:prstGeom>
        </p:spPr>
        <p:txBody>
          <a:bodyPr vert="horz" lIns="91344" tIns="45672" rIns="91344" bIns="45672"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3437">
              <a:defRPr/>
            </a:pPr>
            <a:r>
              <a:rPr lang="en-US" smtClean="0">
                <a:solidFill>
                  <a:prstClr val="white">
                    <a:tint val="75000"/>
                  </a:prstClr>
                </a:solidFill>
                <a:latin typeface="Segoe UI Light"/>
              </a:rPr>
              <a:t>Software Defined Networking (COMS 6998-10) </a:t>
            </a:r>
            <a:endParaRPr lang="en-US">
              <a:solidFill>
                <a:prstClr val="white">
                  <a:tint val="75000"/>
                </a:prstClr>
              </a:solidFill>
              <a:latin typeface="Segoe UI Light"/>
            </a:endParaRPr>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wrap="square" lIns="91344" tIns="45672" rIns="91344" bIns="45672" numCol="1" anchor="ctr" anchorCtr="0" compatLnSpc="1">
            <a:prstTxWarp prst="textNoShape">
              <a:avLst/>
            </a:prstTxWarp>
          </a:bodyPr>
          <a:lstStyle>
            <a:lvl1pPr algn="r" eaLnBrk="1" hangingPunct="1">
              <a:defRPr sz="1200">
                <a:solidFill>
                  <a:srgbClr val="FFFFFF"/>
                </a:solidFill>
              </a:defRPr>
            </a:lvl1pPr>
          </a:lstStyle>
          <a:p>
            <a:pPr defTabSz="913437" fontAlgn="base">
              <a:spcBef>
                <a:spcPct val="0"/>
              </a:spcBef>
              <a:spcAft>
                <a:spcPct val="0"/>
              </a:spcAft>
            </a:pPr>
            <a:fld id="{79DEA4C8-DE24-2E40-ADDE-EBD73FE0A21C}" type="slidenum">
              <a:rPr lang="en-US" smtClean="0">
                <a:latin typeface="Segoe UI Light" charset="0"/>
                <a:ea typeface="ＭＳ Ｐゴシック" charset="0"/>
                <a:cs typeface="Arial" charset="0"/>
              </a:rPr>
              <a:pPr defTabSz="913437" fontAlgn="base">
                <a:spcBef>
                  <a:spcPct val="0"/>
                </a:spcBef>
                <a:spcAft>
                  <a:spcPct val="0"/>
                </a:spcAft>
              </a:pPr>
              <a:t>‹#›</a:t>
            </a:fld>
            <a:endParaRPr lang="en-US" smtClean="0">
              <a:latin typeface="Segoe UI Light" charset="0"/>
              <a:ea typeface="ＭＳ Ｐゴシック" charset="0"/>
              <a:cs typeface="Arial" charset="0"/>
            </a:endParaRPr>
          </a:p>
        </p:txBody>
      </p:sp>
    </p:spTree>
    <p:extLst>
      <p:ext uri="{BB962C8B-B14F-4D97-AF65-F5344CB8AC3E}">
        <p14:creationId xmlns:p14="http://schemas.microsoft.com/office/powerpoint/2010/main" val="55506541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b="1" kern="1200">
          <a:solidFill>
            <a:schemeClr val="tx1"/>
          </a:solidFill>
          <a:latin typeface="+mj-lt"/>
          <a:ea typeface="ＭＳ Ｐゴシック" charset="0"/>
          <a:cs typeface="+mj-cs"/>
        </a:defRPr>
      </a:lvl1pPr>
      <a:lvl2pPr algn="l" rtl="0" eaLnBrk="0" fontAlgn="base" hangingPunct="0">
        <a:spcBef>
          <a:spcPct val="0"/>
        </a:spcBef>
        <a:spcAft>
          <a:spcPct val="0"/>
        </a:spcAft>
        <a:defRPr sz="4400" b="1">
          <a:solidFill>
            <a:schemeClr val="tx1"/>
          </a:solidFill>
          <a:latin typeface="Segoe UI Light" pitchFamily="34" charset="0"/>
          <a:ea typeface="ＭＳ Ｐゴシック" charset="0"/>
        </a:defRPr>
      </a:lvl2pPr>
      <a:lvl3pPr algn="l" rtl="0" eaLnBrk="0" fontAlgn="base" hangingPunct="0">
        <a:spcBef>
          <a:spcPct val="0"/>
        </a:spcBef>
        <a:spcAft>
          <a:spcPct val="0"/>
        </a:spcAft>
        <a:defRPr sz="4400" b="1">
          <a:solidFill>
            <a:schemeClr val="tx1"/>
          </a:solidFill>
          <a:latin typeface="Segoe UI Light" pitchFamily="34" charset="0"/>
          <a:ea typeface="ＭＳ Ｐゴシック" charset="0"/>
        </a:defRPr>
      </a:lvl3pPr>
      <a:lvl4pPr algn="l" rtl="0" eaLnBrk="0" fontAlgn="base" hangingPunct="0">
        <a:spcBef>
          <a:spcPct val="0"/>
        </a:spcBef>
        <a:spcAft>
          <a:spcPct val="0"/>
        </a:spcAft>
        <a:defRPr sz="4400" b="1">
          <a:solidFill>
            <a:schemeClr val="tx1"/>
          </a:solidFill>
          <a:latin typeface="Segoe UI Light" pitchFamily="34" charset="0"/>
          <a:ea typeface="ＭＳ Ｐゴシック" charset="0"/>
        </a:defRPr>
      </a:lvl4pPr>
      <a:lvl5pPr algn="l" rtl="0" eaLnBrk="0" fontAlgn="base" hangingPunct="0">
        <a:spcBef>
          <a:spcPct val="0"/>
        </a:spcBef>
        <a:spcAft>
          <a:spcPct val="0"/>
        </a:spcAft>
        <a:defRPr sz="4400" b="1">
          <a:solidFill>
            <a:schemeClr val="tx1"/>
          </a:solidFill>
          <a:latin typeface="Segoe UI Light" pitchFamily="34" charset="0"/>
          <a:ea typeface="ＭＳ Ｐゴシック" charset="0"/>
        </a:defRPr>
      </a:lvl5pPr>
      <a:lvl6pPr marL="456718" algn="l" rtl="0" fontAlgn="base">
        <a:spcBef>
          <a:spcPct val="0"/>
        </a:spcBef>
        <a:spcAft>
          <a:spcPct val="0"/>
        </a:spcAft>
        <a:defRPr sz="4400">
          <a:solidFill>
            <a:srgbClr val="3396FF"/>
          </a:solidFill>
          <a:latin typeface="Segoe UI Light" pitchFamily="34" charset="0"/>
        </a:defRPr>
      </a:lvl6pPr>
      <a:lvl7pPr marL="913437" algn="l" rtl="0" fontAlgn="base">
        <a:spcBef>
          <a:spcPct val="0"/>
        </a:spcBef>
        <a:spcAft>
          <a:spcPct val="0"/>
        </a:spcAft>
        <a:defRPr sz="4400">
          <a:solidFill>
            <a:srgbClr val="3396FF"/>
          </a:solidFill>
          <a:latin typeface="Segoe UI Light" pitchFamily="34" charset="0"/>
        </a:defRPr>
      </a:lvl7pPr>
      <a:lvl8pPr marL="1370157" algn="l" rtl="0" fontAlgn="base">
        <a:spcBef>
          <a:spcPct val="0"/>
        </a:spcBef>
        <a:spcAft>
          <a:spcPct val="0"/>
        </a:spcAft>
        <a:defRPr sz="4400">
          <a:solidFill>
            <a:srgbClr val="3396FF"/>
          </a:solidFill>
          <a:latin typeface="Segoe UI Light" pitchFamily="34" charset="0"/>
        </a:defRPr>
      </a:lvl8pPr>
      <a:lvl9pPr marL="1826876" algn="l" rtl="0" fontAlgn="base">
        <a:spcBef>
          <a:spcPct val="0"/>
        </a:spcBef>
        <a:spcAft>
          <a:spcPct val="0"/>
        </a:spcAft>
        <a:defRPr sz="4400">
          <a:solidFill>
            <a:srgbClr val="3396FF"/>
          </a:solidFill>
          <a:latin typeface="Segoe UI Light" pitchFamily="34" charset="0"/>
        </a:defRPr>
      </a:lvl9pPr>
    </p:titleStyle>
    <p:bodyStyle>
      <a:lvl1pPr marL="342541" indent="-342541"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171" indent="-285449"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800" indent="-228358"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517" indent="-228358"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232" indent="-228358"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956" indent="-228358"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74" indent="-228358"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95" indent="-228358"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09" indent="-228358"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37" rtl="0" eaLnBrk="1" latinLnBrk="0" hangingPunct="1">
        <a:defRPr sz="1700" kern="1200">
          <a:solidFill>
            <a:schemeClr val="tx1"/>
          </a:solidFill>
          <a:latin typeface="+mn-lt"/>
          <a:ea typeface="+mn-ea"/>
          <a:cs typeface="+mn-cs"/>
        </a:defRPr>
      </a:lvl1pPr>
      <a:lvl2pPr marL="456718" algn="l" defTabSz="913437" rtl="0" eaLnBrk="1" latinLnBrk="0" hangingPunct="1">
        <a:defRPr sz="1700" kern="1200">
          <a:solidFill>
            <a:schemeClr val="tx1"/>
          </a:solidFill>
          <a:latin typeface="+mn-lt"/>
          <a:ea typeface="+mn-ea"/>
          <a:cs typeface="+mn-cs"/>
        </a:defRPr>
      </a:lvl2pPr>
      <a:lvl3pPr marL="913437" algn="l" defTabSz="913437" rtl="0" eaLnBrk="1" latinLnBrk="0" hangingPunct="1">
        <a:defRPr sz="1700" kern="1200">
          <a:solidFill>
            <a:schemeClr val="tx1"/>
          </a:solidFill>
          <a:latin typeface="+mn-lt"/>
          <a:ea typeface="+mn-ea"/>
          <a:cs typeface="+mn-cs"/>
        </a:defRPr>
      </a:lvl3pPr>
      <a:lvl4pPr marL="1370157" algn="l" defTabSz="913437" rtl="0" eaLnBrk="1" latinLnBrk="0" hangingPunct="1">
        <a:defRPr sz="1700" kern="1200">
          <a:solidFill>
            <a:schemeClr val="tx1"/>
          </a:solidFill>
          <a:latin typeface="+mn-lt"/>
          <a:ea typeface="+mn-ea"/>
          <a:cs typeface="+mn-cs"/>
        </a:defRPr>
      </a:lvl4pPr>
      <a:lvl5pPr marL="1826876" algn="l" defTabSz="913437" rtl="0" eaLnBrk="1" latinLnBrk="0" hangingPunct="1">
        <a:defRPr sz="1700" kern="1200">
          <a:solidFill>
            <a:schemeClr val="tx1"/>
          </a:solidFill>
          <a:latin typeface="+mn-lt"/>
          <a:ea typeface="+mn-ea"/>
          <a:cs typeface="+mn-cs"/>
        </a:defRPr>
      </a:lvl5pPr>
      <a:lvl6pPr marL="2283594" algn="l" defTabSz="913437" rtl="0" eaLnBrk="1" latinLnBrk="0" hangingPunct="1">
        <a:defRPr sz="1700" kern="1200">
          <a:solidFill>
            <a:schemeClr val="tx1"/>
          </a:solidFill>
          <a:latin typeface="+mn-lt"/>
          <a:ea typeface="+mn-ea"/>
          <a:cs typeface="+mn-cs"/>
        </a:defRPr>
      </a:lvl6pPr>
      <a:lvl7pPr marL="2740316" algn="l" defTabSz="913437" rtl="0" eaLnBrk="1" latinLnBrk="0" hangingPunct="1">
        <a:defRPr sz="1700" kern="1200">
          <a:solidFill>
            <a:schemeClr val="tx1"/>
          </a:solidFill>
          <a:latin typeface="+mn-lt"/>
          <a:ea typeface="+mn-ea"/>
          <a:cs typeface="+mn-cs"/>
        </a:defRPr>
      </a:lvl7pPr>
      <a:lvl8pPr marL="3197033" algn="l" defTabSz="913437" rtl="0" eaLnBrk="1" latinLnBrk="0" hangingPunct="1">
        <a:defRPr sz="1700" kern="1200">
          <a:solidFill>
            <a:schemeClr val="tx1"/>
          </a:solidFill>
          <a:latin typeface="+mn-lt"/>
          <a:ea typeface="+mn-ea"/>
          <a:cs typeface="+mn-cs"/>
        </a:defRPr>
      </a:lvl8pPr>
      <a:lvl9pPr marL="3653750" algn="l" defTabSz="913437"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4" y="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5" y="1295415"/>
            <a:ext cx="8458200" cy="533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10400" y="-60310"/>
            <a:ext cx="2133600" cy="365125"/>
          </a:xfrm>
          <a:prstGeom prst="rect">
            <a:avLst/>
          </a:prstGeom>
        </p:spPr>
        <p:txBody>
          <a:bodyPr vert="horz" wrap="square" lIns="91344" tIns="45672" rIns="91344" bIns="45672" numCol="1" anchor="ctr" anchorCtr="0" compatLnSpc="1">
            <a:prstTxWarp prst="textNoShape">
              <a:avLst/>
            </a:prstTxWarp>
          </a:bodyPr>
          <a:lstStyle>
            <a:lvl1pPr algn="r">
              <a:defRPr sz="1200">
                <a:solidFill>
                  <a:srgbClr val="898989"/>
                </a:solidFill>
              </a:defRPr>
            </a:lvl1pPr>
          </a:lstStyle>
          <a:p>
            <a:pPr defTabSz="913437" fontAlgn="base">
              <a:spcBef>
                <a:spcPct val="0"/>
              </a:spcBef>
              <a:spcAft>
                <a:spcPct val="0"/>
              </a:spcAft>
              <a:defRPr/>
            </a:pPr>
            <a:fld id="{474A6753-0157-ED45-AFD3-6F3E5BEDFAA7}" type="slidenum">
              <a:rPr lang="en-US" b="1" smtClean="0">
                <a:latin typeface="Helvetica" charset="0"/>
                <a:ea typeface="ＭＳ Ｐゴシック" charset="0"/>
                <a:cs typeface="ＭＳ Ｐゴシック" charset="0"/>
              </a:rPr>
              <a:pPr defTabSz="913437" fontAlgn="base">
                <a:spcBef>
                  <a:spcPct val="0"/>
                </a:spcBef>
                <a:spcAft>
                  <a:spcPct val="0"/>
                </a:spcAft>
                <a:defRPr/>
              </a:pPr>
              <a:t>‹#›</a:t>
            </a:fld>
            <a:endParaRPr lang="en-US" b="1">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554262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p:txStyles>
    <p:titleStyle>
      <a:lvl1pPr algn="ctr" defTabSz="456718" rtl="0" eaLnBrk="0" fontAlgn="base" hangingPunct="0">
        <a:spcBef>
          <a:spcPct val="0"/>
        </a:spcBef>
        <a:spcAft>
          <a:spcPct val="0"/>
        </a:spcAft>
        <a:defRPr sz="4400" kern="1200">
          <a:solidFill>
            <a:srgbClr val="000090"/>
          </a:solidFill>
          <a:latin typeface="Gill Sans Light"/>
          <a:ea typeface="ＭＳ Ｐゴシック" pitchFamily="-111" charset="-128"/>
          <a:cs typeface="ＭＳ Ｐゴシック" pitchFamily="-111" charset="-128"/>
        </a:defRPr>
      </a:lvl1pPr>
      <a:lvl2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2pPr>
      <a:lvl3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3pPr>
      <a:lvl4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4pPr>
      <a:lvl5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5pPr>
      <a:lvl6pPr marL="456718"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6pPr>
      <a:lvl7pPr marL="913437"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7pPr>
      <a:lvl8pPr marL="1370157"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8pPr>
      <a:lvl9pPr marL="1826876"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9pPr>
    </p:titleStyle>
    <p:bodyStyle>
      <a:lvl1pPr marL="342541" indent="-342541" algn="l" defTabSz="456718" rtl="0" eaLnBrk="0" fontAlgn="base" hangingPunct="0">
        <a:spcBef>
          <a:spcPct val="20000"/>
        </a:spcBef>
        <a:spcAft>
          <a:spcPct val="0"/>
        </a:spcAft>
        <a:buFont typeface="Arial" charset="0"/>
        <a:buChar char="•"/>
        <a:defRPr sz="3200" kern="1200">
          <a:solidFill>
            <a:srgbClr val="800000"/>
          </a:solidFill>
          <a:latin typeface="Gill Sans Light"/>
          <a:ea typeface="ＭＳ Ｐゴシック" pitchFamily="-111" charset="-128"/>
          <a:cs typeface="ＭＳ Ｐゴシック" pitchFamily="-111" charset="-128"/>
        </a:defRPr>
      </a:lvl1pPr>
      <a:lvl2pPr marL="742171" indent="-285449" algn="l" defTabSz="456718" rtl="0" eaLnBrk="0" fontAlgn="base" hangingPunct="0">
        <a:spcBef>
          <a:spcPct val="20000"/>
        </a:spcBef>
        <a:spcAft>
          <a:spcPct val="0"/>
        </a:spcAft>
        <a:buFont typeface="Arial" charset="0"/>
        <a:buChar char="–"/>
        <a:defRPr sz="2800" kern="1200">
          <a:solidFill>
            <a:schemeClr val="tx1"/>
          </a:solidFill>
          <a:latin typeface="Gill Sans Light"/>
          <a:ea typeface="ＭＳ Ｐゴシック" pitchFamily="-111" charset="-128"/>
          <a:cs typeface="+mn-cs"/>
        </a:defRPr>
      </a:lvl2pPr>
      <a:lvl3pPr marL="1141800" indent="-228358" algn="l" defTabSz="456718" rtl="0" eaLnBrk="0" fontAlgn="base" hangingPunct="0">
        <a:spcBef>
          <a:spcPct val="20000"/>
        </a:spcBef>
        <a:spcAft>
          <a:spcPct val="0"/>
        </a:spcAft>
        <a:buFont typeface="Arial" charset="0"/>
        <a:buChar char="•"/>
        <a:defRPr sz="2400" kern="1200">
          <a:solidFill>
            <a:schemeClr val="tx1"/>
          </a:solidFill>
          <a:latin typeface="Gill Sans Light"/>
          <a:ea typeface="ＭＳ Ｐゴシック" pitchFamily="-111" charset="-128"/>
          <a:cs typeface="+mn-cs"/>
        </a:defRPr>
      </a:lvl3pPr>
      <a:lvl4pPr marL="1598517" indent="-228358" algn="l" defTabSz="456718"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4pPr>
      <a:lvl5pPr marL="2055232" indent="-228358" algn="l" defTabSz="456718"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5pPr>
      <a:lvl6pPr marL="2511956" indent="-228358" algn="l" defTabSz="456718" rtl="0" eaLnBrk="1" latinLnBrk="0" hangingPunct="1">
        <a:spcBef>
          <a:spcPct val="20000"/>
        </a:spcBef>
        <a:buFont typeface="Arial"/>
        <a:buChar char="•"/>
        <a:defRPr sz="2000" kern="1200">
          <a:solidFill>
            <a:schemeClr val="tx1"/>
          </a:solidFill>
          <a:latin typeface="+mn-lt"/>
          <a:ea typeface="+mn-ea"/>
          <a:cs typeface="+mn-cs"/>
        </a:defRPr>
      </a:lvl6pPr>
      <a:lvl7pPr marL="2968674" indent="-228358" algn="l" defTabSz="456718" rtl="0" eaLnBrk="1" latinLnBrk="0" hangingPunct="1">
        <a:spcBef>
          <a:spcPct val="20000"/>
        </a:spcBef>
        <a:buFont typeface="Arial"/>
        <a:buChar char="•"/>
        <a:defRPr sz="2000" kern="1200">
          <a:solidFill>
            <a:schemeClr val="tx1"/>
          </a:solidFill>
          <a:latin typeface="+mn-lt"/>
          <a:ea typeface="+mn-ea"/>
          <a:cs typeface="+mn-cs"/>
        </a:defRPr>
      </a:lvl7pPr>
      <a:lvl8pPr marL="3425395" indent="-228358" algn="l" defTabSz="456718" rtl="0" eaLnBrk="1" latinLnBrk="0" hangingPunct="1">
        <a:spcBef>
          <a:spcPct val="20000"/>
        </a:spcBef>
        <a:buFont typeface="Arial"/>
        <a:buChar char="•"/>
        <a:defRPr sz="2000" kern="1200">
          <a:solidFill>
            <a:schemeClr val="tx1"/>
          </a:solidFill>
          <a:latin typeface="+mn-lt"/>
          <a:ea typeface="+mn-ea"/>
          <a:cs typeface="+mn-cs"/>
        </a:defRPr>
      </a:lvl8pPr>
      <a:lvl9pPr marL="3882109" indent="-228358" algn="l" defTabSz="4567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18" rtl="0" eaLnBrk="1" latinLnBrk="0" hangingPunct="1">
        <a:defRPr sz="1700" kern="1200">
          <a:solidFill>
            <a:schemeClr val="tx1"/>
          </a:solidFill>
          <a:latin typeface="+mn-lt"/>
          <a:ea typeface="+mn-ea"/>
          <a:cs typeface="+mn-cs"/>
        </a:defRPr>
      </a:lvl1pPr>
      <a:lvl2pPr marL="456718" algn="l" defTabSz="456718" rtl="0" eaLnBrk="1" latinLnBrk="0" hangingPunct="1">
        <a:defRPr sz="1700" kern="1200">
          <a:solidFill>
            <a:schemeClr val="tx1"/>
          </a:solidFill>
          <a:latin typeface="+mn-lt"/>
          <a:ea typeface="+mn-ea"/>
          <a:cs typeface="+mn-cs"/>
        </a:defRPr>
      </a:lvl2pPr>
      <a:lvl3pPr marL="913437" algn="l" defTabSz="456718" rtl="0" eaLnBrk="1" latinLnBrk="0" hangingPunct="1">
        <a:defRPr sz="1700" kern="1200">
          <a:solidFill>
            <a:schemeClr val="tx1"/>
          </a:solidFill>
          <a:latin typeface="+mn-lt"/>
          <a:ea typeface="+mn-ea"/>
          <a:cs typeface="+mn-cs"/>
        </a:defRPr>
      </a:lvl3pPr>
      <a:lvl4pPr marL="1370157" algn="l" defTabSz="456718" rtl="0" eaLnBrk="1" latinLnBrk="0" hangingPunct="1">
        <a:defRPr sz="1700" kern="1200">
          <a:solidFill>
            <a:schemeClr val="tx1"/>
          </a:solidFill>
          <a:latin typeface="+mn-lt"/>
          <a:ea typeface="+mn-ea"/>
          <a:cs typeface="+mn-cs"/>
        </a:defRPr>
      </a:lvl4pPr>
      <a:lvl5pPr marL="1826876" algn="l" defTabSz="456718" rtl="0" eaLnBrk="1" latinLnBrk="0" hangingPunct="1">
        <a:defRPr sz="1700" kern="1200">
          <a:solidFill>
            <a:schemeClr val="tx1"/>
          </a:solidFill>
          <a:latin typeface="+mn-lt"/>
          <a:ea typeface="+mn-ea"/>
          <a:cs typeface="+mn-cs"/>
        </a:defRPr>
      </a:lvl5pPr>
      <a:lvl6pPr marL="2283594" algn="l" defTabSz="456718" rtl="0" eaLnBrk="1" latinLnBrk="0" hangingPunct="1">
        <a:defRPr sz="1700" kern="1200">
          <a:solidFill>
            <a:schemeClr val="tx1"/>
          </a:solidFill>
          <a:latin typeface="+mn-lt"/>
          <a:ea typeface="+mn-ea"/>
          <a:cs typeface="+mn-cs"/>
        </a:defRPr>
      </a:lvl6pPr>
      <a:lvl7pPr marL="2740316" algn="l" defTabSz="456718" rtl="0" eaLnBrk="1" latinLnBrk="0" hangingPunct="1">
        <a:defRPr sz="1700" kern="1200">
          <a:solidFill>
            <a:schemeClr val="tx1"/>
          </a:solidFill>
          <a:latin typeface="+mn-lt"/>
          <a:ea typeface="+mn-ea"/>
          <a:cs typeface="+mn-cs"/>
        </a:defRPr>
      </a:lvl7pPr>
      <a:lvl8pPr marL="3197033" algn="l" defTabSz="456718" rtl="0" eaLnBrk="1" latinLnBrk="0" hangingPunct="1">
        <a:defRPr sz="1700" kern="1200">
          <a:solidFill>
            <a:schemeClr val="tx1"/>
          </a:solidFill>
          <a:latin typeface="+mn-lt"/>
          <a:ea typeface="+mn-ea"/>
          <a:cs typeface="+mn-cs"/>
        </a:defRPr>
      </a:lvl8pPr>
      <a:lvl9pPr marL="3653750" algn="l" defTabSz="456718"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250" name="Title Placeholder 1"/>
          <p:cNvSpPr>
            <a:spLocks noGrp="1"/>
          </p:cNvSpPr>
          <p:nvPr>
            <p:ph type="title"/>
          </p:nvPr>
        </p:nvSpPr>
        <p:spPr bwMode="auto">
          <a:xfrm>
            <a:off x="457204"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p>
            <a:pPr lvl="0"/>
            <a:r>
              <a:rPr lang="en-US" dirty="0"/>
              <a:t>Click to edit Master title style</a:t>
            </a:r>
          </a:p>
        </p:txBody>
      </p:sp>
      <p:sp>
        <p:nvSpPr>
          <p:cNvPr id="181251" name="Text Placeholder 2"/>
          <p:cNvSpPr>
            <a:spLocks noGrp="1"/>
          </p:cNvSpPr>
          <p:nvPr>
            <p:ph type="body" idx="1"/>
          </p:nvPr>
        </p:nvSpPr>
        <p:spPr bwMode="auto">
          <a:xfrm>
            <a:off x="457204" y="1600202"/>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344" tIns="45672" rIns="91344" bIns="45672" rtlCol="0" anchor="ctr"/>
          <a:lstStyle>
            <a:lvl1pPr algn="l" defTabSz="456718" fontAlgn="auto">
              <a:spcBef>
                <a:spcPts val="0"/>
              </a:spcBef>
              <a:spcAft>
                <a:spcPts val="0"/>
              </a:spcAft>
              <a:defRPr sz="1200" b="0" smtClean="0">
                <a:solidFill>
                  <a:prstClr val="black">
                    <a:tint val="75000"/>
                  </a:prstClr>
                </a:solidFill>
                <a:latin typeface="Calibri"/>
                <a:ea typeface="+mn-ea"/>
                <a:cs typeface="+mn-cs"/>
              </a:defRPr>
            </a:lvl1pPr>
          </a:lstStyle>
          <a:p>
            <a:pPr>
              <a:defRPr/>
            </a:pPr>
            <a:r>
              <a:rPr lang="en-US" smtClean="0"/>
              <a:t>11/21/14</a:t>
            </a:r>
            <a:endParaRPr lang="en-US"/>
          </a:p>
        </p:txBody>
      </p:sp>
      <p:sp>
        <p:nvSpPr>
          <p:cNvPr id="5" name="Footer Placeholder 4"/>
          <p:cNvSpPr>
            <a:spLocks noGrp="1"/>
          </p:cNvSpPr>
          <p:nvPr>
            <p:ph type="ftr" sz="quarter" idx="3"/>
          </p:nvPr>
        </p:nvSpPr>
        <p:spPr>
          <a:xfrm>
            <a:off x="3124201" y="6356364"/>
            <a:ext cx="2895600" cy="365125"/>
          </a:xfrm>
          <a:prstGeom prst="rect">
            <a:avLst/>
          </a:prstGeom>
        </p:spPr>
        <p:txBody>
          <a:bodyPr vert="horz" lIns="91344" tIns="45672" rIns="91344" bIns="45672" rtlCol="0" anchor="ctr"/>
          <a:lstStyle>
            <a:lvl1pPr algn="ctr" defTabSz="456718" fontAlgn="auto">
              <a:spcBef>
                <a:spcPts val="0"/>
              </a:spcBef>
              <a:spcAft>
                <a:spcPts val="0"/>
              </a:spcAft>
              <a:defRPr sz="1200" b="0">
                <a:solidFill>
                  <a:prstClr val="black">
                    <a:tint val="75000"/>
                  </a:prstClr>
                </a:solidFill>
                <a:latin typeface="Calibri"/>
                <a:ea typeface="+mn-ea"/>
                <a:cs typeface="+mn-cs"/>
              </a:defRPr>
            </a:lvl1pPr>
          </a:lstStyle>
          <a:p>
            <a:pPr>
              <a:defRPr/>
            </a:pPr>
            <a:r>
              <a:rPr lang="en-US" smtClean="0"/>
              <a:t>Software Defined Networking (COMS 6998-10) </a:t>
            </a:r>
            <a:endParaRPr lang="en-US"/>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344" tIns="45672" rIns="91344" bIns="45672" rtlCol="0" anchor="ctr"/>
          <a:lstStyle>
            <a:lvl1pPr algn="r" defTabSz="456718" fontAlgn="auto">
              <a:spcBef>
                <a:spcPts val="0"/>
              </a:spcBef>
              <a:spcAft>
                <a:spcPts val="0"/>
              </a:spcAft>
              <a:defRPr sz="1200" b="0" smtClean="0">
                <a:solidFill>
                  <a:prstClr val="black"/>
                </a:solidFill>
                <a:latin typeface="Calibri"/>
                <a:ea typeface="+mn-ea"/>
                <a:cs typeface="+mn-cs"/>
              </a:defRPr>
            </a:lvl1pPr>
          </a:lstStyle>
          <a:p>
            <a:pPr>
              <a:defRPr/>
            </a:pPr>
            <a:fld id="{92BA5936-972D-D342-8BA9-9226016DCA11}" type="slidenum">
              <a:rPr lang="en-US"/>
              <a:pPr>
                <a:defRPr/>
              </a:pPr>
              <a:t>‹#›</a:t>
            </a:fld>
            <a:endParaRPr lang="en-US" dirty="0"/>
          </a:p>
        </p:txBody>
      </p:sp>
    </p:spTree>
    <p:extLst>
      <p:ext uri="{BB962C8B-B14F-4D97-AF65-F5344CB8AC3E}">
        <p14:creationId xmlns:p14="http://schemas.microsoft.com/office/powerpoint/2010/main" val="34452348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ctr" defTabSz="456718" rtl="0" fontAlgn="base">
        <a:spcBef>
          <a:spcPct val="0"/>
        </a:spcBef>
        <a:spcAft>
          <a:spcPct val="0"/>
        </a:spcAft>
        <a:defRPr sz="4400" kern="1200">
          <a:solidFill>
            <a:srgbClr val="000090"/>
          </a:solidFill>
          <a:latin typeface="Gill Sans Light"/>
          <a:ea typeface="ＭＳ Ｐゴシック" charset="0"/>
          <a:cs typeface="ＭＳ Ｐゴシック" charset="0"/>
        </a:defRPr>
      </a:lvl1pPr>
      <a:lvl2pPr algn="ctr" defTabSz="456718"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6718"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6718"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6718"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6718" algn="ctr" defTabSz="456718"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437" algn="ctr" defTabSz="456718"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157" algn="ctr" defTabSz="456718"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876" algn="ctr" defTabSz="456718"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41" indent="-342541" algn="l" defTabSz="456718" rtl="0" fontAlgn="base">
        <a:spcBef>
          <a:spcPct val="20000"/>
        </a:spcBef>
        <a:spcAft>
          <a:spcPct val="0"/>
        </a:spcAft>
        <a:buFont typeface="Arial" charset="0"/>
        <a:buChar char="•"/>
        <a:defRPr sz="3200" kern="1200">
          <a:solidFill>
            <a:srgbClr val="800000"/>
          </a:solidFill>
          <a:latin typeface="Gill Sans Light"/>
          <a:ea typeface="ＭＳ Ｐゴシック" charset="0"/>
          <a:cs typeface="ＭＳ Ｐゴシック" charset="0"/>
        </a:defRPr>
      </a:lvl1pPr>
      <a:lvl2pPr marL="742171" indent="-285449" algn="l" defTabSz="456718" rtl="0" fontAlgn="base">
        <a:spcBef>
          <a:spcPct val="20000"/>
        </a:spcBef>
        <a:spcAft>
          <a:spcPct val="0"/>
        </a:spcAft>
        <a:buFont typeface="Arial" charset="0"/>
        <a:buChar char="–"/>
        <a:defRPr sz="2800" kern="1200">
          <a:solidFill>
            <a:schemeClr val="tx1"/>
          </a:solidFill>
          <a:latin typeface="Gill Sans Light"/>
          <a:ea typeface="ＭＳ Ｐゴシック" charset="0"/>
          <a:cs typeface="+mn-cs"/>
        </a:defRPr>
      </a:lvl2pPr>
      <a:lvl3pPr marL="1141800" indent="-228358" algn="l" defTabSz="456718" rtl="0" fontAlgn="base">
        <a:spcBef>
          <a:spcPct val="20000"/>
        </a:spcBef>
        <a:spcAft>
          <a:spcPct val="0"/>
        </a:spcAft>
        <a:buFont typeface="Arial" charset="0"/>
        <a:buChar char="•"/>
        <a:defRPr sz="2400" kern="1200">
          <a:solidFill>
            <a:schemeClr val="tx1"/>
          </a:solidFill>
          <a:latin typeface="Gill Sans Light"/>
          <a:ea typeface="ＭＳ Ｐゴシック" charset="0"/>
          <a:cs typeface="+mn-cs"/>
        </a:defRPr>
      </a:lvl3pPr>
      <a:lvl4pPr marL="1598517" indent="-228358" algn="l" defTabSz="456718" rtl="0" fontAlgn="base">
        <a:spcBef>
          <a:spcPct val="20000"/>
        </a:spcBef>
        <a:spcAft>
          <a:spcPct val="0"/>
        </a:spcAft>
        <a:buFont typeface="Arial" charset="0"/>
        <a:buChar char="–"/>
        <a:defRPr sz="2000" kern="1200">
          <a:solidFill>
            <a:schemeClr val="tx1"/>
          </a:solidFill>
          <a:latin typeface="Gill Sans Light"/>
          <a:ea typeface="ＭＳ Ｐゴシック" charset="0"/>
          <a:cs typeface="+mn-cs"/>
        </a:defRPr>
      </a:lvl4pPr>
      <a:lvl5pPr marL="2055232" indent="-228358" algn="l" defTabSz="456718" rtl="0" fontAlgn="base">
        <a:spcBef>
          <a:spcPct val="20000"/>
        </a:spcBef>
        <a:spcAft>
          <a:spcPct val="0"/>
        </a:spcAft>
        <a:buFont typeface="Arial" charset="0"/>
        <a:buChar char="»"/>
        <a:defRPr sz="2000" kern="1200">
          <a:solidFill>
            <a:schemeClr val="tx1"/>
          </a:solidFill>
          <a:latin typeface="Gill Sans Light"/>
          <a:ea typeface="ＭＳ Ｐゴシック" charset="0"/>
          <a:cs typeface="+mn-cs"/>
        </a:defRPr>
      </a:lvl5pPr>
      <a:lvl6pPr marL="2511956" indent="-228358" algn="l" defTabSz="456718" rtl="0" eaLnBrk="1" latinLnBrk="0" hangingPunct="1">
        <a:spcBef>
          <a:spcPct val="20000"/>
        </a:spcBef>
        <a:buFont typeface="Arial"/>
        <a:buChar char="•"/>
        <a:defRPr sz="2000" kern="1200">
          <a:solidFill>
            <a:schemeClr val="tx1"/>
          </a:solidFill>
          <a:latin typeface="+mn-lt"/>
          <a:ea typeface="+mn-ea"/>
          <a:cs typeface="+mn-cs"/>
        </a:defRPr>
      </a:lvl6pPr>
      <a:lvl7pPr marL="2968674" indent="-228358" algn="l" defTabSz="456718" rtl="0" eaLnBrk="1" latinLnBrk="0" hangingPunct="1">
        <a:spcBef>
          <a:spcPct val="20000"/>
        </a:spcBef>
        <a:buFont typeface="Arial"/>
        <a:buChar char="•"/>
        <a:defRPr sz="2000" kern="1200">
          <a:solidFill>
            <a:schemeClr val="tx1"/>
          </a:solidFill>
          <a:latin typeface="+mn-lt"/>
          <a:ea typeface="+mn-ea"/>
          <a:cs typeface="+mn-cs"/>
        </a:defRPr>
      </a:lvl7pPr>
      <a:lvl8pPr marL="3425395" indent="-228358" algn="l" defTabSz="456718" rtl="0" eaLnBrk="1" latinLnBrk="0" hangingPunct="1">
        <a:spcBef>
          <a:spcPct val="20000"/>
        </a:spcBef>
        <a:buFont typeface="Arial"/>
        <a:buChar char="•"/>
        <a:defRPr sz="2000" kern="1200">
          <a:solidFill>
            <a:schemeClr val="tx1"/>
          </a:solidFill>
          <a:latin typeface="+mn-lt"/>
          <a:ea typeface="+mn-ea"/>
          <a:cs typeface="+mn-cs"/>
        </a:defRPr>
      </a:lvl8pPr>
      <a:lvl9pPr marL="3882109" indent="-228358" algn="l" defTabSz="4567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18" rtl="0" eaLnBrk="1" latinLnBrk="0" hangingPunct="1">
        <a:defRPr sz="1700" kern="1200">
          <a:solidFill>
            <a:schemeClr val="tx1"/>
          </a:solidFill>
          <a:latin typeface="+mn-lt"/>
          <a:ea typeface="+mn-ea"/>
          <a:cs typeface="+mn-cs"/>
        </a:defRPr>
      </a:lvl1pPr>
      <a:lvl2pPr marL="456718" algn="l" defTabSz="456718" rtl="0" eaLnBrk="1" latinLnBrk="0" hangingPunct="1">
        <a:defRPr sz="1700" kern="1200">
          <a:solidFill>
            <a:schemeClr val="tx1"/>
          </a:solidFill>
          <a:latin typeface="+mn-lt"/>
          <a:ea typeface="+mn-ea"/>
          <a:cs typeface="+mn-cs"/>
        </a:defRPr>
      </a:lvl2pPr>
      <a:lvl3pPr marL="913437" algn="l" defTabSz="456718" rtl="0" eaLnBrk="1" latinLnBrk="0" hangingPunct="1">
        <a:defRPr sz="1700" kern="1200">
          <a:solidFill>
            <a:schemeClr val="tx1"/>
          </a:solidFill>
          <a:latin typeface="+mn-lt"/>
          <a:ea typeface="+mn-ea"/>
          <a:cs typeface="+mn-cs"/>
        </a:defRPr>
      </a:lvl3pPr>
      <a:lvl4pPr marL="1370157" algn="l" defTabSz="456718" rtl="0" eaLnBrk="1" latinLnBrk="0" hangingPunct="1">
        <a:defRPr sz="1700" kern="1200">
          <a:solidFill>
            <a:schemeClr val="tx1"/>
          </a:solidFill>
          <a:latin typeface="+mn-lt"/>
          <a:ea typeface="+mn-ea"/>
          <a:cs typeface="+mn-cs"/>
        </a:defRPr>
      </a:lvl4pPr>
      <a:lvl5pPr marL="1826876" algn="l" defTabSz="456718" rtl="0" eaLnBrk="1" latinLnBrk="0" hangingPunct="1">
        <a:defRPr sz="1700" kern="1200">
          <a:solidFill>
            <a:schemeClr val="tx1"/>
          </a:solidFill>
          <a:latin typeface="+mn-lt"/>
          <a:ea typeface="+mn-ea"/>
          <a:cs typeface="+mn-cs"/>
        </a:defRPr>
      </a:lvl5pPr>
      <a:lvl6pPr marL="2283594" algn="l" defTabSz="456718" rtl="0" eaLnBrk="1" latinLnBrk="0" hangingPunct="1">
        <a:defRPr sz="1700" kern="1200">
          <a:solidFill>
            <a:schemeClr val="tx1"/>
          </a:solidFill>
          <a:latin typeface="+mn-lt"/>
          <a:ea typeface="+mn-ea"/>
          <a:cs typeface="+mn-cs"/>
        </a:defRPr>
      </a:lvl6pPr>
      <a:lvl7pPr marL="2740316" algn="l" defTabSz="456718" rtl="0" eaLnBrk="1" latinLnBrk="0" hangingPunct="1">
        <a:defRPr sz="1700" kern="1200">
          <a:solidFill>
            <a:schemeClr val="tx1"/>
          </a:solidFill>
          <a:latin typeface="+mn-lt"/>
          <a:ea typeface="+mn-ea"/>
          <a:cs typeface="+mn-cs"/>
        </a:defRPr>
      </a:lvl7pPr>
      <a:lvl8pPr marL="3197033" algn="l" defTabSz="456718" rtl="0" eaLnBrk="1" latinLnBrk="0" hangingPunct="1">
        <a:defRPr sz="1700" kern="1200">
          <a:solidFill>
            <a:schemeClr val="tx1"/>
          </a:solidFill>
          <a:latin typeface="+mn-lt"/>
          <a:ea typeface="+mn-ea"/>
          <a:cs typeface="+mn-cs"/>
        </a:defRPr>
      </a:lvl8pPr>
      <a:lvl9pPr marL="3653750" algn="l" defTabSz="456718"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4" y="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5" y="1295415"/>
            <a:ext cx="8458200" cy="533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10400" y="-60310"/>
            <a:ext cx="2133600" cy="365125"/>
          </a:xfrm>
          <a:prstGeom prst="rect">
            <a:avLst/>
          </a:prstGeom>
        </p:spPr>
        <p:txBody>
          <a:bodyPr vert="horz" wrap="square" lIns="91344" tIns="45672" rIns="91344" bIns="45672" numCol="1" anchor="ctr" anchorCtr="0" compatLnSpc="1">
            <a:prstTxWarp prst="textNoShape">
              <a:avLst/>
            </a:prstTxWarp>
          </a:bodyPr>
          <a:lstStyle>
            <a:lvl1pPr algn="r">
              <a:defRPr sz="1200">
                <a:solidFill>
                  <a:srgbClr val="898989"/>
                </a:solidFill>
              </a:defRPr>
            </a:lvl1pPr>
          </a:lstStyle>
          <a:p>
            <a:pPr defTabSz="913437" fontAlgn="base">
              <a:spcBef>
                <a:spcPct val="0"/>
              </a:spcBef>
              <a:spcAft>
                <a:spcPct val="0"/>
              </a:spcAft>
              <a:defRPr/>
            </a:pPr>
            <a:fld id="{474A6753-0157-ED45-AFD3-6F3E5BEDFAA7}" type="slidenum">
              <a:rPr lang="en-US" b="1" smtClean="0">
                <a:latin typeface="Helvetica" charset="0"/>
                <a:ea typeface="ＭＳ Ｐゴシック" charset="0"/>
                <a:cs typeface="ＭＳ Ｐゴシック" charset="0"/>
              </a:rPr>
              <a:pPr defTabSz="913437" fontAlgn="base">
                <a:spcBef>
                  <a:spcPct val="0"/>
                </a:spcBef>
                <a:spcAft>
                  <a:spcPct val="0"/>
                </a:spcAft>
                <a:defRPr/>
              </a:pPr>
              <a:t>‹#›</a:t>
            </a:fld>
            <a:endParaRPr lang="en-US" b="1">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63711275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hf hdr="0"/>
  <p:txStyles>
    <p:titleStyle>
      <a:lvl1pPr algn="ctr" defTabSz="456718" rtl="0" eaLnBrk="0" fontAlgn="base" hangingPunct="0">
        <a:spcBef>
          <a:spcPct val="0"/>
        </a:spcBef>
        <a:spcAft>
          <a:spcPct val="0"/>
        </a:spcAft>
        <a:defRPr sz="4400" kern="1200">
          <a:solidFill>
            <a:srgbClr val="000090"/>
          </a:solidFill>
          <a:latin typeface="Gill Sans Light"/>
          <a:ea typeface="ＭＳ Ｐゴシック" pitchFamily="-111" charset="-128"/>
          <a:cs typeface="ＭＳ Ｐゴシック" pitchFamily="-111" charset="-128"/>
        </a:defRPr>
      </a:lvl1pPr>
      <a:lvl2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2pPr>
      <a:lvl3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3pPr>
      <a:lvl4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4pPr>
      <a:lvl5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5pPr>
      <a:lvl6pPr marL="456718"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6pPr>
      <a:lvl7pPr marL="913437"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7pPr>
      <a:lvl8pPr marL="1370157"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8pPr>
      <a:lvl9pPr marL="1826876"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9pPr>
    </p:titleStyle>
    <p:bodyStyle>
      <a:lvl1pPr marL="342541" indent="-342541" algn="l" defTabSz="456718" rtl="0" eaLnBrk="0" fontAlgn="base" hangingPunct="0">
        <a:spcBef>
          <a:spcPct val="20000"/>
        </a:spcBef>
        <a:spcAft>
          <a:spcPct val="0"/>
        </a:spcAft>
        <a:buFont typeface="Arial" charset="0"/>
        <a:buChar char="•"/>
        <a:defRPr sz="3200" kern="1200">
          <a:solidFill>
            <a:srgbClr val="800000"/>
          </a:solidFill>
          <a:latin typeface="Gill Sans Light"/>
          <a:ea typeface="ＭＳ Ｐゴシック" pitchFamily="-111" charset="-128"/>
          <a:cs typeface="ＭＳ Ｐゴシック" pitchFamily="-111" charset="-128"/>
        </a:defRPr>
      </a:lvl1pPr>
      <a:lvl2pPr marL="742171" indent="-285449" algn="l" defTabSz="456718" rtl="0" eaLnBrk="0" fontAlgn="base" hangingPunct="0">
        <a:spcBef>
          <a:spcPct val="20000"/>
        </a:spcBef>
        <a:spcAft>
          <a:spcPct val="0"/>
        </a:spcAft>
        <a:buFont typeface="Arial" charset="0"/>
        <a:buChar char="–"/>
        <a:defRPr sz="2800" kern="1200">
          <a:solidFill>
            <a:schemeClr val="tx1"/>
          </a:solidFill>
          <a:latin typeface="Gill Sans Light"/>
          <a:ea typeface="ＭＳ Ｐゴシック" pitchFamily="-111" charset="-128"/>
          <a:cs typeface="+mn-cs"/>
        </a:defRPr>
      </a:lvl2pPr>
      <a:lvl3pPr marL="1141800" indent="-228358" algn="l" defTabSz="456718" rtl="0" eaLnBrk="0" fontAlgn="base" hangingPunct="0">
        <a:spcBef>
          <a:spcPct val="20000"/>
        </a:spcBef>
        <a:spcAft>
          <a:spcPct val="0"/>
        </a:spcAft>
        <a:buFont typeface="Arial" charset="0"/>
        <a:buChar char="•"/>
        <a:defRPr sz="2400" kern="1200">
          <a:solidFill>
            <a:schemeClr val="tx1"/>
          </a:solidFill>
          <a:latin typeface="Gill Sans Light"/>
          <a:ea typeface="ＭＳ Ｐゴシック" pitchFamily="-111" charset="-128"/>
          <a:cs typeface="+mn-cs"/>
        </a:defRPr>
      </a:lvl3pPr>
      <a:lvl4pPr marL="1598517" indent="-228358" algn="l" defTabSz="456718"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4pPr>
      <a:lvl5pPr marL="2055232" indent="-228358" algn="l" defTabSz="456718"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5pPr>
      <a:lvl6pPr marL="2511956" indent="-228358" algn="l" defTabSz="456718" rtl="0" eaLnBrk="1" latinLnBrk="0" hangingPunct="1">
        <a:spcBef>
          <a:spcPct val="20000"/>
        </a:spcBef>
        <a:buFont typeface="Arial"/>
        <a:buChar char="•"/>
        <a:defRPr sz="2000" kern="1200">
          <a:solidFill>
            <a:schemeClr val="tx1"/>
          </a:solidFill>
          <a:latin typeface="+mn-lt"/>
          <a:ea typeface="+mn-ea"/>
          <a:cs typeface="+mn-cs"/>
        </a:defRPr>
      </a:lvl6pPr>
      <a:lvl7pPr marL="2968674" indent="-228358" algn="l" defTabSz="456718" rtl="0" eaLnBrk="1" latinLnBrk="0" hangingPunct="1">
        <a:spcBef>
          <a:spcPct val="20000"/>
        </a:spcBef>
        <a:buFont typeface="Arial"/>
        <a:buChar char="•"/>
        <a:defRPr sz="2000" kern="1200">
          <a:solidFill>
            <a:schemeClr val="tx1"/>
          </a:solidFill>
          <a:latin typeface="+mn-lt"/>
          <a:ea typeface="+mn-ea"/>
          <a:cs typeface="+mn-cs"/>
        </a:defRPr>
      </a:lvl7pPr>
      <a:lvl8pPr marL="3425395" indent="-228358" algn="l" defTabSz="456718" rtl="0" eaLnBrk="1" latinLnBrk="0" hangingPunct="1">
        <a:spcBef>
          <a:spcPct val="20000"/>
        </a:spcBef>
        <a:buFont typeface="Arial"/>
        <a:buChar char="•"/>
        <a:defRPr sz="2000" kern="1200">
          <a:solidFill>
            <a:schemeClr val="tx1"/>
          </a:solidFill>
          <a:latin typeface="+mn-lt"/>
          <a:ea typeface="+mn-ea"/>
          <a:cs typeface="+mn-cs"/>
        </a:defRPr>
      </a:lvl8pPr>
      <a:lvl9pPr marL="3882109" indent="-228358" algn="l" defTabSz="4567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18" rtl="0" eaLnBrk="1" latinLnBrk="0" hangingPunct="1">
        <a:defRPr sz="1700" kern="1200">
          <a:solidFill>
            <a:schemeClr val="tx1"/>
          </a:solidFill>
          <a:latin typeface="+mn-lt"/>
          <a:ea typeface="+mn-ea"/>
          <a:cs typeface="+mn-cs"/>
        </a:defRPr>
      </a:lvl1pPr>
      <a:lvl2pPr marL="456718" algn="l" defTabSz="456718" rtl="0" eaLnBrk="1" latinLnBrk="0" hangingPunct="1">
        <a:defRPr sz="1700" kern="1200">
          <a:solidFill>
            <a:schemeClr val="tx1"/>
          </a:solidFill>
          <a:latin typeface="+mn-lt"/>
          <a:ea typeface="+mn-ea"/>
          <a:cs typeface="+mn-cs"/>
        </a:defRPr>
      </a:lvl2pPr>
      <a:lvl3pPr marL="913437" algn="l" defTabSz="456718" rtl="0" eaLnBrk="1" latinLnBrk="0" hangingPunct="1">
        <a:defRPr sz="1700" kern="1200">
          <a:solidFill>
            <a:schemeClr val="tx1"/>
          </a:solidFill>
          <a:latin typeface="+mn-lt"/>
          <a:ea typeface="+mn-ea"/>
          <a:cs typeface="+mn-cs"/>
        </a:defRPr>
      </a:lvl3pPr>
      <a:lvl4pPr marL="1370157" algn="l" defTabSz="456718" rtl="0" eaLnBrk="1" latinLnBrk="0" hangingPunct="1">
        <a:defRPr sz="1700" kern="1200">
          <a:solidFill>
            <a:schemeClr val="tx1"/>
          </a:solidFill>
          <a:latin typeface="+mn-lt"/>
          <a:ea typeface="+mn-ea"/>
          <a:cs typeface="+mn-cs"/>
        </a:defRPr>
      </a:lvl4pPr>
      <a:lvl5pPr marL="1826876" algn="l" defTabSz="456718" rtl="0" eaLnBrk="1" latinLnBrk="0" hangingPunct="1">
        <a:defRPr sz="1700" kern="1200">
          <a:solidFill>
            <a:schemeClr val="tx1"/>
          </a:solidFill>
          <a:latin typeface="+mn-lt"/>
          <a:ea typeface="+mn-ea"/>
          <a:cs typeface="+mn-cs"/>
        </a:defRPr>
      </a:lvl5pPr>
      <a:lvl6pPr marL="2283594" algn="l" defTabSz="456718" rtl="0" eaLnBrk="1" latinLnBrk="0" hangingPunct="1">
        <a:defRPr sz="1700" kern="1200">
          <a:solidFill>
            <a:schemeClr val="tx1"/>
          </a:solidFill>
          <a:latin typeface="+mn-lt"/>
          <a:ea typeface="+mn-ea"/>
          <a:cs typeface="+mn-cs"/>
        </a:defRPr>
      </a:lvl6pPr>
      <a:lvl7pPr marL="2740316" algn="l" defTabSz="456718" rtl="0" eaLnBrk="1" latinLnBrk="0" hangingPunct="1">
        <a:defRPr sz="1700" kern="1200">
          <a:solidFill>
            <a:schemeClr val="tx1"/>
          </a:solidFill>
          <a:latin typeface="+mn-lt"/>
          <a:ea typeface="+mn-ea"/>
          <a:cs typeface="+mn-cs"/>
        </a:defRPr>
      </a:lvl7pPr>
      <a:lvl8pPr marL="3197033" algn="l" defTabSz="456718" rtl="0" eaLnBrk="1" latinLnBrk="0" hangingPunct="1">
        <a:defRPr sz="1700" kern="1200">
          <a:solidFill>
            <a:schemeClr val="tx1"/>
          </a:solidFill>
          <a:latin typeface="+mn-lt"/>
          <a:ea typeface="+mn-ea"/>
          <a:cs typeface="+mn-cs"/>
        </a:defRPr>
      </a:lvl8pPr>
      <a:lvl9pPr marL="3653750" algn="l" defTabSz="456718"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4" y="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5" y="1295415"/>
            <a:ext cx="8458200" cy="533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10400" y="-60310"/>
            <a:ext cx="2133600" cy="365125"/>
          </a:xfrm>
          <a:prstGeom prst="rect">
            <a:avLst/>
          </a:prstGeom>
        </p:spPr>
        <p:txBody>
          <a:bodyPr vert="horz" wrap="square" lIns="91344" tIns="45672" rIns="91344" bIns="45672" numCol="1" anchor="ctr" anchorCtr="0" compatLnSpc="1">
            <a:prstTxWarp prst="textNoShape">
              <a:avLst/>
            </a:prstTxWarp>
          </a:bodyPr>
          <a:lstStyle>
            <a:lvl1pPr algn="r">
              <a:defRPr sz="1200">
                <a:solidFill>
                  <a:srgbClr val="898989"/>
                </a:solidFill>
              </a:defRPr>
            </a:lvl1pPr>
          </a:lstStyle>
          <a:p>
            <a:pPr defTabSz="913437" fontAlgn="base">
              <a:spcBef>
                <a:spcPct val="0"/>
              </a:spcBef>
              <a:spcAft>
                <a:spcPct val="0"/>
              </a:spcAft>
              <a:defRPr/>
            </a:pPr>
            <a:fld id="{474A6753-0157-ED45-AFD3-6F3E5BEDFAA7}" type="slidenum">
              <a:rPr lang="en-US" b="1" smtClean="0">
                <a:latin typeface="Helvetica" charset="0"/>
                <a:ea typeface="ＭＳ Ｐゴシック" charset="0"/>
                <a:cs typeface="ＭＳ Ｐゴシック" charset="0"/>
              </a:rPr>
              <a:pPr defTabSz="913437" fontAlgn="base">
                <a:spcBef>
                  <a:spcPct val="0"/>
                </a:spcBef>
                <a:spcAft>
                  <a:spcPct val="0"/>
                </a:spcAft>
                <a:defRPr/>
              </a:pPr>
              <a:t>‹#›</a:t>
            </a:fld>
            <a:endParaRPr lang="en-US" b="1">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08909191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hdr="0"/>
  <p:txStyles>
    <p:titleStyle>
      <a:lvl1pPr algn="ctr" defTabSz="456718" rtl="0" eaLnBrk="0" fontAlgn="base" hangingPunct="0">
        <a:spcBef>
          <a:spcPct val="0"/>
        </a:spcBef>
        <a:spcAft>
          <a:spcPct val="0"/>
        </a:spcAft>
        <a:defRPr sz="4400" kern="1200">
          <a:solidFill>
            <a:srgbClr val="000090"/>
          </a:solidFill>
          <a:latin typeface="Gill Sans Light"/>
          <a:ea typeface="ＭＳ Ｐゴシック" pitchFamily="-111" charset="-128"/>
          <a:cs typeface="ＭＳ Ｐゴシック" pitchFamily="-111" charset="-128"/>
        </a:defRPr>
      </a:lvl1pPr>
      <a:lvl2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2pPr>
      <a:lvl3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3pPr>
      <a:lvl4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4pPr>
      <a:lvl5pPr algn="ctr" defTabSz="456718" rtl="0" eaLnBrk="0" fontAlgn="base" hangingPunct="0">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5pPr>
      <a:lvl6pPr marL="456718"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6pPr>
      <a:lvl7pPr marL="913437"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7pPr>
      <a:lvl8pPr marL="1370157"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8pPr>
      <a:lvl9pPr marL="1826876" algn="ctr" defTabSz="456718" rtl="0" fontAlgn="base">
        <a:spcBef>
          <a:spcPct val="0"/>
        </a:spcBef>
        <a:spcAft>
          <a:spcPct val="0"/>
        </a:spcAft>
        <a:defRPr sz="4400">
          <a:solidFill>
            <a:srgbClr val="000090"/>
          </a:solidFill>
          <a:latin typeface="Calibri" pitchFamily="-111" charset="0"/>
          <a:ea typeface="ＭＳ Ｐゴシック" pitchFamily="-111" charset="-128"/>
          <a:cs typeface="ＭＳ Ｐゴシック" pitchFamily="-111" charset="-128"/>
        </a:defRPr>
      </a:lvl9pPr>
    </p:titleStyle>
    <p:bodyStyle>
      <a:lvl1pPr marL="342541" indent="-342541" algn="l" defTabSz="456718" rtl="0" eaLnBrk="0" fontAlgn="base" hangingPunct="0">
        <a:spcBef>
          <a:spcPct val="20000"/>
        </a:spcBef>
        <a:spcAft>
          <a:spcPct val="0"/>
        </a:spcAft>
        <a:buFont typeface="Arial" charset="0"/>
        <a:buChar char="•"/>
        <a:defRPr sz="3200" kern="1200">
          <a:solidFill>
            <a:srgbClr val="800000"/>
          </a:solidFill>
          <a:latin typeface="Gill Sans Light"/>
          <a:ea typeface="ＭＳ Ｐゴシック" pitchFamily="-111" charset="-128"/>
          <a:cs typeface="ＭＳ Ｐゴシック" pitchFamily="-111" charset="-128"/>
        </a:defRPr>
      </a:lvl1pPr>
      <a:lvl2pPr marL="742171" indent="-285449" algn="l" defTabSz="456718" rtl="0" eaLnBrk="0" fontAlgn="base" hangingPunct="0">
        <a:spcBef>
          <a:spcPct val="20000"/>
        </a:spcBef>
        <a:spcAft>
          <a:spcPct val="0"/>
        </a:spcAft>
        <a:buFont typeface="Arial" charset="0"/>
        <a:buChar char="–"/>
        <a:defRPr sz="2800" kern="1200">
          <a:solidFill>
            <a:schemeClr val="tx1"/>
          </a:solidFill>
          <a:latin typeface="Gill Sans Light"/>
          <a:ea typeface="ＭＳ Ｐゴシック" pitchFamily="-111" charset="-128"/>
          <a:cs typeface="+mn-cs"/>
        </a:defRPr>
      </a:lvl2pPr>
      <a:lvl3pPr marL="1141800" indent="-228358" algn="l" defTabSz="456718" rtl="0" eaLnBrk="0" fontAlgn="base" hangingPunct="0">
        <a:spcBef>
          <a:spcPct val="20000"/>
        </a:spcBef>
        <a:spcAft>
          <a:spcPct val="0"/>
        </a:spcAft>
        <a:buFont typeface="Arial" charset="0"/>
        <a:buChar char="•"/>
        <a:defRPr sz="2400" kern="1200">
          <a:solidFill>
            <a:schemeClr val="tx1"/>
          </a:solidFill>
          <a:latin typeface="Gill Sans Light"/>
          <a:ea typeface="ＭＳ Ｐゴシック" pitchFamily="-111" charset="-128"/>
          <a:cs typeface="+mn-cs"/>
        </a:defRPr>
      </a:lvl3pPr>
      <a:lvl4pPr marL="1598517" indent="-228358" algn="l" defTabSz="456718"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4pPr>
      <a:lvl5pPr marL="2055232" indent="-228358" algn="l" defTabSz="456718"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111" charset="-128"/>
          <a:cs typeface="+mn-cs"/>
        </a:defRPr>
      </a:lvl5pPr>
      <a:lvl6pPr marL="2511956" indent="-228358" algn="l" defTabSz="456718" rtl="0" eaLnBrk="1" latinLnBrk="0" hangingPunct="1">
        <a:spcBef>
          <a:spcPct val="20000"/>
        </a:spcBef>
        <a:buFont typeface="Arial"/>
        <a:buChar char="•"/>
        <a:defRPr sz="2000" kern="1200">
          <a:solidFill>
            <a:schemeClr val="tx1"/>
          </a:solidFill>
          <a:latin typeface="+mn-lt"/>
          <a:ea typeface="+mn-ea"/>
          <a:cs typeface="+mn-cs"/>
        </a:defRPr>
      </a:lvl6pPr>
      <a:lvl7pPr marL="2968674" indent="-228358" algn="l" defTabSz="456718" rtl="0" eaLnBrk="1" latinLnBrk="0" hangingPunct="1">
        <a:spcBef>
          <a:spcPct val="20000"/>
        </a:spcBef>
        <a:buFont typeface="Arial"/>
        <a:buChar char="•"/>
        <a:defRPr sz="2000" kern="1200">
          <a:solidFill>
            <a:schemeClr val="tx1"/>
          </a:solidFill>
          <a:latin typeface="+mn-lt"/>
          <a:ea typeface="+mn-ea"/>
          <a:cs typeface="+mn-cs"/>
        </a:defRPr>
      </a:lvl7pPr>
      <a:lvl8pPr marL="3425395" indent="-228358" algn="l" defTabSz="456718" rtl="0" eaLnBrk="1" latinLnBrk="0" hangingPunct="1">
        <a:spcBef>
          <a:spcPct val="20000"/>
        </a:spcBef>
        <a:buFont typeface="Arial"/>
        <a:buChar char="•"/>
        <a:defRPr sz="2000" kern="1200">
          <a:solidFill>
            <a:schemeClr val="tx1"/>
          </a:solidFill>
          <a:latin typeface="+mn-lt"/>
          <a:ea typeface="+mn-ea"/>
          <a:cs typeface="+mn-cs"/>
        </a:defRPr>
      </a:lvl8pPr>
      <a:lvl9pPr marL="3882109" indent="-228358" algn="l" defTabSz="4567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18" rtl="0" eaLnBrk="1" latinLnBrk="0" hangingPunct="1">
        <a:defRPr sz="1700" kern="1200">
          <a:solidFill>
            <a:schemeClr val="tx1"/>
          </a:solidFill>
          <a:latin typeface="+mn-lt"/>
          <a:ea typeface="+mn-ea"/>
          <a:cs typeface="+mn-cs"/>
        </a:defRPr>
      </a:lvl1pPr>
      <a:lvl2pPr marL="456718" algn="l" defTabSz="456718" rtl="0" eaLnBrk="1" latinLnBrk="0" hangingPunct="1">
        <a:defRPr sz="1700" kern="1200">
          <a:solidFill>
            <a:schemeClr val="tx1"/>
          </a:solidFill>
          <a:latin typeface="+mn-lt"/>
          <a:ea typeface="+mn-ea"/>
          <a:cs typeface="+mn-cs"/>
        </a:defRPr>
      </a:lvl2pPr>
      <a:lvl3pPr marL="913437" algn="l" defTabSz="456718" rtl="0" eaLnBrk="1" latinLnBrk="0" hangingPunct="1">
        <a:defRPr sz="1700" kern="1200">
          <a:solidFill>
            <a:schemeClr val="tx1"/>
          </a:solidFill>
          <a:latin typeface="+mn-lt"/>
          <a:ea typeface="+mn-ea"/>
          <a:cs typeface="+mn-cs"/>
        </a:defRPr>
      </a:lvl3pPr>
      <a:lvl4pPr marL="1370157" algn="l" defTabSz="456718" rtl="0" eaLnBrk="1" latinLnBrk="0" hangingPunct="1">
        <a:defRPr sz="1700" kern="1200">
          <a:solidFill>
            <a:schemeClr val="tx1"/>
          </a:solidFill>
          <a:latin typeface="+mn-lt"/>
          <a:ea typeface="+mn-ea"/>
          <a:cs typeface="+mn-cs"/>
        </a:defRPr>
      </a:lvl4pPr>
      <a:lvl5pPr marL="1826876" algn="l" defTabSz="456718" rtl="0" eaLnBrk="1" latinLnBrk="0" hangingPunct="1">
        <a:defRPr sz="1700" kern="1200">
          <a:solidFill>
            <a:schemeClr val="tx1"/>
          </a:solidFill>
          <a:latin typeface="+mn-lt"/>
          <a:ea typeface="+mn-ea"/>
          <a:cs typeface="+mn-cs"/>
        </a:defRPr>
      </a:lvl5pPr>
      <a:lvl6pPr marL="2283594" algn="l" defTabSz="456718" rtl="0" eaLnBrk="1" latinLnBrk="0" hangingPunct="1">
        <a:defRPr sz="1700" kern="1200">
          <a:solidFill>
            <a:schemeClr val="tx1"/>
          </a:solidFill>
          <a:latin typeface="+mn-lt"/>
          <a:ea typeface="+mn-ea"/>
          <a:cs typeface="+mn-cs"/>
        </a:defRPr>
      </a:lvl6pPr>
      <a:lvl7pPr marL="2740316" algn="l" defTabSz="456718" rtl="0" eaLnBrk="1" latinLnBrk="0" hangingPunct="1">
        <a:defRPr sz="1700" kern="1200">
          <a:solidFill>
            <a:schemeClr val="tx1"/>
          </a:solidFill>
          <a:latin typeface="+mn-lt"/>
          <a:ea typeface="+mn-ea"/>
          <a:cs typeface="+mn-cs"/>
        </a:defRPr>
      </a:lvl7pPr>
      <a:lvl8pPr marL="3197033" algn="l" defTabSz="456718" rtl="0" eaLnBrk="1" latinLnBrk="0" hangingPunct="1">
        <a:defRPr sz="1700" kern="1200">
          <a:solidFill>
            <a:schemeClr val="tx1"/>
          </a:solidFill>
          <a:latin typeface="+mn-lt"/>
          <a:ea typeface="+mn-ea"/>
          <a:cs typeface="+mn-cs"/>
        </a:defRPr>
      </a:lvl8pPr>
      <a:lvl9pPr marL="3653750" algn="l" defTabSz="456718"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22" name="Title Placeholder 1"/>
          <p:cNvSpPr>
            <a:spLocks noGrp="1"/>
          </p:cNvSpPr>
          <p:nvPr>
            <p:ph type="title"/>
          </p:nvPr>
        </p:nvSpPr>
        <p:spPr bwMode="auto">
          <a:xfrm>
            <a:off x="457204"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p>
            <a:pPr lvl="0"/>
            <a:r>
              <a:rPr lang="en-US"/>
              <a:t>Click to edit Master title style</a:t>
            </a:r>
          </a:p>
        </p:txBody>
      </p:sp>
      <p:sp>
        <p:nvSpPr>
          <p:cNvPr id="184323" name="Text Placeholder 2"/>
          <p:cNvSpPr>
            <a:spLocks noGrp="1"/>
          </p:cNvSpPr>
          <p:nvPr>
            <p:ph type="body" idx="1"/>
          </p:nvPr>
        </p:nvSpPr>
        <p:spPr bwMode="auto">
          <a:xfrm>
            <a:off x="457204" y="1951052"/>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t" anchorCtr="0" compatLnSpc="1">
            <a:prstTxWarp prst="textNoShape">
              <a:avLst/>
            </a:prstTxWarp>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wrap="square" lIns="91344" tIns="45672" rIns="91344" bIns="45672" numCol="1" anchor="ctr" anchorCtr="0" compatLnSpc="1">
            <a:prstTxWarp prst="textNoShape">
              <a:avLst/>
            </a:prstTxWarp>
          </a:bodyPr>
          <a:lstStyle>
            <a:lvl1pPr algn="l" defTabSz="456718">
              <a:defRPr sz="1200" b="0" dirty="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r>
              <a:rPr lang="en-US" smtClean="0"/>
              <a:t>11/21/14</a:t>
            </a:r>
            <a:endParaRPr lang="en-US"/>
          </a:p>
        </p:txBody>
      </p:sp>
      <p:sp>
        <p:nvSpPr>
          <p:cNvPr id="5" name="Footer Placeholder 4"/>
          <p:cNvSpPr>
            <a:spLocks noGrp="1"/>
          </p:cNvSpPr>
          <p:nvPr>
            <p:ph type="ftr" sz="quarter" idx="3"/>
          </p:nvPr>
        </p:nvSpPr>
        <p:spPr>
          <a:xfrm>
            <a:off x="3124201" y="6356364"/>
            <a:ext cx="2895600" cy="365125"/>
          </a:xfrm>
          <a:prstGeom prst="rect">
            <a:avLst/>
          </a:prstGeom>
        </p:spPr>
        <p:txBody>
          <a:bodyPr vert="horz" wrap="square" lIns="91344" tIns="45672" rIns="91344" bIns="45672" numCol="1" anchor="ctr" anchorCtr="0" compatLnSpc="1">
            <a:prstTxWarp prst="textNoShape">
              <a:avLst/>
            </a:prstTxWarp>
          </a:bodyPr>
          <a:lstStyle>
            <a:lvl1pPr algn="ctr" defTabSz="456718">
              <a:defRPr sz="1200" b="0" dirty="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r>
              <a:rPr lang="en-US" smtClean="0"/>
              <a:t>Software Defined Networking (COMS 6998-10) </a:t>
            </a:r>
            <a:endParaRPr lang="en-US"/>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wrap="square" lIns="91344" tIns="45672" rIns="91344" bIns="45672" numCol="1" anchor="ctr" anchorCtr="0" compatLnSpc="1">
            <a:prstTxWarp prst="textNoShape">
              <a:avLst/>
            </a:prstTxWarp>
          </a:bodyPr>
          <a:lstStyle>
            <a:lvl1pPr algn="r" defTabSz="456718">
              <a:defRPr sz="1200" b="0" smtClean="0">
                <a:solidFill>
                  <a:srgbClr val="898989"/>
                </a:solidFill>
                <a:latin typeface="Gill Sans Light"/>
                <a:ea typeface="ＭＳ Ｐゴシック" charset="-128"/>
                <a:cs typeface="ＭＳ Ｐゴシック" charset="-128"/>
              </a:defRPr>
            </a:lvl1pPr>
          </a:lstStyle>
          <a:p>
            <a:pPr fontAlgn="base">
              <a:spcBef>
                <a:spcPct val="0"/>
              </a:spcBef>
              <a:spcAft>
                <a:spcPct val="0"/>
              </a:spcAft>
              <a:defRPr/>
            </a:pPr>
            <a:fld id="{087412A9-3EAF-C54F-8314-36134FF3626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2975759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iming>
    <p:tnLst>
      <p:par>
        <p:cTn xmlns:p14="http://schemas.microsoft.com/office/powerpoint/2010/main" id="1" dur="indefinite" restart="never" nodeType="tmRoot"/>
      </p:par>
    </p:tnLst>
  </p:timing>
  <p:hf hdr="0"/>
  <p:txStyles>
    <p:titleStyle>
      <a:lvl1pPr algn="ctr" defTabSz="456718" rtl="0" eaLnBrk="0" fontAlgn="base" hangingPunct="0">
        <a:spcBef>
          <a:spcPct val="0"/>
        </a:spcBef>
        <a:spcAft>
          <a:spcPct val="0"/>
        </a:spcAft>
        <a:defRPr sz="4400" kern="1200">
          <a:solidFill>
            <a:schemeClr val="tx1"/>
          </a:solidFill>
          <a:latin typeface="Gill Sans Light"/>
          <a:ea typeface="ＭＳ Ｐゴシック" pitchFamily="-65" charset="-128"/>
          <a:cs typeface="Gill Sans Light"/>
        </a:defRPr>
      </a:lvl1pPr>
      <a:lvl2pPr algn="ctr" defTabSz="456718"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2pPr>
      <a:lvl3pPr algn="ctr" defTabSz="456718"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3pPr>
      <a:lvl4pPr algn="ctr" defTabSz="456718"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4pPr>
      <a:lvl5pPr algn="ctr" defTabSz="456718" rtl="0" eaLnBrk="0" fontAlgn="base" hangingPunct="0">
        <a:spcBef>
          <a:spcPct val="0"/>
        </a:spcBef>
        <a:spcAft>
          <a:spcPct val="0"/>
        </a:spcAft>
        <a:defRPr sz="4400">
          <a:solidFill>
            <a:schemeClr val="tx1"/>
          </a:solidFill>
          <a:latin typeface="Gill Sans Light" charset="0"/>
          <a:ea typeface="ＭＳ Ｐゴシック" pitchFamily="-65" charset="-128"/>
          <a:cs typeface="ＭＳ Ｐゴシック" pitchFamily="-65" charset="-128"/>
        </a:defRPr>
      </a:lvl5pPr>
      <a:lvl6pPr marL="456718" algn="ctr" defTabSz="456718"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3437" algn="ctr" defTabSz="456718"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0157" algn="ctr" defTabSz="456718"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6876" algn="ctr" defTabSz="456718"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algn="l" defTabSz="456718" rtl="0" eaLnBrk="0" fontAlgn="base" hangingPunct="0">
        <a:spcBef>
          <a:spcPts val="2000"/>
        </a:spcBef>
        <a:spcAft>
          <a:spcPct val="0"/>
        </a:spcAft>
        <a:defRPr sz="3200" kern="1200">
          <a:solidFill>
            <a:schemeClr val="tx1"/>
          </a:solidFill>
          <a:latin typeface="Gill Sans Light"/>
          <a:ea typeface="ＭＳ Ｐゴシック" pitchFamily="-65" charset="-128"/>
          <a:cs typeface="Gill Sans Light"/>
        </a:defRPr>
      </a:lvl1pPr>
      <a:lvl2pPr marL="456718" indent="-228358" algn="l" defTabSz="456718" rtl="0" eaLnBrk="0" fontAlgn="base" hangingPunct="0">
        <a:spcBef>
          <a:spcPct val="0"/>
        </a:spcBef>
        <a:spcAft>
          <a:spcPct val="0"/>
        </a:spcAft>
        <a:buSzPct val="100000"/>
        <a:buFont typeface="Lucida Grande" charset="0"/>
        <a:buChar char="»"/>
        <a:defRPr sz="2700" kern="1200">
          <a:solidFill>
            <a:schemeClr val="tx1"/>
          </a:solidFill>
          <a:latin typeface="Gill Sans Light"/>
          <a:ea typeface="ＭＳ Ｐゴシック" pitchFamily="-65" charset="-128"/>
          <a:cs typeface="Gill Sans Light"/>
        </a:defRPr>
      </a:lvl2pPr>
      <a:lvl3pPr marL="775473" indent="-228358" algn="l" defTabSz="456718" rtl="0" eaLnBrk="0" fontAlgn="base" hangingPunct="0">
        <a:spcBef>
          <a:spcPct val="20000"/>
        </a:spcBef>
        <a:spcAft>
          <a:spcPct val="0"/>
        </a:spcAft>
        <a:buFont typeface="Arial" charset="0"/>
        <a:buChar char="•"/>
        <a:defRPr sz="2400" kern="1200">
          <a:solidFill>
            <a:schemeClr val="tx1"/>
          </a:solidFill>
          <a:latin typeface="Gill Sans Light"/>
          <a:ea typeface="ＭＳ Ｐゴシック" pitchFamily="-65" charset="-128"/>
          <a:cs typeface="Gill Sans Light"/>
        </a:defRPr>
      </a:lvl3pPr>
      <a:lvl4pPr marL="1598517" indent="-228358" algn="l" defTabSz="456718"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65" charset="-128"/>
          <a:cs typeface="Gill Sans Light"/>
        </a:defRPr>
      </a:lvl4pPr>
      <a:lvl5pPr marL="2055232" indent="-228358" algn="l" defTabSz="456718" rtl="0" eaLnBrk="0" fontAlgn="base" hangingPunct="0">
        <a:spcBef>
          <a:spcPct val="20000"/>
        </a:spcBef>
        <a:spcAft>
          <a:spcPct val="0"/>
        </a:spcAft>
        <a:buFont typeface="Arial" charset="0"/>
        <a:buChar char="»"/>
        <a:defRPr sz="2000" kern="1200">
          <a:solidFill>
            <a:schemeClr val="tx1"/>
          </a:solidFill>
          <a:latin typeface="Gill Sans Light"/>
          <a:ea typeface="ＭＳ Ｐゴシック" pitchFamily="-65" charset="-128"/>
          <a:cs typeface="Gill Sans Light"/>
        </a:defRPr>
      </a:lvl5pPr>
      <a:lvl6pPr marL="2511956" indent="-228358" algn="l" defTabSz="456718" rtl="0" eaLnBrk="1" latinLnBrk="0" hangingPunct="1">
        <a:spcBef>
          <a:spcPct val="20000"/>
        </a:spcBef>
        <a:buFont typeface="Arial"/>
        <a:buChar char="•"/>
        <a:defRPr sz="2000" kern="1200">
          <a:solidFill>
            <a:schemeClr val="tx1"/>
          </a:solidFill>
          <a:latin typeface="+mn-lt"/>
          <a:ea typeface="+mn-ea"/>
          <a:cs typeface="+mn-cs"/>
        </a:defRPr>
      </a:lvl6pPr>
      <a:lvl7pPr marL="2968674" indent="-228358" algn="l" defTabSz="456718" rtl="0" eaLnBrk="1" latinLnBrk="0" hangingPunct="1">
        <a:spcBef>
          <a:spcPct val="20000"/>
        </a:spcBef>
        <a:buFont typeface="Arial"/>
        <a:buChar char="•"/>
        <a:defRPr sz="2000" kern="1200">
          <a:solidFill>
            <a:schemeClr val="tx1"/>
          </a:solidFill>
          <a:latin typeface="+mn-lt"/>
          <a:ea typeface="+mn-ea"/>
          <a:cs typeface="+mn-cs"/>
        </a:defRPr>
      </a:lvl7pPr>
      <a:lvl8pPr marL="3425395" indent="-228358" algn="l" defTabSz="456718" rtl="0" eaLnBrk="1" latinLnBrk="0" hangingPunct="1">
        <a:spcBef>
          <a:spcPct val="20000"/>
        </a:spcBef>
        <a:buFont typeface="Arial"/>
        <a:buChar char="•"/>
        <a:defRPr sz="2000" kern="1200">
          <a:solidFill>
            <a:schemeClr val="tx1"/>
          </a:solidFill>
          <a:latin typeface="+mn-lt"/>
          <a:ea typeface="+mn-ea"/>
          <a:cs typeface="+mn-cs"/>
        </a:defRPr>
      </a:lvl8pPr>
      <a:lvl9pPr marL="3882109" indent="-228358" algn="l" defTabSz="4567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18" rtl="0" eaLnBrk="1" latinLnBrk="0" hangingPunct="1">
        <a:defRPr sz="1700" kern="1200">
          <a:solidFill>
            <a:schemeClr val="tx1"/>
          </a:solidFill>
          <a:latin typeface="+mn-lt"/>
          <a:ea typeface="+mn-ea"/>
          <a:cs typeface="+mn-cs"/>
        </a:defRPr>
      </a:lvl1pPr>
      <a:lvl2pPr marL="456718" algn="l" defTabSz="456718" rtl="0" eaLnBrk="1" latinLnBrk="0" hangingPunct="1">
        <a:defRPr sz="1700" kern="1200">
          <a:solidFill>
            <a:schemeClr val="tx1"/>
          </a:solidFill>
          <a:latin typeface="+mn-lt"/>
          <a:ea typeface="+mn-ea"/>
          <a:cs typeface="+mn-cs"/>
        </a:defRPr>
      </a:lvl2pPr>
      <a:lvl3pPr marL="913437" algn="l" defTabSz="456718" rtl="0" eaLnBrk="1" latinLnBrk="0" hangingPunct="1">
        <a:defRPr sz="1700" kern="1200">
          <a:solidFill>
            <a:schemeClr val="tx1"/>
          </a:solidFill>
          <a:latin typeface="+mn-lt"/>
          <a:ea typeface="+mn-ea"/>
          <a:cs typeface="+mn-cs"/>
        </a:defRPr>
      </a:lvl3pPr>
      <a:lvl4pPr marL="1370157" algn="l" defTabSz="456718" rtl="0" eaLnBrk="1" latinLnBrk="0" hangingPunct="1">
        <a:defRPr sz="1700" kern="1200">
          <a:solidFill>
            <a:schemeClr val="tx1"/>
          </a:solidFill>
          <a:latin typeface="+mn-lt"/>
          <a:ea typeface="+mn-ea"/>
          <a:cs typeface="+mn-cs"/>
        </a:defRPr>
      </a:lvl4pPr>
      <a:lvl5pPr marL="1826876" algn="l" defTabSz="456718" rtl="0" eaLnBrk="1" latinLnBrk="0" hangingPunct="1">
        <a:defRPr sz="1700" kern="1200">
          <a:solidFill>
            <a:schemeClr val="tx1"/>
          </a:solidFill>
          <a:latin typeface="+mn-lt"/>
          <a:ea typeface="+mn-ea"/>
          <a:cs typeface="+mn-cs"/>
        </a:defRPr>
      </a:lvl5pPr>
      <a:lvl6pPr marL="2283594" algn="l" defTabSz="456718" rtl="0" eaLnBrk="1" latinLnBrk="0" hangingPunct="1">
        <a:defRPr sz="1700" kern="1200">
          <a:solidFill>
            <a:schemeClr val="tx1"/>
          </a:solidFill>
          <a:latin typeface="+mn-lt"/>
          <a:ea typeface="+mn-ea"/>
          <a:cs typeface="+mn-cs"/>
        </a:defRPr>
      </a:lvl6pPr>
      <a:lvl7pPr marL="2740316" algn="l" defTabSz="456718" rtl="0" eaLnBrk="1" latinLnBrk="0" hangingPunct="1">
        <a:defRPr sz="1700" kern="1200">
          <a:solidFill>
            <a:schemeClr val="tx1"/>
          </a:solidFill>
          <a:latin typeface="+mn-lt"/>
          <a:ea typeface="+mn-ea"/>
          <a:cs typeface="+mn-cs"/>
        </a:defRPr>
      </a:lvl7pPr>
      <a:lvl8pPr marL="3197033" algn="l" defTabSz="456718" rtl="0" eaLnBrk="1" latinLnBrk="0" hangingPunct="1">
        <a:defRPr sz="1700" kern="1200">
          <a:solidFill>
            <a:schemeClr val="tx1"/>
          </a:solidFill>
          <a:latin typeface="+mn-lt"/>
          <a:ea typeface="+mn-ea"/>
          <a:cs typeface="+mn-cs"/>
        </a:defRPr>
      </a:lvl8pPr>
      <a:lvl9pPr marL="3653750" algn="l" defTabSz="456718"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4"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ctr" anchorCtr="0" compatLnSpc="1">
            <a:prstTxWarp prst="textNoShape">
              <a:avLst/>
            </a:prstTxWarp>
          </a:bodyPr>
          <a:lstStyle/>
          <a:p>
            <a:pPr lvl="0"/>
            <a:r>
              <a:rPr lang="en-US" altLang="zh-CN">
                <a:sym typeface="Calibri" charset="0"/>
              </a:rPr>
              <a:t>Click to edit Master title style</a:t>
            </a:r>
          </a:p>
        </p:txBody>
      </p:sp>
      <p:sp>
        <p:nvSpPr>
          <p:cNvPr id="1027" name="Text Placeholder 2"/>
          <p:cNvSpPr>
            <a:spLocks noGrp="1" noChangeArrowheads="1"/>
          </p:cNvSpPr>
          <p:nvPr>
            <p:ph type="body" idx="1"/>
          </p:nvPr>
        </p:nvSpPr>
        <p:spPr bwMode="auto">
          <a:xfrm>
            <a:off x="457204" y="1600202"/>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2" rIns="91344" bIns="45672" numCol="1" anchor="t" anchorCtr="0" compatLnSpc="1">
            <a:prstTxWarp prst="textNoShape">
              <a:avLst/>
            </a:prstTxWarp>
          </a:bodyPr>
          <a:lstStyle/>
          <a:p>
            <a:pPr lvl="0"/>
            <a:r>
              <a:rPr lang="en-US" altLang="zh-CN">
                <a:sym typeface="Calibri" charset="0"/>
              </a:rPr>
              <a:t>Click to edit Master text styles</a:t>
            </a:r>
          </a:p>
          <a:p>
            <a:pPr lvl="1"/>
            <a:r>
              <a:rPr lang="en-US" altLang="zh-CN">
                <a:sym typeface="Calibri" charset="0"/>
              </a:rPr>
              <a:t>Second level</a:t>
            </a:r>
          </a:p>
          <a:p>
            <a:pPr lvl="2"/>
            <a:r>
              <a:rPr lang="en-US" altLang="zh-CN">
                <a:sym typeface="Calibri" charset="0"/>
              </a:rPr>
              <a:t>Third level</a:t>
            </a:r>
          </a:p>
          <a:p>
            <a:pPr lvl="3"/>
            <a:r>
              <a:rPr lang="en-US" altLang="zh-CN">
                <a:sym typeface="Calibri" charset="0"/>
              </a:rPr>
              <a:t>Fourth level</a:t>
            </a:r>
          </a:p>
          <a:p>
            <a:pPr lvl="4"/>
            <a:r>
              <a:rPr lang="en-US" altLang="zh-CN">
                <a:sym typeface="Calibri" charset="0"/>
              </a:rPr>
              <a:t>Fifth level</a:t>
            </a:r>
          </a:p>
        </p:txBody>
      </p:sp>
      <p:sp>
        <p:nvSpPr>
          <p:cNvPr id="1028" name="Date Placeholder 3"/>
          <p:cNvSpPr>
            <a:spLocks noGrp="1" noChangeArrowheads="1"/>
          </p:cNvSpPr>
          <p:nvPr>
            <p:ph type="dt" sz="half" idx="2"/>
          </p:nvPr>
        </p:nvSpPr>
        <p:spPr bwMode="auto">
          <a:xfrm>
            <a:off x="457200" y="63563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lvl1pPr>
              <a:defRPr sz="1200">
                <a:solidFill>
                  <a:srgbClr val="898989"/>
                </a:solidFill>
                <a:latin typeface="+mn-lt"/>
                <a:ea typeface="ＭＳ Ｐゴシック" charset="0"/>
                <a:sym typeface="Calibri" charset="0"/>
              </a:defRPr>
            </a:lvl1pPr>
          </a:lstStyle>
          <a:p>
            <a:pPr defTabSz="913437" eaLnBrk="0" fontAlgn="base" hangingPunct="0">
              <a:spcBef>
                <a:spcPct val="0"/>
              </a:spcBef>
              <a:spcAft>
                <a:spcPct val="0"/>
              </a:spcAft>
            </a:pPr>
            <a:r>
              <a:rPr lang="en-US" altLang="en-US" smtClean="0">
                <a:latin typeface="Calibri"/>
                <a:cs typeface="宋体" charset="0"/>
              </a:rPr>
              <a:t>11/21/14</a:t>
            </a:r>
            <a:endParaRPr lang="en-US" sz="1700" smtClean="0">
              <a:solidFill>
                <a:srgbClr val="000000"/>
              </a:solidFill>
              <a:latin typeface="Arial" charset="0"/>
              <a:cs typeface="宋体" charset="0"/>
              <a:sym typeface="Arial" charset="0"/>
            </a:endParaRPr>
          </a:p>
        </p:txBody>
      </p:sp>
      <p:sp>
        <p:nvSpPr>
          <p:cNvPr id="1029" name="Footer Placeholder 4"/>
          <p:cNvSpPr>
            <a:spLocks noGrp="1" noChangeArrowheads="1"/>
          </p:cNvSpPr>
          <p:nvPr>
            <p:ph type="ftr" sz="quarter" idx="3"/>
          </p:nvPr>
        </p:nvSpPr>
        <p:spPr bwMode="auto">
          <a:xfrm>
            <a:off x="3124201" y="6356364"/>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lvl1pPr algn="ctr">
              <a:defRPr sz="1200">
                <a:solidFill>
                  <a:srgbClr val="898989"/>
                </a:solidFill>
                <a:latin typeface="+mn-lt"/>
                <a:ea typeface="ＭＳ Ｐゴシック" charset="0"/>
                <a:sym typeface="Calibri" charset="0"/>
              </a:defRPr>
            </a:lvl1pPr>
          </a:lstStyle>
          <a:p>
            <a:pPr defTabSz="913437" eaLnBrk="0" fontAlgn="base" hangingPunct="0">
              <a:spcBef>
                <a:spcPct val="0"/>
              </a:spcBef>
              <a:spcAft>
                <a:spcPct val="0"/>
              </a:spcAft>
            </a:pPr>
            <a:r>
              <a:rPr lang="en-US" smtClean="0">
                <a:latin typeface="Calibri"/>
                <a:cs typeface="宋体" charset="0"/>
              </a:rPr>
              <a:t>Software Defined Networking (COMS 6998-10) </a:t>
            </a:r>
          </a:p>
        </p:txBody>
      </p:sp>
      <p:sp>
        <p:nvSpPr>
          <p:cNvPr id="1030" name="Slide Number Placeholder 5"/>
          <p:cNvSpPr>
            <a:spLocks noGrp="1" noChangeArrowheads="1"/>
          </p:cNvSpPr>
          <p:nvPr>
            <p:ph type="sldNum" sz="quarter" idx="4"/>
          </p:nvPr>
        </p:nvSpPr>
        <p:spPr bwMode="auto">
          <a:xfrm>
            <a:off x="6553200" y="63563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4" tIns="45672" rIns="91344" bIns="45672" numCol="1" anchor="ctr" anchorCtr="0" compatLnSpc="1">
            <a:prstTxWarp prst="textNoShape">
              <a:avLst/>
            </a:prstTxWarp>
          </a:bodyPr>
          <a:lstStyle>
            <a:lvl1pPr algn="r">
              <a:defRPr sz="1200">
                <a:solidFill>
                  <a:srgbClr val="898989"/>
                </a:solidFill>
                <a:latin typeface="+mn-lt"/>
                <a:ea typeface="ＭＳ Ｐゴシック" charset="0"/>
                <a:sym typeface="Calibri" charset="0"/>
              </a:defRPr>
            </a:lvl1pPr>
          </a:lstStyle>
          <a:p>
            <a:pPr defTabSz="913437" eaLnBrk="0" fontAlgn="base" hangingPunct="0">
              <a:spcBef>
                <a:spcPct val="0"/>
              </a:spcBef>
              <a:spcAft>
                <a:spcPct val="0"/>
              </a:spcAft>
            </a:pPr>
            <a:fld id="{51B34E29-A96A-9C4B-B889-559E95EFE6F4}" type="slidenum">
              <a:rPr lang="en-US" altLang="en-US" smtClean="0">
                <a:latin typeface="Calibri"/>
                <a:cs typeface="宋体" charset="0"/>
              </a:rPr>
              <a:pPr defTabSz="913437" eaLnBrk="0" fontAlgn="base" hangingPunct="0">
                <a:spcBef>
                  <a:spcPct val="0"/>
                </a:spcBef>
                <a:spcAft>
                  <a:spcPct val="0"/>
                </a:spcAft>
              </a:pPr>
              <a:t>‹#›</a:t>
            </a:fld>
            <a:endParaRPr lang="en-US" sz="1700" smtClean="0">
              <a:solidFill>
                <a:srgbClr val="000000"/>
              </a:solidFill>
              <a:latin typeface="Arial" charset="0"/>
              <a:cs typeface="宋体" charset="0"/>
              <a:sym typeface="Arial" charset="0"/>
            </a:endParaRPr>
          </a:p>
        </p:txBody>
      </p:sp>
    </p:spTree>
    <p:extLst>
      <p:ext uri="{BB962C8B-B14F-4D97-AF65-F5344CB8AC3E}">
        <p14:creationId xmlns:p14="http://schemas.microsoft.com/office/powerpoint/2010/main" val="85234663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p:txStyles>
    <p:titleStyle>
      <a:lvl1pPr algn="ctr" rtl="0" fontAlgn="base">
        <a:spcBef>
          <a:spcPct val="0"/>
        </a:spcBef>
        <a:spcAft>
          <a:spcPct val="0"/>
        </a:spcAft>
        <a:defRPr sz="4400">
          <a:solidFill>
            <a:schemeClr val="tx1"/>
          </a:solidFill>
          <a:latin typeface="+mj-lt"/>
          <a:ea typeface="+mj-ea"/>
          <a:cs typeface="+mj-cs"/>
          <a:sym typeface="Calibri" charset="0"/>
        </a:defRPr>
      </a:lvl1pPr>
      <a:lvl2pPr algn="ctr" rtl="0" fontAlgn="base">
        <a:spcBef>
          <a:spcPct val="0"/>
        </a:spcBef>
        <a:spcAft>
          <a:spcPct val="0"/>
        </a:spcAft>
        <a:defRPr sz="4400">
          <a:solidFill>
            <a:schemeClr val="tx1"/>
          </a:solidFill>
          <a:latin typeface="Calibri" charset="0"/>
          <a:ea typeface="宋体" charset="0"/>
          <a:cs typeface="宋体" charset="0"/>
          <a:sym typeface="Calibri" charset="0"/>
        </a:defRPr>
      </a:lvl2pPr>
      <a:lvl3pPr algn="ctr" rtl="0" fontAlgn="base">
        <a:spcBef>
          <a:spcPct val="0"/>
        </a:spcBef>
        <a:spcAft>
          <a:spcPct val="0"/>
        </a:spcAft>
        <a:defRPr sz="4400">
          <a:solidFill>
            <a:schemeClr val="tx1"/>
          </a:solidFill>
          <a:latin typeface="Calibri" charset="0"/>
          <a:ea typeface="宋体" charset="0"/>
          <a:cs typeface="宋体" charset="0"/>
          <a:sym typeface="Calibri" charset="0"/>
        </a:defRPr>
      </a:lvl3pPr>
      <a:lvl4pPr algn="ctr" rtl="0" fontAlgn="base">
        <a:spcBef>
          <a:spcPct val="0"/>
        </a:spcBef>
        <a:spcAft>
          <a:spcPct val="0"/>
        </a:spcAft>
        <a:defRPr sz="4400">
          <a:solidFill>
            <a:schemeClr val="tx1"/>
          </a:solidFill>
          <a:latin typeface="Calibri" charset="0"/>
          <a:ea typeface="宋体" charset="0"/>
          <a:cs typeface="宋体" charset="0"/>
          <a:sym typeface="Calibri" charset="0"/>
        </a:defRPr>
      </a:lvl4pPr>
      <a:lvl5pPr algn="ctr" rtl="0" fontAlgn="base">
        <a:spcBef>
          <a:spcPct val="0"/>
        </a:spcBef>
        <a:spcAft>
          <a:spcPct val="0"/>
        </a:spcAft>
        <a:defRPr sz="4400">
          <a:solidFill>
            <a:schemeClr val="tx1"/>
          </a:solidFill>
          <a:latin typeface="Calibri" charset="0"/>
          <a:ea typeface="宋体" charset="0"/>
          <a:cs typeface="宋体" charset="0"/>
          <a:sym typeface="Calibri" charset="0"/>
        </a:defRPr>
      </a:lvl5pPr>
      <a:lvl6pPr marL="456718" algn="ctr" rtl="0" fontAlgn="base">
        <a:spcBef>
          <a:spcPct val="0"/>
        </a:spcBef>
        <a:spcAft>
          <a:spcPct val="0"/>
        </a:spcAft>
        <a:defRPr sz="4400">
          <a:solidFill>
            <a:schemeClr val="tx1"/>
          </a:solidFill>
          <a:latin typeface="Calibri" charset="0"/>
          <a:ea typeface="宋体" charset="0"/>
          <a:cs typeface="宋体" charset="0"/>
          <a:sym typeface="Calibri" charset="0"/>
        </a:defRPr>
      </a:lvl6pPr>
      <a:lvl7pPr marL="913437" algn="ctr" rtl="0" fontAlgn="base">
        <a:spcBef>
          <a:spcPct val="0"/>
        </a:spcBef>
        <a:spcAft>
          <a:spcPct val="0"/>
        </a:spcAft>
        <a:defRPr sz="4400">
          <a:solidFill>
            <a:schemeClr val="tx1"/>
          </a:solidFill>
          <a:latin typeface="Calibri" charset="0"/>
          <a:ea typeface="宋体" charset="0"/>
          <a:cs typeface="宋体" charset="0"/>
          <a:sym typeface="Calibri" charset="0"/>
        </a:defRPr>
      </a:lvl7pPr>
      <a:lvl8pPr marL="1370157" algn="ctr" rtl="0" fontAlgn="base">
        <a:spcBef>
          <a:spcPct val="0"/>
        </a:spcBef>
        <a:spcAft>
          <a:spcPct val="0"/>
        </a:spcAft>
        <a:defRPr sz="4400">
          <a:solidFill>
            <a:schemeClr val="tx1"/>
          </a:solidFill>
          <a:latin typeface="Calibri" charset="0"/>
          <a:ea typeface="宋体" charset="0"/>
          <a:cs typeface="宋体" charset="0"/>
          <a:sym typeface="Calibri" charset="0"/>
        </a:defRPr>
      </a:lvl8pPr>
      <a:lvl9pPr marL="1826876" algn="ctr" rtl="0" fontAlgn="base">
        <a:spcBef>
          <a:spcPct val="0"/>
        </a:spcBef>
        <a:spcAft>
          <a:spcPct val="0"/>
        </a:spcAft>
        <a:defRPr sz="4400">
          <a:solidFill>
            <a:schemeClr val="tx1"/>
          </a:solidFill>
          <a:latin typeface="Calibri" charset="0"/>
          <a:ea typeface="宋体" charset="0"/>
          <a:cs typeface="宋体" charset="0"/>
          <a:sym typeface="Calibri" charset="0"/>
        </a:defRPr>
      </a:lvl9pPr>
    </p:titleStyle>
    <p:bodyStyle>
      <a:lvl1pPr marL="342541" indent="-342541" algn="l" defTabSz="0" rtl="0" fontAlgn="base">
        <a:spcBef>
          <a:spcPct val="20000"/>
        </a:spcBef>
        <a:spcAft>
          <a:spcPct val="0"/>
        </a:spcAft>
        <a:buFont typeface="Arial" charset="0"/>
        <a:buChar char="•"/>
        <a:defRPr sz="3200">
          <a:solidFill>
            <a:schemeClr val="tx1"/>
          </a:solidFill>
          <a:latin typeface="+mn-lt"/>
          <a:ea typeface="+mn-ea"/>
          <a:cs typeface="+mn-cs"/>
          <a:sym typeface="Calibri" charset="0"/>
        </a:defRPr>
      </a:lvl1pPr>
      <a:lvl2pPr marL="742171" indent="-285449" algn="l" defTabSz="0" rtl="0" fontAlgn="base">
        <a:spcBef>
          <a:spcPct val="20000"/>
        </a:spcBef>
        <a:spcAft>
          <a:spcPct val="0"/>
        </a:spcAft>
        <a:buFont typeface="Arial" charset="0"/>
        <a:buChar char="–"/>
        <a:defRPr sz="2800">
          <a:solidFill>
            <a:schemeClr val="tx1"/>
          </a:solidFill>
          <a:latin typeface="+mn-lt"/>
          <a:ea typeface="+mn-ea"/>
          <a:cs typeface="+mn-cs"/>
          <a:sym typeface="Calibri" charset="0"/>
        </a:defRPr>
      </a:lvl2pPr>
      <a:lvl3pPr marL="1141800" indent="-228358" algn="l" defTabSz="0" rtl="0" fontAlgn="base">
        <a:spcBef>
          <a:spcPct val="20000"/>
        </a:spcBef>
        <a:spcAft>
          <a:spcPct val="0"/>
        </a:spcAft>
        <a:buFont typeface="Arial" charset="0"/>
        <a:buChar char="•"/>
        <a:defRPr sz="2400">
          <a:solidFill>
            <a:schemeClr val="tx1"/>
          </a:solidFill>
          <a:latin typeface="+mn-lt"/>
          <a:ea typeface="+mn-ea"/>
          <a:cs typeface="+mn-cs"/>
          <a:sym typeface="Calibri" charset="0"/>
        </a:defRPr>
      </a:lvl3pPr>
      <a:lvl4pPr marL="1598517" indent="-228358" algn="l" defTabSz="0" rtl="0" fontAlgn="base">
        <a:spcBef>
          <a:spcPct val="20000"/>
        </a:spcBef>
        <a:spcAft>
          <a:spcPct val="0"/>
        </a:spcAft>
        <a:buFont typeface="Arial" charset="0"/>
        <a:buChar char="–"/>
        <a:defRPr sz="2000">
          <a:solidFill>
            <a:schemeClr val="tx1"/>
          </a:solidFill>
          <a:latin typeface="+mn-lt"/>
          <a:ea typeface="+mn-ea"/>
          <a:cs typeface="+mn-cs"/>
          <a:sym typeface="Calibri" charset="0"/>
        </a:defRPr>
      </a:lvl4pPr>
      <a:lvl5pPr marL="2055232" indent="-228358" algn="l" defTabSz="0" rtl="0" fontAlgn="base">
        <a:spcBef>
          <a:spcPct val="20000"/>
        </a:spcBef>
        <a:spcAft>
          <a:spcPct val="0"/>
        </a:spcAft>
        <a:buFont typeface="Arial" charset="0"/>
        <a:buChar char="»"/>
        <a:defRPr sz="2000">
          <a:solidFill>
            <a:schemeClr val="tx1"/>
          </a:solidFill>
          <a:latin typeface="+mn-lt"/>
          <a:ea typeface="+mn-ea"/>
          <a:cs typeface="+mn-cs"/>
          <a:sym typeface="Calibri" charset="0"/>
        </a:defRPr>
      </a:lvl5pPr>
      <a:lvl6pPr marL="2511956" indent="-228358" algn="l" defTabSz="0" rtl="0" fontAlgn="base">
        <a:spcBef>
          <a:spcPct val="20000"/>
        </a:spcBef>
        <a:spcAft>
          <a:spcPct val="0"/>
        </a:spcAft>
        <a:buFont typeface="Arial" charset="0"/>
        <a:buChar char="»"/>
        <a:defRPr sz="2000">
          <a:solidFill>
            <a:schemeClr val="tx1"/>
          </a:solidFill>
          <a:latin typeface="+mn-lt"/>
          <a:ea typeface="+mn-ea"/>
          <a:cs typeface="+mn-cs"/>
          <a:sym typeface="Calibri" charset="0"/>
        </a:defRPr>
      </a:lvl6pPr>
      <a:lvl7pPr marL="2968674" indent="-228358" algn="l" defTabSz="0" rtl="0" fontAlgn="base">
        <a:spcBef>
          <a:spcPct val="20000"/>
        </a:spcBef>
        <a:spcAft>
          <a:spcPct val="0"/>
        </a:spcAft>
        <a:buFont typeface="Arial" charset="0"/>
        <a:buChar char="»"/>
        <a:defRPr sz="2000">
          <a:solidFill>
            <a:schemeClr val="tx1"/>
          </a:solidFill>
          <a:latin typeface="+mn-lt"/>
          <a:ea typeface="+mn-ea"/>
          <a:cs typeface="+mn-cs"/>
          <a:sym typeface="Calibri" charset="0"/>
        </a:defRPr>
      </a:lvl7pPr>
      <a:lvl8pPr marL="3425395" indent="-228358" algn="l" defTabSz="0" rtl="0" fontAlgn="base">
        <a:spcBef>
          <a:spcPct val="20000"/>
        </a:spcBef>
        <a:spcAft>
          <a:spcPct val="0"/>
        </a:spcAft>
        <a:buFont typeface="Arial" charset="0"/>
        <a:buChar char="»"/>
        <a:defRPr sz="2000">
          <a:solidFill>
            <a:schemeClr val="tx1"/>
          </a:solidFill>
          <a:latin typeface="+mn-lt"/>
          <a:ea typeface="+mn-ea"/>
          <a:cs typeface="+mn-cs"/>
          <a:sym typeface="Calibri" charset="0"/>
        </a:defRPr>
      </a:lvl8pPr>
      <a:lvl9pPr marL="3882109" indent="-228358" algn="l" defTabSz="0" rtl="0" fontAlgn="base">
        <a:spcBef>
          <a:spcPct val="20000"/>
        </a:spcBef>
        <a:spcAft>
          <a:spcPct val="0"/>
        </a:spcAft>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6718" rtl="0" eaLnBrk="1" latinLnBrk="0" hangingPunct="1">
        <a:defRPr sz="1700" kern="1200">
          <a:solidFill>
            <a:schemeClr val="tx1"/>
          </a:solidFill>
          <a:latin typeface="+mn-lt"/>
          <a:ea typeface="+mn-ea"/>
          <a:cs typeface="+mn-cs"/>
        </a:defRPr>
      </a:lvl1pPr>
      <a:lvl2pPr marL="456718" algn="l" defTabSz="456718" rtl="0" eaLnBrk="1" latinLnBrk="0" hangingPunct="1">
        <a:defRPr sz="1700" kern="1200">
          <a:solidFill>
            <a:schemeClr val="tx1"/>
          </a:solidFill>
          <a:latin typeface="+mn-lt"/>
          <a:ea typeface="+mn-ea"/>
          <a:cs typeface="+mn-cs"/>
        </a:defRPr>
      </a:lvl2pPr>
      <a:lvl3pPr marL="913437" algn="l" defTabSz="456718" rtl="0" eaLnBrk="1" latinLnBrk="0" hangingPunct="1">
        <a:defRPr sz="1700" kern="1200">
          <a:solidFill>
            <a:schemeClr val="tx1"/>
          </a:solidFill>
          <a:latin typeface="+mn-lt"/>
          <a:ea typeface="+mn-ea"/>
          <a:cs typeface="+mn-cs"/>
        </a:defRPr>
      </a:lvl3pPr>
      <a:lvl4pPr marL="1370157" algn="l" defTabSz="456718" rtl="0" eaLnBrk="1" latinLnBrk="0" hangingPunct="1">
        <a:defRPr sz="1700" kern="1200">
          <a:solidFill>
            <a:schemeClr val="tx1"/>
          </a:solidFill>
          <a:latin typeface="+mn-lt"/>
          <a:ea typeface="+mn-ea"/>
          <a:cs typeface="+mn-cs"/>
        </a:defRPr>
      </a:lvl4pPr>
      <a:lvl5pPr marL="1826876" algn="l" defTabSz="456718" rtl="0" eaLnBrk="1" latinLnBrk="0" hangingPunct="1">
        <a:defRPr sz="1700" kern="1200">
          <a:solidFill>
            <a:schemeClr val="tx1"/>
          </a:solidFill>
          <a:latin typeface="+mn-lt"/>
          <a:ea typeface="+mn-ea"/>
          <a:cs typeface="+mn-cs"/>
        </a:defRPr>
      </a:lvl5pPr>
      <a:lvl6pPr marL="2283594" algn="l" defTabSz="456718" rtl="0" eaLnBrk="1" latinLnBrk="0" hangingPunct="1">
        <a:defRPr sz="1700" kern="1200">
          <a:solidFill>
            <a:schemeClr val="tx1"/>
          </a:solidFill>
          <a:latin typeface="+mn-lt"/>
          <a:ea typeface="+mn-ea"/>
          <a:cs typeface="+mn-cs"/>
        </a:defRPr>
      </a:lvl6pPr>
      <a:lvl7pPr marL="2740316" algn="l" defTabSz="456718" rtl="0" eaLnBrk="1" latinLnBrk="0" hangingPunct="1">
        <a:defRPr sz="1700" kern="1200">
          <a:solidFill>
            <a:schemeClr val="tx1"/>
          </a:solidFill>
          <a:latin typeface="+mn-lt"/>
          <a:ea typeface="+mn-ea"/>
          <a:cs typeface="+mn-cs"/>
        </a:defRPr>
      </a:lvl7pPr>
      <a:lvl8pPr marL="3197033" algn="l" defTabSz="456718" rtl="0" eaLnBrk="1" latinLnBrk="0" hangingPunct="1">
        <a:defRPr sz="1700" kern="1200">
          <a:solidFill>
            <a:schemeClr val="tx1"/>
          </a:solidFill>
          <a:latin typeface="+mn-lt"/>
          <a:ea typeface="+mn-ea"/>
          <a:cs typeface="+mn-cs"/>
        </a:defRPr>
      </a:lvl8pPr>
      <a:lvl9pPr marL="3653750" algn="l" defTabSz="456718"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1600204"/>
            <a:ext cx="8229600" cy="4525962"/>
          </a:xfrm>
          <a:prstGeom prst="rect">
            <a:avLst/>
          </a:prstGeom>
        </p:spPr>
        <p:txBody>
          <a:bodyPr vert="horz" lIns="91332" tIns="45666" rIns="91332" bIns="4566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66"/>
            <a:ext cx="2133600" cy="365125"/>
          </a:xfrm>
          <a:prstGeom prst="rect">
            <a:avLst/>
          </a:prstGeom>
        </p:spPr>
        <p:txBody>
          <a:bodyPr vert="horz" lIns="91332" tIns="45666" rIns="91332" bIns="45666" rtlCol="0" anchor="ctr"/>
          <a:lstStyle>
            <a:lvl1pPr algn="l">
              <a:defRPr sz="1200">
                <a:solidFill>
                  <a:schemeClr val="tx1">
                    <a:tint val="75000"/>
                  </a:schemeClr>
                </a:solidFill>
              </a:defRPr>
            </a:lvl1p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4" y="6324616"/>
            <a:ext cx="3505199" cy="396877"/>
          </a:xfrm>
          <a:prstGeom prst="rect">
            <a:avLst/>
          </a:prstGeom>
        </p:spPr>
        <p:txBody>
          <a:bodyPr vert="horz" lIns="91332" tIns="45666" rIns="91332" bIns="45666" rtlCol="0" anchor="ctr"/>
          <a:lstStyle>
            <a:lvl1pPr algn="ctr">
              <a:defRPr sz="1200">
                <a:solidFill>
                  <a:schemeClr val="tx1">
                    <a:tint val="75000"/>
                  </a:schemeClr>
                </a:solidFill>
              </a:defRPr>
            </a:lvl1pPr>
          </a:lstStyle>
          <a:p>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332" tIns="45666" rIns="91332" bIns="45666" rtlCol="0" anchor="ctr"/>
          <a:lstStyle>
            <a:lvl1pPr algn="r">
              <a:defRPr sz="1200">
                <a:solidFill>
                  <a:schemeClr val="tx1">
                    <a:tint val="75000"/>
                  </a:schemeClr>
                </a:solidFill>
              </a:defRPr>
            </a:lvl1p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Placeholder 1"/>
          <p:cNvSpPr>
            <a:spLocks noGrp="1"/>
          </p:cNvSpPr>
          <p:nvPr>
            <p:ph type="title"/>
          </p:nvPr>
        </p:nvSpPr>
        <p:spPr>
          <a:xfrm>
            <a:off x="457204" y="274639"/>
            <a:ext cx="8229600" cy="1143000"/>
          </a:xfrm>
          <a:prstGeom prst="rect">
            <a:avLst/>
          </a:prstGeom>
        </p:spPr>
        <p:txBody>
          <a:bodyPr vert="horz" lIns="91332" tIns="45666" rIns="91332" bIns="4566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1097872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p:txStyles>
    <p:titleStyle>
      <a:lvl1pPr algn="ctr" defTabSz="913334" rtl="0" eaLnBrk="1" latinLnBrk="0" hangingPunct="1">
        <a:spcBef>
          <a:spcPct val="0"/>
        </a:spcBef>
        <a:buNone/>
        <a:defRPr sz="4400" kern="1200">
          <a:solidFill>
            <a:schemeClr val="tx1"/>
          </a:solidFill>
          <a:latin typeface="+mj-lt"/>
          <a:ea typeface="+mj-ea"/>
          <a:cs typeface="+mj-cs"/>
        </a:defRPr>
      </a:lvl1pPr>
    </p:titleStyle>
    <p:bodyStyle>
      <a:lvl1pPr marL="342500" indent="-342500" algn="l" defTabSz="9133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5" indent="-285418" algn="l" defTabSz="9133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70" indent="-228334" algn="l" defTabSz="91333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4"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9"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72"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38"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0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6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4" rtl="0" eaLnBrk="1" latinLnBrk="0" hangingPunct="1">
        <a:defRPr sz="1700" kern="1200">
          <a:solidFill>
            <a:schemeClr val="tx1"/>
          </a:solidFill>
          <a:latin typeface="+mn-lt"/>
          <a:ea typeface="+mn-ea"/>
          <a:cs typeface="+mn-cs"/>
        </a:defRPr>
      </a:lvl1pPr>
      <a:lvl2pPr marL="456667" algn="l" defTabSz="913334" rtl="0" eaLnBrk="1" latinLnBrk="0" hangingPunct="1">
        <a:defRPr sz="1700" kern="1200">
          <a:solidFill>
            <a:schemeClr val="tx1"/>
          </a:solidFill>
          <a:latin typeface="+mn-lt"/>
          <a:ea typeface="+mn-ea"/>
          <a:cs typeface="+mn-cs"/>
        </a:defRPr>
      </a:lvl2pPr>
      <a:lvl3pPr marL="913334" algn="l" defTabSz="913334" rtl="0" eaLnBrk="1" latinLnBrk="0" hangingPunct="1">
        <a:defRPr sz="1700" kern="1200">
          <a:solidFill>
            <a:schemeClr val="tx1"/>
          </a:solidFill>
          <a:latin typeface="+mn-lt"/>
          <a:ea typeface="+mn-ea"/>
          <a:cs typeface="+mn-cs"/>
        </a:defRPr>
      </a:lvl3pPr>
      <a:lvl4pPr marL="1370003" algn="l" defTabSz="913334" rtl="0" eaLnBrk="1" latinLnBrk="0" hangingPunct="1">
        <a:defRPr sz="1700" kern="1200">
          <a:solidFill>
            <a:schemeClr val="tx1"/>
          </a:solidFill>
          <a:latin typeface="+mn-lt"/>
          <a:ea typeface="+mn-ea"/>
          <a:cs typeface="+mn-cs"/>
        </a:defRPr>
      </a:lvl4pPr>
      <a:lvl5pPr marL="1826666" algn="l" defTabSz="913334" rtl="0" eaLnBrk="1" latinLnBrk="0" hangingPunct="1">
        <a:defRPr sz="1700" kern="1200">
          <a:solidFill>
            <a:schemeClr val="tx1"/>
          </a:solidFill>
          <a:latin typeface="+mn-lt"/>
          <a:ea typeface="+mn-ea"/>
          <a:cs typeface="+mn-cs"/>
        </a:defRPr>
      </a:lvl5pPr>
      <a:lvl6pPr marL="2283336" algn="l" defTabSz="913334" rtl="0" eaLnBrk="1" latinLnBrk="0" hangingPunct="1">
        <a:defRPr sz="1700" kern="1200">
          <a:solidFill>
            <a:schemeClr val="tx1"/>
          </a:solidFill>
          <a:latin typeface="+mn-lt"/>
          <a:ea typeface="+mn-ea"/>
          <a:cs typeface="+mn-cs"/>
        </a:defRPr>
      </a:lvl6pPr>
      <a:lvl7pPr marL="2740004" algn="l" defTabSz="913334" rtl="0" eaLnBrk="1" latinLnBrk="0" hangingPunct="1">
        <a:defRPr sz="1700" kern="1200">
          <a:solidFill>
            <a:schemeClr val="tx1"/>
          </a:solidFill>
          <a:latin typeface="+mn-lt"/>
          <a:ea typeface="+mn-ea"/>
          <a:cs typeface="+mn-cs"/>
        </a:defRPr>
      </a:lvl7pPr>
      <a:lvl8pPr marL="3196670" algn="l" defTabSz="913334" rtl="0" eaLnBrk="1" latinLnBrk="0" hangingPunct="1">
        <a:defRPr sz="1700" kern="1200">
          <a:solidFill>
            <a:schemeClr val="tx1"/>
          </a:solidFill>
          <a:latin typeface="+mn-lt"/>
          <a:ea typeface="+mn-ea"/>
          <a:cs typeface="+mn-cs"/>
        </a:defRPr>
      </a:lvl8pPr>
      <a:lvl9pPr marL="3653334" algn="l" defTabSz="91333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94.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image" Target="../media/image15.jpg"/><Relationship Id="rId1" Type="http://schemas.openxmlformats.org/officeDocument/2006/relationships/vmlDrawing" Target="../drawings/vmlDrawing1.vml"/><Relationship Id="rId2"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6.jpeg"/><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5.bin"/><Relationship Id="rId5" Type="http://schemas.openxmlformats.org/officeDocument/2006/relationships/image" Target="../media/image14.emf"/><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image" Target="../media/image15.jpg"/><Relationship Id="rId1" Type="http://schemas.openxmlformats.org/officeDocument/2006/relationships/vmlDrawing" Target="../drawings/vmlDrawing2.vml"/><Relationship Id="rId2"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40.xml"/><Relationship Id="rId3"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oleObject" Target="../embeddings/oleObject10.bin"/><Relationship Id="rId13" Type="http://schemas.openxmlformats.org/officeDocument/2006/relationships/oleObject" Target="../embeddings/oleObject11.bin"/><Relationship Id="rId14" Type="http://schemas.openxmlformats.org/officeDocument/2006/relationships/oleObject" Target="../embeddings/oleObject12.bin"/><Relationship Id="rId15" Type="http://schemas.openxmlformats.org/officeDocument/2006/relationships/image" Target="../media/image15.jpg"/><Relationship Id="rId16" Type="http://schemas.openxmlformats.org/officeDocument/2006/relationships/image" Target="../media/image25.png"/><Relationship Id="rId1" Type="http://schemas.openxmlformats.org/officeDocument/2006/relationships/vmlDrawing" Target="../drawings/vmlDrawing3.vml"/><Relationship Id="rId2" Type="http://schemas.openxmlformats.org/officeDocument/2006/relationships/tags" Target="../tags/tag2.xml"/><Relationship Id="rId3" Type="http://schemas.openxmlformats.org/officeDocument/2006/relationships/slideLayout" Target="../slideLayouts/slideLayout83.xml"/><Relationship Id="rId4" Type="http://schemas.openxmlformats.org/officeDocument/2006/relationships/notesSlide" Target="../notesSlides/notesSlide16.xml"/><Relationship Id="rId5" Type="http://schemas.openxmlformats.org/officeDocument/2006/relationships/image" Target="../media/image20.png"/><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6.png"/><Relationship Id="rId5" Type="http://schemas.openxmlformats.org/officeDocument/2006/relationships/image" Target="../media/image27.jpeg"/><Relationship Id="rId1" Type="http://schemas.openxmlformats.org/officeDocument/2006/relationships/tags" Target="../tags/tag3.xml"/><Relationship Id="rId2"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20.png"/><Relationship Id="rId13" Type="http://schemas.openxmlformats.org/officeDocument/2006/relationships/image" Target="../media/image22.wmf"/><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vmlDrawing" Target="../drawings/vmlDrawing4.vml"/><Relationship Id="rId2" Type="http://schemas.openxmlformats.org/officeDocument/2006/relationships/tags" Target="../tags/tag4.xml"/><Relationship Id="rId3" Type="http://schemas.openxmlformats.org/officeDocument/2006/relationships/slideLayout" Target="../slideLayouts/slideLayout83.xml"/><Relationship Id="rId4" Type="http://schemas.openxmlformats.org/officeDocument/2006/relationships/notesSlide" Target="../notesSlides/notesSlide18.xml"/><Relationship Id="rId5" Type="http://schemas.openxmlformats.org/officeDocument/2006/relationships/image" Target="../media/image15.jpg"/><Relationship Id="rId6" Type="http://schemas.openxmlformats.org/officeDocument/2006/relationships/image" Target="../media/image21.wmf"/><Relationship Id="rId7" Type="http://schemas.openxmlformats.org/officeDocument/2006/relationships/oleObject" Target="../embeddings/oleObject13.bin"/><Relationship Id="rId8" Type="http://schemas.openxmlformats.org/officeDocument/2006/relationships/image" Target="../media/image14.emf"/><Relationship Id="rId9" Type="http://schemas.openxmlformats.org/officeDocument/2006/relationships/oleObject" Target="../embeddings/oleObject14.bin"/><Relationship Id="rId10" Type="http://schemas.openxmlformats.org/officeDocument/2006/relationships/oleObject" Target="../embeddings/oleObject15.bin"/></Relationships>
</file>

<file path=ppt/slides/_rels/slide5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83.xml"/><Relationship Id="rId3" Type="http://schemas.openxmlformats.org/officeDocument/2006/relationships/notesSlide" Target="../notesSlides/notesSlide19.xml"/></Relationships>
</file>

<file path=ppt/slides/_rels/slide52.xml.rels><?xml version="1.0" encoding="UTF-8" standalone="yes"?>
<Relationships xmlns="http://schemas.openxmlformats.org/package/2006/relationships"><Relationship Id="rId11" Type="http://schemas.openxmlformats.org/officeDocument/2006/relationships/image" Target="../media/image22.wmf"/><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vmlDrawing" Target="../drawings/vmlDrawing5.vml"/><Relationship Id="rId2" Type="http://schemas.openxmlformats.org/officeDocument/2006/relationships/slideLayout" Target="../slideLayouts/slideLayout83.xml"/><Relationship Id="rId3" Type="http://schemas.openxmlformats.org/officeDocument/2006/relationships/notesSlide" Target="../notesSlides/notesSlide20.xml"/><Relationship Id="rId4" Type="http://schemas.openxmlformats.org/officeDocument/2006/relationships/image" Target="../media/image21.wmf"/><Relationship Id="rId5" Type="http://schemas.openxmlformats.org/officeDocument/2006/relationships/oleObject" Target="../embeddings/oleObject17.bin"/><Relationship Id="rId6" Type="http://schemas.openxmlformats.org/officeDocument/2006/relationships/image" Target="../media/image14.emf"/><Relationship Id="rId7" Type="http://schemas.openxmlformats.org/officeDocument/2006/relationships/oleObject" Target="../embeddings/oleObject18.bin"/><Relationship Id="rId8" Type="http://schemas.openxmlformats.org/officeDocument/2006/relationships/oleObject" Target="../embeddings/oleObject19.bin"/><Relationship Id="rId9" Type="http://schemas.openxmlformats.org/officeDocument/2006/relationships/oleObject" Target="../embeddings/oleObject20.bin"/><Relationship Id="rId10"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83.xml"/><Relationship Id="rId3"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oleObject" Target="../embeddings/oleObject24.bin"/><Relationship Id="rId1" Type="http://schemas.openxmlformats.org/officeDocument/2006/relationships/vmlDrawing" Target="../drawings/vmlDrawing6.vml"/><Relationship Id="rId2" Type="http://schemas.openxmlformats.org/officeDocument/2006/relationships/slideLayout" Target="../slideLayouts/slideLayout83.xml"/><Relationship Id="rId3" Type="http://schemas.openxmlformats.org/officeDocument/2006/relationships/notesSlide" Target="../notesSlides/notesSlide22.xml"/><Relationship Id="rId4" Type="http://schemas.openxmlformats.org/officeDocument/2006/relationships/image" Target="../media/image21.wmf"/><Relationship Id="rId5" Type="http://schemas.openxmlformats.org/officeDocument/2006/relationships/oleObject" Target="../embeddings/oleObject21.bin"/><Relationship Id="rId6" Type="http://schemas.openxmlformats.org/officeDocument/2006/relationships/image" Target="../media/image14.emf"/><Relationship Id="rId7" Type="http://schemas.openxmlformats.org/officeDocument/2006/relationships/oleObject" Target="../embeddings/oleObject22.bin"/><Relationship Id="rId8" Type="http://schemas.openxmlformats.org/officeDocument/2006/relationships/image" Target="../media/image22.wmf"/><Relationship Id="rId9" Type="http://schemas.openxmlformats.org/officeDocument/2006/relationships/image" Target="../media/image23.png"/><Relationship Id="rId10"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5.bin"/><Relationship Id="rId5" Type="http://schemas.openxmlformats.org/officeDocument/2006/relationships/image" Target="../media/image14.emf"/><Relationship Id="rId6" Type="http://schemas.openxmlformats.org/officeDocument/2006/relationships/image" Target="../media/image21.wmf"/><Relationship Id="rId7" Type="http://schemas.openxmlformats.org/officeDocument/2006/relationships/oleObject" Target="../embeddings/oleObject26.bin"/><Relationship Id="rId8" Type="http://schemas.openxmlformats.org/officeDocument/2006/relationships/oleObject" Target="../embeddings/oleObject27.bin"/><Relationship Id="rId9" Type="http://schemas.openxmlformats.org/officeDocument/2006/relationships/oleObject" Target="../embeddings/oleObject28.bin"/><Relationship Id="rId10" Type="http://schemas.openxmlformats.org/officeDocument/2006/relationships/image" Target="../media/image15.jpg"/><Relationship Id="rId1" Type="http://schemas.openxmlformats.org/officeDocument/2006/relationships/vmlDrawing" Target="../drawings/vmlDrawing7.vml"/><Relationship Id="rId2" Type="http://schemas.openxmlformats.org/officeDocument/2006/relationships/slideLayout" Target="../slideLayouts/slideLayout8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1.wmf"/><Relationship Id="rId5" Type="http://schemas.openxmlformats.org/officeDocument/2006/relationships/oleObject" Target="../embeddings/oleObject29.bin"/><Relationship Id="rId6" Type="http://schemas.openxmlformats.org/officeDocument/2006/relationships/image" Target="../media/image14.emf"/><Relationship Id="rId7" Type="http://schemas.openxmlformats.org/officeDocument/2006/relationships/oleObject" Target="../embeddings/oleObject30.bin"/><Relationship Id="rId8" Type="http://schemas.openxmlformats.org/officeDocument/2006/relationships/image" Target="../media/image22.wmf"/><Relationship Id="rId9" Type="http://schemas.openxmlformats.org/officeDocument/2006/relationships/image" Target="../media/image23.png"/><Relationship Id="rId10" Type="http://schemas.openxmlformats.org/officeDocument/2006/relationships/image" Target="../media/image24.png"/><Relationship Id="rId1" Type="http://schemas.openxmlformats.org/officeDocument/2006/relationships/vmlDrawing" Target="../drawings/vmlDrawing8.vml"/><Relationship Id="rId2" Type="http://schemas.openxmlformats.org/officeDocument/2006/relationships/slideLayout" Target="../slideLayouts/slideLayout8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31.bin"/><Relationship Id="rId5" Type="http://schemas.openxmlformats.org/officeDocument/2006/relationships/image" Target="../media/image14.emf"/><Relationship Id="rId6" Type="http://schemas.openxmlformats.org/officeDocument/2006/relationships/image" Target="../media/image21.wmf"/><Relationship Id="rId7" Type="http://schemas.openxmlformats.org/officeDocument/2006/relationships/oleObject" Target="../embeddings/oleObject32.bin"/><Relationship Id="rId8" Type="http://schemas.openxmlformats.org/officeDocument/2006/relationships/image" Target="../media/image23.png"/><Relationship Id="rId9" Type="http://schemas.openxmlformats.org/officeDocument/2006/relationships/oleObject" Target="../embeddings/oleObject33.bin"/><Relationship Id="rId10" Type="http://schemas.openxmlformats.org/officeDocument/2006/relationships/oleObject" Target="../embeddings/oleObject34.bin"/><Relationship Id="rId1" Type="http://schemas.openxmlformats.org/officeDocument/2006/relationships/vmlDrawing" Target="../drawings/vmlDrawing9.vml"/><Relationship Id="rId2" Type="http://schemas.openxmlformats.org/officeDocument/2006/relationships/slideLayout" Target="../slideLayouts/slideLayout8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1.wmf"/><Relationship Id="rId5" Type="http://schemas.openxmlformats.org/officeDocument/2006/relationships/oleObject" Target="../embeddings/oleObject35.bin"/><Relationship Id="rId6" Type="http://schemas.openxmlformats.org/officeDocument/2006/relationships/image" Target="../media/image14.emf"/><Relationship Id="rId7" Type="http://schemas.openxmlformats.org/officeDocument/2006/relationships/oleObject" Target="../embeddings/oleObject36.bin"/><Relationship Id="rId8" Type="http://schemas.openxmlformats.org/officeDocument/2006/relationships/image" Target="../media/image23.png"/><Relationship Id="rId9" Type="http://schemas.openxmlformats.org/officeDocument/2006/relationships/oleObject" Target="../embeddings/oleObject37.bin"/><Relationship Id="rId10" Type="http://schemas.openxmlformats.org/officeDocument/2006/relationships/oleObject" Target="../embeddings/oleObject38.bin"/><Relationship Id="rId1" Type="http://schemas.openxmlformats.org/officeDocument/2006/relationships/vmlDrawing" Target="../drawings/vmlDrawing10.vml"/><Relationship Id="rId2" Type="http://schemas.openxmlformats.org/officeDocument/2006/relationships/slideLayout" Target="../slideLayouts/slideLayout8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83.xml"/><Relationship Id="rId4" Type="http://schemas.openxmlformats.org/officeDocument/2006/relationships/image" Target="../media/image21.wmf"/><Relationship Id="rId5" Type="http://schemas.openxmlformats.org/officeDocument/2006/relationships/oleObject" Target="../embeddings/oleObject39.bin"/><Relationship Id="rId6" Type="http://schemas.openxmlformats.org/officeDocument/2006/relationships/image" Target="../media/image14.emf"/><Relationship Id="rId7" Type="http://schemas.openxmlformats.org/officeDocument/2006/relationships/oleObject" Target="../embeddings/oleObject40.bin"/><Relationship Id="rId8" Type="http://schemas.openxmlformats.org/officeDocument/2006/relationships/image" Target="../media/image15.jpg"/><Relationship Id="rId9" Type="http://schemas.openxmlformats.org/officeDocument/2006/relationships/image" Target="../media/image22.wmf"/><Relationship Id="rId1" Type="http://schemas.openxmlformats.org/officeDocument/2006/relationships/vmlDrawing" Target="../drawings/vmlDrawing11.vml"/><Relationship Id="rId2" Type="http://schemas.openxmlformats.org/officeDocument/2006/relationships/tags" Target="../tags/tag7.xml"/></Relationships>
</file>

<file path=ppt/slides/_rels/slide6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83.xml"/><Relationship Id="rId3" Type="http://schemas.openxmlformats.org/officeDocument/2006/relationships/notesSlide" Target="../notesSlides/notesSlide27.xml"/></Relationships>
</file>

<file path=ppt/slides/_rels/slide62.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0.png"/><Relationship Id="rId1" Type="http://schemas.openxmlformats.org/officeDocument/2006/relationships/vmlDrawing" Target="../drawings/vmlDrawing12.vml"/><Relationship Id="rId2" Type="http://schemas.openxmlformats.org/officeDocument/2006/relationships/slideLayout" Target="../slideLayouts/slideLayout83.xml"/><Relationship Id="rId3" Type="http://schemas.openxmlformats.org/officeDocument/2006/relationships/image" Target="../media/image21.wmf"/><Relationship Id="rId4" Type="http://schemas.openxmlformats.org/officeDocument/2006/relationships/oleObject" Target="../embeddings/oleObject41.bin"/><Relationship Id="rId5" Type="http://schemas.openxmlformats.org/officeDocument/2006/relationships/image" Target="../media/image14.emf"/><Relationship Id="rId6" Type="http://schemas.openxmlformats.org/officeDocument/2006/relationships/oleObject" Target="../embeddings/oleObject42.bin"/><Relationship Id="rId7" Type="http://schemas.openxmlformats.org/officeDocument/2006/relationships/oleObject" Target="../embeddings/oleObject43.bin"/><Relationship Id="rId8" Type="http://schemas.openxmlformats.org/officeDocument/2006/relationships/oleObject" Target="../embeddings/oleObject44.bin"/><Relationship Id="rId9" Type="http://schemas.openxmlformats.org/officeDocument/2006/relationships/image" Target="../media/image23.png"/><Relationship Id="rId10" Type="http://schemas.openxmlformats.org/officeDocument/2006/relationships/image" Target="../media/image22.wmf"/></Relationships>
</file>

<file path=ppt/slides/_rels/slide63.xml.rels><?xml version="1.0" encoding="UTF-8" standalone="yes"?>
<Relationships xmlns="http://schemas.openxmlformats.org/package/2006/relationships"><Relationship Id="rId11" Type="http://schemas.openxmlformats.org/officeDocument/2006/relationships/image" Target="../media/image22.wmf"/><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vmlDrawing" Target="../drawings/vmlDrawing13.vml"/><Relationship Id="rId2" Type="http://schemas.openxmlformats.org/officeDocument/2006/relationships/tags" Target="../tags/tag9.xml"/><Relationship Id="rId3" Type="http://schemas.openxmlformats.org/officeDocument/2006/relationships/slideLayout" Target="../slideLayouts/slideLayout83.xml"/><Relationship Id="rId4" Type="http://schemas.openxmlformats.org/officeDocument/2006/relationships/notesSlide" Target="../notesSlides/notesSlide28.xml"/><Relationship Id="rId5" Type="http://schemas.openxmlformats.org/officeDocument/2006/relationships/image" Target="../media/image21.wmf"/><Relationship Id="rId6" Type="http://schemas.openxmlformats.org/officeDocument/2006/relationships/oleObject" Target="../embeddings/oleObject45.bin"/><Relationship Id="rId7" Type="http://schemas.openxmlformats.org/officeDocument/2006/relationships/image" Target="../media/image14.emf"/><Relationship Id="rId8" Type="http://schemas.openxmlformats.org/officeDocument/2006/relationships/oleObject" Target="../embeddings/oleObject46.bin"/><Relationship Id="rId9" Type="http://schemas.openxmlformats.org/officeDocument/2006/relationships/oleObject" Target="../embeddings/oleObject47.bin"/><Relationship Id="rId10" Type="http://schemas.openxmlformats.org/officeDocument/2006/relationships/oleObject" Target="../embeddings/oleObject48.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49.bin"/><Relationship Id="rId5" Type="http://schemas.openxmlformats.org/officeDocument/2006/relationships/image" Target="../media/image14.emf"/><Relationship Id="rId6" Type="http://schemas.openxmlformats.org/officeDocument/2006/relationships/oleObject" Target="../embeddings/oleObject50.bin"/><Relationship Id="rId7" Type="http://schemas.openxmlformats.org/officeDocument/2006/relationships/oleObject" Target="../embeddings/oleObject51.bin"/><Relationship Id="rId8" Type="http://schemas.openxmlformats.org/officeDocument/2006/relationships/oleObject" Target="../embeddings/oleObject52.bin"/><Relationship Id="rId9" Type="http://schemas.openxmlformats.org/officeDocument/2006/relationships/image" Target="../media/image15.jpg"/><Relationship Id="rId1" Type="http://schemas.openxmlformats.org/officeDocument/2006/relationships/vmlDrawing" Target="../drawings/vmlDrawing14.vml"/><Relationship Id="rId2"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emf"/><Relationship Id="rId5" Type="http://schemas.openxmlformats.org/officeDocument/2006/relationships/image" Target="../media/image30.jpeg"/><Relationship Id="rId1" Type="http://schemas.openxmlformats.org/officeDocument/2006/relationships/slideLayout" Target="../slideLayouts/slideLayout51.xml"/><Relationship Id="rId2" Type="http://schemas.openxmlformats.org/officeDocument/2006/relationships/notesSlide" Target="../notesSlides/notesSlide31.xml"/></Relationships>
</file>

<file path=ppt/slides/_rels/slide68.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slideLayout" Target="../slideLayouts/slideLayout51.xml"/><Relationship Id="rId2" Type="http://schemas.openxmlformats.org/officeDocument/2006/relationships/notesSlide" Target="../notesSlides/notesSlide32.xml"/></Relationships>
</file>

<file path=ppt/slides/_rels/slide69.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51.xml"/><Relationship Id="rId2" Type="http://schemas.openxmlformats.org/officeDocument/2006/relationships/notesSlide" Target="../notesSlides/notesSlide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36.emf"/><Relationship Id="rId5" Type="http://schemas.openxmlformats.org/officeDocument/2006/relationships/image" Target="../media/image37.emf"/><Relationship Id="rId1" Type="http://schemas.openxmlformats.org/officeDocument/2006/relationships/vmlDrawing" Target="../drawings/vmlDrawing15.vml"/><Relationship Id="rId2"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7.emf"/><Relationship Id="rId1" Type="http://schemas.openxmlformats.org/officeDocument/2006/relationships/slideLayout" Target="../slideLayouts/slideLayout51.xml"/><Relationship Id="rId2" Type="http://schemas.openxmlformats.org/officeDocument/2006/relationships/notesSlide" Target="../notesSlides/notesSlide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9.png"/><Relationship Id="rId3"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image" Target="../media/image41.emf"/></Relationships>
</file>

<file path=ppt/slides/_rels/slide74.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51.xml"/><Relationship Id="rId2" Type="http://schemas.openxmlformats.org/officeDocument/2006/relationships/notesSlide" Target="../notesSlides/notesSlide35.xml"/></Relationships>
</file>

<file path=ppt/slides/_rels/slide75.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slideLayout" Target="../slideLayouts/slideLayout51.xml"/><Relationship Id="rId2" Type="http://schemas.openxmlformats.org/officeDocument/2006/relationships/notesSlide" Target="../notesSlides/notesSlide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9" y="533417"/>
            <a:ext cx="7772401" cy="1695451"/>
          </a:xfrm>
        </p:spPr>
        <p:txBody>
          <a:bodyPr>
            <a:normAutofit/>
          </a:bodyPr>
          <a:lstStyle/>
          <a:p>
            <a:pPr algn="l"/>
            <a:r>
              <a:rPr lang="en-US" dirty="0"/>
              <a:t>Software Defined Networking</a:t>
            </a:r>
            <a:br>
              <a:rPr lang="en-US" dirty="0"/>
            </a:br>
            <a:r>
              <a:rPr lang="en-US" dirty="0"/>
              <a:t>COMS 6998</a:t>
            </a:r>
            <a:r>
              <a:rPr lang="en-US" dirty="0" smtClean="0"/>
              <a:t>-10, </a:t>
            </a:r>
            <a:r>
              <a:rPr lang="en-US" dirty="0"/>
              <a:t>Fall </a:t>
            </a:r>
            <a:r>
              <a:rPr lang="en-US" dirty="0" smtClean="0"/>
              <a:t>2014</a:t>
            </a:r>
            <a:endParaRPr lang="en-US" dirty="0"/>
          </a:p>
        </p:txBody>
      </p:sp>
      <p:sp>
        <p:nvSpPr>
          <p:cNvPr id="3" name="Subtitle 2"/>
          <p:cNvSpPr>
            <a:spLocks noGrp="1"/>
          </p:cNvSpPr>
          <p:nvPr>
            <p:ph type="subTitle" idx="1"/>
          </p:nvPr>
        </p:nvSpPr>
        <p:spPr>
          <a:xfrm>
            <a:off x="609605" y="3352803"/>
            <a:ext cx="8153400" cy="2438400"/>
          </a:xfrm>
        </p:spPr>
        <p:txBody>
          <a:bodyPr>
            <a:noAutofit/>
          </a:bodyPr>
          <a:lstStyle/>
          <a:p>
            <a:pPr algn="r"/>
            <a:r>
              <a:rPr lang="en-US" sz="3400" dirty="0">
                <a:solidFill>
                  <a:schemeClr val="tx1"/>
                </a:solidFill>
              </a:rPr>
              <a:t>Instructor: Li Erran Li (</a:t>
            </a:r>
            <a:r>
              <a:rPr lang="en-US" sz="3400" dirty="0" err="1">
                <a:solidFill>
                  <a:srgbClr val="9F8540"/>
                </a:solidFill>
              </a:rPr>
              <a:t>lierranli@cs.columbia.edu</a:t>
            </a:r>
            <a:r>
              <a:rPr lang="en-US" sz="3400" dirty="0">
                <a:solidFill>
                  <a:schemeClr val="tx1"/>
                </a:solidFill>
              </a:rPr>
              <a:t>)</a:t>
            </a:r>
          </a:p>
          <a:p>
            <a:pPr lvl="0" algn="r"/>
            <a:r>
              <a:rPr lang="en-US" sz="3400" dirty="0">
                <a:solidFill>
                  <a:srgbClr val="9F8540"/>
                </a:solidFill>
                <a:hlinkClick r:id="rId3"/>
              </a:rPr>
              <a:t>http://www.cs.columbia.edu/~lierranli/coms6998-10SDNFall2014/</a:t>
            </a:r>
            <a:endParaRPr lang="en-US" sz="3400" dirty="0">
              <a:solidFill>
                <a:srgbClr val="9F8540"/>
              </a:solidFill>
            </a:endParaRPr>
          </a:p>
          <a:p>
            <a:pPr algn="r"/>
            <a:r>
              <a:rPr lang="en-US" sz="3400" dirty="0">
                <a:solidFill>
                  <a:schemeClr val="tx1"/>
                </a:solidFill>
              </a:rPr>
              <a:t>11/21/2014: SDN Wireless Networks</a:t>
            </a:r>
            <a:endParaRPr lang="en-US" sz="3400" dirty="0">
              <a:solidFill>
                <a:srgbClr val="9F854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lnSpcReduction="10000"/>
          </a:bodyPr>
          <a:lstStyle/>
          <a:p>
            <a:r>
              <a:rPr lang="en-US" dirty="0" smtClean="0"/>
              <a:t>Review of SDN Security</a:t>
            </a:r>
          </a:p>
          <a:p>
            <a:r>
              <a:rPr lang="en-US" dirty="0" smtClean="0"/>
              <a:t>SDN Wireless Networks</a:t>
            </a:r>
          </a:p>
          <a:p>
            <a:pPr lvl="1"/>
            <a:r>
              <a:rPr lang="en-US" dirty="0" smtClean="0"/>
              <a:t>Motivation</a:t>
            </a:r>
          </a:p>
          <a:p>
            <a:pPr lvl="1"/>
            <a:r>
              <a:rPr lang="en-US" dirty="0" smtClean="0">
                <a:solidFill>
                  <a:srgbClr val="000000"/>
                </a:solidFill>
              </a:rPr>
              <a:t>Data Plane Abstraction: </a:t>
            </a:r>
          </a:p>
          <a:p>
            <a:pPr lvl="2"/>
            <a:r>
              <a:rPr lang="en-US" dirty="0" err="1" smtClean="0">
                <a:solidFill>
                  <a:srgbClr val="FF0000"/>
                </a:solidFill>
              </a:rPr>
              <a:t>OpenRadio</a:t>
            </a:r>
            <a:r>
              <a:rPr lang="en-US" dirty="0" smtClean="0">
                <a:solidFill>
                  <a:srgbClr val="FF0000"/>
                </a:solidFill>
              </a:rPr>
              <a:t>  </a:t>
            </a:r>
          </a:p>
          <a:p>
            <a:pPr lvl="2"/>
            <a:r>
              <a:rPr lang="en-US" dirty="0" smtClean="0"/>
              <a:t>PRAN</a:t>
            </a:r>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t>Core Networks: </a:t>
            </a:r>
            <a:r>
              <a:rPr lang="en-US" dirty="0" err="1" smtClean="0"/>
              <a:t>SoftCell</a:t>
            </a:r>
            <a:endParaRPr lang="en-US" dirty="0" smtClean="0"/>
          </a:p>
          <a:p>
            <a:pPr lvl="2"/>
            <a:r>
              <a:rPr lang="en-US" dirty="0" smtClean="0"/>
              <a:t>Cellular WAN: </a:t>
            </a:r>
            <a:r>
              <a:rPr lang="en-US" dirty="0" err="1" smtClean="0"/>
              <a:t>SoftMoW</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10</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11/21/14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8787200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Segoe UI Light" charset="0"/>
                <a:ea typeface="Segoe UI Symbol" charset="0"/>
                <a:cs typeface="Browallia New" charset="0"/>
              </a:rPr>
              <a:t>OpenRadio: Access Dataplane</a:t>
            </a:r>
          </a:p>
        </p:txBody>
      </p:sp>
      <p:sp>
        <p:nvSpPr>
          <p:cNvPr id="3" name="Content Placeholder 2"/>
          <p:cNvSpPr>
            <a:spLocks noGrp="1"/>
          </p:cNvSpPr>
          <p:nvPr>
            <p:ph idx="1"/>
          </p:nvPr>
        </p:nvSpPr>
        <p:spPr>
          <a:xfrm>
            <a:off x="381000" y="1447804"/>
            <a:ext cx="5222875" cy="4525962"/>
          </a:xfrm>
        </p:spPr>
        <p:txBody>
          <a:bodyPr/>
          <a:lstStyle/>
          <a:p>
            <a:pPr marL="0" indent="0">
              <a:buNone/>
              <a:defRPr/>
            </a:pPr>
            <a:r>
              <a:rPr lang="en-US" dirty="0" err="1" smtClean="0">
                <a:ea typeface="+mn-ea"/>
              </a:rPr>
              <a:t>OpenRadio</a:t>
            </a:r>
            <a:r>
              <a:rPr lang="en-US" dirty="0" smtClean="0">
                <a:ea typeface="+mn-ea"/>
              </a:rPr>
              <a:t> APs built with merchant DSP &amp; ARM silicon </a:t>
            </a:r>
          </a:p>
          <a:p>
            <a:pPr lvl="1" eaLnBrk="1" hangingPunct="1">
              <a:defRPr/>
            </a:pPr>
            <a:r>
              <a:rPr lang="en-US" dirty="0" smtClean="0">
                <a:ea typeface="+mn-ea"/>
              </a:rPr>
              <a:t>Single platform capable of </a:t>
            </a:r>
            <a:r>
              <a:rPr lang="en-US" b="1" dirty="0" smtClean="0">
                <a:ea typeface="+mn-ea"/>
              </a:rPr>
              <a:t>LTE, 3G, </a:t>
            </a:r>
            <a:r>
              <a:rPr lang="en-US" b="1" dirty="0" err="1" smtClean="0">
                <a:ea typeface="+mn-ea"/>
              </a:rPr>
              <a:t>WiMax</a:t>
            </a:r>
            <a:r>
              <a:rPr lang="en-US" b="1" dirty="0" smtClean="0">
                <a:ea typeface="+mn-ea"/>
              </a:rPr>
              <a:t>, </a:t>
            </a:r>
            <a:r>
              <a:rPr lang="en-US" b="1" dirty="0" err="1" smtClean="0">
                <a:ea typeface="+mn-ea"/>
              </a:rPr>
              <a:t>WiFi</a:t>
            </a:r>
            <a:endParaRPr lang="en-US" b="1" dirty="0" smtClean="0">
              <a:ea typeface="+mn-ea"/>
            </a:endParaRPr>
          </a:p>
          <a:p>
            <a:pPr lvl="1" eaLnBrk="1" hangingPunct="1">
              <a:defRPr/>
            </a:pPr>
            <a:r>
              <a:rPr lang="en-US" dirty="0" err="1" smtClean="0">
                <a:ea typeface="+mn-ea"/>
              </a:rPr>
              <a:t>OpenFlow</a:t>
            </a:r>
            <a:r>
              <a:rPr lang="en-US" dirty="0" smtClean="0">
                <a:ea typeface="+mn-ea"/>
              </a:rPr>
              <a:t> for Layer 3</a:t>
            </a:r>
          </a:p>
          <a:p>
            <a:pPr lvl="1" eaLnBrk="1" hangingPunct="1">
              <a:defRPr/>
            </a:pPr>
            <a:r>
              <a:rPr lang="en-US" dirty="0" smtClean="0">
                <a:ea typeface="+mn-ea"/>
              </a:rPr>
              <a:t>Inexpensive ($300-500)</a:t>
            </a:r>
          </a:p>
          <a:p>
            <a:pPr marL="456718" lvl="1" indent="0">
              <a:buNone/>
              <a:defRPr/>
            </a:pPr>
            <a:endParaRPr lang="en-US" dirty="0" smtClean="0">
              <a:ea typeface="+mn-ea"/>
            </a:endParaRPr>
          </a:p>
          <a:p>
            <a:pPr lvl="1" eaLnBrk="1" hangingPunct="1">
              <a:defRPr/>
            </a:pPr>
            <a:endParaRPr lang="en-US" dirty="0" smtClean="0">
              <a:ea typeface="+mn-ea"/>
            </a:endParaRPr>
          </a:p>
          <a:p>
            <a:pPr lvl="1" eaLnBrk="1" hangingPunct="1">
              <a:defRPr/>
            </a:pPr>
            <a:endParaRPr lang="en-US" dirty="0">
              <a:ea typeface="+mn-ea"/>
            </a:endParaRPr>
          </a:p>
        </p:txBody>
      </p:sp>
      <p:grpSp>
        <p:nvGrpSpPr>
          <p:cNvPr id="33796" name="Group 252"/>
          <p:cNvGrpSpPr>
            <a:grpSpLocks/>
          </p:cNvGrpSpPr>
          <p:nvPr/>
        </p:nvGrpSpPr>
        <p:grpSpPr bwMode="auto">
          <a:xfrm>
            <a:off x="6781800" y="1295402"/>
            <a:ext cx="990600" cy="968376"/>
            <a:chOff x="6455331" y="7453070"/>
            <a:chExt cx="3130762" cy="2678770"/>
          </a:xfrm>
        </p:grpSpPr>
        <p:pic>
          <p:nvPicPr>
            <p:cNvPr id="33820" name="Picture 8" descr="http://afewshortcuts.com/wp-content/uploads/2011/03/open-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31" y="8386953"/>
              <a:ext cx="3130762" cy="17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4" descr="http://images.all-free-download.com/images/graphicmedium/no_hope_wireless_access_point_clip_art_9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271" y="7453070"/>
              <a:ext cx="1737085" cy="163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7604282" y="9073508"/>
              <a:ext cx="732518" cy="307400"/>
            </a:xfrm>
            <a:custGeom>
              <a:avLst/>
              <a:gdLst>
                <a:gd name="connsiteX0" fmla="*/ 0 w 814387"/>
                <a:gd name="connsiteY0" fmla="*/ 9525 h 361950"/>
                <a:gd name="connsiteX1" fmla="*/ 373856 w 814387"/>
                <a:gd name="connsiteY1" fmla="*/ 361950 h 361950"/>
                <a:gd name="connsiteX2" fmla="*/ 814387 w 814387"/>
                <a:gd name="connsiteY2" fmla="*/ 0 h 361950"/>
                <a:gd name="connsiteX3" fmla="*/ 0 w 814387"/>
                <a:gd name="connsiteY3" fmla="*/ 9525 h 361950"/>
                <a:gd name="connsiteX0" fmla="*/ 0 w 812006"/>
                <a:gd name="connsiteY0" fmla="*/ 7143 h 361950"/>
                <a:gd name="connsiteX1" fmla="*/ 371475 w 812006"/>
                <a:gd name="connsiteY1" fmla="*/ 361950 h 361950"/>
                <a:gd name="connsiteX2" fmla="*/ 812006 w 812006"/>
                <a:gd name="connsiteY2" fmla="*/ 0 h 361950"/>
                <a:gd name="connsiteX3" fmla="*/ 0 w 812006"/>
                <a:gd name="connsiteY3" fmla="*/ 7143 h 361950"/>
                <a:gd name="connsiteX0" fmla="*/ 0 w 812006"/>
                <a:gd name="connsiteY0" fmla="*/ 0 h 364332"/>
                <a:gd name="connsiteX1" fmla="*/ 371475 w 812006"/>
                <a:gd name="connsiteY1" fmla="*/ 364332 h 364332"/>
                <a:gd name="connsiteX2" fmla="*/ 812006 w 812006"/>
                <a:gd name="connsiteY2" fmla="*/ 2382 h 364332"/>
                <a:gd name="connsiteX3" fmla="*/ 0 w 812006"/>
                <a:gd name="connsiteY3" fmla="*/ 0 h 364332"/>
                <a:gd name="connsiteX0" fmla="*/ 0 w 802481"/>
                <a:gd name="connsiteY0" fmla="*/ 0 h 364332"/>
                <a:gd name="connsiteX1" fmla="*/ 361950 w 802481"/>
                <a:gd name="connsiteY1" fmla="*/ 364332 h 364332"/>
                <a:gd name="connsiteX2" fmla="*/ 802481 w 802481"/>
                <a:gd name="connsiteY2" fmla="*/ 2382 h 364332"/>
                <a:gd name="connsiteX3" fmla="*/ 0 w 802481"/>
                <a:gd name="connsiteY3" fmla="*/ 0 h 364332"/>
                <a:gd name="connsiteX0" fmla="*/ 0 w 802481"/>
                <a:gd name="connsiteY0" fmla="*/ 7143 h 361950"/>
                <a:gd name="connsiteX1" fmla="*/ 361950 w 802481"/>
                <a:gd name="connsiteY1" fmla="*/ 361950 h 361950"/>
                <a:gd name="connsiteX2" fmla="*/ 802481 w 802481"/>
                <a:gd name="connsiteY2" fmla="*/ 0 h 361950"/>
                <a:gd name="connsiteX3" fmla="*/ 0 w 802481"/>
                <a:gd name="connsiteY3" fmla="*/ 7143 h 361950"/>
                <a:gd name="connsiteX0" fmla="*/ 0 w 812006"/>
                <a:gd name="connsiteY0" fmla="*/ 7143 h 361950"/>
                <a:gd name="connsiteX1" fmla="*/ 371475 w 812006"/>
                <a:gd name="connsiteY1" fmla="*/ 361950 h 361950"/>
                <a:gd name="connsiteX2" fmla="*/ 812006 w 812006"/>
                <a:gd name="connsiteY2" fmla="*/ 0 h 361950"/>
                <a:gd name="connsiteX3" fmla="*/ 0 w 812006"/>
                <a:gd name="connsiteY3" fmla="*/ 7143 h 361950"/>
                <a:gd name="connsiteX0" fmla="*/ 0 w 802481"/>
                <a:gd name="connsiteY0" fmla="*/ 0 h 361951"/>
                <a:gd name="connsiteX1" fmla="*/ 361950 w 802481"/>
                <a:gd name="connsiteY1" fmla="*/ 361951 h 361951"/>
                <a:gd name="connsiteX2" fmla="*/ 802481 w 802481"/>
                <a:gd name="connsiteY2" fmla="*/ 1 h 361951"/>
                <a:gd name="connsiteX3" fmla="*/ 0 w 802481"/>
                <a:gd name="connsiteY3" fmla="*/ 0 h 361951"/>
              </a:gdLst>
              <a:ahLst/>
              <a:cxnLst>
                <a:cxn ang="0">
                  <a:pos x="connsiteX0" y="connsiteY0"/>
                </a:cxn>
                <a:cxn ang="0">
                  <a:pos x="connsiteX1" y="connsiteY1"/>
                </a:cxn>
                <a:cxn ang="0">
                  <a:pos x="connsiteX2" y="connsiteY2"/>
                </a:cxn>
                <a:cxn ang="0">
                  <a:pos x="connsiteX3" y="connsiteY3"/>
                </a:cxn>
              </a:cxnLst>
              <a:rect l="l" t="t" r="r" b="b"/>
              <a:pathLst>
                <a:path w="802481" h="361951">
                  <a:moveTo>
                    <a:pt x="0" y="0"/>
                  </a:moveTo>
                  <a:lnTo>
                    <a:pt x="361950" y="361951"/>
                  </a:lnTo>
                  <a:lnTo>
                    <a:pt x="802481" y="1"/>
                  </a:lnTo>
                  <a:lnTo>
                    <a:pt x="0" y="0"/>
                  </a:lnTo>
                  <a:close/>
                </a:path>
              </a:pathLst>
            </a:custGeom>
            <a:solidFill>
              <a:srgbClr val="3D7C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8" name="Rectangle 7"/>
          <p:cNvSpPr/>
          <p:nvPr/>
        </p:nvSpPr>
        <p:spPr>
          <a:xfrm>
            <a:off x="5562600" y="2827337"/>
            <a:ext cx="3505199" cy="3319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eaLnBrk="1" hangingPunct="1">
              <a:defRPr/>
            </a:pPr>
            <a:endParaRPr lang="en-US"/>
          </a:p>
        </p:txBody>
      </p:sp>
      <p:sp>
        <p:nvSpPr>
          <p:cNvPr id="9" name="Rectangle 8"/>
          <p:cNvSpPr/>
          <p:nvPr/>
        </p:nvSpPr>
        <p:spPr>
          <a:xfrm>
            <a:off x="5680075" y="4135438"/>
            <a:ext cx="838200" cy="48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eaLnBrk="1" hangingPunct="1">
              <a:defRPr/>
            </a:pPr>
            <a:endParaRPr lang="en-US"/>
          </a:p>
        </p:txBody>
      </p:sp>
      <p:sp>
        <p:nvSpPr>
          <p:cNvPr id="33799" name="TextBox 9"/>
          <p:cNvSpPr txBox="1">
            <a:spLocks noChangeArrowheads="1"/>
          </p:cNvSpPr>
          <p:nvPr/>
        </p:nvSpPr>
        <p:spPr bwMode="auto">
          <a:xfrm>
            <a:off x="5638805" y="4071946"/>
            <a:ext cx="887251" cy="6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Control </a:t>
            </a:r>
          </a:p>
          <a:p>
            <a:pPr marL="342541" indent="-342541"/>
            <a:r>
              <a:rPr lang="en-US" sz="1700"/>
              <a:t>CPU</a:t>
            </a:r>
          </a:p>
        </p:txBody>
      </p:sp>
      <p:sp>
        <p:nvSpPr>
          <p:cNvPr id="11" name="Rectangle 10"/>
          <p:cNvSpPr/>
          <p:nvPr/>
        </p:nvSpPr>
        <p:spPr>
          <a:xfrm>
            <a:off x="7315200" y="3144839"/>
            <a:ext cx="1219200" cy="742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eaLnBrk="1" hangingPunct="1">
              <a:defRPr/>
            </a:pPr>
            <a:endParaRPr lang="en-US"/>
          </a:p>
        </p:txBody>
      </p:sp>
      <p:sp>
        <p:nvSpPr>
          <p:cNvPr id="12" name="Rectangle 11"/>
          <p:cNvSpPr/>
          <p:nvPr/>
        </p:nvSpPr>
        <p:spPr>
          <a:xfrm>
            <a:off x="7315200" y="4287839"/>
            <a:ext cx="1219200" cy="742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eaLnBrk="1" hangingPunct="1">
              <a:defRPr/>
            </a:pPr>
            <a:endParaRPr lang="en-US"/>
          </a:p>
        </p:txBody>
      </p:sp>
      <p:sp>
        <p:nvSpPr>
          <p:cNvPr id="13" name="Rectangle 12"/>
          <p:cNvSpPr/>
          <p:nvPr/>
        </p:nvSpPr>
        <p:spPr>
          <a:xfrm>
            <a:off x="5867410" y="5794375"/>
            <a:ext cx="650875"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eaLnBrk="1" hangingPunct="1">
              <a:defRPr/>
            </a:pPr>
            <a:endParaRPr lang="en-US"/>
          </a:p>
        </p:txBody>
      </p:sp>
      <p:sp>
        <p:nvSpPr>
          <p:cNvPr id="14" name="Rectangle 13"/>
          <p:cNvSpPr/>
          <p:nvPr/>
        </p:nvSpPr>
        <p:spPr>
          <a:xfrm>
            <a:off x="6858011" y="5784852"/>
            <a:ext cx="650875"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eaLnBrk="1" hangingPunct="1">
              <a:defRPr/>
            </a:pPr>
            <a:endParaRPr lang="en-US"/>
          </a:p>
        </p:txBody>
      </p:sp>
      <p:sp>
        <p:nvSpPr>
          <p:cNvPr id="15" name="Rectangle 14"/>
          <p:cNvSpPr/>
          <p:nvPr/>
        </p:nvSpPr>
        <p:spPr>
          <a:xfrm>
            <a:off x="7883536" y="5784852"/>
            <a:ext cx="650875"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eaLnBrk="1" hangingPunct="1">
              <a:defRPr/>
            </a:pPr>
            <a:endParaRPr lang="en-US"/>
          </a:p>
        </p:txBody>
      </p:sp>
      <p:sp>
        <p:nvSpPr>
          <p:cNvPr id="33805" name="TextBox 15"/>
          <p:cNvSpPr txBox="1">
            <a:spLocks noChangeArrowheads="1"/>
          </p:cNvSpPr>
          <p:nvPr/>
        </p:nvSpPr>
        <p:spPr bwMode="auto">
          <a:xfrm>
            <a:off x="7273933" y="3184532"/>
            <a:ext cx="1274940" cy="6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Forwarding</a:t>
            </a:r>
          </a:p>
          <a:p>
            <a:pPr marL="342541" indent="-342541"/>
            <a:r>
              <a:rPr lang="en-US" sz="1700"/>
              <a:t>Dataplane</a:t>
            </a:r>
          </a:p>
        </p:txBody>
      </p:sp>
      <p:sp>
        <p:nvSpPr>
          <p:cNvPr id="33806" name="TextBox 16"/>
          <p:cNvSpPr txBox="1">
            <a:spLocks noChangeArrowheads="1"/>
          </p:cNvSpPr>
          <p:nvPr/>
        </p:nvSpPr>
        <p:spPr bwMode="auto">
          <a:xfrm>
            <a:off x="7253293" y="4305309"/>
            <a:ext cx="1416518" cy="6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Baseband &amp;</a:t>
            </a:r>
          </a:p>
          <a:p>
            <a:pPr marL="342541" indent="-342541"/>
            <a:r>
              <a:rPr lang="en-US" sz="1700"/>
              <a:t>Layer 2 DSP</a:t>
            </a:r>
          </a:p>
        </p:txBody>
      </p:sp>
      <p:cxnSp>
        <p:nvCxnSpPr>
          <p:cNvPr id="18" name="Straight Arrow Connector 17"/>
          <p:cNvCxnSpPr>
            <a:stCxn id="11" idx="2"/>
            <a:endCxn id="12" idx="0"/>
          </p:cNvCxnSpPr>
          <p:nvPr/>
        </p:nvCxnSpPr>
        <p:spPr>
          <a:xfrm>
            <a:off x="7924800" y="3887803"/>
            <a:ext cx="0" cy="40005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13" idx="0"/>
          </p:cNvCxnSpPr>
          <p:nvPr/>
        </p:nvCxnSpPr>
        <p:spPr>
          <a:xfrm flipH="1">
            <a:off x="6192838" y="5030791"/>
            <a:ext cx="1731962" cy="76358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4" idx="0"/>
          </p:cNvCxnSpPr>
          <p:nvPr/>
        </p:nvCxnSpPr>
        <p:spPr>
          <a:xfrm flipH="1">
            <a:off x="7183438" y="5030789"/>
            <a:ext cx="741362" cy="7540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5" idx="0"/>
          </p:cNvCxnSpPr>
          <p:nvPr/>
        </p:nvCxnSpPr>
        <p:spPr>
          <a:xfrm>
            <a:off x="7924802" y="5030789"/>
            <a:ext cx="284163" cy="7540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811" name="TextBox 21"/>
          <p:cNvSpPr txBox="1">
            <a:spLocks noChangeArrowheads="1"/>
          </p:cNvSpPr>
          <p:nvPr/>
        </p:nvSpPr>
        <p:spPr bwMode="auto">
          <a:xfrm>
            <a:off x="5984880" y="5802316"/>
            <a:ext cx="475079" cy="3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RF</a:t>
            </a:r>
          </a:p>
        </p:txBody>
      </p:sp>
      <p:sp>
        <p:nvSpPr>
          <p:cNvPr id="33812" name="TextBox 22"/>
          <p:cNvSpPr txBox="1">
            <a:spLocks noChangeArrowheads="1"/>
          </p:cNvSpPr>
          <p:nvPr/>
        </p:nvSpPr>
        <p:spPr bwMode="auto">
          <a:xfrm>
            <a:off x="6992942" y="5802316"/>
            <a:ext cx="475079" cy="3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RF</a:t>
            </a:r>
          </a:p>
        </p:txBody>
      </p:sp>
      <p:sp>
        <p:nvSpPr>
          <p:cNvPr id="33813" name="TextBox 23"/>
          <p:cNvSpPr txBox="1">
            <a:spLocks noChangeArrowheads="1"/>
          </p:cNvSpPr>
          <p:nvPr/>
        </p:nvSpPr>
        <p:spPr bwMode="auto">
          <a:xfrm>
            <a:off x="8002595" y="5802316"/>
            <a:ext cx="475079" cy="3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RF</a:t>
            </a:r>
          </a:p>
        </p:txBody>
      </p:sp>
      <p:cxnSp>
        <p:nvCxnSpPr>
          <p:cNvPr id="25" name="Straight Arrow Connector 24"/>
          <p:cNvCxnSpPr>
            <a:stCxn id="33799" idx="3"/>
            <a:endCxn id="33805" idx="1"/>
          </p:cNvCxnSpPr>
          <p:nvPr/>
        </p:nvCxnSpPr>
        <p:spPr>
          <a:xfrm flipV="1">
            <a:off x="6526056" y="3492260"/>
            <a:ext cx="747877" cy="887414"/>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3799" idx="3"/>
            <a:endCxn id="33806" idx="1"/>
          </p:cNvCxnSpPr>
          <p:nvPr/>
        </p:nvCxnSpPr>
        <p:spPr>
          <a:xfrm>
            <a:off x="6526056" y="4379674"/>
            <a:ext cx="727237" cy="233363"/>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94485" y="4375164"/>
            <a:ext cx="398463" cy="876301"/>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3820" idx="2"/>
          </p:cNvCxnSpPr>
          <p:nvPr/>
        </p:nvCxnSpPr>
        <p:spPr>
          <a:xfrm flipH="1">
            <a:off x="5562603" y="2263774"/>
            <a:ext cx="1714501" cy="552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3820" idx="2"/>
          </p:cNvCxnSpPr>
          <p:nvPr/>
        </p:nvCxnSpPr>
        <p:spPr>
          <a:xfrm>
            <a:off x="7277102" y="2263774"/>
            <a:ext cx="1790700" cy="552451"/>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381010" y="5105401"/>
            <a:ext cx="8610599" cy="954010"/>
          </a:xfrm>
          <a:prstGeom prst="rect">
            <a:avLst/>
          </a:prstGeom>
          <a:solidFill>
            <a:srgbClr val="339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2800" b="1" dirty="0"/>
              <a:t>Exposes a match/action interface to program how a flow is forwarded, scheduled &amp; encoded</a:t>
            </a:r>
          </a:p>
        </p:txBody>
      </p:sp>
      <p:sp>
        <p:nvSpPr>
          <p:cNvPr id="5" name="Slide Number Placeholder 4"/>
          <p:cNvSpPr>
            <a:spLocks noGrp="1"/>
          </p:cNvSpPr>
          <p:nvPr>
            <p:ph type="sldNum" sz="quarter" idx="12"/>
          </p:nvPr>
        </p:nvSpPr>
        <p:spPr/>
        <p:txBody>
          <a:bodyPr/>
          <a:lstStyle/>
          <a:p>
            <a:fld id="{20342B77-D34C-443A-9BA4-2E8748A6D936}" type="slidenum">
              <a:rPr lang="en-US" smtClean="0"/>
              <a:pPr/>
              <a:t>11</a:t>
            </a:fld>
            <a:endParaRPr lang="en-US"/>
          </a:p>
        </p:txBody>
      </p:sp>
      <p:sp>
        <p:nvSpPr>
          <p:cNvPr id="6" name="Date Placeholder 5"/>
          <p:cNvSpPr>
            <a:spLocks noGrp="1"/>
          </p:cNvSpPr>
          <p:nvPr>
            <p:ph type="dt" sz="half" idx="10"/>
          </p:nvPr>
        </p:nvSpPr>
        <p:spPr/>
        <p:txBody>
          <a:bodyPr/>
          <a:lstStyle/>
          <a:p>
            <a:r>
              <a:rPr lang="en-US" smtClean="0"/>
              <a:t>11/21/14</a:t>
            </a:r>
            <a:endParaRPr lang="en-US" dirty="0"/>
          </a:p>
        </p:txBody>
      </p:sp>
      <p:sp>
        <p:nvSpPr>
          <p:cNvPr id="10" name="Footer Placeholder 9"/>
          <p:cNvSpPr>
            <a:spLocks noGrp="1"/>
          </p:cNvSpPr>
          <p:nvPr>
            <p:ph type="ftr" sz="quarter" idx="11"/>
          </p:nvPr>
        </p:nvSpPr>
        <p:spPr/>
        <p:txBody>
          <a:bodyPr/>
          <a:lstStyle/>
          <a:p>
            <a:r>
              <a:rPr lang="en-US" smtClean="0"/>
              <a:t>Software Defined Networking (COMS 6998-10) </a:t>
            </a:r>
            <a:endParaRPr lang="en-US"/>
          </a:p>
        </p:txBody>
      </p:sp>
      <p:sp>
        <p:nvSpPr>
          <p:cNvPr id="36" name="Date Placeholder 5"/>
          <p:cNvSpPr txBox="1">
            <a:spLocks/>
          </p:cNvSpPr>
          <p:nvPr/>
        </p:nvSpPr>
        <p:spPr>
          <a:xfrm>
            <a:off x="6705601" y="6324616"/>
            <a:ext cx="2133600"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1249162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atin typeface="Segoe UI Light" charset="0"/>
                <a:ea typeface="Segoe UI Symbol" charset="0"/>
                <a:cs typeface="Browallia New" charset="0"/>
              </a:rPr>
              <a:t>Design goals and Challenges</a:t>
            </a:r>
          </a:p>
        </p:txBody>
      </p:sp>
      <p:sp>
        <p:nvSpPr>
          <p:cNvPr id="3" name="Content Placeholder 2"/>
          <p:cNvSpPr>
            <a:spLocks noGrp="1"/>
          </p:cNvSpPr>
          <p:nvPr>
            <p:ph idx="1"/>
          </p:nvPr>
        </p:nvSpPr>
        <p:spPr>
          <a:xfrm>
            <a:off x="457210" y="1600202"/>
            <a:ext cx="8610599" cy="4525962"/>
          </a:xfrm>
        </p:spPr>
        <p:txBody>
          <a:bodyPr/>
          <a:lstStyle/>
          <a:p>
            <a:pPr marL="0" indent="0">
              <a:buNone/>
            </a:pPr>
            <a:r>
              <a:rPr lang="en-US">
                <a:latin typeface="Segoe UI Light" charset="0"/>
              </a:rPr>
              <a:t>Programmable wireless dataplane using off-the-shelf components</a:t>
            </a:r>
          </a:p>
          <a:p>
            <a:pPr lvl="1" eaLnBrk="1" hangingPunct="1"/>
            <a:r>
              <a:rPr lang="en-US">
                <a:latin typeface="Segoe UI Light" charset="0"/>
              </a:rPr>
              <a:t>At least 40MHz OFDM-complexity performance</a:t>
            </a:r>
          </a:p>
          <a:p>
            <a:pPr lvl="2" eaLnBrk="1" hangingPunct="1"/>
            <a:r>
              <a:rPr lang="en-US">
                <a:latin typeface="Segoe UI Light" charset="0"/>
              </a:rPr>
              <a:t>More than 200 GLOPS computation</a:t>
            </a:r>
          </a:p>
          <a:p>
            <a:pPr lvl="2" eaLnBrk="1" hangingPunct="1"/>
            <a:r>
              <a:rPr lang="en-US">
                <a:latin typeface="Segoe UI Light" charset="0"/>
              </a:rPr>
              <a:t>Strict processing deadlines, eg. 25us ACK in WiFi</a:t>
            </a:r>
          </a:p>
          <a:p>
            <a:pPr lvl="1" eaLnBrk="1" hangingPunct="1"/>
            <a:r>
              <a:rPr lang="en-US">
                <a:latin typeface="Segoe UI Light" charset="0"/>
              </a:rPr>
              <a:t>Modularity to provide ease of programmability</a:t>
            </a:r>
          </a:p>
          <a:p>
            <a:pPr lvl="2" eaLnBrk="1" hangingPunct="1"/>
            <a:r>
              <a:rPr lang="en-US">
                <a:latin typeface="Segoe UI Light" charset="0"/>
              </a:rPr>
              <a:t>Only modify affected components, reuse the rest</a:t>
            </a:r>
          </a:p>
          <a:p>
            <a:pPr lvl="2" eaLnBrk="1" hangingPunct="1"/>
            <a:r>
              <a:rPr lang="en-US">
                <a:latin typeface="Segoe UI Light" charset="0"/>
              </a:rPr>
              <a:t>Hide hardware details and stitching of modules</a:t>
            </a:r>
          </a:p>
        </p:txBody>
      </p:sp>
      <p:sp>
        <p:nvSpPr>
          <p:cNvPr id="4" name="Slide Number Placeholder 3"/>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171" indent="-285449">
              <a:defRPr>
                <a:solidFill>
                  <a:schemeClr val="tx1"/>
                </a:solidFill>
                <a:latin typeface="Segoe UI Light" charset="0"/>
                <a:ea typeface="Arial" charset="0"/>
                <a:cs typeface="Arial" charset="0"/>
              </a:defRPr>
            </a:lvl2pPr>
            <a:lvl3pPr marL="1141800" indent="-228358">
              <a:defRPr>
                <a:solidFill>
                  <a:schemeClr val="tx1"/>
                </a:solidFill>
                <a:latin typeface="Segoe UI Light" charset="0"/>
                <a:ea typeface="Arial" charset="0"/>
                <a:cs typeface="Arial" charset="0"/>
              </a:defRPr>
            </a:lvl3pPr>
            <a:lvl4pPr marL="1598517" indent="-228358">
              <a:defRPr>
                <a:solidFill>
                  <a:schemeClr val="tx1"/>
                </a:solidFill>
                <a:latin typeface="Segoe UI Light" charset="0"/>
                <a:ea typeface="Arial" charset="0"/>
                <a:cs typeface="Arial" charset="0"/>
              </a:defRPr>
            </a:lvl4pPr>
            <a:lvl5pPr marL="2055232" indent="-228358">
              <a:defRPr>
                <a:solidFill>
                  <a:schemeClr val="tx1"/>
                </a:solidFill>
                <a:latin typeface="Segoe UI Light" charset="0"/>
                <a:ea typeface="Arial" charset="0"/>
                <a:cs typeface="Arial" charset="0"/>
              </a:defRPr>
            </a:lvl5pPr>
            <a:lvl6pPr marL="2511956" indent="-228358" eaLnBrk="0" fontAlgn="base" hangingPunct="0">
              <a:spcBef>
                <a:spcPct val="0"/>
              </a:spcBef>
              <a:spcAft>
                <a:spcPct val="0"/>
              </a:spcAft>
              <a:defRPr>
                <a:solidFill>
                  <a:schemeClr val="tx1"/>
                </a:solidFill>
                <a:latin typeface="Segoe UI Light" charset="0"/>
                <a:ea typeface="Arial" charset="0"/>
                <a:cs typeface="Arial" charset="0"/>
              </a:defRPr>
            </a:lvl6pPr>
            <a:lvl7pPr marL="2968674" indent="-228358" eaLnBrk="0" fontAlgn="base" hangingPunct="0">
              <a:spcBef>
                <a:spcPct val="0"/>
              </a:spcBef>
              <a:spcAft>
                <a:spcPct val="0"/>
              </a:spcAft>
              <a:defRPr>
                <a:solidFill>
                  <a:schemeClr val="tx1"/>
                </a:solidFill>
                <a:latin typeface="Segoe UI Light" charset="0"/>
                <a:ea typeface="Arial" charset="0"/>
                <a:cs typeface="Arial" charset="0"/>
              </a:defRPr>
            </a:lvl7pPr>
            <a:lvl8pPr marL="3425395" indent="-228358" eaLnBrk="0" fontAlgn="base" hangingPunct="0">
              <a:spcBef>
                <a:spcPct val="0"/>
              </a:spcBef>
              <a:spcAft>
                <a:spcPct val="0"/>
              </a:spcAft>
              <a:defRPr>
                <a:solidFill>
                  <a:schemeClr val="tx1"/>
                </a:solidFill>
                <a:latin typeface="Segoe UI Light" charset="0"/>
                <a:ea typeface="Arial" charset="0"/>
                <a:cs typeface="Arial" charset="0"/>
              </a:defRPr>
            </a:lvl8pPr>
            <a:lvl9pPr marL="3882109" indent="-228358" eaLnBrk="0" fontAlgn="base" hangingPunct="0">
              <a:spcBef>
                <a:spcPct val="0"/>
              </a:spcBef>
              <a:spcAft>
                <a:spcPct val="0"/>
              </a:spcAft>
              <a:defRPr>
                <a:solidFill>
                  <a:schemeClr val="tx1"/>
                </a:solidFill>
                <a:latin typeface="Segoe UI Light" charset="0"/>
                <a:ea typeface="Arial" charset="0"/>
                <a:cs typeface="Arial" charset="0"/>
              </a:defRPr>
            </a:lvl9pPr>
          </a:lstStyle>
          <a:p>
            <a:fld id="{280AC689-1DD8-474C-A8D0-FBB75AE65E6F}" type="slidenum">
              <a:rPr lang="en-US">
                <a:solidFill>
                  <a:srgbClr val="FFFFFF"/>
                </a:solidFill>
              </a:rPr>
              <a:pPr/>
              <a:t>12</a:t>
            </a:fld>
            <a:endParaRPr lang="en-US">
              <a:solidFill>
                <a:srgbClr val="FFFFFF"/>
              </a:solidFill>
            </a:endParaRPr>
          </a:p>
        </p:txBody>
      </p:sp>
      <p:sp>
        <p:nvSpPr>
          <p:cNvPr id="6" name="Date Placeholder 5"/>
          <p:cNvSpPr>
            <a:spLocks noGrp="1"/>
          </p:cNvSpPr>
          <p:nvPr>
            <p:ph type="dt" sz="half" idx="10"/>
          </p:nvPr>
        </p:nvSpPr>
        <p:spPr/>
        <p:txBody>
          <a:bodyPr/>
          <a:lstStyle/>
          <a:p>
            <a:r>
              <a:rPr lang="en-US" smtClean="0"/>
              <a:t>11/21/14</a:t>
            </a:r>
            <a:endParaRPr lang="en-US"/>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
        <p:nvSpPr>
          <p:cNvPr id="9" name="Date Placeholder 5"/>
          <p:cNvSpPr txBox="1">
            <a:spLocks/>
          </p:cNvSpPr>
          <p:nvPr/>
        </p:nvSpPr>
        <p:spPr>
          <a:xfrm>
            <a:off x="6705601" y="6324616"/>
            <a:ext cx="2133600"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
        <p:nvSpPr>
          <p:cNvPr id="10" name="Slide Number Placeholder 4"/>
          <p:cNvSpPr txBox="1">
            <a:spLocks/>
          </p:cNvSpPr>
          <p:nvPr/>
        </p:nvSpPr>
        <p:spPr>
          <a:xfrm>
            <a:off x="6705601" y="6508766"/>
            <a:ext cx="2133600" cy="365125"/>
          </a:xfrm>
          <a:prstGeom prst="rect">
            <a:avLst/>
          </a:prstGeom>
        </p:spPr>
        <p:txBody>
          <a:bodyPr vert="horz" lIns="91332" tIns="45666" rIns="91332" bIns="45666" rtlCol="0" anchor="ctr"/>
          <a:lstStyle>
            <a:defPPr>
              <a:defRPr lang="en-US"/>
            </a:defPPr>
            <a:lvl1pPr marL="0" algn="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20342B77-D34C-443A-9BA4-2E8748A6D936}" type="slidenum">
              <a:rPr lang="en-US" smtClean="0"/>
              <a:pPr/>
              <a:t>12</a:t>
            </a:fld>
            <a:endParaRPr lang="en-US"/>
          </a:p>
        </p:txBody>
      </p:sp>
    </p:spTree>
    <p:extLst>
      <p:ext uri="{BB962C8B-B14F-4D97-AF65-F5344CB8AC3E}">
        <p14:creationId xmlns:p14="http://schemas.microsoft.com/office/powerpoint/2010/main" val="885805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nodeType="clickEffect">
                                  <p:stCondLst>
                                    <p:cond delay="0"/>
                                  </p:stCondLst>
                                  <p:childTnLst>
                                    <p:set>
                                      <p:cBhvr rctx="PPT">
                                        <p:cTn id="14" dur="indefinite"/>
                                        <p:tgtEl>
                                          <p:spTgt spid="3">
                                            <p:txEl>
                                              <p:pRg st="1" end="1"/>
                                            </p:txEl>
                                          </p:spTgt>
                                        </p:tgtEl>
                                        <p:attrNameLst>
                                          <p:attrName>style.opacity</p:attrName>
                                        </p:attrNameLst>
                                      </p:cBhvr>
                                      <p:to>
                                        <p:strVal val="0.5"/>
                                      </p:to>
                                    </p:set>
                                    <p:animEffect filter="image" prLst="opacity: 0.5">
                                      <p:cBhvr rctx="IE">
                                        <p:cTn id="15" dur="indefinite"/>
                                        <p:tgtEl>
                                          <p:spTgt spid="3">
                                            <p:txEl>
                                              <p:pRg st="1" end="1"/>
                                            </p:txEl>
                                          </p:spTgt>
                                        </p:tgtEl>
                                      </p:cBhvr>
                                    </p:animEffect>
                                  </p:childTnLst>
                                </p:cTn>
                              </p:par>
                              <p:par>
                                <p:cTn id="16" presetID="9" presetClass="emph" presetSubtype="0" nodeType="withEffect">
                                  <p:stCondLst>
                                    <p:cond delay="0"/>
                                  </p:stCondLst>
                                  <p:childTnLst>
                                    <p:set>
                                      <p:cBhvr rctx="PPT">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9" presetClass="emph" presetSubtype="0" nodeType="withEffect">
                                  <p:stCondLst>
                                    <p:cond delay="0"/>
                                  </p:stCondLst>
                                  <p:childTnLst>
                                    <p:set>
                                      <p:cBhvr rctx="PPT">
                                        <p:cTn id="20" dur="indefinite"/>
                                        <p:tgtEl>
                                          <p:spTgt spid="3">
                                            <p:txEl>
                                              <p:pRg st="3" end="3"/>
                                            </p:txEl>
                                          </p:spTgt>
                                        </p:tgtEl>
                                        <p:attrNameLst>
                                          <p:attrName>style.opacity</p:attrName>
                                        </p:attrNameLst>
                                      </p:cBhvr>
                                      <p:to>
                                        <p:strVal val="0.5"/>
                                      </p:to>
                                    </p:set>
                                    <p:animEffect filter="image" prLst="opacity: 0.5">
                                      <p:cBhvr rctx="IE">
                                        <p:cTn id="21" dur="indefinite"/>
                                        <p:tgtEl>
                                          <p:spTgt spid="3">
                                            <p:txEl>
                                              <p:pRg st="3" end="3"/>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atin typeface="Segoe UI Light" charset="0"/>
                <a:ea typeface="Segoe UI Symbol" charset="0"/>
                <a:cs typeface="Browallia New" charset="0"/>
              </a:rPr>
              <a:t>Wireless Basebands</a:t>
            </a:r>
          </a:p>
        </p:txBody>
      </p:sp>
      <p:grpSp>
        <p:nvGrpSpPr>
          <p:cNvPr id="85" name="Group 84"/>
          <p:cNvGrpSpPr>
            <a:grpSpLocks/>
          </p:cNvGrpSpPr>
          <p:nvPr/>
        </p:nvGrpSpPr>
        <p:grpSpPr bwMode="auto">
          <a:xfrm>
            <a:off x="228611" y="1371612"/>
            <a:ext cx="1749425" cy="5002143"/>
            <a:chOff x="228600" y="1371600"/>
            <a:chExt cx="1748787" cy="5001619"/>
          </a:xfrm>
        </p:grpSpPr>
        <p:sp>
          <p:nvSpPr>
            <p:cNvPr id="18" name="Flowchart: Predefined Process 17"/>
            <p:cNvSpPr/>
            <p:nvPr/>
          </p:nvSpPr>
          <p:spPr>
            <a:xfrm>
              <a:off x="228600" y="1371600"/>
              <a:ext cx="1748787" cy="462073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OFDM </a:t>
              </a:r>
              <a:r>
                <a:rPr lang="en-US" sz="1300" b="1" dirty="0" err="1">
                  <a:solidFill>
                    <a:schemeClr val="tx1"/>
                  </a:solidFill>
                </a:rPr>
                <a:t>Demod</a:t>
              </a:r>
              <a:endParaRPr lang="en-US" sz="1300" b="1" dirty="0">
                <a:solidFill>
                  <a:schemeClr val="tx1"/>
                </a:solidFill>
              </a:endParaRPr>
            </a:p>
            <a:p>
              <a:pPr algn="ctr" eaLnBrk="1" hangingPunct="1">
                <a:defRPr/>
              </a:pPr>
              <a:endParaRPr lang="en-US" sz="1300" b="1" dirty="0">
                <a:solidFill>
                  <a:schemeClr val="tx1"/>
                </a:solidFill>
              </a:endParaRPr>
            </a:p>
            <a:p>
              <a:pPr algn="ctr" eaLnBrk="1" hangingPunct="1">
                <a:defRPr/>
              </a:pPr>
              <a:endParaRPr lang="en-US" sz="1300" b="1" dirty="0">
                <a:solidFill>
                  <a:schemeClr val="tx1"/>
                </a:solidFill>
              </a:endParaRPr>
            </a:p>
            <a:p>
              <a:pPr algn="ctr" eaLnBrk="1" hangingPunct="1">
                <a:defRPr/>
              </a:pPr>
              <a:r>
                <a:rPr lang="en-US" sz="1300" b="1" dirty="0" err="1">
                  <a:solidFill>
                    <a:schemeClr val="tx1"/>
                  </a:solidFill>
                </a:rPr>
                <a:t>Demap</a:t>
              </a:r>
              <a:r>
                <a:rPr lang="en-US" sz="1300" b="1" dirty="0">
                  <a:solidFill>
                    <a:schemeClr val="tx1"/>
                  </a:solidFill>
                </a:rPr>
                <a:t/>
              </a:r>
              <a:br>
                <a:rPr lang="en-US" sz="1300" b="1" dirty="0">
                  <a:solidFill>
                    <a:schemeClr val="tx1"/>
                  </a:solidFill>
                </a:rPr>
              </a:br>
              <a:r>
                <a:rPr lang="en-US" sz="1300" b="1" dirty="0">
                  <a:solidFill>
                    <a:schemeClr val="tx1"/>
                  </a:solidFill>
                </a:rPr>
                <a:t>(BPSK)</a:t>
              </a:r>
            </a:p>
            <a:p>
              <a:pPr algn="ctr" eaLnBrk="1" hangingPunct="1">
                <a:defRPr/>
              </a:pPr>
              <a:endParaRPr lang="en-US" sz="1300" b="1" dirty="0">
                <a:solidFill>
                  <a:schemeClr val="tx1"/>
                </a:solidFill>
              </a:endParaRPr>
            </a:p>
            <a:p>
              <a:pPr algn="ctr" eaLnBrk="1" hangingPunct="1">
                <a:defRPr/>
              </a:pPr>
              <a:endParaRPr lang="en-US" sz="1300" b="1" dirty="0">
                <a:solidFill>
                  <a:schemeClr val="tx1"/>
                </a:solidFill>
              </a:endParaRPr>
            </a:p>
            <a:p>
              <a:pPr algn="ctr" eaLnBrk="1" hangingPunct="1">
                <a:defRPr/>
              </a:pPr>
              <a:r>
                <a:rPr lang="en-US" sz="1300" b="1" dirty="0" err="1">
                  <a:solidFill>
                    <a:schemeClr val="tx1"/>
                  </a:solidFill>
                </a:rPr>
                <a:t>Deinterleave</a:t>
              </a:r>
              <a:r>
                <a:rPr lang="en-US" sz="1300" b="1" dirty="0">
                  <a:solidFill>
                    <a:schemeClr val="tx1"/>
                  </a:solidFill>
                </a:rPr>
                <a:t/>
              </a:r>
              <a:br>
                <a:rPr lang="en-US" sz="1300" b="1" dirty="0">
                  <a:solidFill>
                    <a:schemeClr val="tx1"/>
                  </a:solidFill>
                </a:rPr>
              </a:br>
              <a:endParaRPr lang="en-US" sz="1300" b="1" dirty="0">
                <a:solidFill>
                  <a:schemeClr val="tx1"/>
                </a:solidFill>
              </a:endParaRPr>
            </a:p>
            <a:p>
              <a:pPr algn="ctr" eaLnBrk="1" hangingPunct="1">
                <a:defRPr/>
              </a:pPr>
              <a:endParaRPr lang="en-US" sz="1300" b="1" dirty="0">
                <a:solidFill>
                  <a:schemeClr val="tx1"/>
                </a:solidFill>
              </a:endParaRPr>
            </a:p>
            <a:p>
              <a:pPr algn="ctr" eaLnBrk="1" hangingPunct="1">
                <a:defRPr/>
              </a:pPr>
              <a:r>
                <a:rPr lang="en-US" sz="1300" b="1" dirty="0">
                  <a:solidFill>
                    <a:schemeClr val="tx1"/>
                  </a:solidFill>
                </a:rPr>
                <a:t>Viterbi Decode</a:t>
              </a:r>
            </a:p>
            <a:p>
              <a:pPr algn="ctr" eaLnBrk="1" hangingPunct="1">
                <a:defRPr/>
              </a:pPr>
              <a:endParaRPr lang="en-US" sz="1300" b="1" dirty="0">
                <a:solidFill>
                  <a:schemeClr val="tx1"/>
                </a:solidFill>
              </a:endParaRPr>
            </a:p>
            <a:p>
              <a:pPr algn="ctr" eaLnBrk="1" hangingPunct="1">
                <a:defRPr/>
              </a:pPr>
              <a:endParaRPr lang="en-US" sz="1300" b="1" dirty="0">
                <a:solidFill>
                  <a:schemeClr val="tx1"/>
                </a:solidFill>
              </a:endParaRPr>
            </a:p>
            <a:p>
              <a:pPr algn="ctr" eaLnBrk="1" hangingPunct="1">
                <a:defRPr/>
              </a:pPr>
              <a:r>
                <a:rPr lang="en-US" sz="1300" b="1" dirty="0">
                  <a:solidFill>
                    <a:schemeClr val="tx1"/>
                  </a:solidFill>
                </a:rPr>
                <a:t>Descramble</a:t>
              </a:r>
            </a:p>
            <a:p>
              <a:pPr algn="ctr" eaLnBrk="1" hangingPunct="1">
                <a:defRPr/>
              </a:pPr>
              <a:endParaRPr lang="en-US" sz="1300" b="1" dirty="0">
                <a:solidFill>
                  <a:schemeClr val="tx1"/>
                </a:solidFill>
              </a:endParaRPr>
            </a:p>
            <a:p>
              <a:pPr algn="ctr" eaLnBrk="1" hangingPunct="1">
                <a:defRPr/>
              </a:pPr>
              <a:r>
                <a:rPr lang="en-US" sz="1300" b="1" dirty="0">
                  <a:solidFill>
                    <a:schemeClr val="tx1"/>
                  </a:solidFill>
                </a:rPr>
                <a:t>CRC Check</a:t>
              </a:r>
            </a:p>
            <a:p>
              <a:pPr algn="ctr" eaLnBrk="1" hangingPunct="1">
                <a:defRPr/>
              </a:pPr>
              <a:endParaRPr lang="en-US" sz="1300" b="1" dirty="0">
                <a:solidFill>
                  <a:schemeClr val="tx1"/>
                </a:solidFill>
              </a:endParaRPr>
            </a:p>
            <a:p>
              <a:pPr algn="ctr" eaLnBrk="1" hangingPunct="1">
                <a:defRPr/>
              </a:pPr>
              <a:r>
                <a:rPr lang="en-US" sz="1300" b="1" dirty="0" err="1">
                  <a:solidFill>
                    <a:schemeClr val="tx1"/>
                  </a:solidFill>
                </a:rPr>
                <a:t>Hdr</a:t>
              </a:r>
              <a:r>
                <a:rPr lang="en-US" sz="1300" b="1" dirty="0">
                  <a:solidFill>
                    <a:schemeClr val="tx1"/>
                  </a:solidFill>
                </a:rPr>
                <a:t> Parse</a:t>
              </a:r>
            </a:p>
          </p:txBody>
        </p:sp>
        <p:sp>
          <p:nvSpPr>
            <p:cNvPr id="36906" name="TextBox 32"/>
            <p:cNvSpPr txBox="1">
              <a:spLocks noChangeArrowheads="1"/>
            </p:cNvSpPr>
            <p:nvPr/>
          </p:nvSpPr>
          <p:spPr bwMode="auto">
            <a:xfrm>
              <a:off x="457117" y="6019313"/>
              <a:ext cx="1334897" cy="3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dirty="0" err="1"/>
                <a:t>WiFi</a:t>
              </a:r>
              <a:r>
                <a:rPr lang="en-US" sz="1700" dirty="0"/>
                <a:t> 6mbps</a:t>
              </a:r>
            </a:p>
          </p:txBody>
        </p:sp>
      </p:grpSp>
      <p:grpSp>
        <p:nvGrpSpPr>
          <p:cNvPr id="86" name="Group 85"/>
          <p:cNvGrpSpPr>
            <a:grpSpLocks/>
          </p:cNvGrpSpPr>
          <p:nvPr/>
        </p:nvGrpSpPr>
        <p:grpSpPr bwMode="auto">
          <a:xfrm>
            <a:off x="2286001" y="1371601"/>
            <a:ext cx="2895600" cy="5078344"/>
            <a:chOff x="2286000" y="1371600"/>
            <a:chExt cx="2895022" cy="5077812"/>
          </a:xfrm>
        </p:grpSpPr>
        <p:sp>
          <p:nvSpPr>
            <p:cNvPr id="12" name="Flowchart: Predefined Process 11"/>
            <p:cNvSpPr/>
            <p:nvPr/>
          </p:nvSpPr>
          <p:spPr>
            <a:xfrm>
              <a:off x="2673273" y="2895441"/>
              <a:ext cx="1749076" cy="53334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Deinterleave</a:t>
              </a:r>
              <a:endParaRPr lang="en-US" sz="1300" b="1" dirty="0">
                <a:solidFill>
                  <a:schemeClr val="tx1"/>
                </a:solidFill>
              </a:endParaRPr>
            </a:p>
          </p:txBody>
        </p:sp>
        <p:sp>
          <p:nvSpPr>
            <p:cNvPr id="19" name="Flowchart: Predefined Process 18"/>
            <p:cNvSpPr/>
            <p:nvPr/>
          </p:nvSpPr>
          <p:spPr>
            <a:xfrm>
              <a:off x="2673273" y="1371600"/>
              <a:ext cx="1749076" cy="53334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OFDM </a:t>
              </a:r>
              <a:r>
                <a:rPr lang="en-US" sz="1300" b="1" dirty="0" err="1">
                  <a:solidFill>
                    <a:schemeClr val="tx1"/>
                  </a:solidFill>
                </a:rPr>
                <a:t>Demod</a:t>
              </a:r>
              <a:endParaRPr lang="en-US" sz="1300" b="1" dirty="0">
                <a:solidFill>
                  <a:schemeClr val="tx1"/>
                </a:solidFill>
              </a:endParaRPr>
            </a:p>
          </p:txBody>
        </p:sp>
        <p:sp>
          <p:nvSpPr>
            <p:cNvPr id="20" name="Flowchart: Predefined Process 19"/>
            <p:cNvSpPr/>
            <p:nvPr/>
          </p:nvSpPr>
          <p:spPr>
            <a:xfrm>
              <a:off x="2435195" y="2133520"/>
              <a:ext cx="1222131" cy="50636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Demap</a:t>
              </a:r>
              <a:r>
                <a:rPr lang="en-US" sz="1300" b="1" dirty="0">
                  <a:solidFill>
                    <a:schemeClr val="tx1"/>
                  </a:solidFill>
                </a:rPr>
                <a:t/>
              </a:r>
              <a:br>
                <a:rPr lang="en-US" sz="1300" b="1" dirty="0">
                  <a:solidFill>
                    <a:schemeClr val="tx1"/>
                  </a:solidFill>
                </a:rPr>
              </a:br>
              <a:r>
                <a:rPr lang="en-US" sz="1300" b="1" dirty="0">
                  <a:solidFill>
                    <a:schemeClr val="tx1"/>
                  </a:solidFill>
                </a:rPr>
                <a:t>(BPSK)</a:t>
              </a:r>
            </a:p>
          </p:txBody>
        </p:sp>
        <p:sp>
          <p:nvSpPr>
            <p:cNvPr id="21" name="Flowchart: Predefined Process 20"/>
            <p:cNvSpPr/>
            <p:nvPr/>
          </p:nvSpPr>
          <p:spPr>
            <a:xfrm>
              <a:off x="3809696" y="2133520"/>
              <a:ext cx="1295141" cy="50636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Demap</a:t>
              </a:r>
              <a:r>
                <a:rPr lang="en-US" sz="1300" b="1" dirty="0">
                  <a:solidFill>
                    <a:schemeClr val="tx1"/>
                  </a:solidFill>
                </a:rPr>
                <a:t/>
              </a:r>
              <a:br>
                <a:rPr lang="en-US" sz="1300" b="1" dirty="0">
                  <a:solidFill>
                    <a:schemeClr val="tx1"/>
                  </a:solidFill>
                </a:rPr>
              </a:br>
              <a:r>
                <a:rPr lang="en-US" sz="1300" b="1" dirty="0">
                  <a:solidFill>
                    <a:schemeClr val="tx1"/>
                  </a:solidFill>
                </a:rPr>
                <a:t>(64QAM)</a:t>
              </a:r>
            </a:p>
          </p:txBody>
        </p:sp>
        <p:sp>
          <p:nvSpPr>
            <p:cNvPr id="36897" name="TextBox 33"/>
            <p:cNvSpPr txBox="1">
              <a:spLocks noChangeArrowheads="1"/>
            </p:cNvSpPr>
            <p:nvPr/>
          </p:nvSpPr>
          <p:spPr bwMode="auto">
            <a:xfrm>
              <a:off x="2819294" y="6095506"/>
              <a:ext cx="1698676" cy="3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dirty="0" err="1"/>
                <a:t>WiFi</a:t>
              </a:r>
              <a:r>
                <a:rPr lang="en-US" sz="1700" dirty="0"/>
                <a:t> 6, 54mbps</a:t>
              </a:r>
            </a:p>
          </p:txBody>
        </p:sp>
        <p:sp>
          <p:nvSpPr>
            <p:cNvPr id="35" name="Flowchart: Predefined Process 34"/>
            <p:cNvSpPr/>
            <p:nvPr/>
          </p:nvSpPr>
          <p:spPr>
            <a:xfrm>
              <a:off x="2673273" y="4270072"/>
              <a:ext cx="1749076" cy="1722258"/>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Descramble</a:t>
              </a:r>
            </a:p>
            <a:p>
              <a:pPr algn="ctr" eaLnBrk="1" hangingPunct="1">
                <a:defRPr/>
              </a:pPr>
              <a:endParaRPr lang="en-US" sz="1300" b="1" dirty="0">
                <a:solidFill>
                  <a:schemeClr val="tx1"/>
                </a:solidFill>
              </a:endParaRPr>
            </a:p>
            <a:p>
              <a:pPr algn="ctr" eaLnBrk="1" hangingPunct="1">
                <a:defRPr/>
              </a:pPr>
              <a:r>
                <a:rPr lang="en-US" sz="1300" b="1" dirty="0">
                  <a:solidFill>
                    <a:schemeClr val="tx1"/>
                  </a:solidFill>
                </a:rPr>
                <a:t>CRC Check</a:t>
              </a:r>
            </a:p>
            <a:p>
              <a:pPr algn="ctr" eaLnBrk="1" hangingPunct="1">
                <a:defRPr/>
              </a:pPr>
              <a:endParaRPr lang="en-US" sz="1300" b="1" dirty="0">
                <a:solidFill>
                  <a:schemeClr val="tx1"/>
                </a:solidFill>
              </a:endParaRPr>
            </a:p>
            <a:p>
              <a:pPr algn="ctr" eaLnBrk="1" hangingPunct="1">
                <a:defRPr/>
              </a:pPr>
              <a:r>
                <a:rPr lang="en-US" sz="1300" b="1" dirty="0" err="1">
                  <a:solidFill>
                    <a:schemeClr val="tx1"/>
                  </a:solidFill>
                </a:rPr>
                <a:t>Hdr</a:t>
              </a:r>
              <a:r>
                <a:rPr lang="en-US" sz="1300" b="1" dirty="0">
                  <a:solidFill>
                    <a:schemeClr val="tx1"/>
                  </a:solidFill>
                </a:rPr>
                <a:t> Parse</a:t>
              </a:r>
            </a:p>
          </p:txBody>
        </p:sp>
        <p:sp>
          <p:nvSpPr>
            <p:cNvPr id="36" name="Flowchart: Predefined Process 35"/>
            <p:cNvSpPr/>
            <p:nvPr/>
          </p:nvSpPr>
          <p:spPr>
            <a:xfrm>
              <a:off x="2286000" y="3608154"/>
              <a:ext cx="1409419"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Decode</a:t>
              </a:r>
            </a:p>
            <a:p>
              <a:pPr algn="ctr" eaLnBrk="1" hangingPunct="1">
                <a:defRPr/>
              </a:pPr>
              <a:r>
                <a:rPr lang="en-US" sz="1300" b="1" dirty="0">
                  <a:solidFill>
                    <a:schemeClr val="tx1"/>
                  </a:solidFill>
                </a:rPr>
                <a:t>(1/2)</a:t>
              </a:r>
            </a:p>
          </p:txBody>
        </p:sp>
        <p:sp>
          <p:nvSpPr>
            <p:cNvPr id="37" name="Flowchart: Predefined Process 36"/>
            <p:cNvSpPr/>
            <p:nvPr/>
          </p:nvSpPr>
          <p:spPr>
            <a:xfrm>
              <a:off x="3771603" y="3608154"/>
              <a:ext cx="1409419"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Decode</a:t>
              </a:r>
            </a:p>
            <a:p>
              <a:pPr algn="ctr" eaLnBrk="1" hangingPunct="1">
                <a:defRPr/>
              </a:pPr>
              <a:r>
                <a:rPr lang="en-US" sz="1300" b="1" dirty="0">
                  <a:solidFill>
                    <a:schemeClr val="tx1"/>
                  </a:solidFill>
                </a:rPr>
                <a:t>(3/4)</a:t>
              </a:r>
            </a:p>
          </p:txBody>
        </p:sp>
        <p:cxnSp>
          <p:nvCxnSpPr>
            <p:cNvPr id="43" name="Straight Arrow Connector 42"/>
            <p:cNvCxnSpPr>
              <a:stCxn id="19" idx="2"/>
              <a:endCxn id="21" idx="0"/>
            </p:cNvCxnSpPr>
            <p:nvPr/>
          </p:nvCxnSpPr>
          <p:spPr>
            <a:xfrm>
              <a:off x="3547811" y="1904944"/>
              <a:ext cx="909455" cy="228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1" idx="2"/>
              <a:endCxn id="12" idx="0"/>
            </p:cNvCxnSpPr>
            <p:nvPr/>
          </p:nvCxnSpPr>
          <p:spPr>
            <a:xfrm flipH="1">
              <a:off x="3547811" y="2639881"/>
              <a:ext cx="909455" cy="255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2"/>
              <a:endCxn id="37" idx="0"/>
            </p:cNvCxnSpPr>
            <p:nvPr/>
          </p:nvCxnSpPr>
          <p:spPr>
            <a:xfrm>
              <a:off x="3547811" y="3428785"/>
              <a:ext cx="928502" cy="1793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2"/>
              <a:endCxn id="35" idx="0"/>
            </p:cNvCxnSpPr>
            <p:nvPr/>
          </p:nvCxnSpPr>
          <p:spPr>
            <a:xfrm flipH="1">
              <a:off x="3547811" y="4030385"/>
              <a:ext cx="928502" cy="239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7" name="Group 86"/>
          <p:cNvGrpSpPr>
            <a:grpSpLocks/>
          </p:cNvGrpSpPr>
          <p:nvPr/>
        </p:nvGrpSpPr>
        <p:grpSpPr bwMode="auto">
          <a:xfrm>
            <a:off x="5184779" y="1371612"/>
            <a:ext cx="3768725" cy="5002143"/>
            <a:chOff x="5185413" y="1371600"/>
            <a:chExt cx="3768376" cy="5001619"/>
          </a:xfrm>
        </p:grpSpPr>
        <p:sp>
          <p:nvSpPr>
            <p:cNvPr id="22" name="Flowchart: Predefined Process 21"/>
            <p:cNvSpPr/>
            <p:nvPr/>
          </p:nvSpPr>
          <p:spPr>
            <a:xfrm>
              <a:off x="5280654" y="4284359"/>
              <a:ext cx="1747676" cy="395246"/>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Descramble</a:t>
              </a:r>
            </a:p>
          </p:txBody>
        </p:sp>
        <p:sp>
          <p:nvSpPr>
            <p:cNvPr id="23" name="Flowchart: Predefined Process 22"/>
            <p:cNvSpPr/>
            <p:nvPr/>
          </p:nvSpPr>
          <p:spPr>
            <a:xfrm>
              <a:off x="5874324" y="1371600"/>
              <a:ext cx="1747676" cy="53334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OFDM </a:t>
              </a:r>
              <a:r>
                <a:rPr lang="en-US" sz="1300" b="1" dirty="0" err="1">
                  <a:solidFill>
                    <a:schemeClr val="tx1"/>
                  </a:solidFill>
                </a:rPr>
                <a:t>Demod</a:t>
              </a:r>
              <a:endParaRPr lang="en-US" sz="1300" b="1" dirty="0">
                <a:solidFill>
                  <a:schemeClr val="tx1"/>
                </a:solidFill>
              </a:endParaRPr>
            </a:p>
          </p:txBody>
        </p:sp>
        <p:sp>
          <p:nvSpPr>
            <p:cNvPr id="24" name="Flowchart: Predefined Process 23"/>
            <p:cNvSpPr/>
            <p:nvPr/>
          </p:nvSpPr>
          <p:spPr>
            <a:xfrm>
              <a:off x="5634634" y="2162092"/>
              <a:ext cx="1223849" cy="504772"/>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Demap</a:t>
              </a:r>
              <a:r>
                <a:rPr lang="en-US" sz="1300" b="1" dirty="0">
                  <a:solidFill>
                    <a:schemeClr val="tx1"/>
                  </a:solidFill>
                </a:rPr>
                <a:t/>
              </a:r>
              <a:br>
                <a:rPr lang="en-US" sz="1300" b="1" dirty="0">
                  <a:solidFill>
                    <a:schemeClr val="tx1"/>
                  </a:solidFill>
                </a:rPr>
              </a:br>
              <a:r>
                <a:rPr lang="en-US" sz="1300" b="1" dirty="0">
                  <a:solidFill>
                    <a:schemeClr val="tx1"/>
                  </a:solidFill>
                </a:rPr>
                <a:t>(BPSK)</a:t>
              </a:r>
            </a:p>
          </p:txBody>
        </p:sp>
        <p:sp>
          <p:nvSpPr>
            <p:cNvPr id="25" name="Flowchart: Predefined Process 24"/>
            <p:cNvSpPr/>
            <p:nvPr/>
          </p:nvSpPr>
          <p:spPr>
            <a:xfrm>
              <a:off x="7010869" y="2162092"/>
              <a:ext cx="1295280" cy="504772"/>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Demap</a:t>
              </a:r>
              <a:r>
                <a:rPr lang="en-US" sz="1300" b="1" dirty="0">
                  <a:solidFill>
                    <a:schemeClr val="tx1"/>
                  </a:solidFill>
                </a:rPr>
                <a:t/>
              </a:r>
              <a:br>
                <a:rPr lang="en-US" sz="1300" b="1" dirty="0">
                  <a:solidFill>
                    <a:schemeClr val="tx1"/>
                  </a:solidFill>
                </a:rPr>
              </a:br>
              <a:r>
                <a:rPr lang="en-US" sz="1300" b="1" dirty="0">
                  <a:solidFill>
                    <a:schemeClr val="tx1"/>
                  </a:solidFill>
                </a:rPr>
                <a:t>(64QAM)</a:t>
              </a:r>
            </a:p>
          </p:txBody>
        </p:sp>
        <p:sp>
          <p:nvSpPr>
            <p:cNvPr id="26" name="Flowchart: Predefined Process 25"/>
            <p:cNvSpPr/>
            <p:nvPr/>
          </p:nvSpPr>
          <p:spPr>
            <a:xfrm>
              <a:off x="7163255" y="2909727"/>
              <a:ext cx="1747676" cy="49207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Deinterleave</a:t>
              </a:r>
              <a:r>
                <a:rPr lang="en-US" sz="1300" b="1" dirty="0">
                  <a:solidFill>
                    <a:schemeClr val="tx1"/>
                  </a:solidFill>
                </a:rPr>
                <a:t> (UEP)</a:t>
              </a:r>
            </a:p>
          </p:txBody>
        </p:sp>
        <p:sp>
          <p:nvSpPr>
            <p:cNvPr id="28" name="Flowchart: Predefined Process 27"/>
            <p:cNvSpPr/>
            <p:nvPr/>
          </p:nvSpPr>
          <p:spPr>
            <a:xfrm>
              <a:off x="5280654" y="5479621"/>
              <a:ext cx="1747676" cy="512709"/>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Hdr</a:t>
              </a:r>
              <a:r>
                <a:rPr lang="en-US" sz="1300" b="1" dirty="0">
                  <a:solidFill>
                    <a:schemeClr val="tx1"/>
                  </a:solidFill>
                </a:rPr>
                <a:t> Parse</a:t>
              </a:r>
            </a:p>
          </p:txBody>
        </p:sp>
        <p:sp>
          <p:nvSpPr>
            <p:cNvPr id="29" name="Flowchart: Predefined Process 28"/>
            <p:cNvSpPr/>
            <p:nvPr/>
          </p:nvSpPr>
          <p:spPr>
            <a:xfrm>
              <a:off x="5280654" y="4841513"/>
              <a:ext cx="1747676" cy="50636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CRC Check</a:t>
              </a:r>
            </a:p>
          </p:txBody>
        </p:sp>
        <p:sp>
          <p:nvSpPr>
            <p:cNvPr id="30" name="Flowchart: Predefined Process 29"/>
            <p:cNvSpPr/>
            <p:nvPr/>
          </p:nvSpPr>
          <p:spPr>
            <a:xfrm>
              <a:off x="7204526" y="4284359"/>
              <a:ext cx="1749263"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Descramble</a:t>
              </a:r>
            </a:p>
          </p:txBody>
        </p:sp>
        <p:sp>
          <p:nvSpPr>
            <p:cNvPr id="31" name="Flowchart: Predefined Process 30"/>
            <p:cNvSpPr/>
            <p:nvPr/>
          </p:nvSpPr>
          <p:spPr>
            <a:xfrm>
              <a:off x="7204526" y="5479621"/>
              <a:ext cx="1749263" cy="512709"/>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Hdr</a:t>
              </a:r>
              <a:r>
                <a:rPr lang="en-US" sz="1300" b="1" dirty="0">
                  <a:solidFill>
                    <a:schemeClr val="tx1"/>
                  </a:solidFill>
                </a:rPr>
                <a:t> Parse</a:t>
              </a:r>
            </a:p>
          </p:txBody>
        </p:sp>
        <p:sp>
          <p:nvSpPr>
            <p:cNvPr id="38" name="Flowchart: Predefined Process 37"/>
            <p:cNvSpPr/>
            <p:nvPr/>
          </p:nvSpPr>
          <p:spPr>
            <a:xfrm>
              <a:off x="5185413" y="2924013"/>
              <a:ext cx="1749263" cy="477788"/>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err="1">
                  <a:solidFill>
                    <a:schemeClr val="tx1"/>
                  </a:solidFill>
                </a:rPr>
                <a:t>Deinterleave</a:t>
              </a:r>
              <a:endParaRPr lang="en-US" sz="1300" b="1" dirty="0">
                <a:solidFill>
                  <a:schemeClr val="tx1"/>
                </a:solidFill>
              </a:endParaRPr>
            </a:p>
            <a:p>
              <a:pPr algn="ctr" eaLnBrk="1" hangingPunct="1">
                <a:defRPr/>
              </a:pPr>
              <a:r>
                <a:rPr lang="en-US" sz="1300" b="1" dirty="0">
                  <a:solidFill>
                    <a:schemeClr val="tx1"/>
                  </a:solidFill>
                </a:rPr>
                <a:t>(</a:t>
              </a:r>
              <a:r>
                <a:rPr lang="en-US" sz="1300" b="1" dirty="0" err="1">
                  <a:solidFill>
                    <a:schemeClr val="tx1"/>
                  </a:solidFill>
                </a:rPr>
                <a:t>WiFi</a:t>
              </a:r>
              <a:r>
                <a:rPr lang="en-US" sz="1300" b="1" dirty="0">
                  <a:solidFill>
                    <a:schemeClr val="tx1"/>
                  </a:solidFill>
                </a:rPr>
                <a:t>)</a:t>
              </a:r>
            </a:p>
          </p:txBody>
        </p:sp>
        <p:sp>
          <p:nvSpPr>
            <p:cNvPr id="39" name="Flowchart: Predefined Process 38"/>
            <p:cNvSpPr/>
            <p:nvPr/>
          </p:nvSpPr>
          <p:spPr>
            <a:xfrm>
              <a:off x="5448914" y="3608154"/>
              <a:ext cx="1409569"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Decode</a:t>
              </a:r>
            </a:p>
            <a:p>
              <a:pPr algn="ctr" eaLnBrk="1" hangingPunct="1">
                <a:defRPr/>
              </a:pPr>
              <a:r>
                <a:rPr lang="en-US" sz="1300" b="1" dirty="0">
                  <a:solidFill>
                    <a:schemeClr val="tx1"/>
                  </a:solidFill>
                </a:rPr>
                <a:t>(1/2)</a:t>
              </a:r>
            </a:p>
          </p:txBody>
        </p:sp>
        <p:sp>
          <p:nvSpPr>
            <p:cNvPr id="40" name="Flowchart: Predefined Process 39"/>
            <p:cNvSpPr/>
            <p:nvPr/>
          </p:nvSpPr>
          <p:spPr>
            <a:xfrm>
              <a:off x="7087062" y="3608154"/>
              <a:ext cx="1409569" cy="42223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Decode</a:t>
              </a:r>
            </a:p>
            <a:p>
              <a:pPr algn="ctr" eaLnBrk="1" hangingPunct="1">
                <a:defRPr/>
              </a:pPr>
              <a:r>
                <a:rPr lang="en-US" sz="1300" b="1" dirty="0">
                  <a:solidFill>
                    <a:schemeClr val="tx1"/>
                  </a:solidFill>
                </a:rPr>
                <a:t>(3/4)</a:t>
              </a:r>
            </a:p>
          </p:txBody>
        </p:sp>
        <p:sp>
          <p:nvSpPr>
            <p:cNvPr id="36883" name="TextBox 40"/>
            <p:cNvSpPr txBox="1">
              <a:spLocks noChangeArrowheads="1"/>
            </p:cNvSpPr>
            <p:nvPr/>
          </p:nvSpPr>
          <p:spPr bwMode="auto">
            <a:xfrm>
              <a:off x="5715588" y="6019313"/>
              <a:ext cx="2627969" cy="3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dirty="0" err="1"/>
                <a:t>WiFi</a:t>
              </a:r>
              <a:r>
                <a:rPr lang="en-US" sz="1700" dirty="0"/>
                <a:t> 6, 18mbps and UEP</a:t>
              </a:r>
            </a:p>
          </p:txBody>
        </p:sp>
        <p:cxnSp>
          <p:nvCxnSpPr>
            <p:cNvPr id="54" name="Straight Arrow Connector 53"/>
            <p:cNvCxnSpPr>
              <a:stCxn id="23" idx="2"/>
              <a:endCxn id="25" idx="0"/>
            </p:cNvCxnSpPr>
            <p:nvPr/>
          </p:nvCxnSpPr>
          <p:spPr>
            <a:xfrm>
              <a:off x="6748956" y="1904944"/>
              <a:ext cx="909553" cy="257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5" idx="2"/>
              <a:endCxn id="26" idx="0"/>
            </p:cNvCxnSpPr>
            <p:nvPr/>
          </p:nvCxnSpPr>
          <p:spPr>
            <a:xfrm>
              <a:off x="7658509" y="2666865"/>
              <a:ext cx="379378" cy="242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6" idx="2"/>
              <a:endCxn id="40" idx="0"/>
            </p:cNvCxnSpPr>
            <p:nvPr/>
          </p:nvCxnSpPr>
          <p:spPr>
            <a:xfrm flipH="1">
              <a:off x="7791847" y="3401801"/>
              <a:ext cx="246040" cy="206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6" idx="2"/>
              <a:endCxn id="39" idx="0"/>
            </p:cNvCxnSpPr>
            <p:nvPr/>
          </p:nvCxnSpPr>
          <p:spPr>
            <a:xfrm flipH="1">
              <a:off x="6153698" y="3401801"/>
              <a:ext cx="1884188" cy="206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9" idx="2"/>
              <a:endCxn id="22" idx="0"/>
            </p:cNvCxnSpPr>
            <p:nvPr/>
          </p:nvCxnSpPr>
          <p:spPr>
            <a:xfrm>
              <a:off x="6153698" y="4030385"/>
              <a:ext cx="0" cy="253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0" idx="2"/>
            </p:cNvCxnSpPr>
            <p:nvPr/>
          </p:nvCxnSpPr>
          <p:spPr>
            <a:xfrm flipH="1">
              <a:off x="7791847" y="4030385"/>
              <a:ext cx="0" cy="253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22" idx="2"/>
              <a:endCxn id="29" idx="0"/>
            </p:cNvCxnSpPr>
            <p:nvPr/>
          </p:nvCxnSpPr>
          <p:spPr>
            <a:xfrm>
              <a:off x="6153698" y="4679604"/>
              <a:ext cx="0" cy="161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0" idx="2"/>
              <a:endCxn id="31" idx="0"/>
            </p:cNvCxnSpPr>
            <p:nvPr/>
          </p:nvCxnSpPr>
          <p:spPr>
            <a:xfrm>
              <a:off x="8079158" y="4706590"/>
              <a:ext cx="0" cy="773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9" idx="2"/>
              <a:endCxn id="28" idx="0"/>
            </p:cNvCxnSpPr>
            <p:nvPr/>
          </p:nvCxnSpPr>
          <p:spPr>
            <a:xfrm flipH="1">
              <a:off x="6153698" y="5347873"/>
              <a:ext cx="0" cy="131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171" indent="-285449">
              <a:defRPr>
                <a:solidFill>
                  <a:schemeClr val="tx1"/>
                </a:solidFill>
                <a:latin typeface="Segoe UI Light" charset="0"/>
                <a:ea typeface="Arial" charset="0"/>
                <a:cs typeface="Arial" charset="0"/>
              </a:defRPr>
            </a:lvl2pPr>
            <a:lvl3pPr marL="1141800" indent="-228358">
              <a:defRPr>
                <a:solidFill>
                  <a:schemeClr val="tx1"/>
                </a:solidFill>
                <a:latin typeface="Segoe UI Light" charset="0"/>
                <a:ea typeface="Arial" charset="0"/>
                <a:cs typeface="Arial" charset="0"/>
              </a:defRPr>
            </a:lvl3pPr>
            <a:lvl4pPr marL="1598517" indent="-228358">
              <a:defRPr>
                <a:solidFill>
                  <a:schemeClr val="tx1"/>
                </a:solidFill>
                <a:latin typeface="Segoe UI Light" charset="0"/>
                <a:ea typeface="Arial" charset="0"/>
                <a:cs typeface="Arial" charset="0"/>
              </a:defRPr>
            </a:lvl4pPr>
            <a:lvl5pPr marL="2055232" indent="-228358">
              <a:defRPr>
                <a:solidFill>
                  <a:schemeClr val="tx1"/>
                </a:solidFill>
                <a:latin typeface="Segoe UI Light" charset="0"/>
                <a:ea typeface="Arial" charset="0"/>
                <a:cs typeface="Arial" charset="0"/>
              </a:defRPr>
            </a:lvl5pPr>
            <a:lvl6pPr marL="2511956" indent="-228358" eaLnBrk="0" fontAlgn="base" hangingPunct="0">
              <a:spcBef>
                <a:spcPct val="0"/>
              </a:spcBef>
              <a:spcAft>
                <a:spcPct val="0"/>
              </a:spcAft>
              <a:defRPr>
                <a:solidFill>
                  <a:schemeClr val="tx1"/>
                </a:solidFill>
                <a:latin typeface="Segoe UI Light" charset="0"/>
                <a:ea typeface="Arial" charset="0"/>
                <a:cs typeface="Arial" charset="0"/>
              </a:defRPr>
            </a:lvl6pPr>
            <a:lvl7pPr marL="2968674" indent="-228358" eaLnBrk="0" fontAlgn="base" hangingPunct="0">
              <a:spcBef>
                <a:spcPct val="0"/>
              </a:spcBef>
              <a:spcAft>
                <a:spcPct val="0"/>
              </a:spcAft>
              <a:defRPr>
                <a:solidFill>
                  <a:schemeClr val="tx1"/>
                </a:solidFill>
                <a:latin typeface="Segoe UI Light" charset="0"/>
                <a:ea typeface="Arial" charset="0"/>
                <a:cs typeface="Arial" charset="0"/>
              </a:defRPr>
            </a:lvl7pPr>
            <a:lvl8pPr marL="3425395" indent="-228358" eaLnBrk="0" fontAlgn="base" hangingPunct="0">
              <a:spcBef>
                <a:spcPct val="0"/>
              </a:spcBef>
              <a:spcAft>
                <a:spcPct val="0"/>
              </a:spcAft>
              <a:defRPr>
                <a:solidFill>
                  <a:schemeClr val="tx1"/>
                </a:solidFill>
                <a:latin typeface="Segoe UI Light" charset="0"/>
                <a:ea typeface="Arial" charset="0"/>
                <a:cs typeface="Arial" charset="0"/>
              </a:defRPr>
            </a:lvl8pPr>
            <a:lvl9pPr marL="3882109" indent="-228358" eaLnBrk="0" fontAlgn="base" hangingPunct="0">
              <a:spcBef>
                <a:spcPct val="0"/>
              </a:spcBef>
              <a:spcAft>
                <a:spcPct val="0"/>
              </a:spcAft>
              <a:defRPr>
                <a:solidFill>
                  <a:schemeClr val="tx1"/>
                </a:solidFill>
                <a:latin typeface="Segoe UI Light" charset="0"/>
                <a:ea typeface="Arial" charset="0"/>
                <a:cs typeface="Arial" charset="0"/>
              </a:defRPr>
            </a:lvl9pPr>
          </a:lstStyle>
          <a:p>
            <a:fld id="{56FB60EB-99F6-2741-8F02-7402BB4A53B3}" type="slidenum">
              <a:rPr lang="en-US">
                <a:solidFill>
                  <a:srgbClr val="FFFFFF"/>
                </a:solidFill>
              </a:rPr>
              <a:pPr/>
              <a:t>13</a:t>
            </a:fld>
            <a:endParaRPr lang="en-US">
              <a:solidFill>
                <a:srgbClr val="FFFFFF"/>
              </a:solidFill>
            </a:endParaRPr>
          </a:p>
        </p:txBody>
      </p:sp>
      <p:sp>
        <p:nvSpPr>
          <p:cNvPr id="5" name="Date Placeholder 4"/>
          <p:cNvSpPr>
            <a:spLocks noGrp="1"/>
          </p:cNvSpPr>
          <p:nvPr>
            <p:ph type="dt" sz="half" idx="10"/>
          </p:nvPr>
        </p:nvSpPr>
        <p:spPr/>
        <p:txBody>
          <a:bodyPr/>
          <a:lstStyle/>
          <a:p>
            <a:r>
              <a:rPr lang="en-US" smtClean="0"/>
              <a:t>11/21/14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48" name="Slide Number Placeholder 4"/>
          <p:cNvSpPr txBox="1">
            <a:spLocks/>
          </p:cNvSpPr>
          <p:nvPr/>
        </p:nvSpPr>
        <p:spPr>
          <a:xfrm>
            <a:off x="6705601" y="6508766"/>
            <a:ext cx="2133600" cy="365125"/>
          </a:xfrm>
          <a:prstGeom prst="rect">
            <a:avLst/>
          </a:prstGeom>
        </p:spPr>
        <p:txBody>
          <a:bodyPr vert="horz" lIns="91332" tIns="45666" rIns="91332" bIns="45666" rtlCol="0" anchor="ctr"/>
          <a:lstStyle>
            <a:defPPr>
              <a:defRPr lang="en-US"/>
            </a:defPPr>
            <a:lvl1pPr marL="0" algn="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20342B77-D34C-443A-9BA4-2E8748A6D936}" type="slidenum">
              <a:rPr lang="en-US" smtClean="0"/>
              <a:pPr/>
              <a:t>13</a:t>
            </a:fld>
            <a:endParaRPr lang="en-US"/>
          </a:p>
        </p:txBody>
      </p:sp>
      <p:sp>
        <p:nvSpPr>
          <p:cNvPr id="50" name="Date Placeholder 5"/>
          <p:cNvSpPr txBox="1">
            <a:spLocks/>
          </p:cNvSpPr>
          <p:nvPr/>
        </p:nvSpPr>
        <p:spPr>
          <a:xfrm>
            <a:off x="6705601" y="6324616"/>
            <a:ext cx="2133600"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2107616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par>
                                <p:cTn id="13" presetID="9" presetClass="emph" presetSubtype="0" nodeType="withEffect">
                                  <p:stCondLst>
                                    <p:cond delay="0"/>
                                  </p:stCondLst>
                                  <p:childTnLst>
                                    <p:set>
                                      <p:cBhvr rctx="PPT">
                                        <p:cTn id="14" dur="indefinite"/>
                                        <p:tgtEl>
                                          <p:spTgt spid="85"/>
                                        </p:tgtEl>
                                        <p:attrNameLst>
                                          <p:attrName>style.opacity</p:attrName>
                                        </p:attrNameLst>
                                      </p:cBhvr>
                                      <p:to>
                                        <p:strVal val="0.5"/>
                                      </p:to>
                                    </p:set>
                                    <p:animEffect filter="image" prLst="opacity: 0.5">
                                      <p:cBhvr rctx="IE">
                                        <p:cTn id="15" dur="indefinite"/>
                                        <p:tgtEl>
                                          <p:spTgt spid="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par>
                                <p:cTn id="21" presetID="9" presetClass="emph" presetSubtype="0" nodeType="withEffect">
                                  <p:stCondLst>
                                    <p:cond delay="0"/>
                                  </p:stCondLst>
                                  <p:childTnLst>
                                    <p:set>
                                      <p:cBhvr rctx="PPT">
                                        <p:cTn id="22" dur="indefinite"/>
                                        <p:tgtEl>
                                          <p:spTgt spid="86"/>
                                        </p:tgtEl>
                                        <p:attrNameLst>
                                          <p:attrName>style.opacity</p:attrName>
                                        </p:attrNameLst>
                                      </p:cBhvr>
                                      <p:to>
                                        <p:strVal val="0.5"/>
                                      </p:to>
                                    </p:set>
                                    <p:animEffect filter="image" prLst="opacity: 0.5">
                                      <p:cBhvr rctx="IE">
                                        <p:cTn id="23" dur="indefinite"/>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4" y="4"/>
            <a:ext cx="8229600" cy="1143000"/>
          </a:xfrm>
        </p:spPr>
        <p:txBody>
          <a:bodyPr/>
          <a:lstStyle/>
          <a:p>
            <a:pPr eaLnBrk="1" hangingPunct="1"/>
            <a:r>
              <a:rPr lang="en-US">
                <a:latin typeface="Segoe UI Light" charset="0"/>
                <a:ea typeface="Segoe UI Symbol" charset="0"/>
                <a:cs typeface="Browallia New" charset="0"/>
              </a:rPr>
              <a:t>Modular declarative interface</a:t>
            </a:r>
          </a:p>
        </p:txBody>
      </p:sp>
      <p:sp>
        <p:nvSpPr>
          <p:cNvPr id="3" name="Content Placeholder 2"/>
          <p:cNvSpPr>
            <a:spLocks noGrp="1"/>
          </p:cNvSpPr>
          <p:nvPr>
            <p:ph idx="1"/>
          </p:nvPr>
        </p:nvSpPr>
        <p:spPr>
          <a:xfrm>
            <a:off x="5219710" y="914416"/>
            <a:ext cx="3463925" cy="761999"/>
          </a:xfrm>
        </p:spPr>
        <p:txBody>
          <a:bodyPr/>
          <a:lstStyle/>
          <a:p>
            <a:pPr marL="0" indent="0">
              <a:buNone/>
            </a:pPr>
            <a:r>
              <a:rPr lang="en-US" sz="2800">
                <a:latin typeface="Segoe UI Light" charset="0"/>
              </a:rPr>
              <a:t>Inserting RULES</a:t>
            </a:r>
          </a:p>
        </p:txBody>
      </p:sp>
      <p:sp>
        <p:nvSpPr>
          <p:cNvPr id="70" name="Content Placeholder 2"/>
          <p:cNvSpPr txBox="1">
            <a:spLocks/>
          </p:cNvSpPr>
          <p:nvPr/>
        </p:nvSpPr>
        <p:spPr bwMode="auto">
          <a:xfrm>
            <a:off x="311160" y="914399"/>
            <a:ext cx="3751263"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spcBef>
                <a:spcPct val="20000"/>
              </a:spcBef>
            </a:pPr>
            <a:r>
              <a:rPr lang="en-US" sz="2800"/>
              <a:t>Composing ACTIONS</a:t>
            </a:r>
          </a:p>
        </p:txBody>
      </p:sp>
      <p:sp>
        <p:nvSpPr>
          <p:cNvPr id="138" name="Content Placeholder 2"/>
          <p:cNvSpPr txBox="1">
            <a:spLocks/>
          </p:cNvSpPr>
          <p:nvPr/>
        </p:nvSpPr>
        <p:spPr bwMode="auto">
          <a:xfrm>
            <a:off x="803274" y="3276600"/>
            <a:ext cx="2273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742171" lvl="1" indent="-285449">
              <a:spcBef>
                <a:spcPct val="20000"/>
              </a:spcBef>
            </a:pPr>
            <a:r>
              <a:rPr lang="en-US" sz="2400"/>
              <a:t>Blocks</a:t>
            </a:r>
          </a:p>
        </p:txBody>
      </p:sp>
      <p:grpSp>
        <p:nvGrpSpPr>
          <p:cNvPr id="378" name="Group 377"/>
          <p:cNvGrpSpPr>
            <a:grpSpLocks/>
          </p:cNvGrpSpPr>
          <p:nvPr/>
        </p:nvGrpSpPr>
        <p:grpSpPr bwMode="auto">
          <a:xfrm>
            <a:off x="228600" y="1447816"/>
            <a:ext cx="4129088" cy="1831975"/>
            <a:chOff x="228600" y="1498324"/>
            <a:chExt cx="4128986" cy="1831448"/>
          </a:xfrm>
        </p:grpSpPr>
        <p:grpSp>
          <p:nvGrpSpPr>
            <p:cNvPr id="39025" name="Group 7"/>
            <p:cNvGrpSpPr>
              <a:grpSpLocks/>
            </p:cNvGrpSpPr>
            <p:nvPr/>
          </p:nvGrpSpPr>
          <p:grpSpPr bwMode="auto">
            <a:xfrm>
              <a:off x="228600" y="2893562"/>
              <a:ext cx="1332990" cy="393582"/>
              <a:chOff x="5903573" y="1420061"/>
              <a:chExt cx="1466289" cy="585784"/>
            </a:xfrm>
          </p:grpSpPr>
          <p:sp>
            <p:nvSpPr>
              <p:cNvPr id="12" name="Flowchart: Predefined Process 11"/>
              <p:cNvSpPr/>
              <p:nvPr/>
            </p:nvSpPr>
            <p:spPr>
              <a:xfrm>
                <a:off x="6055494" y="1603966"/>
                <a:ext cx="1314893" cy="40155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OFDM </a:t>
                </a:r>
                <a:r>
                  <a:rPr lang="en-US" sz="1100" b="1" dirty="0" err="1">
                    <a:solidFill>
                      <a:schemeClr val="tx1"/>
                    </a:solidFill>
                  </a:rPr>
                  <a:t>Demod</a:t>
                </a:r>
                <a:endParaRPr lang="en-US" sz="1100" b="1" dirty="0">
                  <a:solidFill>
                    <a:schemeClr val="tx1"/>
                  </a:solidFill>
                </a:endParaRPr>
              </a:p>
            </p:txBody>
          </p:sp>
          <p:sp>
            <p:nvSpPr>
              <p:cNvPr id="24" name="Oval 23"/>
              <p:cNvSpPr/>
              <p:nvPr/>
            </p:nvSpPr>
            <p:spPr>
              <a:xfrm>
                <a:off x="5903573" y="1419725"/>
                <a:ext cx="305587" cy="3047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grpSp>
        <p:grpSp>
          <p:nvGrpSpPr>
            <p:cNvPr id="39026" name="Group 67"/>
            <p:cNvGrpSpPr>
              <a:grpSpLocks/>
            </p:cNvGrpSpPr>
            <p:nvPr/>
          </p:nvGrpSpPr>
          <p:grpSpPr bwMode="auto">
            <a:xfrm>
              <a:off x="504341" y="2545968"/>
              <a:ext cx="1133449" cy="425691"/>
              <a:chOff x="4581551" y="1929951"/>
              <a:chExt cx="1133449" cy="425691"/>
            </a:xfrm>
          </p:grpSpPr>
          <p:sp>
            <p:nvSpPr>
              <p:cNvPr id="13" name="Flowchart: Predefined Process 12"/>
              <p:cNvSpPr/>
              <p:nvPr/>
            </p:nvSpPr>
            <p:spPr>
              <a:xfrm>
                <a:off x="4720138" y="2059894"/>
                <a:ext cx="995337" cy="295190"/>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err="1">
                    <a:solidFill>
                      <a:schemeClr val="tx1"/>
                    </a:solidFill>
                  </a:rPr>
                  <a:t>Demap</a:t>
                </a:r>
                <a:r>
                  <a:rPr lang="en-US" sz="1100" b="1" dirty="0">
                    <a:solidFill>
                      <a:schemeClr val="tx1"/>
                    </a:solidFill>
                  </a:rPr>
                  <a:t/>
                </a:r>
                <a:br>
                  <a:rPr lang="en-US" sz="1100" b="1" dirty="0">
                    <a:solidFill>
                      <a:schemeClr val="tx1"/>
                    </a:solidFill>
                  </a:rPr>
                </a:br>
                <a:r>
                  <a:rPr lang="en-US" sz="1100" b="1" dirty="0">
                    <a:solidFill>
                      <a:schemeClr val="tx1"/>
                    </a:solidFill>
                  </a:rPr>
                  <a:t>(BPSK)</a:t>
                </a:r>
              </a:p>
            </p:txBody>
          </p:sp>
          <p:sp>
            <p:nvSpPr>
              <p:cNvPr id="25" name="Oval 24"/>
              <p:cNvSpPr/>
              <p:nvPr/>
            </p:nvSpPr>
            <p:spPr>
              <a:xfrm>
                <a:off x="4582028" y="1929756"/>
                <a:ext cx="277806" cy="2523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grpSp>
        <p:grpSp>
          <p:nvGrpSpPr>
            <p:cNvPr id="39027" name="Group 8"/>
            <p:cNvGrpSpPr>
              <a:grpSpLocks/>
            </p:cNvGrpSpPr>
            <p:nvPr/>
          </p:nvGrpSpPr>
          <p:grpSpPr bwMode="auto">
            <a:xfrm>
              <a:off x="868002" y="2157647"/>
              <a:ext cx="1098643" cy="484184"/>
              <a:chOff x="7467600" y="2239116"/>
              <a:chExt cx="1208507" cy="585862"/>
            </a:xfrm>
          </p:grpSpPr>
          <p:sp>
            <p:nvSpPr>
              <p:cNvPr id="14" name="Flowchart: Predefined Process 13"/>
              <p:cNvSpPr/>
              <p:nvPr/>
            </p:nvSpPr>
            <p:spPr>
              <a:xfrm>
                <a:off x="7569259" y="2422620"/>
                <a:ext cx="1107095" cy="403268"/>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err="1">
                    <a:solidFill>
                      <a:schemeClr val="tx1"/>
                    </a:solidFill>
                  </a:rPr>
                  <a:t>Demap</a:t>
                </a:r>
                <a:r>
                  <a:rPr lang="en-US" sz="1100" b="1" dirty="0">
                    <a:solidFill>
                      <a:schemeClr val="tx1"/>
                    </a:solidFill>
                  </a:rPr>
                  <a:t/>
                </a:r>
                <a:br>
                  <a:rPr lang="en-US" sz="1100" b="1" dirty="0">
                    <a:solidFill>
                      <a:schemeClr val="tx1"/>
                    </a:solidFill>
                  </a:rPr>
                </a:br>
                <a:r>
                  <a:rPr lang="en-US" sz="1100" b="1" dirty="0">
                    <a:solidFill>
                      <a:schemeClr val="tx1"/>
                    </a:solidFill>
                  </a:rPr>
                  <a:t>(64QAM)</a:t>
                </a:r>
              </a:p>
            </p:txBody>
          </p:sp>
          <p:sp>
            <p:nvSpPr>
              <p:cNvPr id="26" name="Oval 25"/>
              <p:cNvSpPr/>
              <p:nvPr/>
            </p:nvSpPr>
            <p:spPr>
              <a:xfrm>
                <a:off x="7467979" y="2238269"/>
                <a:ext cx="305586" cy="3053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grpSp>
        <p:grpSp>
          <p:nvGrpSpPr>
            <p:cNvPr id="39028" name="Group 44"/>
            <p:cNvGrpSpPr>
              <a:grpSpLocks/>
            </p:cNvGrpSpPr>
            <p:nvPr/>
          </p:nvGrpSpPr>
          <p:grpSpPr bwMode="auto">
            <a:xfrm>
              <a:off x="1147277" y="1830412"/>
              <a:ext cx="1453016" cy="422634"/>
              <a:chOff x="5924601" y="2997578"/>
              <a:chExt cx="1445261" cy="511387"/>
            </a:xfrm>
          </p:grpSpPr>
          <p:sp>
            <p:nvSpPr>
              <p:cNvPr id="20" name="Flowchart: Predefined Process 19"/>
              <p:cNvSpPr/>
              <p:nvPr/>
            </p:nvSpPr>
            <p:spPr>
              <a:xfrm>
                <a:off x="6056117" y="3150725"/>
                <a:ext cx="1313718" cy="359099"/>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err="1">
                    <a:solidFill>
                      <a:schemeClr val="tx1"/>
                    </a:solidFill>
                  </a:rPr>
                  <a:t>Deinterleave</a:t>
                </a:r>
                <a:endParaRPr lang="en-US" sz="1100" b="1" dirty="0">
                  <a:solidFill>
                    <a:schemeClr val="tx1"/>
                  </a:solidFill>
                </a:endParaRPr>
              </a:p>
              <a:p>
                <a:pPr algn="ctr" eaLnBrk="1" hangingPunct="1">
                  <a:defRPr/>
                </a:pPr>
                <a:r>
                  <a:rPr lang="en-US" sz="1100" b="1" dirty="0">
                    <a:solidFill>
                      <a:schemeClr val="tx1"/>
                    </a:solidFill>
                  </a:rPr>
                  <a:t>(</a:t>
                </a:r>
                <a:r>
                  <a:rPr lang="en-US" sz="1100" b="1" dirty="0" err="1">
                    <a:solidFill>
                      <a:schemeClr val="tx1"/>
                    </a:solidFill>
                  </a:rPr>
                  <a:t>WiFi</a:t>
                </a:r>
                <a:r>
                  <a:rPr lang="en-US" sz="1100" b="1" dirty="0">
                    <a:solidFill>
                      <a:schemeClr val="tx1"/>
                    </a:solidFill>
                  </a:rPr>
                  <a:t>)</a:t>
                </a:r>
              </a:p>
            </p:txBody>
          </p:sp>
          <p:sp>
            <p:nvSpPr>
              <p:cNvPr id="27" name="Oval 26"/>
              <p:cNvSpPr/>
              <p:nvPr/>
            </p:nvSpPr>
            <p:spPr>
              <a:xfrm>
                <a:off x="5925062" y="2997099"/>
                <a:ext cx="304744" cy="3053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grpSp>
        <p:grpSp>
          <p:nvGrpSpPr>
            <p:cNvPr id="39029" name="Group 43"/>
            <p:cNvGrpSpPr>
              <a:grpSpLocks/>
            </p:cNvGrpSpPr>
            <p:nvPr/>
          </p:nvGrpSpPr>
          <p:grpSpPr bwMode="auto">
            <a:xfrm>
              <a:off x="1364084" y="1520286"/>
              <a:ext cx="1457035" cy="391632"/>
              <a:chOff x="7449109" y="2997578"/>
              <a:chExt cx="1466291" cy="521263"/>
            </a:xfrm>
          </p:grpSpPr>
          <p:sp>
            <p:nvSpPr>
              <p:cNvPr id="15" name="Flowchart: Predefined Process 14"/>
              <p:cNvSpPr/>
              <p:nvPr/>
            </p:nvSpPr>
            <p:spPr>
              <a:xfrm>
                <a:off x="7600423" y="3150010"/>
                <a:ext cx="1314780" cy="369663"/>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err="1">
                    <a:solidFill>
                      <a:schemeClr val="tx1"/>
                    </a:solidFill>
                  </a:rPr>
                  <a:t>Deinterleave</a:t>
                </a:r>
                <a:r>
                  <a:rPr lang="en-US" sz="1100" b="1" dirty="0">
                    <a:solidFill>
                      <a:schemeClr val="tx1"/>
                    </a:solidFill>
                  </a:rPr>
                  <a:t> (UEP)</a:t>
                </a:r>
              </a:p>
            </p:txBody>
          </p:sp>
          <p:sp>
            <p:nvSpPr>
              <p:cNvPr id="28" name="Oval 27"/>
              <p:cNvSpPr/>
              <p:nvPr/>
            </p:nvSpPr>
            <p:spPr>
              <a:xfrm>
                <a:off x="7448657" y="2997920"/>
                <a:ext cx="305131" cy="30417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E</a:t>
                </a:r>
              </a:p>
            </p:txBody>
          </p:sp>
        </p:grpSp>
        <p:grpSp>
          <p:nvGrpSpPr>
            <p:cNvPr id="39030" name="Group 46"/>
            <p:cNvGrpSpPr>
              <a:grpSpLocks/>
            </p:cNvGrpSpPr>
            <p:nvPr/>
          </p:nvGrpSpPr>
          <p:grpSpPr bwMode="auto">
            <a:xfrm>
              <a:off x="1914372" y="2871667"/>
              <a:ext cx="1082076" cy="458105"/>
              <a:chOff x="5924601" y="3663207"/>
              <a:chExt cx="1190284" cy="482436"/>
            </a:xfrm>
          </p:grpSpPr>
          <p:sp>
            <p:nvSpPr>
              <p:cNvPr id="21" name="Flowchart: Predefined Process 20"/>
              <p:cNvSpPr/>
              <p:nvPr/>
            </p:nvSpPr>
            <p:spPr>
              <a:xfrm>
                <a:off x="6055689" y="3828090"/>
                <a:ext cx="1059947" cy="317553"/>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Decode</a:t>
                </a:r>
              </a:p>
              <a:p>
                <a:pPr algn="ctr" eaLnBrk="1" hangingPunct="1">
                  <a:defRPr/>
                </a:pPr>
                <a:r>
                  <a:rPr lang="en-US" sz="1100" b="1" dirty="0">
                    <a:solidFill>
                      <a:schemeClr val="tx1"/>
                    </a:solidFill>
                  </a:rPr>
                  <a:t>(1/2)</a:t>
                </a:r>
              </a:p>
            </p:txBody>
          </p:sp>
          <p:sp>
            <p:nvSpPr>
              <p:cNvPr id="29" name="Oval 28"/>
              <p:cNvSpPr/>
              <p:nvPr/>
            </p:nvSpPr>
            <p:spPr>
              <a:xfrm>
                <a:off x="5924723" y="3662628"/>
                <a:ext cx="305587" cy="3058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grpSp>
        <p:grpSp>
          <p:nvGrpSpPr>
            <p:cNvPr id="39031" name="Group 45"/>
            <p:cNvGrpSpPr>
              <a:grpSpLocks/>
            </p:cNvGrpSpPr>
            <p:nvPr/>
          </p:nvGrpSpPr>
          <p:grpSpPr bwMode="auto">
            <a:xfrm>
              <a:off x="2280081" y="2561830"/>
              <a:ext cx="1061838" cy="412939"/>
              <a:chOff x="7442578" y="3682175"/>
              <a:chExt cx="1168022" cy="463468"/>
            </a:xfrm>
          </p:grpSpPr>
          <p:sp>
            <p:nvSpPr>
              <p:cNvPr id="22" name="Flowchart: Predefined Process 21"/>
              <p:cNvSpPr/>
              <p:nvPr/>
            </p:nvSpPr>
            <p:spPr>
              <a:xfrm>
                <a:off x="7550313" y="3828027"/>
                <a:ext cx="1059949" cy="317061"/>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Decode</a:t>
                </a:r>
              </a:p>
              <a:p>
                <a:pPr algn="ctr" eaLnBrk="1" hangingPunct="1">
                  <a:defRPr/>
                </a:pPr>
                <a:r>
                  <a:rPr lang="en-US" sz="1100" b="1" dirty="0">
                    <a:solidFill>
                      <a:schemeClr val="tx1"/>
                    </a:solidFill>
                  </a:rPr>
                  <a:t>(3/4)</a:t>
                </a:r>
              </a:p>
            </p:txBody>
          </p:sp>
          <p:sp>
            <p:nvSpPr>
              <p:cNvPr id="38" name="Oval 37"/>
              <p:cNvSpPr/>
              <p:nvPr/>
            </p:nvSpPr>
            <p:spPr>
              <a:xfrm>
                <a:off x="7442048" y="3681965"/>
                <a:ext cx="305587" cy="3045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grpSp>
        <p:grpSp>
          <p:nvGrpSpPr>
            <p:cNvPr id="39032" name="Group 49"/>
            <p:cNvGrpSpPr>
              <a:grpSpLocks/>
            </p:cNvGrpSpPr>
            <p:nvPr/>
          </p:nvGrpSpPr>
          <p:grpSpPr bwMode="auto">
            <a:xfrm>
              <a:off x="2557172" y="2233308"/>
              <a:ext cx="1405228" cy="409386"/>
              <a:chOff x="5903573" y="4956868"/>
              <a:chExt cx="1466289" cy="495358"/>
            </a:xfrm>
          </p:grpSpPr>
          <p:sp>
            <p:nvSpPr>
              <p:cNvPr id="17" name="Flowchart: Predefined Process 16"/>
              <p:cNvSpPr/>
              <p:nvPr/>
            </p:nvSpPr>
            <p:spPr>
              <a:xfrm>
                <a:off x="6056209" y="5071867"/>
                <a:ext cx="1313556" cy="38022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Descramble</a:t>
                </a:r>
              </a:p>
            </p:txBody>
          </p:sp>
          <p:sp>
            <p:nvSpPr>
              <p:cNvPr id="41" name="Oval 40"/>
              <p:cNvSpPr/>
              <p:nvPr/>
            </p:nvSpPr>
            <p:spPr>
              <a:xfrm>
                <a:off x="5903816" y="4956648"/>
                <a:ext cx="304785" cy="3053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grpSp>
        <p:grpSp>
          <p:nvGrpSpPr>
            <p:cNvPr id="39033" name="Group 193"/>
            <p:cNvGrpSpPr>
              <a:grpSpLocks/>
            </p:cNvGrpSpPr>
            <p:nvPr/>
          </p:nvGrpSpPr>
          <p:grpSpPr bwMode="auto">
            <a:xfrm>
              <a:off x="2879153" y="1843660"/>
              <a:ext cx="1239156" cy="409386"/>
              <a:chOff x="5903573" y="4956868"/>
              <a:chExt cx="1466289" cy="495358"/>
            </a:xfrm>
          </p:grpSpPr>
          <p:sp>
            <p:nvSpPr>
              <p:cNvPr id="195" name="Flowchart: Predefined Process 194"/>
              <p:cNvSpPr/>
              <p:nvPr/>
            </p:nvSpPr>
            <p:spPr>
              <a:xfrm>
                <a:off x="6056327" y="5072862"/>
                <a:ext cx="1313026" cy="38022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CRC Check</a:t>
                </a:r>
              </a:p>
            </p:txBody>
          </p:sp>
          <p:sp>
            <p:nvSpPr>
              <p:cNvPr id="196" name="Oval 195"/>
              <p:cNvSpPr/>
              <p:nvPr/>
            </p:nvSpPr>
            <p:spPr>
              <a:xfrm>
                <a:off x="5904173" y="4957642"/>
                <a:ext cx="304307" cy="3053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grpSp>
        <p:grpSp>
          <p:nvGrpSpPr>
            <p:cNvPr id="39034" name="Group 196"/>
            <p:cNvGrpSpPr>
              <a:grpSpLocks/>
            </p:cNvGrpSpPr>
            <p:nvPr/>
          </p:nvGrpSpPr>
          <p:grpSpPr bwMode="auto">
            <a:xfrm>
              <a:off x="3118430" y="1498324"/>
              <a:ext cx="1239156" cy="409386"/>
              <a:chOff x="5903573" y="4956868"/>
              <a:chExt cx="1466289" cy="495358"/>
            </a:xfrm>
          </p:grpSpPr>
          <p:sp>
            <p:nvSpPr>
              <p:cNvPr id="198" name="Flowchart: Predefined Process 197"/>
              <p:cNvSpPr/>
              <p:nvPr/>
            </p:nvSpPr>
            <p:spPr>
              <a:xfrm>
                <a:off x="6054957" y="5072088"/>
                <a:ext cx="1314905" cy="380224"/>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err="1">
                    <a:solidFill>
                      <a:schemeClr val="tx1"/>
                    </a:solidFill>
                  </a:rPr>
                  <a:t>Hdr</a:t>
                </a:r>
                <a:r>
                  <a:rPr lang="en-US" sz="1100" b="1" dirty="0">
                    <a:solidFill>
                      <a:schemeClr val="tx1"/>
                    </a:solidFill>
                  </a:rPr>
                  <a:t> Parse</a:t>
                </a:r>
              </a:p>
            </p:txBody>
          </p:sp>
          <p:sp>
            <p:nvSpPr>
              <p:cNvPr id="199" name="Oval 198"/>
              <p:cNvSpPr/>
              <p:nvPr/>
            </p:nvSpPr>
            <p:spPr>
              <a:xfrm>
                <a:off x="5902803" y="4956868"/>
                <a:ext cx="304307" cy="3053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grpSp>
      </p:grpSp>
      <p:grpSp>
        <p:nvGrpSpPr>
          <p:cNvPr id="377" name="Group 376"/>
          <p:cNvGrpSpPr>
            <a:grpSpLocks/>
          </p:cNvGrpSpPr>
          <p:nvPr/>
        </p:nvGrpSpPr>
        <p:grpSpPr bwMode="auto">
          <a:xfrm>
            <a:off x="381000" y="3657616"/>
            <a:ext cx="3561643" cy="2525714"/>
            <a:chOff x="349648" y="3810000"/>
            <a:chExt cx="3561372" cy="2526128"/>
          </a:xfrm>
        </p:grpSpPr>
        <p:grpSp>
          <p:nvGrpSpPr>
            <p:cNvPr id="38974" name="Group 272"/>
            <p:cNvGrpSpPr>
              <a:grpSpLocks/>
            </p:cNvGrpSpPr>
            <p:nvPr/>
          </p:nvGrpSpPr>
          <p:grpSpPr bwMode="auto">
            <a:xfrm>
              <a:off x="349648" y="3810000"/>
              <a:ext cx="254980" cy="2517896"/>
              <a:chOff x="5138492" y="1219200"/>
              <a:chExt cx="254980" cy="2517896"/>
            </a:xfrm>
          </p:grpSpPr>
          <p:sp>
            <p:nvSpPr>
              <p:cNvPr id="180" name="Oval 179"/>
              <p:cNvSpPr/>
              <p:nvPr/>
            </p:nvSpPr>
            <p:spPr>
              <a:xfrm>
                <a:off x="5138492" y="1219200"/>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181" name="Oval 180"/>
              <p:cNvSpPr/>
              <p:nvPr/>
            </p:nvSpPr>
            <p:spPr>
              <a:xfrm>
                <a:off x="5138492" y="1598675"/>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183" name="Oval 182"/>
              <p:cNvSpPr/>
              <p:nvPr/>
            </p:nvSpPr>
            <p:spPr>
              <a:xfrm>
                <a:off x="5138492" y="1976563"/>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184" name="Oval 183"/>
              <p:cNvSpPr/>
              <p:nvPr/>
            </p:nvSpPr>
            <p:spPr>
              <a:xfrm>
                <a:off x="5138492" y="2356037"/>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sp>
            <p:nvSpPr>
              <p:cNvPr id="185" name="Oval 184"/>
              <p:cNvSpPr/>
              <p:nvPr/>
            </p:nvSpPr>
            <p:spPr>
              <a:xfrm>
                <a:off x="5138492" y="2735512"/>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cxnSp>
            <p:nvCxnSpPr>
              <p:cNvPr id="186" name="Straight Arrow Connector 185"/>
              <p:cNvCxnSpPr/>
              <p:nvPr/>
            </p:nvCxnSpPr>
            <p:spPr>
              <a:xfrm>
                <a:off x="5267070" y="1436724"/>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5138492" y="3113399"/>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08" name="Oval 207"/>
              <p:cNvSpPr/>
              <p:nvPr/>
            </p:nvSpPr>
            <p:spPr>
              <a:xfrm>
                <a:off x="5138492" y="3492874"/>
                <a:ext cx="255569"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19" name="Straight Arrow Connector 218"/>
              <p:cNvCxnSpPr/>
              <p:nvPr/>
            </p:nvCxnSpPr>
            <p:spPr>
              <a:xfrm>
                <a:off x="5267070" y="1816198"/>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5267070" y="2195674"/>
                <a:ext cx="0" cy="185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5267070" y="2575148"/>
                <a:ext cx="0" cy="1857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5267070" y="2953035"/>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5267070" y="3332510"/>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8975" name="Group 271"/>
            <p:cNvGrpSpPr>
              <a:grpSpLocks/>
            </p:cNvGrpSpPr>
            <p:nvPr/>
          </p:nvGrpSpPr>
          <p:grpSpPr bwMode="auto">
            <a:xfrm>
              <a:off x="1433176" y="3810000"/>
              <a:ext cx="483580" cy="2517896"/>
              <a:chOff x="5841020" y="1219200"/>
              <a:chExt cx="483580" cy="2517896"/>
            </a:xfrm>
          </p:grpSpPr>
          <p:sp>
            <p:nvSpPr>
              <p:cNvPr id="224" name="Oval 223"/>
              <p:cNvSpPr/>
              <p:nvPr/>
            </p:nvSpPr>
            <p:spPr>
              <a:xfrm>
                <a:off x="5841673" y="1219200"/>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225" name="Oval 224"/>
              <p:cNvSpPr/>
              <p:nvPr/>
            </p:nvSpPr>
            <p:spPr>
              <a:xfrm>
                <a:off x="6070255" y="1598675"/>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226" name="Oval 225"/>
              <p:cNvSpPr/>
              <p:nvPr/>
            </p:nvSpPr>
            <p:spPr>
              <a:xfrm>
                <a:off x="5841673" y="1976563"/>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227" name="Oval 226"/>
              <p:cNvSpPr/>
              <p:nvPr/>
            </p:nvSpPr>
            <p:spPr>
              <a:xfrm>
                <a:off x="6070255" y="2356037"/>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sp>
            <p:nvSpPr>
              <p:cNvPr id="228" name="Oval 227"/>
              <p:cNvSpPr/>
              <p:nvPr/>
            </p:nvSpPr>
            <p:spPr>
              <a:xfrm>
                <a:off x="5841673" y="2735512"/>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cxnSp>
            <p:nvCxnSpPr>
              <p:cNvPr id="229" name="Straight Arrow Connector 228"/>
              <p:cNvCxnSpPr>
                <a:endCxn id="225" idx="1"/>
              </p:cNvCxnSpPr>
              <p:nvPr/>
            </p:nvCxnSpPr>
            <p:spPr>
              <a:xfrm>
                <a:off x="5968663" y="1436724"/>
                <a:ext cx="138101" cy="1968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5841673" y="3113399"/>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31" name="Oval 230"/>
              <p:cNvSpPr/>
              <p:nvPr/>
            </p:nvSpPr>
            <p:spPr>
              <a:xfrm>
                <a:off x="5841673" y="3492874"/>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32" name="Straight Arrow Connector 231"/>
              <p:cNvCxnSpPr>
                <a:stCxn id="225" idx="3"/>
              </p:cNvCxnSpPr>
              <p:nvPr/>
            </p:nvCxnSpPr>
            <p:spPr>
              <a:xfrm flipH="1">
                <a:off x="5968663" y="1806672"/>
                <a:ext cx="138101" cy="1968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endCxn id="227" idx="1"/>
              </p:cNvCxnSpPr>
              <p:nvPr/>
            </p:nvCxnSpPr>
            <p:spPr>
              <a:xfrm>
                <a:off x="5968663" y="2195674"/>
                <a:ext cx="138101" cy="1968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227" idx="3"/>
              </p:cNvCxnSpPr>
              <p:nvPr/>
            </p:nvCxnSpPr>
            <p:spPr>
              <a:xfrm flipH="1">
                <a:off x="5968663" y="2564034"/>
                <a:ext cx="138101" cy="1968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5968663" y="2953035"/>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5968663" y="3332510"/>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8976" name="Group 270"/>
            <p:cNvGrpSpPr>
              <a:grpSpLocks/>
            </p:cNvGrpSpPr>
            <p:nvPr/>
          </p:nvGrpSpPr>
          <p:grpSpPr bwMode="auto">
            <a:xfrm>
              <a:off x="2684072" y="3810000"/>
              <a:ext cx="680484" cy="2526128"/>
              <a:chOff x="6939516" y="1219200"/>
              <a:chExt cx="680484" cy="2526128"/>
            </a:xfrm>
          </p:grpSpPr>
          <p:sp>
            <p:nvSpPr>
              <p:cNvPr id="246" name="Oval 245"/>
              <p:cNvSpPr/>
              <p:nvPr/>
            </p:nvSpPr>
            <p:spPr>
              <a:xfrm>
                <a:off x="6940127" y="1219200"/>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247" name="Oval 246"/>
              <p:cNvSpPr/>
              <p:nvPr/>
            </p:nvSpPr>
            <p:spPr>
              <a:xfrm>
                <a:off x="7365544" y="1598675"/>
                <a:ext cx="253981" cy="24292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248" name="Oval 247"/>
              <p:cNvSpPr/>
              <p:nvPr/>
            </p:nvSpPr>
            <p:spPr>
              <a:xfrm>
                <a:off x="7365544" y="1976562"/>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E</a:t>
                </a:r>
              </a:p>
            </p:txBody>
          </p:sp>
          <p:sp>
            <p:nvSpPr>
              <p:cNvPr id="249" name="Oval 248"/>
              <p:cNvSpPr/>
              <p:nvPr/>
            </p:nvSpPr>
            <p:spPr>
              <a:xfrm>
                <a:off x="7365544" y="2356037"/>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sp>
            <p:nvSpPr>
              <p:cNvPr id="250" name="Oval 249"/>
              <p:cNvSpPr/>
              <p:nvPr/>
            </p:nvSpPr>
            <p:spPr>
              <a:xfrm>
                <a:off x="6940127" y="2735512"/>
                <a:ext cx="253981" cy="24292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cxnSp>
            <p:nvCxnSpPr>
              <p:cNvPr id="251" name="Straight Arrow Connector 250"/>
              <p:cNvCxnSpPr>
                <a:stCxn id="246" idx="5"/>
                <a:endCxn id="247" idx="1"/>
              </p:cNvCxnSpPr>
              <p:nvPr/>
            </p:nvCxnSpPr>
            <p:spPr>
              <a:xfrm>
                <a:off x="7157597" y="1427197"/>
                <a:ext cx="244456" cy="2064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6940127" y="3113399"/>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53" name="Oval 252"/>
              <p:cNvSpPr/>
              <p:nvPr/>
            </p:nvSpPr>
            <p:spPr>
              <a:xfrm>
                <a:off x="6940127" y="3492874"/>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54" name="Straight Arrow Connector 253"/>
              <p:cNvCxnSpPr>
                <a:endCxn id="261" idx="7"/>
              </p:cNvCxnSpPr>
              <p:nvPr/>
            </p:nvCxnSpPr>
            <p:spPr>
              <a:xfrm flipH="1">
                <a:off x="7157597" y="2171857"/>
                <a:ext cx="236520" cy="2254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a:off x="7067117" y="2953035"/>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7067117" y="3332510"/>
                <a:ext cx="0" cy="185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a:off x="7492535" y="2175032"/>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7492535" y="1793969"/>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6940127" y="2362388"/>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sp>
            <p:nvSpPr>
              <p:cNvPr id="262" name="Oval 261"/>
              <p:cNvSpPr/>
              <p:nvPr/>
            </p:nvSpPr>
            <p:spPr>
              <a:xfrm>
                <a:off x="7365544" y="2743450"/>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sp>
            <p:nvSpPr>
              <p:cNvPr id="264" name="Oval 263"/>
              <p:cNvSpPr/>
              <p:nvPr/>
            </p:nvSpPr>
            <p:spPr>
              <a:xfrm>
                <a:off x="7365544" y="3500813"/>
                <a:ext cx="253981" cy="2445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65" name="Straight Arrow Connector 264"/>
              <p:cNvCxnSpPr/>
              <p:nvPr/>
            </p:nvCxnSpPr>
            <p:spPr>
              <a:xfrm>
                <a:off x="7067117" y="2581499"/>
                <a:ext cx="0" cy="1857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a:off x="7492535" y="2987966"/>
                <a:ext cx="0" cy="5398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7492535" y="2559270"/>
                <a:ext cx="0" cy="187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8977" name="TextBox 273"/>
            <p:cNvSpPr txBox="1">
              <a:spLocks noChangeArrowheads="1"/>
            </p:cNvSpPr>
            <p:nvPr/>
          </p:nvSpPr>
          <p:spPr bwMode="auto">
            <a:xfrm>
              <a:off x="621357" y="5879068"/>
              <a:ext cx="487478" cy="3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6M</a:t>
              </a:r>
            </a:p>
          </p:txBody>
        </p:sp>
        <p:sp>
          <p:nvSpPr>
            <p:cNvPr id="38978" name="TextBox 274"/>
            <p:cNvSpPr txBox="1">
              <a:spLocks noChangeArrowheads="1"/>
            </p:cNvSpPr>
            <p:nvPr/>
          </p:nvSpPr>
          <p:spPr bwMode="auto">
            <a:xfrm>
              <a:off x="1758082" y="5879068"/>
              <a:ext cx="608714" cy="3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54M</a:t>
              </a:r>
            </a:p>
          </p:txBody>
        </p:sp>
        <p:sp>
          <p:nvSpPr>
            <p:cNvPr id="38979" name="TextBox 275"/>
            <p:cNvSpPr txBox="1">
              <a:spLocks noChangeArrowheads="1"/>
            </p:cNvSpPr>
            <p:nvPr/>
          </p:nvSpPr>
          <p:spPr bwMode="auto">
            <a:xfrm>
              <a:off x="3282082" y="5867400"/>
              <a:ext cx="628938" cy="3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UEP</a:t>
              </a:r>
            </a:p>
          </p:txBody>
        </p:sp>
      </p:grpSp>
      <p:grpSp>
        <p:nvGrpSpPr>
          <p:cNvPr id="374" name="Group 373"/>
          <p:cNvGrpSpPr>
            <a:grpSpLocks/>
          </p:cNvGrpSpPr>
          <p:nvPr/>
        </p:nvGrpSpPr>
        <p:grpSpPr bwMode="auto">
          <a:xfrm>
            <a:off x="5410233" y="1447800"/>
            <a:ext cx="487515" cy="4634367"/>
            <a:chOff x="5428543" y="1759726"/>
            <a:chExt cx="487888" cy="4633968"/>
          </a:xfrm>
        </p:grpSpPr>
        <p:sp>
          <p:nvSpPr>
            <p:cNvPr id="299" name="Oval 298"/>
            <p:cNvSpPr/>
            <p:nvPr/>
          </p:nvSpPr>
          <p:spPr>
            <a:xfrm>
              <a:off x="5574704" y="1759726"/>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300" name="Oval 299"/>
            <p:cNvSpPr/>
            <p:nvPr/>
          </p:nvSpPr>
          <p:spPr>
            <a:xfrm>
              <a:off x="5574704" y="2407370"/>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301" name="Oval 300"/>
            <p:cNvSpPr/>
            <p:nvPr/>
          </p:nvSpPr>
          <p:spPr>
            <a:xfrm>
              <a:off x="5574704" y="3055014"/>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302" name="Oval 301"/>
            <p:cNvSpPr/>
            <p:nvPr/>
          </p:nvSpPr>
          <p:spPr>
            <a:xfrm>
              <a:off x="5574704" y="3704246"/>
              <a:ext cx="254194" cy="2428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sp>
          <p:nvSpPr>
            <p:cNvPr id="303" name="Oval 302"/>
            <p:cNvSpPr/>
            <p:nvPr/>
          </p:nvSpPr>
          <p:spPr>
            <a:xfrm>
              <a:off x="5574704" y="4351890"/>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cxnSp>
          <p:nvCxnSpPr>
            <p:cNvPr id="304" name="Straight Arrow Connector 303"/>
            <p:cNvCxnSpPr/>
            <p:nvPr/>
          </p:nvCxnSpPr>
          <p:spPr>
            <a:xfrm>
              <a:off x="5701801" y="2112121"/>
              <a:ext cx="0" cy="187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5574704" y="4999534"/>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306" name="Oval 305"/>
            <p:cNvSpPr/>
            <p:nvPr/>
          </p:nvSpPr>
          <p:spPr>
            <a:xfrm>
              <a:off x="5574704" y="5647178"/>
              <a:ext cx="254194" cy="2444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307" name="Straight Arrow Connector 306"/>
            <p:cNvCxnSpPr/>
            <p:nvPr/>
          </p:nvCxnSpPr>
          <p:spPr>
            <a:xfrm>
              <a:off x="5701801" y="2759765"/>
              <a:ext cx="0" cy="187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a:off x="5701801" y="3408996"/>
              <a:ext cx="0" cy="1857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a:off x="5701801" y="4056640"/>
              <a:ext cx="0" cy="1857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5701801" y="4704284"/>
              <a:ext cx="0" cy="187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a:off x="5701801" y="5351928"/>
              <a:ext cx="0" cy="187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973" name="TextBox 355"/>
            <p:cNvSpPr txBox="1">
              <a:spLocks noChangeArrowheads="1"/>
            </p:cNvSpPr>
            <p:nvPr/>
          </p:nvSpPr>
          <p:spPr bwMode="auto">
            <a:xfrm>
              <a:off x="5428543" y="6039781"/>
              <a:ext cx="487888" cy="35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dirty="0"/>
                <a:t>6M</a:t>
              </a:r>
            </a:p>
          </p:txBody>
        </p:sp>
      </p:grpSp>
      <p:grpSp>
        <p:nvGrpSpPr>
          <p:cNvPr id="380" name="Group 379"/>
          <p:cNvGrpSpPr>
            <a:grpSpLocks/>
          </p:cNvGrpSpPr>
          <p:nvPr/>
        </p:nvGrpSpPr>
        <p:grpSpPr bwMode="auto">
          <a:xfrm>
            <a:off x="6400819" y="1371603"/>
            <a:ext cx="1032748" cy="4640780"/>
            <a:chOff x="6400800" y="1524000"/>
            <a:chExt cx="1032024" cy="4641154"/>
          </a:xfrm>
        </p:grpSpPr>
        <p:cxnSp>
          <p:nvCxnSpPr>
            <p:cNvPr id="366" name="Straight Arrow Connector 365"/>
            <p:cNvCxnSpPr/>
            <p:nvPr/>
          </p:nvCxnSpPr>
          <p:spPr>
            <a:xfrm>
              <a:off x="6564198" y="3295792"/>
              <a:ext cx="15864" cy="10589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7" name="Elbow Connector 366"/>
            <p:cNvCxnSpPr/>
            <p:nvPr/>
          </p:nvCxnSpPr>
          <p:spPr>
            <a:xfrm rot="16200000" flipH="1">
              <a:off x="6398805" y="3637281"/>
              <a:ext cx="1046246" cy="379146"/>
            </a:xfrm>
            <a:prstGeom prst="bentConnector3">
              <a:avLst>
                <a:gd name="adj1" fmla="val 42175"/>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5" name="Elbow Connector 344"/>
            <p:cNvCxnSpPr>
              <a:stCxn id="283" idx="5"/>
              <a:endCxn id="321" idx="7"/>
            </p:cNvCxnSpPr>
            <p:nvPr/>
          </p:nvCxnSpPr>
          <p:spPr>
            <a:xfrm rot="16200000" flipH="1">
              <a:off x="6413083" y="2065529"/>
              <a:ext cx="1046246" cy="379147"/>
            </a:xfrm>
            <a:prstGeom prst="bentConnector3">
              <a:avLst>
                <a:gd name="adj1" fmla="val 42175"/>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283" idx="3"/>
              <a:endCxn id="284" idx="1"/>
            </p:cNvCxnSpPr>
            <p:nvPr/>
          </p:nvCxnSpPr>
          <p:spPr>
            <a:xfrm flipH="1">
              <a:off x="6564198" y="1731980"/>
              <a:ext cx="1586" cy="10510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8933" name="Group 327"/>
            <p:cNvGrpSpPr>
              <a:grpSpLocks/>
            </p:cNvGrpSpPr>
            <p:nvPr/>
          </p:nvGrpSpPr>
          <p:grpSpPr bwMode="auto">
            <a:xfrm>
              <a:off x="6442183" y="1773712"/>
              <a:ext cx="607834" cy="969488"/>
              <a:chOff x="6442183" y="3549952"/>
              <a:chExt cx="607834" cy="969488"/>
            </a:xfrm>
          </p:grpSpPr>
          <p:sp>
            <p:nvSpPr>
              <p:cNvPr id="278" name="Flowchart: Decision 277"/>
              <p:cNvSpPr/>
              <p:nvPr/>
            </p:nvSpPr>
            <p:spPr>
              <a:xfrm rot="5400000">
                <a:off x="6413301" y="3817974"/>
                <a:ext cx="485814" cy="428325"/>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79" name="Elbow Connector 278"/>
              <p:cNvCxnSpPr/>
              <p:nvPr/>
            </p:nvCxnSpPr>
            <p:spPr>
              <a:xfrm rot="5400000">
                <a:off x="6513315" y="3701910"/>
                <a:ext cx="304825"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1" name="Elbow Connector 280"/>
              <p:cNvCxnSpPr/>
              <p:nvPr/>
            </p:nvCxnSpPr>
            <p:spPr>
              <a:xfrm rot="16200000" flipH="1">
                <a:off x="6632228" y="4102132"/>
                <a:ext cx="474700" cy="360111"/>
              </a:xfrm>
              <a:prstGeom prst="bentConnector3">
                <a:avLst>
                  <a:gd name="adj1" fmla="val 1098"/>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7" name="Elbow Connector 326"/>
              <p:cNvCxnSpPr/>
              <p:nvPr/>
            </p:nvCxnSpPr>
            <p:spPr>
              <a:xfrm rot="5400000">
                <a:off x="6513315" y="4367126"/>
                <a:ext cx="304825"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38934" name="Group 328"/>
            <p:cNvGrpSpPr>
              <a:grpSpLocks/>
            </p:cNvGrpSpPr>
            <p:nvPr/>
          </p:nvGrpSpPr>
          <p:grpSpPr bwMode="auto">
            <a:xfrm>
              <a:off x="6423441" y="3373912"/>
              <a:ext cx="607834" cy="969488"/>
              <a:chOff x="6442183" y="3549952"/>
              <a:chExt cx="607834" cy="969488"/>
            </a:xfrm>
          </p:grpSpPr>
          <p:sp>
            <p:nvSpPr>
              <p:cNvPr id="330" name="Flowchart: Decision 329"/>
              <p:cNvSpPr/>
              <p:nvPr/>
            </p:nvSpPr>
            <p:spPr>
              <a:xfrm rot="5400000">
                <a:off x="6413007" y="3818103"/>
                <a:ext cx="485814" cy="428325"/>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31" name="Elbow Connector 330"/>
              <p:cNvCxnSpPr/>
              <p:nvPr/>
            </p:nvCxnSpPr>
            <p:spPr>
              <a:xfrm rot="5400000">
                <a:off x="6513020" y="3702039"/>
                <a:ext cx="304825"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2" name="Elbow Connector 331"/>
              <p:cNvCxnSpPr/>
              <p:nvPr/>
            </p:nvCxnSpPr>
            <p:spPr>
              <a:xfrm rot="16200000" flipH="1">
                <a:off x="6631934" y="4102261"/>
                <a:ext cx="474700" cy="360111"/>
              </a:xfrm>
              <a:prstGeom prst="bentConnector3">
                <a:avLst>
                  <a:gd name="adj1" fmla="val 1098"/>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3" name="Elbow Connector 332"/>
              <p:cNvCxnSpPr/>
              <p:nvPr/>
            </p:nvCxnSpPr>
            <p:spPr>
              <a:xfrm rot="5400000">
                <a:off x="6513020" y="4367255"/>
                <a:ext cx="304825"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83" name="Oval 282"/>
            <p:cNvSpPr/>
            <p:nvPr/>
          </p:nvSpPr>
          <p:spPr>
            <a:xfrm>
              <a:off x="6529298" y="1524000"/>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284" name="Oval 283"/>
            <p:cNvSpPr/>
            <p:nvPr/>
          </p:nvSpPr>
          <p:spPr>
            <a:xfrm>
              <a:off x="6526125" y="2748061"/>
              <a:ext cx="255408" cy="24290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285" name="Oval 284"/>
            <p:cNvSpPr/>
            <p:nvPr/>
          </p:nvSpPr>
          <p:spPr>
            <a:xfrm>
              <a:off x="6526125" y="3125917"/>
              <a:ext cx="255408"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286" name="Oval 285"/>
            <p:cNvSpPr/>
            <p:nvPr/>
          </p:nvSpPr>
          <p:spPr>
            <a:xfrm>
              <a:off x="6529298" y="4322988"/>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cxnSp>
          <p:nvCxnSpPr>
            <p:cNvPr id="291" name="Straight Arrow Connector 290"/>
            <p:cNvCxnSpPr/>
            <p:nvPr/>
          </p:nvCxnSpPr>
          <p:spPr>
            <a:xfrm>
              <a:off x="6654622" y="2965566"/>
              <a:ext cx="0" cy="187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6656209" y="4542080"/>
              <a:ext cx="0" cy="1857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8941" name="Group 295"/>
            <p:cNvGrpSpPr>
              <a:grpSpLocks/>
            </p:cNvGrpSpPr>
            <p:nvPr/>
          </p:nvGrpSpPr>
          <p:grpSpPr bwMode="auto">
            <a:xfrm>
              <a:off x="6538060" y="4694078"/>
              <a:ext cx="254980" cy="1002128"/>
              <a:chOff x="4294496" y="5750218"/>
              <a:chExt cx="254980" cy="1002128"/>
            </a:xfrm>
          </p:grpSpPr>
          <p:sp>
            <p:nvSpPr>
              <p:cNvPr id="287" name="Oval 286"/>
              <p:cNvSpPr/>
              <p:nvPr/>
            </p:nvSpPr>
            <p:spPr>
              <a:xfrm>
                <a:off x="4295252" y="5750633"/>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sp>
            <p:nvSpPr>
              <p:cNvPr id="289" name="Oval 288"/>
              <p:cNvSpPr/>
              <p:nvPr/>
            </p:nvSpPr>
            <p:spPr>
              <a:xfrm>
                <a:off x="4295252" y="6130075"/>
                <a:ext cx="253822" cy="24290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90" name="Oval 289"/>
              <p:cNvSpPr/>
              <p:nvPr/>
            </p:nvSpPr>
            <p:spPr>
              <a:xfrm>
                <a:off x="4295252" y="6507930"/>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94" name="Straight Arrow Connector 293"/>
              <p:cNvCxnSpPr/>
              <p:nvPr/>
            </p:nvCxnSpPr>
            <p:spPr>
              <a:xfrm>
                <a:off x="4422163" y="5968137"/>
                <a:ext cx="0" cy="187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a:off x="4422163" y="6347581"/>
                <a:ext cx="0" cy="187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21" name="Oval 320"/>
            <p:cNvSpPr/>
            <p:nvPr/>
          </p:nvSpPr>
          <p:spPr>
            <a:xfrm>
              <a:off x="6908444" y="2743298"/>
              <a:ext cx="253822"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323" name="Oval 322"/>
            <p:cNvSpPr/>
            <p:nvPr/>
          </p:nvSpPr>
          <p:spPr>
            <a:xfrm>
              <a:off x="6903685" y="4322988"/>
              <a:ext cx="255408" cy="244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cxnSp>
          <p:nvCxnSpPr>
            <p:cNvPr id="324" name="Straight Arrow Connector 323"/>
            <p:cNvCxnSpPr>
              <a:endCxn id="285" idx="7"/>
            </p:cNvCxnSpPr>
            <p:nvPr/>
          </p:nvCxnSpPr>
          <p:spPr>
            <a:xfrm flipH="1">
              <a:off x="6745047" y="2960803"/>
              <a:ext cx="290308" cy="2016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a:endCxn id="287" idx="7"/>
            </p:cNvCxnSpPr>
            <p:nvPr/>
          </p:nvCxnSpPr>
          <p:spPr>
            <a:xfrm flipH="1">
              <a:off x="6756151" y="4542080"/>
              <a:ext cx="274445" cy="187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946" name="TextBox 356"/>
            <p:cNvSpPr txBox="1">
              <a:spLocks noChangeArrowheads="1"/>
            </p:cNvSpPr>
            <p:nvPr/>
          </p:nvSpPr>
          <p:spPr bwMode="auto">
            <a:xfrm>
              <a:off x="6400800" y="5811182"/>
              <a:ext cx="1032024" cy="35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dirty="0"/>
                <a:t>6M, 54M</a:t>
              </a:r>
            </a:p>
          </p:txBody>
        </p:sp>
      </p:grpSp>
      <p:sp>
        <p:nvSpPr>
          <p:cNvPr id="359" name="Content Placeholder 2"/>
          <p:cNvSpPr txBox="1">
            <a:spLocks/>
          </p:cNvSpPr>
          <p:nvPr/>
        </p:nvSpPr>
        <p:spPr bwMode="auto">
          <a:xfrm>
            <a:off x="4191002" y="5943600"/>
            <a:ext cx="4648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742171" lvl="1" indent="-285449">
              <a:lnSpc>
                <a:spcPct val="90000"/>
              </a:lnSpc>
              <a:spcBef>
                <a:spcPct val="20000"/>
              </a:spcBef>
            </a:pPr>
            <a:r>
              <a:rPr lang="en-US" sz="2400" dirty="0"/>
              <a:t>Rules: Branching logic</a:t>
            </a:r>
          </a:p>
        </p:txBody>
      </p:sp>
      <p:grpSp>
        <p:nvGrpSpPr>
          <p:cNvPr id="376" name="Group 375"/>
          <p:cNvGrpSpPr>
            <a:grpSpLocks/>
          </p:cNvGrpSpPr>
          <p:nvPr/>
        </p:nvGrpSpPr>
        <p:grpSpPr bwMode="auto">
          <a:xfrm>
            <a:off x="8035886" y="3459164"/>
            <a:ext cx="887445" cy="2712246"/>
            <a:chOff x="8036111" y="3459783"/>
            <a:chExt cx="887303" cy="2711505"/>
          </a:xfrm>
        </p:grpSpPr>
        <p:cxnSp>
          <p:nvCxnSpPr>
            <p:cNvPr id="343" name="Elbow Connector 342"/>
            <p:cNvCxnSpPr/>
            <p:nvPr/>
          </p:nvCxnSpPr>
          <p:spPr>
            <a:xfrm rot="16200000" flipH="1">
              <a:off x="8163932" y="3582768"/>
              <a:ext cx="476120" cy="23015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9" name="Elbow Connector 368"/>
            <p:cNvCxnSpPr/>
            <p:nvPr/>
          </p:nvCxnSpPr>
          <p:spPr>
            <a:xfrm rot="16200000" flipH="1">
              <a:off x="8175836" y="5119842"/>
              <a:ext cx="476120" cy="228562"/>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927" name="TextBox 369"/>
            <p:cNvSpPr txBox="1">
              <a:spLocks noChangeArrowheads="1"/>
            </p:cNvSpPr>
            <p:nvPr/>
          </p:nvSpPr>
          <p:spPr bwMode="auto">
            <a:xfrm>
              <a:off x="8063423" y="3987899"/>
              <a:ext cx="645063" cy="61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lgn="ctr"/>
              <a:r>
                <a:rPr lang="en-US" sz="1700"/>
                <a:t>Data</a:t>
              </a:r>
            </a:p>
            <a:p>
              <a:pPr marL="342541" indent="-342541" algn="ctr"/>
              <a:r>
                <a:rPr lang="en-US" sz="1700"/>
                <a:t>flow</a:t>
              </a:r>
            </a:p>
          </p:txBody>
        </p:sp>
        <p:sp>
          <p:nvSpPr>
            <p:cNvPr id="38928" name="TextBox 370"/>
            <p:cNvSpPr txBox="1">
              <a:spLocks noChangeArrowheads="1"/>
            </p:cNvSpPr>
            <p:nvPr/>
          </p:nvSpPr>
          <p:spPr bwMode="auto">
            <a:xfrm>
              <a:off x="8036111" y="5555903"/>
              <a:ext cx="887303" cy="61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lgn="ctr"/>
              <a:r>
                <a:rPr lang="en-US" sz="1700"/>
                <a:t>Control</a:t>
              </a:r>
            </a:p>
            <a:p>
              <a:pPr marL="342541" indent="-342541" algn="ctr"/>
              <a:r>
                <a:rPr lang="en-US" sz="1700"/>
                <a:t>flow</a:t>
              </a:r>
            </a:p>
          </p:txBody>
        </p:sp>
      </p:grpSp>
      <p:sp>
        <p:nvSpPr>
          <p:cNvPr id="379" name="Content Placeholder 2"/>
          <p:cNvSpPr txBox="1">
            <a:spLocks/>
          </p:cNvSpPr>
          <p:nvPr/>
        </p:nvSpPr>
        <p:spPr bwMode="auto">
          <a:xfrm>
            <a:off x="8467" y="6096000"/>
            <a:ext cx="4267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742171" lvl="1" indent="-285449">
              <a:lnSpc>
                <a:spcPct val="90000"/>
              </a:lnSpc>
              <a:spcBef>
                <a:spcPct val="20000"/>
              </a:spcBef>
            </a:pPr>
            <a:r>
              <a:rPr lang="en-US" sz="2400" dirty="0"/>
              <a:t>Actions</a:t>
            </a:r>
            <a:r>
              <a:rPr lang="en-US" sz="2400" i="1" dirty="0"/>
              <a:t>: </a:t>
            </a:r>
            <a:r>
              <a:rPr lang="en-US" sz="2400" dirty="0"/>
              <a:t>DAGs of blocks</a:t>
            </a:r>
          </a:p>
        </p:txBody>
      </p:sp>
      <p:sp>
        <p:nvSpPr>
          <p:cNvPr id="5" name="Slide Number Placeholder 4"/>
          <p:cNvSpPr>
            <a:spLocks noGrp="1"/>
          </p:cNvSpPr>
          <p:nvPr>
            <p:ph type="sldNum" sz="quarter" idx="12"/>
          </p:nvPr>
        </p:nvSpPr>
        <p:spPr/>
        <p:txBody>
          <a:bodyPr/>
          <a:lstStyle/>
          <a:p>
            <a:fld id="{20342B77-D34C-443A-9BA4-2E8748A6D936}" type="slidenum">
              <a:rPr lang="en-US" smtClean="0"/>
              <a:pPr/>
              <a:t>14</a:t>
            </a:fld>
            <a:endParaRPr lang="en-US" dirty="0"/>
          </a:p>
        </p:txBody>
      </p:sp>
      <p:sp>
        <p:nvSpPr>
          <p:cNvPr id="6" name="Date Placeholder 5"/>
          <p:cNvSpPr>
            <a:spLocks noGrp="1"/>
          </p:cNvSpPr>
          <p:nvPr>
            <p:ph type="dt" sz="half" idx="10"/>
          </p:nvPr>
        </p:nvSpPr>
        <p:spPr/>
        <p:txBody>
          <a:bodyPr/>
          <a:lstStyle/>
          <a:p>
            <a:r>
              <a:rPr lang="en-US" smtClean="0"/>
              <a:t>11/21/14</a:t>
            </a:r>
            <a:endParaRPr lang="en-US" dirty="0"/>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
        <p:nvSpPr>
          <p:cNvPr id="148" name="Date Placeholder 5"/>
          <p:cNvSpPr txBox="1">
            <a:spLocks/>
          </p:cNvSpPr>
          <p:nvPr/>
        </p:nvSpPr>
        <p:spPr>
          <a:xfrm>
            <a:off x="6705601" y="6324616"/>
            <a:ext cx="2133600"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1021556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78"/>
                                        </p:tgtEl>
                                        <p:attrNameLst>
                                          <p:attrName>style.visibility</p:attrName>
                                        </p:attrNameLst>
                                      </p:cBhvr>
                                      <p:to>
                                        <p:strVal val="visible"/>
                                      </p:to>
                                    </p:set>
                                    <p:animEffect transition="in" filter="fade">
                                      <p:cBhvr>
                                        <p:cTn id="11" dur="500"/>
                                        <p:tgtEl>
                                          <p:spTgt spid="37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fade">
                                      <p:cBhvr>
                                        <p:cTn id="14" dur="500"/>
                                        <p:tgtEl>
                                          <p:spTgt spid="1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77"/>
                                        </p:tgtEl>
                                        <p:attrNameLst>
                                          <p:attrName>style.visibility</p:attrName>
                                        </p:attrNameLst>
                                      </p:cBhvr>
                                      <p:to>
                                        <p:strVal val="visible"/>
                                      </p:to>
                                    </p:set>
                                    <p:animEffect transition="in" filter="fade">
                                      <p:cBhvr>
                                        <p:cTn id="19" dur="500"/>
                                        <p:tgtEl>
                                          <p:spTgt spid="3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9"/>
                                        </p:tgtEl>
                                        <p:attrNameLst>
                                          <p:attrName>style.visibility</p:attrName>
                                        </p:attrNameLst>
                                      </p:cBhvr>
                                      <p:to>
                                        <p:strVal val="visible"/>
                                      </p:to>
                                    </p:set>
                                    <p:animEffect transition="in" filter="fade">
                                      <p:cBhvr>
                                        <p:cTn id="22" dur="500"/>
                                        <p:tgtEl>
                                          <p:spTgt spid="3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74"/>
                                        </p:tgtEl>
                                        <p:attrNameLst>
                                          <p:attrName>style.visibility</p:attrName>
                                        </p:attrNameLst>
                                      </p:cBhvr>
                                      <p:to>
                                        <p:strVal val="visible"/>
                                      </p:to>
                                    </p:set>
                                    <p:animEffect transition="in" filter="fade">
                                      <p:cBhvr>
                                        <p:cTn id="31" dur="500"/>
                                        <p:tgtEl>
                                          <p:spTgt spid="3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80"/>
                                        </p:tgtEl>
                                        <p:attrNameLst>
                                          <p:attrName>style.visibility</p:attrName>
                                        </p:attrNameLst>
                                      </p:cBhvr>
                                      <p:to>
                                        <p:strVal val="visible"/>
                                      </p:to>
                                    </p:set>
                                    <p:animEffect transition="in" filter="fade">
                                      <p:cBhvr>
                                        <p:cTn id="36" dur="500"/>
                                        <p:tgtEl>
                                          <p:spTgt spid="380"/>
                                        </p:tgtEl>
                                      </p:cBhvr>
                                    </p:animEffect>
                                  </p:childTnLst>
                                </p:cTn>
                              </p:par>
                              <p:par>
                                <p:cTn id="37" presetID="10" presetClass="entr" presetSubtype="0" fill="hold" nodeType="withEffect">
                                  <p:stCondLst>
                                    <p:cond delay="0"/>
                                  </p:stCondLst>
                                  <p:childTnLst>
                                    <p:set>
                                      <p:cBhvr>
                                        <p:cTn id="38" dur="1" fill="hold">
                                          <p:stCondLst>
                                            <p:cond delay="0"/>
                                          </p:stCondLst>
                                        </p:cTn>
                                        <p:tgtEl>
                                          <p:spTgt spid="376"/>
                                        </p:tgtEl>
                                        <p:attrNameLst>
                                          <p:attrName>style.visibility</p:attrName>
                                        </p:attrNameLst>
                                      </p:cBhvr>
                                      <p:to>
                                        <p:strVal val="visible"/>
                                      </p:to>
                                    </p:set>
                                    <p:animEffect transition="in" filter="fade">
                                      <p:cBhvr>
                                        <p:cTn id="39" dur="500"/>
                                        <p:tgtEl>
                                          <p:spTgt spid="37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9"/>
                                        </p:tgtEl>
                                        <p:attrNameLst>
                                          <p:attrName>style.visibility</p:attrName>
                                        </p:attrNameLst>
                                      </p:cBhvr>
                                      <p:to>
                                        <p:strVal val="visible"/>
                                      </p:to>
                                    </p:set>
                                    <p:animEffect transition="in" filter="fade">
                                      <p:cBhvr>
                                        <p:cTn id="42"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0" grpId="0"/>
      <p:bldP spid="138" grpId="0"/>
      <p:bldP spid="359" grpId="0"/>
      <p:bldP spid="3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Segoe UI Light" charset="0"/>
                <a:ea typeface="Segoe UI Symbol" charset="0"/>
                <a:cs typeface="Browallia New" charset="0"/>
              </a:rPr>
              <a:t>State machines and deadlines</a:t>
            </a:r>
          </a:p>
        </p:txBody>
      </p:sp>
      <p:sp>
        <p:nvSpPr>
          <p:cNvPr id="3" name="Content Placeholder 2"/>
          <p:cNvSpPr>
            <a:spLocks noGrp="1"/>
          </p:cNvSpPr>
          <p:nvPr>
            <p:ph idx="1"/>
          </p:nvPr>
        </p:nvSpPr>
        <p:spPr>
          <a:xfrm>
            <a:off x="436563" y="1285875"/>
            <a:ext cx="8326438" cy="1838325"/>
          </a:xfrm>
        </p:spPr>
        <p:txBody>
          <a:bodyPr>
            <a:normAutofit fontScale="85000" lnSpcReduction="10000"/>
          </a:bodyPr>
          <a:lstStyle/>
          <a:p>
            <a:pPr eaLnBrk="1" hangingPunct="1">
              <a:defRPr/>
            </a:pPr>
            <a:r>
              <a:rPr lang="en-US" dirty="0" smtClean="0">
                <a:ea typeface="+mn-ea"/>
              </a:rPr>
              <a:t>Rules and actions encode the protocol state machine</a:t>
            </a:r>
          </a:p>
          <a:p>
            <a:pPr lvl="1" eaLnBrk="1" hangingPunct="1">
              <a:defRPr/>
            </a:pPr>
            <a:r>
              <a:rPr lang="en-US" dirty="0" smtClean="0">
                <a:ea typeface="+mn-ea"/>
              </a:rPr>
              <a:t>Rules define state transitions</a:t>
            </a:r>
          </a:p>
          <a:p>
            <a:pPr lvl="1" eaLnBrk="1" hangingPunct="1">
              <a:defRPr/>
            </a:pPr>
            <a:r>
              <a:rPr lang="en-US" dirty="0" smtClean="0">
                <a:ea typeface="+mn-ea"/>
              </a:rPr>
              <a:t>Each state has an associated action</a:t>
            </a:r>
          </a:p>
          <a:p>
            <a:pPr eaLnBrk="1" hangingPunct="1">
              <a:defRPr/>
            </a:pPr>
            <a:r>
              <a:rPr lang="en-US" dirty="0" smtClean="0">
                <a:ea typeface="+mn-ea"/>
              </a:rPr>
              <a:t>Deadlines are expressed on state sequences</a:t>
            </a:r>
            <a:endParaRPr lang="en-US" dirty="0">
              <a:ea typeface="+mn-ea"/>
            </a:endParaRPr>
          </a:p>
        </p:txBody>
      </p:sp>
      <p:sp>
        <p:nvSpPr>
          <p:cNvPr id="4" name="Slide Number Placeholder 3"/>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171" indent="-285449">
              <a:defRPr>
                <a:solidFill>
                  <a:schemeClr val="tx1"/>
                </a:solidFill>
                <a:latin typeface="Segoe UI Light" charset="0"/>
                <a:ea typeface="Arial" charset="0"/>
                <a:cs typeface="Arial" charset="0"/>
              </a:defRPr>
            </a:lvl2pPr>
            <a:lvl3pPr marL="1141800" indent="-228358">
              <a:defRPr>
                <a:solidFill>
                  <a:schemeClr val="tx1"/>
                </a:solidFill>
                <a:latin typeface="Segoe UI Light" charset="0"/>
                <a:ea typeface="Arial" charset="0"/>
                <a:cs typeface="Arial" charset="0"/>
              </a:defRPr>
            </a:lvl3pPr>
            <a:lvl4pPr marL="1598517" indent="-228358">
              <a:defRPr>
                <a:solidFill>
                  <a:schemeClr val="tx1"/>
                </a:solidFill>
                <a:latin typeface="Segoe UI Light" charset="0"/>
                <a:ea typeface="Arial" charset="0"/>
                <a:cs typeface="Arial" charset="0"/>
              </a:defRPr>
            </a:lvl4pPr>
            <a:lvl5pPr marL="2055232" indent="-228358">
              <a:defRPr>
                <a:solidFill>
                  <a:schemeClr val="tx1"/>
                </a:solidFill>
                <a:latin typeface="Segoe UI Light" charset="0"/>
                <a:ea typeface="Arial" charset="0"/>
                <a:cs typeface="Arial" charset="0"/>
              </a:defRPr>
            </a:lvl5pPr>
            <a:lvl6pPr marL="2511956" indent="-228358" eaLnBrk="0" fontAlgn="base" hangingPunct="0">
              <a:spcBef>
                <a:spcPct val="0"/>
              </a:spcBef>
              <a:spcAft>
                <a:spcPct val="0"/>
              </a:spcAft>
              <a:defRPr>
                <a:solidFill>
                  <a:schemeClr val="tx1"/>
                </a:solidFill>
                <a:latin typeface="Segoe UI Light" charset="0"/>
                <a:ea typeface="Arial" charset="0"/>
                <a:cs typeface="Arial" charset="0"/>
              </a:defRPr>
            </a:lvl6pPr>
            <a:lvl7pPr marL="2968674" indent="-228358" eaLnBrk="0" fontAlgn="base" hangingPunct="0">
              <a:spcBef>
                <a:spcPct val="0"/>
              </a:spcBef>
              <a:spcAft>
                <a:spcPct val="0"/>
              </a:spcAft>
              <a:defRPr>
                <a:solidFill>
                  <a:schemeClr val="tx1"/>
                </a:solidFill>
                <a:latin typeface="Segoe UI Light" charset="0"/>
                <a:ea typeface="Arial" charset="0"/>
                <a:cs typeface="Arial" charset="0"/>
              </a:defRPr>
            </a:lvl7pPr>
            <a:lvl8pPr marL="3425395" indent="-228358" eaLnBrk="0" fontAlgn="base" hangingPunct="0">
              <a:spcBef>
                <a:spcPct val="0"/>
              </a:spcBef>
              <a:spcAft>
                <a:spcPct val="0"/>
              </a:spcAft>
              <a:defRPr>
                <a:solidFill>
                  <a:schemeClr val="tx1"/>
                </a:solidFill>
                <a:latin typeface="Segoe UI Light" charset="0"/>
                <a:ea typeface="Arial" charset="0"/>
                <a:cs typeface="Arial" charset="0"/>
              </a:defRPr>
            </a:lvl8pPr>
            <a:lvl9pPr marL="3882109" indent="-228358" eaLnBrk="0" fontAlgn="base" hangingPunct="0">
              <a:spcBef>
                <a:spcPct val="0"/>
              </a:spcBef>
              <a:spcAft>
                <a:spcPct val="0"/>
              </a:spcAft>
              <a:defRPr>
                <a:solidFill>
                  <a:schemeClr val="tx1"/>
                </a:solidFill>
                <a:latin typeface="Segoe UI Light" charset="0"/>
                <a:ea typeface="Arial" charset="0"/>
                <a:cs typeface="Arial" charset="0"/>
              </a:defRPr>
            </a:lvl9pPr>
          </a:lstStyle>
          <a:p>
            <a:fld id="{4DD95332-2CEE-194C-AD57-C4E7617D8FB9}" type="slidenum">
              <a:rPr lang="en-US">
                <a:solidFill>
                  <a:srgbClr val="FFFFFF"/>
                </a:solidFill>
              </a:rPr>
              <a:pPr/>
              <a:t>15</a:t>
            </a:fld>
            <a:endParaRPr lang="en-US">
              <a:solidFill>
                <a:srgbClr val="FFFFFF"/>
              </a:solidFill>
            </a:endParaRPr>
          </a:p>
        </p:txBody>
      </p:sp>
      <p:grpSp>
        <p:nvGrpSpPr>
          <p:cNvPr id="2076" name="Group 2075"/>
          <p:cNvGrpSpPr>
            <a:grpSpLocks/>
          </p:cNvGrpSpPr>
          <p:nvPr/>
        </p:nvGrpSpPr>
        <p:grpSpPr bwMode="auto">
          <a:xfrm>
            <a:off x="914399" y="5943587"/>
            <a:ext cx="6862762" cy="658746"/>
            <a:chOff x="915024" y="5943831"/>
            <a:chExt cx="6862135" cy="658957"/>
          </a:xfrm>
        </p:grpSpPr>
        <p:sp>
          <p:nvSpPr>
            <p:cNvPr id="2072" name="Right Brace 2071"/>
            <p:cNvSpPr/>
            <p:nvPr/>
          </p:nvSpPr>
          <p:spPr>
            <a:xfrm rot="5400000">
              <a:off x="4205552" y="2653303"/>
              <a:ext cx="281079" cy="686213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1002" name="TextBox 2072"/>
            <p:cNvSpPr txBox="1">
              <a:spLocks noChangeArrowheads="1"/>
            </p:cNvSpPr>
            <p:nvPr/>
          </p:nvSpPr>
          <p:spPr bwMode="auto">
            <a:xfrm>
              <a:off x="3886553" y="6248732"/>
              <a:ext cx="1008918" cy="35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dirty="0"/>
                <a:t>deadline</a:t>
              </a:r>
            </a:p>
          </p:txBody>
        </p:sp>
      </p:grpSp>
      <p:grpSp>
        <p:nvGrpSpPr>
          <p:cNvPr id="2075" name="Group 2074"/>
          <p:cNvGrpSpPr>
            <a:grpSpLocks/>
          </p:cNvGrpSpPr>
          <p:nvPr/>
        </p:nvGrpSpPr>
        <p:grpSpPr bwMode="auto">
          <a:xfrm>
            <a:off x="239713" y="3294063"/>
            <a:ext cx="8322304" cy="2682875"/>
            <a:chOff x="239421" y="3294476"/>
            <a:chExt cx="8322464" cy="2682138"/>
          </a:xfrm>
        </p:grpSpPr>
        <p:sp>
          <p:nvSpPr>
            <p:cNvPr id="5" name="Oval 4"/>
            <p:cNvSpPr/>
            <p:nvPr/>
          </p:nvSpPr>
          <p:spPr>
            <a:xfrm>
              <a:off x="761718" y="3886450"/>
              <a:ext cx="1203348" cy="11760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5" name="Oval 134"/>
            <p:cNvSpPr/>
            <p:nvPr/>
          </p:nvSpPr>
          <p:spPr>
            <a:xfrm>
              <a:off x="1025248" y="4081660"/>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a:t>
              </a:r>
            </a:p>
          </p:txBody>
        </p:sp>
        <p:cxnSp>
          <p:nvCxnSpPr>
            <p:cNvPr id="23" name="Elbow Connector 22"/>
            <p:cNvCxnSpPr/>
            <p:nvPr/>
          </p:nvCxnSpPr>
          <p:spPr>
            <a:xfrm rot="16200000" flipH="1">
              <a:off x="1115785" y="4440306"/>
              <a:ext cx="326935" cy="203204"/>
            </a:xfrm>
            <a:prstGeom prst="bentConnector2">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183" idx="2"/>
            </p:cNvCxnSpPr>
            <p:nvPr/>
          </p:nvCxnSpPr>
          <p:spPr>
            <a:xfrm rot="16200000" flipH="1">
              <a:off x="1505565" y="4874336"/>
              <a:ext cx="603084" cy="423870"/>
            </a:xfrm>
            <a:prstGeom prst="bentConnector2">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endCxn id="190" idx="2"/>
            </p:cNvCxnSpPr>
            <p:nvPr/>
          </p:nvCxnSpPr>
          <p:spPr>
            <a:xfrm rot="5400000" flipH="1" flipV="1">
              <a:off x="1525409" y="4046676"/>
              <a:ext cx="601497" cy="461971"/>
            </a:xfrm>
            <a:prstGeom prst="bentConnector2">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4" name="Flowchart: Decision 163"/>
            <p:cNvSpPr/>
            <p:nvPr/>
          </p:nvSpPr>
          <p:spPr>
            <a:xfrm rot="5400000">
              <a:off x="1353144" y="4488678"/>
              <a:ext cx="484055" cy="428633"/>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3" name="Oval 182"/>
            <p:cNvSpPr/>
            <p:nvPr/>
          </p:nvSpPr>
          <p:spPr>
            <a:xfrm>
              <a:off x="2019042" y="4800599"/>
              <a:ext cx="1203348" cy="11760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 name="Oval 183"/>
            <p:cNvSpPr/>
            <p:nvPr/>
          </p:nvSpPr>
          <p:spPr>
            <a:xfrm>
              <a:off x="2282572" y="4995809"/>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C</a:t>
              </a:r>
            </a:p>
          </p:txBody>
        </p:sp>
        <p:cxnSp>
          <p:nvCxnSpPr>
            <p:cNvPr id="186" name="Elbow Connector 185"/>
            <p:cNvCxnSpPr>
              <a:stCxn id="184" idx="6"/>
            </p:cNvCxnSpPr>
            <p:nvPr/>
          </p:nvCxnSpPr>
          <p:spPr>
            <a:xfrm flipV="1">
              <a:off x="2587378" y="4726008"/>
              <a:ext cx="803290" cy="422159"/>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0" name="Oval 189"/>
            <p:cNvSpPr/>
            <p:nvPr/>
          </p:nvSpPr>
          <p:spPr>
            <a:xfrm>
              <a:off x="2057143" y="3389700"/>
              <a:ext cx="1203348" cy="11760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1" name="Oval 190"/>
            <p:cNvSpPr/>
            <p:nvPr/>
          </p:nvSpPr>
          <p:spPr>
            <a:xfrm>
              <a:off x="2320673" y="3584908"/>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B</a:t>
              </a:r>
            </a:p>
          </p:txBody>
        </p:sp>
        <p:cxnSp>
          <p:nvCxnSpPr>
            <p:cNvPr id="193" name="Elbow Connector 192"/>
            <p:cNvCxnSpPr>
              <a:stCxn id="191" idx="6"/>
              <a:endCxn id="197" idx="2"/>
            </p:cNvCxnSpPr>
            <p:nvPr/>
          </p:nvCxnSpPr>
          <p:spPr>
            <a:xfrm>
              <a:off x="2625479" y="3737266"/>
              <a:ext cx="765190" cy="736398"/>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3390668" y="3886450"/>
              <a:ext cx="1203348" cy="11760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8" name="Oval 197"/>
            <p:cNvSpPr/>
            <p:nvPr/>
          </p:nvSpPr>
          <p:spPr>
            <a:xfrm>
              <a:off x="3654198" y="4081660"/>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D</a:t>
              </a:r>
            </a:p>
          </p:txBody>
        </p:sp>
        <p:grpSp>
          <p:nvGrpSpPr>
            <p:cNvPr id="40981" name="Group 198"/>
            <p:cNvGrpSpPr>
              <a:grpSpLocks/>
            </p:cNvGrpSpPr>
            <p:nvPr/>
          </p:nvGrpSpPr>
          <p:grpSpPr bwMode="auto">
            <a:xfrm>
              <a:off x="3806097" y="4218531"/>
              <a:ext cx="1070703" cy="926702"/>
              <a:chOff x="2197545" y="4272151"/>
              <a:chExt cx="1070703" cy="926702"/>
            </a:xfrm>
          </p:grpSpPr>
          <p:cxnSp>
            <p:nvCxnSpPr>
              <p:cNvPr id="200" name="Elbow Connector 199"/>
              <p:cNvCxnSpPr/>
              <p:nvPr/>
            </p:nvCxnSpPr>
            <p:spPr>
              <a:xfrm rot="16200000" flipH="1">
                <a:off x="2136977" y="4493132"/>
                <a:ext cx="326935" cy="204792"/>
              </a:xfrm>
              <a:prstGeom prst="bentConnector2">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1" name="Elbow Connector 200"/>
              <p:cNvCxnSpPr/>
              <p:nvPr/>
            </p:nvCxnSpPr>
            <p:spPr>
              <a:xfrm>
                <a:off x="2615570" y="4838348"/>
                <a:ext cx="652475" cy="360264"/>
              </a:xfrm>
              <a:prstGeom prst="bentConnector3">
                <a:avLst>
                  <a:gd name="adj1" fmla="val 516"/>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2" name="Elbow Connector 201"/>
              <p:cNvCxnSpPr/>
              <p:nvPr/>
            </p:nvCxnSpPr>
            <p:spPr>
              <a:xfrm flipV="1">
                <a:off x="2615570" y="4271767"/>
                <a:ext cx="652475" cy="360263"/>
              </a:xfrm>
              <a:prstGeom prst="bentConnector3">
                <a:avLst>
                  <a:gd name="adj1" fmla="val 516"/>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3" name="Flowchart: Decision 202"/>
              <p:cNvSpPr/>
              <p:nvPr/>
            </p:nvSpPr>
            <p:spPr>
              <a:xfrm rot="5400000">
                <a:off x="2373543" y="4542299"/>
                <a:ext cx="485641" cy="427045"/>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04" name="Oval 203"/>
            <p:cNvSpPr/>
            <p:nvPr/>
          </p:nvSpPr>
          <p:spPr>
            <a:xfrm>
              <a:off x="4800395" y="4764097"/>
              <a:ext cx="1203348" cy="11760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5" name="Oval 204"/>
            <p:cNvSpPr/>
            <p:nvPr/>
          </p:nvSpPr>
          <p:spPr>
            <a:xfrm>
              <a:off x="5063925" y="4959306"/>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G</a:t>
              </a:r>
            </a:p>
          </p:txBody>
        </p:sp>
        <p:cxnSp>
          <p:nvCxnSpPr>
            <p:cNvPr id="207" name="Elbow Connector 206"/>
            <p:cNvCxnSpPr>
              <a:stCxn id="205" idx="6"/>
            </p:cNvCxnSpPr>
            <p:nvPr/>
          </p:nvCxnSpPr>
          <p:spPr>
            <a:xfrm flipV="1">
              <a:off x="5368731" y="4764097"/>
              <a:ext cx="1374801" cy="347566"/>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4838496" y="3353197"/>
              <a:ext cx="1203348" cy="11760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2" name="Oval 211"/>
            <p:cNvSpPr/>
            <p:nvPr/>
          </p:nvSpPr>
          <p:spPr>
            <a:xfrm>
              <a:off x="5102026" y="3548406"/>
              <a:ext cx="304806" cy="3047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a:t>
              </a:r>
            </a:p>
          </p:txBody>
        </p:sp>
        <p:cxnSp>
          <p:nvCxnSpPr>
            <p:cNvPr id="214" name="Elbow Connector 213"/>
            <p:cNvCxnSpPr>
              <a:stCxn id="212" idx="6"/>
              <a:endCxn id="218" idx="2"/>
            </p:cNvCxnSpPr>
            <p:nvPr/>
          </p:nvCxnSpPr>
          <p:spPr>
            <a:xfrm>
              <a:off x="5406832" y="3700764"/>
              <a:ext cx="1336701" cy="885582"/>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6743533" y="3999132"/>
              <a:ext cx="1203348" cy="11760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40989" name="Group 237"/>
            <p:cNvGrpSpPr>
              <a:grpSpLocks/>
            </p:cNvGrpSpPr>
            <p:nvPr/>
          </p:nvGrpSpPr>
          <p:grpSpPr bwMode="auto">
            <a:xfrm>
              <a:off x="7218124" y="4097255"/>
              <a:ext cx="254980" cy="1002128"/>
              <a:chOff x="4294496" y="5750218"/>
              <a:chExt cx="254980" cy="1002128"/>
            </a:xfrm>
          </p:grpSpPr>
          <p:sp>
            <p:nvSpPr>
              <p:cNvPr id="244" name="Oval 243"/>
              <p:cNvSpPr/>
              <p:nvPr/>
            </p:nvSpPr>
            <p:spPr>
              <a:xfrm>
                <a:off x="4294577" y="5750493"/>
                <a:ext cx="255592" cy="2444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sp>
            <p:nvSpPr>
              <p:cNvPr id="245" name="Oval 244"/>
              <p:cNvSpPr/>
              <p:nvPr/>
            </p:nvSpPr>
            <p:spPr>
              <a:xfrm>
                <a:off x="4294577" y="6129801"/>
                <a:ext cx="255592" cy="24282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246" name="Oval 245"/>
              <p:cNvSpPr/>
              <p:nvPr/>
            </p:nvSpPr>
            <p:spPr>
              <a:xfrm>
                <a:off x="4294577" y="6507522"/>
                <a:ext cx="255592" cy="2444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247" name="Straight Arrow Connector 246"/>
              <p:cNvCxnSpPr/>
              <p:nvPr/>
            </p:nvCxnSpPr>
            <p:spPr>
              <a:xfrm>
                <a:off x="4423167" y="5967920"/>
                <a:ext cx="0" cy="18727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4423167" y="6347229"/>
                <a:ext cx="0" cy="18727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40990" name="TextBox 2073"/>
            <p:cNvSpPr txBox="1">
              <a:spLocks noChangeArrowheads="1"/>
            </p:cNvSpPr>
            <p:nvPr/>
          </p:nvSpPr>
          <p:spPr bwMode="auto">
            <a:xfrm>
              <a:off x="239421" y="3294476"/>
              <a:ext cx="1069601" cy="61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Start</a:t>
              </a:r>
            </a:p>
            <a:p>
              <a:pPr marL="342541" indent="-342541"/>
              <a:r>
                <a:rPr lang="en-US" sz="1700"/>
                <a:t>decoding</a:t>
              </a:r>
            </a:p>
          </p:txBody>
        </p:sp>
        <p:sp>
          <p:nvSpPr>
            <p:cNvPr id="40991" name="TextBox 279"/>
            <p:cNvSpPr txBox="1">
              <a:spLocks noChangeArrowheads="1"/>
            </p:cNvSpPr>
            <p:nvPr/>
          </p:nvSpPr>
          <p:spPr bwMode="auto">
            <a:xfrm>
              <a:off x="7492284" y="3357323"/>
              <a:ext cx="1069601" cy="61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Finish</a:t>
              </a:r>
            </a:p>
            <a:p>
              <a:pPr marL="342541" indent="-342541"/>
              <a:r>
                <a:rPr lang="en-US" sz="1700"/>
                <a:t>decoding</a:t>
              </a:r>
            </a:p>
          </p:txBody>
        </p:sp>
      </p:grpSp>
      <p:sp>
        <p:nvSpPr>
          <p:cNvPr id="7" name="Date Placeholder 6"/>
          <p:cNvSpPr>
            <a:spLocks noGrp="1"/>
          </p:cNvSpPr>
          <p:nvPr>
            <p:ph type="dt" sz="half" idx="10"/>
          </p:nvPr>
        </p:nvSpPr>
        <p:spPr/>
        <p:txBody>
          <a:bodyPr/>
          <a:lstStyle/>
          <a:p>
            <a:r>
              <a:rPr lang="en-US" smtClean="0"/>
              <a:t>11/21/14</a:t>
            </a:r>
            <a:endParaRPr lang="en-US"/>
          </a:p>
        </p:txBody>
      </p:sp>
      <p:sp>
        <p:nvSpPr>
          <p:cNvPr id="8" name="Footer Placeholder 7"/>
          <p:cNvSpPr>
            <a:spLocks noGrp="1"/>
          </p:cNvSpPr>
          <p:nvPr>
            <p:ph type="ftr" sz="quarter" idx="11"/>
          </p:nvPr>
        </p:nvSpPr>
        <p:spPr>
          <a:xfrm>
            <a:off x="3124204" y="6461138"/>
            <a:ext cx="3505199" cy="396877"/>
          </a:xfrm>
        </p:spPr>
        <p:txBody>
          <a:bodyPr/>
          <a:lstStyle/>
          <a:p>
            <a:r>
              <a:rPr lang="en-US" smtClean="0"/>
              <a:t>Software Defined Networking (COMS 6998-10) </a:t>
            </a:r>
            <a:endParaRPr lang="en-US" dirty="0"/>
          </a:p>
        </p:txBody>
      </p:sp>
      <p:sp>
        <p:nvSpPr>
          <p:cNvPr id="47" name="Slide Number Placeholder 4"/>
          <p:cNvSpPr txBox="1">
            <a:spLocks/>
          </p:cNvSpPr>
          <p:nvPr/>
        </p:nvSpPr>
        <p:spPr>
          <a:xfrm>
            <a:off x="6705601" y="6508766"/>
            <a:ext cx="2133600" cy="365125"/>
          </a:xfrm>
          <a:prstGeom prst="rect">
            <a:avLst/>
          </a:prstGeom>
        </p:spPr>
        <p:txBody>
          <a:bodyPr vert="horz" lIns="91332" tIns="45666" rIns="91332" bIns="45666" rtlCol="0" anchor="ctr"/>
          <a:lstStyle>
            <a:defPPr>
              <a:defRPr lang="en-US"/>
            </a:defPPr>
            <a:lvl1pPr marL="0" algn="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20342B77-D34C-443A-9BA4-2E8748A6D936}" type="slidenum">
              <a:rPr lang="en-US" smtClean="0"/>
              <a:pPr/>
              <a:t>15</a:t>
            </a:fld>
            <a:endParaRPr lang="en-US" dirty="0"/>
          </a:p>
        </p:txBody>
      </p:sp>
      <p:sp>
        <p:nvSpPr>
          <p:cNvPr id="48" name="Date Placeholder 5"/>
          <p:cNvSpPr txBox="1">
            <a:spLocks/>
          </p:cNvSpPr>
          <p:nvPr/>
        </p:nvSpPr>
        <p:spPr>
          <a:xfrm>
            <a:off x="6705601" y="6324616"/>
            <a:ext cx="2133600"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1278028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75"/>
                                        </p:tgtEl>
                                        <p:attrNameLst>
                                          <p:attrName>style.visibility</p:attrName>
                                        </p:attrNameLst>
                                      </p:cBhvr>
                                      <p:to>
                                        <p:strVal val="visible"/>
                                      </p:to>
                                    </p:set>
                                    <p:animEffect transition="in" filter="fade">
                                      <p:cBhvr>
                                        <p:cTn id="13" dur="500"/>
                                        <p:tgtEl>
                                          <p:spTgt spid="20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3">
                                            <p:txEl>
                                              <p:pRg st="0" end="0"/>
                                            </p:txEl>
                                          </p:spTgt>
                                        </p:tgtEl>
                                        <p:attrNameLst>
                                          <p:attrName>style.opacity</p:attrName>
                                        </p:attrNameLst>
                                      </p:cBhvr>
                                      <p:to>
                                        <p:strVal val="0.5"/>
                                      </p:to>
                                    </p:set>
                                    <p:animEffect filter="image" prLst="opacity: 0.5">
                                      <p:cBhvr rctx="IE">
                                        <p:cTn id="18" dur="indefinite"/>
                                        <p:tgtEl>
                                          <p:spTgt spid="3">
                                            <p:txEl>
                                              <p:pRg st="0" end="0"/>
                                            </p:txEl>
                                          </p:spTgt>
                                        </p:tgtEl>
                                      </p:cBhvr>
                                    </p:animEffect>
                                  </p:childTnLst>
                                </p:cTn>
                              </p:par>
                              <p:par>
                                <p:cTn id="19" presetID="9" presetClass="emph" presetSubtype="0" nodeType="withEffect">
                                  <p:stCondLst>
                                    <p:cond delay="0"/>
                                  </p:stCondLst>
                                  <p:childTnLst>
                                    <p:set>
                                      <p:cBhvr rctx="PPT">
                                        <p:cTn id="20" dur="indefinite"/>
                                        <p:tgtEl>
                                          <p:spTgt spid="3">
                                            <p:txEl>
                                              <p:pRg st="1" end="1"/>
                                            </p:txEl>
                                          </p:spTgt>
                                        </p:tgtEl>
                                        <p:attrNameLst>
                                          <p:attrName>style.opacity</p:attrName>
                                        </p:attrNameLst>
                                      </p:cBhvr>
                                      <p:to>
                                        <p:strVal val="0.5"/>
                                      </p:to>
                                    </p:set>
                                    <p:animEffect filter="image" prLst="opacity: 0.5">
                                      <p:cBhvr rctx="IE">
                                        <p:cTn id="21" dur="indefinite"/>
                                        <p:tgtEl>
                                          <p:spTgt spid="3">
                                            <p:txEl>
                                              <p:pRg st="1" end="1"/>
                                            </p:txEl>
                                          </p:spTgt>
                                        </p:tgtEl>
                                      </p:cBhvr>
                                    </p:animEffect>
                                  </p:childTnLst>
                                </p:cTn>
                              </p:par>
                              <p:par>
                                <p:cTn id="22" presetID="9" presetClass="emph" presetSubtype="0" nodeType="withEffect">
                                  <p:stCondLst>
                                    <p:cond delay="0"/>
                                  </p:stCondLst>
                                  <p:childTnLst>
                                    <p:set>
                                      <p:cBhvr rctx="PPT">
                                        <p:cTn id="23" dur="indefinite"/>
                                        <p:tgtEl>
                                          <p:spTgt spid="3">
                                            <p:txEl>
                                              <p:pRg st="2" end="2"/>
                                            </p:txEl>
                                          </p:spTgt>
                                        </p:tgtEl>
                                        <p:attrNameLst>
                                          <p:attrName>style.opacity</p:attrName>
                                        </p:attrNameLst>
                                      </p:cBhvr>
                                      <p:to>
                                        <p:strVal val="0.5"/>
                                      </p:to>
                                    </p:set>
                                    <p:animEffect filter="image" prLst="opacity: 0.5">
                                      <p:cBhvr rctx="IE">
                                        <p:cTn id="24" dur="indefinite"/>
                                        <p:tgtEl>
                                          <p:spTgt spid="3">
                                            <p:txEl>
                                              <p:pRg st="2" end="2"/>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076"/>
                                        </p:tgtEl>
                                        <p:attrNameLst>
                                          <p:attrName>style.visibility</p:attrName>
                                        </p:attrNameLst>
                                      </p:cBhvr>
                                      <p:to>
                                        <p:strVal val="visible"/>
                                      </p:to>
                                    </p:set>
                                    <p:animEffect transition="in" filter="fade">
                                      <p:cBhvr>
                                        <p:cTn id="29"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200">
                <a:latin typeface="Segoe UI Light" charset="0"/>
                <a:ea typeface="Segoe UI Symbol" charset="0"/>
                <a:cs typeface="Browallia New" charset="0"/>
              </a:rPr>
              <a:t>Design principle I</a:t>
            </a:r>
            <a:r>
              <a:rPr lang="en-US" sz="4000">
                <a:latin typeface="Segoe UI Light" charset="0"/>
                <a:ea typeface="Segoe UI Symbol" charset="0"/>
                <a:cs typeface="Browallia New" charset="0"/>
              </a:rPr>
              <a:t/>
            </a:r>
            <a:br>
              <a:rPr lang="en-US" sz="4000">
                <a:latin typeface="Segoe UI Light" charset="0"/>
                <a:ea typeface="Segoe UI Symbol" charset="0"/>
                <a:cs typeface="Browallia New" charset="0"/>
              </a:rPr>
            </a:br>
            <a:r>
              <a:rPr lang="en-US" sz="4000">
                <a:latin typeface="Segoe UI Light" charset="0"/>
                <a:ea typeface="Segoe UI Symbol" charset="0"/>
                <a:cs typeface="Browallia New" charset="0"/>
              </a:rPr>
              <a:t>Judiciously scoping flexibility</a:t>
            </a:r>
          </a:p>
        </p:txBody>
      </p:sp>
      <p:sp>
        <p:nvSpPr>
          <p:cNvPr id="3" name="Content Placeholder 2"/>
          <p:cNvSpPr>
            <a:spLocks noGrp="1"/>
          </p:cNvSpPr>
          <p:nvPr>
            <p:ph idx="1"/>
          </p:nvPr>
        </p:nvSpPr>
        <p:spPr>
          <a:xfrm>
            <a:off x="381000" y="1524000"/>
            <a:ext cx="4800600" cy="5181600"/>
          </a:xfrm>
        </p:spPr>
        <p:txBody>
          <a:bodyPr>
            <a:normAutofit fontScale="85000" lnSpcReduction="10000"/>
          </a:bodyPr>
          <a:lstStyle/>
          <a:p>
            <a:pPr eaLnBrk="1" hangingPunct="1">
              <a:defRPr/>
            </a:pPr>
            <a:r>
              <a:rPr lang="en-US" dirty="0" smtClean="0">
                <a:ea typeface="+mn-ea"/>
              </a:rPr>
              <a:t>Provide just enough flexibility</a:t>
            </a:r>
          </a:p>
          <a:p>
            <a:pPr eaLnBrk="1" hangingPunct="1">
              <a:defRPr/>
            </a:pPr>
            <a:r>
              <a:rPr lang="en-US" dirty="0" smtClean="0">
                <a:ea typeface="+mn-ea"/>
              </a:rPr>
              <a:t>Keep blocks coarse</a:t>
            </a:r>
            <a:br>
              <a:rPr lang="en-US" dirty="0" smtClean="0">
                <a:ea typeface="+mn-ea"/>
              </a:rPr>
            </a:br>
            <a:endParaRPr lang="en-US" dirty="0" smtClean="0">
              <a:ea typeface="+mn-ea"/>
            </a:endParaRPr>
          </a:p>
          <a:p>
            <a:pPr eaLnBrk="1" hangingPunct="1">
              <a:defRPr/>
            </a:pPr>
            <a:r>
              <a:rPr lang="en-US" dirty="0" smtClean="0">
                <a:ea typeface="+mn-ea"/>
              </a:rPr>
              <a:t>Higher level of abstraction</a:t>
            </a:r>
          </a:p>
          <a:p>
            <a:pPr eaLnBrk="1" hangingPunct="1">
              <a:defRPr/>
            </a:pPr>
            <a:r>
              <a:rPr lang="en-US" dirty="0" smtClean="0">
                <a:ea typeface="+mn-ea"/>
              </a:rPr>
              <a:t>High performance through hardware acceleration</a:t>
            </a:r>
          </a:p>
          <a:p>
            <a:pPr lvl="1" eaLnBrk="1" hangingPunct="1">
              <a:defRPr/>
            </a:pPr>
            <a:r>
              <a:rPr lang="en-US" dirty="0" smtClean="0">
                <a:ea typeface="+mn-ea"/>
              </a:rPr>
              <a:t>Viterbi co-processor</a:t>
            </a:r>
          </a:p>
          <a:p>
            <a:pPr lvl="1" eaLnBrk="1" hangingPunct="1">
              <a:defRPr/>
            </a:pPr>
            <a:r>
              <a:rPr lang="en-US" dirty="0" smtClean="0">
                <a:ea typeface="+mn-ea"/>
              </a:rPr>
              <a:t>FFT co-processor</a:t>
            </a:r>
          </a:p>
          <a:p>
            <a:pPr eaLnBrk="1" hangingPunct="1">
              <a:defRPr/>
            </a:pPr>
            <a:r>
              <a:rPr lang="en-US" dirty="0" smtClean="0">
                <a:ea typeface="+mn-ea"/>
              </a:rPr>
              <a:t>Off-the-shelf heterogeneous multicore DSPs</a:t>
            </a:r>
          </a:p>
          <a:p>
            <a:pPr lvl="1" eaLnBrk="1" hangingPunct="1">
              <a:defRPr/>
            </a:pPr>
            <a:r>
              <a:rPr lang="en-US" dirty="0" smtClean="0">
                <a:ea typeface="+mn-ea"/>
              </a:rPr>
              <a:t>TI, CEVA, </a:t>
            </a:r>
            <a:r>
              <a:rPr lang="en-US" dirty="0" err="1" smtClean="0">
                <a:ea typeface="+mn-ea"/>
              </a:rPr>
              <a:t>Freescale</a:t>
            </a:r>
            <a:r>
              <a:rPr lang="en-US" dirty="0" smtClean="0">
                <a:ea typeface="+mn-ea"/>
              </a:rPr>
              <a:t> etc.</a:t>
            </a:r>
          </a:p>
        </p:txBody>
      </p:sp>
      <p:graphicFrame>
        <p:nvGraphicFramePr>
          <p:cNvPr id="5" name="Group 435"/>
          <p:cNvGraphicFramePr>
            <a:graphicFrameLocks noGrp="1"/>
          </p:cNvGraphicFramePr>
          <p:nvPr/>
        </p:nvGraphicFramePr>
        <p:xfrm>
          <a:off x="5106989" y="1609740"/>
          <a:ext cx="3960813" cy="5040530"/>
        </p:xfrm>
        <a:graphic>
          <a:graphicData uri="http://schemas.openxmlformats.org/drawingml/2006/table">
            <a:tbl>
              <a:tblPr/>
              <a:tblGrid>
                <a:gridCol w="1447800"/>
                <a:gridCol w="609600"/>
                <a:gridCol w="533401"/>
                <a:gridCol w="609600"/>
                <a:gridCol w="760412"/>
              </a:tblGrid>
              <a:tr h="554716">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Algorithm</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WiFi</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LTE</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3G</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1" i="0" u="none" strike="noStrike" cap="none" normalizeH="0" baseline="0">
                          <a:ln>
                            <a:noFill/>
                          </a:ln>
                          <a:solidFill>
                            <a:schemeClr val="tx1"/>
                          </a:solidFill>
                          <a:effectLst/>
                          <a:latin typeface="Segoe UI Light" charset="0"/>
                          <a:ea typeface="ＭＳ Ｐゴシック" charset="0"/>
                          <a:cs typeface="Arial" charset="0"/>
                        </a:rPr>
                        <a:t>DVB-T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FIR / IIR</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Correlation</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Spreading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FFT</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716">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Channel Estimation</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716">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QAM Mapping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Interleaving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716">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Convolution Coding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Turbo Coding</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716">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Randomi-zation</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CRC</a:t>
                      </a:r>
                    </a:p>
                  </a:txBody>
                  <a:tcPr marL="91450" marR="9145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r>
                        <a:rPr kumimoji="0" lang="en-US" sz="1600" b="0" i="0" u="none" strike="noStrike" cap="none" normalizeH="0" baseline="0">
                          <a:ln>
                            <a:noFill/>
                          </a:ln>
                          <a:solidFill>
                            <a:schemeClr val="tx1"/>
                          </a:solidFill>
                          <a:effectLst/>
                          <a:latin typeface="Segoe UI Light" charset="0"/>
                          <a:ea typeface="ＭＳ Ｐゴシック" charset="0"/>
                          <a:cs typeface="Arial" charset="0"/>
                        </a:rPr>
                        <a:t>√</a:t>
                      </a: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0"/>
                        </a:spcAft>
                        <a:buClr>
                          <a:schemeClr val="tx2"/>
                        </a:buClr>
                        <a:buSzTx/>
                        <a:buFont typeface="Wingdings" charset="0"/>
                        <a:buNone/>
                        <a:tabLst/>
                      </a:pPr>
                      <a:endParaRPr kumimoji="0" lang="en-US" sz="1600" b="0" i="0" u="none" strike="noStrike" cap="none" normalizeH="0" baseline="0">
                        <a:ln>
                          <a:noFill/>
                        </a:ln>
                        <a:solidFill>
                          <a:schemeClr val="tx1"/>
                        </a:solidFill>
                        <a:effectLst/>
                        <a:latin typeface="Segoe UI Light" charset="0"/>
                        <a:ea typeface="ＭＳ Ｐゴシック" charset="0"/>
                        <a:cs typeface="Arial" charset="0"/>
                      </a:endParaRPr>
                    </a:p>
                  </a:txBody>
                  <a:tcPr marL="91450" marR="9145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171" indent="-285449">
              <a:defRPr>
                <a:solidFill>
                  <a:schemeClr val="tx1"/>
                </a:solidFill>
                <a:latin typeface="Segoe UI Light" charset="0"/>
                <a:ea typeface="Arial" charset="0"/>
                <a:cs typeface="Arial" charset="0"/>
              </a:defRPr>
            </a:lvl2pPr>
            <a:lvl3pPr marL="1141800" indent="-228358">
              <a:defRPr>
                <a:solidFill>
                  <a:schemeClr val="tx1"/>
                </a:solidFill>
                <a:latin typeface="Segoe UI Light" charset="0"/>
                <a:ea typeface="Arial" charset="0"/>
                <a:cs typeface="Arial" charset="0"/>
              </a:defRPr>
            </a:lvl3pPr>
            <a:lvl4pPr marL="1598517" indent="-228358">
              <a:defRPr>
                <a:solidFill>
                  <a:schemeClr val="tx1"/>
                </a:solidFill>
                <a:latin typeface="Segoe UI Light" charset="0"/>
                <a:ea typeface="Arial" charset="0"/>
                <a:cs typeface="Arial" charset="0"/>
              </a:defRPr>
            </a:lvl4pPr>
            <a:lvl5pPr marL="2055232" indent="-228358">
              <a:defRPr>
                <a:solidFill>
                  <a:schemeClr val="tx1"/>
                </a:solidFill>
                <a:latin typeface="Segoe UI Light" charset="0"/>
                <a:ea typeface="Arial" charset="0"/>
                <a:cs typeface="Arial" charset="0"/>
              </a:defRPr>
            </a:lvl5pPr>
            <a:lvl6pPr marL="2511956" indent="-228358" eaLnBrk="0" fontAlgn="base" hangingPunct="0">
              <a:spcBef>
                <a:spcPct val="0"/>
              </a:spcBef>
              <a:spcAft>
                <a:spcPct val="0"/>
              </a:spcAft>
              <a:defRPr>
                <a:solidFill>
                  <a:schemeClr val="tx1"/>
                </a:solidFill>
                <a:latin typeface="Segoe UI Light" charset="0"/>
                <a:ea typeface="Arial" charset="0"/>
                <a:cs typeface="Arial" charset="0"/>
              </a:defRPr>
            </a:lvl6pPr>
            <a:lvl7pPr marL="2968674" indent="-228358" eaLnBrk="0" fontAlgn="base" hangingPunct="0">
              <a:spcBef>
                <a:spcPct val="0"/>
              </a:spcBef>
              <a:spcAft>
                <a:spcPct val="0"/>
              </a:spcAft>
              <a:defRPr>
                <a:solidFill>
                  <a:schemeClr val="tx1"/>
                </a:solidFill>
                <a:latin typeface="Segoe UI Light" charset="0"/>
                <a:ea typeface="Arial" charset="0"/>
                <a:cs typeface="Arial" charset="0"/>
              </a:defRPr>
            </a:lvl7pPr>
            <a:lvl8pPr marL="3425395" indent="-228358" eaLnBrk="0" fontAlgn="base" hangingPunct="0">
              <a:spcBef>
                <a:spcPct val="0"/>
              </a:spcBef>
              <a:spcAft>
                <a:spcPct val="0"/>
              </a:spcAft>
              <a:defRPr>
                <a:solidFill>
                  <a:schemeClr val="tx1"/>
                </a:solidFill>
                <a:latin typeface="Segoe UI Light" charset="0"/>
                <a:ea typeface="Arial" charset="0"/>
                <a:cs typeface="Arial" charset="0"/>
              </a:defRPr>
            </a:lvl8pPr>
            <a:lvl9pPr marL="3882109" indent="-228358" eaLnBrk="0" fontAlgn="base" hangingPunct="0">
              <a:spcBef>
                <a:spcPct val="0"/>
              </a:spcBef>
              <a:spcAft>
                <a:spcPct val="0"/>
              </a:spcAft>
              <a:defRPr>
                <a:solidFill>
                  <a:schemeClr val="tx1"/>
                </a:solidFill>
                <a:latin typeface="Segoe UI Light" charset="0"/>
                <a:ea typeface="Arial" charset="0"/>
                <a:cs typeface="Arial" charset="0"/>
              </a:defRPr>
            </a:lvl9pPr>
          </a:lstStyle>
          <a:p>
            <a:fld id="{731E23E6-FFB4-6346-B9A2-FCE792FF9D03}" type="slidenum">
              <a:rPr lang="en-US">
                <a:solidFill>
                  <a:srgbClr val="FFFFFF"/>
                </a:solidFill>
              </a:rPr>
              <a:pPr/>
              <a:t>16</a:t>
            </a:fld>
            <a:endParaRPr lang="en-US">
              <a:solidFill>
                <a:srgbClr val="FFFFFF"/>
              </a:solidFill>
            </a:endParaRPr>
          </a:p>
        </p:txBody>
      </p:sp>
      <p:sp>
        <p:nvSpPr>
          <p:cNvPr id="8" name="Date Placeholder 7"/>
          <p:cNvSpPr>
            <a:spLocks noGrp="1"/>
          </p:cNvSpPr>
          <p:nvPr>
            <p:ph type="dt" sz="half" idx="10"/>
          </p:nvPr>
        </p:nvSpPr>
        <p:spPr/>
        <p:txBody>
          <a:bodyPr/>
          <a:lstStyle/>
          <a:p>
            <a:r>
              <a:rPr lang="en-US" smtClean="0"/>
              <a:t>11/21/14</a:t>
            </a:r>
            <a:endParaRPr lang="en-US"/>
          </a:p>
        </p:txBody>
      </p:sp>
      <p:sp>
        <p:nvSpPr>
          <p:cNvPr id="9" name="Footer Placeholder 8"/>
          <p:cNvSpPr>
            <a:spLocks noGrp="1"/>
          </p:cNvSpPr>
          <p:nvPr>
            <p:ph type="ftr" sz="quarter" idx="11"/>
          </p:nvPr>
        </p:nvSpPr>
        <p:spPr>
          <a:xfrm>
            <a:off x="1600203" y="6324614"/>
            <a:ext cx="3505199" cy="396877"/>
          </a:xfrm>
        </p:spPr>
        <p:txBody>
          <a:bodyPr/>
          <a:lstStyle/>
          <a:p>
            <a:r>
              <a:rPr lang="en-US" smtClean="0"/>
              <a:t>Software Defined Networking (COMS 6998-10) </a:t>
            </a:r>
            <a:endParaRPr lang="en-US" dirty="0"/>
          </a:p>
        </p:txBody>
      </p:sp>
    </p:spTree>
    <p:extLst>
      <p:ext uri="{BB962C8B-B14F-4D97-AF65-F5344CB8AC3E}">
        <p14:creationId xmlns:p14="http://schemas.microsoft.com/office/powerpoint/2010/main" val="3183297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mph" presetSubtype="0" nodeType="clickEffect">
                                  <p:stCondLst>
                                    <p:cond delay="0"/>
                                  </p:stCondLst>
                                  <p:childTnLst>
                                    <p:set>
                                      <p:cBhvr rctx="PPT">
                                        <p:cTn id="15" dur="indefinite"/>
                                        <p:tgtEl>
                                          <p:spTgt spid="3">
                                            <p:txEl>
                                              <p:pRg st="0" end="0"/>
                                            </p:txEl>
                                          </p:spTgt>
                                        </p:tgtEl>
                                        <p:attrNameLst>
                                          <p:attrName>style.opacity</p:attrName>
                                        </p:attrNameLst>
                                      </p:cBhvr>
                                      <p:to>
                                        <p:strVal val="0.5"/>
                                      </p:to>
                                    </p:set>
                                    <p:animEffect filter="image" prLst="opacity: 0.5">
                                      <p:cBhvr rctx="IE">
                                        <p:cTn id="16" dur="indefinite"/>
                                        <p:tgtEl>
                                          <p:spTgt spid="3">
                                            <p:txEl>
                                              <p:pRg st="0" end="0"/>
                                            </p:txEl>
                                          </p:spTgt>
                                        </p:tgtEl>
                                      </p:cBhvr>
                                    </p:animEffect>
                                  </p:childTnLst>
                                </p:cTn>
                              </p:par>
                              <p:par>
                                <p:cTn id="17" presetID="9" presetClass="emph" presetSubtype="0" nodeType="withEffect">
                                  <p:stCondLst>
                                    <p:cond delay="0"/>
                                  </p:stCondLst>
                                  <p:childTnLst>
                                    <p:set>
                                      <p:cBhvr rctx="PPT">
                                        <p:cTn id="18" dur="indefinite"/>
                                        <p:tgtEl>
                                          <p:spTgt spid="3">
                                            <p:txEl>
                                              <p:pRg st="1" end="1"/>
                                            </p:txEl>
                                          </p:spTgt>
                                        </p:tgtEl>
                                        <p:attrNameLst>
                                          <p:attrName>style.opacity</p:attrName>
                                        </p:attrNameLst>
                                      </p:cBhvr>
                                      <p:to>
                                        <p:strVal val="0.5"/>
                                      </p:to>
                                    </p:set>
                                    <p:animEffect filter="image" prLst="opacity: 0.5">
                                      <p:cBhvr rctx="IE">
                                        <p:cTn id="19" dur="indefinite"/>
                                        <p:tgtEl>
                                          <p:spTgt spid="3">
                                            <p:txEl>
                                              <p:pRg st="1" end="1"/>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3">
                                            <p:txEl>
                                              <p:pRg st="2" end="2"/>
                                            </p:txEl>
                                          </p:spTgt>
                                        </p:tgtEl>
                                        <p:attrNameLst>
                                          <p:attrName>style.opacity</p:attrName>
                                        </p:attrNameLst>
                                      </p:cBhvr>
                                      <p:to>
                                        <p:strVal val="0.5"/>
                                      </p:to>
                                    </p:set>
                                    <p:animEffect filter="image" prLst="opacity: 0.5">
                                      <p:cBhvr rctx="IE">
                                        <p:cTn id="26" dur="indefinite"/>
                                        <p:tgtEl>
                                          <p:spTgt spid="3">
                                            <p:txEl>
                                              <p:pRg st="2" end="2"/>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mph" presetSubtype="0" nodeType="click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par>
                                <p:cTn id="38" presetID="9" presetClass="emph" presetSubtype="0" nodeType="withEffect">
                                  <p:stCondLst>
                                    <p:cond delay="0"/>
                                  </p:stCondLst>
                                  <p:childTnLst>
                                    <p:set>
                                      <p:cBhvr rctx="PPT">
                                        <p:cTn id="39" dur="indefinite"/>
                                        <p:tgtEl>
                                          <p:spTgt spid="3">
                                            <p:txEl>
                                              <p:pRg st="4" end="4"/>
                                            </p:txEl>
                                          </p:spTgt>
                                        </p:tgtEl>
                                        <p:attrNameLst>
                                          <p:attrName>style.opacity</p:attrName>
                                        </p:attrNameLst>
                                      </p:cBhvr>
                                      <p:to>
                                        <p:strVal val="0.5"/>
                                      </p:to>
                                    </p:set>
                                    <p:animEffect filter="image" prLst="opacity: 0.5">
                                      <p:cBhvr rctx="IE">
                                        <p:cTn id="40" dur="indefinite"/>
                                        <p:tgtEl>
                                          <p:spTgt spid="3">
                                            <p:txEl>
                                              <p:pRg st="4" end="4"/>
                                            </p:txEl>
                                          </p:spTgt>
                                        </p:tgtEl>
                                      </p:cBhvr>
                                    </p:animEffect>
                                  </p:childTnLst>
                                </p:cTn>
                              </p:par>
                              <p:par>
                                <p:cTn id="41" presetID="9" presetClass="emph" presetSubtype="0" nodeType="withEffect">
                                  <p:stCondLst>
                                    <p:cond delay="0"/>
                                  </p:stCondLst>
                                  <p:childTnLst>
                                    <p:set>
                                      <p:cBhvr rctx="PPT">
                                        <p:cTn id="42" dur="indefinite"/>
                                        <p:tgtEl>
                                          <p:spTgt spid="3">
                                            <p:txEl>
                                              <p:pRg st="5" end="5"/>
                                            </p:txEl>
                                          </p:spTgt>
                                        </p:tgtEl>
                                        <p:attrNameLst>
                                          <p:attrName>style.opacity</p:attrName>
                                        </p:attrNameLst>
                                      </p:cBhvr>
                                      <p:to>
                                        <p:strVal val="0.5"/>
                                      </p:to>
                                    </p:set>
                                    <p:animEffect filter="image" prLst="opacity: 0.5">
                                      <p:cBhvr rctx="IE">
                                        <p:cTn id="43" dur="indefinite"/>
                                        <p:tgtEl>
                                          <p:spTgt spid="3">
                                            <p:txEl>
                                              <p:pRg st="5" end="5"/>
                                            </p:txEl>
                                          </p:spTgt>
                                        </p:tgtEl>
                                      </p:cBhvr>
                                    </p:animEffect>
                                  </p:childTnLst>
                                </p:cTn>
                              </p:par>
                              <p:par>
                                <p:cTn id="44" presetID="1"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04802"/>
            <a:ext cx="8229600" cy="1143000"/>
          </a:xfrm>
        </p:spPr>
        <p:txBody>
          <a:bodyPr>
            <a:normAutofit fontScale="90000"/>
          </a:bodyPr>
          <a:lstStyle/>
          <a:p>
            <a:pPr eaLnBrk="1" hangingPunct="1"/>
            <a:r>
              <a:rPr lang="en-US" sz="3200" dirty="0">
                <a:latin typeface="Segoe UI Light" charset="0"/>
                <a:ea typeface="Segoe UI Symbol" charset="0"/>
                <a:cs typeface="Browallia New" charset="0"/>
              </a:rPr>
              <a:t>Design principle II</a:t>
            </a:r>
            <a:r>
              <a:rPr lang="en-US" sz="4000" dirty="0">
                <a:latin typeface="Segoe UI Light" charset="0"/>
                <a:ea typeface="Segoe UI Symbol" charset="0"/>
                <a:cs typeface="Browallia New" charset="0"/>
              </a:rPr>
              <a:t/>
            </a:r>
            <a:br>
              <a:rPr lang="en-US" sz="4000" dirty="0">
                <a:latin typeface="Segoe UI Light" charset="0"/>
                <a:ea typeface="Segoe UI Symbol" charset="0"/>
                <a:cs typeface="Browallia New" charset="0"/>
              </a:rPr>
            </a:br>
            <a:r>
              <a:rPr lang="en-US" sz="4000" dirty="0">
                <a:latin typeface="Segoe UI Light" charset="0"/>
                <a:ea typeface="Segoe UI Symbol" charset="0"/>
                <a:cs typeface="Browallia New" charset="0"/>
              </a:rPr>
              <a:t>Processing-Decision separation</a:t>
            </a:r>
          </a:p>
        </p:txBody>
      </p:sp>
      <p:sp>
        <p:nvSpPr>
          <p:cNvPr id="3" name="Content Placeholder 2"/>
          <p:cNvSpPr>
            <a:spLocks noGrp="1"/>
          </p:cNvSpPr>
          <p:nvPr>
            <p:ph idx="1"/>
          </p:nvPr>
        </p:nvSpPr>
        <p:spPr>
          <a:xfrm>
            <a:off x="457200" y="1600202"/>
            <a:ext cx="7069138" cy="3192462"/>
          </a:xfrm>
        </p:spPr>
        <p:txBody>
          <a:bodyPr/>
          <a:lstStyle/>
          <a:p>
            <a:pPr eaLnBrk="1" hangingPunct="1"/>
            <a:r>
              <a:rPr lang="en-US">
                <a:latin typeface="Segoe UI Light" charset="0"/>
              </a:rPr>
              <a:t>Logic pulled out to decision plane</a:t>
            </a:r>
          </a:p>
          <a:p>
            <a:pPr eaLnBrk="1" hangingPunct="1"/>
            <a:r>
              <a:rPr lang="en-US">
                <a:latin typeface="Segoe UI Light" charset="0"/>
              </a:rPr>
              <a:t>Blocks and actions are branch-free</a:t>
            </a:r>
          </a:p>
          <a:p>
            <a:pPr lvl="1" eaLnBrk="1" hangingPunct="1"/>
            <a:r>
              <a:rPr lang="en-US">
                <a:latin typeface="Segoe UI Light" charset="0"/>
              </a:rPr>
              <a:t>Deterministic execution times</a:t>
            </a:r>
          </a:p>
          <a:p>
            <a:pPr lvl="1" eaLnBrk="1" hangingPunct="1"/>
            <a:r>
              <a:rPr lang="en-US">
                <a:latin typeface="Segoe UI Light" charset="0"/>
              </a:rPr>
              <a:t>Efficient pipelining, algorithmic scheduling</a:t>
            </a:r>
          </a:p>
          <a:p>
            <a:pPr lvl="1" eaLnBrk="1" hangingPunct="1"/>
            <a:r>
              <a:rPr lang="en-US">
                <a:latin typeface="Segoe UI Light" charset="0"/>
              </a:rPr>
              <a:t>Hardware is abstracted out</a:t>
            </a:r>
          </a:p>
        </p:txBody>
      </p:sp>
      <p:grpSp>
        <p:nvGrpSpPr>
          <p:cNvPr id="4" name="Group 3"/>
          <p:cNvGrpSpPr>
            <a:grpSpLocks/>
          </p:cNvGrpSpPr>
          <p:nvPr/>
        </p:nvGrpSpPr>
        <p:grpSpPr bwMode="auto">
          <a:xfrm>
            <a:off x="7315221" y="4254500"/>
            <a:ext cx="1780563" cy="2493963"/>
            <a:chOff x="7239000" y="2133600"/>
            <a:chExt cx="1780747" cy="2493032"/>
          </a:xfrm>
        </p:grpSpPr>
        <p:sp>
          <p:nvSpPr>
            <p:cNvPr id="5" name="Oval 4"/>
            <p:cNvSpPr/>
            <p:nvPr/>
          </p:nvSpPr>
          <p:spPr>
            <a:xfrm>
              <a:off x="7543831" y="2133600"/>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6" name="Oval 5"/>
            <p:cNvSpPr/>
            <p:nvPr/>
          </p:nvSpPr>
          <p:spPr>
            <a:xfrm>
              <a:off x="7543831" y="2671562"/>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7" name="Oval 6"/>
            <p:cNvSpPr/>
            <p:nvPr/>
          </p:nvSpPr>
          <p:spPr>
            <a:xfrm>
              <a:off x="7239000" y="3200002"/>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8" name="Oval 7"/>
            <p:cNvSpPr/>
            <p:nvPr/>
          </p:nvSpPr>
          <p:spPr>
            <a:xfrm>
              <a:off x="7894706" y="3211111"/>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9" name="Oval 8"/>
            <p:cNvSpPr/>
            <p:nvPr/>
          </p:nvSpPr>
          <p:spPr>
            <a:xfrm>
              <a:off x="7894706" y="3822069"/>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E</a:t>
              </a:r>
            </a:p>
          </p:txBody>
        </p:sp>
        <p:sp>
          <p:nvSpPr>
            <p:cNvPr id="10" name="Oval 9"/>
            <p:cNvSpPr/>
            <p:nvPr/>
          </p:nvSpPr>
          <p:spPr>
            <a:xfrm>
              <a:off x="7543831" y="4321946"/>
              <a:ext cx="304831" cy="304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cxnSp>
          <p:nvCxnSpPr>
            <p:cNvPr id="11" name="Straight Arrow Connector 10"/>
            <p:cNvCxnSpPr/>
            <p:nvPr/>
          </p:nvCxnSpPr>
          <p:spPr>
            <a:xfrm>
              <a:off x="7696247" y="2438286"/>
              <a:ext cx="0" cy="2332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flipH="1">
              <a:off x="7391416" y="2966727"/>
              <a:ext cx="293718" cy="2332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8" idx="0"/>
            </p:cNvCxnSpPr>
            <p:nvPr/>
          </p:nvCxnSpPr>
          <p:spPr>
            <a:xfrm>
              <a:off x="7696247" y="2976248"/>
              <a:ext cx="350874" cy="2348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0"/>
            </p:cNvCxnSpPr>
            <p:nvPr/>
          </p:nvCxnSpPr>
          <p:spPr>
            <a:xfrm>
              <a:off x="8036007" y="3504688"/>
              <a:ext cx="11114" cy="3173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10" idx="0"/>
            </p:cNvCxnSpPr>
            <p:nvPr/>
          </p:nvCxnSpPr>
          <p:spPr>
            <a:xfrm flipH="1">
              <a:off x="7696247" y="4126756"/>
              <a:ext cx="350874" cy="1951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4"/>
              <a:endCxn id="10" idx="0"/>
            </p:cNvCxnSpPr>
            <p:nvPr/>
          </p:nvCxnSpPr>
          <p:spPr>
            <a:xfrm>
              <a:off x="7391416" y="3504688"/>
              <a:ext cx="304831" cy="81725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8351953" y="2133600"/>
              <a:ext cx="152416" cy="2493032"/>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600"/>
            </a:p>
          </p:txBody>
        </p:sp>
        <p:sp>
          <p:nvSpPr>
            <p:cNvPr id="44103" name="TextBox 17"/>
            <p:cNvSpPr txBox="1">
              <a:spLocks noChangeArrowheads="1"/>
            </p:cNvSpPr>
            <p:nvPr/>
          </p:nvSpPr>
          <p:spPr bwMode="auto">
            <a:xfrm>
              <a:off x="8504208" y="3178198"/>
              <a:ext cx="515539" cy="3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600"/>
                <a:t>60x</a:t>
              </a:r>
            </a:p>
          </p:txBody>
        </p:sp>
      </p:grpSp>
      <p:sp>
        <p:nvSpPr>
          <p:cNvPr id="19" name="Slide Number Placeholder 18"/>
          <p:cNvSpPr>
            <a:spLocks noGrp="1"/>
          </p:cNvSpPr>
          <p:nvPr>
            <p:ph type="sldNum" sz="quarter" idx="12"/>
          </p:nvPr>
        </p:nvSpPr>
        <p:spPr>
          <a:xfrm>
            <a:off x="7010400" y="6553215"/>
            <a:ext cx="2133600" cy="365125"/>
          </a:xfrm>
        </p:spPr>
        <p:txBody>
          <a:bodyPr/>
          <a:lstStyle>
            <a:lvl1pPr>
              <a:defRPr>
                <a:solidFill>
                  <a:schemeClr val="tx1"/>
                </a:solidFill>
                <a:latin typeface="Segoe UI Light" charset="0"/>
                <a:ea typeface="ＭＳ Ｐゴシック" charset="0"/>
                <a:cs typeface="Arial" charset="0"/>
              </a:defRPr>
            </a:lvl1pPr>
            <a:lvl2pPr marL="742171" indent="-285449">
              <a:defRPr>
                <a:solidFill>
                  <a:schemeClr val="tx1"/>
                </a:solidFill>
                <a:latin typeface="Segoe UI Light" charset="0"/>
                <a:ea typeface="Arial" charset="0"/>
                <a:cs typeface="Arial" charset="0"/>
              </a:defRPr>
            </a:lvl2pPr>
            <a:lvl3pPr marL="1141800" indent="-228358">
              <a:defRPr>
                <a:solidFill>
                  <a:schemeClr val="tx1"/>
                </a:solidFill>
                <a:latin typeface="Segoe UI Light" charset="0"/>
                <a:ea typeface="Arial" charset="0"/>
                <a:cs typeface="Arial" charset="0"/>
              </a:defRPr>
            </a:lvl3pPr>
            <a:lvl4pPr marL="1598517" indent="-228358">
              <a:defRPr>
                <a:solidFill>
                  <a:schemeClr val="tx1"/>
                </a:solidFill>
                <a:latin typeface="Segoe UI Light" charset="0"/>
                <a:ea typeface="Arial" charset="0"/>
                <a:cs typeface="Arial" charset="0"/>
              </a:defRPr>
            </a:lvl4pPr>
            <a:lvl5pPr marL="2055232" indent="-228358">
              <a:defRPr>
                <a:solidFill>
                  <a:schemeClr val="tx1"/>
                </a:solidFill>
                <a:latin typeface="Segoe UI Light" charset="0"/>
                <a:ea typeface="Arial" charset="0"/>
                <a:cs typeface="Arial" charset="0"/>
              </a:defRPr>
            </a:lvl5pPr>
            <a:lvl6pPr marL="2511956" indent="-228358" eaLnBrk="0" fontAlgn="base" hangingPunct="0">
              <a:spcBef>
                <a:spcPct val="0"/>
              </a:spcBef>
              <a:spcAft>
                <a:spcPct val="0"/>
              </a:spcAft>
              <a:defRPr>
                <a:solidFill>
                  <a:schemeClr val="tx1"/>
                </a:solidFill>
                <a:latin typeface="Segoe UI Light" charset="0"/>
                <a:ea typeface="Arial" charset="0"/>
                <a:cs typeface="Arial" charset="0"/>
              </a:defRPr>
            </a:lvl6pPr>
            <a:lvl7pPr marL="2968674" indent="-228358" eaLnBrk="0" fontAlgn="base" hangingPunct="0">
              <a:spcBef>
                <a:spcPct val="0"/>
              </a:spcBef>
              <a:spcAft>
                <a:spcPct val="0"/>
              </a:spcAft>
              <a:defRPr>
                <a:solidFill>
                  <a:schemeClr val="tx1"/>
                </a:solidFill>
                <a:latin typeface="Segoe UI Light" charset="0"/>
                <a:ea typeface="Arial" charset="0"/>
                <a:cs typeface="Arial" charset="0"/>
              </a:defRPr>
            </a:lvl7pPr>
            <a:lvl8pPr marL="3425395" indent="-228358" eaLnBrk="0" fontAlgn="base" hangingPunct="0">
              <a:spcBef>
                <a:spcPct val="0"/>
              </a:spcBef>
              <a:spcAft>
                <a:spcPct val="0"/>
              </a:spcAft>
              <a:defRPr>
                <a:solidFill>
                  <a:schemeClr val="tx1"/>
                </a:solidFill>
                <a:latin typeface="Segoe UI Light" charset="0"/>
                <a:ea typeface="Arial" charset="0"/>
                <a:cs typeface="Arial" charset="0"/>
              </a:defRPr>
            </a:lvl8pPr>
            <a:lvl9pPr marL="3882109" indent="-228358" eaLnBrk="0" fontAlgn="base" hangingPunct="0">
              <a:spcBef>
                <a:spcPct val="0"/>
              </a:spcBef>
              <a:spcAft>
                <a:spcPct val="0"/>
              </a:spcAft>
              <a:defRPr>
                <a:solidFill>
                  <a:schemeClr val="tx1"/>
                </a:solidFill>
                <a:latin typeface="Segoe UI Light" charset="0"/>
                <a:ea typeface="Arial" charset="0"/>
                <a:cs typeface="Arial" charset="0"/>
              </a:defRPr>
            </a:lvl9pPr>
          </a:lstStyle>
          <a:p>
            <a:fld id="{10A20A20-2F65-BA4D-B99B-DDD25EEFFEEC}" type="slidenum">
              <a:rPr lang="en-US">
                <a:solidFill>
                  <a:srgbClr val="FFFFFF"/>
                </a:solidFill>
              </a:rPr>
              <a:pPr/>
              <a:t>17</a:t>
            </a:fld>
            <a:endParaRPr lang="en-US">
              <a:solidFill>
                <a:srgbClr val="FFFFFF"/>
              </a:solidFill>
            </a:endParaRPr>
          </a:p>
        </p:txBody>
      </p:sp>
      <p:grpSp>
        <p:nvGrpSpPr>
          <p:cNvPr id="20" name="Group 19"/>
          <p:cNvGrpSpPr>
            <a:grpSpLocks/>
          </p:cNvGrpSpPr>
          <p:nvPr/>
        </p:nvGrpSpPr>
        <p:grpSpPr bwMode="auto">
          <a:xfrm>
            <a:off x="7467619" y="142876"/>
            <a:ext cx="1032748" cy="3651283"/>
            <a:chOff x="6400800" y="1524000"/>
            <a:chExt cx="1208943" cy="4747370"/>
          </a:xfrm>
        </p:grpSpPr>
        <p:cxnSp>
          <p:nvCxnSpPr>
            <p:cNvPr id="21" name="Straight Arrow Connector 20"/>
            <p:cNvCxnSpPr/>
            <p:nvPr/>
          </p:nvCxnSpPr>
          <p:spPr>
            <a:xfrm>
              <a:off x="6564334" y="3297025"/>
              <a:ext cx="16726" cy="10567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H="1">
              <a:off x="6397896" y="3636906"/>
              <a:ext cx="1046477" cy="379101"/>
            </a:xfrm>
            <a:prstGeom prst="bentConnector3">
              <a:avLst>
                <a:gd name="adj1" fmla="val 42175"/>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7" idx="5"/>
              <a:endCxn id="34" idx="7"/>
            </p:cNvCxnSpPr>
            <p:nvPr/>
          </p:nvCxnSpPr>
          <p:spPr>
            <a:xfrm rot="16200000" flipH="1">
              <a:off x="6412764" y="2066158"/>
              <a:ext cx="1046476" cy="379101"/>
            </a:xfrm>
            <a:prstGeom prst="bentConnector3">
              <a:avLst>
                <a:gd name="adj1" fmla="val 42175"/>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7" idx="3"/>
              <a:endCxn id="28" idx="1"/>
            </p:cNvCxnSpPr>
            <p:nvPr/>
          </p:nvCxnSpPr>
          <p:spPr>
            <a:xfrm flipH="1">
              <a:off x="6564334" y="1732470"/>
              <a:ext cx="1859" cy="10506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44063" name="Group 24"/>
            <p:cNvGrpSpPr>
              <a:grpSpLocks/>
            </p:cNvGrpSpPr>
            <p:nvPr/>
          </p:nvGrpSpPr>
          <p:grpSpPr bwMode="auto">
            <a:xfrm>
              <a:off x="6442183" y="1773712"/>
              <a:ext cx="607834" cy="969488"/>
              <a:chOff x="6442183" y="3549952"/>
              <a:chExt cx="607834" cy="969488"/>
            </a:xfrm>
          </p:grpSpPr>
          <p:sp>
            <p:nvSpPr>
              <p:cNvPr id="48" name="Flowchart: Decision 47"/>
              <p:cNvSpPr/>
              <p:nvPr/>
            </p:nvSpPr>
            <p:spPr>
              <a:xfrm rot="5400000">
                <a:off x="6412866" y="3818239"/>
                <a:ext cx="485053" cy="427418"/>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Elbow Connector 48"/>
              <p:cNvCxnSpPr/>
              <p:nvPr/>
            </p:nvCxnSpPr>
            <p:spPr>
              <a:xfrm rot="5400000">
                <a:off x="6511943" y="3702731"/>
                <a:ext cx="305480"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6631735" y="4102473"/>
                <a:ext cx="474733" cy="360518"/>
              </a:xfrm>
              <a:prstGeom prst="bentConnector3">
                <a:avLst>
                  <a:gd name="adj1" fmla="val 1098"/>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a:off x="6511943" y="4367358"/>
                <a:ext cx="305480"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44064" name="Group 25"/>
            <p:cNvGrpSpPr>
              <a:grpSpLocks/>
            </p:cNvGrpSpPr>
            <p:nvPr/>
          </p:nvGrpSpPr>
          <p:grpSpPr bwMode="auto">
            <a:xfrm>
              <a:off x="6423441" y="3373912"/>
              <a:ext cx="607834" cy="969488"/>
              <a:chOff x="6442183" y="3549952"/>
              <a:chExt cx="607834" cy="969488"/>
            </a:xfrm>
          </p:grpSpPr>
          <p:sp>
            <p:nvSpPr>
              <p:cNvPr id="44" name="Flowchart: Decision 43"/>
              <p:cNvSpPr/>
              <p:nvPr/>
            </p:nvSpPr>
            <p:spPr>
              <a:xfrm rot="5400000">
                <a:off x="6413024" y="3817683"/>
                <a:ext cx="485054" cy="427418"/>
              </a:xfrm>
              <a:prstGeom prst="flowChartDecisi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5" name="Elbow Connector 44"/>
              <p:cNvCxnSpPr/>
              <p:nvPr/>
            </p:nvCxnSpPr>
            <p:spPr>
              <a:xfrm rot="5400000">
                <a:off x="6512103" y="3702175"/>
                <a:ext cx="305480"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6200000" flipH="1">
                <a:off x="6631894" y="4101916"/>
                <a:ext cx="474733" cy="360518"/>
              </a:xfrm>
              <a:prstGeom prst="bentConnector3">
                <a:avLst>
                  <a:gd name="adj1" fmla="val 1098"/>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5400000">
                <a:off x="6512103" y="4366801"/>
                <a:ext cx="305480" cy="0"/>
              </a:xfrm>
              <a:prstGeom prst="bentConnector3">
                <a:avLst>
                  <a:gd name="adj1" fmla="val 50000"/>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6529026" y="1524000"/>
              <a:ext cx="254592"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A</a:t>
              </a:r>
            </a:p>
          </p:txBody>
        </p:sp>
        <p:sp>
          <p:nvSpPr>
            <p:cNvPr id="28" name="Oval 27"/>
            <p:cNvSpPr/>
            <p:nvPr/>
          </p:nvSpPr>
          <p:spPr>
            <a:xfrm>
              <a:off x="6527167" y="2747986"/>
              <a:ext cx="254593"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B</a:t>
              </a:r>
            </a:p>
          </p:txBody>
        </p:sp>
        <p:sp>
          <p:nvSpPr>
            <p:cNvPr id="29" name="Oval 28"/>
            <p:cNvSpPr/>
            <p:nvPr/>
          </p:nvSpPr>
          <p:spPr>
            <a:xfrm>
              <a:off x="6527167" y="3125708"/>
              <a:ext cx="254593" cy="2456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D</a:t>
              </a:r>
            </a:p>
          </p:txBody>
        </p:sp>
        <p:sp>
          <p:nvSpPr>
            <p:cNvPr id="30" name="Oval 29"/>
            <p:cNvSpPr/>
            <p:nvPr/>
          </p:nvSpPr>
          <p:spPr>
            <a:xfrm>
              <a:off x="6529026" y="4322861"/>
              <a:ext cx="254592" cy="2456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F</a:t>
              </a:r>
            </a:p>
          </p:txBody>
        </p:sp>
        <p:cxnSp>
          <p:nvCxnSpPr>
            <p:cNvPr id="31" name="Straight Arrow Connector 30"/>
            <p:cNvCxnSpPr/>
            <p:nvPr/>
          </p:nvCxnSpPr>
          <p:spPr>
            <a:xfrm>
              <a:off x="6653534" y="2964712"/>
              <a:ext cx="0" cy="1878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655393" y="4541651"/>
              <a:ext cx="0" cy="1857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44071" name="Group 32"/>
            <p:cNvGrpSpPr>
              <a:grpSpLocks/>
            </p:cNvGrpSpPr>
            <p:nvPr/>
          </p:nvGrpSpPr>
          <p:grpSpPr bwMode="auto">
            <a:xfrm>
              <a:off x="6538060" y="4694078"/>
              <a:ext cx="254980" cy="1002128"/>
              <a:chOff x="4294496" y="5750218"/>
              <a:chExt cx="254980" cy="1002128"/>
            </a:xfrm>
          </p:grpSpPr>
          <p:sp>
            <p:nvSpPr>
              <p:cNvPr id="39" name="Oval 38"/>
              <p:cNvSpPr/>
              <p:nvPr/>
            </p:nvSpPr>
            <p:spPr>
              <a:xfrm>
                <a:off x="4294754" y="5750531"/>
                <a:ext cx="254593"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H</a:t>
                </a:r>
              </a:p>
            </p:txBody>
          </p:sp>
          <p:sp>
            <p:nvSpPr>
              <p:cNvPr id="40" name="Oval 39"/>
              <p:cNvSpPr/>
              <p:nvPr/>
            </p:nvSpPr>
            <p:spPr>
              <a:xfrm>
                <a:off x="4294754" y="6128254"/>
                <a:ext cx="254593" cy="2456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I</a:t>
                </a:r>
              </a:p>
            </p:txBody>
          </p:sp>
          <p:sp>
            <p:nvSpPr>
              <p:cNvPr id="41" name="Oval 40"/>
              <p:cNvSpPr/>
              <p:nvPr/>
            </p:nvSpPr>
            <p:spPr>
              <a:xfrm>
                <a:off x="4294754" y="6508041"/>
                <a:ext cx="254593"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J</a:t>
                </a:r>
              </a:p>
            </p:txBody>
          </p:sp>
          <p:cxnSp>
            <p:nvCxnSpPr>
              <p:cNvPr id="42" name="Straight Arrow Connector 41"/>
              <p:cNvCxnSpPr/>
              <p:nvPr/>
            </p:nvCxnSpPr>
            <p:spPr>
              <a:xfrm>
                <a:off x="4422979" y="5969321"/>
                <a:ext cx="0" cy="1857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22979" y="6347044"/>
                <a:ext cx="0" cy="1857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6908127" y="2743858"/>
              <a:ext cx="254592" cy="2435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C</a:t>
              </a:r>
            </a:p>
          </p:txBody>
        </p:sp>
        <p:sp>
          <p:nvSpPr>
            <p:cNvPr id="35" name="Oval 34"/>
            <p:cNvSpPr/>
            <p:nvPr/>
          </p:nvSpPr>
          <p:spPr>
            <a:xfrm>
              <a:off x="6904411" y="4322861"/>
              <a:ext cx="254592" cy="2456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t>G</a:t>
              </a:r>
            </a:p>
          </p:txBody>
        </p:sp>
        <p:cxnSp>
          <p:nvCxnSpPr>
            <p:cNvPr id="36" name="Straight Arrow Connector 35"/>
            <p:cNvCxnSpPr>
              <a:endCxn id="29" idx="7"/>
            </p:cNvCxnSpPr>
            <p:nvPr/>
          </p:nvCxnSpPr>
          <p:spPr>
            <a:xfrm flipH="1">
              <a:off x="6744593" y="2960583"/>
              <a:ext cx="289901" cy="2022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9" idx="7"/>
            </p:cNvCxnSpPr>
            <p:nvPr/>
          </p:nvCxnSpPr>
          <p:spPr>
            <a:xfrm flipH="1">
              <a:off x="6755743" y="4541651"/>
              <a:ext cx="275034" cy="1878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076" name="TextBox 37"/>
            <p:cNvSpPr txBox="1">
              <a:spLocks noChangeArrowheads="1"/>
            </p:cNvSpPr>
            <p:nvPr/>
          </p:nvSpPr>
          <p:spPr bwMode="auto">
            <a:xfrm>
              <a:off x="6400800" y="5811176"/>
              <a:ext cx="1208943" cy="46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6M, 54M</a:t>
              </a:r>
            </a:p>
          </p:txBody>
        </p:sp>
      </p:grpSp>
      <p:graphicFrame>
        <p:nvGraphicFramePr>
          <p:cNvPr id="52" name="Table 51"/>
          <p:cNvGraphicFramePr>
            <a:graphicFrameLocks noGrp="1"/>
          </p:cNvGraphicFramePr>
          <p:nvPr/>
        </p:nvGraphicFramePr>
        <p:xfrm>
          <a:off x="228603" y="4921250"/>
          <a:ext cx="6561138" cy="1850011"/>
        </p:xfrm>
        <a:graphic>
          <a:graphicData uri="http://schemas.openxmlformats.org/drawingml/2006/table">
            <a:tbl>
              <a:tblPr firstRow="1" bandRow="1">
                <a:tableStyleId>{5C22544A-7EE6-4342-B048-85BDC9FD1C3A}</a:tableStyleId>
              </a:tblPr>
              <a:tblGrid>
                <a:gridCol w="3280569"/>
                <a:gridCol w="3280569"/>
              </a:tblGrid>
              <a:tr h="323355">
                <a:tc>
                  <a:txBody>
                    <a:bodyPr/>
                    <a:lstStyle/>
                    <a:p>
                      <a:r>
                        <a:rPr lang="en-US" sz="1600" dirty="0" smtClean="0"/>
                        <a:t>Regular compilation</a:t>
                      </a:r>
                      <a:endParaRPr lang="en-US" sz="1600" dirty="0"/>
                    </a:p>
                  </a:txBody>
                  <a:tcPr marL="91444" marR="91444" marT="39757" marB="39757"/>
                </a:tc>
                <a:tc>
                  <a:txBody>
                    <a:bodyPr/>
                    <a:lstStyle/>
                    <a:p>
                      <a:r>
                        <a:rPr lang="en-US" sz="1600" dirty="0" err="1" smtClean="0"/>
                        <a:t>OpenRadio</a:t>
                      </a:r>
                      <a:r>
                        <a:rPr lang="en-US" sz="1600" dirty="0" smtClean="0"/>
                        <a:t> scheduling</a:t>
                      </a:r>
                      <a:endParaRPr lang="en-US" sz="1600" dirty="0"/>
                    </a:p>
                  </a:txBody>
                  <a:tcPr marL="91444" marR="91444" marT="39757" marB="39757"/>
                </a:tc>
              </a:tr>
              <a:tr h="32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Instructions</a:t>
                      </a:r>
                    </a:p>
                  </a:txBody>
                  <a:tcPr marL="91444" marR="91444" marT="39757" marB="397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Atomic</a:t>
                      </a:r>
                      <a:r>
                        <a:rPr lang="en-US" sz="1600" baseline="0" dirty="0" smtClean="0"/>
                        <a:t> processing blocks</a:t>
                      </a:r>
                      <a:endParaRPr lang="en-US" sz="1600" dirty="0"/>
                    </a:p>
                  </a:txBody>
                  <a:tcPr marL="91444" marR="91444" marT="39757" marB="39757"/>
                </a:tc>
              </a:tr>
              <a:tr h="556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Heterogeneous functional</a:t>
                      </a:r>
                      <a:r>
                        <a:rPr lang="en-US" sz="1600" baseline="0" dirty="0" smtClean="0"/>
                        <a:t> units</a:t>
                      </a:r>
                      <a:endParaRPr lang="en-US" sz="1600" dirty="0" smtClean="0"/>
                    </a:p>
                  </a:txBody>
                  <a:tcPr marL="91444" marR="91444" marT="39757" marB="39757"/>
                </a:tc>
                <a:tc>
                  <a:txBody>
                    <a:bodyPr/>
                    <a:lstStyle/>
                    <a:p>
                      <a:r>
                        <a:rPr lang="en-US" sz="1600" dirty="0" smtClean="0"/>
                        <a:t>Heterogeneous cores</a:t>
                      </a:r>
                      <a:endParaRPr lang="en-US" sz="1600" dirty="0"/>
                    </a:p>
                  </a:txBody>
                  <a:tcPr marL="91444" marR="91444" marT="39757" marB="39757"/>
                </a:tc>
              </a:tr>
              <a:tr h="323355">
                <a:tc>
                  <a:txBody>
                    <a:bodyPr/>
                    <a:lstStyle/>
                    <a:p>
                      <a:r>
                        <a:rPr lang="en-US" sz="1600" dirty="0" smtClean="0"/>
                        <a:t>Known</a:t>
                      </a:r>
                      <a:r>
                        <a:rPr lang="en-US" sz="1600" baseline="0" dirty="0" smtClean="0"/>
                        <a:t> cycle counts</a:t>
                      </a:r>
                      <a:endParaRPr lang="en-US" sz="1600" dirty="0"/>
                    </a:p>
                  </a:txBody>
                  <a:tcPr marL="91444" marR="91444" marT="39757" marB="39757"/>
                </a:tc>
                <a:tc>
                  <a:txBody>
                    <a:bodyPr/>
                    <a:lstStyle/>
                    <a:p>
                      <a:r>
                        <a:rPr lang="en-US" sz="1600" dirty="0" smtClean="0"/>
                        <a:t>Predictable</a:t>
                      </a:r>
                      <a:r>
                        <a:rPr lang="en-US" sz="1600" baseline="0" dirty="0" smtClean="0"/>
                        <a:t> cycle counts</a:t>
                      </a:r>
                      <a:endParaRPr lang="en-US" sz="1600" dirty="0"/>
                    </a:p>
                  </a:txBody>
                  <a:tcPr marL="91444" marR="91444" marT="39757" marB="39757"/>
                </a:tc>
              </a:tr>
              <a:tr h="323355">
                <a:tc>
                  <a:txBody>
                    <a:bodyPr/>
                    <a:lstStyle/>
                    <a:p>
                      <a:r>
                        <a:rPr lang="en-US" sz="1600" baseline="0" dirty="0" smtClean="0"/>
                        <a:t>Argument data dependency</a:t>
                      </a:r>
                      <a:endParaRPr lang="en-US" sz="1600" dirty="0"/>
                    </a:p>
                  </a:txBody>
                  <a:tcPr marL="91444" marR="91444" marT="39757" marB="39757"/>
                </a:tc>
                <a:tc>
                  <a:txBody>
                    <a:bodyPr/>
                    <a:lstStyle/>
                    <a:p>
                      <a:r>
                        <a:rPr lang="en-US" sz="1600" dirty="0" smtClean="0"/>
                        <a:t>FIFO queue </a:t>
                      </a:r>
                      <a:r>
                        <a:rPr lang="en-US" sz="1600" baseline="0" dirty="0" smtClean="0"/>
                        <a:t>data dependency</a:t>
                      </a:r>
                      <a:endParaRPr lang="en-US" sz="1600" dirty="0"/>
                    </a:p>
                  </a:txBody>
                  <a:tcPr marL="91444" marR="91444" marT="39757" marB="39757"/>
                </a:tc>
              </a:tr>
            </a:tbl>
          </a:graphicData>
        </a:graphic>
      </p:graphicFrame>
    </p:spTree>
    <p:extLst>
      <p:ext uri="{BB962C8B-B14F-4D97-AF65-F5344CB8AC3E}">
        <p14:creationId xmlns:p14="http://schemas.microsoft.com/office/powerpoint/2010/main" val="195551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mph" presetSubtype="0" nodeType="clickEffect">
                                  <p:stCondLst>
                                    <p:cond delay="0"/>
                                  </p:stCondLst>
                                  <p:childTnLst>
                                    <p:set>
                                      <p:cBhvr rctx="PPT">
                                        <p:cTn id="13" dur="indefinite"/>
                                        <p:tgtEl>
                                          <p:spTgt spid="3">
                                            <p:txEl>
                                              <p:pRg st="0" end="0"/>
                                            </p:txEl>
                                          </p:spTgt>
                                        </p:tgtEl>
                                        <p:attrNameLst>
                                          <p:attrName>style.opacity</p:attrName>
                                        </p:attrNameLst>
                                      </p:cBhvr>
                                      <p:to>
                                        <p:strVal val="0.5"/>
                                      </p:to>
                                    </p:set>
                                    <p:animEffect filter="image" prLst="opacity: 0.5">
                                      <p:cBhvr rctx="IE">
                                        <p:cTn id="14" dur="indefinite"/>
                                        <p:tgtEl>
                                          <p:spTgt spid="3">
                                            <p:txEl>
                                              <p:pRg st="0" end="0"/>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atin typeface="Segoe UI Light" charset="0"/>
                <a:ea typeface="Segoe UI Symbol" charset="0"/>
                <a:cs typeface="Browallia New" charset="0"/>
              </a:rPr>
              <a:t>Prototype</a:t>
            </a:r>
          </a:p>
        </p:txBody>
      </p:sp>
      <p:sp>
        <p:nvSpPr>
          <p:cNvPr id="3" name="Content Placeholder 2"/>
          <p:cNvSpPr>
            <a:spLocks noGrp="1"/>
          </p:cNvSpPr>
          <p:nvPr>
            <p:ph idx="1"/>
          </p:nvPr>
        </p:nvSpPr>
        <p:spPr>
          <a:xfrm>
            <a:off x="457204" y="4267201"/>
            <a:ext cx="8229600" cy="2438400"/>
          </a:xfrm>
        </p:spPr>
        <p:txBody>
          <a:bodyPr>
            <a:normAutofit fontScale="92500"/>
          </a:bodyPr>
          <a:lstStyle/>
          <a:p>
            <a:pPr eaLnBrk="1" hangingPunct="1">
              <a:defRPr/>
            </a:pPr>
            <a:r>
              <a:rPr lang="en-US" dirty="0" smtClean="0">
                <a:ea typeface="+mn-ea"/>
              </a:rPr>
              <a:t>COTS TI </a:t>
            </a:r>
            <a:r>
              <a:rPr lang="en-US" dirty="0" err="1" smtClean="0">
                <a:ea typeface="+mn-ea"/>
              </a:rPr>
              <a:t>KeyStone</a:t>
            </a:r>
            <a:r>
              <a:rPr lang="en-US" dirty="0" smtClean="0">
                <a:ea typeface="+mn-ea"/>
              </a:rPr>
              <a:t> multicore DSP platform </a:t>
            </a:r>
            <a:br>
              <a:rPr lang="en-US" dirty="0" smtClean="0">
                <a:ea typeface="+mn-ea"/>
              </a:rPr>
            </a:br>
            <a:r>
              <a:rPr lang="en-US" sz="2600" dirty="0"/>
              <a:t>(EVM6618, two chips with 4 cores each at 1.2GHz, configurable hardware accelerators for FFT, Viterbi, Turbo)</a:t>
            </a:r>
          </a:p>
          <a:p>
            <a:pPr eaLnBrk="1" hangingPunct="1">
              <a:defRPr/>
            </a:pPr>
            <a:r>
              <a:rPr lang="en-US" dirty="0" smtClean="0">
                <a:ea typeface="+mn-ea"/>
              </a:rPr>
              <a:t>Prototype can process 40MHz, 108Mbps 802.11g on one chip using 3 of 4 cores</a:t>
            </a:r>
            <a:endParaRPr lang="en-US" dirty="0">
              <a:ea typeface="+mn-ea"/>
            </a:endParaRPr>
          </a:p>
        </p:txBody>
      </p:sp>
      <p:sp>
        <p:nvSpPr>
          <p:cNvPr id="4" name="Slide Number Placeholder 3"/>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171" indent="-285449">
              <a:defRPr>
                <a:solidFill>
                  <a:schemeClr val="tx1"/>
                </a:solidFill>
                <a:latin typeface="Segoe UI Light" charset="0"/>
                <a:ea typeface="Arial" charset="0"/>
                <a:cs typeface="Arial" charset="0"/>
              </a:defRPr>
            </a:lvl2pPr>
            <a:lvl3pPr marL="1141800" indent="-228358">
              <a:defRPr>
                <a:solidFill>
                  <a:schemeClr val="tx1"/>
                </a:solidFill>
                <a:latin typeface="Segoe UI Light" charset="0"/>
                <a:ea typeface="Arial" charset="0"/>
                <a:cs typeface="Arial" charset="0"/>
              </a:defRPr>
            </a:lvl3pPr>
            <a:lvl4pPr marL="1598517" indent="-228358">
              <a:defRPr>
                <a:solidFill>
                  <a:schemeClr val="tx1"/>
                </a:solidFill>
                <a:latin typeface="Segoe UI Light" charset="0"/>
                <a:ea typeface="Arial" charset="0"/>
                <a:cs typeface="Arial" charset="0"/>
              </a:defRPr>
            </a:lvl4pPr>
            <a:lvl5pPr marL="2055232" indent="-228358">
              <a:defRPr>
                <a:solidFill>
                  <a:schemeClr val="tx1"/>
                </a:solidFill>
                <a:latin typeface="Segoe UI Light" charset="0"/>
                <a:ea typeface="Arial" charset="0"/>
                <a:cs typeface="Arial" charset="0"/>
              </a:defRPr>
            </a:lvl5pPr>
            <a:lvl6pPr marL="2511956" indent="-228358" eaLnBrk="0" fontAlgn="base" hangingPunct="0">
              <a:spcBef>
                <a:spcPct val="0"/>
              </a:spcBef>
              <a:spcAft>
                <a:spcPct val="0"/>
              </a:spcAft>
              <a:defRPr>
                <a:solidFill>
                  <a:schemeClr val="tx1"/>
                </a:solidFill>
                <a:latin typeface="Segoe UI Light" charset="0"/>
                <a:ea typeface="Arial" charset="0"/>
                <a:cs typeface="Arial" charset="0"/>
              </a:defRPr>
            </a:lvl6pPr>
            <a:lvl7pPr marL="2968674" indent="-228358" eaLnBrk="0" fontAlgn="base" hangingPunct="0">
              <a:spcBef>
                <a:spcPct val="0"/>
              </a:spcBef>
              <a:spcAft>
                <a:spcPct val="0"/>
              </a:spcAft>
              <a:defRPr>
                <a:solidFill>
                  <a:schemeClr val="tx1"/>
                </a:solidFill>
                <a:latin typeface="Segoe UI Light" charset="0"/>
                <a:ea typeface="Arial" charset="0"/>
                <a:cs typeface="Arial" charset="0"/>
              </a:defRPr>
            </a:lvl7pPr>
            <a:lvl8pPr marL="3425395" indent="-228358" eaLnBrk="0" fontAlgn="base" hangingPunct="0">
              <a:spcBef>
                <a:spcPct val="0"/>
              </a:spcBef>
              <a:spcAft>
                <a:spcPct val="0"/>
              </a:spcAft>
              <a:defRPr>
                <a:solidFill>
                  <a:schemeClr val="tx1"/>
                </a:solidFill>
                <a:latin typeface="Segoe UI Light" charset="0"/>
                <a:ea typeface="Arial" charset="0"/>
                <a:cs typeface="Arial" charset="0"/>
              </a:defRPr>
            </a:lvl8pPr>
            <a:lvl9pPr marL="3882109" indent="-228358" eaLnBrk="0" fontAlgn="base" hangingPunct="0">
              <a:spcBef>
                <a:spcPct val="0"/>
              </a:spcBef>
              <a:spcAft>
                <a:spcPct val="0"/>
              </a:spcAft>
              <a:defRPr>
                <a:solidFill>
                  <a:schemeClr val="tx1"/>
                </a:solidFill>
                <a:latin typeface="Segoe UI Light" charset="0"/>
                <a:ea typeface="Arial" charset="0"/>
                <a:cs typeface="Arial" charset="0"/>
              </a:defRPr>
            </a:lvl9pPr>
          </a:lstStyle>
          <a:p>
            <a:fld id="{C302967F-A2F0-F442-9091-18A1136FCB23}" type="slidenum">
              <a:rPr lang="en-US">
                <a:solidFill>
                  <a:srgbClr val="FFFFFF"/>
                </a:solidFill>
              </a:rPr>
              <a:pPr/>
              <a:t>18</a:t>
            </a:fld>
            <a:endParaRPr lang="en-US">
              <a:solidFill>
                <a:srgbClr val="FFFFFF"/>
              </a:solidFill>
            </a:endParaRPr>
          </a:p>
        </p:txBody>
      </p:sp>
      <p:grpSp>
        <p:nvGrpSpPr>
          <p:cNvPr id="46085" name="Group 21"/>
          <p:cNvGrpSpPr>
            <a:grpSpLocks/>
          </p:cNvGrpSpPr>
          <p:nvPr/>
        </p:nvGrpSpPr>
        <p:grpSpPr bwMode="auto">
          <a:xfrm>
            <a:off x="144463" y="1346200"/>
            <a:ext cx="8847136" cy="2692401"/>
            <a:chOff x="144077" y="1345929"/>
            <a:chExt cx="8847523" cy="2692671"/>
          </a:xfrm>
        </p:grpSpPr>
        <p:grpSp>
          <p:nvGrpSpPr>
            <p:cNvPr id="46087" name="Group 20"/>
            <p:cNvGrpSpPr>
              <a:grpSpLocks/>
            </p:cNvGrpSpPr>
            <p:nvPr/>
          </p:nvGrpSpPr>
          <p:grpSpPr bwMode="auto">
            <a:xfrm>
              <a:off x="144077" y="1345929"/>
              <a:ext cx="8847523" cy="2692671"/>
              <a:chOff x="125569" y="3957327"/>
              <a:chExt cx="8847523" cy="2692671"/>
            </a:xfrm>
          </p:grpSpPr>
          <p:sp>
            <p:nvSpPr>
              <p:cNvPr id="5" name="Rectangle 4"/>
              <p:cNvSpPr/>
              <p:nvPr/>
            </p:nvSpPr>
            <p:spPr>
              <a:xfrm>
                <a:off x="125569" y="3957327"/>
                <a:ext cx="8847523" cy="2692671"/>
              </a:xfrm>
              <a:prstGeom prst="rect">
                <a:avLst/>
              </a:prstGeom>
              <a:solidFill>
                <a:schemeClr val="accent1">
                  <a:alpha val="2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 name="Straight Arrow Connector 7"/>
              <p:cNvCxnSpPr/>
              <p:nvPr/>
            </p:nvCxnSpPr>
            <p:spPr>
              <a:xfrm flipH="1">
                <a:off x="2710132" y="5176650"/>
                <a:ext cx="1176388"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46093" name="TextBox 10"/>
              <p:cNvSpPr txBox="1">
                <a:spLocks noChangeArrowheads="1"/>
              </p:cNvSpPr>
              <p:nvPr/>
            </p:nvSpPr>
            <p:spPr bwMode="auto">
              <a:xfrm>
                <a:off x="6364037" y="4204176"/>
                <a:ext cx="1105501" cy="3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solidFill>
                      <a:srgbClr val="FFFFFF"/>
                    </a:solidFill>
                  </a:rPr>
                  <a:t>RF signal</a:t>
                </a:r>
              </a:p>
            </p:txBody>
          </p:sp>
          <p:sp>
            <p:nvSpPr>
              <p:cNvPr id="46094" name="TextBox 11"/>
              <p:cNvSpPr txBox="1">
                <a:spLocks noChangeArrowheads="1"/>
              </p:cNvSpPr>
              <p:nvPr/>
            </p:nvSpPr>
            <p:spPr bwMode="auto">
              <a:xfrm>
                <a:off x="2709929" y="4086975"/>
                <a:ext cx="1081336" cy="87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solidFill>
                      <a:srgbClr val="FFFFFF"/>
                    </a:solidFill>
                  </a:rPr>
                  <a:t>I/Q base-</a:t>
                </a:r>
              </a:p>
              <a:p>
                <a:pPr marL="342541" indent="-342541"/>
                <a:r>
                  <a:rPr lang="en-US" sz="1700">
                    <a:solidFill>
                      <a:srgbClr val="FFFFFF"/>
                    </a:solidFill>
                  </a:rPr>
                  <a:t>band</a:t>
                </a:r>
              </a:p>
              <a:p>
                <a:pPr marL="342541" indent="-342541"/>
                <a:r>
                  <a:rPr lang="en-US" sz="1700">
                    <a:solidFill>
                      <a:srgbClr val="FFFFFF"/>
                    </a:solidFill>
                  </a:rPr>
                  <a:t>samples</a:t>
                </a:r>
              </a:p>
            </p:txBody>
          </p:sp>
          <p:sp>
            <p:nvSpPr>
              <p:cNvPr id="46095" name="TextBox 12"/>
              <p:cNvSpPr txBox="1">
                <a:spLocks noChangeArrowheads="1"/>
              </p:cNvSpPr>
              <p:nvPr/>
            </p:nvSpPr>
            <p:spPr bwMode="auto">
              <a:xfrm>
                <a:off x="6858000" y="5912277"/>
                <a:ext cx="2115090" cy="3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solidFill>
                      <a:srgbClr val="FFFFFF"/>
                    </a:solidFill>
                  </a:rPr>
                  <a:t>Antenna chain(AX)</a:t>
                </a:r>
              </a:p>
            </p:txBody>
          </p:sp>
          <p:sp>
            <p:nvSpPr>
              <p:cNvPr id="46096" name="TextBox 13"/>
              <p:cNvSpPr txBox="1">
                <a:spLocks noChangeArrowheads="1"/>
              </p:cNvSpPr>
              <p:nvPr/>
            </p:nvSpPr>
            <p:spPr bwMode="auto">
              <a:xfrm>
                <a:off x="3874394" y="5930321"/>
                <a:ext cx="2317268" cy="3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solidFill>
                      <a:srgbClr val="FFFFFF"/>
                    </a:solidFill>
                  </a:rPr>
                  <a:t>Radio front end (RFE)</a:t>
                </a:r>
              </a:p>
            </p:txBody>
          </p:sp>
          <p:sp>
            <p:nvSpPr>
              <p:cNvPr id="46097" name="TextBox 14"/>
              <p:cNvSpPr txBox="1">
                <a:spLocks noChangeArrowheads="1"/>
              </p:cNvSpPr>
              <p:nvPr/>
            </p:nvSpPr>
            <p:spPr bwMode="auto">
              <a:xfrm>
                <a:off x="125569" y="5912277"/>
                <a:ext cx="3262581" cy="3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solidFill>
                      <a:srgbClr val="FFFFFF"/>
                    </a:solidFill>
                  </a:rPr>
                  <a:t>Baseband-processor unit (BBU)</a:t>
                </a:r>
              </a:p>
            </p:txBody>
          </p:sp>
          <p:sp>
            <p:nvSpPr>
              <p:cNvPr id="46098" name="TextBox 15"/>
              <p:cNvSpPr txBox="1">
                <a:spLocks noChangeArrowheads="1"/>
              </p:cNvSpPr>
              <p:nvPr/>
            </p:nvSpPr>
            <p:spPr bwMode="auto">
              <a:xfrm>
                <a:off x="2786873" y="5361368"/>
                <a:ext cx="935708" cy="3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solidFill>
                      <a:srgbClr val="FFFFFF"/>
                    </a:solidFill>
                  </a:rPr>
                  <a:t>(Digital)</a:t>
                </a:r>
              </a:p>
            </p:txBody>
          </p:sp>
          <p:sp>
            <p:nvSpPr>
              <p:cNvPr id="46099" name="TextBox 16"/>
              <p:cNvSpPr txBox="1">
                <a:spLocks noChangeArrowheads="1"/>
              </p:cNvSpPr>
              <p:nvPr/>
            </p:nvSpPr>
            <p:spPr bwMode="auto">
              <a:xfrm>
                <a:off x="6445659" y="5329104"/>
                <a:ext cx="1008735" cy="3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solidFill>
                      <a:srgbClr val="FFFFFF"/>
                    </a:solidFill>
                  </a:rPr>
                  <a:t>(Analog)</a:t>
                </a:r>
              </a:p>
            </p:txBody>
          </p:sp>
          <p:sp>
            <p:nvSpPr>
              <p:cNvPr id="46100" name="TextBox 17"/>
              <p:cNvSpPr txBox="1">
                <a:spLocks noChangeArrowheads="1"/>
              </p:cNvSpPr>
              <p:nvPr/>
            </p:nvSpPr>
            <p:spPr bwMode="auto">
              <a:xfrm>
                <a:off x="7580293" y="6280666"/>
                <a:ext cx="911862" cy="3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Layer 0</a:t>
                </a:r>
              </a:p>
            </p:txBody>
          </p:sp>
          <p:sp>
            <p:nvSpPr>
              <p:cNvPr id="46101" name="TextBox 18"/>
              <p:cNvSpPr txBox="1">
                <a:spLocks noChangeArrowheads="1"/>
              </p:cNvSpPr>
              <p:nvPr/>
            </p:nvSpPr>
            <p:spPr bwMode="auto">
              <a:xfrm>
                <a:off x="4422422" y="6259064"/>
                <a:ext cx="1299674" cy="35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Layer 0 &amp; 1</a:t>
                </a:r>
              </a:p>
            </p:txBody>
          </p:sp>
          <p:sp>
            <p:nvSpPr>
              <p:cNvPr id="46102" name="TextBox 19"/>
              <p:cNvSpPr txBox="1">
                <a:spLocks noChangeArrowheads="1"/>
              </p:cNvSpPr>
              <p:nvPr/>
            </p:nvSpPr>
            <p:spPr bwMode="auto">
              <a:xfrm>
                <a:off x="992486" y="6248400"/>
                <a:ext cx="1299674" cy="35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r>
                  <a:rPr lang="en-US" sz="1700"/>
                  <a:t>Layer 1 &amp; 2</a:t>
                </a:r>
              </a:p>
            </p:txBody>
          </p:sp>
        </p:grpSp>
        <p:pic>
          <p:nvPicPr>
            <p:cNvPr id="460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46" y="1451091"/>
              <a:ext cx="2313891" cy="18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0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011" y="1878973"/>
              <a:ext cx="2444534" cy="12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090"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1198" y="1828800"/>
              <a:ext cx="863675" cy="1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Arrow Connector 22"/>
          <p:cNvCxnSpPr/>
          <p:nvPr/>
        </p:nvCxnSpPr>
        <p:spPr>
          <a:xfrm flipH="1">
            <a:off x="6443663" y="2514614"/>
            <a:ext cx="1176337" cy="1589"/>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11/21/14</a:t>
            </a:r>
            <a:endParaRPr lang="en-US"/>
          </a:p>
        </p:txBody>
      </p:sp>
      <p:sp>
        <p:nvSpPr>
          <p:cNvPr id="9" name="Footer Placeholder 8"/>
          <p:cNvSpPr>
            <a:spLocks noGrp="1"/>
          </p:cNvSpPr>
          <p:nvPr>
            <p:ph type="ftr" sz="quarter" idx="11"/>
          </p:nvPr>
        </p:nvSpPr>
        <p:spPr>
          <a:xfrm>
            <a:off x="3124204" y="6435738"/>
            <a:ext cx="3505199" cy="396877"/>
          </a:xfrm>
        </p:spPr>
        <p:txBody>
          <a:bodyPr/>
          <a:lstStyle/>
          <a:p>
            <a:r>
              <a:rPr lang="en-US" smtClean="0"/>
              <a:t>Software Defined Networking (COMS 6998-10) </a:t>
            </a:r>
            <a:endParaRPr lang="en-US" dirty="0"/>
          </a:p>
        </p:txBody>
      </p:sp>
      <p:sp>
        <p:nvSpPr>
          <p:cNvPr id="27" name="Date Placeholder 5"/>
          <p:cNvSpPr txBox="1">
            <a:spLocks/>
          </p:cNvSpPr>
          <p:nvPr/>
        </p:nvSpPr>
        <p:spPr>
          <a:xfrm>
            <a:off x="6705601" y="6324616"/>
            <a:ext cx="2133600"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
        <p:nvSpPr>
          <p:cNvPr id="29" name="Slide Number Placeholder 4"/>
          <p:cNvSpPr txBox="1">
            <a:spLocks/>
          </p:cNvSpPr>
          <p:nvPr/>
        </p:nvSpPr>
        <p:spPr>
          <a:xfrm>
            <a:off x="6705601" y="6508766"/>
            <a:ext cx="2133600" cy="365125"/>
          </a:xfrm>
          <a:prstGeom prst="rect">
            <a:avLst/>
          </a:prstGeom>
        </p:spPr>
        <p:txBody>
          <a:bodyPr vert="horz" lIns="91332" tIns="45666" rIns="91332" bIns="45666" rtlCol="0" anchor="ctr"/>
          <a:lstStyle>
            <a:defPPr>
              <a:defRPr lang="en-US"/>
            </a:defPPr>
            <a:lvl1pPr marL="0" algn="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20342B77-D34C-443A-9BA4-2E8748A6D936}" type="slidenum">
              <a:rPr lang="en-US" smtClean="0"/>
              <a:pPr/>
              <a:t>18</a:t>
            </a:fld>
            <a:endParaRPr lang="en-US" dirty="0"/>
          </a:p>
        </p:txBody>
      </p:sp>
    </p:spTree>
    <p:extLst>
      <p:ext uri="{BB962C8B-B14F-4D97-AF65-F5344CB8AC3E}">
        <p14:creationId xmlns:p14="http://schemas.microsoft.com/office/powerpoint/2010/main" val="3561559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atin typeface="Segoe UI Light" charset="0"/>
                <a:ea typeface="Segoe UI Symbol" charset="0"/>
                <a:cs typeface="Browallia New" charset="0"/>
              </a:rPr>
              <a:t>OpenRadio: Current Status</a:t>
            </a:r>
          </a:p>
        </p:txBody>
      </p:sp>
      <p:sp>
        <p:nvSpPr>
          <p:cNvPr id="3" name="Content Placeholder 2"/>
          <p:cNvSpPr>
            <a:spLocks noGrp="1"/>
          </p:cNvSpPr>
          <p:nvPr>
            <p:ph idx="1"/>
          </p:nvPr>
        </p:nvSpPr>
        <p:spPr>
          <a:xfrm>
            <a:off x="457200" y="1600202"/>
            <a:ext cx="8686800" cy="4525962"/>
          </a:xfrm>
        </p:spPr>
        <p:txBody>
          <a:bodyPr/>
          <a:lstStyle/>
          <a:p>
            <a:pPr eaLnBrk="1" hangingPunct="1"/>
            <a:r>
              <a:rPr lang="en-US">
                <a:latin typeface="Segoe UI Light" charset="0"/>
              </a:rPr>
              <a:t>OpenRadio APs with full WiFi/LTE software on </a:t>
            </a:r>
            <a:r>
              <a:rPr lang="en-US">
                <a:latin typeface="Meiryo UI" charset="0"/>
                <a:ea typeface="Meiryo UI" charset="0"/>
                <a:cs typeface="Lucida Sans Unicode" charset="0"/>
              </a:rPr>
              <a:t>TI</a:t>
            </a:r>
            <a:r>
              <a:rPr lang="en-US">
                <a:latin typeface="Segoe UI Light" charset="0"/>
              </a:rPr>
              <a:t> C66x DSP silicon</a:t>
            </a:r>
          </a:p>
          <a:p>
            <a:pPr eaLnBrk="1" hangingPunct="1"/>
            <a:r>
              <a:rPr lang="en-US">
                <a:latin typeface="Segoe UI Light" charset="0"/>
              </a:rPr>
              <a:t>OpenRadio commodity WiFi APs with a firmware upgrade</a:t>
            </a:r>
          </a:p>
          <a:p>
            <a:pPr eaLnBrk="1" hangingPunct="1"/>
            <a:r>
              <a:rPr lang="en-US">
                <a:latin typeface="Segoe UI Light" charset="0"/>
              </a:rPr>
              <a:t>Network OS under development</a:t>
            </a:r>
          </a:p>
        </p:txBody>
      </p:sp>
      <p:sp>
        <p:nvSpPr>
          <p:cNvPr id="5" name="Slide Number Placeholder 4"/>
          <p:cNvSpPr>
            <a:spLocks noGrp="1"/>
          </p:cNvSpPr>
          <p:nvPr>
            <p:ph type="sldNum" sz="quarter" idx="12"/>
          </p:nvPr>
        </p:nvSpPr>
        <p:spPr/>
        <p:txBody>
          <a:bodyPr/>
          <a:lstStyle/>
          <a:p>
            <a:fld id="{20342B77-D34C-443A-9BA4-2E8748A6D936}" type="slidenum">
              <a:rPr lang="en-US" smtClean="0"/>
              <a:pPr/>
              <a:t>19</a:t>
            </a:fld>
            <a:endParaRPr lang="en-US" dirty="0"/>
          </a:p>
        </p:txBody>
      </p:sp>
      <p:sp>
        <p:nvSpPr>
          <p:cNvPr id="6" name="Date Placeholder 5"/>
          <p:cNvSpPr>
            <a:spLocks noGrp="1"/>
          </p:cNvSpPr>
          <p:nvPr>
            <p:ph type="dt" sz="half" idx="10"/>
          </p:nvPr>
        </p:nvSpPr>
        <p:spPr/>
        <p:txBody>
          <a:bodyPr/>
          <a:lstStyle/>
          <a:p>
            <a:r>
              <a:rPr lang="en-US" smtClean="0"/>
              <a:t>11/21/14</a:t>
            </a:r>
            <a:endParaRPr lang="en-US"/>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
        <p:nvSpPr>
          <p:cNvPr id="9" name="Date Placeholder 5"/>
          <p:cNvSpPr txBox="1">
            <a:spLocks/>
          </p:cNvSpPr>
          <p:nvPr/>
        </p:nvSpPr>
        <p:spPr>
          <a:xfrm>
            <a:off x="6705601" y="6324616"/>
            <a:ext cx="2133600"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US" dirty="0" err="1" smtClean="0"/>
              <a:t>Katti</a:t>
            </a:r>
            <a:r>
              <a:rPr lang="en-US" dirty="0" smtClean="0"/>
              <a:t>, Stanford</a:t>
            </a:r>
            <a:endParaRPr lang="en-US" dirty="0"/>
          </a:p>
        </p:txBody>
      </p:sp>
    </p:spTree>
    <p:extLst>
      <p:ext uri="{BB962C8B-B14F-4D97-AF65-F5344CB8AC3E}">
        <p14:creationId xmlns:p14="http://schemas.microsoft.com/office/powerpoint/2010/main" val="1299963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lnSpcReduction="10000"/>
          </a:bodyPr>
          <a:lstStyle/>
          <a:p>
            <a:r>
              <a:rPr lang="en-US" dirty="0" smtClean="0">
                <a:solidFill>
                  <a:srgbClr val="FF0000"/>
                </a:solidFill>
              </a:rPr>
              <a:t>Review of SDN Security</a:t>
            </a:r>
          </a:p>
          <a:p>
            <a:r>
              <a:rPr lang="en-US" dirty="0" smtClean="0"/>
              <a:t>SDN Wireless Networks</a:t>
            </a:r>
          </a:p>
          <a:p>
            <a:pPr lvl="1"/>
            <a:r>
              <a:rPr lang="en-US" dirty="0" smtClean="0">
                <a:solidFill>
                  <a:srgbClr val="000000"/>
                </a:solidFill>
              </a:rPr>
              <a:t>Motivation</a:t>
            </a:r>
          </a:p>
          <a:p>
            <a:pPr lvl="1"/>
            <a:r>
              <a:rPr lang="en-US" dirty="0" smtClean="0">
                <a:solidFill>
                  <a:srgbClr val="000000"/>
                </a:solidFill>
              </a:rPr>
              <a:t>Data Plane Abstraction: </a:t>
            </a:r>
          </a:p>
          <a:p>
            <a:pPr lvl="2"/>
            <a:r>
              <a:rPr lang="en-US" dirty="0" err="1" smtClean="0">
                <a:solidFill>
                  <a:srgbClr val="000000"/>
                </a:solidFill>
              </a:rPr>
              <a:t>OpenRadio</a:t>
            </a:r>
            <a:r>
              <a:rPr lang="en-US" dirty="0" smtClean="0">
                <a:solidFill>
                  <a:srgbClr val="000000"/>
                </a:solidFill>
              </a:rPr>
              <a:t>  </a:t>
            </a:r>
          </a:p>
          <a:p>
            <a:pPr lvl="2"/>
            <a:r>
              <a:rPr lang="en-US" dirty="0" smtClean="0"/>
              <a:t>PRAN</a:t>
            </a:r>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t>Core Networks: </a:t>
            </a:r>
            <a:r>
              <a:rPr lang="en-US" dirty="0" err="1" smtClean="0"/>
              <a:t>SoftCell</a:t>
            </a:r>
            <a:endParaRPr lang="en-US" dirty="0" smtClean="0"/>
          </a:p>
          <a:p>
            <a:pPr lvl="2"/>
            <a:r>
              <a:rPr lang="en-US" dirty="0" smtClean="0"/>
              <a:t>Cellular WAN: </a:t>
            </a:r>
            <a:r>
              <a:rPr lang="en-US" dirty="0" err="1" smtClean="0"/>
              <a:t>SoftMoW</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2</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11/21/14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5729711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atin typeface="Segoe UI Light" charset="0"/>
                <a:ea typeface="Segoe UI Symbol" charset="0"/>
                <a:cs typeface="Browallia New" charset="0"/>
              </a:rPr>
              <a:t>Software architecture</a:t>
            </a:r>
          </a:p>
        </p:txBody>
      </p:sp>
      <p:sp>
        <p:nvSpPr>
          <p:cNvPr id="14" name="TextBox 13"/>
          <p:cNvSpPr txBox="1">
            <a:spLocks noChangeArrowheads="1"/>
          </p:cNvSpPr>
          <p:nvPr/>
        </p:nvSpPr>
        <p:spPr bwMode="auto">
          <a:xfrm>
            <a:off x="2395538" y="6107120"/>
            <a:ext cx="270986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600">
                <a:solidFill>
                  <a:srgbClr val="FFFFFF"/>
                </a:solidFill>
                <a:cs typeface="Arial" charset="0"/>
              </a:rPr>
              <a:t>Bare-metal with drivers</a:t>
            </a:r>
          </a:p>
        </p:txBody>
      </p:sp>
      <p:sp>
        <p:nvSpPr>
          <p:cNvPr id="15" name="TextBox 14"/>
          <p:cNvSpPr txBox="1">
            <a:spLocks noChangeArrowheads="1"/>
          </p:cNvSpPr>
          <p:nvPr/>
        </p:nvSpPr>
        <p:spPr bwMode="auto">
          <a:xfrm>
            <a:off x="2428877" y="4648203"/>
            <a:ext cx="3678239" cy="133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700" b="1">
                <a:solidFill>
                  <a:srgbClr val="FFFFFF"/>
                </a:solidFill>
                <a:cs typeface="Arial" charset="0"/>
              </a:rPr>
              <a:t>OR Wireless Processing Plane</a:t>
            </a:r>
            <a:endParaRPr lang="en-US" sz="1700">
              <a:solidFill>
                <a:srgbClr val="FFFFFF"/>
              </a:solidFill>
              <a:cs typeface="Arial" charset="0"/>
            </a:endParaRPr>
          </a:p>
          <a:p>
            <a:pPr marL="342541" indent="-342541" defTabSz="913437" fontAlgn="base">
              <a:spcBef>
                <a:spcPct val="0"/>
              </a:spcBef>
              <a:spcAft>
                <a:spcPct val="0"/>
              </a:spcAft>
            </a:pPr>
            <a:r>
              <a:rPr lang="en-US" sz="1600">
                <a:solidFill>
                  <a:srgbClr val="FFFFFF"/>
                </a:solidFill>
                <a:cs typeface="Arial" charset="0"/>
              </a:rPr>
              <a:t>deterministic signal processing blocks, header parsing, channel resource scheduling, multicore fifo queues, sample I/O blocks</a:t>
            </a:r>
          </a:p>
        </p:txBody>
      </p:sp>
      <p:sp>
        <p:nvSpPr>
          <p:cNvPr id="16" name="TextBox 15"/>
          <p:cNvSpPr txBox="1">
            <a:spLocks noChangeArrowheads="1"/>
          </p:cNvSpPr>
          <p:nvPr/>
        </p:nvSpPr>
        <p:spPr bwMode="auto">
          <a:xfrm>
            <a:off x="2428875" y="3429001"/>
            <a:ext cx="3954463" cy="109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700" b="1">
                <a:solidFill>
                  <a:srgbClr val="FFFFFF"/>
                </a:solidFill>
                <a:cs typeface="Arial" charset="0"/>
              </a:rPr>
              <a:t>OR Wireless Decision Plane</a:t>
            </a:r>
            <a:endParaRPr lang="en-US" sz="1700">
              <a:solidFill>
                <a:srgbClr val="FFFFFF"/>
              </a:solidFill>
              <a:cs typeface="Arial" charset="0"/>
            </a:endParaRPr>
          </a:p>
          <a:p>
            <a:pPr marL="342541" indent="-342541" defTabSz="913437" fontAlgn="base">
              <a:spcBef>
                <a:spcPct val="0"/>
              </a:spcBef>
              <a:spcAft>
                <a:spcPct val="0"/>
              </a:spcAft>
            </a:pPr>
            <a:r>
              <a:rPr lang="en-US" sz="1600">
                <a:solidFill>
                  <a:srgbClr val="FFFFFF"/>
                </a:solidFill>
                <a:cs typeface="Arial" charset="0"/>
              </a:rPr>
              <a:t>protocol state machine, flowgraph composition, block configurations, knowledge plane, RFE control logic</a:t>
            </a:r>
          </a:p>
        </p:txBody>
      </p:sp>
      <p:sp>
        <p:nvSpPr>
          <p:cNvPr id="21" name="TextBox 20"/>
          <p:cNvSpPr txBox="1">
            <a:spLocks noChangeArrowheads="1"/>
          </p:cNvSpPr>
          <p:nvPr/>
        </p:nvSpPr>
        <p:spPr bwMode="auto">
          <a:xfrm>
            <a:off x="6286500" y="4254505"/>
            <a:ext cx="2492375" cy="183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700" b="1">
                <a:solidFill>
                  <a:srgbClr val="FFFFFF"/>
                </a:solidFill>
                <a:cs typeface="Arial" charset="0"/>
              </a:rPr>
              <a:t>OR Runtime System </a:t>
            </a:r>
            <a:endParaRPr lang="en-US" sz="1700">
              <a:solidFill>
                <a:srgbClr val="FFFFFF"/>
              </a:solidFill>
              <a:cs typeface="Arial" charset="0"/>
            </a:endParaRPr>
          </a:p>
          <a:p>
            <a:pPr marL="342541" indent="-342541" defTabSz="913437" fontAlgn="base">
              <a:spcBef>
                <a:spcPct val="0"/>
              </a:spcBef>
              <a:spcAft>
                <a:spcPct val="0"/>
              </a:spcAft>
            </a:pPr>
            <a:r>
              <a:rPr lang="en-US" sz="1600">
                <a:solidFill>
                  <a:srgbClr val="FFFFFF"/>
                </a:solidFill>
                <a:cs typeface="Arial" charset="0"/>
              </a:rPr>
              <a:t>compute resource scheduling, deterministic execution ensuring protocol deadlines are met</a:t>
            </a:r>
          </a:p>
        </p:txBody>
      </p:sp>
      <p:sp>
        <p:nvSpPr>
          <p:cNvPr id="24" name="Rectangle 23"/>
          <p:cNvSpPr/>
          <p:nvPr/>
        </p:nvSpPr>
        <p:spPr>
          <a:xfrm>
            <a:off x="984250" y="5173679"/>
            <a:ext cx="228600" cy="2317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a:solidFill>
                <a:prstClr val="white"/>
              </a:solidFill>
              <a:latin typeface="Segoe UI Light"/>
            </a:endParaRPr>
          </a:p>
        </p:txBody>
      </p:sp>
      <p:sp>
        <p:nvSpPr>
          <p:cNvPr id="25" name="Rectangle 24"/>
          <p:cNvSpPr/>
          <p:nvPr/>
        </p:nvSpPr>
        <p:spPr>
          <a:xfrm>
            <a:off x="1566864" y="5173679"/>
            <a:ext cx="228600" cy="2317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a:solidFill>
                <a:prstClr val="white"/>
              </a:solidFill>
              <a:latin typeface="Segoe UI Light"/>
            </a:endParaRPr>
          </a:p>
        </p:txBody>
      </p:sp>
      <p:cxnSp>
        <p:nvCxnSpPr>
          <p:cNvPr id="26" name="Straight Arrow Connector 25"/>
          <p:cNvCxnSpPr/>
          <p:nvPr/>
        </p:nvCxnSpPr>
        <p:spPr>
          <a:xfrm>
            <a:off x="1795463" y="5289551"/>
            <a:ext cx="37147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93804" y="5289551"/>
            <a:ext cx="37306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4838" y="5287964"/>
            <a:ext cx="3730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03238" y="5332422"/>
            <a:ext cx="639762" cy="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300">
                <a:solidFill>
                  <a:srgbClr val="FFFFFF"/>
                </a:solidFill>
                <a:cs typeface="Arial" charset="0"/>
              </a:rPr>
              <a:t>data in</a:t>
            </a:r>
          </a:p>
        </p:txBody>
      </p:sp>
      <p:sp>
        <p:nvSpPr>
          <p:cNvPr id="30" name="TextBox 29"/>
          <p:cNvSpPr txBox="1">
            <a:spLocks noChangeArrowheads="1"/>
          </p:cNvSpPr>
          <p:nvPr/>
        </p:nvSpPr>
        <p:spPr bwMode="auto">
          <a:xfrm>
            <a:off x="1720850" y="5334001"/>
            <a:ext cx="641350" cy="9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300">
                <a:solidFill>
                  <a:srgbClr val="FFFFFF"/>
                </a:solidFill>
                <a:cs typeface="Arial" charset="0"/>
              </a:rPr>
              <a:t>data out</a:t>
            </a:r>
          </a:p>
        </p:txBody>
      </p:sp>
      <p:cxnSp>
        <p:nvCxnSpPr>
          <p:cNvPr id="31" name="Straight Arrow Connector 30"/>
          <p:cNvCxnSpPr/>
          <p:nvPr/>
        </p:nvCxnSpPr>
        <p:spPr>
          <a:xfrm flipV="1">
            <a:off x="1098550" y="4302125"/>
            <a:ext cx="0" cy="871538"/>
          </a:xfrm>
          <a:prstGeom prst="straightConnector1">
            <a:avLst/>
          </a:prstGeom>
          <a:ln w="254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668463" y="4302125"/>
            <a:ext cx="0" cy="871538"/>
          </a:xfrm>
          <a:prstGeom prst="straightConnector1">
            <a:avLst/>
          </a:prstGeom>
          <a:ln w="254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955675" y="3508375"/>
            <a:ext cx="774700" cy="109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algn="ctr" defTabSz="913437" fontAlgn="base">
              <a:spcBef>
                <a:spcPct val="0"/>
              </a:spcBef>
              <a:spcAft>
                <a:spcPct val="0"/>
              </a:spcAft>
            </a:pPr>
            <a:r>
              <a:rPr lang="en-US" sz="1300">
                <a:solidFill>
                  <a:srgbClr val="FFFFFF"/>
                </a:solidFill>
                <a:cs typeface="Arial" charset="0"/>
              </a:rPr>
              <a:t>monitor &amp; control</a:t>
            </a:r>
          </a:p>
        </p:txBody>
      </p:sp>
      <p:sp>
        <p:nvSpPr>
          <p:cNvPr id="3" name="Slide Number Placeholder 2"/>
          <p:cNvSpPr>
            <a:spLocks noGrp="1"/>
          </p:cNvSpPr>
          <p:nvPr>
            <p:ph type="sldNum" sz="quarter" idx="12"/>
          </p:nvPr>
        </p:nvSpPr>
        <p:spPr/>
        <p:txBody>
          <a:bodyPr/>
          <a:lstStyle>
            <a:lvl1pPr>
              <a:defRPr>
                <a:solidFill>
                  <a:schemeClr val="tx1"/>
                </a:solidFill>
                <a:latin typeface="Segoe UI Light" charset="0"/>
                <a:ea typeface="ＭＳ Ｐゴシック" charset="0"/>
                <a:cs typeface="Arial" charset="0"/>
              </a:defRPr>
            </a:lvl1pPr>
            <a:lvl2pPr marL="742171" indent="-285449">
              <a:defRPr>
                <a:solidFill>
                  <a:schemeClr val="tx1"/>
                </a:solidFill>
                <a:latin typeface="Segoe UI Light" charset="0"/>
                <a:ea typeface="Arial" charset="0"/>
                <a:cs typeface="Arial" charset="0"/>
              </a:defRPr>
            </a:lvl2pPr>
            <a:lvl3pPr marL="1141800" indent="-228358">
              <a:defRPr>
                <a:solidFill>
                  <a:schemeClr val="tx1"/>
                </a:solidFill>
                <a:latin typeface="Segoe UI Light" charset="0"/>
                <a:ea typeface="Arial" charset="0"/>
                <a:cs typeface="Arial" charset="0"/>
              </a:defRPr>
            </a:lvl3pPr>
            <a:lvl4pPr marL="1598517" indent="-228358">
              <a:defRPr>
                <a:solidFill>
                  <a:schemeClr val="tx1"/>
                </a:solidFill>
                <a:latin typeface="Segoe UI Light" charset="0"/>
                <a:ea typeface="Arial" charset="0"/>
                <a:cs typeface="Arial" charset="0"/>
              </a:defRPr>
            </a:lvl4pPr>
            <a:lvl5pPr marL="2055232" indent="-228358">
              <a:defRPr>
                <a:solidFill>
                  <a:schemeClr val="tx1"/>
                </a:solidFill>
                <a:latin typeface="Segoe UI Light" charset="0"/>
                <a:ea typeface="Arial" charset="0"/>
                <a:cs typeface="Arial" charset="0"/>
              </a:defRPr>
            </a:lvl5pPr>
            <a:lvl6pPr marL="2511956" indent="-228358" eaLnBrk="0" fontAlgn="base" hangingPunct="0">
              <a:spcBef>
                <a:spcPct val="0"/>
              </a:spcBef>
              <a:spcAft>
                <a:spcPct val="0"/>
              </a:spcAft>
              <a:defRPr>
                <a:solidFill>
                  <a:schemeClr val="tx1"/>
                </a:solidFill>
                <a:latin typeface="Segoe UI Light" charset="0"/>
                <a:ea typeface="Arial" charset="0"/>
                <a:cs typeface="Arial" charset="0"/>
              </a:defRPr>
            </a:lvl6pPr>
            <a:lvl7pPr marL="2968674" indent="-228358" eaLnBrk="0" fontAlgn="base" hangingPunct="0">
              <a:spcBef>
                <a:spcPct val="0"/>
              </a:spcBef>
              <a:spcAft>
                <a:spcPct val="0"/>
              </a:spcAft>
              <a:defRPr>
                <a:solidFill>
                  <a:schemeClr val="tx1"/>
                </a:solidFill>
                <a:latin typeface="Segoe UI Light" charset="0"/>
                <a:ea typeface="Arial" charset="0"/>
                <a:cs typeface="Arial" charset="0"/>
              </a:defRPr>
            </a:lvl7pPr>
            <a:lvl8pPr marL="3425395" indent="-228358" eaLnBrk="0" fontAlgn="base" hangingPunct="0">
              <a:spcBef>
                <a:spcPct val="0"/>
              </a:spcBef>
              <a:spcAft>
                <a:spcPct val="0"/>
              </a:spcAft>
              <a:defRPr>
                <a:solidFill>
                  <a:schemeClr val="tx1"/>
                </a:solidFill>
                <a:latin typeface="Segoe UI Light" charset="0"/>
                <a:ea typeface="Arial" charset="0"/>
                <a:cs typeface="Arial" charset="0"/>
              </a:defRPr>
            </a:lvl8pPr>
            <a:lvl9pPr marL="3882109" indent="-228358" eaLnBrk="0" fontAlgn="base" hangingPunct="0">
              <a:spcBef>
                <a:spcPct val="0"/>
              </a:spcBef>
              <a:spcAft>
                <a:spcPct val="0"/>
              </a:spcAft>
              <a:defRPr>
                <a:solidFill>
                  <a:schemeClr val="tx1"/>
                </a:solidFill>
                <a:latin typeface="Segoe UI Light" charset="0"/>
                <a:ea typeface="Arial" charset="0"/>
                <a:cs typeface="Arial" charset="0"/>
              </a:defRPr>
            </a:lvl9pPr>
          </a:lstStyle>
          <a:p>
            <a:fld id="{A064BEE5-ADB8-D74E-B66D-715449FBD32C}" type="slidenum">
              <a:rPr lang="en-US">
                <a:solidFill>
                  <a:srgbClr val="FFFFFF"/>
                </a:solidFill>
              </a:rPr>
              <a:pPr/>
              <a:t>20</a:t>
            </a:fld>
            <a:endParaRPr lang="en-US">
              <a:solidFill>
                <a:srgbClr val="FFFFFF"/>
              </a:solidFill>
            </a:endParaRPr>
          </a:p>
        </p:txBody>
      </p:sp>
      <p:grpSp>
        <p:nvGrpSpPr>
          <p:cNvPr id="47" name="Group 46"/>
          <p:cNvGrpSpPr>
            <a:grpSpLocks/>
          </p:cNvGrpSpPr>
          <p:nvPr/>
        </p:nvGrpSpPr>
        <p:grpSpPr bwMode="auto">
          <a:xfrm>
            <a:off x="782642" y="1173164"/>
            <a:ext cx="8132762" cy="5465762"/>
            <a:chOff x="782887" y="1173427"/>
            <a:chExt cx="8132513" cy="5465422"/>
          </a:xfrm>
        </p:grpSpPr>
        <p:sp>
          <p:nvSpPr>
            <p:cNvPr id="13" name="Rounded Rectangle 12"/>
            <p:cNvSpPr/>
            <p:nvPr/>
          </p:nvSpPr>
          <p:spPr>
            <a:xfrm>
              <a:off x="2286203" y="3276733"/>
              <a:ext cx="6629197" cy="3362116"/>
            </a:xfrm>
            <a:prstGeom prst="roundRect">
              <a:avLst>
                <a:gd name="adj" fmla="val 4027"/>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a:solidFill>
                  <a:prstClr val="white"/>
                </a:solidFill>
                <a:latin typeface="Segoe UI Light"/>
              </a:endParaRPr>
            </a:p>
          </p:txBody>
        </p:sp>
        <p:cxnSp>
          <p:nvCxnSpPr>
            <p:cNvPr id="17" name="Straight Connector 16"/>
            <p:cNvCxnSpPr/>
            <p:nvPr/>
          </p:nvCxnSpPr>
          <p:spPr>
            <a:xfrm>
              <a:off x="1981412" y="2857659"/>
              <a:ext cx="304791" cy="538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29074" y="2438585"/>
              <a:ext cx="6029140" cy="83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447" y="4572053"/>
              <a:ext cx="54211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41622" y="6019763"/>
              <a:ext cx="5406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07199" y="3521193"/>
              <a:ext cx="17461" cy="282081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7129" name="Group 45"/>
            <p:cNvGrpSpPr>
              <a:grpSpLocks/>
            </p:cNvGrpSpPr>
            <p:nvPr/>
          </p:nvGrpSpPr>
          <p:grpSpPr bwMode="auto">
            <a:xfrm>
              <a:off x="782887" y="1173427"/>
              <a:ext cx="7218113" cy="1587772"/>
              <a:chOff x="782887" y="1173427"/>
              <a:chExt cx="7218113" cy="1587772"/>
            </a:xfrm>
          </p:grpSpPr>
          <p:cxnSp>
            <p:nvCxnSpPr>
              <p:cNvPr id="6" name="Straight Arrow Connector 5"/>
              <p:cNvCxnSpPr/>
              <p:nvPr/>
            </p:nvCxnSpPr>
            <p:spPr>
              <a:xfrm flipH="1">
                <a:off x="2286203" y="2048084"/>
                <a:ext cx="1646188"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47131" name="TextBox 8"/>
              <p:cNvSpPr txBox="1">
                <a:spLocks noChangeArrowheads="1"/>
              </p:cNvSpPr>
              <p:nvPr/>
            </p:nvSpPr>
            <p:spPr bwMode="auto">
              <a:xfrm>
                <a:off x="4533900" y="1173427"/>
                <a:ext cx="620664" cy="3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700">
                    <a:solidFill>
                      <a:srgbClr val="FFFFFF"/>
                    </a:solidFill>
                    <a:cs typeface="Arial" charset="0"/>
                  </a:rPr>
                  <a:t>RFE</a:t>
                </a:r>
              </a:p>
            </p:txBody>
          </p:sp>
          <p:sp>
            <p:nvSpPr>
              <p:cNvPr id="47132" name="TextBox 9"/>
              <p:cNvSpPr txBox="1">
                <a:spLocks noChangeArrowheads="1"/>
              </p:cNvSpPr>
              <p:nvPr/>
            </p:nvSpPr>
            <p:spPr bwMode="auto">
              <a:xfrm>
                <a:off x="1376161" y="1173427"/>
                <a:ext cx="632905" cy="3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700">
                    <a:solidFill>
                      <a:srgbClr val="FFFFFF"/>
                    </a:solidFill>
                    <a:cs typeface="Arial" charset="0"/>
                  </a:rPr>
                  <a:t>BBU</a:t>
                </a:r>
              </a:p>
            </p:txBody>
          </p:sp>
          <p:sp>
            <p:nvSpPr>
              <p:cNvPr id="47133" name="TextBox 10"/>
              <p:cNvSpPr txBox="1">
                <a:spLocks noChangeArrowheads="1"/>
              </p:cNvSpPr>
              <p:nvPr/>
            </p:nvSpPr>
            <p:spPr bwMode="auto">
              <a:xfrm>
                <a:off x="2763040" y="2134986"/>
                <a:ext cx="935638" cy="3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700">
                    <a:solidFill>
                      <a:srgbClr val="FFFFFF"/>
                    </a:solidFill>
                    <a:cs typeface="Arial" charset="0"/>
                  </a:rPr>
                  <a:t>(Digital)</a:t>
                </a:r>
              </a:p>
            </p:txBody>
          </p:sp>
          <p:sp>
            <p:nvSpPr>
              <p:cNvPr id="47134" name="TextBox 11"/>
              <p:cNvSpPr txBox="1">
                <a:spLocks noChangeArrowheads="1"/>
              </p:cNvSpPr>
              <p:nvPr/>
            </p:nvSpPr>
            <p:spPr bwMode="auto">
              <a:xfrm>
                <a:off x="5890952" y="2155483"/>
                <a:ext cx="1008660" cy="3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700">
                    <a:solidFill>
                      <a:srgbClr val="FFFFFF"/>
                    </a:solidFill>
                    <a:cs typeface="Arial" charset="0"/>
                  </a:rPr>
                  <a:t>(Analog)</a:t>
                </a:r>
              </a:p>
            </p:txBody>
          </p:sp>
          <p:sp>
            <p:nvSpPr>
              <p:cNvPr id="47135" name="TextBox 22"/>
              <p:cNvSpPr txBox="1">
                <a:spLocks noChangeArrowheads="1"/>
              </p:cNvSpPr>
              <p:nvPr/>
            </p:nvSpPr>
            <p:spPr bwMode="auto">
              <a:xfrm>
                <a:off x="7508557" y="1173427"/>
                <a:ext cx="488295" cy="3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Light" charset="0"/>
                    <a:ea typeface="ＭＳ Ｐゴシック" charset="0"/>
                  </a:defRPr>
                </a:lvl1pPr>
                <a:lvl2pPr>
                  <a:defRPr sz="2800">
                    <a:solidFill>
                      <a:schemeClr val="tx1"/>
                    </a:solidFill>
                    <a:latin typeface="Segoe UI Light" charset="0"/>
                    <a:ea typeface="ＭＳ Ｐゴシック" charset="0"/>
                  </a:defRPr>
                </a:lvl2pPr>
                <a:lvl3pPr>
                  <a:defRPr sz="2400">
                    <a:solidFill>
                      <a:schemeClr val="tx1"/>
                    </a:solidFill>
                    <a:latin typeface="Segoe UI Light" charset="0"/>
                    <a:ea typeface="ＭＳ Ｐゴシック" charset="0"/>
                  </a:defRPr>
                </a:lvl3pPr>
                <a:lvl4pPr>
                  <a:defRPr sz="2000">
                    <a:solidFill>
                      <a:schemeClr val="tx1"/>
                    </a:solidFill>
                    <a:latin typeface="Segoe UI Light" charset="0"/>
                    <a:ea typeface="ＭＳ Ｐゴシック" charset="0"/>
                  </a:defRPr>
                </a:lvl4pPr>
                <a:lvl5pPr>
                  <a:defRPr sz="2000">
                    <a:solidFill>
                      <a:schemeClr val="tx1"/>
                    </a:solidFill>
                    <a:latin typeface="Segoe UI Light" charset="0"/>
                    <a:ea typeface="ＭＳ Ｐゴシック" charset="0"/>
                  </a:defRPr>
                </a:lvl5pPr>
                <a:lvl6pPr eaLnBrk="0" fontAlgn="base" hangingPunct="0">
                  <a:spcAft>
                    <a:spcPct val="0"/>
                  </a:spcAft>
                  <a:buFont typeface="Arial" charset="0"/>
                  <a:buChar char="»"/>
                  <a:defRPr sz="2000">
                    <a:solidFill>
                      <a:schemeClr val="tx1"/>
                    </a:solidFill>
                    <a:latin typeface="Segoe UI Light" charset="0"/>
                    <a:ea typeface="ＭＳ Ｐゴシック" charset="0"/>
                  </a:defRPr>
                </a:lvl6pPr>
                <a:lvl7pPr eaLnBrk="0" fontAlgn="base" hangingPunct="0">
                  <a:spcAft>
                    <a:spcPct val="0"/>
                  </a:spcAft>
                  <a:buFont typeface="Arial" charset="0"/>
                  <a:buChar char="»"/>
                  <a:defRPr sz="2000">
                    <a:solidFill>
                      <a:schemeClr val="tx1"/>
                    </a:solidFill>
                    <a:latin typeface="Segoe UI Light" charset="0"/>
                    <a:ea typeface="ＭＳ Ｐゴシック" charset="0"/>
                  </a:defRPr>
                </a:lvl7pPr>
                <a:lvl8pPr eaLnBrk="0" fontAlgn="base" hangingPunct="0">
                  <a:spcAft>
                    <a:spcPct val="0"/>
                  </a:spcAft>
                  <a:buFont typeface="Arial" charset="0"/>
                  <a:buChar char="»"/>
                  <a:defRPr sz="2000">
                    <a:solidFill>
                      <a:schemeClr val="tx1"/>
                    </a:solidFill>
                    <a:latin typeface="Segoe UI Light" charset="0"/>
                    <a:ea typeface="ＭＳ Ｐゴシック" charset="0"/>
                  </a:defRPr>
                </a:lvl8pPr>
                <a:lvl9pPr eaLnBrk="0" fontAlgn="base" hangingPunct="0">
                  <a:spcAft>
                    <a:spcPct val="0"/>
                  </a:spcAft>
                  <a:buFont typeface="Arial" charset="0"/>
                  <a:buChar char="»"/>
                  <a:defRPr sz="2000">
                    <a:solidFill>
                      <a:schemeClr val="tx1"/>
                    </a:solidFill>
                    <a:latin typeface="Segoe UI Light" charset="0"/>
                    <a:ea typeface="ＭＳ Ｐゴシック" charset="0"/>
                  </a:defRPr>
                </a:lvl9pPr>
              </a:lstStyle>
              <a:p>
                <a:pPr marL="342541" indent="-342541" defTabSz="913437" fontAlgn="base">
                  <a:spcBef>
                    <a:spcPct val="0"/>
                  </a:spcBef>
                  <a:spcAft>
                    <a:spcPct val="0"/>
                  </a:spcAft>
                </a:pPr>
                <a:r>
                  <a:rPr lang="en-US" sz="1700">
                    <a:solidFill>
                      <a:srgbClr val="FFFFFF"/>
                    </a:solidFill>
                    <a:cs typeface="Arial" charset="0"/>
                  </a:rPr>
                  <a:t>AX</a:t>
                </a:r>
              </a:p>
            </p:txBody>
          </p:sp>
          <p:pic>
            <p:nvPicPr>
              <p:cNvPr id="471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87" y="1508774"/>
                <a:ext cx="1566653" cy="12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752600"/>
                <a:ext cx="1505349" cy="76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38" name="Picture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06132" y="1577591"/>
                <a:ext cx="594868" cy="86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5702398" y="2048084"/>
                <a:ext cx="1612851" cy="0"/>
              </a:xfrm>
              <a:prstGeom prst="straightConnector1">
                <a:avLst/>
              </a:prstGeom>
              <a:ln w="508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5" name="Date Placeholder 4"/>
          <p:cNvSpPr>
            <a:spLocks noGrp="1"/>
          </p:cNvSpPr>
          <p:nvPr>
            <p:ph type="dt" sz="half" idx="10"/>
          </p:nvPr>
        </p:nvSpPr>
        <p:spPr/>
        <p:txBody>
          <a:bodyPr/>
          <a:lstStyle/>
          <a:p>
            <a:r>
              <a:rPr lang="en-US" smtClean="0"/>
              <a:t>11/21/14</a:t>
            </a:r>
            <a:endParaRPr lang="en-US"/>
          </a:p>
        </p:txBody>
      </p:sp>
    </p:spTree>
    <p:extLst>
      <p:ext uri="{BB962C8B-B14F-4D97-AF65-F5344CB8AC3E}">
        <p14:creationId xmlns:p14="http://schemas.microsoft.com/office/powerpoint/2010/main" val="297233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animEffect transition="in" filter="fade">
                                      <p:cBhvr>
                                        <p:cTn id="9" dur="500"/>
                                        <p:tgtEl>
                                          <p:spTgt spid="1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4" grpId="0" animBg="1"/>
      <p:bldP spid="25" grpId="0" animBg="1"/>
      <p:bldP spid="29" grpId="0"/>
      <p:bldP spid="30"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lnSpcReduction="10000"/>
          </a:bodyPr>
          <a:lstStyle/>
          <a:p>
            <a:r>
              <a:rPr lang="en-US" dirty="0" smtClean="0"/>
              <a:t>Review of SDN Security</a:t>
            </a:r>
          </a:p>
          <a:p>
            <a:r>
              <a:rPr lang="en-US" dirty="0" smtClean="0"/>
              <a:t>SDN Wireless Networks</a:t>
            </a:r>
          </a:p>
          <a:p>
            <a:pPr lvl="1"/>
            <a:r>
              <a:rPr lang="en-US" dirty="0" smtClean="0"/>
              <a:t>Motivation</a:t>
            </a:r>
          </a:p>
          <a:p>
            <a:pPr lvl="1"/>
            <a:r>
              <a:rPr lang="en-US" dirty="0" smtClean="0">
                <a:solidFill>
                  <a:srgbClr val="000000"/>
                </a:solidFill>
              </a:rPr>
              <a:t>Data Plane Abstraction: </a:t>
            </a:r>
          </a:p>
          <a:p>
            <a:pPr lvl="2"/>
            <a:r>
              <a:rPr lang="en-US" dirty="0" err="1" smtClean="0"/>
              <a:t>OpenRadio</a:t>
            </a:r>
            <a:r>
              <a:rPr lang="en-US" dirty="0" smtClean="0"/>
              <a:t>  </a:t>
            </a:r>
          </a:p>
          <a:p>
            <a:pPr lvl="2"/>
            <a:r>
              <a:rPr lang="en-US" dirty="0" smtClean="0">
                <a:solidFill>
                  <a:srgbClr val="FF0000"/>
                </a:solidFill>
              </a:rPr>
              <a:t>PRAN</a:t>
            </a:r>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t>Core Networks: </a:t>
            </a:r>
            <a:r>
              <a:rPr lang="en-US" dirty="0" err="1" smtClean="0"/>
              <a:t>SoftCell</a:t>
            </a:r>
            <a:endParaRPr lang="en-US" dirty="0" smtClean="0"/>
          </a:p>
          <a:p>
            <a:pPr lvl="2"/>
            <a:r>
              <a:rPr lang="en-US" dirty="0" smtClean="0"/>
              <a:t>Cellular WAN: </a:t>
            </a:r>
            <a:r>
              <a:rPr lang="en-US" dirty="0" err="1" smtClean="0"/>
              <a:t>SoftMoW</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21</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037353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idx="4294967295"/>
          </p:nvPr>
        </p:nvSpPr>
        <p:spPr>
          <a:ln/>
        </p:spPr>
        <p:txBody>
          <a:bodyPr/>
          <a:lstStyle/>
          <a:p>
            <a:r>
              <a:rPr lang="en-US" dirty="0" smtClean="0"/>
              <a:t>PRAN </a:t>
            </a:r>
            <a:r>
              <a:rPr lang="en-US" altLang="en-US" dirty="0" smtClean="0"/>
              <a:t>Programmability</a:t>
            </a:r>
            <a:endParaRPr lang="en-US" altLang="en-US" dirty="0"/>
          </a:p>
        </p:txBody>
      </p:sp>
      <p:sp>
        <p:nvSpPr>
          <p:cNvPr id="24579" name="Content Placeholder 2"/>
          <p:cNvSpPr>
            <a:spLocks noGrp="1" noChangeArrowheads="1"/>
          </p:cNvSpPr>
          <p:nvPr>
            <p:ph idx="1"/>
          </p:nvPr>
        </p:nvSpPr>
        <p:spPr>
          <a:xfrm>
            <a:off x="381002" y="1600202"/>
            <a:ext cx="8229600" cy="4525962"/>
          </a:xfrm>
          <a:ln/>
        </p:spPr>
        <p:txBody>
          <a:bodyPr/>
          <a:lstStyle/>
          <a:p>
            <a:pPr marL="342541" indent="-342541" algn="l">
              <a:buFont typeface="Arial" charset="0"/>
              <a:buChar char="•"/>
            </a:pPr>
            <a:r>
              <a:rPr lang="en-US" altLang="en-US"/>
              <a:t>Hardware/software radio</a:t>
            </a:r>
          </a:p>
          <a:p>
            <a:pPr marL="742171" lvl="1" indent="-285449" algn="l">
              <a:buFont typeface="Arial" charset="0"/>
              <a:buChar char="–"/>
            </a:pPr>
            <a:r>
              <a:rPr lang="en-US" altLang="en-US"/>
              <a:t>Not easy to program</a:t>
            </a:r>
          </a:p>
          <a:p>
            <a:pPr marL="342541" indent="-342541" algn="l">
              <a:buFont typeface="Arial" charset="0"/>
              <a:buChar char="•"/>
            </a:pPr>
            <a:r>
              <a:rPr lang="en-US" altLang="en-US"/>
              <a:t>Programmable Radio</a:t>
            </a:r>
          </a:p>
          <a:p>
            <a:pPr marL="742171" lvl="1" indent="-285449" algn="l">
              <a:buFont typeface="Arial" charset="0"/>
              <a:buChar char="–"/>
            </a:pPr>
            <a:r>
              <a:rPr lang="en-US"/>
              <a:t>Flexible d</a:t>
            </a:r>
            <a:r>
              <a:rPr lang="en-US" altLang="en-US"/>
              <a:t>atapath, interfaces</a:t>
            </a:r>
          </a:p>
        </p:txBody>
      </p:sp>
      <p:grpSp>
        <p:nvGrpSpPr>
          <p:cNvPr id="24580" name="Group 300"/>
          <p:cNvGrpSpPr>
            <a:grpSpLocks/>
          </p:cNvGrpSpPr>
          <p:nvPr/>
        </p:nvGrpSpPr>
        <p:grpSpPr bwMode="auto">
          <a:xfrm>
            <a:off x="355604" y="1914540"/>
            <a:ext cx="8581700" cy="3362325"/>
            <a:chOff x="0" y="0"/>
            <a:chExt cx="8581699" cy="3362658"/>
          </a:xfrm>
        </p:grpSpPr>
        <p:cxnSp>
          <p:nvCxnSpPr>
            <p:cNvPr id="24581" name="Straight Arrow Connector 301"/>
            <p:cNvCxnSpPr>
              <a:cxnSpLocks noChangeShapeType="1"/>
              <a:stCxn id="24586" idx="2"/>
              <a:endCxn id="24614" idx="0"/>
            </p:cNvCxnSpPr>
            <p:nvPr/>
          </p:nvCxnSpPr>
          <p:spPr bwMode="auto">
            <a:xfrm flipH="1">
              <a:off x="5778498" y="533400"/>
              <a:ext cx="393702" cy="2753191"/>
            </a:xfrm>
            <a:prstGeom prst="straightConnector1">
              <a:avLst/>
            </a:prstGeom>
            <a:noFill/>
            <a:ln w="25400" cap="flat" cmpd="sng">
              <a:solidFill>
                <a:srgbClr val="00B050"/>
              </a:solidFill>
              <a:prstDash val="dashDot"/>
              <a:round/>
              <a:headEnd/>
              <a:tailEnd type="arrow" w="med" len="med"/>
            </a:ln>
            <a:extLst>
              <a:ext uri="{909E8E84-426E-40dd-AFC4-6F175D3DCCD1}">
                <a14:hiddenFill xmlns:a14="http://schemas.microsoft.com/office/drawing/2010/main">
                  <a:noFill/>
                </a14:hiddenFill>
              </a:ext>
            </a:extLst>
          </p:spPr>
        </p:cxnSp>
        <p:sp>
          <p:nvSpPr>
            <p:cNvPr id="24582" name="Straight Arrow Connector 302"/>
            <p:cNvSpPr>
              <a:spLocks noChangeShapeType="1"/>
            </p:cNvSpPr>
            <p:nvPr/>
          </p:nvSpPr>
          <p:spPr bwMode="auto">
            <a:xfrm flipV="1">
              <a:off x="4191000" y="514390"/>
              <a:ext cx="1676400" cy="2686010"/>
            </a:xfrm>
            <a:prstGeom prst="straightConnector1">
              <a:avLst/>
            </a:prstGeom>
            <a:noFill/>
            <a:ln w="25400" cap="flat" cmpd="sng">
              <a:solidFill>
                <a:srgbClr val="00B050"/>
              </a:solidFill>
              <a:prstDash val="dashDot"/>
              <a:round/>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cxnSp>
          <p:nvCxnSpPr>
            <p:cNvPr id="24583" name="Straight Arrow Connector 303"/>
            <p:cNvCxnSpPr>
              <a:cxnSpLocks noChangeShapeType="1"/>
              <a:stCxn id="24585" idx="2"/>
              <a:endCxn id="24602" idx="0"/>
            </p:cNvCxnSpPr>
            <p:nvPr/>
          </p:nvCxnSpPr>
          <p:spPr bwMode="auto">
            <a:xfrm flipH="1">
              <a:off x="1244598" y="533400"/>
              <a:ext cx="2489202" cy="1258952"/>
            </a:xfrm>
            <a:prstGeom prst="straightConnector1">
              <a:avLst/>
            </a:prstGeom>
            <a:noFill/>
            <a:ln w="25400" cap="flat" cmpd="sng">
              <a:solidFill>
                <a:srgbClr val="FF0000"/>
              </a:solidFill>
              <a:prstDash val="sysDash"/>
              <a:round/>
              <a:headEnd/>
              <a:tailEnd type="arrow" w="med" len="med"/>
            </a:ln>
            <a:extLst>
              <a:ext uri="{909E8E84-426E-40dd-AFC4-6F175D3DCCD1}">
                <a14:hiddenFill xmlns:a14="http://schemas.microsoft.com/office/drawing/2010/main">
                  <a:noFill/>
                </a14:hiddenFill>
              </a:ext>
            </a:extLst>
          </p:spPr>
        </p:cxnSp>
        <p:cxnSp>
          <p:nvCxnSpPr>
            <p:cNvPr id="24584" name="Straight Arrow Connector 304"/>
            <p:cNvCxnSpPr>
              <a:cxnSpLocks noChangeShapeType="1"/>
              <a:stCxn id="24585" idx="2"/>
              <a:endCxn id="24613" idx="0"/>
            </p:cNvCxnSpPr>
            <p:nvPr/>
          </p:nvCxnSpPr>
          <p:spPr bwMode="auto">
            <a:xfrm flipH="1">
              <a:off x="2768598" y="533400"/>
              <a:ext cx="965202" cy="2829258"/>
            </a:xfrm>
            <a:prstGeom prst="straightConnector1">
              <a:avLst/>
            </a:prstGeom>
            <a:noFill/>
            <a:ln w="25400" cap="flat" cmpd="sng">
              <a:solidFill>
                <a:srgbClr val="FF0000"/>
              </a:solidFill>
              <a:prstDash val="sysDash"/>
              <a:round/>
              <a:headEnd/>
              <a:tailEnd type="arrow" w="med" len="med"/>
            </a:ln>
            <a:extLst>
              <a:ext uri="{909E8E84-426E-40dd-AFC4-6F175D3DCCD1}">
                <a14:hiddenFill xmlns:a14="http://schemas.microsoft.com/office/drawing/2010/main">
                  <a:noFill/>
                </a14:hiddenFill>
              </a:ext>
            </a:extLst>
          </p:spPr>
        </p:cxnSp>
        <p:sp>
          <p:nvSpPr>
            <p:cNvPr id="24585" name="Rectangle 305"/>
            <p:cNvSpPr>
              <a:spLocks noChangeArrowheads="1"/>
            </p:cNvSpPr>
            <p:nvPr/>
          </p:nvSpPr>
          <p:spPr bwMode="auto">
            <a:xfrm>
              <a:off x="3276600" y="76200"/>
              <a:ext cx="914400" cy="457200"/>
            </a:xfrm>
            <a:prstGeom prst="rect">
              <a:avLst/>
            </a:prstGeom>
            <a:solidFill>
              <a:srgbClr val="FFFF00"/>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Scheduler</a:t>
              </a:r>
            </a:p>
          </p:txBody>
        </p:sp>
        <p:sp>
          <p:nvSpPr>
            <p:cNvPr id="24586" name="Rectangle 306"/>
            <p:cNvSpPr>
              <a:spLocks noChangeArrowheads="1"/>
            </p:cNvSpPr>
            <p:nvPr/>
          </p:nvSpPr>
          <p:spPr bwMode="auto">
            <a:xfrm>
              <a:off x="5181600" y="76200"/>
              <a:ext cx="1981200" cy="457200"/>
            </a:xfrm>
            <a:prstGeom prst="rect">
              <a:avLst/>
            </a:prstGeom>
            <a:noFill/>
            <a:ln w="127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Base Station Information Base</a:t>
              </a:r>
            </a:p>
          </p:txBody>
        </p:sp>
        <p:sp>
          <p:nvSpPr>
            <p:cNvPr id="24587" name="Straight Connector 307"/>
            <p:cNvSpPr>
              <a:spLocks noChangeShapeType="1"/>
            </p:cNvSpPr>
            <p:nvPr/>
          </p:nvSpPr>
          <p:spPr bwMode="auto">
            <a:xfrm>
              <a:off x="1371600" y="838200"/>
              <a:ext cx="7086600" cy="1"/>
            </a:xfrm>
            <a:prstGeom prst="line">
              <a:avLst/>
            </a:prstGeom>
            <a:noFill/>
            <a:ln w="25400" cap="flat" cmpd="sng">
              <a:solidFill>
                <a:srgbClr val="7F7F7F"/>
              </a:solidFill>
              <a:prstDash val="lgDash"/>
              <a:round/>
              <a:headEnd/>
              <a:tailEn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cxnSp>
          <p:nvCxnSpPr>
            <p:cNvPr id="24588" name="Straight Arrow Connector 308"/>
            <p:cNvCxnSpPr>
              <a:cxnSpLocks noChangeShapeType="1"/>
              <a:stCxn id="24585" idx="3"/>
              <a:endCxn id="24586" idx="1"/>
            </p:cNvCxnSpPr>
            <p:nvPr/>
          </p:nvCxnSpPr>
          <p:spPr bwMode="auto">
            <a:xfrm>
              <a:off x="4191000" y="304800"/>
              <a:ext cx="990600" cy="1"/>
            </a:xfrm>
            <a:prstGeom prst="straightConnector1">
              <a:avLst/>
            </a:prstGeom>
            <a:noFill/>
            <a:ln w="25400" cap="flat" cmpd="sng">
              <a:solidFill>
                <a:srgbClr val="00B050"/>
              </a:solidFill>
              <a:prstDash val="dashDot"/>
              <a:round/>
              <a:headEnd type="arrow" w="med" len="med"/>
              <a:tailEnd type="arrow" w="med" len="med"/>
            </a:ln>
            <a:extLst>
              <a:ext uri="{909E8E84-426E-40dd-AFC4-6F175D3DCCD1}">
                <a14:hiddenFill xmlns:a14="http://schemas.microsoft.com/office/drawing/2010/main">
                  <a:noFill/>
                </a14:hiddenFill>
              </a:ext>
            </a:extLst>
          </p:spPr>
        </p:cxnSp>
        <p:grpSp>
          <p:nvGrpSpPr>
            <p:cNvPr id="24589" name="Group 174"/>
            <p:cNvGrpSpPr>
              <a:grpSpLocks/>
            </p:cNvGrpSpPr>
            <p:nvPr/>
          </p:nvGrpSpPr>
          <p:grpSpPr bwMode="auto">
            <a:xfrm>
              <a:off x="0" y="0"/>
              <a:ext cx="2072203" cy="1176036"/>
              <a:chOff x="0" y="0"/>
              <a:chExt cx="2072203" cy="1176036"/>
            </a:xfrm>
          </p:grpSpPr>
          <p:sp>
            <p:nvSpPr>
              <p:cNvPr id="24590" name="Straight Arrow Connector 313"/>
              <p:cNvSpPr>
                <a:spLocks noChangeShapeType="1"/>
              </p:cNvSpPr>
              <p:nvPr/>
            </p:nvSpPr>
            <p:spPr bwMode="auto">
              <a:xfrm>
                <a:off x="0" y="152400"/>
                <a:ext cx="1012882" cy="1"/>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4591" name="TextBox 314"/>
              <p:cNvSpPr>
                <a:spLocks noChangeArrowheads="1"/>
              </p:cNvSpPr>
              <p:nvPr/>
            </p:nvSpPr>
            <p:spPr bwMode="auto">
              <a:xfrm>
                <a:off x="1165282" y="0"/>
                <a:ext cx="851515" cy="2616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437" eaLnBrk="0" fontAlgn="base" hangingPunct="0">
                  <a:spcBef>
                    <a:spcPct val="0"/>
                  </a:spcBef>
                  <a:spcAft>
                    <a:spcPct val="0"/>
                  </a:spcAft>
                </a:pPr>
                <a:r>
                  <a:rPr lang="en-US" sz="1100">
                    <a:solidFill>
                      <a:srgbClr val="000000"/>
                    </a:solidFill>
                    <a:latin typeface="Arial" charset="0"/>
                    <a:ea typeface="ＭＳ Ｐゴシック" charset="0"/>
                    <a:cs typeface="Calibri" charset="0"/>
                    <a:sym typeface="Arial" charset="0"/>
                  </a:rPr>
                  <a:t>Data Flow</a:t>
                </a:r>
              </a:p>
            </p:txBody>
          </p:sp>
          <p:sp>
            <p:nvSpPr>
              <p:cNvPr id="24592" name="Straight Arrow Connector 315"/>
              <p:cNvSpPr>
                <a:spLocks noChangeShapeType="1"/>
              </p:cNvSpPr>
              <p:nvPr/>
            </p:nvSpPr>
            <p:spPr bwMode="auto">
              <a:xfrm>
                <a:off x="0" y="609600"/>
                <a:ext cx="990600" cy="1"/>
              </a:xfrm>
              <a:prstGeom prst="straightConnector1">
                <a:avLst/>
              </a:prstGeom>
              <a:noFill/>
              <a:ln w="25400" cap="flat" cmpd="sng">
                <a:solidFill>
                  <a:srgbClr val="FF0000"/>
                </a:solidFill>
                <a:prstDash val="sysDash"/>
                <a:round/>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4593" name="TextBox 316"/>
              <p:cNvSpPr>
                <a:spLocks noChangeArrowheads="1"/>
              </p:cNvSpPr>
              <p:nvPr/>
            </p:nvSpPr>
            <p:spPr bwMode="auto">
              <a:xfrm>
                <a:off x="1066800" y="439484"/>
                <a:ext cx="1005403" cy="2616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437" eaLnBrk="0" fontAlgn="base" hangingPunct="0">
                  <a:spcBef>
                    <a:spcPct val="0"/>
                  </a:spcBef>
                  <a:spcAft>
                    <a:spcPct val="0"/>
                  </a:spcAft>
                </a:pPr>
                <a:r>
                  <a:rPr lang="en-US" sz="1100">
                    <a:solidFill>
                      <a:srgbClr val="000000"/>
                    </a:solidFill>
                    <a:latin typeface="Arial" charset="0"/>
                    <a:ea typeface="ＭＳ Ｐゴシック" charset="0"/>
                    <a:cs typeface="Calibri" charset="0"/>
                    <a:sym typeface="Arial" charset="0"/>
                  </a:rPr>
                  <a:t>Control Flow</a:t>
                </a:r>
              </a:p>
            </p:txBody>
          </p:sp>
          <p:sp>
            <p:nvSpPr>
              <p:cNvPr id="24594" name="Straight Arrow Connector 317"/>
              <p:cNvSpPr>
                <a:spLocks noChangeShapeType="1"/>
              </p:cNvSpPr>
              <p:nvPr/>
            </p:nvSpPr>
            <p:spPr bwMode="auto">
              <a:xfrm>
                <a:off x="0" y="1066800"/>
                <a:ext cx="990600" cy="1"/>
              </a:xfrm>
              <a:prstGeom prst="straightConnector1">
                <a:avLst/>
              </a:prstGeom>
              <a:noFill/>
              <a:ln w="25400" cap="flat" cmpd="sng">
                <a:solidFill>
                  <a:srgbClr val="00B050"/>
                </a:solidFill>
                <a:prstDash val="dashDot"/>
                <a:round/>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4595" name="TextBox 318"/>
              <p:cNvSpPr>
                <a:spLocks noChangeArrowheads="1"/>
              </p:cNvSpPr>
              <p:nvPr/>
            </p:nvSpPr>
            <p:spPr bwMode="auto">
              <a:xfrm>
                <a:off x="1189384" y="914400"/>
                <a:ext cx="877163" cy="2616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437" eaLnBrk="0" fontAlgn="base" hangingPunct="0">
                  <a:spcBef>
                    <a:spcPct val="0"/>
                  </a:spcBef>
                  <a:spcAft>
                    <a:spcPct val="0"/>
                  </a:spcAft>
                </a:pPr>
                <a:r>
                  <a:rPr lang="en-US" sz="1100">
                    <a:solidFill>
                      <a:srgbClr val="000000"/>
                    </a:solidFill>
                    <a:latin typeface="Arial" charset="0"/>
                    <a:ea typeface="ＭＳ Ｐゴシック" charset="0"/>
                    <a:cs typeface="Calibri" charset="0"/>
                    <a:sym typeface="Arial" charset="0"/>
                  </a:rPr>
                  <a:t>State Flow</a:t>
                </a:r>
              </a:p>
            </p:txBody>
          </p:sp>
        </p:grpSp>
        <p:sp>
          <p:nvSpPr>
            <p:cNvPr id="24596" name="TextBox 310"/>
            <p:cNvSpPr>
              <a:spLocks noChangeArrowheads="1"/>
            </p:cNvSpPr>
            <p:nvPr/>
          </p:nvSpPr>
          <p:spPr bwMode="auto">
            <a:xfrm>
              <a:off x="7480047" y="381000"/>
              <a:ext cx="1101652" cy="2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437" eaLnBrk="0" fontAlgn="base" hangingPunct="0">
                <a:spcBef>
                  <a:spcPct val="0"/>
                </a:spcBef>
                <a:spcAft>
                  <a:spcPct val="0"/>
                </a:spcAft>
              </a:pPr>
              <a:r>
                <a:rPr lang="en-US" sz="1100" b="1">
                  <a:solidFill>
                    <a:srgbClr val="7F7F7F"/>
                  </a:solidFill>
                  <a:latin typeface="Arial" charset="0"/>
                  <a:ea typeface="ＭＳ Ｐゴシック" charset="0"/>
                  <a:cs typeface="Calibri" charset="0"/>
                  <a:sym typeface="Arial" charset="0"/>
                </a:rPr>
                <a:t>Control Plane</a:t>
              </a:r>
            </a:p>
          </p:txBody>
        </p:sp>
        <p:sp>
          <p:nvSpPr>
            <p:cNvPr id="24597" name="TextBox 311"/>
            <p:cNvSpPr>
              <a:spLocks noChangeArrowheads="1"/>
            </p:cNvSpPr>
            <p:nvPr/>
          </p:nvSpPr>
          <p:spPr bwMode="auto">
            <a:xfrm>
              <a:off x="7632447" y="914401"/>
              <a:ext cx="905967" cy="2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437" eaLnBrk="0" fontAlgn="base" hangingPunct="0">
                <a:spcBef>
                  <a:spcPct val="0"/>
                </a:spcBef>
                <a:spcAft>
                  <a:spcPct val="0"/>
                </a:spcAft>
              </a:pPr>
              <a:r>
                <a:rPr lang="en-US" sz="1100" b="1">
                  <a:solidFill>
                    <a:srgbClr val="7F7F7F"/>
                  </a:solidFill>
                  <a:latin typeface="Arial" charset="0"/>
                  <a:ea typeface="ＭＳ Ｐゴシック" charset="0"/>
                  <a:cs typeface="Calibri" charset="0"/>
                  <a:sym typeface="Arial" charset="0"/>
                </a:rPr>
                <a:t>Data Plane</a:t>
              </a:r>
            </a:p>
          </p:txBody>
        </p:sp>
        <p:sp>
          <p:nvSpPr>
            <p:cNvPr id="24598" name="Straight Arrow Connector 312"/>
            <p:cNvSpPr>
              <a:spLocks noChangeShapeType="1"/>
            </p:cNvSpPr>
            <p:nvPr/>
          </p:nvSpPr>
          <p:spPr bwMode="auto">
            <a:xfrm>
              <a:off x="6477000" y="533400"/>
              <a:ext cx="723900" cy="1109878"/>
            </a:xfrm>
            <a:prstGeom prst="straightConnector1">
              <a:avLst/>
            </a:prstGeom>
            <a:noFill/>
            <a:ln w="25400" cap="flat" cmpd="sng">
              <a:solidFill>
                <a:srgbClr val="00B050"/>
              </a:solidFill>
              <a:prstDash val="dashDot"/>
              <a:round/>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grpSp>
      <p:grpSp>
        <p:nvGrpSpPr>
          <p:cNvPr id="24599" name="Group 327"/>
          <p:cNvGrpSpPr>
            <a:grpSpLocks/>
          </p:cNvGrpSpPr>
          <p:nvPr/>
        </p:nvGrpSpPr>
        <p:grpSpPr bwMode="auto">
          <a:xfrm>
            <a:off x="208317" y="3505201"/>
            <a:ext cx="8630886" cy="2590800"/>
            <a:chOff x="-20287" y="0"/>
            <a:chExt cx="8630887" cy="2590800"/>
          </a:xfrm>
        </p:grpSpPr>
        <p:sp>
          <p:nvSpPr>
            <p:cNvPr id="24600" name="TextBox 274"/>
            <p:cNvSpPr>
              <a:spLocks noChangeArrowheads="1"/>
            </p:cNvSpPr>
            <p:nvPr/>
          </p:nvSpPr>
          <p:spPr bwMode="auto">
            <a:xfrm>
              <a:off x="7735231" y="1066799"/>
              <a:ext cx="7334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437" eaLnBrk="0" fontAlgn="base" hangingPunct="0">
                <a:spcBef>
                  <a:spcPct val="0"/>
                </a:spcBef>
                <a:spcAft>
                  <a:spcPct val="0"/>
                </a:spcAft>
              </a:pPr>
              <a:r>
                <a:rPr lang="en-US" sz="1100">
                  <a:solidFill>
                    <a:srgbClr val="366092"/>
                  </a:solidFill>
                  <a:latin typeface="Arial" charset="0"/>
                  <a:ea typeface="ＭＳ Ｐゴシック" charset="0"/>
                  <a:cs typeface="Calibri" charset="0"/>
                  <a:sym typeface="Arial" charset="0"/>
                </a:rPr>
                <a:t>I &amp; Q</a:t>
              </a:r>
              <a:endParaRPr lang="en-US" altLang="en-US" sz="1100">
                <a:solidFill>
                  <a:srgbClr val="366092"/>
                </a:solidFill>
                <a:latin typeface="Arial" charset="0"/>
                <a:ea typeface="ＭＳ Ｐゴシック" charset="0"/>
                <a:cs typeface="Calibri" charset="0"/>
                <a:sym typeface="Arial" charset="0"/>
              </a:endParaRPr>
            </a:p>
            <a:p>
              <a:pPr algn="ctr" defTabSz="913437" eaLnBrk="0" fontAlgn="base" hangingPunct="0">
                <a:spcBef>
                  <a:spcPct val="0"/>
                </a:spcBef>
                <a:spcAft>
                  <a:spcPct val="0"/>
                </a:spcAft>
              </a:pPr>
              <a:r>
                <a:rPr lang="en-US" sz="1100">
                  <a:solidFill>
                    <a:srgbClr val="366092"/>
                  </a:solidFill>
                  <a:latin typeface="Arial" charset="0"/>
                  <a:ea typeface="ＭＳ Ｐゴシック" charset="0"/>
                  <a:cs typeface="Calibri" charset="0"/>
                  <a:sym typeface="Arial" charset="0"/>
                </a:rPr>
                <a:t>Samples</a:t>
              </a:r>
            </a:p>
          </p:txBody>
        </p:sp>
        <p:sp>
          <p:nvSpPr>
            <p:cNvPr id="24601" name="TextBox 275"/>
            <p:cNvSpPr>
              <a:spLocks noChangeArrowheads="1"/>
            </p:cNvSpPr>
            <p:nvPr/>
          </p:nvSpPr>
          <p:spPr bwMode="auto">
            <a:xfrm>
              <a:off x="-20287" y="1066799"/>
              <a:ext cx="7830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437" eaLnBrk="0" fontAlgn="base" hangingPunct="0">
                <a:spcBef>
                  <a:spcPct val="0"/>
                </a:spcBef>
                <a:spcAft>
                  <a:spcPct val="0"/>
                </a:spcAft>
              </a:pPr>
              <a:r>
                <a:rPr lang="en-US" sz="1100">
                  <a:solidFill>
                    <a:srgbClr val="366092"/>
                  </a:solidFill>
                  <a:latin typeface="Arial" charset="0"/>
                  <a:ea typeface="ＭＳ Ｐゴシック" charset="0"/>
                  <a:cs typeface="Calibri" charset="0"/>
                  <a:sym typeface="Arial" charset="0"/>
                </a:rPr>
                <a:t>Transport</a:t>
              </a:r>
              <a:endParaRPr lang="en-US" altLang="en-US" sz="1100">
                <a:solidFill>
                  <a:srgbClr val="366092"/>
                </a:solidFill>
                <a:latin typeface="Arial" charset="0"/>
                <a:ea typeface="ＭＳ Ｐゴシック" charset="0"/>
                <a:cs typeface="Calibri" charset="0"/>
                <a:sym typeface="Arial" charset="0"/>
              </a:endParaRPr>
            </a:p>
            <a:p>
              <a:pPr algn="ctr" defTabSz="913437" eaLnBrk="0" fontAlgn="base" hangingPunct="0">
                <a:spcBef>
                  <a:spcPct val="0"/>
                </a:spcBef>
                <a:spcAft>
                  <a:spcPct val="0"/>
                </a:spcAft>
              </a:pPr>
              <a:r>
                <a:rPr lang="en-US" sz="1100">
                  <a:solidFill>
                    <a:srgbClr val="366092"/>
                  </a:solidFill>
                  <a:latin typeface="Arial" charset="0"/>
                  <a:ea typeface="ＭＳ Ｐゴシック" charset="0"/>
                  <a:cs typeface="Calibri" charset="0"/>
                  <a:sym typeface="Arial" charset="0"/>
                </a:rPr>
                <a:t>Block</a:t>
              </a:r>
            </a:p>
          </p:txBody>
        </p:sp>
        <p:sp>
          <p:nvSpPr>
            <p:cNvPr id="24602" name="Flowchart: Decision 276"/>
            <p:cNvSpPr>
              <a:spLocks noChangeArrowheads="1"/>
            </p:cNvSpPr>
            <p:nvPr/>
          </p:nvSpPr>
          <p:spPr bwMode="auto">
            <a:xfrm>
              <a:off x="1066800" y="201304"/>
              <a:ext cx="609600" cy="609600"/>
            </a:xfrm>
            <a:prstGeom prst="flowChartDecision">
              <a:avLst/>
            </a:prstGeom>
            <a:noFill/>
            <a:ln w="127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endParaRPr lang="en-US" sz="1100">
                <a:solidFill>
                  <a:srgbClr val="FFFFFF"/>
                </a:solidFill>
                <a:latin typeface="Calibri" charset="0"/>
                <a:ea typeface="ＭＳ Ｐゴシック" charset="0"/>
                <a:cs typeface="Calibri" charset="0"/>
                <a:sym typeface="Calibri" charset="0"/>
              </a:endParaRPr>
            </a:p>
          </p:txBody>
        </p:sp>
        <p:sp>
          <p:nvSpPr>
            <p:cNvPr id="24603" name="Rectangle 277"/>
            <p:cNvSpPr>
              <a:spLocks noChangeArrowheads="1"/>
            </p:cNvSpPr>
            <p:nvPr/>
          </p:nvSpPr>
          <p:spPr bwMode="auto">
            <a:xfrm>
              <a:off x="6858000" y="119278"/>
              <a:ext cx="990600" cy="762000"/>
            </a:xfrm>
            <a:prstGeom prst="rect">
              <a:avLst/>
            </a:prstGeom>
            <a:solidFill>
              <a:schemeClr val="bg1"/>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Modulation</a:t>
              </a:r>
            </a:p>
          </p:txBody>
        </p:sp>
        <p:sp>
          <p:nvSpPr>
            <p:cNvPr id="24604" name="Straight Arrow Connector 278"/>
            <p:cNvSpPr>
              <a:spLocks noChangeShapeType="1"/>
            </p:cNvSpPr>
            <p:nvPr/>
          </p:nvSpPr>
          <p:spPr bwMode="auto">
            <a:xfrm>
              <a:off x="152400" y="506104"/>
              <a:ext cx="914400" cy="1"/>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cxnSp>
          <p:nvCxnSpPr>
            <p:cNvPr id="24605" name="Straight Arrow Connector 279"/>
            <p:cNvCxnSpPr>
              <a:cxnSpLocks noChangeShapeType="1"/>
              <a:stCxn id="24602" idx="3"/>
              <a:endCxn id="24626" idx="1"/>
            </p:cNvCxnSpPr>
            <p:nvPr/>
          </p:nvCxnSpPr>
          <p:spPr bwMode="auto">
            <a:xfrm flipV="1">
              <a:off x="1676400" y="190500"/>
              <a:ext cx="762000" cy="315604"/>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4606" name="Straight Arrow Connector 280"/>
            <p:cNvCxnSpPr>
              <a:cxnSpLocks noChangeShapeType="1"/>
              <a:stCxn id="24602" idx="3"/>
              <a:endCxn id="24627" idx="1"/>
            </p:cNvCxnSpPr>
            <p:nvPr/>
          </p:nvCxnSpPr>
          <p:spPr bwMode="auto">
            <a:xfrm>
              <a:off x="1676400" y="506104"/>
              <a:ext cx="762000" cy="332096"/>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4607" name="Straight Arrow Connector 281"/>
            <p:cNvCxnSpPr>
              <a:cxnSpLocks noChangeShapeType="1"/>
              <a:stCxn id="24626" idx="3"/>
              <a:endCxn id="24628" idx="1"/>
            </p:cNvCxnSpPr>
            <p:nvPr/>
          </p:nvCxnSpPr>
          <p:spPr bwMode="auto">
            <a:xfrm>
              <a:off x="3505200" y="190500"/>
              <a:ext cx="762000" cy="307644"/>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4608" name="Straight Arrow Connector 282"/>
            <p:cNvCxnSpPr>
              <a:cxnSpLocks noChangeShapeType="1"/>
              <a:stCxn id="24627" idx="3"/>
              <a:endCxn id="24628" idx="1"/>
            </p:cNvCxnSpPr>
            <p:nvPr/>
          </p:nvCxnSpPr>
          <p:spPr bwMode="auto">
            <a:xfrm flipV="1">
              <a:off x="3505200" y="498144"/>
              <a:ext cx="762000" cy="340056"/>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4609" name="Straight Arrow Connector 283"/>
            <p:cNvCxnSpPr>
              <a:cxnSpLocks noChangeShapeType="1"/>
              <a:stCxn id="24628" idx="3"/>
              <a:endCxn id="24603" idx="1"/>
            </p:cNvCxnSpPr>
            <p:nvPr/>
          </p:nvCxnSpPr>
          <p:spPr bwMode="auto">
            <a:xfrm>
              <a:off x="5257800" y="498144"/>
              <a:ext cx="1600200" cy="2134"/>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4610" name="Straight Arrow Connector 284"/>
            <p:cNvSpPr>
              <a:spLocks noChangeShapeType="1"/>
            </p:cNvSpPr>
            <p:nvPr/>
          </p:nvSpPr>
          <p:spPr bwMode="auto">
            <a:xfrm>
              <a:off x="7848600" y="500278"/>
              <a:ext cx="762000" cy="1"/>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4611" name="Rectangle 285"/>
            <p:cNvSpPr>
              <a:spLocks noChangeArrowheads="1"/>
            </p:cNvSpPr>
            <p:nvPr/>
          </p:nvSpPr>
          <p:spPr bwMode="auto">
            <a:xfrm>
              <a:off x="838200" y="1524000"/>
              <a:ext cx="1143000" cy="447182"/>
            </a:xfrm>
            <a:prstGeom prst="rect">
              <a:avLst/>
            </a:prstGeom>
            <a:noFill/>
            <a:ln w="127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Turbo</a:t>
              </a:r>
              <a:endParaRPr lang="en-US" altLang="en-US" sz="1100">
                <a:solidFill>
                  <a:srgbClr val="000000"/>
                </a:solidFill>
                <a:latin typeface="Calibri" charset="0"/>
                <a:ea typeface="ＭＳ Ｐゴシック" charset="0"/>
                <a:cs typeface="Calibri" charset="0"/>
                <a:sym typeface="Calibri" charset="0"/>
              </a:endParaRPr>
            </a:p>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Decoding</a:t>
              </a:r>
            </a:p>
          </p:txBody>
        </p:sp>
        <p:sp>
          <p:nvSpPr>
            <p:cNvPr id="24612" name="Rectangle 286"/>
            <p:cNvSpPr>
              <a:spLocks noChangeArrowheads="1"/>
            </p:cNvSpPr>
            <p:nvPr/>
          </p:nvSpPr>
          <p:spPr bwMode="auto">
            <a:xfrm>
              <a:off x="838200" y="2199782"/>
              <a:ext cx="1143000" cy="391018"/>
            </a:xfrm>
            <a:prstGeom prst="rect">
              <a:avLst/>
            </a:prstGeom>
            <a:noFill/>
            <a:ln w="127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Reed-Muller</a:t>
              </a:r>
              <a:endParaRPr lang="en-US" altLang="en-US" sz="1100">
                <a:solidFill>
                  <a:srgbClr val="000000"/>
                </a:solidFill>
                <a:latin typeface="Calibri" charset="0"/>
                <a:ea typeface="ＭＳ Ｐゴシック" charset="0"/>
                <a:cs typeface="Calibri" charset="0"/>
                <a:sym typeface="Calibri" charset="0"/>
              </a:endParaRPr>
            </a:p>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Decoding</a:t>
              </a:r>
            </a:p>
          </p:txBody>
        </p:sp>
        <p:sp>
          <p:nvSpPr>
            <p:cNvPr id="24613" name="Flowchart: Decision 287"/>
            <p:cNvSpPr>
              <a:spLocks noChangeArrowheads="1"/>
            </p:cNvSpPr>
            <p:nvPr/>
          </p:nvSpPr>
          <p:spPr bwMode="auto">
            <a:xfrm>
              <a:off x="2590800" y="1771610"/>
              <a:ext cx="609600" cy="609600"/>
            </a:xfrm>
            <a:prstGeom prst="flowChartDecision">
              <a:avLst/>
            </a:prstGeom>
            <a:noFill/>
            <a:ln w="127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endParaRPr lang="en-US" sz="1100">
                <a:solidFill>
                  <a:srgbClr val="FFFFFF"/>
                </a:solidFill>
                <a:latin typeface="Calibri" charset="0"/>
                <a:ea typeface="ＭＳ Ｐゴシック" charset="0"/>
                <a:cs typeface="Calibri" charset="0"/>
                <a:sym typeface="Calibri" charset="0"/>
              </a:endParaRPr>
            </a:p>
          </p:txBody>
        </p:sp>
        <p:sp>
          <p:nvSpPr>
            <p:cNvPr id="24614" name="Rectangle 288"/>
            <p:cNvSpPr>
              <a:spLocks noChangeArrowheads="1"/>
            </p:cNvSpPr>
            <p:nvPr/>
          </p:nvSpPr>
          <p:spPr bwMode="auto">
            <a:xfrm>
              <a:off x="5334000" y="1695543"/>
              <a:ext cx="1143000" cy="762000"/>
            </a:xfrm>
            <a:prstGeom prst="rect">
              <a:avLst/>
            </a:prstGeom>
            <a:noFill/>
            <a:ln w="127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Demodulation</a:t>
              </a:r>
            </a:p>
          </p:txBody>
        </p:sp>
        <p:sp>
          <p:nvSpPr>
            <p:cNvPr id="24615" name="Rectangle 289"/>
            <p:cNvSpPr>
              <a:spLocks noChangeArrowheads="1"/>
            </p:cNvSpPr>
            <p:nvPr/>
          </p:nvSpPr>
          <p:spPr bwMode="auto">
            <a:xfrm>
              <a:off x="3733800" y="1695410"/>
              <a:ext cx="914400" cy="762000"/>
            </a:xfrm>
            <a:prstGeom prst="rect">
              <a:avLst/>
            </a:prstGeom>
            <a:noFill/>
            <a:ln w="127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Channel</a:t>
              </a:r>
              <a:endParaRPr lang="en-US" altLang="en-US" sz="1100">
                <a:solidFill>
                  <a:srgbClr val="000000"/>
                </a:solidFill>
                <a:latin typeface="Calibri" charset="0"/>
                <a:ea typeface="ＭＳ Ｐゴシック" charset="0"/>
                <a:cs typeface="Calibri" charset="0"/>
                <a:sym typeface="Calibri" charset="0"/>
              </a:endParaRPr>
            </a:p>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Estimation</a:t>
              </a:r>
            </a:p>
          </p:txBody>
        </p:sp>
        <p:sp>
          <p:nvSpPr>
            <p:cNvPr id="24616" name="Straight Arrow Connector 290"/>
            <p:cNvSpPr>
              <a:spLocks noChangeShapeType="1"/>
            </p:cNvSpPr>
            <p:nvPr/>
          </p:nvSpPr>
          <p:spPr bwMode="auto">
            <a:xfrm flipH="1">
              <a:off x="6477000" y="2076543"/>
              <a:ext cx="1905000" cy="1"/>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cxnSp>
          <p:nvCxnSpPr>
            <p:cNvPr id="24617" name="Straight Arrow Connector 291"/>
            <p:cNvCxnSpPr>
              <a:cxnSpLocks noChangeShapeType="1"/>
              <a:stCxn id="24614" idx="1"/>
              <a:endCxn id="24615" idx="3"/>
            </p:cNvCxnSpPr>
            <p:nvPr/>
          </p:nvCxnSpPr>
          <p:spPr bwMode="auto">
            <a:xfrm flipH="1" flipV="1">
              <a:off x="4648200" y="2076410"/>
              <a:ext cx="685800" cy="133"/>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4618" name="Straight Arrow Connector 292"/>
            <p:cNvCxnSpPr>
              <a:cxnSpLocks noChangeShapeType="1"/>
              <a:stCxn id="24615" idx="1"/>
              <a:endCxn id="24613" idx="3"/>
            </p:cNvCxnSpPr>
            <p:nvPr/>
          </p:nvCxnSpPr>
          <p:spPr bwMode="auto">
            <a:xfrm flipH="1">
              <a:off x="3200400" y="2076410"/>
              <a:ext cx="533400" cy="1"/>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4619" name="Straight Arrow Connector 293"/>
            <p:cNvCxnSpPr>
              <a:cxnSpLocks noChangeShapeType="1"/>
              <a:stCxn id="24613" idx="1"/>
              <a:endCxn id="24611" idx="3"/>
            </p:cNvCxnSpPr>
            <p:nvPr/>
          </p:nvCxnSpPr>
          <p:spPr bwMode="auto">
            <a:xfrm flipH="1" flipV="1">
              <a:off x="1981200" y="1747591"/>
              <a:ext cx="609600" cy="328819"/>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4620" name="Straight Arrow Connector 294"/>
            <p:cNvCxnSpPr>
              <a:cxnSpLocks noChangeShapeType="1"/>
              <a:stCxn id="24613" idx="1"/>
              <a:endCxn id="24612" idx="3"/>
            </p:cNvCxnSpPr>
            <p:nvPr/>
          </p:nvCxnSpPr>
          <p:spPr bwMode="auto">
            <a:xfrm flipH="1">
              <a:off x="1981200" y="2076410"/>
              <a:ext cx="609600" cy="318881"/>
            </a:xfrm>
            <a:prstGeom prst="straightConnector1">
              <a:avLst/>
            </a:prstGeom>
            <a:noFill/>
            <a:ln w="25400" cap="flat" cmpd="sng">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4621" name="Elbow Connector 295"/>
            <p:cNvSpPr>
              <a:spLocks noChangeShapeType="1"/>
            </p:cNvSpPr>
            <p:nvPr/>
          </p:nvSpPr>
          <p:spPr bwMode="auto">
            <a:xfrm rot="10800000" flipV="1">
              <a:off x="76200" y="1747590"/>
              <a:ext cx="762000" cy="309809"/>
            </a:xfrm>
            <a:prstGeom prst="bentConnector3">
              <a:avLst>
                <a:gd name="adj1" fmla="val 50000"/>
              </a:avLst>
            </a:prstGeom>
            <a:noFill/>
            <a:ln w="25400" cap="flat" cmpd="sng">
              <a:solidFill>
                <a:schemeClr val="accent1"/>
              </a:solidFill>
              <a:miter lim="800000"/>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4622" name="Elbow Connector 296"/>
            <p:cNvSpPr>
              <a:spLocks noChangeShapeType="1"/>
            </p:cNvSpPr>
            <p:nvPr/>
          </p:nvSpPr>
          <p:spPr bwMode="auto">
            <a:xfrm rot="10800000">
              <a:off x="76200" y="2057401"/>
              <a:ext cx="762000" cy="337891"/>
            </a:xfrm>
            <a:prstGeom prst="bentConnector3">
              <a:avLst>
                <a:gd name="adj1" fmla="val 50000"/>
              </a:avLst>
            </a:prstGeom>
            <a:noFill/>
            <a:ln w="25400" cap="flat" cmpd="sng">
              <a:solidFill>
                <a:schemeClr val="accent1"/>
              </a:solidFill>
              <a:miter lim="800000"/>
              <a:headEnd/>
              <a:tailEnd type="arrow" w="med" len="me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4623" name="Straight Connector 297"/>
            <p:cNvSpPr>
              <a:spLocks noChangeShapeType="1"/>
            </p:cNvSpPr>
            <p:nvPr/>
          </p:nvSpPr>
          <p:spPr bwMode="auto">
            <a:xfrm>
              <a:off x="0" y="1295400"/>
              <a:ext cx="8534400" cy="1"/>
            </a:xfrm>
            <a:prstGeom prst="line">
              <a:avLst/>
            </a:prstGeom>
            <a:noFill/>
            <a:ln w="25400" cap="flat" cmpd="sng">
              <a:solidFill>
                <a:srgbClr val="7F7F7F"/>
              </a:solidFill>
              <a:prstDash val="lgDash"/>
              <a:round/>
              <a:headEnd/>
              <a:tailEnd/>
            </a:ln>
            <a:extLst>
              <a:ext uri="{909E8E84-426E-40dd-AFC4-6F175D3DCCD1}">
                <a14:hiddenFill xmlns:a14="http://schemas.microsoft.com/office/drawing/2010/main">
                  <a:noFill/>
                </a14:hiddenFill>
              </a:ext>
            </a:extLst>
          </p:spPr>
          <p:txBody>
            <a:bodyPr/>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4624" name="TextBox 298"/>
            <p:cNvSpPr>
              <a:spLocks noChangeArrowheads="1"/>
            </p:cNvSpPr>
            <p:nvPr/>
          </p:nvSpPr>
          <p:spPr bwMode="auto">
            <a:xfrm>
              <a:off x="4535383" y="990600"/>
              <a:ext cx="8977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437" eaLnBrk="0" fontAlgn="base" hangingPunct="0">
                <a:spcBef>
                  <a:spcPct val="0"/>
                </a:spcBef>
                <a:spcAft>
                  <a:spcPct val="0"/>
                </a:spcAft>
              </a:pPr>
              <a:r>
                <a:rPr lang="en-US" sz="1100" b="1">
                  <a:solidFill>
                    <a:srgbClr val="7F7F7F"/>
                  </a:solidFill>
                  <a:latin typeface="Arial" charset="0"/>
                  <a:ea typeface="ＭＳ Ｐゴシック" charset="0"/>
                  <a:cs typeface="Calibri" charset="0"/>
                  <a:sym typeface="Arial" charset="0"/>
                </a:rPr>
                <a:t>Down Link</a:t>
              </a:r>
            </a:p>
          </p:txBody>
        </p:sp>
        <p:sp>
          <p:nvSpPr>
            <p:cNvPr id="24625" name="TextBox 299"/>
            <p:cNvSpPr>
              <a:spLocks noChangeArrowheads="1"/>
            </p:cNvSpPr>
            <p:nvPr/>
          </p:nvSpPr>
          <p:spPr bwMode="auto">
            <a:xfrm>
              <a:off x="4578151" y="1295400"/>
              <a:ext cx="7018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437" eaLnBrk="0" fontAlgn="base" hangingPunct="0">
                <a:spcBef>
                  <a:spcPct val="0"/>
                </a:spcBef>
                <a:spcAft>
                  <a:spcPct val="0"/>
                </a:spcAft>
              </a:pPr>
              <a:r>
                <a:rPr lang="en-US" sz="1100" b="1">
                  <a:solidFill>
                    <a:srgbClr val="7F7F7F"/>
                  </a:solidFill>
                  <a:latin typeface="Arial" charset="0"/>
                  <a:ea typeface="ＭＳ Ｐゴシック" charset="0"/>
                  <a:cs typeface="Calibri" charset="0"/>
                  <a:sym typeface="Arial" charset="0"/>
                </a:rPr>
                <a:t>Up Link</a:t>
              </a:r>
            </a:p>
          </p:txBody>
        </p:sp>
        <p:sp>
          <p:nvSpPr>
            <p:cNvPr id="24626" name="Rectangle 324"/>
            <p:cNvSpPr>
              <a:spLocks noChangeArrowheads="1"/>
            </p:cNvSpPr>
            <p:nvPr/>
          </p:nvSpPr>
          <p:spPr bwMode="auto">
            <a:xfrm>
              <a:off x="2438400" y="0"/>
              <a:ext cx="1066800" cy="381000"/>
            </a:xfrm>
            <a:prstGeom prst="rect">
              <a:avLst/>
            </a:prstGeom>
            <a:solidFill>
              <a:schemeClr val="bg1"/>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Turbo</a:t>
              </a:r>
              <a:endParaRPr lang="en-US" altLang="en-US" sz="1100">
                <a:solidFill>
                  <a:srgbClr val="000000"/>
                </a:solidFill>
                <a:latin typeface="Calibri" charset="0"/>
                <a:ea typeface="ＭＳ Ｐゴシック" charset="0"/>
                <a:cs typeface="Calibri" charset="0"/>
                <a:sym typeface="Calibri" charset="0"/>
              </a:endParaRPr>
            </a:p>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Coding</a:t>
              </a:r>
            </a:p>
          </p:txBody>
        </p:sp>
        <p:sp>
          <p:nvSpPr>
            <p:cNvPr id="24627" name="Rectangle 325"/>
            <p:cNvSpPr>
              <a:spLocks noChangeArrowheads="1"/>
            </p:cNvSpPr>
            <p:nvPr/>
          </p:nvSpPr>
          <p:spPr bwMode="auto">
            <a:xfrm>
              <a:off x="2438400" y="609600"/>
              <a:ext cx="1066800" cy="457200"/>
            </a:xfrm>
            <a:prstGeom prst="rect">
              <a:avLst/>
            </a:prstGeom>
            <a:solidFill>
              <a:schemeClr val="bg1"/>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Reed-Muller</a:t>
              </a:r>
              <a:endParaRPr lang="en-US" altLang="en-US" sz="1100">
                <a:solidFill>
                  <a:srgbClr val="000000"/>
                </a:solidFill>
                <a:latin typeface="Calibri" charset="0"/>
                <a:ea typeface="ＭＳ Ｐゴシック" charset="0"/>
                <a:cs typeface="Calibri" charset="0"/>
                <a:sym typeface="Calibri" charset="0"/>
              </a:endParaRPr>
            </a:p>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Coding</a:t>
              </a:r>
            </a:p>
          </p:txBody>
        </p:sp>
        <p:sp>
          <p:nvSpPr>
            <p:cNvPr id="24628" name="Rectangle 326"/>
            <p:cNvSpPr>
              <a:spLocks noChangeArrowheads="1"/>
            </p:cNvSpPr>
            <p:nvPr/>
          </p:nvSpPr>
          <p:spPr bwMode="auto">
            <a:xfrm>
              <a:off x="4267200" y="117144"/>
              <a:ext cx="990600" cy="762000"/>
            </a:xfrm>
            <a:prstGeom prst="rect">
              <a:avLst/>
            </a:prstGeom>
            <a:solidFill>
              <a:schemeClr val="bg1"/>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Scrambling</a:t>
              </a:r>
            </a:p>
          </p:txBody>
        </p:sp>
      </p:grpSp>
      <p:grpSp>
        <p:nvGrpSpPr>
          <p:cNvPr id="24629" name="Group 319"/>
          <p:cNvGrpSpPr>
            <a:grpSpLocks/>
          </p:cNvGrpSpPr>
          <p:nvPr/>
        </p:nvGrpSpPr>
        <p:grpSpPr bwMode="auto">
          <a:xfrm>
            <a:off x="1181100" y="3619500"/>
            <a:ext cx="6934200" cy="2362201"/>
            <a:chOff x="0" y="0"/>
            <a:chExt cx="6934200" cy="2362200"/>
          </a:xfrm>
        </p:grpSpPr>
        <p:sp>
          <p:nvSpPr>
            <p:cNvPr id="24630" name="Rectangle 320"/>
            <p:cNvSpPr>
              <a:spLocks noChangeArrowheads="1"/>
            </p:cNvSpPr>
            <p:nvPr/>
          </p:nvSpPr>
          <p:spPr bwMode="auto">
            <a:xfrm>
              <a:off x="0" y="43542"/>
              <a:ext cx="914400" cy="762000"/>
            </a:xfrm>
            <a:prstGeom prst="rect">
              <a:avLst/>
            </a:prstGeom>
            <a:solidFill>
              <a:srgbClr val="FFFF00"/>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Scheduler</a:t>
              </a:r>
            </a:p>
          </p:txBody>
        </p:sp>
        <p:sp>
          <p:nvSpPr>
            <p:cNvPr id="24631" name="Rectangle 321"/>
            <p:cNvSpPr>
              <a:spLocks noChangeArrowheads="1"/>
            </p:cNvSpPr>
            <p:nvPr/>
          </p:nvSpPr>
          <p:spPr bwMode="auto">
            <a:xfrm>
              <a:off x="1447800" y="1600200"/>
              <a:ext cx="914400" cy="762000"/>
            </a:xfrm>
            <a:prstGeom prst="rect">
              <a:avLst/>
            </a:prstGeom>
            <a:solidFill>
              <a:srgbClr val="FFFF00"/>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Scheduler</a:t>
              </a:r>
            </a:p>
          </p:txBody>
        </p:sp>
        <p:sp>
          <p:nvSpPr>
            <p:cNvPr id="24632" name="Rectangle 322"/>
            <p:cNvSpPr>
              <a:spLocks noChangeArrowheads="1"/>
            </p:cNvSpPr>
            <p:nvPr/>
          </p:nvSpPr>
          <p:spPr bwMode="auto">
            <a:xfrm>
              <a:off x="4648200" y="0"/>
              <a:ext cx="838200" cy="762000"/>
            </a:xfrm>
            <a:prstGeom prst="rect">
              <a:avLst/>
            </a:prstGeom>
            <a:solidFill>
              <a:srgbClr val="FFFF00"/>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Scheduler</a:t>
              </a:r>
            </a:p>
          </p:txBody>
        </p:sp>
        <p:sp>
          <p:nvSpPr>
            <p:cNvPr id="24633" name="Rectangle 323"/>
            <p:cNvSpPr>
              <a:spLocks noChangeArrowheads="1"/>
            </p:cNvSpPr>
            <p:nvPr/>
          </p:nvSpPr>
          <p:spPr bwMode="auto">
            <a:xfrm>
              <a:off x="5943600" y="1600200"/>
              <a:ext cx="990600" cy="762000"/>
            </a:xfrm>
            <a:prstGeom prst="rect">
              <a:avLst/>
            </a:prstGeom>
            <a:solidFill>
              <a:srgbClr val="FFFF00"/>
            </a:solidFill>
            <a:ln w="12700" cap="flat" cmpd="sng">
              <a:solidFill>
                <a:schemeClr val="tx1"/>
              </a:solidFill>
              <a:miter lim="800000"/>
              <a:headEnd/>
              <a:tailEnd/>
            </a:ln>
          </p:spPr>
          <p:txBody>
            <a:bodyPr anchor="ctr"/>
            <a:lstStyle/>
            <a:p>
              <a:pPr algn="ctr" defTabSz="913437" eaLnBrk="0" fontAlgn="base" hangingPunct="0">
                <a:spcBef>
                  <a:spcPct val="0"/>
                </a:spcBef>
                <a:spcAft>
                  <a:spcPct val="0"/>
                </a:spcAft>
              </a:pPr>
              <a:r>
                <a:rPr lang="en-US" sz="1100">
                  <a:solidFill>
                    <a:srgbClr val="000000"/>
                  </a:solidFill>
                  <a:latin typeface="Calibri" charset="0"/>
                  <a:ea typeface="ＭＳ Ｐゴシック" charset="0"/>
                  <a:cs typeface="Calibri" charset="0"/>
                  <a:sym typeface="Calibri" charset="0"/>
                </a:rPr>
                <a:t>Scheduler</a:t>
              </a:r>
            </a:p>
          </p:txBody>
        </p:sp>
      </p:grpSp>
      <p:sp>
        <p:nvSpPr>
          <p:cNvPr id="58" name="Footer Placeholder 6"/>
          <p:cNvSpPr>
            <a:spLocks noGrp="1"/>
          </p:cNvSpPr>
          <p:nvPr>
            <p:ph type="ftr" sz="quarter" idx="11"/>
          </p:nvPr>
        </p:nvSpPr>
        <p:spPr>
          <a:xfrm>
            <a:off x="2743205" y="6324616"/>
            <a:ext cx="3886200" cy="396877"/>
          </a:xfrm>
        </p:spPr>
        <p:txBody>
          <a:bodyPr/>
          <a:lstStyle/>
          <a:p>
            <a:r>
              <a:rPr lang="en-US" dirty="0" smtClean="0"/>
              <a:t>Software Defined Networking (COMS 6998-10) </a:t>
            </a:r>
            <a:endParaRPr lang="en-US" dirty="0"/>
          </a:p>
        </p:txBody>
      </p:sp>
      <p:sp>
        <p:nvSpPr>
          <p:cNvPr id="59" name="Slide Number Placeholder 4"/>
          <p:cNvSpPr>
            <a:spLocks noGrp="1"/>
          </p:cNvSpPr>
          <p:nvPr>
            <p:ph type="sldNum" sz="quarter" idx="12"/>
          </p:nvPr>
        </p:nvSpPr>
        <p:spPr>
          <a:xfrm>
            <a:off x="6553200" y="6356366"/>
            <a:ext cx="2133600" cy="365125"/>
          </a:xfrm>
        </p:spPr>
        <p:txBody>
          <a:bodyPr/>
          <a:lstStyle/>
          <a:p>
            <a:fld id="{20342B77-D34C-443A-9BA4-2E8748A6D936}" type="slidenum">
              <a:rPr lang="en-US" smtClean="0"/>
              <a:pPr/>
              <a:t>22</a:t>
            </a:fld>
            <a:endParaRPr lang="en-US" dirty="0"/>
          </a:p>
        </p:txBody>
      </p:sp>
      <p:sp>
        <p:nvSpPr>
          <p:cNvPr id="60" name="Date Placeholder 5"/>
          <p:cNvSpPr>
            <a:spLocks noGrp="1"/>
          </p:cNvSpPr>
          <p:nvPr>
            <p:ph type="dt" sz="half" idx="10"/>
          </p:nvPr>
        </p:nvSpPr>
        <p:spPr>
          <a:xfrm>
            <a:off x="457202" y="6356366"/>
            <a:ext cx="2133600" cy="365125"/>
          </a:xfrm>
        </p:spPr>
        <p:txBody>
          <a:bodyPr/>
          <a:lstStyle/>
          <a:p>
            <a:r>
              <a:rPr lang="en-US" smtClean="0"/>
              <a:t>11/21/14</a:t>
            </a:r>
            <a:endParaRPr lang="en-US"/>
          </a:p>
        </p:txBody>
      </p:sp>
    </p:spTree>
    <p:extLst>
      <p:ext uri="{BB962C8B-B14F-4D97-AF65-F5344CB8AC3E}">
        <p14:creationId xmlns:p14="http://schemas.microsoft.com/office/powerpoint/2010/main" val="603258101"/>
      </p:ext>
    </p:extLst>
  </p:cSld>
  <p:clrMapOvr>
    <a:masterClrMapping/>
  </p:clrMapOvr>
  <p:transition xmlns:p14="http://schemas.microsoft.com/office/powerpoint/2010/main" advTm="12647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4579">
                                            <p:txEl>
                                              <p:pRg st="0" end="0"/>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4579">
                                            <p:txEl>
                                              <p:pRg st="1" end="1"/>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4579">
                                            <p:txEl>
                                              <p:pRg st="2" end="2"/>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4579">
                                            <p:txEl>
                                              <p:pRg st="3" end="3"/>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5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6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458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46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0" autoUpdateAnimBg="0"/>
      <p:bldP spid="24579" grpId="1" build="p"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62"/>
          <p:cNvSpPr>
            <a:spLocks noChangeArrowheads="1"/>
          </p:cNvSpPr>
          <p:nvPr/>
        </p:nvSpPr>
        <p:spPr bwMode="auto">
          <a:xfrm>
            <a:off x="5386392" y="5989638"/>
            <a:ext cx="1243012"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p>
            <a:pP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Internet</a:t>
            </a:r>
          </a:p>
        </p:txBody>
      </p:sp>
      <p:sp>
        <p:nvSpPr>
          <p:cNvPr id="27652" name="TextBox 8"/>
          <p:cNvSpPr>
            <a:spLocks noChangeArrowheads="1"/>
          </p:cNvSpPr>
          <p:nvPr/>
        </p:nvSpPr>
        <p:spPr bwMode="auto">
          <a:xfrm>
            <a:off x="7750180" y="152400"/>
            <a:ext cx="851271"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RRH</a:t>
            </a:r>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007100"/>
            <a:ext cx="7302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65"/>
          <p:cNvSpPr>
            <a:spLocks noChangeArrowheads="1"/>
          </p:cNvSpPr>
          <p:nvPr/>
        </p:nvSpPr>
        <p:spPr bwMode="auto">
          <a:xfrm>
            <a:off x="2338162" y="6007103"/>
            <a:ext cx="1399047"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Gateway</a:t>
            </a:r>
          </a:p>
        </p:txBody>
      </p:sp>
      <p:cxnSp>
        <p:nvCxnSpPr>
          <p:cNvPr id="27655" name="AutoShape 7"/>
          <p:cNvCxnSpPr>
            <a:cxnSpLocks noChangeShapeType="1"/>
            <a:stCxn id="27651" idx="1"/>
            <a:endCxn id="27653" idx="3"/>
          </p:cNvCxnSpPr>
          <p:nvPr/>
        </p:nvCxnSpPr>
        <p:spPr bwMode="auto">
          <a:xfrm rot="10800000">
            <a:off x="4311650" y="6217444"/>
            <a:ext cx="1074742" cy="2978"/>
          </a:xfrm>
          <a:prstGeom prst="curvedConnector3">
            <a:avLst>
              <a:gd name="adj1" fmla="val 50000"/>
            </a:avLst>
          </a:prstGeom>
          <a:noFill/>
          <a:ln w="38100" cap="flat" cmpd="sng">
            <a:solidFill>
              <a:schemeClr val="tx1"/>
            </a:solidFill>
            <a:round/>
            <a:headEnd/>
            <a:tailEnd/>
          </a:ln>
          <a:extLst>
            <a:ext uri="{909E8E84-426E-40dd-AFC4-6F175D3DCCD1}">
              <a14:hiddenFill xmlns:a14="http://schemas.microsoft.com/office/drawing/2010/main">
                <a:noFill/>
              </a14:hiddenFill>
            </a:ext>
          </a:extLst>
        </p:spPr>
      </p:cxnSp>
      <p:pic>
        <p:nvPicPr>
          <p:cNvPr id="27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35" y="76199"/>
            <a:ext cx="612775"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Straight Connector 69"/>
          <p:cNvSpPr>
            <a:spLocks noChangeShapeType="1"/>
          </p:cNvSpPr>
          <p:nvPr/>
        </p:nvSpPr>
        <p:spPr bwMode="auto">
          <a:xfrm flipH="1">
            <a:off x="4" y="990600"/>
            <a:ext cx="9144000" cy="0"/>
          </a:xfrm>
          <a:prstGeom prst="line">
            <a:avLst/>
          </a:prstGeom>
          <a:noFill/>
          <a:ln w="25400" cap="flat" cmpd="sng">
            <a:solidFill>
              <a:srgbClr val="7F7F7F"/>
            </a:solidFill>
            <a:prstDash val="lgDash"/>
            <a:round/>
            <a:headEnd/>
            <a:tailEnd/>
          </a:ln>
          <a:extLst>
            <a:ext uri="{909E8E84-426E-40dd-AFC4-6F175D3DCCD1}">
              <a14:hiddenFill xmlns:a14="http://schemas.microsoft.com/office/drawing/2010/main">
                <a:noFill/>
              </a14:hiddenFill>
            </a:ext>
          </a:extLst>
        </p:spPr>
        <p:txBody>
          <a:bodyPr lIns="91344" tIns="45672" rIns="91344" bIns="45672"/>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7658" name="Straight Connector 70"/>
          <p:cNvSpPr>
            <a:spLocks noChangeShapeType="1"/>
          </p:cNvSpPr>
          <p:nvPr/>
        </p:nvSpPr>
        <p:spPr bwMode="auto">
          <a:xfrm flipH="1">
            <a:off x="4" y="2032001"/>
            <a:ext cx="9144000" cy="0"/>
          </a:xfrm>
          <a:prstGeom prst="line">
            <a:avLst/>
          </a:prstGeom>
          <a:noFill/>
          <a:ln w="25400" cap="flat" cmpd="sng">
            <a:solidFill>
              <a:srgbClr val="7F7F7F"/>
            </a:solidFill>
            <a:prstDash val="lgDash"/>
            <a:round/>
            <a:headEnd/>
            <a:tailEnd/>
          </a:ln>
          <a:extLst>
            <a:ext uri="{909E8E84-426E-40dd-AFC4-6F175D3DCCD1}">
              <a14:hiddenFill xmlns:a14="http://schemas.microsoft.com/office/drawing/2010/main">
                <a:noFill/>
              </a14:hiddenFill>
            </a:ext>
          </a:extLst>
        </p:spPr>
        <p:txBody>
          <a:bodyPr lIns="91344" tIns="45672" rIns="91344" bIns="45672"/>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7659" name="TextBox 8"/>
          <p:cNvSpPr>
            <a:spLocks noChangeArrowheads="1"/>
          </p:cNvSpPr>
          <p:nvPr/>
        </p:nvSpPr>
        <p:spPr bwMode="auto">
          <a:xfrm>
            <a:off x="7724779" y="985837"/>
            <a:ext cx="889793"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Fiber</a:t>
            </a:r>
          </a:p>
        </p:txBody>
      </p:sp>
      <p:sp>
        <p:nvSpPr>
          <p:cNvPr id="27660" name="Straight Connector 72"/>
          <p:cNvSpPr>
            <a:spLocks noChangeShapeType="1"/>
          </p:cNvSpPr>
          <p:nvPr/>
        </p:nvSpPr>
        <p:spPr bwMode="auto">
          <a:xfrm flipH="1">
            <a:off x="4" y="3071813"/>
            <a:ext cx="9144000" cy="1587"/>
          </a:xfrm>
          <a:prstGeom prst="line">
            <a:avLst/>
          </a:prstGeom>
          <a:noFill/>
          <a:ln w="25400" cap="flat" cmpd="sng">
            <a:solidFill>
              <a:srgbClr val="7F7F7F"/>
            </a:solidFill>
            <a:prstDash val="lgDash"/>
            <a:round/>
            <a:headEnd/>
            <a:tailEnd/>
          </a:ln>
          <a:extLst>
            <a:ext uri="{909E8E84-426E-40dd-AFC4-6F175D3DCCD1}">
              <a14:hiddenFill xmlns:a14="http://schemas.microsoft.com/office/drawing/2010/main">
                <a:noFill/>
              </a14:hiddenFill>
            </a:ext>
          </a:extLst>
        </p:spPr>
        <p:txBody>
          <a:bodyPr lIns="91344" tIns="45672" rIns="91344" bIns="45672"/>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7661" name="TextBox 8"/>
          <p:cNvSpPr>
            <a:spLocks noChangeArrowheads="1"/>
          </p:cNvSpPr>
          <p:nvPr/>
        </p:nvSpPr>
        <p:spPr bwMode="auto">
          <a:xfrm>
            <a:off x="7252934" y="2317752"/>
            <a:ext cx="1707275"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Data Plane</a:t>
            </a:r>
          </a:p>
        </p:txBody>
      </p:sp>
      <p:sp>
        <p:nvSpPr>
          <p:cNvPr id="27662" name="TextBox 8"/>
          <p:cNvSpPr>
            <a:spLocks noChangeArrowheads="1"/>
          </p:cNvSpPr>
          <p:nvPr/>
        </p:nvSpPr>
        <p:spPr bwMode="auto">
          <a:xfrm>
            <a:off x="7108903" y="3497262"/>
            <a:ext cx="2049316"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Control Plane</a:t>
            </a:r>
          </a:p>
        </p:txBody>
      </p:sp>
      <p:sp>
        <p:nvSpPr>
          <p:cNvPr id="27663" name="Rounded Rectangle 75"/>
          <p:cNvSpPr>
            <a:spLocks noChangeArrowheads="1"/>
          </p:cNvSpPr>
          <p:nvPr/>
        </p:nvSpPr>
        <p:spPr bwMode="auto">
          <a:xfrm>
            <a:off x="1377950" y="4584704"/>
            <a:ext cx="4953000" cy="469900"/>
          </a:xfrm>
          <a:prstGeom prst="roundRect">
            <a:avLst>
              <a:gd name="adj" fmla="val 16667"/>
            </a:avLst>
          </a:prstGeom>
          <a:noFill/>
          <a:ln w="25400" cap="flat"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344" tIns="45672" rIns="91344" bIns="45672" anchor="ctr"/>
          <a:lstStyle/>
          <a:p>
            <a:pPr algn="ctr" defTabSz="913437" eaLnBrk="0" fontAlgn="base" hangingPunct="0">
              <a:spcBef>
                <a:spcPct val="0"/>
              </a:spcBef>
              <a:spcAft>
                <a:spcPct val="0"/>
              </a:spcAft>
            </a:pPr>
            <a:r>
              <a:rPr lang="en-US" sz="2400">
                <a:solidFill>
                  <a:srgbClr val="000000"/>
                </a:solidFill>
                <a:latin typeface="Calibri" charset="0"/>
                <a:ea typeface="ＭＳ Ｐゴシック" charset="0"/>
                <a:cs typeface="Calibri" charset="0"/>
                <a:sym typeface="Calibri" charset="0"/>
              </a:rPr>
              <a:t>Resource Manager</a:t>
            </a:r>
          </a:p>
        </p:txBody>
      </p:sp>
      <p:sp>
        <p:nvSpPr>
          <p:cNvPr id="27664" name="Straight Connector 76"/>
          <p:cNvSpPr>
            <a:spLocks noChangeShapeType="1"/>
          </p:cNvSpPr>
          <p:nvPr/>
        </p:nvSpPr>
        <p:spPr bwMode="auto">
          <a:xfrm flipH="1">
            <a:off x="4" y="4481514"/>
            <a:ext cx="9144000" cy="1587"/>
          </a:xfrm>
          <a:prstGeom prst="line">
            <a:avLst/>
          </a:prstGeom>
          <a:noFill/>
          <a:ln w="25400" cap="flat" cmpd="sng">
            <a:solidFill>
              <a:srgbClr val="7F7F7F"/>
            </a:solidFill>
            <a:prstDash val="lgDash"/>
            <a:round/>
            <a:headEnd/>
            <a:tailEnd/>
          </a:ln>
          <a:extLst>
            <a:ext uri="{909E8E84-426E-40dd-AFC4-6F175D3DCCD1}">
              <a14:hiddenFill xmlns:a14="http://schemas.microsoft.com/office/drawing/2010/main">
                <a:noFill/>
              </a14:hiddenFill>
            </a:ext>
          </a:extLst>
        </p:spPr>
        <p:txBody>
          <a:bodyPr lIns="91344" tIns="45672" rIns="91344" bIns="45672"/>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7665" name="TextBox 8"/>
          <p:cNvSpPr>
            <a:spLocks noChangeArrowheads="1"/>
          </p:cNvSpPr>
          <p:nvPr/>
        </p:nvSpPr>
        <p:spPr bwMode="auto">
          <a:xfrm>
            <a:off x="7223259" y="4418017"/>
            <a:ext cx="1980937" cy="8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Management</a:t>
            </a:r>
            <a:endParaRPr lang="en-US" altLang="en-US" sz="2400">
              <a:solidFill>
                <a:srgbClr val="000000"/>
              </a:solidFill>
              <a:latin typeface="Arial" charset="0"/>
              <a:ea typeface="ＭＳ Ｐゴシック" charset="0"/>
              <a:cs typeface="Calibri" charset="0"/>
              <a:sym typeface="Arial" charset="0"/>
            </a:endParaRPr>
          </a:p>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Plane</a:t>
            </a:r>
          </a:p>
        </p:txBody>
      </p:sp>
      <p:sp>
        <p:nvSpPr>
          <p:cNvPr id="27666" name="Straight Connector 78"/>
          <p:cNvSpPr>
            <a:spLocks noChangeShapeType="1"/>
          </p:cNvSpPr>
          <p:nvPr/>
        </p:nvSpPr>
        <p:spPr bwMode="auto">
          <a:xfrm flipH="1">
            <a:off x="4" y="5186364"/>
            <a:ext cx="9144000" cy="1587"/>
          </a:xfrm>
          <a:prstGeom prst="line">
            <a:avLst/>
          </a:prstGeom>
          <a:noFill/>
          <a:ln w="25400" cap="flat" cmpd="sng">
            <a:solidFill>
              <a:srgbClr val="7F7F7F"/>
            </a:solidFill>
            <a:prstDash val="lgDash"/>
            <a:round/>
            <a:headEnd/>
            <a:tailEnd/>
          </a:ln>
          <a:extLst>
            <a:ext uri="{909E8E84-426E-40dd-AFC4-6F175D3DCCD1}">
              <a14:hiddenFill xmlns:a14="http://schemas.microsoft.com/office/drawing/2010/main">
                <a:noFill/>
              </a14:hiddenFill>
            </a:ext>
          </a:extLst>
        </p:spPr>
        <p:txBody>
          <a:bodyPr lIns="91344" tIns="45672" rIns="91344" bIns="45672"/>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7667" name="TextBox 8"/>
          <p:cNvSpPr>
            <a:spLocks noChangeArrowheads="1"/>
          </p:cNvSpPr>
          <p:nvPr/>
        </p:nvSpPr>
        <p:spPr bwMode="auto">
          <a:xfrm>
            <a:off x="7192693" y="5262569"/>
            <a:ext cx="1997619" cy="8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Cloud</a:t>
            </a:r>
            <a:endParaRPr lang="en-US" altLang="en-US" sz="2400">
              <a:solidFill>
                <a:srgbClr val="000000"/>
              </a:solidFill>
              <a:latin typeface="Arial" charset="0"/>
              <a:ea typeface="ＭＳ Ｐゴシック" charset="0"/>
              <a:cs typeface="Calibri" charset="0"/>
              <a:sym typeface="Arial" charset="0"/>
            </a:endParaRPr>
          </a:p>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Infrastructure</a:t>
            </a:r>
          </a:p>
        </p:txBody>
      </p:sp>
      <p:pic>
        <p:nvPicPr>
          <p:cNvPr id="276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338764"/>
            <a:ext cx="59213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273" y="5338764"/>
            <a:ext cx="592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599" y="5338764"/>
            <a:ext cx="59213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TextBox 83"/>
          <p:cNvSpPr>
            <a:spLocks noChangeArrowheads="1"/>
          </p:cNvSpPr>
          <p:nvPr/>
        </p:nvSpPr>
        <p:spPr bwMode="auto">
          <a:xfrm>
            <a:off x="1180757" y="5405439"/>
            <a:ext cx="1043682"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server</a:t>
            </a:r>
          </a:p>
        </p:txBody>
      </p:sp>
      <p:pic>
        <p:nvPicPr>
          <p:cNvPr id="276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10" y="304800"/>
            <a:ext cx="295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73" name="Straight Arrow Connector 85"/>
          <p:cNvCxnSpPr>
            <a:cxnSpLocks noChangeShapeType="1"/>
            <a:stCxn id="27672" idx="3"/>
            <a:endCxn id="27656" idx="1"/>
          </p:cNvCxnSpPr>
          <p:nvPr/>
        </p:nvCxnSpPr>
        <p:spPr bwMode="auto">
          <a:xfrm flipV="1">
            <a:off x="676275" y="438150"/>
            <a:ext cx="2266950" cy="84138"/>
          </a:xfrm>
          <a:prstGeom prst="straightConnector1">
            <a:avLst/>
          </a:prstGeom>
          <a:noFill/>
          <a:ln w="25400" cap="flat" cmpd="sng">
            <a:solidFill>
              <a:schemeClr val="accent1"/>
            </a:solidFill>
            <a:prstDash val="sysDot"/>
            <a:round/>
            <a:headEnd type="arrow" w="med" len="med"/>
            <a:tailEnd type="arrow" w="med" len="med"/>
          </a:ln>
          <a:extLst>
            <a:ext uri="{909E8E84-426E-40dd-AFC4-6F175D3DCCD1}">
              <a14:hiddenFill xmlns:a14="http://schemas.microsoft.com/office/drawing/2010/main">
                <a:noFill/>
              </a14:hiddenFill>
            </a:ext>
          </a:extLst>
        </p:spPr>
      </p:cxnSp>
      <p:pic>
        <p:nvPicPr>
          <p:cNvPr id="27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11" y="76199"/>
            <a:ext cx="612775"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Straight Connector 90"/>
          <p:cNvSpPr>
            <a:spLocks noChangeShapeType="1"/>
          </p:cNvSpPr>
          <p:nvPr/>
        </p:nvSpPr>
        <p:spPr bwMode="auto">
          <a:xfrm flipH="1">
            <a:off x="4" y="1447800"/>
            <a:ext cx="9144000" cy="0"/>
          </a:xfrm>
          <a:prstGeom prst="line">
            <a:avLst/>
          </a:prstGeom>
          <a:noFill/>
          <a:ln w="25400" cap="flat" cmpd="sng">
            <a:solidFill>
              <a:srgbClr val="7F7F7F"/>
            </a:solidFill>
            <a:prstDash val="lgDash"/>
            <a:round/>
            <a:headEnd/>
            <a:tailEnd/>
          </a:ln>
          <a:extLst>
            <a:ext uri="{909E8E84-426E-40dd-AFC4-6F175D3DCCD1}">
              <a14:hiddenFill xmlns:a14="http://schemas.microsoft.com/office/drawing/2010/main">
                <a:noFill/>
              </a14:hiddenFill>
            </a:ext>
          </a:extLst>
        </p:spPr>
        <p:txBody>
          <a:bodyPr lIns="91344" tIns="45672" rIns="91344" bIns="45672"/>
          <a:lstStyle/>
          <a:p>
            <a:pPr defTabSz="913437" eaLnBrk="0" fontAlgn="base" hangingPunct="0">
              <a:spcBef>
                <a:spcPct val="0"/>
              </a:spcBef>
              <a:spcAft>
                <a:spcPct val="0"/>
              </a:spcAft>
            </a:pPr>
            <a:endParaRPr lang="en-US" smtClean="0">
              <a:solidFill>
                <a:srgbClr val="000000"/>
              </a:solidFill>
              <a:latin typeface="Arial" charset="0"/>
              <a:ea typeface="宋体" charset="0"/>
              <a:cs typeface="宋体" charset="0"/>
              <a:sym typeface="Arial" charset="0"/>
            </a:endParaRPr>
          </a:p>
        </p:txBody>
      </p:sp>
      <p:sp>
        <p:nvSpPr>
          <p:cNvPr id="27676" name="TextBox 8"/>
          <p:cNvSpPr>
            <a:spLocks noChangeArrowheads="1"/>
          </p:cNvSpPr>
          <p:nvPr/>
        </p:nvSpPr>
        <p:spPr bwMode="auto">
          <a:xfrm>
            <a:off x="7175916" y="1520825"/>
            <a:ext cx="1861313"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p>
            <a:pPr algn="ctr" defTabSz="913437" eaLnBrk="0" fontAlgn="base" hangingPunct="0">
              <a:spcBef>
                <a:spcPct val="0"/>
              </a:spcBef>
              <a:spcAft>
                <a:spcPct val="0"/>
              </a:spcAft>
            </a:pPr>
            <a:r>
              <a:rPr lang="en-US" sz="2400">
                <a:solidFill>
                  <a:srgbClr val="000000"/>
                </a:solidFill>
                <a:latin typeface="Arial" charset="0"/>
                <a:ea typeface="ＭＳ Ｐゴシック" charset="0"/>
                <a:cs typeface="Calibri" charset="0"/>
                <a:sym typeface="Arial" charset="0"/>
              </a:rPr>
              <a:t>Radio Plane</a:t>
            </a:r>
          </a:p>
        </p:txBody>
      </p:sp>
      <p:grpSp>
        <p:nvGrpSpPr>
          <p:cNvPr id="27677" name="Group 108"/>
          <p:cNvGrpSpPr>
            <a:grpSpLocks/>
          </p:cNvGrpSpPr>
          <p:nvPr/>
        </p:nvGrpSpPr>
        <p:grpSpPr bwMode="auto">
          <a:xfrm>
            <a:off x="1270000" y="2500326"/>
            <a:ext cx="1619250" cy="1219201"/>
            <a:chOff x="0" y="0"/>
            <a:chExt cx="1558017" cy="1219199"/>
          </a:xfrm>
        </p:grpSpPr>
        <p:sp>
          <p:nvSpPr>
            <p:cNvPr id="27678" name="Rectangle 96"/>
            <p:cNvSpPr>
              <a:spLocks noChangeArrowheads="1"/>
            </p:cNvSpPr>
            <p:nvPr/>
          </p:nvSpPr>
          <p:spPr bwMode="auto">
            <a:xfrm>
              <a:off x="0" y="0"/>
              <a:ext cx="1558017" cy="1219199"/>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endParaRPr lang="en-US" smtClean="0">
                <a:solidFill>
                  <a:srgbClr val="000000"/>
                </a:solidFill>
                <a:latin typeface="Calibri" charset="0"/>
                <a:ea typeface="ＭＳ Ｐゴシック" charset="0"/>
                <a:cs typeface="Calibri" charset="0"/>
                <a:sym typeface="Calibri" charset="0"/>
              </a:endParaRPr>
            </a:p>
          </p:txBody>
        </p:sp>
        <p:sp>
          <p:nvSpPr>
            <p:cNvPr id="27679" name="Rectangle 97"/>
            <p:cNvSpPr>
              <a:spLocks noChangeArrowheads="1"/>
            </p:cNvSpPr>
            <p:nvPr/>
          </p:nvSpPr>
          <p:spPr bwMode="auto">
            <a:xfrm>
              <a:off x="66402" y="60960"/>
              <a:ext cx="1423035" cy="396240"/>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2400">
                  <a:solidFill>
                    <a:srgbClr val="000000"/>
                  </a:solidFill>
                  <a:latin typeface="Calibri" charset="0"/>
                  <a:ea typeface="ＭＳ Ｐゴシック" charset="0"/>
                  <a:cs typeface="Calibri" charset="0"/>
                  <a:sym typeface="Calibri" charset="0"/>
                </a:rPr>
                <a:t>L1/L2</a:t>
              </a:r>
              <a:endParaRPr lang="en-US" altLang="en-US" smtClean="0">
                <a:solidFill>
                  <a:srgbClr val="000000"/>
                </a:solidFill>
                <a:latin typeface="Arial" charset="0"/>
                <a:ea typeface="ＭＳ Ｐゴシック" charset="0"/>
                <a:cs typeface="宋体" charset="0"/>
                <a:sym typeface="Arial" charset="0"/>
              </a:endParaRPr>
            </a:p>
          </p:txBody>
        </p:sp>
        <p:sp>
          <p:nvSpPr>
            <p:cNvPr id="27680" name="Rectangle 98"/>
            <p:cNvSpPr>
              <a:spLocks noChangeArrowheads="1"/>
            </p:cNvSpPr>
            <p:nvPr/>
          </p:nvSpPr>
          <p:spPr bwMode="auto">
            <a:xfrm>
              <a:off x="66402" y="708660"/>
              <a:ext cx="1423036" cy="403860"/>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2400">
                  <a:solidFill>
                    <a:srgbClr val="000000"/>
                  </a:solidFill>
                  <a:latin typeface="Calibri" charset="0"/>
                  <a:ea typeface="ＭＳ Ｐゴシック" charset="0"/>
                  <a:cs typeface="Calibri" charset="0"/>
                  <a:sym typeface="Calibri" charset="0"/>
                </a:rPr>
                <a:t>Scheduler</a:t>
              </a:r>
            </a:p>
          </p:txBody>
        </p:sp>
      </p:grpSp>
      <p:grpSp>
        <p:nvGrpSpPr>
          <p:cNvPr id="27681" name="Group 109"/>
          <p:cNvGrpSpPr>
            <a:grpSpLocks/>
          </p:cNvGrpSpPr>
          <p:nvPr/>
        </p:nvGrpSpPr>
        <p:grpSpPr bwMode="auto">
          <a:xfrm>
            <a:off x="3543302" y="2500326"/>
            <a:ext cx="1590675" cy="1219201"/>
            <a:chOff x="0" y="0"/>
            <a:chExt cx="1558017" cy="1219199"/>
          </a:xfrm>
        </p:grpSpPr>
        <p:sp>
          <p:nvSpPr>
            <p:cNvPr id="27682" name="Rectangle 107"/>
            <p:cNvSpPr>
              <a:spLocks noChangeArrowheads="1"/>
            </p:cNvSpPr>
            <p:nvPr/>
          </p:nvSpPr>
          <p:spPr bwMode="auto">
            <a:xfrm>
              <a:off x="0" y="0"/>
              <a:ext cx="1558017" cy="1219199"/>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endParaRPr lang="en-US" smtClean="0">
                <a:solidFill>
                  <a:srgbClr val="000000"/>
                </a:solidFill>
                <a:latin typeface="Calibri" charset="0"/>
                <a:ea typeface="ＭＳ Ｐゴシック" charset="0"/>
                <a:cs typeface="Calibri" charset="0"/>
                <a:sym typeface="Calibri" charset="0"/>
              </a:endParaRPr>
            </a:p>
          </p:txBody>
        </p:sp>
        <p:sp>
          <p:nvSpPr>
            <p:cNvPr id="27683" name="Rectangle 108"/>
            <p:cNvSpPr>
              <a:spLocks noChangeArrowheads="1"/>
            </p:cNvSpPr>
            <p:nvPr/>
          </p:nvSpPr>
          <p:spPr bwMode="auto">
            <a:xfrm>
              <a:off x="66402" y="60960"/>
              <a:ext cx="1423035" cy="396240"/>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2400">
                  <a:solidFill>
                    <a:srgbClr val="000000"/>
                  </a:solidFill>
                  <a:latin typeface="Calibri" charset="0"/>
                  <a:ea typeface="ＭＳ Ｐゴシック" charset="0"/>
                  <a:cs typeface="Calibri" charset="0"/>
                  <a:sym typeface="Calibri" charset="0"/>
                </a:rPr>
                <a:t>L1/L2</a:t>
              </a:r>
              <a:endParaRPr lang="en-US" altLang="en-US" smtClean="0">
                <a:solidFill>
                  <a:srgbClr val="000000"/>
                </a:solidFill>
                <a:latin typeface="Arial" charset="0"/>
                <a:ea typeface="ＭＳ Ｐゴシック" charset="0"/>
                <a:cs typeface="宋体" charset="0"/>
                <a:sym typeface="Arial" charset="0"/>
              </a:endParaRPr>
            </a:p>
          </p:txBody>
        </p:sp>
        <p:sp>
          <p:nvSpPr>
            <p:cNvPr id="27684" name="Rectangle 109"/>
            <p:cNvSpPr>
              <a:spLocks noChangeArrowheads="1"/>
            </p:cNvSpPr>
            <p:nvPr/>
          </p:nvSpPr>
          <p:spPr bwMode="auto">
            <a:xfrm>
              <a:off x="66402" y="708660"/>
              <a:ext cx="1423036" cy="403860"/>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2400">
                  <a:solidFill>
                    <a:srgbClr val="000000"/>
                  </a:solidFill>
                  <a:latin typeface="Calibri" charset="0"/>
                  <a:ea typeface="ＭＳ Ｐゴシック" charset="0"/>
                  <a:cs typeface="Calibri" charset="0"/>
                  <a:sym typeface="Calibri" charset="0"/>
                </a:rPr>
                <a:t>Scheduler</a:t>
              </a:r>
            </a:p>
          </p:txBody>
        </p:sp>
      </p:grpSp>
      <p:grpSp>
        <p:nvGrpSpPr>
          <p:cNvPr id="27685" name="Group 110"/>
          <p:cNvGrpSpPr>
            <a:grpSpLocks/>
          </p:cNvGrpSpPr>
          <p:nvPr/>
        </p:nvGrpSpPr>
        <p:grpSpPr bwMode="auto">
          <a:xfrm>
            <a:off x="5332417" y="2500326"/>
            <a:ext cx="1590675" cy="1219201"/>
            <a:chOff x="0" y="0"/>
            <a:chExt cx="1558017" cy="1219199"/>
          </a:xfrm>
        </p:grpSpPr>
        <p:sp>
          <p:nvSpPr>
            <p:cNvPr id="27686" name="Rectangle 104"/>
            <p:cNvSpPr>
              <a:spLocks noChangeArrowheads="1"/>
            </p:cNvSpPr>
            <p:nvPr/>
          </p:nvSpPr>
          <p:spPr bwMode="auto">
            <a:xfrm>
              <a:off x="0" y="0"/>
              <a:ext cx="1558017" cy="1219199"/>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endParaRPr lang="en-US" smtClean="0">
                <a:solidFill>
                  <a:srgbClr val="000000"/>
                </a:solidFill>
                <a:latin typeface="Calibri" charset="0"/>
                <a:ea typeface="ＭＳ Ｐゴシック" charset="0"/>
                <a:cs typeface="Calibri" charset="0"/>
                <a:sym typeface="Calibri" charset="0"/>
              </a:endParaRPr>
            </a:p>
          </p:txBody>
        </p:sp>
        <p:sp>
          <p:nvSpPr>
            <p:cNvPr id="27687" name="Rectangle 105"/>
            <p:cNvSpPr>
              <a:spLocks noChangeArrowheads="1"/>
            </p:cNvSpPr>
            <p:nvPr/>
          </p:nvSpPr>
          <p:spPr bwMode="auto">
            <a:xfrm>
              <a:off x="66402" y="60960"/>
              <a:ext cx="1423035" cy="396240"/>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2400">
                  <a:solidFill>
                    <a:srgbClr val="000000"/>
                  </a:solidFill>
                  <a:latin typeface="Calibri" charset="0"/>
                  <a:ea typeface="ＭＳ Ｐゴシック" charset="0"/>
                  <a:cs typeface="Calibri" charset="0"/>
                  <a:sym typeface="Calibri" charset="0"/>
                </a:rPr>
                <a:t>L1/L2</a:t>
              </a:r>
              <a:endParaRPr lang="en-US" altLang="en-US" smtClean="0">
                <a:solidFill>
                  <a:srgbClr val="000000"/>
                </a:solidFill>
                <a:latin typeface="Arial" charset="0"/>
                <a:ea typeface="ＭＳ Ｐゴシック" charset="0"/>
                <a:cs typeface="宋体" charset="0"/>
                <a:sym typeface="Arial" charset="0"/>
              </a:endParaRPr>
            </a:p>
          </p:txBody>
        </p:sp>
        <p:sp>
          <p:nvSpPr>
            <p:cNvPr id="27688" name="Rectangle 106"/>
            <p:cNvSpPr>
              <a:spLocks noChangeArrowheads="1"/>
            </p:cNvSpPr>
            <p:nvPr/>
          </p:nvSpPr>
          <p:spPr bwMode="auto">
            <a:xfrm>
              <a:off x="66402" y="708660"/>
              <a:ext cx="1423036" cy="403860"/>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r>
                <a:rPr lang="en-US" sz="2400">
                  <a:solidFill>
                    <a:srgbClr val="000000"/>
                  </a:solidFill>
                  <a:latin typeface="Calibri" charset="0"/>
                  <a:ea typeface="ＭＳ Ｐゴシック" charset="0"/>
                  <a:cs typeface="Calibri" charset="0"/>
                  <a:sym typeface="Calibri" charset="0"/>
                </a:rPr>
                <a:t>Scheduler</a:t>
              </a:r>
            </a:p>
          </p:txBody>
        </p:sp>
      </p:grpSp>
      <p:grpSp>
        <p:nvGrpSpPr>
          <p:cNvPr id="27689" name="Group 41"/>
          <p:cNvGrpSpPr>
            <a:grpSpLocks/>
          </p:cNvGrpSpPr>
          <p:nvPr/>
        </p:nvGrpSpPr>
        <p:grpSpPr bwMode="auto">
          <a:xfrm>
            <a:off x="1066800" y="798195"/>
            <a:ext cx="6172200" cy="3545204"/>
            <a:chOff x="0" y="-3"/>
            <a:chExt cx="9720" cy="5584"/>
          </a:xfrm>
        </p:grpSpPr>
        <p:sp>
          <p:nvSpPr>
            <p:cNvPr id="27690" name="Rectangle 59"/>
            <p:cNvSpPr>
              <a:spLocks noChangeArrowheads="1"/>
            </p:cNvSpPr>
            <p:nvPr/>
          </p:nvSpPr>
          <p:spPr bwMode="auto">
            <a:xfrm>
              <a:off x="7400" y="1181"/>
              <a:ext cx="1080" cy="600"/>
            </a:xfrm>
            <a:prstGeom prst="rect">
              <a:avLst/>
            </a:prstGeom>
            <a:solidFill>
              <a:srgbClr val="FBD4B4"/>
            </a:solidFill>
            <a:ln w="25400" cap="flat" cmpd="sng">
              <a:solidFill>
                <a:srgbClr val="E36C09"/>
              </a:solidFill>
              <a:miter lim="800000"/>
              <a:headEnd/>
              <a:tailEnd/>
            </a:ln>
          </p:spPr>
          <p:txBody>
            <a:bodyPr anchor="ctr"/>
            <a:lstStyle/>
            <a:p>
              <a:pPr algn="ctr" defTabSz="913437" eaLnBrk="0" fontAlgn="base" hangingPunct="0">
                <a:spcBef>
                  <a:spcPct val="0"/>
                </a:spcBef>
                <a:spcAft>
                  <a:spcPct val="0"/>
                </a:spcAft>
              </a:pPr>
              <a:endParaRPr lang="en-US" smtClean="0">
                <a:solidFill>
                  <a:srgbClr val="FFFFFF"/>
                </a:solidFill>
                <a:latin typeface="Calibri" charset="0"/>
                <a:ea typeface="ＭＳ Ｐゴシック" charset="0"/>
                <a:cs typeface="Calibri" charset="0"/>
                <a:sym typeface="Calibri" charset="0"/>
              </a:endParaRPr>
            </a:p>
          </p:txBody>
        </p:sp>
        <p:sp>
          <p:nvSpPr>
            <p:cNvPr id="27691" name="Rectangle 60"/>
            <p:cNvSpPr>
              <a:spLocks noChangeArrowheads="1"/>
            </p:cNvSpPr>
            <p:nvPr/>
          </p:nvSpPr>
          <p:spPr bwMode="auto">
            <a:xfrm>
              <a:off x="2880" y="1143"/>
              <a:ext cx="1080" cy="600"/>
            </a:xfrm>
            <a:prstGeom prst="rect">
              <a:avLst/>
            </a:prstGeom>
            <a:solidFill>
              <a:srgbClr val="FBD4B4"/>
            </a:solidFill>
            <a:ln w="25400" cap="flat" cmpd="sng">
              <a:solidFill>
                <a:srgbClr val="E36C09"/>
              </a:solidFill>
              <a:miter lim="800000"/>
              <a:headEnd/>
              <a:tailEnd/>
            </a:ln>
          </p:spPr>
          <p:txBody>
            <a:bodyPr anchor="ctr"/>
            <a:lstStyle/>
            <a:p>
              <a:pPr algn="ctr" defTabSz="913437" eaLnBrk="0" fontAlgn="base" hangingPunct="0">
                <a:spcBef>
                  <a:spcPct val="0"/>
                </a:spcBef>
                <a:spcAft>
                  <a:spcPct val="0"/>
                </a:spcAft>
              </a:pPr>
              <a:endParaRPr lang="en-US" smtClean="0">
                <a:solidFill>
                  <a:srgbClr val="FFFFFF"/>
                </a:solidFill>
                <a:latin typeface="Calibri" charset="0"/>
                <a:ea typeface="ＭＳ Ｐゴシック" charset="0"/>
                <a:cs typeface="Calibri" charset="0"/>
                <a:sym typeface="Calibri" charset="0"/>
              </a:endParaRPr>
            </a:p>
          </p:txBody>
        </p:sp>
        <p:sp>
          <p:nvSpPr>
            <p:cNvPr id="27692" name="Oval 67"/>
            <p:cNvSpPr>
              <a:spLocks noChangeArrowheads="1"/>
            </p:cNvSpPr>
            <p:nvPr/>
          </p:nvSpPr>
          <p:spPr bwMode="auto">
            <a:xfrm>
              <a:off x="960" y="421"/>
              <a:ext cx="8760" cy="360"/>
            </a:xfrm>
            <a:prstGeom prst="ellipse">
              <a:avLst/>
            </a:prstGeom>
            <a:solidFill>
              <a:srgbClr val="FFFF00"/>
            </a:solidFill>
            <a:ln w="25400" cap="flat" cmpd="sng">
              <a:solidFill>
                <a:srgbClr val="FFC000"/>
              </a:solidFill>
              <a:round/>
              <a:headEnd/>
              <a:tailEnd/>
            </a:ln>
          </p:spPr>
          <p:txBody>
            <a:bodyPr anchor="ctr"/>
            <a:lstStyle/>
            <a:p>
              <a:pPr algn="ctr" defTabSz="913437" eaLnBrk="0" fontAlgn="base" hangingPunct="0">
                <a:spcBef>
                  <a:spcPct val="0"/>
                </a:spcBef>
                <a:spcAft>
                  <a:spcPct val="0"/>
                </a:spcAft>
              </a:pPr>
              <a:endParaRPr lang="en-US" smtClean="0">
                <a:solidFill>
                  <a:srgbClr val="FFFFFF"/>
                </a:solidFill>
                <a:latin typeface="Calibri" charset="0"/>
                <a:ea typeface="ＭＳ Ｐゴシック" charset="0"/>
                <a:cs typeface="Calibri" charset="0"/>
                <a:sym typeface="Calibri" charset="0"/>
              </a:endParaRPr>
            </a:p>
          </p:txBody>
        </p:sp>
        <p:cxnSp>
          <p:nvCxnSpPr>
            <p:cNvPr id="27693" name="AutoShape 45"/>
            <p:cNvCxnSpPr>
              <a:cxnSpLocks noChangeShapeType="1"/>
              <a:stCxn id="27674" idx="2"/>
              <a:endCxn id="27686" idx="0"/>
            </p:cNvCxnSpPr>
            <p:nvPr/>
          </p:nvCxnSpPr>
          <p:spPr bwMode="auto">
            <a:xfrm rot="16200000" flipH="1">
              <a:off x="6627" y="1336"/>
              <a:ext cx="2678" cy="8"/>
            </a:xfrm>
            <a:prstGeom prst="curvedConnector3">
              <a:avLst>
                <a:gd name="adj1" fmla="val 50000"/>
              </a:avLst>
            </a:prstGeom>
            <a:noFill/>
            <a:ln w="38100" cap="flat" cmpd="sng">
              <a:solidFill>
                <a:schemeClr val="tx1"/>
              </a:solidFill>
              <a:round/>
              <a:headEnd/>
              <a:tailEnd/>
            </a:ln>
            <a:extLst>
              <a:ext uri="{909E8E84-426E-40dd-AFC4-6F175D3DCCD1}">
                <a14:hiddenFill xmlns:a14="http://schemas.microsoft.com/office/drawing/2010/main">
                  <a:noFill/>
                </a14:hiddenFill>
              </a:ext>
            </a:extLst>
          </p:spPr>
        </p:cxnSp>
        <p:cxnSp>
          <p:nvCxnSpPr>
            <p:cNvPr id="27694" name="AutoShape 46"/>
            <p:cNvCxnSpPr>
              <a:cxnSpLocks noChangeShapeType="1"/>
              <a:stCxn id="27656" idx="2"/>
              <a:endCxn id="27678" idx="0"/>
            </p:cNvCxnSpPr>
            <p:nvPr/>
          </p:nvCxnSpPr>
          <p:spPr bwMode="auto">
            <a:xfrm rot="5400000">
              <a:off x="1174" y="414"/>
              <a:ext cx="2678" cy="1843"/>
            </a:xfrm>
            <a:prstGeom prst="bentConnector3">
              <a:avLst>
                <a:gd name="adj1" fmla="val 50000"/>
              </a:avLst>
            </a:prstGeom>
            <a:noFill/>
            <a:ln w="38100" cap="flat" cmpd="sng">
              <a:solidFill>
                <a:schemeClr val="tx1"/>
              </a:solidFill>
              <a:miter lim="800000"/>
              <a:headEnd/>
              <a:tailEnd/>
            </a:ln>
            <a:extLst>
              <a:ext uri="{909E8E84-426E-40dd-AFC4-6F175D3DCCD1}">
                <a14:hiddenFill xmlns:a14="http://schemas.microsoft.com/office/drawing/2010/main">
                  <a:noFill/>
                </a14:hiddenFill>
              </a:ext>
            </a:extLst>
          </p:spPr>
        </p:cxnSp>
        <p:cxnSp>
          <p:nvCxnSpPr>
            <p:cNvPr id="27695" name="AutoShape 47"/>
            <p:cNvCxnSpPr>
              <a:cxnSpLocks noChangeShapeType="1"/>
              <a:stCxn id="27656" idx="2"/>
              <a:endCxn id="27682" idx="0"/>
            </p:cNvCxnSpPr>
            <p:nvPr/>
          </p:nvCxnSpPr>
          <p:spPr bwMode="auto">
            <a:xfrm rot="16200000" flipH="1">
              <a:off x="2953" y="479"/>
              <a:ext cx="2678" cy="1715"/>
            </a:xfrm>
            <a:prstGeom prst="bentConnector3">
              <a:avLst>
                <a:gd name="adj1" fmla="val 50000"/>
              </a:avLst>
            </a:prstGeom>
            <a:noFill/>
            <a:ln w="38100" cap="flat" cmpd="sng">
              <a:solidFill>
                <a:schemeClr val="tx1"/>
              </a:solidFill>
              <a:miter lim="800000"/>
              <a:headEnd/>
              <a:tailEnd/>
            </a:ln>
            <a:extLst>
              <a:ext uri="{909E8E84-426E-40dd-AFC4-6F175D3DCCD1}">
                <a14:hiddenFill xmlns:a14="http://schemas.microsoft.com/office/drawing/2010/main">
                  <a:noFill/>
                </a14:hiddenFill>
              </a:ext>
            </a:extLst>
          </p:spPr>
        </p:cxnSp>
        <p:sp>
          <p:nvSpPr>
            <p:cNvPr id="27696" name="Rectangle 94"/>
            <p:cNvSpPr>
              <a:spLocks noChangeArrowheads="1"/>
            </p:cNvSpPr>
            <p:nvPr/>
          </p:nvSpPr>
          <p:spPr bwMode="auto">
            <a:xfrm>
              <a:off x="0" y="2499"/>
              <a:ext cx="3240" cy="3082"/>
            </a:xfrm>
            <a:prstGeom prst="rect">
              <a:avLst/>
            </a:prstGeom>
            <a:noFill/>
            <a:ln w="25400" cap="flat" cmpd="sng">
              <a:solidFill>
                <a:srgbClr val="00B05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endParaRPr lang="en-US" smtClean="0">
                <a:solidFill>
                  <a:srgbClr val="FFFFFF"/>
                </a:solidFill>
                <a:latin typeface="Calibri" charset="0"/>
                <a:ea typeface="ＭＳ Ｐゴシック" charset="0"/>
                <a:cs typeface="Calibri" charset="0"/>
                <a:sym typeface="Calibri" charset="0"/>
              </a:endParaRPr>
            </a:p>
          </p:txBody>
        </p:sp>
        <p:sp>
          <p:nvSpPr>
            <p:cNvPr id="27697" name="TextBox 8"/>
            <p:cNvSpPr>
              <a:spLocks noChangeArrowheads="1"/>
            </p:cNvSpPr>
            <p:nvPr/>
          </p:nvSpPr>
          <p:spPr bwMode="auto">
            <a:xfrm>
              <a:off x="299" y="1859"/>
              <a:ext cx="2473"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437" eaLnBrk="0" fontAlgn="base" hangingPunct="0">
                <a:spcBef>
                  <a:spcPct val="0"/>
                </a:spcBef>
                <a:spcAft>
                  <a:spcPct val="0"/>
                </a:spcAft>
              </a:pPr>
              <a:r>
                <a:rPr lang="en-US" sz="2400">
                  <a:solidFill>
                    <a:srgbClr val="00B050"/>
                  </a:solidFill>
                  <a:latin typeface="Arial" charset="0"/>
                  <a:ea typeface="ＭＳ Ｐゴシック" charset="0"/>
                  <a:cs typeface="Calibri" charset="0"/>
                  <a:sym typeface="Arial" charset="0"/>
                </a:rPr>
                <a:t>Operator1</a:t>
              </a:r>
            </a:p>
          </p:txBody>
        </p:sp>
        <p:sp>
          <p:nvSpPr>
            <p:cNvPr id="27698" name="Rectangle 102"/>
            <p:cNvSpPr>
              <a:spLocks noChangeArrowheads="1"/>
            </p:cNvSpPr>
            <p:nvPr/>
          </p:nvSpPr>
          <p:spPr bwMode="auto">
            <a:xfrm>
              <a:off x="3600" y="2499"/>
              <a:ext cx="5880" cy="3082"/>
            </a:xfrm>
            <a:prstGeom prst="rect">
              <a:avLst/>
            </a:prstGeom>
            <a:noFill/>
            <a:ln w="25400" cap="flat" cmpd="sng">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3437" eaLnBrk="0" fontAlgn="base" hangingPunct="0">
                <a:spcBef>
                  <a:spcPct val="0"/>
                </a:spcBef>
                <a:spcAft>
                  <a:spcPct val="0"/>
                </a:spcAft>
              </a:pPr>
              <a:endParaRPr lang="en-US" smtClean="0">
                <a:solidFill>
                  <a:srgbClr val="FFFFFF"/>
                </a:solidFill>
                <a:latin typeface="Calibri" charset="0"/>
                <a:ea typeface="ＭＳ Ｐゴシック" charset="0"/>
                <a:cs typeface="Calibri" charset="0"/>
                <a:sym typeface="Calibri" charset="0"/>
              </a:endParaRPr>
            </a:p>
          </p:txBody>
        </p:sp>
        <p:sp>
          <p:nvSpPr>
            <p:cNvPr id="27699" name="TextBox 8"/>
            <p:cNvSpPr>
              <a:spLocks noChangeArrowheads="1"/>
            </p:cNvSpPr>
            <p:nvPr/>
          </p:nvSpPr>
          <p:spPr bwMode="auto">
            <a:xfrm>
              <a:off x="5446" y="1859"/>
              <a:ext cx="2473"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437" eaLnBrk="0" fontAlgn="base" hangingPunct="0">
                <a:spcBef>
                  <a:spcPct val="0"/>
                </a:spcBef>
                <a:spcAft>
                  <a:spcPct val="0"/>
                </a:spcAft>
              </a:pPr>
              <a:r>
                <a:rPr lang="en-US" sz="2400">
                  <a:solidFill>
                    <a:srgbClr val="FF0000"/>
                  </a:solidFill>
                  <a:latin typeface="Arial" charset="0"/>
                  <a:ea typeface="ＭＳ Ｐゴシック" charset="0"/>
                  <a:cs typeface="Calibri" charset="0"/>
                  <a:sym typeface="Arial" charset="0"/>
                </a:rPr>
                <a:t>Operator2</a:t>
              </a:r>
            </a:p>
          </p:txBody>
        </p:sp>
      </p:grpSp>
      <p:sp>
        <p:nvSpPr>
          <p:cNvPr id="27700" name="Rectangle 110"/>
          <p:cNvSpPr>
            <a:spLocks noChangeArrowheads="1"/>
          </p:cNvSpPr>
          <p:nvPr/>
        </p:nvSpPr>
        <p:spPr bwMode="auto">
          <a:xfrm>
            <a:off x="2438401" y="5491177"/>
            <a:ext cx="228600" cy="228601"/>
          </a:xfrm>
          <a:prstGeom prst="rect">
            <a:avLst/>
          </a:prstGeom>
          <a:solidFill>
            <a:srgbClr val="00B050"/>
          </a:solidFill>
          <a:ln w="25400" cap="flat" cmpd="sng">
            <a:solidFill>
              <a:srgbClr val="00B050"/>
            </a:solidFill>
            <a:miter lim="800000"/>
            <a:headEnd/>
            <a:tailEnd/>
          </a:ln>
        </p:spPr>
        <p:txBody>
          <a:bodyPr lIns="91344" tIns="45672" rIns="91344" bIns="45672" anchor="ctr"/>
          <a:lstStyle/>
          <a:p>
            <a:pPr algn="ctr" defTabSz="913437" eaLnBrk="0" fontAlgn="base" hangingPunct="0">
              <a:spcBef>
                <a:spcPct val="0"/>
              </a:spcBef>
              <a:spcAft>
                <a:spcPct val="0"/>
              </a:spcAft>
            </a:pPr>
            <a:endParaRPr lang="en-US" smtClean="0">
              <a:solidFill>
                <a:srgbClr val="FFFFFF"/>
              </a:solidFill>
              <a:latin typeface="Calibri" charset="0"/>
              <a:ea typeface="ＭＳ Ｐゴシック" charset="0"/>
              <a:cs typeface="Calibri" charset="0"/>
              <a:sym typeface="Calibri" charset="0"/>
            </a:endParaRPr>
          </a:p>
        </p:txBody>
      </p:sp>
      <p:sp>
        <p:nvSpPr>
          <p:cNvPr id="27701" name="Rectangle 111"/>
          <p:cNvSpPr>
            <a:spLocks noChangeArrowheads="1"/>
          </p:cNvSpPr>
          <p:nvPr/>
        </p:nvSpPr>
        <p:spPr bwMode="auto">
          <a:xfrm>
            <a:off x="3905250" y="5491177"/>
            <a:ext cx="228600" cy="228601"/>
          </a:xfrm>
          <a:prstGeom prst="rect">
            <a:avLst/>
          </a:prstGeom>
          <a:solidFill>
            <a:srgbClr val="FF0000"/>
          </a:solidFill>
          <a:ln w="25400" cap="flat" cmpd="sng">
            <a:solidFill>
              <a:srgbClr val="FF0000"/>
            </a:solidFill>
            <a:miter lim="800000"/>
            <a:headEnd/>
            <a:tailEnd/>
          </a:ln>
        </p:spPr>
        <p:txBody>
          <a:bodyPr lIns="91344" tIns="45672" rIns="91344" bIns="45672" anchor="ctr"/>
          <a:lstStyle/>
          <a:p>
            <a:pPr algn="ctr" defTabSz="913437" eaLnBrk="0" fontAlgn="base" hangingPunct="0">
              <a:spcBef>
                <a:spcPct val="0"/>
              </a:spcBef>
              <a:spcAft>
                <a:spcPct val="0"/>
              </a:spcAft>
            </a:pPr>
            <a:endParaRPr lang="en-US" smtClean="0">
              <a:solidFill>
                <a:srgbClr val="FFFFFF"/>
              </a:solidFill>
              <a:latin typeface="Calibri" charset="0"/>
              <a:ea typeface="ＭＳ Ｐゴシック" charset="0"/>
              <a:cs typeface="Calibri" charset="0"/>
              <a:sym typeface="Calibri" charset="0"/>
            </a:endParaRPr>
          </a:p>
        </p:txBody>
      </p:sp>
      <p:sp>
        <p:nvSpPr>
          <p:cNvPr id="27702" name="Rectangle 112"/>
          <p:cNvSpPr>
            <a:spLocks noChangeArrowheads="1"/>
          </p:cNvSpPr>
          <p:nvPr/>
        </p:nvSpPr>
        <p:spPr bwMode="auto">
          <a:xfrm>
            <a:off x="5334000" y="5491177"/>
            <a:ext cx="228600" cy="228601"/>
          </a:xfrm>
          <a:prstGeom prst="rect">
            <a:avLst/>
          </a:prstGeom>
          <a:solidFill>
            <a:srgbClr val="FF0000"/>
          </a:solidFill>
          <a:ln w="25400" cap="flat" cmpd="sng">
            <a:solidFill>
              <a:srgbClr val="FF0000"/>
            </a:solidFill>
            <a:miter lim="800000"/>
            <a:headEnd/>
            <a:tailEnd/>
          </a:ln>
        </p:spPr>
        <p:txBody>
          <a:bodyPr lIns="91344" tIns="45672" rIns="91344" bIns="45672" anchor="ctr"/>
          <a:lstStyle/>
          <a:p>
            <a:pPr algn="ctr" defTabSz="913437" eaLnBrk="0" fontAlgn="base" hangingPunct="0">
              <a:spcBef>
                <a:spcPct val="0"/>
              </a:spcBef>
              <a:spcAft>
                <a:spcPct val="0"/>
              </a:spcAft>
            </a:pPr>
            <a:endParaRPr lang="en-US" smtClean="0">
              <a:solidFill>
                <a:srgbClr val="FFFFFF"/>
              </a:solidFill>
              <a:latin typeface="Calibri" charset="0"/>
              <a:ea typeface="ＭＳ Ｐゴシック" charset="0"/>
              <a:cs typeface="Calibri" charset="0"/>
              <a:sym typeface="Calibri" charset="0"/>
            </a:endParaRPr>
          </a:p>
        </p:txBody>
      </p:sp>
      <p:sp>
        <p:nvSpPr>
          <p:cNvPr id="27703" name="Rectangle 113"/>
          <p:cNvSpPr>
            <a:spLocks noChangeArrowheads="1"/>
          </p:cNvSpPr>
          <p:nvPr/>
        </p:nvSpPr>
        <p:spPr bwMode="auto">
          <a:xfrm>
            <a:off x="3543310" y="3810001"/>
            <a:ext cx="3390899" cy="457200"/>
          </a:xfrm>
          <a:prstGeom prst="rect">
            <a:avLst/>
          </a:prstGeom>
          <a:solidFill>
            <a:schemeClr val="bg1"/>
          </a:solidFill>
          <a:ln w="25400" cap="flat" cmpd="sng">
            <a:solidFill>
              <a:schemeClr val="tx1"/>
            </a:solidFill>
            <a:miter lim="800000"/>
            <a:headEnd/>
            <a:tailEnd/>
          </a:ln>
        </p:spPr>
        <p:txBody>
          <a:bodyPr lIns="91344" tIns="45672" rIns="91344" bIns="45672" anchor="ctr"/>
          <a:lstStyle/>
          <a:p>
            <a:pPr algn="ctr" defTabSz="913437" eaLnBrk="0" fontAlgn="base" hangingPunct="0">
              <a:spcBef>
                <a:spcPct val="0"/>
              </a:spcBef>
              <a:spcAft>
                <a:spcPct val="0"/>
              </a:spcAft>
            </a:pPr>
            <a:r>
              <a:rPr lang="en-US" sz="2400">
                <a:solidFill>
                  <a:srgbClr val="000000"/>
                </a:solidFill>
                <a:latin typeface="Calibri" charset="0"/>
                <a:ea typeface="ＭＳ Ｐゴシック" charset="0"/>
                <a:cs typeface="Calibri" charset="0"/>
                <a:sym typeface="Calibri" charset="0"/>
              </a:rPr>
              <a:t>RAN Scheduler</a:t>
            </a:r>
          </a:p>
        </p:txBody>
      </p:sp>
      <p:sp>
        <p:nvSpPr>
          <p:cNvPr id="27704" name="Rectangle 113"/>
          <p:cNvSpPr>
            <a:spLocks noChangeArrowheads="1"/>
          </p:cNvSpPr>
          <p:nvPr/>
        </p:nvSpPr>
        <p:spPr bwMode="auto">
          <a:xfrm>
            <a:off x="1295409" y="3810001"/>
            <a:ext cx="1600201" cy="457200"/>
          </a:xfrm>
          <a:prstGeom prst="rect">
            <a:avLst/>
          </a:prstGeom>
          <a:solidFill>
            <a:schemeClr val="bg1"/>
          </a:solidFill>
          <a:ln w="25400" cap="flat" cmpd="sng">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lIns="91344" tIns="45672" rIns="91344" bIns="45672" anchor="ctr"/>
          <a:lstStyle/>
          <a:p>
            <a:pPr algn="ctr" defTabSz="913437" eaLnBrk="0" fontAlgn="base" hangingPunct="0">
              <a:spcBef>
                <a:spcPct val="0"/>
              </a:spcBef>
              <a:spcAft>
                <a:spcPct val="0"/>
              </a:spcAft>
            </a:pPr>
            <a:r>
              <a:rPr lang="en-US" smtClean="0">
                <a:solidFill>
                  <a:srgbClr val="000000"/>
                </a:solidFill>
                <a:latin typeface="Calibri" charset="0"/>
                <a:ea typeface="ＭＳ Ｐゴシック" charset="0"/>
                <a:cs typeface="Calibri" charset="0"/>
                <a:sym typeface="Calibri" charset="0"/>
              </a:rPr>
              <a:t>RAN Scheduler</a:t>
            </a:r>
          </a:p>
        </p:txBody>
      </p:sp>
      <p:sp>
        <p:nvSpPr>
          <p:cNvPr id="56" name="Footer Placeholder 6"/>
          <p:cNvSpPr>
            <a:spLocks noGrp="1"/>
          </p:cNvSpPr>
          <p:nvPr>
            <p:ph type="ftr" sz="quarter" idx="11"/>
          </p:nvPr>
        </p:nvSpPr>
        <p:spPr>
          <a:xfrm>
            <a:off x="2743200" y="6435723"/>
            <a:ext cx="3886200" cy="396877"/>
          </a:xfrm>
        </p:spPr>
        <p:txBody>
          <a:bodyPr/>
          <a:lstStyle/>
          <a:p>
            <a:r>
              <a:rPr lang="en-US" dirty="0" smtClean="0"/>
              <a:t>Software Defined Networking (COMS 6998-10) </a:t>
            </a:r>
            <a:endParaRPr lang="en-US" dirty="0"/>
          </a:p>
        </p:txBody>
      </p:sp>
      <p:sp>
        <p:nvSpPr>
          <p:cNvPr id="57" name="Slide Number Placeholder 4"/>
          <p:cNvSpPr>
            <a:spLocks noGrp="1"/>
          </p:cNvSpPr>
          <p:nvPr>
            <p:ph type="sldNum" sz="quarter" idx="12"/>
          </p:nvPr>
        </p:nvSpPr>
        <p:spPr>
          <a:xfrm>
            <a:off x="6553200" y="6356366"/>
            <a:ext cx="2133600" cy="365125"/>
          </a:xfrm>
        </p:spPr>
        <p:txBody>
          <a:bodyPr/>
          <a:lstStyle/>
          <a:p>
            <a:fld id="{20342B77-D34C-443A-9BA4-2E8748A6D936}" type="slidenum">
              <a:rPr lang="en-US" smtClean="0"/>
              <a:pPr/>
              <a:t>23</a:t>
            </a:fld>
            <a:endParaRPr lang="en-US" dirty="0"/>
          </a:p>
        </p:txBody>
      </p:sp>
      <p:sp>
        <p:nvSpPr>
          <p:cNvPr id="58" name="Date Placeholder 5"/>
          <p:cNvSpPr>
            <a:spLocks noGrp="1"/>
          </p:cNvSpPr>
          <p:nvPr>
            <p:ph type="dt" sz="half" idx="10"/>
          </p:nvPr>
        </p:nvSpPr>
        <p:spPr>
          <a:xfrm>
            <a:off x="457202" y="6356366"/>
            <a:ext cx="2133600" cy="365125"/>
          </a:xfrm>
        </p:spPr>
        <p:txBody>
          <a:bodyPr/>
          <a:lstStyle/>
          <a:p>
            <a:r>
              <a:rPr lang="en-US" smtClean="0"/>
              <a:t>11/21/14</a:t>
            </a:r>
            <a:endParaRPr lang="en-US"/>
          </a:p>
        </p:txBody>
      </p:sp>
    </p:spTree>
    <p:extLst>
      <p:ext uri="{BB962C8B-B14F-4D97-AF65-F5344CB8AC3E}">
        <p14:creationId xmlns:p14="http://schemas.microsoft.com/office/powerpoint/2010/main" val="3548035307"/>
      </p:ext>
    </p:extLst>
  </p:cSld>
  <p:clrMapOvr>
    <a:masterClrMapping/>
  </p:clrMapOvr>
  <p:transition xmlns:p14="http://schemas.microsoft.com/office/powerpoint/2010/main" advTm="43322">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6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7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70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6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6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bldLvl="0" autoUpdateAnimBg="0"/>
      <p:bldP spid="27660" grpId="0" animBg="1"/>
      <p:bldP spid="27661" grpId="0" bldLvl="0" autoUpdateAnimBg="0"/>
      <p:bldP spid="27662" grpId="0" bldLvl="0" autoUpdateAnimBg="0"/>
      <p:bldP spid="27663" grpId="0" bldLvl="0" animBg="1" autoUpdateAnimBg="0"/>
      <p:bldP spid="27664" grpId="0" animBg="1"/>
      <p:bldP spid="27665" grpId="0" bldLvl="0" autoUpdateAnimBg="0"/>
      <p:bldP spid="27666" grpId="0" animBg="1"/>
      <p:bldP spid="27676" grpId="0" bldLvl="0" autoUpdateAnimBg="0"/>
      <p:bldP spid="27703" grpId="0" bldLvl="0" animBg="1" autoUpdateAnimBg="0"/>
      <p:bldP spid="27704"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latin typeface="Segoe UI Light" charset="0"/>
                <a:ea typeface="Segoe UI Symbol" charset="0"/>
                <a:cs typeface="Browallia New" charset="0"/>
              </a:rPr>
              <a:t>Summary</a:t>
            </a:r>
            <a:endParaRPr lang="en-US" dirty="0">
              <a:latin typeface="Segoe UI Light" charset="0"/>
              <a:ea typeface="Segoe UI Symbol" charset="0"/>
              <a:cs typeface="Browallia New" charset="0"/>
            </a:endParaRPr>
          </a:p>
        </p:txBody>
      </p:sp>
      <p:sp>
        <p:nvSpPr>
          <p:cNvPr id="3" name="Content Placeholder 2"/>
          <p:cNvSpPr>
            <a:spLocks noGrp="1"/>
          </p:cNvSpPr>
          <p:nvPr>
            <p:ph idx="1"/>
          </p:nvPr>
        </p:nvSpPr>
        <p:spPr>
          <a:xfrm>
            <a:off x="457200" y="1600202"/>
            <a:ext cx="8686800" cy="4525962"/>
          </a:xfrm>
        </p:spPr>
        <p:txBody>
          <a:bodyPr>
            <a:normAutofit/>
          </a:bodyPr>
          <a:lstStyle/>
          <a:p>
            <a:pPr marL="0" indent="0">
              <a:buNone/>
            </a:pPr>
            <a:r>
              <a:rPr lang="en-US" sz="3000" dirty="0">
                <a:latin typeface="Segoe UI Light" charset="0"/>
              </a:rPr>
              <a:t>Provides programmatic interfaces to monitor and program wireless networks</a:t>
            </a:r>
          </a:p>
          <a:p>
            <a:pPr lvl="1" eaLnBrk="1" hangingPunct="1"/>
            <a:r>
              <a:rPr lang="en-US" dirty="0">
                <a:latin typeface="Segoe UI Light" charset="0"/>
              </a:rPr>
              <a:t>High performance substrate using merchant </a:t>
            </a:r>
            <a:r>
              <a:rPr lang="en-US" dirty="0" smtClean="0">
                <a:latin typeface="Segoe UI Light" charset="0"/>
              </a:rPr>
              <a:t>silicon</a:t>
            </a:r>
            <a:endParaRPr lang="en-US" dirty="0">
              <a:latin typeface="Segoe UI Light" charset="0"/>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pPr/>
              <a:t>24</a:t>
            </a:fld>
            <a:endParaRPr lang="en-US" dirty="0"/>
          </a:p>
        </p:txBody>
      </p:sp>
      <p:sp>
        <p:nvSpPr>
          <p:cNvPr id="6" name="Date Placeholder 5"/>
          <p:cNvSpPr>
            <a:spLocks noGrp="1"/>
          </p:cNvSpPr>
          <p:nvPr>
            <p:ph type="dt" sz="half" idx="10"/>
          </p:nvPr>
        </p:nvSpPr>
        <p:spPr/>
        <p:txBody>
          <a:bodyPr/>
          <a:lstStyle/>
          <a:p>
            <a:r>
              <a:rPr lang="en-US" smtClean="0"/>
              <a:t>11/21/14</a:t>
            </a:r>
            <a:endParaRPr lang="en-US"/>
          </a:p>
        </p:txBody>
      </p:sp>
      <p:sp>
        <p:nvSpPr>
          <p:cNvPr id="7" name="Footer Placeholder 6"/>
          <p:cNvSpPr>
            <a:spLocks noGrp="1"/>
          </p:cNvSpPr>
          <p:nvPr>
            <p:ph type="ftr" sz="quarter" idx="11"/>
          </p:nvPr>
        </p:nvSpPr>
        <p:spPr/>
        <p:txBody>
          <a:bodyPr/>
          <a:lstStyle/>
          <a:p>
            <a:r>
              <a:rPr lang="en-US" dirty="0" smtClean="0"/>
              <a:t>Software Defined Networking (COMS 6998-10) </a:t>
            </a:r>
            <a:endParaRPr lang="en-US" dirty="0"/>
          </a:p>
        </p:txBody>
      </p:sp>
    </p:spTree>
    <p:extLst>
      <p:ext uri="{BB962C8B-B14F-4D97-AF65-F5344CB8AC3E}">
        <p14:creationId xmlns:p14="http://schemas.microsoft.com/office/powerpoint/2010/main" val="634523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lnSpcReduction="10000"/>
          </a:bodyPr>
          <a:lstStyle/>
          <a:p>
            <a:r>
              <a:rPr lang="en-US" dirty="0" smtClean="0"/>
              <a:t>Review of SDN Security</a:t>
            </a:r>
          </a:p>
          <a:p>
            <a:r>
              <a:rPr lang="en-US" dirty="0" smtClean="0"/>
              <a:t>SDN Wireless Networks</a:t>
            </a:r>
          </a:p>
          <a:p>
            <a:pPr lvl="1"/>
            <a:r>
              <a:rPr lang="en-US" dirty="0" smtClean="0"/>
              <a:t>Motivation</a:t>
            </a:r>
          </a:p>
          <a:p>
            <a:pPr lvl="1"/>
            <a:r>
              <a:rPr lang="en-US" dirty="0" smtClean="0">
                <a:solidFill>
                  <a:srgbClr val="000000"/>
                </a:solidFill>
              </a:rPr>
              <a:t>Data Plane Abstraction: </a:t>
            </a:r>
          </a:p>
          <a:p>
            <a:pPr lvl="2"/>
            <a:r>
              <a:rPr lang="en-US" dirty="0" err="1" smtClean="0"/>
              <a:t>OpenRadio</a:t>
            </a:r>
            <a:r>
              <a:rPr lang="en-US" dirty="0" smtClean="0"/>
              <a:t>  </a:t>
            </a:r>
          </a:p>
          <a:p>
            <a:pPr lvl="2"/>
            <a:r>
              <a:rPr lang="en-US" dirty="0" smtClean="0"/>
              <a:t>PRAN</a:t>
            </a:r>
          </a:p>
          <a:p>
            <a:pPr lvl="1"/>
            <a:r>
              <a:rPr lang="en-US" dirty="0" smtClean="0"/>
              <a:t>Control Plane Architecture</a:t>
            </a:r>
          </a:p>
          <a:p>
            <a:pPr lvl="2"/>
            <a:r>
              <a:rPr lang="en-US" dirty="0" smtClean="0">
                <a:solidFill>
                  <a:srgbClr val="FF0000"/>
                </a:solidFill>
              </a:rPr>
              <a:t>Radio Access Networks: </a:t>
            </a:r>
            <a:r>
              <a:rPr lang="en-US" dirty="0" err="1" smtClean="0">
                <a:solidFill>
                  <a:srgbClr val="FF0000"/>
                </a:solidFill>
              </a:rPr>
              <a:t>SoftRAN</a:t>
            </a:r>
            <a:endParaRPr lang="en-US" dirty="0" smtClean="0">
              <a:solidFill>
                <a:srgbClr val="FF0000"/>
              </a:solidFill>
            </a:endParaRPr>
          </a:p>
          <a:p>
            <a:pPr lvl="2"/>
            <a:r>
              <a:rPr lang="en-US" dirty="0" smtClean="0"/>
              <a:t>Core Networks: </a:t>
            </a:r>
            <a:r>
              <a:rPr lang="en-US" dirty="0" err="1" smtClean="0"/>
              <a:t>SoftCell</a:t>
            </a:r>
            <a:endParaRPr lang="en-US" dirty="0" smtClean="0"/>
          </a:p>
          <a:p>
            <a:pPr lvl="2"/>
            <a:r>
              <a:rPr lang="en-US" dirty="0" smtClean="0"/>
              <a:t>Cellular WAN: </a:t>
            </a:r>
            <a:r>
              <a:rPr lang="en-US" dirty="0" err="1" smtClean="0"/>
              <a:t>SoftMoW</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25</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7359364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1"/>
          <p:cNvSpPr>
            <a:spLocks noGrp="1"/>
          </p:cNvSpPr>
          <p:nvPr>
            <p:ph type="title"/>
          </p:nvPr>
        </p:nvSpPr>
        <p:spPr/>
        <p:txBody>
          <a:bodyPr/>
          <a:lstStyle/>
          <a:p>
            <a:r>
              <a:rPr lang="en-US" dirty="0">
                <a:ea typeface="ＭＳ Ｐゴシック" charset="0"/>
                <a:cs typeface="Gill Sans Light"/>
              </a:rPr>
              <a:t>Carrier’s Dilemma</a:t>
            </a:r>
          </a:p>
        </p:txBody>
      </p:sp>
      <p:sp>
        <p:nvSpPr>
          <p:cNvPr id="4" name="Slide Number Placeholder 3"/>
          <p:cNvSpPr>
            <a:spLocks noGrp="1"/>
          </p:cNvSpPr>
          <p:nvPr>
            <p:ph type="sldNum" sz="quarter" idx="12"/>
          </p:nvPr>
        </p:nvSpPr>
        <p:spPr/>
        <p:txBody>
          <a:bodyPr/>
          <a:lstStyle/>
          <a:p>
            <a:pPr>
              <a:defRPr/>
            </a:pPr>
            <a:fld id="{22B8DAE7-65FF-8A4C-83AA-92F87B1445AE}" type="slidenum">
              <a:rPr lang="en-US">
                <a:solidFill>
                  <a:prstClr val="white">
                    <a:lumMod val="75000"/>
                  </a:prstClr>
                </a:solidFill>
                <a:latin typeface="Calibri"/>
              </a:rPr>
              <a:pPr>
                <a:defRPr/>
              </a:pPr>
              <a:t>26</a:t>
            </a:fld>
            <a:endParaRPr lang="en-US" dirty="0">
              <a:solidFill>
                <a:prstClr val="white">
                  <a:lumMod val="75000"/>
                </a:prstClr>
              </a:solidFill>
              <a:latin typeface="Calibri"/>
            </a:endParaRPr>
          </a:p>
        </p:txBody>
      </p:sp>
      <p:graphicFrame>
        <p:nvGraphicFramePr>
          <p:cNvPr id="8" name="Chart 7"/>
          <p:cNvGraphicFramePr>
            <a:graphicFrameLocks/>
          </p:cNvGraphicFramePr>
          <p:nvPr/>
        </p:nvGraphicFramePr>
        <p:xfrm>
          <a:off x="622302" y="2352806"/>
          <a:ext cx="3925409" cy="3231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4927600" y="2352794"/>
          <a:ext cx="3886200" cy="3351660"/>
        </p:xfrm>
        <a:graphic>
          <a:graphicData uri="http://schemas.openxmlformats.org/drawingml/2006/chart">
            <c:chart xmlns:c="http://schemas.openxmlformats.org/drawingml/2006/chart" xmlns:r="http://schemas.openxmlformats.org/officeDocument/2006/relationships" r:id="rId4"/>
          </a:graphicData>
        </a:graphic>
      </p:graphicFrame>
      <p:sp>
        <p:nvSpPr>
          <p:cNvPr id="262149" name="TextBox 5"/>
          <p:cNvSpPr txBox="1">
            <a:spLocks noChangeArrowheads="1"/>
          </p:cNvSpPr>
          <p:nvPr/>
        </p:nvSpPr>
        <p:spPr bwMode="auto">
          <a:xfrm>
            <a:off x="938391" y="1793876"/>
            <a:ext cx="3408011"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2400" dirty="0">
                <a:solidFill>
                  <a:srgbClr val="800000"/>
                </a:solidFill>
                <a:latin typeface="Gill Sans Light"/>
                <a:cs typeface="Gill Sans Light"/>
              </a:rPr>
              <a:t>Exponential Traffic Growth</a:t>
            </a:r>
          </a:p>
        </p:txBody>
      </p:sp>
      <p:sp>
        <p:nvSpPr>
          <p:cNvPr id="262150" name="TextBox 9"/>
          <p:cNvSpPr txBox="1">
            <a:spLocks noChangeArrowheads="1"/>
          </p:cNvSpPr>
          <p:nvPr/>
        </p:nvSpPr>
        <p:spPr bwMode="auto">
          <a:xfrm>
            <a:off x="5101994" y="1851028"/>
            <a:ext cx="2846859"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2400" dirty="0">
                <a:solidFill>
                  <a:srgbClr val="800000"/>
                </a:solidFill>
                <a:latin typeface="Gill Sans Light"/>
                <a:cs typeface="Gill Sans Light"/>
              </a:rPr>
              <a:t>Limited Capacity Gain</a:t>
            </a:r>
          </a:p>
        </p:txBody>
      </p:sp>
      <p:sp>
        <p:nvSpPr>
          <p:cNvPr id="262151" name="Content Placeholder 10"/>
          <p:cNvSpPr>
            <a:spLocks noGrp="1"/>
          </p:cNvSpPr>
          <p:nvPr>
            <p:ph idx="1"/>
          </p:nvPr>
        </p:nvSpPr>
        <p:spPr>
          <a:xfrm>
            <a:off x="457204" y="5703889"/>
            <a:ext cx="8229600" cy="901699"/>
          </a:xfrm>
        </p:spPr>
        <p:txBody>
          <a:bodyPr/>
          <a:lstStyle/>
          <a:p>
            <a:pPr marL="456718" indent="-431343">
              <a:lnSpc>
                <a:spcPct val="115000"/>
              </a:lnSpc>
              <a:spcBef>
                <a:spcPts val="800"/>
              </a:spcBef>
              <a:buClr>
                <a:srgbClr val="434343"/>
              </a:buClr>
              <a:buSzPct val="167000"/>
            </a:pPr>
            <a:r>
              <a:rPr lang="en-US" sz="2800" dirty="0">
                <a:ea typeface="ＭＳ Ｐゴシック" charset="0"/>
                <a:cs typeface="Gill Sans Light"/>
              </a:rPr>
              <a:t>Poor wireless connectivity if left unaddressed</a:t>
            </a: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23988104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811464" y="2286002"/>
            <a:ext cx="5468937" cy="3798888"/>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sz="3000" dirty="0">
              <a:solidFill>
                <a:prstClr val="black"/>
              </a:solidFill>
              <a:latin typeface="Calibri"/>
            </a:endParaRPr>
          </a:p>
        </p:txBody>
      </p:sp>
      <p:sp>
        <p:nvSpPr>
          <p:cNvPr id="142338" name="Title 1"/>
          <p:cNvSpPr>
            <a:spLocks noGrp="1"/>
          </p:cNvSpPr>
          <p:nvPr>
            <p:ph type="title"/>
          </p:nvPr>
        </p:nvSpPr>
        <p:spPr>
          <a:xfrm>
            <a:off x="457204" y="274639"/>
            <a:ext cx="8229600" cy="841374"/>
          </a:xfrm>
        </p:spPr>
        <p:txBody>
          <a:bodyPr/>
          <a:lstStyle/>
          <a:p>
            <a:r>
              <a:rPr lang="en-US" sz="3600" dirty="0">
                <a:cs typeface="Gill Sans Light"/>
              </a:rPr>
              <a:t>LTE Radio Access Networks</a:t>
            </a:r>
          </a:p>
        </p:txBody>
      </p:sp>
      <p:sp>
        <p:nvSpPr>
          <p:cNvPr id="5" name="Rectangle 4"/>
          <p:cNvSpPr/>
          <p:nvPr/>
        </p:nvSpPr>
        <p:spPr>
          <a:xfrm>
            <a:off x="2743205" y="6019804"/>
            <a:ext cx="752273" cy="353846"/>
          </a:xfrm>
          <a:prstGeom prst="rect">
            <a:avLst/>
          </a:prstGeom>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Lucida Sans"/>
              </a:rPr>
              <a:t>access</a:t>
            </a:r>
          </a:p>
        </p:txBody>
      </p:sp>
      <p:sp>
        <p:nvSpPr>
          <p:cNvPr id="6" name="Rectangle 5"/>
          <p:cNvSpPr/>
          <p:nvPr/>
        </p:nvSpPr>
        <p:spPr>
          <a:xfrm>
            <a:off x="3657605" y="6019804"/>
            <a:ext cx="576099" cy="353846"/>
          </a:xfrm>
          <a:prstGeom prst="rect">
            <a:avLst/>
          </a:prstGeom>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Lucida Sans"/>
              </a:rPr>
              <a:t>core</a:t>
            </a:r>
          </a:p>
        </p:txBody>
      </p:sp>
      <p:grpSp>
        <p:nvGrpSpPr>
          <p:cNvPr id="142341" name="Group 6"/>
          <p:cNvGrpSpPr>
            <a:grpSpLocks/>
          </p:cNvGrpSpPr>
          <p:nvPr/>
        </p:nvGrpSpPr>
        <p:grpSpPr bwMode="auto">
          <a:xfrm>
            <a:off x="2249491" y="4733939"/>
            <a:ext cx="536575" cy="1773239"/>
            <a:chOff x="2228036" y="3409610"/>
            <a:chExt cx="536196" cy="1772842"/>
          </a:xfrm>
        </p:grpSpPr>
        <p:graphicFrame>
          <p:nvGraphicFramePr>
            <p:cNvPr id="142388" name="Object 7"/>
            <p:cNvGraphicFramePr>
              <a:graphicFrameLocks noChangeAspect="1"/>
            </p:cNvGraphicFramePr>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42206" name="Visio" r:id="rId4" imgW="635000" imgH="1511300" progId="">
                    <p:embed/>
                  </p:oleObj>
                </mc:Choice>
                <mc:Fallback>
                  <p:oleObj name="Visio" r:id="rId4"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2389" name="Object 8"/>
            <p:cNvGraphicFramePr>
              <a:graphicFrameLocks noChangeAspect="1"/>
            </p:cNvGraphicFramePr>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42207" name="Visio" r:id="rId6" imgW="635000" imgH="1511300" progId="">
                    <p:embed/>
                  </p:oleObj>
                </mc:Choice>
                <mc:Fallback>
                  <p:oleObj name="Visio" r:id="rId6"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2342" name="Group 9"/>
          <p:cNvGrpSpPr>
            <a:grpSpLocks/>
          </p:cNvGrpSpPr>
          <p:nvPr/>
        </p:nvGrpSpPr>
        <p:grpSpPr bwMode="auto">
          <a:xfrm>
            <a:off x="2268540" y="2471737"/>
            <a:ext cx="536575" cy="1771650"/>
            <a:chOff x="2336258" y="1389920"/>
            <a:chExt cx="536196" cy="1772842"/>
          </a:xfrm>
        </p:grpSpPr>
        <p:graphicFrame>
          <p:nvGraphicFramePr>
            <p:cNvPr id="142386" name="Object 10"/>
            <p:cNvGraphicFramePr>
              <a:graphicFrameLocks noChangeAspect="1"/>
            </p:cNvGraphicFramePr>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42208"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2387" name="Object 11"/>
            <p:cNvGraphicFramePr>
              <a:graphicFrameLocks noChangeAspect="1"/>
            </p:cNvGraphicFramePr>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42209"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2343" name="Group 12"/>
          <p:cNvGrpSpPr>
            <a:grpSpLocks/>
          </p:cNvGrpSpPr>
          <p:nvPr/>
        </p:nvGrpSpPr>
        <p:grpSpPr bwMode="auto">
          <a:xfrm>
            <a:off x="730250" y="2430465"/>
            <a:ext cx="833438" cy="1385886"/>
            <a:chOff x="547949" y="1288623"/>
            <a:chExt cx="834268" cy="1385046"/>
          </a:xfrm>
        </p:grpSpPr>
        <p:pic>
          <p:nvPicPr>
            <p:cNvPr id="142383" name="Picture 13"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4" name="Picture 14"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5" name="Picture 15"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344" name="Group 16"/>
          <p:cNvGrpSpPr>
            <a:grpSpLocks/>
          </p:cNvGrpSpPr>
          <p:nvPr/>
        </p:nvGrpSpPr>
        <p:grpSpPr bwMode="auto">
          <a:xfrm>
            <a:off x="730250" y="5057776"/>
            <a:ext cx="833438" cy="1385888"/>
            <a:chOff x="547949" y="4190857"/>
            <a:chExt cx="834268" cy="1385046"/>
          </a:xfrm>
        </p:grpSpPr>
        <p:pic>
          <p:nvPicPr>
            <p:cNvPr id="142380" name="Picture 17"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928672" y="419085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1" name="Picture 18"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701899" y="441060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82" name="Picture 19" descr="hero_front.jpg"/>
            <p:cNvPicPr>
              <a:picLocks noChangeAspect="1"/>
            </p:cNvPicPr>
            <p:nvPr/>
          </p:nvPicPr>
          <p:blipFill>
            <a:blip r:embed="rId9">
              <a:extLst>
                <a:ext uri="{28A0092B-C50C-407E-A947-70E740481C1C}">
                  <a14:useLocalDpi xmlns:a14="http://schemas.microsoft.com/office/drawing/2010/main" val="0"/>
                </a:ext>
              </a:extLst>
            </a:blip>
            <a:srcRect l="9836" t="1335" r="9991" b="10661"/>
            <a:stretch>
              <a:fillRect/>
            </a:stretch>
          </p:blipFill>
          <p:spPr bwMode="auto">
            <a:xfrm>
              <a:off x="547949" y="4646275"/>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345" name="Group 20"/>
          <p:cNvGrpSpPr>
            <a:grpSpLocks/>
          </p:cNvGrpSpPr>
          <p:nvPr/>
        </p:nvGrpSpPr>
        <p:grpSpPr bwMode="auto">
          <a:xfrm rot="-10076633" flipH="1" flipV="1">
            <a:off x="1649413" y="5526088"/>
            <a:ext cx="400050" cy="449263"/>
            <a:chOff x="5777472" y="4798637"/>
            <a:chExt cx="1366185" cy="1260568"/>
          </a:xfrm>
        </p:grpSpPr>
        <p:sp>
          <p:nvSpPr>
            <p:cNvPr id="22" name="Arc 33"/>
            <p:cNvSpPr>
              <a:spLocks noChangeArrowheads="1"/>
            </p:cNvSpPr>
            <p:nvPr/>
          </p:nvSpPr>
          <p:spPr bwMode="auto">
            <a:xfrm>
              <a:off x="5769761" y="5456006"/>
              <a:ext cx="44997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23" name="Arc 34"/>
            <p:cNvSpPr>
              <a:spLocks noChangeArrowheads="1"/>
            </p:cNvSpPr>
            <p:nvPr/>
          </p:nvSpPr>
          <p:spPr bwMode="auto">
            <a:xfrm>
              <a:off x="5923773" y="5346944"/>
              <a:ext cx="449972" cy="601330"/>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24" name="Arc 35"/>
            <p:cNvSpPr>
              <a:spLocks noChangeArrowheads="1"/>
            </p:cNvSpPr>
            <p:nvPr/>
          </p:nvSpPr>
          <p:spPr bwMode="auto">
            <a:xfrm>
              <a:off x="6078855" y="5237318"/>
              <a:ext cx="45539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25" name="Arc 36"/>
            <p:cNvSpPr>
              <a:spLocks noChangeArrowheads="1"/>
            </p:cNvSpPr>
            <p:nvPr/>
          </p:nvSpPr>
          <p:spPr bwMode="auto">
            <a:xfrm>
              <a:off x="6232867" y="5128256"/>
              <a:ext cx="455395" cy="601330"/>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26" name="Arc 37"/>
            <p:cNvSpPr>
              <a:spLocks noChangeArrowheads="1"/>
            </p:cNvSpPr>
            <p:nvPr/>
          </p:nvSpPr>
          <p:spPr bwMode="auto">
            <a:xfrm>
              <a:off x="6382708" y="5020026"/>
              <a:ext cx="45539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27" name="Arc 38"/>
            <p:cNvSpPr>
              <a:spLocks noChangeArrowheads="1"/>
            </p:cNvSpPr>
            <p:nvPr/>
          </p:nvSpPr>
          <p:spPr bwMode="auto">
            <a:xfrm>
              <a:off x="6530344" y="4908002"/>
              <a:ext cx="449972" cy="601333"/>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28" name="Arc 39"/>
            <p:cNvSpPr>
              <a:spLocks noChangeArrowheads="1"/>
            </p:cNvSpPr>
            <p:nvPr/>
          </p:nvSpPr>
          <p:spPr bwMode="auto">
            <a:xfrm>
              <a:off x="6686618" y="4803199"/>
              <a:ext cx="449975" cy="605786"/>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grpSp>
      <p:grpSp>
        <p:nvGrpSpPr>
          <p:cNvPr id="142346" name="Group 28"/>
          <p:cNvGrpSpPr>
            <a:grpSpLocks/>
          </p:cNvGrpSpPr>
          <p:nvPr/>
        </p:nvGrpSpPr>
        <p:grpSpPr bwMode="auto">
          <a:xfrm rot="10076633" flipH="1">
            <a:off x="1649413" y="2898775"/>
            <a:ext cx="400050" cy="449263"/>
            <a:chOff x="5777472" y="4798637"/>
            <a:chExt cx="1366185" cy="1260568"/>
          </a:xfrm>
        </p:grpSpPr>
        <p:sp>
          <p:nvSpPr>
            <p:cNvPr id="30" name="Arc 33"/>
            <p:cNvSpPr>
              <a:spLocks noChangeArrowheads="1"/>
            </p:cNvSpPr>
            <p:nvPr/>
          </p:nvSpPr>
          <p:spPr bwMode="auto">
            <a:xfrm>
              <a:off x="5768629" y="5451650"/>
              <a:ext cx="449975" cy="60578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31" name="Arc 34"/>
            <p:cNvSpPr>
              <a:spLocks noChangeArrowheads="1"/>
            </p:cNvSpPr>
            <p:nvPr/>
          </p:nvSpPr>
          <p:spPr bwMode="auto">
            <a:xfrm>
              <a:off x="5924906" y="5351300"/>
              <a:ext cx="449972" cy="601329"/>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32" name="Arc 35"/>
            <p:cNvSpPr>
              <a:spLocks noChangeArrowheads="1"/>
            </p:cNvSpPr>
            <p:nvPr/>
          </p:nvSpPr>
          <p:spPr bwMode="auto">
            <a:xfrm>
              <a:off x="6077723" y="5232963"/>
              <a:ext cx="455395" cy="60578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33" name="Arc 36"/>
            <p:cNvSpPr>
              <a:spLocks noChangeArrowheads="1"/>
            </p:cNvSpPr>
            <p:nvPr/>
          </p:nvSpPr>
          <p:spPr bwMode="auto">
            <a:xfrm>
              <a:off x="6232867" y="5128255"/>
              <a:ext cx="455395" cy="601332"/>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34" name="Arc 37"/>
            <p:cNvSpPr>
              <a:spLocks noChangeArrowheads="1"/>
            </p:cNvSpPr>
            <p:nvPr/>
          </p:nvSpPr>
          <p:spPr bwMode="auto">
            <a:xfrm>
              <a:off x="6381576" y="5015671"/>
              <a:ext cx="455395" cy="60578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35" name="Arc 38"/>
            <p:cNvSpPr>
              <a:spLocks noChangeArrowheads="1"/>
            </p:cNvSpPr>
            <p:nvPr/>
          </p:nvSpPr>
          <p:spPr bwMode="auto">
            <a:xfrm>
              <a:off x="6531477" y="4912359"/>
              <a:ext cx="449972" cy="601332"/>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sp>
          <p:nvSpPr>
            <p:cNvPr id="36" name="Arc 39"/>
            <p:cNvSpPr>
              <a:spLocks noChangeArrowheads="1"/>
            </p:cNvSpPr>
            <p:nvPr/>
          </p:nvSpPr>
          <p:spPr bwMode="auto">
            <a:xfrm>
              <a:off x="6685486" y="4798844"/>
              <a:ext cx="449975" cy="60578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defRPr/>
              </a:pPr>
              <a:endParaRPr lang="en-US">
                <a:solidFill>
                  <a:prstClr val="black"/>
                </a:solidFill>
                <a:latin typeface="Calibri"/>
                <a:ea typeface="ＭＳ Ｐゴシック" charset="0"/>
                <a:cs typeface="ＭＳ Ｐゴシック" charset="0"/>
              </a:endParaRPr>
            </a:p>
          </p:txBody>
        </p:sp>
      </p:grpSp>
      <p:sp>
        <p:nvSpPr>
          <p:cNvPr id="37" name="Rectangle 36"/>
          <p:cNvSpPr>
            <a:spLocks/>
          </p:cNvSpPr>
          <p:nvPr/>
        </p:nvSpPr>
        <p:spPr>
          <a:xfrm>
            <a:off x="6170613" y="3868753"/>
            <a:ext cx="1828800" cy="730251"/>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38" name="Rectangle 37"/>
          <p:cNvSpPr/>
          <p:nvPr/>
        </p:nvSpPr>
        <p:spPr>
          <a:xfrm>
            <a:off x="6105529" y="3906846"/>
            <a:ext cx="1968500" cy="615456"/>
          </a:xfrm>
          <a:prstGeom prst="rect">
            <a:avLst/>
          </a:prstGeom>
        </p:spPr>
        <p:txBody>
          <a:bodyPr lIns="91344" tIns="45672" rIns="91344" bIns="45672">
            <a:spAutoFit/>
          </a:bodyPr>
          <a:lstStyle/>
          <a:p>
            <a:pPr algn="ctr" defTabSz="456718">
              <a:defRPr/>
            </a:pPr>
            <a:r>
              <a:rPr lang="en-US" dirty="0">
                <a:solidFill>
                  <a:prstClr val="black"/>
                </a:solidFill>
                <a:latin typeface="Calibri"/>
                <a:ea typeface="ＭＳ Ｐゴシック" charset="0"/>
                <a:cs typeface="Lucida Sans"/>
              </a:rPr>
              <a:t>Packet Data </a:t>
            </a:r>
            <a:br>
              <a:rPr lang="en-US" dirty="0">
                <a:solidFill>
                  <a:prstClr val="black"/>
                </a:solidFill>
                <a:latin typeface="Calibri"/>
                <a:ea typeface="ＭＳ Ｐゴシック" charset="0"/>
                <a:cs typeface="Lucida Sans"/>
              </a:rPr>
            </a:br>
            <a:r>
              <a:rPr lang="en-US" dirty="0">
                <a:solidFill>
                  <a:prstClr val="black"/>
                </a:solidFill>
                <a:latin typeface="Calibri"/>
                <a:ea typeface="ＭＳ Ｐゴシック" charset="0"/>
                <a:cs typeface="Lucida Sans"/>
              </a:rPr>
              <a:t>Network Gateway</a:t>
            </a:r>
          </a:p>
        </p:txBody>
      </p:sp>
      <p:sp>
        <p:nvSpPr>
          <p:cNvPr id="39" name="Rectangle 38"/>
          <p:cNvSpPr>
            <a:spLocks noChangeAspect="1"/>
          </p:cNvSpPr>
          <p:nvPr/>
        </p:nvSpPr>
        <p:spPr>
          <a:xfrm>
            <a:off x="3692526" y="3381375"/>
            <a:ext cx="1828800" cy="714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40" name="Rectangle 39"/>
          <p:cNvSpPr/>
          <p:nvPr/>
        </p:nvSpPr>
        <p:spPr>
          <a:xfrm>
            <a:off x="3779631" y="3538539"/>
            <a:ext cx="1672059" cy="353846"/>
          </a:xfrm>
          <a:prstGeom prst="rect">
            <a:avLst/>
          </a:prstGeom>
        </p:spPr>
        <p:txBody>
          <a:bodyPr wrap="none" lIns="91344" tIns="45672" rIns="91344" bIns="45672">
            <a:spAutoFit/>
          </a:bodyPr>
          <a:lstStyle/>
          <a:p>
            <a:pPr algn="ctr" defTabSz="456718">
              <a:defRPr/>
            </a:pPr>
            <a:r>
              <a:rPr lang="en-US" dirty="0">
                <a:solidFill>
                  <a:prstClr val="black"/>
                </a:solidFill>
                <a:latin typeface="Calibri"/>
                <a:ea typeface="ＭＳ Ｐゴシック" charset="0"/>
                <a:cs typeface="Lucida Sans"/>
              </a:rPr>
              <a:t>Serving Gateway</a:t>
            </a:r>
          </a:p>
        </p:txBody>
      </p:sp>
      <p:sp>
        <p:nvSpPr>
          <p:cNvPr id="41" name="Rectangle 40"/>
          <p:cNvSpPr/>
          <p:nvPr/>
        </p:nvSpPr>
        <p:spPr>
          <a:xfrm>
            <a:off x="8086728" y="4724407"/>
            <a:ext cx="864947" cy="338457"/>
          </a:xfrm>
          <a:prstGeom prst="rect">
            <a:avLst/>
          </a:prstGeom>
        </p:spPr>
        <p:txBody>
          <a:bodyPr wrap="none" lIns="91344" tIns="45672" rIns="91344" bIns="45672">
            <a:spAutoFit/>
          </a:bodyPr>
          <a:lstStyle/>
          <a:p>
            <a:pPr defTabSz="456718">
              <a:defRPr/>
            </a:pPr>
            <a:r>
              <a:rPr lang="en-US" sz="1600" dirty="0">
                <a:solidFill>
                  <a:prstClr val="black"/>
                </a:solidFill>
                <a:latin typeface="Calibri"/>
                <a:ea typeface="ＭＳ Ｐゴシック" charset="0"/>
                <a:cs typeface="Lucida Sans"/>
              </a:rPr>
              <a:t>Internet</a:t>
            </a:r>
            <a:endParaRPr lang="en-US" sz="1600" dirty="0">
              <a:solidFill>
                <a:prstClr val="black"/>
              </a:solidFill>
              <a:latin typeface="Calibri"/>
              <a:ea typeface="ＭＳ Ｐゴシック" charset="0"/>
              <a:cs typeface="ＭＳ Ｐゴシック" charset="0"/>
            </a:endParaRPr>
          </a:p>
        </p:txBody>
      </p:sp>
      <p:cxnSp>
        <p:nvCxnSpPr>
          <p:cNvPr id="42" name="Straight Connector 41"/>
          <p:cNvCxnSpPr>
            <a:stCxn id="37" idx="3"/>
          </p:cNvCxnSpPr>
          <p:nvPr/>
        </p:nvCxnSpPr>
        <p:spPr>
          <a:xfrm>
            <a:off x="7999423" y="4233867"/>
            <a:ext cx="687387" cy="9524"/>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700463" y="4718050"/>
            <a:ext cx="1828800" cy="712788"/>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44" name="Rectangle 43"/>
          <p:cNvSpPr/>
          <p:nvPr/>
        </p:nvSpPr>
        <p:spPr>
          <a:xfrm>
            <a:off x="3787567" y="4860928"/>
            <a:ext cx="1672059" cy="353846"/>
          </a:xfrm>
          <a:prstGeom prst="rect">
            <a:avLst/>
          </a:prstGeom>
        </p:spPr>
        <p:txBody>
          <a:bodyPr wrap="none" lIns="91344" tIns="45672" rIns="91344" bIns="45672">
            <a:spAutoFit/>
          </a:bodyPr>
          <a:lstStyle/>
          <a:p>
            <a:pPr algn="ctr" defTabSz="456718">
              <a:defRPr/>
            </a:pPr>
            <a:r>
              <a:rPr lang="en-US" dirty="0">
                <a:solidFill>
                  <a:prstClr val="black"/>
                </a:solidFill>
                <a:latin typeface="Calibri"/>
                <a:ea typeface="ＭＳ Ｐゴシック" charset="0"/>
                <a:cs typeface="Lucida Sans"/>
              </a:rPr>
              <a:t>Serving Gateway</a:t>
            </a:r>
          </a:p>
        </p:txBody>
      </p:sp>
      <p:cxnSp>
        <p:nvCxnSpPr>
          <p:cNvPr id="45" name="Elbow Connector 44"/>
          <p:cNvCxnSpPr>
            <a:stCxn id="39" idx="3"/>
          </p:cNvCxnSpPr>
          <p:nvPr/>
        </p:nvCxnSpPr>
        <p:spPr>
          <a:xfrm>
            <a:off x="5521325" y="3738563"/>
            <a:ext cx="649288" cy="434975"/>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529263" y="4438650"/>
            <a:ext cx="641350" cy="635000"/>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endCxn id="39" idx="1"/>
          </p:cNvCxnSpPr>
          <p:nvPr/>
        </p:nvCxnSpPr>
        <p:spPr>
          <a:xfrm>
            <a:off x="2786072" y="3036888"/>
            <a:ext cx="906463" cy="701675"/>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flipV="1">
            <a:off x="2778124" y="5046663"/>
            <a:ext cx="908050" cy="660400"/>
          </a:xfrm>
          <a:prstGeom prst="bentConnector3">
            <a:avLst>
              <a:gd name="adj1" fmla="val 5418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87738" y="1925639"/>
            <a:ext cx="0" cy="4821236"/>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776982" y="1966923"/>
            <a:ext cx="1327607" cy="292291"/>
          </a:xfrm>
          <a:prstGeom prst="rect">
            <a:avLst/>
          </a:prstGeom>
        </p:spPr>
        <p:txBody>
          <a:bodyPr wrap="none" lIns="91344" tIns="45672" rIns="91344" bIns="45672">
            <a:spAutoFit/>
          </a:bodyPr>
          <a:lstStyle/>
          <a:p>
            <a:pPr algn="ctr" defTabSz="456718">
              <a:defRPr/>
            </a:pPr>
            <a:r>
              <a:rPr lang="en-US" sz="1300" dirty="0">
                <a:solidFill>
                  <a:prstClr val="black"/>
                </a:solidFill>
                <a:latin typeface="Calibri"/>
                <a:ea typeface="ＭＳ Ｐゴシック" charset="0"/>
                <a:cs typeface="Lucida Sans"/>
              </a:rPr>
              <a:t>Base Station (BS)</a:t>
            </a:r>
            <a:endParaRPr lang="en-US" sz="1300" dirty="0">
              <a:solidFill>
                <a:prstClr val="black"/>
              </a:solidFill>
              <a:latin typeface="Calibri"/>
              <a:ea typeface="ＭＳ Ｐゴシック" charset="0"/>
              <a:cs typeface="ＭＳ Ｐゴシック" charset="0"/>
            </a:endParaRPr>
          </a:p>
        </p:txBody>
      </p:sp>
      <p:cxnSp>
        <p:nvCxnSpPr>
          <p:cNvPr id="51" name="Straight Connector 50"/>
          <p:cNvCxnSpPr/>
          <p:nvPr/>
        </p:nvCxnSpPr>
        <p:spPr>
          <a:xfrm>
            <a:off x="2439988" y="2246314"/>
            <a:ext cx="0" cy="174624"/>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56613" y="4181487"/>
            <a:ext cx="1604539" cy="292291"/>
          </a:xfrm>
          <a:prstGeom prst="rect">
            <a:avLst/>
          </a:prstGeom>
        </p:spPr>
        <p:txBody>
          <a:bodyPr wrap="none" lIns="91344" tIns="45672" rIns="91344" bIns="45672">
            <a:spAutoFit/>
          </a:bodyPr>
          <a:lstStyle/>
          <a:p>
            <a:pPr algn="ctr" defTabSz="456718">
              <a:defRPr/>
            </a:pPr>
            <a:r>
              <a:rPr lang="en-US" sz="1300" dirty="0">
                <a:solidFill>
                  <a:prstClr val="black"/>
                </a:solidFill>
                <a:latin typeface="Calibri"/>
                <a:ea typeface="ＭＳ Ｐゴシック" charset="0"/>
                <a:cs typeface="Lucida Sans"/>
              </a:rPr>
              <a:t>User Equipment (UE)</a:t>
            </a:r>
            <a:endParaRPr lang="en-US" sz="1300" dirty="0">
              <a:solidFill>
                <a:prstClr val="black"/>
              </a:solidFill>
              <a:latin typeface="Calibri"/>
              <a:ea typeface="ＭＳ Ｐゴシック" charset="0"/>
              <a:cs typeface="ＭＳ Ｐゴシック" charset="0"/>
            </a:endParaRPr>
          </a:p>
        </p:txBody>
      </p:sp>
      <p:cxnSp>
        <p:nvCxnSpPr>
          <p:cNvPr id="53" name="Straight Connector 52"/>
          <p:cNvCxnSpPr/>
          <p:nvPr/>
        </p:nvCxnSpPr>
        <p:spPr>
          <a:xfrm>
            <a:off x="1158875" y="4718052"/>
            <a:ext cx="0" cy="265112"/>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2364" name="Slide Number Placeholder 2"/>
          <p:cNvSpPr>
            <a:spLocks noGrp="1"/>
          </p:cNvSpPr>
          <p:nvPr>
            <p:ph type="sldNum" sz="quarter" idx="12"/>
          </p:nvPr>
        </p:nvSpPr>
        <p:spPr bwMode="auto">
          <a:xfrm>
            <a:off x="6553200" y="632461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64B5B86-D4B6-FE45-92E7-76AEA2E6DFF1}" type="slidenum">
              <a:rPr lang="en-US" sz="1200">
                <a:solidFill>
                  <a:srgbClr val="BFBFBF"/>
                </a:solidFill>
                <a:latin typeface="Calibri" charset="0"/>
              </a:rPr>
              <a:pPr eaLnBrk="1" hangingPunct="1"/>
              <a:t>27</a:t>
            </a:fld>
            <a:endParaRPr lang="en-US" sz="1200" dirty="0">
              <a:solidFill>
                <a:srgbClr val="BFBFBF"/>
              </a:solidFill>
              <a:latin typeface="Calibri" charset="0"/>
            </a:endParaRPr>
          </a:p>
        </p:txBody>
      </p:sp>
      <p:sp>
        <p:nvSpPr>
          <p:cNvPr id="55" name="Content Placeholder 2"/>
          <p:cNvSpPr>
            <a:spLocks noGrp="1"/>
          </p:cNvSpPr>
          <p:nvPr>
            <p:ph idx="1"/>
          </p:nvPr>
        </p:nvSpPr>
        <p:spPr>
          <a:xfrm>
            <a:off x="11" y="1116013"/>
            <a:ext cx="9464675" cy="946150"/>
          </a:xfrm>
        </p:spPr>
        <p:txBody>
          <a:bodyPr/>
          <a:lstStyle/>
          <a:p>
            <a:r>
              <a:rPr lang="en-US" sz="2400" dirty="0">
                <a:cs typeface="Gill Sans Light"/>
              </a:rPr>
              <a:t>Goal: high capacity wide-area coverage</a:t>
            </a:r>
          </a:p>
          <a:p>
            <a:pPr lvl="1"/>
            <a:r>
              <a:rPr lang="en-US" sz="1700" dirty="0">
                <a:cs typeface="Gill Sans Light"/>
              </a:rPr>
              <a:t>Dense deployment of small cells</a:t>
            </a:r>
          </a:p>
        </p:txBody>
      </p:sp>
      <p:sp>
        <p:nvSpPr>
          <p:cNvPr id="2" name="Date Placeholder 1"/>
          <p:cNvSpPr>
            <a:spLocks noGrp="1"/>
          </p:cNvSpPr>
          <p:nvPr>
            <p:ph type="dt" sz="half" idx="10"/>
          </p:nvPr>
        </p:nvSpPr>
        <p:spPr/>
        <p:txBody>
          <a:bodyPr/>
          <a:lstStyle/>
          <a:p>
            <a:pPr>
              <a:defRPr/>
            </a:pPr>
            <a:r>
              <a:rPr lang="en-US" smtClean="0"/>
              <a:t>11/21/14</a:t>
            </a:r>
            <a:endParaRPr lang="en-US"/>
          </a:p>
        </p:txBody>
      </p:sp>
      <p:sp>
        <p:nvSpPr>
          <p:cNvPr id="3" name="Footer Placeholder 2"/>
          <p:cNvSpPr>
            <a:spLocks noGrp="1"/>
          </p:cNvSpPr>
          <p:nvPr>
            <p:ph type="ftr" sz="quarter" idx="11"/>
          </p:nvPr>
        </p:nvSpPr>
        <p:spPr>
          <a:xfrm>
            <a:off x="3124200" y="6324600"/>
            <a:ext cx="3276599" cy="3968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3707264482"/>
      </p:ext>
    </p:extLst>
  </p:cSld>
  <p:clrMapOvr>
    <a:masterClrMapping/>
  </p:clrMapOvr>
  <p:transition xmlns:p14="http://schemas.microsoft.com/office/powerpoint/2010/main" spd="slow" advTm="18591"/>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p:txBody>
          <a:bodyPr/>
          <a:lstStyle/>
          <a:p>
            <a:r>
              <a:rPr lang="en-US" dirty="0">
                <a:ea typeface="ＭＳ Ｐゴシック" charset="0"/>
                <a:cs typeface="Gill Sans Light"/>
              </a:rPr>
              <a:t>Dense and Chaotic Deployments</a:t>
            </a:r>
          </a:p>
        </p:txBody>
      </p:sp>
      <p:sp>
        <p:nvSpPr>
          <p:cNvPr id="3" name="Content Placeholder 2"/>
          <p:cNvSpPr>
            <a:spLocks noGrp="1"/>
          </p:cNvSpPr>
          <p:nvPr>
            <p:ph idx="1"/>
          </p:nvPr>
        </p:nvSpPr>
        <p:spPr>
          <a:xfrm>
            <a:off x="325440" y="4892690"/>
            <a:ext cx="8686800" cy="1831975"/>
          </a:xfrm>
        </p:spPr>
        <p:txBody>
          <a:bodyPr/>
          <a:lstStyle/>
          <a:p>
            <a:pPr marL="456718" indent="-418659">
              <a:buClr>
                <a:srgbClr val="434343"/>
              </a:buClr>
              <a:buSzPct val="167000"/>
            </a:pPr>
            <a:r>
              <a:rPr lang="en-US" dirty="0">
                <a:ea typeface="ＭＳ Ｐゴシック" charset="0"/>
                <a:cs typeface="Gill Sans Light"/>
              </a:rPr>
              <a:t>Dense: high SNR per user leads to higher capacity</a:t>
            </a:r>
          </a:p>
          <a:p>
            <a:pPr marL="913437" lvl="1" indent="-380600">
              <a:buClr>
                <a:srgbClr val="666666"/>
              </a:buClr>
              <a:buSzPct val="80000"/>
              <a:buFont typeface="Courier New" charset="0"/>
              <a:buChar char="o"/>
            </a:pPr>
            <a:r>
              <a:rPr lang="en-US" sz="2600" dirty="0">
                <a:ea typeface="ＭＳ Ｐゴシック" charset="0"/>
                <a:cs typeface="Gill Sans Light"/>
              </a:rPr>
              <a:t>Small cells, </a:t>
            </a:r>
            <a:r>
              <a:rPr lang="en-US" sz="2600" dirty="0" err="1">
                <a:ea typeface="ＭＳ Ｐゴシック" charset="0"/>
                <a:cs typeface="Gill Sans Light"/>
              </a:rPr>
              <a:t>femto</a:t>
            </a:r>
            <a:r>
              <a:rPr lang="en-US" sz="2600" dirty="0">
                <a:ea typeface="ＭＳ Ｐゴシック" charset="0"/>
                <a:cs typeface="Gill Sans Light"/>
              </a:rPr>
              <a:t> cells, repeaters, </a:t>
            </a:r>
            <a:r>
              <a:rPr lang="en-US" sz="2600" dirty="0" err="1">
                <a:ea typeface="ＭＳ Ｐゴシック" charset="0"/>
                <a:cs typeface="Gill Sans Light"/>
              </a:rPr>
              <a:t>etc</a:t>
            </a:r>
            <a:endParaRPr lang="en-US" sz="2600" dirty="0">
              <a:ea typeface="ＭＳ Ｐゴシック" charset="0"/>
              <a:cs typeface="Gill Sans Light"/>
            </a:endParaRPr>
          </a:p>
        </p:txBody>
      </p:sp>
      <p:sp>
        <p:nvSpPr>
          <p:cNvPr id="4" name="Slide Number Placeholder 3"/>
          <p:cNvSpPr>
            <a:spLocks noGrp="1"/>
          </p:cNvSpPr>
          <p:nvPr>
            <p:ph type="sldNum" sz="quarter" idx="12"/>
          </p:nvPr>
        </p:nvSpPr>
        <p:spPr/>
        <p:txBody>
          <a:bodyPr/>
          <a:lstStyle/>
          <a:p>
            <a:pPr>
              <a:defRPr/>
            </a:pPr>
            <a:fld id="{E129F111-85AA-0F44-966D-C53332AC8F2E}" type="slidenum">
              <a:rPr lang="en-US">
                <a:solidFill>
                  <a:prstClr val="white">
                    <a:lumMod val="75000"/>
                  </a:prstClr>
                </a:solidFill>
                <a:latin typeface="Calibri"/>
              </a:rPr>
              <a:pPr>
                <a:defRPr/>
              </a:pPr>
              <a:t>28</a:t>
            </a:fld>
            <a:endParaRPr lang="en-US">
              <a:solidFill>
                <a:prstClr val="white">
                  <a:lumMod val="75000"/>
                </a:prstClr>
              </a:solidFill>
              <a:latin typeface="Calibri"/>
            </a:endParaRPr>
          </a:p>
        </p:txBody>
      </p:sp>
      <p:pic>
        <p:nvPicPr>
          <p:cNvPr id="5" name="Picture 2" descr="http://www.atributosurbanos.es/images/fotos/sim-city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14"/>
            <a:ext cx="4191000"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9487" y="2590816"/>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8251" y="2235725"/>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6800" y="2435274"/>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1089" y="2235725"/>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4873" y="3106600"/>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85264" y="3132372"/>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3464" y="2881101"/>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0368" y="3876755"/>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1826" y="4003645"/>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1891" y="3352816"/>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3348" y="3241643"/>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4863" y="3622644"/>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4863" y="2235725"/>
            <a:ext cx="487141" cy="4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86" name="Picture 2" descr="http://www.atributosurbanos.es/images/fotos/sim-city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71703"/>
            <a:ext cx="4191000"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2743216"/>
            <a:ext cx="1160472" cy="117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http://images.all-free-download.com/images/graphicmedium/no_hope_wireless_access_point_clip_art_9235.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2040" y="2716845"/>
            <a:ext cx="1006560" cy="10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a:off x="4365635" y="3095626"/>
            <a:ext cx="434975" cy="38576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19" name="Footer Placeholder 18"/>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2580846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hape 33"/>
          <p:cNvSpPr>
            <a:spLocks noGrp="1"/>
          </p:cNvSpPr>
          <p:nvPr>
            <p:ph type="title"/>
          </p:nvPr>
        </p:nvSpPr>
        <p:spPr>
          <a:xfrm>
            <a:off x="457204" y="274639"/>
            <a:ext cx="8229600" cy="1143000"/>
          </a:xfrm>
        </p:spPr>
        <p:txBody>
          <a:bodyPr/>
          <a:lstStyle/>
          <a:p>
            <a:r>
              <a:rPr lang="en-US">
                <a:solidFill>
                  <a:srgbClr val="000090"/>
                </a:solidFill>
                <a:latin typeface="Calibri" charset="0"/>
                <a:ea typeface="ＭＳ Ｐゴシック" charset="0"/>
                <a:cs typeface="ＭＳ Ｐゴシック" charset="0"/>
              </a:rPr>
              <a:t>Problems</a:t>
            </a:r>
          </a:p>
        </p:txBody>
      </p:sp>
      <p:sp>
        <p:nvSpPr>
          <p:cNvPr id="34" name="Shape 34"/>
          <p:cNvSpPr txBox="1">
            <a:spLocks noGrp="1"/>
          </p:cNvSpPr>
          <p:nvPr>
            <p:ph type="body" idx="1"/>
          </p:nvPr>
        </p:nvSpPr>
        <p:spPr>
          <a:xfrm>
            <a:off x="457204" y="1577975"/>
            <a:ext cx="8229600" cy="4968875"/>
          </a:xfrm>
        </p:spPr>
        <p:txBody>
          <a:bodyPr>
            <a:noAutofit/>
          </a:bodyPr>
          <a:lstStyle/>
          <a:p>
            <a:pPr marL="456718" indent="-431343">
              <a:lnSpc>
                <a:spcPct val="115000"/>
              </a:lnSpc>
              <a:spcBef>
                <a:spcPts val="800"/>
              </a:spcBef>
              <a:buSzPct val="166666"/>
              <a:buFont typeface="Arial"/>
              <a:buChar char="•"/>
              <a:defRPr/>
            </a:pPr>
            <a:r>
              <a:rPr lang="en-US" sz="2800" dirty="0">
                <a:solidFill>
                  <a:srgbClr val="800000"/>
                </a:solidFill>
              </a:rPr>
              <a:t>Current LTE distributed control plane is ill-suited</a:t>
            </a:r>
            <a:endParaRPr lang="en" sz="2800" dirty="0">
              <a:solidFill>
                <a:srgbClr val="800000"/>
              </a:solidFill>
            </a:endParaRPr>
          </a:p>
          <a:p>
            <a:pPr marL="913437" lvl="1" indent="-405973">
              <a:lnSpc>
                <a:spcPct val="115000"/>
              </a:lnSpc>
              <a:spcBef>
                <a:spcPts val="700"/>
              </a:spcBef>
              <a:buFont typeface="Courier New"/>
              <a:buChar char="o"/>
              <a:defRPr/>
            </a:pPr>
            <a:r>
              <a:rPr lang="en-US" dirty="0">
                <a:solidFill>
                  <a:schemeClr val="tx1"/>
                </a:solidFill>
              </a:rPr>
              <a:t>Hard to manage inter-cell interference</a:t>
            </a:r>
          </a:p>
          <a:p>
            <a:pPr marL="913437" lvl="1" indent="-405973">
              <a:lnSpc>
                <a:spcPct val="115000"/>
              </a:lnSpc>
              <a:spcBef>
                <a:spcPts val="700"/>
              </a:spcBef>
              <a:buFont typeface="Courier New"/>
              <a:buChar char="o"/>
              <a:defRPr/>
            </a:pPr>
            <a:r>
              <a:rPr lang="en-US" dirty="0">
                <a:solidFill>
                  <a:schemeClr val="tx1"/>
                </a:solidFill>
              </a:rPr>
              <a:t>Hard to </a:t>
            </a:r>
            <a:r>
              <a:rPr lang="en-US" dirty="0" smtClean="0">
                <a:solidFill>
                  <a:schemeClr val="tx1"/>
                </a:solidFill>
              </a:rPr>
              <a:t>optimize </a:t>
            </a:r>
            <a:r>
              <a:rPr lang="en-US" dirty="0">
                <a:solidFill>
                  <a:schemeClr val="tx1"/>
                </a:solidFill>
              </a:rPr>
              <a:t>for variable </a:t>
            </a:r>
            <a:r>
              <a:rPr lang="en-US" dirty="0" smtClean="0">
                <a:solidFill>
                  <a:schemeClr val="tx1"/>
                </a:solidFill>
              </a:rPr>
              <a:t>load of cells</a:t>
            </a:r>
          </a:p>
          <a:p>
            <a:pPr marL="456718" indent="-431343">
              <a:lnSpc>
                <a:spcPct val="115000"/>
              </a:lnSpc>
              <a:spcBef>
                <a:spcPts val="800"/>
              </a:spcBef>
              <a:buSzPct val="166666"/>
              <a:buFont typeface="Arial"/>
              <a:buChar char="•"/>
              <a:defRPr/>
            </a:pPr>
            <a:r>
              <a:rPr lang="en-US" sz="2800" dirty="0">
                <a:solidFill>
                  <a:srgbClr val="800000"/>
                </a:solidFill>
              </a:rPr>
              <a:t>Dense deployment is costly</a:t>
            </a:r>
          </a:p>
          <a:p>
            <a:pPr marL="913437" lvl="1" indent="-405973">
              <a:lnSpc>
                <a:spcPct val="115000"/>
              </a:lnSpc>
              <a:spcBef>
                <a:spcPts val="700"/>
              </a:spcBef>
              <a:buFont typeface="Courier New"/>
              <a:buChar char="o"/>
              <a:defRPr/>
            </a:pPr>
            <a:r>
              <a:rPr lang="en-US" dirty="0" smtClean="0">
                <a:solidFill>
                  <a:srgbClr val="000000"/>
                </a:solidFill>
              </a:rPr>
              <a:t>Need to share cost among operators</a:t>
            </a:r>
            <a:endParaRPr lang="en-US" dirty="0">
              <a:solidFill>
                <a:srgbClr val="000000"/>
              </a:solidFill>
            </a:endParaRPr>
          </a:p>
          <a:p>
            <a:pPr marL="913437" lvl="1" indent="-405973">
              <a:lnSpc>
                <a:spcPct val="115000"/>
              </a:lnSpc>
              <a:spcBef>
                <a:spcPts val="700"/>
              </a:spcBef>
              <a:buFont typeface="Courier New"/>
              <a:buChar char="o"/>
              <a:defRPr/>
            </a:pPr>
            <a:r>
              <a:rPr lang="en-US" dirty="0" smtClean="0">
                <a:solidFill>
                  <a:srgbClr val="000000"/>
                </a:solidFill>
              </a:rPr>
              <a:t>Maintain direct control of radio resources </a:t>
            </a:r>
          </a:p>
          <a:p>
            <a:pPr marL="1313068" lvl="2" indent="-405973">
              <a:lnSpc>
                <a:spcPct val="115000"/>
              </a:lnSpc>
              <a:spcBef>
                <a:spcPts val="700"/>
              </a:spcBef>
              <a:buFont typeface="Courier New"/>
              <a:buChar char="o"/>
              <a:defRPr/>
            </a:pPr>
            <a:r>
              <a:rPr lang="en-US" dirty="0" smtClean="0"/>
              <a:t>Lacking in current 3gpp RAN sharing standards</a:t>
            </a:r>
          </a:p>
          <a:p>
            <a:pPr marL="907094" lvl="2" indent="0">
              <a:lnSpc>
                <a:spcPct val="115000"/>
              </a:lnSpc>
              <a:spcBef>
                <a:spcPts val="700"/>
              </a:spcBef>
              <a:defRPr/>
            </a:pPr>
            <a:endParaRPr lang="en-US" sz="2800" dirty="0"/>
          </a:p>
        </p:txBody>
      </p:sp>
      <p:sp>
        <p:nvSpPr>
          <p:cNvPr id="264195" name="Slide Number Placeholder 2"/>
          <p:cNvSpPr txBox="1">
            <a:spLocks/>
          </p:cNvSpPr>
          <p:nvPr/>
        </p:nvSpPr>
        <p:spPr bwMode="auto">
          <a:xfrm>
            <a:off x="6553200" y="63563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defTabSz="913437" eaLnBrk="1" fontAlgn="base" hangingPunct="1">
              <a:spcBef>
                <a:spcPct val="0"/>
              </a:spcBef>
              <a:spcAft>
                <a:spcPct val="0"/>
              </a:spcAft>
            </a:pPr>
            <a:fld id="{8DDCBC34-F65A-5E4A-9908-79A192B0AC9F}" type="slidenum">
              <a:rPr lang="en-US" sz="1300" b="0">
                <a:solidFill>
                  <a:prstClr val="white">
                    <a:lumMod val="75000"/>
                  </a:prstClr>
                </a:solidFill>
                <a:latin typeface="Arial" charset="0"/>
                <a:cs typeface="Arial" charset="0"/>
                <a:sym typeface="Arial" charset="0"/>
              </a:rPr>
              <a:pPr algn="r" defTabSz="913437" eaLnBrk="1" fontAlgn="base" hangingPunct="1">
                <a:spcBef>
                  <a:spcPct val="0"/>
                </a:spcBef>
                <a:spcAft>
                  <a:spcPct val="0"/>
                </a:spcAft>
              </a:pPr>
              <a:t>29</a:t>
            </a:fld>
            <a:endParaRPr lang="en-US" sz="1300" b="0" dirty="0">
              <a:solidFill>
                <a:prstClr val="white">
                  <a:lumMod val="75000"/>
                </a:prstClr>
              </a:solidFill>
              <a:latin typeface="Arial" charset="0"/>
              <a:cs typeface="Arial" charset="0"/>
              <a:sym typeface="Arial" charset="0"/>
            </a:endParaRPr>
          </a:p>
        </p:txBody>
      </p:sp>
    </p:spTree>
    <p:extLst>
      <p:ext uri="{BB962C8B-B14F-4D97-AF65-F5344CB8AC3E}">
        <p14:creationId xmlns:p14="http://schemas.microsoft.com/office/powerpoint/2010/main" val="29515951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dirty="0" smtClean="0">
                <a:latin typeface="Calibri" panose="020F0502020204030204" pitchFamily="34" charset="0"/>
              </a:rPr>
              <a:t>Review of Previous Lecture: Defense Against Control Plane Attacks</a:t>
            </a:r>
            <a:endParaRPr lang="ko-KR" altLang="en-US" dirty="0">
              <a:latin typeface="Calibri" panose="020F0502020204030204" pitchFamily="34" charset="0"/>
            </a:endParaRPr>
          </a:p>
        </p:txBody>
      </p:sp>
      <p:sp>
        <p:nvSpPr>
          <p:cNvPr id="3" name="Content Placeholder 2"/>
          <p:cNvSpPr>
            <a:spLocks noGrp="1"/>
          </p:cNvSpPr>
          <p:nvPr>
            <p:ph idx="1"/>
          </p:nvPr>
        </p:nvSpPr>
        <p:spPr>
          <a:xfrm>
            <a:off x="152402" y="1828801"/>
            <a:ext cx="5695950" cy="4351338"/>
          </a:xfrm>
        </p:spPr>
        <p:txBody>
          <a:bodyPr>
            <a:normAutofit fontScale="92500" lnSpcReduction="10000"/>
          </a:bodyPr>
          <a:lstStyle/>
          <a:p>
            <a:r>
              <a:rPr lang="en-US" altLang="ko-KR" dirty="0" smtClean="0">
                <a:latin typeface="Calibri" panose="020F0502020204030204" pitchFamily="34" charset="0"/>
              </a:rPr>
              <a:t>Security extension to the </a:t>
            </a:r>
            <a:r>
              <a:rPr lang="en-US" altLang="ko-KR" dirty="0" err="1" smtClean="0">
                <a:latin typeface="Calibri" panose="020F0502020204030204" pitchFamily="34" charset="0"/>
              </a:rPr>
              <a:t>OpenFlow</a:t>
            </a:r>
            <a:r>
              <a:rPr lang="en-US" altLang="ko-KR" dirty="0" smtClean="0">
                <a:latin typeface="Calibri" panose="020F0502020204030204" pitchFamily="34" charset="0"/>
              </a:rPr>
              <a:t> data plane</a:t>
            </a:r>
          </a:p>
          <a:p>
            <a:pPr lvl="1"/>
            <a:endParaRPr lang="en-US" altLang="ko-KR" dirty="0" smtClean="0">
              <a:latin typeface="Calibri" panose="020F0502020204030204" pitchFamily="34" charset="0"/>
            </a:endParaRPr>
          </a:p>
          <a:p>
            <a:pPr lvl="1"/>
            <a:r>
              <a:rPr lang="en-US" altLang="ko-KR" dirty="0">
                <a:latin typeface="Calibri" panose="020F0502020204030204" pitchFamily="34" charset="0"/>
              </a:rPr>
              <a:t>Connection migration</a:t>
            </a:r>
          </a:p>
          <a:p>
            <a:pPr lvl="2"/>
            <a:r>
              <a:rPr lang="en-US" altLang="ko-KR" dirty="0">
                <a:latin typeface="Calibri" panose="020F0502020204030204" pitchFamily="34" charset="0"/>
              </a:rPr>
              <a:t>To address scalability </a:t>
            </a:r>
          </a:p>
          <a:p>
            <a:pPr marL="913437" lvl="2" indent="0">
              <a:buNone/>
            </a:pPr>
            <a:r>
              <a:rPr lang="en-US" altLang="ko-KR" dirty="0">
                <a:latin typeface="Calibri" panose="020F0502020204030204" pitchFamily="34" charset="0"/>
              </a:rPr>
              <a:t>issue</a:t>
            </a:r>
          </a:p>
          <a:p>
            <a:pPr lvl="1"/>
            <a:endParaRPr lang="en-US" altLang="ko-KR" dirty="0">
              <a:latin typeface="Calibri" panose="020F0502020204030204" pitchFamily="34" charset="0"/>
            </a:endParaRPr>
          </a:p>
          <a:p>
            <a:pPr lvl="1"/>
            <a:r>
              <a:rPr lang="en-US" altLang="ko-KR" dirty="0">
                <a:latin typeface="Calibri" panose="020F0502020204030204" pitchFamily="34" charset="0"/>
              </a:rPr>
              <a:t>Actuating trigger</a:t>
            </a:r>
          </a:p>
          <a:p>
            <a:pPr lvl="2"/>
            <a:r>
              <a:rPr lang="en-US" altLang="ko-KR" dirty="0">
                <a:latin typeface="Calibri" panose="020F0502020204030204" pitchFamily="34" charset="0"/>
              </a:rPr>
              <a:t>To address responsiveness</a:t>
            </a:r>
          </a:p>
          <a:p>
            <a:pPr marL="913437" lvl="2" indent="0">
              <a:buNone/>
            </a:pPr>
            <a:r>
              <a:rPr lang="en-US" altLang="ko-KR" dirty="0">
                <a:latin typeface="Calibri" panose="020F0502020204030204" pitchFamily="34" charset="0"/>
              </a:rPr>
              <a:t> issue</a:t>
            </a:r>
            <a:endParaRPr lang="ko-KR" altLang="en-US" dirty="0">
              <a:latin typeface="Calibri" panose="020F0502020204030204" pitchFamily="34" charset="0"/>
            </a:endParaRPr>
          </a:p>
        </p:txBody>
      </p:sp>
      <p:sp>
        <p:nvSpPr>
          <p:cNvPr id="4" name="직사각형 3"/>
          <p:cNvSpPr/>
          <p:nvPr/>
        </p:nvSpPr>
        <p:spPr>
          <a:xfrm>
            <a:off x="4686238" y="3440504"/>
            <a:ext cx="4113471" cy="3036497"/>
          </a:xfrm>
          <a:prstGeom prst="rect">
            <a:avLst/>
          </a:prstGeom>
          <a:ln w="28575"/>
        </p:spPr>
        <p:style>
          <a:lnRef idx="2">
            <a:schemeClr val="accent1"/>
          </a:lnRef>
          <a:fillRef idx="1">
            <a:schemeClr val="lt1"/>
          </a:fillRef>
          <a:effectRef idx="0">
            <a:schemeClr val="accent1"/>
          </a:effectRef>
          <a:fontRef idx="minor">
            <a:schemeClr val="dk1"/>
          </a:fontRef>
        </p:style>
        <p:txBody>
          <a:bodyPr lIns="91344" tIns="45672" rIns="91344" bIns="45672" rtlCol="0" anchor="ctr"/>
          <a:lstStyle/>
          <a:p>
            <a:pPr algn="ctr" defTabSz="456718"/>
            <a:endParaRPr lang="ko-KR" altLang="en-US">
              <a:solidFill>
                <a:prstClr val="black"/>
              </a:solidFill>
              <a:latin typeface="Calibri" panose="020F0502020204030204" pitchFamily="34" charset="0"/>
              <a:ea typeface="맑은 고딕"/>
            </a:endParaRPr>
          </a:p>
        </p:txBody>
      </p:sp>
      <p:sp>
        <p:nvSpPr>
          <p:cNvPr id="5" name="직사각형 4"/>
          <p:cNvSpPr/>
          <p:nvPr/>
        </p:nvSpPr>
        <p:spPr>
          <a:xfrm>
            <a:off x="4821803" y="3635742"/>
            <a:ext cx="3787849" cy="414669"/>
          </a:xfrm>
          <a:prstGeom prst="rect">
            <a:avLst/>
          </a:prstGeom>
        </p:spPr>
        <p:style>
          <a:lnRef idx="1">
            <a:schemeClr val="accent1"/>
          </a:lnRef>
          <a:fillRef idx="2">
            <a:schemeClr val="accent1"/>
          </a:fillRef>
          <a:effectRef idx="1">
            <a:schemeClr val="accent1"/>
          </a:effectRef>
          <a:fontRef idx="minor">
            <a:schemeClr val="dk1"/>
          </a:fontRef>
        </p:style>
        <p:txBody>
          <a:bodyPr lIns="91344" tIns="45672" rIns="91344" bIns="45672" rtlCol="0" anchor="ctr"/>
          <a:lstStyle/>
          <a:p>
            <a:pPr algn="ctr" defTabSz="456718"/>
            <a:r>
              <a:rPr lang="en-US" altLang="ko-KR" sz="1300" b="1" dirty="0">
                <a:solidFill>
                  <a:prstClr val="black"/>
                </a:solidFill>
                <a:latin typeface="Calibri" panose="020F0502020204030204" pitchFamily="34" charset="0"/>
                <a:ea typeface="맑은 고딕"/>
              </a:rPr>
              <a:t>Control Plane Interface</a:t>
            </a:r>
            <a:endParaRPr lang="ko-KR" altLang="en-US" sz="1300" b="1" dirty="0">
              <a:solidFill>
                <a:prstClr val="black"/>
              </a:solidFill>
              <a:latin typeface="Calibri" panose="020F0502020204030204" pitchFamily="34" charset="0"/>
              <a:ea typeface="맑은 고딕"/>
            </a:endParaRPr>
          </a:p>
        </p:txBody>
      </p:sp>
      <p:sp>
        <p:nvSpPr>
          <p:cNvPr id="7" name="직사각형 6"/>
          <p:cNvSpPr/>
          <p:nvPr/>
        </p:nvSpPr>
        <p:spPr>
          <a:xfrm>
            <a:off x="4821803" y="5432629"/>
            <a:ext cx="3787849" cy="679932"/>
          </a:xfrm>
          <a:prstGeom prst="rect">
            <a:avLst/>
          </a:prstGeom>
        </p:spPr>
        <p:style>
          <a:lnRef idx="1">
            <a:schemeClr val="accent1"/>
          </a:lnRef>
          <a:fillRef idx="2">
            <a:schemeClr val="accent1"/>
          </a:fillRef>
          <a:effectRef idx="1">
            <a:schemeClr val="accent1"/>
          </a:effectRef>
          <a:fontRef idx="minor">
            <a:schemeClr val="dk1"/>
          </a:fontRef>
        </p:style>
        <p:txBody>
          <a:bodyPr lIns="91344" tIns="45672" rIns="91344" bIns="45672" rtlCol="0" anchor="ctr"/>
          <a:lstStyle/>
          <a:p>
            <a:pPr algn="ctr" defTabSz="456718"/>
            <a:r>
              <a:rPr lang="en-US" altLang="ko-KR" sz="1300" b="1" dirty="0">
                <a:solidFill>
                  <a:prstClr val="black"/>
                </a:solidFill>
                <a:latin typeface="Calibri" panose="020F0502020204030204" pitchFamily="34" charset="0"/>
                <a:ea typeface="맑은 고딕"/>
              </a:rPr>
              <a:t>Flow Table (TCAM and SRAM)</a:t>
            </a:r>
            <a:endParaRPr lang="ko-KR" altLang="en-US" sz="1300" b="1" dirty="0">
              <a:solidFill>
                <a:prstClr val="black"/>
              </a:solidFill>
              <a:latin typeface="Calibri" panose="020F0502020204030204" pitchFamily="34" charset="0"/>
              <a:ea typeface="맑은 고딕"/>
            </a:endParaRPr>
          </a:p>
        </p:txBody>
      </p:sp>
      <p:sp>
        <p:nvSpPr>
          <p:cNvPr id="8" name="직사각형 7"/>
          <p:cNvSpPr/>
          <p:nvPr/>
        </p:nvSpPr>
        <p:spPr>
          <a:xfrm>
            <a:off x="6966911" y="4367900"/>
            <a:ext cx="729291" cy="887264"/>
          </a:xfrm>
          <a:prstGeom prst="rect">
            <a:avLst/>
          </a:prstGeom>
        </p:spPr>
        <p:style>
          <a:lnRef idx="1">
            <a:schemeClr val="accent1"/>
          </a:lnRef>
          <a:fillRef idx="2">
            <a:schemeClr val="accent1"/>
          </a:fillRef>
          <a:effectRef idx="1">
            <a:schemeClr val="accent1"/>
          </a:effectRef>
          <a:fontRef idx="minor">
            <a:schemeClr val="dk1"/>
          </a:fontRef>
        </p:style>
        <p:txBody>
          <a:bodyPr lIns="91344" tIns="45672" rIns="91344" bIns="45672" rtlCol="0" anchor="ctr"/>
          <a:lstStyle/>
          <a:p>
            <a:pPr algn="ctr" defTabSz="456718"/>
            <a:r>
              <a:rPr lang="en-US" altLang="ko-KR" sz="1200" b="1" dirty="0">
                <a:solidFill>
                  <a:prstClr val="black"/>
                </a:solidFill>
                <a:latin typeface="Calibri" panose="020F0502020204030204" pitchFamily="34" charset="0"/>
                <a:ea typeface="맑은 고딕"/>
              </a:rPr>
              <a:t>Flow Table Lookup</a:t>
            </a:r>
            <a:endParaRPr lang="ko-KR" altLang="en-US" sz="1200" b="1" dirty="0">
              <a:solidFill>
                <a:prstClr val="black"/>
              </a:solidFill>
              <a:latin typeface="Calibri" panose="020F0502020204030204" pitchFamily="34" charset="0"/>
              <a:ea typeface="맑은 고딕"/>
            </a:endParaRPr>
          </a:p>
        </p:txBody>
      </p:sp>
      <p:sp>
        <p:nvSpPr>
          <p:cNvPr id="9" name="직사각형 8"/>
          <p:cNvSpPr/>
          <p:nvPr/>
        </p:nvSpPr>
        <p:spPr>
          <a:xfrm>
            <a:off x="7756378" y="4367900"/>
            <a:ext cx="1006622" cy="887264"/>
          </a:xfrm>
          <a:prstGeom prst="rect">
            <a:avLst/>
          </a:prstGeom>
        </p:spPr>
        <p:style>
          <a:lnRef idx="1">
            <a:schemeClr val="accent1"/>
          </a:lnRef>
          <a:fillRef idx="2">
            <a:schemeClr val="accent1"/>
          </a:fillRef>
          <a:effectRef idx="1">
            <a:schemeClr val="accent1"/>
          </a:effectRef>
          <a:fontRef idx="minor">
            <a:schemeClr val="dk1"/>
          </a:fontRef>
        </p:style>
        <p:txBody>
          <a:bodyPr lIns="91344" tIns="45672" rIns="91344" bIns="45672" rtlCol="0" anchor="ctr"/>
          <a:lstStyle/>
          <a:p>
            <a:pPr algn="ctr" defTabSz="456718"/>
            <a:r>
              <a:rPr lang="en-US" altLang="ko-KR" sz="1300" b="1" dirty="0">
                <a:solidFill>
                  <a:prstClr val="black"/>
                </a:solidFill>
                <a:latin typeface="Calibri" panose="020F0502020204030204" pitchFamily="34" charset="0"/>
                <a:ea typeface="맑은 고딕"/>
              </a:rPr>
              <a:t>Packet Processing</a:t>
            </a:r>
            <a:endParaRPr lang="ko-KR" altLang="en-US" sz="1300" b="1" dirty="0">
              <a:solidFill>
                <a:prstClr val="black"/>
              </a:solidFill>
              <a:latin typeface="Calibri" panose="020F0502020204030204" pitchFamily="34" charset="0"/>
              <a:ea typeface="맑은 고딕"/>
            </a:endParaRPr>
          </a:p>
        </p:txBody>
      </p:sp>
      <p:sp>
        <p:nvSpPr>
          <p:cNvPr id="12" name="직사각형 11"/>
          <p:cNvSpPr/>
          <p:nvPr/>
        </p:nvSpPr>
        <p:spPr>
          <a:xfrm>
            <a:off x="4686238" y="2577202"/>
            <a:ext cx="4113471" cy="573862"/>
          </a:xfrm>
          <a:prstGeom prst="rect">
            <a:avLst/>
          </a:prstGeom>
          <a:ln w="28575"/>
        </p:spPr>
        <p:style>
          <a:lnRef idx="2">
            <a:schemeClr val="accent1"/>
          </a:lnRef>
          <a:fillRef idx="1">
            <a:schemeClr val="lt1"/>
          </a:fillRef>
          <a:effectRef idx="0">
            <a:schemeClr val="accent1"/>
          </a:effectRef>
          <a:fontRef idx="minor">
            <a:schemeClr val="dk1"/>
          </a:fontRef>
        </p:style>
        <p:txBody>
          <a:bodyPr lIns="91344" tIns="45672" rIns="91344" bIns="45672" rtlCol="0" anchor="ctr"/>
          <a:lstStyle/>
          <a:p>
            <a:pPr algn="ctr" defTabSz="456718"/>
            <a:r>
              <a:rPr lang="en-US" altLang="ko-KR" dirty="0" smtClean="0">
                <a:solidFill>
                  <a:prstClr val="black"/>
                </a:solidFill>
                <a:latin typeface="Calibri" panose="020F0502020204030204" pitchFamily="34" charset="0"/>
                <a:ea typeface="맑은 고딕"/>
              </a:rPr>
              <a:t>Control Plane</a:t>
            </a:r>
            <a:endParaRPr lang="ko-KR" altLang="en-US" dirty="0">
              <a:solidFill>
                <a:prstClr val="black"/>
              </a:solidFill>
              <a:latin typeface="Calibri" panose="020F0502020204030204" pitchFamily="34" charset="0"/>
              <a:ea typeface="맑은 고딕"/>
            </a:endParaRPr>
          </a:p>
        </p:txBody>
      </p:sp>
      <p:sp>
        <p:nvSpPr>
          <p:cNvPr id="13" name="TextBox 12"/>
          <p:cNvSpPr txBox="1"/>
          <p:nvPr/>
        </p:nvSpPr>
        <p:spPr>
          <a:xfrm>
            <a:off x="7543807" y="6172204"/>
            <a:ext cx="1139856" cy="353846"/>
          </a:xfrm>
          <a:prstGeom prst="rect">
            <a:avLst/>
          </a:prstGeom>
          <a:noFill/>
        </p:spPr>
        <p:txBody>
          <a:bodyPr wrap="none" lIns="91344" tIns="45672" rIns="91344" bIns="45672" rtlCol="0">
            <a:spAutoFit/>
          </a:bodyPr>
          <a:lstStyle/>
          <a:p>
            <a:pPr defTabSz="456718"/>
            <a:r>
              <a:rPr lang="en-US" altLang="ko-KR" dirty="0" smtClean="0">
                <a:solidFill>
                  <a:prstClr val="black"/>
                </a:solidFill>
                <a:latin typeface="Calibri" panose="020F0502020204030204" pitchFamily="34" charset="0"/>
                <a:ea typeface="맑은 고딕"/>
              </a:rPr>
              <a:t>Data Plane</a:t>
            </a:r>
            <a:endParaRPr lang="ko-KR" altLang="en-US" dirty="0">
              <a:solidFill>
                <a:prstClr val="black"/>
              </a:solidFill>
              <a:latin typeface="Calibri" panose="020F0502020204030204" pitchFamily="34" charset="0"/>
              <a:ea typeface="맑은 고딕"/>
            </a:endParaRPr>
          </a:p>
        </p:txBody>
      </p:sp>
      <p:sp>
        <p:nvSpPr>
          <p:cNvPr id="17" name="모서리가 둥근 직사각형 16"/>
          <p:cNvSpPr/>
          <p:nvPr/>
        </p:nvSpPr>
        <p:spPr>
          <a:xfrm>
            <a:off x="4897553" y="4277999"/>
            <a:ext cx="1985630" cy="1002283"/>
          </a:xfrm>
          <a:prstGeom prst="roundRect">
            <a:avLst/>
          </a:prstGeom>
          <a:ln w="38100"/>
        </p:spPr>
        <p:style>
          <a:lnRef idx="2">
            <a:schemeClr val="accent2"/>
          </a:lnRef>
          <a:fillRef idx="1">
            <a:schemeClr val="lt1"/>
          </a:fillRef>
          <a:effectRef idx="0">
            <a:schemeClr val="accent2"/>
          </a:effectRef>
          <a:fontRef idx="minor">
            <a:schemeClr val="dk1"/>
          </a:fontRef>
        </p:style>
        <p:txBody>
          <a:bodyPr lIns="91344" tIns="45672" rIns="91344" bIns="45672" rtlCol="0" anchor="ctr"/>
          <a:lstStyle/>
          <a:p>
            <a:pPr algn="ctr" defTabSz="456718"/>
            <a:endParaRPr lang="ko-KR" altLang="en-US">
              <a:solidFill>
                <a:prstClr val="black"/>
              </a:solidFill>
              <a:latin typeface="Calibri" panose="020F0502020204030204" pitchFamily="34" charset="0"/>
              <a:ea typeface="맑은 고딕"/>
            </a:endParaRPr>
          </a:p>
        </p:txBody>
      </p:sp>
      <p:cxnSp>
        <p:nvCxnSpPr>
          <p:cNvPr id="15" name="직선 연결선 14"/>
          <p:cNvCxnSpPr>
            <a:stCxn id="12" idx="2"/>
            <a:endCxn id="4" idx="0"/>
          </p:cNvCxnSpPr>
          <p:nvPr/>
        </p:nvCxnSpPr>
        <p:spPr>
          <a:xfrm>
            <a:off x="6742963" y="3151075"/>
            <a:ext cx="0" cy="2894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5005213" y="4367898"/>
            <a:ext cx="938397" cy="660142"/>
          </a:xfrm>
          <a:prstGeom prst="rect">
            <a:avLst/>
          </a:prstGeom>
        </p:spPr>
        <p:style>
          <a:lnRef idx="1">
            <a:schemeClr val="accent2"/>
          </a:lnRef>
          <a:fillRef idx="2">
            <a:schemeClr val="accent2"/>
          </a:fillRef>
          <a:effectRef idx="1">
            <a:schemeClr val="accent2"/>
          </a:effectRef>
          <a:fontRef idx="minor">
            <a:schemeClr val="dk1"/>
          </a:fontRef>
        </p:style>
        <p:txBody>
          <a:bodyPr lIns="91344" tIns="45672" rIns="91344" bIns="45672" rtlCol="0" anchor="ctr"/>
          <a:lstStyle/>
          <a:p>
            <a:pPr algn="ctr" defTabSz="456718"/>
            <a:r>
              <a:rPr lang="en-US" altLang="ko-KR" sz="1200" b="1" dirty="0">
                <a:solidFill>
                  <a:prstClr val="black"/>
                </a:solidFill>
                <a:latin typeface="Calibri" panose="020F0502020204030204" pitchFamily="34" charset="0"/>
                <a:ea typeface="맑은 고딕"/>
              </a:rPr>
              <a:t>Connection Migration</a:t>
            </a:r>
            <a:endParaRPr lang="ko-KR" altLang="en-US" sz="1200" b="1" dirty="0">
              <a:solidFill>
                <a:prstClr val="black"/>
              </a:solidFill>
              <a:latin typeface="Calibri" panose="020F0502020204030204" pitchFamily="34" charset="0"/>
              <a:ea typeface="맑은 고딕"/>
            </a:endParaRPr>
          </a:p>
        </p:txBody>
      </p:sp>
      <p:sp>
        <p:nvSpPr>
          <p:cNvPr id="11" name="직사각형 10"/>
          <p:cNvSpPr/>
          <p:nvPr/>
        </p:nvSpPr>
        <p:spPr>
          <a:xfrm>
            <a:off x="5986056" y="4367898"/>
            <a:ext cx="821366" cy="660142"/>
          </a:xfrm>
          <a:prstGeom prst="rect">
            <a:avLst/>
          </a:prstGeom>
        </p:spPr>
        <p:style>
          <a:lnRef idx="1">
            <a:schemeClr val="accent2"/>
          </a:lnRef>
          <a:fillRef idx="2">
            <a:schemeClr val="accent2"/>
          </a:fillRef>
          <a:effectRef idx="1">
            <a:schemeClr val="accent2"/>
          </a:effectRef>
          <a:fontRef idx="minor">
            <a:schemeClr val="dk1"/>
          </a:fontRef>
        </p:style>
        <p:txBody>
          <a:bodyPr lIns="91344" tIns="45672" rIns="91344" bIns="45672" rtlCol="0" anchor="ctr"/>
          <a:lstStyle/>
          <a:p>
            <a:pPr algn="ctr" defTabSz="456718"/>
            <a:r>
              <a:rPr lang="en-US" altLang="ko-KR" sz="1200" b="1" dirty="0">
                <a:solidFill>
                  <a:prstClr val="black"/>
                </a:solidFill>
                <a:latin typeface="Calibri" panose="020F0502020204030204" pitchFamily="34" charset="0"/>
                <a:ea typeface="맑은 고딕"/>
              </a:rPr>
              <a:t>Actuating Trigger</a:t>
            </a:r>
            <a:endParaRPr lang="ko-KR" altLang="en-US" sz="1200" b="1" dirty="0">
              <a:solidFill>
                <a:prstClr val="black"/>
              </a:solidFill>
              <a:latin typeface="Calibri" panose="020F0502020204030204" pitchFamily="34" charset="0"/>
              <a:ea typeface="맑은 고딕"/>
            </a:endParaRPr>
          </a:p>
        </p:txBody>
      </p:sp>
      <p:sp>
        <p:nvSpPr>
          <p:cNvPr id="18" name="TextBox 17"/>
          <p:cNvSpPr txBox="1"/>
          <p:nvPr/>
        </p:nvSpPr>
        <p:spPr>
          <a:xfrm>
            <a:off x="5480001" y="5003211"/>
            <a:ext cx="1084502" cy="292291"/>
          </a:xfrm>
          <a:prstGeom prst="rect">
            <a:avLst/>
          </a:prstGeom>
          <a:noFill/>
        </p:spPr>
        <p:txBody>
          <a:bodyPr wrap="none" lIns="91344" tIns="45672" rIns="91344" bIns="45672" rtlCol="0">
            <a:spAutoFit/>
          </a:bodyPr>
          <a:lstStyle/>
          <a:p>
            <a:pPr defTabSz="456718"/>
            <a:r>
              <a:rPr lang="en-US" altLang="ko-KR" sz="1300" b="1" dirty="0">
                <a:solidFill>
                  <a:prstClr val="black"/>
                </a:solidFill>
                <a:latin typeface="Calibri" panose="020F0502020204030204" pitchFamily="34" charset="0"/>
                <a:ea typeface="맑은 고딕"/>
              </a:rPr>
              <a:t>Avant-Guard</a:t>
            </a:r>
            <a:endParaRPr lang="ko-KR" altLang="en-US" sz="1300" b="1" dirty="0">
              <a:solidFill>
                <a:prstClr val="black"/>
              </a:solidFill>
              <a:latin typeface="Calibri" panose="020F0502020204030204" pitchFamily="34" charset="0"/>
              <a:ea typeface="맑은 고딕"/>
            </a:endParaRPr>
          </a:p>
        </p:txBody>
      </p:sp>
      <p:cxnSp>
        <p:nvCxnSpPr>
          <p:cNvPr id="19" name="직선 연결선 18"/>
          <p:cNvCxnSpPr/>
          <p:nvPr/>
        </p:nvCxnSpPr>
        <p:spPr>
          <a:xfrm>
            <a:off x="7281898" y="4050400"/>
            <a:ext cx="0" cy="31750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7281898" y="5255177"/>
            <a:ext cx="0" cy="1774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8" idx="3"/>
            <a:endCxn id="9" idx="1"/>
          </p:cNvCxnSpPr>
          <p:nvPr/>
        </p:nvCxnSpPr>
        <p:spPr>
          <a:xfrm>
            <a:off x="7696200" y="4811531"/>
            <a:ext cx="6017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직선 연결선 27"/>
          <p:cNvCxnSpPr>
            <a:endCxn id="17" idx="0"/>
          </p:cNvCxnSpPr>
          <p:nvPr/>
        </p:nvCxnSpPr>
        <p:spPr>
          <a:xfrm>
            <a:off x="5890373" y="4050400"/>
            <a:ext cx="1" cy="2275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flipH="1">
            <a:off x="5890366" y="5260856"/>
            <a:ext cx="3988" cy="17177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prstClr val="black">
                    <a:tint val="75000"/>
                  </a:prstClr>
                </a:solidFill>
                <a:latin typeface="맑은 고딕"/>
              </a:rPr>
              <a:t>11/21/14</a:t>
            </a:r>
            <a:endParaRPr lang="en-US" dirty="0">
              <a:solidFill>
                <a:prstClr val="black">
                  <a:tint val="75000"/>
                </a:prstClr>
              </a:solidFill>
              <a:latin typeface="맑은 고딕"/>
            </a:endParaRPr>
          </a:p>
        </p:txBody>
      </p:sp>
      <p:sp>
        <p:nvSpPr>
          <p:cNvPr id="14" name="Footer Placeholder 13"/>
          <p:cNvSpPr>
            <a:spLocks noGrp="1"/>
          </p:cNvSpPr>
          <p:nvPr>
            <p:ph type="ftr" sz="quarter" idx="11"/>
          </p:nvPr>
        </p:nvSpPr>
        <p:spPr>
          <a:xfrm>
            <a:off x="2667001" y="6537328"/>
            <a:ext cx="3448050" cy="320676"/>
          </a:xfrm>
        </p:spPr>
        <p:txBody>
          <a:bodyPr/>
          <a:lstStyle/>
          <a:p>
            <a:r>
              <a:rPr lang="en-US" dirty="0" smtClean="0">
                <a:solidFill>
                  <a:prstClr val="black">
                    <a:tint val="75000"/>
                  </a:prstClr>
                </a:solidFill>
                <a:latin typeface="맑은 고딕"/>
              </a:rPr>
              <a:t>Software Defined Networking (COMS 6998-10) </a:t>
            </a:r>
            <a:endParaRPr lang="en-US" dirty="0">
              <a:solidFill>
                <a:prstClr val="black">
                  <a:tint val="75000"/>
                </a:prstClr>
              </a:solidFill>
              <a:latin typeface="맑은 고딕"/>
            </a:endParaRPr>
          </a:p>
        </p:txBody>
      </p:sp>
      <p:sp>
        <p:nvSpPr>
          <p:cNvPr id="16" name="Slide Number Placeholder 15"/>
          <p:cNvSpPr>
            <a:spLocks noGrp="1"/>
          </p:cNvSpPr>
          <p:nvPr>
            <p:ph type="sldNum" sz="quarter" idx="12"/>
          </p:nvPr>
        </p:nvSpPr>
        <p:spPr>
          <a:xfrm>
            <a:off x="6629400" y="6509808"/>
            <a:ext cx="2133600" cy="365125"/>
          </a:xfrm>
        </p:spPr>
        <p:txBody>
          <a:bodyPr/>
          <a:lstStyle/>
          <a:p>
            <a:fld id="{D57F1E4F-1CFF-5643-939E-02111984F565}" type="slidenum">
              <a:rPr lang="en-US" smtClean="0">
                <a:solidFill>
                  <a:prstClr val="black">
                    <a:tint val="75000"/>
                  </a:prstClr>
                </a:solidFill>
                <a:latin typeface="맑은 고딕"/>
              </a:rPr>
              <a:pPr/>
              <a:t>3</a:t>
            </a:fld>
            <a:endParaRPr lang="en-US" dirty="0">
              <a:solidFill>
                <a:prstClr val="black">
                  <a:tint val="75000"/>
                </a:prstClr>
              </a:solidFill>
              <a:latin typeface="맑은 고딕"/>
            </a:endParaRPr>
          </a:p>
        </p:txBody>
      </p:sp>
      <p:sp>
        <p:nvSpPr>
          <p:cNvPr id="25" name="Date Placeholder 5"/>
          <p:cNvSpPr txBox="1">
            <a:spLocks/>
          </p:cNvSpPr>
          <p:nvPr/>
        </p:nvSpPr>
        <p:spPr>
          <a:xfrm>
            <a:off x="6019811" y="6492890"/>
            <a:ext cx="2438399"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S. Shin, et al.</a:t>
            </a:r>
            <a:endParaRPr lang="en-US" dirty="0"/>
          </a:p>
        </p:txBody>
      </p:sp>
    </p:spTree>
    <p:extLst>
      <p:ext uri="{BB962C8B-B14F-4D97-AF65-F5344CB8AC3E}">
        <p14:creationId xmlns:p14="http://schemas.microsoft.com/office/powerpoint/2010/main" val="13356445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solidFill>
                  <a:srgbClr val="000090"/>
                </a:solidFill>
                <a:ea typeface="+mj-ea"/>
                <a:cs typeface="+mj-cs"/>
              </a:rPr>
              <a:t>SoftRAN</a:t>
            </a:r>
            <a:r>
              <a:rPr lang="en-US" dirty="0" smtClean="0">
                <a:solidFill>
                  <a:srgbClr val="000090"/>
                </a:solidFill>
                <a:ea typeface="+mj-ea"/>
                <a:cs typeface="+mj-cs"/>
              </a:rPr>
              <a:t>: Big Base Station Abstraction</a:t>
            </a:r>
            <a:endParaRPr lang="en-US" dirty="0">
              <a:solidFill>
                <a:srgbClr val="000090"/>
              </a:solidFill>
              <a:ea typeface="+mj-ea"/>
              <a:cs typeface="+mj-cs"/>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0"/>
            <a:ext cx="927100" cy="12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1" name="Group 270"/>
          <p:cNvGrpSpPr>
            <a:grpSpLocks/>
          </p:cNvGrpSpPr>
          <p:nvPr/>
        </p:nvGrpSpPr>
        <p:grpSpPr bwMode="auto">
          <a:xfrm>
            <a:off x="1752600" y="4724400"/>
            <a:ext cx="914400" cy="914399"/>
            <a:chOff x="1752600" y="4724400"/>
            <a:chExt cx="914400" cy="914400"/>
          </a:xfrm>
        </p:grpSpPr>
        <p:sp>
          <p:nvSpPr>
            <p:cNvPr id="14" name="Frame 13"/>
            <p:cNvSpPr/>
            <p:nvPr/>
          </p:nvSpPr>
          <p:spPr>
            <a:xfrm>
              <a:off x="17526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15" name="Frame 14"/>
            <p:cNvSpPr/>
            <p:nvPr/>
          </p:nvSpPr>
          <p:spPr>
            <a:xfrm>
              <a:off x="19812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16" name="Frame 15"/>
            <p:cNvSpPr/>
            <p:nvPr/>
          </p:nvSpPr>
          <p:spPr>
            <a:xfrm>
              <a:off x="22098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17" name="Frame 16"/>
            <p:cNvSpPr/>
            <p:nvPr/>
          </p:nvSpPr>
          <p:spPr>
            <a:xfrm>
              <a:off x="2438400" y="47244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0" name="Frame 19"/>
            <p:cNvSpPr/>
            <p:nvPr/>
          </p:nvSpPr>
          <p:spPr>
            <a:xfrm>
              <a:off x="17526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1" name="Frame 20"/>
            <p:cNvSpPr/>
            <p:nvPr/>
          </p:nvSpPr>
          <p:spPr>
            <a:xfrm>
              <a:off x="19812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2" name="Frame 21"/>
            <p:cNvSpPr/>
            <p:nvPr/>
          </p:nvSpPr>
          <p:spPr>
            <a:xfrm>
              <a:off x="22098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3" name="Frame 22"/>
            <p:cNvSpPr/>
            <p:nvPr/>
          </p:nvSpPr>
          <p:spPr>
            <a:xfrm>
              <a:off x="2438400" y="49530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4" name="Frame 23"/>
            <p:cNvSpPr/>
            <p:nvPr/>
          </p:nvSpPr>
          <p:spPr>
            <a:xfrm>
              <a:off x="17526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5" name="Frame 24"/>
            <p:cNvSpPr/>
            <p:nvPr/>
          </p:nvSpPr>
          <p:spPr>
            <a:xfrm>
              <a:off x="19812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6" name="Frame 25"/>
            <p:cNvSpPr/>
            <p:nvPr/>
          </p:nvSpPr>
          <p:spPr>
            <a:xfrm>
              <a:off x="22098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7" name="Frame 26"/>
            <p:cNvSpPr/>
            <p:nvPr/>
          </p:nvSpPr>
          <p:spPr>
            <a:xfrm>
              <a:off x="2438400" y="51816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8" name="Frame 27"/>
            <p:cNvSpPr/>
            <p:nvPr/>
          </p:nvSpPr>
          <p:spPr>
            <a:xfrm>
              <a:off x="17526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9" name="Frame 28"/>
            <p:cNvSpPr/>
            <p:nvPr/>
          </p:nvSpPr>
          <p:spPr>
            <a:xfrm>
              <a:off x="19812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30" name="Frame 29"/>
            <p:cNvSpPr/>
            <p:nvPr/>
          </p:nvSpPr>
          <p:spPr>
            <a:xfrm>
              <a:off x="22098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31" name="Frame 30"/>
            <p:cNvSpPr/>
            <p:nvPr/>
          </p:nvSpPr>
          <p:spPr>
            <a:xfrm>
              <a:off x="2438400" y="5410200"/>
              <a:ext cx="228600" cy="228600"/>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grpSp>
      <p:sp>
        <p:nvSpPr>
          <p:cNvPr id="32" name="TextBox 31"/>
          <p:cNvSpPr txBox="1"/>
          <p:nvPr/>
        </p:nvSpPr>
        <p:spPr>
          <a:xfrm>
            <a:off x="838203" y="4953005"/>
            <a:ext cx="5885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time</a:t>
            </a:r>
          </a:p>
        </p:txBody>
      </p:sp>
      <p:sp>
        <p:nvSpPr>
          <p:cNvPr id="33" name="TextBox 32"/>
          <p:cNvSpPr txBox="1"/>
          <p:nvPr/>
        </p:nvSpPr>
        <p:spPr>
          <a:xfrm>
            <a:off x="1685929" y="5791207"/>
            <a:ext cx="10821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frequency</a:t>
            </a:r>
          </a:p>
        </p:txBody>
      </p:sp>
      <p:pic>
        <p:nvPicPr>
          <p:cNvPr id="72" name="Picture 7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5" y="3276600"/>
            <a:ext cx="927100" cy="12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ame 72"/>
          <p:cNvSpPr/>
          <p:nvPr/>
        </p:nvSpPr>
        <p:spPr>
          <a:xfrm>
            <a:off x="6400800" y="4724415"/>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74" name="Frame 73"/>
          <p:cNvSpPr/>
          <p:nvPr/>
        </p:nvSpPr>
        <p:spPr>
          <a:xfrm>
            <a:off x="6629400" y="4724415"/>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75" name="Frame 74"/>
          <p:cNvSpPr/>
          <p:nvPr/>
        </p:nvSpPr>
        <p:spPr>
          <a:xfrm>
            <a:off x="6858000" y="4724415"/>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76" name="Frame 75"/>
          <p:cNvSpPr/>
          <p:nvPr/>
        </p:nvSpPr>
        <p:spPr>
          <a:xfrm>
            <a:off x="7086600" y="4724415"/>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77" name="Frame 76"/>
          <p:cNvSpPr/>
          <p:nvPr/>
        </p:nvSpPr>
        <p:spPr>
          <a:xfrm>
            <a:off x="6400800" y="4953014"/>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78" name="Frame 77"/>
          <p:cNvSpPr/>
          <p:nvPr/>
        </p:nvSpPr>
        <p:spPr>
          <a:xfrm>
            <a:off x="6629400" y="4953014"/>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79" name="Frame 78"/>
          <p:cNvSpPr/>
          <p:nvPr/>
        </p:nvSpPr>
        <p:spPr>
          <a:xfrm>
            <a:off x="6858000" y="4953014"/>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0" name="Frame 79"/>
          <p:cNvSpPr/>
          <p:nvPr/>
        </p:nvSpPr>
        <p:spPr>
          <a:xfrm>
            <a:off x="7086600" y="4953014"/>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1" name="Frame 80"/>
          <p:cNvSpPr/>
          <p:nvPr/>
        </p:nvSpPr>
        <p:spPr>
          <a:xfrm>
            <a:off x="6400800" y="5181614"/>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2" name="Frame 81"/>
          <p:cNvSpPr/>
          <p:nvPr/>
        </p:nvSpPr>
        <p:spPr>
          <a:xfrm>
            <a:off x="6629400" y="5181614"/>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3" name="Frame 82"/>
          <p:cNvSpPr/>
          <p:nvPr/>
        </p:nvSpPr>
        <p:spPr>
          <a:xfrm>
            <a:off x="6858000" y="5181614"/>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4" name="Frame 83"/>
          <p:cNvSpPr/>
          <p:nvPr/>
        </p:nvSpPr>
        <p:spPr>
          <a:xfrm>
            <a:off x="7086600" y="5181614"/>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5" name="Frame 84"/>
          <p:cNvSpPr/>
          <p:nvPr/>
        </p:nvSpPr>
        <p:spPr>
          <a:xfrm>
            <a:off x="6400800" y="5410215"/>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6" name="Frame 85"/>
          <p:cNvSpPr/>
          <p:nvPr/>
        </p:nvSpPr>
        <p:spPr>
          <a:xfrm>
            <a:off x="6629400" y="5410215"/>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7" name="Frame 86"/>
          <p:cNvSpPr/>
          <p:nvPr/>
        </p:nvSpPr>
        <p:spPr>
          <a:xfrm>
            <a:off x="6858000" y="5410215"/>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8" name="Frame 87"/>
          <p:cNvSpPr/>
          <p:nvPr/>
        </p:nvSpPr>
        <p:spPr>
          <a:xfrm>
            <a:off x="7086600" y="5410215"/>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srgbClr val="000000"/>
              </a:solidFill>
              <a:latin typeface="Calibri"/>
            </a:endParaRPr>
          </a:p>
        </p:txBody>
      </p:sp>
      <p:sp>
        <p:nvSpPr>
          <p:cNvPr id="89" name="TextBox 88"/>
          <p:cNvSpPr txBox="1"/>
          <p:nvPr/>
        </p:nvSpPr>
        <p:spPr>
          <a:xfrm>
            <a:off x="5562604" y="5040317"/>
            <a:ext cx="5885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time</a:t>
            </a:r>
          </a:p>
        </p:txBody>
      </p:sp>
      <p:sp>
        <p:nvSpPr>
          <p:cNvPr id="90" name="TextBox 89"/>
          <p:cNvSpPr txBox="1"/>
          <p:nvPr/>
        </p:nvSpPr>
        <p:spPr>
          <a:xfrm>
            <a:off x="6248403" y="5726114"/>
            <a:ext cx="10821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frequency</a:t>
            </a:r>
          </a:p>
        </p:txBody>
      </p:sp>
      <p:pic>
        <p:nvPicPr>
          <p:cNvPr id="91" name="Picture 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1306513"/>
            <a:ext cx="927100" cy="12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ame 91"/>
          <p:cNvSpPr/>
          <p:nvPr/>
        </p:nvSpPr>
        <p:spPr>
          <a:xfrm>
            <a:off x="3962400" y="2754327"/>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93" name="Frame 92"/>
          <p:cNvSpPr/>
          <p:nvPr/>
        </p:nvSpPr>
        <p:spPr>
          <a:xfrm>
            <a:off x="4191000" y="2754327"/>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94" name="Frame 93"/>
          <p:cNvSpPr/>
          <p:nvPr/>
        </p:nvSpPr>
        <p:spPr>
          <a:xfrm>
            <a:off x="4419600" y="2754327"/>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95" name="Frame 94"/>
          <p:cNvSpPr/>
          <p:nvPr/>
        </p:nvSpPr>
        <p:spPr>
          <a:xfrm>
            <a:off x="4648200" y="2754327"/>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96" name="Frame 95"/>
          <p:cNvSpPr/>
          <p:nvPr/>
        </p:nvSpPr>
        <p:spPr>
          <a:xfrm>
            <a:off x="3962400" y="2982928"/>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97" name="Frame 96"/>
          <p:cNvSpPr/>
          <p:nvPr/>
        </p:nvSpPr>
        <p:spPr>
          <a:xfrm>
            <a:off x="4191000" y="2982928"/>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98" name="Frame 97"/>
          <p:cNvSpPr/>
          <p:nvPr/>
        </p:nvSpPr>
        <p:spPr>
          <a:xfrm>
            <a:off x="4419600" y="2982928"/>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99" name="Frame 98"/>
          <p:cNvSpPr/>
          <p:nvPr/>
        </p:nvSpPr>
        <p:spPr>
          <a:xfrm>
            <a:off x="4648200" y="2982928"/>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0" name="Frame 99"/>
          <p:cNvSpPr/>
          <p:nvPr/>
        </p:nvSpPr>
        <p:spPr>
          <a:xfrm>
            <a:off x="3962400" y="3211527"/>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1" name="Frame 100"/>
          <p:cNvSpPr/>
          <p:nvPr/>
        </p:nvSpPr>
        <p:spPr>
          <a:xfrm>
            <a:off x="4191000" y="3211527"/>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2" name="Frame 101"/>
          <p:cNvSpPr/>
          <p:nvPr/>
        </p:nvSpPr>
        <p:spPr>
          <a:xfrm>
            <a:off x="4419600" y="3211527"/>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3" name="Frame 102"/>
          <p:cNvSpPr/>
          <p:nvPr/>
        </p:nvSpPr>
        <p:spPr>
          <a:xfrm>
            <a:off x="4648200" y="3211527"/>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4" name="Frame 103"/>
          <p:cNvSpPr/>
          <p:nvPr/>
        </p:nvSpPr>
        <p:spPr>
          <a:xfrm>
            <a:off x="3962400" y="3440128"/>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5" name="Frame 104"/>
          <p:cNvSpPr/>
          <p:nvPr/>
        </p:nvSpPr>
        <p:spPr>
          <a:xfrm>
            <a:off x="4191000" y="3440128"/>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6" name="Frame 105"/>
          <p:cNvSpPr/>
          <p:nvPr/>
        </p:nvSpPr>
        <p:spPr>
          <a:xfrm>
            <a:off x="4419600" y="3440128"/>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7" name="Frame 106"/>
          <p:cNvSpPr/>
          <p:nvPr/>
        </p:nvSpPr>
        <p:spPr>
          <a:xfrm>
            <a:off x="4648200" y="3440128"/>
            <a:ext cx="228600" cy="228601"/>
          </a:xfrm>
          <a:prstGeom prst="fram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black"/>
              </a:solidFill>
              <a:latin typeface="Calibri"/>
            </a:endParaRPr>
          </a:p>
        </p:txBody>
      </p:sp>
      <p:sp>
        <p:nvSpPr>
          <p:cNvPr id="108" name="TextBox 107"/>
          <p:cNvSpPr txBox="1"/>
          <p:nvPr/>
        </p:nvSpPr>
        <p:spPr>
          <a:xfrm>
            <a:off x="3200403" y="2982916"/>
            <a:ext cx="5885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time</a:t>
            </a:r>
          </a:p>
        </p:txBody>
      </p:sp>
      <p:sp>
        <p:nvSpPr>
          <p:cNvPr id="109" name="TextBox 108"/>
          <p:cNvSpPr txBox="1"/>
          <p:nvPr/>
        </p:nvSpPr>
        <p:spPr>
          <a:xfrm>
            <a:off x="3895730" y="3668718"/>
            <a:ext cx="10821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frequency</a:t>
            </a:r>
          </a:p>
        </p:txBody>
      </p:sp>
      <p:sp>
        <p:nvSpPr>
          <p:cNvPr id="113" name="Donut 112"/>
          <p:cNvSpPr/>
          <p:nvPr/>
        </p:nvSpPr>
        <p:spPr>
          <a:xfrm>
            <a:off x="152410" y="1219201"/>
            <a:ext cx="8610599" cy="5562600"/>
          </a:xfrm>
          <a:prstGeom prst="donut">
            <a:avLst>
              <a:gd name="adj" fmla="val 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6718">
              <a:defRPr/>
            </a:pPr>
            <a:endParaRPr lang="en-US">
              <a:solidFill>
                <a:srgbClr val="FF0000"/>
              </a:solidFill>
              <a:latin typeface="Calibri"/>
            </a:endParaRPr>
          </a:p>
        </p:txBody>
      </p:sp>
      <p:grpSp>
        <p:nvGrpSpPr>
          <p:cNvPr id="200" name="Group 199"/>
          <p:cNvGrpSpPr>
            <a:grpSpLocks/>
          </p:cNvGrpSpPr>
          <p:nvPr/>
        </p:nvGrpSpPr>
        <p:grpSpPr bwMode="auto">
          <a:xfrm rot="227444">
            <a:off x="3616325" y="4765674"/>
            <a:ext cx="1295400" cy="1295400"/>
            <a:chOff x="4495800" y="2667000"/>
            <a:chExt cx="1295400" cy="1295400"/>
          </a:xfrm>
        </p:grpSpPr>
        <p:grpSp>
          <p:nvGrpSpPr>
            <p:cNvPr id="201" name="Group 200"/>
            <p:cNvGrpSpPr/>
            <p:nvPr/>
          </p:nvGrpSpPr>
          <p:grpSpPr>
            <a:xfrm>
              <a:off x="4495800" y="2667000"/>
              <a:ext cx="1143000" cy="1143000"/>
              <a:chOff x="4495800" y="2667000"/>
              <a:chExt cx="1143000" cy="1143000"/>
            </a:xfrm>
            <a:scene3d>
              <a:camera prst="perspectiveFront" fov="5400000">
                <a:rot lat="1812000" lon="19056000" rev="126000"/>
              </a:camera>
              <a:lightRig rig="harsh" dir="t">
                <a:rot lat="0" lon="0" rev="1980000"/>
              </a:lightRig>
            </a:scene3d>
          </p:grpSpPr>
          <p:sp>
            <p:nvSpPr>
              <p:cNvPr id="236" name="Rectangle 235"/>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37" name="Rectangle 236"/>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38" name="Rectangle 237"/>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0" name="Rectangle 239"/>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1" name="Rectangle 240"/>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2" name="Rectangle 241"/>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3" name="Rectangle 242"/>
              <p:cNvSpPr/>
              <p:nvPr/>
            </p:nvSpPr>
            <p:spPr>
              <a:xfrm>
                <a:off x="54102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4" name="Rectangle 243"/>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5" name="Rectangle 244"/>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6" name="Rectangle 245"/>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7" name="Rectangle 246"/>
              <p:cNvSpPr/>
              <p:nvPr/>
            </p:nvSpPr>
            <p:spPr>
              <a:xfrm>
                <a:off x="54102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49" name="Rectangle 248"/>
              <p:cNvSpPr/>
              <p:nvPr/>
            </p:nvSpPr>
            <p:spPr>
              <a:xfrm>
                <a:off x="48006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50" name="Rectangle 249"/>
              <p:cNvSpPr/>
              <p:nvPr/>
            </p:nvSpPr>
            <p:spPr>
              <a:xfrm>
                <a:off x="51054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51" name="Rectangle 250"/>
              <p:cNvSpPr/>
              <p:nvPr/>
            </p:nvSpPr>
            <p:spPr>
              <a:xfrm>
                <a:off x="54102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grpSp>
        <p:grpSp>
          <p:nvGrpSpPr>
            <p:cNvPr id="202" name="Group 201"/>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220" name="Rectangle 219"/>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21" name="Rectangle 220"/>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22" name="Rectangle 221"/>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224" name="Rectangle 223"/>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25" name="Rectangle 224"/>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26" name="Rectangle 225"/>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28" name="Rectangle 227"/>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29" name="Rectangle 228"/>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30" name="Rectangle 229"/>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33" name="Rectangle 232"/>
              <p:cNvSpPr/>
              <p:nvPr/>
            </p:nvSpPr>
            <p:spPr>
              <a:xfrm>
                <a:off x="48006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34" name="Rectangle 233"/>
              <p:cNvSpPr/>
              <p:nvPr/>
            </p:nvSpPr>
            <p:spPr>
              <a:xfrm>
                <a:off x="5105400" y="35814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grpSp>
        <p:grpSp>
          <p:nvGrpSpPr>
            <p:cNvPr id="203" name="Group 202"/>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04" name="Rectangle 203"/>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black"/>
                  </a:solidFill>
                  <a:latin typeface="Calibri"/>
                </a:endParaRPr>
              </a:p>
            </p:txBody>
          </p:sp>
          <p:sp>
            <p:nvSpPr>
              <p:cNvPr id="205" name="Rectangle 204"/>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06" name="Rectangle 205"/>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08" name="Rectangle 207"/>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09" name="Rectangle 208"/>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210" name="Rectangle 209"/>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12" name="Rectangle 211"/>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13" name="Rectangle 212"/>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14" name="Rectangle 213"/>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prstClr val="white"/>
                  </a:solidFill>
                  <a:latin typeface="Calibri"/>
                </a:endParaRPr>
              </a:p>
            </p:txBody>
          </p:sp>
        </p:grpSp>
      </p:grpSp>
      <p:sp>
        <p:nvSpPr>
          <p:cNvPr id="253" name="TextBox 252"/>
          <p:cNvSpPr txBox="1"/>
          <p:nvPr/>
        </p:nvSpPr>
        <p:spPr>
          <a:xfrm rot="2076852">
            <a:off x="3459425" y="5978614"/>
            <a:ext cx="10821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frequency</a:t>
            </a:r>
          </a:p>
        </p:txBody>
      </p:sp>
      <p:sp>
        <p:nvSpPr>
          <p:cNvPr id="254" name="TextBox 253"/>
          <p:cNvSpPr txBox="1"/>
          <p:nvPr/>
        </p:nvSpPr>
        <p:spPr>
          <a:xfrm rot="19998822">
            <a:off x="4332288" y="5792077"/>
            <a:ext cx="1752600" cy="353846"/>
          </a:xfrm>
          <a:prstGeom prst="rect">
            <a:avLst/>
          </a:prstGeom>
          <a:noFill/>
        </p:spPr>
        <p:txBody>
          <a:bodyPr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radio element</a:t>
            </a:r>
          </a:p>
        </p:txBody>
      </p:sp>
      <p:sp>
        <p:nvSpPr>
          <p:cNvPr id="257" name="TextBox 256"/>
          <p:cNvSpPr txBox="1"/>
          <p:nvPr/>
        </p:nvSpPr>
        <p:spPr>
          <a:xfrm rot="16200000">
            <a:off x="3324431" y="5265030"/>
            <a:ext cx="5885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time</a:t>
            </a:r>
          </a:p>
        </p:txBody>
      </p:sp>
      <p:sp>
        <p:nvSpPr>
          <p:cNvPr id="258" name="Donut 257"/>
          <p:cNvSpPr/>
          <p:nvPr/>
        </p:nvSpPr>
        <p:spPr>
          <a:xfrm>
            <a:off x="3429000" y="3429015"/>
            <a:ext cx="2133600" cy="761999"/>
          </a:xfrm>
          <a:prstGeom prst="donut">
            <a:avLst>
              <a:gd name="adj" fmla="val 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6718">
              <a:defRPr/>
            </a:pPr>
            <a:endParaRPr lang="en-US">
              <a:solidFill>
                <a:prstClr val="black"/>
              </a:solidFill>
              <a:latin typeface="Calibri"/>
            </a:endParaRPr>
          </a:p>
        </p:txBody>
      </p:sp>
      <p:sp>
        <p:nvSpPr>
          <p:cNvPr id="259" name="TextBox 258"/>
          <p:cNvSpPr txBox="1"/>
          <p:nvPr/>
        </p:nvSpPr>
        <p:spPr>
          <a:xfrm>
            <a:off x="3962408" y="3581402"/>
            <a:ext cx="1054696"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controller</a:t>
            </a:r>
          </a:p>
        </p:txBody>
      </p:sp>
      <p:cxnSp>
        <p:nvCxnSpPr>
          <p:cNvPr id="261" name="Straight Connector 260"/>
          <p:cNvCxnSpPr>
            <a:stCxn id="258" idx="6"/>
            <a:endCxn id="72" idx="1"/>
          </p:cNvCxnSpPr>
          <p:nvPr/>
        </p:nvCxnSpPr>
        <p:spPr>
          <a:xfrm>
            <a:off x="5562600" y="3810001"/>
            <a:ext cx="838200" cy="825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a:stCxn id="13" idx="3"/>
            <a:endCxn id="258" idx="2"/>
          </p:cNvCxnSpPr>
          <p:nvPr/>
        </p:nvCxnSpPr>
        <p:spPr>
          <a:xfrm flipV="1">
            <a:off x="2679700" y="3810001"/>
            <a:ext cx="749300" cy="825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58" idx="0"/>
          </p:cNvCxnSpPr>
          <p:nvPr/>
        </p:nvCxnSpPr>
        <p:spPr>
          <a:xfrm flipV="1">
            <a:off x="4495800" y="2590802"/>
            <a:ext cx="0" cy="8382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1600201" y="4648199"/>
            <a:ext cx="0" cy="1093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70037" y="5743574"/>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3840163" y="2638425"/>
            <a:ext cx="0" cy="1093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810000" y="3733800"/>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6278563" y="4619625"/>
            <a:ext cx="0" cy="1093788"/>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6248400" y="5715000"/>
            <a:ext cx="121920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4405" y="2057402"/>
            <a:ext cx="1631013"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Radio Element 1</a:t>
            </a:r>
          </a:p>
        </p:txBody>
      </p:sp>
      <p:sp>
        <p:nvSpPr>
          <p:cNvPr id="116" name="TextBox 115"/>
          <p:cNvSpPr txBox="1"/>
          <p:nvPr/>
        </p:nvSpPr>
        <p:spPr>
          <a:xfrm>
            <a:off x="341317" y="4049717"/>
            <a:ext cx="1631013"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Radio Element 2</a:t>
            </a:r>
          </a:p>
        </p:txBody>
      </p:sp>
      <p:sp>
        <p:nvSpPr>
          <p:cNvPr id="117" name="TextBox 116"/>
          <p:cNvSpPr txBox="1"/>
          <p:nvPr/>
        </p:nvSpPr>
        <p:spPr>
          <a:xfrm>
            <a:off x="6970717" y="4049717"/>
            <a:ext cx="1631013"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Radio Element 3</a:t>
            </a:r>
          </a:p>
        </p:txBody>
      </p:sp>
      <p:sp>
        <p:nvSpPr>
          <p:cNvPr id="6" name="TextBox 5"/>
          <p:cNvSpPr txBox="1"/>
          <p:nvPr/>
        </p:nvSpPr>
        <p:spPr>
          <a:xfrm>
            <a:off x="6934200" y="1371601"/>
            <a:ext cx="2182315" cy="461568"/>
          </a:xfrm>
          <a:prstGeom prst="rect">
            <a:avLst/>
          </a:prstGeom>
          <a:noFill/>
        </p:spPr>
        <p:txBody>
          <a:bodyPr wrap="none" lIns="91344" tIns="45672" rIns="91344" bIns="45672">
            <a:spAutoFit/>
          </a:bodyPr>
          <a:lstStyle/>
          <a:p>
            <a:pPr defTabSz="456718">
              <a:defRPr/>
            </a:pPr>
            <a:r>
              <a:rPr lang="en-US" sz="2400" dirty="0">
                <a:solidFill>
                  <a:prstClr val="black"/>
                </a:solidFill>
                <a:latin typeface="Calibri"/>
                <a:ea typeface="ＭＳ Ｐゴシック" charset="0"/>
                <a:cs typeface="ＭＳ Ｐゴシック" charset="0"/>
              </a:rPr>
              <a:t>Big Base Station</a:t>
            </a:r>
          </a:p>
        </p:txBody>
      </p:sp>
      <p:sp>
        <p:nvSpPr>
          <p:cNvPr id="124" name="Donut 123"/>
          <p:cNvSpPr/>
          <p:nvPr/>
        </p:nvSpPr>
        <p:spPr>
          <a:xfrm>
            <a:off x="282586" y="1257300"/>
            <a:ext cx="8610599" cy="5562600"/>
          </a:xfrm>
          <a:prstGeom prst="donu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6718">
              <a:defRPr/>
            </a:pPr>
            <a:endParaRPr lang="en-US">
              <a:solidFill>
                <a:prstClr val="white"/>
              </a:solidFill>
              <a:latin typeface="Calibri"/>
            </a:endParaRPr>
          </a:p>
        </p:txBody>
      </p:sp>
      <p:sp>
        <p:nvSpPr>
          <p:cNvPr id="123" name="Slide Number Placeholder 2"/>
          <p:cNvSpPr txBox="1">
            <a:spLocks/>
          </p:cNvSpPr>
          <p:nvPr/>
        </p:nvSpPr>
        <p:spPr bwMode="auto">
          <a:xfrm>
            <a:off x="6553200" y="63563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defTabSz="913437" eaLnBrk="1" fontAlgn="base" hangingPunct="1">
              <a:spcBef>
                <a:spcPct val="0"/>
              </a:spcBef>
              <a:spcAft>
                <a:spcPct val="0"/>
              </a:spcAft>
            </a:pPr>
            <a:fld id="{8DDCBC34-F65A-5E4A-9908-79A192B0AC9F}" type="slidenum">
              <a:rPr lang="en-US" sz="1300" b="0">
                <a:solidFill>
                  <a:prstClr val="white">
                    <a:lumMod val="75000"/>
                  </a:prstClr>
                </a:solidFill>
                <a:latin typeface="Arial" charset="0"/>
                <a:cs typeface="Arial" charset="0"/>
                <a:sym typeface="Arial" charset="0"/>
              </a:rPr>
              <a:pPr algn="r" defTabSz="913437" eaLnBrk="1" fontAlgn="base" hangingPunct="1">
                <a:spcBef>
                  <a:spcPct val="0"/>
                </a:spcBef>
                <a:spcAft>
                  <a:spcPct val="0"/>
                </a:spcAft>
              </a:pPr>
              <a:t>30</a:t>
            </a:fld>
            <a:endParaRPr lang="en-US" sz="1300" b="0" dirty="0">
              <a:solidFill>
                <a:prstClr val="white">
                  <a:lumMod val="75000"/>
                </a:prstClr>
              </a:solidFill>
              <a:latin typeface="Arial" charset="0"/>
              <a:cs typeface="Arial" charset="0"/>
              <a:sym typeface="Arial" charset="0"/>
            </a:endParaRPr>
          </a:p>
        </p:txBody>
      </p:sp>
      <p:sp>
        <p:nvSpPr>
          <p:cNvPr id="4" name="Date Placeholder 3"/>
          <p:cNvSpPr>
            <a:spLocks noGrp="1"/>
          </p:cNvSpPr>
          <p:nvPr>
            <p:ph type="dt" sz="half" idx="10"/>
          </p:nvPr>
        </p:nvSpPr>
        <p:spPr/>
        <p:txBody>
          <a:bodyPr/>
          <a:lstStyle/>
          <a:p>
            <a:pPr>
              <a:defRPr/>
            </a:pPr>
            <a:r>
              <a:rPr lang="en-US" smtClean="0"/>
              <a:t>11/21/14</a:t>
            </a:r>
            <a:endParaRPr lang="en-US"/>
          </a:p>
        </p:txBody>
      </p:sp>
      <p:sp>
        <p:nvSpPr>
          <p:cNvPr id="7" name="Footer Placeholder 6"/>
          <p:cNvSpPr>
            <a:spLocks noGrp="1"/>
          </p:cNvSpPr>
          <p:nvPr>
            <p:ph type="ftr" sz="quarter" idx="11"/>
          </p:nvPr>
        </p:nvSpPr>
        <p:spPr>
          <a:xfrm>
            <a:off x="3124200" y="6324600"/>
            <a:ext cx="3200399" cy="3968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19278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xit" presetSubtype="0" fill="hold" nodeType="clickEffect">
                                  <p:stCondLst>
                                    <p:cond delay="0"/>
                                  </p:stCondLst>
                                  <p:childTnLst>
                                    <p:animEffect transition="out" filter="dissolve">
                                      <p:cBhvr>
                                        <p:cTn id="106" dur="500"/>
                                        <p:tgtEl>
                                          <p:spTgt spid="92"/>
                                        </p:tgtEl>
                                      </p:cBhvr>
                                    </p:animEffect>
                                    <p:set>
                                      <p:cBhvr>
                                        <p:cTn id="107" dur="1" fill="hold">
                                          <p:stCondLst>
                                            <p:cond delay="499"/>
                                          </p:stCondLst>
                                        </p:cTn>
                                        <p:tgtEl>
                                          <p:spTgt spid="92"/>
                                        </p:tgtEl>
                                        <p:attrNameLst>
                                          <p:attrName>style.visibility</p:attrName>
                                        </p:attrNameLst>
                                      </p:cBhvr>
                                      <p:to>
                                        <p:strVal val="hidden"/>
                                      </p:to>
                                    </p:set>
                                  </p:childTnLst>
                                </p:cTn>
                              </p:par>
                              <p:par>
                                <p:cTn id="108" presetID="9" presetClass="exit" presetSubtype="0" fill="hold" nodeType="withEffect">
                                  <p:stCondLst>
                                    <p:cond delay="0"/>
                                  </p:stCondLst>
                                  <p:childTnLst>
                                    <p:animEffect transition="out" filter="dissolve">
                                      <p:cBhvr>
                                        <p:cTn id="109" dur="500"/>
                                        <p:tgtEl>
                                          <p:spTgt spid="93"/>
                                        </p:tgtEl>
                                      </p:cBhvr>
                                    </p:animEffect>
                                    <p:set>
                                      <p:cBhvr>
                                        <p:cTn id="110" dur="1" fill="hold">
                                          <p:stCondLst>
                                            <p:cond delay="499"/>
                                          </p:stCondLst>
                                        </p:cTn>
                                        <p:tgtEl>
                                          <p:spTgt spid="93"/>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94"/>
                                        </p:tgtEl>
                                      </p:cBhvr>
                                    </p:animEffect>
                                    <p:set>
                                      <p:cBhvr>
                                        <p:cTn id="113" dur="1" fill="hold">
                                          <p:stCondLst>
                                            <p:cond delay="499"/>
                                          </p:stCondLst>
                                        </p:cTn>
                                        <p:tgtEl>
                                          <p:spTgt spid="94"/>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95"/>
                                        </p:tgtEl>
                                      </p:cBhvr>
                                    </p:animEffect>
                                    <p:set>
                                      <p:cBhvr>
                                        <p:cTn id="116" dur="1" fill="hold">
                                          <p:stCondLst>
                                            <p:cond delay="499"/>
                                          </p:stCondLst>
                                        </p:cTn>
                                        <p:tgtEl>
                                          <p:spTgt spid="95"/>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96"/>
                                        </p:tgtEl>
                                      </p:cBhvr>
                                    </p:animEffect>
                                    <p:set>
                                      <p:cBhvr>
                                        <p:cTn id="119" dur="1" fill="hold">
                                          <p:stCondLst>
                                            <p:cond delay="499"/>
                                          </p:stCondLst>
                                        </p:cTn>
                                        <p:tgtEl>
                                          <p:spTgt spid="96"/>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97"/>
                                        </p:tgtEl>
                                      </p:cBhvr>
                                    </p:animEffect>
                                    <p:set>
                                      <p:cBhvr>
                                        <p:cTn id="122" dur="1" fill="hold">
                                          <p:stCondLst>
                                            <p:cond delay="499"/>
                                          </p:stCondLst>
                                        </p:cTn>
                                        <p:tgtEl>
                                          <p:spTgt spid="97"/>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98"/>
                                        </p:tgtEl>
                                      </p:cBhvr>
                                    </p:animEffect>
                                    <p:set>
                                      <p:cBhvr>
                                        <p:cTn id="125" dur="1" fill="hold">
                                          <p:stCondLst>
                                            <p:cond delay="499"/>
                                          </p:stCondLst>
                                        </p:cTn>
                                        <p:tgtEl>
                                          <p:spTgt spid="98"/>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500"/>
                                        <p:tgtEl>
                                          <p:spTgt spid="99"/>
                                        </p:tgtEl>
                                      </p:cBhvr>
                                    </p:animEffect>
                                    <p:set>
                                      <p:cBhvr>
                                        <p:cTn id="128" dur="1" fill="hold">
                                          <p:stCondLst>
                                            <p:cond delay="499"/>
                                          </p:stCondLst>
                                        </p:cTn>
                                        <p:tgtEl>
                                          <p:spTgt spid="99"/>
                                        </p:tgtEl>
                                        <p:attrNameLst>
                                          <p:attrName>style.visibility</p:attrName>
                                        </p:attrNameLst>
                                      </p:cBhvr>
                                      <p:to>
                                        <p:strVal val="hidden"/>
                                      </p:to>
                                    </p:set>
                                  </p:childTnLst>
                                </p:cTn>
                              </p:par>
                              <p:par>
                                <p:cTn id="129" presetID="9" presetClass="exit" presetSubtype="0" fill="hold" nodeType="withEffect">
                                  <p:stCondLst>
                                    <p:cond delay="0"/>
                                  </p:stCondLst>
                                  <p:childTnLst>
                                    <p:animEffect transition="out" filter="dissolve">
                                      <p:cBhvr>
                                        <p:cTn id="130" dur="500"/>
                                        <p:tgtEl>
                                          <p:spTgt spid="100"/>
                                        </p:tgtEl>
                                      </p:cBhvr>
                                    </p:animEffect>
                                    <p:set>
                                      <p:cBhvr>
                                        <p:cTn id="131" dur="1" fill="hold">
                                          <p:stCondLst>
                                            <p:cond delay="499"/>
                                          </p:stCondLst>
                                        </p:cTn>
                                        <p:tgtEl>
                                          <p:spTgt spid="100"/>
                                        </p:tgtEl>
                                        <p:attrNameLst>
                                          <p:attrName>style.visibility</p:attrName>
                                        </p:attrNameLst>
                                      </p:cBhvr>
                                      <p:to>
                                        <p:strVal val="hidden"/>
                                      </p:to>
                                    </p:set>
                                  </p:childTnLst>
                                </p:cTn>
                              </p:par>
                              <p:par>
                                <p:cTn id="132" presetID="9" presetClass="exit" presetSubtype="0" fill="hold" nodeType="withEffect">
                                  <p:stCondLst>
                                    <p:cond delay="0"/>
                                  </p:stCondLst>
                                  <p:childTnLst>
                                    <p:animEffect transition="out" filter="dissolve">
                                      <p:cBhvr>
                                        <p:cTn id="133" dur="500"/>
                                        <p:tgtEl>
                                          <p:spTgt spid="101"/>
                                        </p:tgtEl>
                                      </p:cBhvr>
                                    </p:animEffect>
                                    <p:set>
                                      <p:cBhvr>
                                        <p:cTn id="134" dur="1" fill="hold">
                                          <p:stCondLst>
                                            <p:cond delay="499"/>
                                          </p:stCondLst>
                                        </p:cTn>
                                        <p:tgtEl>
                                          <p:spTgt spid="101"/>
                                        </p:tgtEl>
                                        <p:attrNameLst>
                                          <p:attrName>style.visibility</p:attrName>
                                        </p:attrNameLst>
                                      </p:cBhvr>
                                      <p:to>
                                        <p:strVal val="hidden"/>
                                      </p:to>
                                    </p:set>
                                  </p:childTnLst>
                                </p:cTn>
                              </p:par>
                              <p:par>
                                <p:cTn id="135" presetID="9" presetClass="exit" presetSubtype="0" fill="hold" nodeType="withEffect">
                                  <p:stCondLst>
                                    <p:cond delay="0"/>
                                  </p:stCondLst>
                                  <p:childTnLst>
                                    <p:animEffect transition="out" filter="dissolve">
                                      <p:cBhvr>
                                        <p:cTn id="136" dur="500"/>
                                        <p:tgtEl>
                                          <p:spTgt spid="102"/>
                                        </p:tgtEl>
                                      </p:cBhvr>
                                    </p:animEffect>
                                    <p:set>
                                      <p:cBhvr>
                                        <p:cTn id="137" dur="1" fill="hold">
                                          <p:stCondLst>
                                            <p:cond delay="499"/>
                                          </p:stCondLst>
                                        </p:cTn>
                                        <p:tgtEl>
                                          <p:spTgt spid="102"/>
                                        </p:tgtEl>
                                        <p:attrNameLst>
                                          <p:attrName>style.visibility</p:attrName>
                                        </p:attrNameLst>
                                      </p:cBhvr>
                                      <p:to>
                                        <p:strVal val="hidden"/>
                                      </p:to>
                                    </p:set>
                                  </p:childTnLst>
                                </p:cTn>
                              </p:par>
                              <p:par>
                                <p:cTn id="138" presetID="9" presetClass="exit" presetSubtype="0" fill="hold" nodeType="withEffect">
                                  <p:stCondLst>
                                    <p:cond delay="0"/>
                                  </p:stCondLst>
                                  <p:childTnLst>
                                    <p:animEffect transition="out" filter="dissolve">
                                      <p:cBhvr>
                                        <p:cTn id="139" dur="500"/>
                                        <p:tgtEl>
                                          <p:spTgt spid="103"/>
                                        </p:tgtEl>
                                      </p:cBhvr>
                                    </p:animEffect>
                                    <p:set>
                                      <p:cBhvr>
                                        <p:cTn id="140" dur="1" fill="hold">
                                          <p:stCondLst>
                                            <p:cond delay="499"/>
                                          </p:stCondLst>
                                        </p:cTn>
                                        <p:tgtEl>
                                          <p:spTgt spid="103"/>
                                        </p:tgtEl>
                                        <p:attrNameLst>
                                          <p:attrName>style.visibility</p:attrName>
                                        </p:attrNameLst>
                                      </p:cBhvr>
                                      <p:to>
                                        <p:strVal val="hidden"/>
                                      </p:to>
                                    </p:set>
                                  </p:childTnLst>
                                </p:cTn>
                              </p:par>
                              <p:par>
                                <p:cTn id="141" presetID="9" presetClass="exit" presetSubtype="0" fill="hold" nodeType="withEffect">
                                  <p:stCondLst>
                                    <p:cond delay="0"/>
                                  </p:stCondLst>
                                  <p:childTnLst>
                                    <p:animEffect transition="out" filter="dissolve">
                                      <p:cBhvr>
                                        <p:cTn id="142" dur="500"/>
                                        <p:tgtEl>
                                          <p:spTgt spid="104"/>
                                        </p:tgtEl>
                                      </p:cBhvr>
                                    </p:animEffect>
                                    <p:set>
                                      <p:cBhvr>
                                        <p:cTn id="143" dur="1" fill="hold">
                                          <p:stCondLst>
                                            <p:cond delay="499"/>
                                          </p:stCondLst>
                                        </p:cTn>
                                        <p:tgtEl>
                                          <p:spTgt spid="104"/>
                                        </p:tgtEl>
                                        <p:attrNameLst>
                                          <p:attrName>style.visibility</p:attrName>
                                        </p:attrNameLst>
                                      </p:cBhvr>
                                      <p:to>
                                        <p:strVal val="hidden"/>
                                      </p:to>
                                    </p:set>
                                  </p:childTnLst>
                                </p:cTn>
                              </p:par>
                              <p:par>
                                <p:cTn id="144" presetID="9" presetClass="exit" presetSubtype="0" fill="hold" nodeType="withEffect">
                                  <p:stCondLst>
                                    <p:cond delay="0"/>
                                  </p:stCondLst>
                                  <p:childTnLst>
                                    <p:animEffect transition="out" filter="dissolve">
                                      <p:cBhvr>
                                        <p:cTn id="145" dur="500"/>
                                        <p:tgtEl>
                                          <p:spTgt spid="105"/>
                                        </p:tgtEl>
                                      </p:cBhvr>
                                    </p:animEffect>
                                    <p:set>
                                      <p:cBhvr>
                                        <p:cTn id="146" dur="1" fill="hold">
                                          <p:stCondLst>
                                            <p:cond delay="499"/>
                                          </p:stCondLst>
                                        </p:cTn>
                                        <p:tgtEl>
                                          <p:spTgt spid="105"/>
                                        </p:tgtEl>
                                        <p:attrNameLst>
                                          <p:attrName>style.visibility</p:attrName>
                                        </p:attrNameLst>
                                      </p:cBhvr>
                                      <p:to>
                                        <p:strVal val="hidden"/>
                                      </p:to>
                                    </p:set>
                                  </p:childTnLst>
                                </p:cTn>
                              </p:par>
                              <p:par>
                                <p:cTn id="147" presetID="9" presetClass="exit" presetSubtype="0" fill="hold" nodeType="withEffect">
                                  <p:stCondLst>
                                    <p:cond delay="0"/>
                                  </p:stCondLst>
                                  <p:childTnLst>
                                    <p:animEffect transition="out" filter="dissolve">
                                      <p:cBhvr>
                                        <p:cTn id="148" dur="500"/>
                                        <p:tgtEl>
                                          <p:spTgt spid="106"/>
                                        </p:tgtEl>
                                      </p:cBhvr>
                                    </p:animEffect>
                                    <p:set>
                                      <p:cBhvr>
                                        <p:cTn id="149" dur="1" fill="hold">
                                          <p:stCondLst>
                                            <p:cond delay="499"/>
                                          </p:stCondLst>
                                        </p:cTn>
                                        <p:tgtEl>
                                          <p:spTgt spid="106"/>
                                        </p:tgtEl>
                                        <p:attrNameLst>
                                          <p:attrName>style.visibility</p:attrName>
                                        </p:attrNameLst>
                                      </p:cBhvr>
                                      <p:to>
                                        <p:strVal val="hidden"/>
                                      </p:to>
                                    </p:set>
                                  </p:childTnLst>
                                </p:cTn>
                              </p:par>
                              <p:par>
                                <p:cTn id="150" presetID="9" presetClass="exit" presetSubtype="0" fill="hold" nodeType="withEffect">
                                  <p:stCondLst>
                                    <p:cond delay="0"/>
                                  </p:stCondLst>
                                  <p:childTnLst>
                                    <p:animEffect transition="out" filter="dissolve">
                                      <p:cBhvr>
                                        <p:cTn id="151" dur="500"/>
                                        <p:tgtEl>
                                          <p:spTgt spid="107"/>
                                        </p:tgtEl>
                                      </p:cBhvr>
                                    </p:animEffect>
                                    <p:set>
                                      <p:cBhvr>
                                        <p:cTn id="152" dur="1" fill="hold">
                                          <p:stCondLst>
                                            <p:cond delay="499"/>
                                          </p:stCondLst>
                                        </p:cTn>
                                        <p:tgtEl>
                                          <p:spTgt spid="107"/>
                                        </p:tgtEl>
                                        <p:attrNameLst>
                                          <p:attrName>style.visibility</p:attrName>
                                        </p:attrNameLst>
                                      </p:cBhvr>
                                      <p:to>
                                        <p:strVal val="hidden"/>
                                      </p:to>
                                    </p:set>
                                  </p:childTnLst>
                                </p:cTn>
                              </p:par>
                              <p:par>
                                <p:cTn id="153" presetID="9" presetClass="exit" presetSubtype="0" fill="hold" grpId="1" nodeType="withEffect">
                                  <p:stCondLst>
                                    <p:cond delay="0"/>
                                  </p:stCondLst>
                                  <p:childTnLst>
                                    <p:animEffect transition="out" filter="dissolve">
                                      <p:cBhvr>
                                        <p:cTn id="154" dur="500"/>
                                        <p:tgtEl>
                                          <p:spTgt spid="108"/>
                                        </p:tgtEl>
                                      </p:cBhvr>
                                    </p:animEffect>
                                    <p:set>
                                      <p:cBhvr>
                                        <p:cTn id="155" dur="1" fill="hold">
                                          <p:stCondLst>
                                            <p:cond delay="499"/>
                                          </p:stCondLst>
                                        </p:cTn>
                                        <p:tgtEl>
                                          <p:spTgt spid="108"/>
                                        </p:tgtEl>
                                        <p:attrNameLst>
                                          <p:attrName>style.visibility</p:attrName>
                                        </p:attrNameLst>
                                      </p:cBhvr>
                                      <p:to>
                                        <p:strVal val="hidden"/>
                                      </p:to>
                                    </p:set>
                                  </p:childTnLst>
                                </p:cTn>
                              </p:par>
                              <p:par>
                                <p:cTn id="156" presetID="9" presetClass="exit" presetSubtype="0" fill="hold" grpId="1" nodeType="withEffect">
                                  <p:stCondLst>
                                    <p:cond delay="0"/>
                                  </p:stCondLst>
                                  <p:childTnLst>
                                    <p:animEffect transition="out" filter="dissolve">
                                      <p:cBhvr>
                                        <p:cTn id="157" dur="500"/>
                                        <p:tgtEl>
                                          <p:spTgt spid="109"/>
                                        </p:tgtEl>
                                      </p:cBhvr>
                                    </p:animEffect>
                                    <p:set>
                                      <p:cBhvr>
                                        <p:cTn id="158" dur="1" fill="hold">
                                          <p:stCondLst>
                                            <p:cond delay="499"/>
                                          </p:stCondLst>
                                        </p:cTn>
                                        <p:tgtEl>
                                          <p:spTgt spid="109"/>
                                        </p:tgtEl>
                                        <p:attrNameLst>
                                          <p:attrName>style.visibility</p:attrName>
                                        </p:attrNameLst>
                                      </p:cBhvr>
                                      <p:to>
                                        <p:strVal val="hidden"/>
                                      </p:to>
                                    </p:set>
                                  </p:childTnLst>
                                </p:cTn>
                              </p:par>
                              <p:par>
                                <p:cTn id="159" presetID="9" presetClass="exit" presetSubtype="0" fill="hold" nodeType="withEffect">
                                  <p:stCondLst>
                                    <p:cond delay="0"/>
                                  </p:stCondLst>
                                  <p:childTnLst>
                                    <p:animEffect transition="out" filter="dissolve">
                                      <p:cBhvr>
                                        <p:cTn id="160" dur="500"/>
                                        <p:tgtEl>
                                          <p:spTgt spid="73"/>
                                        </p:tgtEl>
                                      </p:cBhvr>
                                    </p:animEffect>
                                    <p:set>
                                      <p:cBhvr>
                                        <p:cTn id="161" dur="1" fill="hold">
                                          <p:stCondLst>
                                            <p:cond delay="499"/>
                                          </p:stCondLst>
                                        </p:cTn>
                                        <p:tgtEl>
                                          <p:spTgt spid="73"/>
                                        </p:tgtEl>
                                        <p:attrNameLst>
                                          <p:attrName>style.visibility</p:attrName>
                                        </p:attrNameLst>
                                      </p:cBhvr>
                                      <p:to>
                                        <p:strVal val="hidden"/>
                                      </p:to>
                                    </p:set>
                                  </p:childTnLst>
                                </p:cTn>
                              </p:par>
                              <p:par>
                                <p:cTn id="162" presetID="9" presetClass="exit" presetSubtype="0" fill="hold" nodeType="withEffect">
                                  <p:stCondLst>
                                    <p:cond delay="0"/>
                                  </p:stCondLst>
                                  <p:childTnLst>
                                    <p:animEffect transition="out" filter="dissolve">
                                      <p:cBhvr>
                                        <p:cTn id="163" dur="500"/>
                                        <p:tgtEl>
                                          <p:spTgt spid="74"/>
                                        </p:tgtEl>
                                      </p:cBhvr>
                                    </p:animEffect>
                                    <p:set>
                                      <p:cBhvr>
                                        <p:cTn id="164" dur="1" fill="hold">
                                          <p:stCondLst>
                                            <p:cond delay="499"/>
                                          </p:stCondLst>
                                        </p:cTn>
                                        <p:tgtEl>
                                          <p:spTgt spid="74"/>
                                        </p:tgtEl>
                                        <p:attrNameLst>
                                          <p:attrName>style.visibility</p:attrName>
                                        </p:attrNameLst>
                                      </p:cBhvr>
                                      <p:to>
                                        <p:strVal val="hidden"/>
                                      </p:to>
                                    </p:set>
                                  </p:childTnLst>
                                </p:cTn>
                              </p:par>
                              <p:par>
                                <p:cTn id="165" presetID="9" presetClass="exit" presetSubtype="0" fill="hold" nodeType="withEffect">
                                  <p:stCondLst>
                                    <p:cond delay="0"/>
                                  </p:stCondLst>
                                  <p:childTnLst>
                                    <p:animEffect transition="out" filter="dissolve">
                                      <p:cBhvr>
                                        <p:cTn id="166" dur="500"/>
                                        <p:tgtEl>
                                          <p:spTgt spid="75"/>
                                        </p:tgtEl>
                                      </p:cBhvr>
                                    </p:animEffect>
                                    <p:set>
                                      <p:cBhvr>
                                        <p:cTn id="167" dur="1" fill="hold">
                                          <p:stCondLst>
                                            <p:cond delay="499"/>
                                          </p:stCondLst>
                                        </p:cTn>
                                        <p:tgtEl>
                                          <p:spTgt spid="75"/>
                                        </p:tgtEl>
                                        <p:attrNameLst>
                                          <p:attrName>style.visibility</p:attrName>
                                        </p:attrNameLst>
                                      </p:cBhvr>
                                      <p:to>
                                        <p:strVal val="hidden"/>
                                      </p:to>
                                    </p:set>
                                  </p:childTnLst>
                                </p:cTn>
                              </p:par>
                              <p:par>
                                <p:cTn id="168" presetID="9" presetClass="exit" presetSubtype="0" fill="hold" nodeType="withEffect">
                                  <p:stCondLst>
                                    <p:cond delay="0"/>
                                  </p:stCondLst>
                                  <p:childTnLst>
                                    <p:animEffect transition="out" filter="dissolve">
                                      <p:cBhvr>
                                        <p:cTn id="169" dur="500"/>
                                        <p:tgtEl>
                                          <p:spTgt spid="76"/>
                                        </p:tgtEl>
                                      </p:cBhvr>
                                    </p:animEffect>
                                    <p:set>
                                      <p:cBhvr>
                                        <p:cTn id="170" dur="1" fill="hold">
                                          <p:stCondLst>
                                            <p:cond delay="499"/>
                                          </p:stCondLst>
                                        </p:cTn>
                                        <p:tgtEl>
                                          <p:spTgt spid="76"/>
                                        </p:tgtEl>
                                        <p:attrNameLst>
                                          <p:attrName>style.visibility</p:attrName>
                                        </p:attrNameLst>
                                      </p:cBhvr>
                                      <p:to>
                                        <p:strVal val="hidden"/>
                                      </p:to>
                                    </p:set>
                                  </p:childTnLst>
                                </p:cTn>
                              </p:par>
                              <p:par>
                                <p:cTn id="171" presetID="9" presetClass="exit" presetSubtype="0" fill="hold" nodeType="withEffect">
                                  <p:stCondLst>
                                    <p:cond delay="0"/>
                                  </p:stCondLst>
                                  <p:childTnLst>
                                    <p:animEffect transition="out" filter="dissolve">
                                      <p:cBhvr>
                                        <p:cTn id="172" dur="500"/>
                                        <p:tgtEl>
                                          <p:spTgt spid="77"/>
                                        </p:tgtEl>
                                      </p:cBhvr>
                                    </p:animEffect>
                                    <p:set>
                                      <p:cBhvr>
                                        <p:cTn id="173" dur="1" fill="hold">
                                          <p:stCondLst>
                                            <p:cond delay="499"/>
                                          </p:stCondLst>
                                        </p:cTn>
                                        <p:tgtEl>
                                          <p:spTgt spid="77"/>
                                        </p:tgtEl>
                                        <p:attrNameLst>
                                          <p:attrName>style.visibility</p:attrName>
                                        </p:attrNameLst>
                                      </p:cBhvr>
                                      <p:to>
                                        <p:strVal val="hidden"/>
                                      </p:to>
                                    </p:set>
                                  </p:childTnLst>
                                </p:cTn>
                              </p:par>
                              <p:par>
                                <p:cTn id="174" presetID="9" presetClass="exit" presetSubtype="0" fill="hold" nodeType="withEffect">
                                  <p:stCondLst>
                                    <p:cond delay="0"/>
                                  </p:stCondLst>
                                  <p:childTnLst>
                                    <p:animEffect transition="out" filter="dissolve">
                                      <p:cBhvr>
                                        <p:cTn id="175" dur="500"/>
                                        <p:tgtEl>
                                          <p:spTgt spid="78"/>
                                        </p:tgtEl>
                                      </p:cBhvr>
                                    </p:animEffect>
                                    <p:set>
                                      <p:cBhvr>
                                        <p:cTn id="176" dur="1" fill="hold">
                                          <p:stCondLst>
                                            <p:cond delay="499"/>
                                          </p:stCondLst>
                                        </p:cTn>
                                        <p:tgtEl>
                                          <p:spTgt spid="78"/>
                                        </p:tgtEl>
                                        <p:attrNameLst>
                                          <p:attrName>style.visibility</p:attrName>
                                        </p:attrNameLst>
                                      </p:cBhvr>
                                      <p:to>
                                        <p:strVal val="hidden"/>
                                      </p:to>
                                    </p:set>
                                  </p:childTnLst>
                                </p:cTn>
                              </p:par>
                              <p:par>
                                <p:cTn id="177" presetID="9" presetClass="exit" presetSubtype="0" fill="hold" nodeType="withEffect">
                                  <p:stCondLst>
                                    <p:cond delay="0"/>
                                  </p:stCondLst>
                                  <p:childTnLst>
                                    <p:animEffect transition="out" filter="dissolve">
                                      <p:cBhvr>
                                        <p:cTn id="178" dur="500"/>
                                        <p:tgtEl>
                                          <p:spTgt spid="79"/>
                                        </p:tgtEl>
                                      </p:cBhvr>
                                    </p:animEffect>
                                    <p:set>
                                      <p:cBhvr>
                                        <p:cTn id="179" dur="1" fill="hold">
                                          <p:stCondLst>
                                            <p:cond delay="499"/>
                                          </p:stCondLst>
                                        </p:cTn>
                                        <p:tgtEl>
                                          <p:spTgt spid="79"/>
                                        </p:tgtEl>
                                        <p:attrNameLst>
                                          <p:attrName>style.visibility</p:attrName>
                                        </p:attrNameLst>
                                      </p:cBhvr>
                                      <p:to>
                                        <p:strVal val="hidden"/>
                                      </p:to>
                                    </p:set>
                                  </p:childTnLst>
                                </p:cTn>
                              </p:par>
                              <p:par>
                                <p:cTn id="180" presetID="9" presetClass="exit" presetSubtype="0" fill="hold" nodeType="withEffect">
                                  <p:stCondLst>
                                    <p:cond delay="0"/>
                                  </p:stCondLst>
                                  <p:childTnLst>
                                    <p:animEffect transition="out" filter="dissolve">
                                      <p:cBhvr>
                                        <p:cTn id="181" dur="500"/>
                                        <p:tgtEl>
                                          <p:spTgt spid="80"/>
                                        </p:tgtEl>
                                      </p:cBhvr>
                                    </p:animEffect>
                                    <p:set>
                                      <p:cBhvr>
                                        <p:cTn id="182" dur="1" fill="hold">
                                          <p:stCondLst>
                                            <p:cond delay="499"/>
                                          </p:stCondLst>
                                        </p:cTn>
                                        <p:tgtEl>
                                          <p:spTgt spid="80"/>
                                        </p:tgtEl>
                                        <p:attrNameLst>
                                          <p:attrName>style.visibility</p:attrName>
                                        </p:attrNameLst>
                                      </p:cBhvr>
                                      <p:to>
                                        <p:strVal val="hidden"/>
                                      </p:to>
                                    </p:set>
                                  </p:childTnLst>
                                </p:cTn>
                              </p:par>
                              <p:par>
                                <p:cTn id="183" presetID="9" presetClass="exit" presetSubtype="0" fill="hold" nodeType="withEffect">
                                  <p:stCondLst>
                                    <p:cond delay="0"/>
                                  </p:stCondLst>
                                  <p:childTnLst>
                                    <p:animEffect transition="out" filter="dissolve">
                                      <p:cBhvr>
                                        <p:cTn id="184" dur="500"/>
                                        <p:tgtEl>
                                          <p:spTgt spid="81"/>
                                        </p:tgtEl>
                                      </p:cBhvr>
                                    </p:animEffect>
                                    <p:set>
                                      <p:cBhvr>
                                        <p:cTn id="185" dur="1" fill="hold">
                                          <p:stCondLst>
                                            <p:cond delay="499"/>
                                          </p:stCondLst>
                                        </p:cTn>
                                        <p:tgtEl>
                                          <p:spTgt spid="81"/>
                                        </p:tgtEl>
                                        <p:attrNameLst>
                                          <p:attrName>style.visibility</p:attrName>
                                        </p:attrNameLst>
                                      </p:cBhvr>
                                      <p:to>
                                        <p:strVal val="hidden"/>
                                      </p:to>
                                    </p:set>
                                  </p:childTnLst>
                                </p:cTn>
                              </p:par>
                              <p:par>
                                <p:cTn id="186" presetID="9" presetClass="exit" presetSubtype="0" fill="hold" nodeType="withEffect">
                                  <p:stCondLst>
                                    <p:cond delay="0"/>
                                  </p:stCondLst>
                                  <p:childTnLst>
                                    <p:animEffect transition="out" filter="dissolve">
                                      <p:cBhvr>
                                        <p:cTn id="187" dur="500"/>
                                        <p:tgtEl>
                                          <p:spTgt spid="82"/>
                                        </p:tgtEl>
                                      </p:cBhvr>
                                    </p:animEffect>
                                    <p:set>
                                      <p:cBhvr>
                                        <p:cTn id="188" dur="1" fill="hold">
                                          <p:stCondLst>
                                            <p:cond delay="499"/>
                                          </p:stCondLst>
                                        </p:cTn>
                                        <p:tgtEl>
                                          <p:spTgt spid="82"/>
                                        </p:tgtEl>
                                        <p:attrNameLst>
                                          <p:attrName>style.visibility</p:attrName>
                                        </p:attrNameLst>
                                      </p:cBhvr>
                                      <p:to>
                                        <p:strVal val="hidden"/>
                                      </p:to>
                                    </p:set>
                                  </p:childTnLst>
                                </p:cTn>
                              </p:par>
                              <p:par>
                                <p:cTn id="189" presetID="9" presetClass="exit" presetSubtype="0" fill="hold" nodeType="withEffect">
                                  <p:stCondLst>
                                    <p:cond delay="0"/>
                                  </p:stCondLst>
                                  <p:childTnLst>
                                    <p:animEffect transition="out" filter="dissolve">
                                      <p:cBhvr>
                                        <p:cTn id="190" dur="500"/>
                                        <p:tgtEl>
                                          <p:spTgt spid="83"/>
                                        </p:tgtEl>
                                      </p:cBhvr>
                                    </p:animEffect>
                                    <p:set>
                                      <p:cBhvr>
                                        <p:cTn id="191" dur="1" fill="hold">
                                          <p:stCondLst>
                                            <p:cond delay="499"/>
                                          </p:stCondLst>
                                        </p:cTn>
                                        <p:tgtEl>
                                          <p:spTgt spid="83"/>
                                        </p:tgtEl>
                                        <p:attrNameLst>
                                          <p:attrName>style.visibility</p:attrName>
                                        </p:attrNameLst>
                                      </p:cBhvr>
                                      <p:to>
                                        <p:strVal val="hidden"/>
                                      </p:to>
                                    </p:set>
                                  </p:childTnLst>
                                </p:cTn>
                              </p:par>
                              <p:par>
                                <p:cTn id="192" presetID="9" presetClass="exit" presetSubtype="0" fill="hold" nodeType="withEffect">
                                  <p:stCondLst>
                                    <p:cond delay="0"/>
                                  </p:stCondLst>
                                  <p:childTnLst>
                                    <p:animEffect transition="out" filter="dissolve">
                                      <p:cBhvr>
                                        <p:cTn id="193" dur="500"/>
                                        <p:tgtEl>
                                          <p:spTgt spid="84"/>
                                        </p:tgtEl>
                                      </p:cBhvr>
                                    </p:animEffect>
                                    <p:set>
                                      <p:cBhvr>
                                        <p:cTn id="194" dur="1" fill="hold">
                                          <p:stCondLst>
                                            <p:cond delay="499"/>
                                          </p:stCondLst>
                                        </p:cTn>
                                        <p:tgtEl>
                                          <p:spTgt spid="84"/>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85"/>
                                        </p:tgtEl>
                                      </p:cBhvr>
                                    </p:animEffect>
                                    <p:set>
                                      <p:cBhvr>
                                        <p:cTn id="197" dur="1" fill="hold">
                                          <p:stCondLst>
                                            <p:cond delay="499"/>
                                          </p:stCondLst>
                                        </p:cTn>
                                        <p:tgtEl>
                                          <p:spTgt spid="85"/>
                                        </p:tgtEl>
                                        <p:attrNameLst>
                                          <p:attrName>style.visibility</p:attrName>
                                        </p:attrNameLst>
                                      </p:cBhvr>
                                      <p:to>
                                        <p:strVal val="hidden"/>
                                      </p:to>
                                    </p:set>
                                  </p:childTnLst>
                                </p:cTn>
                              </p:par>
                              <p:par>
                                <p:cTn id="198" presetID="9" presetClass="exit" presetSubtype="0" fill="hold" nodeType="withEffect">
                                  <p:stCondLst>
                                    <p:cond delay="0"/>
                                  </p:stCondLst>
                                  <p:childTnLst>
                                    <p:animEffect transition="out" filter="dissolve">
                                      <p:cBhvr>
                                        <p:cTn id="199" dur="500"/>
                                        <p:tgtEl>
                                          <p:spTgt spid="86"/>
                                        </p:tgtEl>
                                      </p:cBhvr>
                                    </p:animEffect>
                                    <p:set>
                                      <p:cBhvr>
                                        <p:cTn id="200" dur="1" fill="hold">
                                          <p:stCondLst>
                                            <p:cond delay="499"/>
                                          </p:stCondLst>
                                        </p:cTn>
                                        <p:tgtEl>
                                          <p:spTgt spid="86"/>
                                        </p:tgtEl>
                                        <p:attrNameLst>
                                          <p:attrName>style.visibility</p:attrName>
                                        </p:attrNameLst>
                                      </p:cBhvr>
                                      <p:to>
                                        <p:strVal val="hidden"/>
                                      </p:to>
                                    </p:set>
                                  </p:childTnLst>
                                </p:cTn>
                              </p:par>
                              <p:par>
                                <p:cTn id="201" presetID="9" presetClass="exit" presetSubtype="0" fill="hold" nodeType="withEffect">
                                  <p:stCondLst>
                                    <p:cond delay="0"/>
                                  </p:stCondLst>
                                  <p:childTnLst>
                                    <p:animEffect transition="out" filter="dissolve">
                                      <p:cBhvr>
                                        <p:cTn id="202" dur="500"/>
                                        <p:tgtEl>
                                          <p:spTgt spid="87"/>
                                        </p:tgtEl>
                                      </p:cBhvr>
                                    </p:animEffect>
                                    <p:set>
                                      <p:cBhvr>
                                        <p:cTn id="203" dur="1" fill="hold">
                                          <p:stCondLst>
                                            <p:cond delay="499"/>
                                          </p:stCondLst>
                                        </p:cTn>
                                        <p:tgtEl>
                                          <p:spTgt spid="87"/>
                                        </p:tgtEl>
                                        <p:attrNameLst>
                                          <p:attrName>style.visibility</p:attrName>
                                        </p:attrNameLst>
                                      </p:cBhvr>
                                      <p:to>
                                        <p:strVal val="hidden"/>
                                      </p:to>
                                    </p:set>
                                  </p:childTnLst>
                                </p:cTn>
                              </p:par>
                              <p:par>
                                <p:cTn id="204" presetID="9" presetClass="exit" presetSubtype="0" fill="hold" nodeType="withEffect">
                                  <p:stCondLst>
                                    <p:cond delay="0"/>
                                  </p:stCondLst>
                                  <p:childTnLst>
                                    <p:animEffect transition="out" filter="dissolve">
                                      <p:cBhvr>
                                        <p:cTn id="205" dur="500"/>
                                        <p:tgtEl>
                                          <p:spTgt spid="88"/>
                                        </p:tgtEl>
                                      </p:cBhvr>
                                    </p:animEffect>
                                    <p:set>
                                      <p:cBhvr>
                                        <p:cTn id="206" dur="1" fill="hold">
                                          <p:stCondLst>
                                            <p:cond delay="499"/>
                                          </p:stCondLst>
                                        </p:cTn>
                                        <p:tgtEl>
                                          <p:spTgt spid="88"/>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5"/>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8"/>
                                        </p:tgtEl>
                                        <p:attrNameLst>
                                          <p:attrName>style.visibility</p:attrName>
                                        </p:attrNameLst>
                                      </p:cBhvr>
                                      <p:to>
                                        <p:strVal val="hidden"/>
                                      </p:to>
                                    </p:set>
                                  </p:childTnLst>
                                </p:cTn>
                              </p:par>
                              <p:par>
                                <p:cTn id="211" presetID="9" presetClass="exit" presetSubtype="0" fill="hold" grpId="1" nodeType="withEffect">
                                  <p:stCondLst>
                                    <p:cond delay="0"/>
                                  </p:stCondLst>
                                  <p:childTnLst>
                                    <p:animEffect transition="out" filter="dissolve">
                                      <p:cBhvr>
                                        <p:cTn id="212" dur="500"/>
                                        <p:tgtEl>
                                          <p:spTgt spid="89"/>
                                        </p:tgtEl>
                                      </p:cBhvr>
                                    </p:animEffect>
                                    <p:set>
                                      <p:cBhvr>
                                        <p:cTn id="213" dur="1" fill="hold">
                                          <p:stCondLst>
                                            <p:cond delay="499"/>
                                          </p:stCondLst>
                                        </p:cTn>
                                        <p:tgtEl>
                                          <p:spTgt spid="89"/>
                                        </p:tgtEl>
                                        <p:attrNameLst>
                                          <p:attrName>style.visibility</p:attrName>
                                        </p:attrNameLst>
                                      </p:cBhvr>
                                      <p:to>
                                        <p:strVal val="hidden"/>
                                      </p:to>
                                    </p:set>
                                  </p:childTnLst>
                                </p:cTn>
                              </p:par>
                              <p:par>
                                <p:cTn id="214" presetID="9" presetClass="exit" presetSubtype="0" fill="hold" grpId="1" nodeType="withEffect">
                                  <p:stCondLst>
                                    <p:cond delay="0"/>
                                  </p:stCondLst>
                                  <p:childTnLst>
                                    <p:animEffect transition="out" filter="dissolve">
                                      <p:cBhvr>
                                        <p:cTn id="215" dur="500"/>
                                        <p:tgtEl>
                                          <p:spTgt spid="90"/>
                                        </p:tgtEl>
                                      </p:cBhvr>
                                    </p:animEffect>
                                    <p:set>
                                      <p:cBhvr>
                                        <p:cTn id="216" dur="1" fill="hold">
                                          <p:stCondLst>
                                            <p:cond delay="499"/>
                                          </p:stCondLst>
                                        </p:cTn>
                                        <p:tgtEl>
                                          <p:spTgt spid="90"/>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120"/>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119"/>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121"/>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122"/>
                                        </p:tgtEl>
                                        <p:attrNameLst>
                                          <p:attrName>style.visibility</p:attrName>
                                        </p:attrNameLst>
                                      </p:cBhvr>
                                      <p:to>
                                        <p:strVal val="hidden"/>
                                      </p:to>
                                    </p:set>
                                  </p:childTnLst>
                                </p:cTn>
                              </p:par>
                              <p:par>
                                <p:cTn id="225" presetID="9" presetClass="exit" presetSubtype="0" fill="hold" grpId="1" nodeType="withEffect">
                                  <p:stCondLst>
                                    <p:cond delay="0"/>
                                  </p:stCondLst>
                                  <p:childTnLst>
                                    <p:animEffect transition="out" filter="dissolve">
                                      <p:cBhvr>
                                        <p:cTn id="226" dur="500"/>
                                        <p:tgtEl>
                                          <p:spTgt spid="32"/>
                                        </p:tgtEl>
                                      </p:cBhvr>
                                    </p:animEffect>
                                    <p:set>
                                      <p:cBhvr>
                                        <p:cTn id="227" dur="1" fill="hold">
                                          <p:stCondLst>
                                            <p:cond delay="499"/>
                                          </p:stCondLst>
                                        </p:cTn>
                                        <p:tgtEl>
                                          <p:spTgt spid="32"/>
                                        </p:tgtEl>
                                        <p:attrNameLst>
                                          <p:attrName>style.visibility</p:attrName>
                                        </p:attrNameLst>
                                      </p:cBhvr>
                                      <p:to>
                                        <p:strVal val="hidden"/>
                                      </p:to>
                                    </p:set>
                                  </p:childTnLst>
                                </p:cTn>
                              </p:par>
                              <p:par>
                                <p:cTn id="228" presetID="9" presetClass="exit" presetSubtype="0" fill="hold" grpId="1" nodeType="withEffect">
                                  <p:stCondLst>
                                    <p:cond delay="0"/>
                                  </p:stCondLst>
                                  <p:childTnLst>
                                    <p:animEffect transition="out" filter="dissolve">
                                      <p:cBhvr>
                                        <p:cTn id="229" dur="500"/>
                                        <p:tgtEl>
                                          <p:spTgt spid="33"/>
                                        </p:tgtEl>
                                      </p:cBhvr>
                                    </p:animEffect>
                                    <p:set>
                                      <p:cBhvr>
                                        <p:cTn id="230" dur="1" fill="hold">
                                          <p:stCondLst>
                                            <p:cond delay="499"/>
                                          </p:stCondLst>
                                        </p:cTn>
                                        <p:tgtEl>
                                          <p:spTgt spid="33"/>
                                        </p:tgtEl>
                                        <p:attrNameLst>
                                          <p:attrName>style.visibility</p:attrName>
                                        </p:attrNameLst>
                                      </p:cBhvr>
                                      <p:to>
                                        <p:strVal val="hidden"/>
                                      </p:to>
                                    </p:set>
                                  </p:childTnLst>
                                </p:cTn>
                              </p:par>
                              <p:par>
                                <p:cTn id="231" presetID="9" presetClass="exit" presetSubtype="0" fill="hold" nodeType="withEffect">
                                  <p:stCondLst>
                                    <p:cond delay="0"/>
                                  </p:stCondLst>
                                  <p:childTnLst>
                                    <p:animEffect transition="out" filter="dissolve">
                                      <p:cBhvr>
                                        <p:cTn id="232" dur="500"/>
                                        <p:tgtEl>
                                          <p:spTgt spid="271"/>
                                        </p:tgtEl>
                                      </p:cBhvr>
                                    </p:animEffect>
                                    <p:set>
                                      <p:cBhvr>
                                        <p:cTn id="233" dur="1" fill="hold">
                                          <p:stCondLst>
                                            <p:cond delay="499"/>
                                          </p:stCondLst>
                                        </p:cTn>
                                        <p:tgtEl>
                                          <p:spTgt spid="271"/>
                                        </p:tgtEl>
                                        <p:attrNameLst>
                                          <p:attrName>style.visibility</p:attrName>
                                        </p:attrNameLst>
                                      </p:cBhvr>
                                      <p:to>
                                        <p:strVal val="hidden"/>
                                      </p:to>
                                    </p:set>
                                  </p:childTnLst>
                                </p:cTn>
                              </p:par>
                            </p:childTnLst>
                          </p:cTn>
                        </p:par>
                        <p:par>
                          <p:cTn id="234" fill="hold" nodeType="afterGroup">
                            <p:stCondLst>
                              <p:cond delay="500"/>
                            </p:stCondLst>
                            <p:childTnLst>
                              <p:par>
                                <p:cTn id="235" presetID="1" presetClass="entr" presetSubtype="0" fill="hold" nodeType="afterEffect">
                                  <p:stCondLst>
                                    <p:cond delay="0"/>
                                  </p:stCondLst>
                                  <p:childTnLst>
                                    <p:set>
                                      <p:cBhvr>
                                        <p:cTn id="236" dur="1" fill="hold">
                                          <p:stCondLst>
                                            <p:cond delay="0"/>
                                          </p:stCondLst>
                                        </p:cTn>
                                        <p:tgtEl>
                                          <p:spTgt spid="20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53"/>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5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57"/>
                                        </p:tgtEl>
                                        <p:attrNameLst>
                                          <p:attrName>style.visibility</p:attrName>
                                        </p:attrNameLst>
                                      </p:cBhvr>
                                      <p:to>
                                        <p:strVal val="visible"/>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259"/>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258"/>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266"/>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61"/>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63"/>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17"/>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16"/>
                                        </p:tgtEl>
                                        <p:attrNameLst>
                                          <p:attrName>style.visibility</p:attrName>
                                        </p:attrNameLst>
                                      </p:cBhvr>
                                      <p:to>
                                        <p:strVal val="visible"/>
                                      </p:to>
                                    </p:set>
                                  </p:childTnLst>
                                </p:cTn>
                              </p:par>
                            </p:childTnLst>
                          </p:cTn>
                        </p:par>
                      </p:childTnLst>
                    </p:cTn>
                  </p:par>
                  <p:par>
                    <p:cTn id="261" fill="hold" nodeType="clickPar">
                      <p:stCondLst>
                        <p:cond delay="indefinite"/>
                      </p:stCondLst>
                      <p:childTnLst>
                        <p:par>
                          <p:cTn id="262" fill="hold" nodeType="withGroup">
                            <p:stCondLst>
                              <p:cond delay="0"/>
                            </p:stCondLst>
                            <p:childTnLst>
                              <p:par>
                                <p:cTn id="263" presetID="1" presetClass="entr" presetSubtype="0" fill="hold" nodeType="clickEffect">
                                  <p:stCondLst>
                                    <p:cond delay="0"/>
                                  </p:stCondLst>
                                  <p:childTnLst>
                                    <p:set>
                                      <p:cBhvr>
                                        <p:cTn id="264" dur="1" fill="hold">
                                          <p:stCondLst>
                                            <p:cond delay="0"/>
                                          </p:stCondLst>
                                        </p:cTn>
                                        <p:tgtEl>
                                          <p:spTgt spid="113"/>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ntr" presetSubtype="0" fill="hold" nodeType="clickEffect">
                                  <p:stCondLst>
                                    <p:cond delay="0"/>
                                  </p:stCondLst>
                                  <p:childTnLst>
                                    <p:set>
                                      <p:cBhvr>
                                        <p:cTn id="268" dur="1" fill="hold">
                                          <p:stCondLst>
                                            <p:cond delay="0"/>
                                          </p:stCondLst>
                                        </p:cTn>
                                        <p:tgtEl>
                                          <p:spTgt spid="124"/>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89" grpId="0"/>
      <p:bldP spid="89" grpId="1"/>
      <p:bldP spid="90" grpId="0"/>
      <p:bldP spid="90" grpId="1"/>
      <p:bldP spid="108" grpId="0"/>
      <p:bldP spid="108" grpId="1"/>
      <p:bldP spid="109" grpId="0"/>
      <p:bldP spid="109" grpId="1"/>
      <p:bldP spid="253" grpId="0"/>
      <p:bldP spid="254" grpId="0"/>
      <p:bldP spid="257" grpId="0"/>
      <p:bldP spid="259" grpId="0"/>
      <p:bldP spid="3" grpId="0"/>
      <p:bldP spid="116" grpId="0"/>
      <p:bldP spid="11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227444">
            <a:off x="540707" y="4031307"/>
            <a:ext cx="228600" cy="228601"/>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4" name="Rectangle 13"/>
          <p:cNvSpPr/>
          <p:nvPr/>
        </p:nvSpPr>
        <p:spPr>
          <a:xfrm rot="227444">
            <a:off x="1288093" y="4031307"/>
            <a:ext cx="228600" cy="228601"/>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6" name="Rectangle 15"/>
          <p:cNvSpPr/>
          <p:nvPr/>
        </p:nvSpPr>
        <p:spPr>
          <a:xfrm rot="227444">
            <a:off x="2050093" y="4031307"/>
            <a:ext cx="228600" cy="228601"/>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5" name="Rectangle 4"/>
          <p:cNvSpPr/>
          <p:nvPr/>
        </p:nvSpPr>
        <p:spPr>
          <a:xfrm rot="227444">
            <a:off x="1302706" y="3131521"/>
            <a:ext cx="228600" cy="228601"/>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29" name="Rectangle 128"/>
          <p:cNvSpPr/>
          <p:nvPr/>
        </p:nvSpPr>
        <p:spPr>
          <a:xfrm rot="227444">
            <a:off x="921706" y="3131521"/>
            <a:ext cx="228600" cy="228601"/>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0" name="Rectangle 9"/>
          <p:cNvSpPr/>
          <p:nvPr/>
        </p:nvSpPr>
        <p:spPr>
          <a:xfrm rot="227444">
            <a:off x="907094" y="3588720"/>
            <a:ext cx="228600" cy="228601"/>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grpSp>
        <p:nvGrpSpPr>
          <p:cNvPr id="21" name="Group 20"/>
          <p:cNvGrpSpPr>
            <a:grpSpLocks/>
          </p:cNvGrpSpPr>
          <p:nvPr/>
        </p:nvGrpSpPr>
        <p:grpSpPr bwMode="auto">
          <a:xfrm rot="227444">
            <a:off x="5689603" y="2986088"/>
            <a:ext cx="1295400" cy="1295400"/>
            <a:chOff x="4495800" y="2667000"/>
            <a:chExt cx="1295400" cy="1295400"/>
          </a:xfrm>
        </p:grpSpPr>
        <p:grpSp>
          <p:nvGrpSpPr>
            <p:cNvPr id="22" name="Group 21"/>
            <p:cNvGrpSpPr/>
            <p:nvPr/>
          </p:nvGrpSpPr>
          <p:grpSpPr>
            <a:xfrm>
              <a:off x="4495800" y="2667000"/>
              <a:ext cx="1143000" cy="1143000"/>
              <a:chOff x="4495800" y="2667003"/>
              <a:chExt cx="1143001" cy="1142998"/>
            </a:xfrm>
            <a:scene3d>
              <a:camera prst="perspectiveFront" fov="5400000">
                <a:rot lat="1812000" lon="19056000" rev="126000"/>
              </a:camera>
              <a:lightRig rig="harsh" dir="t">
                <a:rot lat="0" lon="0" rev="1980000"/>
              </a:lightRig>
            </a:scene3d>
          </p:grpSpPr>
          <p:sp>
            <p:nvSpPr>
              <p:cNvPr id="57" name="Rectangle 56"/>
              <p:cNvSpPr/>
              <p:nvPr/>
            </p:nvSpPr>
            <p:spPr>
              <a:xfrm>
                <a:off x="44958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58" name="Rectangle 57"/>
              <p:cNvSpPr/>
              <p:nvPr/>
            </p:nvSpPr>
            <p:spPr>
              <a:xfrm>
                <a:off x="48006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59" name="Rectangle 58"/>
              <p:cNvSpPr/>
              <p:nvPr/>
            </p:nvSpPr>
            <p:spPr>
              <a:xfrm>
                <a:off x="5105400" y="26670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61" name="Rectangle 60"/>
              <p:cNvSpPr/>
              <p:nvPr/>
            </p:nvSpPr>
            <p:spPr>
              <a:xfrm>
                <a:off x="4495801" y="2971803"/>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62" name="Rectangle 61"/>
              <p:cNvSpPr/>
              <p:nvPr/>
            </p:nvSpPr>
            <p:spPr>
              <a:xfrm>
                <a:off x="4800601" y="2971803"/>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63" name="Rectangle 62"/>
              <p:cNvSpPr/>
              <p:nvPr/>
            </p:nvSpPr>
            <p:spPr>
              <a:xfrm>
                <a:off x="5105400" y="2971803"/>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64" name="Rectangle 63"/>
              <p:cNvSpPr/>
              <p:nvPr/>
            </p:nvSpPr>
            <p:spPr>
              <a:xfrm>
                <a:off x="5410201" y="29718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65" name="Rectangle 64"/>
              <p:cNvSpPr/>
              <p:nvPr/>
            </p:nvSpPr>
            <p:spPr>
              <a:xfrm>
                <a:off x="4495801" y="3276602"/>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66" name="Rectangle 65"/>
              <p:cNvSpPr/>
              <p:nvPr/>
            </p:nvSpPr>
            <p:spPr>
              <a:xfrm>
                <a:off x="4800601" y="32766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67" name="Rectangle 66"/>
              <p:cNvSpPr/>
              <p:nvPr/>
            </p:nvSpPr>
            <p:spPr>
              <a:xfrm>
                <a:off x="5105401" y="3276602"/>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68" name="Rectangle 67"/>
              <p:cNvSpPr/>
              <p:nvPr/>
            </p:nvSpPr>
            <p:spPr>
              <a:xfrm>
                <a:off x="5410201" y="3276601"/>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70" name="Rectangle 69"/>
              <p:cNvSpPr/>
              <p:nvPr/>
            </p:nvSpPr>
            <p:spPr>
              <a:xfrm>
                <a:off x="4800601" y="3581401"/>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71" name="Rectangle 70"/>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72" name="Rectangle 71"/>
              <p:cNvSpPr/>
              <p:nvPr/>
            </p:nvSpPr>
            <p:spPr>
              <a:xfrm>
                <a:off x="54102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grpSp>
        <p:grpSp>
          <p:nvGrpSpPr>
            <p:cNvPr id="23" name="Group 22"/>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41" name="Rectangle 40"/>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42" name="Rectangle 41"/>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43" name="Rectangle 42"/>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45" name="Rectangle 44"/>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46" name="Rectangle 45"/>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47" name="Rectangle 46"/>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49" name="Rectangle 48"/>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50" name="Rectangle 49"/>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51" name="Rectangle 50"/>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54" name="Rectangle 53"/>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55" name="Rectangle 54"/>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grpSp>
        <p:grpSp>
          <p:nvGrpSpPr>
            <p:cNvPr id="24" name="Group 23"/>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5" name="Rectangle 24"/>
              <p:cNvSpPr/>
              <p:nvPr/>
            </p:nvSpPr>
            <p:spPr>
              <a:xfrm>
                <a:off x="44958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26" name="Rectangle 25"/>
              <p:cNvSpPr/>
              <p:nvPr/>
            </p:nvSpPr>
            <p:spPr>
              <a:xfrm>
                <a:off x="48006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27" name="Rectangle 26"/>
              <p:cNvSpPr/>
              <p:nvPr/>
            </p:nvSpPr>
            <p:spPr>
              <a:xfrm>
                <a:off x="5105400" y="26670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29" name="Rectangle 28"/>
              <p:cNvSpPr/>
              <p:nvPr/>
            </p:nvSpPr>
            <p:spPr>
              <a:xfrm>
                <a:off x="44958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30" name="Rectangle 29"/>
              <p:cNvSpPr/>
              <p:nvPr/>
            </p:nvSpPr>
            <p:spPr>
              <a:xfrm>
                <a:off x="48006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31" name="Rectangle 30"/>
              <p:cNvSpPr/>
              <p:nvPr/>
            </p:nvSpPr>
            <p:spPr>
              <a:xfrm>
                <a:off x="5105400" y="29718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33" name="Rectangle 32"/>
              <p:cNvSpPr/>
              <p:nvPr/>
            </p:nvSpPr>
            <p:spPr>
              <a:xfrm>
                <a:off x="44958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34" name="Rectangle 33"/>
              <p:cNvSpPr/>
              <p:nvPr/>
            </p:nvSpPr>
            <p:spPr>
              <a:xfrm>
                <a:off x="48006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sp>
            <p:nvSpPr>
              <p:cNvPr id="35" name="Rectangle 34"/>
              <p:cNvSpPr/>
              <p:nvPr/>
            </p:nvSpPr>
            <p:spPr>
              <a:xfrm>
                <a:off x="5105400" y="3276600"/>
                <a:ext cx="228600" cy="228600"/>
              </a:xfrm>
              <a:prstGeom prst="rect">
                <a:avLst/>
              </a:prstGeom>
              <a:solidFill>
                <a:srgbClr val="FFFFFF"/>
              </a:solidFill>
              <a:ln>
                <a:solidFill>
                  <a:srgbClr val="000000"/>
                </a:solid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18">
                  <a:defRPr/>
                </a:pPr>
                <a:endParaRPr lang="en-US">
                  <a:solidFill>
                    <a:srgbClr val="000000"/>
                  </a:solidFill>
                  <a:latin typeface="Calibri"/>
                </a:endParaRPr>
              </a:p>
            </p:txBody>
          </p:sp>
        </p:grpSp>
      </p:grpSp>
      <p:sp>
        <p:nvSpPr>
          <p:cNvPr id="266248" name="Title 1"/>
          <p:cNvSpPr>
            <a:spLocks noGrp="1"/>
          </p:cNvSpPr>
          <p:nvPr>
            <p:ph type="title"/>
          </p:nvPr>
        </p:nvSpPr>
        <p:spPr/>
        <p:txBody>
          <a:bodyPr/>
          <a:lstStyle/>
          <a:p>
            <a:r>
              <a:rPr lang="en-US">
                <a:solidFill>
                  <a:srgbClr val="000090"/>
                </a:solidFill>
                <a:latin typeface="Calibri" charset="0"/>
              </a:rPr>
              <a:t>Radio Resource Allocation</a:t>
            </a:r>
          </a:p>
        </p:txBody>
      </p:sp>
      <p:sp>
        <p:nvSpPr>
          <p:cNvPr id="2662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C1DE3462-5197-1C42-9D60-A9ABBA023723}" type="slidenum">
              <a:rPr lang="en-US" sz="1200">
                <a:solidFill>
                  <a:srgbClr val="FFFFFF"/>
                </a:solidFill>
                <a:latin typeface="Calibri" charset="0"/>
              </a:rPr>
              <a:pPr eaLnBrk="1" hangingPunct="1"/>
              <a:t>31</a:t>
            </a:fld>
            <a:endParaRPr lang="en-US" sz="1200">
              <a:solidFill>
                <a:srgbClr val="FFFFFF"/>
              </a:solidFill>
              <a:latin typeface="Calibri" charset="0"/>
            </a:endParaRPr>
          </a:p>
        </p:txBody>
      </p:sp>
      <p:sp>
        <p:nvSpPr>
          <p:cNvPr id="8" name="Rectangle 7"/>
          <p:cNvSpPr/>
          <p:nvPr/>
        </p:nvSpPr>
        <p:spPr>
          <a:xfrm rot="227444">
            <a:off x="2431093" y="3131521"/>
            <a:ext cx="228600" cy="228601"/>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9" name="Rectangle 8"/>
          <p:cNvSpPr/>
          <p:nvPr/>
        </p:nvSpPr>
        <p:spPr>
          <a:xfrm rot="227444">
            <a:off x="540707" y="3574107"/>
            <a:ext cx="228600" cy="228601"/>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7" name="Rectangle 6"/>
          <p:cNvSpPr/>
          <p:nvPr/>
        </p:nvSpPr>
        <p:spPr>
          <a:xfrm rot="227444">
            <a:off x="2050093" y="3131521"/>
            <a:ext cx="228600" cy="228601"/>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7" name="Rectangle 16"/>
          <p:cNvSpPr/>
          <p:nvPr/>
        </p:nvSpPr>
        <p:spPr>
          <a:xfrm rot="227444">
            <a:off x="540707" y="4488506"/>
            <a:ext cx="228600" cy="228601"/>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9" name="Rectangle 18"/>
          <p:cNvSpPr/>
          <p:nvPr/>
        </p:nvSpPr>
        <p:spPr>
          <a:xfrm rot="227444">
            <a:off x="1288093" y="4503120"/>
            <a:ext cx="228600" cy="228601"/>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20" name="Rectangle 19"/>
          <p:cNvSpPr/>
          <p:nvPr/>
        </p:nvSpPr>
        <p:spPr>
          <a:xfrm rot="227444">
            <a:off x="1669093" y="4503120"/>
            <a:ext cx="228600" cy="228601"/>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25" name="TextBox 124"/>
          <p:cNvSpPr txBox="1"/>
          <p:nvPr/>
        </p:nvSpPr>
        <p:spPr>
          <a:xfrm rot="2076852">
            <a:off x="5593025" y="4226011"/>
            <a:ext cx="10821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frequency</a:t>
            </a:r>
          </a:p>
        </p:txBody>
      </p:sp>
      <p:sp>
        <p:nvSpPr>
          <p:cNvPr id="18" name="Rectangle 17"/>
          <p:cNvSpPr/>
          <p:nvPr/>
        </p:nvSpPr>
        <p:spPr>
          <a:xfrm rot="227444">
            <a:off x="907094" y="4503120"/>
            <a:ext cx="228600" cy="228601"/>
          </a:xfrm>
          <a:prstGeom prst="rect">
            <a:avLst/>
          </a:prstGeom>
          <a:solidFill>
            <a:schemeClr val="accent3"/>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3"/>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26" name="TextBox 125"/>
          <p:cNvSpPr txBox="1"/>
          <p:nvPr/>
        </p:nvSpPr>
        <p:spPr>
          <a:xfrm rot="19667695">
            <a:off x="6440488" y="4076787"/>
            <a:ext cx="1752600" cy="353846"/>
          </a:xfrm>
          <a:prstGeom prst="rect">
            <a:avLst/>
          </a:prstGeom>
          <a:noFill/>
        </p:spPr>
        <p:txBody>
          <a:bodyPr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radio element</a:t>
            </a:r>
          </a:p>
        </p:txBody>
      </p:sp>
      <p:sp>
        <p:nvSpPr>
          <p:cNvPr id="127" name="TextBox 126"/>
          <p:cNvSpPr txBox="1"/>
          <p:nvPr/>
        </p:nvSpPr>
        <p:spPr>
          <a:xfrm rot="16200000">
            <a:off x="5377068" y="3482269"/>
            <a:ext cx="588554"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time</a:t>
            </a:r>
          </a:p>
        </p:txBody>
      </p:sp>
      <p:sp>
        <p:nvSpPr>
          <p:cNvPr id="128" name="TextBox 127"/>
          <p:cNvSpPr txBox="1"/>
          <p:nvPr/>
        </p:nvSpPr>
        <p:spPr>
          <a:xfrm>
            <a:off x="914404" y="1905002"/>
            <a:ext cx="690745"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Flows</a:t>
            </a:r>
          </a:p>
        </p:txBody>
      </p:sp>
      <p:sp>
        <p:nvSpPr>
          <p:cNvPr id="13" name="Rectangle 12"/>
          <p:cNvSpPr/>
          <p:nvPr/>
        </p:nvSpPr>
        <p:spPr>
          <a:xfrm rot="227444">
            <a:off x="907094" y="4031307"/>
            <a:ext cx="228600" cy="228601"/>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30" name="Rectangle 129"/>
          <p:cNvSpPr/>
          <p:nvPr/>
        </p:nvSpPr>
        <p:spPr>
          <a:xfrm rot="227444">
            <a:off x="540707" y="3131521"/>
            <a:ext cx="228600" cy="228601"/>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6" name="Rectangle 5"/>
          <p:cNvSpPr/>
          <p:nvPr/>
        </p:nvSpPr>
        <p:spPr>
          <a:xfrm rot="227444">
            <a:off x="1683707" y="3131521"/>
            <a:ext cx="228600" cy="228601"/>
          </a:xfrm>
          <a:prstGeom prst="rect">
            <a:avLst/>
          </a:prstGeom>
          <a:solidFill>
            <a:schemeClr val="accent2"/>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5" name="Rectangle 14"/>
          <p:cNvSpPr/>
          <p:nvPr/>
        </p:nvSpPr>
        <p:spPr>
          <a:xfrm rot="227444">
            <a:off x="1669093" y="4031307"/>
            <a:ext cx="228600" cy="228601"/>
          </a:xfrm>
          <a:prstGeom prst="rect">
            <a:avLst/>
          </a:prstGeom>
          <a:solidFill>
            <a:schemeClr val="accent4"/>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4"/>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1" name="Rectangle 10"/>
          <p:cNvSpPr/>
          <p:nvPr/>
        </p:nvSpPr>
        <p:spPr>
          <a:xfrm rot="227444">
            <a:off x="1288093" y="3588720"/>
            <a:ext cx="228600" cy="228601"/>
          </a:xfrm>
          <a:prstGeom prst="rect">
            <a:avLst/>
          </a:prstGeom>
          <a:solidFill>
            <a:schemeClr val="accent1"/>
          </a:solidFill>
          <a:ln>
            <a:noFill/>
          </a:ln>
          <a:scene3d>
            <a:camera prst="perspectiveFront" fov="5400000">
              <a:rot lat="1812000" lon="19056000" rev="126000"/>
            </a:camera>
            <a:lightRig rig="harsh" dir="t">
              <a:rot lat="0" lon="0" rev="1980000"/>
            </a:lightRig>
          </a:scene3d>
          <a:sp3d z="127000" extrusionH="254000" contourW="12700" prstMaterial="metal">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32" name="TextBox 131"/>
          <p:cNvSpPr txBox="1"/>
          <p:nvPr/>
        </p:nvSpPr>
        <p:spPr>
          <a:xfrm>
            <a:off x="5653094" y="1905002"/>
            <a:ext cx="1724050"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3D Resource Grid</a:t>
            </a:r>
          </a:p>
        </p:txBody>
      </p:sp>
      <p:sp>
        <p:nvSpPr>
          <p:cNvPr id="69" name="Slide Number Placeholder 2"/>
          <p:cNvSpPr txBox="1">
            <a:spLocks/>
          </p:cNvSpPr>
          <p:nvPr/>
        </p:nvSpPr>
        <p:spPr bwMode="auto">
          <a:xfrm>
            <a:off x="6705601" y="650876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r" defTabSz="913437" eaLnBrk="1" fontAlgn="base" hangingPunct="1">
              <a:spcBef>
                <a:spcPct val="0"/>
              </a:spcBef>
              <a:spcAft>
                <a:spcPct val="0"/>
              </a:spcAft>
            </a:pPr>
            <a:fld id="{8DDCBC34-F65A-5E4A-9908-79A192B0AC9F}" type="slidenum">
              <a:rPr lang="en-US" sz="1300" b="0">
                <a:solidFill>
                  <a:prstClr val="white">
                    <a:lumMod val="75000"/>
                  </a:prstClr>
                </a:solidFill>
                <a:latin typeface="Arial" charset="0"/>
                <a:cs typeface="Arial" charset="0"/>
                <a:sym typeface="Arial" charset="0"/>
              </a:rPr>
              <a:pPr algn="r" defTabSz="913437" eaLnBrk="1" fontAlgn="base" hangingPunct="1">
                <a:spcBef>
                  <a:spcPct val="0"/>
                </a:spcBef>
                <a:spcAft>
                  <a:spcPct val="0"/>
                </a:spcAft>
              </a:pPr>
              <a:t>31</a:t>
            </a:fld>
            <a:endParaRPr lang="en-US" sz="1300" b="0" dirty="0">
              <a:solidFill>
                <a:prstClr val="white">
                  <a:lumMod val="75000"/>
                </a:prstClr>
              </a:solidFill>
              <a:latin typeface="Arial" charset="0"/>
              <a:cs typeface="Arial" charset="0"/>
              <a:sym typeface="Arial" charset="0"/>
            </a:endParaRPr>
          </a:p>
        </p:txBody>
      </p:sp>
      <p:sp>
        <p:nvSpPr>
          <p:cNvPr id="2" name="Date Placeholder 1"/>
          <p:cNvSpPr>
            <a:spLocks noGrp="1"/>
          </p:cNvSpPr>
          <p:nvPr>
            <p:ph type="dt" sz="half" idx="10"/>
          </p:nvPr>
        </p:nvSpPr>
        <p:spPr/>
        <p:txBody>
          <a:bodyPr/>
          <a:lstStyle/>
          <a:p>
            <a:pPr>
              <a:defRPr/>
            </a:pPr>
            <a:r>
              <a:rPr lang="en-US" smtClean="0"/>
              <a:t>11/21/14</a:t>
            </a:r>
            <a:endParaRPr lang="en-US"/>
          </a:p>
        </p:txBody>
      </p:sp>
      <p:sp>
        <p:nvSpPr>
          <p:cNvPr id="3" name="Footer Placeholder 2"/>
          <p:cNvSpPr>
            <a:spLocks noGrp="1"/>
          </p:cNvSpPr>
          <p:nvPr>
            <p:ph type="ftr" sz="quarter" idx="11"/>
          </p:nvPr>
        </p:nvSpPr>
        <p:spPr>
          <a:xfrm>
            <a:off x="3124200" y="6400800"/>
            <a:ext cx="3428999" cy="3206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2519759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1.38889E-6 3.7037E-7 L 0.38837 0.02662 " pathEditMode="relative" rAng="0" ptsTypes="AA">
                                      <p:cBhvr>
                                        <p:cTn id="22" dur="2000" fill="hold"/>
                                        <p:tgtEl>
                                          <p:spTgt spid="8"/>
                                        </p:tgtEl>
                                        <p:attrNameLst>
                                          <p:attrName>ppt_x</p:attrName>
                                          <p:attrName>ppt_y</p:attrName>
                                        </p:attrNameLst>
                                      </p:cBhvr>
                                      <p:rCtr x="19410" y="1319"/>
                                    </p:animMotion>
                                  </p:childTnLst>
                                </p:cTn>
                              </p:par>
                              <p:par>
                                <p:cTn id="23" presetID="0" presetClass="path" presetSubtype="0" accel="50000" decel="50000" fill="hold" nodeType="withEffect">
                                  <p:stCondLst>
                                    <p:cond delay="0"/>
                                  </p:stCondLst>
                                  <p:childTnLst>
                                    <p:animMotion origin="layout" path="M -1.38889E-6 2.96296E-6 L 0.45 0.04444 " pathEditMode="relative" ptsTypes="AA">
                                      <p:cBhvr>
                                        <p:cTn id="24" dur="2000" fill="hold"/>
                                        <p:tgtEl>
                                          <p:spTgt spid="7"/>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2.77556E-17 -3.33333E-6 L 0.55833 -3.33333E-6 " pathEditMode="relative" rAng="0" ptsTypes="AA">
                                      <p:cBhvr>
                                        <p:cTn id="26" dur="2000" fill="hold"/>
                                        <p:tgtEl>
                                          <p:spTgt spid="11"/>
                                        </p:tgtEl>
                                        <p:attrNameLst>
                                          <p:attrName>ppt_x</p:attrName>
                                          <p:attrName>ppt_y</p:attrName>
                                        </p:attrNameLst>
                                      </p:cBhvr>
                                      <p:rCtr x="27917"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1.94444E-6 3.7037E-6 L 0.55504 0.00439 " pathEditMode="relative" rAng="0" ptsTypes="AA">
                                      <p:cBhvr>
                                        <p:cTn id="30" dur="2000" fill="hold"/>
                                        <p:tgtEl>
                                          <p:spTgt spid="10"/>
                                        </p:tgtEl>
                                        <p:attrNameLst>
                                          <p:attrName>ppt_x</p:attrName>
                                          <p:attrName>ppt_y</p:attrName>
                                        </p:attrNameLst>
                                      </p:cBhvr>
                                      <p:rCtr x="27743" y="208"/>
                                    </p:animMotion>
                                  </p:childTnLst>
                                </p:cTn>
                              </p:par>
                              <p:par>
                                <p:cTn id="31" presetID="0" presetClass="path" presetSubtype="0" accel="50000" decel="50000" fill="hold" nodeType="withEffect">
                                  <p:stCondLst>
                                    <p:cond delay="0"/>
                                  </p:stCondLst>
                                  <p:childTnLst>
                                    <p:animMotion origin="layout" path="M 0.0033 0.00671 L 0.61163 0.02894 " pathEditMode="relative" rAng="0" ptsTypes="AA">
                                      <p:cBhvr>
                                        <p:cTn id="32" dur="2000" fill="hold"/>
                                        <p:tgtEl>
                                          <p:spTgt spid="9"/>
                                        </p:tgtEl>
                                        <p:attrNameLst>
                                          <p:attrName>ppt_x</p:attrName>
                                          <p:attrName>ppt_y</p:attrName>
                                        </p:attrNameLst>
                                      </p:cBhvr>
                                      <p:rCtr x="30417" y="1111"/>
                                    </p:animMotion>
                                  </p:childTnLst>
                                </p:cTn>
                              </p:par>
                              <p:par>
                                <p:cTn id="33" presetID="0" presetClass="path" presetSubtype="0" accel="50000" decel="50000" fill="hold" nodeType="withEffect">
                                  <p:stCondLst>
                                    <p:cond delay="0"/>
                                  </p:stCondLst>
                                  <p:childTnLst>
                                    <p:animMotion origin="layout" path="M 1.38889E-6 3.7037E-7 L 0.50503 0.1044 " pathEditMode="relative" rAng="0" ptsTypes="AA">
                                      <p:cBhvr>
                                        <p:cTn id="34" dur="2000" fill="hold"/>
                                        <p:tgtEl>
                                          <p:spTgt spid="6"/>
                                        </p:tgtEl>
                                        <p:attrNameLst>
                                          <p:attrName>ppt_x</p:attrName>
                                          <p:attrName>ppt_y</p:attrName>
                                        </p:attrNameLst>
                                      </p:cBhvr>
                                      <p:rCtr x="25243" y="5208"/>
                                    </p:animMotion>
                                  </p:childTnLst>
                                </p:cTn>
                              </p:par>
                              <p:par>
                                <p:cTn id="35" presetID="0" presetClass="path" presetSubtype="0" accel="50000" decel="50000" fill="hold" nodeType="withEffect">
                                  <p:stCondLst>
                                    <p:cond delay="0"/>
                                  </p:stCondLst>
                                  <p:childTnLst>
                                    <p:animMotion origin="layout" path="M 4.72222E-6 2.96296E-6 L 0.50833 0.11111 " pathEditMode="relative" ptsTypes="AA">
                                      <p:cBhvr>
                                        <p:cTn id="36" dur="2000" fill="hold"/>
                                        <p:tgtEl>
                                          <p:spTgt spid="5"/>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5.27778E-6 2.96296E-6 L 0.57499 0.13333 " pathEditMode="relative" ptsTypes="AA">
                                      <p:cBhvr>
                                        <p:cTn id="38" dur="2000" fill="hold"/>
                                        <p:tgtEl>
                                          <p:spTgt spid="12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4.72222E-6 3.7037E-7 L 0.6283 0.14884 " pathEditMode="relative" rAng="0" ptsTypes="AA">
                                      <p:cBhvr>
                                        <p:cTn id="40" dur="2000" fill="hold"/>
                                        <p:tgtEl>
                                          <p:spTgt spid="130"/>
                                        </p:tgtEl>
                                        <p:attrNameLst>
                                          <p:attrName>ppt_x</p:attrName>
                                          <p:attrName>ppt_y</p:attrName>
                                        </p:attrNameLst>
                                      </p:cBhvr>
                                      <p:rCtr x="31406" y="7431"/>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1.38889E-6 -1.85185E-6 L 0.45834 -0.12222 " pathEditMode="relative" ptsTypes="AA">
                                      <p:cBhvr>
                                        <p:cTn id="44" dur="2000" fill="hold"/>
                                        <p:tgtEl>
                                          <p:spTgt spid="16"/>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1.38889E-6 -1.85185E-6 L 0.54166 -0.07778 " pathEditMode="relative" ptsTypes="AA">
                                      <p:cBhvr>
                                        <p:cTn id="46" dur="2000" fill="hold"/>
                                        <p:tgtEl>
                                          <p:spTgt spid="1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1.38889E-6 -2.96296E-6 L 0.55833 -0.05555 " pathEditMode="relative" ptsTypes="AA">
                                      <p:cBhvr>
                                        <p:cTn id="48" dur="2000" fill="hold"/>
                                        <p:tgtEl>
                                          <p:spTgt spid="14"/>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1.94444E-6 1.85185E-6 L 0.6217 0.00671 " pathEditMode="relative" rAng="0" ptsTypes="AA">
                                      <p:cBhvr>
                                        <p:cTn id="50" dur="2000" fill="hold"/>
                                        <p:tgtEl>
                                          <p:spTgt spid="13"/>
                                        </p:tgtEl>
                                        <p:attrNameLst>
                                          <p:attrName>ppt_x</p:attrName>
                                          <p:attrName>ppt_y</p:attrName>
                                        </p:attrNameLst>
                                      </p:cBhvr>
                                      <p:rCtr x="31076" y="324"/>
                                    </p:animMotion>
                                  </p:childTnLst>
                                </p:cTn>
                              </p:par>
                              <p:par>
                                <p:cTn id="51" presetID="0" presetClass="path" presetSubtype="0" accel="50000" decel="50000" fill="hold" nodeType="withEffect">
                                  <p:stCondLst>
                                    <p:cond delay="0"/>
                                  </p:stCondLst>
                                  <p:childTnLst>
                                    <p:animMotion origin="layout" path="M -1.38889E-6 1.85185E-6 L 0.61997 -0.04884 " pathEditMode="relative" rAng="0" ptsTypes="AA">
                                      <p:cBhvr>
                                        <p:cTn id="52" dur="2000" fill="hold"/>
                                        <p:tgtEl>
                                          <p:spTgt spid="12"/>
                                        </p:tgtEl>
                                        <p:attrNameLst>
                                          <p:attrName>ppt_x</p:attrName>
                                          <p:attrName>ppt_y</p:attrName>
                                        </p:attrNameLst>
                                      </p:cBhvr>
                                      <p:rCtr x="30990" y="-2454"/>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nodeType="clickEffect">
                                  <p:stCondLst>
                                    <p:cond delay="0"/>
                                  </p:stCondLst>
                                  <p:childTnLst>
                                    <p:animMotion origin="layout" path="M -1.38889E-6 2.96296E-6 L 0.55 -0.18889 " pathEditMode="relative" ptsTypes="AA">
                                      <p:cBhvr>
                                        <p:cTn id="56" dur="2000" fill="hold"/>
                                        <p:tgtEl>
                                          <p:spTgt spid="20"/>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61667 -0.12223 " pathEditMode="relative" ptsTypes="AA">
                                      <p:cBhvr>
                                        <p:cTn id="58" dur="2000" fill="hold"/>
                                        <p:tgtEl>
                                          <p:spTgt spid="19"/>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1.38889E-6 -4.81481E-6 L 0.69497 -0.08217 " pathEditMode="relative" rAng="0" ptsTypes="AA">
                                      <p:cBhvr>
                                        <p:cTn id="60" dur="2000" fill="hold"/>
                                        <p:tgtEl>
                                          <p:spTgt spid="17"/>
                                        </p:tgtEl>
                                        <p:attrNameLst>
                                          <p:attrName>ppt_x</p:attrName>
                                          <p:attrName>ppt_y</p:attrName>
                                        </p:attrNameLst>
                                      </p:cBhvr>
                                      <p:rCtr x="34740" y="-4120"/>
                                    </p:animMotion>
                                  </p:childTnLst>
                                </p:cTn>
                              </p:par>
                              <p:par>
                                <p:cTn id="61" presetID="0" presetClass="path" presetSubtype="0" accel="50000" decel="50000" fill="hold" nodeType="withEffect">
                                  <p:stCondLst>
                                    <p:cond delay="0"/>
                                  </p:stCondLst>
                                  <p:childTnLst>
                                    <p:animMotion origin="layout" path="M -1.38889E-6 2.96296E-6 L 0.65834 -0.16667 " pathEditMode="relative" ptsTypes="AA">
                                      <p:cBhvr>
                                        <p:cTn id="62"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a:xfrm>
            <a:off x="457204" y="274639"/>
            <a:ext cx="8229600" cy="1143000"/>
          </a:xfrm>
        </p:spPr>
        <p:txBody>
          <a:bodyPr/>
          <a:lstStyle/>
          <a:p>
            <a:r>
              <a:rPr lang="en-US">
                <a:latin typeface="Calibri" charset="0"/>
                <a:ea typeface="ＭＳ Ｐゴシック" charset="0"/>
                <a:cs typeface="ＭＳ Ｐゴシック" charset="0"/>
              </a:rPr>
              <a:t>SoftRAN: SDN Approach to RAN</a:t>
            </a:r>
            <a:endParaRPr lang="en-US" sz="3600">
              <a:latin typeface="Calibri" charset="0"/>
              <a:ea typeface="ＭＳ Ｐゴシック" charset="0"/>
              <a:cs typeface="ＭＳ Ｐゴシック" charset="0"/>
            </a:endParaRPr>
          </a:p>
        </p:txBody>
      </p:sp>
      <p:pic>
        <p:nvPicPr>
          <p:cNvPr id="26726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3763965"/>
            <a:ext cx="620712"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7"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6" y="3965589"/>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23" y="5654675"/>
            <a:ext cx="619125"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9" name="TextBox 50"/>
          <p:cNvSpPr txBox="1">
            <a:spLocks noChangeArrowheads="1"/>
          </p:cNvSpPr>
          <p:nvPr/>
        </p:nvSpPr>
        <p:spPr bwMode="auto">
          <a:xfrm>
            <a:off x="763204" y="4194183"/>
            <a:ext cx="683407"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BS1</a:t>
            </a:r>
          </a:p>
        </p:txBody>
      </p:sp>
      <p:sp>
        <p:nvSpPr>
          <p:cNvPr id="267270" name="TextBox 51"/>
          <p:cNvSpPr txBox="1">
            <a:spLocks noChangeArrowheads="1"/>
          </p:cNvSpPr>
          <p:nvPr/>
        </p:nvSpPr>
        <p:spPr bwMode="auto">
          <a:xfrm>
            <a:off x="1753802" y="6122992"/>
            <a:ext cx="683407"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BS2</a:t>
            </a:r>
          </a:p>
        </p:txBody>
      </p:sp>
      <p:sp>
        <p:nvSpPr>
          <p:cNvPr id="267271" name="TextBox 52"/>
          <p:cNvSpPr txBox="1">
            <a:spLocks noChangeArrowheads="1"/>
          </p:cNvSpPr>
          <p:nvPr/>
        </p:nvSpPr>
        <p:spPr bwMode="auto">
          <a:xfrm>
            <a:off x="3758815" y="4465647"/>
            <a:ext cx="683407"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BS3</a:t>
            </a:r>
          </a:p>
        </p:txBody>
      </p:sp>
      <p:pic>
        <p:nvPicPr>
          <p:cNvPr id="267272"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86" y="568009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3" name="TextBox 20"/>
          <p:cNvSpPr txBox="1">
            <a:spLocks noChangeArrowheads="1"/>
          </p:cNvSpPr>
          <p:nvPr/>
        </p:nvSpPr>
        <p:spPr bwMode="auto">
          <a:xfrm>
            <a:off x="5029801" y="6199193"/>
            <a:ext cx="684609"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BS4</a:t>
            </a:r>
          </a:p>
        </p:txBody>
      </p:sp>
      <p:cxnSp>
        <p:nvCxnSpPr>
          <p:cNvPr id="11" name="Straight Arrow Connector 10"/>
          <p:cNvCxnSpPr>
            <a:stCxn id="267266" idx="3"/>
            <a:endCxn id="267267" idx="1"/>
          </p:cNvCxnSpPr>
          <p:nvPr/>
        </p:nvCxnSpPr>
        <p:spPr>
          <a:xfrm>
            <a:off x="1857379" y="4175126"/>
            <a:ext cx="2476500" cy="203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67266" idx="2"/>
            <a:endCxn id="267268" idx="1"/>
          </p:cNvCxnSpPr>
          <p:nvPr/>
        </p:nvCxnSpPr>
        <p:spPr>
          <a:xfrm>
            <a:off x="1547814" y="4586287"/>
            <a:ext cx="812800" cy="147955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6727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11" y="442596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7" name="TextBox 29"/>
          <p:cNvSpPr txBox="1">
            <a:spLocks noChangeArrowheads="1"/>
          </p:cNvSpPr>
          <p:nvPr/>
        </p:nvSpPr>
        <p:spPr bwMode="auto">
          <a:xfrm>
            <a:off x="8200833" y="4837120"/>
            <a:ext cx="684609"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BS5</a:t>
            </a:r>
          </a:p>
        </p:txBody>
      </p:sp>
      <p:cxnSp>
        <p:nvCxnSpPr>
          <p:cNvPr id="23" name="Straight Arrow Connector 22"/>
          <p:cNvCxnSpPr>
            <a:stCxn id="267268" idx="3"/>
            <a:endCxn id="267272" idx="1"/>
          </p:cNvCxnSpPr>
          <p:nvPr/>
        </p:nvCxnSpPr>
        <p:spPr>
          <a:xfrm>
            <a:off x="2979748" y="6065837"/>
            <a:ext cx="2649537" cy="2540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7267" idx="2"/>
            <a:endCxn id="267272" idx="1"/>
          </p:cNvCxnSpPr>
          <p:nvPr/>
        </p:nvCxnSpPr>
        <p:spPr>
          <a:xfrm>
            <a:off x="4643439" y="4789488"/>
            <a:ext cx="985837" cy="130175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67272" idx="3"/>
            <a:endCxn id="267276" idx="2"/>
          </p:cNvCxnSpPr>
          <p:nvPr/>
        </p:nvCxnSpPr>
        <p:spPr>
          <a:xfrm flipV="1">
            <a:off x="6248411" y="5249864"/>
            <a:ext cx="1757363" cy="84137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7267" idx="3"/>
            <a:endCxn id="267276" idx="1"/>
          </p:cNvCxnSpPr>
          <p:nvPr/>
        </p:nvCxnSpPr>
        <p:spPr>
          <a:xfrm>
            <a:off x="4953000" y="4378326"/>
            <a:ext cx="2743200" cy="4587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57" name="Straight Arrow Connector 2056"/>
          <p:cNvCxnSpPr>
            <a:stCxn id="267268" idx="3"/>
            <a:endCxn id="267267" idx="2"/>
          </p:cNvCxnSpPr>
          <p:nvPr/>
        </p:nvCxnSpPr>
        <p:spPr>
          <a:xfrm flipV="1">
            <a:off x="2979742" y="4789488"/>
            <a:ext cx="1663700" cy="127635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47717" y="3473453"/>
            <a:ext cx="1309687"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284" name="TextBox 53"/>
          <p:cNvSpPr txBox="1">
            <a:spLocks noChangeArrowheads="1"/>
          </p:cNvSpPr>
          <p:nvPr/>
        </p:nvSpPr>
        <p:spPr bwMode="auto">
          <a:xfrm>
            <a:off x="632469" y="3392493"/>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60" name="Rounded Rectangle 59"/>
          <p:cNvSpPr/>
          <p:nvPr/>
        </p:nvSpPr>
        <p:spPr>
          <a:xfrm>
            <a:off x="747717" y="3155964"/>
            <a:ext cx="1309687" cy="33178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286" name="TextBox 61"/>
          <p:cNvSpPr txBox="1">
            <a:spLocks noChangeArrowheads="1"/>
          </p:cNvSpPr>
          <p:nvPr/>
        </p:nvSpPr>
        <p:spPr bwMode="auto">
          <a:xfrm>
            <a:off x="690744" y="3087693"/>
            <a:ext cx="142840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Control Algo</a:t>
            </a:r>
          </a:p>
        </p:txBody>
      </p:sp>
      <p:cxnSp>
        <p:nvCxnSpPr>
          <p:cNvPr id="87" name="Straight Arrow Connector 86"/>
          <p:cNvCxnSpPr/>
          <p:nvPr/>
        </p:nvCxnSpPr>
        <p:spPr>
          <a:xfrm>
            <a:off x="5883284" y="1752600"/>
            <a:ext cx="750889"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67288" name="TextBox 7"/>
          <p:cNvSpPr txBox="1">
            <a:spLocks noChangeArrowheads="1"/>
          </p:cNvSpPr>
          <p:nvPr/>
        </p:nvSpPr>
        <p:spPr bwMode="auto">
          <a:xfrm>
            <a:off x="6475415" y="1568451"/>
            <a:ext cx="1936755" cy="7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Coordination : </a:t>
            </a:r>
          </a:p>
          <a:p>
            <a:pPr algn="ctr" defTabSz="913437" eaLnBrk="1" fontAlgn="base" hangingPunct="1">
              <a:spcBef>
                <a:spcPct val="0"/>
              </a:spcBef>
              <a:spcAft>
                <a:spcPct val="0"/>
              </a:spcAft>
            </a:pPr>
            <a:r>
              <a:rPr lang="en-US" smtClean="0">
                <a:solidFill>
                  <a:prstClr val="black"/>
                </a:solidFill>
              </a:rPr>
              <a:t>X2 Interface</a:t>
            </a:r>
          </a:p>
        </p:txBody>
      </p:sp>
      <p:sp>
        <p:nvSpPr>
          <p:cNvPr id="2672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CFB86434-4951-6C40-9984-9253964BDA73}" type="slidenum">
              <a:rPr lang="en-US" sz="900" b="0">
                <a:solidFill>
                  <a:srgbClr val="BFBFBF"/>
                </a:solidFill>
              </a:rPr>
              <a:pPr eaLnBrk="1" hangingPunct="1"/>
              <a:t>32</a:t>
            </a:fld>
            <a:endParaRPr lang="en-US" sz="900" b="0" dirty="0">
              <a:solidFill>
                <a:srgbClr val="BFBFBF"/>
              </a:solidFill>
            </a:endParaRPr>
          </a:p>
        </p:txBody>
      </p:sp>
      <p:sp>
        <p:nvSpPr>
          <p:cNvPr id="63" name="Rounded Rectangle 62"/>
          <p:cNvSpPr/>
          <p:nvPr/>
        </p:nvSpPr>
        <p:spPr>
          <a:xfrm>
            <a:off x="4087813" y="3532189"/>
            <a:ext cx="1309687"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291" name="TextBox 63"/>
          <p:cNvSpPr txBox="1">
            <a:spLocks noChangeArrowheads="1"/>
          </p:cNvSpPr>
          <p:nvPr/>
        </p:nvSpPr>
        <p:spPr bwMode="auto">
          <a:xfrm>
            <a:off x="3972572" y="3451235"/>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65" name="Rounded Rectangle 64"/>
          <p:cNvSpPr/>
          <p:nvPr/>
        </p:nvSpPr>
        <p:spPr>
          <a:xfrm>
            <a:off x="4087813" y="3213101"/>
            <a:ext cx="1309687" cy="33337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293" name="TextBox 65"/>
          <p:cNvSpPr txBox="1">
            <a:spLocks noChangeArrowheads="1"/>
          </p:cNvSpPr>
          <p:nvPr/>
        </p:nvSpPr>
        <p:spPr bwMode="auto">
          <a:xfrm>
            <a:off x="4030845" y="3146430"/>
            <a:ext cx="142840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Control Algo</a:t>
            </a:r>
          </a:p>
        </p:txBody>
      </p:sp>
      <p:sp>
        <p:nvSpPr>
          <p:cNvPr id="67" name="Rounded Rectangle 66"/>
          <p:cNvSpPr/>
          <p:nvPr/>
        </p:nvSpPr>
        <p:spPr>
          <a:xfrm>
            <a:off x="7423150" y="4030663"/>
            <a:ext cx="1311275"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295" name="TextBox 67"/>
          <p:cNvSpPr txBox="1">
            <a:spLocks noChangeArrowheads="1"/>
          </p:cNvSpPr>
          <p:nvPr/>
        </p:nvSpPr>
        <p:spPr bwMode="auto">
          <a:xfrm>
            <a:off x="7308699" y="3949710"/>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69" name="Rounded Rectangle 68"/>
          <p:cNvSpPr/>
          <p:nvPr/>
        </p:nvSpPr>
        <p:spPr>
          <a:xfrm>
            <a:off x="7423150" y="3713164"/>
            <a:ext cx="1311275" cy="3317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297" name="TextBox 69"/>
          <p:cNvSpPr txBox="1">
            <a:spLocks noChangeArrowheads="1"/>
          </p:cNvSpPr>
          <p:nvPr/>
        </p:nvSpPr>
        <p:spPr bwMode="auto">
          <a:xfrm>
            <a:off x="7366184" y="3644906"/>
            <a:ext cx="142840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Control Algo</a:t>
            </a:r>
          </a:p>
        </p:txBody>
      </p:sp>
      <p:sp>
        <p:nvSpPr>
          <p:cNvPr id="71" name="Rounded Rectangle 70"/>
          <p:cNvSpPr/>
          <p:nvPr/>
        </p:nvSpPr>
        <p:spPr>
          <a:xfrm>
            <a:off x="2162176" y="5310189"/>
            <a:ext cx="1311275"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299" name="TextBox 71"/>
          <p:cNvSpPr txBox="1">
            <a:spLocks noChangeArrowheads="1"/>
          </p:cNvSpPr>
          <p:nvPr/>
        </p:nvSpPr>
        <p:spPr bwMode="auto">
          <a:xfrm>
            <a:off x="2047725" y="5229232"/>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73" name="Rounded Rectangle 72"/>
          <p:cNvSpPr/>
          <p:nvPr/>
        </p:nvSpPr>
        <p:spPr>
          <a:xfrm>
            <a:off x="2162176" y="4991101"/>
            <a:ext cx="1311275" cy="33337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301" name="TextBox 73"/>
          <p:cNvSpPr txBox="1">
            <a:spLocks noChangeArrowheads="1"/>
          </p:cNvSpPr>
          <p:nvPr/>
        </p:nvSpPr>
        <p:spPr bwMode="auto">
          <a:xfrm>
            <a:off x="2105205" y="4924436"/>
            <a:ext cx="142840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Control Algo</a:t>
            </a:r>
          </a:p>
        </p:txBody>
      </p:sp>
      <p:sp>
        <p:nvSpPr>
          <p:cNvPr id="75" name="Rounded Rectangle 74"/>
          <p:cNvSpPr/>
          <p:nvPr/>
        </p:nvSpPr>
        <p:spPr>
          <a:xfrm>
            <a:off x="5478463" y="5283203"/>
            <a:ext cx="1309687" cy="2841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303" name="TextBox 75"/>
          <p:cNvSpPr txBox="1">
            <a:spLocks noChangeArrowheads="1"/>
          </p:cNvSpPr>
          <p:nvPr/>
        </p:nvSpPr>
        <p:spPr bwMode="auto">
          <a:xfrm>
            <a:off x="5364015" y="5202244"/>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77" name="Rounded Rectangle 76"/>
          <p:cNvSpPr/>
          <p:nvPr/>
        </p:nvSpPr>
        <p:spPr>
          <a:xfrm>
            <a:off x="5478463" y="4965714"/>
            <a:ext cx="1309687" cy="33178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7305" name="TextBox 77"/>
          <p:cNvSpPr txBox="1">
            <a:spLocks noChangeArrowheads="1"/>
          </p:cNvSpPr>
          <p:nvPr/>
        </p:nvSpPr>
        <p:spPr bwMode="auto">
          <a:xfrm>
            <a:off x="5421497" y="4897446"/>
            <a:ext cx="142840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Control Algo</a:t>
            </a:r>
          </a:p>
        </p:txBody>
      </p:sp>
      <p:sp>
        <p:nvSpPr>
          <p:cNvPr id="2" name="Date Placeholder 1"/>
          <p:cNvSpPr>
            <a:spLocks noGrp="1"/>
          </p:cNvSpPr>
          <p:nvPr>
            <p:ph type="dt" sz="half" idx="10"/>
          </p:nvPr>
        </p:nvSpPr>
        <p:spPr>
          <a:xfrm>
            <a:off x="0" y="6492875"/>
            <a:ext cx="2133600" cy="365125"/>
          </a:xfrm>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3124200" y="6467475"/>
            <a:ext cx="2895600" cy="365125"/>
          </a:xfrm>
        </p:spPr>
        <p:txBody>
          <a:bodyPr/>
          <a:lstStyle/>
          <a:p>
            <a:pPr algn="ctr" defTabSz="913437" fontAlgn="base">
              <a:spcBef>
                <a:spcPct val="0"/>
              </a:spcBef>
              <a:spcAft>
                <a:spcPct val="0"/>
              </a:spcAft>
              <a:defRPr/>
            </a:pPr>
            <a:r>
              <a:rPr lang="en-US" dirty="0" smtClean="0"/>
              <a:t>Software Defined Networking (COMS 6998-10) </a:t>
            </a:r>
            <a:endParaRPr lang="en-US" dirty="0"/>
          </a:p>
        </p:txBody>
      </p:sp>
    </p:spTree>
    <p:extLst>
      <p:ext uri="{BB962C8B-B14F-4D97-AF65-F5344CB8AC3E}">
        <p14:creationId xmlns:p14="http://schemas.microsoft.com/office/powerpoint/2010/main" val="13868877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457204" y="274639"/>
            <a:ext cx="8229600" cy="1143000"/>
          </a:xfrm>
        </p:spPr>
        <p:txBody>
          <a:bodyPr/>
          <a:lstStyle/>
          <a:p>
            <a:r>
              <a:rPr lang="en-US">
                <a:latin typeface="Calibri" charset="0"/>
                <a:ea typeface="ＭＳ Ｐゴシック" charset="0"/>
                <a:cs typeface="ＭＳ Ｐゴシック" charset="0"/>
              </a:rPr>
              <a:t>SoftRAN: SDN Approach to RAN</a:t>
            </a:r>
            <a:endParaRPr lang="en-US" sz="3600">
              <a:latin typeface="Calibri" charset="0"/>
              <a:ea typeface="ＭＳ Ｐゴシック" charset="0"/>
              <a:cs typeface="ＭＳ Ｐゴシック" charset="0"/>
            </a:endParaRPr>
          </a:p>
        </p:txBody>
      </p:sp>
      <p:pic>
        <p:nvPicPr>
          <p:cNvPr id="268290"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10" y="4262439"/>
            <a:ext cx="620713"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1"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0" y="426721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2"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5864226"/>
            <a:ext cx="620712"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TextBox 50"/>
          <p:cNvSpPr txBox="1">
            <a:spLocks noChangeArrowheads="1"/>
          </p:cNvSpPr>
          <p:nvPr/>
        </p:nvSpPr>
        <p:spPr bwMode="auto">
          <a:xfrm>
            <a:off x="620327" y="4973646"/>
            <a:ext cx="683407"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RE1</a:t>
            </a:r>
          </a:p>
        </p:txBody>
      </p:sp>
      <p:sp>
        <p:nvSpPr>
          <p:cNvPr id="268294" name="TextBox 51"/>
          <p:cNvSpPr txBox="1">
            <a:spLocks noChangeArrowheads="1"/>
          </p:cNvSpPr>
          <p:nvPr/>
        </p:nvSpPr>
        <p:spPr bwMode="auto">
          <a:xfrm>
            <a:off x="1738721" y="6332546"/>
            <a:ext cx="683407"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RE2</a:t>
            </a:r>
          </a:p>
        </p:txBody>
      </p:sp>
      <p:sp>
        <p:nvSpPr>
          <p:cNvPr id="268295" name="TextBox 52"/>
          <p:cNvSpPr txBox="1">
            <a:spLocks noChangeArrowheads="1"/>
          </p:cNvSpPr>
          <p:nvPr/>
        </p:nvSpPr>
        <p:spPr bwMode="auto">
          <a:xfrm>
            <a:off x="3743734" y="4767271"/>
            <a:ext cx="683407"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RE3</a:t>
            </a:r>
          </a:p>
        </p:txBody>
      </p:sp>
      <p:pic>
        <p:nvPicPr>
          <p:cNvPr id="26829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10" y="5889641"/>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7" name="TextBox 20"/>
          <p:cNvSpPr txBox="1">
            <a:spLocks noChangeArrowheads="1"/>
          </p:cNvSpPr>
          <p:nvPr/>
        </p:nvSpPr>
        <p:spPr bwMode="auto">
          <a:xfrm>
            <a:off x="5014721" y="6408745"/>
            <a:ext cx="684609"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RE4</a:t>
            </a:r>
          </a:p>
        </p:txBody>
      </p:sp>
      <p:pic>
        <p:nvPicPr>
          <p:cNvPr id="26829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35" y="4635516"/>
            <a:ext cx="6207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9" name="TextBox 29"/>
          <p:cNvSpPr txBox="1">
            <a:spLocks noChangeArrowheads="1"/>
          </p:cNvSpPr>
          <p:nvPr/>
        </p:nvSpPr>
        <p:spPr bwMode="auto">
          <a:xfrm>
            <a:off x="8185752" y="5046672"/>
            <a:ext cx="684609"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RE5</a:t>
            </a:r>
          </a:p>
        </p:txBody>
      </p:sp>
      <p:sp>
        <p:nvSpPr>
          <p:cNvPr id="50" name="Rounded Rectangle 49"/>
          <p:cNvSpPr/>
          <p:nvPr/>
        </p:nvSpPr>
        <p:spPr>
          <a:xfrm>
            <a:off x="695327" y="3949701"/>
            <a:ext cx="1309688" cy="3079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3" name="Rounded Rectangle 2"/>
          <p:cNvSpPr/>
          <p:nvPr/>
        </p:nvSpPr>
        <p:spPr>
          <a:xfrm>
            <a:off x="746125" y="2317765"/>
            <a:ext cx="7993063" cy="41909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r>
              <a:rPr lang="en-US" sz="2400" b="1" dirty="0">
                <a:solidFill>
                  <a:srgbClr val="000000"/>
                </a:solidFill>
                <a:latin typeface="Calibri"/>
              </a:rPr>
              <a:t>Network OS</a:t>
            </a:r>
          </a:p>
        </p:txBody>
      </p:sp>
      <p:cxnSp>
        <p:nvCxnSpPr>
          <p:cNvPr id="5" name="Straight Arrow Connector 4"/>
          <p:cNvCxnSpPr>
            <a:endCxn id="268309" idx="0"/>
          </p:cNvCxnSpPr>
          <p:nvPr/>
        </p:nvCxnSpPr>
        <p:spPr>
          <a:xfrm>
            <a:off x="1314459" y="2736852"/>
            <a:ext cx="793" cy="1182694"/>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27563" y="2736851"/>
            <a:ext cx="0" cy="1228725"/>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98750" y="2736864"/>
            <a:ext cx="0" cy="2776539"/>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75350" y="2736850"/>
            <a:ext cx="0" cy="2830514"/>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020049" y="2736850"/>
            <a:ext cx="0" cy="157003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736726" y="1566863"/>
            <a:ext cx="2971800" cy="495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r>
              <a:rPr lang="en-US" sz="2400" b="1" dirty="0">
                <a:solidFill>
                  <a:srgbClr val="000000"/>
                </a:solidFill>
                <a:latin typeface="Calibri"/>
              </a:rPr>
              <a:t>Control </a:t>
            </a:r>
            <a:r>
              <a:rPr lang="en-US" sz="2400" b="1" dirty="0" err="1">
                <a:solidFill>
                  <a:srgbClr val="000000"/>
                </a:solidFill>
                <a:latin typeface="Calibri"/>
              </a:rPr>
              <a:t>Algo</a:t>
            </a:r>
            <a:endParaRPr lang="en-US" sz="2400" b="1" dirty="0">
              <a:solidFill>
                <a:srgbClr val="000000"/>
              </a:solidFill>
              <a:latin typeface="Calibri"/>
            </a:endParaRPr>
          </a:p>
        </p:txBody>
      </p:sp>
      <p:sp>
        <p:nvSpPr>
          <p:cNvPr id="93" name="Rounded Rectangle 92"/>
          <p:cNvSpPr/>
          <p:nvPr/>
        </p:nvSpPr>
        <p:spPr>
          <a:xfrm>
            <a:off x="5089525" y="1566863"/>
            <a:ext cx="2971800" cy="495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r>
              <a:rPr lang="en-US" sz="2400" b="1" dirty="0">
                <a:solidFill>
                  <a:srgbClr val="000000"/>
                </a:solidFill>
                <a:latin typeface="Calibri"/>
              </a:rPr>
              <a:t>Operator Inputs</a:t>
            </a:r>
          </a:p>
        </p:txBody>
      </p:sp>
      <p:sp>
        <p:nvSpPr>
          <p:cNvPr id="268309" name="TextBox 30"/>
          <p:cNvSpPr txBox="1">
            <a:spLocks noChangeArrowheads="1"/>
          </p:cNvSpPr>
          <p:nvPr/>
        </p:nvSpPr>
        <p:spPr bwMode="auto">
          <a:xfrm>
            <a:off x="649141" y="3919546"/>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4" name="Slide Number Placeholder 3"/>
          <p:cNvSpPr>
            <a:spLocks noGrp="1"/>
          </p:cNvSpPr>
          <p:nvPr>
            <p:ph type="sldNum" sz="quarter" idx="12"/>
          </p:nvPr>
        </p:nvSpPr>
        <p:spPr/>
        <p:txBody>
          <a:bodyPr/>
          <a:lstStyle/>
          <a:p>
            <a:pPr>
              <a:defRPr/>
            </a:pPr>
            <a:fld id="{694FD690-9D64-EA4D-B5C6-008E6352269E}" type="slidenum">
              <a:rPr lang="en-US">
                <a:solidFill>
                  <a:prstClr val="white">
                    <a:lumMod val="75000"/>
                  </a:prstClr>
                </a:solidFill>
                <a:latin typeface="Calibri"/>
              </a:rPr>
              <a:pPr>
                <a:defRPr/>
              </a:pPr>
              <a:t>33</a:t>
            </a:fld>
            <a:endParaRPr lang="en-US">
              <a:solidFill>
                <a:prstClr val="white">
                  <a:lumMod val="75000"/>
                </a:prstClr>
              </a:solidFill>
              <a:latin typeface="Calibri"/>
            </a:endParaRPr>
          </a:p>
        </p:txBody>
      </p:sp>
      <p:sp>
        <p:nvSpPr>
          <p:cNvPr id="36" name="Rounded Rectangle 35"/>
          <p:cNvSpPr/>
          <p:nvPr/>
        </p:nvSpPr>
        <p:spPr>
          <a:xfrm>
            <a:off x="746125" y="3187699"/>
            <a:ext cx="7993063" cy="330200"/>
          </a:xfrm>
          <a:prstGeom prst="roundRect">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r>
              <a:rPr lang="en-US" sz="2400" b="1" dirty="0" err="1">
                <a:solidFill>
                  <a:srgbClr val="000000"/>
                </a:solidFill>
                <a:latin typeface="Calibri"/>
              </a:rPr>
              <a:t>RadioVisor</a:t>
            </a:r>
            <a:endParaRPr lang="en-US" sz="2400" b="1" dirty="0">
              <a:solidFill>
                <a:srgbClr val="000000"/>
              </a:solidFill>
              <a:latin typeface="Calibri"/>
            </a:endParaRPr>
          </a:p>
        </p:txBody>
      </p:sp>
      <p:sp>
        <p:nvSpPr>
          <p:cNvPr id="37" name="Rounded Rectangle 36"/>
          <p:cNvSpPr/>
          <p:nvPr/>
        </p:nvSpPr>
        <p:spPr>
          <a:xfrm>
            <a:off x="1920877" y="5461001"/>
            <a:ext cx="1309688" cy="3079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8313" name="TextBox 37"/>
          <p:cNvSpPr txBox="1">
            <a:spLocks noChangeArrowheads="1"/>
          </p:cNvSpPr>
          <p:nvPr/>
        </p:nvSpPr>
        <p:spPr bwMode="auto">
          <a:xfrm>
            <a:off x="1806425" y="5411798"/>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39" name="Rounded Rectangle 38"/>
          <p:cNvSpPr/>
          <p:nvPr/>
        </p:nvSpPr>
        <p:spPr>
          <a:xfrm>
            <a:off x="3941765" y="3965575"/>
            <a:ext cx="1309687" cy="3079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8315" name="TextBox 39"/>
          <p:cNvSpPr txBox="1">
            <a:spLocks noChangeArrowheads="1"/>
          </p:cNvSpPr>
          <p:nvPr/>
        </p:nvSpPr>
        <p:spPr bwMode="auto">
          <a:xfrm>
            <a:off x="3827312" y="3919546"/>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41" name="Rounded Rectangle 40"/>
          <p:cNvSpPr/>
          <p:nvPr/>
        </p:nvSpPr>
        <p:spPr>
          <a:xfrm>
            <a:off x="5319713" y="5487992"/>
            <a:ext cx="1311275" cy="3079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8317" name="TextBox 41"/>
          <p:cNvSpPr txBox="1">
            <a:spLocks noChangeArrowheads="1"/>
          </p:cNvSpPr>
          <p:nvPr/>
        </p:nvSpPr>
        <p:spPr bwMode="auto">
          <a:xfrm>
            <a:off x="5206849" y="5438779"/>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43" name="Rounded Rectangle 42"/>
          <p:cNvSpPr/>
          <p:nvPr/>
        </p:nvSpPr>
        <p:spPr>
          <a:xfrm>
            <a:off x="7366002" y="4273551"/>
            <a:ext cx="1309688" cy="3079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68319" name="TextBox 43"/>
          <p:cNvSpPr txBox="1">
            <a:spLocks noChangeArrowheads="1"/>
          </p:cNvSpPr>
          <p:nvPr/>
        </p:nvSpPr>
        <p:spPr bwMode="auto">
          <a:xfrm>
            <a:off x="7251550" y="4224344"/>
            <a:ext cx="1332222"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PHY &amp; MAC</a:t>
            </a:r>
          </a:p>
        </p:txBody>
      </p:sp>
      <p:sp>
        <p:nvSpPr>
          <p:cNvPr id="268320" name="TextBox 48"/>
          <p:cNvSpPr txBox="1">
            <a:spLocks noChangeArrowheads="1"/>
          </p:cNvSpPr>
          <p:nvPr/>
        </p:nvSpPr>
        <p:spPr bwMode="auto">
          <a:xfrm>
            <a:off x="76210" y="5946782"/>
            <a:ext cx="1844675" cy="6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700">
                <a:solidFill>
                  <a:prstClr val="black"/>
                </a:solidFill>
              </a:rPr>
              <a:t>Radio Element (RE)</a:t>
            </a:r>
          </a:p>
        </p:txBody>
      </p:sp>
    </p:spTree>
    <p:extLst>
      <p:ext uri="{BB962C8B-B14F-4D97-AF65-F5344CB8AC3E}">
        <p14:creationId xmlns:p14="http://schemas.microsoft.com/office/powerpoint/2010/main" val="3373510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3"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sz="3600">
                <a:latin typeface="Calibri" charset="0"/>
              </a:rPr>
              <a:t>SoftRAN Architecture Summary</a:t>
            </a:r>
          </a:p>
        </p:txBody>
      </p:sp>
      <p:sp>
        <p:nvSpPr>
          <p:cNvPr id="269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F699430A-BBFC-9D48-9C98-9A45E0D4A929}" type="slidenum">
              <a:rPr lang="en-US" sz="1200">
                <a:solidFill>
                  <a:srgbClr val="FFFFFF"/>
                </a:solidFill>
                <a:latin typeface="Calibri" charset="0"/>
              </a:rPr>
              <a:pPr eaLnBrk="1" hangingPunct="1"/>
              <a:t>34</a:t>
            </a:fld>
            <a:endParaRPr lang="en-US" sz="1200">
              <a:solidFill>
                <a:srgbClr val="FFFFFF"/>
              </a:solidFill>
              <a:latin typeface="Calibri" charset="0"/>
            </a:endParaRPr>
          </a:p>
        </p:txBody>
      </p:sp>
      <p:pic>
        <p:nvPicPr>
          <p:cNvPr id="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11" y="495301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10" y="350204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0" y="350204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76200" y="3048001"/>
            <a:ext cx="2286000" cy="320039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9" name="TextBox 8"/>
          <p:cNvSpPr txBox="1"/>
          <p:nvPr/>
        </p:nvSpPr>
        <p:spPr>
          <a:xfrm>
            <a:off x="228607" y="3124210"/>
            <a:ext cx="2070881" cy="400013"/>
          </a:xfrm>
          <a:prstGeom prst="rect">
            <a:avLst/>
          </a:prstGeom>
          <a:noFill/>
        </p:spPr>
        <p:txBody>
          <a:bodyPr wrap="none" lIns="91344" tIns="45672" rIns="91344" bIns="45672">
            <a:spAutoFit/>
          </a:bodyPr>
          <a:lstStyle/>
          <a:p>
            <a:pPr defTabSz="456718">
              <a:defRPr/>
            </a:pPr>
            <a:r>
              <a:rPr lang="en-US" sz="2000" b="1" dirty="0">
                <a:solidFill>
                  <a:prstClr val="black"/>
                </a:solidFill>
                <a:latin typeface="Calibri"/>
                <a:ea typeface="ＭＳ Ｐゴシック" charset="0"/>
                <a:cs typeface="ＭＳ Ｐゴシック" charset="0"/>
              </a:rPr>
              <a:t>RADIO ELEMENTS</a:t>
            </a:r>
          </a:p>
        </p:txBody>
      </p:sp>
      <p:sp>
        <p:nvSpPr>
          <p:cNvPr id="10" name="Rounded Rectangle 9"/>
          <p:cNvSpPr/>
          <p:nvPr/>
        </p:nvSpPr>
        <p:spPr>
          <a:xfrm>
            <a:off x="2971800" y="1295415"/>
            <a:ext cx="6019800" cy="533399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1" name="TextBox 10"/>
          <p:cNvSpPr txBox="1"/>
          <p:nvPr/>
        </p:nvSpPr>
        <p:spPr>
          <a:xfrm>
            <a:off x="4953003" y="1295400"/>
            <a:ext cx="1875740" cy="461568"/>
          </a:xfrm>
          <a:prstGeom prst="rect">
            <a:avLst/>
          </a:prstGeom>
          <a:noFill/>
        </p:spPr>
        <p:txBody>
          <a:bodyPr wrap="none" lIns="91344" tIns="45672" rIns="91344" bIns="45672">
            <a:spAutoFit/>
          </a:bodyPr>
          <a:lstStyle/>
          <a:p>
            <a:pPr defTabSz="456718">
              <a:defRPr/>
            </a:pPr>
            <a:r>
              <a:rPr lang="en-US" sz="2400" b="1" dirty="0">
                <a:solidFill>
                  <a:prstClr val="black"/>
                </a:solidFill>
                <a:latin typeface="Calibri"/>
                <a:ea typeface="ＭＳ Ｐゴシック" charset="0"/>
                <a:cs typeface="ＭＳ Ｐゴシック" charset="0"/>
              </a:rPr>
              <a:t>CONTROLLER</a:t>
            </a:r>
          </a:p>
        </p:txBody>
      </p:sp>
      <p:sp>
        <p:nvSpPr>
          <p:cNvPr id="12" name="Rectangle 11"/>
          <p:cNvSpPr/>
          <p:nvPr/>
        </p:nvSpPr>
        <p:spPr>
          <a:xfrm>
            <a:off x="1447800" y="4953001"/>
            <a:ext cx="914400" cy="91439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r>
              <a:rPr lang="en-US" sz="1600" b="1" dirty="0">
                <a:solidFill>
                  <a:srgbClr val="000000"/>
                </a:solidFill>
                <a:latin typeface="Calibri"/>
              </a:rPr>
              <a:t>Radio</a:t>
            </a:r>
          </a:p>
          <a:p>
            <a:pPr algn="ctr" defTabSz="456718">
              <a:defRPr/>
            </a:pPr>
            <a:r>
              <a:rPr lang="en-US" sz="1600" b="1" dirty="0">
                <a:solidFill>
                  <a:srgbClr val="000000"/>
                </a:solidFill>
                <a:latin typeface="Calibri"/>
              </a:rPr>
              <a:t>Element API</a:t>
            </a:r>
          </a:p>
        </p:txBody>
      </p:sp>
      <p:sp>
        <p:nvSpPr>
          <p:cNvPr id="13" name="Rectangle 12"/>
          <p:cNvSpPr/>
          <p:nvPr/>
        </p:nvSpPr>
        <p:spPr>
          <a:xfrm>
            <a:off x="2990850" y="2362216"/>
            <a:ext cx="1006475" cy="73659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4" name="TextBox 13"/>
          <p:cNvSpPr txBox="1"/>
          <p:nvPr/>
        </p:nvSpPr>
        <p:spPr>
          <a:xfrm>
            <a:off x="2970064" y="2438413"/>
            <a:ext cx="1044884" cy="584679"/>
          </a:xfrm>
          <a:prstGeom prst="rect">
            <a:avLst/>
          </a:prstGeom>
          <a:noFill/>
        </p:spPr>
        <p:txBody>
          <a:bodyPr wrap="none" lIns="91344" tIns="45672" rIns="91344" bIns="45672">
            <a:spAutoFit/>
          </a:bodyPr>
          <a:lstStyle/>
          <a:p>
            <a:pPr algn="ctr" defTabSz="456718">
              <a:defRPr/>
            </a:pPr>
            <a:r>
              <a:rPr lang="en-US" sz="1600" b="1" dirty="0">
                <a:solidFill>
                  <a:prstClr val="black"/>
                </a:solidFill>
                <a:latin typeface="Calibri"/>
                <a:ea typeface="ＭＳ Ｐゴシック" charset="0"/>
                <a:cs typeface="ＭＳ Ｐゴシック" charset="0"/>
              </a:rPr>
              <a:t>Controller</a:t>
            </a:r>
          </a:p>
          <a:p>
            <a:pPr algn="ctr" defTabSz="456718">
              <a:defRPr/>
            </a:pPr>
            <a:r>
              <a:rPr lang="en-US" sz="1600" b="1" dirty="0">
                <a:solidFill>
                  <a:prstClr val="black"/>
                </a:solidFill>
                <a:latin typeface="Calibri"/>
                <a:ea typeface="ＭＳ Ｐゴシック" charset="0"/>
                <a:cs typeface="ＭＳ Ｐゴシック" charset="0"/>
              </a:rPr>
              <a:t>API</a:t>
            </a:r>
          </a:p>
        </p:txBody>
      </p:sp>
      <p:sp>
        <p:nvSpPr>
          <p:cNvPr id="15" name="Rectangle 14"/>
          <p:cNvSpPr/>
          <p:nvPr/>
        </p:nvSpPr>
        <p:spPr>
          <a:xfrm>
            <a:off x="5070479" y="2497138"/>
            <a:ext cx="1147763" cy="1676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6" name="TextBox 15"/>
          <p:cNvSpPr txBox="1"/>
          <p:nvPr/>
        </p:nvSpPr>
        <p:spPr>
          <a:xfrm>
            <a:off x="5024188" y="3602052"/>
            <a:ext cx="1240350" cy="584679"/>
          </a:xfrm>
          <a:prstGeom prst="rect">
            <a:avLst/>
          </a:prstGeom>
          <a:noFill/>
        </p:spPr>
        <p:txBody>
          <a:bodyPr wrap="none" lIns="91344" tIns="45672" rIns="91344" bIns="45672">
            <a:spAutoFit/>
          </a:bodyPr>
          <a:lstStyle/>
          <a:p>
            <a:pPr algn="ctr" defTabSz="456718">
              <a:defRPr/>
            </a:pPr>
            <a:r>
              <a:rPr lang="en-US" sz="1600" b="1" dirty="0">
                <a:solidFill>
                  <a:prstClr val="black"/>
                </a:solidFill>
                <a:latin typeface="Calibri"/>
                <a:ea typeface="ＭＳ Ｐゴシック" charset="0"/>
                <a:cs typeface="ＭＳ Ｐゴシック" charset="0"/>
              </a:rPr>
              <a:t>Interference</a:t>
            </a:r>
          </a:p>
          <a:p>
            <a:pPr algn="ctr" defTabSz="456718">
              <a:defRPr/>
            </a:pPr>
            <a:r>
              <a:rPr lang="en-US" sz="1600" b="1" dirty="0">
                <a:solidFill>
                  <a:prstClr val="black"/>
                </a:solidFill>
                <a:latin typeface="Calibri"/>
                <a:ea typeface="ＭＳ Ｐゴシック" charset="0"/>
                <a:cs typeface="ＭＳ Ｐゴシック" charset="0"/>
              </a:rPr>
              <a:t>Map</a:t>
            </a:r>
          </a:p>
        </p:txBody>
      </p:sp>
      <p:sp>
        <p:nvSpPr>
          <p:cNvPr id="28" name="Oval 27"/>
          <p:cNvSpPr/>
          <p:nvPr/>
        </p:nvSpPr>
        <p:spPr>
          <a:xfrm>
            <a:off x="5299077" y="3246454"/>
            <a:ext cx="76200" cy="888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31" name="Isosceles Triangle 30"/>
          <p:cNvSpPr/>
          <p:nvPr/>
        </p:nvSpPr>
        <p:spPr>
          <a:xfrm>
            <a:off x="5908675" y="2789238"/>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32" name="Oval 31"/>
          <p:cNvSpPr/>
          <p:nvPr/>
        </p:nvSpPr>
        <p:spPr>
          <a:xfrm>
            <a:off x="5603875" y="2878139"/>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33" name="Oval 32"/>
          <p:cNvSpPr/>
          <p:nvPr/>
        </p:nvSpPr>
        <p:spPr>
          <a:xfrm>
            <a:off x="5984879" y="3182942"/>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34" name="Oval 33"/>
          <p:cNvSpPr/>
          <p:nvPr/>
        </p:nvSpPr>
        <p:spPr>
          <a:xfrm>
            <a:off x="5832475" y="2573339"/>
            <a:ext cx="76200" cy="87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35" name="Isosceles Triangle 34"/>
          <p:cNvSpPr/>
          <p:nvPr/>
        </p:nvSpPr>
        <p:spPr>
          <a:xfrm>
            <a:off x="5222875" y="2776541"/>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36" name="Isosceles Triangle 35"/>
          <p:cNvSpPr/>
          <p:nvPr/>
        </p:nvSpPr>
        <p:spPr>
          <a:xfrm>
            <a:off x="5616576" y="3373439"/>
            <a:ext cx="1143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cxnSp>
        <p:nvCxnSpPr>
          <p:cNvPr id="38" name="Straight Connector 37"/>
          <p:cNvCxnSpPr>
            <a:stCxn id="35" idx="5"/>
            <a:endCxn id="32" idx="2"/>
          </p:cNvCxnSpPr>
          <p:nvPr/>
        </p:nvCxnSpPr>
        <p:spPr>
          <a:xfrm>
            <a:off x="5308610" y="2859088"/>
            <a:ext cx="295275" cy="6350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8" idx="0"/>
            <a:endCxn id="35" idx="3"/>
          </p:cNvCxnSpPr>
          <p:nvPr/>
        </p:nvCxnSpPr>
        <p:spPr>
          <a:xfrm flipH="1" flipV="1">
            <a:off x="5280034" y="2941639"/>
            <a:ext cx="57151" cy="3048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5"/>
            <a:endCxn id="31" idx="2"/>
          </p:cNvCxnSpPr>
          <p:nvPr/>
        </p:nvCxnSpPr>
        <p:spPr>
          <a:xfrm>
            <a:off x="5668963" y="2952765"/>
            <a:ext cx="239712" cy="158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4"/>
            <a:endCxn id="36" idx="0"/>
          </p:cNvCxnSpPr>
          <p:nvPr/>
        </p:nvCxnSpPr>
        <p:spPr>
          <a:xfrm>
            <a:off x="5641978" y="2965450"/>
            <a:ext cx="31750" cy="4079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6" idx="0"/>
            <a:endCxn id="33" idx="3"/>
          </p:cNvCxnSpPr>
          <p:nvPr/>
        </p:nvCxnSpPr>
        <p:spPr>
          <a:xfrm flipV="1">
            <a:off x="5673725" y="3257550"/>
            <a:ext cx="322263" cy="1158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4"/>
            <a:endCxn id="33" idx="7"/>
          </p:cNvCxnSpPr>
          <p:nvPr/>
        </p:nvCxnSpPr>
        <p:spPr>
          <a:xfrm>
            <a:off x="6022975" y="2954352"/>
            <a:ext cx="26988" cy="24130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1" idx="0"/>
            <a:endCxn id="34" idx="4"/>
          </p:cNvCxnSpPr>
          <p:nvPr/>
        </p:nvCxnSpPr>
        <p:spPr>
          <a:xfrm flipH="1" flipV="1">
            <a:off x="5870575" y="2660651"/>
            <a:ext cx="95250" cy="1285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6" idx="1"/>
            <a:endCxn id="28" idx="5"/>
          </p:cNvCxnSpPr>
          <p:nvPr/>
        </p:nvCxnSpPr>
        <p:spPr>
          <a:xfrm flipH="1" flipV="1">
            <a:off x="5364173" y="3321065"/>
            <a:ext cx="280987" cy="13493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289675" y="2497138"/>
            <a:ext cx="990600" cy="1676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73" name="TextBox 72"/>
          <p:cNvSpPr txBox="1"/>
          <p:nvPr/>
        </p:nvSpPr>
        <p:spPr>
          <a:xfrm>
            <a:off x="6352013" y="3602052"/>
            <a:ext cx="864346" cy="584679"/>
          </a:xfrm>
          <a:prstGeom prst="rect">
            <a:avLst/>
          </a:prstGeom>
          <a:noFill/>
        </p:spPr>
        <p:txBody>
          <a:bodyPr wrap="none" lIns="91344" tIns="45672" rIns="91344" bIns="45672">
            <a:spAutoFit/>
          </a:bodyPr>
          <a:lstStyle/>
          <a:p>
            <a:pPr algn="ctr" defTabSz="456718">
              <a:defRPr/>
            </a:pPr>
            <a:r>
              <a:rPr lang="en-US" sz="1600" b="1" dirty="0">
                <a:solidFill>
                  <a:prstClr val="black"/>
                </a:solidFill>
                <a:latin typeface="Calibri"/>
                <a:ea typeface="ＭＳ Ｐゴシック" charset="0"/>
                <a:cs typeface="ＭＳ Ｐゴシック" charset="0"/>
              </a:rPr>
              <a:t>Flow</a:t>
            </a:r>
          </a:p>
          <a:p>
            <a:pPr algn="ctr" defTabSz="456718">
              <a:defRPr/>
            </a:pPr>
            <a:r>
              <a:rPr lang="en-US" sz="1600" b="1" dirty="0">
                <a:solidFill>
                  <a:prstClr val="black"/>
                </a:solidFill>
                <a:latin typeface="Calibri"/>
                <a:ea typeface="ＭＳ Ｐゴシック" charset="0"/>
                <a:cs typeface="ＭＳ Ｐゴシック" charset="0"/>
              </a:rPr>
              <a:t>Records</a:t>
            </a:r>
          </a:p>
        </p:txBody>
      </p:sp>
      <p:sp>
        <p:nvSpPr>
          <p:cNvPr id="74" name="TextBox 73"/>
          <p:cNvSpPr txBox="1"/>
          <p:nvPr/>
        </p:nvSpPr>
        <p:spPr>
          <a:xfrm>
            <a:off x="6289680" y="2497139"/>
            <a:ext cx="1043682" cy="1077121"/>
          </a:xfrm>
          <a:prstGeom prst="rect">
            <a:avLst/>
          </a:prstGeom>
          <a:noFill/>
        </p:spPr>
        <p:txBody>
          <a:bodyPr wrap="none" lIns="91344" tIns="45672" rIns="91344" bIns="45672">
            <a:spAutoFit/>
          </a:bodyPr>
          <a:lstStyle/>
          <a:p>
            <a:pPr marL="285449" indent="-285449" defTabSz="456718">
              <a:buFont typeface="Arial" pitchFamily="34" charset="0"/>
              <a:buChar char="•"/>
              <a:defRPr/>
            </a:pPr>
            <a:r>
              <a:rPr lang="en-US" sz="1600" b="1" dirty="0">
                <a:solidFill>
                  <a:prstClr val="black"/>
                </a:solidFill>
                <a:latin typeface="Calibri"/>
                <a:ea typeface="ＭＳ Ｐゴシック" charset="0"/>
                <a:cs typeface="ＭＳ Ｐゴシック" charset="0"/>
              </a:rPr>
              <a:t>Bytes</a:t>
            </a:r>
          </a:p>
          <a:p>
            <a:pPr marL="285449" indent="-285449" defTabSz="456718">
              <a:buFont typeface="Arial" pitchFamily="34" charset="0"/>
              <a:buChar char="•"/>
              <a:defRPr/>
            </a:pPr>
            <a:r>
              <a:rPr lang="en-US" sz="1600" b="1" dirty="0">
                <a:solidFill>
                  <a:prstClr val="black"/>
                </a:solidFill>
                <a:latin typeface="Calibri"/>
                <a:ea typeface="ＭＳ Ｐゴシック" charset="0"/>
                <a:cs typeface="ＭＳ Ｐゴシック" charset="0"/>
              </a:rPr>
              <a:t>Rate</a:t>
            </a:r>
          </a:p>
          <a:p>
            <a:pPr marL="285449" indent="-285449" defTabSz="456718">
              <a:buFont typeface="Arial" pitchFamily="34" charset="0"/>
              <a:buChar char="•"/>
              <a:defRPr/>
            </a:pPr>
            <a:r>
              <a:rPr lang="en-US" sz="1600" b="1" dirty="0">
                <a:solidFill>
                  <a:prstClr val="black"/>
                </a:solidFill>
                <a:latin typeface="Calibri"/>
                <a:ea typeface="ＭＳ Ｐゴシック" charset="0"/>
                <a:cs typeface="ＭＳ Ｐゴシック" charset="0"/>
              </a:rPr>
              <a:t>Queue</a:t>
            </a:r>
          </a:p>
          <a:p>
            <a:pPr defTabSz="456718">
              <a:defRPr/>
            </a:pPr>
            <a:r>
              <a:rPr lang="en-US" sz="1600" b="1" dirty="0">
                <a:solidFill>
                  <a:prstClr val="black"/>
                </a:solidFill>
                <a:latin typeface="Calibri"/>
                <a:ea typeface="ＭＳ Ｐゴシック" charset="0"/>
                <a:cs typeface="ＭＳ Ｐゴシック" charset="0"/>
              </a:rPr>
              <a:t>       Size</a:t>
            </a:r>
          </a:p>
        </p:txBody>
      </p:sp>
      <p:sp>
        <p:nvSpPr>
          <p:cNvPr id="75" name="Rectangle 74"/>
          <p:cNvSpPr/>
          <p:nvPr/>
        </p:nvSpPr>
        <p:spPr>
          <a:xfrm>
            <a:off x="7356486" y="2497154"/>
            <a:ext cx="1077913" cy="89217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76" name="TextBox 75"/>
          <p:cNvSpPr txBox="1"/>
          <p:nvPr/>
        </p:nvSpPr>
        <p:spPr>
          <a:xfrm>
            <a:off x="7381877" y="2497145"/>
            <a:ext cx="1052513" cy="830900"/>
          </a:xfrm>
          <a:prstGeom prst="rect">
            <a:avLst/>
          </a:prstGeom>
          <a:noFill/>
        </p:spPr>
        <p:txBody>
          <a:bodyPr lIns="91344" tIns="45672" rIns="91344" bIns="45672">
            <a:spAutoFit/>
          </a:bodyPr>
          <a:lstStyle/>
          <a:p>
            <a:pPr algn="ctr" defTabSz="456718">
              <a:defRPr/>
            </a:pPr>
            <a:r>
              <a:rPr lang="en-US" sz="1600" b="1" dirty="0">
                <a:solidFill>
                  <a:prstClr val="black"/>
                </a:solidFill>
                <a:latin typeface="Calibri"/>
                <a:ea typeface="ＭＳ Ｐゴシック" charset="0"/>
                <a:cs typeface="ＭＳ Ｐゴシック" charset="0"/>
              </a:rPr>
              <a:t>Network</a:t>
            </a:r>
          </a:p>
          <a:p>
            <a:pPr algn="ctr" defTabSz="456718">
              <a:defRPr/>
            </a:pPr>
            <a:r>
              <a:rPr lang="en-US" sz="1600" b="1" dirty="0">
                <a:solidFill>
                  <a:prstClr val="black"/>
                </a:solidFill>
                <a:latin typeface="Calibri"/>
                <a:ea typeface="ＭＳ Ｐゴシック" charset="0"/>
                <a:cs typeface="ＭＳ Ｐゴシック" charset="0"/>
              </a:rPr>
              <a:t>Operator</a:t>
            </a:r>
          </a:p>
          <a:p>
            <a:pPr algn="ctr" defTabSz="456718">
              <a:defRPr/>
            </a:pPr>
            <a:r>
              <a:rPr lang="en-US" sz="1600" b="1" dirty="0">
                <a:solidFill>
                  <a:prstClr val="black"/>
                </a:solidFill>
                <a:latin typeface="Calibri"/>
                <a:ea typeface="ＭＳ Ｐゴシック" charset="0"/>
                <a:cs typeface="ＭＳ Ｐゴシック" charset="0"/>
              </a:rPr>
              <a:t>Inputs</a:t>
            </a:r>
          </a:p>
        </p:txBody>
      </p:sp>
      <p:sp>
        <p:nvSpPr>
          <p:cNvPr id="77" name="Rectangle 76"/>
          <p:cNvSpPr/>
          <p:nvPr/>
        </p:nvSpPr>
        <p:spPr>
          <a:xfrm>
            <a:off x="7356486" y="3563938"/>
            <a:ext cx="1077913" cy="6223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78" name="TextBox 77"/>
          <p:cNvSpPr txBox="1"/>
          <p:nvPr/>
        </p:nvSpPr>
        <p:spPr>
          <a:xfrm>
            <a:off x="7349300" y="3563953"/>
            <a:ext cx="1154189" cy="584679"/>
          </a:xfrm>
          <a:prstGeom prst="rect">
            <a:avLst/>
          </a:prstGeom>
          <a:noFill/>
        </p:spPr>
        <p:txBody>
          <a:bodyPr wrap="none" lIns="91344" tIns="45672" rIns="91344" bIns="45672">
            <a:spAutoFit/>
          </a:bodyPr>
          <a:lstStyle/>
          <a:p>
            <a:pPr algn="ctr" defTabSz="456718">
              <a:defRPr/>
            </a:pPr>
            <a:r>
              <a:rPr lang="en-US" sz="1600" b="1" dirty="0" err="1">
                <a:solidFill>
                  <a:prstClr val="black"/>
                </a:solidFill>
                <a:latin typeface="Calibri"/>
                <a:ea typeface="ＭＳ Ｐゴシック" charset="0"/>
                <a:cs typeface="ＭＳ Ｐゴシック" charset="0"/>
              </a:rPr>
              <a:t>QoS</a:t>
            </a:r>
            <a:endParaRPr lang="en-US" sz="1600" b="1" dirty="0">
              <a:solidFill>
                <a:prstClr val="black"/>
              </a:solidFill>
              <a:latin typeface="Calibri"/>
              <a:ea typeface="ＭＳ Ｐゴシック" charset="0"/>
              <a:cs typeface="ＭＳ Ｐゴシック" charset="0"/>
            </a:endParaRPr>
          </a:p>
          <a:p>
            <a:pPr algn="ctr" defTabSz="456718">
              <a:defRPr/>
            </a:pPr>
            <a:r>
              <a:rPr lang="en-US" sz="1600" b="1" dirty="0">
                <a:solidFill>
                  <a:prstClr val="black"/>
                </a:solidFill>
                <a:latin typeface="Calibri"/>
                <a:ea typeface="ＭＳ Ｐゴシック" charset="0"/>
                <a:cs typeface="ＭＳ Ｐゴシック" charset="0"/>
              </a:rPr>
              <a:t>Constraints</a:t>
            </a:r>
          </a:p>
        </p:txBody>
      </p:sp>
      <p:sp>
        <p:nvSpPr>
          <p:cNvPr id="79" name="Rounded Rectangle 78"/>
          <p:cNvSpPr/>
          <p:nvPr/>
        </p:nvSpPr>
        <p:spPr>
          <a:xfrm>
            <a:off x="4800600" y="1905014"/>
            <a:ext cx="4038600" cy="243363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80" name="TextBox 79"/>
          <p:cNvSpPr txBox="1"/>
          <p:nvPr/>
        </p:nvSpPr>
        <p:spPr>
          <a:xfrm>
            <a:off x="5562607" y="1976447"/>
            <a:ext cx="2548150" cy="400013"/>
          </a:xfrm>
          <a:prstGeom prst="rect">
            <a:avLst/>
          </a:prstGeom>
          <a:noFill/>
        </p:spPr>
        <p:txBody>
          <a:bodyPr wrap="none" lIns="91344" tIns="45672" rIns="91344" bIns="45672">
            <a:spAutoFit/>
          </a:bodyPr>
          <a:lstStyle/>
          <a:p>
            <a:pPr defTabSz="456718">
              <a:defRPr/>
            </a:pPr>
            <a:r>
              <a:rPr lang="en-US" sz="2000" b="1" dirty="0">
                <a:solidFill>
                  <a:prstClr val="black"/>
                </a:solidFill>
                <a:latin typeface="Calibri"/>
                <a:ea typeface="ＭＳ Ｐゴシック" charset="0"/>
                <a:cs typeface="ＭＳ Ｐゴシック" charset="0"/>
              </a:rPr>
              <a:t>RAN Information Base</a:t>
            </a:r>
          </a:p>
        </p:txBody>
      </p:sp>
      <p:sp>
        <p:nvSpPr>
          <p:cNvPr id="81" name="Rounded Rectangle 80"/>
          <p:cNvSpPr/>
          <p:nvPr/>
        </p:nvSpPr>
        <p:spPr>
          <a:xfrm>
            <a:off x="6451600" y="4833942"/>
            <a:ext cx="2463800" cy="1143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82" name="TextBox 81"/>
          <p:cNvSpPr txBox="1"/>
          <p:nvPr/>
        </p:nvSpPr>
        <p:spPr>
          <a:xfrm>
            <a:off x="6788674" y="4886326"/>
            <a:ext cx="1830931" cy="1015566"/>
          </a:xfrm>
          <a:prstGeom prst="rect">
            <a:avLst/>
          </a:prstGeom>
          <a:noFill/>
        </p:spPr>
        <p:txBody>
          <a:bodyPr wrap="none" lIns="91344" tIns="45672" rIns="91344" bIns="45672">
            <a:spAutoFit/>
          </a:bodyPr>
          <a:lstStyle/>
          <a:p>
            <a:pPr algn="ctr" defTabSz="456718">
              <a:defRPr/>
            </a:pPr>
            <a:r>
              <a:rPr lang="en-US" sz="2000" b="1" dirty="0">
                <a:solidFill>
                  <a:prstClr val="black"/>
                </a:solidFill>
                <a:latin typeface="Calibri"/>
                <a:ea typeface="ＭＳ Ｐゴシック" charset="0"/>
                <a:cs typeface="ＭＳ Ｐゴシック" charset="0"/>
              </a:rPr>
              <a:t>Radio Resource </a:t>
            </a:r>
          </a:p>
          <a:p>
            <a:pPr algn="ctr" defTabSz="456718">
              <a:defRPr/>
            </a:pPr>
            <a:r>
              <a:rPr lang="en-US" sz="2000" b="1" dirty="0">
                <a:solidFill>
                  <a:prstClr val="black"/>
                </a:solidFill>
                <a:latin typeface="Calibri"/>
                <a:ea typeface="ＭＳ Ｐゴシック" charset="0"/>
                <a:cs typeface="ＭＳ Ｐゴシック" charset="0"/>
              </a:rPr>
              <a:t>Management</a:t>
            </a:r>
          </a:p>
          <a:p>
            <a:pPr algn="ctr" defTabSz="456718">
              <a:defRPr/>
            </a:pPr>
            <a:r>
              <a:rPr lang="en-US" sz="2000" b="1" dirty="0">
                <a:solidFill>
                  <a:prstClr val="black"/>
                </a:solidFill>
                <a:latin typeface="Calibri"/>
                <a:ea typeface="ＭＳ Ｐゴシック" charset="0"/>
                <a:cs typeface="ＭＳ Ｐゴシック" charset="0"/>
              </a:rPr>
              <a:t>Algorithm</a:t>
            </a:r>
          </a:p>
        </p:txBody>
      </p:sp>
      <p:cxnSp>
        <p:nvCxnSpPr>
          <p:cNvPr id="125" name="Straight Arrow Connector 124"/>
          <p:cNvCxnSpPr/>
          <p:nvPr/>
        </p:nvCxnSpPr>
        <p:spPr>
          <a:xfrm flipV="1">
            <a:off x="3830638" y="4972049"/>
            <a:ext cx="0" cy="102870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33813" y="5981700"/>
            <a:ext cx="1474788" cy="190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886200" y="5505450"/>
            <a:ext cx="990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76800" y="5505449"/>
            <a:ext cx="0" cy="4635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3886200" y="5410200"/>
            <a:ext cx="228600" cy="762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4876800" y="5410200"/>
            <a:ext cx="228600" cy="762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876800" y="5867400"/>
            <a:ext cx="228600" cy="762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073526" y="5410200"/>
            <a:ext cx="103187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105400" y="5410200"/>
            <a:ext cx="0" cy="48736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4694248" y="5145103"/>
            <a:ext cx="434975" cy="22860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900488" y="5486403"/>
            <a:ext cx="0" cy="457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886200" y="5943601"/>
            <a:ext cx="990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68265" y="5453064"/>
            <a:ext cx="712204" cy="492346"/>
          </a:xfrm>
          <a:prstGeom prst="rect">
            <a:avLst/>
          </a:prstGeom>
          <a:noFill/>
        </p:spPr>
        <p:txBody>
          <a:bodyPr wrap="none" lIns="91344" tIns="45672" rIns="91344" bIns="45672">
            <a:spAutoFit/>
          </a:bodyPr>
          <a:lstStyle/>
          <a:p>
            <a:pPr algn="ctr" defTabSz="456718">
              <a:defRPr/>
            </a:pPr>
            <a:r>
              <a:rPr lang="en-US" sz="1300" b="1" dirty="0">
                <a:solidFill>
                  <a:prstClr val="black"/>
                </a:solidFill>
                <a:latin typeface="Calibri"/>
                <a:ea typeface="ＭＳ Ｐゴシック" charset="0"/>
                <a:cs typeface="ＭＳ Ｐゴシック" charset="0"/>
              </a:rPr>
              <a:t>POWER</a:t>
            </a:r>
          </a:p>
          <a:p>
            <a:pPr algn="ctr" defTabSz="456718">
              <a:defRPr/>
            </a:pPr>
            <a:r>
              <a:rPr lang="en-US" sz="1300" b="1" dirty="0">
                <a:solidFill>
                  <a:prstClr val="black"/>
                </a:solidFill>
                <a:latin typeface="Calibri"/>
                <a:ea typeface="ＭＳ Ｐゴシック" charset="0"/>
                <a:cs typeface="ＭＳ Ｐゴシック" charset="0"/>
              </a:rPr>
              <a:t>FLOW</a:t>
            </a:r>
          </a:p>
        </p:txBody>
      </p:sp>
      <p:sp>
        <p:nvSpPr>
          <p:cNvPr id="161" name="TextBox 160"/>
          <p:cNvSpPr txBox="1"/>
          <p:nvPr/>
        </p:nvSpPr>
        <p:spPr>
          <a:xfrm rot="19587746">
            <a:off x="4402612" y="4987774"/>
            <a:ext cx="597546" cy="338457"/>
          </a:xfrm>
          <a:prstGeom prst="rect">
            <a:avLst/>
          </a:prstGeom>
          <a:noFill/>
        </p:spPr>
        <p:txBody>
          <a:bodyPr wrap="none" lIns="91344" tIns="45672" rIns="91344" bIns="45672">
            <a:spAutoFit/>
          </a:bodyPr>
          <a:lstStyle/>
          <a:p>
            <a:pPr defTabSz="456718">
              <a:defRPr/>
            </a:pPr>
            <a:r>
              <a:rPr lang="en-US" sz="1600" dirty="0">
                <a:solidFill>
                  <a:prstClr val="black"/>
                </a:solidFill>
                <a:latin typeface="Calibri"/>
                <a:ea typeface="ＭＳ Ｐゴシック" charset="0"/>
                <a:cs typeface="ＭＳ Ｐゴシック" charset="0"/>
              </a:rPr>
              <a:t>Time</a:t>
            </a:r>
          </a:p>
        </p:txBody>
      </p:sp>
      <p:sp>
        <p:nvSpPr>
          <p:cNvPr id="162" name="TextBox 161"/>
          <p:cNvSpPr txBox="1"/>
          <p:nvPr/>
        </p:nvSpPr>
        <p:spPr>
          <a:xfrm>
            <a:off x="4038604" y="5943607"/>
            <a:ext cx="1057508" cy="338457"/>
          </a:xfrm>
          <a:prstGeom prst="rect">
            <a:avLst/>
          </a:prstGeom>
          <a:noFill/>
        </p:spPr>
        <p:txBody>
          <a:bodyPr wrap="none" lIns="91344" tIns="45672" rIns="91344" bIns="45672">
            <a:spAutoFit/>
          </a:bodyPr>
          <a:lstStyle/>
          <a:p>
            <a:pPr defTabSz="456718">
              <a:defRPr/>
            </a:pPr>
            <a:r>
              <a:rPr lang="en-US" sz="1600" dirty="0">
                <a:solidFill>
                  <a:prstClr val="black"/>
                </a:solidFill>
                <a:latin typeface="Calibri"/>
                <a:ea typeface="ＭＳ Ｐゴシック" charset="0"/>
                <a:cs typeface="ＭＳ Ｐゴシック" charset="0"/>
              </a:rPr>
              <a:t>Frequency</a:t>
            </a:r>
          </a:p>
        </p:txBody>
      </p:sp>
      <p:sp>
        <p:nvSpPr>
          <p:cNvPr id="164" name="TextBox 163"/>
          <p:cNvSpPr txBox="1"/>
          <p:nvPr/>
        </p:nvSpPr>
        <p:spPr>
          <a:xfrm rot="16200000">
            <a:off x="2916178" y="5328287"/>
            <a:ext cx="1395541" cy="338457"/>
          </a:xfrm>
          <a:prstGeom prst="rect">
            <a:avLst/>
          </a:prstGeom>
          <a:noFill/>
        </p:spPr>
        <p:txBody>
          <a:bodyPr wrap="none" lIns="91344" tIns="45672" rIns="91344" bIns="45672">
            <a:spAutoFit/>
          </a:bodyPr>
          <a:lstStyle/>
          <a:p>
            <a:pPr defTabSz="456718">
              <a:defRPr/>
            </a:pPr>
            <a:r>
              <a:rPr lang="en-US" sz="1600" dirty="0">
                <a:solidFill>
                  <a:prstClr val="black"/>
                </a:solidFill>
                <a:latin typeface="Calibri"/>
                <a:ea typeface="ＭＳ Ｐゴシック" charset="0"/>
                <a:cs typeface="ＭＳ Ｐゴシック" charset="0"/>
              </a:rPr>
              <a:t>Radio Element</a:t>
            </a:r>
          </a:p>
        </p:txBody>
      </p:sp>
      <p:sp>
        <p:nvSpPr>
          <p:cNvPr id="171" name="Rounded Rectangle 170"/>
          <p:cNvSpPr/>
          <p:nvPr/>
        </p:nvSpPr>
        <p:spPr>
          <a:xfrm>
            <a:off x="3124200" y="4495800"/>
            <a:ext cx="3005138" cy="18288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172" name="TextBox 171"/>
          <p:cNvSpPr txBox="1"/>
          <p:nvPr/>
        </p:nvSpPr>
        <p:spPr>
          <a:xfrm>
            <a:off x="3651728" y="4546609"/>
            <a:ext cx="2026297" cy="400013"/>
          </a:xfrm>
          <a:prstGeom prst="rect">
            <a:avLst/>
          </a:prstGeom>
          <a:noFill/>
        </p:spPr>
        <p:txBody>
          <a:bodyPr wrap="none" lIns="91344" tIns="45672" rIns="91344" bIns="45672">
            <a:spAutoFit/>
          </a:bodyPr>
          <a:lstStyle/>
          <a:p>
            <a:pPr algn="ctr" defTabSz="456718">
              <a:defRPr/>
            </a:pPr>
            <a:r>
              <a:rPr lang="en-US" sz="2000" b="1" dirty="0">
                <a:solidFill>
                  <a:prstClr val="black"/>
                </a:solidFill>
                <a:latin typeface="Calibri"/>
                <a:ea typeface="ＭＳ Ｐゴシック" charset="0"/>
                <a:cs typeface="ＭＳ Ｐゴシック" charset="0"/>
              </a:rPr>
              <a:t>3D Resource Grid</a:t>
            </a:r>
          </a:p>
        </p:txBody>
      </p:sp>
      <p:cxnSp>
        <p:nvCxnSpPr>
          <p:cNvPr id="174" name="Elbow Connector 173"/>
          <p:cNvCxnSpPr>
            <a:stCxn id="3" idx="0"/>
            <a:endCxn id="14" idx="1"/>
          </p:cNvCxnSpPr>
          <p:nvPr/>
        </p:nvCxnSpPr>
        <p:spPr>
          <a:xfrm rot="5400000" flipH="1" flipV="1">
            <a:off x="1936008" y="2013945"/>
            <a:ext cx="317248" cy="1750864"/>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3" idx="3"/>
          </p:cNvCxnSpPr>
          <p:nvPr/>
        </p:nvCxnSpPr>
        <p:spPr>
          <a:xfrm flipV="1">
            <a:off x="3997335" y="2730500"/>
            <a:ext cx="8032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endCxn id="81" idx="0"/>
          </p:cNvCxnSpPr>
          <p:nvPr/>
        </p:nvCxnSpPr>
        <p:spPr>
          <a:xfrm>
            <a:off x="7683500" y="4338642"/>
            <a:ext cx="0" cy="495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81" idx="1"/>
            <a:endCxn id="171" idx="3"/>
          </p:cNvCxnSpPr>
          <p:nvPr/>
        </p:nvCxnSpPr>
        <p:spPr>
          <a:xfrm flipH="1">
            <a:off x="6129338" y="5405439"/>
            <a:ext cx="322262" cy="47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1" idx="1"/>
            <a:endCxn id="12" idx="3"/>
          </p:cNvCxnSpPr>
          <p:nvPr/>
        </p:nvCxnSpPr>
        <p:spPr>
          <a:xfrm flipH="1">
            <a:off x="2362200" y="54102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066804" y="2362207"/>
            <a:ext cx="1725753" cy="353846"/>
          </a:xfrm>
          <a:prstGeom prst="rect">
            <a:avLst/>
          </a:prstGeom>
          <a:noFill/>
        </p:spPr>
        <p:txBody>
          <a:bodyPr wrap="none" lIns="91344" tIns="45672" rIns="91344" bIns="45672">
            <a:spAutoFit/>
          </a:bodyPr>
          <a:lstStyle/>
          <a:p>
            <a:pPr defTabSz="456718">
              <a:defRPr/>
            </a:pPr>
            <a:r>
              <a:rPr lang="en-US" b="1" dirty="0">
                <a:solidFill>
                  <a:prstClr val="black"/>
                </a:solidFill>
                <a:latin typeface="Calibri"/>
                <a:ea typeface="ＭＳ Ｐゴシック" charset="0"/>
                <a:cs typeface="ＭＳ Ｐゴシック" charset="0"/>
              </a:rPr>
              <a:t>Periodic Updates</a:t>
            </a:r>
          </a:p>
        </p:txBody>
      </p:sp>
      <p:sp>
        <p:nvSpPr>
          <p:cNvPr id="68" name="Slide Number Placeholder 3"/>
          <p:cNvSpPr txBox="1">
            <a:spLocks/>
          </p:cNvSpPr>
          <p:nvPr/>
        </p:nvSpPr>
        <p:spPr>
          <a:xfrm>
            <a:off x="7010400" y="6348429"/>
            <a:ext cx="2133600" cy="365125"/>
          </a:xfrm>
          <a:prstGeom prst="rect">
            <a:avLst/>
          </a:prstGeom>
        </p:spPr>
        <p:txBody>
          <a:bodyPr vert="horz" lIns="91344" tIns="45672" rIns="91344" bIns="45672"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a:solidFill>
                  <a:prstClr val="white">
                    <a:lumMod val="75000"/>
                  </a:prstClr>
                </a:solidFill>
              </a:rPr>
              <a:pPr>
                <a:defRPr/>
              </a:pPr>
              <a:t>34</a:t>
            </a:fld>
            <a:endParaRPr lang="en-US">
              <a:solidFill>
                <a:prstClr val="white">
                  <a:lumMod val="75000"/>
                </a:prstClr>
              </a:solidFill>
            </a:endParaRPr>
          </a:p>
        </p:txBody>
      </p:sp>
      <p:sp>
        <p:nvSpPr>
          <p:cNvPr id="2" name="Date Placeholder 1"/>
          <p:cNvSpPr>
            <a:spLocks noGrp="1"/>
          </p:cNvSpPr>
          <p:nvPr>
            <p:ph type="dt" sz="half" idx="10"/>
          </p:nvPr>
        </p:nvSpPr>
        <p:spPr/>
        <p:txBody>
          <a:bodyPr/>
          <a:lstStyle/>
          <a:p>
            <a:pPr>
              <a:defRPr/>
            </a:pPr>
            <a:r>
              <a:rPr lang="en-US" smtClean="0"/>
              <a:t>11/21/14</a:t>
            </a:r>
            <a:endParaRPr lang="en-US"/>
          </a:p>
        </p:txBody>
      </p:sp>
    </p:spTree>
    <p:extLst>
      <p:ext uri="{BB962C8B-B14F-4D97-AF65-F5344CB8AC3E}">
        <p14:creationId xmlns:p14="http://schemas.microsoft.com/office/powerpoint/2010/main" val="230482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18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7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5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5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4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5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41"/>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1" grpId="0"/>
      <p:bldP spid="12" grpId="0" animBg="1"/>
      <p:bldP spid="13" grpId="0" animBg="1"/>
      <p:bldP spid="14" grpId="0"/>
      <p:bldP spid="15" grpId="0" animBg="1"/>
      <p:bldP spid="16" grpId="0"/>
      <p:bldP spid="28" grpId="0" animBg="1"/>
      <p:bldP spid="31" grpId="0" animBg="1"/>
      <p:bldP spid="32" grpId="0" animBg="1"/>
      <p:bldP spid="33" grpId="0" animBg="1"/>
      <p:bldP spid="34" grpId="0" animBg="1"/>
      <p:bldP spid="35" grpId="0" animBg="1"/>
      <p:bldP spid="36" grpId="0" animBg="1"/>
      <p:bldP spid="72" grpId="0" animBg="1"/>
      <p:bldP spid="73" grpId="0"/>
      <p:bldP spid="74" grpId="0"/>
      <p:bldP spid="75" grpId="0" animBg="1"/>
      <p:bldP spid="76" grpId="0"/>
      <p:bldP spid="77" grpId="0" animBg="1"/>
      <p:bldP spid="78" grpId="0"/>
      <p:bldP spid="79" grpId="0" animBg="1"/>
      <p:bldP spid="80" grpId="0"/>
      <p:bldP spid="81" grpId="0" animBg="1"/>
      <p:bldP spid="82" grpId="0"/>
      <p:bldP spid="160" grpId="0"/>
      <p:bldP spid="161" grpId="0"/>
      <p:bldP spid="162" grpId="0"/>
      <p:bldP spid="164" grpId="0"/>
      <p:bldP spid="171" grpId="0" animBg="1"/>
      <p:bldP spid="172" grpId="0"/>
      <p:bldP spid="1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7"/>
          <p:cNvSpPr>
            <a:spLocks noGrp="1"/>
          </p:cNvSpPr>
          <p:nvPr>
            <p:ph type="title"/>
          </p:nvPr>
        </p:nvSpPr>
        <p:spPr/>
        <p:txBody>
          <a:bodyPr/>
          <a:lstStyle/>
          <a:p>
            <a:r>
              <a:rPr lang="en-US">
                <a:solidFill>
                  <a:srgbClr val="000090"/>
                </a:solidFill>
                <a:latin typeface="Calibri" charset="0"/>
              </a:rPr>
              <a:t>SoftRAN Architecture: Updates</a:t>
            </a:r>
          </a:p>
        </p:txBody>
      </p:sp>
      <p:sp>
        <p:nvSpPr>
          <p:cNvPr id="9" name="Content Placeholder 8"/>
          <p:cNvSpPr>
            <a:spLocks noGrp="1"/>
          </p:cNvSpPr>
          <p:nvPr>
            <p:ph idx="1"/>
          </p:nvPr>
        </p:nvSpPr>
        <p:spPr>
          <a:xfrm>
            <a:off x="533400" y="1447800"/>
            <a:ext cx="8229600" cy="4876800"/>
          </a:xfrm>
        </p:spPr>
        <p:txBody>
          <a:bodyPr rtlCol="0">
            <a:normAutofit/>
          </a:bodyPr>
          <a:lstStyle/>
          <a:p>
            <a:pPr fontAlgn="auto">
              <a:spcAft>
                <a:spcPts val="0"/>
              </a:spcAft>
              <a:buFont typeface="Arial"/>
              <a:buChar char="•"/>
              <a:defRPr/>
            </a:pPr>
            <a:r>
              <a:rPr lang="en-US" dirty="0" smtClean="0">
                <a:ea typeface="+mn-ea"/>
                <a:cs typeface="+mn-cs"/>
              </a:rPr>
              <a:t>Radio element -&gt; controller (updates)</a:t>
            </a:r>
          </a:p>
          <a:p>
            <a:pPr lvl="1" fontAlgn="auto">
              <a:spcAft>
                <a:spcPts val="0"/>
              </a:spcAft>
              <a:buFont typeface="Arial"/>
              <a:buChar char="–"/>
              <a:defRPr/>
            </a:pPr>
            <a:r>
              <a:rPr lang="en-US" dirty="0" smtClean="0">
                <a:ea typeface="+mn-ea"/>
              </a:rPr>
              <a:t>Flow </a:t>
            </a:r>
            <a:r>
              <a:rPr lang="en-US" dirty="0">
                <a:ea typeface="+mn-ea"/>
              </a:rPr>
              <a:t>i</a:t>
            </a:r>
            <a:r>
              <a:rPr lang="en-US" dirty="0" smtClean="0">
                <a:ea typeface="+mn-ea"/>
              </a:rPr>
              <a:t>nformation (downlink </a:t>
            </a:r>
            <a:r>
              <a:rPr lang="en-US" dirty="0">
                <a:ea typeface="+mn-ea"/>
              </a:rPr>
              <a:t>and u</a:t>
            </a:r>
            <a:r>
              <a:rPr lang="en-US" dirty="0" smtClean="0">
                <a:ea typeface="+mn-ea"/>
              </a:rPr>
              <a:t>plink</a:t>
            </a:r>
            <a:r>
              <a:rPr lang="en-US" dirty="0">
                <a:ea typeface="+mn-ea"/>
              </a:rPr>
              <a:t>)</a:t>
            </a:r>
          </a:p>
          <a:p>
            <a:pPr lvl="1" fontAlgn="auto">
              <a:spcAft>
                <a:spcPts val="0"/>
              </a:spcAft>
              <a:buFont typeface="Arial"/>
              <a:buChar char="–"/>
              <a:defRPr/>
            </a:pPr>
            <a:r>
              <a:rPr lang="en-US" dirty="0">
                <a:ea typeface="+mn-ea"/>
              </a:rPr>
              <a:t>Channel </a:t>
            </a:r>
            <a:r>
              <a:rPr lang="en-US" dirty="0" smtClean="0">
                <a:ea typeface="+mn-ea"/>
              </a:rPr>
              <a:t>states </a:t>
            </a:r>
            <a:r>
              <a:rPr lang="en-US" dirty="0">
                <a:ea typeface="+mn-ea"/>
              </a:rPr>
              <a:t>(observed by clients</a:t>
            </a:r>
            <a:r>
              <a:rPr lang="en-US" dirty="0" smtClean="0">
                <a:ea typeface="+mn-ea"/>
              </a:rPr>
              <a:t>)</a:t>
            </a:r>
          </a:p>
          <a:p>
            <a:pPr marL="0" indent="0" fontAlgn="auto">
              <a:spcAft>
                <a:spcPts val="0"/>
              </a:spcAft>
              <a:buNone/>
              <a:defRPr/>
            </a:pPr>
            <a:endParaRPr lang="en-US" dirty="0" smtClean="0">
              <a:ea typeface="+mn-ea"/>
              <a:cs typeface="+mn-cs"/>
            </a:endParaRPr>
          </a:p>
          <a:p>
            <a:pPr fontAlgn="auto">
              <a:spcAft>
                <a:spcPts val="0"/>
              </a:spcAft>
              <a:buFont typeface="Arial"/>
              <a:buChar char="•"/>
              <a:defRPr/>
            </a:pPr>
            <a:r>
              <a:rPr lang="en-US" dirty="0" smtClean="0">
                <a:ea typeface="+mn-ea"/>
                <a:cs typeface="+mn-cs"/>
              </a:rPr>
              <a:t>Network operator -&gt; </a:t>
            </a:r>
            <a:r>
              <a:rPr lang="en-US" dirty="0">
                <a:ea typeface="+mn-ea"/>
                <a:cs typeface="+mn-cs"/>
              </a:rPr>
              <a:t>c</a:t>
            </a:r>
            <a:r>
              <a:rPr lang="en-US" dirty="0" smtClean="0">
                <a:ea typeface="+mn-ea"/>
                <a:cs typeface="+mn-cs"/>
              </a:rPr>
              <a:t>ontroller (inputs)</a:t>
            </a:r>
          </a:p>
          <a:p>
            <a:pPr lvl="1" fontAlgn="auto">
              <a:spcAft>
                <a:spcPts val="0"/>
              </a:spcAft>
              <a:buFont typeface="Arial"/>
              <a:buChar char="–"/>
              <a:defRPr/>
            </a:pPr>
            <a:r>
              <a:rPr lang="en-US" dirty="0" err="1" smtClean="0">
                <a:ea typeface="+mn-ea"/>
              </a:rPr>
              <a:t>QoS</a:t>
            </a:r>
            <a:r>
              <a:rPr lang="en-US" dirty="0" smtClean="0">
                <a:ea typeface="+mn-ea"/>
              </a:rPr>
              <a:t> requirements</a:t>
            </a:r>
          </a:p>
          <a:p>
            <a:pPr lvl="1" fontAlgn="auto">
              <a:spcAft>
                <a:spcPts val="0"/>
              </a:spcAft>
              <a:buFont typeface="Arial"/>
              <a:buChar char="–"/>
              <a:defRPr/>
            </a:pPr>
            <a:r>
              <a:rPr lang="en-US" dirty="0" smtClean="0">
                <a:ea typeface="+mn-ea"/>
              </a:rPr>
              <a:t>Flow preferences</a:t>
            </a:r>
          </a:p>
        </p:txBody>
      </p:sp>
      <p:sp>
        <p:nvSpPr>
          <p:cNvPr id="27033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6C5F2E38-59B0-3445-9009-8201CF4D6E4D}" type="slidenum">
              <a:rPr lang="en-US" sz="1200">
                <a:solidFill>
                  <a:srgbClr val="FFFFFF"/>
                </a:solidFill>
                <a:latin typeface="Calibri" charset="0"/>
              </a:rPr>
              <a:pPr eaLnBrk="1" hangingPunct="1"/>
              <a:t>35</a:t>
            </a:fld>
            <a:endParaRPr lang="en-US" sz="1200">
              <a:solidFill>
                <a:srgbClr val="FFFFFF"/>
              </a:solidFill>
              <a:latin typeface="Calibri" charset="0"/>
            </a:endParaRPr>
          </a:p>
        </p:txBody>
      </p:sp>
      <p:sp>
        <p:nvSpPr>
          <p:cNvPr id="7" name="Slide Number Placeholder 3"/>
          <p:cNvSpPr txBox="1">
            <a:spLocks/>
          </p:cNvSpPr>
          <p:nvPr/>
        </p:nvSpPr>
        <p:spPr>
          <a:xfrm>
            <a:off x="7010400" y="6348429"/>
            <a:ext cx="2133600" cy="365125"/>
          </a:xfrm>
          <a:prstGeom prst="rect">
            <a:avLst/>
          </a:prstGeom>
        </p:spPr>
        <p:txBody>
          <a:bodyPr vert="horz" lIns="91344" tIns="45672" rIns="91344" bIns="45672"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900" b="0">
                <a:solidFill>
                  <a:srgbClr val="BFBFBF"/>
                </a:solidFill>
              </a:rPr>
              <a:pPr>
                <a:defRPr/>
              </a:pPr>
              <a:t>35</a:t>
            </a:fld>
            <a:endParaRPr lang="en-US" sz="900" b="0" dirty="0">
              <a:solidFill>
                <a:srgbClr val="BFBFBF"/>
              </a:solidFill>
            </a:endParaRPr>
          </a:p>
        </p:txBody>
      </p:sp>
      <p:sp>
        <p:nvSpPr>
          <p:cNvPr id="2" name="Date Placeholder 1"/>
          <p:cNvSpPr>
            <a:spLocks noGrp="1"/>
          </p:cNvSpPr>
          <p:nvPr>
            <p:ph type="dt" sz="half" idx="10"/>
          </p:nvPr>
        </p:nvSpPr>
        <p:spPr/>
        <p:txBody>
          <a:bodyPr/>
          <a:lstStyle/>
          <a:p>
            <a:pPr>
              <a:defRPr/>
            </a:pPr>
            <a:r>
              <a:rPr lang="en-US" smtClean="0"/>
              <a:t>11/21/14</a:t>
            </a:r>
            <a:endParaRPr lang="en-US"/>
          </a:p>
        </p:txBody>
      </p:sp>
      <p:sp>
        <p:nvSpPr>
          <p:cNvPr id="3" name="Footer Placeholder 2"/>
          <p:cNvSpPr>
            <a:spLocks noGrp="1"/>
          </p:cNvSpPr>
          <p:nvPr>
            <p:ph type="ftr" sz="quarter" idx="11"/>
          </p:nvPr>
        </p:nvSpPr>
        <p:spPr>
          <a:xfrm>
            <a:off x="3124200" y="6324600"/>
            <a:ext cx="3352799" cy="3968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894080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2"/>
            <a:ext cx="8534400" cy="1173162"/>
          </a:xfrm>
        </p:spPr>
        <p:txBody>
          <a:bodyPr rtlCol="0">
            <a:normAutofit fontScale="90000"/>
          </a:bodyPr>
          <a:lstStyle/>
          <a:p>
            <a:pPr fontAlgn="auto">
              <a:spcAft>
                <a:spcPts val="0"/>
              </a:spcAft>
              <a:defRPr/>
            </a:pPr>
            <a:r>
              <a:rPr lang="en-US" dirty="0" err="1" smtClean="0">
                <a:solidFill>
                  <a:srgbClr val="000090"/>
                </a:solidFill>
                <a:ea typeface="+mj-ea"/>
                <a:cs typeface="+mj-cs"/>
              </a:rPr>
              <a:t>SoftRAN</a:t>
            </a:r>
            <a:r>
              <a:rPr lang="en-US" dirty="0" smtClean="0">
                <a:solidFill>
                  <a:srgbClr val="000090"/>
                </a:solidFill>
                <a:ea typeface="+mj-ea"/>
                <a:cs typeface="+mj-cs"/>
              </a:rPr>
              <a:t> Architecture: Controller Design</a:t>
            </a:r>
            <a:endParaRPr lang="en-US" dirty="0">
              <a:solidFill>
                <a:srgbClr val="000090"/>
              </a:solidFill>
              <a:ea typeface="+mj-ea"/>
              <a:cs typeface="+mj-cs"/>
            </a:endParaRPr>
          </a:p>
        </p:txBody>
      </p:sp>
      <p:sp>
        <p:nvSpPr>
          <p:cNvPr id="3" name="Content Placeholder 2"/>
          <p:cNvSpPr>
            <a:spLocks noGrp="1"/>
          </p:cNvSpPr>
          <p:nvPr>
            <p:ph idx="1"/>
          </p:nvPr>
        </p:nvSpPr>
        <p:spPr/>
        <p:txBody>
          <a:bodyPr/>
          <a:lstStyle/>
          <a:p>
            <a:r>
              <a:rPr lang="en-US" dirty="0">
                <a:cs typeface="Gill Sans Light"/>
              </a:rPr>
              <a:t>RAN information base (RIB)</a:t>
            </a:r>
          </a:p>
          <a:p>
            <a:pPr lvl="1"/>
            <a:r>
              <a:rPr lang="en-US" dirty="0">
                <a:cs typeface="Gill Sans Light"/>
              </a:rPr>
              <a:t>Update and maintain global network view </a:t>
            </a:r>
          </a:p>
          <a:p>
            <a:pPr lvl="2"/>
            <a:r>
              <a:rPr lang="en-US" dirty="0">
                <a:cs typeface="Gill Sans Light"/>
              </a:rPr>
              <a:t>Interference map</a:t>
            </a:r>
          </a:p>
          <a:p>
            <a:pPr lvl="2"/>
            <a:r>
              <a:rPr lang="en-US" dirty="0">
                <a:cs typeface="Gill Sans Light"/>
              </a:rPr>
              <a:t>Flow records</a:t>
            </a:r>
          </a:p>
          <a:p>
            <a:r>
              <a:rPr lang="en-US" dirty="0">
                <a:cs typeface="Gill Sans Light"/>
              </a:rPr>
              <a:t>Radio resource management</a:t>
            </a:r>
          </a:p>
          <a:p>
            <a:pPr lvl="1"/>
            <a:r>
              <a:rPr lang="en-US" dirty="0">
                <a:cs typeface="Gill Sans Light"/>
              </a:rPr>
              <a:t>Given global network view: maximize global utility</a:t>
            </a:r>
          </a:p>
          <a:p>
            <a:pPr lvl="1"/>
            <a:r>
              <a:rPr lang="en-US" dirty="0">
                <a:cs typeface="Gill Sans Light"/>
              </a:rPr>
              <a:t>Determine RRM at each radio element</a:t>
            </a:r>
          </a:p>
        </p:txBody>
      </p:sp>
      <p:sp>
        <p:nvSpPr>
          <p:cNvPr id="271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DD7D05D-2F23-9A47-BE3B-3671FBFFA304}" type="slidenum">
              <a:rPr lang="en-US" sz="1200">
                <a:solidFill>
                  <a:srgbClr val="FFFFFF"/>
                </a:solidFill>
                <a:latin typeface="Calibri" charset="0"/>
              </a:rPr>
              <a:pPr eaLnBrk="1" hangingPunct="1"/>
              <a:t>36</a:t>
            </a:fld>
            <a:endParaRPr lang="en-US" sz="1200">
              <a:solidFill>
                <a:srgbClr val="FFFFFF"/>
              </a:solidFill>
              <a:latin typeface="Calibri" charset="0"/>
            </a:endParaRPr>
          </a:p>
        </p:txBody>
      </p:sp>
      <p:sp>
        <p:nvSpPr>
          <p:cNvPr id="7" name="Slide Number Placeholder 3"/>
          <p:cNvSpPr txBox="1">
            <a:spLocks/>
          </p:cNvSpPr>
          <p:nvPr/>
        </p:nvSpPr>
        <p:spPr>
          <a:xfrm>
            <a:off x="7010400" y="6348429"/>
            <a:ext cx="2133600" cy="365125"/>
          </a:xfrm>
          <a:prstGeom prst="rect">
            <a:avLst/>
          </a:prstGeom>
        </p:spPr>
        <p:txBody>
          <a:bodyPr vert="horz" lIns="91344" tIns="45672" rIns="91344" bIns="45672"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900" b="0">
                <a:solidFill>
                  <a:srgbClr val="BFBFBF"/>
                </a:solidFill>
              </a:rPr>
              <a:pPr>
                <a:defRPr/>
              </a:pPr>
              <a:t>36</a:t>
            </a:fld>
            <a:endParaRPr lang="en-US" sz="900" b="0" dirty="0">
              <a:solidFill>
                <a:srgbClr val="BFBFBF"/>
              </a:solidFill>
            </a:endParaRPr>
          </a:p>
        </p:txBody>
      </p:sp>
      <p:sp>
        <p:nvSpPr>
          <p:cNvPr id="4" name="Date Placeholder 3"/>
          <p:cNvSpPr>
            <a:spLocks noGrp="1"/>
          </p:cNvSpPr>
          <p:nvPr>
            <p:ph type="dt" sz="half" idx="10"/>
          </p:nvPr>
        </p:nvSpPr>
        <p:spPr/>
        <p:txBody>
          <a:bodyPr/>
          <a:lstStyle/>
          <a:p>
            <a:pPr>
              <a:defRPr/>
            </a:pPr>
            <a:r>
              <a:rPr lang="en-US" smtClean="0"/>
              <a:t>11/21/14</a:t>
            </a:r>
            <a:endParaRPr lang="en-US"/>
          </a:p>
        </p:txBody>
      </p:sp>
      <p:sp>
        <p:nvSpPr>
          <p:cNvPr id="5" name="Footer Placeholder 4"/>
          <p:cNvSpPr>
            <a:spLocks noGrp="1"/>
          </p:cNvSpPr>
          <p:nvPr>
            <p:ph type="ftr" sz="quarter" idx="11"/>
          </p:nvPr>
        </p:nvSpPr>
        <p:spPr>
          <a:xfrm>
            <a:off x="3124200" y="6324600"/>
            <a:ext cx="3505199" cy="3968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1743853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7"/>
          <p:cNvSpPr>
            <a:spLocks noGrp="1"/>
          </p:cNvSpPr>
          <p:nvPr>
            <p:ph type="title"/>
          </p:nvPr>
        </p:nvSpPr>
        <p:spPr>
          <a:xfrm>
            <a:off x="457205" y="274639"/>
            <a:ext cx="8458200" cy="1143000"/>
          </a:xfrm>
        </p:spPr>
        <p:txBody>
          <a:bodyPr/>
          <a:lstStyle/>
          <a:p>
            <a:r>
              <a:rPr lang="en-US" sz="3600">
                <a:latin typeface="Calibri" charset="0"/>
              </a:rPr>
              <a:t>SoftRAN Architecture: Radio Element API</a:t>
            </a:r>
          </a:p>
        </p:txBody>
      </p:sp>
      <p:sp>
        <p:nvSpPr>
          <p:cNvPr id="9" name="Content Placeholder 8"/>
          <p:cNvSpPr>
            <a:spLocks noGrp="1"/>
          </p:cNvSpPr>
          <p:nvPr>
            <p:ph idx="1"/>
          </p:nvPr>
        </p:nvSpPr>
        <p:spPr>
          <a:xfrm>
            <a:off x="533400" y="1676402"/>
            <a:ext cx="8229600" cy="4495799"/>
          </a:xfrm>
        </p:spPr>
        <p:txBody>
          <a:bodyPr/>
          <a:lstStyle/>
          <a:p>
            <a:r>
              <a:rPr lang="en-US" dirty="0">
                <a:cs typeface="Gill Sans Light"/>
              </a:rPr>
              <a:t>Controller -&gt; radio element</a:t>
            </a:r>
          </a:p>
          <a:p>
            <a:pPr lvl="1"/>
            <a:r>
              <a:rPr lang="en-US" dirty="0">
                <a:cs typeface="Gill Sans Light"/>
              </a:rPr>
              <a:t>Handovers to be  performed</a:t>
            </a:r>
          </a:p>
          <a:p>
            <a:pPr lvl="1"/>
            <a:r>
              <a:rPr lang="en-US" dirty="0">
                <a:cs typeface="Gill Sans Light"/>
              </a:rPr>
              <a:t>RF configuration per resource block</a:t>
            </a:r>
          </a:p>
          <a:p>
            <a:pPr lvl="2"/>
            <a:r>
              <a:rPr lang="en-US" dirty="0">
                <a:cs typeface="Gill Sans Light"/>
              </a:rPr>
              <a:t>Power allocation and flow allocation</a:t>
            </a:r>
          </a:p>
          <a:p>
            <a:pPr lvl="1"/>
            <a:r>
              <a:rPr lang="en-US" dirty="0">
                <a:cs typeface="Gill Sans Light"/>
              </a:rPr>
              <a:t>Relevant information about neighboring radio elements </a:t>
            </a:r>
          </a:p>
          <a:p>
            <a:pPr lvl="2"/>
            <a:r>
              <a:rPr lang="en-US" dirty="0">
                <a:cs typeface="Gill Sans Light"/>
              </a:rPr>
              <a:t>Transmit Power being used</a:t>
            </a:r>
          </a:p>
          <a:p>
            <a:pPr lvl="2"/>
            <a:endParaRPr lang="en-US" dirty="0">
              <a:latin typeface="Calibri" charset="0"/>
            </a:endParaRPr>
          </a:p>
          <a:p>
            <a:pPr lvl="1"/>
            <a:endParaRPr lang="en-US" dirty="0">
              <a:latin typeface="Calibri" charset="0"/>
            </a:endParaRPr>
          </a:p>
        </p:txBody>
      </p:sp>
      <p:sp>
        <p:nvSpPr>
          <p:cNvPr id="27238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A54B9D0-72A9-1C4A-A311-75E0EE1735E8}" type="slidenum">
              <a:rPr lang="en-US" sz="1200">
                <a:solidFill>
                  <a:srgbClr val="FFFFFF"/>
                </a:solidFill>
                <a:latin typeface="Calibri" charset="0"/>
              </a:rPr>
              <a:pPr eaLnBrk="1" hangingPunct="1"/>
              <a:t>37</a:t>
            </a:fld>
            <a:endParaRPr lang="en-US" sz="1200">
              <a:solidFill>
                <a:srgbClr val="FFFFFF"/>
              </a:solidFill>
              <a:latin typeface="Calibri" charset="0"/>
            </a:endParaRPr>
          </a:p>
        </p:txBody>
      </p:sp>
      <p:sp>
        <p:nvSpPr>
          <p:cNvPr id="7" name="Slide Number Placeholder 3"/>
          <p:cNvSpPr txBox="1">
            <a:spLocks/>
          </p:cNvSpPr>
          <p:nvPr/>
        </p:nvSpPr>
        <p:spPr>
          <a:xfrm>
            <a:off x="7010400" y="6348429"/>
            <a:ext cx="2133600" cy="365125"/>
          </a:xfrm>
          <a:prstGeom prst="rect">
            <a:avLst/>
          </a:prstGeom>
        </p:spPr>
        <p:txBody>
          <a:bodyPr vert="horz" lIns="91344" tIns="45672" rIns="91344" bIns="45672"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900" b="0">
                <a:solidFill>
                  <a:srgbClr val="BFBFBF"/>
                </a:solidFill>
              </a:rPr>
              <a:pPr>
                <a:defRPr/>
              </a:pPr>
              <a:t>37</a:t>
            </a:fld>
            <a:endParaRPr lang="en-US" sz="900" b="0" dirty="0">
              <a:solidFill>
                <a:srgbClr val="BFBFBF"/>
              </a:solidFill>
            </a:endParaRPr>
          </a:p>
        </p:txBody>
      </p:sp>
      <p:sp>
        <p:nvSpPr>
          <p:cNvPr id="2" name="Date Placeholder 1"/>
          <p:cNvSpPr>
            <a:spLocks noGrp="1"/>
          </p:cNvSpPr>
          <p:nvPr>
            <p:ph type="dt" sz="half" idx="10"/>
          </p:nvPr>
        </p:nvSpPr>
        <p:spPr/>
        <p:txBody>
          <a:bodyPr/>
          <a:lstStyle/>
          <a:p>
            <a:pPr>
              <a:defRPr/>
            </a:pPr>
            <a:r>
              <a:rPr lang="en-US" b="0" dirty="0" smtClean="0"/>
              <a:t>11/21/14</a:t>
            </a:r>
            <a:endParaRPr lang="en-US" b="0" dirty="0"/>
          </a:p>
        </p:txBody>
      </p:sp>
      <p:sp>
        <p:nvSpPr>
          <p:cNvPr id="3" name="Footer Placeholder 2"/>
          <p:cNvSpPr>
            <a:spLocks noGrp="1"/>
          </p:cNvSpPr>
          <p:nvPr>
            <p:ph type="ftr" sz="quarter" idx="11"/>
          </p:nvPr>
        </p:nvSpPr>
        <p:spPr>
          <a:xfrm>
            <a:off x="3124200" y="6324600"/>
            <a:ext cx="3809999" cy="3968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1464615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sz="3600" dirty="0">
                <a:cs typeface="Gill Sans Light"/>
              </a:rPr>
              <a:t>Refactoring Control Plane</a:t>
            </a:r>
          </a:p>
        </p:txBody>
      </p:sp>
      <p:sp>
        <p:nvSpPr>
          <p:cNvPr id="27341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79D98690-DD83-CA44-B165-584C51C6CFAF}" type="slidenum">
              <a:rPr lang="en-US" sz="1200">
                <a:solidFill>
                  <a:srgbClr val="FFFFFF"/>
                </a:solidFill>
                <a:latin typeface="Calibri" charset="0"/>
              </a:rPr>
              <a:pPr eaLnBrk="1" hangingPunct="1"/>
              <a:t>38</a:t>
            </a:fld>
            <a:endParaRPr lang="en-US" sz="1200">
              <a:solidFill>
                <a:srgbClr val="FFFFFF"/>
              </a:solidFill>
              <a:latin typeface="Calibri" charset="0"/>
            </a:endParaRPr>
          </a:p>
        </p:txBody>
      </p:sp>
      <p:sp>
        <p:nvSpPr>
          <p:cNvPr id="9" name="TextBox 8"/>
          <p:cNvSpPr txBox="1"/>
          <p:nvPr/>
        </p:nvSpPr>
        <p:spPr>
          <a:xfrm>
            <a:off x="609600" y="1616089"/>
            <a:ext cx="8305800" cy="4339553"/>
          </a:xfrm>
          <a:prstGeom prst="rect">
            <a:avLst/>
          </a:prstGeom>
          <a:noFill/>
        </p:spPr>
        <p:txBody>
          <a:bodyPr lIns="91344" tIns="45672" rIns="91344" bIns="45672">
            <a:spAutoFit/>
          </a:bodyPr>
          <a:lstStyle/>
          <a:p>
            <a:pPr marL="456718" indent="-456718" defTabSz="456718">
              <a:buFont typeface="Arial"/>
              <a:buChar char="•"/>
              <a:defRPr/>
            </a:pPr>
            <a:r>
              <a:rPr lang="en-US" sz="3200" dirty="0">
                <a:solidFill>
                  <a:prstClr val="black"/>
                </a:solidFill>
                <a:latin typeface="Gill Sans Light"/>
                <a:ea typeface="ＭＳ Ｐゴシック" charset="0"/>
                <a:cs typeface="Gill Sans Light"/>
              </a:rPr>
              <a:t>Controller responsibilities:</a:t>
            </a:r>
          </a:p>
          <a:p>
            <a:pPr marL="913437" lvl="1" indent="-456718" defTabSz="456718">
              <a:buFont typeface="Lucida Grande"/>
              <a:buChar char="-"/>
              <a:defRPr/>
            </a:pPr>
            <a:r>
              <a:rPr lang="en-US" sz="2800" dirty="0">
                <a:solidFill>
                  <a:prstClr val="black"/>
                </a:solidFill>
                <a:latin typeface="Gill Sans Light"/>
                <a:ea typeface="ＭＳ Ｐゴシック" charset="0"/>
                <a:cs typeface="Gill Sans Light"/>
              </a:rPr>
              <a:t>Decisions influencing global network state</a:t>
            </a:r>
          </a:p>
          <a:p>
            <a:pPr marL="1255979" lvl="2" indent="-342541" defTabSz="456718">
              <a:buFont typeface="Arial" pitchFamily="34" charset="0"/>
              <a:buChar char="•"/>
              <a:defRPr/>
            </a:pPr>
            <a:r>
              <a:rPr lang="en-US" sz="2400" dirty="0">
                <a:solidFill>
                  <a:prstClr val="black"/>
                </a:solidFill>
                <a:latin typeface="Gill Sans Light"/>
                <a:ea typeface="ＭＳ Ｐゴシック" charset="0"/>
                <a:cs typeface="Gill Sans Light"/>
              </a:rPr>
              <a:t>Load balancing </a:t>
            </a:r>
          </a:p>
          <a:p>
            <a:pPr marL="1255979" lvl="2" indent="-342541" defTabSz="456718">
              <a:buFont typeface="Arial" pitchFamily="34" charset="0"/>
              <a:buChar char="•"/>
              <a:defRPr/>
            </a:pPr>
            <a:r>
              <a:rPr lang="en-US" sz="2400" dirty="0">
                <a:solidFill>
                  <a:prstClr val="black"/>
                </a:solidFill>
                <a:latin typeface="Gill Sans Light"/>
                <a:ea typeface="ＭＳ Ｐゴシック" charset="0"/>
                <a:cs typeface="Gill Sans Light"/>
              </a:rPr>
              <a:t>Interference management</a:t>
            </a:r>
          </a:p>
          <a:p>
            <a:pPr marL="913437" lvl="2" defTabSz="456718">
              <a:defRPr/>
            </a:pPr>
            <a:endParaRPr lang="en-US" sz="2400" dirty="0">
              <a:solidFill>
                <a:prstClr val="black"/>
              </a:solidFill>
              <a:latin typeface="Gill Sans Light"/>
              <a:ea typeface="ＭＳ Ｐゴシック" charset="0"/>
              <a:cs typeface="Gill Sans Light"/>
            </a:endParaRPr>
          </a:p>
          <a:p>
            <a:pPr marL="456718" indent="-456718" defTabSz="456718">
              <a:buFont typeface="Arial"/>
              <a:buChar char="•"/>
              <a:defRPr/>
            </a:pPr>
            <a:r>
              <a:rPr lang="en-US" sz="3200" dirty="0">
                <a:solidFill>
                  <a:prstClr val="black"/>
                </a:solidFill>
                <a:latin typeface="Gill Sans Light"/>
                <a:ea typeface="ＭＳ Ｐゴシック" charset="0"/>
                <a:cs typeface="Gill Sans Light"/>
              </a:rPr>
              <a:t>Radio element responsibilities:</a:t>
            </a:r>
          </a:p>
          <a:p>
            <a:pPr marL="913437" lvl="1" indent="-456718" defTabSz="456718">
              <a:buFont typeface="Lucida Grande"/>
              <a:buChar char="-"/>
              <a:defRPr/>
            </a:pPr>
            <a:r>
              <a:rPr lang="en-US" sz="2800" dirty="0">
                <a:solidFill>
                  <a:prstClr val="black"/>
                </a:solidFill>
                <a:latin typeface="Gill Sans Light"/>
                <a:ea typeface="ＭＳ Ｐゴシック" charset="0"/>
                <a:cs typeface="Gill Sans Light"/>
              </a:rPr>
              <a:t>Decisions based on frequently varying local network state</a:t>
            </a:r>
          </a:p>
          <a:p>
            <a:pPr marL="1255979" lvl="2" indent="-342541" defTabSz="456718">
              <a:buFont typeface="Arial" pitchFamily="34" charset="0"/>
              <a:buChar char="•"/>
              <a:defRPr/>
            </a:pPr>
            <a:r>
              <a:rPr lang="en-US" sz="2400" dirty="0">
                <a:solidFill>
                  <a:prstClr val="black"/>
                </a:solidFill>
                <a:latin typeface="Gill Sans Light"/>
                <a:ea typeface="ＭＳ Ｐゴシック" charset="0"/>
                <a:cs typeface="Gill Sans Light"/>
              </a:rPr>
              <a:t>Flow allocation based on channel states</a:t>
            </a:r>
          </a:p>
          <a:p>
            <a:pPr marL="342541" indent="-342541" defTabSz="456718">
              <a:buFont typeface="Arial" pitchFamily="34" charset="0"/>
              <a:buChar char="•"/>
              <a:defRPr/>
            </a:pPr>
            <a:endParaRPr lang="en-US" sz="3200" dirty="0">
              <a:solidFill>
                <a:prstClr val="black"/>
              </a:solidFill>
              <a:latin typeface="Gill Sans Light"/>
              <a:ea typeface="ＭＳ Ｐゴシック" charset="0"/>
              <a:cs typeface="Gill Sans Light"/>
            </a:endParaRPr>
          </a:p>
        </p:txBody>
      </p:sp>
      <p:sp>
        <p:nvSpPr>
          <p:cNvPr id="7" name="Slide Number Placeholder 3"/>
          <p:cNvSpPr txBox="1">
            <a:spLocks/>
          </p:cNvSpPr>
          <p:nvPr/>
        </p:nvSpPr>
        <p:spPr>
          <a:xfrm>
            <a:off x="7010400" y="6348429"/>
            <a:ext cx="2133600" cy="365125"/>
          </a:xfrm>
          <a:prstGeom prst="rect">
            <a:avLst/>
          </a:prstGeom>
        </p:spPr>
        <p:txBody>
          <a:bodyPr vert="horz" lIns="91344" tIns="45672" rIns="91344" bIns="45672"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900" b="0">
                <a:solidFill>
                  <a:srgbClr val="BFBFBF"/>
                </a:solidFill>
              </a:rPr>
              <a:pPr>
                <a:defRPr/>
              </a:pPr>
              <a:t>38</a:t>
            </a:fld>
            <a:endParaRPr lang="en-US" sz="900" b="0" dirty="0">
              <a:solidFill>
                <a:srgbClr val="BFBFBF"/>
              </a:solidFill>
            </a:endParaRPr>
          </a:p>
        </p:txBody>
      </p:sp>
      <p:sp>
        <p:nvSpPr>
          <p:cNvPr id="2" name="Date Placeholder 1"/>
          <p:cNvSpPr>
            <a:spLocks noGrp="1"/>
          </p:cNvSpPr>
          <p:nvPr>
            <p:ph type="dt" sz="half" idx="10"/>
          </p:nvPr>
        </p:nvSpPr>
        <p:spPr/>
        <p:txBody>
          <a:bodyPr/>
          <a:lstStyle/>
          <a:p>
            <a:pPr>
              <a:defRPr/>
            </a:pPr>
            <a:r>
              <a:rPr lang="en-US" b="0" dirty="0" smtClean="0"/>
              <a:t>11/21/14</a:t>
            </a:r>
            <a:endParaRPr lang="en-US" b="0" dirty="0"/>
          </a:p>
        </p:txBody>
      </p:sp>
      <p:sp>
        <p:nvSpPr>
          <p:cNvPr id="3" name="Footer Placeholder 2"/>
          <p:cNvSpPr>
            <a:spLocks noGrp="1"/>
          </p:cNvSpPr>
          <p:nvPr>
            <p:ph type="ftr" sz="quarter" idx="11"/>
          </p:nvPr>
        </p:nvSpPr>
        <p:spPr>
          <a:xfrm>
            <a:off x="3124200" y="6400800"/>
            <a:ext cx="3428999" cy="3206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3611099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r>
              <a:rPr lang="en-US" sz="3600" dirty="0" err="1">
                <a:cs typeface="Gill Sans Light"/>
              </a:rPr>
              <a:t>SoftRAN</a:t>
            </a:r>
            <a:r>
              <a:rPr lang="en-US" sz="3600" dirty="0">
                <a:cs typeface="Gill Sans Light"/>
              </a:rPr>
              <a:t> Advantages</a:t>
            </a:r>
          </a:p>
        </p:txBody>
      </p:sp>
      <p:sp>
        <p:nvSpPr>
          <p:cNvPr id="274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BC5B664C-43B5-8944-BEC7-0EA52BF13119}" type="slidenum">
              <a:rPr lang="en-US" sz="1200">
                <a:solidFill>
                  <a:srgbClr val="FFFFFF"/>
                </a:solidFill>
                <a:latin typeface="Calibri" charset="0"/>
              </a:rPr>
              <a:pPr eaLnBrk="1" hangingPunct="1"/>
              <a:t>39</a:t>
            </a:fld>
            <a:endParaRPr lang="en-US" sz="1200">
              <a:solidFill>
                <a:srgbClr val="FFFFFF"/>
              </a:solidFill>
              <a:latin typeface="Calibri" charset="0"/>
            </a:endParaRPr>
          </a:p>
        </p:txBody>
      </p:sp>
      <p:sp>
        <p:nvSpPr>
          <p:cNvPr id="6" name="TextBox 5"/>
          <p:cNvSpPr txBox="1"/>
          <p:nvPr/>
        </p:nvSpPr>
        <p:spPr>
          <a:xfrm>
            <a:off x="1828804" y="5486402"/>
            <a:ext cx="184472" cy="353846"/>
          </a:xfrm>
          <a:prstGeom prst="rect">
            <a:avLst/>
          </a:prstGeom>
          <a:noFill/>
        </p:spPr>
        <p:txBody>
          <a:bodyPr wrap="none" lIns="91344" tIns="45672" rIns="91344" bIns="45672">
            <a:spAutoFit/>
          </a:bodyPr>
          <a:lstStyle/>
          <a:p>
            <a:pPr defTabSz="456718">
              <a:defRPr/>
            </a:pPr>
            <a:endParaRPr lang="en-US" dirty="0">
              <a:solidFill>
                <a:prstClr val="black"/>
              </a:solidFill>
              <a:latin typeface="Calibri"/>
              <a:ea typeface="ＭＳ Ｐゴシック" charset="0"/>
              <a:cs typeface="ＭＳ Ｐゴシック" charset="0"/>
            </a:endParaRPr>
          </a:p>
        </p:txBody>
      </p:sp>
      <p:sp>
        <p:nvSpPr>
          <p:cNvPr id="9" name="Content Placeholder 2"/>
          <p:cNvSpPr txBox="1">
            <a:spLocks/>
          </p:cNvSpPr>
          <p:nvPr/>
        </p:nvSpPr>
        <p:spPr>
          <a:xfrm>
            <a:off x="360363" y="1466850"/>
            <a:ext cx="8763000" cy="4637088"/>
          </a:xfrm>
          <a:prstGeom prst="rect">
            <a:avLst/>
          </a:prstGeom>
        </p:spPr>
        <p:txBody>
          <a:bodyPr lIns="91344" tIns="45672" rIns="91344" bIns="45672">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541" lvl="1" indent="-342541">
              <a:buFont typeface="Arial" pitchFamily="34" charset="0"/>
              <a:buChar char="•"/>
              <a:defRPr/>
            </a:pPr>
            <a:r>
              <a:rPr lang="en-US" sz="3200" dirty="0">
                <a:solidFill>
                  <a:prstClr val="black"/>
                </a:solidFill>
                <a:latin typeface="Gill Sans Light"/>
                <a:cs typeface="Gill Sans Light"/>
              </a:rPr>
              <a:t>Logically centralized control plane:</a:t>
            </a:r>
            <a:endParaRPr lang="en-US" dirty="0" smtClean="0">
              <a:solidFill>
                <a:prstClr val="black"/>
              </a:solidFill>
              <a:latin typeface="Gill Sans Light"/>
              <a:cs typeface="Gill Sans Light"/>
            </a:endParaRPr>
          </a:p>
          <a:p>
            <a:pPr lvl="1">
              <a:defRPr/>
            </a:pPr>
            <a:r>
              <a:rPr lang="en-US" dirty="0" smtClean="0">
                <a:solidFill>
                  <a:prstClr val="black"/>
                </a:solidFill>
                <a:latin typeface="Gill Sans Light"/>
                <a:cs typeface="Gill Sans Light"/>
              </a:rPr>
              <a:t>Global </a:t>
            </a:r>
            <a:r>
              <a:rPr lang="en-US" dirty="0">
                <a:solidFill>
                  <a:prstClr val="black"/>
                </a:solidFill>
                <a:latin typeface="Gill Sans Light"/>
                <a:cs typeface="Gill Sans Light"/>
              </a:rPr>
              <a:t>view on interference and </a:t>
            </a:r>
            <a:r>
              <a:rPr lang="en-US" dirty="0" smtClean="0">
                <a:solidFill>
                  <a:prstClr val="black"/>
                </a:solidFill>
                <a:latin typeface="Gill Sans Light"/>
                <a:cs typeface="Gill Sans Light"/>
              </a:rPr>
              <a:t>load</a:t>
            </a:r>
          </a:p>
          <a:p>
            <a:pPr lvl="2">
              <a:defRPr/>
            </a:pPr>
            <a:r>
              <a:rPr lang="en-US" dirty="0">
                <a:solidFill>
                  <a:prstClr val="black"/>
                </a:solidFill>
                <a:latin typeface="Gill Sans Light"/>
                <a:cs typeface="Gill Sans Light"/>
              </a:rPr>
              <a:t>Easier coordination of radio resource </a:t>
            </a:r>
            <a:r>
              <a:rPr lang="en-US" dirty="0" smtClean="0">
                <a:solidFill>
                  <a:prstClr val="black"/>
                </a:solidFill>
                <a:latin typeface="Gill Sans Light"/>
                <a:cs typeface="Gill Sans Light"/>
              </a:rPr>
              <a:t>management</a:t>
            </a:r>
          </a:p>
          <a:p>
            <a:pPr lvl="2">
              <a:defRPr/>
            </a:pPr>
            <a:r>
              <a:rPr lang="en-US" dirty="0" smtClean="0">
                <a:solidFill>
                  <a:prstClr val="black"/>
                </a:solidFill>
                <a:latin typeface="Gill Sans Light"/>
                <a:cs typeface="Gill Sans Light"/>
              </a:rPr>
              <a:t>Efficient use of wireless resources</a:t>
            </a:r>
          </a:p>
          <a:p>
            <a:pPr lvl="1">
              <a:defRPr/>
            </a:pPr>
            <a:r>
              <a:rPr lang="en-US" dirty="0" smtClean="0">
                <a:solidFill>
                  <a:prstClr val="black"/>
                </a:solidFill>
                <a:latin typeface="Gill Sans Light"/>
                <a:cs typeface="Gill Sans Light"/>
              </a:rPr>
              <a:t>Plug-and-play control algorithms</a:t>
            </a:r>
          </a:p>
          <a:p>
            <a:pPr lvl="2">
              <a:defRPr/>
            </a:pPr>
            <a:r>
              <a:rPr lang="en-US" dirty="0">
                <a:solidFill>
                  <a:prstClr val="black"/>
                </a:solidFill>
                <a:latin typeface="Gill Sans Light"/>
                <a:cs typeface="Gill Sans Light"/>
              </a:rPr>
              <a:t>Simplified network </a:t>
            </a:r>
            <a:r>
              <a:rPr lang="en-US" dirty="0" smtClean="0">
                <a:solidFill>
                  <a:prstClr val="black"/>
                </a:solidFill>
                <a:latin typeface="Gill Sans Light"/>
                <a:cs typeface="Gill Sans Light"/>
              </a:rPr>
              <a:t>management</a:t>
            </a:r>
          </a:p>
          <a:p>
            <a:pPr lvl="1">
              <a:defRPr/>
            </a:pPr>
            <a:r>
              <a:rPr lang="en-US" dirty="0" smtClean="0">
                <a:solidFill>
                  <a:prstClr val="black"/>
                </a:solidFill>
                <a:latin typeface="Gill Sans Light"/>
                <a:cs typeface="Gill Sans Light"/>
              </a:rPr>
              <a:t>Smoother handovers</a:t>
            </a:r>
          </a:p>
          <a:p>
            <a:pPr lvl="2">
              <a:defRPr/>
            </a:pPr>
            <a:r>
              <a:rPr lang="en-US" dirty="0" smtClean="0">
                <a:solidFill>
                  <a:prstClr val="black"/>
                </a:solidFill>
                <a:latin typeface="Gill Sans Light"/>
                <a:cs typeface="Gill Sans Light"/>
              </a:rPr>
              <a:t>Better user-experience</a:t>
            </a:r>
            <a:endParaRPr lang="en-US" dirty="0">
              <a:solidFill>
                <a:prstClr val="black"/>
              </a:solidFill>
              <a:latin typeface="Gill Sans Light"/>
              <a:cs typeface="Gill Sans Light"/>
            </a:endParaRPr>
          </a:p>
        </p:txBody>
      </p:sp>
      <p:sp>
        <p:nvSpPr>
          <p:cNvPr id="8" name="Slide Number Placeholder 3"/>
          <p:cNvSpPr txBox="1">
            <a:spLocks/>
          </p:cNvSpPr>
          <p:nvPr/>
        </p:nvSpPr>
        <p:spPr>
          <a:xfrm>
            <a:off x="7010400" y="6348429"/>
            <a:ext cx="2133600" cy="365125"/>
          </a:xfrm>
          <a:prstGeom prst="rect">
            <a:avLst/>
          </a:prstGeom>
        </p:spPr>
        <p:txBody>
          <a:bodyPr vert="horz" lIns="91344" tIns="45672" rIns="91344" bIns="45672"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900" b="0">
                <a:solidFill>
                  <a:srgbClr val="BFBFBF"/>
                </a:solidFill>
              </a:rPr>
              <a:pPr>
                <a:defRPr/>
              </a:pPr>
              <a:t>39</a:t>
            </a:fld>
            <a:endParaRPr lang="en-US" sz="900" b="0" dirty="0">
              <a:solidFill>
                <a:srgbClr val="BFBFBF"/>
              </a:solidFill>
            </a:endParaRPr>
          </a:p>
        </p:txBody>
      </p:sp>
      <p:sp>
        <p:nvSpPr>
          <p:cNvPr id="2" name="Date Placeholder 1"/>
          <p:cNvSpPr>
            <a:spLocks noGrp="1"/>
          </p:cNvSpPr>
          <p:nvPr>
            <p:ph type="dt" sz="half" idx="10"/>
          </p:nvPr>
        </p:nvSpPr>
        <p:spPr/>
        <p:txBody>
          <a:bodyPr/>
          <a:lstStyle/>
          <a:p>
            <a:pPr>
              <a:defRPr/>
            </a:pPr>
            <a:r>
              <a:rPr lang="en-US" b="0" dirty="0" smtClean="0"/>
              <a:t>11/21/14</a:t>
            </a:r>
            <a:endParaRPr lang="en-US" b="0" dirty="0"/>
          </a:p>
        </p:txBody>
      </p:sp>
      <p:sp>
        <p:nvSpPr>
          <p:cNvPr id="3" name="Footer Placeholder 2"/>
          <p:cNvSpPr>
            <a:spLocks noGrp="1"/>
          </p:cNvSpPr>
          <p:nvPr>
            <p:ph type="ftr" sz="quarter" idx="11"/>
          </p:nvPr>
        </p:nvSpPr>
        <p:spPr>
          <a:xfrm>
            <a:off x="3124200" y="6324600"/>
            <a:ext cx="3505199" cy="3968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1604272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4" y="1143004"/>
            <a:ext cx="8229600" cy="1143000"/>
          </a:xfrm>
        </p:spPr>
        <p:txBody>
          <a:bodyPr>
            <a:noAutofit/>
          </a:bodyPr>
          <a:lstStyle/>
          <a:p>
            <a:r>
              <a:rPr lang="en-US" altLang="ko-KR" sz="2800" dirty="0">
                <a:latin typeface="Calibri" panose="020F0502020204030204" pitchFamily="34" charset="0"/>
              </a:rPr>
              <a:t>Connection Migration – Packet  Diagram</a:t>
            </a:r>
            <a:endParaRPr lang="ko-KR" altLang="en-US" sz="2800" dirty="0">
              <a:latin typeface="Calibri" panose="020F0502020204030204" pitchFamily="34" charset="0"/>
            </a:endParaRPr>
          </a:p>
        </p:txBody>
      </p:sp>
      <p:sp>
        <p:nvSpPr>
          <p:cNvPr id="3" name="직사각형 2"/>
          <p:cNvSpPr/>
          <p:nvPr/>
        </p:nvSpPr>
        <p:spPr>
          <a:xfrm>
            <a:off x="2885421" y="3891517"/>
            <a:ext cx="3389129" cy="2158409"/>
          </a:xfrm>
          <a:prstGeom prst="rect">
            <a:avLst/>
          </a:prstGeom>
        </p:spPr>
        <p:style>
          <a:lnRef idx="0">
            <a:schemeClr val="accent1"/>
          </a:lnRef>
          <a:fillRef idx="3">
            <a:schemeClr val="accent1"/>
          </a:fillRef>
          <a:effectRef idx="3">
            <a:schemeClr val="accent1"/>
          </a:effectRef>
          <a:fontRef idx="minor">
            <a:schemeClr val="lt1"/>
          </a:fontRef>
        </p:style>
        <p:txBody>
          <a:bodyPr lIns="91344" tIns="45672" rIns="91344" bIns="45672" rtlCol="0" anchor="ctr"/>
          <a:lstStyle/>
          <a:p>
            <a:pPr algn="ctr" defTabSz="456718"/>
            <a:endParaRPr lang="ko-KR" altLang="en-US" dirty="0">
              <a:solidFill>
                <a:prstClr val="white"/>
              </a:solidFill>
              <a:latin typeface="맑은 고딕"/>
              <a:ea typeface="맑은 고딕"/>
            </a:endParaRPr>
          </a:p>
        </p:txBody>
      </p:sp>
      <p:sp>
        <p:nvSpPr>
          <p:cNvPr id="5" name="직사각형 4"/>
          <p:cNvSpPr/>
          <p:nvPr/>
        </p:nvSpPr>
        <p:spPr>
          <a:xfrm>
            <a:off x="304358" y="3891517"/>
            <a:ext cx="604728" cy="2158409"/>
          </a:xfrm>
          <a:prstGeom prst="rect">
            <a:avLst/>
          </a:prstGeom>
        </p:spPr>
        <p:style>
          <a:lnRef idx="0">
            <a:schemeClr val="accent2"/>
          </a:lnRef>
          <a:fillRef idx="3">
            <a:schemeClr val="accent2"/>
          </a:fillRef>
          <a:effectRef idx="3">
            <a:schemeClr val="accent2"/>
          </a:effectRef>
          <a:fontRef idx="minor">
            <a:schemeClr val="lt1"/>
          </a:fontRef>
        </p:style>
        <p:txBody>
          <a:bodyPr lIns="91344" tIns="45672" rIns="91344" bIns="45672" rtlCol="0" anchor="ctr"/>
          <a:lstStyle/>
          <a:p>
            <a:pPr algn="ctr" defTabSz="456718"/>
            <a:r>
              <a:rPr lang="en-US" altLang="ko-KR" sz="2000" b="1" dirty="0">
                <a:solidFill>
                  <a:prstClr val="white"/>
                </a:solidFill>
                <a:latin typeface="맑은 고딕"/>
                <a:ea typeface="맑은 고딕"/>
              </a:rPr>
              <a:t>A</a:t>
            </a:r>
            <a:endParaRPr lang="ko-KR" altLang="en-US" b="1" dirty="0">
              <a:solidFill>
                <a:prstClr val="white"/>
              </a:solidFill>
              <a:latin typeface="맑은 고딕"/>
              <a:ea typeface="맑은 고딕"/>
            </a:endParaRPr>
          </a:p>
        </p:txBody>
      </p:sp>
      <p:sp>
        <p:nvSpPr>
          <p:cNvPr id="6" name="직사각형 5"/>
          <p:cNvSpPr/>
          <p:nvPr/>
        </p:nvSpPr>
        <p:spPr>
          <a:xfrm>
            <a:off x="8250866" y="3891517"/>
            <a:ext cx="604728" cy="2158409"/>
          </a:xfrm>
          <a:prstGeom prst="rect">
            <a:avLst/>
          </a:prstGeom>
        </p:spPr>
        <p:style>
          <a:lnRef idx="0">
            <a:schemeClr val="accent2"/>
          </a:lnRef>
          <a:fillRef idx="3">
            <a:schemeClr val="accent2"/>
          </a:fillRef>
          <a:effectRef idx="3">
            <a:schemeClr val="accent2"/>
          </a:effectRef>
          <a:fontRef idx="minor">
            <a:schemeClr val="lt1"/>
          </a:fontRef>
        </p:style>
        <p:txBody>
          <a:bodyPr lIns="91344" tIns="45672" rIns="91344" bIns="45672" rtlCol="0" anchor="ctr"/>
          <a:lstStyle/>
          <a:p>
            <a:pPr algn="ctr" defTabSz="456718"/>
            <a:r>
              <a:rPr lang="en-US" altLang="ko-KR" sz="2000" b="1" dirty="0">
                <a:solidFill>
                  <a:prstClr val="white"/>
                </a:solidFill>
                <a:latin typeface="맑은 고딕"/>
                <a:ea typeface="맑은 고딕"/>
              </a:rPr>
              <a:t>B</a:t>
            </a:r>
            <a:endParaRPr lang="ko-KR" altLang="en-US" b="1" dirty="0">
              <a:solidFill>
                <a:prstClr val="white"/>
              </a:solidFill>
              <a:latin typeface="맑은 고딕"/>
              <a:ea typeface="맑은 고딕"/>
            </a:endParaRPr>
          </a:p>
        </p:txBody>
      </p:sp>
      <p:sp>
        <p:nvSpPr>
          <p:cNvPr id="7" name="직사각형 6"/>
          <p:cNvSpPr/>
          <p:nvPr/>
        </p:nvSpPr>
        <p:spPr>
          <a:xfrm>
            <a:off x="2888079" y="2126623"/>
            <a:ext cx="3389129" cy="744168"/>
          </a:xfrm>
          <a:prstGeom prst="rect">
            <a:avLst/>
          </a:prstGeom>
        </p:spPr>
        <p:style>
          <a:lnRef idx="0">
            <a:schemeClr val="accent6"/>
          </a:lnRef>
          <a:fillRef idx="3">
            <a:schemeClr val="accent6"/>
          </a:fillRef>
          <a:effectRef idx="3">
            <a:schemeClr val="accent6"/>
          </a:effectRef>
          <a:fontRef idx="minor">
            <a:schemeClr val="lt1"/>
          </a:fontRef>
        </p:style>
        <p:txBody>
          <a:bodyPr lIns="91344" tIns="45672" rIns="91344" bIns="45672" rtlCol="0" anchor="ctr"/>
          <a:lstStyle/>
          <a:p>
            <a:pPr algn="ctr" defTabSz="456718"/>
            <a:r>
              <a:rPr lang="en-US" altLang="ko-KR" b="1" dirty="0" smtClean="0">
                <a:solidFill>
                  <a:prstClr val="white"/>
                </a:solidFill>
                <a:latin typeface="맑은 고딕"/>
                <a:ea typeface="맑은 고딕"/>
              </a:rPr>
              <a:t>Control Plane</a:t>
            </a:r>
            <a:endParaRPr lang="ko-KR" altLang="en-US" b="1" dirty="0">
              <a:solidFill>
                <a:prstClr val="white"/>
              </a:solidFill>
              <a:latin typeface="맑은 고딕"/>
              <a:ea typeface="맑은 고딕"/>
            </a:endParaRPr>
          </a:p>
        </p:txBody>
      </p:sp>
      <p:cxnSp>
        <p:nvCxnSpPr>
          <p:cNvPr id="9" name="직선 화살표 연결선 8"/>
          <p:cNvCxnSpPr/>
          <p:nvPr/>
        </p:nvCxnSpPr>
        <p:spPr>
          <a:xfrm>
            <a:off x="1012752" y="4157331"/>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59324" y="3912789"/>
            <a:ext cx="1079474"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(1) TCP SYN</a:t>
            </a:r>
            <a:endParaRPr lang="ko-KR" altLang="en-US" sz="1200" b="1" dirty="0">
              <a:solidFill>
                <a:prstClr val="black"/>
              </a:solidFill>
              <a:latin typeface="맑은 고딕"/>
              <a:ea typeface="맑은 고딕"/>
            </a:endParaRPr>
          </a:p>
        </p:txBody>
      </p:sp>
      <p:cxnSp>
        <p:nvCxnSpPr>
          <p:cNvPr id="11" name="직선 화살표 연결선 10"/>
          <p:cNvCxnSpPr/>
          <p:nvPr/>
        </p:nvCxnSpPr>
        <p:spPr>
          <a:xfrm flipH="1">
            <a:off x="1012753" y="4445513"/>
            <a:ext cx="176588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06482" y="4189786"/>
            <a:ext cx="1455628"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(2) TCP SYN/ACK</a:t>
            </a:r>
            <a:endParaRPr lang="ko-KR" altLang="en-US" sz="1200" b="1" dirty="0">
              <a:solidFill>
                <a:prstClr val="black"/>
              </a:solidFill>
              <a:latin typeface="맑은 고딕"/>
              <a:ea typeface="맑은 고딕"/>
            </a:endParaRPr>
          </a:p>
        </p:txBody>
      </p:sp>
      <p:cxnSp>
        <p:nvCxnSpPr>
          <p:cNvPr id="16" name="직선 화살표 연결선 15"/>
          <p:cNvCxnSpPr/>
          <p:nvPr/>
        </p:nvCxnSpPr>
        <p:spPr>
          <a:xfrm>
            <a:off x="1015410" y="4713766"/>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61981" y="4469225"/>
            <a:ext cx="1090745"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(3) TCP ACK</a:t>
            </a:r>
            <a:endParaRPr lang="ko-KR" altLang="en-US" sz="1200" b="1" dirty="0">
              <a:solidFill>
                <a:prstClr val="black"/>
              </a:solidFill>
              <a:latin typeface="맑은 고딕"/>
              <a:ea typeface="맑은 고딕"/>
            </a:endParaRPr>
          </a:p>
        </p:txBody>
      </p:sp>
      <p:cxnSp>
        <p:nvCxnSpPr>
          <p:cNvPr id="18" name="직선 화살표 연결선 17"/>
          <p:cNvCxnSpPr/>
          <p:nvPr/>
        </p:nvCxnSpPr>
        <p:spPr>
          <a:xfrm>
            <a:off x="6381318" y="4136065"/>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27892" y="3891521"/>
            <a:ext cx="1079474"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(6) TCP SYN</a:t>
            </a:r>
            <a:endParaRPr lang="ko-KR" altLang="en-US" sz="1200" b="1" dirty="0">
              <a:solidFill>
                <a:prstClr val="black"/>
              </a:solidFill>
              <a:latin typeface="맑은 고딕"/>
              <a:ea typeface="맑은 고딕"/>
            </a:endParaRPr>
          </a:p>
        </p:txBody>
      </p:sp>
      <p:cxnSp>
        <p:nvCxnSpPr>
          <p:cNvPr id="20" name="직선 화살표 연결선 19"/>
          <p:cNvCxnSpPr/>
          <p:nvPr/>
        </p:nvCxnSpPr>
        <p:spPr>
          <a:xfrm flipH="1">
            <a:off x="6381318" y="4424248"/>
            <a:ext cx="176588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75047" y="4168522"/>
            <a:ext cx="1455628"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(7) TCP SYN/ACK</a:t>
            </a:r>
            <a:endParaRPr lang="ko-KR" altLang="en-US" sz="1200" b="1" dirty="0">
              <a:solidFill>
                <a:prstClr val="black"/>
              </a:solidFill>
              <a:latin typeface="맑은 고딕"/>
              <a:ea typeface="맑은 고딕"/>
            </a:endParaRPr>
          </a:p>
        </p:txBody>
      </p:sp>
      <p:cxnSp>
        <p:nvCxnSpPr>
          <p:cNvPr id="22" name="직선 화살표 연결선 21"/>
          <p:cNvCxnSpPr/>
          <p:nvPr/>
        </p:nvCxnSpPr>
        <p:spPr>
          <a:xfrm>
            <a:off x="6383979" y="4692501"/>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30549" y="4447957"/>
            <a:ext cx="1090745"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(8) TCP ACK</a:t>
            </a:r>
            <a:endParaRPr lang="ko-KR" altLang="en-US" sz="1200" b="1" dirty="0">
              <a:solidFill>
                <a:prstClr val="black"/>
              </a:solidFill>
              <a:latin typeface="맑은 고딕"/>
              <a:ea typeface="맑은 고딕"/>
            </a:endParaRPr>
          </a:p>
        </p:txBody>
      </p:sp>
      <p:cxnSp>
        <p:nvCxnSpPr>
          <p:cNvPr id="24" name="직선 화살표 연결선 23"/>
          <p:cNvCxnSpPr/>
          <p:nvPr/>
        </p:nvCxnSpPr>
        <p:spPr>
          <a:xfrm>
            <a:off x="1010091" y="5695502"/>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74826" y="5238304"/>
            <a:ext cx="1167839" cy="461568"/>
          </a:xfrm>
          <a:prstGeom prst="rect">
            <a:avLst/>
          </a:prstGeom>
          <a:noFill/>
        </p:spPr>
        <p:txBody>
          <a:bodyPr wrap="none" lIns="91344" tIns="45672" rIns="91344" bIns="45672" rtlCol="0">
            <a:spAutoFit/>
          </a:bodyPr>
          <a:lstStyle/>
          <a:p>
            <a:pPr algn="ctr" defTabSz="456718"/>
            <a:r>
              <a:rPr lang="en-US" altLang="ko-KR" sz="1200" b="1" dirty="0">
                <a:solidFill>
                  <a:prstClr val="black"/>
                </a:solidFill>
                <a:latin typeface="맑은 고딕"/>
                <a:ea typeface="맑은 고딕"/>
              </a:rPr>
              <a:t>(11) TCP ACK</a:t>
            </a:r>
          </a:p>
          <a:p>
            <a:pPr algn="ctr" defTabSz="456718"/>
            <a:r>
              <a:rPr lang="en-US" altLang="ko-KR" sz="1200" b="1" dirty="0">
                <a:solidFill>
                  <a:prstClr val="black"/>
                </a:solidFill>
                <a:latin typeface="맑은 고딕"/>
                <a:ea typeface="맑은 고딕"/>
              </a:rPr>
              <a:t>TCP Data</a:t>
            </a:r>
            <a:endParaRPr lang="ko-KR" altLang="en-US" sz="1200" b="1" dirty="0">
              <a:solidFill>
                <a:prstClr val="black"/>
              </a:solidFill>
              <a:latin typeface="맑은 고딕"/>
              <a:ea typeface="맑은 고딕"/>
            </a:endParaRPr>
          </a:p>
        </p:txBody>
      </p:sp>
      <p:cxnSp>
        <p:nvCxnSpPr>
          <p:cNvPr id="26" name="직선 화살표 연결선 25"/>
          <p:cNvCxnSpPr/>
          <p:nvPr/>
        </p:nvCxnSpPr>
        <p:spPr>
          <a:xfrm>
            <a:off x="6378211" y="5691039"/>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38695" y="5233841"/>
            <a:ext cx="1176330" cy="461568"/>
          </a:xfrm>
          <a:prstGeom prst="rect">
            <a:avLst/>
          </a:prstGeom>
          <a:noFill/>
        </p:spPr>
        <p:txBody>
          <a:bodyPr wrap="none" lIns="91344" tIns="45672" rIns="91344" bIns="45672" rtlCol="0">
            <a:spAutoFit/>
          </a:bodyPr>
          <a:lstStyle/>
          <a:p>
            <a:pPr algn="ctr" defTabSz="456718"/>
            <a:r>
              <a:rPr lang="en-US" altLang="ko-KR" sz="1200" b="1">
                <a:solidFill>
                  <a:prstClr val="black"/>
                </a:solidFill>
                <a:latin typeface="맑은 고딕"/>
                <a:ea typeface="맑은 고딕"/>
              </a:rPr>
              <a:t>(12) </a:t>
            </a:r>
            <a:r>
              <a:rPr lang="en-US" altLang="ko-KR" sz="1200" b="1" dirty="0">
                <a:solidFill>
                  <a:prstClr val="black"/>
                </a:solidFill>
                <a:latin typeface="맑은 고딕"/>
                <a:ea typeface="맑은 고딕"/>
              </a:rPr>
              <a:t>TCP ACK</a:t>
            </a:r>
          </a:p>
          <a:p>
            <a:pPr algn="ctr" defTabSz="456718"/>
            <a:r>
              <a:rPr lang="en-US" altLang="ko-KR" sz="1200" b="1" dirty="0">
                <a:solidFill>
                  <a:prstClr val="black"/>
                </a:solidFill>
                <a:latin typeface="맑은 고딕"/>
                <a:ea typeface="맑은 고딕"/>
              </a:rPr>
              <a:t>TCP Data</a:t>
            </a:r>
            <a:endParaRPr lang="ko-KR" altLang="en-US" sz="1200" b="1" dirty="0">
              <a:solidFill>
                <a:prstClr val="black"/>
              </a:solidFill>
              <a:latin typeface="맑은 고딕"/>
              <a:ea typeface="맑은 고딕"/>
            </a:endParaRPr>
          </a:p>
        </p:txBody>
      </p:sp>
      <p:cxnSp>
        <p:nvCxnSpPr>
          <p:cNvPr id="28" name="직선 화살표 연결선 27"/>
          <p:cNvCxnSpPr/>
          <p:nvPr/>
        </p:nvCxnSpPr>
        <p:spPr>
          <a:xfrm flipV="1">
            <a:off x="3247943" y="2991408"/>
            <a:ext cx="0" cy="7827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flipH="1">
            <a:off x="3536781" y="3029888"/>
            <a:ext cx="1" cy="7827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05642" y="3244281"/>
            <a:ext cx="372549"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(4)</a:t>
            </a:r>
            <a:endParaRPr lang="ko-KR" altLang="en-US" sz="1200" b="1" dirty="0">
              <a:solidFill>
                <a:prstClr val="black"/>
              </a:solidFill>
              <a:latin typeface="맑은 고딕"/>
              <a:ea typeface="맑은 고딕"/>
            </a:endParaRPr>
          </a:p>
        </p:txBody>
      </p:sp>
      <p:sp>
        <p:nvSpPr>
          <p:cNvPr id="33" name="TextBox 32"/>
          <p:cNvSpPr txBox="1"/>
          <p:nvPr/>
        </p:nvSpPr>
        <p:spPr>
          <a:xfrm>
            <a:off x="3306088" y="3239926"/>
            <a:ext cx="372549"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(5)</a:t>
            </a:r>
            <a:endParaRPr lang="ko-KR" altLang="en-US" sz="1200" b="1" dirty="0">
              <a:solidFill>
                <a:prstClr val="black"/>
              </a:solidFill>
              <a:latin typeface="맑은 고딕"/>
              <a:ea typeface="맑은 고딕"/>
            </a:endParaRPr>
          </a:p>
        </p:txBody>
      </p:sp>
      <p:cxnSp>
        <p:nvCxnSpPr>
          <p:cNvPr id="34" name="직선 화살표 연결선 33"/>
          <p:cNvCxnSpPr/>
          <p:nvPr/>
        </p:nvCxnSpPr>
        <p:spPr>
          <a:xfrm flipV="1">
            <a:off x="5449036" y="3000953"/>
            <a:ext cx="0" cy="7827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flipH="1">
            <a:off x="5737872" y="3039432"/>
            <a:ext cx="1" cy="7827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06733" y="3253826"/>
            <a:ext cx="372549"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(9)</a:t>
            </a:r>
            <a:endParaRPr lang="ko-KR" altLang="en-US" sz="1200" b="1" dirty="0">
              <a:solidFill>
                <a:prstClr val="black"/>
              </a:solidFill>
              <a:latin typeface="맑은 고딕"/>
              <a:ea typeface="맑은 고딕"/>
            </a:endParaRPr>
          </a:p>
        </p:txBody>
      </p:sp>
      <p:sp>
        <p:nvSpPr>
          <p:cNvPr id="37" name="TextBox 36"/>
          <p:cNvSpPr txBox="1"/>
          <p:nvPr/>
        </p:nvSpPr>
        <p:spPr>
          <a:xfrm>
            <a:off x="5467995" y="3249470"/>
            <a:ext cx="458135" cy="276902"/>
          </a:xfrm>
          <a:prstGeom prst="rect">
            <a:avLst/>
          </a:prstGeom>
          <a:noFill/>
        </p:spPr>
        <p:txBody>
          <a:bodyPr wrap="none" lIns="91344" tIns="45672" rIns="91344" bIns="45672" rtlCol="0">
            <a:spAutoFit/>
          </a:bodyPr>
          <a:lstStyle/>
          <a:p>
            <a:pPr defTabSz="456718"/>
            <a:r>
              <a:rPr lang="en-US" altLang="ko-KR" sz="1200" b="1" dirty="0">
                <a:solidFill>
                  <a:prstClr val="black"/>
                </a:solidFill>
                <a:latin typeface="맑은 고딕"/>
                <a:ea typeface="맑은 고딕"/>
              </a:rPr>
              <a:t>(10)</a:t>
            </a:r>
            <a:endParaRPr lang="ko-KR" altLang="en-US" sz="1200" b="1" dirty="0">
              <a:solidFill>
                <a:prstClr val="black"/>
              </a:solidFill>
              <a:latin typeface="맑은 고딕"/>
              <a:ea typeface="맑은 고딕"/>
            </a:endParaRPr>
          </a:p>
        </p:txBody>
      </p:sp>
      <p:sp>
        <p:nvSpPr>
          <p:cNvPr id="38" name="TextBox 37"/>
          <p:cNvSpPr txBox="1"/>
          <p:nvPr/>
        </p:nvSpPr>
        <p:spPr>
          <a:xfrm>
            <a:off x="3593669" y="4285749"/>
            <a:ext cx="2269710" cy="353846"/>
          </a:xfrm>
          <a:prstGeom prst="rect">
            <a:avLst/>
          </a:prstGeom>
          <a:noFill/>
        </p:spPr>
        <p:txBody>
          <a:bodyPr wrap="none" lIns="91344" tIns="45672" rIns="91344" bIns="45672" rtlCol="0">
            <a:spAutoFit/>
          </a:bodyPr>
          <a:lstStyle/>
          <a:p>
            <a:pPr defTabSz="456718"/>
            <a:r>
              <a:rPr lang="en-US" altLang="ko-KR" b="1" dirty="0">
                <a:solidFill>
                  <a:prstClr val="black"/>
                </a:solidFill>
                <a:latin typeface="맑은 고딕"/>
                <a:ea typeface="맑은 고딕"/>
              </a:rPr>
              <a:t>A-1: A --&gt; B: Migrate</a:t>
            </a:r>
            <a:endParaRPr lang="ko-KR" altLang="en-US" b="1" dirty="0">
              <a:solidFill>
                <a:prstClr val="black"/>
              </a:solidFill>
              <a:latin typeface="맑은 고딕"/>
              <a:ea typeface="맑은 고딕"/>
            </a:endParaRPr>
          </a:p>
        </p:txBody>
      </p:sp>
      <p:sp>
        <p:nvSpPr>
          <p:cNvPr id="39" name="TextBox 38"/>
          <p:cNvSpPr txBox="1"/>
          <p:nvPr/>
        </p:nvSpPr>
        <p:spPr>
          <a:xfrm>
            <a:off x="3593666" y="4877971"/>
            <a:ext cx="2082428" cy="353846"/>
          </a:xfrm>
          <a:prstGeom prst="rect">
            <a:avLst/>
          </a:prstGeom>
          <a:noFill/>
        </p:spPr>
        <p:txBody>
          <a:bodyPr wrap="none" lIns="91344" tIns="45672" rIns="91344" bIns="45672" rtlCol="0">
            <a:spAutoFit/>
          </a:bodyPr>
          <a:lstStyle/>
          <a:p>
            <a:pPr defTabSz="456718"/>
            <a:r>
              <a:rPr lang="en-US" altLang="ko-KR" b="1" dirty="0" smtClean="0">
                <a:solidFill>
                  <a:prstClr val="black"/>
                </a:solidFill>
                <a:latin typeface="맑은 고딕"/>
                <a:ea typeface="맑은 고딕"/>
              </a:rPr>
              <a:t>A-2: </a:t>
            </a:r>
            <a:r>
              <a:rPr lang="en-US" altLang="ko-KR" b="1" dirty="0">
                <a:solidFill>
                  <a:prstClr val="black"/>
                </a:solidFill>
                <a:latin typeface="맑은 고딕"/>
                <a:ea typeface="맑은 고딕"/>
              </a:rPr>
              <a:t>A --&gt; B: </a:t>
            </a:r>
            <a:r>
              <a:rPr lang="en-US" altLang="ko-KR" b="1" dirty="0" smtClean="0">
                <a:solidFill>
                  <a:prstClr val="black"/>
                </a:solidFill>
                <a:latin typeface="맑은 고딕"/>
                <a:ea typeface="맑은 고딕"/>
              </a:rPr>
              <a:t>Relay</a:t>
            </a:r>
            <a:endParaRPr lang="ko-KR" altLang="en-US" b="1" dirty="0">
              <a:solidFill>
                <a:prstClr val="black"/>
              </a:solidFill>
              <a:latin typeface="맑은 고딕"/>
              <a:ea typeface="맑은 고딕"/>
            </a:endParaRPr>
          </a:p>
        </p:txBody>
      </p:sp>
      <p:sp>
        <p:nvSpPr>
          <p:cNvPr id="14" name="TextBox 13"/>
          <p:cNvSpPr txBox="1"/>
          <p:nvPr/>
        </p:nvSpPr>
        <p:spPr>
          <a:xfrm>
            <a:off x="4800608" y="5715001"/>
            <a:ext cx="1165936" cy="353846"/>
          </a:xfrm>
          <a:prstGeom prst="rect">
            <a:avLst/>
          </a:prstGeom>
          <a:noFill/>
        </p:spPr>
        <p:txBody>
          <a:bodyPr wrap="none" lIns="91344" tIns="45672" rIns="91344" bIns="45672" rtlCol="0">
            <a:spAutoFit/>
          </a:bodyPr>
          <a:lstStyle/>
          <a:p>
            <a:pPr defTabSz="456718"/>
            <a:r>
              <a:rPr lang="en-US" altLang="ko-KR" b="1" dirty="0" smtClean="0">
                <a:solidFill>
                  <a:prstClr val="white"/>
                </a:solidFill>
                <a:latin typeface="Calibri" panose="020F0502020204030204" pitchFamily="34" charset="0"/>
                <a:ea typeface="맑은 고딕"/>
              </a:rPr>
              <a:t>Data Plane</a:t>
            </a:r>
            <a:endParaRPr lang="ko-KR" altLang="en-US" b="1" dirty="0">
              <a:solidFill>
                <a:prstClr val="white"/>
              </a:solidFill>
              <a:latin typeface="Calibri" panose="020F0502020204030204" pitchFamily="34" charset="0"/>
              <a:ea typeface="맑은 고딕"/>
            </a:endParaRPr>
          </a:p>
        </p:txBody>
      </p:sp>
      <p:sp>
        <p:nvSpPr>
          <p:cNvPr id="15" name="모서리가 둥근 직사각형 14"/>
          <p:cNvSpPr/>
          <p:nvPr/>
        </p:nvSpPr>
        <p:spPr>
          <a:xfrm>
            <a:off x="1010103" y="3812638"/>
            <a:ext cx="1768541" cy="1065338"/>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rtlCol="0" anchor="ctr"/>
          <a:lstStyle/>
          <a:p>
            <a:pPr algn="ctr" defTabSz="456718"/>
            <a:endParaRPr lang="ko-KR" altLang="en-US">
              <a:solidFill>
                <a:prstClr val="white"/>
              </a:solidFill>
              <a:latin typeface="맑은 고딕"/>
              <a:ea typeface="맑은 고딕"/>
            </a:endParaRPr>
          </a:p>
        </p:txBody>
      </p:sp>
      <p:sp>
        <p:nvSpPr>
          <p:cNvPr id="40" name="모서리가 둥근 직사각형 39"/>
          <p:cNvSpPr/>
          <p:nvPr/>
        </p:nvSpPr>
        <p:spPr>
          <a:xfrm>
            <a:off x="995912" y="5247316"/>
            <a:ext cx="1768541" cy="61795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rtlCol="0" anchor="ctr"/>
          <a:lstStyle/>
          <a:p>
            <a:pPr algn="ctr" defTabSz="456718"/>
            <a:endParaRPr lang="ko-KR" altLang="en-US">
              <a:solidFill>
                <a:prstClr val="white"/>
              </a:solidFill>
              <a:latin typeface="맑은 고딕"/>
              <a:ea typeface="맑은 고딕"/>
            </a:endParaRPr>
          </a:p>
        </p:txBody>
      </p:sp>
      <p:sp>
        <p:nvSpPr>
          <p:cNvPr id="41" name="모서리가 둥근 직사각형 40"/>
          <p:cNvSpPr/>
          <p:nvPr/>
        </p:nvSpPr>
        <p:spPr>
          <a:xfrm>
            <a:off x="6378218" y="3823350"/>
            <a:ext cx="1768541" cy="1065338"/>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rtlCol="0" anchor="ctr"/>
          <a:lstStyle/>
          <a:p>
            <a:pPr algn="ctr" defTabSz="456718"/>
            <a:endParaRPr lang="ko-KR" altLang="en-US">
              <a:solidFill>
                <a:prstClr val="white"/>
              </a:solidFill>
              <a:latin typeface="맑은 고딕"/>
              <a:ea typeface="맑은 고딕"/>
            </a:endParaRPr>
          </a:p>
        </p:txBody>
      </p:sp>
      <p:sp>
        <p:nvSpPr>
          <p:cNvPr id="42" name="모서리가 둥근 직사각형 41"/>
          <p:cNvSpPr/>
          <p:nvPr/>
        </p:nvSpPr>
        <p:spPr>
          <a:xfrm>
            <a:off x="6378218" y="5247316"/>
            <a:ext cx="1768541" cy="61795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rtlCol="0" anchor="ctr"/>
          <a:lstStyle/>
          <a:p>
            <a:pPr algn="ctr" defTabSz="456718"/>
            <a:endParaRPr lang="ko-KR" altLang="en-US">
              <a:solidFill>
                <a:prstClr val="white"/>
              </a:solidFill>
              <a:latin typeface="맑은 고딕"/>
              <a:ea typeface="맑은 고딕"/>
            </a:endParaRPr>
          </a:p>
        </p:txBody>
      </p:sp>
      <p:sp>
        <p:nvSpPr>
          <p:cNvPr id="43" name="모서리가 둥근 직사각형 42"/>
          <p:cNvSpPr/>
          <p:nvPr/>
        </p:nvSpPr>
        <p:spPr>
          <a:xfrm>
            <a:off x="3005646" y="2977345"/>
            <a:ext cx="690403" cy="82123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rtlCol="0" anchor="ctr"/>
          <a:lstStyle/>
          <a:p>
            <a:pPr algn="ctr" defTabSz="456718"/>
            <a:endParaRPr lang="ko-KR" altLang="en-US">
              <a:solidFill>
                <a:prstClr val="white"/>
              </a:solidFill>
              <a:latin typeface="맑은 고딕"/>
              <a:ea typeface="맑은 고딕"/>
            </a:endParaRPr>
          </a:p>
        </p:txBody>
      </p:sp>
      <p:sp>
        <p:nvSpPr>
          <p:cNvPr id="48" name="모서리가 둥근 직사각형 47"/>
          <p:cNvSpPr/>
          <p:nvPr/>
        </p:nvSpPr>
        <p:spPr>
          <a:xfrm>
            <a:off x="5232857" y="2972158"/>
            <a:ext cx="619429" cy="82123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rtlCol="0" anchor="ctr"/>
          <a:lstStyle/>
          <a:p>
            <a:pPr algn="ctr" defTabSz="456718"/>
            <a:endParaRPr lang="ko-KR" altLang="en-US">
              <a:solidFill>
                <a:prstClr val="white"/>
              </a:solidFill>
              <a:latin typeface="맑은 고딕"/>
              <a:ea typeface="맑은 고딕"/>
            </a:endParaRPr>
          </a:p>
        </p:txBody>
      </p:sp>
      <p:sp>
        <p:nvSpPr>
          <p:cNvPr id="49" name="TextBox 48"/>
          <p:cNvSpPr txBox="1"/>
          <p:nvPr/>
        </p:nvSpPr>
        <p:spPr>
          <a:xfrm>
            <a:off x="1175243" y="3515708"/>
            <a:ext cx="1801501" cy="338457"/>
          </a:xfrm>
          <a:prstGeom prst="rect">
            <a:avLst/>
          </a:prstGeom>
          <a:noFill/>
        </p:spPr>
        <p:txBody>
          <a:bodyPr wrap="none" lIns="91344" tIns="45672" rIns="91344" bIns="45672" rtlCol="0">
            <a:spAutoFit/>
          </a:bodyPr>
          <a:lstStyle/>
          <a:p>
            <a:pPr defTabSz="456718"/>
            <a:r>
              <a:rPr lang="en-US" altLang="ko-KR" sz="1600" b="1" dirty="0">
                <a:solidFill>
                  <a:srgbClr val="FF0000"/>
                </a:solidFill>
                <a:latin typeface="Calibri" panose="020F0502020204030204" pitchFamily="34" charset="0"/>
                <a:ea typeface="맑은 고딕"/>
              </a:rPr>
              <a:t>Classification stage</a:t>
            </a:r>
            <a:endParaRPr lang="ko-KR" altLang="en-US" sz="1600" b="1" dirty="0">
              <a:solidFill>
                <a:srgbClr val="FF0000"/>
              </a:solidFill>
              <a:latin typeface="Calibri" panose="020F0502020204030204" pitchFamily="34" charset="0"/>
              <a:ea typeface="맑은 고딕"/>
            </a:endParaRPr>
          </a:p>
        </p:txBody>
      </p:sp>
      <p:sp>
        <p:nvSpPr>
          <p:cNvPr id="50" name="TextBox 49"/>
          <p:cNvSpPr txBox="1"/>
          <p:nvPr/>
        </p:nvSpPr>
        <p:spPr>
          <a:xfrm>
            <a:off x="1451297" y="4968167"/>
            <a:ext cx="1159098" cy="338457"/>
          </a:xfrm>
          <a:prstGeom prst="rect">
            <a:avLst/>
          </a:prstGeom>
          <a:noFill/>
        </p:spPr>
        <p:txBody>
          <a:bodyPr wrap="none" lIns="91344" tIns="45672" rIns="91344" bIns="45672" rtlCol="0">
            <a:spAutoFit/>
          </a:bodyPr>
          <a:lstStyle/>
          <a:p>
            <a:pPr defTabSz="456718"/>
            <a:r>
              <a:rPr lang="en-US" altLang="ko-KR" sz="1600" b="1" dirty="0">
                <a:solidFill>
                  <a:srgbClr val="FF0000"/>
                </a:solidFill>
                <a:latin typeface="Calibri" panose="020F0502020204030204" pitchFamily="34" charset="0"/>
                <a:ea typeface="맑은 고딕"/>
              </a:rPr>
              <a:t>Relay stage</a:t>
            </a:r>
            <a:endParaRPr lang="ko-KR" altLang="en-US" sz="1600" b="1" dirty="0">
              <a:solidFill>
                <a:srgbClr val="FF0000"/>
              </a:solidFill>
              <a:latin typeface="Calibri" panose="020F0502020204030204" pitchFamily="34" charset="0"/>
              <a:ea typeface="맑은 고딕"/>
            </a:endParaRPr>
          </a:p>
        </p:txBody>
      </p:sp>
      <p:sp>
        <p:nvSpPr>
          <p:cNvPr id="51" name="TextBox 50"/>
          <p:cNvSpPr txBox="1"/>
          <p:nvPr/>
        </p:nvSpPr>
        <p:spPr>
          <a:xfrm>
            <a:off x="6638826" y="3536967"/>
            <a:ext cx="1530995" cy="338457"/>
          </a:xfrm>
          <a:prstGeom prst="rect">
            <a:avLst/>
          </a:prstGeom>
          <a:noFill/>
        </p:spPr>
        <p:txBody>
          <a:bodyPr wrap="none" lIns="91344" tIns="45672" rIns="91344" bIns="45672" rtlCol="0">
            <a:spAutoFit/>
          </a:bodyPr>
          <a:lstStyle/>
          <a:p>
            <a:pPr defTabSz="456718"/>
            <a:r>
              <a:rPr lang="en-US" altLang="ko-KR" sz="1600" b="1" dirty="0">
                <a:solidFill>
                  <a:srgbClr val="FF0000"/>
                </a:solidFill>
                <a:latin typeface="Calibri" panose="020F0502020204030204" pitchFamily="34" charset="0"/>
                <a:ea typeface="맑은 고딕"/>
              </a:rPr>
              <a:t>Migration stage</a:t>
            </a:r>
            <a:endParaRPr lang="ko-KR" altLang="en-US" sz="1600" b="1" dirty="0">
              <a:solidFill>
                <a:srgbClr val="FF0000"/>
              </a:solidFill>
              <a:latin typeface="Calibri" panose="020F0502020204030204" pitchFamily="34" charset="0"/>
              <a:ea typeface="맑은 고딕"/>
            </a:endParaRPr>
          </a:p>
        </p:txBody>
      </p:sp>
      <p:sp>
        <p:nvSpPr>
          <p:cNvPr id="52" name="TextBox 51"/>
          <p:cNvSpPr txBox="1"/>
          <p:nvPr/>
        </p:nvSpPr>
        <p:spPr>
          <a:xfrm>
            <a:off x="6777970" y="4964269"/>
            <a:ext cx="1159098" cy="338457"/>
          </a:xfrm>
          <a:prstGeom prst="rect">
            <a:avLst/>
          </a:prstGeom>
          <a:noFill/>
        </p:spPr>
        <p:txBody>
          <a:bodyPr wrap="none" lIns="91344" tIns="45672" rIns="91344" bIns="45672" rtlCol="0">
            <a:spAutoFit/>
          </a:bodyPr>
          <a:lstStyle/>
          <a:p>
            <a:pPr defTabSz="456718"/>
            <a:r>
              <a:rPr lang="en-US" altLang="ko-KR" sz="1600" b="1" dirty="0">
                <a:solidFill>
                  <a:srgbClr val="FF0000"/>
                </a:solidFill>
                <a:latin typeface="Calibri" panose="020F0502020204030204" pitchFamily="34" charset="0"/>
                <a:ea typeface="맑은 고딕"/>
              </a:rPr>
              <a:t>Relay stage</a:t>
            </a:r>
            <a:endParaRPr lang="ko-KR" altLang="en-US" sz="1600" b="1" dirty="0">
              <a:solidFill>
                <a:srgbClr val="FF0000"/>
              </a:solidFill>
              <a:latin typeface="Calibri" panose="020F0502020204030204" pitchFamily="34" charset="0"/>
              <a:ea typeface="맑은 고딕"/>
            </a:endParaRPr>
          </a:p>
        </p:txBody>
      </p:sp>
      <p:sp>
        <p:nvSpPr>
          <p:cNvPr id="53" name="TextBox 52"/>
          <p:cNvSpPr txBox="1"/>
          <p:nvPr/>
        </p:nvSpPr>
        <p:spPr>
          <a:xfrm>
            <a:off x="3696043" y="3212647"/>
            <a:ext cx="1274514" cy="338457"/>
          </a:xfrm>
          <a:prstGeom prst="rect">
            <a:avLst/>
          </a:prstGeom>
          <a:noFill/>
        </p:spPr>
        <p:txBody>
          <a:bodyPr wrap="none" lIns="91344" tIns="45672" rIns="91344" bIns="45672" rtlCol="0">
            <a:spAutoFit/>
          </a:bodyPr>
          <a:lstStyle/>
          <a:p>
            <a:pPr defTabSz="456718"/>
            <a:r>
              <a:rPr lang="en-US" altLang="ko-KR" sz="1600" b="1" dirty="0">
                <a:solidFill>
                  <a:srgbClr val="FF0000"/>
                </a:solidFill>
                <a:latin typeface="Calibri" panose="020F0502020204030204" pitchFamily="34" charset="0"/>
                <a:ea typeface="맑은 고딕"/>
              </a:rPr>
              <a:t>Report stage</a:t>
            </a:r>
            <a:endParaRPr lang="ko-KR" altLang="en-US" sz="1600" b="1" dirty="0">
              <a:solidFill>
                <a:srgbClr val="FF0000"/>
              </a:solidFill>
              <a:latin typeface="Calibri" panose="020F0502020204030204" pitchFamily="34" charset="0"/>
              <a:ea typeface="맑은 고딕"/>
            </a:endParaRPr>
          </a:p>
        </p:txBody>
      </p:sp>
      <p:sp>
        <p:nvSpPr>
          <p:cNvPr id="55" name="TextBox 54"/>
          <p:cNvSpPr txBox="1"/>
          <p:nvPr/>
        </p:nvSpPr>
        <p:spPr>
          <a:xfrm>
            <a:off x="5805150" y="3177154"/>
            <a:ext cx="1274514" cy="338457"/>
          </a:xfrm>
          <a:prstGeom prst="rect">
            <a:avLst/>
          </a:prstGeom>
          <a:noFill/>
        </p:spPr>
        <p:txBody>
          <a:bodyPr wrap="none" lIns="91344" tIns="45672" rIns="91344" bIns="45672" rtlCol="0">
            <a:spAutoFit/>
          </a:bodyPr>
          <a:lstStyle/>
          <a:p>
            <a:pPr defTabSz="456718"/>
            <a:r>
              <a:rPr lang="en-US" altLang="ko-KR" sz="1600" b="1" dirty="0">
                <a:solidFill>
                  <a:srgbClr val="FF0000"/>
                </a:solidFill>
                <a:latin typeface="Calibri" panose="020F0502020204030204" pitchFamily="34" charset="0"/>
                <a:ea typeface="맑은 고딕"/>
              </a:rPr>
              <a:t>Report stage</a:t>
            </a:r>
            <a:endParaRPr lang="ko-KR" altLang="en-US" sz="1600" b="1" dirty="0">
              <a:solidFill>
                <a:srgbClr val="FF0000"/>
              </a:solidFill>
              <a:latin typeface="Calibri" panose="020F0502020204030204" pitchFamily="34" charset="0"/>
              <a:ea typeface="맑은 고딕"/>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맑은 고딕"/>
              </a:rPr>
              <a:t>11/21/14</a:t>
            </a:r>
            <a:endParaRPr lang="en-US" dirty="0">
              <a:solidFill>
                <a:prstClr val="black">
                  <a:tint val="75000"/>
                </a:prstClr>
              </a:solidFill>
              <a:latin typeface="맑은 고딕"/>
            </a:endParaRPr>
          </a:p>
        </p:txBody>
      </p:sp>
      <p:sp>
        <p:nvSpPr>
          <p:cNvPr id="8" name="Footer Placeholder 7"/>
          <p:cNvSpPr>
            <a:spLocks noGrp="1"/>
          </p:cNvSpPr>
          <p:nvPr>
            <p:ph type="ftr" sz="quarter" idx="11"/>
          </p:nvPr>
        </p:nvSpPr>
        <p:spPr>
          <a:xfrm>
            <a:off x="2514602" y="6476999"/>
            <a:ext cx="3600450" cy="244477"/>
          </a:xfrm>
        </p:spPr>
        <p:txBody>
          <a:bodyPr/>
          <a:lstStyle/>
          <a:p>
            <a:r>
              <a:rPr lang="en-US" smtClean="0">
                <a:solidFill>
                  <a:prstClr val="black">
                    <a:tint val="75000"/>
                  </a:prstClr>
                </a:solidFill>
                <a:latin typeface="맑은 고딕"/>
              </a:rPr>
              <a:t>Software Defined Networking (COMS 6998-10) </a:t>
            </a:r>
            <a:endParaRPr lang="en-US" dirty="0">
              <a:solidFill>
                <a:prstClr val="black">
                  <a:tint val="75000"/>
                </a:prstClr>
              </a:solidFill>
              <a:latin typeface="맑은 고딕"/>
            </a:endParaRPr>
          </a:p>
        </p:txBody>
      </p:sp>
      <p:sp>
        <p:nvSpPr>
          <p:cNvPr id="13" name="Slide Number Placeholder 12"/>
          <p:cNvSpPr>
            <a:spLocks noGrp="1"/>
          </p:cNvSpPr>
          <p:nvPr>
            <p:ph type="sldNum" sz="quarter" idx="12"/>
          </p:nvPr>
        </p:nvSpPr>
        <p:spPr/>
        <p:txBody>
          <a:bodyPr/>
          <a:lstStyle/>
          <a:p>
            <a:fld id="{D57F1E4F-1CFF-5643-939E-02111984F565}" type="slidenum">
              <a:rPr lang="en-US" smtClean="0">
                <a:solidFill>
                  <a:prstClr val="black">
                    <a:tint val="75000"/>
                  </a:prstClr>
                </a:solidFill>
                <a:latin typeface="맑은 고딕"/>
              </a:rPr>
              <a:pPr/>
              <a:t>4</a:t>
            </a:fld>
            <a:endParaRPr lang="en-US" dirty="0">
              <a:solidFill>
                <a:prstClr val="black">
                  <a:tint val="75000"/>
                </a:prstClr>
              </a:solidFill>
              <a:latin typeface="맑은 고딕"/>
            </a:endParaRPr>
          </a:p>
        </p:txBody>
      </p:sp>
      <p:sp>
        <p:nvSpPr>
          <p:cNvPr id="54" name="Date Placeholder 5"/>
          <p:cNvSpPr txBox="1">
            <a:spLocks/>
          </p:cNvSpPr>
          <p:nvPr/>
        </p:nvSpPr>
        <p:spPr>
          <a:xfrm>
            <a:off x="6172210" y="6324616"/>
            <a:ext cx="2438399" cy="3651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S. Shin, et al.</a:t>
            </a:r>
            <a:endParaRPr lang="en-US" dirty="0"/>
          </a:p>
        </p:txBody>
      </p:sp>
      <p:sp>
        <p:nvSpPr>
          <p:cNvPr id="56" name="Title 1"/>
          <p:cNvSpPr txBox="1">
            <a:spLocks/>
          </p:cNvSpPr>
          <p:nvPr/>
        </p:nvSpPr>
        <p:spPr>
          <a:xfrm>
            <a:off x="457204" y="274639"/>
            <a:ext cx="8229600" cy="1143000"/>
          </a:xfrm>
          <a:prstGeom prst="rect">
            <a:avLst/>
          </a:prstGeom>
        </p:spPr>
        <p:txBody>
          <a:bodyPr vert="horz" lIns="91332" tIns="45666" rIns="91332" bIns="45666" rtlCol="0" anchor="ctr">
            <a:normAutofit fontScale="90000" lnSpcReduction="20000"/>
          </a:bodyPr>
          <a:lstStyle>
            <a:lvl1pPr algn="ctr" defTabSz="914296" rtl="0" eaLnBrk="1" latinLnBrk="0" hangingPunct="1">
              <a:spcBef>
                <a:spcPct val="0"/>
              </a:spcBef>
              <a:buNone/>
              <a:defRPr sz="4400" kern="1200">
                <a:solidFill>
                  <a:schemeClr val="tx1"/>
                </a:solidFill>
                <a:latin typeface="+mj-lt"/>
                <a:ea typeface="+mj-ea"/>
                <a:cs typeface="+mj-cs"/>
              </a:defRPr>
            </a:lvl1pPr>
          </a:lstStyle>
          <a:p>
            <a:r>
              <a:rPr lang="en-US" altLang="ko-KR" dirty="0" smtClean="0">
                <a:latin typeface="Calibri" panose="020F0502020204030204" pitchFamily="34" charset="0"/>
              </a:rPr>
              <a:t>Review of Previous Lecture: Defense Against Control Plane Attacks (Cont’d)</a:t>
            </a:r>
            <a:endParaRPr lang="ko-KR" altLang="en-US" dirty="0">
              <a:latin typeface="Calibri" panose="020F0502020204030204" pitchFamily="34" charset="0"/>
            </a:endParaRPr>
          </a:p>
        </p:txBody>
      </p:sp>
    </p:spTree>
    <p:extLst>
      <p:ext uri="{BB962C8B-B14F-4D97-AF65-F5344CB8AC3E}">
        <p14:creationId xmlns:p14="http://schemas.microsoft.com/office/powerpoint/2010/main" val="25215772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p:txBody>
          <a:bodyPr/>
          <a:lstStyle/>
          <a:p>
            <a:r>
              <a:rPr lang="en-US" dirty="0" err="1">
                <a:solidFill>
                  <a:srgbClr val="000090"/>
                </a:solidFill>
                <a:cs typeface="Gill Sans Light"/>
              </a:rPr>
              <a:t>SoftRAN</a:t>
            </a:r>
            <a:r>
              <a:rPr lang="en-US" dirty="0">
                <a:solidFill>
                  <a:srgbClr val="000090"/>
                </a:solidFill>
                <a:cs typeface="Gill Sans Light"/>
              </a:rPr>
              <a:t>: Evolving the RAN</a:t>
            </a:r>
          </a:p>
        </p:txBody>
      </p:sp>
      <p:sp>
        <p:nvSpPr>
          <p:cNvPr id="3" name="Content Placeholder 2"/>
          <p:cNvSpPr>
            <a:spLocks noGrp="1"/>
          </p:cNvSpPr>
          <p:nvPr>
            <p:ph idx="1"/>
          </p:nvPr>
        </p:nvSpPr>
        <p:spPr>
          <a:xfrm>
            <a:off x="457200" y="1600201"/>
            <a:ext cx="8382000" cy="4648201"/>
          </a:xfrm>
        </p:spPr>
        <p:txBody>
          <a:bodyPr/>
          <a:lstStyle/>
          <a:p>
            <a:r>
              <a:rPr lang="en-US" dirty="0">
                <a:cs typeface="Gill Sans Light"/>
              </a:rPr>
              <a:t>Switching off radio elements based on load </a:t>
            </a:r>
          </a:p>
          <a:p>
            <a:pPr lvl="1"/>
            <a:r>
              <a:rPr lang="en-US" dirty="0">
                <a:cs typeface="Gill Sans Light"/>
              </a:rPr>
              <a:t>Energy savings</a:t>
            </a:r>
          </a:p>
          <a:p>
            <a:r>
              <a:rPr lang="en-US" dirty="0">
                <a:cs typeface="Gill Sans Light"/>
              </a:rPr>
              <a:t>Dynamically splitting the network into Big-BSs</a:t>
            </a:r>
          </a:p>
          <a:p>
            <a:pPr lvl="1"/>
            <a:r>
              <a:rPr lang="en-US" dirty="0">
                <a:cs typeface="Gill Sans Light"/>
              </a:rPr>
              <a:t>Handover radio elements between Big-BSs</a:t>
            </a:r>
          </a:p>
        </p:txBody>
      </p:sp>
      <p:sp>
        <p:nvSpPr>
          <p:cNvPr id="275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3E9C8E1-1AFE-7F41-BF2B-58459CBE9BF6}" type="slidenum">
              <a:rPr lang="en-US" sz="1200">
                <a:solidFill>
                  <a:srgbClr val="FFFFFF"/>
                </a:solidFill>
                <a:latin typeface="Calibri" charset="0"/>
              </a:rPr>
              <a:pPr eaLnBrk="1" hangingPunct="1"/>
              <a:t>40</a:t>
            </a:fld>
            <a:endParaRPr lang="en-US" sz="1200">
              <a:solidFill>
                <a:srgbClr val="FFFFFF"/>
              </a:solidFill>
              <a:latin typeface="Calibri" charset="0"/>
            </a:endParaRPr>
          </a:p>
        </p:txBody>
      </p:sp>
      <p:sp>
        <p:nvSpPr>
          <p:cNvPr id="7" name="Slide Number Placeholder 3"/>
          <p:cNvSpPr txBox="1">
            <a:spLocks/>
          </p:cNvSpPr>
          <p:nvPr/>
        </p:nvSpPr>
        <p:spPr>
          <a:xfrm>
            <a:off x="7010400" y="6348429"/>
            <a:ext cx="2133600" cy="365125"/>
          </a:xfrm>
          <a:prstGeom prst="rect">
            <a:avLst/>
          </a:prstGeom>
        </p:spPr>
        <p:txBody>
          <a:bodyPr vert="horz" lIns="91344" tIns="45672" rIns="91344" bIns="45672"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900" b="0">
                <a:solidFill>
                  <a:srgbClr val="BFBFBF"/>
                </a:solidFill>
              </a:rPr>
              <a:pPr>
                <a:defRPr/>
              </a:pPr>
              <a:t>40</a:t>
            </a:fld>
            <a:endParaRPr lang="en-US" sz="900" b="0" dirty="0">
              <a:solidFill>
                <a:srgbClr val="BFBFBF"/>
              </a:solidFill>
            </a:endParaRPr>
          </a:p>
        </p:txBody>
      </p:sp>
      <p:sp>
        <p:nvSpPr>
          <p:cNvPr id="2" name="Date Placeholder 1"/>
          <p:cNvSpPr>
            <a:spLocks noGrp="1"/>
          </p:cNvSpPr>
          <p:nvPr>
            <p:ph type="dt" sz="half" idx="10"/>
          </p:nvPr>
        </p:nvSpPr>
        <p:spPr/>
        <p:txBody>
          <a:bodyPr/>
          <a:lstStyle/>
          <a:p>
            <a:pPr>
              <a:defRPr/>
            </a:pPr>
            <a:r>
              <a:rPr lang="en-US" b="0" dirty="0" smtClean="0"/>
              <a:t>11/21/14</a:t>
            </a:r>
            <a:endParaRPr lang="en-US" b="0" dirty="0"/>
          </a:p>
        </p:txBody>
      </p:sp>
      <p:sp>
        <p:nvSpPr>
          <p:cNvPr id="4" name="Footer Placeholder 3"/>
          <p:cNvSpPr>
            <a:spLocks noGrp="1"/>
          </p:cNvSpPr>
          <p:nvPr>
            <p:ph type="ftr" sz="quarter" idx="11"/>
          </p:nvPr>
        </p:nvSpPr>
        <p:spPr>
          <a:xfrm>
            <a:off x="3124200" y="6324600"/>
            <a:ext cx="3276599" cy="3968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1902540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p:txBody>
          <a:bodyPr/>
          <a:lstStyle/>
          <a:p>
            <a:r>
              <a:rPr lang="en-US" dirty="0" err="1">
                <a:ea typeface="ＭＳ Ｐゴシック" charset="0"/>
                <a:cs typeface="Gill Sans Light"/>
              </a:rPr>
              <a:t>RadioVisor</a:t>
            </a:r>
            <a:r>
              <a:rPr lang="en-US" dirty="0">
                <a:ea typeface="ＭＳ Ｐゴシック" charset="0"/>
                <a:cs typeface="Gill Sans Light"/>
              </a:rPr>
              <a:t> Design</a:t>
            </a:r>
          </a:p>
        </p:txBody>
      </p:sp>
      <p:sp>
        <p:nvSpPr>
          <p:cNvPr id="277506" name="Content Placeholder 2"/>
          <p:cNvSpPr>
            <a:spLocks noGrp="1"/>
          </p:cNvSpPr>
          <p:nvPr>
            <p:ph idx="1"/>
          </p:nvPr>
        </p:nvSpPr>
        <p:spPr>
          <a:xfrm>
            <a:off x="4241800" y="1509713"/>
            <a:ext cx="4711700" cy="5022850"/>
          </a:xfrm>
        </p:spPr>
        <p:txBody>
          <a:bodyPr/>
          <a:lstStyle/>
          <a:p>
            <a:pPr marL="456718" indent="-418659">
              <a:buClr>
                <a:srgbClr val="434343"/>
              </a:buClr>
              <a:buSzPct val="167000"/>
            </a:pPr>
            <a:r>
              <a:rPr lang="en-US" sz="2400" dirty="0">
                <a:ea typeface="ＭＳ Ｐゴシック" charset="0"/>
                <a:cs typeface="Gill Sans Light"/>
              </a:rPr>
              <a:t>Slice manager </a:t>
            </a:r>
          </a:p>
          <a:p>
            <a:pPr marL="913437" lvl="1" indent="-380600">
              <a:buClr>
                <a:srgbClr val="666666"/>
              </a:buClr>
              <a:buSzPct val="80000"/>
              <a:buFont typeface="Courier New" charset="0"/>
              <a:buChar char="o"/>
            </a:pPr>
            <a:r>
              <a:rPr lang="en-US" sz="2000" dirty="0">
                <a:ea typeface="ＭＳ Ｐゴシック" charset="0"/>
                <a:cs typeface="Gill Sans Light"/>
              </a:rPr>
              <a:t>Slice configuration, creation, modification, deletion and multi-slice operations</a:t>
            </a:r>
          </a:p>
          <a:p>
            <a:pPr marL="456718" indent="-418659">
              <a:buClr>
                <a:srgbClr val="434343"/>
              </a:buClr>
              <a:buSzPct val="167000"/>
            </a:pPr>
            <a:r>
              <a:rPr lang="en-US" sz="2400" dirty="0">
                <a:ea typeface="ＭＳ Ｐゴシック" charset="0"/>
                <a:cs typeface="Gill Sans Light"/>
              </a:rPr>
              <a:t>Traffic to slice mapping at </a:t>
            </a:r>
            <a:r>
              <a:rPr lang="en-US" sz="2400" dirty="0" err="1">
                <a:ea typeface="ＭＳ Ｐゴシック" charset="0"/>
                <a:cs typeface="Gill Sans Light"/>
              </a:rPr>
              <a:t>RadioVisor</a:t>
            </a:r>
            <a:r>
              <a:rPr lang="en-US" sz="2400" dirty="0">
                <a:ea typeface="ＭＳ Ｐゴシック" charset="0"/>
                <a:cs typeface="Gill Sans Light"/>
              </a:rPr>
              <a:t> and radio elements</a:t>
            </a:r>
          </a:p>
          <a:p>
            <a:pPr marL="456718" indent="-418659">
              <a:buClr>
                <a:srgbClr val="434343"/>
              </a:buClr>
              <a:buSzPct val="167000"/>
            </a:pPr>
            <a:r>
              <a:rPr lang="en-US" sz="2400" dirty="0">
                <a:ea typeface="ＭＳ Ｐゴシック" charset="0"/>
                <a:cs typeface="Gill Sans Light"/>
              </a:rPr>
              <a:t>3D resource grid allocation and isolation</a:t>
            </a:r>
          </a:p>
          <a:p>
            <a:pPr marL="913437" lvl="1" indent="-380600">
              <a:buClr>
                <a:srgbClr val="1F497D"/>
              </a:buClr>
              <a:buSzPct val="80000"/>
              <a:buFont typeface="Courier New" charset="0"/>
              <a:buChar char="o"/>
            </a:pPr>
            <a:r>
              <a:rPr lang="en-US" sz="2000" dirty="0">
                <a:solidFill>
                  <a:srgbClr val="000000"/>
                </a:solidFill>
                <a:ea typeface="ＭＳ Ｐゴシック" charset="0"/>
                <a:cs typeface="Gill Sans Light"/>
              </a:rPr>
              <a:t>Considers traffic demand, interference graph and policy</a:t>
            </a:r>
          </a:p>
        </p:txBody>
      </p:sp>
      <p:sp>
        <p:nvSpPr>
          <p:cNvPr id="4" name="Slide Number Placeholder 3"/>
          <p:cNvSpPr>
            <a:spLocks noGrp="1"/>
          </p:cNvSpPr>
          <p:nvPr>
            <p:ph type="sldNum" sz="quarter" idx="12"/>
          </p:nvPr>
        </p:nvSpPr>
        <p:spPr/>
        <p:txBody>
          <a:bodyPr/>
          <a:lstStyle/>
          <a:p>
            <a:pPr>
              <a:defRPr/>
            </a:pPr>
            <a:fld id="{07A244D8-B395-9D42-9ECE-0222945B21BC}" type="slidenum">
              <a:rPr lang="en-US">
                <a:solidFill>
                  <a:prstClr val="white">
                    <a:lumMod val="75000"/>
                  </a:prstClr>
                </a:solidFill>
                <a:latin typeface="Calibri"/>
              </a:rPr>
              <a:pPr>
                <a:defRPr/>
              </a:pPr>
              <a:t>41</a:t>
            </a:fld>
            <a:endParaRPr lang="en-US" dirty="0">
              <a:solidFill>
                <a:prstClr val="white">
                  <a:lumMod val="75000"/>
                </a:prstClr>
              </a:solidFill>
              <a:latin typeface="Calibri"/>
            </a:endParaRPr>
          </a:p>
        </p:txBody>
      </p:sp>
      <p:sp>
        <p:nvSpPr>
          <p:cNvPr id="5" name="Rounded Rectangle 4"/>
          <p:cNvSpPr/>
          <p:nvPr/>
        </p:nvSpPr>
        <p:spPr>
          <a:xfrm>
            <a:off x="199902" y="2352110"/>
            <a:ext cx="4141679" cy="2392404"/>
          </a:xfrm>
          <a:prstGeom prst="roundRect">
            <a:avLst/>
          </a:prstGeom>
          <a:solidFill>
            <a:srgbClr val="3366FF"/>
          </a:solidFill>
        </p:spPr>
        <p:style>
          <a:lnRef idx="0">
            <a:schemeClr val="accent3"/>
          </a:lnRef>
          <a:fillRef idx="3">
            <a:schemeClr val="accent3"/>
          </a:fillRef>
          <a:effectRef idx="3">
            <a:schemeClr val="accent3"/>
          </a:effectRef>
          <a:fontRef idx="minor">
            <a:schemeClr val="lt1"/>
          </a:fontRef>
        </p:style>
        <p:txBody>
          <a:bodyPr lIns="91344" tIns="45672" rIns="91344" bIns="45672" anchor="ctr"/>
          <a:lstStyle/>
          <a:p>
            <a:pPr algn="ctr" defTabSz="913437">
              <a:defRPr/>
            </a:pPr>
            <a:endParaRPr lang="en-US" sz="2000" b="1" dirty="0">
              <a:solidFill>
                <a:srgbClr val="000000"/>
              </a:solidFill>
              <a:latin typeface="Calibri"/>
            </a:endParaRPr>
          </a:p>
          <a:p>
            <a:pPr algn="ctr" defTabSz="913437">
              <a:defRPr/>
            </a:pPr>
            <a:endParaRPr lang="en-US" sz="2000" b="1" dirty="0">
              <a:solidFill>
                <a:srgbClr val="000000"/>
              </a:solidFill>
              <a:latin typeface="Calibri"/>
            </a:endParaRPr>
          </a:p>
          <a:p>
            <a:pPr algn="ctr" defTabSz="913437">
              <a:defRPr/>
            </a:pPr>
            <a:endParaRPr lang="en-US" sz="2000" b="1" dirty="0">
              <a:solidFill>
                <a:srgbClr val="000000"/>
              </a:solidFill>
              <a:latin typeface="Calibri"/>
            </a:endParaRPr>
          </a:p>
          <a:p>
            <a:pPr algn="ctr" defTabSz="913437">
              <a:defRPr/>
            </a:pPr>
            <a:endParaRPr lang="en-US" sz="2000" b="1" dirty="0">
              <a:solidFill>
                <a:srgbClr val="000000"/>
              </a:solidFill>
              <a:latin typeface="Calibri"/>
            </a:endParaRPr>
          </a:p>
          <a:p>
            <a:pPr algn="ctr" defTabSz="913437">
              <a:defRPr/>
            </a:pPr>
            <a:endParaRPr lang="en-US" sz="2000" b="1" dirty="0">
              <a:solidFill>
                <a:srgbClr val="000000"/>
              </a:solidFill>
              <a:latin typeface="Calibri"/>
            </a:endParaRPr>
          </a:p>
          <a:p>
            <a:pPr algn="ctr" defTabSz="913437">
              <a:defRPr/>
            </a:pPr>
            <a:r>
              <a:rPr lang="en-US" sz="2000" b="1" dirty="0" err="1">
                <a:solidFill>
                  <a:srgbClr val="000000"/>
                </a:solidFill>
                <a:latin typeface="Calibri"/>
              </a:rPr>
              <a:t>RadioVisor</a:t>
            </a:r>
            <a:r>
              <a:rPr lang="en-US" sz="2000" b="1" dirty="0">
                <a:solidFill>
                  <a:srgbClr val="000000"/>
                </a:solidFill>
                <a:latin typeface="Calibri"/>
              </a:rPr>
              <a:t> </a:t>
            </a:r>
          </a:p>
        </p:txBody>
      </p:sp>
      <p:sp>
        <p:nvSpPr>
          <p:cNvPr id="6" name="Rectangle 5"/>
          <p:cNvSpPr/>
          <p:nvPr/>
        </p:nvSpPr>
        <p:spPr>
          <a:xfrm>
            <a:off x="3113098" y="2881313"/>
            <a:ext cx="1150937" cy="1130300"/>
          </a:xfrm>
          <a:prstGeom prst="rect">
            <a:avLst/>
          </a:prstGeom>
        </p:spPr>
        <p:style>
          <a:lnRef idx="2">
            <a:schemeClr val="accent2"/>
          </a:lnRef>
          <a:fillRef idx="1">
            <a:schemeClr val="lt1"/>
          </a:fillRef>
          <a:effectRef idx="0">
            <a:schemeClr val="accent2"/>
          </a:effectRef>
          <a:fontRef idx="minor">
            <a:schemeClr val="dk1"/>
          </a:fontRef>
        </p:style>
        <p:txBody>
          <a:bodyPr lIns="91344" tIns="45672" rIns="91344" bIns="45672" anchor="ctr"/>
          <a:lstStyle/>
          <a:p>
            <a:pPr algn="ctr" defTabSz="913437" fontAlgn="base">
              <a:spcBef>
                <a:spcPct val="0"/>
              </a:spcBef>
              <a:spcAft>
                <a:spcPct val="0"/>
              </a:spcAft>
              <a:defRPr/>
            </a:pPr>
            <a:r>
              <a:rPr lang="en-US" b="1" dirty="0">
                <a:solidFill>
                  <a:prstClr val="black"/>
                </a:solidFill>
                <a:latin typeface="Times New Roman" pitchFamily="18" charset="0"/>
                <a:cs typeface="Times New Roman" pitchFamily="18" charset="0"/>
              </a:rPr>
              <a:t>Slice </a:t>
            </a:r>
          </a:p>
          <a:p>
            <a:pPr algn="ctr" defTabSz="913437" fontAlgn="base">
              <a:spcBef>
                <a:spcPct val="0"/>
              </a:spcBef>
              <a:spcAft>
                <a:spcPct val="0"/>
              </a:spcAft>
              <a:defRPr/>
            </a:pPr>
            <a:r>
              <a:rPr lang="en-US" b="1" dirty="0">
                <a:solidFill>
                  <a:prstClr val="black"/>
                </a:solidFill>
                <a:latin typeface="Times New Roman" pitchFamily="18" charset="0"/>
                <a:cs typeface="Times New Roman" pitchFamily="18" charset="0"/>
              </a:rPr>
              <a:t>Manager</a:t>
            </a:r>
          </a:p>
        </p:txBody>
      </p:sp>
      <p:sp>
        <p:nvSpPr>
          <p:cNvPr id="7" name="Rectangle 6"/>
          <p:cNvSpPr/>
          <p:nvPr/>
        </p:nvSpPr>
        <p:spPr>
          <a:xfrm>
            <a:off x="1508127" y="2884492"/>
            <a:ext cx="1533525" cy="1127126"/>
          </a:xfrm>
          <a:prstGeom prst="rect">
            <a:avLst/>
          </a:prstGeom>
        </p:spPr>
        <p:style>
          <a:lnRef idx="2">
            <a:schemeClr val="accent2"/>
          </a:lnRef>
          <a:fillRef idx="1">
            <a:schemeClr val="lt1"/>
          </a:fillRef>
          <a:effectRef idx="0">
            <a:schemeClr val="accent2"/>
          </a:effectRef>
          <a:fontRef idx="minor">
            <a:schemeClr val="dk1"/>
          </a:fontRef>
        </p:style>
        <p:txBody>
          <a:bodyPr lIns="91344" tIns="45672" rIns="91344" bIns="45672" anchor="ctr"/>
          <a:lstStyle/>
          <a:p>
            <a:pPr algn="ctr" defTabSz="913437" fontAlgn="base">
              <a:spcBef>
                <a:spcPct val="0"/>
              </a:spcBef>
              <a:spcAft>
                <a:spcPct val="0"/>
              </a:spcAft>
              <a:defRPr/>
            </a:pPr>
            <a:r>
              <a:rPr lang="en-US" b="1" dirty="0">
                <a:solidFill>
                  <a:prstClr val="black"/>
                </a:solidFill>
                <a:latin typeface="Times New Roman" pitchFamily="18" charset="0"/>
                <a:cs typeface="Times New Roman" pitchFamily="18" charset="0"/>
              </a:rPr>
              <a:t>3D Resource Grid</a:t>
            </a:r>
          </a:p>
          <a:p>
            <a:pPr algn="ctr" defTabSz="913437" fontAlgn="base">
              <a:spcBef>
                <a:spcPct val="0"/>
              </a:spcBef>
              <a:spcAft>
                <a:spcPct val="0"/>
              </a:spcAft>
              <a:defRPr/>
            </a:pPr>
            <a:r>
              <a:rPr lang="en-US" b="1" dirty="0">
                <a:solidFill>
                  <a:prstClr val="black"/>
                </a:solidFill>
                <a:latin typeface="Times New Roman" pitchFamily="18" charset="0"/>
                <a:cs typeface="Times New Roman" pitchFamily="18" charset="0"/>
              </a:rPr>
              <a:t>Allocation &amp; Isolation</a:t>
            </a:r>
          </a:p>
        </p:txBody>
      </p:sp>
      <p:sp>
        <p:nvSpPr>
          <p:cNvPr id="8" name="Can 7"/>
          <p:cNvSpPr/>
          <p:nvPr/>
        </p:nvSpPr>
        <p:spPr>
          <a:xfrm>
            <a:off x="266710" y="2751139"/>
            <a:ext cx="1152525" cy="1414462"/>
          </a:xfrm>
          <a:prstGeom prst="can">
            <a:avLst/>
          </a:prstGeom>
        </p:spPr>
        <p:style>
          <a:lnRef idx="2">
            <a:schemeClr val="accent1"/>
          </a:lnRef>
          <a:fillRef idx="1">
            <a:schemeClr val="lt1"/>
          </a:fillRef>
          <a:effectRef idx="0">
            <a:schemeClr val="accent1"/>
          </a:effectRef>
          <a:fontRef idx="minor">
            <a:schemeClr val="dk1"/>
          </a:fontRef>
        </p:style>
        <p:txBody>
          <a:bodyPr lIns="91344" tIns="45672" rIns="91344" bIns="45672" anchor="ctr"/>
          <a:lstStyle/>
          <a:p>
            <a:pPr algn="ctr" defTabSz="913437" fontAlgn="base">
              <a:spcBef>
                <a:spcPct val="0"/>
              </a:spcBef>
              <a:spcAft>
                <a:spcPct val="0"/>
              </a:spcAft>
              <a:defRPr/>
            </a:pPr>
            <a:endParaRPr lang="en-US" sz="2000" b="1">
              <a:solidFill>
                <a:prstClr val="black"/>
              </a:solidFill>
              <a:latin typeface="Calibri"/>
            </a:endParaRPr>
          </a:p>
        </p:txBody>
      </p:sp>
      <p:sp>
        <p:nvSpPr>
          <p:cNvPr id="277514" name="Rectangle 8"/>
          <p:cNvSpPr>
            <a:spLocks noChangeArrowheads="1"/>
          </p:cNvSpPr>
          <p:nvPr/>
        </p:nvSpPr>
        <p:spPr bwMode="auto">
          <a:xfrm>
            <a:off x="5" y="3186116"/>
            <a:ext cx="1612900" cy="92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p>
            <a:pPr algn="ctr" defTabSz="913437" fontAlgn="base">
              <a:spcBef>
                <a:spcPct val="0"/>
              </a:spcBef>
              <a:spcAft>
                <a:spcPct val="0"/>
              </a:spcAft>
            </a:pPr>
            <a:r>
              <a:rPr lang="en-US" sz="2000" b="1">
                <a:solidFill>
                  <a:prstClr val="black"/>
                </a:solidFill>
                <a:latin typeface="Helvetica" charset="0"/>
                <a:ea typeface="ＭＳ Ｐゴシック" charset="0"/>
                <a:cs typeface="ＭＳ Ｐゴシック" charset="0"/>
              </a:rPr>
              <a:t> </a:t>
            </a:r>
            <a:r>
              <a:rPr lang="en-US" b="1" smtClean="0">
                <a:solidFill>
                  <a:prstClr val="black"/>
                </a:solidFill>
                <a:latin typeface="Helvetica" charset="0"/>
                <a:ea typeface="ＭＳ Ｐゴシック" charset="0"/>
                <a:cs typeface="ＭＳ Ｐゴシック" charset="0"/>
              </a:rPr>
              <a:t>Traffic to Slice </a:t>
            </a:r>
          </a:p>
          <a:p>
            <a:pPr algn="ctr" defTabSz="913437" fontAlgn="base">
              <a:spcBef>
                <a:spcPct val="0"/>
              </a:spcBef>
              <a:spcAft>
                <a:spcPct val="0"/>
              </a:spcAft>
            </a:pPr>
            <a:r>
              <a:rPr lang="en-US" b="1" smtClean="0">
                <a:solidFill>
                  <a:prstClr val="black"/>
                </a:solidFill>
                <a:latin typeface="Helvetica" charset="0"/>
                <a:ea typeface="ＭＳ Ｐゴシック" charset="0"/>
                <a:cs typeface="ＭＳ Ｐゴシック" charset="0"/>
              </a:rPr>
              <a:t>Mapping </a:t>
            </a:r>
            <a:endParaRPr lang="en-US" sz="1300" b="1">
              <a:solidFill>
                <a:prstClr val="black"/>
              </a:solidFill>
              <a:latin typeface="Helvetica"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41081540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p:nvPr>
        </p:nvSpPr>
        <p:spPr/>
        <p:txBody>
          <a:bodyPr/>
          <a:lstStyle/>
          <a:p>
            <a:r>
              <a:rPr lang="en-US" dirty="0">
                <a:ea typeface="ＭＳ Ｐゴシック" charset="0"/>
                <a:cs typeface="Gill Sans Light"/>
              </a:rPr>
              <a:t>Slice Manager</a:t>
            </a:r>
          </a:p>
        </p:txBody>
      </p:sp>
      <p:sp>
        <p:nvSpPr>
          <p:cNvPr id="278530" name="Content Placeholder 2"/>
          <p:cNvSpPr>
            <a:spLocks noGrp="1"/>
          </p:cNvSpPr>
          <p:nvPr>
            <p:ph idx="1"/>
          </p:nvPr>
        </p:nvSpPr>
        <p:spPr>
          <a:xfrm>
            <a:off x="241300" y="1509713"/>
            <a:ext cx="8902700" cy="5022850"/>
          </a:xfrm>
        </p:spPr>
        <p:txBody>
          <a:bodyPr/>
          <a:lstStyle/>
          <a:p>
            <a:pPr marL="456718" indent="-418659">
              <a:buClr>
                <a:srgbClr val="434343"/>
              </a:buClr>
              <a:buSzPct val="167000"/>
            </a:pPr>
            <a:r>
              <a:rPr lang="en-US" sz="2800" dirty="0">
                <a:ea typeface="ＭＳ Ｐゴシック" charset="0"/>
                <a:cs typeface="Gill Sans Light"/>
              </a:rPr>
              <a:t>Slice definition</a:t>
            </a:r>
          </a:p>
          <a:p>
            <a:pPr marL="913437" lvl="1" indent="-380600">
              <a:buClr>
                <a:srgbClr val="666666"/>
              </a:buClr>
              <a:buSzPct val="80000"/>
              <a:buFont typeface="Courier New" charset="0"/>
              <a:buChar char="o"/>
            </a:pPr>
            <a:r>
              <a:rPr lang="en-US" dirty="0">
                <a:ea typeface="ＭＳ Ｐゴシック" charset="0"/>
                <a:cs typeface="Gill Sans Light"/>
              </a:rPr>
              <a:t>Predicates on operator, device, subscriber, app attributes</a:t>
            </a:r>
          </a:p>
          <a:p>
            <a:pPr marL="1313068" lvl="2" indent="-380600">
              <a:buClr>
                <a:srgbClr val="666666"/>
              </a:buClr>
              <a:buSzPct val="80000"/>
              <a:buFont typeface="Courier New" charset="0"/>
              <a:buChar char="o"/>
            </a:pPr>
            <a:r>
              <a:rPr lang="en-US" dirty="0">
                <a:ea typeface="ＭＳ Ｐゴシック" charset="0"/>
                <a:cs typeface="Gill Sans Light"/>
              </a:rPr>
              <a:t>A slice can be all M2M traffic of operator 1</a:t>
            </a:r>
          </a:p>
          <a:p>
            <a:pPr marL="456718" indent="-418659">
              <a:buClr>
                <a:srgbClr val="434343"/>
              </a:buClr>
              <a:buSzPct val="167000"/>
            </a:pPr>
            <a:r>
              <a:rPr lang="en-US" sz="2800" dirty="0">
                <a:ea typeface="ＭＳ Ｐゴシック" charset="0"/>
                <a:cs typeface="Gill Sans Light"/>
              </a:rPr>
              <a:t>Slice configuration at data plane and control plane</a:t>
            </a:r>
          </a:p>
          <a:p>
            <a:pPr marL="913437" lvl="1" indent="-380600">
              <a:buClr>
                <a:srgbClr val="666666"/>
              </a:buClr>
              <a:buSzPct val="80000"/>
              <a:buFont typeface="Courier New" charset="0"/>
              <a:buChar char="o"/>
            </a:pPr>
            <a:r>
              <a:rPr lang="en-US" dirty="0">
                <a:solidFill>
                  <a:srgbClr val="000000"/>
                </a:solidFill>
                <a:ea typeface="ＭＳ Ｐゴシック" charset="0"/>
                <a:cs typeface="Gill Sans Light"/>
              </a:rPr>
              <a:t>PHY and scheduler: narrow band PHY for M2M slice</a:t>
            </a:r>
          </a:p>
          <a:p>
            <a:pPr marL="913437" lvl="1" indent="-380600">
              <a:buClr>
                <a:srgbClr val="666666"/>
              </a:buClr>
              <a:buSzPct val="80000"/>
              <a:buFont typeface="Courier New" charset="0"/>
              <a:buChar char="o"/>
            </a:pPr>
            <a:r>
              <a:rPr lang="en-US" dirty="0">
                <a:solidFill>
                  <a:srgbClr val="000000"/>
                </a:solidFill>
                <a:ea typeface="ＭＳ Ｐゴシック" charset="0"/>
                <a:cs typeface="Gill Sans Light"/>
              </a:rPr>
              <a:t>Interference management algorithm</a:t>
            </a:r>
          </a:p>
          <a:p>
            <a:pPr marL="456718" indent="-418659">
              <a:buClr>
                <a:srgbClr val="434343"/>
              </a:buClr>
              <a:buSzPct val="167000"/>
            </a:pPr>
            <a:r>
              <a:rPr lang="en-US" sz="2800" dirty="0">
                <a:ea typeface="ＭＳ Ｐゴシック" charset="0"/>
                <a:cs typeface="Gill Sans Light"/>
              </a:rPr>
              <a:t>Slice algebra to support flexible slice operations</a:t>
            </a:r>
          </a:p>
          <a:p>
            <a:pPr marL="913437" lvl="1" indent="-380600">
              <a:buClr>
                <a:srgbClr val="1F497D"/>
              </a:buClr>
              <a:buSzPct val="80000"/>
              <a:buFont typeface="Courier New" charset="0"/>
              <a:buChar char="o"/>
            </a:pPr>
            <a:r>
              <a:rPr lang="en-US" dirty="0">
                <a:solidFill>
                  <a:srgbClr val="000000"/>
                </a:solidFill>
                <a:ea typeface="ＭＳ Ｐゴシック" charset="0"/>
                <a:cs typeface="Gill Sans Light"/>
              </a:rPr>
              <a:t>Slice merge, split, (un)nest, duplicate </a:t>
            </a:r>
          </a:p>
        </p:txBody>
      </p:sp>
      <p:sp>
        <p:nvSpPr>
          <p:cNvPr id="4" name="Slide Number Placeholder 3"/>
          <p:cNvSpPr>
            <a:spLocks noGrp="1"/>
          </p:cNvSpPr>
          <p:nvPr>
            <p:ph type="sldNum" sz="quarter" idx="12"/>
          </p:nvPr>
        </p:nvSpPr>
        <p:spPr/>
        <p:txBody>
          <a:bodyPr/>
          <a:lstStyle/>
          <a:p>
            <a:pPr>
              <a:defRPr/>
            </a:pPr>
            <a:fld id="{D3DCCA57-7D42-9243-A96B-DB932E02B14C}" type="slidenum">
              <a:rPr lang="en-US">
                <a:solidFill>
                  <a:prstClr val="white">
                    <a:lumMod val="75000"/>
                  </a:prstClr>
                </a:solidFill>
                <a:latin typeface="Calibri"/>
              </a:rPr>
              <a:pPr>
                <a:defRPr/>
              </a:pPr>
              <a:t>42</a:t>
            </a:fld>
            <a:endParaRPr lang="en-US" dirty="0">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36003103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1"/>
          <p:cNvSpPr>
            <a:spLocks noGrp="1"/>
          </p:cNvSpPr>
          <p:nvPr>
            <p:ph type="title"/>
          </p:nvPr>
        </p:nvSpPr>
        <p:spPr>
          <a:xfrm>
            <a:off x="457209" y="274639"/>
            <a:ext cx="8407401" cy="1143000"/>
          </a:xfrm>
        </p:spPr>
        <p:txBody>
          <a:bodyPr/>
          <a:lstStyle/>
          <a:p>
            <a:r>
              <a:rPr lang="en-US" dirty="0">
                <a:ea typeface="ＭＳ Ｐゴシック" charset="0"/>
                <a:cs typeface="Gill Sans Light"/>
              </a:rPr>
              <a:t>Resource Grid Allocation and Isolation</a:t>
            </a:r>
          </a:p>
        </p:txBody>
      </p:sp>
      <p:sp>
        <p:nvSpPr>
          <p:cNvPr id="279554" name="Content Placeholder 2"/>
          <p:cNvSpPr>
            <a:spLocks noGrp="1"/>
          </p:cNvSpPr>
          <p:nvPr>
            <p:ph idx="1"/>
          </p:nvPr>
        </p:nvSpPr>
        <p:spPr>
          <a:xfrm>
            <a:off x="457200" y="1600200"/>
            <a:ext cx="5257800" cy="4967288"/>
          </a:xfrm>
        </p:spPr>
        <p:txBody>
          <a:bodyPr/>
          <a:lstStyle/>
          <a:p>
            <a:pPr marL="456718" indent="-418659">
              <a:buClr>
                <a:srgbClr val="434343"/>
              </a:buClr>
              <a:buSzPct val="167000"/>
            </a:pPr>
            <a:r>
              <a:rPr lang="en-US" sz="2800" dirty="0">
                <a:ea typeface="ＭＳ Ｐゴシック" charset="0"/>
                <a:cs typeface="Gill Sans Light"/>
              </a:rPr>
              <a:t>Slices present resource demands every time window</a:t>
            </a:r>
          </a:p>
          <a:p>
            <a:pPr marL="456718" indent="-418659">
              <a:buClr>
                <a:srgbClr val="434343"/>
              </a:buClr>
              <a:buSzPct val="167000"/>
            </a:pPr>
            <a:r>
              <a:rPr lang="en-US" sz="2800" dirty="0">
                <a:ea typeface="ＭＳ Ｐゴシック" charset="0"/>
                <a:cs typeface="Gill Sans Light"/>
              </a:rPr>
              <a:t>Max min fair allocation</a:t>
            </a:r>
          </a:p>
          <a:p>
            <a:pPr marL="456718" indent="-418659">
              <a:buClr>
                <a:srgbClr val="434343"/>
              </a:buClr>
              <a:buSzPct val="167000"/>
            </a:pPr>
            <a:r>
              <a:rPr lang="en-US" sz="2800" dirty="0">
                <a:ea typeface="ＭＳ Ｐゴシック" charset="0"/>
                <a:cs typeface="Gill Sans Light"/>
              </a:rPr>
              <a:t>Example</a:t>
            </a:r>
          </a:p>
          <a:p>
            <a:pPr marL="913437" lvl="1" indent="-380600">
              <a:buClr>
                <a:srgbClr val="666666"/>
              </a:buClr>
              <a:buSzPct val="80000"/>
              <a:buFont typeface="Courier New" charset="0"/>
              <a:buChar char="o"/>
            </a:pPr>
            <a:r>
              <a:rPr lang="en-US" dirty="0">
                <a:solidFill>
                  <a:srgbClr val="000000"/>
                </a:solidFill>
                <a:ea typeface="ＭＳ Ｐゴシック" charset="0"/>
                <a:cs typeface="Gill Sans Light"/>
              </a:rPr>
              <a:t>Red slice entitles 2/3 and demands 2/3 RE1 only</a:t>
            </a:r>
          </a:p>
          <a:p>
            <a:pPr marL="913437" lvl="1" indent="-380600">
              <a:buClr>
                <a:srgbClr val="666666"/>
              </a:buClr>
              <a:buSzPct val="80000"/>
              <a:buFont typeface="Courier New" charset="0"/>
              <a:buChar char="o"/>
            </a:pPr>
            <a:r>
              <a:rPr lang="en-US" dirty="0">
                <a:solidFill>
                  <a:srgbClr val="000000"/>
                </a:solidFill>
                <a:ea typeface="ＭＳ Ｐゴシック" charset="0"/>
                <a:cs typeface="Gill Sans Light"/>
              </a:rPr>
              <a:t>Blue slice entitles 1/3 and demand 1/3 RE2 and 1 RE3</a:t>
            </a:r>
          </a:p>
        </p:txBody>
      </p:sp>
      <p:sp>
        <p:nvSpPr>
          <p:cNvPr id="279555" name="TextBox 6"/>
          <p:cNvSpPr txBox="1">
            <a:spLocks noChangeArrowheads="1"/>
          </p:cNvSpPr>
          <p:nvPr/>
        </p:nvSpPr>
        <p:spPr bwMode="auto">
          <a:xfrm>
            <a:off x="5032375" y="3467115"/>
            <a:ext cx="2065337" cy="5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dirty="0">
                <a:solidFill>
                  <a:prstClr val="black"/>
                </a:solidFill>
              </a:rPr>
              <a:t>Radio </a:t>
            </a:r>
          </a:p>
          <a:p>
            <a:pPr algn="ctr" defTabSz="913437" eaLnBrk="1" fontAlgn="base" hangingPunct="1">
              <a:spcBef>
                <a:spcPct val="0"/>
              </a:spcBef>
              <a:spcAft>
                <a:spcPct val="0"/>
              </a:spcAft>
            </a:pPr>
            <a:r>
              <a:rPr lang="en-US" sz="1600" dirty="0">
                <a:solidFill>
                  <a:prstClr val="black"/>
                </a:solidFill>
              </a:rPr>
              <a:t>Element 1</a:t>
            </a:r>
          </a:p>
        </p:txBody>
      </p:sp>
      <p:sp>
        <p:nvSpPr>
          <p:cNvPr id="279556" name="TextBox 7"/>
          <p:cNvSpPr txBox="1">
            <a:spLocks noChangeArrowheads="1"/>
          </p:cNvSpPr>
          <p:nvPr/>
        </p:nvSpPr>
        <p:spPr bwMode="auto">
          <a:xfrm>
            <a:off x="6453188" y="3467115"/>
            <a:ext cx="2065337" cy="5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dirty="0">
                <a:solidFill>
                  <a:prstClr val="black"/>
                </a:solidFill>
              </a:rPr>
              <a:t>Radio </a:t>
            </a:r>
          </a:p>
          <a:p>
            <a:pPr algn="ctr" defTabSz="913437" eaLnBrk="1" fontAlgn="base" hangingPunct="1">
              <a:spcBef>
                <a:spcPct val="0"/>
              </a:spcBef>
              <a:spcAft>
                <a:spcPct val="0"/>
              </a:spcAft>
            </a:pPr>
            <a:r>
              <a:rPr lang="en-US" sz="1600" dirty="0">
                <a:solidFill>
                  <a:prstClr val="black"/>
                </a:solidFill>
              </a:rPr>
              <a:t>Element 2</a:t>
            </a:r>
          </a:p>
        </p:txBody>
      </p:sp>
      <p:sp>
        <p:nvSpPr>
          <p:cNvPr id="279557" name="TextBox 8"/>
          <p:cNvSpPr txBox="1">
            <a:spLocks noChangeArrowheads="1"/>
          </p:cNvSpPr>
          <p:nvPr/>
        </p:nvSpPr>
        <p:spPr bwMode="auto">
          <a:xfrm>
            <a:off x="7835911" y="3467115"/>
            <a:ext cx="1617663" cy="5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dirty="0">
                <a:solidFill>
                  <a:prstClr val="black"/>
                </a:solidFill>
              </a:rPr>
              <a:t>Radio </a:t>
            </a:r>
          </a:p>
          <a:p>
            <a:pPr algn="ctr" defTabSz="913437" eaLnBrk="1" fontAlgn="base" hangingPunct="1">
              <a:spcBef>
                <a:spcPct val="0"/>
              </a:spcBef>
              <a:spcAft>
                <a:spcPct val="0"/>
              </a:spcAft>
            </a:pPr>
            <a:r>
              <a:rPr lang="en-US" sz="1600" dirty="0">
                <a:solidFill>
                  <a:prstClr val="black"/>
                </a:solidFill>
              </a:rPr>
              <a:t>Element 3</a:t>
            </a:r>
          </a:p>
        </p:txBody>
      </p:sp>
      <p:cxnSp>
        <p:nvCxnSpPr>
          <p:cNvPr id="10" name="Straight Connector 9"/>
          <p:cNvCxnSpPr/>
          <p:nvPr/>
        </p:nvCxnSpPr>
        <p:spPr>
          <a:xfrm flipH="1">
            <a:off x="6270627" y="2717799"/>
            <a:ext cx="1185863" cy="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526224" y="1882775"/>
            <a:ext cx="382587" cy="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79560" name="TextBox 12"/>
          <p:cNvSpPr txBox="1">
            <a:spLocks noChangeArrowheads="1"/>
          </p:cNvSpPr>
          <p:nvPr/>
        </p:nvSpPr>
        <p:spPr bwMode="auto">
          <a:xfrm>
            <a:off x="6962775" y="1600204"/>
            <a:ext cx="2065337"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dirty="0">
                <a:solidFill>
                  <a:prstClr val="black"/>
                </a:solidFill>
              </a:rPr>
              <a:t>Interference Edge</a:t>
            </a:r>
          </a:p>
        </p:txBody>
      </p:sp>
      <p:pic>
        <p:nvPicPr>
          <p:cNvPr id="279561"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1061" y="2181225"/>
            <a:ext cx="7604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2"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9635" y="2181225"/>
            <a:ext cx="7604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rot="227444">
            <a:off x="6786564" y="4500579"/>
            <a:ext cx="1295400" cy="1727199"/>
            <a:chOff x="4495800" y="2667000"/>
            <a:chExt cx="1295400" cy="1295400"/>
          </a:xfrm>
        </p:grpSpPr>
        <p:grpSp>
          <p:nvGrpSpPr>
            <p:cNvPr id="19" name="Group 18"/>
            <p:cNvGrpSpPr/>
            <p:nvPr/>
          </p:nvGrpSpPr>
          <p:grpSpPr>
            <a:xfrm>
              <a:off x="4495800" y="2667000"/>
              <a:ext cx="1143000" cy="1143000"/>
              <a:chOff x="4495800" y="2667000"/>
              <a:chExt cx="1143000" cy="1143000"/>
            </a:xfrm>
            <a:scene3d>
              <a:camera prst="perspectiveFront" fov="5400000">
                <a:rot lat="1812000" lon="19056000" rev="126000"/>
              </a:camera>
              <a:lightRig rig="harsh" dir="t">
                <a:rot lat="0" lon="0" rev="1980000"/>
              </a:lightRig>
            </a:scene3d>
          </p:grpSpPr>
          <p:sp>
            <p:nvSpPr>
              <p:cNvPr id="42" name="Rectangle 41"/>
              <p:cNvSpPr/>
              <p:nvPr/>
            </p:nvSpPr>
            <p:spPr>
              <a:xfrm>
                <a:off x="4495800" y="26670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3" name="Rectangle 42"/>
              <p:cNvSpPr/>
              <p:nvPr/>
            </p:nvSpPr>
            <p:spPr>
              <a:xfrm>
                <a:off x="4800600" y="2667000"/>
                <a:ext cx="228600" cy="228600"/>
              </a:xfrm>
              <a:prstGeom prst="rect">
                <a:avLst/>
              </a:prstGeom>
              <a:solidFill>
                <a:schemeClr val="bg1">
                  <a:lumMod val="75000"/>
                </a:schemeClr>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4" name="Rectangle 43"/>
              <p:cNvSpPr/>
              <p:nvPr/>
            </p:nvSpPr>
            <p:spPr>
              <a:xfrm>
                <a:off x="5105400" y="26670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5" name="Rectangle 44"/>
              <p:cNvSpPr/>
              <p:nvPr/>
            </p:nvSpPr>
            <p:spPr>
              <a:xfrm>
                <a:off x="4495800" y="29718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6" name="Rectangle 45"/>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7" name="Rectangle 46"/>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8" name="Rectangle 47"/>
              <p:cNvSpPr/>
              <p:nvPr/>
            </p:nvSpPr>
            <p:spPr>
              <a:xfrm>
                <a:off x="54102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9" name="Rectangle 48"/>
              <p:cNvSpPr/>
              <p:nvPr/>
            </p:nvSpPr>
            <p:spPr>
              <a:xfrm>
                <a:off x="4495800" y="32766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50" name="Rectangle 49"/>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51" name="Rectangle 50"/>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52" name="Rectangle 51"/>
              <p:cNvSpPr/>
              <p:nvPr/>
            </p:nvSpPr>
            <p:spPr>
              <a:xfrm>
                <a:off x="54102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53" name="Rectangle 52"/>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54" name="Rectangle 53"/>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55" name="Rectangle 54"/>
              <p:cNvSpPr/>
              <p:nvPr/>
            </p:nvSpPr>
            <p:spPr>
              <a:xfrm>
                <a:off x="54102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grpSp>
        <p:grpSp>
          <p:nvGrpSpPr>
            <p:cNvPr id="20" name="Group 19"/>
            <p:cNvGrpSpPr/>
            <p:nvPr/>
          </p:nvGrpSpPr>
          <p:grpSpPr>
            <a:xfrm>
              <a:off x="4724400" y="2819400"/>
              <a:ext cx="838200" cy="1143000"/>
              <a:chOff x="4495800" y="2667000"/>
              <a:chExt cx="838200" cy="1143000"/>
            </a:xfrm>
            <a:scene3d>
              <a:camera prst="perspectiveFront" fov="5400000">
                <a:rot lat="1812000" lon="19056000" rev="126000"/>
              </a:camera>
              <a:lightRig rig="harsh" dir="t">
                <a:rot lat="0" lon="0" rev="1980000"/>
              </a:lightRig>
            </a:scene3d>
          </p:grpSpPr>
          <p:sp>
            <p:nvSpPr>
              <p:cNvPr id="31" name="Rectangle 30"/>
              <p:cNvSpPr/>
              <p:nvPr/>
            </p:nvSpPr>
            <p:spPr>
              <a:xfrm>
                <a:off x="4495800" y="26670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2" name="Rectangle 31"/>
              <p:cNvSpPr/>
              <p:nvPr/>
            </p:nvSpPr>
            <p:spPr>
              <a:xfrm>
                <a:off x="4800600" y="26670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3" name="Rectangle 32"/>
              <p:cNvSpPr/>
              <p:nvPr/>
            </p:nvSpPr>
            <p:spPr>
              <a:xfrm>
                <a:off x="5105400" y="26670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4" name="Rectangle 33"/>
              <p:cNvSpPr/>
              <p:nvPr/>
            </p:nvSpPr>
            <p:spPr>
              <a:xfrm>
                <a:off x="4495800" y="29718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5" name="Rectangle 34"/>
              <p:cNvSpPr/>
              <p:nvPr/>
            </p:nvSpPr>
            <p:spPr>
              <a:xfrm>
                <a:off x="48006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6" name="Rectangle 35"/>
              <p:cNvSpPr/>
              <p:nvPr/>
            </p:nvSpPr>
            <p:spPr>
              <a:xfrm>
                <a:off x="5105400" y="29718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7" name="Rectangle 36"/>
              <p:cNvSpPr/>
              <p:nvPr/>
            </p:nvSpPr>
            <p:spPr>
              <a:xfrm>
                <a:off x="4495800" y="32766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8" name="Rectangle 37"/>
              <p:cNvSpPr/>
              <p:nvPr/>
            </p:nvSpPr>
            <p:spPr>
              <a:xfrm>
                <a:off x="48006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9" name="Rectangle 38"/>
              <p:cNvSpPr/>
              <p:nvPr/>
            </p:nvSpPr>
            <p:spPr>
              <a:xfrm>
                <a:off x="5105400" y="32766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0" name="Rectangle 39"/>
              <p:cNvSpPr/>
              <p:nvPr/>
            </p:nvSpPr>
            <p:spPr>
              <a:xfrm>
                <a:off x="48006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41" name="Rectangle 40"/>
              <p:cNvSpPr/>
              <p:nvPr/>
            </p:nvSpPr>
            <p:spPr>
              <a:xfrm>
                <a:off x="5105400" y="3581400"/>
                <a:ext cx="228600" cy="228600"/>
              </a:xfrm>
              <a:prstGeom prst="rect">
                <a:avLst/>
              </a:prstGeom>
              <a:solidFill>
                <a:srgbClr val="FFFF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grpSp>
        <p:grpSp>
          <p:nvGrpSpPr>
            <p:cNvPr id="21" name="Group 20"/>
            <p:cNvGrpSpPr/>
            <p:nvPr/>
          </p:nvGrpSpPr>
          <p:grpSpPr>
            <a:xfrm>
              <a:off x="4953000" y="2971800"/>
              <a:ext cx="838200" cy="838200"/>
              <a:chOff x="4495800" y="2667000"/>
              <a:chExt cx="838200" cy="838200"/>
            </a:xfrm>
            <a:scene3d>
              <a:camera prst="perspectiveFront" fov="5400000">
                <a:rot lat="1812000" lon="19056000" rev="126000"/>
              </a:camera>
              <a:lightRig rig="harsh" dir="t">
                <a:rot lat="0" lon="0" rev="1980000"/>
              </a:lightRig>
            </a:scene3d>
          </p:grpSpPr>
          <p:sp>
            <p:nvSpPr>
              <p:cNvPr id="22" name="Rectangle 21"/>
              <p:cNvSpPr/>
              <p:nvPr/>
            </p:nvSpPr>
            <p:spPr>
              <a:xfrm>
                <a:off x="4495800" y="26670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black"/>
                  </a:solidFill>
                  <a:latin typeface="Calibri"/>
                </a:endParaRPr>
              </a:p>
            </p:txBody>
          </p:sp>
          <p:sp>
            <p:nvSpPr>
              <p:cNvPr id="23" name="Rectangle 22"/>
              <p:cNvSpPr/>
              <p:nvPr/>
            </p:nvSpPr>
            <p:spPr>
              <a:xfrm>
                <a:off x="4800600" y="26670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24" name="Rectangle 23"/>
              <p:cNvSpPr/>
              <p:nvPr/>
            </p:nvSpPr>
            <p:spPr>
              <a:xfrm>
                <a:off x="5105400" y="26670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25" name="Rectangle 24"/>
              <p:cNvSpPr/>
              <p:nvPr/>
            </p:nvSpPr>
            <p:spPr>
              <a:xfrm>
                <a:off x="4495800" y="2971800"/>
                <a:ext cx="228600" cy="228600"/>
              </a:xfrm>
              <a:prstGeom prst="rect">
                <a:avLst/>
              </a:prstGeom>
              <a:solidFill>
                <a:srgbClr val="FF0000"/>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ln>
                    <a:solidFill>
                      <a:prstClr val="black"/>
                    </a:solidFill>
                  </a:ln>
                  <a:solidFill>
                    <a:prstClr val="white"/>
                  </a:solidFill>
                  <a:latin typeface="Calibri"/>
                </a:endParaRPr>
              </a:p>
            </p:txBody>
          </p:sp>
          <p:sp>
            <p:nvSpPr>
              <p:cNvPr id="26" name="Rectangle 25"/>
              <p:cNvSpPr/>
              <p:nvPr/>
            </p:nvSpPr>
            <p:spPr>
              <a:xfrm>
                <a:off x="4800600" y="29718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27" name="Rectangle 26"/>
              <p:cNvSpPr/>
              <p:nvPr/>
            </p:nvSpPr>
            <p:spPr>
              <a:xfrm>
                <a:off x="5105400" y="29718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28" name="Rectangle 27"/>
              <p:cNvSpPr/>
              <p:nvPr/>
            </p:nvSpPr>
            <p:spPr>
              <a:xfrm>
                <a:off x="4495800" y="3276600"/>
                <a:ext cx="228600" cy="228600"/>
              </a:xfrm>
              <a:prstGeom prst="rect">
                <a:avLst/>
              </a:prstGeom>
              <a:solidFill>
                <a:srgbClr val="BFBFB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29" name="Rectangle 28"/>
              <p:cNvSpPr/>
              <p:nvPr/>
            </p:nvSpPr>
            <p:spPr>
              <a:xfrm>
                <a:off x="4800600" y="32766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30" name="Rectangle 29"/>
              <p:cNvSpPr/>
              <p:nvPr/>
            </p:nvSpPr>
            <p:spPr>
              <a:xfrm>
                <a:off x="5105400" y="3276600"/>
                <a:ext cx="228600" cy="228600"/>
              </a:xfrm>
              <a:prstGeom prst="rect">
                <a:avLst/>
              </a:prstGeom>
              <a:solidFill>
                <a:srgbClr val="0000FF"/>
              </a:solidFill>
              <a:ln>
                <a:noFill/>
              </a:ln>
              <a:sp3d z="381000" extrusionH="254000" contourW="12700" prstMaterial="metal">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grpSp>
      </p:grpSp>
      <p:sp>
        <p:nvSpPr>
          <p:cNvPr id="56" name="TextBox 55"/>
          <p:cNvSpPr txBox="1">
            <a:spLocks noChangeArrowheads="1"/>
          </p:cNvSpPr>
          <p:nvPr/>
        </p:nvSpPr>
        <p:spPr bwMode="auto">
          <a:xfrm rot="1859815">
            <a:off x="6850266" y="6090114"/>
            <a:ext cx="540940" cy="2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200">
                <a:solidFill>
                  <a:prstClr val="black"/>
                </a:solidFill>
              </a:rPr>
              <a:t>Time</a:t>
            </a:r>
          </a:p>
        </p:txBody>
      </p:sp>
      <p:sp>
        <p:nvSpPr>
          <p:cNvPr id="57" name="TextBox 56"/>
          <p:cNvSpPr txBox="1">
            <a:spLocks noChangeArrowheads="1"/>
          </p:cNvSpPr>
          <p:nvPr/>
        </p:nvSpPr>
        <p:spPr bwMode="auto">
          <a:xfrm rot="-1601178">
            <a:off x="7443789" y="5976605"/>
            <a:ext cx="1752600" cy="2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200">
                <a:solidFill>
                  <a:prstClr val="black"/>
                </a:solidFill>
              </a:rPr>
              <a:t>Radio Element</a:t>
            </a:r>
          </a:p>
        </p:txBody>
      </p:sp>
      <p:sp>
        <p:nvSpPr>
          <p:cNvPr id="58" name="TextBox 57"/>
          <p:cNvSpPr txBox="1">
            <a:spLocks noChangeArrowheads="1"/>
          </p:cNvSpPr>
          <p:nvPr/>
        </p:nvSpPr>
        <p:spPr bwMode="auto">
          <a:xfrm rot="-5400000">
            <a:off x="6306377" y="5069348"/>
            <a:ext cx="966737" cy="2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200">
                <a:solidFill>
                  <a:prstClr val="black"/>
                </a:solidFill>
              </a:rPr>
              <a:t>Frequency</a:t>
            </a:r>
          </a:p>
        </p:txBody>
      </p:sp>
      <p:sp>
        <p:nvSpPr>
          <p:cNvPr id="61" name="Slide Number Placeholder 3"/>
          <p:cNvSpPr>
            <a:spLocks noGrp="1"/>
          </p:cNvSpPr>
          <p:nvPr>
            <p:ph type="sldNum" sz="quarter" idx="12"/>
          </p:nvPr>
        </p:nvSpPr>
        <p:spPr>
          <a:xfrm>
            <a:off x="6553200" y="6356364"/>
            <a:ext cx="2133600" cy="365125"/>
          </a:xfrm>
        </p:spPr>
        <p:txBody>
          <a:bodyPr/>
          <a:lstStyle/>
          <a:p>
            <a:pPr>
              <a:defRPr/>
            </a:pPr>
            <a:fld id="{5E0C006E-9ACD-024A-87E7-211064ECE271}" type="slidenum">
              <a:rPr lang="en-US">
                <a:solidFill>
                  <a:prstClr val="white">
                    <a:lumMod val="75000"/>
                  </a:prstClr>
                </a:solidFill>
                <a:latin typeface="Calibri"/>
              </a:rPr>
              <a:pPr>
                <a:defRPr/>
              </a:pPr>
              <a:t>43</a:t>
            </a:fld>
            <a:endParaRPr lang="en-US" dirty="0">
              <a:solidFill>
                <a:prstClr val="white">
                  <a:lumMod val="75000"/>
                </a:prstClr>
              </a:solidFill>
              <a:latin typeface="Calibri"/>
            </a:endParaRPr>
          </a:p>
        </p:txBody>
      </p:sp>
      <p:cxnSp>
        <p:nvCxnSpPr>
          <p:cNvPr id="11" name="Straight Connector 10"/>
          <p:cNvCxnSpPr/>
          <p:nvPr/>
        </p:nvCxnSpPr>
        <p:spPr>
          <a:xfrm flipH="1">
            <a:off x="7691439" y="2717799"/>
            <a:ext cx="928686" cy="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pic>
        <p:nvPicPr>
          <p:cNvPr id="279569" name="Picture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7711" y="2181225"/>
            <a:ext cx="7604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3428041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p:nvPr>
        </p:nvSpPr>
        <p:spPr/>
        <p:txBody>
          <a:bodyPr/>
          <a:lstStyle/>
          <a:p>
            <a:r>
              <a:rPr lang="en-US" dirty="0" smtClean="0">
                <a:ea typeface="ＭＳ Ｐゴシック" charset="0"/>
                <a:cs typeface="Gill Sans Light"/>
              </a:rPr>
              <a:t>Summary</a:t>
            </a:r>
            <a:endParaRPr lang="en-US" dirty="0">
              <a:ea typeface="ＭＳ Ｐゴシック" charset="0"/>
              <a:cs typeface="Gill Sans Light"/>
            </a:endParaRPr>
          </a:p>
        </p:txBody>
      </p:sp>
      <p:sp>
        <p:nvSpPr>
          <p:cNvPr id="3" name="Content Placeholder 2"/>
          <p:cNvSpPr>
            <a:spLocks noGrp="1"/>
          </p:cNvSpPr>
          <p:nvPr>
            <p:ph idx="1"/>
          </p:nvPr>
        </p:nvSpPr>
        <p:spPr/>
        <p:txBody>
          <a:bodyPr/>
          <a:lstStyle/>
          <a:p>
            <a:pPr marL="456718" indent="-418659">
              <a:buClr>
                <a:srgbClr val="434343"/>
              </a:buClr>
              <a:buSzPct val="166666"/>
              <a:buFont typeface="Arial"/>
              <a:buChar char="•"/>
              <a:defRPr/>
            </a:pPr>
            <a:r>
              <a:rPr lang="en-US" sz="2800" dirty="0"/>
              <a:t>Dense deployment calls for central control of radio resources</a:t>
            </a:r>
          </a:p>
          <a:p>
            <a:pPr marL="456718" indent="-418659">
              <a:buClr>
                <a:srgbClr val="434343"/>
              </a:buClr>
              <a:buSzPct val="166666"/>
              <a:buFont typeface="Arial"/>
              <a:buChar char="•"/>
              <a:defRPr/>
            </a:pPr>
            <a:r>
              <a:rPr lang="en-US" sz="2800" dirty="0"/>
              <a:t>Deployment costs motivate RAN Sharing</a:t>
            </a:r>
            <a:endParaRPr lang="en" sz="2800" dirty="0"/>
          </a:p>
          <a:p>
            <a:pPr marL="456718" indent="-418659">
              <a:buClr>
                <a:srgbClr val="434343"/>
              </a:buClr>
              <a:buSzPct val="166666"/>
              <a:buFont typeface="Arial"/>
              <a:buChar char="•"/>
              <a:defRPr/>
            </a:pPr>
            <a:r>
              <a:rPr lang="en-US" sz="2800" dirty="0"/>
              <a:t>We present the design of </a:t>
            </a:r>
            <a:r>
              <a:rPr lang="en-US" sz="2800" dirty="0" err="1"/>
              <a:t>RadioVisor</a:t>
            </a:r>
            <a:endParaRPr lang="en-US" sz="2800" dirty="0"/>
          </a:p>
          <a:p>
            <a:pPr marL="913437" lvl="1" indent="-380600">
              <a:buClr>
                <a:srgbClr val="666666"/>
              </a:buClr>
              <a:buSzPct val="80000"/>
              <a:buFont typeface="Courier New"/>
              <a:buChar char="o"/>
              <a:defRPr/>
            </a:pPr>
            <a:r>
              <a:rPr lang="en-US" dirty="0" smtClean="0"/>
              <a:t>Enables direct control of per slice radio resources</a:t>
            </a:r>
          </a:p>
          <a:p>
            <a:pPr marL="913437" lvl="1" indent="-380600">
              <a:buClr>
                <a:srgbClr val="666666"/>
              </a:buClr>
              <a:buSzPct val="80000"/>
              <a:buFont typeface="Courier New"/>
              <a:buChar char="o"/>
              <a:defRPr/>
            </a:pPr>
            <a:r>
              <a:rPr lang="en-US" dirty="0" smtClean="0"/>
              <a:t>Configures per slice PHY and MAC, and interference management algorithm</a:t>
            </a:r>
          </a:p>
          <a:p>
            <a:pPr marL="913437" lvl="1" indent="-380600">
              <a:buClr>
                <a:srgbClr val="666666"/>
              </a:buClr>
              <a:buSzPct val="80000"/>
              <a:buFont typeface="Courier New"/>
              <a:buChar char="o"/>
              <a:defRPr/>
            </a:pPr>
            <a:r>
              <a:rPr lang="en-US" dirty="0" smtClean="0"/>
              <a:t>Supports flexible slice definitions and operations</a:t>
            </a: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fld id="{B45347CE-1D94-0D4D-BA6B-9E3BD1EFDB5C}" type="slidenum">
              <a:rPr lang="en-US">
                <a:solidFill>
                  <a:prstClr val="white">
                    <a:lumMod val="75000"/>
                  </a:prstClr>
                </a:solidFill>
                <a:latin typeface="Calibri"/>
              </a:rPr>
              <a:pPr>
                <a:defRPr/>
              </a:pPr>
              <a:t>44</a:t>
            </a:fld>
            <a:endParaRPr lang="en-US" dirty="0">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23868548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lnSpcReduction="10000"/>
          </a:bodyPr>
          <a:lstStyle/>
          <a:p>
            <a:r>
              <a:rPr lang="en-US" dirty="0" smtClean="0"/>
              <a:t>Review of SDN Security</a:t>
            </a:r>
          </a:p>
          <a:p>
            <a:r>
              <a:rPr lang="en-US" dirty="0" smtClean="0"/>
              <a:t>SDN Wireless Networks</a:t>
            </a:r>
          </a:p>
          <a:p>
            <a:pPr lvl="1"/>
            <a:r>
              <a:rPr lang="en-US" dirty="0" smtClean="0"/>
              <a:t>Motivation</a:t>
            </a:r>
          </a:p>
          <a:p>
            <a:pPr lvl="1"/>
            <a:r>
              <a:rPr lang="en-US" dirty="0" smtClean="0">
                <a:solidFill>
                  <a:srgbClr val="000000"/>
                </a:solidFill>
              </a:rPr>
              <a:t>Data Plane Abstraction: </a:t>
            </a:r>
          </a:p>
          <a:p>
            <a:pPr lvl="2"/>
            <a:r>
              <a:rPr lang="en-US" dirty="0" err="1" smtClean="0"/>
              <a:t>OpenRadio</a:t>
            </a:r>
            <a:r>
              <a:rPr lang="en-US" dirty="0" smtClean="0"/>
              <a:t>  </a:t>
            </a:r>
          </a:p>
          <a:p>
            <a:pPr lvl="2"/>
            <a:r>
              <a:rPr lang="en-US" dirty="0" smtClean="0"/>
              <a:t>PRAN</a:t>
            </a:r>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solidFill>
                  <a:srgbClr val="FF0000"/>
                </a:solidFill>
              </a:rPr>
              <a:t>Core Networks: </a:t>
            </a:r>
            <a:r>
              <a:rPr lang="en-US" dirty="0" err="1" smtClean="0">
                <a:solidFill>
                  <a:srgbClr val="FF0000"/>
                </a:solidFill>
              </a:rPr>
              <a:t>SoftCell</a:t>
            </a:r>
            <a:endParaRPr lang="en-US" dirty="0" smtClean="0">
              <a:solidFill>
                <a:srgbClr val="FF0000"/>
              </a:solidFill>
            </a:endParaRPr>
          </a:p>
          <a:p>
            <a:pPr lvl="2"/>
            <a:r>
              <a:rPr lang="en-US" dirty="0" smtClean="0"/>
              <a:t>Cellular WAN: </a:t>
            </a:r>
            <a:r>
              <a:rPr lang="en-US" dirty="0" err="1" smtClean="0"/>
              <a:t>SoftMoW</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45</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8285470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970268" y="1600201"/>
            <a:ext cx="5327067" cy="2667001"/>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sz="3000" dirty="0">
              <a:solidFill>
                <a:prstClr val="black"/>
              </a:solidFill>
              <a:latin typeface="Calibri"/>
            </a:endParaRPr>
          </a:p>
        </p:txBody>
      </p:sp>
      <p:sp>
        <p:nvSpPr>
          <p:cNvPr id="2" name="Title 1"/>
          <p:cNvSpPr>
            <a:spLocks noGrp="1"/>
          </p:cNvSpPr>
          <p:nvPr>
            <p:ph type="title"/>
          </p:nvPr>
        </p:nvSpPr>
        <p:spPr/>
        <p:txBody>
          <a:bodyPr>
            <a:normAutofit/>
          </a:bodyPr>
          <a:lstStyle/>
          <a:p>
            <a:r>
              <a:rPr lang="en-US" sz="3600" dirty="0"/>
              <a:t>LTE Cellular Network Architecture</a:t>
            </a:r>
            <a:endParaRPr lang="en-US" sz="3600" dirty="0">
              <a:solidFill>
                <a:srgbClr val="C0504D"/>
              </a:solidFill>
            </a:endParaRPr>
          </a:p>
        </p:txBody>
      </p:sp>
      <p:sp>
        <p:nvSpPr>
          <p:cNvPr id="5" name="Rectangle 4"/>
          <p:cNvSpPr/>
          <p:nvPr/>
        </p:nvSpPr>
        <p:spPr>
          <a:xfrm>
            <a:off x="2057404" y="6172204"/>
            <a:ext cx="752273" cy="353846"/>
          </a:xfrm>
          <a:prstGeom prst="rect">
            <a:avLst/>
          </a:prstGeom>
        </p:spPr>
        <p:txBody>
          <a:bodyPr wrap="none" lIns="91344" tIns="45672" rIns="91344" bIns="45672">
            <a:spAutoFit/>
          </a:bodyPr>
          <a:lstStyle/>
          <a:p>
            <a:pPr defTabSz="913437"/>
            <a:r>
              <a:rPr lang="en-US" dirty="0" smtClean="0">
                <a:solidFill>
                  <a:prstClr val="black"/>
                </a:solidFill>
                <a:latin typeface="Calibri"/>
                <a:cs typeface="Lucida Sans"/>
              </a:rPr>
              <a:t>access</a:t>
            </a:r>
            <a:endParaRPr lang="en-US" dirty="0">
              <a:solidFill>
                <a:prstClr val="black"/>
              </a:solidFill>
              <a:latin typeface="Calibri"/>
              <a:cs typeface="Lucida Sans"/>
            </a:endParaRPr>
          </a:p>
        </p:txBody>
      </p:sp>
      <p:sp>
        <p:nvSpPr>
          <p:cNvPr id="6" name="Rectangle 5"/>
          <p:cNvSpPr/>
          <p:nvPr/>
        </p:nvSpPr>
        <p:spPr>
          <a:xfrm>
            <a:off x="3752649" y="6221597"/>
            <a:ext cx="576099" cy="353846"/>
          </a:xfrm>
          <a:prstGeom prst="rect">
            <a:avLst/>
          </a:prstGeom>
        </p:spPr>
        <p:txBody>
          <a:bodyPr wrap="none" lIns="91344" tIns="45672" rIns="91344" bIns="45672">
            <a:spAutoFit/>
          </a:bodyPr>
          <a:lstStyle/>
          <a:p>
            <a:pPr defTabSz="913437"/>
            <a:r>
              <a:rPr lang="en-US" dirty="0" smtClean="0">
                <a:solidFill>
                  <a:prstClr val="black"/>
                </a:solidFill>
                <a:latin typeface="Calibri"/>
                <a:cs typeface="Lucida Sans"/>
              </a:rPr>
              <a:t>core</a:t>
            </a:r>
            <a:endParaRPr lang="en-US" dirty="0">
              <a:solidFill>
                <a:prstClr val="black"/>
              </a:solidFill>
              <a:latin typeface="Calibri"/>
              <a:cs typeface="Lucida Sans"/>
            </a:endParaRPr>
          </a:p>
        </p:txBody>
      </p:sp>
      <p:grpSp>
        <p:nvGrpSpPr>
          <p:cNvPr id="7" name="Group 6"/>
          <p:cNvGrpSpPr/>
          <p:nvPr/>
        </p:nvGrpSpPr>
        <p:grpSpPr>
          <a:xfrm>
            <a:off x="2249752" y="4427342"/>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956148952"/>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49362"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6837614"/>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49363"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6"/>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2064934442"/>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49364"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92124442"/>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49365"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60"/>
            <a:ext cx="834268" cy="1385047"/>
            <a:chOff x="547949" y="4190857"/>
            <a:chExt cx="834268" cy="1385046"/>
          </a:xfrm>
        </p:grpSpPr>
        <p:pic>
          <p:nvPicPr>
            <p:cNvPr id="18" name="Picture 17"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9" y="5219494"/>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grpSp>
      <p:grpSp>
        <p:nvGrpSpPr>
          <p:cNvPr id="29" name="Group 28"/>
          <p:cNvGrpSpPr>
            <a:grpSpLocks/>
          </p:cNvGrpSpPr>
          <p:nvPr/>
        </p:nvGrpSpPr>
        <p:grpSpPr bwMode="auto">
          <a:xfrm rot="10076633" flipH="1">
            <a:off x="1650089"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grpSp>
      <p:sp>
        <p:nvSpPr>
          <p:cNvPr id="37" name="Rectangle 36"/>
          <p:cNvSpPr>
            <a:spLocks/>
          </p:cNvSpPr>
          <p:nvPr/>
        </p:nvSpPr>
        <p:spPr>
          <a:xfrm>
            <a:off x="6324601" y="2438404"/>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a:solidFill>
                <a:prstClr val="white"/>
              </a:solidFill>
              <a:latin typeface="Calibri"/>
            </a:endParaRPr>
          </a:p>
        </p:txBody>
      </p:sp>
      <p:sp>
        <p:nvSpPr>
          <p:cNvPr id="38" name="Rectangle 37"/>
          <p:cNvSpPr/>
          <p:nvPr/>
        </p:nvSpPr>
        <p:spPr>
          <a:xfrm>
            <a:off x="6248400" y="2514609"/>
            <a:ext cx="1968718" cy="615456"/>
          </a:xfrm>
          <a:prstGeom prst="rect">
            <a:avLst/>
          </a:prstGeom>
        </p:spPr>
        <p:txBody>
          <a:bodyPr wrap="square" lIns="91344" tIns="45672" rIns="91344" bIns="45672">
            <a:spAutoFit/>
          </a:bodyPr>
          <a:lstStyle/>
          <a:p>
            <a:pPr algn="ctr" defTabSz="913437"/>
            <a:r>
              <a:rPr lang="en-US" dirty="0" smtClean="0">
                <a:solidFill>
                  <a:prstClr val="black"/>
                </a:solidFill>
                <a:latin typeface="Calibri"/>
                <a:cs typeface="Lucida Sans"/>
              </a:rPr>
              <a:t>Packet Data </a:t>
            </a:r>
            <a:br>
              <a:rPr lang="en-US" dirty="0" smtClean="0">
                <a:solidFill>
                  <a:prstClr val="black"/>
                </a:solidFill>
                <a:latin typeface="Calibri"/>
                <a:cs typeface="Lucida Sans"/>
              </a:rPr>
            </a:br>
            <a:r>
              <a:rPr lang="en-US" dirty="0" smtClean="0">
                <a:solidFill>
                  <a:prstClr val="black"/>
                </a:solidFill>
                <a:latin typeface="Calibri"/>
                <a:cs typeface="Lucida Sans"/>
              </a:rPr>
              <a:t>Network Gateway</a:t>
            </a:r>
            <a:endParaRPr lang="en-US" dirty="0">
              <a:solidFill>
                <a:prstClr val="black"/>
              </a:solidFill>
              <a:latin typeface="Calibri"/>
              <a:cs typeface="Lucida Sans"/>
            </a:endParaRPr>
          </a:p>
        </p:txBody>
      </p:sp>
      <p:sp>
        <p:nvSpPr>
          <p:cNvPr id="39" name="Rectangle 38"/>
          <p:cNvSpPr>
            <a:spLocks noChangeAspect="1"/>
          </p:cNvSpPr>
          <p:nvPr/>
        </p:nvSpPr>
        <p:spPr>
          <a:xfrm>
            <a:off x="3851793" y="2086185"/>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a:solidFill>
                <a:prstClr val="white"/>
              </a:solidFill>
              <a:latin typeface="Calibri"/>
            </a:endParaRPr>
          </a:p>
        </p:txBody>
      </p:sp>
      <p:sp>
        <p:nvSpPr>
          <p:cNvPr id="40" name="Rectangle 39"/>
          <p:cNvSpPr/>
          <p:nvPr/>
        </p:nvSpPr>
        <p:spPr>
          <a:xfrm>
            <a:off x="3938145" y="2243223"/>
            <a:ext cx="1672059" cy="353846"/>
          </a:xfrm>
          <a:prstGeom prst="rect">
            <a:avLst/>
          </a:prstGeom>
        </p:spPr>
        <p:txBody>
          <a:bodyPr wrap="none" lIns="91344" tIns="45672" rIns="91344" bIns="45672">
            <a:spAutoFit/>
          </a:bodyPr>
          <a:lstStyle/>
          <a:p>
            <a:pPr algn="ctr" defTabSz="913437"/>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sp>
        <p:nvSpPr>
          <p:cNvPr id="41" name="Rectangle 40"/>
          <p:cNvSpPr/>
          <p:nvPr/>
        </p:nvSpPr>
        <p:spPr>
          <a:xfrm>
            <a:off x="8244996" y="3429034"/>
            <a:ext cx="864947" cy="338457"/>
          </a:xfrm>
          <a:prstGeom prst="rect">
            <a:avLst/>
          </a:prstGeom>
        </p:spPr>
        <p:txBody>
          <a:bodyPr wrap="none" lIns="91344" tIns="45672" rIns="91344" bIns="45672">
            <a:spAutoFit/>
          </a:bodyPr>
          <a:lstStyle/>
          <a:p>
            <a:pPr defTabSz="913437"/>
            <a:r>
              <a:rPr lang="en-US" sz="1600" dirty="0">
                <a:solidFill>
                  <a:prstClr val="black"/>
                </a:solidFill>
                <a:latin typeface="Calibri"/>
                <a:cs typeface="Lucida Sans"/>
              </a:rPr>
              <a:t>Internet</a:t>
            </a:r>
            <a:endParaRPr lang="en-US" sz="1600" dirty="0">
              <a:solidFill>
                <a:prstClr val="black"/>
              </a:solidFill>
              <a:latin typeface="Calibri"/>
            </a:endParaRPr>
          </a:p>
        </p:txBody>
      </p:sp>
      <p:cxnSp>
        <p:nvCxnSpPr>
          <p:cNvPr id="42" name="Straight Connector 41"/>
          <p:cNvCxnSpPr>
            <a:stCxn id="37" idx="3"/>
          </p:cNvCxnSpPr>
          <p:nvPr/>
        </p:nvCxnSpPr>
        <p:spPr>
          <a:xfrm>
            <a:off x="8153404" y="2804161"/>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886200" y="3200401"/>
            <a:ext cx="1828800" cy="713716"/>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a:solidFill>
                <a:prstClr val="white"/>
              </a:solidFill>
              <a:latin typeface="Calibri"/>
            </a:endParaRPr>
          </a:p>
        </p:txBody>
      </p:sp>
      <p:sp>
        <p:nvSpPr>
          <p:cNvPr id="44" name="Rectangle 43"/>
          <p:cNvSpPr/>
          <p:nvPr/>
        </p:nvSpPr>
        <p:spPr>
          <a:xfrm>
            <a:off x="3927090" y="3352802"/>
            <a:ext cx="1672059" cy="353846"/>
          </a:xfrm>
          <a:prstGeom prst="rect">
            <a:avLst/>
          </a:prstGeom>
        </p:spPr>
        <p:txBody>
          <a:bodyPr wrap="none" lIns="91344" tIns="45672" rIns="91344" bIns="45672">
            <a:spAutoFit/>
          </a:bodyPr>
          <a:lstStyle/>
          <a:p>
            <a:pPr algn="ctr" defTabSz="913437"/>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cxnSp>
        <p:nvCxnSpPr>
          <p:cNvPr id="45" name="Elbow Connector 44"/>
          <p:cNvCxnSpPr>
            <a:stCxn id="39" idx="3"/>
            <a:endCxn id="37" idx="1"/>
          </p:cNvCxnSpPr>
          <p:nvPr/>
        </p:nvCxnSpPr>
        <p:spPr>
          <a:xfrm>
            <a:off x="5680593" y="2443059"/>
            <a:ext cx="644007" cy="361117"/>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715003" y="2971801"/>
            <a:ext cx="609600" cy="5854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11" idx="3"/>
            <a:endCxn id="39" idx="1"/>
          </p:cNvCxnSpPr>
          <p:nvPr/>
        </p:nvCxnSpPr>
        <p:spPr>
          <a:xfrm flipV="1">
            <a:off x="2626424" y="2443044"/>
            <a:ext cx="1225371" cy="257379"/>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a:endCxn id="43" idx="1"/>
          </p:cNvCxnSpPr>
          <p:nvPr/>
        </p:nvCxnSpPr>
        <p:spPr>
          <a:xfrm>
            <a:off x="2590800" y="3276600"/>
            <a:ext cx="1295400" cy="280659"/>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895600" y="1600201"/>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415667" y="1600213"/>
            <a:ext cx="1327607" cy="292291"/>
          </a:xfrm>
          <a:prstGeom prst="rect">
            <a:avLst/>
          </a:prstGeom>
        </p:spPr>
        <p:txBody>
          <a:bodyPr wrap="none" lIns="91344" tIns="45672" rIns="91344" bIns="45672">
            <a:spAutoFit/>
          </a:bodyPr>
          <a:lstStyle/>
          <a:p>
            <a:pPr algn="ctr" defTabSz="913437"/>
            <a:r>
              <a:rPr lang="en-US" sz="1300" dirty="0">
                <a:solidFill>
                  <a:prstClr val="black"/>
                </a:solidFill>
                <a:latin typeface="Calibri"/>
                <a:cs typeface="Lucida Sans"/>
              </a:rPr>
              <a:t>Base Station (BS)</a:t>
            </a:r>
            <a:endParaRPr lang="en-US" sz="1300" dirty="0">
              <a:solidFill>
                <a:prstClr val="black"/>
              </a:solidFill>
              <a:latin typeface="Calibri"/>
            </a:endParaRPr>
          </a:p>
        </p:txBody>
      </p:sp>
      <p:cxnSp>
        <p:nvCxnSpPr>
          <p:cNvPr id="51" name="Straight Connector 50"/>
          <p:cNvCxnSpPr/>
          <p:nvPr/>
        </p:nvCxnSpPr>
        <p:spPr>
          <a:xfrm>
            <a:off x="2440713" y="1939686"/>
            <a:ext cx="0" cy="173737"/>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56713" y="3874931"/>
            <a:ext cx="1604539" cy="292291"/>
          </a:xfrm>
          <a:prstGeom prst="rect">
            <a:avLst/>
          </a:prstGeom>
        </p:spPr>
        <p:txBody>
          <a:bodyPr wrap="none" lIns="91344" tIns="45672" rIns="91344" bIns="45672">
            <a:spAutoFit/>
          </a:bodyPr>
          <a:lstStyle/>
          <a:p>
            <a:pPr algn="ctr" defTabSz="913437"/>
            <a:r>
              <a:rPr lang="en-US" sz="1300" dirty="0">
                <a:solidFill>
                  <a:prstClr val="black"/>
                </a:solidFill>
                <a:latin typeface="Calibri"/>
                <a:cs typeface="Lucida Sans"/>
              </a:rPr>
              <a:t>User Equipment (UE)</a:t>
            </a:r>
            <a:endParaRPr lang="en-US" sz="1300" dirty="0">
              <a:solidFill>
                <a:prstClr val="black"/>
              </a:solidFill>
              <a:latin typeface="Calibri"/>
            </a:endParaRPr>
          </a:p>
        </p:txBody>
      </p:sp>
      <p:cxnSp>
        <p:nvCxnSpPr>
          <p:cNvPr id="53" name="Straight Connector 52"/>
          <p:cNvCxnSpPr/>
          <p:nvPr/>
        </p:nvCxnSpPr>
        <p:spPr>
          <a:xfrm>
            <a:off x="1158971" y="4410856"/>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1718992C-B9AF-2F49-8B31-EC7F489F3004}" type="slidenum">
              <a:rPr lang="en-US">
                <a:solidFill>
                  <a:prstClr val="white">
                    <a:lumMod val="75000"/>
                  </a:prstClr>
                </a:solidFill>
                <a:latin typeface="Calibri"/>
              </a:rPr>
              <a:pPr/>
              <a:t>46</a:t>
            </a:fld>
            <a:endParaRPr lang="en-US">
              <a:solidFill>
                <a:prstClr val="white">
                  <a:lumMod val="75000"/>
                </a:prstClr>
              </a:solidFill>
              <a:latin typeface="Calibri"/>
            </a:endParaRPr>
          </a:p>
        </p:txBody>
      </p:sp>
      <p:sp>
        <p:nvSpPr>
          <p:cNvPr id="55" name="Cloud 54"/>
          <p:cNvSpPr/>
          <p:nvPr/>
        </p:nvSpPr>
        <p:spPr>
          <a:xfrm>
            <a:off x="3505200" y="4343402"/>
            <a:ext cx="4800600" cy="2274878"/>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sz="3000" dirty="0">
              <a:solidFill>
                <a:prstClr val="black"/>
              </a:solidFill>
              <a:latin typeface="Calibri"/>
            </a:endParaRPr>
          </a:p>
        </p:txBody>
      </p:sp>
      <p:sp>
        <p:nvSpPr>
          <p:cNvPr id="4" name="Date Placeholder 3"/>
          <p:cNvSpPr>
            <a:spLocks noGrp="1"/>
          </p:cNvSpPr>
          <p:nvPr>
            <p:ph type="dt" sz="half" idx="10"/>
          </p:nvPr>
        </p:nvSpPr>
        <p:spPr>
          <a:xfrm>
            <a:off x="381000" y="6518290"/>
            <a:ext cx="2133600" cy="365125"/>
          </a:xfrm>
        </p:spPr>
        <p:txBody>
          <a:bodyPr/>
          <a:lstStyle/>
          <a:p>
            <a:pPr algn="ctr" defTabSz="913437" fontAlgn="base">
              <a:spcBef>
                <a:spcPct val="0"/>
              </a:spcBef>
              <a:spcAft>
                <a:spcPct val="0"/>
              </a:spcAft>
              <a:defRPr/>
            </a:pPr>
            <a:r>
              <a:rPr lang="en-US" dirty="0"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56" name="Footer Placeholder 55"/>
          <p:cNvSpPr>
            <a:spLocks noGrp="1"/>
          </p:cNvSpPr>
          <p:nvPr>
            <p:ph type="ftr" sz="quarter" idx="11"/>
          </p:nvPr>
        </p:nvSpPr>
        <p:spPr>
          <a:xfrm>
            <a:off x="3124201" y="6492890"/>
            <a:ext cx="2895600" cy="365125"/>
          </a:xfrm>
        </p:spPr>
        <p:txBody>
          <a:bodyPr/>
          <a:lstStyle/>
          <a:p>
            <a:pPr algn="ctr" defTabSz="913437" fontAlgn="base">
              <a:spcBef>
                <a:spcPct val="0"/>
              </a:spcBef>
              <a:spcAft>
                <a:spcPct val="0"/>
              </a:spcAft>
              <a:defRPr/>
            </a:pPr>
            <a:r>
              <a:rPr lang="en-US" dirty="0" smtClean="0"/>
              <a:t>Software Defined Networking (COMS 6998-10) </a:t>
            </a:r>
            <a:endParaRPr lang="en-US" dirty="0"/>
          </a:p>
        </p:txBody>
      </p:sp>
    </p:spTree>
    <p:extLst>
      <p:ext uri="{BB962C8B-B14F-4D97-AF65-F5344CB8AC3E}">
        <p14:creationId xmlns:p14="http://schemas.microsoft.com/office/powerpoint/2010/main" val="3123247113"/>
      </p:ext>
    </p:extLst>
  </p:cSld>
  <p:clrMapOvr>
    <a:masterClrMapping/>
  </p:clrMapOvr>
  <mc:AlternateContent xmlns:mc="http://schemas.openxmlformats.org/markup-compatibility/2006" xmlns:p14="http://schemas.microsoft.com/office/powerpoint/2010/main">
    <mc:Choice Requires="p14">
      <p:transition spd="slow" p14:dur="2000" advTm="35938"/>
    </mc:Choice>
    <mc:Fallback xmlns="">
      <p:transition xmlns:p14="http://schemas.microsoft.com/office/powerpoint/2010/main" spd="slow" advTm="35938"/>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11" y="1600218"/>
            <a:ext cx="7073899" cy="4760383"/>
          </a:xfrm>
        </p:spPr>
        <p:txBody>
          <a:bodyPr>
            <a:normAutofit/>
          </a:bodyPr>
          <a:lstStyle/>
          <a:p>
            <a:r>
              <a:rPr lang="en-US" sz="2600" dirty="0"/>
              <a:t>Most functionalities are implemented at</a:t>
            </a:r>
          </a:p>
          <a:p>
            <a:pPr marL="0" indent="0">
              <a:buNone/>
            </a:pPr>
            <a:r>
              <a:rPr lang="en-US" sz="2600" dirty="0"/>
              <a:t>     Packet Data Network Gateway</a:t>
            </a:r>
          </a:p>
          <a:p>
            <a:pPr lvl="1"/>
            <a:r>
              <a:rPr lang="en-US" sz="2000" dirty="0"/>
              <a:t>Content filtering, application identification,</a:t>
            </a:r>
          </a:p>
          <a:p>
            <a:pPr marL="456718" lvl="1" indent="0">
              <a:buNone/>
            </a:pPr>
            <a:r>
              <a:rPr lang="en-US" sz="2000" dirty="0" err="1"/>
              <a:t>stateful</a:t>
            </a:r>
            <a:r>
              <a:rPr lang="en-US" sz="2000" dirty="0"/>
              <a:t> firewall, lawful intercept, …</a:t>
            </a:r>
            <a:endParaRPr lang="en-US" dirty="0"/>
          </a:p>
          <a:p>
            <a:endParaRPr lang="en-US" sz="2600" dirty="0">
              <a:solidFill>
                <a:schemeClr val="accent2"/>
              </a:solidFill>
            </a:endParaRPr>
          </a:p>
          <a:p>
            <a:r>
              <a:rPr lang="en-US" sz="2600" dirty="0"/>
              <a:t>This is not </a:t>
            </a:r>
            <a:r>
              <a:rPr lang="en-US" sz="2600" dirty="0">
                <a:solidFill>
                  <a:srgbClr val="FF0000"/>
                </a:solidFill>
              </a:rPr>
              <a:t>flexible</a:t>
            </a:r>
          </a:p>
          <a:p>
            <a:endParaRPr lang="en-US" sz="2800" dirty="0"/>
          </a:p>
        </p:txBody>
      </p:sp>
      <p:sp>
        <p:nvSpPr>
          <p:cNvPr id="2" name="Title 1"/>
          <p:cNvSpPr>
            <a:spLocks noGrp="1"/>
          </p:cNvSpPr>
          <p:nvPr>
            <p:ph type="title"/>
          </p:nvPr>
        </p:nvSpPr>
        <p:spPr/>
        <p:txBody>
          <a:bodyPr>
            <a:normAutofit/>
          </a:bodyPr>
          <a:lstStyle/>
          <a:p>
            <a:r>
              <a:rPr lang="en-US" sz="3600" dirty="0">
                <a:latin typeface="+mn-lt"/>
              </a:rPr>
              <a:t>Cellular core networks are not </a:t>
            </a:r>
            <a:r>
              <a:rPr lang="en-US" sz="3600" dirty="0">
                <a:solidFill>
                  <a:srgbClr val="FF0000"/>
                </a:solidFill>
                <a:latin typeface="+mn-lt"/>
              </a:rPr>
              <a:t>flexible</a:t>
            </a:r>
          </a:p>
        </p:txBody>
      </p:sp>
      <p:grpSp>
        <p:nvGrpSpPr>
          <p:cNvPr id="4" name="Group 3"/>
          <p:cNvGrpSpPr/>
          <p:nvPr/>
        </p:nvGrpSpPr>
        <p:grpSpPr>
          <a:xfrm>
            <a:off x="5971466" y="1875368"/>
            <a:ext cx="2787838" cy="846666"/>
            <a:chOff x="5954801" y="1930265"/>
            <a:chExt cx="2787838" cy="846667"/>
          </a:xfrm>
        </p:grpSpPr>
        <p:sp>
          <p:nvSpPr>
            <p:cNvPr id="54" name="Rectangle 53"/>
            <p:cNvSpPr/>
            <p:nvPr/>
          </p:nvSpPr>
          <p:spPr>
            <a:xfrm>
              <a:off x="7046420" y="1930265"/>
              <a:ext cx="1642321" cy="846667"/>
            </a:xfrm>
            <a:prstGeom prst="rect">
              <a:avLst/>
            </a:prstGeom>
            <a:solidFill>
              <a:srgbClr val="4F81BD"/>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437"/>
              <a:endParaRPr lang="en-US">
                <a:solidFill>
                  <a:prstClr val="white"/>
                </a:solidFill>
                <a:latin typeface="Calibri"/>
              </a:endParaRPr>
            </a:p>
          </p:txBody>
        </p:sp>
        <p:sp>
          <p:nvSpPr>
            <p:cNvPr id="55" name="Rectangle 54"/>
            <p:cNvSpPr/>
            <p:nvPr/>
          </p:nvSpPr>
          <p:spPr>
            <a:xfrm>
              <a:off x="6992522" y="2056578"/>
              <a:ext cx="1750117" cy="553999"/>
            </a:xfrm>
            <a:prstGeom prst="rect">
              <a:avLst/>
            </a:prstGeom>
          </p:spPr>
          <p:txBody>
            <a:bodyPr wrap="square">
              <a:spAutoFit/>
            </a:bodyPr>
            <a:lstStyle/>
            <a:p>
              <a:pPr algn="ctr" defTabSz="913437"/>
              <a:r>
                <a:rPr lang="en-US" sz="1500" dirty="0">
                  <a:solidFill>
                    <a:prstClr val="black"/>
                  </a:solidFill>
                  <a:latin typeface="Calibri"/>
                  <a:cs typeface="Lucida Sans"/>
                </a:rPr>
                <a:t>Packet Data </a:t>
              </a:r>
              <a:br>
                <a:rPr lang="en-US" sz="1500" dirty="0">
                  <a:solidFill>
                    <a:prstClr val="black"/>
                  </a:solidFill>
                  <a:latin typeface="Calibri"/>
                  <a:cs typeface="Lucida Sans"/>
                </a:rPr>
              </a:br>
              <a:r>
                <a:rPr lang="en-US" sz="1500" dirty="0">
                  <a:solidFill>
                    <a:prstClr val="black"/>
                  </a:solidFill>
                  <a:latin typeface="Calibri"/>
                  <a:cs typeface="Lucida Sans"/>
                </a:rPr>
                <a:t>Network Gateway</a:t>
              </a:r>
            </a:p>
          </p:txBody>
        </p:sp>
        <p:cxnSp>
          <p:nvCxnSpPr>
            <p:cNvPr id="56" name="Straight Connector 55"/>
            <p:cNvCxnSpPr/>
            <p:nvPr/>
          </p:nvCxnSpPr>
          <p:spPr>
            <a:xfrm>
              <a:off x="5954801" y="2333933"/>
              <a:ext cx="896425" cy="0"/>
            </a:xfrm>
            <a:prstGeom prst="line">
              <a:avLst/>
            </a:prstGeom>
            <a:ln w="15875">
              <a:solidFill>
                <a:schemeClr val="bg1">
                  <a:lumMod val="50000"/>
                </a:schemeClr>
              </a:solidFill>
              <a:tailEnd type="none" w="lg" len="lg"/>
            </a:ln>
            <a:effectLst/>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1718992C-B9AF-2F49-8B31-EC7F489F3004}" type="slidenum">
              <a:rPr lang="en-US" b="0" smtClean="0"/>
              <a:pPr/>
              <a:t>47</a:t>
            </a:fld>
            <a:endParaRPr lang="en-US" b="0" dirty="0"/>
          </a:p>
        </p:txBody>
      </p:sp>
      <p:graphicFrame>
        <p:nvGraphicFramePr>
          <p:cNvPr id="22" name="Table 21"/>
          <p:cNvGraphicFramePr>
            <a:graphicFrameLocks noGrp="1"/>
          </p:cNvGraphicFramePr>
          <p:nvPr>
            <p:extLst>
              <p:ext uri="{D42A27DB-BD31-4B8C-83A1-F6EECF244321}">
                <p14:modId xmlns:p14="http://schemas.microsoft.com/office/powerpoint/2010/main" val="1707438101"/>
              </p:ext>
            </p:extLst>
          </p:nvPr>
        </p:nvGraphicFramePr>
        <p:xfrm>
          <a:off x="546100" y="4370783"/>
          <a:ext cx="7950201" cy="1638303"/>
        </p:xfrm>
        <a:graphic>
          <a:graphicData uri="http://schemas.openxmlformats.org/drawingml/2006/table">
            <a:tbl>
              <a:tblPr>
                <a:tableStyleId>{3B4B98B0-60AC-42C2-AFA5-B58CD77FA1E5}</a:tableStyleId>
              </a:tblPr>
              <a:tblGrid>
                <a:gridCol w="5600700"/>
                <a:gridCol w="2349501"/>
              </a:tblGrid>
              <a:tr h="546101">
                <a:tc>
                  <a:txBody>
                    <a:bodyPr/>
                    <a:lstStyle/>
                    <a:p>
                      <a:r>
                        <a:rPr lang="en-US" sz="1900" dirty="0" smtClean="0"/>
                        <a:t>Combine functionality from different vendors</a:t>
                      </a:r>
                      <a:endParaRPr lang="en-US" sz="1900" dirty="0"/>
                    </a:p>
                  </a:txBody>
                  <a:tcPr/>
                </a:tc>
                <a:tc>
                  <a:txBody>
                    <a:bodyPr/>
                    <a:lstStyle/>
                    <a:p>
                      <a:endParaRPr lang="en-US" sz="1900" dirty="0"/>
                    </a:p>
                  </a:txBody>
                  <a:tcPr/>
                </a:tc>
              </a:tr>
              <a:tr h="546101">
                <a:tc>
                  <a:txBody>
                    <a:bodyPr/>
                    <a:lstStyle/>
                    <a:p>
                      <a:r>
                        <a:rPr lang="en-US" sz="1900" dirty="0" smtClean="0"/>
                        <a:t>Easy to add new functionality</a:t>
                      </a:r>
                      <a:endParaRPr lang="en-US" sz="1900" dirty="0"/>
                    </a:p>
                  </a:txBody>
                  <a:tcPr/>
                </a:tc>
                <a:tc>
                  <a:txBody>
                    <a:bodyPr/>
                    <a:lstStyle/>
                    <a:p>
                      <a:endParaRPr lang="en-US" sz="1900" dirty="0"/>
                    </a:p>
                  </a:txBody>
                  <a:tcPr/>
                </a:tc>
              </a:tr>
              <a:tr h="546101">
                <a:tc>
                  <a:txBody>
                    <a:bodyPr/>
                    <a:lstStyle/>
                    <a:p>
                      <a:r>
                        <a:rPr lang="en-US" sz="1900" dirty="0" smtClean="0"/>
                        <a:t>Only expand </a:t>
                      </a:r>
                      <a:r>
                        <a:rPr lang="en-US" sz="1900" baseline="0" dirty="0" smtClean="0"/>
                        <a:t>capacity for bottlenecked functionality</a:t>
                      </a:r>
                      <a:endParaRPr lang="en-US" sz="1900" dirty="0"/>
                    </a:p>
                  </a:txBody>
                  <a:tcPr/>
                </a:tc>
                <a:tc>
                  <a:txBody>
                    <a:bodyPr/>
                    <a:lstStyle/>
                    <a:p>
                      <a:endParaRPr lang="en-US" sz="1900" dirty="0"/>
                    </a:p>
                  </a:txBody>
                  <a:tcPr/>
                </a:tc>
              </a:tr>
            </a:tbl>
          </a:graphicData>
        </a:graphic>
      </p:graphicFrame>
      <p:sp>
        <p:nvSpPr>
          <p:cNvPr id="23" name="Multiply 22"/>
          <p:cNvSpPr/>
          <p:nvPr/>
        </p:nvSpPr>
        <p:spPr>
          <a:xfrm>
            <a:off x="6762959" y="4396185"/>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37"/>
            <a:endParaRPr lang="en-US">
              <a:solidFill>
                <a:srgbClr val="4F81BD"/>
              </a:solidFill>
              <a:latin typeface="Calibri"/>
            </a:endParaRPr>
          </a:p>
        </p:txBody>
      </p:sp>
      <p:sp>
        <p:nvSpPr>
          <p:cNvPr id="24" name="Multiply 23"/>
          <p:cNvSpPr/>
          <p:nvPr/>
        </p:nvSpPr>
        <p:spPr>
          <a:xfrm>
            <a:off x="6762959" y="4954984"/>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37"/>
            <a:endParaRPr lang="en-US">
              <a:solidFill>
                <a:srgbClr val="4F81BD"/>
              </a:solidFill>
              <a:latin typeface="Calibri"/>
            </a:endParaRPr>
          </a:p>
        </p:txBody>
      </p:sp>
      <p:sp>
        <p:nvSpPr>
          <p:cNvPr id="25" name="Multiply 24"/>
          <p:cNvSpPr/>
          <p:nvPr/>
        </p:nvSpPr>
        <p:spPr>
          <a:xfrm>
            <a:off x="6762959" y="5513788"/>
            <a:ext cx="457200" cy="457200"/>
          </a:xfrm>
          <a:prstGeom prst="mathMultiply">
            <a:avLst/>
          </a:prstGeom>
          <a:solidFill>
            <a:srgbClr val="C0504D"/>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37"/>
            <a:endParaRPr lang="en-US">
              <a:solidFill>
                <a:srgbClr val="4F81BD"/>
              </a:solidFill>
              <a:latin typeface="Calibri"/>
            </a:endParaRPr>
          </a:p>
        </p:txBody>
      </p:sp>
      <p:sp>
        <p:nvSpPr>
          <p:cNvPr id="5" name="Date Placeholder 4"/>
          <p:cNvSpPr>
            <a:spLocks noGrp="1"/>
          </p:cNvSpPr>
          <p:nvPr>
            <p:ph type="dt" sz="half" idx="10"/>
          </p:nvPr>
        </p:nvSpPr>
        <p:spPr/>
        <p:txBody>
          <a:bodyPr/>
          <a:lstStyle/>
          <a:p>
            <a:pPr>
              <a:defRPr/>
            </a:pPr>
            <a:r>
              <a:rPr lang="en-US" b="0" dirty="0" smtClean="0"/>
              <a:t>11/21/14</a:t>
            </a:r>
            <a:endParaRPr lang="en-US" b="0" dirty="0"/>
          </a:p>
        </p:txBody>
      </p:sp>
      <p:sp>
        <p:nvSpPr>
          <p:cNvPr id="6" name="Footer Placeholder 5"/>
          <p:cNvSpPr>
            <a:spLocks noGrp="1"/>
          </p:cNvSpPr>
          <p:nvPr>
            <p:ph type="ftr" sz="quarter" idx="11"/>
          </p:nvPr>
        </p:nvSpPr>
        <p:spPr>
          <a:xfrm>
            <a:off x="3124202" y="6477016"/>
            <a:ext cx="3429000" cy="244475"/>
          </a:xfrm>
        </p:spPr>
        <p:txBody>
          <a:bodyPr/>
          <a:lstStyle/>
          <a:p>
            <a:pPr>
              <a:defRPr/>
            </a:pPr>
            <a:r>
              <a:rPr lang="en-US" b="0" dirty="0" smtClean="0"/>
              <a:t>Software Defined Networking (COMS 6998-10) </a:t>
            </a:r>
            <a:endParaRPr lang="en-US" b="0" dirty="0"/>
          </a:p>
        </p:txBody>
      </p:sp>
    </p:spTree>
    <p:custDataLst>
      <p:tags r:id="rId1"/>
    </p:custDataLst>
    <p:extLst>
      <p:ext uri="{BB962C8B-B14F-4D97-AF65-F5344CB8AC3E}">
        <p14:creationId xmlns:p14="http://schemas.microsoft.com/office/powerpoint/2010/main" val="43312948"/>
      </p:ext>
    </p:extLst>
  </p:cSld>
  <p:clrMapOvr>
    <a:masterClrMapping/>
  </p:clrMapOvr>
  <mc:AlternateContent xmlns:mc="http://schemas.openxmlformats.org/markup-compatibility/2006" xmlns:p14="http://schemas.microsoft.com/office/powerpoint/2010/main">
    <mc:Choice Requires="p14">
      <p:transition spd="slow" p14:dur="2000" advTm="111231"/>
    </mc:Choice>
    <mc:Fallback xmlns="">
      <p:transition xmlns:p14="http://schemas.microsoft.com/office/powerpoint/2010/main" spd="slow" advTm="11123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3" grpId="0" animBg="1"/>
      <p:bldP spid="24"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384425" y="3386138"/>
            <a:ext cx="4591050" cy="3186112"/>
            <a:chOff x="2384541" y="3385910"/>
            <a:chExt cx="4590407" cy="3185842"/>
          </a:xfrm>
        </p:grpSpPr>
        <p:pic>
          <p:nvPicPr>
            <p:cNvPr id="145463" name="Picture 61" descr="Protocol_Transla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463" y="3385910"/>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4541" y="3647394"/>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04511" y="4465438"/>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13104" y="5278350"/>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98300" y="6360510"/>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8"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648" y="486223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9"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772" y="436873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a:stCxn id="22" idx="3"/>
              <a:endCxn id="145469" idx="1"/>
            </p:cNvCxnSpPr>
            <p:nvPr/>
          </p:nvCxnSpPr>
          <p:spPr>
            <a:xfrm>
              <a:off x="2935327" y="3752591"/>
              <a:ext cx="1599976" cy="7603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6" idx="3"/>
              <a:endCxn id="145469" idx="1"/>
            </p:cNvCxnSpPr>
            <p:nvPr/>
          </p:nvCxnSpPr>
          <p:spPr>
            <a:xfrm flipV="1">
              <a:off x="3055960" y="4512939"/>
              <a:ext cx="1479343" cy="5873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72"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523" y="5190117"/>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p:cNvCxnSpPr>
              <a:stCxn id="59" idx="3"/>
              <a:endCxn id="145472" idx="1"/>
            </p:cNvCxnSpPr>
            <p:nvPr/>
          </p:nvCxnSpPr>
          <p:spPr>
            <a:xfrm flipV="1">
              <a:off x="3049611" y="5333607"/>
              <a:ext cx="1139665" cy="11317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2" idx="3"/>
              <a:endCxn id="145472" idx="1"/>
            </p:cNvCxnSpPr>
            <p:nvPr/>
          </p:nvCxnSpPr>
          <p:spPr>
            <a:xfrm flipV="1">
              <a:off x="2963898" y="5333607"/>
              <a:ext cx="1225378" cy="507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145472" idx="3"/>
              <a:endCxn id="145468" idx="1"/>
            </p:cNvCxnSpPr>
            <p:nvPr/>
          </p:nvCxnSpPr>
          <p:spPr>
            <a:xfrm flipV="1">
              <a:off x="4938471" y="5006610"/>
              <a:ext cx="1287282" cy="32699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45469" idx="2"/>
              <a:endCxn id="145472" idx="0"/>
            </p:cNvCxnSpPr>
            <p:nvPr/>
          </p:nvCxnSpPr>
          <p:spPr>
            <a:xfrm flipH="1">
              <a:off x="4563874" y="4655802"/>
              <a:ext cx="346027" cy="53494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145469" idx="3"/>
              <a:endCxn id="145468" idx="1"/>
            </p:cNvCxnSpPr>
            <p:nvPr/>
          </p:nvCxnSpPr>
          <p:spPr>
            <a:xfrm>
              <a:off x="5284498" y="4512939"/>
              <a:ext cx="941255" cy="49367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78" name="Picture 11" descr="IOSfire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8070" y="5736505"/>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a:stCxn id="145478" idx="0"/>
              <a:endCxn id="145472" idx="2"/>
            </p:cNvCxnSpPr>
            <p:nvPr/>
          </p:nvCxnSpPr>
          <p:spPr>
            <a:xfrm flipH="1" flipV="1">
              <a:off x="4563874" y="5478058"/>
              <a:ext cx="880939" cy="25874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5480"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024" y="5975309"/>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81" name="Picture 68" descr="Network_Mgmt_Applia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8779" y="3515284"/>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 name="Straight Connector 95"/>
            <p:cNvCxnSpPr>
              <a:stCxn id="145480" idx="0"/>
              <a:endCxn id="145472" idx="2"/>
            </p:cNvCxnSpPr>
            <p:nvPr/>
          </p:nvCxnSpPr>
          <p:spPr>
            <a:xfrm flipV="1">
              <a:off x="4389273" y="5478058"/>
              <a:ext cx="174601" cy="49684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45481" idx="2"/>
              <a:endCxn id="145469" idx="0"/>
            </p:cNvCxnSpPr>
            <p:nvPr/>
          </p:nvCxnSpPr>
          <p:spPr>
            <a:xfrm flipH="1">
              <a:off x="4909900" y="4136733"/>
              <a:ext cx="376184" cy="2317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45469" idx="0"/>
            </p:cNvCxnSpPr>
            <p:nvPr/>
          </p:nvCxnSpPr>
          <p:spPr>
            <a:xfrm flipH="1" flipV="1">
              <a:off x="4535303" y="4011332"/>
              <a:ext cx="374598" cy="35715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54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0C7B3313-C191-8145-9D68-A4BA9E91924C}" type="slidenum">
              <a:rPr lang="en-US" sz="1200">
                <a:solidFill>
                  <a:srgbClr val="898989"/>
                </a:solidFill>
                <a:latin typeface="Gill Sans Light" charset="0"/>
              </a:rPr>
              <a:pPr eaLnBrk="1" hangingPunct="1"/>
              <a:t>48</a:t>
            </a:fld>
            <a:endParaRPr lang="en-US" sz="1200">
              <a:solidFill>
                <a:srgbClr val="898989"/>
              </a:solidFill>
              <a:latin typeface="Gill Sans Light" charset="0"/>
            </a:endParaRPr>
          </a:p>
        </p:txBody>
      </p:sp>
      <p:grpSp>
        <p:nvGrpSpPr>
          <p:cNvPr id="145411" name="Group 1"/>
          <p:cNvGrpSpPr>
            <a:grpSpLocks/>
          </p:cNvGrpSpPr>
          <p:nvPr/>
        </p:nvGrpSpPr>
        <p:grpSpPr bwMode="auto">
          <a:xfrm>
            <a:off x="730250" y="1181115"/>
            <a:ext cx="7943850" cy="5797549"/>
            <a:chOff x="730132" y="1181644"/>
            <a:chExt cx="7943969" cy="5797304"/>
          </a:xfrm>
        </p:grpSpPr>
        <p:grpSp>
          <p:nvGrpSpPr>
            <p:cNvPr id="145429" name="Group 3"/>
            <p:cNvGrpSpPr>
              <a:grpSpLocks/>
            </p:cNvGrpSpPr>
            <p:nvPr/>
          </p:nvGrpSpPr>
          <p:grpSpPr bwMode="auto">
            <a:xfrm>
              <a:off x="730132" y="1181644"/>
              <a:ext cx="2009477" cy="5797304"/>
              <a:chOff x="730132" y="1181644"/>
              <a:chExt cx="2009477" cy="5797304"/>
            </a:xfrm>
          </p:grpSpPr>
          <p:graphicFrame>
            <p:nvGraphicFramePr>
              <p:cNvPr id="145434" name="Object 9"/>
              <p:cNvGraphicFramePr>
                <a:graphicFrameLocks noChangeAspect="1"/>
              </p:cNvGraphicFramePr>
              <p:nvPr/>
            </p:nvGraphicFramePr>
            <p:xfrm>
              <a:off x="2188749" y="3193477"/>
              <a:ext cx="357464" cy="1072355"/>
            </p:xfrm>
            <a:graphic>
              <a:graphicData uri="http://schemas.openxmlformats.org/presentationml/2006/ole">
                <mc:AlternateContent xmlns:mc="http://schemas.openxmlformats.org/markup-compatibility/2006">
                  <mc:Choice xmlns:v="urn:schemas-microsoft-com:vml" Requires="v">
                    <p:oleObj spid="_x0000_s50386" name="Visio" r:id="rId10" imgW="635000" imgH="1511300" progId="">
                      <p:embed/>
                    </p:oleObj>
                  </mc:Choice>
                  <mc:Fallback>
                    <p:oleObj name="Visio" r:id="rId10"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8749" y="3193477"/>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5" name="Object 34"/>
              <p:cNvGraphicFramePr>
                <a:graphicFrameLocks noChangeAspect="1"/>
              </p:cNvGraphicFramePr>
              <p:nvPr/>
            </p:nvGraphicFramePr>
            <p:xfrm>
              <a:off x="2308719" y="4011521"/>
              <a:ext cx="357464" cy="1072355"/>
            </p:xfrm>
            <a:graphic>
              <a:graphicData uri="http://schemas.openxmlformats.org/presentationml/2006/ole">
                <mc:AlternateContent xmlns:mc="http://schemas.openxmlformats.org/markup-compatibility/2006">
                  <mc:Choice xmlns:v="urn:schemas-microsoft-com:vml" Requires="v">
                    <p:oleObj spid="_x0000_s50387" name="Visio" r:id="rId12" imgW="635000" imgH="1511300" progId="">
                      <p:embed/>
                    </p:oleObj>
                  </mc:Choice>
                  <mc:Fallback>
                    <p:oleObj name="Visio" r:id="rId12"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8719" y="4011521"/>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6" name="Object 40"/>
              <p:cNvGraphicFramePr>
                <a:graphicFrameLocks noChangeAspect="1"/>
              </p:cNvGraphicFramePr>
              <p:nvPr/>
            </p:nvGraphicFramePr>
            <p:xfrm>
              <a:off x="2217312" y="4824433"/>
              <a:ext cx="357464" cy="1072355"/>
            </p:xfrm>
            <a:graphic>
              <a:graphicData uri="http://schemas.openxmlformats.org/presentationml/2006/ole">
                <mc:AlternateContent xmlns:mc="http://schemas.openxmlformats.org/markup-compatibility/2006">
                  <mc:Choice xmlns:v="urn:schemas-microsoft-com:vml" Requires="v">
                    <p:oleObj spid="_x0000_s50388" name="Visio" r:id="rId13" imgW="635000" imgH="1511300" progId="">
                      <p:embed/>
                    </p:oleObj>
                  </mc:Choice>
                  <mc:Fallback>
                    <p:oleObj name="Visio" r:id="rId13"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7312" y="4824433"/>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5437" name="Object 57"/>
              <p:cNvGraphicFramePr>
                <a:graphicFrameLocks noChangeAspect="1"/>
              </p:cNvGraphicFramePr>
              <p:nvPr/>
            </p:nvGraphicFramePr>
            <p:xfrm>
              <a:off x="2302508" y="5906593"/>
              <a:ext cx="357464" cy="1072355"/>
            </p:xfrm>
            <a:graphic>
              <a:graphicData uri="http://schemas.openxmlformats.org/presentationml/2006/ole">
                <mc:AlternateContent xmlns:mc="http://schemas.openxmlformats.org/markup-compatibility/2006">
                  <mc:Choice xmlns:v="urn:schemas-microsoft-com:vml" Requires="v">
                    <p:oleObj spid="_x0000_s50389" name="Visio" r:id="rId14" imgW="635000" imgH="1511300" progId="">
                      <p:embed/>
                    </p:oleObj>
                  </mc:Choice>
                  <mc:Fallback>
                    <p:oleObj name="Visio" r:id="rId14" imgW="635000" imgH="1511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2508" y="5906593"/>
                            <a:ext cx="357464" cy="10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5438" name="Group 103"/>
              <p:cNvGrpSpPr>
                <a:grpSpLocks/>
              </p:cNvGrpSpPr>
              <p:nvPr/>
            </p:nvGrpSpPr>
            <p:grpSpPr bwMode="auto">
              <a:xfrm>
                <a:off x="730132" y="2797211"/>
                <a:ext cx="834268" cy="1385047"/>
                <a:chOff x="547949" y="1288623"/>
                <a:chExt cx="834268" cy="1385046"/>
              </a:xfrm>
            </p:grpSpPr>
            <p:pic>
              <p:nvPicPr>
                <p:cNvPr id="145460" name="Picture 104"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1" name="Picture 105"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2" name="Picture 106"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39" name="Group 107"/>
              <p:cNvGrpSpPr>
                <a:grpSpLocks/>
              </p:cNvGrpSpPr>
              <p:nvPr/>
            </p:nvGrpSpPr>
            <p:grpSpPr bwMode="auto">
              <a:xfrm>
                <a:off x="730132" y="5246559"/>
                <a:ext cx="834268" cy="1385047"/>
                <a:chOff x="547949" y="4190857"/>
                <a:chExt cx="834268" cy="1385046"/>
              </a:xfrm>
            </p:grpSpPr>
            <p:pic>
              <p:nvPicPr>
                <p:cNvPr id="145457" name="Picture 108"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928672" y="419085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58" name="Picture 109"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701899" y="441060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59" name="Picture 110" descr="hero_front.jpg"/>
                <p:cNvPicPr>
                  <a:picLocks noChangeAspect="1"/>
                </p:cNvPicPr>
                <p:nvPr/>
              </p:nvPicPr>
              <p:blipFill>
                <a:blip r:embed="rId15">
                  <a:extLst>
                    <a:ext uri="{28A0092B-C50C-407E-A947-70E740481C1C}">
                      <a14:useLocalDpi xmlns:a14="http://schemas.microsoft.com/office/drawing/2010/main" val="0"/>
                    </a:ext>
                  </a:extLst>
                </a:blip>
                <a:srcRect l="9836" t="1335" r="9991" b="10661"/>
                <a:stretch>
                  <a:fillRect/>
                </a:stretch>
              </p:blipFill>
              <p:spPr bwMode="auto">
                <a:xfrm>
                  <a:off x="547949" y="4646275"/>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440" name="Group 111"/>
              <p:cNvGrpSpPr>
                <a:grpSpLocks/>
              </p:cNvGrpSpPr>
              <p:nvPr/>
            </p:nvGrpSpPr>
            <p:grpSpPr bwMode="auto">
              <a:xfrm rot="-10076633" flipH="1" flipV="1">
                <a:off x="1650085" y="5714793"/>
                <a:ext cx="399714" cy="448579"/>
                <a:chOff x="5777472" y="4798637"/>
                <a:chExt cx="1366185" cy="1260568"/>
              </a:xfrm>
            </p:grpSpPr>
            <p:sp>
              <p:nvSpPr>
                <p:cNvPr id="14545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5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5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5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5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5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5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grpSp>
          <p:grpSp>
            <p:nvGrpSpPr>
              <p:cNvPr id="145441" name="Group 121"/>
              <p:cNvGrpSpPr>
                <a:grpSpLocks/>
              </p:cNvGrpSpPr>
              <p:nvPr/>
            </p:nvGrpSpPr>
            <p:grpSpPr bwMode="auto">
              <a:xfrm rot="10076633" flipH="1">
                <a:off x="1650085" y="3265445"/>
                <a:ext cx="399714" cy="448579"/>
                <a:chOff x="5777472" y="4798637"/>
                <a:chExt cx="1366185" cy="1260568"/>
              </a:xfrm>
            </p:grpSpPr>
            <p:sp>
              <p:nvSpPr>
                <p:cNvPr id="145443"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44"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45"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46"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47"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48"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sp>
              <p:nvSpPr>
                <p:cNvPr id="145449"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3437" fontAlgn="base">
                    <a:spcBef>
                      <a:spcPct val="0"/>
                    </a:spcBef>
                    <a:spcAft>
                      <a:spcPct val="0"/>
                    </a:spcAft>
                  </a:pPr>
                  <a:endParaRPr lang="en-US" sz="2000" b="1">
                    <a:solidFill>
                      <a:prstClr val="black"/>
                    </a:solidFill>
                    <a:latin typeface="Helvetica" charset="0"/>
                    <a:ea typeface="ＭＳ Ｐゴシック" charset="0"/>
                    <a:cs typeface="ＭＳ Ｐゴシック" charset="0"/>
                  </a:endParaRPr>
                </a:p>
              </p:txBody>
            </p:sp>
          </p:grpSp>
          <p:cxnSp>
            <p:nvCxnSpPr>
              <p:cNvPr id="79" name="Straight Connector 78"/>
              <p:cNvCxnSpPr/>
              <p:nvPr/>
            </p:nvCxnSpPr>
            <p:spPr>
              <a:xfrm>
                <a:off x="2739937" y="1181644"/>
                <a:ext cx="0" cy="5316312"/>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45430" name="Group 6"/>
            <p:cNvGrpSpPr>
              <a:grpSpLocks/>
            </p:cNvGrpSpPr>
            <p:nvPr/>
          </p:nvGrpSpPr>
          <p:grpSpPr bwMode="auto">
            <a:xfrm>
              <a:off x="6535707" y="1181644"/>
              <a:ext cx="2138394" cy="5316312"/>
              <a:chOff x="6535707" y="1181644"/>
              <a:chExt cx="2138394" cy="5316312"/>
            </a:xfrm>
          </p:grpSpPr>
          <p:cxnSp>
            <p:nvCxnSpPr>
              <p:cNvPr id="72" name="Straight Connector 71"/>
              <p:cNvCxnSpPr>
                <a:stCxn id="145468" idx="3"/>
              </p:cNvCxnSpPr>
              <p:nvPr/>
            </p:nvCxnSpPr>
            <p:spPr>
              <a:xfrm>
                <a:off x="6975451" y="5005769"/>
                <a:ext cx="39211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5432" name="Rectangle 91"/>
              <p:cNvSpPr>
                <a:spLocks noChangeArrowheads="1"/>
              </p:cNvSpPr>
              <p:nvPr/>
            </p:nvSpPr>
            <p:spPr bwMode="auto">
              <a:xfrm>
                <a:off x="7468427" y="4849495"/>
                <a:ext cx="120567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6718" fontAlgn="base">
                  <a:lnSpc>
                    <a:spcPct val="70000"/>
                  </a:lnSpc>
                  <a:spcBef>
                    <a:spcPct val="0"/>
                  </a:spcBef>
                  <a:spcAft>
                    <a:spcPct val="0"/>
                  </a:spcAft>
                </a:pPr>
                <a:r>
                  <a:rPr lang="en-US" sz="2400">
                    <a:solidFill>
                      <a:srgbClr val="000000"/>
                    </a:solidFill>
                    <a:latin typeface="Gill Sans Light" charset="0"/>
                    <a:ea typeface="ＭＳ Ｐゴシック" charset="0"/>
                    <a:cs typeface="Gill Sans Light" charset="0"/>
                  </a:rPr>
                  <a:t>Internet</a:t>
                </a:r>
              </a:p>
            </p:txBody>
          </p:sp>
          <p:cxnSp>
            <p:nvCxnSpPr>
              <p:cNvPr id="80" name="Straight Connector 79"/>
              <p:cNvCxnSpPr/>
              <p:nvPr/>
            </p:nvCxnSpPr>
            <p:spPr>
              <a:xfrm>
                <a:off x="6535707" y="1181644"/>
                <a:ext cx="0" cy="5316312"/>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p:cNvGrpSpPr>
            <a:grpSpLocks/>
          </p:cNvGrpSpPr>
          <p:nvPr/>
        </p:nvGrpSpPr>
        <p:grpSpPr bwMode="auto">
          <a:xfrm>
            <a:off x="2659894" y="2413000"/>
            <a:ext cx="3566176" cy="3947990"/>
            <a:chOff x="2659206" y="2412723"/>
            <a:chExt cx="3566335" cy="3947666"/>
          </a:xfrm>
        </p:grpSpPr>
        <p:sp>
          <p:nvSpPr>
            <p:cNvPr id="145421" name="Rectangle 76"/>
            <p:cNvSpPr>
              <a:spLocks noChangeArrowheads="1"/>
            </p:cNvSpPr>
            <p:nvPr/>
          </p:nvSpPr>
          <p:spPr bwMode="auto">
            <a:xfrm>
              <a:off x="3324590" y="2412723"/>
              <a:ext cx="1828801" cy="41546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6718" fontAlgn="base">
                <a:lnSpc>
                  <a:spcPct val="70000"/>
                </a:lnSpc>
                <a:spcBef>
                  <a:spcPct val="0"/>
                </a:spcBef>
                <a:spcAft>
                  <a:spcPct val="0"/>
                </a:spcAft>
              </a:pPr>
              <a:r>
                <a:rPr lang="en-US" sz="2800">
                  <a:solidFill>
                    <a:srgbClr val="FF0000"/>
                  </a:solidFill>
                  <a:latin typeface="Gill Sans Light" charset="0"/>
                  <a:ea typeface="ＭＳ Ｐゴシック" charset="0"/>
                  <a:cs typeface="Gill Sans Light" charset="0"/>
                </a:rPr>
                <a:t>Controller</a:t>
              </a:r>
            </a:p>
          </p:txBody>
        </p:sp>
        <p:cxnSp>
          <p:nvCxnSpPr>
            <p:cNvPr id="119" name="Straight Connector 118"/>
            <p:cNvCxnSpPr>
              <a:stCxn id="145469" idx="0"/>
              <a:endCxn id="145421" idx="2"/>
            </p:cNvCxnSpPr>
            <p:nvPr/>
          </p:nvCxnSpPr>
          <p:spPr>
            <a:xfrm flipH="1" flipV="1">
              <a:off x="4238990" y="2828187"/>
              <a:ext cx="670082" cy="1540424"/>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45468" idx="1"/>
              <a:endCxn id="145421" idx="2"/>
            </p:cNvCxnSpPr>
            <p:nvPr/>
          </p:nvCxnSpPr>
          <p:spPr>
            <a:xfrm flipH="1" flipV="1">
              <a:off x="4238990" y="2828187"/>
              <a:ext cx="1986551" cy="2177595"/>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22" idx="0"/>
              <a:endCxn id="145421" idx="2"/>
            </p:cNvCxnSpPr>
            <p:nvPr/>
          </p:nvCxnSpPr>
          <p:spPr>
            <a:xfrm flipV="1">
              <a:off x="2659206" y="2828187"/>
              <a:ext cx="1579784" cy="819079"/>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36" idx="0"/>
              <a:endCxn id="145421" idx="2"/>
            </p:cNvCxnSpPr>
            <p:nvPr/>
          </p:nvCxnSpPr>
          <p:spPr>
            <a:xfrm flipV="1">
              <a:off x="2779198" y="2828187"/>
              <a:ext cx="1459792" cy="1637125"/>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42" idx="0"/>
              <a:endCxn id="145421" idx="2"/>
            </p:cNvCxnSpPr>
            <p:nvPr/>
          </p:nvCxnSpPr>
          <p:spPr>
            <a:xfrm flipV="1">
              <a:off x="2687774" y="2828187"/>
              <a:ext cx="1551216" cy="2450039"/>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59" idx="0"/>
              <a:endCxn id="145421" idx="2"/>
            </p:cNvCxnSpPr>
            <p:nvPr/>
          </p:nvCxnSpPr>
          <p:spPr>
            <a:xfrm flipV="1">
              <a:off x="2772986" y="2828187"/>
              <a:ext cx="1466004" cy="353220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145472" idx="0"/>
              <a:endCxn id="145421" idx="2"/>
            </p:cNvCxnSpPr>
            <p:nvPr/>
          </p:nvCxnSpPr>
          <p:spPr>
            <a:xfrm flipH="1" flipV="1">
              <a:off x="4238990" y="2828187"/>
              <a:ext cx="323769" cy="2361806"/>
            </a:xfrm>
            <a:prstGeom prst="line">
              <a:avLst/>
            </a:prstGeom>
            <a:ln>
              <a:solidFill>
                <a:schemeClr val="tx1"/>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84" name="TextBox 83"/>
          <p:cNvSpPr txBox="1">
            <a:spLocks noChangeArrowheads="1"/>
          </p:cNvSpPr>
          <p:nvPr/>
        </p:nvSpPr>
        <p:spPr bwMode="auto">
          <a:xfrm>
            <a:off x="2979738" y="1295405"/>
            <a:ext cx="3246437" cy="49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600" b="0">
                <a:solidFill>
                  <a:srgbClr val="000000"/>
                </a:solidFill>
                <a:latin typeface="Gill Sans Light" charset="0"/>
                <a:cs typeface="Gill Sans Light" charset="0"/>
              </a:rPr>
              <a:t>Simple hardware</a:t>
            </a:r>
          </a:p>
        </p:txBody>
      </p:sp>
      <p:sp>
        <p:nvSpPr>
          <p:cNvPr id="145414" name="Title 1"/>
          <p:cNvSpPr>
            <a:spLocks noGrp="1"/>
          </p:cNvSpPr>
          <p:nvPr>
            <p:ph type="title"/>
          </p:nvPr>
        </p:nvSpPr>
        <p:spPr>
          <a:xfrm>
            <a:off x="457204" y="274639"/>
            <a:ext cx="8229600" cy="1143000"/>
          </a:xfrm>
        </p:spPr>
        <p:txBody>
          <a:bodyPr/>
          <a:lstStyle/>
          <a:p>
            <a:r>
              <a:rPr lang="en-US" sz="4000" dirty="0" err="1">
                <a:solidFill>
                  <a:srgbClr val="000090"/>
                </a:solidFill>
                <a:latin typeface="Gill Sans Light" charset="0"/>
                <a:ea typeface="ＭＳ Ｐゴシック" charset="0"/>
              </a:rPr>
              <a:t>SoftCell</a:t>
            </a:r>
            <a:r>
              <a:rPr lang="en-US" sz="4000" dirty="0">
                <a:solidFill>
                  <a:srgbClr val="000090"/>
                </a:solidFill>
                <a:latin typeface="Gill Sans Light" charset="0"/>
                <a:ea typeface="ＭＳ Ｐゴシック" charset="0"/>
              </a:rPr>
              <a:t> Overview</a:t>
            </a:r>
          </a:p>
        </p:txBody>
      </p:sp>
      <p:sp>
        <p:nvSpPr>
          <p:cNvPr id="85" name="TextBox 84"/>
          <p:cNvSpPr txBox="1">
            <a:spLocks noChangeArrowheads="1"/>
          </p:cNvSpPr>
          <p:nvPr/>
        </p:nvSpPr>
        <p:spPr bwMode="auto">
          <a:xfrm>
            <a:off x="3087688" y="1625605"/>
            <a:ext cx="3021012" cy="49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600" b="0">
                <a:solidFill>
                  <a:srgbClr val="FF0000"/>
                </a:solidFill>
                <a:latin typeface="Gill Sans Light" charset="0"/>
                <a:cs typeface="Gill Sans Light" charset="0"/>
              </a:rPr>
              <a:t>+</a:t>
            </a:r>
            <a:r>
              <a:rPr lang="en-US" sz="2600" b="0">
                <a:solidFill>
                  <a:srgbClr val="C0504D"/>
                </a:solidFill>
                <a:latin typeface="Gill Sans Light" charset="0"/>
                <a:cs typeface="Gill Sans Light" charset="0"/>
              </a:rPr>
              <a:t> </a:t>
            </a:r>
            <a:r>
              <a:rPr lang="en-US" altLang="zh-CN" sz="2600" b="0">
                <a:solidFill>
                  <a:srgbClr val="FF0000"/>
                </a:solidFill>
                <a:latin typeface="Gill Sans Light" charset="0"/>
                <a:cs typeface="Gill Sans Light" charset="0"/>
              </a:rPr>
              <a:t>SoftCell </a:t>
            </a:r>
            <a:r>
              <a:rPr lang="en-US" sz="2600" b="0">
                <a:solidFill>
                  <a:srgbClr val="FF0000"/>
                </a:solidFill>
                <a:latin typeface="Gill Sans Light" charset="0"/>
                <a:cs typeface="Gill Sans Light" charset="0"/>
              </a:rPr>
              <a:t>software</a:t>
            </a:r>
          </a:p>
        </p:txBody>
      </p:sp>
      <p:grpSp>
        <p:nvGrpSpPr>
          <p:cNvPr id="145416" name="Group 7"/>
          <p:cNvGrpSpPr>
            <a:grpSpLocks/>
          </p:cNvGrpSpPr>
          <p:nvPr/>
        </p:nvGrpSpPr>
        <p:grpSpPr bwMode="auto">
          <a:xfrm>
            <a:off x="2354263" y="3043253"/>
            <a:ext cx="360361" cy="3365499"/>
            <a:chOff x="2354590" y="3042854"/>
            <a:chExt cx="360305" cy="3366135"/>
          </a:xfrm>
        </p:grpSpPr>
        <p:pic>
          <p:nvPicPr>
            <p:cNvPr id="145417" name="Picture 82"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94709" y="3909958"/>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8" name="Picture 85"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4541" y="4676680"/>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9" name="Picture 86"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4590" y="3042854"/>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0" name="Picture 87" descr="BTS_Indoo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8349" y="5752925"/>
              <a:ext cx="220186" cy="6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a:xfrm>
            <a:off x="457200" y="6484423"/>
            <a:ext cx="2133600" cy="365125"/>
          </a:xfrm>
        </p:spPr>
        <p:txBody>
          <a:bodyPr/>
          <a:lstStyle/>
          <a:p>
            <a:pPr>
              <a:defRPr/>
            </a:pPr>
            <a:r>
              <a:rPr lang="en-US" dirty="0" smtClean="0"/>
              <a:t>11/21/14</a:t>
            </a:r>
            <a:endParaRPr lang="en-US" dirty="0"/>
          </a:p>
        </p:txBody>
      </p:sp>
      <p:sp>
        <p:nvSpPr>
          <p:cNvPr id="3" name="Footer Placeholder 2"/>
          <p:cNvSpPr>
            <a:spLocks noGrp="1"/>
          </p:cNvSpPr>
          <p:nvPr>
            <p:ph type="ftr" sz="quarter" idx="11"/>
          </p:nvPr>
        </p:nvSpPr>
        <p:spPr>
          <a:xfrm>
            <a:off x="3124203" y="6476999"/>
            <a:ext cx="3657600" cy="381001"/>
          </a:xfrm>
        </p:spPr>
        <p:txBody>
          <a:bodyPr/>
          <a:lstStyle/>
          <a:p>
            <a:pPr>
              <a:defRPr/>
            </a:pPr>
            <a:r>
              <a:rPr lang="en-US" dirty="0" smtClean="0"/>
              <a:t>Software Defined Networking (COMS 6998-10) </a:t>
            </a:r>
            <a:endParaRPr lang="en-US" dirty="0"/>
          </a:p>
        </p:txBody>
      </p:sp>
    </p:spTree>
    <p:custDataLst>
      <p:tags r:id="rId2"/>
    </p:custDataLst>
    <p:extLst>
      <p:ext uri="{BB962C8B-B14F-4D97-AF65-F5344CB8AC3E}">
        <p14:creationId xmlns:p14="http://schemas.microsoft.com/office/powerpoint/2010/main" val="303965757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p:nvPr>
        </p:nvSpPr>
        <p:spPr>
          <a:xfrm>
            <a:off x="457204" y="598489"/>
            <a:ext cx="8229600" cy="1143000"/>
          </a:xfrm>
        </p:spPr>
        <p:txBody>
          <a:bodyPr/>
          <a:lstStyle/>
          <a:p>
            <a:r>
              <a:rPr lang="en-US" sz="3600" dirty="0" err="1">
                <a:solidFill>
                  <a:srgbClr val="000090"/>
                </a:solidFill>
                <a:latin typeface="Gill Sans Light" charset="0"/>
                <a:ea typeface="ＭＳ Ｐゴシック" charset="0"/>
              </a:rPr>
              <a:t>SoftCell</a:t>
            </a:r>
            <a:r>
              <a:rPr lang="en-US" sz="3600" dirty="0">
                <a:solidFill>
                  <a:srgbClr val="000090"/>
                </a:solidFill>
                <a:latin typeface="Gill Sans Light" charset="0"/>
                <a:ea typeface="ＭＳ Ｐゴシック" charset="0"/>
              </a:rPr>
              <a:t> Design Goal</a:t>
            </a:r>
          </a:p>
        </p:txBody>
      </p:sp>
      <p:sp>
        <p:nvSpPr>
          <p:cNvPr id="3" name="Content Placeholder 2"/>
          <p:cNvSpPr>
            <a:spLocks noGrp="1"/>
          </p:cNvSpPr>
          <p:nvPr>
            <p:ph idx="1"/>
          </p:nvPr>
        </p:nvSpPr>
        <p:spPr>
          <a:xfrm>
            <a:off x="457200" y="1600200"/>
            <a:ext cx="8382000" cy="4927600"/>
          </a:xfrm>
        </p:spPr>
        <p:txBody>
          <a:bodyPr>
            <a:normAutofit/>
          </a:bodyPr>
          <a:lstStyle/>
          <a:p>
            <a:pPr>
              <a:defRPr/>
            </a:pPr>
            <a:r>
              <a:rPr lang="en-US" sz="2800" dirty="0">
                <a:solidFill>
                  <a:srgbClr val="800000"/>
                </a:solidFill>
              </a:rPr>
              <a:t>Fine-grained service policy for diverse app needs</a:t>
            </a:r>
          </a:p>
          <a:p>
            <a:pPr marL="970530" lvl="1" indent="-513808">
              <a:defRPr/>
            </a:pPr>
            <a:r>
              <a:rPr lang="en-US" sz="2400" dirty="0"/>
              <a:t>Video transcoder, content filtering, firewall</a:t>
            </a:r>
          </a:p>
          <a:p>
            <a:pPr marL="970530" lvl="1" indent="-513808">
              <a:defRPr/>
            </a:pPr>
            <a:r>
              <a:rPr lang="en-US" sz="2400" dirty="0"/>
              <a:t>M2M services: fleet tracking, low latency medical device updates</a:t>
            </a:r>
          </a:p>
          <a:p>
            <a:pPr>
              <a:defRPr/>
            </a:pPr>
            <a:endParaRPr lang="en-US" sz="2400" dirty="0">
              <a:solidFill>
                <a:srgbClr val="C0504D"/>
              </a:solidFill>
            </a:endParaRPr>
          </a:p>
          <a:p>
            <a:pPr>
              <a:defRPr/>
            </a:pPr>
            <a:endParaRPr lang="en-US" sz="2400" dirty="0">
              <a:solidFill>
                <a:srgbClr val="C0504D"/>
              </a:solidFill>
            </a:endParaRPr>
          </a:p>
          <a:p>
            <a:pPr marL="513808" indent="-513808">
              <a:buFont typeface="+mj-lt"/>
              <a:buAutoNum type="arabicPeriod"/>
              <a:defRPr/>
            </a:pPr>
            <a:endParaRPr lang="en-US" sz="2800" dirty="0"/>
          </a:p>
          <a:p>
            <a:pPr marL="513808" indent="-513808">
              <a:buFont typeface="+mj-lt"/>
              <a:buAutoNum type="arabicPeriod"/>
              <a:defRPr/>
            </a:pPr>
            <a:endParaRPr lang="en-US" sz="2400" dirty="0"/>
          </a:p>
        </p:txBody>
      </p:sp>
      <p:sp>
        <p:nvSpPr>
          <p:cNvPr id="281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7D92A88D-02BB-D84A-880C-A8D1354AD034}" type="slidenum">
              <a:rPr lang="en-US" sz="1200">
                <a:solidFill>
                  <a:srgbClr val="898989"/>
                </a:solidFill>
                <a:latin typeface="Gill Sans Light" charset="0"/>
              </a:rPr>
              <a:pPr eaLnBrk="1" hangingPunct="1"/>
              <a:t>49</a:t>
            </a:fld>
            <a:endParaRPr lang="en-US" sz="1200">
              <a:solidFill>
                <a:srgbClr val="898989"/>
              </a:solidFill>
              <a:latin typeface="Gill Sans Light" charset="0"/>
            </a:endParaRPr>
          </a:p>
        </p:txBody>
      </p:sp>
      <p:pic>
        <p:nvPicPr>
          <p:cNvPr id="281604"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54439"/>
            <a:ext cx="2133600" cy="12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5" name="TextBox 58"/>
          <p:cNvSpPr txBox="1">
            <a:spLocks noChangeArrowheads="1"/>
          </p:cNvSpPr>
          <p:nvPr/>
        </p:nvSpPr>
        <p:spPr bwMode="auto">
          <a:xfrm>
            <a:off x="1752608" y="5038727"/>
            <a:ext cx="2308013" cy="43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200" b="0">
                <a:solidFill>
                  <a:srgbClr val="000000"/>
                </a:solidFill>
                <a:latin typeface="Gill Sans Light" charset="0"/>
                <a:cs typeface="Gill Sans Light" charset="0"/>
              </a:rPr>
              <a:t>with diverse needs!</a:t>
            </a:r>
          </a:p>
        </p:txBody>
      </p:sp>
      <p:pic>
        <p:nvPicPr>
          <p:cNvPr id="281606" name="Content Placeholder 4" descr="TheInternet.jpg"/>
          <p:cNvPicPr>
            <a:picLocks noChangeAspect="1"/>
          </p:cNvPicPr>
          <p:nvPr/>
        </p:nvPicPr>
        <p:blipFill>
          <a:blip r:embed="rId5">
            <a:extLst>
              <a:ext uri="{28A0092B-C50C-407E-A947-70E740481C1C}">
                <a14:useLocalDpi xmlns:a14="http://schemas.microsoft.com/office/drawing/2010/main" val="0"/>
              </a:ext>
            </a:extLst>
          </a:blip>
          <a:srcRect t="4170" b="4170"/>
          <a:stretch>
            <a:fillRect/>
          </a:stretch>
        </p:blipFill>
        <p:spPr bwMode="auto">
          <a:xfrm>
            <a:off x="4343400" y="3651252"/>
            <a:ext cx="252253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11/21/14</a:t>
            </a:r>
            <a:endParaRPr lang="en-US"/>
          </a:p>
        </p:txBody>
      </p:sp>
      <p:sp>
        <p:nvSpPr>
          <p:cNvPr id="4" name="Footer Placeholder 3"/>
          <p:cNvSpPr>
            <a:spLocks noGrp="1"/>
          </p:cNvSpPr>
          <p:nvPr>
            <p:ph type="ftr" sz="quarter" idx="11"/>
          </p:nvPr>
        </p:nvSpPr>
        <p:spPr>
          <a:xfrm>
            <a:off x="3124202" y="6324601"/>
            <a:ext cx="3429000" cy="396875"/>
          </a:xfrm>
        </p:spPr>
        <p:txBody>
          <a:bodyPr/>
          <a:lstStyle/>
          <a:p>
            <a:pPr>
              <a:defRPr/>
            </a:pPr>
            <a:r>
              <a:rPr lang="en-US" dirty="0" smtClean="0"/>
              <a:t>Software Defined Networking (COMS 6998-10) </a:t>
            </a:r>
            <a:endParaRPr lang="en-US" dirty="0"/>
          </a:p>
        </p:txBody>
      </p:sp>
    </p:spTree>
    <p:custDataLst>
      <p:tags r:id="rId1"/>
    </p:custDataLst>
    <p:extLst>
      <p:ext uri="{BB962C8B-B14F-4D97-AF65-F5344CB8AC3E}">
        <p14:creationId xmlns:p14="http://schemas.microsoft.com/office/powerpoint/2010/main" val="40880040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RESCO_concept_arch.pdf"/>
          <p:cNvPicPr>
            <a:picLocks noGrp="1" noChangeAspect="1"/>
          </p:cNvPicPr>
          <p:nvPr>
            <p:ph idx="1"/>
          </p:nvPr>
        </p:nvPicPr>
        <p:blipFill>
          <a:blip r:embed="rId2">
            <a:extLst>
              <a:ext uri="{28A0092B-C50C-407E-A947-70E740481C1C}">
                <a14:useLocalDpi xmlns:a14="http://schemas.microsoft.com/office/drawing/2010/main" val="0"/>
              </a:ext>
            </a:extLst>
          </a:blip>
          <a:srcRect l="-12740" r="-12740"/>
          <a:stretch>
            <a:fillRect/>
          </a:stretch>
        </p:blipFill>
        <p:spPr>
          <a:xfrm>
            <a:off x="1" y="1249657"/>
            <a:ext cx="9448800" cy="5196476"/>
          </a:xfrm>
        </p:spPr>
      </p:pic>
      <p:sp>
        <p:nvSpPr>
          <p:cNvPr id="2" name="Date Placeholder 1"/>
          <p:cNvSpPr>
            <a:spLocks noGrp="1"/>
          </p:cNvSpPr>
          <p:nvPr>
            <p:ph type="dt" sz="half" idx="10"/>
          </p:nvPr>
        </p:nvSpPr>
        <p:spPr/>
        <p:txBody>
          <a:bodyPr/>
          <a:lstStyle/>
          <a:p>
            <a:r>
              <a:rPr lang="en-US" smtClean="0"/>
              <a:t>11/21/14</a:t>
            </a:r>
            <a:endParaRPr lang="en-US"/>
          </a:p>
        </p:txBody>
      </p:sp>
      <p:sp>
        <p:nvSpPr>
          <p:cNvPr id="3" name="Footer Placeholder 2"/>
          <p:cNvSpPr>
            <a:spLocks noGrp="1"/>
          </p:cNvSpPr>
          <p:nvPr>
            <p:ph type="ftr" sz="quarter" idx="11"/>
          </p:nvPr>
        </p:nvSpPr>
        <p:spPr>
          <a:xfrm>
            <a:off x="1981200" y="6461138"/>
            <a:ext cx="3886200" cy="396877"/>
          </a:xfrm>
        </p:spPr>
        <p:txBody>
          <a:bodyPr/>
          <a:lstStyle/>
          <a:p>
            <a:r>
              <a:rPr lang="en-US" smtClean="0"/>
              <a:t>Software Defined Networking (COMS 6998-10) </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a:t>
            </a:fld>
            <a:endParaRPr lang="en-US" dirty="0"/>
          </a:p>
        </p:txBody>
      </p:sp>
      <p:sp>
        <p:nvSpPr>
          <p:cNvPr id="7" name="Date Placeholder 5"/>
          <p:cNvSpPr txBox="1">
            <a:spLocks/>
          </p:cNvSpPr>
          <p:nvPr/>
        </p:nvSpPr>
        <p:spPr>
          <a:xfrm>
            <a:off x="5638800" y="6569075"/>
            <a:ext cx="2590800" cy="288925"/>
          </a:xfrm>
          <a:prstGeom prst="rect">
            <a:avLst/>
          </a:prstGeom>
        </p:spPr>
        <p:txBody>
          <a:bodyPr vert="horz" lIns="91332" tIns="45666" rIns="91332" bIns="45666"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
        <p:nvSpPr>
          <p:cNvPr id="9" name="Title 1"/>
          <p:cNvSpPr txBox="1">
            <a:spLocks/>
          </p:cNvSpPr>
          <p:nvPr/>
        </p:nvSpPr>
        <p:spPr>
          <a:xfrm>
            <a:off x="457204" y="152402"/>
            <a:ext cx="8229600" cy="1143000"/>
          </a:xfrm>
          <a:prstGeom prst="rect">
            <a:avLst/>
          </a:prstGeom>
        </p:spPr>
        <p:txBody>
          <a:bodyPr vert="horz" lIns="91332" tIns="45666" rIns="91332" bIns="45666" rtlCol="0" anchor="ctr">
            <a:normAutofit fontScale="90000" lnSpcReduction="20000"/>
          </a:bodyPr>
          <a:lstStyle>
            <a:lvl1pPr algn="ctr" defTabSz="914296" rtl="0" eaLnBrk="1" latinLnBrk="0" hangingPunct="1">
              <a:spcBef>
                <a:spcPct val="0"/>
              </a:spcBef>
              <a:buNone/>
              <a:defRPr sz="4400" kern="1200">
                <a:solidFill>
                  <a:schemeClr val="tx1"/>
                </a:solidFill>
                <a:latin typeface="+mj-lt"/>
                <a:ea typeface="+mj-ea"/>
                <a:cs typeface="+mj-cs"/>
              </a:defRPr>
            </a:lvl1pPr>
          </a:lstStyle>
          <a:p>
            <a:r>
              <a:rPr lang="en-US" altLang="ko-KR" dirty="0" smtClean="0">
                <a:latin typeface="Calibri" panose="020F0502020204030204" pitchFamily="34" charset="0"/>
              </a:rPr>
              <a:t>Review of Previous Lecture: Controller Security Framework (Cont’d)</a:t>
            </a:r>
            <a:endParaRPr lang="ko-KR" altLang="en-US" dirty="0">
              <a:latin typeface="Calibri" panose="020F0502020204030204" pitchFamily="34" charset="0"/>
            </a:endParaRPr>
          </a:p>
        </p:txBody>
      </p:sp>
    </p:spTree>
    <p:extLst>
      <p:ext uri="{BB962C8B-B14F-4D97-AF65-F5344CB8AC3E}">
        <p14:creationId xmlns:p14="http://schemas.microsoft.com/office/powerpoint/2010/main" val="42352212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a:xfrm>
            <a:off x="457204" y="457202"/>
            <a:ext cx="8229600" cy="1143000"/>
          </a:xfrm>
        </p:spPr>
        <p:txBody>
          <a:bodyPr/>
          <a:lstStyle/>
          <a:p>
            <a:r>
              <a:rPr lang="en-US" sz="3600" dirty="0">
                <a:solidFill>
                  <a:srgbClr val="000090"/>
                </a:solidFill>
                <a:latin typeface="Gill Sans Light" charset="0"/>
                <a:ea typeface="ＭＳ Ｐゴシック" charset="0"/>
              </a:rPr>
              <a:t>Characteristics of Cellular Core Networks</a:t>
            </a:r>
          </a:p>
        </p:txBody>
      </p:sp>
      <p:sp>
        <p:nvSpPr>
          <p:cNvPr id="3" name="Content Placeholder 2"/>
          <p:cNvSpPr>
            <a:spLocks noGrp="1"/>
          </p:cNvSpPr>
          <p:nvPr>
            <p:ph idx="1"/>
          </p:nvPr>
        </p:nvSpPr>
        <p:spPr>
          <a:xfrm>
            <a:off x="457204" y="1741488"/>
            <a:ext cx="8229600" cy="1755775"/>
          </a:xfrm>
        </p:spPr>
        <p:txBody>
          <a:bodyPr>
            <a:normAutofit fontScale="77500" lnSpcReduction="20000"/>
          </a:bodyPr>
          <a:lstStyle/>
          <a:p>
            <a:pPr marL="513808" indent="-513808">
              <a:buFont typeface="+mj-lt"/>
              <a:buAutoNum type="arabicPeriod"/>
              <a:defRPr/>
            </a:pPr>
            <a:r>
              <a:rPr lang="en-US" sz="3800" dirty="0">
                <a:solidFill>
                  <a:srgbClr val="800000"/>
                </a:solidFill>
              </a:rPr>
              <a:t>“North south” traffic pattern</a:t>
            </a:r>
          </a:p>
          <a:p>
            <a:pPr marL="513808" indent="-513808">
              <a:buFont typeface="+mj-lt"/>
              <a:buAutoNum type="arabicPeriod"/>
              <a:defRPr/>
            </a:pPr>
            <a:r>
              <a:rPr lang="en-US" sz="3800" dirty="0">
                <a:solidFill>
                  <a:srgbClr val="800000"/>
                </a:solidFill>
              </a:rPr>
              <a:t>Asymmetric edge</a:t>
            </a:r>
          </a:p>
          <a:p>
            <a:pPr marL="513808" indent="-513808">
              <a:buFont typeface="+mj-lt"/>
              <a:buAutoNum type="arabicPeriod"/>
              <a:defRPr/>
            </a:pPr>
            <a:r>
              <a:rPr lang="en-US" sz="3800" dirty="0">
                <a:solidFill>
                  <a:srgbClr val="800000"/>
                </a:solidFill>
              </a:rPr>
              <a:t>Traffic initiated from low-bandwidth access edge</a:t>
            </a:r>
          </a:p>
          <a:p>
            <a:pPr marL="513808" indent="-513808">
              <a:buFont typeface="+mj-lt"/>
              <a:buAutoNum type="arabicPeriod"/>
              <a:defRPr/>
            </a:pPr>
            <a:endParaRPr lang="en-US" sz="2400" dirty="0"/>
          </a:p>
        </p:txBody>
      </p:sp>
      <p:sp>
        <p:nvSpPr>
          <p:cNvPr id="146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317C985-87B5-D744-940C-E70E8EA11C57}" type="slidenum">
              <a:rPr lang="en-US" sz="1200">
                <a:solidFill>
                  <a:srgbClr val="898989"/>
                </a:solidFill>
                <a:latin typeface="Gill Sans Light" charset="0"/>
              </a:rPr>
              <a:pPr eaLnBrk="1" hangingPunct="1"/>
              <a:t>50</a:t>
            </a:fld>
            <a:endParaRPr lang="en-US" sz="1200">
              <a:solidFill>
                <a:srgbClr val="898989"/>
              </a:solidFill>
              <a:latin typeface="Gill Sans Light" charset="0"/>
            </a:endParaRPr>
          </a:p>
        </p:txBody>
      </p:sp>
      <p:grpSp>
        <p:nvGrpSpPr>
          <p:cNvPr id="146436" name="Group 61"/>
          <p:cNvGrpSpPr>
            <a:grpSpLocks/>
          </p:cNvGrpSpPr>
          <p:nvPr/>
        </p:nvGrpSpPr>
        <p:grpSpPr bwMode="auto">
          <a:xfrm>
            <a:off x="219085" y="3454400"/>
            <a:ext cx="2265363" cy="2843221"/>
            <a:chOff x="341845" y="1617798"/>
            <a:chExt cx="2266044" cy="2843291"/>
          </a:xfrm>
        </p:grpSpPr>
        <p:grpSp>
          <p:nvGrpSpPr>
            <p:cNvPr id="146475" name="Group 62"/>
            <p:cNvGrpSpPr>
              <a:grpSpLocks/>
            </p:cNvGrpSpPr>
            <p:nvPr/>
          </p:nvGrpSpPr>
          <p:grpSpPr bwMode="auto">
            <a:xfrm>
              <a:off x="341845" y="1617798"/>
              <a:ext cx="1569937" cy="2669926"/>
              <a:chOff x="341845" y="1503498"/>
              <a:chExt cx="1569937" cy="2669926"/>
            </a:xfrm>
          </p:grpSpPr>
          <p:sp>
            <p:nvSpPr>
              <p:cNvPr id="65" name="Left Arrow 64"/>
              <p:cNvSpPr/>
              <p:nvPr/>
            </p:nvSpPr>
            <p:spPr>
              <a:xfrm rot="10800000" flipV="1">
                <a:off x="1272400" y="1652727"/>
                <a:ext cx="639955" cy="182568"/>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718" fontAlgn="base">
                  <a:spcBef>
                    <a:spcPct val="0"/>
                  </a:spcBef>
                  <a:spcAft>
                    <a:spcPct val="0"/>
                  </a:spcAft>
                  <a:defRPr/>
                </a:pPr>
                <a:endParaRPr lang="en-US" sz="2400">
                  <a:solidFill>
                    <a:prstClr val="white"/>
                  </a:solidFill>
                  <a:latin typeface="Corbel"/>
                </a:endParaRPr>
              </a:p>
            </p:txBody>
          </p:sp>
          <p:sp>
            <p:nvSpPr>
              <p:cNvPr id="66" name="Left Arrow 65"/>
              <p:cNvSpPr/>
              <p:nvPr/>
            </p:nvSpPr>
            <p:spPr>
              <a:xfrm rot="10800000" flipV="1">
                <a:off x="1272400" y="2967209"/>
                <a:ext cx="639955" cy="182568"/>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718" fontAlgn="base">
                  <a:spcBef>
                    <a:spcPct val="0"/>
                  </a:spcBef>
                  <a:spcAft>
                    <a:spcPct val="0"/>
                  </a:spcAft>
                  <a:defRPr/>
                </a:pPr>
                <a:endParaRPr lang="en-US" sz="2400">
                  <a:solidFill>
                    <a:prstClr val="white"/>
                  </a:solidFill>
                  <a:latin typeface="Corbel"/>
                </a:endParaRPr>
              </a:p>
            </p:txBody>
          </p:sp>
          <p:sp>
            <p:nvSpPr>
              <p:cNvPr id="67" name="Left Arrow 66"/>
              <p:cNvSpPr/>
              <p:nvPr/>
            </p:nvSpPr>
            <p:spPr>
              <a:xfrm rot="10800000" flipV="1">
                <a:off x="1272400" y="2303618"/>
                <a:ext cx="639955" cy="184155"/>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718" fontAlgn="base">
                  <a:spcBef>
                    <a:spcPct val="0"/>
                  </a:spcBef>
                  <a:spcAft>
                    <a:spcPct val="0"/>
                  </a:spcAft>
                  <a:defRPr/>
                </a:pPr>
                <a:endParaRPr lang="en-US" sz="2400">
                  <a:solidFill>
                    <a:prstClr val="white"/>
                  </a:solidFill>
                  <a:latin typeface="Corbel"/>
                </a:endParaRPr>
              </a:p>
            </p:txBody>
          </p:sp>
          <p:sp>
            <p:nvSpPr>
              <p:cNvPr id="68" name="Left Arrow 67"/>
              <p:cNvSpPr/>
              <p:nvPr/>
            </p:nvSpPr>
            <p:spPr>
              <a:xfrm rot="10800000" flipV="1">
                <a:off x="1272400" y="3681602"/>
                <a:ext cx="639955" cy="182568"/>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718" fontAlgn="base">
                  <a:spcBef>
                    <a:spcPct val="0"/>
                  </a:spcBef>
                  <a:spcAft>
                    <a:spcPct val="0"/>
                  </a:spcAft>
                  <a:defRPr/>
                </a:pPr>
                <a:endParaRPr lang="en-US" sz="2400">
                  <a:solidFill>
                    <a:prstClr val="white"/>
                  </a:solidFill>
                  <a:latin typeface="Corbel"/>
                </a:endParaRPr>
              </a:p>
            </p:txBody>
          </p:sp>
          <p:grpSp>
            <p:nvGrpSpPr>
              <p:cNvPr id="146481" name="Group 68"/>
              <p:cNvGrpSpPr>
                <a:grpSpLocks noChangeAspect="1"/>
              </p:cNvGrpSpPr>
              <p:nvPr/>
            </p:nvGrpSpPr>
            <p:grpSpPr bwMode="auto">
              <a:xfrm>
                <a:off x="341845" y="1503498"/>
                <a:ext cx="660935" cy="1097280"/>
                <a:chOff x="547949" y="1288623"/>
                <a:chExt cx="834268" cy="1385046"/>
              </a:xfrm>
            </p:grpSpPr>
            <p:pic>
              <p:nvPicPr>
                <p:cNvPr id="146486" name="Picture 73"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7" name="Picture 74"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8" name="Picture 75"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82" name="Group 69"/>
              <p:cNvGrpSpPr>
                <a:grpSpLocks noChangeAspect="1"/>
              </p:cNvGrpSpPr>
              <p:nvPr/>
            </p:nvGrpSpPr>
            <p:grpSpPr bwMode="auto">
              <a:xfrm>
                <a:off x="370691" y="3076144"/>
                <a:ext cx="660935" cy="1097280"/>
                <a:chOff x="547949" y="1288623"/>
                <a:chExt cx="834268" cy="1385046"/>
              </a:xfrm>
            </p:grpSpPr>
            <p:pic>
              <p:nvPicPr>
                <p:cNvPr id="146483" name="Picture 70"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928672" y="1288623"/>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4" name="Picture 71"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701899" y="1508367"/>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5" name="Picture 72" descr="hero_front.jpg"/>
                <p:cNvPicPr>
                  <a:picLocks noChangeAspect="1"/>
                </p:cNvPicPr>
                <p:nvPr/>
              </p:nvPicPr>
              <p:blipFill>
                <a:blip r:embed="rId5">
                  <a:extLst>
                    <a:ext uri="{28A0092B-C50C-407E-A947-70E740481C1C}">
                      <a14:useLocalDpi xmlns:a14="http://schemas.microsoft.com/office/drawing/2010/main" val="0"/>
                    </a:ext>
                  </a:extLst>
                </a:blip>
                <a:srcRect l="9836" t="1335" r="9991" b="10661"/>
                <a:stretch>
                  <a:fillRect/>
                </a:stretch>
              </p:blipFill>
              <p:spPr bwMode="auto">
                <a:xfrm>
                  <a:off x="547949" y="1744041"/>
                  <a:ext cx="453545" cy="9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6476" name="Rectangle 63"/>
            <p:cNvSpPr>
              <a:spLocks noChangeArrowheads="1"/>
            </p:cNvSpPr>
            <p:nvPr/>
          </p:nvSpPr>
          <p:spPr bwMode="auto">
            <a:xfrm>
              <a:off x="1104714" y="4137916"/>
              <a:ext cx="1503175" cy="32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6718" fontAlgn="base">
                <a:lnSpc>
                  <a:spcPct val="70000"/>
                </a:lnSpc>
                <a:spcBef>
                  <a:spcPct val="0"/>
                </a:spcBef>
                <a:spcAft>
                  <a:spcPct val="0"/>
                </a:spcAft>
              </a:pPr>
              <a:r>
                <a:rPr lang="en-US" sz="2000">
                  <a:solidFill>
                    <a:srgbClr val="FF0000"/>
                  </a:solidFill>
                  <a:latin typeface="Gill Sans Light" charset="0"/>
                  <a:ea typeface="ＭＳ Ｐゴシック" charset="0"/>
                  <a:cs typeface="Gill Sans Light" charset="0"/>
                </a:rPr>
                <a:t>Access Edge</a:t>
              </a:r>
            </a:p>
          </p:txBody>
        </p:sp>
      </p:grpSp>
      <p:grpSp>
        <p:nvGrpSpPr>
          <p:cNvPr id="146437" name="Group 76"/>
          <p:cNvGrpSpPr>
            <a:grpSpLocks/>
          </p:cNvGrpSpPr>
          <p:nvPr/>
        </p:nvGrpSpPr>
        <p:grpSpPr bwMode="auto">
          <a:xfrm>
            <a:off x="5861051" y="4154511"/>
            <a:ext cx="2803526" cy="674580"/>
            <a:chOff x="5985005" y="2318472"/>
            <a:chExt cx="2803395" cy="674354"/>
          </a:xfrm>
        </p:grpSpPr>
        <p:sp>
          <p:nvSpPr>
            <p:cNvPr id="146473" name="Rectangle 80"/>
            <p:cNvSpPr>
              <a:spLocks noChangeArrowheads="1"/>
            </p:cNvSpPr>
            <p:nvPr/>
          </p:nvSpPr>
          <p:spPr bwMode="auto">
            <a:xfrm>
              <a:off x="7711666" y="2669769"/>
              <a:ext cx="1076734"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6718" fontAlgn="base">
                <a:lnSpc>
                  <a:spcPct val="70000"/>
                </a:lnSpc>
                <a:spcBef>
                  <a:spcPct val="0"/>
                </a:spcBef>
                <a:spcAft>
                  <a:spcPct val="0"/>
                </a:spcAft>
              </a:pPr>
              <a:r>
                <a:rPr lang="en-US" sz="2000">
                  <a:solidFill>
                    <a:srgbClr val="000000"/>
                  </a:solidFill>
                  <a:latin typeface="Gill Sans Light" charset="0"/>
                  <a:ea typeface="ＭＳ Ｐゴシック" charset="0"/>
                  <a:cs typeface="Gill Sans Light" charset="0"/>
                </a:rPr>
                <a:t>Internet</a:t>
              </a:r>
            </a:p>
          </p:txBody>
        </p:sp>
        <p:sp>
          <p:nvSpPr>
            <p:cNvPr id="146474" name="Rectangle 78"/>
            <p:cNvSpPr>
              <a:spLocks noChangeArrowheads="1"/>
            </p:cNvSpPr>
            <p:nvPr/>
          </p:nvSpPr>
          <p:spPr bwMode="auto">
            <a:xfrm>
              <a:off x="5985005" y="2318472"/>
              <a:ext cx="1855660"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6718" fontAlgn="base">
                <a:lnSpc>
                  <a:spcPct val="70000"/>
                </a:lnSpc>
                <a:spcBef>
                  <a:spcPct val="0"/>
                </a:spcBef>
                <a:spcAft>
                  <a:spcPct val="0"/>
                </a:spcAft>
              </a:pPr>
              <a:r>
                <a:rPr lang="en-US" sz="2000">
                  <a:solidFill>
                    <a:srgbClr val="000000"/>
                  </a:solidFill>
                  <a:latin typeface="Gill Sans Light" charset="0"/>
                  <a:ea typeface="ＭＳ Ｐゴシック" charset="0"/>
                  <a:cs typeface="Gill Sans Light" charset="0"/>
                </a:rPr>
                <a:t>Gateway Edge</a:t>
              </a:r>
            </a:p>
          </p:txBody>
        </p:sp>
      </p:grpSp>
      <p:grpSp>
        <p:nvGrpSpPr>
          <p:cNvPr id="146438" name="Group 81"/>
          <p:cNvGrpSpPr>
            <a:grpSpLocks/>
          </p:cNvGrpSpPr>
          <p:nvPr/>
        </p:nvGrpSpPr>
        <p:grpSpPr bwMode="auto">
          <a:xfrm>
            <a:off x="2060575" y="3208338"/>
            <a:ext cx="4619625" cy="3011488"/>
            <a:chOff x="2155183" y="1257009"/>
            <a:chExt cx="4619830" cy="3011432"/>
          </a:xfrm>
        </p:grpSpPr>
        <p:sp>
          <p:nvSpPr>
            <p:cNvPr id="83" name="Teardrop 82"/>
            <p:cNvSpPr>
              <a:spLocks noChangeAspect="1"/>
            </p:cNvSpPr>
            <p:nvPr/>
          </p:nvSpPr>
          <p:spPr>
            <a:xfrm rot="2711176">
              <a:off x="2839512" y="1414082"/>
              <a:ext cx="2743150" cy="2743322"/>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6718" fontAlgn="base">
                <a:spcBef>
                  <a:spcPct val="0"/>
                </a:spcBef>
                <a:spcAft>
                  <a:spcPct val="0"/>
                </a:spcAft>
                <a:defRPr/>
              </a:pPr>
              <a:endParaRPr lang="en-US" sz="2400">
                <a:solidFill>
                  <a:prstClr val="black"/>
                </a:solidFill>
                <a:latin typeface="Corbel"/>
              </a:endParaRPr>
            </a:p>
          </p:txBody>
        </p:sp>
        <p:pic>
          <p:nvPicPr>
            <p:cNvPr id="14644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713" y="261847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6444" name="Group 84"/>
            <p:cNvGrpSpPr>
              <a:grpSpLocks/>
            </p:cNvGrpSpPr>
            <p:nvPr/>
          </p:nvGrpSpPr>
          <p:grpSpPr bwMode="auto">
            <a:xfrm>
              <a:off x="2684928" y="1257009"/>
              <a:ext cx="746653" cy="1072355"/>
              <a:chOff x="1220243" y="2040952"/>
              <a:chExt cx="746653" cy="1072354"/>
            </a:xfrm>
          </p:grpSpPr>
          <p:graphicFrame>
            <p:nvGraphicFramePr>
              <p:cNvPr id="146471" name="Object 111"/>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1410"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3"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45" name="Group 85"/>
            <p:cNvGrpSpPr>
              <a:grpSpLocks/>
            </p:cNvGrpSpPr>
            <p:nvPr/>
          </p:nvGrpSpPr>
          <p:grpSpPr bwMode="auto">
            <a:xfrm>
              <a:off x="2400208" y="2003789"/>
              <a:ext cx="642184" cy="1072355"/>
              <a:chOff x="1324712" y="2150605"/>
              <a:chExt cx="642184" cy="1072354"/>
            </a:xfrm>
          </p:grpSpPr>
          <p:graphicFrame>
            <p:nvGraphicFramePr>
              <p:cNvPr id="146469" name="Object 109"/>
              <p:cNvGraphicFramePr>
                <a:graphicFrameLocks noChangeAspect="1"/>
              </p:cNvGraphicFramePr>
              <p:nvPr/>
            </p:nvGraphicFramePr>
            <p:xfrm>
              <a:off x="1324712" y="2150605"/>
              <a:ext cx="357464" cy="1072354"/>
            </p:xfrm>
            <a:graphic>
              <a:graphicData uri="http://schemas.openxmlformats.org/presentationml/2006/ole">
                <mc:AlternateContent xmlns:mc="http://schemas.openxmlformats.org/markup-compatibility/2006">
                  <mc:Choice xmlns:v="urn:schemas-microsoft-com:vml" Requires="v">
                    <p:oleObj spid="_x0000_s51411" name="Visio" r:id="rId9" imgW="635000" imgH="1511300" progId="">
                      <p:embed/>
                    </p:oleObj>
                  </mc:Choice>
                  <mc:Fallback>
                    <p:oleObj name="Visio" r:id="rId9" imgW="635000" imgH="151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712" y="2150605"/>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1"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537685"/>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46" name="Group 86"/>
            <p:cNvGrpSpPr>
              <a:grpSpLocks/>
            </p:cNvGrpSpPr>
            <p:nvPr/>
          </p:nvGrpSpPr>
          <p:grpSpPr bwMode="auto">
            <a:xfrm>
              <a:off x="2155183" y="2559295"/>
              <a:ext cx="718585" cy="1072355"/>
              <a:chOff x="1220243" y="2040952"/>
              <a:chExt cx="718585" cy="1072354"/>
            </a:xfrm>
          </p:grpSpPr>
          <p:graphicFrame>
            <p:nvGraphicFramePr>
              <p:cNvPr id="146467" name="Object 107"/>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1412" name="Visio" r:id="rId10" imgW="635000" imgH="1511300" progId="">
                      <p:embed/>
                    </p:oleObj>
                  </mc:Choice>
                  <mc:Fallback>
                    <p:oleObj name="Visio" r:id="rId10" imgW="635000" imgH="151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9"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87967" y="2419786"/>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47" name="Group 87"/>
            <p:cNvGrpSpPr>
              <a:grpSpLocks/>
            </p:cNvGrpSpPr>
            <p:nvPr/>
          </p:nvGrpSpPr>
          <p:grpSpPr bwMode="auto">
            <a:xfrm>
              <a:off x="2468939" y="3196086"/>
              <a:ext cx="746653" cy="1072355"/>
              <a:chOff x="1220243" y="2040952"/>
              <a:chExt cx="746653" cy="1072354"/>
            </a:xfrm>
          </p:grpSpPr>
          <p:graphicFrame>
            <p:nvGraphicFramePr>
              <p:cNvPr id="146465" name="Object 105"/>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1413" name="Visio" r:id="rId11" imgW="635000" imgH="1511300" progId="">
                      <p:embed/>
                    </p:oleObj>
                  </mc:Choice>
                  <mc:Fallback>
                    <p:oleObj name="Visio" r:id="rId11" imgW="635000" imgH="151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6448"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9"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Straight Connector 90"/>
            <p:cNvCxnSpPr>
              <a:stCxn id="113" idx="3"/>
              <a:endCxn id="146449" idx="1"/>
            </p:cNvCxnSpPr>
            <p:nvPr/>
          </p:nvCxnSpPr>
          <p:spPr>
            <a:xfrm>
              <a:off x="3431590" y="1815799"/>
              <a:ext cx="373080" cy="74134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endCxn id="146449" idx="1"/>
            </p:cNvCxnSpPr>
            <p:nvPr/>
          </p:nvCxnSpPr>
          <p:spPr>
            <a:xfrm>
              <a:off x="2901341" y="2526986"/>
              <a:ext cx="903328" cy="3016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6452"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4" name="Straight Connector 93"/>
            <p:cNvCxnSpPr>
              <a:stCxn id="107" idx="3"/>
              <a:endCxn id="146452" idx="1"/>
            </p:cNvCxnSpPr>
            <p:nvPr/>
          </p:nvCxnSpPr>
          <p:spPr>
            <a:xfrm flipV="1">
              <a:off x="3215680" y="3049263"/>
              <a:ext cx="588989" cy="7064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109" idx="3"/>
              <a:endCxn id="146452" idx="1"/>
            </p:cNvCxnSpPr>
            <p:nvPr/>
          </p:nvCxnSpPr>
          <p:spPr>
            <a:xfrm>
              <a:off x="2874353" y="3044501"/>
              <a:ext cx="930316" cy="476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endCxn id="146443" idx="1"/>
            </p:cNvCxnSpPr>
            <p:nvPr/>
          </p:nvCxnSpPr>
          <p:spPr>
            <a:xfrm flipV="1">
              <a:off x="4341268" y="2761932"/>
              <a:ext cx="1684412" cy="31431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46449" idx="2"/>
              <a:endCxn id="146452" idx="0"/>
            </p:cNvCxnSpPr>
            <p:nvPr/>
          </p:nvCxnSpPr>
          <p:spPr>
            <a:xfrm>
              <a:off x="4179336" y="2701608"/>
              <a:ext cx="0" cy="2031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endCxn id="146443" idx="1"/>
            </p:cNvCxnSpPr>
            <p:nvPr/>
          </p:nvCxnSpPr>
          <p:spPr>
            <a:xfrm>
              <a:off x="4438109" y="2555560"/>
              <a:ext cx="1587570" cy="20637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6458" name="Picture 11" descr="IOSfirew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 name="Straight Connector 99"/>
            <p:cNvCxnSpPr>
              <a:stCxn id="146458" idx="0"/>
              <a:endCxn id="146452" idx="2"/>
            </p:cNvCxnSpPr>
            <p:nvPr/>
          </p:nvCxnSpPr>
          <p:spPr>
            <a:xfrm flipH="1" flipV="1">
              <a:off x="4179336" y="3192136"/>
              <a:ext cx="681067" cy="1555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6460" name="Picture 60" descr="Content_Transformation_En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61" name="Picture 68" descr="Network_Mgmt_Applian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p:cNvCxnSpPr>
              <a:endCxn id="146452" idx="2"/>
            </p:cNvCxnSpPr>
            <p:nvPr/>
          </p:nvCxnSpPr>
          <p:spPr>
            <a:xfrm flipV="1">
              <a:off x="3947551" y="3192136"/>
              <a:ext cx="231785" cy="48894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a:endCxn id="146449" idx="0"/>
            </p:cNvCxnSpPr>
            <p:nvPr/>
          </p:nvCxnSpPr>
          <p:spPr>
            <a:xfrm flipH="1">
              <a:off x="4179336" y="2204729"/>
              <a:ext cx="487384" cy="2095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46449" idx="0"/>
            </p:cNvCxnSpPr>
            <p:nvPr/>
          </p:nvCxnSpPr>
          <p:spPr>
            <a:xfrm flipV="1">
              <a:off x="4179336" y="2204729"/>
              <a:ext cx="0" cy="2095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6439" name="TextBox 113"/>
          <p:cNvSpPr txBox="1">
            <a:spLocks noChangeArrowheads="1"/>
          </p:cNvSpPr>
          <p:nvPr/>
        </p:nvSpPr>
        <p:spPr bwMode="auto">
          <a:xfrm>
            <a:off x="2400310" y="5811842"/>
            <a:ext cx="2293939" cy="87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700" b="0">
                <a:solidFill>
                  <a:srgbClr val="000000"/>
                </a:solidFill>
                <a:latin typeface="Gill Sans Light" charset="0"/>
                <a:cs typeface="Gill Sans Light" charset="0"/>
              </a:rPr>
              <a:t>~1K Users</a:t>
            </a:r>
          </a:p>
          <a:p>
            <a:pPr eaLnBrk="1" fontAlgn="base" hangingPunct="1">
              <a:spcBef>
                <a:spcPct val="0"/>
              </a:spcBef>
              <a:spcAft>
                <a:spcPct val="0"/>
              </a:spcAft>
            </a:pPr>
            <a:r>
              <a:rPr lang="en-US" sz="1700" b="0">
                <a:solidFill>
                  <a:srgbClr val="000000"/>
                </a:solidFill>
                <a:latin typeface="Gill Sans Light" charset="0"/>
                <a:cs typeface="Gill Sans Light" charset="0"/>
              </a:rPr>
              <a:t>~10K flows</a:t>
            </a:r>
          </a:p>
          <a:p>
            <a:pPr eaLnBrk="1" fontAlgn="base" hangingPunct="1">
              <a:spcBef>
                <a:spcPct val="0"/>
              </a:spcBef>
              <a:spcAft>
                <a:spcPct val="0"/>
              </a:spcAft>
            </a:pPr>
            <a:r>
              <a:rPr lang="en-US" sz="1700" b="0">
                <a:solidFill>
                  <a:srgbClr val="000000"/>
                </a:solidFill>
                <a:latin typeface="Gill Sans Light" charset="0"/>
                <a:cs typeface="Gill Sans Light" charset="0"/>
              </a:rPr>
              <a:t>~1 – 10 Gbps</a:t>
            </a:r>
          </a:p>
        </p:txBody>
      </p:sp>
      <p:sp>
        <p:nvSpPr>
          <p:cNvPr id="146440" name="TextBox 57"/>
          <p:cNvSpPr txBox="1">
            <a:spLocks noChangeArrowheads="1"/>
          </p:cNvSpPr>
          <p:nvPr/>
        </p:nvSpPr>
        <p:spPr bwMode="auto">
          <a:xfrm>
            <a:off x="5861050" y="4903797"/>
            <a:ext cx="2520950" cy="87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700" b="0">
                <a:solidFill>
                  <a:srgbClr val="000000"/>
                </a:solidFill>
                <a:latin typeface="Gill Sans Light" charset="0"/>
                <a:cs typeface="Gill Sans Light" charset="0"/>
              </a:rPr>
              <a:t>~1 million Users</a:t>
            </a:r>
          </a:p>
          <a:p>
            <a:pPr eaLnBrk="1" fontAlgn="base" hangingPunct="1">
              <a:spcBef>
                <a:spcPct val="0"/>
              </a:spcBef>
              <a:spcAft>
                <a:spcPct val="0"/>
              </a:spcAft>
            </a:pPr>
            <a:r>
              <a:rPr lang="en-US" sz="1700" b="0">
                <a:solidFill>
                  <a:srgbClr val="000000"/>
                </a:solidFill>
                <a:latin typeface="Gill Sans Light" charset="0"/>
                <a:cs typeface="Gill Sans Light" charset="0"/>
              </a:rPr>
              <a:t>~10 million flows</a:t>
            </a:r>
          </a:p>
          <a:p>
            <a:pPr eaLnBrk="1" fontAlgn="base" hangingPunct="1">
              <a:spcBef>
                <a:spcPct val="0"/>
              </a:spcBef>
              <a:spcAft>
                <a:spcPct val="0"/>
              </a:spcAft>
            </a:pPr>
            <a:r>
              <a:rPr lang="en-US" sz="1700" b="0">
                <a:solidFill>
                  <a:srgbClr val="000000"/>
                </a:solidFill>
                <a:latin typeface="Gill Sans Light" charset="0"/>
                <a:cs typeface="Gill Sans Light" charset="0"/>
              </a:rPr>
              <a:t>~400 Gbps – 2 Tbps</a:t>
            </a:r>
          </a:p>
        </p:txBody>
      </p:sp>
      <p:cxnSp>
        <p:nvCxnSpPr>
          <p:cNvPr id="60" name="Straight Connector 59"/>
          <p:cNvCxnSpPr>
            <a:endCxn id="146473" idx="1"/>
          </p:cNvCxnSpPr>
          <p:nvPr/>
        </p:nvCxnSpPr>
        <p:spPr>
          <a:xfrm flipV="1">
            <a:off x="6680201" y="4667509"/>
            <a:ext cx="907592" cy="14043"/>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11/21/14</a:t>
            </a:r>
            <a:endParaRPr lang="en-US"/>
          </a:p>
        </p:txBody>
      </p:sp>
      <p:sp>
        <p:nvSpPr>
          <p:cNvPr id="4" name="Footer Placeholder 3"/>
          <p:cNvSpPr>
            <a:spLocks noGrp="1"/>
          </p:cNvSpPr>
          <p:nvPr>
            <p:ph type="ftr" sz="quarter" idx="11"/>
          </p:nvPr>
        </p:nvSpPr>
        <p:spPr>
          <a:xfrm>
            <a:off x="3505202" y="6427259"/>
            <a:ext cx="3505199" cy="396875"/>
          </a:xfrm>
        </p:spPr>
        <p:txBody>
          <a:bodyPr/>
          <a:lstStyle/>
          <a:p>
            <a:pPr>
              <a:defRPr/>
            </a:pPr>
            <a:r>
              <a:rPr lang="en-US" b="0" dirty="0" smtClean="0"/>
              <a:t>Software Defined Networking (COMS 6998-10) </a:t>
            </a:r>
            <a:endParaRPr lang="en-US" b="0" dirty="0"/>
          </a:p>
        </p:txBody>
      </p:sp>
    </p:spTree>
    <p:custDataLst>
      <p:tags r:id="rId2"/>
    </p:custDataLst>
    <p:extLst>
      <p:ext uri="{BB962C8B-B14F-4D97-AF65-F5344CB8AC3E}">
        <p14:creationId xmlns:p14="http://schemas.microsoft.com/office/powerpoint/2010/main" val="2735929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a:xfrm>
            <a:off x="381000" y="304800"/>
            <a:ext cx="8229600" cy="1143000"/>
          </a:xfrm>
        </p:spPr>
        <p:txBody>
          <a:bodyPr/>
          <a:lstStyle/>
          <a:p>
            <a:r>
              <a:rPr lang="en-US" dirty="0">
                <a:solidFill>
                  <a:srgbClr val="000090"/>
                </a:solidFill>
                <a:latin typeface="Gill Sans Light" charset="0"/>
                <a:ea typeface="ＭＳ Ｐゴシック" charset="0"/>
              </a:rPr>
              <a:t>Challenge: Scalability</a:t>
            </a:r>
          </a:p>
        </p:txBody>
      </p:sp>
      <p:sp>
        <p:nvSpPr>
          <p:cNvPr id="3" name="Content Placeholder 2"/>
          <p:cNvSpPr>
            <a:spLocks noGrp="1"/>
          </p:cNvSpPr>
          <p:nvPr>
            <p:ph idx="1"/>
          </p:nvPr>
        </p:nvSpPr>
        <p:spPr>
          <a:xfrm>
            <a:off x="457200" y="1447800"/>
            <a:ext cx="8229600" cy="4525962"/>
          </a:xfrm>
        </p:spPr>
        <p:txBody>
          <a:bodyPr/>
          <a:lstStyle/>
          <a:p>
            <a:r>
              <a:rPr lang="en-US" sz="2800" dirty="0">
                <a:solidFill>
                  <a:srgbClr val="800000"/>
                </a:solidFill>
                <a:latin typeface="Gill Sans Light" charset="0"/>
                <a:ea typeface="ＭＳ Ｐゴシック" charset="0"/>
              </a:rPr>
              <a:t>Packet classification: decide which service policy to be applied to a flow</a:t>
            </a:r>
          </a:p>
          <a:p>
            <a:pPr lvl="1"/>
            <a:r>
              <a:rPr lang="en-US" sz="2400" dirty="0">
                <a:latin typeface="Gill Sans Light" charset="0"/>
                <a:ea typeface="ＭＳ Ｐゴシック" charset="0"/>
              </a:rPr>
              <a:t>How to classify </a:t>
            </a:r>
            <a:r>
              <a:rPr lang="en-US" sz="2400" dirty="0">
                <a:solidFill>
                  <a:srgbClr val="FF0000"/>
                </a:solidFill>
                <a:latin typeface="Gill Sans Light" charset="0"/>
                <a:ea typeface="ＭＳ Ｐゴシック" charset="0"/>
              </a:rPr>
              <a:t>millions of flows per second</a:t>
            </a:r>
            <a:r>
              <a:rPr lang="en-US" sz="2400" dirty="0">
                <a:latin typeface="Gill Sans Light" charset="0"/>
                <a:ea typeface="ＭＳ Ｐゴシック" charset="0"/>
              </a:rPr>
              <a:t>?</a:t>
            </a:r>
            <a:endParaRPr lang="en-US" sz="2800" dirty="0">
              <a:latin typeface="Gill Sans Light" charset="0"/>
              <a:ea typeface="ＭＳ Ｐゴシック" charset="0"/>
            </a:endParaRPr>
          </a:p>
          <a:p>
            <a:r>
              <a:rPr lang="en-US" sz="2800" dirty="0">
                <a:solidFill>
                  <a:srgbClr val="800000"/>
                </a:solidFill>
                <a:latin typeface="Gill Sans Light" charset="0"/>
                <a:ea typeface="ＭＳ Ｐゴシック" charset="0"/>
              </a:rPr>
              <a:t>Traffic steering: generate switch rules to implement policy paths, e.g. traversing a sequence of </a:t>
            </a:r>
            <a:r>
              <a:rPr lang="en-US" sz="2800" dirty="0" err="1">
                <a:solidFill>
                  <a:srgbClr val="800000"/>
                </a:solidFill>
                <a:latin typeface="Gill Sans Light" charset="0"/>
                <a:ea typeface="ＭＳ Ｐゴシック" charset="0"/>
              </a:rPr>
              <a:t>middleboxes</a:t>
            </a:r>
            <a:endParaRPr lang="en-US" sz="2800" dirty="0">
              <a:solidFill>
                <a:srgbClr val="800000"/>
              </a:solidFill>
              <a:latin typeface="Gill Sans Light" charset="0"/>
              <a:ea typeface="ＭＳ Ｐゴシック" charset="0"/>
            </a:endParaRPr>
          </a:p>
          <a:p>
            <a:pPr lvl="1"/>
            <a:r>
              <a:rPr lang="en-US" sz="2400" dirty="0">
                <a:latin typeface="Gill Sans Light" charset="0"/>
                <a:ea typeface="ＭＳ Ｐゴシック" charset="0"/>
              </a:rPr>
              <a:t>How to implement </a:t>
            </a:r>
            <a:r>
              <a:rPr lang="en-US" sz="2400" dirty="0">
                <a:solidFill>
                  <a:srgbClr val="FF0000"/>
                </a:solidFill>
                <a:latin typeface="Gill Sans Light" charset="0"/>
                <a:ea typeface="ＭＳ Ｐゴシック" charset="0"/>
              </a:rPr>
              <a:t>million of paths</a:t>
            </a:r>
            <a:r>
              <a:rPr lang="en-US" sz="2400" dirty="0">
                <a:latin typeface="Gill Sans Light" charset="0"/>
                <a:ea typeface="ＭＳ Ｐゴシック" charset="0"/>
              </a:rPr>
              <a:t>?</a:t>
            </a:r>
          </a:p>
          <a:p>
            <a:pPr lvl="2"/>
            <a:r>
              <a:rPr lang="en-US" sz="2200" dirty="0">
                <a:solidFill>
                  <a:srgbClr val="000000"/>
                </a:solidFill>
                <a:latin typeface="Gill Sans Light" charset="0"/>
                <a:ea typeface="ＭＳ Ｐゴシック" charset="0"/>
              </a:rPr>
              <a:t>Limited switch flow tables: </a:t>
            </a:r>
            <a:r>
              <a:rPr lang="en-US" sz="2200" dirty="0">
                <a:latin typeface="Gill Sans Light" charset="0"/>
                <a:ea typeface="ＭＳ Ｐゴシック" charset="0"/>
              </a:rPr>
              <a:t>~1K – 4K TCAM, ~16K – 64K L2/Ethernet</a:t>
            </a:r>
          </a:p>
          <a:p>
            <a:r>
              <a:rPr lang="en-US" sz="2800" dirty="0">
                <a:solidFill>
                  <a:srgbClr val="800000"/>
                </a:solidFill>
                <a:latin typeface="Gill Sans Light" charset="0"/>
                <a:ea typeface="ＭＳ Ｐゴシック" charset="0"/>
              </a:rPr>
              <a:t>Network dynamics: setup policy paths for new users and new flow?</a:t>
            </a:r>
          </a:p>
          <a:p>
            <a:pPr lvl="1"/>
            <a:r>
              <a:rPr lang="en-US" sz="2400" dirty="0">
                <a:latin typeface="Gill Sans Light" charset="0"/>
                <a:ea typeface="ＭＳ Ｐゴシック" charset="0"/>
              </a:rPr>
              <a:t>How to handle </a:t>
            </a:r>
            <a:r>
              <a:rPr lang="en-US" sz="2400" dirty="0">
                <a:solidFill>
                  <a:srgbClr val="FF0000"/>
                </a:solidFill>
                <a:latin typeface="Gill Sans Light" charset="0"/>
                <a:ea typeface="ＭＳ Ｐゴシック" charset="0"/>
              </a:rPr>
              <a:t>million of control plane events per second</a:t>
            </a:r>
            <a:r>
              <a:rPr lang="en-US" sz="2400" dirty="0">
                <a:latin typeface="Gill Sans Light" charset="0"/>
                <a:ea typeface="ＭＳ Ｐゴシック" charset="0"/>
              </a:rPr>
              <a:t>?</a:t>
            </a:r>
          </a:p>
        </p:txBody>
      </p:sp>
      <p:sp>
        <p:nvSpPr>
          <p:cNvPr id="282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754A762E-8C4E-484A-9BC6-0D96B07E3916}" type="slidenum">
              <a:rPr lang="en-US" sz="1200">
                <a:solidFill>
                  <a:srgbClr val="898989"/>
                </a:solidFill>
                <a:latin typeface="Gill Sans Light" charset="0"/>
              </a:rPr>
              <a:pPr eaLnBrk="1" hangingPunct="1"/>
              <a:t>51</a:t>
            </a:fld>
            <a:endParaRPr lang="en-US" sz="1200">
              <a:solidFill>
                <a:srgbClr val="898989"/>
              </a:solidFill>
              <a:latin typeface="Gill Sans Light" charset="0"/>
            </a:endParaRPr>
          </a:p>
        </p:txBody>
      </p:sp>
      <p:sp>
        <p:nvSpPr>
          <p:cNvPr id="2" name="Date Placeholder 1"/>
          <p:cNvSpPr>
            <a:spLocks noGrp="1"/>
          </p:cNvSpPr>
          <p:nvPr>
            <p:ph type="dt" sz="half" idx="10"/>
          </p:nvPr>
        </p:nvSpPr>
        <p:spPr>
          <a:xfrm>
            <a:off x="381000" y="6492890"/>
            <a:ext cx="2133600" cy="365125"/>
          </a:xfrm>
        </p:spPr>
        <p:txBody>
          <a:bodyPr/>
          <a:lstStyle/>
          <a:p>
            <a:pPr>
              <a:defRPr/>
            </a:pPr>
            <a:r>
              <a:rPr lang="en-US" smtClean="0"/>
              <a:t>11/21/14</a:t>
            </a:r>
            <a:endParaRPr lang="en-US"/>
          </a:p>
        </p:txBody>
      </p:sp>
      <p:sp>
        <p:nvSpPr>
          <p:cNvPr id="4" name="Footer Placeholder 3"/>
          <p:cNvSpPr>
            <a:spLocks noGrp="1"/>
          </p:cNvSpPr>
          <p:nvPr>
            <p:ph type="ftr" sz="quarter" idx="11"/>
          </p:nvPr>
        </p:nvSpPr>
        <p:spPr>
          <a:xfrm>
            <a:off x="3124204" y="6553201"/>
            <a:ext cx="3505199" cy="168274"/>
          </a:xfrm>
        </p:spPr>
        <p:txBody>
          <a:bodyPr/>
          <a:lstStyle/>
          <a:p>
            <a:pPr>
              <a:defRPr/>
            </a:pPr>
            <a:r>
              <a:rPr lang="en-US" b="0" dirty="0" smtClean="0"/>
              <a:t>Software Defined Networking (COMS 6998-10) </a:t>
            </a:r>
            <a:endParaRPr lang="en-US" b="0" dirty="0"/>
          </a:p>
        </p:txBody>
      </p:sp>
    </p:spTree>
    <p:custDataLst>
      <p:tags r:id="rId1"/>
    </p:custDataLst>
    <p:extLst>
      <p:ext uri="{BB962C8B-B14F-4D97-AF65-F5344CB8AC3E}">
        <p14:creationId xmlns:p14="http://schemas.microsoft.com/office/powerpoint/2010/main" val="144382956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7"/>
          <p:cNvSpPr txBox="1">
            <a:spLocks noChangeArrowheads="1"/>
          </p:cNvSpPr>
          <p:nvPr/>
        </p:nvSpPr>
        <p:spPr bwMode="auto">
          <a:xfrm>
            <a:off x="384999" y="1676415"/>
            <a:ext cx="4539917" cy="480060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391" tIns="137014" rIns="90391" bIns="44401"/>
          <a:lstStyle/>
          <a:p>
            <a:pPr marL="231532" algn="ctr" defTabSz="456718" fontAlgn="base">
              <a:spcBef>
                <a:spcPct val="0"/>
              </a:spcBef>
              <a:spcAft>
                <a:spcPct val="0"/>
              </a:spcAft>
              <a:defRPr/>
            </a:pPr>
            <a:endParaRPr lang="en-US" sz="2700" dirty="0">
              <a:solidFill>
                <a:srgbClr val="FFFF00"/>
              </a:solidFill>
              <a:latin typeface="Calibri" pitchFamily="34" charset="0"/>
              <a:ea typeface="Batang" pitchFamily="18" charset="-127"/>
              <a:cs typeface="Calibri" pitchFamily="34" charset="0"/>
            </a:endParaRPr>
          </a:p>
          <a:p>
            <a:pPr marL="231532" algn="ctr" defTabSz="456718" fontAlgn="base">
              <a:spcBef>
                <a:spcPct val="0"/>
              </a:spcBef>
              <a:spcAft>
                <a:spcPct val="0"/>
              </a:spcAft>
              <a:defRPr/>
            </a:pPr>
            <a:endParaRPr lang="en-US" sz="2600" dirty="0">
              <a:solidFill>
                <a:prstClr val="white"/>
              </a:solidFill>
              <a:latin typeface="Calibri" pitchFamily="34" charset="0"/>
              <a:ea typeface="Batang" pitchFamily="18" charset="-127"/>
              <a:cs typeface="Calibri" pitchFamily="34" charset="0"/>
            </a:endParaRPr>
          </a:p>
          <a:p>
            <a:pPr marL="231532" defTabSz="456718" fontAlgn="base">
              <a:spcBef>
                <a:spcPct val="0"/>
              </a:spcBef>
              <a:spcAft>
                <a:spcPct val="0"/>
              </a:spcAft>
              <a:defRPr/>
            </a:pPr>
            <a:endParaRPr lang="en-US" sz="2600" dirty="0">
              <a:solidFill>
                <a:prstClr val="white"/>
              </a:solidFill>
              <a:latin typeface="Calibri" pitchFamily="34" charset="0"/>
              <a:ea typeface="Batang" pitchFamily="18" charset="-127"/>
              <a:cs typeface="Calibri" pitchFamily="34" charset="0"/>
            </a:endParaRPr>
          </a:p>
          <a:p>
            <a:pPr marL="231532" defTabSz="456718" fontAlgn="base">
              <a:spcBef>
                <a:spcPct val="0"/>
              </a:spcBef>
              <a:spcAft>
                <a:spcPct val="0"/>
              </a:spcAft>
              <a:defRPr/>
            </a:pPr>
            <a:endParaRPr lang="en-US" sz="2600" dirty="0">
              <a:solidFill>
                <a:prstClr val="white"/>
              </a:solidFill>
              <a:latin typeface="Calibri" pitchFamily="34" charset="0"/>
              <a:ea typeface="Batang" pitchFamily="18" charset="-127"/>
              <a:cs typeface="Calibri" pitchFamily="34" charset="0"/>
            </a:endParaRPr>
          </a:p>
          <a:p>
            <a:pPr marL="290210" defTabSz="456718" fontAlgn="base">
              <a:spcBef>
                <a:spcPct val="0"/>
              </a:spcBef>
              <a:spcAft>
                <a:spcPct val="0"/>
              </a:spcAft>
              <a:buFont typeface="Arial" pitchFamily="34" charset="0"/>
              <a:buChar char="•"/>
              <a:defRPr/>
            </a:pPr>
            <a:endParaRPr lang="en-US" sz="2800" dirty="0">
              <a:solidFill>
                <a:prstClr val="white"/>
              </a:solidFill>
              <a:latin typeface="Comic Sans MS" pitchFamily="66" charset="0"/>
              <a:ea typeface="Batang" pitchFamily="18" charset="-127"/>
              <a:cs typeface="Batang" pitchFamily="18" charset="-127"/>
            </a:endParaRPr>
          </a:p>
          <a:p>
            <a:pPr marL="290210" defTabSz="456718" fontAlgn="base">
              <a:spcBef>
                <a:spcPct val="0"/>
              </a:spcBef>
              <a:spcAft>
                <a:spcPct val="0"/>
              </a:spcAft>
              <a:buFont typeface="Arial" pitchFamily="34" charset="0"/>
              <a:buChar char="•"/>
              <a:defRPr/>
            </a:pPr>
            <a:endParaRPr lang="en-US" sz="2800" dirty="0">
              <a:solidFill>
                <a:prstClr val="white"/>
              </a:solidFill>
              <a:latin typeface="Comic Sans MS" pitchFamily="-112" charset="0"/>
              <a:ea typeface="Batang" pitchFamily="18" charset="-127"/>
              <a:cs typeface="Batang" pitchFamily="18" charset="-127"/>
            </a:endParaRPr>
          </a:p>
          <a:p>
            <a:pPr marL="3653750" lvl="8" algn="ctr" defTabSz="456718">
              <a:spcBef>
                <a:spcPct val="50000"/>
              </a:spcBef>
              <a:defRPr/>
            </a:pPr>
            <a:endParaRPr lang="en-US" sz="3200" dirty="0">
              <a:solidFill>
                <a:prstClr val="white"/>
              </a:solidFill>
              <a:latin typeface="Comic Sans MS" pitchFamily="66" charset="0"/>
            </a:endParaRPr>
          </a:p>
        </p:txBody>
      </p:sp>
      <p:sp>
        <p:nvSpPr>
          <p:cNvPr id="147458" name="Title 1"/>
          <p:cNvSpPr>
            <a:spLocks noGrp="1"/>
          </p:cNvSpPr>
          <p:nvPr>
            <p:ph type="title"/>
          </p:nvPr>
        </p:nvSpPr>
        <p:spPr>
          <a:xfrm>
            <a:off x="12700" y="185738"/>
            <a:ext cx="8229600" cy="1143000"/>
          </a:xfrm>
        </p:spPr>
        <p:txBody>
          <a:bodyPr/>
          <a:lstStyle/>
          <a:p>
            <a:r>
              <a:rPr lang="en-US" dirty="0" err="1" smtClean="0">
                <a:solidFill>
                  <a:srgbClr val="000090"/>
                </a:solidFill>
                <a:latin typeface="Gill Sans Light" charset="0"/>
                <a:ea typeface="ＭＳ Ｐゴシック" charset="0"/>
              </a:rPr>
              <a:t>SoftCell</a:t>
            </a:r>
            <a:r>
              <a:rPr lang="en-US" dirty="0" smtClean="0">
                <a:solidFill>
                  <a:srgbClr val="000090"/>
                </a:solidFill>
                <a:latin typeface="Gill Sans Light" charset="0"/>
                <a:ea typeface="ＭＳ Ｐゴシック" charset="0"/>
              </a:rPr>
              <a:t> Design</a:t>
            </a:r>
            <a:endParaRPr lang="en-US" dirty="0">
              <a:solidFill>
                <a:srgbClr val="000090"/>
              </a:solidFill>
              <a:latin typeface="Gill Sans Light" charset="0"/>
              <a:ea typeface="ＭＳ Ｐゴシック" charset="0"/>
            </a:endParaRPr>
          </a:p>
        </p:txBody>
      </p:sp>
      <p:sp>
        <p:nvSpPr>
          <p:cNvPr id="147459" name="TextBox 7"/>
          <p:cNvSpPr txBox="1">
            <a:spLocks noChangeArrowheads="1"/>
          </p:cNvSpPr>
          <p:nvPr/>
        </p:nvSpPr>
        <p:spPr bwMode="auto">
          <a:xfrm>
            <a:off x="10793416" y="4595813"/>
            <a:ext cx="184472" cy="4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endParaRPr lang="en-US" sz="2400" b="0">
              <a:solidFill>
                <a:srgbClr val="000000"/>
              </a:solidFill>
              <a:latin typeface="Arial" charset="0"/>
            </a:endParaRPr>
          </a:p>
        </p:txBody>
      </p:sp>
      <p:sp>
        <p:nvSpPr>
          <p:cNvPr id="3" name="Content Placeholder 2"/>
          <p:cNvSpPr>
            <a:spLocks noGrp="1"/>
          </p:cNvSpPr>
          <p:nvPr>
            <p:ph idx="1"/>
          </p:nvPr>
        </p:nvSpPr>
        <p:spPr>
          <a:xfrm>
            <a:off x="315913" y="1600202"/>
            <a:ext cx="4826000" cy="4525962"/>
          </a:xfrm>
        </p:spPr>
        <p:txBody>
          <a:bodyPr/>
          <a:lstStyle/>
          <a:p>
            <a:pPr marL="513808" indent="-513808">
              <a:buFont typeface="Corbel" charset="0"/>
              <a:buAutoNum type="arabicPeriod"/>
            </a:pPr>
            <a:r>
              <a:rPr lang="en-US" sz="2800">
                <a:latin typeface="Gill Sans Light" charset="0"/>
                <a:ea typeface="ＭＳ Ｐゴシック" charset="0"/>
              </a:rPr>
              <a:t>Scalable system design</a:t>
            </a:r>
          </a:p>
          <a:p>
            <a:pPr marL="970530" lvl="1" indent="-513808"/>
            <a:r>
              <a:rPr lang="en-US" sz="2400">
                <a:solidFill>
                  <a:srgbClr val="FF0000"/>
                </a:solidFill>
                <a:latin typeface="Gill Sans Light" charset="0"/>
                <a:ea typeface="ＭＳ Ｐゴシック" charset="0"/>
              </a:rPr>
              <a:t>Classifying flows at access edge</a:t>
            </a:r>
          </a:p>
          <a:p>
            <a:pPr marL="970530" lvl="1" indent="-513808"/>
            <a:r>
              <a:rPr lang="en-US" sz="2400">
                <a:solidFill>
                  <a:srgbClr val="FF0000"/>
                </a:solidFill>
                <a:latin typeface="Gill Sans Light" charset="0"/>
                <a:ea typeface="ＭＳ Ｐゴシック" charset="0"/>
              </a:rPr>
              <a:t>Offloading controller tasks to switch local agent</a:t>
            </a:r>
            <a:endParaRPr lang="en-US" sz="2400" i="1">
              <a:latin typeface="Gill Sans Light" charset="0"/>
              <a:ea typeface="ＭＳ Ｐゴシック" charset="0"/>
            </a:endParaRPr>
          </a:p>
          <a:p>
            <a:pPr marL="513808" indent="-513808">
              <a:buFont typeface="Corbel" charset="0"/>
              <a:buAutoNum type="arabicPeriod"/>
            </a:pPr>
            <a:r>
              <a:rPr lang="en-US" sz="2800">
                <a:latin typeface="Gill Sans Light" charset="0"/>
                <a:ea typeface="ＭＳ Ｐゴシック" charset="0"/>
              </a:rPr>
              <a:t>Intelligent algorithms</a:t>
            </a:r>
            <a:endParaRPr lang="en-US" sz="2400">
              <a:solidFill>
                <a:srgbClr val="FF0000"/>
              </a:solidFill>
              <a:latin typeface="Gill Sans Light" charset="0"/>
              <a:ea typeface="ＭＳ Ｐゴシック" charset="0"/>
            </a:endParaRPr>
          </a:p>
          <a:p>
            <a:pPr marL="970530" lvl="1" indent="-513808"/>
            <a:r>
              <a:rPr lang="en-US" sz="2400">
                <a:solidFill>
                  <a:srgbClr val="FF0000"/>
                </a:solidFill>
                <a:latin typeface="Gill Sans Light" charset="0"/>
                <a:ea typeface="ＭＳ Ｐゴシック" charset="0"/>
              </a:rPr>
              <a:t>Enforcing policy consistency under mobility</a:t>
            </a:r>
          </a:p>
          <a:p>
            <a:pPr marL="970530" lvl="1" indent="-513808"/>
            <a:r>
              <a:rPr lang="en-US" sz="2400">
                <a:solidFill>
                  <a:srgbClr val="FF0000"/>
                </a:solidFill>
                <a:latin typeface="Gill Sans Light" charset="0"/>
                <a:ea typeface="ＭＳ Ｐゴシック" charset="0"/>
              </a:rPr>
              <a:t>Multi-dimension aggregation to reduce switch rule entries</a:t>
            </a:r>
          </a:p>
        </p:txBody>
      </p:sp>
      <p:grpSp>
        <p:nvGrpSpPr>
          <p:cNvPr id="147461" name="Group 5"/>
          <p:cNvGrpSpPr>
            <a:grpSpLocks/>
          </p:cNvGrpSpPr>
          <p:nvPr/>
        </p:nvGrpSpPr>
        <p:grpSpPr bwMode="auto">
          <a:xfrm>
            <a:off x="4924429" y="2322513"/>
            <a:ext cx="3843338" cy="3011488"/>
            <a:chOff x="2155183" y="1257009"/>
            <a:chExt cx="4477061" cy="3011432"/>
          </a:xfrm>
        </p:grpSpPr>
        <p:sp>
          <p:nvSpPr>
            <p:cNvPr id="7" name="Teardrop 6"/>
            <p:cNvSpPr>
              <a:spLocks noChangeAspect="1"/>
            </p:cNvSpPr>
            <p:nvPr/>
          </p:nvSpPr>
          <p:spPr>
            <a:xfrm rot="2711176">
              <a:off x="2782660" y="1290822"/>
              <a:ext cx="2743150" cy="3088266"/>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6718" fontAlgn="base">
                <a:spcBef>
                  <a:spcPct val="0"/>
                </a:spcBef>
                <a:spcAft>
                  <a:spcPct val="0"/>
                </a:spcAft>
                <a:defRPr/>
              </a:pPr>
              <a:endParaRPr lang="en-US" sz="2400">
                <a:solidFill>
                  <a:prstClr val="black"/>
                </a:solidFill>
                <a:latin typeface="Corbel"/>
              </a:endParaRPr>
            </a:p>
          </p:txBody>
        </p:sp>
        <p:pic>
          <p:nvPicPr>
            <p:cNvPr id="147478"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944" y="270140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479" name="Group 9"/>
            <p:cNvGrpSpPr>
              <a:grpSpLocks/>
            </p:cNvGrpSpPr>
            <p:nvPr/>
          </p:nvGrpSpPr>
          <p:grpSpPr bwMode="auto">
            <a:xfrm>
              <a:off x="2684928" y="1257009"/>
              <a:ext cx="746653" cy="1072355"/>
              <a:chOff x="1220243" y="2040952"/>
              <a:chExt cx="746653" cy="1072354"/>
            </a:xfrm>
          </p:grpSpPr>
          <p:graphicFrame>
            <p:nvGraphicFramePr>
              <p:cNvPr id="147506" name="Object 37"/>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2434" name="Visio" r:id="rId5" imgW="635000" imgH="1511300" progId="">
                      <p:embed/>
                    </p:oleObj>
                  </mc:Choice>
                  <mc:Fallback>
                    <p:oleObj name="Visio" r:id="rId5"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9"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0" name="Group 10"/>
            <p:cNvGrpSpPr>
              <a:grpSpLocks/>
            </p:cNvGrpSpPr>
            <p:nvPr/>
          </p:nvGrpSpPr>
          <p:grpSpPr bwMode="auto">
            <a:xfrm>
              <a:off x="2295739" y="1894136"/>
              <a:ext cx="746653" cy="1072355"/>
              <a:chOff x="1220243" y="2040952"/>
              <a:chExt cx="746653" cy="1072354"/>
            </a:xfrm>
          </p:grpSpPr>
          <p:graphicFrame>
            <p:nvGraphicFramePr>
              <p:cNvPr id="147504" name="Object 35"/>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2435"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1" name="Group 11"/>
            <p:cNvGrpSpPr>
              <a:grpSpLocks/>
            </p:cNvGrpSpPr>
            <p:nvPr/>
          </p:nvGrpSpPr>
          <p:grpSpPr bwMode="auto">
            <a:xfrm>
              <a:off x="2155183" y="2559295"/>
              <a:ext cx="746653" cy="1072355"/>
              <a:chOff x="1220243" y="2040952"/>
              <a:chExt cx="746653" cy="1072354"/>
            </a:xfrm>
          </p:grpSpPr>
          <p:graphicFrame>
            <p:nvGraphicFramePr>
              <p:cNvPr id="147502" name="Object 33"/>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2436"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2" name="Group 12"/>
            <p:cNvGrpSpPr>
              <a:grpSpLocks/>
            </p:cNvGrpSpPr>
            <p:nvPr/>
          </p:nvGrpSpPr>
          <p:grpSpPr bwMode="auto">
            <a:xfrm>
              <a:off x="2468939" y="3196086"/>
              <a:ext cx="746653" cy="1072355"/>
              <a:chOff x="1220243" y="2040952"/>
              <a:chExt cx="746653" cy="1072354"/>
            </a:xfrm>
          </p:grpSpPr>
          <p:graphicFrame>
            <p:nvGraphicFramePr>
              <p:cNvPr id="147500" name="Object 31"/>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2437" name="Visio" r:id="rId9" imgW="635000" imgH="1511300" progId="">
                      <p:embed/>
                    </p:oleObj>
                  </mc:Choice>
                  <mc:Fallback>
                    <p:oleObj name="Visio" r:id="rId9"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7483" name="Picture 61" descr="Protocol_Transla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8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stCxn id="39" idx="3"/>
              <a:endCxn id="147484" idx="1"/>
            </p:cNvCxnSpPr>
            <p:nvPr/>
          </p:nvCxnSpPr>
          <p:spPr>
            <a:xfrm>
              <a:off x="3431173" y="1815799"/>
              <a:ext cx="373551" cy="74134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37" idx="3"/>
              <a:endCxn id="147484" idx="1"/>
            </p:cNvCxnSpPr>
            <p:nvPr/>
          </p:nvCxnSpPr>
          <p:spPr>
            <a:xfrm>
              <a:off x="3042828" y="2453962"/>
              <a:ext cx="761895" cy="10318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87"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stCxn id="33" idx="3"/>
              <a:endCxn id="147487" idx="1"/>
            </p:cNvCxnSpPr>
            <p:nvPr/>
          </p:nvCxnSpPr>
          <p:spPr>
            <a:xfrm flipV="1">
              <a:off x="3214810" y="3049263"/>
              <a:ext cx="589914" cy="7064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5" idx="3"/>
              <a:endCxn id="147487" idx="1"/>
            </p:cNvCxnSpPr>
            <p:nvPr/>
          </p:nvCxnSpPr>
          <p:spPr>
            <a:xfrm flipV="1">
              <a:off x="2902284" y="3049263"/>
              <a:ext cx="902439" cy="698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7487" idx="3"/>
              <a:endCxn id="147478" idx="1"/>
            </p:cNvCxnSpPr>
            <p:nvPr/>
          </p:nvCxnSpPr>
          <p:spPr>
            <a:xfrm flipV="1">
              <a:off x="4553675" y="2844480"/>
              <a:ext cx="1329618" cy="20478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47484" idx="2"/>
              <a:endCxn id="147487" idx="0"/>
            </p:cNvCxnSpPr>
            <p:nvPr/>
          </p:nvCxnSpPr>
          <p:spPr>
            <a:xfrm>
              <a:off x="4180124" y="2701608"/>
              <a:ext cx="0" cy="2031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47484" idx="3"/>
              <a:endCxn id="147478" idx="1"/>
            </p:cNvCxnSpPr>
            <p:nvPr/>
          </p:nvCxnSpPr>
          <p:spPr>
            <a:xfrm>
              <a:off x="4553675" y="2557147"/>
              <a:ext cx="1329618" cy="287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93" name="Picture 11" descr="IOSfire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a:stCxn id="147493" idx="0"/>
              <a:endCxn id="147487" idx="2"/>
            </p:cNvCxnSpPr>
            <p:nvPr/>
          </p:nvCxnSpPr>
          <p:spPr>
            <a:xfrm flipH="1" flipV="1">
              <a:off x="4180124" y="3192136"/>
              <a:ext cx="678678" cy="1555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95" name="Picture 60" descr="Content_Transformation_Eng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96" name="Picture 68" descr="Network_Mgmt_Applian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147495" idx="0"/>
              <a:endCxn id="147487" idx="2"/>
            </p:cNvCxnSpPr>
            <p:nvPr/>
          </p:nvCxnSpPr>
          <p:spPr>
            <a:xfrm flipV="1">
              <a:off x="3947117" y="3192136"/>
              <a:ext cx="233007" cy="3936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47496" idx="2"/>
              <a:endCxn id="147484" idx="0"/>
            </p:cNvCxnSpPr>
            <p:nvPr/>
          </p:nvCxnSpPr>
          <p:spPr>
            <a:xfrm flipH="1">
              <a:off x="4180124" y="2276165"/>
              <a:ext cx="608406" cy="13810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47484" idx="0"/>
              <a:endCxn id="147483" idx="2"/>
            </p:cNvCxnSpPr>
            <p:nvPr/>
          </p:nvCxnSpPr>
          <p:spPr>
            <a:xfrm flipH="1" flipV="1">
              <a:off x="4039580" y="2207904"/>
              <a:ext cx="140544" cy="20637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7462" name="TextBox 39"/>
          <p:cNvSpPr txBox="1">
            <a:spLocks noChangeArrowheads="1"/>
          </p:cNvSpPr>
          <p:nvPr/>
        </p:nvSpPr>
        <p:spPr bwMode="auto">
          <a:xfrm>
            <a:off x="5159385" y="5432432"/>
            <a:ext cx="2295525" cy="87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700" b="0">
                <a:solidFill>
                  <a:srgbClr val="000000"/>
                </a:solidFill>
                <a:latin typeface="Gill Sans Light" charset="0"/>
                <a:cs typeface="Gill Sans Light" charset="0"/>
              </a:rPr>
              <a:t>~1K Users</a:t>
            </a:r>
          </a:p>
          <a:p>
            <a:pPr eaLnBrk="1" fontAlgn="base" hangingPunct="1">
              <a:spcBef>
                <a:spcPct val="0"/>
              </a:spcBef>
              <a:spcAft>
                <a:spcPct val="0"/>
              </a:spcAft>
            </a:pPr>
            <a:r>
              <a:rPr lang="en-US" sz="1700" b="0">
                <a:solidFill>
                  <a:srgbClr val="000000"/>
                </a:solidFill>
                <a:latin typeface="Gill Sans Light" charset="0"/>
                <a:cs typeface="Gill Sans Light" charset="0"/>
              </a:rPr>
              <a:t>~10K flows</a:t>
            </a:r>
          </a:p>
          <a:p>
            <a:pPr eaLnBrk="1" fontAlgn="base" hangingPunct="1">
              <a:spcBef>
                <a:spcPct val="0"/>
              </a:spcBef>
              <a:spcAft>
                <a:spcPct val="0"/>
              </a:spcAft>
            </a:pPr>
            <a:r>
              <a:rPr lang="en-US" sz="1700" b="0">
                <a:solidFill>
                  <a:srgbClr val="000000"/>
                </a:solidFill>
                <a:latin typeface="Gill Sans Light" charset="0"/>
                <a:cs typeface="Gill Sans Light" charset="0"/>
              </a:rPr>
              <a:t>~1 – 10 Gbps</a:t>
            </a:r>
          </a:p>
        </p:txBody>
      </p:sp>
      <p:cxnSp>
        <p:nvCxnSpPr>
          <p:cNvPr id="41" name="Straight Connector 40"/>
          <p:cNvCxnSpPr/>
          <p:nvPr/>
        </p:nvCxnSpPr>
        <p:spPr>
          <a:xfrm flipV="1">
            <a:off x="8739189" y="3833814"/>
            <a:ext cx="328612" cy="0"/>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47464" name="Rectangle 44"/>
          <p:cNvSpPr>
            <a:spLocks noChangeArrowheads="1"/>
          </p:cNvSpPr>
          <p:nvPr/>
        </p:nvSpPr>
        <p:spPr bwMode="auto">
          <a:xfrm>
            <a:off x="7434263" y="3470284"/>
            <a:ext cx="1854200" cy="3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p>
            <a:pPr defTabSz="456718" fontAlgn="base">
              <a:lnSpc>
                <a:spcPct val="70000"/>
              </a:lnSpc>
              <a:spcBef>
                <a:spcPct val="0"/>
              </a:spcBef>
              <a:spcAft>
                <a:spcPct val="0"/>
              </a:spcAft>
            </a:pPr>
            <a:r>
              <a:rPr lang="en-US" sz="2000">
                <a:solidFill>
                  <a:srgbClr val="FF0000"/>
                </a:solidFill>
                <a:latin typeface="Gill Sans Light" charset="0"/>
                <a:ea typeface="ＭＳ Ｐゴシック" charset="0"/>
                <a:cs typeface="Gill Sans Light" charset="0"/>
              </a:rPr>
              <a:t>Gateway Edge</a:t>
            </a:r>
          </a:p>
        </p:txBody>
      </p:sp>
      <p:sp>
        <p:nvSpPr>
          <p:cNvPr id="147465" name="TextBox 45"/>
          <p:cNvSpPr txBox="1">
            <a:spLocks noChangeArrowheads="1"/>
          </p:cNvSpPr>
          <p:nvPr/>
        </p:nvSpPr>
        <p:spPr bwMode="auto">
          <a:xfrm>
            <a:off x="7448561" y="4011622"/>
            <a:ext cx="1803399" cy="87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700" b="0">
                <a:solidFill>
                  <a:srgbClr val="000000"/>
                </a:solidFill>
                <a:latin typeface="Gill Sans Light" charset="0"/>
                <a:cs typeface="Gill Sans Light" charset="0"/>
              </a:rPr>
              <a:t>~1 million Users</a:t>
            </a:r>
          </a:p>
          <a:p>
            <a:pPr eaLnBrk="1" fontAlgn="base" hangingPunct="1">
              <a:spcBef>
                <a:spcPct val="0"/>
              </a:spcBef>
              <a:spcAft>
                <a:spcPct val="0"/>
              </a:spcAft>
            </a:pPr>
            <a:r>
              <a:rPr lang="en-US" sz="1700" b="0">
                <a:solidFill>
                  <a:srgbClr val="000000"/>
                </a:solidFill>
                <a:latin typeface="Gill Sans Light" charset="0"/>
                <a:cs typeface="Gill Sans Light" charset="0"/>
              </a:rPr>
              <a:t>~10 million flows</a:t>
            </a:r>
          </a:p>
          <a:p>
            <a:pPr eaLnBrk="1" fontAlgn="base" hangingPunct="1">
              <a:spcBef>
                <a:spcPct val="0"/>
              </a:spcBef>
              <a:spcAft>
                <a:spcPct val="0"/>
              </a:spcAft>
            </a:pPr>
            <a:r>
              <a:rPr lang="en-US" sz="1700" b="0">
                <a:solidFill>
                  <a:srgbClr val="000000"/>
                </a:solidFill>
                <a:latin typeface="Gill Sans Light" charset="0"/>
                <a:cs typeface="Gill Sans Light" charset="0"/>
              </a:rPr>
              <a:t>~up to 2 Tbps</a:t>
            </a:r>
          </a:p>
        </p:txBody>
      </p:sp>
      <p:sp>
        <p:nvSpPr>
          <p:cNvPr id="147466" name="Rectangle 46"/>
          <p:cNvSpPr>
            <a:spLocks noChangeArrowheads="1"/>
          </p:cNvSpPr>
          <p:nvPr/>
        </p:nvSpPr>
        <p:spPr bwMode="auto">
          <a:xfrm>
            <a:off x="5092702" y="5160973"/>
            <a:ext cx="1503363" cy="3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p>
            <a:pPr defTabSz="456718" fontAlgn="base">
              <a:lnSpc>
                <a:spcPct val="70000"/>
              </a:lnSpc>
              <a:spcBef>
                <a:spcPct val="0"/>
              </a:spcBef>
              <a:spcAft>
                <a:spcPct val="0"/>
              </a:spcAft>
            </a:pPr>
            <a:r>
              <a:rPr lang="en-US" sz="2000">
                <a:solidFill>
                  <a:srgbClr val="FF0000"/>
                </a:solidFill>
                <a:latin typeface="Gill Sans Light" charset="0"/>
                <a:ea typeface="ＭＳ Ｐゴシック" charset="0"/>
                <a:cs typeface="Gill Sans Light" charset="0"/>
              </a:rPr>
              <a:t>Access Edge</a:t>
            </a:r>
          </a:p>
        </p:txBody>
      </p:sp>
      <p:sp>
        <p:nvSpPr>
          <p:cNvPr id="147467" name="Rectangle 47"/>
          <p:cNvSpPr>
            <a:spLocks noChangeArrowheads="1"/>
          </p:cNvSpPr>
          <p:nvPr/>
        </p:nvSpPr>
        <p:spPr bwMode="auto">
          <a:xfrm>
            <a:off x="6478591" y="1600204"/>
            <a:ext cx="1828800" cy="41540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344" tIns="45672" rIns="91344" bIns="45672">
            <a:spAutoFit/>
          </a:bodyPr>
          <a:lstStyle/>
          <a:p>
            <a:pPr algn="ctr" defTabSz="456718" fontAlgn="base">
              <a:lnSpc>
                <a:spcPct val="70000"/>
              </a:lnSpc>
              <a:spcBef>
                <a:spcPct val="0"/>
              </a:spcBef>
              <a:spcAft>
                <a:spcPct val="0"/>
              </a:spcAft>
            </a:pPr>
            <a:r>
              <a:rPr lang="en-US" sz="2800">
                <a:solidFill>
                  <a:srgbClr val="FF0000"/>
                </a:solidFill>
                <a:latin typeface="Arial" charset="0"/>
                <a:ea typeface="ＭＳ Ｐゴシック" charset="0"/>
                <a:cs typeface="ＭＳ Ｐゴシック" charset="0"/>
              </a:rPr>
              <a:t>Controller</a:t>
            </a:r>
          </a:p>
        </p:txBody>
      </p:sp>
      <p:grpSp>
        <p:nvGrpSpPr>
          <p:cNvPr id="88" name="Group 87"/>
          <p:cNvGrpSpPr>
            <a:grpSpLocks/>
          </p:cNvGrpSpPr>
          <p:nvPr/>
        </p:nvGrpSpPr>
        <p:grpSpPr bwMode="auto">
          <a:xfrm>
            <a:off x="5116521" y="2544764"/>
            <a:ext cx="806473" cy="2163455"/>
            <a:chOff x="4912493" y="2544089"/>
            <a:chExt cx="806494" cy="2164494"/>
          </a:xfrm>
        </p:grpSpPr>
        <p:sp>
          <p:nvSpPr>
            <p:cNvPr id="147473" name="Rectangle 48"/>
            <p:cNvSpPr>
              <a:spLocks noChangeArrowheads="1"/>
            </p:cNvSpPr>
            <p:nvPr/>
          </p:nvSpPr>
          <p:spPr bwMode="auto">
            <a:xfrm>
              <a:off x="5315740" y="2544089"/>
              <a:ext cx="403247" cy="24249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6718" fontAlgn="base">
                <a:lnSpc>
                  <a:spcPct val="70000"/>
                </a:lnSpc>
                <a:spcBef>
                  <a:spcPct val="0"/>
                </a:spcBef>
                <a:spcAft>
                  <a:spcPct val="0"/>
                </a:spcAft>
              </a:pPr>
              <a:r>
                <a:rPr lang="en-US" sz="1300">
                  <a:solidFill>
                    <a:srgbClr val="4F81BD"/>
                  </a:solidFill>
                  <a:latin typeface="Arial" charset="0"/>
                  <a:ea typeface="ＭＳ Ｐゴシック" charset="0"/>
                  <a:cs typeface="ＭＳ Ｐゴシック" charset="0"/>
                </a:rPr>
                <a:t>LA</a:t>
              </a:r>
            </a:p>
          </p:txBody>
        </p:sp>
        <p:sp>
          <p:nvSpPr>
            <p:cNvPr id="147474" name="Rectangle 49"/>
            <p:cNvSpPr>
              <a:spLocks noChangeArrowheads="1"/>
            </p:cNvSpPr>
            <p:nvPr/>
          </p:nvSpPr>
          <p:spPr bwMode="auto">
            <a:xfrm>
              <a:off x="5079276" y="3192931"/>
              <a:ext cx="403236" cy="24249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6718" fontAlgn="base">
                <a:lnSpc>
                  <a:spcPct val="70000"/>
                </a:lnSpc>
                <a:spcBef>
                  <a:spcPct val="0"/>
                </a:spcBef>
                <a:spcAft>
                  <a:spcPct val="0"/>
                </a:spcAft>
              </a:pPr>
              <a:r>
                <a:rPr lang="en-US" sz="1300">
                  <a:solidFill>
                    <a:srgbClr val="4F81BD"/>
                  </a:solidFill>
                  <a:latin typeface="Arial" charset="0"/>
                  <a:ea typeface="ＭＳ Ｐゴシック" charset="0"/>
                  <a:cs typeface="ＭＳ Ｐゴシック" charset="0"/>
                </a:rPr>
                <a:t>LA</a:t>
              </a:r>
            </a:p>
          </p:txBody>
        </p:sp>
        <p:sp>
          <p:nvSpPr>
            <p:cNvPr id="147475" name="Rectangle 50"/>
            <p:cNvSpPr>
              <a:spLocks noChangeArrowheads="1"/>
            </p:cNvSpPr>
            <p:nvPr/>
          </p:nvSpPr>
          <p:spPr bwMode="auto">
            <a:xfrm>
              <a:off x="4912493" y="3893039"/>
              <a:ext cx="403236" cy="24249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6718" fontAlgn="base">
                <a:lnSpc>
                  <a:spcPct val="70000"/>
                </a:lnSpc>
                <a:spcBef>
                  <a:spcPct val="0"/>
                </a:spcBef>
                <a:spcAft>
                  <a:spcPct val="0"/>
                </a:spcAft>
              </a:pPr>
              <a:r>
                <a:rPr lang="en-US" sz="1300">
                  <a:solidFill>
                    <a:srgbClr val="4F81BD"/>
                  </a:solidFill>
                  <a:latin typeface="Arial" charset="0"/>
                  <a:ea typeface="ＭＳ Ｐゴシック" charset="0"/>
                  <a:cs typeface="ＭＳ Ｐゴシック" charset="0"/>
                </a:rPr>
                <a:t>LA</a:t>
              </a:r>
            </a:p>
          </p:txBody>
        </p:sp>
        <p:sp>
          <p:nvSpPr>
            <p:cNvPr id="147476" name="Rectangle 51"/>
            <p:cNvSpPr>
              <a:spLocks noChangeArrowheads="1"/>
            </p:cNvSpPr>
            <p:nvPr/>
          </p:nvSpPr>
          <p:spPr bwMode="auto">
            <a:xfrm>
              <a:off x="5190750" y="4466093"/>
              <a:ext cx="403236" cy="24249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6718" fontAlgn="base">
                <a:lnSpc>
                  <a:spcPct val="70000"/>
                </a:lnSpc>
                <a:spcBef>
                  <a:spcPct val="0"/>
                </a:spcBef>
                <a:spcAft>
                  <a:spcPct val="0"/>
                </a:spcAft>
              </a:pPr>
              <a:r>
                <a:rPr lang="en-US" sz="1300">
                  <a:solidFill>
                    <a:srgbClr val="4F81BD"/>
                  </a:solidFill>
                  <a:latin typeface="Arial" charset="0"/>
                  <a:ea typeface="ＭＳ Ｐゴシック" charset="0"/>
                  <a:cs typeface="ＭＳ Ｐゴシック" charset="0"/>
                </a:rPr>
                <a:t>LA</a:t>
              </a:r>
            </a:p>
          </p:txBody>
        </p:sp>
      </p:grpSp>
      <p:cxnSp>
        <p:nvCxnSpPr>
          <p:cNvPr id="53" name="Straight Connector 52"/>
          <p:cNvCxnSpPr>
            <a:stCxn id="147484" idx="0"/>
          </p:cNvCxnSpPr>
          <p:nvPr/>
        </p:nvCxnSpPr>
        <p:spPr>
          <a:xfrm flipV="1">
            <a:off x="6662748" y="2020902"/>
            <a:ext cx="746125" cy="1458913"/>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9" idx="0"/>
          </p:cNvCxnSpPr>
          <p:nvPr/>
        </p:nvCxnSpPr>
        <p:spPr>
          <a:xfrm flipV="1">
            <a:off x="5784860" y="2020888"/>
            <a:ext cx="1624013" cy="755649"/>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802449" y="2020902"/>
            <a:ext cx="606425" cy="2093913"/>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74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4CE42398-E52F-9C4A-ADB2-87E3A07A8446}" type="slidenum">
              <a:rPr lang="en-US" sz="1200">
                <a:solidFill>
                  <a:srgbClr val="898989"/>
                </a:solidFill>
                <a:latin typeface="Gill Sans Light" charset="0"/>
              </a:rPr>
              <a:pPr eaLnBrk="1" hangingPunct="1"/>
              <a:t>52</a:t>
            </a:fld>
            <a:endParaRPr lang="en-US" sz="1200">
              <a:solidFill>
                <a:srgbClr val="898989"/>
              </a:solidFill>
              <a:latin typeface="Gill Sans Light" charset="0"/>
            </a:endParaRPr>
          </a:p>
        </p:txBody>
      </p:sp>
      <p:sp>
        <p:nvSpPr>
          <p:cNvPr id="2" name="Date Placeholder 1"/>
          <p:cNvSpPr>
            <a:spLocks noGrp="1"/>
          </p:cNvSpPr>
          <p:nvPr>
            <p:ph type="dt" sz="half" idx="10"/>
          </p:nvPr>
        </p:nvSpPr>
        <p:spPr>
          <a:xfrm>
            <a:off x="457200" y="6492890"/>
            <a:ext cx="2133600" cy="365125"/>
          </a:xfrm>
        </p:spPr>
        <p:txBody>
          <a:bodyPr/>
          <a:lstStyle/>
          <a:p>
            <a:pPr>
              <a:defRPr/>
            </a:pPr>
            <a:r>
              <a:rPr lang="en-US" dirty="0" smtClean="0"/>
              <a:t>11/21/14</a:t>
            </a:r>
            <a:endParaRPr lang="en-US" dirty="0"/>
          </a:p>
        </p:txBody>
      </p:sp>
      <p:sp>
        <p:nvSpPr>
          <p:cNvPr id="4" name="Footer Placeholder 3"/>
          <p:cNvSpPr>
            <a:spLocks noGrp="1"/>
          </p:cNvSpPr>
          <p:nvPr>
            <p:ph type="ftr" sz="quarter" idx="11"/>
          </p:nvPr>
        </p:nvSpPr>
        <p:spPr>
          <a:xfrm>
            <a:off x="3124203" y="6477016"/>
            <a:ext cx="3886200" cy="244475"/>
          </a:xfrm>
        </p:spPr>
        <p:txBody>
          <a:bodyPr/>
          <a:lstStyle/>
          <a:p>
            <a:pPr>
              <a:defRPr/>
            </a:pPr>
            <a:r>
              <a:rPr lang="en-US" dirty="0" smtClean="0"/>
              <a:t>Software Defined Networking (COMS 6998-10) </a:t>
            </a:r>
            <a:endParaRPr lang="en-US" dirty="0"/>
          </a:p>
        </p:txBody>
      </p:sp>
    </p:spTree>
    <p:extLst>
      <p:ext uri="{BB962C8B-B14F-4D97-AF65-F5344CB8AC3E}">
        <p14:creationId xmlns:p14="http://schemas.microsoft.com/office/powerpoint/2010/main" val="3381910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le 1"/>
          <p:cNvSpPr>
            <a:spLocks noGrp="1"/>
          </p:cNvSpPr>
          <p:nvPr>
            <p:ph type="title"/>
          </p:nvPr>
        </p:nvSpPr>
        <p:spPr>
          <a:xfrm>
            <a:off x="457204" y="598489"/>
            <a:ext cx="8229600" cy="1143000"/>
          </a:xfrm>
        </p:spPr>
        <p:txBody>
          <a:bodyPr/>
          <a:lstStyle/>
          <a:p>
            <a:r>
              <a:rPr lang="en-US">
                <a:solidFill>
                  <a:srgbClr val="000090"/>
                </a:solidFill>
                <a:latin typeface="Gill Sans Light" charset="0"/>
                <a:ea typeface="ＭＳ Ｐゴシック" charset="0"/>
              </a:rPr>
              <a:t>Multi-Dimensional Aggregation</a:t>
            </a:r>
          </a:p>
        </p:txBody>
      </p:sp>
      <p:sp>
        <p:nvSpPr>
          <p:cNvPr id="3" name="Content Placeholder 2"/>
          <p:cNvSpPr>
            <a:spLocks noGrp="1"/>
          </p:cNvSpPr>
          <p:nvPr>
            <p:ph idx="1"/>
          </p:nvPr>
        </p:nvSpPr>
        <p:spPr>
          <a:xfrm>
            <a:off x="457204" y="1741488"/>
            <a:ext cx="8229600" cy="4811712"/>
          </a:xfrm>
        </p:spPr>
        <p:txBody>
          <a:bodyPr>
            <a:normAutofit fontScale="62500" lnSpcReduction="20000"/>
          </a:bodyPr>
          <a:lstStyle/>
          <a:p>
            <a:pPr>
              <a:defRPr/>
            </a:pPr>
            <a:r>
              <a:rPr lang="en-US" sz="3400" dirty="0">
                <a:solidFill>
                  <a:srgbClr val="800000"/>
                </a:solidFill>
              </a:rPr>
              <a:t>Use</a:t>
            </a:r>
            <a:r>
              <a:rPr lang="en-US" sz="3400" dirty="0"/>
              <a:t> </a:t>
            </a:r>
            <a:r>
              <a:rPr lang="en-US" sz="3400" dirty="0">
                <a:solidFill>
                  <a:srgbClr val="FF0000"/>
                </a:solidFill>
              </a:rPr>
              <a:t>multi-dimensional </a:t>
            </a:r>
            <a:r>
              <a:rPr lang="en-US" sz="3400" dirty="0">
                <a:solidFill>
                  <a:srgbClr val="800000"/>
                </a:solidFill>
              </a:rPr>
              <a:t>tags rather than flat tags</a:t>
            </a:r>
          </a:p>
          <a:p>
            <a:pPr>
              <a:defRPr/>
            </a:pPr>
            <a:endParaRPr lang="en-US" sz="2600" dirty="0">
              <a:solidFill>
                <a:schemeClr val="accent2"/>
              </a:solidFill>
            </a:endParaRPr>
          </a:p>
          <a:p>
            <a:pPr>
              <a:defRPr/>
            </a:pPr>
            <a:endParaRPr lang="en-US" sz="2600" dirty="0">
              <a:solidFill>
                <a:schemeClr val="accent2"/>
              </a:solidFill>
            </a:endParaRPr>
          </a:p>
          <a:p>
            <a:pPr>
              <a:defRPr/>
            </a:pPr>
            <a:endParaRPr lang="en-US" sz="2600" dirty="0">
              <a:solidFill>
                <a:schemeClr val="accent2"/>
              </a:solidFill>
            </a:endParaRPr>
          </a:p>
          <a:p>
            <a:pPr>
              <a:defRPr/>
            </a:pPr>
            <a:endParaRPr lang="en-US" sz="2600" dirty="0">
              <a:solidFill>
                <a:schemeClr val="accent2"/>
              </a:solidFill>
            </a:endParaRPr>
          </a:p>
          <a:p>
            <a:pPr>
              <a:defRPr/>
            </a:pPr>
            <a:endParaRPr lang="en-US" sz="2600" dirty="0">
              <a:solidFill>
                <a:schemeClr val="accent2"/>
              </a:solidFill>
            </a:endParaRPr>
          </a:p>
          <a:p>
            <a:pPr>
              <a:defRPr/>
            </a:pPr>
            <a:endParaRPr lang="en-US" sz="2600" dirty="0">
              <a:solidFill>
                <a:srgbClr val="000000"/>
              </a:solidFill>
            </a:endParaRPr>
          </a:p>
          <a:p>
            <a:pPr>
              <a:defRPr/>
            </a:pPr>
            <a:endParaRPr lang="en-US" dirty="0" smtClean="0">
              <a:solidFill>
                <a:srgbClr val="000000"/>
              </a:solidFill>
            </a:endParaRPr>
          </a:p>
          <a:p>
            <a:pPr>
              <a:defRPr/>
            </a:pPr>
            <a:r>
              <a:rPr lang="en-US" dirty="0" smtClean="0">
                <a:solidFill>
                  <a:srgbClr val="800000"/>
                </a:solidFill>
              </a:rPr>
              <a:t>Exploit</a:t>
            </a:r>
            <a:r>
              <a:rPr lang="en-US" dirty="0" smtClean="0">
                <a:solidFill>
                  <a:srgbClr val="000000"/>
                </a:solidFill>
              </a:rPr>
              <a:t> </a:t>
            </a:r>
            <a:r>
              <a:rPr lang="en-US" dirty="0" smtClean="0">
                <a:solidFill>
                  <a:srgbClr val="FF0000"/>
                </a:solidFill>
              </a:rPr>
              <a:t>locality </a:t>
            </a:r>
            <a:r>
              <a:rPr lang="en-US" dirty="0" smtClean="0">
                <a:solidFill>
                  <a:srgbClr val="800000"/>
                </a:solidFill>
              </a:rPr>
              <a:t>in network topology and traffic pattern</a:t>
            </a:r>
          </a:p>
          <a:p>
            <a:pPr>
              <a:defRPr/>
            </a:pPr>
            <a:r>
              <a:rPr lang="en-US" dirty="0" smtClean="0">
                <a:solidFill>
                  <a:srgbClr val="FF0000"/>
                </a:solidFill>
              </a:rPr>
              <a:t>Selectively </a:t>
            </a:r>
            <a:r>
              <a:rPr lang="en-US" dirty="0" smtClean="0">
                <a:solidFill>
                  <a:srgbClr val="800000"/>
                </a:solidFill>
              </a:rPr>
              <a:t>match on one or multiple dimensions</a:t>
            </a:r>
          </a:p>
          <a:p>
            <a:pPr lvl="1">
              <a:defRPr/>
            </a:pPr>
            <a:r>
              <a:rPr lang="en-US" sz="3000" dirty="0"/>
              <a:t>Supported by the multiple tables in today’s switch chipset</a:t>
            </a:r>
          </a:p>
        </p:txBody>
      </p:sp>
      <p:sp>
        <p:nvSpPr>
          <p:cNvPr id="283651" name="Rectangle 3"/>
          <p:cNvSpPr>
            <a:spLocks noChangeArrowheads="1"/>
          </p:cNvSpPr>
          <p:nvPr/>
        </p:nvSpPr>
        <p:spPr bwMode="auto">
          <a:xfrm>
            <a:off x="985843" y="2292354"/>
            <a:ext cx="2195512" cy="4154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44" tIns="45672" rIns="91344" bIns="45672">
            <a:spAutoFit/>
          </a:bodyPr>
          <a:lstStyle/>
          <a:p>
            <a:pPr algn="ctr" defTabSz="456718" fontAlgn="base">
              <a:lnSpc>
                <a:spcPct val="70000"/>
              </a:lnSpc>
              <a:spcBef>
                <a:spcPct val="0"/>
              </a:spcBef>
              <a:spcAft>
                <a:spcPct val="0"/>
              </a:spcAft>
            </a:pPr>
            <a:r>
              <a:rPr lang="en-US" sz="2800">
                <a:solidFill>
                  <a:srgbClr val="4F81BD"/>
                </a:solidFill>
                <a:latin typeface="Gill Sans Light" charset="0"/>
                <a:ea typeface="ＭＳ Ｐゴシック" charset="0"/>
                <a:cs typeface="Gill Sans Light" charset="0"/>
              </a:rPr>
              <a:t>Policy Tag</a:t>
            </a:r>
          </a:p>
        </p:txBody>
      </p:sp>
      <p:sp>
        <p:nvSpPr>
          <p:cNvPr id="283652" name="Rectangle 4"/>
          <p:cNvSpPr>
            <a:spLocks noChangeArrowheads="1"/>
          </p:cNvSpPr>
          <p:nvPr/>
        </p:nvSpPr>
        <p:spPr bwMode="auto">
          <a:xfrm>
            <a:off x="3181350" y="2292354"/>
            <a:ext cx="1919288" cy="4154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44" tIns="45672" rIns="91344" bIns="45672">
            <a:spAutoFit/>
          </a:bodyPr>
          <a:lstStyle/>
          <a:p>
            <a:pPr algn="ctr" defTabSz="456718" fontAlgn="base">
              <a:lnSpc>
                <a:spcPct val="70000"/>
              </a:lnSpc>
              <a:spcBef>
                <a:spcPct val="0"/>
              </a:spcBef>
              <a:spcAft>
                <a:spcPct val="0"/>
              </a:spcAft>
            </a:pPr>
            <a:r>
              <a:rPr lang="en-US" sz="2800">
                <a:solidFill>
                  <a:srgbClr val="FF0000"/>
                </a:solidFill>
                <a:latin typeface="Gill Sans Light" charset="0"/>
                <a:ea typeface="ＭＳ Ｐゴシック" charset="0"/>
                <a:cs typeface="Gill Sans Light" charset="0"/>
              </a:rPr>
              <a:t>BS ID</a:t>
            </a:r>
          </a:p>
        </p:txBody>
      </p:sp>
      <p:sp>
        <p:nvSpPr>
          <p:cNvPr id="283653" name="Rectangle 5"/>
          <p:cNvSpPr>
            <a:spLocks noChangeArrowheads="1"/>
          </p:cNvSpPr>
          <p:nvPr/>
        </p:nvSpPr>
        <p:spPr bwMode="auto">
          <a:xfrm>
            <a:off x="5100643" y="2292354"/>
            <a:ext cx="1828800" cy="4154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44" tIns="45672" rIns="91344" bIns="45672">
            <a:spAutoFit/>
          </a:bodyPr>
          <a:lstStyle/>
          <a:p>
            <a:pPr algn="ctr" defTabSz="456718" fontAlgn="base">
              <a:lnSpc>
                <a:spcPct val="70000"/>
              </a:lnSpc>
              <a:spcBef>
                <a:spcPct val="0"/>
              </a:spcBef>
              <a:spcAft>
                <a:spcPct val="0"/>
              </a:spcAft>
            </a:pPr>
            <a:r>
              <a:rPr lang="en-US" sz="2800">
                <a:solidFill>
                  <a:srgbClr val="77933C"/>
                </a:solidFill>
                <a:latin typeface="Gill Sans Light" charset="0"/>
                <a:ea typeface="ＭＳ Ｐゴシック" charset="0"/>
                <a:cs typeface="Gill Sans Light" charset="0"/>
              </a:rPr>
              <a:t>User ID</a:t>
            </a:r>
          </a:p>
        </p:txBody>
      </p:sp>
      <p:sp>
        <p:nvSpPr>
          <p:cNvPr id="28365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7EA911F-2304-5648-AD9F-03E296835756}" type="slidenum">
              <a:rPr lang="en-US" sz="1200">
                <a:solidFill>
                  <a:srgbClr val="898989"/>
                </a:solidFill>
                <a:latin typeface="Gill Sans Light" charset="0"/>
              </a:rPr>
              <a:pPr eaLnBrk="1" hangingPunct="1"/>
              <a:t>53</a:t>
            </a:fld>
            <a:endParaRPr lang="en-US" sz="1200">
              <a:solidFill>
                <a:srgbClr val="898989"/>
              </a:solidFill>
              <a:latin typeface="Gill Sans Light" charset="0"/>
            </a:endParaRPr>
          </a:p>
        </p:txBody>
      </p:sp>
      <p:grpSp>
        <p:nvGrpSpPr>
          <p:cNvPr id="17" name="Group 16"/>
          <p:cNvGrpSpPr>
            <a:grpSpLocks/>
          </p:cNvGrpSpPr>
          <p:nvPr/>
        </p:nvGrpSpPr>
        <p:grpSpPr bwMode="auto">
          <a:xfrm>
            <a:off x="5316539" y="2803526"/>
            <a:ext cx="1828800" cy="2300005"/>
            <a:chOff x="5317024" y="3273640"/>
            <a:chExt cx="1828800" cy="2299671"/>
          </a:xfrm>
        </p:grpSpPr>
        <p:sp>
          <p:nvSpPr>
            <p:cNvPr id="283662" name="TextBox 10"/>
            <p:cNvSpPr txBox="1">
              <a:spLocks noChangeArrowheads="1"/>
            </p:cNvSpPr>
            <p:nvPr/>
          </p:nvSpPr>
          <p:spPr bwMode="auto">
            <a:xfrm>
              <a:off x="5317024" y="3634601"/>
              <a:ext cx="1828800" cy="1938710"/>
            </a:xfrm>
            <a:prstGeom prst="rect">
              <a:avLst/>
            </a:prstGeom>
            <a:noFill/>
            <a:ln w="19050">
              <a:solidFill>
                <a:srgbClr val="77933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400" b="0">
                  <a:solidFill>
                    <a:srgbClr val="000000"/>
                  </a:solidFill>
                  <a:latin typeface="Gill Sans Light" charset="0"/>
                  <a:cs typeface="Gill Sans Light" charset="0"/>
                </a:rPr>
                <a:t>Aggregate flows going to the same Users.</a:t>
              </a:r>
            </a:p>
            <a:p>
              <a:pPr eaLnBrk="1" fontAlgn="base" hangingPunct="1">
                <a:spcBef>
                  <a:spcPct val="0"/>
                </a:spcBef>
                <a:spcAft>
                  <a:spcPct val="0"/>
                </a:spcAft>
              </a:pPr>
              <a:endParaRPr lang="en-US" sz="2400" b="0">
                <a:solidFill>
                  <a:srgbClr val="000000"/>
                </a:solidFill>
                <a:latin typeface="Arial" charset="0"/>
              </a:endParaRPr>
            </a:p>
          </p:txBody>
        </p:sp>
        <p:sp>
          <p:nvSpPr>
            <p:cNvPr id="12" name="Left Arrow 11"/>
            <p:cNvSpPr/>
            <p:nvPr/>
          </p:nvSpPr>
          <p:spPr>
            <a:xfrm rot="16200000" flipV="1">
              <a:off x="5903625" y="3274414"/>
              <a:ext cx="274598" cy="273050"/>
            </a:xfrm>
            <a:prstGeom prst="lef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718" fontAlgn="base">
                <a:spcBef>
                  <a:spcPct val="0"/>
                </a:spcBef>
                <a:spcAft>
                  <a:spcPct val="0"/>
                </a:spcAft>
                <a:defRPr/>
              </a:pPr>
              <a:endParaRPr lang="en-US" sz="2400">
                <a:solidFill>
                  <a:prstClr val="white"/>
                </a:solidFill>
                <a:latin typeface="Corbel"/>
              </a:endParaRPr>
            </a:p>
          </p:txBody>
        </p:sp>
      </p:grpSp>
      <p:grpSp>
        <p:nvGrpSpPr>
          <p:cNvPr id="16" name="Group 15"/>
          <p:cNvGrpSpPr>
            <a:grpSpLocks/>
          </p:cNvGrpSpPr>
          <p:nvPr/>
        </p:nvGrpSpPr>
        <p:grpSpPr bwMode="auto">
          <a:xfrm>
            <a:off x="3271838" y="2819402"/>
            <a:ext cx="1828800" cy="2284669"/>
            <a:chOff x="3272324" y="3288879"/>
            <a:chExt cx="1828800" cy="2284973"/>
          </a:xfrm>
        </p:grpSpPr>
        <p:sp>
          <p:nvSpPr>
            <p:cNvPr id="283660" name="TextBox 9"/>
            <p:cNvSpPr txBox="1">
              <a:spLocks noChangeArrowheads="1"/>
            </p:cNvSpPr>
            <p:nvPr/>
          </p:nvSpPr>
          <p:spPr bwMode="auto">
            <a:xfrm>
              <a:off x="3272324" y="3634602"/>
              <a:ext cx="1828800" cy="19392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400" b="0">
                  <a:solidFill>
                    <a:srgbClr val="000000"/>
                  </a:solidFill>
                  <a:latin typeface="Gill Sans Light" charset="0"/>
                  <a:cs typeface="Gill Sans Light" charset="0"/>
                </a:rPr>
                <a:t>Aggregate flows going to the same (group of) base stations</a:t>
              </a:r>
            </a:p>
          </p:txBody>
        </p:sp>
        <p:sp>
          <p:nvSpPr>
            <p:cNvPr id="13" name="Left Arrow 12"/>
            <p:cNvSpPr/>
            <p:nvPr/>
          </p:nvSpPr>
          <p:spPr>
            <a:xfrm rot="16200000" flipV="1">
              <a:off x="3962868" y="3288897"/>
              <a:ext cx="274674" cy="274638"/>
            </a:xfrm>
            <a:prstGeom prst="leftArrow">
              <a:avLst/>
            </a:prstGeom>
            <a:solidFill>
              <a:srgbClr val="C0504D"/>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718" fontAlgn="base">
                <a:spcBef>
                  <a:spcPct val="0"/>
                </a:spcBef>
                <a:spcAft>
                  <a:spcPct val="0"/>
                </a:spcAft>
                <a:defRPr/>
              </a:pPr>
              <a:endParaRPr lang="en-US" sz="2400">
                <a:solidFill>
                  <a:prstClr val="white"/>
                </a:solidFill>
                <a:latin typeface="Corbel"/>
              </a:endParaRPr>
            </a:p>
          </p:txBody>
        </p:sp>
      </p:grpSp>
      <p:grpSp>
        <p:nvGrpSpPr>
          <p:cNvPr id="15" name="Group 14"/>
          <p:cNvGrpSpPr>
            <a:grpSpLocks/>
          </p:cNvGrpSpPr>
          <p:nvPr/>
        </p:nvGrpSpPr>
        <p:grpSpPr bwMode="auto">
          <a:xfrm>
            <a:off x="884239" y="2825751"/>
            <a:ext cx="2195512" cy="2277597"/>
            <a:chOff x="884724" y="3296079"/>
            <a:chExt cx="2194560" cy="2277049"/>
          </a:xfrm>
        </p:grpSpPr>
        <p:sp>
          <p:nvSpPr>
            <p:cNvPr id="283658" name="TextBox 8"/>
            <p:cNvSpPr txBox="1">
              <a:spLocks noChangeArrowheads="1"/>
            </p:cNvSpPr>
            <p:nvPr/>
          </p:nvSpPr>
          <p:spPr bwMode="auto">
            <a:xfrm>
              <a:off x="884724" y="3634602"/>
              <a:ext cx="2194560" cy="1938526"/>
            </a:xfrm>
            <a:prstGeom prst="rect">
              <a:avLst/>
            </a:prstGeom>
            <a:noFill/>
            <a:ln w="19050">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2400" b="0">
                  <a:solidFill>
                    <a:srgbClr val="000000"/>
                  </a:solidFill>
                  <a:latin typeface="Gill Sans Light" charset="0"/>
                  <a:cs typeface="Gill Sans Light" charset="0"/>
                </a:rPr>
                <a:t>Aggregate flows that share a common policy (even across Users and BSs)</a:t>
              </a:r>
            </a:p>
          </p:txBody>
        </p:sp>
        <p:sp>
          <p:nvSpPr>
            <p:cNvPr id="14" name="Left Arrow 13"/>
            <p:cNvSpPr/>
            <p:nvPr/>
          </p:nvSpPr>
          <p:spPr>
            <a:xfrm rot="16200000" flipV="1">
              <a:off x="1865347" y="3296106"/>
              <a:ext cx="274572" cy="274518"/>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718" fontAlgn="base">
                <a:spcBef>
                  <a:spcPct val="0"/>
                </a:spcBef>
                <a:spcAft>
                  <a:spcPct val="0"/>
                </a:spcAft>
                <a:defRPr/>
              </a:pPr>
              <a:endParaRPr lang="en-US" sz="2400">
                <a:solidFill>
                  <a:prstClr val="white"/>
                </a:solidFill>
                <a:latin typeface="Corbel"/>
              </a:endParaRPr>
            </a:p>
          </p:txBody>
        </p:sp>
      </p:grpSp>
      <p:sp>
        <p:nvSpPr>
          <p:cNvPr id="2" name="Date Placeholder 1"/>
          <p:cNvSpPr>
            <a:spLocks noGrp="1"/>
          </p:cNvSpPr>
          <p:nvPr>
            <p:ph type="dt" sz="half" idx="10"/>
          </p:nvPr>
        </p:nvSpPr>
        <p:spPr/>
        <p:txBody>
          <a:bodyPr/>
          <a:lstStyle/>
          <a:p>
            <a:pPr>
              <a:defRPr/>
            </a:pPr>
            <a:r>
              <a:rPr lang="en-US" smtClean="0"/>
              <a:t>11/21/14</a:t>
            </a:r>
            <a:endParaRPr lang="en-US"/>
          </a:p>
        </p:txBody>
      </p:sp>
      <p:sp>
        <p:nvSpPr>
          <p:cNvPr id="4" name="Footer Placeholder 3"/>
          <p:cNvSpPr>
            <a:spLocks noGrp="1"/>
          </p:cNvSpPr>
          <p:nvPr>
            <p:ph type="ftr" sz="quarter" idx="11"/>
          </p:nvPr>
        </p:nvSpPr>
        <p:spPr>
          <a:xfrm>
            <a:off x="3124200" y="6400801"/>
            <a:ext cx="3810000" cy="320676"/>
          </a:xfrm>
        </p:spPr>
        <p:txBody>
          <a:bodyPr/>
          <a:lstStyle/>
          <a:p>
            <a:pPr>
              <a:defRPr/>
            </a:pPr>
            <a:r>
              <a:rPr lang="en-US" dirty="0" smtClean="0"/>
              <a:t>Software Defined Networking (COMS 6998-10) </a:t>
            </a:r>
            <a:endParaRPr lang="en-US" dirty="0"/>
          </a:p>
        </p:txBody>
      </p:sp>
    </p:spTree>
    <p:custDataLst>
      <p:tags r:id="rId1"/>
    </p:custDataLst>
    <p:extLst>
      <p:ext uri="{BB962C8B-B14F-4D97-AF65-F5344CB8AC3E}">
        <p14:creationId xmlns:p14="http://schemas.microsoft.com/office/powerpoint/2010/main" val="383879973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520704" y="1903163"/>
            <a:ext cx="2022468" cy="4526292"/>
          </a:xfrm>
          <a:prstGeom prst="rect">
            <a:avLst/>
          </a:prstGeom>
          <a:solidFill>
            <a:schemeClr val="lt1"/>
          </a:solidFill>
          <a:ln w="57150" cmpd="sng"/>
        </p:spPr>
        <p:style>
          <a:lnRef idx="2">
            <a:schemeClr val="accent2"/>
          </a:lnRef>
          <a:fillRef idx="1">
            <a:schemeClr val="lt1"/>
          </a:fillRef>
          <a:effectRef idx="0">
            <a:schemeClr val="accent2"/>
          </a:effectRef>
          <a:fontRef idx="minor">
            <a:schemeClr val="dk1"/>
          </a:fontRef>
        </p:style>
        <p:txBody>
          <a:bodyPr lIns="91344" tIns="45672" rIns="91344" bIns="45672" rtlCol="0" anchor="ctr"/>
          <a:lstStyle/>
          <a:p>
            <a:pPr algn="ctr" defTabSz="456718"/>
            <a:endParaRPr lang="en-US">
              <a:solidFill>
                <a:prstClr val="black"/>
              </a:solidFill>
              <a:latin typeface="Calibri"/>
            </a:endParaRPr>
          </a:p>
        </p:txBody>
      </p:sp>
      <p:sp>
        <p:nvSpPr>
          <p:cNvPr id="2" name="Title 1"/>
          <p:cNvSpPr>
            <a:spLocks noGrp="1"/>
          </p:cNvSpPr>
          <p:nvPr>
            <p:ph type="title"/>
          </p:nvPr>
        </p:nvSpPr>
        <p:spPr/>
        <p:txBody>
          <a:bodyPr>
            <a:normAutofit fontScale="90000"/>
          </a:bodyPr>
          <a:lstStyle/>
          <a:p>
            <a:r>
              <a:rPr lang="en-US" dirty="0" smtClean="0"/>
              <a:t>Location-Based Hierarchical IP Address</a:t>
            </a:r>
            <a:endParaRPr lang="en-US" dirty="0"/>
          </a:p>
        </p:txBody>
      </p:sp>
      <p:pic>
        <p:nvPicPr>
          <p:cNvPr id="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112" y="3079166"/>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375088" y="1979364"/>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316667670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234"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stCxn id="7" idx="3"/>
            <a:endCxn id="4" idx="1"/>
          </p:cNvCxnSpPr>
          <p:nvPr/>
        </p:nvCxnSpPr>
        <p:spPr>
          <a:xfrm>
            <a:off x="2121738" y="2538901"/>
            <a:ext cx="648374" cy="6839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4" idx="3"/>
            <a:endCxn id="4" idx="1"/>
          </p:cNvCxnSpPr>
          <p:nvPr/>
        </p:nvCxnSpPr>
        <p:spPr>
          <a:xfrm flipV="1">
            <a:off x="2090729" y="3222835"/>
            <a:ext cx="679383" cy="5807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0" idx="3"/>
            <a:endCxn id="18" idx="1"/>
          </p:cNvCxnSpPr>
          <p:nvPr/>
        </p:nvCxnSpPr>
        <p:spPr>
          <a:xfrm>
            <a:off x="5332726" y="3222835"/>
            <a:ext cx="1001861"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344076" y="3244000"/>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81092959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235"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587" y="3079166"/>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428" y="3079166"/>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18" idx="3"/>
            <a:endCxn id="59" idx="1"/>
          </p:cNvCxnSpPr>
          <p:nvPr/>
        </p:nvCxnSpPr>
        <p:spPr>
          <a:xfrm>
            <a:off x="7083887" y="3222851"/>
            <a:ext cx="534424" cy="949851"/>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 idx="3"/>
            <a:endCxn id="20" idx="1"/>
          </p:cNvCxnSpPr>
          <p:nvPr/>
        </p:nvCxnSpPr>
        <p:spPr>
          <a:xfrm>
            <a:off x="3519413" y="3222835"/>
            <a:ext cx="1064014"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3" name="Picture 11" descr="IOSfirew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081" y="2259863"/>
            <a:ext cx="63500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a:stCxn id="18" idx="0"/>
            <a:endCxn id="33" idx="2"/>
          </p:cNvCxnSpPr>
          <p:nvPr/>
        </p:nvCxnSpPr>
        <p:spPr>
          <a:xfrm flipH="1" flipV="1">
            <a:off x="6697580" y="2693265"/>
            <a:ext cx="11656" cy="38591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7" name="Picture 60" descr="Content_Transformation_En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9542" y="2259862"/>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7" idx="2"/>
            <a:endCxn id="20" idx="0"/>
          </p:cNvCxnSpPr>
          <p:nvPr/>
        </p:nvCxnSpPr>
        <p:spPr>
          <a:xfrm flipH="1">
            <a:off x="4958086" y="2748812"/>
            <a:ext cx="575419" cy="33035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0" name="Picture 68" descr="Network_Mgmt_Applia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7774" y="2190115"/>
            <a:ext cx="576064" cy="621401"/>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a:stCxn id="40" idx="2"/>
            <a:endCxn id="20" idx="0"/>
          </p:cNvCxnSpPr>
          <p:nvPr/>
        </p:nvCxnSpPr>
        <p:spPr>
          <a:xfrm>
            <a:off x="4385806" y="2811502"/>
            <a:ext cx="572270" cy="267664"/>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763378" y="2283239"/>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763378" y="3503457"/>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2</a:t>
            </a:r>
            <a:endParaRPr lang="en-US" dirty="0">
              <a:solidFill>
                <a:srgbClr val="000000"/>
              </a:solidFill>
              <a:latin typeface="Calibri"/>
            </a:endParaRPr>
          </a:p>
        </p:txBody>
      </p:sp>
      <p:pic>
        <p:nvPicPr>
          <p:cNvPr id="59"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311" y="4029016"/>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Straight Connector 59"/>
          <p:cNvCxnSpPr>
            <a:stCxn id="59" idx="3"/>
          </p:cNvCxnSpPr>
          <p:nvPr/>
        </p:nvCxnSpPr>
        <p:spPr>
          <a:xfrm>
            <a:off x="8367612" y="4172685"/>
            <a:ext cx="547192"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101" idx="3"/>
            <a:endCxn id="59" idx="1"/>
          </p:cNvCxnSpPr>
          <p:nvPr/>
        </p:nvCxnSpPr>
        <p:spPr>
          <a:xfrm flipV="1">
            <a:off x="7090237" y="4172688"/>
            <a:ext cx="528074" cy="1302946"/>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464" y="533196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1381435" y="4232161"/>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361693360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236" name="Visio" r:id="rId11" imgW="624535" imgH="1494739" progId="">
                    <p:embed/>
                  </p:oleObj>
                </mc:Choice>
                <mc:Fallback>
                  <p:oleObj name="Visio" r:id="rId11"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5" name="Straight Connector 94"/>
          <p:cNvCxnSpPr>
            <a:stCxn id="94" idx="3"/>
            <a:endCxn id="90" idx="1"/>
          </p:cNvCxnSpPr>
          <p:nvPr/>
        </p:nvCxnSpPr>
        <p:spPr>
          <a:xfrm>
            <a:off x="2128090" y="4791699"/>
            <a:ext cx="648374" cy="6839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100" idx="3"/>
            <a:endCxn id="90" idx="1"/>
          </p:cNvCxnSpPr>
          <p:nvPr/>
        </p:nvCxnSpPr>
        <p:spPr>
          <a:xfrm flipV="1">
            <a:off x="2097079" y="5475633"/>
            <a:ext cx="679383" cy="5807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02" idx="3"/>
            <a:endCxn id="101" idx="1"/>
          </p:cNvCxnSpPr>
          <p:nvPr/>
        </p:nvCxnSpPr>
        <p:spPr>
          <a:xfrm>
            <a:off x="5339078" y="5475633"/>
            <a:ext cx="1001861"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350426" y="5496799"/>
            <a:ext cx="746653" cy="1072354"/>
            <a:chOff x="1220243" y="2040952"/>
            <a:chExt cx="746653" cy="1072354"/>
          </a:xfrm>
        </p:grpSpPr>
        <p:graphicFrame>
          <p:nvGraphicFramePr>
            <p:cNvPr id="99" name="Object 98"/>
            <p:cNvGraphicFramePr>
              <a:graphicFrameLocks noChangeAspect="1"/>
            </p:cNvGraphicFramePr>
            <p:nvPr>
              <p:extLst>
                <p:ext uri="{D42A27DB-BD31-4B8C-83A1-F6EECF244321}">
                  <p14:modId xmlns:p14="http://schemas.microsoft.com/office/powerpoint/2010/main" val="41874414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1237" name="Visio" r:id="rId12" imgW="624535" imgH="1494739" progId="">
                    <p:embed/>
                  </p:oleObj>
                </mc:Choice>
                <mc:Fallback>
                  <p:oleObj name="Visio" r:id="rId12"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0"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937" y="533196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780" y="533196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Straight Connector 103"/>
          <p:cNvCxnSpPr>
            <a:stCxn id="90" idx="3"/>
            <a:endCxn id="102" idx="1"/>
          </p:cNvCxnSpPr>
          <p:nvPr/>
        </p:nvCxnSpPr>
        <p:spPr>
          <a:xfrm>
            <a:off x="3525765" y="5475633"/>
            <a:ext cx="1064014"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5" name="Picture 11" descr="IOSfirew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432" y="4512663"/>
            <a:ext cx="63500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Straight Connector 105"/>
          <p:cNvCxnSpPr>
            <a:stCxn id="101" idx="0"/>
            <a:endCxn id="105" idx="2"/>
          </p:cNvCxnSpPr>
          <p:nvPr/>
        </p:nvCxnSpPr>
        <p:spPr>
          <a:xfrm flipH="1" flipV="1">
            <a:off x="6703931" y="4946062"/>
            <a:ext cx="11656" cy="38591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7" name="Picture 60" descr="Content_Transformation_En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3455" y="4512661"/>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Connector 107"/>
          <p:cNvCxnSpPr>
            <a:stCxn id="107" idx="2"/>
            <a:endCxn id="102" idx="0"/>
          </p:cNvCxnSpPr>
          <p:nvPr/>
        </p:nvCxnSpPr>
        <p:spPr>
          <a:xfrm flipH="1">
            <a:off x="4964426" y="5001610"/>
            <a:ext cx="562982" cy="33035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9" name="Picture 68" descr="Network_Mgmt_Applia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7774" y="4442914"/>
            <a:ext cx="576064" cy="621401"/>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Straight Connector 109"/>
          <p:cNvCxnSpPr>
            <a:stCxn id="109" idx="2"/>
            <a:endCxn id="102" idx="0"/>
          </p:cNvCxnSpPr>
          <p:nvPr/>
        </p:nvCxnSpPr>
        <p:spPr>
          <a:xfrm>
            <a:off x="4385806" y="5064301"/>
            <a:ext cx="578620" cy="267664"/>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769728" y="4536038"/>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3</a:t>
            </a:r>
            <a:endParaRPr lang="en-US" dirty="0">
              <a:solidFill>
                <a:srgbClr val="000000"/>
              </a:solidFill>
              <a:latin typeface="Calibri"/>
            </a:endParaRPr>
          </a:p>
        </p:txBody>
      </p:sp>
      <p:sp>
        <p:nvSpPr>
          <p:cNvPr id="112" name="Rectangle 111"/>
          <p:cNvSpPr/>
          <p:nvPr/>
        </p:nvSpPr>
        <p:spPr>
          <a:xfrm>
            <a:off x="769728" y="5756255"/>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4</a:t>
            </a:r>
            <a:endParaRPr lang="en-US" dirty="0">
              <a:solidFill>
                <a:srgbClr val="000000"/>
              </a:solidFill>
              <a:latin typeface="Calibri"/>
            </a:endParaRPr>
          </a:p>
        </p:txBody>
      </p:sp>
      <p:sp>
        <p:nvSpPr>
          <p:cNvPr id="17" name="Slide Number Placeholder 16"/>
          <p:cNvSpPr>
            <a:spLocks noGrp="1"/>
          </p:cNvSpPr>
          <p:nvPr>
            <p:ph type="sldNum" sz="quarter" idx="12"/>
          </p:nvPr>
        </p:nvSpPr>
        <p:spPr/>
        <p:txBody>
          <a:bodyPr/>
          <a:lstStyle/>
          <a:p>
            <a:fld id="{1718992C-B9AF-2F49-8B31-EC7F489F3004}" type="slidenum">
              <a:rPr lang="en-US" b="0" smtClean="0">
                <a:solidFill>
                  <a:prstClr val="black"/>
                </a:solidFill>
                <a:latin typeface="Calibri"/>
              </a:rPr>
              <a:pPr/>
              <a:t>54</a:t>
            </a:fld>
            <a:endParaRPr lang="en-US" b="0" dirty="0">
              <a:solidFill>
                <a:prstClr val="black"/>
              </a:solidFill>
              <a:latin typeface="Calibri"/>
            </a:endParaRPr>
          </a:p>
        </p:txBody>
      </p:sp>
      <p:sp>
        <p:nvSpPr>
          <p:cNvPr id="15" name="Date Placeholder 14"/>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16" name="Footer Placeholder 15"/>
          <p:cNvSpPr>
            <a:spLocks noGrp="1"/>
          </p:cNvSpPr>
          <p:nvPr>
            <p:ph type="ftr" sz="quarter" idx="11"/>
          </p:nvPr>
        </p:nvSpPr>
        <p:spPr>
          <a:xfrm>
            <a:off x="3124200" y="6400800"/>
            <a:ext cx="3276600" cy="320678"/>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extLst>
      <p:ext uri="{BB962C8B-B14F-4D97-AF65-F5344CB8AC3E}">
        <p14:creationId xmlns:p14="http://schemas.microsoft.com/office/powerpoint/2010/main" val="1421920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2234985" y="1676889"/>
            <a:ext cx="2022468" cy="4526292"/>
          </a:xfrm>
          <a:prstGeom prst="rect">
            <a:avLst/>
          </a:prstGeom>
          <a:solidFill>
            <a:schemeClr val="lt1"/>
          </a:solidFill>
          <a:ln w="57150" cmpd="sng"/>
        </p:spPr>
        <p:style>
          <a:lnRef idx="2">
            <a:schemeClr val="accent2"/>
          </a:lnRef>
          <a:fillRef idx="1">
            <a:schemeClr val="lt1"/>
          </a:fillRef>
          <a:effectRef idx="0">
            <a:schemeClr val="accent2"/>
          </a:effectRef>
          <a:fontRef idx="minor">
            <a:schemeClr val="dk1"/>
          </a:fontRef>
        </p:style>
        <p:txBody>
          <a:bodyPr lIns="91344" tIns="45672" rIns="91344" bIns="45672" rtlCol="0" anchor="ctr"/>
          <a:lstStyle/>
          <a:p>
            <a:pPr algn="ctr" defTabSz="456718"/>
            <a:endParaRPr lang="en-US">
              <a:solidFill>
                <a:prstClr val="black"/>
              </a:solidFill>
              <a:latin typeface="Calibri"/>
            </a:endParaRPr>
          </a:p>
        </p:txBody>
      </p:sp>
      <p:sp>
        <p:nvSpPr>
          <p:cNvPr id="2" name="Title 1"/>
          <p:cNvSpPr>
            <a:spLocks noGrp="1"/>
          </p:cNvSpPr>
          <p:nvPr>
            <p:ph type="title"/>
          </p:nvPr>
        </p:nvSpPr>
        <p:spPr/>
        <p:txBody>
          <a:bodyPr>
            <a:normAutofit fontScale="90000"/>
          </a:bodyPr>
          <a:lstStyle/>
          <a:p>
            <a:r>
              <a:rPr lang="en-US" dirty="0"/>
              <a:t>Location-Based Hierarchical IP Address</a:t>
            </a:r>
          </a:p>
        </p:txBody>
      </p:sp>
      <p:grpSp>
        <p:nvGrpSpPr>
          <p:cNvPr id="5" name="Group 4"/>
          <p:cNvGrpSpPr/>
          <p:nvPr/>
        </p:nvGrpSpPr>
        <p:grpSpPr>
          <a:xfrm>
            <a:off x="3089369" y="1753088"/>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196171287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3458"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3058362" y="3017726"/>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1117681303"/>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3459"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 name="Content Placeholder 2"/>
          <p:cNvSpPr>
            <a:spLocks noGrp="1"/>
          </p:cNvSpPr>
          <p:nvPr>
            <p:ph idx="1"/>
          </p:nvPr>
        </p:nvSpPr>
        <p:spPr>
          <a:xfrm>
            <a:off x="5308384" y="1748658"/>
            <a:ext cx="3708616" cy="1023011"/>
          </a:xfrm>
        </p:spPr>
        <p:txBody>
          <a:bodyPr>
            <a:noAutofit/>
          </a:bodyPr>
          <a:lstStyle/>
          <a:p>
            <a:r>
              <a:rPr lang="en-US" sz="2200" dirty="0">
                <a:solidFill>
                  <a:srgbClr val="C0504D"/>
                </a:solidFill>
              </a:rPr>
              <a:t>BS ID: </a:t>
            </a:r>
            <a:r>
              <a:rPr lang="en-US" sz="2200" dirty="0"/>
              <a:t>an </a:t>
            </a:r>
            <a:r>
              <a:rPr lang="en-US" sz="2200" dirty="0">
                <a:solidFill>
                  <a:schemeClr val="accent2"/>
                </a:solidFill>
              </a:rPr>
              <a:t>IP prefix </a:t>
            </a:r>
            <a:r>
              <a:rPr lang="en-US" sz="2200" dirty="0"/>
              <a:t>assigned to each base station</a:t>
            </a:r>
          </a:p>
        </p:txBody>
      </p:sp>
      <p:sp>
        <p:nvSpPr>
          <p:cNvPr id="57" name="Rectangle 56"/>
          <p:cNvSpPr/>
          <p:nvPr/>
        </p:nvSpPr>
        <p:spPr>
          <a:xfrm>
            <a:off x="2477663" y="2056963"/>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2477663" y="3277181"/>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2</a:t>
            </a:r>
            <a:endParaRPr lang="en-US" dirty="0">
              <a:solidFill>
                <a:srgbClr val="000000"/>
              </a:solidFill>
              <a:latin typeface="Calibri"/>
            </a:endParaRPr>
          </a:p>
        </p:txBody>
      </p:sp>
      <p:grpSp>
        <p:nvGrpSpPr>
          <p:cNvPr id="92" name="Group 91"/>
          <p:cNvGrpSpPr/>
          <p:nvPr/>
        </p:nvGrpSpPr>
        <p:grpSpPr>
          <a:xfrm>
            <a:off x="3095721" y="4005886"/>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278684056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3460"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 name="Group 97"/>
          <p:cNvGrpSpPr/>
          <p:nvPr/>
        </p:nvGrpSpPr>
        <p:grpSpPr>
          <a:xfrm>
            <a:off x="3064710" y="5270523"/>
            <a:ext cx="746653" cy="1072354"/>
            <a:chOff x="1220243" y="2040952"/>
            <a:chExt cx="746653" cy="1072354"/>
          </a:xfrm>
        </p:grpSpPr>
        <p:graphicFrame>
          <p:nvGraphicFramePr>
            <p:cNvPr id="99" name="Object 98"/>
            <p:cNvGraphicFramePr>
              <a:graphicFrameLocks noChangeAspect="1"/>
            </p:cNvGraphicFramePr>
            <p:nvPr>
              <p:extLst>
                <p:ext uri="{D42A27DB-BD31-4B8C-83A1-F6EECF244321}">
                  <p14:modId xmlns:p14="http://schemas.microsoft.com/office/powerpoint/2010/main" val="24106332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3461"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0"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 name="Rectangle 110"/>
          <p:cNvSpPr/>
          <p:nvPr/>
        </p:nvSpPr>
        <p:spPr>
          <a:xfrm>
            <a:off x="2484012" y="4309762"/>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3</a:t>
            </a:r>
            <a:endParaRPr lang="en-US" dirty="0">
              <a:solidFill>
                <a:srgbClr val="000000"/>
              </a:solidFill>
              <a:latin typeface="Calibri"/>
            </a:endParaRPr>
          </a:p>
        </p:txBody>
      </p:sp>
      <p:sp>
        <p:nvSpPr>
          <p:cNvPr id="112" name="Rectangle 111"/>
          <p:cNvSpPr/>
          <p:nvPr/>
        </p:nvSpPr>
        <p:spPr>
          <a:xfrm>
            <a:off x="2484012" y="5529978"/>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4</a:t>
            </a:r>
            <a:endParaRPr lang="en-US" dirty="0">
              <a:solidFill>
                <a:srgbClr val="000000"/>
              </a:solidFill>
              <a:latin typeface="Calibri"/>
            </a:endParaRPr>
          </a:p>
        </p:txBody>
      </p:sp>
      <p:sp>
        <p:nvSpPr>
          <p:cNvPr id="53" name="Rectangle 52"/>
          <p:cNvSpPr/>
          <p:nvPr/>
        </p:nvSpPr>
        <p:spPr>
          <a:xfrm>
            <a:off x="4004986" y="2156266"/>
            <a:ext cx="1303409" cy="288444"/>
          </a:xfrm>
          <a:prstGeom prst="rect">
            <a:avLst/>
          </a:prstGeom>
          <a:solidFill>
            <a:schemeClr val="bg1"/>
          </a:solidFill>
        </p:spPr>
        <p:txBody>
          <a:bodyPr wrap="square" lIns="91344" tIns="45672" rIns="91344" bIns="45672">
            <a:spAutoFit/>
          </a:bodyPr>
          <a:lstStyle/>
          <a:p>
            <a:pPr algn="ctr" defTabSz="456718">
              <a:lnSpc>
                <a:spcPct val="70000"/>
              </a:lnSpc>
            </a:pPr>
            <a:r>
              <a:rPr lang="en-US" dirty="0" smtClean="0">
                <a:solidFill>
                  <a:srgbClr val="000000"/>
                </a:solidFill>
                <a:latin typeface="Calibri"/>
              </a:rPr>
              <a:t>10.0.0.0/16</a:t>
            </a:r>
            <a:endParaRPr lang="en-US" dirty="0">
              <a:solidFill>
                <a:srgbClr val="000000"/>
              </a:solidFill>
              <a:latin typeface="Calibri"/>
            </a:endParaRPr>
          </a:p>
        </p:txBody>
      </p:sp>
      <p:sp>
        <p:nvSpPr>
          <p:cNvPr id="54" name="Rectangle 53"/>
          <p:cNvSpPr/>
          <p:nvPr/>
        </p:nvSpPr>
        <p:spPr>
          <a:xfrm>
            <a:off x="4004986" y="3382804"/>
            <a:ext cx="1303409" cy="288444"/>
          </a:xfrm>
          <a:prstGeom prst="rect">
            <a:avLst/>
          </a:prstGeom>
          <a:solidFill>
            <a:schemeClr val="bg1"/>
          </a:solidFill>
        </p:spPr>
        <p:txBody>
          <a:bodyPr wrap="square" lIns="91344" tIns="45672" rIns="91344" bIns="45672">
            <a:spAutoFit/>
          </a:bodyPr>
          <a:lstStyle/>
          <a:p>
            <a:pPr algn="ctr" defTabSz="456718">
              <a:lnSpc>
                <a:spcPct val="70000"/>
              </a:lnSpc>
            </a:pPr>
            <a:r>
              <a:rPr lang="en-US" dirty="0" smtClean="0">
                <a:solidFill>
                  <a:srgbClr val="000000"/>
                </a:solidFill>
                <a:latin typeface="Calibri"/>
              </a:rPr>
              <a:t>10.1.0.0/16</a:t>
            </a:r>
            <a:endParaRPr lang="en-US" dirty="0">
              <a:solidFill>
                <a:srgbClr val="000000"/>
              </a:solidFill>
              <a:latin typeface="Calibri"/>
            </a:endParaRPr>
          </a:p>
        </p:txBody>
      </p:sp>
      <p:sp>
        <p:nvSpPr>
          <p:cNvPr id="55" name="Rectangle 54"/>
          <p:cNvSpPr/>
          <p:nvPr/>
        </p:nvSpPr>
        <p:spPr>
          <a:xfrm>
            <a:off x="4004986" y="4381936"/>
            <a:ext cx="1303409" cy="288444"/>
          </a:xfrm>
          <a:prstGeom prst="rect">
            <a:avLst/>
          </a:prstGeom>
          <a:solidFill>
            <a:schemeClr val="bg1"/>
          </a:solidFill>
        </p:spPr>
        <p:txBody>
          <a:bodyPr wrap="square" lIns="91344" tIns="45672" rIns="91344" bIns="45672">
            <a:spAutoFit/>
          </a:bodyPr>
          <a:lstStyle/>
          <a:p>
            <a:pPr algn="ctr" defTabSz="456718">
              <a:lnSpc>
                <a:spcPct val="70000"/>
              </a:lnSpc>
            </a:pPr>
            <a:r>
              <a:rPr lang="en-US" dirty="0" smtClean="0">
                <a:solidFill>
                  <a:srgbClr val="000000"/>
                </a:solidFill>
                <a:latin typeface="Calibri"/>
              </a:rPr>
              <a:t>10.2.0.0/16</a:t>
            </a:r>
            <a:endParaRPr lang="en-US" dirty="0">
              <a:solidFill>
                <a:srgbClr val="000000"/>
              </a:solidFill>
              <a:latin typeface="Calibri"/>
            </a:endParaRPr>
          </a:p>
        </p:txBody>
      </p:sp>
      <p:sp>
        <p:nvSpPr>
          <p:cNvPr id="56" name="Rectangle 55"/>
          <p:cNvSpPr/>
          <p:nvPr/>
        </p:nvSpPr>
        <p:spPr>
          <a:xfrm>
            <a:off x="4004986" y="5655352"/>
            <a:ext cx="1303409" cy="288444"/>
          </a:xfrm>
          <a:prstGeom prst="rect">
            <a:avLst/>
          </a:prstGeom>
          <a:solidFill>
            <a:schemeClr val="bg1"/>
          </a:solidFill>
        </p:spPr>
        <p:txBody>
          <a:bodyPr wrap="square" lIns="91344" tIns="45672" rIns="91344" bIns="45672">
            <a:spAutoFit/>
          </a:bodyPr>
          <a:lstStyle/>
          <a:p>
            <a:pPr algn="ctr" defTabSz="456718">
              <a:lnSpc>
                <a:spcPct val="70000"/>
              </a:lnSpc>
            </a:pPr>
            <a:r>
              <a:rPr lang="en-US" dirty="0" smtClean="0">
                <a:solidFill>
                  <a:srgbClr val="000000"/>
                </a:solidFill>
                <a:latin typeface="Calibri"/>
              </a:rPr>
              <a:t>10.3.0.0/16</a:t>
            </a:r>
            <a:endParaRPr lang="en-US" dirty="0">
              <a:solidFill>
                <a:srgbClr val="000000"/>
              </a:solidFill>
              <a:latin typeface="Calibri"/>
            </a:endParaRPr>
          </a:p>
        </p:txBody>
      </p:sp>
      <p:sp>
        <p:nvSpPr>
          <p:cNvPr id="71" name="Rectangle 70"/>
          <p:cNvSpPr/>
          <p:nvPr/>
        </p:nvSpPr>
        <p:spPr>
          <a:xfrm>
            <a:off x="5859175" y="3387307"/>
            <a:ext cx="1189109" cy="288444"/>
          </a:xfrm>
          <a:prstGeom prst="rect">
            <a:avLst/>
          </a:prstGeom>
        </p:spPr>
        <p:txBody>
          <a:bodyPr wrap="square" lIns="91344" tIns="45672" rIns="91344" bIns="45672">
            <a:spAutoFit/>
          </a:bodyPr>
          <a:lstStyle/>
          <a:p>
            <a:pPr defTabSz="456718">
              <a:lnSpc>
                <a:spcPct val="70000"/>
              </a:lnSpc>
            </a:pPr>
            <a:r>
              <a:rPr lang="en-US" dirty="0" smtClean="0">
                <a:solidFill>
                  <a:srgbClr val="C0504D"/>
                </a:solidFill>
                <a:latin typeface="Calibri"/>
              </a:rPr>
              <a:t>10.1.</a:t>
            </a:r>
            <a:r>
              <a:rPr lang="en-US" b="1" dirty="0" smtClean="0">
                <a:solidFill>
                  <a:srgbClr val="9BBB59"/>
                </a:solidFill>
                <a:latin typeface="Calibri"/>
              </a:rPr>
              <a:t>0.7</a:t>
            </a:r>
            <a:endParaRPr lang="en-US" b="1" dirty="0">
              <a:solidFill>
                <a:srgbClr val="9BBB59"/>
              </a:solidFill>
              <a:latin typeface="Calibri"/>
            </a:endParaRPr>
          </a:p>
        </p:txBody>
      </p:sp>
      <p:grpSp>
        <p:nvGrpSpPr>
          <p:cNvPr id="16" name="Group 15"/>
          <p:cNvGrpSpPr/>
          <p:nvPr/>
        </p:nvGrpSpPr>
        <p:grpSpPr>
          <a:xfrm>
            <a:off x="677051" y="3515177"/>
            <a:ext cx="5088532" cy="1334312"/>
            <a:chOff x="1439267" y="2644405"/>
            <a:chExt cx="5088532" cy="1334310"/>
          </a:xfrm>
        </p:grpSpPr>
        <p:pic>
          <p:nvPicPr>
            <p:cNvPr id="51" name="Picture 50" descr="hero_front.jpg"/>
            <p:cNvPicPr>
              <a:picLocks noChangeAspect="1"/>
            </p:cNvPicPr>
            <p:nvPr/>
          </p:nvPicPr>
          <p:blipFill rotWithShape="1">
            <a:blip r:embed="rId10">
              <a:extLst>
                <a:ext uri="{28A0092B-C50C-407E-A947-70E740481C1C}">
                  <a14:useLocalDpi xmlns:a14="http://schemas.microsoft.com/office/drawing/2010/main" val="0"/>
                </a:ext>
              </a:extLst>
            </a:blip>
            <a:srcRect l="9836" t="1335" r="9991" b="10662"/>
            <a:stretch/>
          </p:blipFill>
          <p:spPr>
            <a:xfrm>
              <a:off x="1833797" y="2722169"/>
              <a:ext cx="446116" cy="914400"/>
            </a:xfrm>
            <a:prstGeom prst="rect">
              <a:avLst/>
            </a:prstGeom>
          </p:spPr>
        </p:pic>
        <p:sp>
          <p:nvSpPr>
            <p:cNvPr id="61" name="Freeform 60"/>
            <p:cNvSpPr/>
            <p:nvPr/>
          </p:nvSpPr>
          <p:spPr>
            <a:xfrm>
              <a:off x="2596254" y="2644693"/>
              <a:ext cx="3931545" cy="596649"/>
            </a:xfrm>
            <a:custGeom>
              <a:avLst/>
              <a:gdLst>
                <a:gd name="connsiteX0" fmla="*/ 0 w 3499556"/>
                <a:gd name="connsiteY0" fmla="*/ 552443 h 552443"/>
                <a:gd name="connsiteX1" fmla="*/ 804334 w 3499556"/>
                <a:gd name="connsiteY1" fmla="*/ 72665 h 552443"/>
                <a:gd name="connsiteX2" fmla="*/ 3499556 w 3499556"/>
                <a:gd name="connsiteY2" fmla="*/ 2110 h 552443"/>
              </a:gdLst>
              <a:ahLst/>
              <a:cxnLst>
                <a:cxn ang="0">
                  <a:pos x="connsiteX0" y="connsiteY0"/>
                </a:cxn>
                <a:cxn ang="0">
                  <a:pos x="connsiteX1" y="connsiteY1"/>
                </a:cxn>
                <a:cxn ang="0">
                  <a:pos x="connsiteX2" y="connsiteY2"/>
                </a:cxn>
              </a:cxnLst>
              <a:rect l="l" t="t" r="r" b="b"/>
              <a:pathLst>
                <a:path w="3499556" h="552443">
                  <a:moveTo>
                    <a:pt x="0" y="552443"/>
                  </a:moveTo>
                  <a:cubicBezTo>
                    <a:pt x="110537" y="358415"/>
                    <a:pt x="221075" y="164387"/>
                    <a:pt x="804334" y="72665"/>
                  </a:cubicBezTo>
                  <a:cubicBezTo>
                    <a:pt x="1387593" y="-19057"/>
                    <a:pt x="3499556" y="2110"/>
                    <a:pt x="3499556" y="2110"/>
                  </a:cubicBezTo>
                </a:path>
              </a:pathLst>
            </a:custGeom>
            <a:ln w="31750">
              <a:solidFill>
                <a:srgbClr val="4F81BD"/>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6718"/>
              <a:endParaRPr lang="en-US">
                <a:solidFill>
                  <a:prstClr val="black"/>
                </a:solidFill>
                <a:latin typeface="Calibri"/>
              </a:endParaRPr>
            </a:p>
          </p:txBody>
        </p:sp>
        <p:grpSp>
          <p:nvGrpSpPr>
            <p:cNvPr id="63" name="Group 62"/>
            <p:cNvGrpSpPr/>
            <p:nvPr/>
          </p:nvGrpSpPr>
          <p:grpSpPr>
            <a:xfrm>
              <a:off x="2311070" y="2644405"/>
              <a:ext cx="442638" cy="387543"/>
              <a:chOff x="557178" y="1520979"/>
              <a:chExt cx="442638" cy="387543"/>
            </a:xfrm>
          </p:grpSpPr>
          <p:sp>
            <p:nvSpPr>
              <p:cNvPr id="64" name="Arc 33"/>
              <p:cNvSpPr>
                <a:spLocks noChangeArrowheads="1"/>
              </p:cNvSpPr>
              <p:nvPr/>
            </p:nvSpPr>
            <p:spPr bwMode="auto">
              <a:xfrm rot="11523367" flipH="1" flipV="1">
                <a:off x="557178" y="1693697"/>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endParaRPr lang="en-US">
                  <a:solidFill>
                    <a:prstClr val="black"/>
                  </a:solidFill>
                  <a:latin typeface="Calibri" pitchFamily="34" charset="0"/>
                </a:endParaRPr>
              </a:p>
            </p:txBody>
          </p:sp>
          <p:sp>
            <p:nvSpPr>
              <p:cNvPr id="65" name="Arc 34"/>
              <p:cNvSpPr>
                <a:spLocks noChangeArrowheads="1"/>
              </p:cNvSpPr>
              <p:nvPr/>
            </p:nvSpPr>
            <p:spPr bwMode="auto">
              <a:xfrm rot="11523367" flipH="1" flipV="1">
                <a:off x="608921" y="1664910"/>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endParaRPr lang="en-US">
                  <a:solidFill>
                    <a:prstClr val="black"/>
                  </a:solidFill>
                  <a:latin typeface="Calibri" pitchFamily="34" charset="0"/>
                </a:endParaRPr>
              </a:p>
            </p:txBody>
          </p:sp>
          <p:sp>
            <p:nvSpPr>
              <p:cNvPr id="66" name="Arc 35"/>
              <p:cNvSpPr>
                <a:spLocks noChangeArrowheads="1"/>
              </p:cNvSpPr>
              <p:nvPr/>
            </p:nvSpPr>
            <p:spPr bwMode="auto">
              <a:xfrm rot="11523367" flipH="1" flipV="1">
                <a:off x="660664" y="1636124"/>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endParaRPr lang="en-US">
                  <a:solidFill>
                    <a:prstClr val="black"/>
                  </a:solidFill>
                  <a:latin typeface="Calibri" pitchFamily="34" charset="0"/>
                </a:endParaRPr>
              </a:p>
            </p:txBody>
          </p:sp>
          <p:sp>
            <p:nvSpPr>
              <p:cNvPr id="67" name="Arc 36"/>
              <p:cNvSpPr>
                <a:spLocks noChangeArrowheads="1"/>
              </p:cNvSpPr>
              <p:nvPr/>
            </p:nvSpPr>
            <p:spPr bwMode="auto">
              <a:xfrm rot="11523367" flipH="1" flipV="1">
                <a:off x="712406" y="1607338"/>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endParaRPr lang="en-US">
                  <a:solidFill>
                    <a:prstClr val="black"/>
                  </a:solidFill>
                  <a:latin typeface="Calibri" pitchFamily="34" charset="0"/>
                </a:endParaRPr>
              </a:p>
            </p:txBody>
          </p:sp>
          <p:sp>
            <p:nvSpPr>
              <p:cNvPr id="68" name="Arc 37"/>
              <p:cNvSpPr>
                <a:spLocks noChangeArrowheads="1"/>
              </p:cNvSpPr>
              <p:nvPr/>
            </p:nvSpPr>
            <p:spPr bwMode="auto">
              <a:xfrm rot="11523367" flipH="1" flipV="1">
                <a:off x="764149" y="1578551"/>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endParaRPr lang="en-US">
                  <a:solidFill>
                    <a:prstClr val="black"/>
                  </a:solidFill>
                  <a:latin typeface="Calibri" pitchFamily="34" charset="0"/>
                </a:endParaRPr>
              </a:p>
            </p:txBody>
          </p:sp>
          <p:sp>
            <p:nvSpPr>
              <p:cNvPr id="69" name="Arc 38"/>
              <p:cNvSpPr>
                <a:spLocks noChangeArrowheads="1"/>
              </p:cNvSpPr>
              <p:nvPr/>
            </p:nvSpPr>
            <p:spPr bwMode="auto">
              <a:xfrm rot="11523367" flipH="1" flipV="1">
                <a:off x="815891" y="1549765"/>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endParaRPr lang="en-US">
                  <a:solidFill>
                    <a:prstClr val="black"/>
                  </a:solidFill>
                  <a:latin typeface="Calibri" pitchFamily="34" charset="0"/>
                </a:endParaRPr>
              </a:p>
            </p:txBody>
          </p:sp>
          <p:sp>
            <p:nvSpPr>
              <p:cNvPr id="70" name="Arc 39"/>
              <p:cNvSpPr>
                <a:spLocks noChangeArrowheads="1"/>
              </p:cNvSpPr>
              <p:nvPr/>
            </p:nvSpPr>
            <p:spPr bwMode="auto">
              <a:xfrm rot="11523367" flipH="1" flipV="1">
                <a:off x="867634" y="1520979"/>
                <a:ext cx="132182" cy="214825"/>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6718"/>
                <a:endParaRPr lang="en-US">
                  <a:solidFill>
                    <a:prstClr val="black"/>
                  </a:solidFill>
                  <a:latin typeface="Calibri" pitchFamily="34" charset="0"/>
                </a:endParaRPr>
              </a:p>
            </p:txBody>
          </p:sp>
        </p:grpSp>
        <p:sp>
          <p:nvSpPr>
            <p:cNvPr id="15" name="TextBox 14"/>
            <p:cNvSpPr txBox="1"/>
            <p:nvPr/>
          </p:nvSpPr>
          <p:spPr>
            <a:xfrm>
              <a:off x="1439267" y="3624772"/>
              <a:ext cx="1233725" cy="353943"/>
            </a:xfrm>
            <a:prstGeom prst="rect">
              <a:avLst/>
            </a:prstGeom>
            <a:noFill/>
          </p:spPr>
          <p:txBody>
            <a:bodyPr wrap="none" rtlCol="0">
              <a:spAutoFit/>
            </a:bodyPr>
            <a:lstStyle/>
            <a:p>
              <a:pPr defTabSz="456718"/>
              <a:r>
                <a:rPr lang="en-US" dirty="0" smtClean="0">
                  <a:solidFill>
                    <a:prstClr val="black"/>
                  </a:solidFill>
                  <a:latin typeface="Calibri"/>
                </a:rPr>
                <a:t>192.168.0.5</a:t>
              </a:r>
              <a:endParaRPr lang="en-US" dirty="0">
                <a:solidFill>
                  <a:prstClr val="black"/>
                </a:solidFill>
                <a:latin typeface="Calibri"/>
              </a:endParaRPr>
            </a:p>
          </p:txBody>
        </p:sp>
      </p:grpSp>
      <p:grpSp>
        <p:nvGrpSpPr>
          <p:cNvPr id="21" name="Group 20"/>
          <p:cNvGrpSpPr/>
          <p:nvPr/>
        </p:nvGrpSpPr>
        <p:grpSpPr>
          <a:xfrm>
            <a:off x="6199208" y="3740947"/>
            <a:ext cx="669330" cy="643807"/>
            <a:chOff x="7075742" y="4008508"/>
            <a:chExt cx="669330" cy="643805"/>
          </a:xfrm>
        </p:grpSpPr>
        <p:sp>
          <p:nvSpPr>
            <p:cNvPr id="11" name="TextBox 10"/>
            <p:cNvSpPr txBox="1"/>
            <p:nvPr/>
          </p:nvSpPr>
          <p:spPr>
            <a:xfrm>
              <a:off x="7075742" y="4298371"/>
              <a:ext cx="669330" cy="353942"/>
            </a:xfrm>
            <a:prstGeom prst="rect">
              <a:avLst/>
            </a:prstGeom>
            <a:noFill/>
          </p:spPr>
          <p:txBody>
            <a:bodyPr wrap="none" rtlCol="0">
              <a:spAutoFit/>
            </a:bodyPr>
            <a:lstStyle/>
            <a:p>
              <a:pPr defTabSz="456718"/>
              <a:r>
                <a:rPr lang="en-US" dirty="0" smtClean="0">
                  <a:solidFill>
                    <a:srgbClr val="9BBB59"/>
                  </a:solidFill>
                  <a:latin typeface="Calibri"/>
                </a:rPr>
                <a:t>UE ID</a:t>
              </a:r>
              <a:endParaRPr lang="en-US" dirty="0">
                <a:solidFill>
                  <a:srgbClr val="9BBB59"/>
                </a:solidFill>
                <a:latin typeface="Calibri"/>
              </a:endParaRPr>
            </a:p>
          </p:txBody>
        </p:sp>
        <p:cxnSp>
          <p:nvCxnSpPr>
            <p:cNvPr id="73" name="Straight Connector 72"/>
            <p:cNvCxnSpPr/>
            <p:nvPr/>
          </p:nvCxnSpPr>
          <p:spPr>
            <a:xfrm>
              <a:off x="7424662" y="4008508"/>
              <a:ext cx="0" cy="291909"/>
            </a:xfrm>
            <a:prstGeom prst="line">
              <a:avLst/>
            </a:prstGeom>
            <a:ln w="28575"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5879702" y="2610060"/>
            <a:ext cx="641760" cy="667137"/>
            <a:chOff x="6781653" y="2991875"/>
            <a:chExt cx="641760" cy="667137"/>
          </a:xfrm>
        </p:grpSpPr>
        <p:cxnSp>
          <p:nvCxnSpPr>
            <p:cNvPr id="72" name="Straight Connector 71"/>
            <p:cNvCxnSpPr/>
            <p:nvPr/>
          </p:nvCxnSpPr>
          <p:spPr>
            <a:xfrm>
              <a:off x="7101142" y="3367103"/>
              <a:ext cx="0" cy="291909"/>
            </a:xfrm>
            <a:prstGeom prst="line">
              <a:avLst/>
            </a:prstGeom>
            <a:ln w="28575" cmpd="sng">
              <a:solidFill>
                <a:srgbClr val="C0504D"/>
              </a:solidFill>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6781653" y="2991875"/>
              <a:ext cx="641760" cy="353943"/>
            </a:xfrm>
            <a:prstGeom prst="rect">
              <a:avLst/>
            </a:prstGeom>
            <a:noFill/>
          </p:spPr>
          <p:txBody>
            <a:bodyPr wrap="none" rtlCol="0">
              <a:spAutoFit/>
            </a:bodyPr>
            <a:lstStyle/>
            <a:p>
              <a:pPr defTabSz="456718"/>
              <a:r>
                <a:rPr lang="en-US" dirty="0" smtClean="0">
                  <a:solidFill>
                    <a:srgbClr val="C0504D"/>
                  </a:solidFill>
                  <a:latin typeface="Calibri"/>
                </a:rPr>
                <a:t>BS ID</a:t>
              </a:r>
              <a:endParaRPr lang="en-US" dirty="0">
                <a:solidFill>
                  <a:srgbClr val="C0504D"/>
                </a:solidFill>
                <a:latin typeface="Calibri"/>
              </a:endParaRPr>
            </a:p>
          </p:txBody>
        </p:sp>
      </p:grpSp>
      <p:sp>
        <p:nvSpPr>
          <p:cNvPr id="44" name="Content Placeholder 2"/>
          <p:cNvSpPr txBox="1">
            <a:spLocks/>
          </p:cNvSpPr>
          <p:nvPr/>
        </p:nvSpPr>
        <p:spPr>
          <a:xfrm>
            <a:off x="5435387" y="4566735"/>
            <a:ext cx="3708616" cy="1023011"/>
          </a:xfrm>
          <a:prstGeom prst="rect">
            <a:avLst/>
          </a:prstGeom>
        </p:spPr>
        <p:txBody>
          <a:bodyPr vert="horz" lIns="91344" tIns="45672" rIns="91344" bIns="4567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solidFill>
                  <a:srgbClr val="9BBB59"/>
                </a:solidFill>
                <a:latin typeface="Calibri"/>
              </a:rPr>
              <a:t>UE ID:</a:t>
            </a:r>
            <a:r>
              <a:rPr lang="en-US" sz="2200" dirty="0">
                <a:solidFill>
                  <a:srgbClr val="C0504D"/>
                </a:solidFill>
                <a:latin typeface="Calibri"/>
              </a:rPr>
              <a:t> </a:t>
            </a:r>
            <a:r>
              <a:rPr lang="en-US" sz="2200" dirty="0">
                <a:solidFill>
                  <a:prstClr val="black"/>
                </a:solidFill>
                <a:latin typeface="Calibri"/>
              </a:rPr>
              <a:t>an </a:t>
            </a:r>
            <a:r>
              <a:rPr lang="en-US" sz="2200" dirty="0">
                <a:solidFill>
                  <a:srgbClr val="9BBB59"/>
                </a:solidFill>
                <a:latin typeface="Calibri"/>
              </a:rPr>
              <a:t>IP suffix </a:t>
            </a:r>
            <a:r>
              <a:rPr lang="en-US" sz="2200" dirty="0">
                <a:solidFill>
                  <a:prstClr val="black"/>
                </a:solidFill>
                <a:latin typeface="Calibri"/>
              </a:rPr>
              <a:t>unique under the BS ID</a:t>
            </a:r>
          </a:p>
        </p:txBody>
      </p:sp>
      <p:sp>
        <p:nvSpPr>
          <p:cNvPr id="10" name="Slide Number Placeholder 9"/>
          <p:cNvSpPr>
            <a:spLocks noGrp="1"/>
          </p:cNvSpPr>
          <p:nvPr>
            <p:ph type="sldNum" sz="quarter" idx="12"/>
          </p:nvPr>
        </p:nvSpPr>
        <p:spPr/>
        <p:txBody>
          <a:bodyPr/>
          <a:lstStyle/>
          <a:p>
            <a:fld id="{1718992C-B9AF-2F49-8B31-EC7F489F3004}" type="slidenum">
              <a:rPr lang="en-US" b="0" smtClean="0">
                <a:solidFill>
                  <a:prstClr val="black"/>
                </a:solidFill>
                <a:latin typeface="Calibri"/>
              </a:rPr>
              <a:pPr/>
              <a:t>55</a:t>
            </a:fld>
            <a:endParaRPr lang="en-US" b="0" dirty="0">
              <a:solidFill>
                <a:prstClr val="black"/>
              </a:solidFill>
              <a:latin typeface="Calibri"/>
            </a:endParaRPr>
          </a:p>
        </p:txBody>
      </p:sp>
      <p:sp>
        <p:nvSpPr>
          <p:cNvPr id="8" name="Date Placeholder 7"/>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9" name="Footer Placeholder 8"/>
          <p:cNvSpPr>
            <a:spLocks noGrp="1"/>
          </p:cNvSpPr>
          <p:nvPr>
            <p:ph type="ftr" sz="quarter" idx="11"/>
          </p:nvPr>
        </p:nvSpPr>
        <p:spPr>
          <a:xfrm>
            <a:off x="3124200" y="6324616"/>
            <a:ext cx="3581400" cy="396877"/>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extLst>
      <p:ext uri="{BB962C8B-B14F-4D97-AF65-F5344CB8AC3E}">
        <p14:creationId xmlns:p14="http://schemas.microsoft.com/office/powerpoint/2010/main" val="3247336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P spid="71" grpId="0"/>
      <p:bldP spid="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stCxn id="4" idx="1"/>
            <a:endCxn id="14" idx="3"/>
          </p:cNvCxnSpPr>
          <p:nvPr/>
        </p:nvCxnSpPr>
        <p:spPr>
          <a:xfrm flipH="1">
            <a:off x="2090729" y="4136953"/>
            <a:ext cx="679383" cy="580704"/>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7" idx="3"/>
            <a:endCxn id="4" idx="1"/>
          </p:cNvCxnSpPr>
          <p:nvPr/>
        </p:nvCxnSpPr>
        <p:spPr>
          <a:xfrm>
            <a:off x="2121738" y="3453019"/>
            <a:ext cx="648374" cy="683934"/>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a:t>Route to different </a:t>
            </a:r>
            <a:r>
              <a:rPr lang="en-US" dirty="0" smtClean="0"/>
              <a:t>BSs with BS ID</a:t>
            </a:r>
            <a:endParaRPr lang="en-US" dirty="0"/>
          </a:p>
        </p:txBody>
      </p:sp>
      <p:pic>
        <p:nvPicPr>
          <p:cNvPr id="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112" y="399328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375088" y="2893481"/>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2125829240"/>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4378"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stCxn id="7" idx="3"/>
            <a:endCxn id="4" idx="1"/>
          </p:cNvCxnSpPr>
          <p:nvPr/>
        </p:nvCxnSpPr>
        <p:spPr>
          <a:xfrm>
            <a:off x="2121738" y="3453019"/>
            <a:ext cx="648374" cy="683934"/>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4" idx="3"/>
            <a:endCxn id="4" idx="1"/>
          </p:cNvCxnSpPr>
          <p:nvPr/>
        </p:nvCxnSpPr>
        <p:spPr>
          <a:xfrm flipV="1">
            <a:off x="2090729" y="4136953"/>
            <a:ext cx="679383" cy="580704"/>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0" idx="3"/>
            <a:endCxn id="18" idx="1"/>
          </p:cNvCxnSpPr>
          <p:nvPr/>
        </p:nvCxnSpPr>
        <p:spPr>
          <a:xfrm>
            <a:off x="5332726" y="4136953"/>
            <a:ext cx="1001861"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344076" y="4158119"/>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343882694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4379"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587" y="399328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428" y="399328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18" idx="3"/>
            <a:endCxn id="59" idx="1"/>
          </p:cNvCxnSpPr>
          <p:nvPr/>
        </p:nvCxnSpPr>
        <p:spPr>
          <a:xfrm>
            <a:off x="7083892" y="4136968"/>
            <a:ext cx="551954" cy="475083"/>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 idx="3"/>
            <a:endCxn id="20" idx="1"/>
          </p:cNvCxnSpPr>
          <p:nvPr/>
        </p:nvCxnSpPr>
        <p:spPr>
          <a:xfrm>
            <a:off x="3519413" y="4136953"/>
            <a:ext cx="1064014"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3" name="Picture 11" descr="IOSfirew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081" y="3173983"/>
            <a:ext cx="63500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a:stCxn id="18" idx="0"/>
            <a:endCxn id="33" idx="2"/>
          </p:cNvCxnSpPr>
          <p:nvPr/>
        </p:nvCxnSpPr>
        <p:spPr>
          <a:xfrm flipH="1" flipV="1">
            <a:off x="6697580" y="3607382"/>
            <a:ext cx="11656" cy="38591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7" name="Picture 60" descr="Content_Transformation_En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4093" y="3168577"/>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7" idx="2"/>
            <a:endCxn id="20" idx="0"/>
          </p:cNvCxnSpPr>
          <p:nvPr/>
        </p:nvCxnSpPr>
        <p:spPr>
          <a:xfrm flipH="1">
            <a:off x="4958086" y="3657527"/>
            <a:ext cx="589969" cy="33575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0" name="Picture 68" descr="Network_Mgmt_Applia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2462" y="3107282"/>
            <a:ext cx="576064" cy="621401"/>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a:stCxn id="40" idx="2"/>
            <a:endCxn id="20" idx="0"/>
          </p:cNvCxnSpPr>
          <p:nvPr/>
        </p:nvCxnSpPr>
        <p:spPr>
          <a:xfrm>
            <a:off x="4460494" y="3728684"/>
            <a:ext cx="497582" cy="264615"/>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49" name="Left Arrow 48"/>
          <p:cNvSpPr/>
          <p:nvPr/>
        </p:nvSpPr>
        <p:spPr>
          <a:xfrm rot="16200000">
            <a:off x="2938787" y="4400281"/>
            <a:ext cx="457200" cy="365761"/>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91" name="Content Placeholder 2"/>
          <p:cNvSpPr>
            <a:spLocks noGrp="1"/>
          </p:cNvSpPr>
          <p:nvPr>
            <p:ph idx="1"/>
          </p:nvPr>
        </p:nvSpPr>
        <p:spPr>
          <a:xfrm>
            <a:off x="457204" y="1367111"/>
            <a:ext cx="8229600" cy="1740171"/>
          </a:xfrm>
        </p:spPr>
        <p:txBody>
          <a:bodyPr>
            <a:normAutofit/>
          </a:bodyPr>
          <a:lstStyle/>
          <a:p>
            <a:r>
              <a:rPr lang="en-US" sz="2600" dirty="0"/>
              <a:t>Forward to base station with </a:t>
            </a:r>
            <a:r>
              <a:rPr lang="en-US" sz="2600" dirty="0">
                <a:solidFill>
                  <a:srgbClr val="C0504D"/>
                </a:solidFill>
              </a:rPr>
              <a:t>prefix matching</a:t>
            </a:r>
          </a:p>
          <a:p>
            <a:pPr lvl="1"/>
            <a:endParaRPr lang="en-US" sz="2200" dirty="0">
              <a:solidFill>
                <a:srgbClr val="C0504D"/>
              </a:solidFill>
            </a:endParaRPr>
          </a:p>
          <a:p>
            <a:r>
              <a:rPr lang="en-US" sz="2600" dirty="0">
                <a:solidFill>
                  <a:srgbClr val="000000"/>
                </a:solidFill>
              </a:rPr>
              <a:t>Can </a:t>
            </a:r>
            <a:r>
              <a:rPr lang="en-US" sz="2600" dirty="0">
                <a:solidFill>
                  <a:schemeClr val="accent2"/>
                </a:solidFill>
              </a:rPr>
              <a:t>aggregate</a:t>
            </a:r>
            <a:r>
              <a:rPr lang="en-US" sz="2600" dirty="0">
                <a:solidFill>
                  <a:srgbClr val="000000"/>
                </a:solidFill>
              </a:rPr>
              <a:t> nearby BS IDs</a:t>
            </a:r>
          </a:p>
        </p:txBody>
      </p:sp>
      <p:sp>
        <p:nvSpPr>
          <p:cNvPr id="50" name="Rectangle 49"/>
          <p:cNvSpPr/>
          <p:nvPr/>
        </p:nvSpPr>
        <p:spPr>
          <a:xfrm>
            <a:off x="881001" y="3722540"/>
            <a:ext cx="1955249"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10.0.0.0/16</a:t>
            </a:r>
            <a:endParaRPr lang="en-US" dirty="0">
              <a:solidFill>
                <a:srgbClr val="000000"/>
              </a:solidFill>
              <a:latin typeface="Calibri"/>
            </a:endParaRPr>
          </a:p>
        </p:txBody>
      </p:sp>
      <p:sp>
        <p:nvSpPr>
          <p:cNvPr id="54" name="Rectangle 53"/>
          <p:cNvSpPr/>
          <p:nvPr/>
        </p:nvSpPr>
        <p:spPr>
          <a:xfrm>
            <a:off x="880994" y="5004471"/>
            <a:ext cx="1793880"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10.1.0.0/16</a:t>
            </a:r>
            <a:endParaRPr lang="en-US" dirty="0">
              <a:solidFill>
                <a:srgbClr val="000000"/>
              </a:solidFill>
              <a:latin typeface="Calibri"/>
            </a:endParaRPr>
          </a:p>
        </p:txBody>
      </p:sp>
      <p:sp>
        <p:nvSpPr>
          <p:cNvPr id="57" name="Rectangle 56"/>
          <p:cNvSpPr/>
          <p:nvPr/>
        </p:nvSpPr>
        <p:spPr>
          <a:xfrm>
            <a:off x="763378" y="3197358"/>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763378" y="4417575"/>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2</a:t>
            </a:r>
            <a:endParaRPr lang="en-US" dirty="0">
              <a:solidFill>
                <a:srgbClr val="000000"/>
              </a:solidFill>
              <a:latin typeface="Calibri"/>
            </a:endParaRPr>
          </a:p>
        </p:txBody>
      </p:sp>
      <p:pic>
        <p:nvPicPr>
          <p:cNvPr id="59"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5845" y="446836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Straight Connector 59"/>
          <p:cNvCxnSpPr>
            <a:stCxn id="59" idx="3"/>
          </p:cNvCxnSpPr>
          <p:nvPr/>
        </p:nvCxnSpPr>
        <p:spPr>
          <a:xfrm>
            <a:off x="8385141" y="4612036"/>
            <a:ext cx="547192"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endCxn id="59" idx="1"/>
          </p:cNvCxnSpPr>
          <p:nvPr/>
        </p:nvCxnSpPr>
        <p:spPr>
          <a:xfrm flipV="1">
            <a:off x="6910917" y="4612036"/>
            <a:ext cx="724924" cy="489131"/>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aphicFrame>
        <p:nvGraphicFramePr>
          <p:cNvPr id="67" name="Table 66"/>
          <p:cNvGraphicFramePr>
            <a:graphicFrameLocks noGrp="1"/>
          </p:cNvGraphicFramePr>
          <p:nvPr>
            <p:extLst>
              <p:ext uri="{D42A27DB-BD31-4B8C-83A1-F6EECF244321}">
                <p14:modId xmlns:p14="http://schemas.microsoft.com/office/powerpoint/2010/main" val="3188221444"/>
              </p:ext>
            </p:extLst>
          </p:nvPr>
        </p:nvGraphicFramePr>
        <p:xfrm>
          <a:off x="2209214" y="4998193"/>
          <a:ext cx="2944879" cy="1112838"/>
        </p:xfrm>
        <a:graphic>
          <a:graphicData uri="http://schemas.openxmlformats.org/drawingml/2006/table">
            <a:tbl>
              <a:tblPr firstRow="1" bandRow="1">
                <a:tableStyleId>{72833802-FEF1-4C79-8D5D-14CF1EAF98D9}</a:tableStyleId>
              </a:tblPr>
              <a:tblGrid>
                <a:gridCol w="1219796"/>
                <a:gridCol w="1725083"/>
              </a:tblGrid>
              <a:tr h="370946">
                <a:tc>
                  <a:txBody>
                    <a:bodyPr/>
                    <a:lstStyle/>
                    <a:p>
                      <a:r>
                        <a:rPr lang="en-US" sz="1700" dirty="0" smtClean="0"/>
                        <a:t>Match</a:t>
                      </a:r>
                      <a:endParaRPr lang="en-US" sz="1700" dirty="0"/>
                    </a:p>
                  </a:txBody>
                  <a:tcPr marT="45732" marB="45732"/>
                </a:tc>
                <a:tc>
                  <a:txBody>
                    <a:bodyPr/>
                    <a:lstStyle/>
                    <a:p>
                      <a:r>
                        <a:rPr lang="en-US" sz="1700" dirty="0" smtClean="0"/>
                        <a:t>Action</a:t>
                      </a:r>
                      <a:endParaRPr lang="en-US" sz="1700" dirty="0"/>
                    </a:p>
                  </a:txBody>
                  <a:tcPr marT="45732" marB="45732"/>
                </a:tc>
              </a:tr>
              <a:tr h="370946">
                <a:tc>
                  <a:txBody>
                    <a:bodyPr/>
                    <a:lstStyle/>
                    <a:p>
                      <a:r>
                        <a:rPr lang="en-US" sz="1700" dirty="0" smtClean="0"/>
                        <a:t>10.0.0.0/16</a:t>
                      </a:r>
                      <a:endParaRPr lang="en-US" sz="1700" dirty="0"/>
                    </a:p>
                  </a:txBody>
                  <a:tcPr marT="45732" marB="45732"/>
                </a:tc>
                <a:tc>
                  <a:txBody>
                    <a:bodyPr/>
                    <a:lstStyle/>
                    <a:p>
                      <a:r>
                        <a:rPr lang="en-US" sz="1700" dirty="0" smtClean="0"/>
                        <a:t>Forward to </a:t>
                      </a:r>
                      <a:r>
                        <a:rPr lang="en-US" altLang="zh-CN" sz="1700" dirty="0" smtClean="0"/>
                        <a:t>BS 1</a:t>
                      </a:r>
                      <a:endParaRPr lang="en-US" sz="1700" dirty="0"/>
                    </a:p>
                  </a:txBody>
                  <a:tcPr marT="45732" marB="45732"/>
                </a:tc>
              </a:tr>
              <a:tr h="370946">
                <a:tc>
                  <a:txBody>
                    <a:bodyPr/>
                    <a:lstStyle/>
                    <a:p>
                      <a:r>
                        <a:rPr lang="en-US" sz="1700" dirty="0" smtClean="0"/>
                        <a:t>10.1.0.0/16</a:t>
                      </a:r>
                      <a:endParaRPr lang="en-US" sz="1700" dirty="0"/>
                    </a:p>
                  </a:txBody>
                  <a:tcPr marT="45732" marB="45732"/>
                </a:tc>
                <a:tc>
                  <a:txBody>
                    <a:bodyPr/>
                    <a:lstStyle/>
                    <a:p>
                      <a:r>
                        <a:rPr lang="en-US" sz="1700" dirty="0" smtClean="0"/>
                        <a:t>Forward to BS 2</a:t>
                      </a:r>
                      <a:endParaRPr lang="en-US" sz="1700" dirty="0"/>
                    </a:p>
                  </a:txBody>
                  <a:tcPr marT="45732" marB="45732"/>
                </a:tc>
              </a:tr>
            </a:tbl>
          </a:graphicData>
        </a:graphic>
      </p:graphicFrame>
      <p:cxnSp>
        <p:nvCxnSpPr>
          <p:cNvPr id="34" name="Straight Connector 33"/>
          <p:cNvCxnSpPr>
            <a:stCxn id="18" idx="3"/>
            <a:endCxn id="59" idx="1"/>
          </p:cNvCxnSpPr>
          <p:nvPr/>
        </p:nvCxnSpPr>
        <p:spPr>
          <a:xfrm>
            <a:off x="7083892" y="4136968"/>
            <a:ext cx="551954" cy="475083"/>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3260449694"/>
              </p:ext>
            </p:extLst>
          </p:nvPr>
        </p:nvGraphicFramePr>
        <p:xfrm>
          <a:off x="5450422" y="5753102"/>
          <a:ext cx="3290357" cy="741892"/>
        </p:xfrm>
        <a:graphic>
          <a:graphicData uri="http://schemas.openxmlformats.org/drawingml/2006/table">
            <a:tbl>
              <a:tblPr firstRow="1" bandRow="1">
                <a:tableStyleId>{72833802-FEF1-4C79-8D5D-14CF1EAF98D9}</a:tableStyleId>
              </a:tblPr>
              <a:tblGrid>
                <a:gridCol w="1277476"/>
                <a:gridCol w="2012881"/>
              </a:tblGrid>
              <a:tr h="370946">
                <a:tc>
                  <a:txBody>
                    <a:bodyPr/>
                    <a:lstStyle/>
                    <a:p>
                      <a:r>
                        <a:rPr lang="en-US" sz="1700" dirty="0" smtClean="0"/>
                        <a:t>Match</a:t>
                      </a:r>
                      <a:endParaRPr lang="en-US" sz="1700" dirty="0"/>
                    </a:p>
                  </a:txBody>
                  <a:tcPr marT="45732" marB="45732"/>
                </a:tc>
                <a:tc>
                  <a:txBody>
                    <a:bodyPr/>
                    <a:lstStyle/>
                    <a:p>
                      <a:r>
                        <a:rPr lang="en-US" sz="1700" dirty="0" smtClean="0"/>
                        <a:t>Action</a:t>
                      </a:r>
                      <a:endParaRPr lang="en-US" sz="1700" dirty="0"/>
                    </a:p>
                  </a:txBody>
                  <a:tcPr marT="45732" marB="45732"/>
                </a:tc>
              </a:tr>
              <a:tr h="370946">
                <a:tc>
                  <a:txBody>
                    <a:bodyPr/>
                    <a:lstStyle/>
                    <a:p>
                      <a:r>
                        <a:rPr lang="en-US" sz="1700" dirty="0" smtClean="0"/>
                        <a:t>10.0.0.0/15</a:t>
                      </a:r>
                      <a:endParaRPr lang="en-US" sz="1700" dirty="0"/>
                    </a:p>
                  </a:txBody>
                  <a:tcPr marT="45732" marB="45732"/>
                </a:tc>
                <a:tc>
                  <a:txBody>
                    <a:bodyPr/>
                    <a:lstStyle/>
                    <a:p>
                      <a:r>
                        <a:rPr lang="en-US" sz="1700" dirty="0" smtClean="0"/>
                        <a:t>Forward to </a:t>
                      </a:r>
                      <a:r>
                        <a:rPr lang="en-US" altLang="zh-CN" sz="1700" dirty="0" smtClean="0"/>
                        <a:t>Switch 3</a:t>
                      </a:r>
                      <a:endParaRPr lang="en-US" sz="1700" dirty="0"/>
                    </a:p>
                  </a:txBody>
                  <a:tcPr marT="45732" marB="45732"/>
                </a:tc>
              </a:tr>
            </a:tbl>
          </a:graphicData>
        </a:graphic>
      </p:graphicFrame>
      <p:sp>
        <p:nvSpPr>
          <p:cNvPr id="39" name="Left Arrow 38"/>
          <p:cNvSpPr/>
          <p:nvPr/>
        </p:nvSpPr>
        <p:spPr>
          <a:xfrm rot="17800697">
            <a:off x="7470364" y="5104759"/>
            <a:ext cx="589470" cy="365761"/>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3" name="TextBox 2"/>
          <p:cNvSpPr txBox="1"/>
          <p:nvPr/>
        </p:nvSpPr>
        <p:spPr>
          <a:xfrm>
            <a:off x="7988306" y="4721073"/>
            <a:ext cx="646137"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4</a:t>
            </a:r>
            <a:endParaRPr lang="en-US" dirty="0">
              <a:solidFill>
                <a:prstClr val="black"/>
              </a:solidFill>
              <a:latin typeface="Calibri"/>
            </a:endParaRPr>
          </a:p>
        </p:txBody>
      </p:sp>
      <p:sp>
        <p:nvSpPr>
          <p:cNvPr id="11" name="TextBox 10"/>
          <p:cNvSpPr txBox="1"/>
          <p:nvPr/>
        </p:nvSpPr>
        <p:spPr>
          <a:xfrm>
            <a:off x="6402770" y="4280625"/>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3</a:t>
            </a:r>
            <a:endParaRPr lang="en-US" dirty="0">
              <a:solidFill>
                <a:prstClr val="black"/>
              </a:solidFill>
              <a:latin typeface="Calibri"/>
            </a:endParaRPr>
          </a:p>
        </p:txBody>
      </p:sp>
      <p:sp>
        <p:nvSpPr>
          <p:cNvPr id="15" name="TextBox 14"/>
          <p:cNvSpPr txBox="1"/>
          <p:nvPr/>
        </p:nvSpPr>
        <p:spPr>
          <a:xfrm>
            <a:off x="4883682" y="4242706"/>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2</a:t>
            </a:r>
            <a:endParaRPr lang="en-US" dirty="0">
              <a:solidFill>
                <a:prstClr val="black"/>
              </a:solidFill>
              <a:latin typeface="Calibri"/>
            </a:endParaRPr>
          </a:p>
        </p:txBody>
      </p:sp>
      <p:sp>
        <p:nvSpPr>
          <p:cNvPr id="16" name="TextBox 15"/>
          <p:cNvSpPr txBox="1"/>
          <p:nvPr/>
        </p:nvSpPr>
        <p:spPr>
          <a:xfrm>
            <a:off x="3356597" y="4253008"/>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1</a:t>
            </a:r>
            <a:endParaRPr lang="en-US" dirty="0">
              <a:solidFill>
                <a:prstClr val="black"/>
              </a:solidFill>
              <a:latin typeface="Calibri"/>
            </a:endParaRPr>
          </a:p>
        </p:txBody>
      </p:sp>
      <p:sp>
        <p:nvSpPr>
          <p:cNvPr id="23" name="Slide Number Placeholder 22"/>
          <p:cNvSpPr>
            <a:spLocks noGrp="1"/>
          </p:cNvSpPr>
          <p:nvPr>
            <p:ph type="sldNum" sz="quarter" idx="12"/>
          </p:nvPr>
        </p:nvSpPr>
        <p:spPr>
          <a:xfrm>
            <a:off x="6553200" y="6459024"/>
            <a:ext cx="2133600" cy="365125"/>
          </a:xfrm>
        </p:spPr>
        <p:txBody>
          <a:bodyPr/>
          <a:lstStyle/>
          <a:p>
            <a:fld id="{1718992C-B9AF-2F49-8B31-EC7F489F3004}" type="slidenum">
              <a:rPr lang="en-US" b="0" smtClean="0">
                <a:solidFill>
                  <a:prstClr val="black"/>
                </a:solidFill>
                <a:latin typeface="Calibri"/>
              </a:rPr>
              <a:pPr/>
              <a:t>56</a:t>
            </a:fld>
            <a:endParaRPr lang="en-US" b="0" dirty="0">
              <a:solidFill>
                <a:prstClr val="black"/>
              </a:solidFill>
              <a:latin typeface="Calibri"/>
            </a:endParaRPr>
          </a:p>
        </p:txBody>
      </p:sp>
      <p:sp>
        <p:nvSpPr>
          <p:cNvPr id="21" name="Date Placeholder 20"/>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22" name="Footer Placeholder 21"/>
          <p:cNvSpPr>
            <a:spLocks noGrp="1"/>
          </p:cNvSpPr>
          <p:nvPr>
            <p:ph type="ftr" sz="quarter" idx="11"/>
          </p:nvPr>
        </p:nvSpPr>
        <p:spPr>
          <a:xfrm>
            <a:off x="2514600" y="6427272"/>
            <a:ext cx="3276600" cy="396877"/>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extLst>
      <p:ext uri="{BB962C8B-B14F-4D97-AF65-F5344CB8AC3E}">
        <p14:creationId xmlns:p14="http://schemas.microsoft.com/office/powerpoint/2010/main" val="1532988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solidFill>
                  <a:prstClr val="black"/>
                </a:solidFill>
              </a:rPr>
              <a:t>MB load balancing with policy tag and BS ID</a:t>
            </a:r>
            <a:endParaRPr lang="en-US" dirty="0"/>
          </a:p>
        </p:txBody>
      </p:sp>
      <p:grpSp>
        <p:nvGrpSpPr>
          <p:cNvPr id="5" name="Group 4"/>
          <p:cNvGrpSpPr/>
          <p:nvPr/>
        </p:nvGrpSpPr>
        <p:grpSpPr>
          <a:xfrm>
            <a:off x="1428743" y="1241293"/>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422765014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5506"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stCxn id="7" idx="3"/>
            <a:endCxn id="68" idx="1"/>
          </p:cNvCxnSpPr>
          <p:nvPr/>
        </p:nvCxnSpPr>
        <p:spPr>
          <a:xfrm>
            <a:off x="2175406" y="1800835"/>
            <a:ext cx="667579" cy="700808"/>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4" idx="3"/>
            <a:endCxn id="68" idx="1"/>
          </p:cNvCxnSpPr>
          <p:nvPr/>
        </p:nvCxnSpPr>
        <p:spPr>
          <a:xfrm flipV="1">
            <a:off x="2144391" y="2501654"/>
            <a:ext cx="698589" cy="563831"/>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397736" y="2505931"/>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50453708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5507"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8658" y="340428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20" idx="3"/>
          </p:cNvCxnSpPr>
          <p:nvPr/>
        </p:nvCxnSpPr>
        <p:spPr>
          <a:xfrm>
            <a:off x="6517957" y="3547956"/>
            <a:ext cx="847098"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7" idx="3"/>
            <a:endCxn id="20" idx="1"/>
          </p:cNvCxnSpPr>
          <p:nvPr/>
        </p:nvCxnSpPr>
        <p:spPr>
          <a:xfrm>
            <a:off x="5192476" y="2472546"/>
            <a:ext cx="576182" cy="1075425"/>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7"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443" y="4214856"/>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7" idx="0"/>
            <a:endCxn id="20" idx="2"/>
          </p:cNvCxnSpPr>
          <p:nvPr/>
        </p:nvCxnSpPr>
        <p:spPr>
          <a:xfrm flipH="1" flipV="1">
            <a:off x="6143308" y="3691640"/>
            <a:ext cx="6088" cy="523233"/>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817037" y="1545170"/>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817037" y="2765387"/>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2</a:t>
            </a:r>
            <a:endParaRPr lang="en-US" dirty="0">
              <a:solidFill>
                <a:srgbClr val="000000"/>
              </a:solidFill>
              <a:latin typeface="Calibri"/>
            </a:endParaRPr>
          </a:p>
        </p:txBody>
      </p:sp>
      <p:grpSp>
        <p:nvGrpSpPr>
          <p:cNvPr id="92" name="Group 91"/>
          <p:cNvGrpSpPr/>
          <p:nvPr/>
        </p:nvGrpSpPr>
        <p:grpSpPr>
          <a:xfrm>
            <a:off x="1435095" y="3494091"/>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1006834878"/>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5508"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5" name="Straight Connector 94"/>
          <p:cNvCxnSpPr>
            <a:stCxn id="94" idx="3"/>
            <a:endCxn id="61" idx="1"/>
          </p:cNvCxnSpPr>
          <p:nvPr/>
        </p:nvCxnSpPr>
        <p:spPr>
          <a:xfrm>
            <a:off x="2181746" y="4053630"/>
            <a:ext cx="661230" cy="6839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100" idx="3"/>
            <a:endCxn id="61" idx="1"/>
          </p:cNvCxnSpPr>
          <p:nvPr/>
        </p:nvCxnSpPr>
        <p:spPr>
          <a:xfrm flipV="1">
            <a:off x="2150737" y="4737562"/>
            <a:ext cx="692239" cy="5807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404088" y="4758730"/>
            <a:ext cx="746653" cy="1072354"/>
            <a:chOff x="1220243" y="2040952"/>
            <a:chExt cx="746653" cy="1072354"/>
          </a:xfrm>
        </p:grpSpPr>
        <p:graphicFrame>
          <p:nvGraphicFramePr>
            <p:cNvPr id="99" name="Object 98"/>
            <p:cNvGraphicFramePr>
              <a:graphicFrameLocks noChangeAspect="1"/>
            </p:cNvGraphicFramePr>
            <p:nvPr>
              <p:extLst>
                <p:ext uri="{D42A27DB-BD31-4B8C-83A1-F6EECF244321}">
                  <p14:modId xmlns:p14="http://schemas.microsoft.com/office/powerpoint/2010/main" val="268756732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5509"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0" name="Picture 189"/>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4" name="Straight Connector 103"/>
          <p:cNvCxnSpPr>
            <a:stCxn id="61" idx="3"/>
            <a:endCxn id="53" idx="1"/>
          </p:cNvCxnSpPr>
          <p:nvPr/>
        </p:nvCxnSpPr>
        <p:spPr>
          <a:xfrm flipV="1">
            <a:off x="3592277" y="4729402"/>
            <a:ext cx="662224" cy="8162"/>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52" idx="0"/>
            <a:endCxn id="53" idx="2"/>
          </p:cNvCxnSpPr>
          <p:nvPr/>
        </p:nvCxnSpPr>
        <p:spPr>
          <a:xfrm flipH="1" flipV="1">
            <a:off x="4629150" y="4873069"/>
            <a:ext cx="6088" cy="499031"/>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823386" y="3797965"/>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3</a:t>
            </a:r>
            <a:endParaRPr lang="en-US" dirty="0">
              <a:solidFill>
                <a:srgbClr val="000000"/>
              </a:solidFill>
              <a:latin typeface="Calibri"/>
            </a:endParaRPr>
          </a:p>
        </p:txBody>
      </p:sp>
      <p:sp>
        <p:nvSpPr>
          <p:cNvPr id="112" name="Rectangle 111"/>
          <p:cNvSpPr/>
          <p:nvPr/>
        </p:nvSpPr>
        <p:spPr>
          <a:xfrm>
            <a:off x="823386" y="5018184"/>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4</a:t>
            </a:r>
            <a:endParaRPr lang="en-US" dirty="0">
              <a:solidFill>
                <a:srgbClr val="000000"/>
              </a:solidFill>
              <a:latin typeface="Calibri"/>
            </a:endParaRPr>
          </a:p>
        </p:txBody>
      </p:sp>
      <p:sp>
        <p:nvSpPr>
          <p:cNvPr id="66" name="Rectangle 65"/>
          <p:cNvSpPr/>
          <p:nvPr/>
        </p:nvSpPr>
        <p:spPr>
          <a:xfrm>
            <a:off x="6633982" y="4294650"/>
            <a:ext cx="2179818"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Transcoder 1</a:t>
            </a:r>
            <a:endParaRPr lang="en-US" dirty="0">
              <a:solidFill>
                <a:srgbClr val="000000"/>
              </a:solidFill>
              <a:latin typeface="Calibri"/>
            </a:endParaRPr>
          </a:p>
        </p:txBody>
      </p:sp>
      <p:sp>
        <p:nvSpPr>
          <p:cNvPr id="73" name="Rectangle 72"/>
          <p:cNvSpPr/>
          <p:nvPr/>
        </p:nvSpPr>
        <p:spPr>
          <a:xfrm>
            <a:off x="233877" y="1815987"/>
            <a:ext cx="12731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10.0.0.0/16</a:t>
            </a:r>
            <a:endParaRPr lang="en-US" dirty="0">
              <a:solidFill>
                <a:srgbClr val="000000"/>
              </a:solidFill>
              <a:latin typeface="Calibri"/>
            </a:endParaRPr>
          </a:p>
        </p:txBody>
      </p:sp>
      <p:sp>
        <p:nvSpPr>
          <p:cNvPr id="74" name="Rectangle 73"/>
          <p:cNvSpPr/>
          <p:nvPr/>
        </p:nvSpPr>
        <p:spPr>
          <a:xfrm>
            <a:off x="181745" y="3021049"/>
            <a:ext cx="12731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10.1.0.0/16</a:t>
            </a:r>
            <a:endParaRPr lang="en-US" dirty="0">
              <a:solidFill>
                <a:srgbClr val="000000"/>
              </a:solidFill>
              <a:latin typeface="Calibri"/>
            </a:endParaRPr>
          </a:p>
        </p:txBody>
      </p:sp>
      <p:sp>
        <p:nvSpPr>
          <p:cNvPr id="75" name="Rectangle 74"/>
          <p:cNvSpPr/>
          <p:nvPr/>
        </p:nvSpPr>
        <p:spPr>
          <a:xfrm>
            <a:off x="175393" y="4159249"/>
            <a:ext cx="12731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10.2.0.0/16</a:t>
            </a:r>
            <a:endParaRPr lang="en-US" dirty="0">
              <a:solidFill>
                <a:srgbClr val="000000"/>
              </a:solidFill>
              <a:latin typeface="Calibri"/>
            </a:endParaRPr>
          </a:p>
        </p:txBody>
      </p:sp>
      <p:sp>
        <p:nvSpPr>
          <p:cNvPr id="76" name="Rectangle 75"/>
          <p:cNvSpPr/>
          <p:nvPr/>
        </p:nvSpPr>
        <p:spPr>
          <a:xfrm>
            <a:off x="200794" y="5303046"/>
            <a:ext cx="12731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10.3.0.0/16</a:t>
            </a:r>
            <a:endParaRPr lang="en-US" dirty="0">
              <a:solidFill>
                <a:srgbClr val="000000"/>
              </a:solidFill>
              <a:latin typeface="Calibri"/>
            </a:endParaRPr>
          </a:p>
        </p:txBody>
      </p:sp>
      <p:sp>
        <p:nvSpPr>
          <p:cNvPr id="42" name="TextBox 41"/>
          <p:cNvSpPr txBox="1"/>
          <p:nvPr/>
        </p:nvSpPr>
        <p:spPr>
          <a:xfrm>
            <a:off x="2850813" y="2607240"/>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1</a:t>
            </a:r>
            <a:endParaRPr lang="en-US" dirty="0">
              <a:solidFill>
                <a:prstClr val="black"/>
              </a:solidFill>
              <a:latin typeface="Calibri"/>
            </a:endParaRPr>
          </a:p>
        </p:txBody>
      </p:sp>
      <p:sp>
        <p:nvSpPr>
          <p:cNvPr id="44" name="TextBox 43"/>
          <p:cNvSpPr txBox="1"/>
          <p:nvPr/>
        </p:nvSpPr>
        <p:spPr>
          <a:xfrm>
            <a:off x="2927013" y="4216404"/>
            <a:ext cx="646137"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4</a:t>
            </a:r>
            <a:endParaRPr lang="en-US" dirty="0">
              <a:solidFill>
                <a:prstClr val="black"/>
              </a:solidFill>
              <a:latin typeface="Calibri"/>
            </a:endParaRPr>
          </a:p>
        </p:txBody>
      </p:sp>
      <p:sp>
        <p:nvSpPr>
          <p:cNvPr id="45" name="TextBox 44"/>
          <p:cNvSpPr txBox="1"/>
          <p:nvPr/>
        </p:nvSpPr>
        <p:spPr>
          <a:xfrm>
            <a:off x="6454464" y="3137461"/>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3</a:t>
            </a:r>
            <a:endParaRPr lang="en-US" dirty="0">
              <a:solidFill>
                <a:prstClr val="black"/>
              </a:solidFill>
              <a:latin typeface="Calibri"/>
            </a:endParaRPr>
          </a:p>
        </p:txBody>
      </p:sp>
      <p:sp>
        <p:nvSpPr>
          <p:cNvPr id="18" name="Freeform 17"/>
          <p:cNvSpPr/>
          <p:nvPr/>
        </p:nvSpPr>
        <p:spPr>
          <a:xfrm>
            <a:off x="1892300" y="2824658"/>
            <a:ext cx="3657600" cy="1442557"/>
          </a:xfrm>
          <a:custGeom>
            <a:avLst/>
            <a:gdLst>
              <a:gd name="connsiteX0" fmla="*/ 0 w 3657600"/>
              <a:gd name="connsiteY0" fmla="*/ 109057 h 1442557"/>
              <a:gd name="connsiteX1" fmla="*/ 1625600 w 3657600"/>
              <a:gd name="connsiteY1" fmla="*/ 134457 h 1442557"/>
              <a:gd name="connsiteX2" fmla="*/ 3657600 w 3657600"/>
              <a:gd name="connsiteY2" fmla="*/ 1442557 h 1442557"/>
            </a:gdLst>
            <a:ahLst/>
            <a:cxnLst>
              <a:cxn ang="0">
                <a:pos x="connsiteX0" y="connsiteY0"/>
              </a:cxn>
              <a:cxn ang="0">
                <a:pos x="connsiteX1" y="connsiteY1"/>
              </a:cxn>
              <a:cxn ang="0">
                <a:pos x="connsiteX2" y="connsiteY2"/>
              </a:cxn>
            </a:cxnLst>
            <a:rect l="l" t="t" r="r" b="b"/>
            <a:pathLst>
              <a:path w="3657600" h="1442557">
                <a:moveTo>
                  <a:pt x="0" y="109057"/>
                </a:moveTo>
                <a:cubicBezTo>
                  <a:pt x="508000" y="10632"/>
                  <a:pt x="1016000" y="-87793"/>
                  <a:pt x="1625600" y="134457"/>
                </a:cubicBezTo>
                <a:cubicBezTo>
                  <a:pt x="2235200" y="356707"/>
                  <a:pt x="3657600" y="1442557"/>
                  <a:pt x="3657600" y="1442557"/>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21" name="Freeform 20"/>
          <p:cNvSpPr/>
          <p:nvPr/>
        </p:nvSpPr>
        <p:spPr>
          <a:xfrm>
            <a:off x="2171704" y="5280998"/>
            <a:ext cx="1892300" cy="154603"/>
          </a:xfrm>
          <a:custGeom>
            <a:avLst/>
            <a:gdLst>
              <a:gd name="connsiteX0" fmla="*/ 0 w 749300"/>
              <a:gd name="connsiteY0" fmla="*/ 78402 h 154602"/>
              <a:gd name="connsiteX1" fmla="*/ 508000 w 749300"/>
              <a:gd name="connsiteY1" fmla="*/ 2202 h 154602"/>
              <a:gd name="connsiteX2" fmla="*/ 749300 w 749300"/>
              <a:gd name="connsiteY2" fmla="*/ 154602 h 154602"/>
            </a:gdLst>
            <a:ahLst/>
            <a:cxnLst>
              <a:cxn ang="0">
                <a:pos x="connsiteX0" y="connsiteY0"/>
              </a:cxn>
              <a:cxn ang="0">
                <a:pos x="connsiteX1" y="connsiteY1"/>
              </a:cxn>
              <a:cxn ang="0">
                <a:pos x="connsiteX2" y="connsiteY2"/>
              </a:cxn>
            </a:cxnLst>
            <a:rect l="l" t="t" r="r" b="b"/>
            <a:pathLst>
              <a:path w="749300" h="154602">
                <a:moveTo>
                  <a:pt x="0" y="78402"/>
                </a:moveTo>
                <a:cubicBezTo>
                  <a:pt x="191558" y="33952"/>
                  <a:pt x="383117" y="-10498"/>
                  <a:pt x="508000" y="2202"/>
                </a:cubicBezTo>
                <a:cubicBezTo>
                  <a:pt x="632883" y="14902"/>
                  <a:pt x="749300" y="154602"/>
                  <a:pt x="749300" y="154602"/>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pic>
        <p:nvPicPr>
          <p:cNvPr id="47"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176" y="2328862"/>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 name="Straight Connector 48"/>
          <p:cNvCxnSpPr>
            <a:stCxn id="68" idx="3"/>
            <a:endCxn id="47" idx="1"/>
          </p:cNvCxnSpPr>
          <p:nvPr/>
        </p:nvCxnSpPr>
        <p:spPr>
          <a:xfrm flipV="1">
            <a:off x="3592275" y="2472535"/>
            <a:ext cx="850901" cy="29106"/>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2"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285" y="5372100"/>
            <a:ext cx="787925" cy="4889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1" y="4585733"/>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a:xfrm>
            <a:off x="3702619" y="5831082"/>
            <a:ext cx="20528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Transcoder 2</a:t>
            </a:r>
            <a:endParaRPr lang="en-US" dirty="0">
              <a:solidFill>
                <a:srgbClr val="000000"/>
              </a:solidFill>
              <a:latin typeface="Calibri"/>
            </a:endParaRPr>
          </a:p>
        </p:txBody>
      </p:sp>
      <p:cxnSp>
        <p:nvCxnSpPr>
          <p:cNvPr id="60" name="Straight Connector 59"/>
          <p:cNvCxnSpPr>
            <a:stCxn id="53" idx="3"/>
            <a:endCxn id="20" idx="1"/>
          </p:cNvCxnSpPr>
          <p:nvPr/>
        </p:nvCxnSpPr>
        <p:spPr>
          <a:xfrm flipV="1">
            <a:off x="5003801" y="3547960"/>
            <a:ext cx="764858" cy="1181446"/>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1"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977" y="4593893"/>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4493979" y="2590518"/>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2</a:t>
            </a:r>
            <a:endParaRPr lang="en-US" dirty="0">
              <a:solidFill>
                <a:prstClr val="black"/>
              </a:solidFill>
              <a:latin typeface="Calibri"/>
            </a:endParaRPr>
          </a:p>
        </p:txBody>
      </p:sp>
      <p:pic>
        <p:nvPicPr>
          <p:cNvPr id="68"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977" y="2357968"/>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p:cNvSpPr txBox="1"/>
          <p:nvPr/>
        </p:nvSpPr>
        <p:spPr>
          <a:xfrm>
            <a:off x="4296520" y="4220501"/>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a:t>
            </a:r>
            <a:r>
              <a:rPr lang="en-US" dirty="0">
                <a:solidFill>
                  <a:prstClr val="black"/>
                </a:solidFill>
                <a:latin typeface="Calibri"/>
              </a:rPr>
              <a:t>5</a:t>
            </a:r>
          </a:p>
        </p:txBody>
      </p:sp>
      <p:sp>
        <p:nvSpPr>
          <p:cNvPr id="19" name="Freeform 18"/>
          <p:cNvSpPr/>
          <p:nvPr/>
        </p:nvSpPr>
        <p:spPr>
          <a:xfrm>
            <a:off x="1587501" y="4216400"/>
            <a:ext cx="2653775" cy="1207488"/>
          </a:xfrm>
          <a:custGeom>
            <a:avLst/>
            <a:gdLst>
              <a:gd name="connsiteX0" fmla="*/ 0 w 1460500"/>
              <a:gd name="connsiteY0" fmla="*/ 0 h 1130300"/>
              <a:gd name="connsiteX1" fmla="*/ 901700 w 1460500"/>
              <a:gd name="connsiteY1" fmla="*/ 292100 h 1130300"/>
              <a:gd name="connsiteX2" fmla="*/ 1460500 w 1460500"/>
              <a:gd name="connsiteY2" fmla="*/ 1130300 h 1130300"/>
            </a:gdLst>
            <a:ahLst/>
            <a:cxnLst>
              <a:cxn ang="0">
                <a:pos x="connsiteX0" y="connsiteY0"/>
              </a:cxn>
              <a:cxn ang="0">
                <a:pos x="connsiteX1" y="connsiteY1"/>
              </a:cxn>
              <a:cxn ang="0">
                <a:pos x="connsiteX2" y="connsiteY2"/>
              </a:cxn>
            </a:cxnLst>
            <a:rect l="l" t="t" r="r" b="b"/>
            <a:pathLst>
              <a:path w="1460500" h="1130300">
                <a:moveTo>
                  <a:pt x="0" y="0"/>
                </a:moveTo>
                <a:cubicBezTo>
                  <a:pt x="329141" y="51858"/>
                  <a:pt x="658283" y="103717"/>
                  <a:pt x="901700" y="292100"/>
                </a:cubicBezTo>
                <a:cubicBezTo>
                  <a:pt x="1145117" y="480483"/>
                  <a:pt x="1302808" y="805391"/>
                  <a:pt x="1460500" y="113030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17" name="Freeform 16"/>
          <p:cNvSpPr/>
          <p:nvPr/>
        </p:nvSpPr>
        <p:spPr>
          <a:xfrm>
            <a:off x="1968510" y="1930400"/>
            <a:ext cx="3733801" cy="2209799"/>
          </a:xfrm>
          <a:custGeom>
            <a:avLst/>
            <a:gdLst>
              <a:gd name="connsiteX0" fmla="*/ 0 w 3733800"/>
              <a:gd name="connsiteY0" fmla="*/ 0 h 2209800"/>
              <a:gd name="connsiteX1" fmla="*/ 2032000 w 3733800"/>
              <a:gd name="connsiteY1" fmla="*/ 406400 h 2209800"/>
              <a:gd name="connsiteX2" fmla="*/ 3733800 w 3733800"/>
              <a:gd name="connsiteY2" fmla="*/ 2209800 h 2209800"/>
            </a:gdLst>
            <a:ahLst/>
            <a:cxnLst>
              <a:cxn ang="0">
                <a:pos x="connsiteX0" y="connsiteY0"/>
              </a:cxn>
              <a:cxn ang="0">
                <a:pos x="connsiteX1" y="connsiteY1"/>
              </a:cxn>
              <a:cxn ang="0">
                <a:pos x="connsiteX2" y="connsiteY2"/>
              </a:cxn>
            </a:cxnLst>
            <a:rect l="l" t="t" r="r" b="b"/>
            <a:pathLst>
              <a:path w="3733800" h="2209800">
                <a:moveTo>
                  <a:pt x="0" y="0"/>
                </a:moveTo>
                <a:cubicBezTo>
                  <a:pt x="704850" y="19050"/>
                  <a:pt x="1409700" y="38100"/>
                  <a:pt x="2032000" y="406400"/>
                </a:cubicBezTo>
                <a:cubicBezTo>
                  <a:pt x="2654300" y="774700"/>
                  <a:pt x="3733800" y="2209800"/>
                  <a:pt x="3733800" y="2209800"/>
                </a:cubicBezTo>
              </a:path>
            </a:pathLst>
          </a:custGeom>
          <a:ln w="38100" cmpd="sng">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15" name="Slide Number Placeholder 14"/>
          <p:cNvSpPr>
            <a:spLocks noGrp="1"/>
          </p:cNvSpPr>
          <p:nvPr>
            <p:ph type="sldNum" sz="quarter" idx="12"/>
          </p:nvPr>
        </p:nvSpPr>
        <p:spPr/>
        <p:txBody>
          <a:bodyPr/>
          <a:lstStyle/>
          <a:p>
            <a:fld id="{1718992C-B9AF-2F49-8B31-EC7F489F3004}" type="slidenum">
              <a:rPr lang="en-US" b="0" smtClean="0">
                <a:solidFill>
                  <a:prstClr val="black"/>
                </a:solidFill>
                <a:latin typeface="Calibri"/>
              </a:rPr>
              <a:pPr/>
              <a:t>57</a:t>
            </a:fld>
            <a:endParaRPr lang="en-US" b="0" dirty="0">
              <a:solidFill>
                <a:prstClr val="black"/>
              </a:solidFill>
              <a:latin typeface="Calibri"/>
            </a:endParaRPr>
          </a:p>
        </p:txBody>
      </p:sp>
      <p:sp>
        <p:nvSpPr>
          <p:cNvPr id="10" name="Date Placeholder 9"/>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11" name="Footer Placeholder 10"/>
          <p:cNvSpPr>
            <a:spLocks noGrp="1"/>
          </p:cNvSpPr>
          <p:nvPr>
            <p:ph type="ftr" sz="quarter" idx="11"/>
          </p:nvPr>
        </p:nvSpPr>
        <p:spPr>
          <a:xfrm>
            <a:off x="3124203" y="6248416"/>
            <a:ext cx="3886200" cy="473077"/>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extLst>
      <p:ext uri="{BB962C8B-B14F-4D97-AF65-F5344CB8AC3E}">
        <p14:creationId xmlns:p14="http://schemas.microsoft.com/office/powerpoint/2010/main" val="291233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19"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4" idx="3"/>
            <a:endCxn id="61" idx="1"/>
          </p:cNvCxnSpPr>
          <p:nvPr/>
        </p:nvCxnSpPr>
        <p:spPr>
          <a:xfrm flipV="1">
            <a:off x="3592275" y="2472535"/>
            <a:ext cx="850901" cy="29106"/>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3500" dirty="0">
                <a:solidFill>
                  <a:prstClr val="black"/>
                </a:solidFill>
              </a:rPr>
              <a:t>MB load balancing with policy tag and BS ID</a:t>
            </a:r>
            <a:endParaRPr lang="en-US" dirty="0"/>
          </a:p>
        </p:txBody>
      </p:sp>
      <p:pic>
        <p:nvPicPr>
          <p:cNvPr id="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977" y="2357968"/>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428743" y="1241293"/>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1645753088"/>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6530"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a:stCxn id="7" idx="3"/>
            <a:endCxn id="4" idx="1"/>
          </p:cNvCxnSpPr>
          <p:nvPr/>
        </p:nvCxnSpPr>
        <p:spPr>
          <a:xfrm>
            <a:off x="2175406" y="1800835"/>
            <a:ext cx="667579" cy="700808"/>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4" idx="3"/>
            <a:endCxn id="4" idx="1"/>
          </p:cNvCxnSpPr>
          <p:nvPr/>
        </p:nvCxnSpPr>
        <p:spPr>
          <a:xfrm flipV="1">
            <a:off x="2144391" y="2501654"/>
            <a:ext cx="698589" cy="563831"/>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397736" y="2505931"/>
            <a:ext cx="746653" cy="1072354"/>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96454521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6531"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658" y="340428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20" idx="3"/>
          </p:cNvCxnSpPr>
          <p:nvPr/>
        </p:nvCxnSpPr>
        <p:spPr>
          <a:xfrm>
            <a:off x="6517957" y="3547956"/>
            <a:ext cx="847098"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1" idx="3"/>
            <a:endCxn id="20" idx="1"/>
          </p:cNvCxnSpPr>
          <p:nvPr/>
        </p:nvCxnSpPr>
        <p:spPr>
          <a:xfrm>
            <a:off x="5192476" y="2472546"/>
            <a:ext cx="576182" cy="1075425"/>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7"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443" y="4214856"/>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7" idx="0"/>
            <a:endCxn id="20" idx="2"/>
          </p:cNvCxnSpPr>
          <p:nvPr/>
        </p:nvCxnSpPr>
        <p:spPr>
          <a:xfrm flipH="1" flipV="1">
            <a:off x="6143308" y="3691640"/>
            <a:ext cx="6088" cy="523233"/>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817037" y="1545170"/>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1</a:t>
            </a:r>
            <a:endParaRPr lang="en-US" dirty="0">
              <a:solidFill>
                <a:srgbClr val="000000"/>
              </a:solidFill>
              <a:latin typeface="Calibri"/>
            </a:endParaRPr>
          </a:p>
        </p:txBody>
      </p:sp>
      <p:sp>
        <p:nvSpPr>
          <p:cNvPr id="58" name="Rectangle 57"/>
          <p:cNvSpPr/>
          <p:nvPr/>
        </p:nvSpPr>
        <p:spPr>
          <a:xfrm>
            <a:off x="817037" y="2765387"/>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2</a:t>
            </a:r>
            <a:endParaRPr lang="en-US" dirty="0">
              <a:solidFill>
                <a:srgbClr val="000000"/>
              </a:solidFill>
              <a:latin typeface="Calibri"/>
            </a:endParaRPr>
          </a:p>
        </p:txBody>
      </p:sp>
      <p:pic>
        <p:nvPicPr>
          <p:cNvPr id="9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977" y="4593893"/>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1435095" y="3494091"/>
            <a:ext cx="746653" cy="1072354"/>
            <a:chOff x="1220243" y="2040952"/>
            <a:chExt cx="746653" cy="1072354"/>
          </a:xfrm>
        </p:grpSpPr>
        <p:graphicFrame>
          <p:nvGraphicFramePr>
            <p:cNvPr id="93" name="Object 92"/>
            <p:cNvGraphicFramePr>
              <a:graphicFrameLocks noChangeAspect="1"/>
            </p:cNvGraphicFramePr>
            <p:nvPr>
              <p:extLst>
                <p:ext uri="{D42A27DB-BD31-4B8C-83A1-F6EECF244321}">
                  <p14:modId xmlns:p14="http://schemas.microsoft.com/office/powerpoint/2010/main" val="4036514052"/>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6532"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94"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5" name="Straight Connector 94"/>
          <p:cNvCxnSpPr>
            <a:stCxn id="94" idx="3"/>
            <a:endCxn id="90" idx="1"/>
          </p:cNvCxnSpPr>
          <p:nvPr/>
        </p:nvCxnSpPr>
        <p:spPr>
          <a:xfrm>
            <a:off x="2181746" y="4053630"/>
            <a:ext cx="661230" cy="6839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100" idx="3"/>
            <a:endCxn id="90" idx="1"/>
          </p:cNvCxnSpPr>
          <p:nvPr/>
        </p:nvCxnSpPr>
        <p:spPr>
          <a:xfrm flipV="1">
            <a:off x="2150737" y="4737562"/>
            <a:ext cx="692239" cy="580704"/>
          </a:xfrm>
          <a:prstGeom prst="line">
            <a:avLst/>
          </a:pr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404088" y="4758730"/>
            <a:ext cx="746653" cy="1072354"/>
            <a:chOff x="1220243" y="2040952"/>
            <a:chExt cx="746653" cy="1072354"/>
          </a:xfrm>
        </p:grpSpPr>
        <p:graphicFrame>
          <p:nvGraphicFramePr>
            <p:cNvPr id="99" name="Object 98"/>
            <p:cNvGraphicFramePr>
              <a:graphicFrameLocks noChangeAspect="1"/>
            </p:cNvGraphicFramePr>
            <p:nvPr>
              <p:extLst>
                <p:ext uri="{D42A27DB-BD31-4B8C-83A1-F6EECF244321}">
                  <p14:modId xmlns:p14="http://schemas.microsoft.com/office/powerpoint/2010/main" val="246954445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6533"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00"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4" name="Straight Connector 103"/>
          <p:cNvCxnSpPr>
            <a:stCxn id="90" idx="3"/>
            <a:endCxn id="63" idx="1"/>
          </p:cNvCxnSpPr>
          <p:nvPr/>
        </p:nvCxnSpPr>
        <p:spPr>
          <a:xfrm flipV="1">
            <a:off x="3592277" y="4729402"/>
            <a:ext cx="662224" cy="8162"/>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7" name="Picture 60" descr="Content_Transformation_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285" y="5372100"/>
            <a:ext cx="787925" cy="488950"/>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Connector 107"/>
          <p:cNvCxnSpPr>
            <a:stCxn id="107" idx="0"/>
            <a:endCxn id="63" idx="2"/>
          </p:cNvCxnSpPr>
          <p:nvPr/>
        </p:nvCxnSpPr>
        <p:spPr>
          <a:xfrm flipH="1" flipV="1">
            <a:off x="4629150" y="4873069"/>
            <a:ext cx="6088" cy="499031"/>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823386" y="3797965"/>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3</a:t>
            </a:r>
            <a:endParaRPr lang="en-US" dirty="0">
              <a:solidFill>
                <a:srgbClr val="000000"/>
              </a:solidFill>
              <a:latin typeface="Calibri"/>
            </a:endParaRPr>
          </a:p>
        </p:txBody>
      </p:sp>
      <p:sp>
        <p:nvSpPr>
          <p:cNvPr id="112" name="Rectangle 111"/>
          <p:cNvSpPr/>
          <p:nvPr/>
        </p:nvSpPr>
        <p:spPr>
          <a:xfrm>
            <a:off x="823386" y="5018184"/>
            <a:ext cx="6117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BS 4</a:t>
            </a:r>
            <a:endParaRPr lang="en-US" dirty="0">
              <a:solidFill>
                <a:srgbClr val="000000"/>
              </a:solidFill>
              <a:latin typeface="Calibri"/>
            </a:endParaRPr>
          </a:p>
        </p:txBody>
      </p:sp>
      <p:sp>
        <p:nvSpPr>
          <p:cNvPr id="68" name="Left Arrow 67"/>
          <p:cNvSpPr/>
          <p:nvPr/>
        </p:nvSpPr>
        <p:spPr>
          <a:xfrm rot="5400000">
            <a:off x="5918261" y="2838184"/>
            <a:ext cx="411474" cy="365761"/>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72" name="Left Arrow 71"/>
          <p:cNvSpPr/>
          <p:nvPr/>
        </p:nvSpPr>
        <p:spPr>
          <a:xfrm rot="12730018">
            <a:off x="4942997" y="4808570"/>
            <a:ext cx="498958" cy="365759"/>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73" name="Rectangle 72"/>
          <p:cNvSpPr/>
          <p:nvPr/>
        </p:nvSpPr>
        <p:spPr>
          <a:xfrm>
            <a:off x="233877" y="1815987"/>
            <a:ext cx="12731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10.0.0.0/16</a:t>
            </a:r>
            <a:endParaRPr lang="en-US" dirty="0">
              <a:solidFill>
                <a:srgbClr val="000000"/>
              </a:solidFill>
              <a:latin typeface="Calibri"/>
            </a:endParaRPr>
          </a:p>
        </p:txBody>
      </p:sp>
      <p:sp>
        <p:nvSpPr>
          <p:cNvPr id="74" name="Rectangle 73"/>
          <p:cNvSpPr/>
          <p:nvPr/>
        </p:nvSpPr>
        <p:spPr>
          <a:xfrm>
            <a:off x="181745" y="3021049"/>
            <a:ext cx="12731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10.1.0.0/16</a:t>
            </a:r>
            <a:endParaRPr lang="en-US" dirty="0">
              <a:solidFill>
                <a:srgbClr val="000000"/>
              </a:solidFill>
              <a:latin typeface="Calibri"/>
            </a:endParaRPr>
          </a:p>
        </p:txBody>
      </p:sp>
      <p:sp>
        <p:nvSpPr>
          <p:cNvPr id="75" name="Rectangle 74"/>
          <p:cNvSpPr/>
          <p:nvPr/>
        </p:nvSpPr>
        <p:spPr>
          <a:xfrm>
            <a:off x="175393" y="4159249"/>
            <a:ext cx="12731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10.2.0.0/16</a:t>
            </a:r>
            <a:endParaRPr lang="en-US" dirty="0">
              <a:solidFill>
                <a:srgbClr val="000000"/>
              </a:solidFill>
              <a:latin typeface="Calibri"/>
            </a:endParaRPr>
          </a:p>
        </p:txBody>
      </p:sp>
      <p:sp>
        <p:nvSpPr>
          <p:cNvPr id="76" name="Rectangle 75"/>
          <p:cNvSpPr/>
          <p:nvPr/>
        </p:nvSpPr>
        <p:spPr>
          <a:xfrm>
            <a:off x="200794" y="5303046"/>
            <a:ext cx="12731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10.3.0.0/16</a:t>
            </a:r>
            <a:endParaRPr lang="en-US" dirty="0">
              <a:solidFill>
                <a:srgbClr val="000000"/>
              </a:solidFill>
              <a:latin typeface="Calibri"/>
            </a:endParaRPr>
          </a:p>
        </p:txBody>
      </p:sp>
      <p:graphicFrame>
        <p:nvGraphicFramePr>
          <p:cNvPr id="80" name="Table 79"/>
          <p:cNvGraphicFramePr>
            <a:graphicFrameLocks noGrp="1"/>
          </p:cNvGraphicFramePr>
          <p:nvPr>
            <p:extLst>
              <p:ext uri="{D42A27DB-BD31-4B8C-83A1-F6EECF244321}">
                <p14:modId xmlns:p14="http://schemas.microsoft.com/office/powerpoint/2010/main" val="2359289144"/>
              </p:ext>
            </p:extLst>
          </p:nvPr>
        </p:nvGraphicFramePr>
        <p:xfrm>
          <a:off x="5008650" y="5232182"/>
          <a:ext cx="4097261" cy="741892"/>
        </p:xfrm>
        <a:graphic>
          <a:graphicData uri="http://schemas.openxmlformats.org/drawingml/2006/table">
            <a:tbl>
              <a:tblPr firstRow="1" bandRow="1">
                <a:tableStyleId>{72833802-FEF1-4C79-8D5D-14CF1EAF98D9}</a:tableStyleId>
              </a:tblPr>
              <a:tblGrid>
                <a:gridCol w="1697124"/>
                <a:gridCol w="2400137"/>
              </a:tblGrid>
              <a:tr h="370946">
                <a:tc>
                  <a:txBody>
                    <a:bodyPr/>
                    <a:lstStyle/>
                    <a:p>
                      <a:r>
                        <a:rPr lang="en-US" sz="1700" dirty="0" smtClean="0"/>
                        <a:t>Match</a:t>
                      </a:r>
                      <a:endParaRPr lang="en-US" sz="1700" dirty="0"/>
                    </a:p>
                  </a:txBody>
                  <a:tcPr marT="45732" marB="45732"/>
                </a:tc>
                <a:tc>
                  <a:txBody>
                    <a:bodyPr/>
                    <a:lstStyle/>
                    <a:p>
                      <a:r>
                        <a:rPr lang="en-US" sz="1700" dirty="0" smtClean="0"/>
                        <a:t>Action</a:t>
                      </a:r>
                      <a:endParaRPr lang="en-US" sz="1700" dirty="0"/>
                    </a:p>
                  </a:txBody>
                  <a:tcPr marT="45732" marB="45732"/>
                </a:tc>
              </a:tr>
              <a:tr h="370946">
                <a:tc>
                  <a:txBody>
                    <a:bodyPr/>
                    <a:lstStyle/>
                    <a:p>
                      <a:r>
                        <a:rPr lang="en-US" sz="1700" dirty="0" smtClean="0"/>
                        <a:t>tag1, 10.2.0.0/15</a:t>
                      </a:r>
                      <a:endParaRPr lang="en-US" sz="1700" dirty="0"/>
                    </a:p>
                  </a:txBody>
                  <a:tcPr marT="45732" marB="45732"/>
                </a:tc>
                <a:tc>
                  <a:txBody>
                    <a:bodyPr/>
                    <a:lstStyle/>
                    <a:p>
                      <a:r>
                        <a:rPr lang="en-US" sz="1700" dirty="0" smtClean="0"/>
                        <a:t>Forward to Transcoder </a:t>
                      </a:r>
                      <a:r>
                        <a:rPr lang="en-US" altLang="zh-CN" sz="1700" dirty="0" smtClean="0"/>
                        <a:t>2</a:t>
                      </a:r>
                      <a:endParaRPr lang="en-US" sz="1700" dirty="0"/>
                    </a:p>
                  </a:txBody>
                  <a:tcPr marT="45732" marB="45732"/>
                </a:tc>
              </a:tr>
            </a:tbl>
          </a:graphicData>
        </a:graphic>
      </p:graphicFrame>
      <p:cxnSp>
        <p:nvCxnSpPr>
          <p:cNvPr id="46" name="Straight Connector 45"/>
          <p:cNvCxnSpPr>
            <a:stCxn id="20" idx="2"/>
            <a:endCxn id="37" idx="0"/>
          </p:cNvCxnSpPr>
          <p:nvPr/>
        </p:nvCxnSpPr>
        <p:spPr>
          <a:xfrm>
            <a:off x="6143308" y="3691640"/>
            <a:ext cx="6088" cy="523233"/>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63" idx="2"/>
            <a:endCxn id="107" idx="0"/>
          </p:cNvCxnSpPr>
          <p:nvPr/>
        </p:nvCxnSpPr>
        <p:spPr>
          <a:xfrm>
            <a:off x="4629150" y="4873069"/>
            <a:ext cx="6088" cy="499031"/>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2146299" y="1574258"/>
            <a:ext cx="2349501" cy="1346757"/>
            <a:chOff x="2146300" y="1574243"/>
            <a:chExt cx="2349500" cy="1346757"/>
          </a:xfrm>
        </p:grpSpPr>
        <p:sp>
          <p:nvSpPr>
            <p:cNvPr id="10" name="Freeform 9"/>
            <p:cNvSpPr/>
            <p:nvPr/>
          </p:nvSpPr>
          <p:spPr>
            <a:xfrm>
              <a:off x="2247900" y="1574243"/>
              <a:ext cx="2247900" cy="445057"/>
            </a:xfrm>
            <a:custGeom>
              <a:avLst/>
              <a:gdLst>
                <a:gd name="connsiteX0" fmla="*/ 0 w 2247900"/>
                <a:gd name="connsiteY0" fmla="*/ 152957 h 445057"/>
                <a:gd name="connsiteX1" fmla="*/ 965200 w 2247900"/>
                <a:gd name="connsiteY1" fmla="*/ 13257 h 445057"/>
                <a:gd name="connsiteX2" fmla="*/ 2247900 w 2247900"/>
                <a:gd name="connsiteY2" fmla="*/ 445057 h 445057"/>
              </a:gdLst>
              <a:ahLst/>
              <a:cxnLst>
                <a:cxn ang="0">
                  <a:pos x="connsiteX0" y="connsiteY0"/>
                </a:cxn>
                <a:cxn ang="0">
                  <a:pos x="connsiteX1" y="connsiteY1"/>
                </a:cxn>
                <a:cxn ang="0">
                  <a:pos x="connsiteX2" y="connsiteY2"/>
                </a:cxn>
              </a:cxnLst>
              <a:rect l="l" t="t" r="r" b="b"/>
              <a:pathLst>
                <a:path w="2247900" h="445057">
                  <a:moveTo>
                    <a:pt x="0" y="152957"/>
                  </a:moveTo>
                  <a:cubicBezTo>
                    <a:pt x="295275" y="58765"/>
                    <a:pt x="590550" y="-35426"/>
                    <a:pt x="965200" y="13257"/>
                  </a:cubicBezTo>
                  <a:cubicBezTo>
                    <a:pt x="1339850" y="61940"/>
                    <a:pt x="2247900" y="445057"/>
                    <a:pt x="2247900" y="445057"/>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6718"/>
              <a:endParaRPr lang="en-US">
                <a:solidFill>
                  <a:prstClr val="black"/>
                </a:solidFill>
                <a:latin typeface="Calibri"/>
              </a:endParaRPr>
            </a:p>
          </p:txBody>
        </p:sp>
        <p:sp>
          <p:nvSpPr>
            <p:cNvPr id="11" name="Freeform 10"/>
            <p:cNvSpPr/>
            <p:nvPr/>
          </p:nvSpPr>
          <p:spPr>
            <a:xfrm>
              <a:off x="2146300" y="1870663"/>
              <a:ext cx="2260600" cy="1050337"/>
            </a:xfrm>
            <a:custGeom>
              <a:avLst/>
              <a:gdLst>
                <a:gd name="connsiteX0" fmla="*/ 0 w 2260600"/>
                <a:gd name="connsiteY0" fmla="*/ 1050337 h 1050337"/>
                <a:gd name="connsiteX1" fmla="*/ 1092200 w 2260600"/>
                <a:gd name="connsiteY1" fmla="*/ 34337 h 1050337"/>
                <a:gd name="connsiteX2" fmla="*/ 2260600 w 2260600"/>
                <a:gd name="connsiteY2" fmla="*/ 237537 h 1050337"/>
              </a:gdLst>
              <a:ahLst/>
              <a:cxnLst>
                <a:cxn ang="0">
                  <a:pos x="connsiteX0" y="connsiteY0"/>
                </a:cxn>
                <a:cxn ang="0">
                  <a:pos x="connsiteX1" y="connsiteY1"/>
                </a:cxn>
                <a:cxn ang="0">
                  <a:pos x="connsiteX2" y="connsiteY2"/>
                </a:cxn>
              </a:cxnLst>
              <a:rect l="l" t="t" r="r" b="b"/>
              <a:pathLst>
                <a:path w="2260600" h="1050337">
                  <a:moveTo>
                    <a:pt x="0" y="1050337"/>
                  </a:moveTo>
                  <a:cubicBezTo>
                    <a:pt x="357716" y="610070"/>
                    <a:pt x="715433" y="169804"/>
                    <a:pt x="1092200" y="34337"/>
                  </a:cubicBezTo>
                  <a:cubicBezTo>
                    <a:pt x="1468967" y="-101130"/>
                    <a:pt x="2065867" y="205787"/>
                    <a:pt x="2260600" y="237537"/>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6718"/>
              <a:endParaRPr lang="en-US">
                <a:solidFill>
                  <a:prstClr val="black"/>
                </a:solidFill>
                <a:latin typeface="Calibri"/>
              </a:endParaRPr>
            </a:p>
          </p:txBody>
        </p:sp>
      </p:grpSp>
      <p:grpSp>
        <p:nvGrpSpPr>
          <p:cNvPr id="25" name="Group 24"/>
          <p:cNvGrpSpPr/>
          <p:nvPr/>
        </p:nvGrpSpPr>
        <p:grpSpPr>
          <a:xfrm>
            <a:off x="2171701" y="2463815"/>
            <a:ext cx="2260600" cy="2705099"/>
            <a:chOff x="2171700" y="2463800"/>
            <a:chExt cx="2260600" cy="2705100"/>
          </a:xfrm>
        </p:grpSpPr>
        <p:sp>
          <p:nvSpPr>
            <p:cNvPr id="15" name="Freeform 14"/>
            <p:cNvSpPr/>
            <p:nvPr/>
          </p:nvSpPr>
          <p:spPr>
            <a:xfrm>
              <a:off x="2260600" y="2463800"/>
              <a:ext cx="2159000" cy="1511300"/>
            </a:xfrm>
            <a:custGeom>
              <a:avLst/>
              <a:gdLst>
                <a:gd name="connsiteX0" fmla="*/ 0 w 2159000"/>
                <a:gd name="connsiteY0" fmla="*/ 1511300 h 1511300"/>
                <a:gd name="connsiteX1" fmla="*/ 812800 w 2159000"/>
                <a:gd name="connsiteY1" fmla="*/ 533400 h 1511300"/>
                <a:gd name="connsiteX2" fmla="*/ 2159000 w 2159000"/>
                <a:gd name="connsiteY2" fmla="*/ 0 h 1511300"/>
              </a:gdLst>
              <a:ahLst/>
              <a:cxnLst>
                <a:cxn ang="0">
                  <a:pos x="connsiteX0" y="connsiteY0"/>
                </a:cxn>
                <a:cxn ang="0">
                  <a:pos x="connsiteX1" y="connsiteY1"/>
                </a:cxn>
                <a:cxn ang="0">
                  <a:pos x="connsiteX2" y="connsiteY2"/>
                </a:cxn>
              </a:cxnLst>
              <a:rect l="l" t="t" r="r" b="b"/>
              <a:pathLst>
                <a:path w="2159000" h="1511300">
                  <a:moveTo>
                    <a:pt x="0" y="1511300"/>
                  </a:moveTo>
                  <a:cubicBezTo>
                    <a:pt x="226483" y="1148291"/>
                    <a:pt x="452967" y="785283"/>
                    <a:pt x="812800" y="533400"/>
                  </a:cubicBezTo>
                  <a:cubicBezTo>
                    <a:pt x="1172633" y="281517"/>
                    <a:pt x="2159000" y="0"/>
                    <a:pt x="2159000" y="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6718"/>
              <a:endParaRPr lang="en-US">
                <a:solidFill>
                  <a:prstClr val="black"/>
                </a:solidFill>
                <a:latin typeface="Calibri"/>
              </a:endParaRPr>
            </a:p>
          </p:txBody>
        </p:sp>
        <p:sp>
          <p:nvSpPr>
            <p:cNvPr id="16" name="Freeform 15"/>
            <p:cNvSpPr/>
            <p:nvPr/>
          </p:nvSpPr>
          <p:spPr>
            <a:xfrm>
              <a:off x="2171700" y="2603500"/>
              <a:ext cx="2260600" cy="2565400"/>
            </a:xfrm>
            <a:custGeom>
              <a:avLst/>
              <a:gdLst>
                <a:gd name="connsiteX0" fmla="*/ 0 w 2260600"/>
                <a:gd name="connsiteY0" fmla="*/ 2565400 h 2565400"/>
                <a:gd name="connsiteX1" fmla="*/ 850900 w 2260600"/>
                <a:gd name="connsiteY1" fmla="*/ 800100 h 2565400"/>
                <a:gd name="connsiteX2" fmla="*/ 2260600 w 2260600"/>
                <a:gd name="connsiteY2" fmla="*/ 0 h 2565400"/>
              </a:gdLst>
              <a:ahLst/>
              <a:cxnLst>
                <a:cxn ang="0">
                  <a:pos x="connsiteX0" y="connsiteY0"/>
                </a:cxn>
                <a:cxn ang="0">
                  <a:pos x="connsiteX1" y="connsiteY1"/>
                </a:cxn>
                <a:cxn ang="0">
                  <a:pos x="connsiteX2" y="connsiteY2"/>
                </a:cxn>
              </a:cxnLst>
              <a:rect l="l" t="t" r="r" b="b"/>
              <a:pathLst>
                <a:path w="2260600" h="2565400">
                  <a:moveTo>
                    <a:pt x="0" y="2565400"/>
                  </a:moveTo>
                  <a:cubicBezTo>
                    <a:pt x="237066" y="1896533"/>
                    <a:pt x="474133" y="1227667"/>
                    <a:pt x="850900" y="800100"/>
                  </a:cubicBezTo>
                  <a:cubicBezTo>
                    <a:pt x="1227667" y="372533"/>
                    <a:pt x="2260600" y="0"/>
                    <a:pt x="2260600" y="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6718"/>
              <a:endParaRPr lang="en-US">
                <a:solidFill>
                  <a:prstClr val="black"/>
                </a:solidFill>
                <a:latin typeface="Calibri"/>
              </a:endParaRPr>
            </a:p>
          </p:txBody>
        </p:sp>
      </p:grpSp>
      <p:grpSp>
        <p:nvGrpSpPr>
          <p:cNvPr id="26" name="Group 25"/>
          <p:cNvGrpSpPr/>
          <p:nvPr/>
        </p:nvGrpSpPr>
        <p:grpSpPr>
          <a:xfrm>
            <a:off x="2108204" y="4076702"/>
            <a:ext cx="2775728" cy="1853730"/>
            <a:chOff x="2108200" y="4076700"/>
            <a:chExt cx="2146300" cy="1853729"/>
          </a:xfrm>
        </p:grpSpPr>
        <p:sp>
          <p:nvSpPr>
            <p:cNvPr id="22" name="Freeform 21"/>
            <p:cNvSpPr/>
            <p:nvPr/>
          </p:nvSpPr>
          <p:spPr>
            <a:xfrm>
              <a:off x="2324100" y="4076700"/>
              <a:ext cx="1930400" cy="1701800"/>
            </a:xfrm>
            <a:custGeom>
              <a:avLst/>
              <a:gdLst>
                <a:gd name="connsiteX0" fmla="*/ 0 w 1930400"/>
                <a:gd name="connsiteY0" fmla="*/ 0 h 1701800"/>
                <a:gd name="connsiteX1" fmla="*/ 431800 w 1930400"/>
                <a:gd name="connsiteY1" fmla="*/ 1409700 h 1701800"/>
                <a:gd name="connsiteX2" fmla="*/ 1930400 w 1930400"/>
                <a:gd name="connsiteY2" fmla="*/ 1701800 h 1701800"/>
              </a:gdLst>
              <a:ahLst/>
              <a:cxnLst>
                <a:cxn ang="0">
                  <a:pos x="connsiteX0" y="connsiteY0"/>
                </a:cxn>
                <a:cxn ang="0">
                  <a:pos x="connsiteX1" y="connsiteY1"/>
                </a:cxn>
                <a:cxn ang="0">
                  <a:pos x="connsiteX2" y="connsiteY2"/>
                </a:cxn>
              </a:cxnLst>
              <a:rect l="l" t="t" r="r" b="b"/>
              <a:pathLst>
                <a:path w="1930400" h="1701800">
                  <a:moveTo>
                    <a:pt x="0" y="0"/>
                  </a:moveTo>
                  <a:cubicBezTo>
                    <a:pt x="55033" y="563033"/>
                    <a:pt x="110067" y="1126067"/>
                    <a:pt x="431800" y="1409700"/>
                  </a:cubicBezTo>
                  <a:cubicBezTo>
                    <a:pt x="753533" y="1693333"/>
                    <a:pt x="1930400" y="1701800"/>
                    <a:pt x="1930400" y="170180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6718"/>
              <a:endParaRPr lang="en-US">
                <a:solidFill>
                  <a:prstClr val="black"/>
                </a:solidFill>
                <a:latin typeface="Calibri"/>
              </a:endParaRPr>
            </a:p>
          </p:txBody>
        </p:sp>
        <p:sp>
          <p:nvSpPr>
            <p:cNvPr id="23" name="Freeform 22"/>
            <p:cNvSpPr/>
            <p:nvPr/>
          </p:nvSpPr>
          <p:spPr>
            <a:xfrm>
              <a:off x="2108200" y="5384800"/>
              <a:ext cx="2070100" cy="545629"/>
            </a:xfrm>
            <a:custGeom>
              <a:avLst/>
              <a:gdLst>
                <a:gd name="connsiteX0" fmla="*/ 0 w 2070100"/>
                <a:gd name="connsiteY0" fmla="*/ 0 h 545629"/>
                <a:gd name="connsiteX1" fmla="*/ 469900 w 2070100"/>
                <a:gd name="connsiteY1" fmla="*/ 508000 h 545629"/>
                <a:gd name="connsiteX2" fmla="*/ 2070100 w 2070100"/>
                <a:gd name="connsiteY2" fmla="*/ 508000 h 545629"/>
              </a:gdLst>
              <a:ahLst/>
              <a:cxnLst>
                <a:cxn ang="0">
                  <a:pos x="connsiteX0" y="connsiteY0"/>
                </a:cxn>
                <a:cxn ang="0">
                  <a:pos x="connsiteX1" y="connsiteY1"/>
                </a:cxn>
                <a:cxn ang="0">
                  <a:pos x="connsiteX2" y="connsiteY2"/>
                </a:cxn>
              </a:cxnLst>
              <a:rect l="l" t="t" r="r" b="b"/>
              <a:pathLst>
                <a:path w="2070100" h="545629">
                  <a:moveTo>
                    <a:pt x="0" y="0"/>
                  </a:moveTo>
                  <a:cubicBezTo>
                    <a:pt x="62441" y="211666"/>
                    <a:pt x="124883" y="423333"/>
                    <a:pt x="469900" y="508000"/>
                  </a:cubicBezTo>
                  <a:cubicBezTo>
                    <a:pt x="814917" y="592667"/>
                    <a:pt x="2070100" y="508000"/>
                    <a:pt x="2070100" y="508000"/>
                  </a:cubicBezTo>
                </a:path>
              </a:pathLst>
            </a:custGeom>
            <a:ln w="38100" cmpd="sng">
              <a:solidFill>
                <a:srgbClr val="C0504D"/>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6718"/>
              <a:endParaRPr lang="en-US">
                <a:solidFill>
                  <a:prstClr val="black"/>
                </a:solidFill>
                <a:latin typeface="Calibri"/>
              </a:endParaRPr>
            </a:p>
          </p:txBody>
        </p:sp>
      </p:grpSp>
      <p:sp>
        <p:nvSpPr>
          <p:cNvPr id="59" name="Rectangle 58"/>
          <p:cNvSpPr/>
          <p:nvPr/>
        </p:nvSpPr>
        <p:spPr>
          <a:xfrm>
            <a:off x="6633982" y="4294650"/>
            <a:ext cx="2179818"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Transcoder 1</a:t>
            </a:r>
            <a:endParaRPr lang="en-US" dirty="0">
              <a:solidFill>
                <a:srgbClr val="000000"/>
              </a:solidFill>
              <a:latin typeface="Calibri"/>
            </a:endParaRPr>
          </a:p>
        </p:txBody>
      </p:sp>
      <p:pic>
        <p:nvPicPr>
          <p:cNvPr id="61"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176" y="2328862"/>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1" y="4585733"/>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Straight Connector 65"/>
          <p:cNvCxnSpPr>
            <a:stCxn id="63" idx="3"/>
            <a:endCxn id="20" idx="1"/>
          </p:cNvCxnSpPr>
          <p:nvPr/>
        </p:nvCxnSpPr>
        <p:spPr>
          <a:xfrm flipV="1">
            <a:off x="5003801" y="3547960"/>
            <a:ext cx="764858" cy="1181446"/>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3702619" y="5831082"/>
            <a:ext cx="2052817"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Transcoder 2</a:t>
            </a:r>
            <a:endParaRPr lang="en-US" dirty="0">
              <a:solidFill>
                <a:srgbClr val="000000"/>
              </a:solidFill>
              <a:latin typeface="Calibri"/>
            </a:endParaRPr>
          </a:p>
        </p:txBody>
      </p:sp>
      <p:sp>
        <p:nvSpPr>
          <p:cNvPr id="101" name="TextBox 100"/>
          <p:cNvSpPr txBox="1"/>
          <p:nvPr/>
        </p:nvSpPr>
        <p:spPr>
          <a:xfrm>
            <a:off x="2850813" y="2607240"/>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1</a:t>
            </a:r>
            <a:endParaRPr lang="en-US" dirty="0">
              <a:solidFill>
                <a:prstClr val="black"/>
              </a:solidFill>
              <a:latin typeface="Calibri"/>
            </a:endParaRPr>
          </a:p>
        </p:txBody>
      </p:sp>
      <p:sp>
        <p:nvSpPr>
          <p:cNvPr id="102" name="TextBox 101"/>
          <p:cNvSpPr txBox="1"/>
          <p:nvPr/>
        </p:nvSpPr>
        <p:spPr>
          <a:xfrm>
            <a:off x="2927013" y="4216404"/>
            <a:ext cx="646137"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4</a:t>
            </a:r>
            <a:endParaRPr lang="en-US" dirty="0">
              <a:solidFill>
                <a:prstClr val="black"/>
              </a:solidFill>
              <a:latin typeface="Calibri"/>
            </a:endParaRPr>
          </a:p>
        </p:txBody>
      </p:sp>
      <p:sp>
        <p:nvSpPr>
          <p:cNvPr id="103" name="TextBox 102"/>
          <p:cNvSpPr txBox="1"/>
          <p:nvPr/>
        </p:nvSpPr>
        <p:spPr>
          <a:xfrm>
            <a:off x="6454464" y="3137461"/>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3</a:t>
            </a:r>
            <a:endParaRPr lang="en-US" dirty="0">
              <a:solidFill>
                <a:prstClr val="black"/>
              </a:solidFill>
              <a:latin typeface="Calibri"/>
            </a:endParaRPr>
          </a:p>
        </p:txBody>
      </p:sp>
      <p:sp>
        <p:nvSpPr>
          <p:cNvPr id="105" name="TextBox 104"/>
          <p:cNvSpPr txBox="1"/>
          <p:nvPr/>
        </p:nvSpPr>
        <p:spPr>
          <a:xfrm>
            <a:off x="4493979" y="2590518"/>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2</a:t>
            </a:r>
            <a:endParaRPr lang="en-US" dirty="0">
              <a:solidFill>
                <a:prstClr val="black"/>
              </a:solidFill>
              <a:latin typeface="Calibri"/>
            </a:endParaRPr>
          </a:p>
        </p:txBody>
      </p:sp>
      <p:sp>
        <p:nvSpPr>
          <p:cNvPr id="106" name="TextBox 105"/>
          <p:cNvSpPr txBox="1"/>
          <p:nvPr/>
        </p:nvSpPr>
        <p:spPr>
          <a:xfrm>
            <a:off x="4296520" y="4220501"/>
            <a:ext cx="638372"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SW </a:t>
            </a:r>
            <a:r>
              <a:rPr lang="en-US" dirty="0">
                <a:solidFill>
                  <a:prstClr val="black"/>
                </a:solidFill>
                <a:latin typeface="Calibri"/>
              </a:rPr>
              <a:t>5</a:t>
            </a:r>
          </a:p>
        </p:txBody>
      </p:sp>
      <p:graphicFrame>
        <p:nvGraphicFramePr>
          <p:cNvPr id="69" name="Table 68"/>
          <p:cNvGraphicFramePr>
            <a:graphicFrameLocks noGrp="1"/>
          </p:cNvGraphicFramePr>
          <p:nvPr>
            <p:extLst>
              <p:ext uri="{D42A27DB-BD31-4B8C-83A1-F6EECF244321}">
                <p14:modId xmlns:p14="http://schemas.microsoft.com/office/powerpoint/2010/main" val="3270836266"/>
              </p:ext>
            </p:extLst>
          </p:nvPr>
        </p:nvGraphicFramePr>
        <p:xfrm>
          <a:off x="4589549" y="1545169"/>
          <a:ext cx="4097261" cy="1112838"/>
        </p:xfrm>
        <a:graphic>
          <a:graphicData uri="http://schemas.openxmlformats.org/drawingml/2006/table">
            <a:tbl>
              <a:tblPr firstRow="1" bandRow="1">
                <a:tableStyleId>{72833802-FEF1-4C79-8D5D-14CF1EAF98D9}</a:tableStyleId>
              </a:tblPr>
              <a:tblGrid>
                <a:gridCol w="1697124"/>
                <a:gridCol w="2400137"/>
              </a:tblGrid>
              <a:tr h="370946">
                <a:tc>
                  <a:txBody>
                    <a:bodyPr/>
                    <a:lstStyle/>
                    <a:p>
                      <a:r>
                        <a:rPr lang="en-US" sz="1700" dirty="0" smtClean="0"/>
                        <a:t>Match</a:t>
                      </a:r>
                      <a:endParaRPr lang="en-US" sz="1700" dirty="0"/>
                    </a:p>
                  </a:txBody>
                  <a:tcPr marT="45732" marB="45732"/>
                </a:tc>
                <a:tc>
                  <a:txBody>
                    <a:bodyPr/>
                    <a:lstStyle/>
                    <a:p>
                      <a:r>
                        <a:rPr lang="en-US" sz="1700" dirty="0" smtClean="0"/>
                        <a:t>Action</a:t>
                      </a:r>
                      <a:endParaRPr lang="en-US" sz="1700" dirty="0"/>
                    </a:p>
                  </a:txBody>
                  <a:tcPr marT="45732" marB="45732"/>
                </a:tc>
              </a:tr>
              <a:tr h="370946">
                <a:tc>
                  <a:txBody>
                    <a:bodyPr/>
                    <a:lstStyle/>
                    <a:p>
                      <a:r>
                        <a:rPr lang="en-US" sz="1700" dirty="0" smtClean="0"/>
                        <a:t>tag1, 10.0.0.0/15</a:t>
                      </a:r>
                      <a:endParaRPr lang="en-US" sz="1700" dirty="0"/>
                    </a:p>
                  </a:txBody>
                  <a:tcPr marT="45732" marB="45732"/>
                </a:tc>
                <a:tc>
                  <a:txBody>
                    <a:bodyPr/>
                    <a:lstStyle/>
                    <a:p>
                      <a:r>
                        <a:rPr lang="en-US" sz="1700" dirty="0" smtClean="0"/>
                        <a:t>Forward to Transcoder</a:t>
                      </a:r>
                      <a:r>
                        <a:rPr lang="en-US" sz="1700" baseline="0" dirty="0" smtClean="0"/>
                        <a:t> </a:t>
                      </a:r>
                      <a:r>
                        <a:rPr lang="en-US" altLang="zh-CN" sz="1700" dirty="0" smtClean="0"/>
                        <a:t>1</a:t>
                      </a:r>
                      <a:endParaRPr lang="en-US" sz="1700" dirty="0"/>
                    </a:p>
                  </a:txBody>
                  <a:tcPr marT="45732" marB="45732"/>
                </a:tc>
              </a:tr>
              <a:tr h="370946">
                <a:tc>
                  <a:txBody>
                    <a:bodyPr/>
                    <a:lstStyle/>
                    <a:p>
                      <a:r>
                        <a:rPr lang="en-US" sz="1700" dirty="0" smtClean="0"/>
                        <a:t>10.2.0.0/15</a:t>
                      </a:r>
                      <a:endParaRPr lang="en-US" sz="1700" dirty="0"/>
                    </a:p>
                  </a:txBody>
                  <a:tcPr marT="45732" marB="45732">
                    <a:solidFill>
                      <a:srgbClr val="FFFFFF"/>
                    </a:solidFill>
                  </a:tcPr>
                </a:tc>
                <a:tc>
                  <a:txBody>
                    <a:bodyPr/>
                    <a:lstStyle/>
                    <a:p>
                      <a:r>
                        <a:rPr lang="en-US" sz="1700" dirty="0" smtClean="0"/>
                        <a:t>Forward to Switch</a:t>
                      </a:r>
                      <a:r>
                        <a:rPr lang="en-US" sz="1700" baseline="0" dirty="0" smtClean="0"/>
                        <a:t> 5</a:t>
                      </a:r>
                      <a:endParaRPr lang="en-US" sz="1700" dirty="0"/>
                    </a:p>
                  </a:txBody>
                  <a:tcPr marT="45732" marB="45732"/>
                </a:tc>
              </a:tr>
            </a:tbl>
          </a:graphicData>
        </a:graphic>
      </p:graphicFrame>
      <p:sp>
        <p:nvSpPr>
          <p:cNvPr id="21" name="Slide Number Placeholder 20"/>
          <p:cNvSpPr>
            <a:spLocks noGrp="1"/>
          </p:cNvSpPr>
          <p:nvPr>
            <p:ph type="sldNum" sz="quarter" idx="12"/>
          </p:nvPr>
        </p:nvSpPr>
        <p:spPr/>
        <p:txBody>
          <a:bodyPr/>
          <a:lstStyle/>
          <a:p>
            <a:fld id="{1718992C-B9AF-2F49-8B31-EC7F489F3004}" type="slidenum">
              <a:rPr lang="en-US" b="0" smtClean="0">
                <a:solidFill>
                  <a:prstClr val="black"/>
                </a:solidFill>
                <a:latin typeface="Calibri"/>
              </a:rPr>
              <a:pPr/>
              <a:t>58</a:t>
            </a:fld>
            <a:endParaRPr lang="en-US" b="0" dirty="0">
              <a:solidFill>
                <a:prstClr val="black"/>
              </a:solidFill>
              <a:latin typeface="Calibri"/>
            </a:endParaRPr>
          </a:p>
        </p:txBody>
      </p:sp>
      <p:sp>
        <p:nvSpPr>
          <p:cNvPr id="18" name="Date Placeholder 17"/>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19" name="Footer Placeholder 18"/>
          <p:cNvSpPr>
            <a:spLocks noGrp="1"/>
          </p:cNvSpPr>
          <p:nvPr>
            <p:ph type="ftr" sz="quarter" idx="11"/>
          </p:nvPr>
        </p:nvSpPr>
        <p:spPr>
          <a:xfrm>
            <a:off x="3124203" y="6324616"/>
            <a:ext cx="3657600" cy="396877"/>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extLst>
      <p:ext uri="{BB962C8B-B14F-4D97-AF65-F5344CB8AC3E}">
        <p14:creationId xmlns:p14="http://schemas.microsoft.com/office/powerpoint/2010/main" val="756262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nodeType="after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Consistency</a:t>
            </a:r>
            <a:endParaRPr lang="en-US" dirty="0"/>
          </a:p>
        </p:txBody>
      </p:sp>
      <p:sp>
        <p:nvSpPr>
          <p:cNvPr id="3" name="Content Placeholder 2"/>
          <p:cNvSpPr>
            <a:spLocks noGrp="1"/>
          </p:cNvSpPr>
          <p:nvPr>
            <p:ph idx="1"/>
          </p:nvPr>
        </p:nvSpPr>
        <p:spPr/>
        <p:txBody>
          <a:bodyPr>
            <a:normAutofit/>
          </a:bodyPr>
          <a:lstStyle/>
          <a:p>
            <a:r>
              <a:rPr lang="en-US" sz="2800" dirty="0">
                <a:solidFill>
                  <a:schemeClr val="accent2"/>
                </a:solidFill>
              </a:rPr>
              <a:t>UE Mobility: </a:t>
            </a:r>
            <a:r>
              <a:rPr lang="en-US" sz="2800" dirty="0">
                <a:solidFill>
                  <a:srgbClr val="000000"/>
                </a:solidFill>
              </a:rPr>
              <a:t>frequent, unplanned</a:t>
            </a:r>
          </a:p>
          <a:p>
            <a:endParaRPr lang="en-US" sz="2800" dirty="0">
              <a:solidFill>
                <a:schemeClr val="accent2"/>
              </a:solidFill>
            </a:endParaRPr>
          </a:p>
          <a:p>
            <a:r>
              <a:rPr lang="en-US" sz="2800" dirty="0">
                <a:solidFill>
                  <a:schemeClr val="accent2"/>
                </a:solidFill>
              </a:rPr>
              <a:t>Policy consistency:</a:t>
            </a:r>
          </a:p>
          <a:p>
            <a:pPr lvl="1"/>
            <a:r>
              <a:rPr lang="en-US" sz="2400" dirty="0"/>
              <a:t>Ongoing flows traverse </a:t>
            </a:r>
            <a:r>
              <a:rPr lang="en-US" sz="2400" dirty="0">
                <a:solidFill>
                  <a:schemeClr val="accent2"/>
                </a:solidFill>
              </a:rPr>
              <a:t>the same sequence of middlebox instances</a:t>
            </a:r>
            <a:r>
              <a:rPr lang="en-US" sz="2400" dirty="0"/>
              <a:t>, even in the presence of UE mobility</a:t>
            </a:r>
          </a:p>
          <a:p>
            <a:pPr lvl="1"/>
            <a:r>
              <a:rPr lang="en-US" sz="2400" dirty="0"/>
              <a:t>Crucial for </a:t>
            </a:r>
            <a:r>
              <a:rPr lang="en-US" sz="2400" dirty="0" err="1">
                <a:solidFill>
                  <a:srgbClr val="C0504D"/>
                </a:solidFill>
              </a:rPr>
              <a:t>stateful</a:t>
            </a:r>
            <a:r>
              <a:rPr lang="en-US" sz="2400" dirty="0">
                <a:solidFill>
                  <a:srgbClr val="C0504D"/>
                </a:solidFill>
              </a:rPr>
              <a:t> </a:t>
            </a:r>
            <a:r>
              <a:rPr lang="en-US" sz="2400" dirty="0"/>
              <a:t>middleboxes, e.g., </a:t>
            </a:r>
            <a:r>
              <a:rPr lang="en-US" sz="2400" dirty="0" err="1"/>
              <a:t>stateful</a:t>
            </a:r>
            <a:r>
              <a:rPr lang="en-US" sz="2400" dirty="0"/>
              <a:t> firewall</a:t>
            </a:r>
          </a:p>
        </p:txBody>
      </p:sp>
      <p:sp>
        <p:nvSpPr>
          <p:cNvPr id="8" name="Slide Number Placeholder 7"/>
          <p:cNvSpPr>
            <a:spLocks noGrp="1"/>
          </p:cNvSpPr>
          <p:nvPr>
            <p:ph type="sldNum" sz="quarter" idx="12"/>
          </p:nvPr>
        </p:nvSpPr>
        <p:spPr/>
        <p:txBody>
          <a:bodyPr/>
          <a:lstStyle/>
          <a:p>
            <a:fld id="{1718992C-B9AF-2F49-8B31-EC7F489F3004}" type="slidenum">
              <a:rPr lang="en-US" b="0" smtClean="0">
                <a:solidFill>
                  <a:prstClr val="black"/>
                </a:solidFill>
                <a:latin typeface="Calibri"/>
              </a:rPr>
              <a:pPr/>
              <a:t>59</a:t>
            </a:fld>
            <a:endParaRPr lang="en-US" b="0" dirty="0">
              <a:solidFill>
                <a:prstClr val="black"/>
              </a:solidFill>
              <a:latin typeface="Calibri"/>
            </a:endParaRPr>
          </a:p>
        </p:txBody>
      </p:sp>
      <p:sp>
        <p:nvSpPr>
          <p:cNvPr id="6" name="Date Placeholder 5"/>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7" name="Footer Placeholder 6"/>
          <p:cNvSpPr>
            <a:spLocks noGrp="1"/>
          </p:cNvSpPr>
          <p:nvPr>
            <p:ph type="ftr" sz="quarter" idx="11"/>
          </p:nvPr>
        </p:nvSpPr>
        <p:spPr>
          <a:xfrm>
            <a:off x="3124200" y="6324616"/>
            <a:ext cx="3581400" cy="396877"/>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extLst>
      <p:ext uri="{BB962C8B-B14F-4D97-AF65-F5344CB8AC3E}">
        <p14:creationId xmlns:p14="http://schemas.microsoft.com/office/powerpoint/2010/main" val="2418663407"/>
      </p:ext>
    </p:extLst>
  </p:cSld>
  <p:clrMapOvr>
    <a:masterClrMapping/>
  </p:clrMapOvr>
  <mc:AlternateContent xmlns:mc="http://schemas.openxmlformats.org/markup-compatibility/2006" xmlns:p14="http://schemas.microsoft.com/office/powerpoint/2010/main">
    <mc:Choice Requires="p14">
      <p:transition spd="slow" p14:dur="2000" advTm="83691"/>
    </mc:Choice>
    <mc:Fallback xmlns="">
      <p:transition xmlns:p14="http://schemas.microsoft.com/office/powerpoint/2010/main" spd="slow" advTm="8369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914400"/>
            <a:ext cx="8229600" cy="1143000"/>
          </a:xfrm>
        </p:spPr>
        <p:txBody>
          <a:bodyPr>
            <a:normAutofit/>
          </a:bodyPr>
          <a:lstStyle/>
          <a:p>
            <a:r>
              <a:rPr lang="en-US" sz="2800" dirty="0" smtClean="0"/>
              <a:t>FRESCO Modular Design</a:t>
            </a:r>
            <a:endParaRPr lang="en-US" sz="2800" dirty="0"/>
          </a:p>
        </p:txBody>
      </p:sp>
      <p:pic>
        <p:nvPicPr>
          <p:cNvPr id="4" name="Content Placeholder 3" descr="fresco_module.pdf"/>
          <p:cNvPicPr>
            <a:picLocks noGrp="1" noChangeAspect="1"/>
          </p:cNvPicPr>
          <p:nvPr>
            <p:ph idx="1"/>
          </p:nvPr>
        </p:nvPicPr>
        <p:blipFill>
          <a:blip r:embed="rId2">
            <a:extLst>
              <a:ext uri="{28A0092B-C50C-407E-A947-70E740481C1C}">
                <a14:useLocalDpi xmlns:a14="http://schemas.microsoft.com/office/drawing/2010/main" val="0"/>
              </a:ext>
            </a:extLst>
          </a:blip>
          <a:srcRect t="-79334" b="-79334"/>
          <a:stretch>
            <a:fillRect/>
          </a:stretch>
        </p:blipFill>
        <p:spPr>
          <a:xfrm>
            <a:off x="228600" y="2667000"/>
            <a:ext cx="8763000" cy="5410200"/>
          </a:xfrm>
        </p:spPr>
      </p:pic>
      <p:sp>
        <p:nvSpPr>
          <p:cNvPr id="5" name="Rounded Rectangle 4"/>
          <p:cNvSpPr/>
          <p:nvPr/>
        </p:nvSpPr>
        <p:spPr>
          <a:xfrm>
            <a:off x="3518255" y="1795264"/>
            <a:ext cx="144016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parameter</a:t>
            </a:r>
          </a:p>
          <a:p>
            <a:pPr algn="ctr"/>
            <a:endParaRPr lang="en-US" sz="1400" b="1" dirty="0"/>
          </a:p>
          <a:p>
            <a:pPr algn="ctr"/>
            <a:r>
              <a:rPr lang="en-US" sz="1400" b="1" dirty="0" smtClean="0"/>
              <a:t>action</a:t>
            </a:r>
            <a:endParaRPr lang="en-US" sz="1400" b="1" dirty="0"/>
          </a:p>
        </p:txBody>
      </p:sp>
      <p:cxnSp>
        <p:nvCxnSpPr>
          <p:cNvPr id="6" name="Straight Arrow Connector 5"/>
          <p:cNvCxnSpPr/>
          <p:nvPr/>
        </p:nvCxnSpPr>
        <p:spPr>
          <a:xfrm>
            <a:off x="2942191" y="2247057"/>
            <a:ext cx="5760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438400" y="2083296"/>
            <a:ext cx="575799" cy="307777"/>
          </a:xfrm>
          <a:prstGeom prst="rect">
            <a:avLst/>
          </a:prstGeom>
          <a:noFill/>
        </p:spPr>
        <p:txBody>
          <a:bodyPr wrap="none" rtlCol="0">
            <a:spAutoFit/>
          </a:bodyPr>
          <a:lstStyle/>
          <a:p>
            <a:r>
              <a:rPr lang="en-US" sz="1400" b="1" i="1" dirty="0" smtClean="0"/>
              <a:t>input</a:t>
            </a:r>
            <a:endParaRPr lang="en-US" b="1" i="1" dirty="0"/>
          </a:p>
        </p:txBody>
      </p:sp>
      <p:cxnSp>
        <p:nvCxnSpPr>
          <p:cNvPr id="8" name="Straight Arrow Connector 7"/>
          <p:cNvCxnSpPr>
            <a:endCxn id="5" idx="0"/>
          </p:cNvCxnSpPr>
          <p:nvPr/>
        </p:nvCxnSpPr>
        <p:spPr>
          <a:xfrm rot="5400000">
            <a:off x="4095113" y="1651248"/>
            <a:ext cx="287238"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4958415" y="2247057"/>
            <a:ext cx="5760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534744" y="2083296"/>
            <a:ext cx="688009" cy="307777"/>
          </a:xfrm>
          <a:prstGeom prst="rect">
            <a:avLst/>
          </a:prstGeom>
          <a:noFill/>
        </p:spPr>
        <p:txBody>
          <a:bodyPr wrap="none" rtlCol="0">
            <a:spAutoFit/>
          </a:bodyPr>
          <a:lstStyle/>
          <a:p>
            <a:r>
              <a:rPr lang="en-US" sz="1400" b="1" i="1" dirty="0" smtClean="0"/>
              <a:t>output</a:t>
            </a:r>
            <a:endParaRPr lang="en-US" b="1" i="1" dirty="0"/>
          </a:p>
        </p:txBody>
      </p:sp>
      <p:sp>
        <p:nvSpPr>
          <p:cNvPr id="11" name="TextBox 10"/>
          <p:cNvSpPr txBox="1"/>
          <p:nvPr/>
        </p:nvSpPr>
        <p:spPr>
          <a:xfrm>
            <a:off x="3950303" y="1219200"/>
            <a:ext cx="599908" cy="307777"/>
          </a:xfrm>
          <a:prstGeom prst="rect">
            <a:avLst/>
          </a:prstGeom>
          <a:noFill/>
        </p:spPr>
        <p:txBody>
          <a:bodyPr wrap="none" rtlCol="0">
            <a:spAutoFit/>
          </a:bodyPr>
          <a:lstStyle/>
          <a:p>
            <a:r>
              <a:rPr lang="en-US" sz="1400" b="1" i="1" dirty="0" smtClean="0"/>
              <a:t>event</a:t>
            </a:r>
            <a:endParaRPr lang="en-US" b="1" i="1" dirty="0"/>
          </a:p>
        </p:txBody>
      </p:sp>
      <p:sp>
        <p:nvSpPr>
          <p:cNvPr id="12" name="Rounded Rectangle 11"/>
          <p:cNvSpPr/>
          <p:nvPr/>
        </p:nvSpPr>
        <p:spPr>
          <a:xfrm>
            <a:off x="5030423" y="3091408"/>
            <a:ext cx="36004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key</a:t>
            </a:r>
            <a:endParaRPr lang="en-US" sz="1400" b="1" dirty="0"/>
          </a:p>
        </p:txBody>
      </p:sp>
      <p:cxnSp>
        <p:nvCxnSpPr>
          <p:cNvPr id="13" name="Shape 11"/>
          <p:cNvCxnSpPr>
            <a:stCxn id="5" idx="2"/>
            <a:endCxn id="12" idx="1"/>
          </p:cNvCxnSpPr>
          <p:nvPr/>
        </p:nvCxnSpPr>
        <p:spPr>
          <a:xfrm rot="16200000" flipH="1">
            <a:off x="4202331" y="2623356"/>
            <a:ext cx="864096" cy="792088"/>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Rounded Rectangle 13"/>
          <p:cNvSpPr/>
          <p:nvPr/>
        </p:nvSpPr>
        <p:spPr>
          <a:xfrm>
            <a:off x="5390463" y="3091408"/>
            <a:ext cx="108012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values</a:t>
            </a:r>
            <a:endParaRPr lang="en-US" sz="1400" b="1" dirty="0"/>
          </a:p>
        </p:txBody>
      </p:sp>
      <p:sp>
        <p:nvSpPr>
          <p:cNvPr id="15" name="TextBox 14"/>
          <p:cNvSpPr txBox="1"/>
          <p:nvPr/>
        </p:nvSpPr>
        <p:spPr>
          <a:xfrm>
            <a:off x="4352855" y="2544840"/>
            <a:ext cx="922047" cy="369332"/>
          </a:xfrm>
          <a:prstGeom prst="rect">
            <a:avLst/>
          </a:prstGeom>
          <a:noFill/>
        </p:spPr>
        <p:txBody>
          <a:bodyPr wrap="none" rtlCol="0">
            <a:spAutoFit/>
          </a:bodyPr>
          <a:lstStyle/>
          <a:p>
            <a:r>
              <a:rPr lang="en-US" b="1" i="1" dirty="0">
                <a:solidFill>
                  <a:srgbClr val="FF0000"/>
                </a:solidFill>
              </a:rPr>
              <a:t>M</a:t>
            </a:r>
            <a:r>
              <a:rPr lang="en-US" b="1" i="1" dirty="0" smtClean="0">
                <a:solidFill>
                  <a:srgbClr val="FF0000"/>
                </a:solidFill>
              </a:rPr>
              <a:t>odule</a:t>
            </a:r>
            <a:endParaRPr lang="en-US" b="1" i="1" dirty="0">
              <a:solidFill>
                <a:srgbClr val="FF0000"/>
              </a:solidFill>
            </a:endParaRPr>
          </a:p>
        </p:txBody>
      </p:sp>
      <p:sp>
        <p:nvSpPr>
          <p:cNvPr id="16" name="TextBox 15"/>
          <p:cNvSpPr txBox="1"/>
          <p:nvPr/>
        </p:nvSpPr>
        <p:spPr>
          <a:xfrm>
            <a:off x="5058530" y="3802196"/>
            <a:ext cx="1484061" cy="369332"/>
          </a:xfrm>
          <a:prstGeom prst="rect">
            <a:avLst/>
          </a:prstGeom>
          <a:noFill/>
        </p:spPr>
        <p:txBody>
          <a:bodyPr wrap="none" rtlCol="0">
            <a:spAutoFit/>
          </a:bodyPr>
          <a:lstStyle/>
          <a:p>
            <a:r>
              <a:rPr lang="en-US" b="1" i="1" dirty="0" smtClean="0">
                <a:solidFill>
                  <a:srgbClr val="FF0000"/>
                </a:solidFill>
              </a:rPr>
              <a:t>F-DB instance</a:t>
            </a:r>
            <a:endParaRPr lang="en-US" b="1" i="1" dirty="0">
              <a:solidFill>
                <a:srgbClr val="FF0000"/>
              </a:solidFill>
            </a:endParaRPr>
          </a:p>
        </p:txBody>
      </p:sp>
      <p:sp>
        <p:nvSpPr>
          <p:cNvPr id="3" name="Date Placeholder 2"/>
          <p:cNvSpPr>
            <a:spLocks noGrp="1"/>
          </p:cNvSpPr>
          <p:nvPr>
            <p:ph type="dt" sz="half" idx="10"/>
          </p:nvPr>
        </p:nvSpPr>
        <p:spPr/>
        <p:txBody>
          <a:bodyPr/>
          <a:lstStyle/>
          <a:p>
            <a:r>
              <a:rPr lang="en-US" smtClean="0"/>
              <a:t>11/17/14</a:t>
            </a:r>
            <a:endParaRPr lang="en-US"/>
          </a:p>
        </p:txBody>
      </p:sp>
      <p:sp>
        <p:nvSpPr>
          <p:cNvPr id="17" name="Footer Placeholder 16"/>
          <p:cNvSpPr>
            <a:spLocks noGrp="1"/>
          </p:cNvSpPr>
          <p:nvPr>
            <p:ph type="ftr" sz="quarter" idx="11"/>
          </p:nvPr>
        </p:nvSpPr>
        <p:spPr>
          <a:xfrm>
            <a:off x="2133600" y="6324600"/>
            <a:ext cx="3886200" cy="396877"/>
          </a:xfrm>
        </p:spPr>
        <p:txBody>
          <a:bodyPr/>
          <a:lstStyle/>
          <a:p>
            <a:r>
              <a:rPr lang="en-US" dirty="0" smtClean="0"/>
              <a:t>Software Defined Networking (COMS 6998-10) </a:t>
            </a:r>
            <a:endParaRPr lang="en-US" dirty="0"/>
          </a:p>
        </p:txBody>
      </p:sp>
      <p:sp>
        <p:nvSpPr>
          <p:cNvPr id="18" name="Slide Number Placeholder 17"/>
          <p:cNvSpPr>
            <a:spLocks noGrp="1"/>
          </p:cNvSpPr>
          <p:nvPr>
            <p:ph type="sldNum" sz="quarter" idx="12"/>
          </p:nvPr>
        </p:nvSpPr>
        <p:spPr/>
        <p:txBody>
          <a:bodyPr/>
          <a:lstStyle/>
          <a:p>
            <a:fld id="{20342B77-D34C-443A-9BA4-2E8748A6D936}" type="slidenum">
              <a:rPr lang="en-US" smtClean="0"/>
              <a:pPr/>
              <a:t>6</a:t>
            </a:fld>
            <a:endParaRPr lang="en-US"/>
          </a:p>
        </p:txBody>
      </p:sp>
      <p:sp>
        <p:nvSpPr>
          <p:cNvPr id="19"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sz="1100" dirty="0" smtClean="0"/>
              <a:t>Source: </a:t>
            </a:r>
            <a:r>
              <a:rPr lang="en-GB" sz="1100" dirty="0" smtClean="0">
                <a:latin typeface="Segoe UI Light" panose="020B0502040204020203" pitchFamily="34" charset="0"/>
              </a:rPr>
              <a:t>G. </a:t>
            </a:r>
            <a:r>
              <a:rPr lang="en-GB" sz="1100" dirty="0" err="1" smtClean="0">
                <a:latin typeface="Segoe UI Light" panose="020B0502040204020203" pitchFamily="34" charset="0"/>
              </a:rPr>
              <a:t>Gu</a:t>
            </a:r>
            <a:r>
              <a:rPr lang="en-GB" sz="1100" dirty="0" smtClean="0">
                <a:latin typeface="Segoe UI Light" panose="020B0502040204020203" pitchFamily="34" charset="0"/>
              </a:rPr>
              <a:t>, et al</a:t>
            </a:r>
            <a:r>
              <a:rPr lang="en-US" sz="1100" dirty="0" smtClean="0"/>
              <a:t>, Texas A&amp;M &amp;SRI</a:t>
            </a:r>
            <a:endParaRPr lang="en-US" sz="1100" dirty="0"/>
          </a:p>
        </p:txBody>
      </p:sp>
      <p:sp>
        <p:nvSpPr>
          <p:cNvPr id="20" name="Title 1"/>
          <p:cNvSpPr txBox="1">
            <a:spLocks/>
          </p:cNvSpPr>
          <p:nvPr/>
        </p:nvSpPr>
        <p:spPr>
          <a:xfrm>
            <a:off x="457204" y="152402"/>
            <a:ext cx="8229600" cy="1143000"/>
          </a:xfrm>
          <a:prstGeom prst="rect">
            <a:avLst/>
          </a:prstGeom>
        </p:spPr>
        <p:txBody>
          <a:bodyPr vert="horz" lIns="91332" tIns="45666" rIns="91332" bIns="45666" rtlCol="0" anchor="ctr">
            <a:normAutofit fontScale="90000" lnSpcReduction="20000"/>
          </a:bodyPr>
          <a:lstStyle>
            <a:lvl1pPr algn="ctr" defTabSz="914296" rtl="0" eaLnBrk="1" latinLnBrk="0" hangingPunct="1">
              <a:spcBef>
                <a:spcPct val="0"/>
              </a:spcBef>
              <a:buNone/>
              <a:defRPr sz="4400" kern="1200">
                <a:solidFill>
                  <a:schemeClr val="tx1"/>
                </a:solidFill>
                <a:latin typeface="+mj-lt"/>
                <a:ea typeface="+mj-ea"/>
                <a:cs typeface="+mj-cs"/>
              </a:defRPr>
            </a:lvl1pPr>
          </a:lstStyle>
          <a:p>
            <a:r>
              <a:rPr lang="en-US" altLang="ko-KR" dirty="0" smtClean="0">
                <a:latin typeface="Calibri" panose="020F0502020204030204" pitchFamily="34" charset="0"/>
              </a:rPr>
              <a:t>Review of Previous Lecture: Controller Security Framework (Cont’d)</a:t>
            </a:r>
            <a:endParaRPr lang="ko-KR" altLang="en-US" dirty="0">
              <a:latin typeface="Calibri" panose="020F0502020204030204" pitchFamily="34" charset="0"/>
            </a:endParaRPr>
          </a:p>
        </p:txBody>
      </p:sp>
    </p:spTree>
    <p:extLst>
      <p:ext uri="{BB962C8B-B14F-4D97-AF65-F5344CB8AC3E}">
        <p14:creationId xmlns:p14="http://schemas.microsoft.com/office/powerpoint/2010/main" val="99649721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a:stCxn id="13" idx="3"/>
            <a:endCxn id="26" idx="1"/>
          </p:cNvCxnSpPr>
          <p:nvPr/>
        </p:nvCxnSpPr>
        <p:spPr>
          <a:xfrm flipV="1">
            <a:off x="3184334" y="5773717"/>
            <a:ext cx="700255" cy="165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26" idx="0"/>
            <a:endCxn id="4" idx="2"/>
          </p:cNvCxnSpPr>
          <p:nvPr/>
        </p:nvCxnSpPr>
        <p:spPr>
          <a:xfrm flipV="1">
            <a:off x="4259236" y="4570022"/>
            <a:ext cx="0" cy="1060039"/>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26" idx="3"/>
            <a:endCxn id="27" idx="1"/>
          </p:cNvCxnSpPr>
          <p:nvPr/>
        </p:nvCxnSpPr>
        <p:spPr>
          <a:xfrm>
            <a:off x="4633886" y="5773717"/>
            <a:ext cx="1095462"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9" idx="0"/>
            <a:endCxn id="27" idx="2"/>
          </p:cNvCxnSpPr>
          <p:nvPr/>
        </p:nvCxnSpPr>
        <p:spPr>
          <a:xfrm flipH="1" flipV="1">
            <a:off x="6104000" y="5917386"/>
            <a:ext cx="6652" cy="32510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27" idx="3"/>
          </p:cNvCxnSpPr>
          <p:nvPr/>
        </p:nvCxnSpPr>
        <p:spPr>
          <a:xfrm flipV="1">
            <a:off x="6478648" y="5755707"/>
            <a:ext cx="835186" cy="18025"/>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7"/>
          <p:cNvSpPr>
            <a:spLocks noGrp="1"/>
          </p:cNvSpPr>
          <p:nvPr>
            <p:ph idx="1"/>
          </p:nvPr>
        </p:nvSpPr>
        <p:spPr/>
        <p:txBody>
          <a:bodyPr/>
          <a:lstStyle/>
          <a:p>
            <a:r>
              <a:rPr lang="en-US" sz="2400" dirty="0"/>
              <a:t>An ongoing flow traverses </a:t>
            </a:r>
            <a:r>
              <a:rPr lang="en-US" sz="2400" dirty="0" err="1"/>
              <a:t>stateful</a:t>
            </a:r>
            <a:r>
              <a:rPr lang="en-US" sz="2400" dirty="0"/>
              <a:t> Firewall 1 before handoff</a:t>
            </a:r>
          </a:p>
          <a:p>
            <a:pPr lvl="1"/>
            <a:r>
              <a:rPr lang="en-US" sz="2200" dirty="0"/>
              <a:t>Use </a:t>
            </a:r>
            <a:r>
              <a:rPr lang="en-US" sz="2200" dirty="0">
                <a:solidFill>
                  <a:schemeClr val="accent2"/>
                </a:solidFill>
              </a:rPr>
              <a:t>10.0.0.7</a:t>
            </a:r>
            <a:r>
              <a:rPr lang="en-US" sz="2200" dirty="0"/>
              <a:t> (old IP under BS1), go via the old path</a:t>
            </a:r>
          </a:p>
          <a:p>
            <a:r>
              <a:rPr lang="en-US" sz="2400" dirty="0"/>
              <a:t>New Flow can go via </a:t>
            </a:r>
            <a:r>
              <a:rPr lang="en-US" sz="2400" dirty="0" err="1"/>
              <a:t>stateful</a:t>
            </a:r>
            <a:r>
              <a:rPr lang="en-US" sz="2400" dirty="0"/>
              <a:t> Firewall 2</a:t>
            </a:r>
          </a:p>
          <a:p>
            <a:pPr lvl="1"/>
            <a:r>
              <a:rPr lang="en-US" sz="2200" dirty="0"/>
              <a:t>Use </a:t>
            </a:r>
            <a:r>
              <a:rPr lang="en-US" sz="2200" dirty="0">
                <a:solidFill>
                  <a:srgbClr val="77933C"/>
                </a:solidFill>
              </a:rPr>
              <a:t>10.1.0.11</a:t>
            </a:r>
            <a:r>
              <a:rPr lang="en-US" sz="2200" dirty="0"/>
              <a:t> (new IP under BS2), go via the new path</a:t>
            </a:r>
          </a:p>
        </p:txBody>
      </p:sp>
      <p:sp>
        <p:nvSpPr>
          <p:cNvPr id="2" name="Title 1"/>
          <p:cNvSpPr>
            <a:spLocks noGrp="1"/>
          </p:cNvSpPr>
          <p:nvPr>
            <p:ph type="title"/>
          </p:nvPr>
        </p:nvSpPr>
        <p:spPr/>
        <p:txBody>
          <a:bodyPr>
            <a:normAutofit/>
          </a:bodyPr>
          <a:lstStyle/>
          <a:p>
            <a:r>
              <a:rPr lang="en-US" dirty="0" smtClean="0"/>
              <a:t>Policy </a:t>
            </a:r>
            <a:r>
              <a:rPr lang="en-US" dirty="0"/>
              <a:t>Consistency</a:t>
            </a:r>
          </a:p>
        </p:txBody>
      </p:sp>
      <p:pic>
        <p:nvPicPr>
          <p:cNvPr id="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586" y="4282668"/>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472281" y="3872982"/>
            <a:ext cx="746653" cy="1072354"/>
            <a:chOff x="1220243" y="2040952"/>
            <a:chExt cx="746653" cy="1072354"/>
          </a:xfrm>
        </p:grpSpPr>
        <p:graphicFrame>
          <p:nvGraphicFramePr>
            <p:cNvPr id="6" name="Object 5"/>
            <p:cNvGraphicFramePr>
              <a:graphicFrameLocks noChangeAspect="1"/>
            </p:cNvGraphicFramePr>
            <p:nvPr>
              <p:extLst>
                <p:ext uri="{D42A27DB-BD31-4B8C-83A1-F6EECF244321}">
                  <p14:modId xmlns:p14="http://schemas.microsoft.com/office/powerpoint/2010/main" val="274130183"/>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7450" name="Visio" r:id="rId5" imgW="624535" imgH="1494739" progId="">
                    <p:embed/>
                  </p:oleObj>
                </mc:Choice>
                <mc:Fallback>
                  <p:oleObj name="Visio" r:id="rId5"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p:cNvCxnSpPr/>
          <p:nvPr/>
        </p:nvCxnSpPr>
        <p:spPr>
          <a:xfrm flipV="1">
            <a:off x="3186370" y="4382929"/>
            <a:ext cx="731520" cy="6183"/>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173475" y="5755692"/>
            <a:ext cx="731520" cy="1650"/>
          </a:xfrm>
          <a:prstGeom prst="line">
            <a:avLst/>
          </a:pr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4" idx="3"/>
          </p:cNvCxnSpPr>
          <p:nvPr/>
        </p:nvCxnSpPr>
        <p:spPr>
          <a:xfrm>
            <a:off x="6447199" y="4426337"/>
            <a:ext cx="866635"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2437682" y="5215826"/>
            <a:ext cx="746653" cy="1072354"/>
            <a:chOff x="1220243" y="2040952"/>
            <a:chExt cx="746653" cy="1072354"/>
          </a:xfrm>
        </p:grpSpPr>
        <p:graphicFrame>
          <p:nvGraphicFramePr>
            <p:cNvPr id="12" name="Object 11"/>
            <p:cNvGraphicFramePr>
              <a:graphicFrameLocks noChangeAspect="1"/>
            </p:cNvGraphicFramePr>
            <p:nvPr>
              <p:extLst>
                <p:ext uri="{D42A27DB-BD31-4B8C-83A1-F6EECF244321}">
                  <p14:modId xmlns:p14="http://schemas.microsoft.com/office/powerpoint/2010/main" val="316956231"/>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7451"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3"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900" y="4282668"/>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stCxn id="4" idx="3"/>
            <a:endCxn id="14" idx="1"/>
          </p:cNvCxnSpPr>
          <p:nvPr/>
        </p:nvCxnSpPr>
        <p:spPr>
          <a:xfrm>
            <a:off x="4633886" y="4426337"/>
            <a:ext cx="1064014"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58" idx="2"/>
            <a:endCxn id="14" idx="0"/>
          </p:cNvCxnSpPr>
          <p:nvPr/>
        </p:nvCxnSpPr>
        <p:spPr>
          <a:xfrm>
            <a:off x="6072550" y="3894137"/>
            <a:ext cx="0" cy="388531"/>
          </a:xfrm>
          <a:prstGeom prst="line">
            <a:avLst/>
          </a:pr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928290" y="3650269"/>
            <a:ext cx="1808094" cy="276902"/>
          </a:xfrm>
          <a:prstGeom prst="rect">
            <a:avLst/>
          </a:prstGeom>
        </p:spPr>
        <p:txBody>
          <a:bodyPr wrap="square" lIns="91344" tIns="45672" rIns="91344" bIns="45672">
            <a:spAutoFit/>
          </a:bodyPr>
          <a:lstStyle/>
          <a:p>
            <a:pPr defTabSz="456718">
              <a:lnSpc>
                <a:spcPct val="70000"/>
              </a:lnSpc>
            </a:pPr>
            <a:r>
              <a:rPr lang="en-US" sz="1600" dirty="0">
                <a:solidFill>
                  <a:srgbClr val="000000"/>
                </a:solidFill>
                <a:latin typeface="Calibri"/>
              </a:rPr>
              <a:t>BS 1: 10.0.0.0/16</a:t>
            </a:r>
          </a:p>
        </p:txBody>
      </p:sp>
      <p:pic>
        <p:nvPicPr>
          <p:cNvPr id="22" name="Picture 21" descr="hero_front.jpg"/>
          <p:cNvPicPr>
            <a:picLocks noChangeAspect="1"/>
          </p:cNvPicPr>
          <p:nvPr/>
        </p:nvPicPr>
        <p:blipFill rotWithShape="1">
          <a:blip r:embed="rId8">
            <a:extLst>
              <a:ext uri="{28A0092B-C50C-407E-A947-70E740481C1C}">
                <a14:useLocalDpi xmlns:a14="http://schemas.microsoft.com/office/drawing/2010/main" val="0"/>
              </a:ext>
            </a:extLst>
          </a:blip>
          <a:srcRect l="9836" t="1335" r="9991" b="10662"/>
          <a:stretch/>
        </p:blipFill>
        <p:spPr>
          <a:xfrm>
            <a:off x="1086266" y="3946278"/>
            <a:ext cx="367487" cy="753236"/>
          </a:xfrm>
          <a:prstGeom prst="rect">
            <a:avLst/>
          </a:prstGeom>
        </p:spPr>
      </p:pic>
      <p:pic>
        <p:nvPicPr>
          <p:cNvPr id="23" name="Picture 22" descr="hero_front.jpg"/>
          <p:cNvPicPr>
            <a:picLocks noChangeAspect="1"/>
          </p:cNvPicPr>
          <p:nvPr/>
        </p:nvPicPr>
        <p:blipFill rotWithShape="1">
          <a:blip r:embed="rId8">
            <a:extLst>
              <a:ext uri="{28A0092B-C50C-407E-A947-70E740481C1C}">
                <a14:useLocalDpi xmlns:a14="http://schemas.microsoft.com/office/drawing/2010/main" val="0"/>
              </a:ext>
            </a:extLst>
          </a:blip>
          <a:srcRect l="9836" t="1335" r="9991" b="10662"/>
          <a:stretch/>
        </p:blipFill>
        <p:spPr>
          <a:xfrm>
            <a:off x="1114701" y="5215826"/>
            <a:ext cx="367487" cy="753236"/>
          </a:xfrm>
          <a:prstGeom prst="rect">
            <a:avLst/>
          </a:prstGeom>
        </p:spPr>
      </p:pic>
      <p:sp>
        <p:nvSpPr>
          <p:cNvPr id="24" name="Curved Right Arrow 23"/>
          <p:cNvSpPr/>
          <p:nvPr/>
        </p:nvSpPr>
        <p:spPr>
          <a:xfrm rot="10800000" flipH="1" flipV="1">
            <a:off x="524389" y="4415064"/>
            <a:ext cx="460698" cy="1208295"/>
          </a:xfrm>
          <a:prstGeom prst="curvedRightArrow">
            <a:avLst>
              <a:gd name="adj1" fmla="val 25000"/>
              <a:gd name="adj2" fmla="val 68525"/>
              <a:gd name="adj3" fmla="val 25000"/>
            </a:avLst>
          </a:prstGeom>
          <a:solidFill>
            <a:schemeClr val="accent2"/>
          </a:solidFill>
          <a:ln>
            <a:noFill/>
            <a:prstDash val="sysDash"/>
          </a:ln>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456718"/>
            <a:endParaRPr lang="en-US">
              <a:solidFill>
                <a:prstClr val="white">
                  <a:lumMod val="95000"/>
                </a:prstClr>
              </a:solidFill>
              <a:latin typeface="Calibri"/>
            </a:endParaRPr>
          </a:p>
        </p:txBody>
      </p:sp>
      <p:sp>
        <p:nvSpPr>
          <p:cNvPr id="25" name="Rectangle 24"/>
          <p:cNvSpPr/>
          <p:nvPr/>
        </p:nvSpPr>
        <p:spPr>
          <a:xfrm>
            <a:off x="749098" y="4697688"/>
            <a:ext cx="1175814" cy="276902"/>
          </a:xfrm>
          <a:prstGeom prst="rect">
            <a:avLst/>
          </a:prstGeom>
        </p:spPr>
        <p:txBody>
          <a:bodyPr wrap="square" lIns="91344" tIns="45672" rIns="91344" bIns="45672">
            <a:spAutoFit/>
          </a:bodyPr>
          <a:lstStyle/>
          <a:p>
            <a:pPr defTabSz="456718">
              <a:lnSpc>
                <a:spcPct val="70000"/>
              </a:lnSpc>
            </a:pPr>
            <a:r>
              <a:rPr lang="en-US" sz="1600" dirty="0">
                <a:solidFill>
                  <a:srgbClr val="000000"/>
                </a:solidFill>
                <a:latin typeface="Calibri"/>
              </a:rPr>
              <a:t>192.168.0.5</a:t>
            </a:r>
          </a:p>
        </p:txBody>
      </p:sp>
      <p:pic>
        <p:nvPicPr>
          <p:cNvPr id="26"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586" y="5630048"/>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348" y="5630048"/>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a:stCxn id="26" idx="0"/>
            <a:endCxn id="4" idx="2"/>
          </p:cNvCxnSpPr>
          <p:nvPr/>
        </p:nvCxnSpPr>
        <p:spPr>
          <a:xfrm flipV="1">
            <a:off x="4259236" y="4570022"/>
            <a:ext cx="0" cy="1060039"/>
          </a:xfrm>
          <a:prstGeom prst="line">
            <a:avLst/>
          </a:pr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6" idx="3"/>
            <a:endCxn id="27" idx="1"/>
          </p:cNvCxnSpPr>
          <p:nvPr/>
        </p:nvCxnSpPr>
        <p:spPr>
          <a:xfrm>
            <a:off x="4633886" y="5773717"/>
            <a:ext cx="1095462" cy="0"/>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7" idx="3"/>
          </p:cNvCxnSpPr>
          <p:nvPr/>
        </p:nvCxnSpPr>
        <p:spPr>
          <a:xfrm>
            <a:off x="6478648" y="5773717"/>
            <a:ext cx="835186" cy="0"/>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59" idx="0"/>
            <a:endCxn id="27" idx="2"/>
          </p:cNvCxnSpPr>
          <p:nvPr/>
        </p:nvCxnSpPr>
        <p:spPr>
          <a:xfrm flipH="1" flipV="1">
            <a:off x="6104000" y="5917386"/>
            <a:ext cx="6652" cy="325107"/>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752475" y="5977338"/>
            <a:ext cx="1175814" cy="276902"/>
          </a:xfrm>
          <a:prstGeom prst="rect">
            <a:avLst/>
          </a:prstGeom>
        </p:spPr>
        <p:txBody>
          <a:bodyPr wrap="square" lIns="91344" tIns="45672" rIns="91344" bIns="45672">
            <a:spAutoFit/>
          </a:bodyPr>
          <a:lstStyle/>
          <a:p>
            <a:pPr defTabSz="456718">
              <a:lnSpc>
                <a:spcPct val="70000"/>
              </a:lnSpc>
            </a:pPr>
            <a:r>
              <a:rPr lang="en-US" sz="1600" dirty="0">
                <a:solidFill>
                  <a:srgbClr val="000000"/>
                </a:solidFill>
                <a:latin typeface="Calibri"/>
              </a:rPr>
              <a:t>192.168.0.5</a:t>
            </a:r>
          </a:p>
        </p:txBody>
      </p:sp>
      <p:cxnSp>
        <p:nvCxnSpPr>
          <p:cNvPr id="37" name="Straight Connector 36"/>
          <p:cNvCxnSpPr/>
          <p:nvPr/>
        </p:nvCxnSpPr>
        <p:spPr>
          <a:xfrm flipV="1">
            <a:off x="3184332" y="4467355"/>
            <a:ext cx="731520" cy="6183"/>
          </a:xfrm>
          <a:prstGeom prst="line">
            <a:avLst/>
          </a:pr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507717" y="4298345"/>
            <a:ext cx="1013905" cy="288444"/>
          </a:xfrm>
          <a:prstGeom prst="rect">
            <a:avLst/>
          </a:prstGeom>
        </p:spPr>
        <p:txBody>
          <a:bodyPr wrap="square" lIns="91344" tIns="45672" rIns="91344" bIns="45672">
            <a:spAutoFit/>
          </a:bodyPr>
          <a:lstStyle/>
          <a:p>
            <a:pPr defTabSz="456718">
              <a:lnSpc>
                <a:spcPct val="70000"/>
              </a:lnSpc>
            </a:pPr>
            <a:r>
              <a:rPr lang="en-US" dirty="0" smtClean="0">
                <a:solidFill>
                  <a:srgbClr val="C0504D"/>
                </a:solidFill>
                <a:latin typeface="Calibri"/>
              </a:rPr>
              <a:t>Old flow</a:t>
            </a:r>
            <a:endParaRPr lang="en-US" dirty="0">
              <a:solidFill>
                <a:srgbClr val="C0504D"/>
              </a:solidFill>
              <a:latin typeface="Calibri"/>
            </a:endParaRPr>
          </a:p>
        </p:txBody>
      </p:sp>
      <p:cxnSp>
        <p:nvCxnSpPr>
          <p:cNvPr id="39" name="Straight Connector 38"/>
          <p:cNvCxnSpPr/>
          <p:nvPr/>
        </p:nvCxnSpPr>
        <p:spPr>
          <a:xfrm flipV="1">
            <a:off x="6758101" y="3514907"/>
            <a:ext cx="665652" cy="6183"/>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758101" y="3814990"/>
            <a:ext cx="665652" cy="0"/>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507720" y="3371033"/>
            <a:ext cx="14617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Old Path</a:t>
            </a:r>
            <a:endParaRPr lang="en-US" dirty="0">
              <a:solidFill>
                <a:srgbClr val="000000"/>
              </a:solidFill>
              <a:latin typeface="Calibri"/>
            </a:endParaRPr>
          </a:p>
        </p:txBody>
      </p:sp>
      <p:sp>
        <p:nvSpPr>
          <p:cNvPr id="50" name="Rectangle 49"/>
          <p:cNvSpPr/>
          <p:nvPr/>
        </p:nvSpPr>
        <p:spPr>
          <a:xfrm>
            <a:off x="2706792" y="5182782"/>
            <a:ext cx="1175814" cy="471571"/>
          </a:xfrm>
          <a:prstGeom prst="rect">
            <a:avLst/>
          </a:prstGeom>
        </p:spPr>
        <p:txBody>
          <a:bodyPr wrap="square" lIns="91344" tIns="45672" rIns="91344" bIns="45672">
            <a:spAutoFit/>
          </a:bodyPr>
          <a:lstStyle/>
          <a:p>
            <a:pPr defTabSz="456718">
              <a:lnSpc>
                <a:spcPct val="70000"/>
              </a:lnSpc>
            </a:pPr>
            <a:r>
              <a:rPr lang="en-US" dirty="0" smtClean="0">
                <a:solidFill>
                  <a:srgbClr val="C0504D"/>
                </a:solidFill>
                <a:latin typeface="Calibri"/>
              </a:rPr>
              <a:t>Old Flow</a:t>
            </a:r>
          </a:p>
          <a:p>
            <a:pPr defTabSz="456718">
              <a:lnSpc>
                <a:spcPct val="70000"/>
              </a:lnSpc>
            </a:pPr>
            <a:r>
              <a:rPr lang="en-US" dirty="0" smtClean="0">
                <a:solidFill>
                  <a:srgbClr val="C0504D"/>
                </a:solidFill>
                <a:latin typeface="Calibri"/>
              </a:rPr>
              <a:t>10.0.0.7</a:t>
            </a:r>
            <a:endParaRPr lang="en-US" dirty="0">
              <a:solidFill>
                <a:srgbClr val="C0504D"/>
              </a:solidFill>
              <a:latin typeface="Calibri"/>
            </a:endParaRPr>
          </a:p>
        </p:txBody>
      </p:sp>
      <p:sp>
        <p:nvSpPr>
          <p:cNvPr id="47" name="Rectangle 46"/>
          <p:cNvSpPr/>
          <p:nvPr/>
        </p:nvSpPr>
        <p:spPr>
          <a:xfrm>
            <a:off x="7507721" y="5624095"/>
            <a:ext cx="1105621" cy="288444"/>
          </a:xfrm>
          <a:prstGeom prst="rect">
            <a:avLst/>
          </a:prstGeom>
        </p:spPr>
        <p:txBody>
          <a:bodyPr wrap="square" lIns="91344" tIns="45672" rIns="91344" bIns="45672">
            <a:spAutoFit/>
          </a:bodyPr>
          <a:lstStyle/>
          <a:p>
            <a:pPr defTabSz="456718">
              <a:lnSpc>
                <a:spcPct val="70000"/>
              </a:lnSpc>
            </a:pPr>
            <a:r>
              <a:rPr lang="en-US" dirty="0" smtClean="0">
                <a:solidFill>
                  <a:srgbClr val="77933C"/>
                </a:solidFill>
                <a:latin typeface="Calibri"/>
              </a:rPr>
              <a:t>New Flow</a:t>
            </a:r>
            <a:endParaRPr lang="en-US" dirty="0">
              <a:solidFill>
                <a:srgbClr val="77933C"/>
              </a:solidFill>
              <a:latin typeface="Calibri"/>
            </a:endParaRPr>
          </a:p>
        </p:txBody>
      </p:sp>
      <p:cxnSp>
        <p:nvCxnSpPr>
          <p:cNvPr id="53" name="Straight Connector 52"/>
          <p:cNvCxnSpPr>
            <a:endCxn id="12" idx="2"/>
          </p:cNvCxnSpPr>
          <p:nvPr/>
        </p:nvCxnSpPr>
        <p:spPr>
          <a:xfrm>
            <a:off x="1662500" y="5917385"/>
            <a:ext cx="953910" cy="370796"/>
          </a:xfrm>
          <a:prstGeom prst="line">
            <a:avLst/>
          </a:prstGeom>
          <a:ln w="57150" cmpd="sng">
            <a:solidFill>
              <a:srgbClr val="77933C"/>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737738" y="5977341"/>
            <a:ext cx="1175814" cy="471571"/>
          </a:xfrm>
          <a:prstGeom prst="rect">
            <a:avLst/>
          </a:prstGeom>
        </p:spPr>
        <p:txBody>
          <a:bodyPr wrap="square" lIns="91344" tIns="45672" rIns="91344" bIns="45672">
            <a:spAutoFit/>
          </a:bodyPr>
          <a:lstStyle/>
          <a:p>
            <a:pPr defTabSz="456718">
              <a:lnSpc>
                <a:spcPct val="70000"/>
              </a:lnSpc>
            </a:pPr>
            <a:r>
              <a:rPr lang="en-US" dirty="0" smtClean="0">
                <a:solidFill>
                  <a:srgbClr val="77933C"/>
                </a:solidFill>
                <a:latin typeface="Calibri"/>
              </a:rPr>
              <a:t>New Flow</a:t>
            </a:r>
          </a:p>
          <a:p>
            <a:pPr defTabSz="456718">
              <a:lnSpc>
                <a:spcPct val="70000"/>
              </a:lnSpc>
            </a:pPr>
            <a:r>
              <a:rPr lang="en-US" dirty="0" smtClean="0">
                <a:solidFill>
                  <a:srgbClr val="77933C"/>
                </a:solidFill>
                <a:latin typeface="Calibri"/>
              </a:rPr>
              <a:t>10.1.0.11</a:t>
            </a:r>
            <a:endParaRPr lang="en-US" dirty="0">
              <a:solidFill>
                <a:srgbClr val="77933C"/>
              </a:solidFill>
              <a:latin typeface="Calibri"/>
            </a:endParaRPr>
          </a:p>
        </p:txBody>
      </p:sp>
      <p:sp>
        <p:nvSpPr>
          <p:cNvPr id="55" name="Rectangle 54"/>
          <p:cNvSpPr/>
          <p:nvPr/>
        </p:nvSpPr>
        <p:spPr>
          <a:xfrm>
            <a:off x="7507720" y="3671115"/>
            <a:ext cx="1461743"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New Path</a:t>
            </a:r>
            <a:endParaRPr lang="en-US" dirty="0">
              <a:solidFill>
                <a:srgbClr val="000000"/>
              </a:solidFill>
              <a:latin typeface="Calibri"/>
            </a:endParaRPr>
          </a:p>
        </p:txBody>
      </p:sp>
      <p:cxnSp>
        <p:nvCxnSpPr>
          <p:cNvPr id="56" name="Straight Connector 55"/>
          <p:cNvCxnSpPr/>
          <p:nvPr/>
        </p:nvCxnSpPr>
        <p:spPr>
          <a:xfrm flipV="1">
            <a:off x="3162623" y="5852106"/>
            <a:ext cx="731520" cy="0"/>
          </a:xfrm>
          <a:prstGeom prst="line">
            <a:avLst/>
          </a:prstGeom>
          <a:ln w="57150" cmpd="sng">
            <a:solidFill>
              <a:srgbClr val="77933C"/>
            </a:solidFill>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1908850" y="4905781"/>
            <a:ext cx="1808094" cy="276902"/>
          </a:xfrm>
          <a:prstGeom prst="rect">
            <a:avLst/>
          </a:prstGeom>
        </p:spPr>
        <p:txBody>
          <a:bodyPr wrap="square" lIns="91344" tIns="45672" rIns="91344" bIns="45672">
            <a:spAutoFit/>
          </a:bodyPr>
          <a:lstStyle/>
          <a:p>
            <a:pPr defTabSz="456718">
              <a:lnSpc>
                <a:spcPct val="70000"/>
              </a:lnSpc>
            </a:pPr>
            <a:r>
              <a:rPr lang="en-US" sz="1600" dirty="0">
                <a:solidFill>
                  <a:srgbClr val="000000"/>
                </a:solidFill>
                <a:latin typeface="Calibri"/>
              </a:rPr>
              <a:t>BS 2: 10.1.0.0/16</a:t>
            </a:r>
          </a:p>
        </p:txBody>
      </p:sp>
      <p:cxnSp>
        <p:nvCxnSpPr>
          <p:cNvPr id="68" name="Straight Connector 67"/>
          <p:cNvCxnSpPr/>
          <p:nvPr/>
        </p:nvCxnSpPr>
        <p:spPr>
          <a:xfrm flipV="1">
            <a:off x="1662510" y="5478792"/>
            <a:ext cx="809781" cy="302512"/>
          </a:xfrm>
          <a:prstGeom prst="line">
            <a:avLst/>
          </a:prstGeom>
          <a:ln w="57150" cmpd="sng">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710090" y="3501848"/>
            <a:ext cx="988979" cy="338457"/>
          </a:xfrm>
          <a:prstGeom prst="rect">
            <a:avLst/>
          </a:prstGeom>
          <a:noFill/>
        </p:spPr>
        <p:txBody>
          <a:bodyPr wrap="none" lIns="91344" tIns="45672" rIns="91344" bIns="45672" rtlCol="0">
            <a:spAutoFit/>
          </a:bodyPr>
          <a:lstStyle/>
          <a:p>
            <a:pPr defTabSz="456718"/>
            <a:r>
              <a:rPr lang="en-US" sz="1600" dirty="0">
                <a:solidFill>
                  <a:prstClr val="black"/>
                </a:solidFill>
                <a:latin typeface="Calibri"/>
              </a:rPr>
              <a:t>Firewall 1</a:t>
            </a:r>
          </a:p>
        </p:txBody>
      </p:sp>
      <p:sp>
        <p:nvSpPr>
          <p:cNvPr id="52" name="TextBox 51"/>
          <p:cNvSpPr txBox="1"/>
          <p:nvPr/>
        </p:nvSpPr>
        <p:spPr>
          <a:xfrm>
            <a:off x="4708729" y="6242498"/>
            <a:ext cx="988979" cy="338457"/>
          </a:xfrm>
          <a:prstGeom prst="rect">
            <a:avLst/>
          </a:prstGeom>
          <a:noFill/>
        </p:spPr>
        <p:txBody>
          <a:bodyPr wrap="none" lIns="91344" tIns="45672" rIns="91344" bIns="45672" rtlCol="0">
            <a:spAutoFit/>
          </a:bodyPr>
          <a:lstStyle/>
          <a:p>
            <a:pPr defTabSz="456718"/>
            <a:r>
              <a:rPr lang="en-US" sz="1600" dirty="0">
                <a:solidFill>
                  <a:prstClr val="black"/>
                </a:solidFill>
                <a:latin typeface="Calibri"/>
              </a:rPr>
              <a:t>Firewall 2</a:t>
            </a:r>
          </a:p>
        </p:txBody>
      </p:sp>
      <p:pic>
        <p:nvPicPr>
          <p:cNvPr id="58" name="Picture 11" descr="IOSfirew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5050" y="3460751"/>
            <a:ext cx="63500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1" descr="IOSfirew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3150" y="6242494"/>
            <a:ext cx="63500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39847" y="4002648"/>
            <a:ext cx="864145" cy="338457"/>
          </a:xfrm>
          <a:prstGeom prst="rect">
            <a:avLst/>
          </a:prstGeom>
          <a:noFill/>
        </p:spPr>
        <p:txBody>
          <a:bodyPr wrap="none" lIns="91344" tIns="45672" rIns="91344" bIns="45672" rtlCol="0">
            <a:spAutoFit/>
          </a:bodyPr>
          <a:lstStyle/>
          <a:p>
            <a:pPr defTabSz="456718"/>
            <a:r>
              <a:rPr lang="en-US" sz="1600" dirty="0">
                <a:solidFill>
                  <a:srgbClr val="C0504D"/>
                </a:solidFill>
                <a:latin typeface="Calibri"/>
              </a:rPr>
              <a:t>10.0.0.7</a:t>
            </a:r>
          </a:p>
        </p:txBody>
      </p:sp>
      <p:sp>
        <p:nvSpPr>
          <p:cNvPr id="57" name="TextBox 56"/>
          <p:cNvSpPr txBox="1"/>
          <p:nvPr/>
        </p:nvSpPr>
        <p:spPr>
          <a:xfrm>
            <a:off x="1438579" y="5131720"/>
            <a:ext cx="963832" cy="338457"/>
          </a:xfrm>
          <a:prstGeom prst="rect">
            <a:avLst/>
          </a:prstGeom>
          <a:noFill/>
        </p:spPr>
        <p:txBody>
          <a:bodyPr wrap="none" lIns="91344" tIns="45672" rIns="91344" bIns="45672" rtlCol="0">
            <a:spAutoFit/>
          </a:bodyPr>
          <a:lstStyle/>
          <a:p>
            <a:pPr defTabSz="456718"/>
            <a:r>
              <a:rPr lang="en-US" sz="1600" dirty="0">
                <a:solidFill>
                  <a:srgbClr val="77933C"/>
                </a:solidFill>
                <a:latin typeface="Calibri"/>
              </a:rPr>
              <a:t>10.1.0.11</a:t>
            </a:r>
          </a:p>
        </p:txBody>
      </p:sp>
      <p:sp>
        <p:nvSpPr>
          <p:cNvPr id="16" name="TextBox 15"/>
          <p:cNvSpPr txBox="1"/>
          <p:nvPr/>
        </p:nvSpPr>
        <p:spPr>
          <a:xfrm>
            <a:off x="-70496" y="4735275"/>
            <a:ext cx="902617" cy="353846"/>
          </a:xfrm>
          <a:prstGeom prst="rect">
            <a:avLst/>
          </a:prstGeom>
          <a:noFill/>
        </p:spPr>
        <p:txBody>
          <a:bodyPr wrap="none" lIns="91344" tIns="45672" rIns="91344" bIns="45672" rtlCol="0">
            <a:spAutoFit/>
          </a:bodyPr>
          <a:lstStyle/>
          <a:p>
            <a:pPr defTabSz="456718"/>
            <a:r>
              <a:rPr lang="en-US" dirty="0" smtClean="0">
                <a:solidFill>
                  <a:prstClr val="black"/>
                </a:solidFill>
                <a:latin typeface="Calibri"/>
              </a:rPr>
              <a:t>Handoff</a:t>
            </a:r>
            <a:endParaRPr lang="en-US" dirty="0">
              <a:solidFill>
                <a:prstClr val="black"/>
              </a:solidFill>
              <a:latin typeface="Calibri"/>
            </a:endParaRPr>
          </a:p>
        </p:txBody>
      </p:sp>
      <p:sp>
        <p:nvSpPr>
          <p:cNvPr id="34" name="Slide Number Placeholder 33"/>
          <p:cNvSpPr>
            <a:spLocks noGrp="1"/>
          </p:cNvSpPr>
          <p:nvPr>
            <p:ph type="sldNum" sz="quarter" idx="12"/>
          </p:nvPr>
        </p:nvSpPr>
        <p:spPr/>
        <p:txBody>
          <a:bodyPr/>
          <a:lstStyle/>
          <a:p>
            <a:fld id="{1718992C-B9AF-2F49-8B31-EC7F489F3004}" type="slidenum">
              <a:rPr lang="en-US" b="0" smtClean="0">
                <a:solidFill>
                  <a:prstClr val="black"/>
                </a:solidFill>
                <a:latin typeface="Calibri"/>
              </a:rPr>
              <a:pPr/>
              <a:t>60</a:t>
            </a:fld>
            <a:endParaRPr lang="en-US" b="0" dirty="0">
              <a:solidFill>
                <a:prstClr val="black"/>
              </a:solidFill>
              <a:latin typeface="Calibri"/>
            </a:endParaRPr>
          </a:p>
        </p:txBody>
      </p:sp>
      <p:sp>
        <p:nvSpPr>
          <p:cNvPr id="32" name="Date Placeholder 31"/>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35" name="Footer Placeholder 34"/>
          <p:cNvSpPr>
            <a:spLocks noGrp="1"/>
          </p:cNvSpPr>
          <p:nvPr>
            <p:ph type="ftr" sz="quarter" idx="11"/>
          </p:nvPr>
        </p:nvSpPr>
        <p:spPr>
          <a:xfrm>
            <a:off x="2362209" y="6519333"/>
            <a:ext cx="3733801" cy="304800"/>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425253435"/>
      </p:ext>
    </p:extLst>
  </p:cSld>
  <p:clrMapOvr>
    <a:masterClrMapping/>
  </p:clrMapOvr>
  <mc:AlternateContent xmlns:mc="http://schemas.openxmlformats.org/markup-compatibility/2006" xmlns:p14="http://schemas.microsoft.com/office/powerpoint/2010/main">
    <mc:Choice Requires="p14">
      <p:transition spd="slow" p14:dur="2000" advTm="78220"/>
    </mc:Choice>
    <mc:Fallback xmlns="">
      <p:transition xmlns:p14="http://schemas.microsoft.com/office/powerpoint/2010/main" spd="slow" advTm="782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p:bldP spid="44" grpId="0"/>
      <p:bldP spid="50" grpId="0"/>
      <p:bldP spid="47" grpId="0"/>
      <p:bldP spid="54" grpId="0"/>
      <p:bldP spid="55" grpId="0"/>
      <p:bldP spid="57"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Multi-Dimensional Identifier Encoding</a:t>
            </a:r>
            <a:endParaRPr lang="en-US" dirty="0"/>
          </a:p>
        </p:txBody>
      </p:sp>
      <p:sp>
        <p:nvSpPr>
          <p:cNvPr id="3" name="Content Placeholder 2"/>
          <p:cNvSpPr>
            <a:spLocks noGrp="1"/>
          </p:cNvSpPr>
          <p:nvPr>
            <p:ph idx="1"/>
          </p:nvPr>
        </p:nvSpPr>
        <p:spPr>
          <a:xfrm>
            <a:off x="457204" y="1600216"/>
            <a:ext cx="8229600" cy="5003799"/>
          </a:xfrm>
        </p:spPr>
        <p:txBody>
          <a:bodyPr>
            <a:normAutofit fontScale="92500" lnSpcReduction="20000"/>
          </a:bodyPr>
          <a:lstStyle/>
          <a:p>
            <a:r>
              <a:rPr lang="en-US" altLang="zh-CN" sz="2600" dirty="0">
                <a:solidFill>
                  <a:srgbClr val="C0504D"/>
                </a:solidFill>
              </a:rPr>
              <a:t>Encode </a:t>
            </a:r>
            <a:r>
              <a:rPr lang="en-US" sz="2600" dirty="0">
                <a:solidFill>
                  <a:srgbClr val="C0504D"/>
                </a:solidFill>
              </a:rPr>
              <a:t>multi-dimensional identifiers </a:t>
            </a:r>
            <a:r>
              <a:rPr lang="en-US" sz="2600" dirty="0"/>
              <a:t>to source IP and source port</a:t>
            </a:r>
          </a:p>
          <a:p>
            <a:endParaRPr lang="en-US" sz="2600" dirty="0">
              <a:solidFill>
                <a:schemeClr val="accent2"/>
              </a:solidFill>
            </a:endParaRPr>
          </a:p>
          <a:p>
            <a:endParaRPr lang="en-US" sz="2600" dirty="0">
              <a:solidFill>
                <a:schemeClr val="accent2"/>
              </a:solidFill>
            </a:endParaRPr>
          </a:p>
          <a:p>
            <a:endParaRPr lang="en-US" sz="2600" dirty="0">
              <a:solidFill>
                <a:schemeClr val="accent2"/>
              </a:solidFill>
            </a:endParaRPr>
          </a:p>
          <a:p>
            <a:endParaRPr lang="en-US" sz="2600" dirty="0">
              <a:solidFill>
                <a:schemeClr val="accent2"/>
              </a:solidFill>
            </a:endParaRPr>
          </a:p>
          <a:p>
            <a:endParaRPr lang="en-US" sz="2600" dirty="0">
              <a:solidFill>
                <a:schemeClr val="accent2"/>
              </a:solidFill>
            </a:endParaRPr>
          </a:p>
          <a:p>
            <a:r>
              <a:rPr lang="en-US" sz="2600" dirty="0">
                <a:solidFill>
                  <a:schemeClr val="accent2"/>
                </a:solidFill>
              </a:rPr>
              <a:t>Return</a:t>
            </a:r>
            <a:r>
              <a:rPr lang="en-US" sz="2600" dirty="0">
                <a:solidFill>
                  <a:srgbClr val="000000"/>
                </a:solidFill>
              </a:rPr>
              <a:t> traffic from the Internet:</a:t>
            </a:r>
          </a:p>
          <a:p>
            <a:pPr lvl="1"/>
            <a:r>
              <a:rPr lang="en-US" sz="2400" dirty="0"/>
              <a:t>Identifiers are </a:t>
            </a:r>
            <a:r>
              <a:rPr lang="en-US" sz="2400" dirty="0">
                <a:solidFill>
                  <a:srgbClr val="C0504D"/>
                </a:solidFill>
              </a:rPr>
              <a:t>implicitly piggybacked </a:t>
            </a:r>
            <a:r>
              <a:rPr lang="en-US" sz="2400" dirty="0"/>
              <a:t>in destination IP and destination port</a:t>
            </a:r>
          </a:p>
          <a:p>
            <a:r>
              <a:rPr lang="en-US" sz="2600" dirty="0">
                <a:solidFill>
                  <a:srgbClr val="000000"/>
                </a:solidFill>
              </a:rPr>
              <a:t>Commodity chipsets (e.g., Broadcom) can wildcard on these bits</a:t>
            </a:r>
          </a:p>
        </p:txBody>
      </p:sp>
      <p:sp>
        <p:nvSpPr>
          <p:cNvPr id="4" name="Rectangle 3"/>
          <p:cNvSpPr/>
          <p:nvPr/>
        </p:nvSpPr>
        <p:spPr>
          <a:xfrm>
            <a:off x="986327" y="2698740"/>
            <a:ext cx="2194560" cy="415401"/>
          </a:xfrm>
          <a:prstGeom prst="rect">
            <a:avLst/>
          </a:prstGeom>
          <a:ln w="28575" cmpd="sng">
            <a:solidFill>
              <a:schemeClr val="tx1"/>
            </a:solidFill>
          </a:ln>
        </p:spPr>
        <p:txBody>
          <a:bodyPr wrap="square" lIns="91344" tIns="45672" rIns="91344" bIns="45672">
            <a:spAutoFit/>
          </a:bodyPr>
          <a:lstStyle/>
          <a:p>
            <a:pPr algn="ctr" defTabSz="456718">
              <a:lnSpc>
                <a:spcPct val="70000"/>
              </a:lnSpc>
            </a:pPr>
            <a:r>
              <a:rPr lang="en-US" sz="2800" dirty="0">
                <a:solidFill>
                  <a:srgbClr val="4F81BD"/>
                </a:solidFill>
                <a:latin typeface="Calibri"/>
              </a:rPr>
              <a:t>Policy Tag</a:t>
            </a:r>
          </a:p>
        </p:txBody>
      </p:sp>
      <p:sp>
        <p:nvSpPr>
          <p:cNvPr id="5" name="Rectangle 4"/>
          <p:cNvSpPr/>
          <p:nvPr/>
        </p:nvSpPr>
        <p:spPr>
          <a:xfrm>
            <a:off x="3180897" y="2698952"/>
            <a:ext cx="1920239" cy="415401"/>
          </a:xfrm>
          <a:prstGeom prst="rect">
            <a:avLst/>
          </a:prstGeom>
          <a:ln w="28575" cmpd="sng">
            <a:solidFill>
              <a:schemeClr val="tx1"/>
            </a:solidFill>
          </a:ln>
        </p:spPr>
        <p:txBody>
          <a:bodyPr wrap="square" lIns="91344" tIns="45672" rIns="91344" bIns="45672">
            <a:spAutoFit/>
          </a:bodyPr>
          <a:lstStyle/>
          <a:p>
            <a:pPr algn="ctr" defTabSz="456718">
              <a:lnSpc>
                <a:spcPct val="70000"/>
              </a:lnSpc>
            </a:pPr>
            <a:r>
              <a:rPr lang="en-US" sz="2800" dirty="0">
                <a:solidFill>
                  <a:srgbClr val="C0504D"/>
                </a:solidFill>
                <a:latin typeface="Calibri"/>
              </a:rPr>
              <a:t>BS ID</a:t>
            </a:r>
          </a:p>
        </p:txBody>
      </p:sp>
      <p:sp>
        <p:nvSpPr>
          <p:cNvPr id="6" name="Rectangle 5"/>
          <p:cNvSpPr/>
          <p:nvPr/>
        </p:nvSpPr>
        <p:spPr>
          <a:xfrm>
            <a:off x="5101127" y="2698740"/>
            <a:ext cx="1828800" cy="415401"/>
          </a:xfrm>
          <a:prstGeom prst="rect">
            <a:avLst/>
          </a:prstGeom>
          <a:ln w="28575" cmpd="sng">
            <a:solidFill>
              <a:schemeClr val="tx1"/>
            </a:solidFill>
          </a:ln>
        </p:spPr>
        <p:txBody>
          <a:bodyPr wrap="square" lIns="91344" tIns="45672" rIns="91344" bIns="45672">
            <a:spAutoFit/>
          </a:bodyPr>
          <a:lstStyle/>
          <a:p>
            <a:pPr algn="ctr" defTabSz="456718">
              <a:lnSpc>
                <a:spcPct val="70000"/>
              </a:lnSpc>
            </a:pPr>
            <a:r>
              <a:rPr lang="en-US" sz="2800" dirty="0">
                <a:solidFill>
                  <a:srgbClr val="77933C"/>
                </a:solidFill>
                <a:latin typeface="Calibri"/>
              </a:rPr>
              <a:t>UE ID</a:t>
            </a:r>
          </a:p>
        </p:txBody>
      </p:sp>
      <p:grpSp>
        <p:nvGrpSpPr>
          <p:cNvPr id="7" name="Group 6"/>
          <p:cNvGrpSpPr/>
          <p:nvPr/>
        </p:nvGrpSpPr>
        <p:grpSpPr>
          <a:xfrm>
            <a:off x="1981955" y="3243751"/>
            <a:ext cx="3755820" cy="1321186"/>
            <a:chOff x="1981955" y="3332641"/>
            <a:chExt cx="3755820" cy="1321187"/>
          </a:xfrm>
        </p:grpSpPr>
        <p:sp>
          <p:nvSpPr>
            <p:cNvPr id="18" name="Rectangle 17"/>
            <p:cNvSpPr/>
            <p:nvPr/>
          </p:nvSpPr>
          <p:spPr>
            <a:xfrm>
              <a:off x="1988292" y="3804092"/>
              <a:ext cx="931104" cy="369332"/>
            </a:xfrm>
            <a:prstGeom prst="rect">
              <a:avLst/>
            </a:prstGeom>
          </p:spPr>
          <p:txBody>
            <a:bodyPr wrap="square">
              <a:spAutoFit/>
            </a:bodyPr>
            <a:lstStyle/>
            <a:p>
              <a:pPr defTabSz="456718">
                <a:lnSpc>
                  <a:spcPct val="70000"/>
                </a:lnSpc>
              </a:pPr>
              <a:r>
                <a:rPr lang="en-US" sz="2400" dirty="0" err="1">
                  <a:solidFill>
                    <a:prstClr val="black"/>
                  </a:solidFill>
                  <a:latin typeface="Calibri"/>
                </a:rPr>
                <a:t>Src</a:t>
              </a:r>
              <a:r>
                <a:rPr lang="en-US" sz="2400" dirty="0">
                  <a:solidFill>
                    <a:prstClr val="black"/>
                  </a:solidFill>
                  <a:latin typeface="Calibri"/>
                </a:rPr>
                <a:t> IP</a:t>
              </a:r>
            </a:p>
          </p:txBody>
        </p:sp>
        <p:sp>
          <p:nvSpPr>
            <p:cNvPr id="19" name="Rectangle 18"/>
            <p:cNvSpPr/>
            <p:nvPr/>
          </p:nvSpPr>
          <p:spPr>
            <a:xfrm>
              <a:off x="1981955" y="4282789"/>
              <a:ext cx="1339932" cy="369332"/>
            </a:xfrm>
            <a:prstGeom prst="rect">
              <a:avLst/>
            </a:prstGeom>
          </p:spPr>
          <p:txBody>
            <a:bodyPr wrap="square">
              <a:spAutoFit/>
            </a:bodyPr>
            <a:lstStyle/>
            <a:p>
              <a:pPr defTabSz="456718">
                <a:lnSpc>
                  <a:spcPct val="70000"/>
                </a:lnSpc>
              </a:pPr>
              <a:r>
                <a:rPr lang="en-US" sz="2400" dirty="0" err="1">
                  <a:solidFill>
                    <a:prstClr val="black"/>
                  </a:solidFill>
                  <a:latin typeface="Calibri"/>
                </a:rPr>
                <a:t>Src</a:t>
              </a:r>
              <a:r>
                <a:rPr lang="en-US" sz="2400" dirty="0">
                  <a:solidFill>
                    <a:prstClr val="black"/>
                  </a:solidFill>
                  <a:latin typeface="Calibri"/>
                </a:rPr>
                <a:t> Port</a:t>
              </a:r>
            </a:p>
          </p:txBody>
        </p:sp>
        <p:sp>
          <p:nvSpPr>
            <p:cNvPr id="20" name="Rectangle 19"/>
            <p:cNvSpPr/>
            <p:nvPr/>
          </p:nvSpPr>
          <p:spPr>
            <a:xfrm>
              <a:off x="3222069" y="3789398"/>
              <a:ext cx="1097281" cy="369332"/>
            </a:xfrm>
            <a:prstGeom prst="rect">
              <a:avLst/>
            </a:prstGeom>
            <a:ln w="28575" cmpd="sng">
              <a:solidFill>
                <a:schemeClr val="tx1"/>
              </a:solidFill>
            </a:ln>
          </p:spPr>
          <p:txBody>
            <a:bodyPr wrap="square">
              <a:spAutoFit/>
            </a:bodyPr>
            <a:lstStyle/>
            <a:p>
              <a:pPr algn="ctr" defTabSz="456718">
                <a:lnSpc>
                  <a:spcPct val="70000"/>
                </a:lnSpc>
              </a:pPr>
              <a:r>
                <a:rPr lang="en-US" sz="2400" dirty="0">
                  <a:solidFill>
                    <a:srgbClr val="C0504D"/>
                  </a:solidFill>
                  <a:latin typeface="Calibri"/>
                </a:rPr>
                <a:t>BS ID</a:t>
              </a:r>
            </a:p>
          </p:txBody>
        </p:sp>
        <p:sp>
          <p:nvSpPr>
            <p:cNvPr id="21" name="Rectangle 20"/>
            <p:cNvSpPr/>
            <p:nvPr/>
          </p:nvSpPr>
          <p:spPr>
            <a:xfrm>
              <a:off x="4319349" y="3789187"/>
              <a:ext cx="1234440" cy="369332"/>
            </a:xfrm>
            <a:prstGeom prst="rect">
              <a:avLst/>
            </a:prstGeom>
            <a:ln w="28575" cmpd="sng">
              <a:solidFill>
                <a:schemeClr val="tx1"/>
              </a:solidFill>
            </a:ln>
          </p:spPr>
          <p:txBody>
            <a:bodyPr wrap="square">
              <a:spAutoFit/>
            </a:bodyPr>
            <a:lstStyle/>
            <a:p>
              <a:pPr algn="ctr" defTabSz="456718">
                <a:lnSpc>
                  <a:spcPct val="70000"/>
                </a:lnSpc>
              </a:pPr>
              <a:r>
                <a:rPr lang="en-US" sz="2400" dirty="0">
                  <a:solidFill>
                    <a:srgbClr val="77933C"/>
                  </a:solidFill>
                  <a:latin typeface="Calibri"/>
                </a:rPr>
                <a:t>UE ID</a:t>
              </a:r>
            </a:p>
          </p:txBody>
        </p:sp>
        <p:sp>
          <p:nvSpPr>
            <p:cNvPr id="22" name="Rectangle 21"/>
            <p:cNvSpPr/>
            <p:nvPr/>
          </p:nvSpPr>
          <p:spPr>
            <a:xfrm>
              <a:off x="3222069" y="4284496"/>
              <a:ext cx="1097281" cy="369332"/>
            </a:xfrm>
            <a:prstGeom prst="rect">
              <a:avLst/>
            </a:prstGeom>
            <a:ln w="28575" cmpd="sng">
              <a:solidFill>
                <a:schemeClr val="tx1"/>
              </a:solidFill>
            </a:ln>
          </p:spPr>
          <p:txBody>
            <a:bodyPr wrap="square">
              <a:spAutoFit/>
            </a:bodyPr>
            <a:lstStyle/>
            <a:p>
              <a:pPr algn="ctr" defTabSz="456718">
                <a:lnSpc>
                  <a:spcPct val="70000"/>
                </a:lnSpc>
              </a:pPr>
              <a:r>
                <a:rPr lang="en-US" sz="2400" dirty="0">
                  <a:solidFill>
                    <a:srgbClr val="4F81BD"/>
                  </a:solidFill>
                  <a:latin typeface="Calibri"/>
                </a:rPr>
                <a:t>Tag</a:t>
              </a:r>
            </a:p>
          </p:txBody>
        </p:sp>
        <p:sp>
          <p:nvSpPr>
            <p:cNvPr id="23" name="Rectangle 22"/>
            <p:cNvSpPr/>
            <p:nvPr/>
          </p:nvSpPr>
          <p:spPr>
            <a:xfrm>
              <a:off x="4319348" y="4282790"/>
              <a:ext cx="1226631" cy="369332"/>
            </a:xfrm>
            <a:prstGeom prst="rect">
              <a:avLst/>
            </a:prstGeom>
            <a:ln w="28575" cmpd="sng">
              <a:solidFill>
                <a:schemeClr val="tx1"/>
              </a:solidFill>
            </a:ln>
          </p:spPr>
          <p:txBody>
            <a:bodyPr wrap="square">
              <a:spAutoFit/>
            </a:bodyPr>
            <a:lstStyle/>
            <a:p>
              <a:pPr algn="ctr" defTabSz="456718">
                <a:lnSpc>
                  <a:spcPct val="70000"/>
                </a:lnSpc>
              </a:pPr>
              <a:r>
                <a:rPr lang="en-US" sz="2400" dirty="0">
                  <a:solidFill>
                    <a:srgbClr val="000000"/>
                  </a:solidFill>
                  <a:latin typeface="Calibri"/>
                </a:rPr>
                <a:t>Flow ID</a:t>
              </a:r>
            </a:p>
          </p:txBody>
        </p:sp>
        <p:sp>
          <p:nvSpPr>
            <p:cNvPr id="24" name="Left Arrow 23"/>
            <p:cNvSpPr/>
            <p:nvPr/>
          </p:nvSpPr>
          <p:spPr>
            <a:xfrm rot="16200000" flipV="1">
              <a:off x="3774459" y="3346524"/>
              <a:ext cx="393526" cy="365760"/>
            </a:xfrm>
            <a:prstGeom prst="lef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718">
                <a:defRPr/>
              </a:pPr>
              <a:endParaRPr lang="en-US">
                <a:solidFill>
                  <a:prstClr val="white"/>
                </a:solidFill>
                <a:latin typeface="Calibri"/>
              </a:endParaRPr>
            </a:p>
          </p:txBody>
        </p:sp>
        <p:sp>
          <p:nvSpPr>
            <p:cNvPr id="25" name="Rectangle 24"/>
            <p:cNvSpPr/>
            <p:nvPr/>
          </p:nvSpPr>
          <p:spPr>
            <a:xfrm>
              <a:off x="4192896" y="3393036"/>
              <a:ext cx="1544879" cy="323165"/>
            </a:xfrm>
            <a:prstGeom prst="rect">
              <a:avLst/>
            </a:prstGeom>
          </p:spPr>
          <p:txBody>
            <a:bodyPr wrap="square">
              <a:spAutoFit/>
            </a:bodyPr>
            <a:lstStyle/>
            <a:p>
              <a:pPr defTabSz="456718">
                <a:lnSpc>
                  <a:spcPct val="70000"/>
                </a:lnSpc>
              </a:pPr>
              <a:r>
                <a:rPr lang="en-US" sz="2000" dirty="0">
                  <a:solidFill>
                    <a:srgbClr val="C0504D"/>
                  </a:solidFill>
                  <a:latin typeface="Calibri"/>
                </a:rPr>
                <a:t>Encode</a:t>
              </a:r>
            </a:p>
          </p:txBody>
        </p:sp>
      </p:grpSp>
      <p:sp>
        <p:nvSpPr>
          <p:cNvPr id="12" name="Slide Number Placeholder 11"/>
          <p:cNvSpPr>
            <a:spLocks noGrp="1"/>
          </p:cNvSpPr>
          <p:nvPr>
            <p:ph type="sldNum" sz="quarter" idx="12"/>
          </p:nvPr>
        </p:nvSpPr>
        <p:spPr/>
        <p:txBody>
          <a:bodyPr/>
          <a:lstStyle/>
          <a:p>
            <a:fld id="{1718992C-B9AF-2F49-8B31-EC7F489F3004}" type="slidenum">
              <a:rPr lang="en-US" b="0" smtClean="0">
                <a:solidFill>
                  <a:prstClr val="black"/>
                </a:solidFill>
                <a:latin typeface="Calibri"/>
              </a:rPr>
              <a:pPr/>
              <a:t>61</a:t>
            </a:fld>
            <a:endParaRPr lang="en-US" b="0" dirty="0">
              <a:solidFill>
                <a:prstClr val="black"/>
              </a:solidFill>
              <a:latin typeface="Calibri"/>
            </a:endParaRPr>
          </a:p>
        </p:txBody>
      </p:sp>
      <p:sp>
        <p:nvSpPr>
          <p:cNvPr id="10" name="Date Placeholder 9"/>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11" name="Footer Placeholder 10"/>
          <p:cNvSpPr>
            <a:spLocks noGrp="1"/>
          </p:cNvSpPr>
          <p:nvPr>
            <p:ph type="ftr" sz="quarter" idx="11"/>
          </p:nvPr>
        </p:nvSpPr>
        <p:spPr>
          <a:xfrm>
            <a:off x="3124203" y="6400800"/>
            <a:ext cx="3657600" cy="320678"/>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532286873"/>
      </p:ext>
    </p:extLst>
  </p:cSld>
  <p:clrMapOvr>
    <a:masterClrMapping/>
  </p:clrMapOvr>
  <mc:AlternateContent xmlns:mc="http://schemas.openxmlformats.org/markup-compatibility/2006" xmlns:p14="http://schemas.microsoft.com/office/powerpoint/2010/main">
    <mc:Choice Requires="p14">
      <p:transition spd="slow" p14:dur="2000" advTm="95845"/>
    </mc:Choice>
    <mc:Fallback xmlns="">
      <p:transition xmlns:p14="http://schemas.microsoft.com/office/powerpoint/2010/main" spd="slow" advTm="9584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Scalable Data Plane Summary</a:t>
            </a:r>
          </a:p>
        </p:txBody>
      </p:sp>
      <p:pic>
        <p:nvPicPr>
          <p:cNvPr id="5" name="Picture 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213" y="4625267"/>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971426" y="3263796"/>
            <a:ext cx="746653" cy="1072356"/>
            <a:chOff x="1220243" y="2040952"/>
            <a:chExt cx="746653" cy="1072354"/>
          </a:xfrm>
        </p:grpSpPr>
        <p:graphicFrame>
          <p:nvGraphicFramePr>
            <p:cNvPr id="7" name="Object 6"/>
            <p:cNvGraphicFramePr>
              <a:graphicFrameLocks noChangeAspect="1"/>
            </p:cNvGraphicFramePr>
            <p:nvPr>
              <p:extLst>
                <p:ext uri="{D42A27DB-BD31-4B8C-83A1-F6EECF244321}">
                  <p14:modId xmlns:p14="http://schemas.microsoft.com/office/powerpoint/2010/main" val="285210965"/>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8578"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8" name="Picture 18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2582237" y="3900925"/>
            <a:ext cx="746653" cy="1072356"/>
            <a:chOff x="1220243" y="2040952"/>
            <a:chExt cx="746653" cy="1072354"/>
          </a:xfrm>
        </p:grpSpPr>
        <p:graphicFrame>
          <p:nvGraphicFramePr>
            <p:cNvPr id="10" name="Object 9"/>
            <p:cNvGraphicFramePr>
              <a:graphicFrameLocks noChangeAspect="1"/>
            </p:cNvGraphicFramePr>
            <p:nvPr>
              <p:extLst>
                <p:ext uri="{D42A27DB-BD31-4B8C-83A1-F6EECF244321}">
                  <p14:modId xmlns:p14="http://schemas.microsoft.com/office/powerpoint/2010/main" val="4173129713"/>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8579"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1" name="Picture 18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2441681" y="4566081"/>
            <a:ext cx="746653" cy="1072356"/>
            <a:chOff x="1220243" y="2040952"/>
            <a:chExt cx="746653" cy="1072354"/>
          </a:xfrm>
        </p:grpSpPr>
        <p:graphicFrame>
          <p:nvGraphicFramePr>
            <p:cNvPr id="13" name="Object 12"/>
            <p:cNvGraphicFramePr>
              <a:graphicFrameLocks noChangeAspect="1"/>
            </p:cNvGraphicFramePr>
            <p:nvPr>
              <p:extLst>
                <p:ext uri="{D42A27DB-BD31-4B8C-83A1-F6EECF244321}">
                  <p14:modId xmlns:p14="http://schemas.microsoft.com/office/powerpoint/2010/main" val="4002338695"/>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8580"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4" name="Picture 18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p:nvPr/>
        </p:nvGrpSpPr>
        <p:grpSpPr>
          <a:xfrm>
            <a:off x="2755437" y="5202872"/>
            <a:ext cx="746653" cy="1072356"/>
            <a:chOff x="1220243" y="2040952"/>
            <a:chExt cx="746653" cy="1072354"/>
          </a:xfrm>
        </p:grpSpPr>
        <p:graphicFrame>
          <p:nvGraphicFramePr>
            <p:cNvPr id="16" name="Object 15"/>
            <p:cNvGraphicFramePr>
              <a:graphicFrameLocks noChangeAspect="1"/>
            </p:cNvGraphicFramePr>
            <p:nvPr>
              <p:extLst>
                <p:ext uri="{D42A27DB-BD31-4B8C-83A1-F6EECF244321}">
                  <p14:modId xmlns:p14="http://schemas.microsoft.com/office/powerpoint/2010/main" val="247645928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8581"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17" name="Picture 18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60" descr="Content_Transformation_En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7280" y="5332876"/>
            <a:ext cx="787925" cy="488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IOSfirew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1960" y="5319781"/>
            <a:ext cx="63500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8" descr="Network_Mgmt_Applianc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5896" y="4662575"/>
            <a:ext cx="576064" cy="6214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1" descr="Protocol_Trans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8083" y="3822635"/>
            <a:ext cx="4683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3366994" y="6094743"/>
            <a:ext cx="2358545" cy="523123"/>
          </a:xfrm>
          <a:prstGeom prst="rect">
            <a:avLst/>
          </a:prstGeom>
          <a:noFill/>
        </p:spPr>
        <p:txBody>
          <a:bodyPr wrap="none" lIns="91344" tIns="45672" rIns="91344" bIns="45672" rtlCol="0">
            <a:spAutoFit/>
          </a:bodyPr>
          <a:lstStyle/>
          <a:p>
            <a:pPr defTabSz="456718"/>
            <a:r>
              <a:rPr lang="en-US" sz="2800" dirty="0">
                <a:solidFill>
                  <a:srgbClr val="4F81BD"/>
                </a:solidFill>
                <a:latin typeface="Calibri"/>
              </a:rPr>
              <a:t>Steering Fabric</a:t>
            </a:r>
          </a:p>
        </p:txBody>
      </p:sp>
      <p:pic>
        <p:nvPicPr>
          <p:cNvPr id="49" name="Picture 11" descr="IOSfirew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1960" y="4062133"/>
            <a:ext cx="63500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49"/>
          <p:cNvSpPr/>
          <p:nvPr/>
        </p:nvSpPr>
        <p:spPr>
          <a:xfrm>
            <a:off x="3479800" y="3886202"/>
            <a:ext cx="3060700" cy="850900"/>
          </a:xfrm>
          <a:custGeom>
            <a:avLst/>
            <a:gdLst>
              <a:gd name="connsiteX0" fmla="*/ 0 w 3060700"/>
              <a:gd name="connsiteY0" fmla="*/ 0 h 850900"/>
              <a:gd name="connsiteX1" fmla="*/ 546100 w 3060700"/>
              <a:gd name="connsiteY1" fmla="*/ 406400 h 850900"/>
              <a:gd name="connsiteX2" fmla="*/ 1968500 w 3060700"/>
              <a:gd name="connsiteY2" fmla="*/ 469900 h 850900"/>
              <a:gd name="connsiteX3" fmla="*/ 3060700 w 3060700"/>
              <a:gd name="connsiteY3" fmla="*/ 850900 h 850900"/>
              <a:gd name="connsiteX4" fmla="*/ 3060700 w 3060700"/>
              <a:gd name="connsiteY4" fmla="*/ 850900 h 85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700" h="850900">
                <a:moveTo>
                  <a:pt x="0" y="0"/>
                </a:moveTo>
                <a:cubicBezTo>
                  <a:pt x="109008" y="164041"/>
                  <a:pt x="218017" y="328083"/>
                  <a:pt x="546100" y="406400"/>
                </a:cubicBezTo>
                <a:cubicBezTo>
                  <a:pt x="874183" y="484717"/>
                  <a:pt x="1549400" y="395817"/>
                  <a:pt x="1968500" y="469900"/>
                </a:cubicBezTo>
                <a:cubicBezTo>
                  <a:pt x="2387600" y="543983"/>
                  <a:pt x="3060700" y="850900"/>
                  <a:pt x="3060700" y="850900"/>
                </a:cubicBezTo>
                <a:lnTo>
                  <a:pt x="3060700" y="850900"/>
                </a:lnTo>
              </a:path>
            </a:pathLst>
          </a:custGeom>
          <a:ln w="38100"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51" name="Freeform 50"/>
          <p:cNvSpPr/>
          <p:nvPr/>
        </p:nvSpPr>
        <p:spPr>
          <a:xfrm>
            <a:off x="3382410" y="3848099"/>
            <a:ext cx="3056490" cy="1742838"/>
          </a:xfrm>
          <a:custGeom>
            <a:avLst/>
            <a:gdLst>
              <a:gd name="connsiteX0" fmla="*/ 84690 w 3056490"/>
              <a:gd name="connsiteY0" fmla="*/ 0 h 1742838"/>
              <a:gd name="connsiteX1" fmla="*/ 110090 w 3056490"/>
              <a:gd name="connsiteY1" fmla="*/ 749300 h 1742838"/>
              <a:gd name="connsiteX2" fmla="*/ 1164190 w 3056490"/>
              <a:gd name="connsiteY2" fmla="*/ 1181100 h 1742838"/>
              <a:gd name="connsiteX3" fmla="*/ 1659490 w 3056490"/>
              <a:gd name="connsiteY3" fmla="*/ 1257300 h 1742838"/>
              <a:gd name="connsiteX4" fmla="*/ 1849990 w 3056490"/>
              <a:gd name="connsiteY4" fmla="*/ 1739900 h 1742838"/>
              <a:gd name="connsiteX5" fmla="*/ 2383390 w 3056490"/>
              <a:gd name="connsiteY5" fmla="*/ 1435100 h 1742838"/>
              <a:gd name="connsiteX6" fmla="*/ 3056490 w 3056490"/>
              <a:gd name="connsiteY6" fmla="*/ 939800 h 174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490" h="1742838">
                <a:moveTo>
                  <a:pt x="84690" y="0"/>
                </a:moveTo>
                <a:cubicBezTo>
                  <a:pt x="7431" y="276225"/>
                  <a:pt x="-69827" y="552450"/>
                  <a:pt x="110090" y="749300"/>
                </a:cubicBezTo>
                <a:cubicBezTo>
                  <a:pt x="290007" y="946150"/>
                  <a:pt x="905957" y="1096433"/>
                  <a:pt x="1164190" y="1181100"/>
                </a:cubicBezTo>
                <a:cubicBezTo>
                  <a:pt x="1422423" y="1265767"/>
                  <a:pt x="1545190" y="1164167"/>
                  <a:pt x="1659490" y="1257300"/>
                </a:cubicBezTo>
                <a:cubicBezTo>
                  <a:pt x="1773790" y="1350433"/>
                  <a:pt x="1729340" y="1710267"/>
                  <a:pt x="1849990" y="1739900"/>
                </a:cubicBezTo>
                <a:cubicBezTo>
                  <a:pt x="1970640" y="1769533"/>
                  <a:pt x="2182307" y="1568450"/>
                  <a:pt x="2383390" y="1435100"/>
                </a:cubicBezTo>
                <a:cubicBezTo>
                  <a:pt x="2584473" y="1301750"/>
                  <a:pt x="3056490" y="939800"/>
                  <a:pt x="3056490" y="939800"/>
                </a:cubicBezTo>
              </a:path>
            </a:pathLst>
          </a:custGeom>
          <a:ln w="38100" cmpd="sng">
            <a:solidFill>
              <a:srgbClr val="F79646"/>
            </a:solidFill>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52" name="Freeform 51"/>
          <p:cNvSpPr/>
          <p:nvPr/>
        </p:nvSpPr>
        <p:spPr>
          <a:xfrm>
            <a:off x="3009902" y="4787901"/>
            <a:ext cx="3289300" cy="823920"/>
          </a:xfrm>
          <a:custGeom>
            <a:avLst/>
            <a:gdLst>
              <a:gd name="connsiteX0" fmla="*/ 0 w 3289300"/>
              <a:gd name="connsiteY0" fmla="*/ 279400 h 823920"/>
              <a:gd name="connsiteX1" fmla="*/ 457200 w 3289300"/>
              <a:gd name="connsiteY1" fmla="*/ 533400 h 823920"/>
              <a:gd name="connsiteX2" fmla="*/ 571500 w 3289300"/>
              <a:gd name="connsiteY2" fmla="*/ 749300 h 823920"/>
              <a:gd name="connsiteX3" fmla="*/ 1079500 w 3289300"/>
              <a:gd name="connsiteY3" fmla="*/ 762000 h 823920"/>
              <a:gd name="connsiteX4" fmla="*/ 1879600 w 3289300"/>
              <a:gd name="connsiteY4" fmla="*/ 800100 h 823920"/>
              <a:gd name="connsiteX5" fmla="*/ 2578100 w 3289300"/>
              <a:gd name="connsiteY5" fmla="*/ 355600 h 823920"/>
              <a:gd name="connsiteX6" fmla="*/ 3289300 w 3289300"/>
              <a:gd name="connsiteY6" fmla="*/ 0 h 8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300" h="823920">
                <a:moveTo>
                  <a:pt x="0" y="279400"/>
                </a:moveTo>
                <a:cubicBezTo>
                  <a:pt x="180975" y="367241"/>
                  <a:pt x="361950" y="455083"/>
                  <a:pt x="457200" y="533400"/>
                </a:cubicBezTo>
                <a:cubicBezTo>
                  <a:pt x="552450" y="611717"/>
                  <a:pt x="467783" y="711200"/>
                  <a:pt x="571500" y="749300"/>
                </a:cubicBezTo>
                <a:cubicBezTo>
                  <a:pt x="675217" y="787400"/>
                  <a:pt x="1079500" y="762000"/>
                  <a:pt x="1079500" y="762000"/>
                </a:cubicBezTo>
                <a:cubicBezTo>
                  <a:pt x="1297517" y="770467"/>
                  <a:pt x="1629834" y="867833"/>
                  <a:pt x="1879600" y="800100"/>
                </a:cubicBezTo>
                <a:cubicBezTo>
                  <a:pt x="2129366" y="732367"/>
                  <a:pt x="2343150" y="488950"/>
                  <a:pt x="2578100" y="355600"/>
                </a:cubicBezTo>
                <a:cubicBezTo>
                  <a:pt x="2813050" y="222250"/>
                  <a:pt x="3289300" y="0"/>
                  <a:pt x="3289300" y="0"/>
                </a:cubicBezTo>
              </a:path>
            </a:pathLst>
          </a:cu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53" name="Freeform 52"/>
          <p:cNvSpPr/>
          <p:nvPr/>
        </p:nvSpPr>
        <p:spPr>
          <a:xfrm>
            <a:off x="3365500" y="4419600"/>
            <a:ext cx="2971800" cy="1282700"/>
          </a:xfrm>
          <a:custGeom>
            <a:avLst/>
            <a:gdLst>
              <a:gd name="connsiteX0" fmla="*/ 0 w 2971800"/>
              <a:gd name="connsiteY0" fmla="*/ 1282700 h 1282700"/>
              <a:gd name="connsiteX1" fmla="*/ 711200 w 2971800"/>
              <a:gd name="connsiteY1" fmla="*/ 965200 h 1282700"/>
              <a:gd name="connsiteX2" fmla="*/ 1041400 w 2971800"/>
              <a:gd name="connsiteY2" fmla="*/ 558800 h 1282700"/>
              <a:gd name="connsiteX3" fmla="*/ 1612900 w 2971800"/>
              <a:gd name="connsiteY3" fmla="*/ 0 h 1282700"/>
              <a:gd name="connsiteX4" fmla="*/ 2425700 w 2971800"/>
              <a:gd name="connsiteY4" fmla="*/ 203200 h 1282700"/>
              <a:gd name="connsiteX5" fmla="*/ 2971800 w 2971800"/>
              <a:gd name="connsiteY5" fmla="*/ 33020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800" h="1282700">
                <a:moveTo>
                  <a:pt x="0" y="1282700"/>
                </a:moveTo>
                <a:cubicBezTo>
                  <a:pt x="268816" y="1184275"/>
                  <a:pt x="537633" y="1085850"/>
                  <a:pt x="711200" y="965200"/>
                </a:cubicBezTo>
                <a:cubicBezTo>
                  <a:pt x="884767" y="844550"/>
                  <a:pt x="891117" y="719667"/>
                  <a:pt x="1041400" y="558800"/>
                </a:cubicBezTo>
                <a:cubicBezTo>
                  <a:pt x="1191683" y="397933"/>
                  <a:pt x="1382183" y="59267"/>
                  <a:pt x="1612900" y="0"/>
                </a:cubicBezTo>
                <a:lnTo>
                  <a:pt x="2425700" y="203200"/>
                </a:lnTo>
                <a:cubicBezTo>
                  <a:pt x="2652183" y="258233"/>
                  <a:pt x="2971800" y="330200"/>
                  <a:pt x="2971800" y="330200"/>
                </a:cubicBezTo>
              </a:path>
            </a:pathLst>
          </a:cu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54" name="Freeform 53"/>
          <p:cNvSpPr/>
          <p:nvPr/>
        </p:nvSpPr>
        <p:spPr>
          <a:xfrm>
            <a:off x="3187700" y="4457160"/>
            <a:ext cx="3276600" cy="368841"/>
          </a:xfrm>
          <a:custGeom>
            <a:avLst/>
            <a:gdLst>
              <a:gd name="connsiteX0" fmla="*/ 0 w 3276600"/>
              <a:gd name="connsiteY0" fmla="*/ 541 h 368841"/>
              <a:gd name="connsiteX1" fmla="*/ 1079500 w 3276600"/>
              <a:gd name="connsiteY1" fmla="*/ 368841 h 368841"/>
              <a:gd name="connsiteX2" fmla="*/ 1955800 w 3276600"/>
              <a:gd name="connsiteY2" fmla="*/ 541 h 368841"/>
              <a:gd name="connsiteX3" fmla="*/ 3276600 w 3276600"/>
              <a:gd name="connsiteY3" fmla="*/ 279941 h 368841"/>
            </a:gdLst>
            <a:ahLst/>
            <a:cxnLst>
              <a:cxn ang="0">
                <a:pos x="connsiteX0" y="connsiteY0"/>
              </a:cxn>
              <a:cxn ang="0">
                <a:pos x="connsiteX1" y="connsiteY1"/>
              </a:cxn>
              <a:cxn ang="0">
                <a:pos x="connsiteX2" y="connsiteY2"/>
              </a:cxn>
              <a:cxn ang="0">
                <a:pos x="connsiteX3" y="connsiteY3"/>
              </a:cxn>
            </a:cxnLst>
            <a:rect l="l" t="t" r="r" b="b"/>
            <a:pathLst>
              <a:path w="3276600" h="368841">
                <a:moveTo>
                  <a:pt x="0" y="541"/>
                </a:moveTo>
                <a:cubicBezTo>
                  <a:pt x="376766" y="184691"/>
                  <a:pt x="753533" y="368841"/>
                  <a:pt x="1079500" y="368841"/>
                </a:cubicBezTo>
                <a:cubicBezTo>
                  <a:pt x="1405467" y="368841"/>
                  <a:pt x="1589617" y="15358"/>
                  <a:pt x="1955800" y="541"/>
                </a:cubicBezTo>
                <a:cubicBezTo>
                  <a:pt x="2321983" y="-14276"/>
                  <a:pt x="3276600" y="279941"/>
                  <a:pt x="3276600" y="279941"/>
                </a:cubicBezTo>
              </a:path>
            </a:pathLst>
          </a:cu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55" name="Teardrop 54"/>
          <p:cNvSpPr>
            <a:spLocks noChangeAspect="1"/>
          </p:cNvSpPr>
          <p:nvPr/>
        </p:nvSpPr>
        <p:spPr>
          <a:xfrm rot="2711176">
            <a:off x="3126565" y="3421217"/>
            <a:ext cx="2743200" cy="2743200"/>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lIns="91344" tIns="45672" rIns="91344" bIns="45672" rtlCol="0" anchor="ctr"/>
          <a:lstStyle/>
          <a:p>
            <a:pPr algn="ctr" defTabSz="456718"/>
            <a:endParaRPr lang="en-US">
              <a:solidFill>
                <a:prstClr val="black"/>
              </a:solidFill>
              <a:latin typeface="Calibri"/>
            </a:endParaRPr>
          </a:p>
        </p:txBody>
      </p:sp>
      <p:sp>
        <p:nvSpPr>
          <p:cNvPr id="56" name="Left Arrow 55"/>
          <p:cNvSpPr/>
          <p:nvPr/>
        </p:nvSpPr>
        <p:spPr>
          <a:xfrm rot="10800000" flipV="1">
            <a:off x="1652704" y="3626272"/>
            <a:ext cx="640080" cy="182881"/>
          </a:xfrm>
          <a:prstGeom prst="lef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58" name="Left Arrow 57"/>
          <p:cNvSpPr/>
          <p:nvPr/>
        </p:nvSpPr>
        <p:spPr>
          <a:xfrm rot="10800000" flipV="1">
            <a:off x="1637462" y="5776591"/>
            <a:ext cx="640080" cy="182881"/>
          </a:xfrm>
          <a:prstGeom prst="lef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59" name="Left Arrow 58"/>
          <p:cNvSpPr/>
          <p:nvPr/>
        </p:nvSpPr>
        <p:spPr>
          <a:xfrm rot="10800000" flipV="1">
            <a:off x="1637462" y="5025242"/>
            <a:ext cx="640080" cy="182881"/>
          </a:xfrm>
          <a:prstGeom prst="lef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60" name="Left Arrow 59"/>
          <p:cNvSpPr/>
          <p:nvPr/>
        </p:nvSpPr>
        <p:spPr>
          <a:xfrm rot="10800000" flipV="1">
            <a:off x="1637462" y="4337755"/>
            <a:ext cx="640080" cy="182881"/>
          </a:xfrm>
          <a:prstGeom prst="lef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prstClr val="white"/>
              </a:solidFill>
              <a:latin typeface="Calibri"/>
            </a:endParaRPr>
          </a:p>
        </p:txBody>
      </p:sp>
      <p:sp>
        <p:nvSpPr>
          <p:cNvPr id="61" name="Left Arrow 60"/>
          <p:cNvSpPr/>
          <p:nvPr/>
        </p:nvSpPr>
        <p:spPr>
          <a:xfrm flipV="1">
            <a:off x="7427187" y="4417060"/>
            <a:ext cx="640080" cy="640080"/>
          </a:xfrm>
          <a:prstGeom prst="lef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456718">
              <a:defRPr/>
            </a:pPr>
            <a:endParaRPr lang="en-US">
              <a:solidFill>
                <a:srgbClr val="C0504D"/>
              </a:solidFill>
              <a:latin typeface="Calibri"/>
            </a:endParaRPr>
          </a:p>
        </p:txBody>
      </p:sp>
      <p:sp>
        <p:nvSpPr>
          <p:cNvPr id="62" name="TextBox 61"/>
          <p:cNvSpPr txBox="1"/>
          <p:nvPr/>
        </p:nvSpPr>
        <p:spPr>
          <a:xfrm>
            <a:off x="156915" y="1532636"/>
            <a:ext cx="2941888" cy="1785007"/>
          </a:xfrm>
          <a:prstGeom prst="rect">
            <a:avLst/>
          </a:prstGeom>
          <a:noFill/>
        </p:spPr>
        <p:txBody>
          <a:bodyPr wrap="square" lIns="91344" tIns="45672" rIns="91344" bIns="45672" rtlCol="0">
            <a:spAutoFit/>
          </a:bodyPr>
          <a:lstStyle/>
          <a:p>
            <a:pPr defTabSz="456718"/>
            <a:r>
              <a:rPr lang="en-US" altLang="zh-CN" sz="2200" dirty="0">
                <a:solidFill>
                  <a:srgbClr val="C0504D"/>
                </a:solidFill>
                <a:latin typeface="Calibri"/>
                <a:ea typeface="宋体"/>
              </a:rPr>
              <a:t>Packet classification </a:t>
            </a:r>
            <a:r>
              <a:rPr lang="en-US" altLang="zh-CN" sz="2200" dirty="0">
                <a:solidFill>
                  <a:prstClr val="black"/>
                </a:solidFill>
                <a:latin typeface="Calibri"/>
                <a:ea typeface="宋体"/>
              </a:rPr>
              <a:t>based on service policy</a:t>
            </a:r>
          </a:p>
          <a:p>
            <a:pPr defTabSz="456718"/>
            <a:endParaRPr lang="en-US" sz="2200" dirty="0">
              <a:solidFill>
                <a:prstClr val="black"/>
              </a:solidFill>
              <a:latin typeface="Calibri"/>
            </a:endParaRPr>
          </a:p>
          <a:p>
            <a:pPr defTabSz="456718"/>
            <a:r>
              <a:rPr lang="en-US" sz="2200" dirty="0">
                <a:solidFill>
                  <a:srgbClr val="C0504D"/>
                </a:solidFill>
                <a:latin typeface="Calibri"/>
              </a:rPr>
              <a:t>Encoding</a:t>
            </a:r>
            <a:r>
              <a:rPr lang="en-US" sz="2200" dirty="0">
                <a:solidFill>
                  <a:prstClr val="black"/>
                </a:solidFill>
                <a:latin typeface="Calibri"/>
              </a:rPr>
              <a:t> results to packet headers</a:t>
            </a:r>
          </a:p>
        </p:txBody>
      </p:sp>
      <p:sp>
        <p:nvSpPr>
          <p:cNvPr id="63" name="TextBox 62"/>
          <p:cNvSpPr txBox="1"/>
          <p:nvPr/>
        </p:nvSpPr>
        <p:spPr>
          <a:xfrm>
            <a:off x="3070290" y="1532636"/>
            <a:ext cx="3216121" cy="1785007"/>
          </a:xfrm>
          <a:prstGeom prst="rect">
            <a:avLst/>
          </a:prstGeom>
          <a:noFill/>
        </p:spPr>
        <p:txBody>
          <a:bodyPr wrap="square" lIns="91344" tIns="45672" rIns="91344" bIns="45672" rtlCol="0">
            <a:spAutoFit/>
          </a:bodyPr>
          <a:lstStyle/>
          <a:p>
            <a:pPr defTabSz="456718"/>
            <a:r>
              <a:rPr lang="en-US" sz="2200" dirty="0">
                <a:solidFill>
                  <a:srgbClr val="4F81BD"/>
                </a:solidFill>
                <a:latin typeface="Calibri"/>
              </a:rPr>
              <a:t>Traffic steering </a:t>
            </a:r>
            <a:r>
              <a:rPr lang="en-US" sz="2200" dirty="0">
                <a:solidFill>
                  <a:prstClr val="black"/>
                </a:solidFill>
                <a:latin typeface="Calibri"/>
              </a:rPr>
              <a:t>based on traffic management policy</a:t>
            </a:r>
          </a:p>
          <a:p>
            <a:pPr defTabSz="456718"/>
            <a:endParaRPr lang="en-US" sz="2200" dirty="0">
              <a:solidFill>
                <a:prstClr val="black"/>
              </a:solidFill>
              <a:latin typeface="Calibri"/>
            </a:endParaRPr>
          </a:p>
          <a:p>
            <a:pPr defTabSz="456718"/>
            <a:r>
              <a:rPr lang="en-US" sz="2200" dirty="0">
                <a:solidFill>
                  <a:srgbClr val="4F81BD"/>
                </a:solidFill>
                <a:latin typeface="Calibri"/>
              </a:rPr>
              <a:t>Selectively multi-dimensional </a:t>
            </a:r>
            <a:r>
              <a:rPr lang="en-US" sz="2200" dirty="0">
                <a:solidFill>
                  <a:prstClr val="black"/>
                </a:solidFill>
                <a:latin typeface="Calibri"/>
              </a:rPr>
              <a:t>aggregation</a:t>
            </a:r>
          </a:p>
        </p:txBody>
      </p:sp>
      <p:sp>
        <p:nvSpPr>
          <p:cNvPr id="64" name="TextBox 63"/>
          <p:cNvSpPr txBox="1"/>
          <p:nvPr/>
        </p:nvSpPr>
        <p:spPr>
          <a:xfrm>
            <a:off x="6315949" y="1532639"/>
            <a:ext cx="2941888" cy="1107899"/>
          </a:xfrm>
          <a:prstGeom prst="rect">
            <a:avLst/>
          </a:prstGeom>
          <a:noFill/>
        </p:spPr>
        <p:txBody>
          <a:bodyPr wrap="square" lIns="91344" tIns="45672" rIns="91344" bIns="45672" rtlCol="0">
            <a:spAutoFit/>
          </a:bodyPr>
          <a:lstStyle/>
          <a:p>
            <a:pPr defTabSz="456718"/>
            <a:r>
              <a:rPr lang="en-US" altLang="zh-CN" sz="2200" dirty="0">
                <a:solidFill>
                  <a:srgbClr val="77933C"/>
                </a:solidFill>
                <a:latin typeface="Calibri"/>
                <a:ea typeface="宋体"/>
              </a:rPr>
              <a:t>Simple forwarding</a:t>
            </a:r>
          </a:p>
          <a:p>
            <a:pPr defTabSz="456718"/>
            <a:r>
              <a:rPr lang="en-US" altLang="zh-CN" sz="2200" dirty="0">
                <a:solidFill>
                  <a:prstClr val="black"/>
                </a:solidFill>
                <a:latin typeface="Calibri"/>
                <a:ea typeface="宋体"/>
              </a:rPr>
              <a:t>based on multi-dimensional tags</a:t>
            </a:r>
            <a:endParaRPr lang="en-US" sz="2200" dirty="0">
              <a:solidFill>
                <a:prstClr val="black"/>
              </a:solidFill>
              <a:latin typeface="Calibri"/>
            </a:endParaRPr>
          </a:p>
        </p:txBody>
      </p:sp>
      <p:cxnSp>
        <p:nvCxnSpPr>
          <p:cNvPr id="65" name="Straight Connector 64"/>
          <p:cNvCxnSpPr/>
          <p:nvPr/>
        </p:nvCxnSpPr>
        <p:spPr>
          <a:xfrm flipH="1">
            <a:off x="6280958" y="1638315"/>
            <a:ext cx="18242" cy="4956947"/>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971426" y="1638315"/>
            <a:ext cx="0" cy="4956947"/>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5" name="Slide Number Placeholder 24"/>
          <p:cNvSpPr>
            <a:spLocks noGrp="1"/>
          </p:cNvSpPr>
          <p:nvPr>
            <p:ph type="sldNum" sz="quarter" idx="12"/>
          </p:nvPr>
        </p:nvSpPr>
        <p:spPr/>
        <p:txBody>
          <a:bodyPr/>
          <a:lstStyle/>
          <a:p>
            <a:fld id="{1718992C-B9AF-2F49-8B31-EC7F489F3004}" type="slidenum">
              <a:rPr lang="en-US" b="0" smtClean="0">
                <a:solidFill>
                  <a:prstClr val="black"/>
                </a:solidFill>
                <a:latin typeface="Calibri"/>
              </a:rPr>
              <a:pPr/>
              <a:t>62</a:t>
            </a:fld>
            <a:endParaRPr lang="en-US" b="0" dirty="0">
              <a:solidFill>
                <a:prstClr val="black"/>
              </a:solidFill>
              <a:latin typeface="Calibri"/>
            </a:endParaRPr>
          </a:p>
        </p:txBody>
      </p:sp>
      <p:sp>
        <p:nvSpPr>
          <p:cNvPr id="23" name="Date Placeholder 22"/>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24" name="Footer Placeholder 23"/>
          <p:cNvSpPr>
            <a:spLocks noGrp="1"/>
          </p:cNvSpPr>
          <p:nvPr>
            <p:ph type="ftr" sz="quarter" idx="11"/>
          </p:nvPr>
        </p:nvSpPr>
        <p:spPr>
          <a:xfrm>
            <a:off x="3124200" y="6461138"/>
            <a:ext cx="3810000" cy="396877"/>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extLst>
      <p:ext uri="{BB962C8B-B14F-4D97-AF65-F5344CB8AC3E}">
        <p14:creationId xmlns:p14="http://schemas.microsoft.com/office/powerpoint/2010/main" val="845634588"/>
      </p:ext>
    </p:extLst>
  </p:cSld>
  <p:clrMapOvr>
    <a:masterClrMapping/>
  </p:clrMapOvr>
  <mc:AlternateContent xmlns:mc="http://schemas.openxmlformats.org/markup-compatibility/2006" xmlns:p14="http://schemas.microsoft.com/office/powerpoint/2010/main">
    <mc:Choice Requires="p14">
      <p:transition spd="slow" p14:dur="2000" advTm="41325"/>
    </mc:Choice>
    <mc:Fallback xmlns="">
      <p:transition xmlns:p14="http://schemas.microsoft.com/office/powerpoint/2010/main" spd="slow" advTm="41325"/>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Plane Load</a:t>
            </a:r>
            <a:endParaRPr lang="en-US" sz="4000" dirty="0"/>
          </a:p>
        </p:txBody>
      </p:sp>
      <p:pic>
        <p:nvPicPr>
          <p:cNvPr id="20"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290" y="4548834"/>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916372" y="3411764"/>
            <a:ext cx="746653" cy="1072356"/>
            <a:chOff x="1220243" y="2040952"/>
            <a:chExt cx="746653" cy="1072354"/>
          </a:xfrm>
        </p:grpSpPr>
        <p:graphicFrame>
          <p:nvGraphicFramePr>
            <p:cNvPr id="10" name="Object 9"/>
            <p:cNvGraphicFramePr>
              <a:graphicFrameLocks noChangeAspect="1"/>
            </p:cNvGraphicFramePr>
            <p:nvPr>
              <p:extLst>
                <p:ext uri="{D42A27DB-BD31-4B8C-83A1-F6EECF244321}">
                  <p14:modId xmlns:p14="http://schemas.microsoft.com/office/powerpoint/2010/main" val="2321723987"/>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9602"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22" name="Picture 18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 name="Straight Connector 23"/>
          <p:cNvCxnSpPr>
            <a:stCxn id="22" idx="3"/>
            <a:endCxn id="20" idx="1"/>
          </p:cNvCxnSpPr>
          <p:nvPr/>
        </p:nvCxnSpPr>
        <p:spPr>
          <a:xfrm>
            <a:off x="1663022" y="3971315"/>
            <a:ext cx="2229264" cy="72120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6" idx="3"/>
            <a:endCxn id="20" idx="1"/>
          </p:cNvCxnSpPr>
          <p:nvPr/>
        </p:nvCxnSpPr>
        <p:spPr>
          <a:xfrm>
            <a:off x="2261653" y="4634139"/>
            <a:ext cx="1630643" cy="58368"/>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1514989" y="4074597"/>
            <a:ext cx="746653" cy="1072356"/>
            <a:chOff x="1220243" y="2040952"/>
            <a:chExt cx="746653" cy="1072354"/>
          </a:xfrm>
        </p:grpSpPr>
        <p:graphicFrame>
          <p:nvGraphicFramePr>
            <p:cNvPr id="35" name="Object 34"/>
            <p:cNvGraphicFramePr>
              <a:graphicFrameLocks noChangeAspect="1"/>
            </p:cNvGraphicFramePr>
            <p:nvPr>
              <p:extLst>
                <p:ext uri="{D42A27DB-BD31-4B8C-83A1-F6EECF244321}">
                  <p14:modId xmlns:p14="http://schemas.microsoft.com/office/powerpoint/2010/main" val="1691798474"/>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9603"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36" name="Picture 18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p:nvPr/>
        </p:nvGrpSpPr>
        <p:grpSpPr>
          <a:xfrm>
            <a:off x="1191799" y="4981066"/>
            <a:ext cx="746653" cy="1072356"/>
            <a:chOff x="1220243" y="2040952"/>
            <a:chExt cx="746653" cy="1072354"/>
          </a:xfrm>
        </p:grpSpPr>
        <p:graphicFrame>
          <p:nvGraphicFramePr>
            <p:cNvPr id="41" name="Object 40"/>
            <p:cNvGraphicFramePr>
              <a:graphicFrameLocks noChangeAspect="1"/>
            </p:cNvGraphicFramePr>
            <p:nvPr>
              <p:extLst>
                <p:ext uri="{D42A27DB-BD31-4B8C-83A1-F6EECF244321}">
                  <p14:modId xmlns:p14="http://schemas.microsoft.com/office/powerpoint/2010/main" val="3173490406"/>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9604" name="Visio" r:id="rId9" imgW="624535" imgH="1494739" progId="">
                    <p:embed/>
                  </p:oleObj>
                </mc:Choice>
                <mc:Fallback>
                  <p:oleObj name="Visio" r:id="rId9" imgW="624535" imgH="1494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42" name="Picture 18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361" y="5212970"/>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605" y="5370215"/>
            <a:ext cx="749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p:cNvCxnSpPr>
            <a:stCxn id="59" idx="3"/>
            <a:endCxn id="55" idx="1"/>
          </p:cNvCxnSpPr>
          <p:nvPr/>
        </p:nvCxnSpPr>
        <p:spPr>
          <a:xfrm flipV="1">
            <a:off x="2565962" y="5513897"/>
            <a:ext cx="813657" cy="758267"/>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1819300" y="5712611"/>
            <a:ext cx="746653" cy="1072356"/>
            <a:chOff x="1220243" y="2040952"/>
            <a:chExt cx="746653" cy="1072354"/>
          </a:xfrm>
        </p:grpSpPr>
        <p:graphicFrame>
          <p:nvGraphicFramePr>
            <p:cNvPr id="58" name="Object 57"/>
            <p:cNvGraphicFramePr>
              <a:graphicFrameLocks noChangeAspect="1"/>
            </p:cNvGraphicFramePr>
            <p:nvPr>
              <p:extLst>
                <p:ext uri="{D42A27DB-BD31-4B8C-83A1-F6EECF244321}">
                  <p14:modId xmlns:p14="http://schemas.microsoft.com/office/powerpoint/2010/main" val="444752953"/>
                </p:ext>
              </p:extLst>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59605" name="Visio" r:id="rId10" imgW="624535" imgH="1494739" progId="">
                    <p:embed/>
                  </p:oleObj>
                </mc:Choice>
                <mc:Fallback>
                  <p:oleObj name="Visio" r:id="rId10" imgW="624535" imgH="149473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extLst/>
                      </p:spPr>
                    </p:pic>
                  </p:oleObj>
                </mc:Fallback>
              </mc:AlternateContent>
            </a:graphicData>
          </a:graphic>
        </p:graphicFrame>
        <p:pic>
          <p:nvPicPr>
            <p:cNvPr id="59" name="Picture 18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0" name="Straight Connector 59"/>
          <p:cNvCxnSpPr>
            <a:stCxn id="42" idx="3"/>
            <a:endCxn id="55" idx="1"/>
          </p:cNvCxnSpPr>
          <p:nvPr/>
        </p:nvCxnSpPr>
        <p:spPr>
          <a:xfrm flipV="1">
            <a:off x="1938466" y="5513882"/>
            <a:ext cx="1441153" cy="267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5" idx="3"/>
            <a:endCxn id="54" idx="1"/>
          </p:cNvCxnSpPr>
          <p:nvPr/>
        </p:nvCxnSpPr>
        <p:spPr>
          <a:xfrm flipV="1">
            <a:off x="4128905" y="5356641"/>
            <a:ext cx="1657456" cy="15724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20" idx="2"/>
            <a:endCxn id="55" idx="0"/>
          </p:cNvCxnSpPr>
          <p:nvPr/>
        </p:nvCxnSpPr>
        <p:spPr>
          <a:xfrm flipH="1">
            <a:off x="3754255" y="4836173"/>
            <a:ext cx="512680" cy="53404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54" idx="3"/>
          </p:cNvCxnSpPr>
          <p:nvPr/>
        </p:nvCxnSpPr>
        <p:spPr>
          <a:xfrm>
            <a:off x="6535675" y="5356639"/>
            <a:ext cx="39155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20" idx="3"/>
            <a:endCxn id="54" idx="1"/>
          </p:cNvCxnSpPr>
          <p:nvPr/>
        </p:nvCxnSpPr>
        <p:spPr>
          <a:xfrm>
            <a:off x="4641585" y="4692505"/>
            <a:ext cx="1144776" cy="664138"/>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4" name="Picture 11" descr="IOSfire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9840" y="6166529"/>
            <a:ext cx="635000" cy="4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a:stCxn id="44" idx="0"/>
            <a:endCxn id="55" idx="2"/>
          </p:cNvCxnSpPr>
          <p:nvPr/>
        </p:nvCxnSpPr>
        <p:spPr>
          <a:xfrm flipH="1" flipV="1">
            <a:off x="3754261" y="5657566"/>
            <a:ext cx="973085" cy="50897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53" name="Picture 60" descr="Content_Transformation_Eng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158" y="6133299"/>
            <a:ext cx="787925" cy="48895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8" descr="Network_Mgmt_Applian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6292" y="3695382"/>
            <a:ext cx="576064" cy="621403"/>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Straight Connector 95"/>
          <p:cNvCxnSpPr>
            <a:stCxn id="53" idx="0"/>
            <a:endCxn id="55" idx="2"/>
          </p:cNvCxnSpPr>
          <p:nvPr/>
        </p:nvCxnSpPr>
        <p:spPr>
          <a:xfrm flipV="1">
            <a:off x="3502124" y="5657557"/>
            <a:ext cx="252145" cy="47574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61" idx="2"/>
            <a:endCxn id="20" idx="0"/>
          </p:cNvCxnSpPr>
          <p:nvPr/>
        </p:nvCxnSpPr>
        <p:spPr>
          <a:xfrm flipH="1">
            <a:off x="4266950" y="4316786"/>
            <a:ext cx="377389" cy="23205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7130751" y="5192278"/>
            <a:ext cx="1549739" cy="288444"/>
          </a:xfrm>
          <a:prstGeom prst="rect">
            <a:avLst/>
          </a:prstGeom>
        </p:spPr>
        <p:txBody>
          <a:bodyPr wrap="square" lIns="91344" tIns="45672" rIns="91344" bIns="45672">
            <a:spAutoFit/>
          </a:bodyPr>
          <a:lstStyle/>
          <a:p>
            <a:pPr defTabSz="456718">
              <a:lnSpc>
                <a:spcPct val="70000"/>
              </a:lnSpc>
            </a:pPr>
            <a:r>
              <a:rPr lang="en-US" dirty="0" smtClean="0">
                <a:solidFill>
                  <a:srgbClr val="000000"/>
                </a:solidFill>
                <a:latin typeface="Calibri"/>
              </a:rPr>
              <a:t>Internet</a:t>
            </a:r>
            <a:endParaRPr lang="en-US" dirty="0">
              <a:solidFill>
                <a:srgbClr val="000000"/>
              </a:solidFill>
              <a:latin typeface="Calibri"/>
            </a:endParaRPr>
          </a:p>
        </p:txBody>
      </p:sp>
      <p:grpSp>
        <p:nvGrpSpPr>
          <p:cNvPr id="19" name="Group 18"/>
          <p:cNvGrpSpPr/>
          <p:nvPr/>
        </p:nvGrpSpPr>
        <p:grpSpPr>
          <a:xfrm>
            <a:off x="500857" y="1474857"/>
            <a:ext cx="2681844" cy="4691669"/>
            <a:chOff x="500853" y="1474857"/>
            <a:chExt cx="2681844" cy="4691669"/>
          </a:xfrm>
        </p:grpSpPr>
        <p:cxnSp>
          <p:nvCxnSpPr>
            <p:cNvPr id="88" name="Straight Connector 87"/>
            <p:cNvCxnSpPr>
              <a:stCxn id="22" idx="0"/>
            </p:cNvCxnSpPr>
            <p:nvPr/>
          </p:nvCxnSpPr>
          <p:spPr>
            <a:xfrm flipV="1">
              <a:off x="1387592" y="2441718"/>
              <a:ext cx="0" cy="1423961"/>
            </a:xfrm>
            <a:prstGeom prst="line">
              <a:avLst/>
            </a:prstGeom>
            <a:ln w="57150" cmpd="sng">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36" idx="0"/>
            </p:cNvCxnSpPr>
            <p:nvPr/>
          </p:nvCxnSpPr>
          <p:spPr>
            <a:xfrm flipH="1" flipV="1">
              <a:off x="1938452" y="2441718"/>
              <a:ext cx="47760" cy="2086796"/>
            </a:xfrm>
            <a:prstGeom prst="line">
              <a:avLst/>
            </a:prstGeom>
            <a:ln w="57150" cmpd="sng">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42" idx="0"/>
            </p:cNvCxnSpPr>
            <p:nvPr/>
          </p:nvCxnSpPr>
          <p:spPr>
            <a:xfrm flipV="1">
              <a:off x="1663022" y="2441718"/>
              <a:ext cx="0" cy="2993264"/>
            </a:xfrm>
            <a:prstGeom prst="line">
              <a:avLst/>
            </a:prstGeom>
            <a:ln w="57150" cmpd="sng">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59" idx="0"/>
            </p:cNvCxnSpPr>
            <p:nvPr/>
          </p:nvCxnSpPr>
          <p:spPr>
            <a:xfrm flipH="1" flipV="1">
              <a:off x="2261642" y="2441718"/>
              <a:ext cx="28880" cy="3724808"/>
            </a:xfrm>
            <a:prstGeom prst="line">
              <a:avLst/>
            </a:prstGeom>
            <a:ln w="57150" cmpd="sng">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500853" y="1474857"/>
              <a:ext cx="2681844" cy="1015663"/>
            </a:xfrm>
            <a:prstGeom prst="rect">
              <a:avLst/>
            </a:prstGeom>
          </p:spPr>
          <p:txBody>
            <a:bodyPr wrap="none">
              <a:spAutoFit/>
            </a:bodyPr>
            <a:lstStyle/>
            <a:p>
              <a:pPr defTabSz="456718"/>
              <a:r>
                <a:rPr lang="en-US" sz="2000" dirty="0">
                  <a:solidFill>
                    <a:srgbClr val="C0504D"/>
                  </a:solidFill>
                  <a:latin typeface="Calibri"/>
                  <a:cs typeface="Lucida Sans"/>
                </a:rPr>
                <a:t>Packet classification</a:t>
              </a:r>
            </a:p>
            <a:p>
              <a:pPr defTabSz="456718"/>
              <a:r>
                <a:rPr lang="en-US" sz="2000" dirty="0">
                  <a:solidFill>
                    <a:prstClr val="black"/>
                  </a:solidFill>
                  <a:latin typeface="Calibri"/>
                  <a:cs typeface="Lucida Sans"/>
                </a:rPr>
                <a:t>Handle every flow</a:t>
              </a:r>
            </a:p>
            <a:p>
              <a:pPr defTabSz="456718"/>
              <a:r>
                <a:rPr lang="en-US" sz="2000" b="1" dirty="0">
                  <a:solidFill>
                    <a:srgbClr val="C0504D"/>
                  </a:solidFill>
                  <a:latin typeface="Calibri"/>
                  <a:cs typeface="Lucida Sans"/>
                </a:rPr>
                <a:t>Frequent</a:t>
              </a:r>
              <a:r>
                <a:rPr lang="en-US" sz="2000" dirty="0">
                  <a:solidFill>
                    <a:prstClr val="black"/>
                  </a:solidFill>
                  <a:latin typeface="Calibri"/>
                  <a:cs typeface="Lucida Sans"/>
                </a:rPr>
                <a:t> switch update</a:t>
              </a:r>
            </a:p>
          </p:txBody>
        </p:sp>
      </p:grpSp>
      <p:grpSp>
        <p:nvGrpSpPr>
          <p:cNvPr id="21" name="Group 20"/>
          <p:cNvGrpSpPr/>
          <p:nvPr/>
        </p:nvGrpSpPr>
        <p:grpSpPr>
          <a:xfrm>
            <a:off x="3505163" y="1474986"/>
            <a:ext cx="3386539" cy="3895227"/>
            <a:chOff x="3505158" y="1474986"/>
            <a:chExt cx="3386537" cy="3895227"/>
          </a:xfrm>
        </p:grpSpPr>
        <p:cxnSp>
          <p:nvCxnSpPr>
            <p:cNvPr id="119" name="Straight Connector 118"/>
            <p:cNvCxnSpPr>
              <a:stCxn id="20" idx="0"/>
            </p:cNvCxnSpPr>
            <p:nvPr/>
          </p:nvCxnSpPr>
          <p:spPr>
            <a:xfrm flipV="1">
              <a:off x="4266935" y="2441718"/>
              <a:ext cx="0" cy="2107115"/>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55" idx="0"/>
            </p:cNvCxnSpPr>
            <p:nvPr/>
          </p:nvCxnSpPr>
          <p:spPr>
            <a:xfrm flipV="1">
              <a:off x="3754255" y="2441718"/>
              <a:ext cx="4" cy="2928495"/>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54" idx="1"/>
            </p:cNvCxnSpPr>
            <p:nvPr/>
          </p:nvCxnSpPr>
          <p:spPr>
            <a:xfrm flipV="1">
              <a:off x="5786361" y="2441718"/>
              <a:ext cx="0" cy="2914921"/>
            </a:xfrm>
            <a:prstGeom prst="line">
              <a:avLst/>
            </a:prstGeom>
            <a:ln>
              <a:solidFill>
                <a:srgbClr val="C0504D"/>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69" name="Rectangle 168"/>
            <p:cNvSpPr/>
            <p:nvPr/>
          </p:nvSpPr>
          <p:spPr>
            <a:xfrm>
              <a:off x="3505158" y="1474986"/>
              <a:ext cx="3386537" cy="1015663"/>
            </a:xfrm>
            <a:prstGeom prst="rect">
              <a:avLst/>
            </a:prstGeom>
          </p:spPr>
          <p:txBody>
            <a:bodyPr wrap="none">
              <a:spAutoFit/>
            </a:bodyPr>
            <a:lstStyle/>
            <a:p>
              <a:pPr defTabSz="456718"/>
              <a:r>
                <a:rPr lang="en-US" sz="2000" dirty="0">
                  <a:solidFill>
                    <a:srgbClr val="C0504D"/>
                  </a:solidFill>
                  <a:latin typeface="Calibri"/>
                  <a:cs typeface="Lucida Sans"/>
                </a:rPr>
                <a:t>Multi-dimensional aggregation</a:t>
              </a:r>
            </a:p>
            <a:p>
              <a:pPr defTabSz="456718"/>
              <a:r>
                <a:rPr lang="en-US" sz="2000" dirty="0">
                  <a:solidFill>
                    <a:prstClr val="black"/>
                  </a:solidFill>
                  <a:latin typeface="Calibri"/>
                  <a:cs typeface="Lucida Sans"/>
                </a:rPr>
                <a:t>Handle every policy path</a:t>
              </a:r>
            </a:p>
            <a:p>
              <a:pPr defTabSz="456718"/>
              <a:r>
                <a:rPr lang="en-US" sz="2000" b="1" dirty="0">
                  <a:solidFill>
                    <a:srgbClr val="C0504D"/>
                  </a:solidFill>
                  <a:latin typeface="Calibri"/>
                  <a:cs typeface="Lucida Sans"/>
                </a:rPr>
                <a:t>Infrequent</a:t>
              </a:r>
              <a:r>
                <a:rPr lang="en-US" sz="2000" dirty="0">
                  <a:solidFill>
                    <a:srgbClr val="C0504D"/>
                  </a:solidFill>
                  <a:latin typeface="Calibri"/>
                  <a:cs typeface="Lucida Sans"/>
                </a:rPr>
                <a:t> </a:t>
              </a:r>
              <a:r>
                <a:rPr lang="en-US" sz="2000" dirty="0">
                  <a:solidFill>
                    <a:prstClr val="black"/>
                  </a:solidFill>
                  <a:latin typeface="Calibri"/>
                  <a:cs typeface="Lucida Sans"/>
                </a:rPr>
                <a:t>switch update</a:t>
              </a:r>
            </a:p>
          </p:txBody>
        </p:sp>
      </p:grpSp>
      <p:sp>
        <p:nvSpPr>
          <p:cNvPr id="7" name="Slide Number Placeholder 6"/>
          <p:cNvSpPr>
            <a:spLocks noGrp="1"/>
          </p:cNvSpPr>
          <p:nvPr>
            <p:ph type="sldNum" sz="quarter" idx="12"/>
          </p:nvPr>
        </p:nvSpPr>
        <p:spPr/>
        <p:txBody>
          <a:bodyPr/>
          <a:lstStyle/>
          <a:p>
            <a:fld id="{1718992C-B9AF-2F49-8B31-EC7F489F3004}" type="slidenum">
              <a:rPr lang="en-US" b="0" smtClean="0">
                <a:solidFill>
                  <a:prstClr val="black"/>
                </a:solidFill>
                <a:latin typeface="Calibri"/>
              </a:rPr>
              <a:pPr/>
              <a:t>63</a:t>
            </a:fld>
            <a:endParaRPr lang="en-US" b="0" dirty="0">
              <a:solidFill>
                <a:prstClr val="black"/>
              </a:solidFill>
              <a:latin typeface="Calibri"/>
            </a:endParaRPr>
          </a:p>
        </p:txBody>
      </p:sp>
      <p:sp>
        <p:nvSpPr>
          <p:cNvPr id="5" name="Date Placeholder 4"/>
          <p:cNvSpPr>
            <a:spLocks noGrp="1"/>
          </p:cNvSpPr>
          <p:nvPr>
            <p:ph type="dt" sz="half" idx="10"/>
          </p:nvPr>
        </p:nvSpPr>
        <p:spPr/>
        <p:txBody>
          <a:bodyPr/>
          <a:lstStyle/>
          <a:p>
            <a:r>
              <a:rPr lang="en-US" b="0" dirty="0" smtClean="0">
                <a:solidFill>
                  <a:prstClr val="black">
                    <a:tint val="75000"/>
                  </a:prstClr>
                </a:solidFill>
                <a:latin typeface="Calibri"/>
              </a:rPr>
              <a:t>11/21/14</a:t>
            </a:r>
            <a:endParaRPr lang="en-US" b="0" dirty="0">
              <a:solidFill>
                <a:prstClr val="black">
                  <a:tint val="75000"/>
                </a:prstClr>
              </a:solidFill>
              <a:latin typeface="Calibri"/>
            </a:endParaRPr>
          </a:p>
        </p:txBody>
      </p:sp>
      <p:sp>
        <p:nvSpPr>
          <p:cNvPr id="6" name="Footer Placeholder 5"/>
          <p:cNvSpPr>
            <a:spLocks noGrp="1"/>
          </p:cNvSpPr>
          <p:nvPr>
            <p:ph type="ftr" sz="quarter" idx="11"/>
          </p:nvPr>
        </p:nvSpPr>
        <p:spPr>
          <a:xfrm>
            <a:off x="3124200" y="6613523"/>
            <a:ext cx="3810000" cy="244477"/>
          </a:xfrm>
        </p:spPr>
        <p:txBody>
          <a:bodyPr/>
          <a:lstStyle/>
          <a:p>
            <a:r>
              <a:rPr lang="en-US" b="0" dirty="0" smtClean="0">
                <a:solidFill>
                  <a:prstClr val="black">
                    <a:tint val="75000"/>
                  </a:prstClr>
                </a:solidFill>
                <a:latin typeface="Calibri"/>
              </a:rPr>
              <a:t>Software Defined Networking (COMS 6998-10) </a:t>
            </a:r>
            <a:endParaRPr lang="en-US" b="0" dirty="0">
              <a:solidFill>
                <a:prstClr val="black">
                  <a:tint val="75000"/>
                </a:prstClr>
              </a:solidFill>
              <a:latin typeface="Calibri"/>
            </a:endParaRPr>
          </a:p>
        </p:txBody>
      </p:sp>
    </p:spTree>
    <p:custDataLst>
      <p:tags r:id="rId2"/>
    </p:custDataLst>
    <p:extLst>
      <p:ext uri="{BB962C8B-B14F-4D97-AF65-F5344CB8AC3E}">
        <p14:creationId xmlns:p14="http://schemas.microsoft.com/office/powerpoint/2010/main" val="2898249051"/>
      </p:ext>
    </p:extLst>
  </p:cSld>
  <p:clrMapOvr>
    <a:masterClrMapping/>
  </p:clrMapOvr>
  <mc:AlternateContent xmlns:mc="http://schemas.openxmlformats.org/markup-compatibility/2006" xmlns:p14="http://schemas.microsoft.com/office/powerpoint/2010/main">
    <mc:Choice Requires="p14">
      <p:transition spd="slow" p14:dur="2000" advTm="43661"/>
    </mc:Choice>
    <mc:Fallback xmlns="">
      <p:transition xmlns:p14="http://schemas.microsoft.com/office/powerpoint/2010/main" spd="slow" advTm="436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1"/>
          <p:cNvSpPr>
            <a:spLocks noGrp="1"/>
          </p:cNvSpPr>
          <p:nvPr>
            <p:ph type="title"/>
          </p:nvPr>
        </p:nvSpPr>
        <p:spPr/>
        <p:txBody>
          <a:bodyPr/>
          <a:lstStyle/>
          <a:p>
            <a:r>
              <a:rPr lang="en-US" dirty="0" smtClean="0">
                <a:solidFill>
                  <a:srgbClr val="000090"/>
                </a:solidFill>
                <a:cs typeface="Gill Sans Light"/>
              </a:rPr>
              <a:t>Summary</a:t>
            </a:r>
            <a:endParaRPr lang="en-US" dirty="0">
              <a:solidFill>
                <a:srgbClr val="000090"/>
              </a:solidFill>
              <a:cs typeface="Gill Sans Light"/>
            </a:endParaRPr>
          </a:p>
        </p:txBody>
      </p:sp>
      <p:sp>
        <p:nvSpPr>
          <p:cNvPr id="284674" name="Content Placeholder 2"/>
          <p:cNvSpPr>
            <a:spLocks noGrp="1"/>
          </p:cNvSpPr>
          <p:nvPr>
            <p:ph idx="1"/>
          </p:nvPr>
        </p:nvSpPr>
        <p:spPr>
          <a:xfrm>
            <a:off x="457204" y="1600214"/>
            <a:ext cx="8318500" cy="4324351"/>
          </a:xfrm>
        </p:spPr>
        <p:txBody>
          <a:bodyPr/>
          <a:lstStyle/>
          <a:p>
            <a:r>
              <a:rPr lang="en-US" altLang="zh-CN" sz="2400" dirty="0" err="1">
                <a:ea typeface="宋体" charset="0"/>
                <a:cs typeface="Gill Sans Light"/>
              </a:rPr>
              <a:t>SoftCell</a:t>
            </a:r>
            <a:r>
              <a:rPr lang="en-US" altLang="zh-CN" sz="2400" dirty="0">
                <a:ea typeface="宋体" charset="0"/>
                <a:cs typeface="Gill Sans Light"/>
              </a:rPr>
              <a:t> </a:t>
            </a:r>
            <a:r>
              <a:rPr lang="en-US" sz="2400" dirty="0">
                <a:cs typeface="Gill Sans Light"/>
              </a:rPr>
              <a:t>uses commodity switches and </a:t>
            </a:r>
            <a:r>
              <a:rPr lang="en-US" sz="2400" dirty="0" err="1">
                <a:cs typeface="Gill Sans Light"/>
              </a:rPr>
              <a:t>middelboxes</a:t>
            </a:r>
            <a:r>
              <a:rPr lang="en-US" sz="2400" dirty="0">
                <a:cs typeface="Gill Sans Light"/>
              </a:rPr>
              <a:t> to build flexible and cost-effective cellular core networks</a:t>
            </a:r>
          </a:p>
          <a:p>
            <a:pPr marL="0" indent="0">
              <a:buNone/>
            </a:pPr>
            <a:endParaRPr lang="en-US" sz="1300" dirty="0">
              <a:cs typeface="Gill Sans Light"/>
            </a:endParaRPr>
          </a:p>
          <a:p>
            <a:r>
              <a:rPr lang="en-US" sz="2400" dirty="0" err="1">
                <a:cs typeface="Gill Sans Light"/>
              </a:rPr>
              <a:t>SoftCell</a:t>
            </a:r>
            <a:r>
              <a:rPr lang="en-US" sz="2400" dirty="0">
                <a:cs typeface="Gill Sans Light"/>
              </a:rPr>
              <a:t> achieves scalability with</a:t>
            </a:r>
          </a:p>
        </p:txBody>
      </p:sp>
      <p:sp>
        <p:nvSpPr>
          <p:cNvPr id="284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AFFC77BA-C19D-EC42-A6CC-D65501F1AE37}" type="slidenum">
              <a:rPr lang="en-US" sz="900" b="0">
                <a:solidFill>
                  <a:srgbClr val="000000"/>
                </a:solidFill>
                <a:latin typeface="Calibri" charset="0"/>
              </a:rPr>
              <a:pPr eaLnBrk="1" hangingPunct="1"/>
              <a:t>64</a:t>
            </a:fld>
            <a:endParaRPr lang="en-US" sz="900" b="0" dirty="0">
              <a:solidFill>
                <a:srgbClr val="000000"/>
              </a:solidFill>
              <a:latin typeface="Calibri" charset="0"/>
            </a:endParaRPr>
          </a:p>
        </p:txBody>
      </p:sp>
      <p:cxnSp>
        <p:nvCxnSpPr>
          <p:cNvPr id="6" name="Straight Connector 5"/>
          <p:cNvCxnSpPr/>
          <p:nvPr/>
        </p:nvCxnSpPr>
        <p:spPr>
          <a:xfrm>
            <a:off x="2824162" y="3328988"/>
            <a:ext cx="596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824162" y="3773487"/>
            <a:ext cx="596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28925" y="3316288"/>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66962" y="3544888"/>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85829" y="3328992"/>
            <a:ext cx="1139856" cy="353846"/>
          </a:xfrm>
          <a:prstGeom prst="rect">
            <a:avLst/>
          </a:prstGeom>
          <a:noFill/>
        </p:spPr>
        <p:txBody>
          <a:bodyPr wrap="none" lIns="91344" tIns="45672" rIns="91344" bIns="45672">
            <a:spAutoFit/>
          </a:bodyPr>
          <a:lstStyle/>
          <a:p>
            <a:pPr defTabSz="456718">
              <a:defRPr/>
            </a:pPr>
            <a:r>
              <a:rPr lang="en-US" dirty="0">
                <a:solidFill>
                  <a:prstClr val="black"/>
                </a:solidFill>
                <a:latin typeface="Calibri"/>
                <a:ea typeface="ＭＳ Ｐゴシック" charset="0"/>
                <a:cs typeface="ＭＳ Ｐゴシック" charset="0"/>
              </a:rPr>
              <a:t>Data Plane</a:t>
            </a:r>
          </a:p>
        </p:txBody>
      </p:sp>
      <p:grpSp>
        <p:nvGrpSpPr>
          <p:cNvPr id="284681" name="Group 10"/>
          <p:cNvGrpSpPr>
            <a:grpSpLocks/>
          </p:cNvGrpSpPr>
          <p:nvPr/>
        </p:nvGrpSpPr>
        <p:grpSpPr bwMode="auto">
          <a:xfrm>
            <a:off x="873125" y="4044925"/>
            <a:ext cx="2584450" cy="353943"/>
            <a:chOff x="6757921" y="2070100"/>
            <a:chExt cx="2584657" cy="353411"/>
          </a:xfrm>
        </p:grpSpPr>
        <p:cxnSp>
          <p:nvCxnSpPr>
            <p:cNvPr id="15" name="Straight Connector 14"/>
            <p:cNvCxnSpPr/>
            <p:nvPr/>
          </p:nvCxnSpPr>
          <p:spPr>
            <a:xfrm>
              <a:off x="8288394" y="2285675"/>
              <a:ext cx="105418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57921" y="2070100"/>
              <a:ext cx="1383930" cy="353411"/>
            </a:xfrm>
            <a:prstGeom prst="rect">
              <a:avLst/>
            </a:prstGeom>
            <a:noFill/>
          </p:spPr>
          <p:txBody>
            <a:bodyPr wrap="none">
              <a:spAutoFit/>
            </a:bodyPr>
            <a:lstStyle/>
            <a:p>
              <a:pPr defTabSz="456718">
                <a:defRPr/>
              </a:pPr>
              <a:r>
                <a:rPr lang="en-US" dirty="0">
                  <a:solidFill>
                    <a:prstClr val="black"/>
                  </a:solidFill>
                  <a:latin typeface="Calibri"/>
                  <a:ea typeface="ＭＳ Ｐゴシック" charset="0"/>
                  <a:cs typeface="ＭＳ Ｐゴシック" charset="0"/>
                </a:rPr>
                <a:t>Control Plane</a:t>
              </a:r>
            </a:p>
          </p:txBody>
        </p:sp>
      </p:grpSp>
      <p:sp>
        <p:nvSpPr>
          <p:cNvPr id="18" name="TextBox 17"/>
          <p:cNvSpPr txBox="1"/>
          <p:nvPr/>
        </p:nvSpPr>
        <p:spPr>
          <a:xfrm>
            <a:off x="3657603" y="3124201"/>
            <a:ext cx="2368282" cy="353846"/>
          </a:xfrm>
          <a:prstGeom prst="rect">
            <a:avLst/>
          </a:prstGeom>
          <a:noFill/>
        </p:spPr>
        <p:txBody>
          <a:bodyPr wrap="none" lIns="91344" tIns="45672" rIns="91344" bIns="45672">
            <a:spAutoFit/>
          </a:bodyPr>
          <a:lstStyle/>
          <a:p>
            <a:pPr defTabSz="456718">
              <a:defRPr/>
            </a:pPr>
            <a:r>
              <a:rPr lang="en-US" dirty="0">
                <a:solidFill>
                  <a:srgbClr val="C0504D"/>
                </a:solidFill>
                <a:latin typeface="Calibri"/>
                <a:ea typeface="ＭＳ Ｐゴシック" charset="0"/>
                <a:cs typeface="ＭＳ Ｐゴシック" charset="0"/>
              </a:rPr>
              <a:t>Asymmetric</a:t>
            </a:r>
            <a:r>
              <a:rPr lang="en-US" dirty="0">
                <a:solidFill>
                  <a:prstClr val="black"/>
                </a:solidFill>
                <a:latin typeface="Calibri"/>
                <a:ea typeface="ＭＳ Ｐゴシック" charset="0"/>
                <a:cs typeface="ＭＳ Ｐゴシック" charset="0"/>
              </a:rPr>
              <a:t> Edge Design</a:t>
            </a:r>
          </a:p>
        </p:txBody>
      </p:sp>
      <p:sp>
        <p:nvSpPr>
          <p:cNvPr id="19" name="TextBox 18"/>
          <p:cNvSpPr txBox="1"/>
          <p:nvPr/>
        </p:nvSpPr>
        <p:spPr>
          <a:xfrm>
            <a:off x="3657604" y="3557591"/>
            <a:ext cx="2927780" cy="353846"/>
          </a:xfrm>
          <a:prstGeom prst="rect">
            <a:avLst/>
          </a:prstGeom>
          <a:noFill/>
        </p:spPr>
        <p:txBody>
          <a:bodyPr wrap="none" lIns="91344" tIns="45672" rIns="91344" bIns="45672">
            <a:spAutoFit/>
          </a:bodyPr>
          <a:lstStyle/>
          <a:p>
            <a:pPr defTabSz="456718">
              <a:defRPr/>
            </a:pPr>
            <a:r>
              <a:rPr lang="en-US" dirty="0">
                <a:solidFill>
                  <a:srgbClr val="C0504D"/>
                </a:solidFill>
                <a:latin typeface="Calibri"/>
                <a:ea typeface="ＭＳ Ｐゴシック" charset="0"/>
                <a:cs typeface="ＭＳ Ｐゴシック" charset="0"/>
              </a:rPr>
              <a:t>Multi-dimensional </a:t>
            </a:r>
            <a:r>
              <a:rPr lang="en-US" dirty="0">
                <a:solidFill>
                  <a:prstClr val="black"/>
                </a:solidFill>
                <a:latin typeface="Calibri"/>
                <a:ea typeface="ＭＳ Ｐゴシック" charset="0"/>
                <a:cs typeface="ＭＳ Ｐゴシック" charset="0"/>
              </a:rPr>
              <a:t>Aggregation</a:t>
            </a:r>
          </a:p>
        </p:txBody>
      </p:sp>
      <p:sp>
        <p:nvSpPr>
          <p:cNvPr id="20" name="TextBox 19"/>
          <p:cNvSpPr txBox="1"/>
          <p:nvPr/>
        </p:nvSpPr>
        <p:spPr>
          <a:xfrm>
            <a:off x="3657604" y="4057654"/>
            <a:ext cx="2826547" cy="353846"/>
          </a:xfrm>
          <a:prstGeom prst="rect">
            <a:avLst/>
          </a:prstGeom>
          <a:noFill/>
        </p:spPr>
        <p:txBody>
          <a:bodyPr wrap="none" lIns="91344" tIns="45672" rIns="91344" bIns="45672">
            <a:spAutoFit/>
          </a:bodyPr>
          <a:lstStyle/>
          <a:p>
            <a:pPr defTabSz="456718">
              <a:defRPr/>
            </a:pPr>
            <a:r>
              <a:rPr lang="en-US" altLang="zh-CN" dirty="0">
                <a:solidFill>
                  <a:srgbClr val="C0504D"/>
                </a:solidFill>
                <a:latin typeface="Calibri"/>
                <a:ea typeface="宋体"/>
                <a:cs typeface="ＭＳ Ｐゴシック" charset="0"/>
              </a:rPr>
              <a:t>Hierarchical</a:t>
            </a:r>
            <a:r>
              <a:rPr lang="en-US" altLang="zh-CN" dirty="0">
                <a:solidFill>
                  <a:prstClr val="black"/>
                </a:solidFill>
                <a:latin typeface="Calibri"/>
                <a:ea typeface="宋体"/>
                <a:cs typeface="ＭＳ Ｐゴシック" charset="0"/>
              </a:rPr>
              <a:t> Controller Design</a:t>
            </a:r>
            <a:endParaRPr lang="en-US" dirty="0">
              <a:solidFill>
                <a:prstClr val="black"/>
              </a:solidFill>
              <a:latin typeface="Calibri"/>
              <a:ea typeface="ＭＳ Ｐゴシック" charset="0"/>
              <a:cs typeface="ＭＳ Ｐゴシック" charset="0"/>
            </a:endParaRPr>
          </a:p>
        </p:txBody>
      </p:sp>
      <p:sp>
        <p:nvSpPr>
          <p:cNvPr id="17" name="Content Placeholder 2"/>
          <p:cNvSpPr txBox="1">
            <a:spLocks/>
          </p:cNvSpPr>
          <p:nvPr/>
        </p:nvSpPr>
        <p:spPr>
          <a:xfrm>
            <a:off x="457204" y="4343401"/>
            <a:ext cx="8229600" cy="1100137"/>
          </a:xfrm>
          <a:prstGeom prst="rect">
            <a:avLst/>
          </a:prstGeom>
        </p:spPr>
        <p:txBody>
          <a:bodyPr lIns="91344" tIns="45672" rIns="91344" bIns="45672">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1600" dirty="0">
              <a:solidFill>
                <a:srgbClr val="800000"/>
              </a:solidFill>
              <a:latin typeface="Calibri"/>
            </a:endParaRPr>
          </a:p>
          <a:p>
            <a:pPr>
              <a:defRPr/>
            </a:pPr>
            <a:r>
              <a:rPr lang="en-US" sz="2800" dirty="0">
                <a:solidFill>
                  <a:srgbClr val="800000"/>
                </a:solidFill>
                <a:latin typeface="Gill Sans Light"/>
                <a:cs typeface="Gill Sans Light"/>
              </a:rPr>
              <a:t>Exploit multi-stage tables in modern switches</a:t>
            </a:r>
          </a:p>
          <a:p>
            <a:pPr lvl="1">
              <a:defRPr/>
            </a:pPr>
            <a:r>
              <a:rPr lang="en-US" sz="2300" dirty="0">
                <a:solidFill>
                  <a:prstClr val="black"/>
                </a:solidFill>
                <a:latin typeface="Gill Sans Light"/>
                <a:cs typeface="Gill Sans Light"/>
              </a:rPr>
              <a:t>Reduce </a:t>
            </a:r>
            <a:r>
              <a:rPr lang="en-US" sz="2300" dirty="0" err="1">
                <a:solidFill>
                  <a:prstClr val="black"/>
                </a:solidFill>
                <a:latin typeface="Gill Sans Light"/>
                <a:cs typeface="Gill Sans Light"/>
              </a:rPr>
              <a:t>m×n</a:t>
            </a:r>
            <a:r>
              <a:rPr lang="en-US" sz="2300" dirty="0">
                <a:solidFill>
                  <a:prstClr val="black"/>
                </a:solidFill>
                <a:latin typeface="Gill Sans Light"/>
                <a:cs typeface="Gill Sans Light"/>
              </a:rPr>
              <a:t> rules to </a:t>
            </a:r>
            <a:r>
              <a:rPr lang="en-US" sz="2300" dirty="0" err="1">
                <a:solidFill>
                  <a:prstClr val="black"/>
                </a:solidFill>
                <a:latin typeface="Gill Sans Light"/>
                <a:cs typeface="Gill Sans Light"/>
              </a:rPr>
              <a:t>m+n</a:t>
            </a:r>
            <a:r>
              <a:rPr lang="en-US" sz="2300" dirty="0">
                <a:solidFill>
                  <a:prstClr val="black"/>
                </a:solidFill>
                <a:latin typeface="Gill Sans Light"/>
                <a:cs typeface="Gill Sans Light"/>
              </a:rPr>
              <a:t> rules</a:t>
            </a:r>
          </a:p>
          <a:p>
            <a:pPr>
              <a:defRPr/>
            </a:pPr>
            <a:endParaRPr lang="en-US" sz="2800" dirty="0">
              <a:solidFill>
                <a:srgbClr val="C0504D"/>
              </a:solidFill>
              <a:latin typeface="Gill Sans Light"/>
              <a:cs typeface="Gill Sans Light"/>
            </a:endParaRPr>
          </a:p>
        </p:txBody>
      </p:sp>
      <p:sp>
        <p:nvSpPr>
          <p:cNvPr id="2" name="Date Placeholder 1"/>
          <p:cNvSpPr>
            <a:spLocks noGrp="1"/>
          </p:cNvSpPr>
          <p:nvPr>
            <p:ph type="dt" sz="half" idx="10"/>
          </p:nvPr>
        </p:nvSpPr>
        <p:spPr/>
        <p:txBody>
          <a:bodyPr/>
          <a:lstStyle/>
          <a:p>
            <a:pPr>
              <a:defRPr/>
            </a:pPr>
            <a:r>
              <a:rPr lang="en-US" b="0" dirty="0" smtClean="0"/>
              <a:t>11/21/14</a:t>
            </a:r>
            <a:endParaRPr lang="en-US" b="0" dirty="0"/>
          </a:p>
        </p:txBody>
      </p:sp>
      <p:sp>
        <p:nvSpPr>
          <p:cNvPr id="3" name="Footer Placeholder 2"/>
          <p:cNvSpPr>
            <a:spLocks noGrp="1"/>
          </p:cNvSpPr>
          <p:nvPr>
            <p:ph type="ftr" sz="quarter" idx="11"/>
          </p:nvPr>
        </p:nvSpPr>
        <p:spPr>
          <a:xfrm>
            <a:off x="3124200" y="6400801"/>
            <a:ext cx="3581400" cy="320676"/>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1086512052"/>
      </p:ext>
    </p:extLst>
  </p:cSld>
  <p:clrMapOvr>
    <a:masterClrMapping/>
  </p:clrMapOvr>
  <p:transition xmlns:p14="http://schemas.microsoft.com/office/powerpoint/2010/main" spd="slow" advTm="152440"/>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lnSpcReduction="10000"/>
          </a:bodyPr>
          <a:lstStyle/>
          <a:p>
            <a:r>
              <a:rPr lang="en-US" dirty="0" smtClean="0"/>
              <a:t>Review of SDN Security</a:t>
            </a:r>
          </a:p>
          <a:p>
            <a:r>
              <a:rPr lang="en-US" dirty="0" smtClean="0"/>
              <a:t>SDN Wireless Networks</a:t>
            </a:r>
          </a:p>
          <a:p>
            <a:pPr lvl="1"/>
            <a:r>
              <a:rPr lang="en-US" dirty="0" smtClean="0"/>
              <a:t>Motivation</a:t>
            </a:r>
          </a:p>
          <a:p>
            <a:pPr lvl="1"/>
            <a:r>
              <a:rPr lang="en-US" dirty="0" smtClean="0">
                <a:solidFill>
                  <a:srgbClr val="000000"/>
                </a:solidFill>
              </a:rPr>
              <a:t>Data Plane Abstraction: </a:t>
            </a:r>
          </a:p>
          <a:p>
            <a:pPr lvl="2"/>
            <a:r>
              <a:rPr lang="en-US" dirty="0" err="1" smtClean="0"/>
              <a:t>OpenRadio</a:t>
            </a:r>
            <a:r>
              <a:rPr lang="en-US" dirty="0" smtClean="0"/>
              <a:t>  </a:t>
            </a:r>
          </a:p>
          <a:p>
            <a:pPr lvl="2"/>
            <a:r>
              <a:rPr lang="en-US" dirty="0" smtClean="0"/>
              <a:t>PRAN</a:t>
            </a:r>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t>Core Networks: </a:t>
            </a:r>
            <a:r>
              <a:rPr lang="en-US" dirty="0" err="1" smtClean="0"/>
              <a:t>SoftCell</a:t>
            </a:r>
            <a:endParaRPr lang="en-US" dirty="0" smtClean="0"/>
          </a:p>
          <a:p>
            <a:pPr lvl="2"/>
            <a:r>
              <a:rPr lang="en-US" dirty="0" smtClean="0">
                <a:solidFill>
                  <a:srgbClr val="FF0000"/>
                </a:solidFill>
              </a:rPr>
              <a:t>Cellular WAN: </a:t>
            </a:r>
            <a:r>
              <a:rPr lang="en-US" dirty="0" err="1" smtClean="0">
                <a:solidFill>
                  <a:srgbClr val="FF0000"/>
                </a:solidFill>
              </a:rPr>
              <a:t>SoftMoW</a:t>
            </a:r>
            <a:endParaRPr lang="en-US" dirty="0" smtClean="0">
              <a:solidFill>
                <a:srgbClr val="FF0000"/>
              </a:solidFill>
            </a:endParaRPr>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65</a:t>
            </a:fld>
            <a:endParaRPr lang="en-US" dirty="0">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11/21/14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62351800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2970268" y="1600201"/>
            <a:ext cx="5327067" cy="2667001"/>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sz="3000" dirty="0">
              <a:solidFill>
                <a:prstClr val="black"/>
              </a:solidFill>
              <a:latin typeface="Calibri"/>
            </a:endParaRPr>
          </a:p>
        </p:txBody>
      </p:sp>
      <p:sp>
        <p:nvSpPr>
          <p:cNvPr id="2" name="Title 1"/>
          <p:cNvSpPr>
            <a:spLocks noGrp="1"/>
          </p:cNvSpPr>
          <p:nvPr>
            <p:ph type="title"/>
          </p:nvPr>
        </p:nvSpPr>
        <p:spPr/>
        <p:txBody>
          <a:bodyPr>
            <a:normAutofit/>
          </a:bodyPr>
          <a:lstStyle/>
          <a:p>
            <a:r>
              <a:rPr lang="en-US" sz="3600" dirty="0"/>
              <a:t>LTE Cellular Network Architecture</a:t>
            </a:r>
          </a:p>
        </p:txBody>
      </p:sp>
      <p:sp>
        <p:nvSpPr>
          <p:cNvPr id="5" name="Rectangle 4"/>
          <p:cNvSpPr/>
          <p:nvPr/>
        </p:nvSpPr>
        <p:spPr>
          <a:xfrm>
            <a:off x="2057404" y="6172204"/>
            <a:ext cx="752273" cy="353846"/>
          </a:xfrm>
          <a:prstGeom prst="rect">
            <a:avLst/>
          </a:prstGeom>
        </p:spPr>
        <p:txBody>
          <a:bodyPr wrap="none" lIns="91344" tIns="45672" rIns="91344" bIns="45672">
            <a:spAutoFit/>
          </a:bodyPr>
          <a:lstStyle/>
          <a:p>
            <a:pPr defTabSz="913437"/>
            <a:r>
              <a:rPr lang="en-US" dirty="0" smtClean="0">
                <a:solidFill>
                  <a:prstClr val="black"/>
                </a:solidFill>
                <a:latin typeface="Calibri"/>
                <a:cs typeface="Lucida Sans"/>
              </a:rPr>
              <a:t>access</a:t>
            </a:r>
            <a:endParaRPr lang="en-US" dirty="0">
              <a:solidFill>
                <a:prstClr val="black"/>
              </a:solidFill>
              <a:latin typeface="Calibri"/>
              <a:cs typeface="Lucida Sans"/>
            </a:endParaRPr>
          </a:p>
        </p:txBody>
      </p:sp>
      <p:sp>
        <p:nvSpPr>
          <p:cNvPr id="6" name="Rectangle 5"/>
          <p:cNvSpPr/>
          <p:nvPr/>
        </p:nvSpPr>
        <p:spPr>
          <a:xfrm>
            <a:off x="3752649" y="6221597"/>
            <a:ext cx="576099" cy="353846"/>
          </a:xfrm>
          <a:prstGeom prst="rect">
            <a:avLst/>
          </a:prstGeom>
        </p:spPr>
        <p:txBody>
          <a:bodyPr wrap="none" lIns="91344" tIns="45672" rIns="91344" bIns="45672">
            <a:spAutoFit/>
          </a:bodyPr>
          <a:lstStyle/>
          <a:p>
            <a:pPr defTabSz="913437"/>
            <a:r>
              <a:rPr lang="en-US" dirty="0" smtClean="0">
                <a:solidFill>
                  <a:prstClr val="black"/>
                </a:solidFill>
                <a:latin typeface="Calibri"/>
                <a:cs typeface="Lucida Sans"/>
              </a:rPr>
              <a:t>core</a:t>
            </a:r>
            <a:endParaRPr lang="en-US" dirty="0">
              <a:solidFill>
                <a:prstClr val="black"/>
              </a:solidFill>
              <a:latin typeface="Calibri"/>
              <a:cs typeface="Lucida Sans"/>
            </a:endParaRPr>
          </a:p>
        </p:txBody>
      </p:sp>
      <p:grpSp>
        <p:nvGrpSpPr>
          <p:cNvPr id="7" name="Group 6"/>
          <p:cNvGrpSpPr/>
          <p:nvPr/>
        </p:nvGrpSpPr>
        <p:grpSpPr>
          <a:xfrm>
            <a:off x="2249752" y="4427342"/>
            <a:ext cx="536196" cy="1772843"/>
            <a:chOff x="2228036" y="3409610"/>
            <a:chExt cx="536196" cy="1772842"/>
          </a:xfrm>
        </p:grpSpPr>
        <p:graphicFrame>
          <p:nvGraphicFramePr>
            <p:cNvPr id="8" name="Object 7"/>
            <p:cNvGraphicFramePr>
              <a:graphicFrameLocks noChangeAspect="1"/>
            </p:cNvGraphicFramePr>
            <p:nvPr>
              <p:extLst>
                <p:ext uri="{D42A27DB-BD31-4B8C-83A1-F6EECF244321}">
                  <p14:modId xmlns:p14="http://schemas.microsoft.com/office/powerpoint/2010/main" val="783731619"/>
                </p:ext>
              </p:extLst>
            </p:nvPr>
          </p:nvGraphicFramePr>
          <p:xfrm>
            <a:off x="2228036" y="3409610"/>
            <a:ext cx="357464" cy="1072354"/>
          </p:xfrm>
          <a:graphic>
            <a:graphicData uri="http://schemas.openxmlformats.org/presentationml/2006/ole">
              <mc:AlternateContent xmlns:mc="http://schemas.openxmlformats.org/markup-compatibility/2006">
                <mc:Choice xmlns:v="urn:schemas-microsoft-com:vml" Requires="v">
                  <p:oleObj spid="_x0000_s44242" name="Visio" r:id="rId4" imgW="624535" imgH="1494739" progId="">
                    <p:embed/>
                  </p:oleObj>
                </mc:Choice>
                <mc:Fallback>
                  <p:oleObj name="Visio" r:id="rId4"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036" y="3409610"/>
                          <a:ext cx="357464" cy="1072354"/>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45900797"/>
                </p:ext>
              </p:extLst>
            </p:nvPr>
          </p:nvGraphicFramePr>
          <p:xfrm>
            <a:off x="2406768" y="4110098"/>
            <a:ext cx="357464" cy="1072354"/>
          </p:xfrm>
          <a:graphic>
            <a:graphicData uri="http://schemas.openxmlformats.org/presentationml/2006/ole">
              <mc:AlternateContent xmlns:mc="http://schemas.openxmlformats.org/markup-compatibility/2006">
                <mc:Choice xmlns:v="urn:schemas-microsoft-com:vml" Requires="v">
                  <p:oleObj spid="_x0000_s44243" name="Visio" r:id="rId6" imgW="624535" imgH="1494739" progId="">
                    <p:embed/>
                  </p:oleObj>
                </mc:Choice>
                <mc:Fallback>
                  <p:oleObj name="Visio" r:id="rId6"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68" y="4110098"/>
                          <a:ext cx="357464" cy="1072354"/>
                        </a:xfrm>
                        <a:prstGeom prst="rect">
                          <a:avLst/>
                        </a:prstGeom>
                        <a:noFill/>
                        <a:extLst/>
                      </p:spPr>
                    </p:pic>
                  </p:oleObj>
                </mc:Fallback>
              </mc:AlternateContent>
            </a:graphicData>
          </a:graphic>
        </p:graphicFrame>
      </p:grpSp>
      <p:grpSp>
        <p:nvGrpSpPr>
          <p:cNvPr id="10" name="Group 9"/>
          <p:cNvGrpSpPr/>
          <p:nvPr/>
        </p:nvGrpSpPr>
        <p:grpSpPr>
          <a:xfrm>
            <a:off x="2268958" y="2164246"/>
            <a:ext cx="536196" cy="1772843"/>
            <a:chOff x="2336258" y="1389920"/>
            <a:chExt cx="536196" cy="1772842"/>
          </a:xfrm>
        </p:grpSpPr>
        <p:graphicFrame>
          <p:nvGraphicFramePr>
            <p:cNvPr id="11" name="Object 10"/>
            <p:cNvGraphicFramePr>
              <a:graphicFrameLocks noChangeAspect="1"/>
            </p:cNvGraphicFramePr>
            <p:nvPr>
              <p:extLst>
                <p:ext uri="{D42A27DB-BD31-4B8C-83A1-F6EECF244321}">
                  <p14:modId xmlns:p14="http://schemas.microsoft.com/office/powerpoint/2010/main" val="2267614756"/>
                </p:ext>
              </p:extLst>
            </p:nvPr>
          </p:nvGraphicFramePr>
          <p:xfrm>
            <a:off x="2336258" y="1389920"/>
            <a:ext cx="357464" cy="1072354"/>
          </p:xfrm>
          <a:graphic>
            <a:graphicData uri="http://schemas.openxmlformats.org/presentationml/2006/ole">
              <mc:AlternateContent xmlns:mc="http://schemas.openxmlformats.org/markup-compatibility/2006">
                <mc:Choice xmlns:v="urn:schemas-microsoft-com:vml" Requires="v">
                  <p:oleObj spid="_x0000_s44244" name="Visio" r:id="rId7" imgW="624535" imgH="1494739" progId="">
                    <p:embed/>
                  </p:oleObj>
                </mc:Choice>
                <mc:Fallback>
                  <p:oleObj name="Visio" r:id="rId7"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258" y="1389920"/>
                          <a:ext cx="357464" cy="1072354"/>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93435414"/>
                </p:ext>
              </p:extLst>
            </p:nvPr>
          </p:nvGraphicFramePr>
          <p:xfrm>
            <a:off x="2514990" y="2090408"/>
            <a:ext cx="357464" cy="1072354"/>
          </p:xfrm>
          <a:graphic>
            <a:graphicData uri="http://schemas.openxmlformats.org/presentationml/2006/ole">
              <mc:AlternateContent xmlns:mc="http://schemas.openxmlformats.org/markup-compatibility/2006">
                <mc:Choice xmlns:v="urn:schemas-microsoft-com:vml" Requires="v">
                  <p:oleObj spid="_x0000_s44245" name="Visio" r:id="rId8" imgW="624535" imgH="1494739" progId="">
                    <p:embed/>
                  </p:oleObj>
                </mc:Choice>
                <mc:Fallback>
                  <p:oleObj name="Visio" r:id="rId8" imgW="624535" imgH="14947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990" y="2090408"/>
                          <a:ext cx="357464" cy="1072354"/>
                        </a:xfrm>
                        <a:prstGeom prst="rect">
                          <a:avLst/>
                        </a:prstGeom>
                        <a:noFill/>
                        <a:extLst/>
                      </p:spPr>
                    </p:pic>
                  </p:oleObj>
                </mc:Fallback>
              </mc:AlternateContent>
            </a:graphicData>
          </a:graphic>
        </p:graphicFrame>
      </p:grpSp>
      <p:grpSp>
        <p:nvGrpSpPr>
          <p:cNvPr id="13" name="Group 12"/>
          <p:cNvGrpSpPr/>
          <p:nvPr/>
        </p:nvGrpSpPr>
        <p:grpSpPr>
          <a:xfrm>
            <a:off x="730132" y="2124111"/>
            <a:ext cx="834268" cy="1385047"/>
            <a:chOff x="547949" y="1288623"/>
            <a:chExt cx="834268" cy="1385046"/>
          </a:xfrm>
        </p:grpSpPr>
        <p:pic>
          <p:nvPicPr>
            <p:cNvPr id="14" name="Picture 13"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1288623"/>
              <a:ext cx="453545" cy="929628"/>
            </a:xfrm>
            <a:prstGeom prst="rect">
              <a:avLst/>
            </a:prstGeom>
          </p:spPr>
        </p:pic>
        <p:pic>
          <p:nvPicPr>
            <p:cNvPr id="15" name="Picture 14"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1508367"/>
              <a:ext cx="453545" cy="929628"/>
            </a:xfrm>
            <a:prstGeom prst="rect">
              <a:avLst/>
            </a:prstGeom>
          </p:spPr>
        </p:pic>
        <p:pic>
          <p:nvPicPr>
            <p:cNvPr id="16" name="Picture 15"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1744041"/>
              <a:ext cx="453545" cy="929628"/>
            </a:xfrm>
            <a:prstGeom prst="rect">
              <a:avLst/>
            </a:prstGeom>
          </p:spPr>
        </p:pic>
      </p:grpSp>
      <p:grpSp>
        <p:nvGrpSpPr>
          <p:cNvPr id="17" name="Group 16"/>
          <p:cNvGrpSpPr/>
          <p:nvPr/>
        </p:nvGrpSpPr>
        <p:grpSpPr>
          <a:xfrm>
            <a:off x="730132" y="4751260"/>
            <a:ext cx="834268" cy="1385047"/>
            <a:chOff x="547949" y="4190857"/>
            <a:chExt cx="834268" cy="1385046"/>
          </a:xfrm>
        </p:grpSpPr>
        <p:pic>
          <p:nvPicPr>
            <p:cNvPr id="18" name="Picture 17"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928672" y="4190857"/>
              <a:ext cx="453545" cy="929628"/>
            </a:xfrm>
            <a:prstGeom prst="rect">
              <a:avLst/>
            </a:prstGeom>
          </p:spPr>
        </p:pic>
        <p:pic>
          <p:nvPicPr>
            <p:cNvPr id="19" name="Picture 18"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701899" y="4410601"/>
              <a:ext cx="453545" cy="929628"/>
            </a:xfrm>
            <a:prstGeom prst="rect">
              <a:avLst/>
            </a:prstGeom>
          </p:spPr>
        </p:pic>
        <p:pic>
          <p:nvPicPr>
            <p:cNvPr id="20" name="Picture 19" descr="hero_front.jpg"/>
            <p:cNvPicPr>
              <a:picLocks noChangeAspect="1"/>
            </p:cNvPicPr>
            <p:nvPr/>
          </p:nvPicPr>
          <p:blipFill rotWithShape="1">
            <a:blip r:embed="rId9">
              <a:extLst>
                <a:ext uri="{28A0092B-C50C-407E-A947-70E740481C1C}">
                  <a14:useLocalDpi xmlns:a14="http://schemas.microsoft.com/office/drawing/2010/main" val="0"/>
                </a:ext>
              </a:extLst>
            </a:blip>
            <a:srcRect l="9836" t="1335" r="9991" b="10662"/>
            <a:stretch/>
          </p:blipFill>
          <p:spPr>
            <a:xfrm>
              <a:off x="547949" y="4646275"/>
              <a:ext cx="453545" cy="929628"/>
            </a:xfrm>
            <a:prstGeom prst="rect">
              <a:avLst/>
            </a:prstGeom>
          </p:spPr>
        </p:pic>
      </p:grpSp>
      <p:grpSp>
        <p:nvGrpSpPr>
          <p:cNvPr id="21" name="Group 20"/>
          <p:cNvGrpSpPr>
            <a:grpSpLocks/>
          </p:cNvGrpSpPr>
          <p:nvPr/>
        </p:nvGrpSpPr>
        <p:grpSpPr bwMode="auto">
          <a:xfrm rot="11523367" flipH="1" flipV="1">
            <a:off x="1650089" y="5219494"/>
            <a:ext cx="399714" cy="448579"/>
            <a:chOff x="5777472" y="4798637"/>
            <a:chExt cx="1366185" cy="1260568"/>
          </a:xfrm>
        </p:grpSpPr>
        <p:sp>
          <p:nvSpPr>
            <p:cNvPr id="2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2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grpSp>
      <p:grpSp>
        <p:nvGrpSpPr>
          <p:cNvPr id="29" name="Group 28"/>
          <p:cNvGrpSpPr>
            <a:grpSpLocks/>
          </p:cNvGrpSpPr>
          <p:nvPr/>
        </p:nvGrpSpPr>
        <p:grpSpPr bwMode="auto">
          <a:xfrm rot="10076633" flipH="1">
            <a:off x="1650089" y="2592345"/>
            <a:ext cx="399714" cy="448579"/>
            <a:chOff x="5777472" y="4798637"/>
            <a:chExt cx="1366185" cy="1260568"/>
          </a:xfrm>
        </p:grpSpPr>
        <p:sp>
          <p:nvSpPr>
            <p:cNvPr id="3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sp>
          <p:nvSpPr>
            <p:cNvPr id="3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2 60000 65536"/>
                <a:gd name="T7" fmla="*/ 2 60000 65536"/>
                <a:gd name="T8" fmla="*/ 1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913437"/>
              <a:endParaRPr lang="en-US">
                <a:solidFill>
                  <a:prstClr val="black"/>
                </a:solidFill>
                <a:latin typeface="Calibri"/>
              </a:endParaRPr>
            </a:p>
          </p:txBody>
        </p:sp>
      </p:grpSp>
      <p:sp>
        <p:nvSpPr>
          <p:cNvPr id="37" name="Rectangle 36"/>
          <p:cNvSpPr>
            <a:spLocks/>
          </p:cNvSpPr>
          <p:nvPr/>
        </p:nvSpPr>
        <p:spPr>
          <a:xfrm>
            <a:off x="6324601" y="2438404"/>
            <a:ext cx="1828800" cy="73152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a:solidFill>
                <a:prstClr val="white"/>
              </a:solidFill>
              <a:latin typeface="Calibri"/>
            </a:endParaRPr>
          </a:p>
        </p:txBody>
      </p:sp>
      <p:sp>
        <p:nvSpPr>
          <p:cNvPr id="38" name="Rectangle 37"/>
          <p:cNvSpPr/>
          <p:nvPr/>
        </p:nvSpPr>
        <p:spPr>
          <a:xfrm>
            <a:off x="6248400" y="2514609"/>
            <a:ext cx="1968718" cy="615456"/>
          </a:xfrm>
          <a:prstGeom prst="rect">
            <a:avLst/>
          </a:prstGeom>
        </p:spPr>
        <p:txBody>
          <a:bodyPr wrap="square" lIns="91344" tIns="45672" rIns="91344" bIns="45672">
            <a:spAutoFit/>
          </a:bodyPr>
          <a:lstStyle/>
          <a:p>
            <a:pPr algn="ctr" defTabSz="913437"/>
            <a:r>
              <a:rPr lang="en-US" dirty="0" smtClean="0">
                <a:solidFill>
                  <a:prstClr val="black"/>
                </a:solidFill>
                <a:latin typeface="Calibri"/>
                <a:cs typeface="Lucida Sans"/>
              </a:rPr>
              <a:t>Packet Data </a:t>
            </a:r>
            <a:br>
              <a:rPr lang="en-US" dirty="0" smtClean="0">
                <a:solidFill>
                  <a:prstClr val="black"/>
                </a:solidFill>
                <a:latin typeface="Calibri"/>
                <a:cs typeface="Lucida Sans"/>
              </a:rPr>
            </a:br>
            <a:r>
              <a:rPr lang="en-US" dirty="0" smtClean="0">
                <a:solidFill>
                  <a:prstClr val="black"/>
                </a:solidFill>
                <a:latin typeface="Calibri"/>
                <a:cs typeface="Lucida Sans"/>
              </a:rPr>
              <a:t>Network Gateway</a:t>
            </a:r>
            <a:endParaRPr lang="en-US" dirty="0">
              <a:solidFill>
                <a:prstClr val="black"/>
              </a:solidFill>
              <a:latin typeface="Calibri"/>
              <a:cs typeface="Lucida Sans"/>
            </a:endParaRPr>
          </a:p>
        </p:txBody>
      </p:sp>
      <p:sp>
        <p:nvSpPr>
          <p:cNvPr id="39" name="Rectangle 38"/>
          <p:cNvSpPr>
            <a:spLocks noChangeAspect="1"/>
          </p:cNvSpPr>
          <p:nvPr/>
        </p:nvSpPr>
        <p:spPr>
          <a:xfrm>
            <a:off x="3851793" y="2086185"/>
            <a:ext cx="1828800" cy="7137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a:solidFill>
                <a:prstClr val="white"/>
              </a:solidFill>
              <a:latin typeface="Calibri"/>
            </a:endParaRPr>
          </a:p>
        </p:txBody>
      </p:sp>
      <p:sp>
        <p:nvSpPr>
          <p:cNvPr id="40" name="Rectangle 39"/>
          <p:cNvSpPr/>
          <p:nvPr/>
        </p:nvSpPr>
        <p:spPr>
          <a:xfrm>
            <a:off x="3938145" y="2243223"/>
            <a:ext cx="1672059" cy="353846"/>
          </a:xfrm>
          <a:prstGeom prst="rect">
            <a:avLst/>
          </a:prstGeom>
        </p:spPr>
        <p:txBody>
          <a:bodyPr wrap="none" lIns="91344" tIns="45672" rIns="91344" bIns="45672">
            <a:spAutoFit/>
          </a:bodyPr>
          <a:lstStyle/>
          <a:p>
            <a:pPr algn="ctr" defTabSz="913437"/>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sp>
        <p:nvSpPr>
          <p:cNvPr id="41" name="Rectangle 40"/>
          <p:cNvSpPr/>
          <p:nvPr/>
        </p:nvSpPr>
        <p:spPr>
          <a:xfrm>
            <a:off x="8244996" y="3429034"/>
            <a:ext cx="864947" cy="338457"/>
          </a:xfrm>
          <a:prstGeom prst="rect">
            <a:avLst/>
          </a:prstGeom>
        </p:spPr>
        <p:txBody>
          <a:bodyPr wrap="none" lIns="91344" tIns="45672" rIns="91344" bIns="45672">
            <a:spAutoFit/>
          </a:bodyPr>
          <a:lstStyle/>
          <a:p>
            <a:pPr defTabSz="913437"/>
            <a:r>
              <a:rPr lang="en-US" sz="1600" dirty="0">
                <a:solidFill>
                  <a:prstClr val="black"/>
                </a:solidFill>
                <a:latin typeface="Calibri"/>
                <a:cs typeface="Lucida Sans"/>
              </a:rPr>
              <a:t>Internet</a:t>
            </a:r>
            <a:endParaRPr lang="en-US" sz="1600" dirty="0">
              <a:solidFill>
                <a:prstClr val="black"/>
              </a:solidFill>
              <a:latin typeface="Calibri"/>
            </a:endParaRPr>
          </a:p>
        </p:txBody>
      </p:sp>
      <p:cxnSp>
        <p:nvCxnSpPr>
          <p:cNvPr id="42" name="Straight Connector 41"/>
          <p:cNvCxnSpPr>
            <a:stCxn id="37" idx="3"/>
          </p:cNvCxnSpPr>
          <p:nvPr/>
        </p:nvCxnSpPr>
        <p:spPr>
          <a:xfrm>
            <a:off x="8153404" y="2804161"/>
            <a:ext cx="686637" cy="10095"/>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3" name="Rectangle 42"/>
          <p:cNvSpPr>
            <a:spLocks noChangeAspect="1"/>
          </p:cNvSpPr>
          <p:nvPr/>
        </p:nvSpPr>
        <p:spPr>
          <a:xfrm>
            <a:off x="3886200" y="3200401"/>
            <a:ext cx="1828800" cy="713716"/>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a:solidFill>
                <a:prstClr val="white"/>
              </a:solidFill>
              <a:latin typeface="Calibri"/>
            </a:endParaRPr>
          </a:p>
        </p:txBody>
      </p:sp>
      <p:sp>
        <p:nvSpPr>
          <p:cNvPr id="44" name="Rectangle 43"/>
          <p:cNvSpPr/>
          <p:nvPr/>
        </p:nvSpPr>
        <p:spPr>
          <a:xfrm>
            <a:off x="3927090" y="3352802"/>
            <a:ext cx="1672059" cy="353846"/>
          </a:xfrm>
          <a:prstGeom prst="rect">
            <a:avLst/>
          </a:prstGeom>
        </p:spPr>
        <p:txBody>
          <a:bodyPr wrap="none" lIns="91344" tIns="45672" rIns="91344" bIns="45672">
            <a:spAutoFit/>
          </a:bodyPr>
          <a:lstStyle/>
          <a:p>
            <a:pPr algn="ctr" defTabSz="913437"/>
            <a:r>
              <a:rPr lang="en-US" dirty="0" smtClean="0">
                <a:solidFill>
                  <a:prstClr val="black"/>
                </a:solidFill>
                <a:latin typeface="Calibri"/>
                <a:cs typeface="Lucida Sans"/>
              </a:rPr>
              <a:t>Serving Gateway</a:t>
            </a:r>
            <a:endParaRPr lang="en-US" dirty="0">
              <a:solidFill>
                <a:prstClr val="black"/>
              </a:solidFill>
              <a:latin typeface="Calibri"/>
              <a:cs typeface="Lucida Sans"/>
            </a:endParaRPr>
          </a:p>
        </p:txBody>
      </p:sp>
      <p:cxnSp>
        <p:nvCxnSpPr>
          <p:cNvPr id="45" name="Elbow Connector 44"/>
          <p:cNvCxnSpPr>
            <a:stCxn id="39" idx="3"/>
            <a:endCxn id="37" idx="1"/>
          </p:cNvCxnSpPr>
          <p:nvPr/>
        </p:nvCxnSpPr>
        <p:spPr>
          <a:xfrm>
            <a:off x="5680593" y="2443059"/>
            <a:ext cx="644007" cy="361117"/>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3" idx="3"/>
          </p:cNvCxnSpPr>
          <p:nvPr/>
        </p:nvCxnSpPr>
        <p:spPr>
          <a:xfrm flipV="1">
            <a:off x="5715003" y="2971801"/>
            <a:ext cx="609600" cy="585458"/>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11" idx="3"/>
            <a:endCxn id="39" idx="1"/>
          </p:cNvCxnSpPr>
          <p:nvPr/>
        </p:nvCxnSpPr>
        <p:spPr>
          <a:xfrm flipV="1">
            <a:off x="2626424" y="2443044"/>
            <a:ext cx="1225371" cy="257379"/>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a:endCxn id="43" idx="1"/>
          </p:cNvCxnSpPr>
          <p:nvPr/>
        </p:nvCxnSpPr>
        <p:spPr>
          <a:xfrm>
            <a:off x="2590800" y="3276600"/>
            <a:ext cx="1295400" cy="280659"/>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895600" y="1600201"/>
            <a:ext cx="0" cy="4820443"/>
          </a:xfrm>
          <a:prstGeom prst="line">
            <a:avLst/>
          </a:prstGeom>
          <a:ln w="15875">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415667" y="1600213"/>
            <a:ext cx="1327607" cy="292291"/>
          </a:xfrm>
          <a:prstGeom prst="rect">
            <a:avLst/>
          </a:prstGeom>
        </p:spPr>
        <p:txBody>
          <a:bodyPr wrap="none" lIns="91344" tIns="45672" rIns="91344" bIns="45672">
            <a:spAutoFit/>
          </a:bodyPr>
          <a:lstStyle/>
          <a:p>
            <a:pPr algn="ctr" defTabSz="913437"/>
            <a:r>
              <a:rPr lang="en-US" sz="1300" dirty="0">
                <a:solidFill>
                  <a:prstClr val="black"/>
                </a:solidFill>
                <a:latin typeface="Calibri"/>
                <a:cs typeface="Lucida Sans"/>
              </a:rPr>
              <a:t>Base Station (BS)</a:t>
            </a:r>
            <a:endParaRPr lang="en-US" sz="1300" dirty="0">
              <a:solidFill>
                <a:prstClr val="black"/>
              </a:solidFill>
              <a:latin typeface="Calibri"/>
            </a:endParaRPr>
          </a:p>
        </p:txBody>
      </p:sp>
      <p:cxnSp>
        <p:nvCxnSpPr>
          <p:cNvPr id="51" name="Straight Connector 50"/>
          <p:cNvCxnSpPr/>
          <p:nvPr/>
        </p:nvCxnSpPr>
        <p:spPr>
          <a:xfrm>
            <a:off x="2440713" y="1939686"/>
            <a:ext cx="0" cy="173737"/>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56713" y="3874931"/>
            <a:ext cx="1604539" cy="292291"/>
          </a:xfrm>
          <a:prstGeom prst="rect">
            <a:avLst/>
          </a:prstGeom>
        </p:spPr>
        <p:txBody>
          <a:bodyPr wrap="none" lIns="91344" tIns="45672" rIns="91344" bIns="45672">
            <a:spAutoFit/>
          </a:bodyPr>
          <a:lstStyle/>
          <a:p>
            <a:pPr algn="ctr" defTabSz="913437"/>
            <a:r>
              <a:rPr lang="en-US" sz="1300" dirty="0">
                <a:solidFill>
                  <a:prstClr val="black"/>
                </a:solidFill>
                <a:latin typeface="Calibri"/>
                <a:cs typeface="Lucida Sans"/>
              </a:rPr>
              <a:t>User Equipment (UE)</a:t>
            </a:r>
            <a:endParaRPr lang="en-US" sz="1300" dirty="0">
              <a:solidFill>
                <a:prstClr val="black"/>
              </a:solidFill>
              <a:latin typeface="Calibri"/>
            </a:endParaRPr>
          </a:p>
        </p:txBody>
      </p:sp>
      <p:cxnSp>
        <p:nvCxnSpPr>
          <p:cNvPr id="53" name="Straight Connector 52"/>
          <p:cNvCxnSpPr/>
          <p:nvPr/>
        </p:nvCxnSpPr>
        <p:spPr>
          <a:xfrm>
            <a:off x="1158971" y="4410856"/>
            <a:ext cx="0" cy="265735"/>
          </a:xfrm>
          <a:prstGeom prst="line">
            <a:avLst/>
          </a:prstGeom>
          <a:ln w="158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1718992C-B9AF-2F49-8B31-EC7F489F3004}" type="slidenum">
              <a:rPr lang="en-US" sz="1100" b="0" smtClean="0"/>
              <a:pPr/>
              <a:t>66</a:t>
            </a:fld>
            <a:endParaRPr lang="en-US" sz="1100" b="0" dirty="0"/>
          </a:p>
        </p:txBody>
      </p:sp>
      <p:sp>
        <p:nvSpPr>
          <p:cNvPr id="55" name="Cloud 54"/>
          <p:cNvSpPr/>
          <p:nvPr/>
        </p:nvSpPr>
        <p:spPr>
          <a:xfrm>
            <a:off x="3505200" y="4343402"/>
            <a:ext cx="4800600" cy="2274878"/>
          </a:xfrm>
          <a:prstGeom prst="cloud">
            <a:avLst/>
          </a:prstGeom>
          <a:solidFill>
            <a:srgbClr val="C0504D">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91344" tIns="45672" rIns="91344" bIns="45672" rtlCol="0" anchor="ctr"/>
          <a:lstStyle/>
          <a:p>
            <a:pPr algn="ctr" defTabSz="913437"/>
            <a:endParaRPr lang="en-US" sz="3000" dirty="0">
              <a:solidFill>
                <a:prstClr val="black"/>
              </a:solidFill>
              <a:latin typeface="Calibri"/>
            </a:endParaRPr>
          </a:p>
        </p:txBody>
      </p:sp>
      <p:sp>
        <p:nvSpPr>
          <p:cNvPr id="4" name="Date Placeholder 3"/>
          <p:cNvSpPr>
            <a:spLocks noGrp="1"/>
          </p:cNvSpPr>
          <p:nvPr>
            <p:ph type="dt" sz="half" idx="10"/>
          </p:nvPr>
        </p:nvSpPr>
        <p:spPr>
          <a:xfrm>
            <a:off x="457200" y="6492875"/>
            <a:ext cx="2133600" cy="365125"/>
          </a:xfrm>
        </p:spPr>
        <p:txBody>
          <a:bodyPr/>
          <a:lstStyle/>
          <a:p>
            <a:pPr>
              <a:defRPr/>
            </a:pPr>
            <a:r>
              <a:rPr lang="en-US" b="0" dirty="0" smtClean="0"/>
              <a:t>11/21/14</a:t>
            </a:r>
            <a:endParaRPr lang="en-US" b="0" dirty="0"/>
          </a:p>
        </p:txBody>
      </p:sp>
      <p:sp>
        <p:nvSpPr>
          <p:cNvPr id="56" name="Footer Placeholder 55"/>
          <p:cNvSpPr>
            <a:spLocks noGrp="1"/>
          </p:cNvSpPr>
          <p:nvPr>
            <p:ph type="ftr" sz="quarter" idx="11"/>
          </p:nvPr>
        </p:nvSpPr>
        <p:spPr>
          <a:xfrm>
            <a:off x="3124200" y="6452644"/>
            <a:ext cx="3428999" cy="396889"/>
          </a:xfrm>
        </p:spPr>
        <p:txBody>
          <a:bodyPr/>
          <a:lstStyle/>
          <a:p>
            <a:pPr>
              <a:defRPr/>
            </a:pPr>
            <a:r>
              <a:rPr lang="en-US" b="0" dirty="0" smtClean="0"/>
              <a:t>Software Defined Networking (COMS 6998-10) </a:t>
            </a:r>
            <a:endParaRPr lang="en-US" b="0" dirty="0"/>
          </a:p>
        </p:txBody>
      </p:sp>
    </p:spTree>
    <p:extLst>
      <p:ext uri="{BB962C8B-B14F-4D97-AF65-F5344CB8AC3E}">
        <p14:creationId xmlns:p14="http://schemas.microsoft.com/office/powerpoint/2010/main" val="1828450846"/>
      </p:ext>
    </p:extLst>
  </p:cSld>
  <p:clrMapOvr>
    <a:masterClrMapping/>
  </p:clrMapOvr>
  <mc:AlternateContent xmlns:mc="http://schemas.openxmlformats.org/markup-compatibility/2006" xmlns:p14="http://schemas.microsoft.com/office/powerpoint/2010/main">
    <mc:Choice Requires="p14">
      <p:transition spd="slow" p14:dur="2000" advTm="35938"/>
    </mc:Choice>
    <mc:Fallback xmlns="">
      <p:transition xmlns:p14="http://schemas.microsoft.com/office/powerpoint/2010/main" spd="slow" advTm="35938"/>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a:xfrm>
            <a:off x="457204" y="117475"/>
            <a:ext cx="8229600" cy="1039814"/>
          </a:xfrm>
        </p:spPr>
        <p:txBody>
          <a:bodyPr/>
          <a:lstStyle/>
          <a:p>
            <a:r>
              <a:rPr lang="en-US">
                <a:latin typeface="Gill Sans Light" charset="0"/>
                <a:ea typeface="ＭＳ Ｐゴシック" charset="0"/>
                <a:cs typeface="Gill Sans Light" charset="0"/>
              </a:rPr>
              <a:t>Current Mobile WANs</a:t>
            </a:r>
          </a:p>
        </p:txBody>
      </p:sp>
      <p:sp>
        <p:nvSpPr>
          <p:cNvPr id="285698" name="Content Placeholder 2"/>
          <p:cNvSpPr>
            <a:spLocks noGrp="1"/>
          </p:cNvSpPr>
          <p:nvPr>
            <p:ph idx="1"/>
          </p:nvPr>
        </p:nvSpPr>
        <p:spPr>
          <a:xfrm>
            <a:off x="457204" y="931865"/>
            <a:ext cx="8229600" cy="4525962"/>
          </a:xfrm>
        </p:spPr>
        <p:txBody>
          <a:bodyPr/>
          <a:lstStyle/>
          <a:p>
            <a:r>
              <a:rPr lang="en-US" dirty="0">
                <a:latin typeface="Gill Sans Light" charset="0"/>
                <a:ea typeface="ＭＳ Ｐゴシック" charset="0"/>
                <a:cs typeface="Gill Sans Light" charset="0"/>
              </a:rPr>
              <a:t>Organized into rigid and very large regions</a:t>
            </a:r>
          </a:p>
          <a:p>
            <a:r>
              <a:rPr lang="en-US" dirty="0">
                <a:latin typeface="Gill Sans Light" charset="0"/>
                <a:ea typeface="ＭＳ Ｐゴシック" charset="0"/>
                <a:cs typeface="Gill Sans Light" charset="0"/>
              </a:rPr>
              <a:t>Minimal interactions among regions </a:t>
            </a:r>
            <a:endParaRPr lang="en-US" dirty="0" smtClean="0">
              <a:latin typeface="Gill Sans Light" charset="0"/>
              <a:ea typeface="ＭＳ Ｐゴシック" charset="0"/>
              <a:cs typeface="Gill Sans Light" charset="0"/>
            </a:endParaRPr>
          </a:p>
          <a:p>
            <a:r>
              <a:rPr lang="en-US" dirty="0" smtClean="0">
                <a:solidFill>
                  <a:srgbClr val="FF0000"/>
                </a:solidFill>
                <a:latin typeface="Gill Sans Light" charset="0"/>
                <a:ea typeface="ＭＳ Ｐゴシック" charset="0"/>
                <a:cs typeface="Gill Sans Light" charset="0"/>
              </a:rPr>
              <a:t>Leads to poor user experience and poor resource utilization</a:t>
            </a:r>
            <a:endParaRPr lang="en-US" dirty="0">
              <a:solidFill>
                <a:srgbClr val="FF0000"/>
              </a:solidFill>
              <a:latin typeface="Gill Sans Light" charset="0"/>
              <a:ea typeface="ＭＳ Ｐゴシック" charset="0"/>
              <a:cs typeface="Gill Sans Light" charset="0"/>
            </a:endParaRPr>
          </a:p>
          <a:p>
            <a:pPr lvl="1"/>
            <a:endParaRPr lang="en-US" dirty="0">
              <a:latin typeface="Gill Sans Light" charset="0"/>
              <a:ea typeface="ＭＳ Ｐゴシック" charset="0"/>
              <a:cs typeface="Gill Sans Light" charset="0"/>
            </a:endParaRPr>
          </a:p>
          <a:p>
            <a:pPr lvl="1"/>
            <a:endParaRPr lang="en-US" dirty="0">
              <a:latin typeface="Gill Sans Light" charset="0"/>
              <a:ea typeface="ＭＳ Ｐゴシック" charset="0"/>
              <a:cs typeface="Gill Sans Light" charset="0"/>
            </a:endParaRPr>
          </a:p>
        </p:txBody>
      </p:sp>
      <p:sp>
        <p:nvSpPr>
          <p:cNvPr id="5" name="TextBox 4"/>
          <p:cNvSpPr txBox="1"/>
          <p:nvPr/>
        </p:nvSpPr>
        <p:spPr>
          <a:xfrm>
            <a:off x="457210" y="6040445"/>
            <a:ext cx="2068513" cy="400013"/>
          </a:xfrm>
          <a:prstGeom prst="rect">
            <a:avLst/>
          </a:prstGeom>
          <a:noFill/>
        </p:spPr>
        <p:txBody>
          <a:bodyPr lIns="91344" tIns="45672" rIns="91344" bIns="45672">
            <a:spAutoFit/>
          </a:bodyPr>
          <a:lstStyle/>
          <a:p>
            <a:pPr algn="ctr" fontAlgn="base">
              <a:spcBef>
                <a:spcPct val="0"/>
              </a:spcBef>
              <a:spcAft>
                <a:spcPct val="0"/>
              </a:spcAft>
              <a:defRPr/>
            </a:pPr>
            <a:r>
              <a:rPr lang="en-US" sz="2000" b="1" dirty="0">
                <a:solidFill>
                  <a:prstClr val="black"/>
                </a:solidFill>
                <a:latin typeface="Calibri"/>
                <a:ea typeface="ＭＳ Ｐゴシック" charset="0"/>
                <a:cs typeface="ＭＳ Ｐゴシック" charset="0"/>
              </a:rPr>
              <a:t>Two Regions</a:t>
            </a:r>
          </a:p>
        </p:txBody>
      </p:sp>
      <p:pic>
        <p:nvPicPr>
          <p:cNvPr id="15" name="Picture 14"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4325938"/>
            <a:ext cx="679450" cy="67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0555" y="2728914"/>
            <a:ext cx="474345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60" y="5229241"/>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5840413"/>
            <a:ext cx="679450" cy="67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phone_os_interfaz.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3492" y="6180139"/>
            <a:ext cx="677861" cy="67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936761" y="3460750"/>
            <a:ext cx="2347913" cy="1997075"/>
          </a:xfrm>
          <a:custGeom>
            <a:avLst/>
            <a:gdLst>
              <a:gd name="connsiteX0" fmla="*/ 0 w 2346810"/>
              <a:gd name="connsiteY0" fmla="*/ 931156 h 1497581"/>
              <a:gd name="connsiteX1" fmla="*/ 840618 w 2346810"/>
              <a:gd name="connsiteY1" fmla="*/ 638808 h 1497581"/>
              <a:gd name="connsiteX2" fmla="*/ 2211190 w 2346810"/>
              <a:gd name="connsiteY2" fmla="*/ 8433 h 1497581"/>
              <a:gd name="connsiteX3" fmla="*/ 2165504 w 2346810"/>
              <a:gd name="connsiteY3" fmla="*/ 309917 h 1497581"/>
              <a:gd name="connsiteX4" fmla="*/ 1050772 w 2346810"/>
              <a:gd name="connsiteY4" fmla="*/ 794118 h 1497581"/>
              <a:gd name="connsiteX5" fmla="*/ 511680 w 2346810"/>
              <a:gd name="connsiteY5" fmla="*/ 1497581 h 149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810" h="1497581">
                <a:moveTo>
                  <a:pt x="0" y="931156"/>
                </a:moveTo>
                <a:cubicBezTo>
                  <a:pt x="236043" y="861875"/>
                  <a:pt x="472086" y="792595"/>
                  <a:pt x="840618" y="638808"/>
                </a:cubicBezTo>
                <a:cubicBezTo>
                  <a:pt x="1209150" y="485021"/>
                  <a:pt x="1990376" y="63248"/>
                  <a:pt x="2211190" y="8433"/>
                </a:cubicBezTo>
                <a:cubicBezTo>
                  <a:pt x="2432004" y="-46382"/>
                  <a:pt x="2358907" y="178969"/>
                  <a:pt x="2165504" y="309917"/>
                </a:cubicBezTo>
                <a:cubicBezTo>
                  <a:pt x="1972101" y="440864"/>
                  <a:pt x="1326409" y="596174"/>
                  <a:pt x="1050772" y="794118"/>
                </a:cubicBezTo>
                <a:cubicBezTo>
                  <a:pt x="775135" y="992062"/>
                  <a:pt x="612189" y="1378815"/>
                  <a:pt x="511680" y="1497581"/>
                </a:cubicBezTo>
              </a:path>
            </a:pathLst>
          </a:custGeom>
        </p:spPr>
        <p:style>
          <a:lnRef idx="2">
            <a:schemeClr val="accent1"/>
          </a:lnRef>
          <a:fillRef idx="0">
            <a:schemeClr val="accent1"/>
          </a:fillRef>
          <a:effectRef idx="1">
            <a:schemeClr val="accent1"/>
          </a:effectRef>
          <a:fontRef idx="minor">
            <a:schemeClr val="tx1"/>
          </a:fontRef>
        </p:style>
        <p:txBody>
          <a:bodyPr lIns="91344" tIns="45672" rIns="91344" bIns="45672" anchor="ctr"/>
          <a:lstStyle/>
          <a:p>
            <a:pPr algn="ctr" fontAlgn="base">
              <a:spcBef>
                <a:spcPct val="0"/>
              </a:spcBef>
              <a:spcAft>
                <a:spcPct val="0"/>
              </a:spcAft>
              <a:defRPr/>
            </a:pPr>
            <a:endParaRPr lang="en-US" sz="2000" b="1">
              <a:solidFill>
                <a:prstClr val="black"/>
              </a:solidFill>
              <a:latin typeface="Calibri"/>
            </a:endParaRPr>
          </a:p>
        </p:txBody>
      </p:sp>
      <p:sp>
        <p:nvSpPr>
          <p:cNvPr id="8" name="Freeform 7"/>
          <p:cNvSpPr/>
          <p:nvPr/>
        </p:nvSpPr>
        <p:spPr>
          <a:xfrm>
            <a:off x="3097213" y="3505216"/>
            <a:ext cx="2655887" cy="2779713"/>
          </a:xfrm>
          <a:custGeom>
            <a:avLst/>
            <a:gdLst>
              <a:gd name="connsiteX0" fmla="*/ 0 w 2654935"/>
              <a:gd name="connsiteY0" fmla="*/ 1939595 h 2085769"/>
              <a:gd name="connsiteX1" fmla="*/ 603052 w 2654935"/>
              <a:gd name="connsiteY1" fmla="*/ 1263540 h 2085769"/>
              <a:gd name="connsiteX2" fmla="*/ 1142143 w 2654935"/>
              <a:gd name="connsiteY2" fmla="*/ 286000 h 2085769"/>
              <a:gd name="connsiteX3" fmla="*/ 1736058 w 2654935"/>
              <a:gd name="connsiteY3" fmla="*/ 2788 h 2085769"/>
              <a:gd name="connsiteX4" fmla="*/ 2503578 w 2654935"/>
              <a:gd name="connsiteY4" fmla="*/ 176370 h 2085769"/>
              <a:gd name="connsiteX5" fmla="*/ 2622361 w 2654935"/>
              <a:gd name="connsiteY5" fmla="*/ 715387 h 2085769"/>
              <a:gd name="connsiteX6" fmla="*/ 2092407 w 2654935"/>
              <a:gd name="connsiteY6" fmla="*/ 1464529 h 2085769"/>
              <a:gd name="connsiteX7" fmla="*/ 1133006 w 2654935"/>
              <a:gd name="connsiteY7" fmla="*/ 1893915 h 2085769"/>
              <a:gd name="connsiteX8" fmla="*/ 1032498 w 2654935"/>
              <a:gd name="connsiteY8" fmla="*/ 2085769 h 208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35" h="2085769">
                <a:moveTo>
                  <a:pt x="0" y="1939595"/>
                </a:moveTo>
                <a:cubicBezTo>
                  <a:pt x="206347" y="1739367"/>
                  <a:pt x="412695" y="1539139"/>
                  <a:pt x="603052" y="1263540"/>
                </a:cubicBezTo>
                <a:cubicBezTo>
                  <a:pt x="793409" y="987941"/>
                  <a:pt x="953309" y="496125"/>
                  <a:pt x="1142143" y="286000"/>
                </a:cubicBezTo>
                <a:cubicBezTo>
                  <a:pt x="1330977" y="75875"/>
                  <a:pt x="1509152" y="21060"/>
                  <a:pt x="1736058" y="2788"/>
                </a:cubicBezTo>
                <a:cubicBezTo>
                  <a:pt x="1962964" y="-15484"/>
                  <a:pt x="2355861" y="57604"/>
                  <a:pt x="2503578" y="176370"/>
                </a:cubicBezTo>
                <a:cubicBezTo>
                  <a:pt x="2651295" y="295136"/>
                  <a:pt x="2690889" y="500694"/>
                  <a:pt x="2622361" y="715387"/>
                </a:cubicBezTo>
                <a:cubicBezTo>
                  <a:pt x="2553833" y="930080"/>
                  <a:pt x="2340633" y="1268108"/>
                  <a:pt x="2092407" y="1464529"/>
                </a:cubicBezTo>
                <a:cubicBezTo>
                  <a:pt x="1844181" y="1660950"/>
                  <a:pt x="1309658" y="1790375"/>
                  <a:pt x="1133006" y="1893915"/>
                </a:cubicBezTo>
                <a:cubicBezTo>
                  <a:pt x="956354" y="1997455"/>
                  <a:pt x="1032498" y="2085769"/>
                  <a:pt x="1032498" y="2085769"/>
                </a:cubicBezTo>
              </a:path>
            </a:pathLst>
          </a:custGeom>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txBody>
          <a:bodyPr lIns="91344" tIns="45672" rIns="91344" bIns="45672" anchor="ctr">
            <a:scene3d>
              <a:camera prst="orthographicFront"/>
              <a:lightRig rig="threePt" dir="t"/>
            </a:scene3d>
            <a:sp3d extrusionH="57150">
              <a:bevelT w="38100" h="38100" prst="relaxedInset"/>
            </a:sp3d>
          </a:bodyPr>
          <a:lstStyle/>
          <a:p>
            <a:pPr algn="ctr" fontAlgn="base">
              <a:spcBef>
                <a:spcPct val="0"/>
              </a:spcBef>
              <a:spcAft>
                <a:spcPct val="0"/>
              </a:spcAft>
              <a:defRPr/>
            </a:pPr>
            <a:endParaRPr lang="en-US" sz="2000" b="1">
              <a:solidFill>
                <a:prstClr val="black"/>
              </a:solidFill>
              <a:latin typeface="Calibri"/>
            </a:endParaRPr>
          </a:p>
        </p:txBody>
      </p:sp>
      <p:sp>
        <p:nvSpPr>
          <p:cNvPr id="12" name="Freeform 11"/>
          <p:cNvSpPr/>
          <p:nvPr/>
        </p:nvSpPr>
        <p:spPr>
          <a:xfrm>
            <a:off x="1700217" y="3300428"/>
            <a:ext cx="3170237" cy="1169987"/>
          </a:xfrm>
          <a:custGeom>
            <a:avLst/>
            <a:gdLst>
              <a:gd name="connsiteX0" fmla="*/ 0 w 3170590"/>
              <a:gd name="connsiteY0" fmla="*/ 877045 h 877045"/>
              <a:gd name="connsiteX1" fmla="*/ 1069047 w 3170590"/>
              <a:gd name="connsiteY1" fmla="*/ 703463 h 877045"/>
              <a:gd name="connsiteX2" fmla="*/ 2467030 w 3170590"/>
              <a:gd name="connsiteY2" fmla="*/ 36544 h 877045"/>
              <a:gd name="connsiteX3" fmla="*/ 2859927 w 3170590"/>
              <a:gd name="connsiteY3" fmla="*/ 127903 h 877045"/>
              <a:gd name="connsiteX4" fmla="*/ 3170590 w 3170590"/>
              <a:gd name="connsiteY4" fmla="*/ 0 h 87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590" h="877045">
                <a:moveTo>
                  <a:pt x="0" y="877045"/>
                </a:moveTo>
                <a:cubicBezTo>
                  <a:pt x="328937" y="860296"/>
                  <a:pt x="657875" y="843547"/>
                  <a:pt x="1069047" y="703463"/>
                </a:cubicBezTo>
                <a:cubicBezTo>
                  <a:pt x="1480219" y="563379"/>
                  <a:pt x="2168550" y="132471"/>
                  <a:pt x="2467030" y="36544"/>
                </a:cubicBezTo>
                <a:cubicBezTo>
                  <a:pt x="2765510" y="-59383"/>
                  <a:pt x="2742667" y="133994"/>
                  <a:pt x="2859927" y="127903"/>
                </a:cubicBezTo>
                <a:cubicBezTo>
                  <a:pt x="2977187" y="121812"/>
                  <a:pt x="3170590" y="0"/>
                  <a:pt x="3170590" y="0"/>
                </a:cubicBezTo>
              </a:path>
            </a:pathLst>
          </a:custGeom>
          <a:ln w="28575" cmpd="sng"/>
        </p:spPr>
        <p:style>
          <a:lnRef idx="3">
            <a:schemeClr val="accent2"/>
          </a:lnRef>
          <a:fillRef idx="0">
            <a:schemeClr val="accent2"/>
          </a:fillRef>
          <a:effectRef idx="2">
            <a:schemeClr val="accent2"/>
          </a:effectRef>
          <a:fontRef idx="minor">
            <a:schemeClr val="tx1"/>
          </a:fontRef>
        </p:style>
        <p:txBody>
          <a:bodyPr lIns="91344" tIns="45672" rIns="91344" bIns="45672" anchor="ctr"/>
          <a:lstStyle/>
          <a:p>
            <a:pPr algn="ctr" fontAlgn="base">
              <a:spcBef>
                <a:spcPct val="0"/>
              </a:spcBef>
              <a:spcAft>
                <a:spcPct val="0"/>
              </a:spcAft>
              <a:defRPr/>
            </a:pPr>
            <a:endParaRPr lang="en-US" sz="2000" b="1">
              <a:solidFill>
                <a:prstClr val="black"/>
              </a:solidFill>
              <a:latin typeface="Calibri"/>
            </a:endParaRPr>
          </a:p>
        </p:txBody>
      </p:sp>
      <p:sp>
        <p:nvSpPr>
          <p:cNvPr id="13" name="Slide Number Placeholder 12"/>
          <p:cNvSpPr>
            <a:spLocks noGrp="1"/>
          </p:cNvSpPr>
          <p:nvPr>
            <p:ph type="sldNum" sz="quarter" idx="12"/>
          </p:nvPr>
        </p:nvSpPr>
        <p:spPr/>
        <p:txBody>
          <a:bodyPr/>
          <a:lstStyle/>
          <a:p>
            <a:pPr>
              <a:defRPr/>
            </a:pPr>
            <a:fld id="{9B4CAE07-F9F2-2D4A-A223-E2CDAF50A289}" type="slidenum">
              <a:rPr lang="en-US">
                <a:solidFill>
                  <a:prstClr val="white">
                    <a:lumMod val="75000"/>
                  </a:prstClr>
                </a:solidFill>
              </a:rPr>
              <a:pPr>
                <a:defRPr/>
              </a:pPr>
              <a:t>67</a:t>
            </a:fld>
            <a:endParaRPr lang="en-US">
              <a:solidFill>
                <a:prstClr val="white">
                  <a:lumMod val="75000"/>
                </a:prstClr>
              </a:solidFill>
            </a:endParaRPr>
          </a:p>
        </p:txBody>
      </p:sp>
      <p:pic>
        <p:nvPicPr>
          <p:cNvPr id="6" name="Picture 5"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2693988"/>
            <a:ext cx="45561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89439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a:xfrm>
            <a:off x="457204" y="107966"/>
            <a:ext cx="8229600" cy="1008063"/>
          </a:xfrm>
        </p:spPr>
        <p:txBody>
          <a:bodyPr/>
          <a:lstStyle/>
          <a:p>
            <a:r>
              <a:rPr lang="en-US">
                <a:latin typeface="Gill Sans Light" charset="0"/>
                <a:ea typeface="ＭＳ Ｐゴシック" charset="0"/>
                <a:cs typeface="Gill Sans Light" charset="0"/>
              </a:rPr>
              <a:t>SoftMoW Solution</a:t>
            </a:r>
          </a:p>
        </p:txBody>
      </p:sp>
      <p:sp>
        <p:nvSpPr>
          <p:cNvPr id="3" name="Content Placeholder 2"/>
          <p:cNvSpPr>
            <a:spLocks noGrp="1"/>
          </p:cNvSpPr>
          <p:nvPr>
            <p:ph idx="1"/>
          </p:nvPr>
        </p:nvSpPr>
        <p:spPr>
          <a:xfrm>
            <a:off x="369889" y="1008063"/>
            <a:ext cx="8529636" cy="2830512"/>
          </a:xfrm>
        </p:spPr>
        <p:txBody>
          <a:bodyPr>
            <a:normAutofit fontScale="85000" lnSpcReduction="20000"/>
          </a:bodyPr>
          <a:lstStyle/>
          <a:p>
            <a:pPr>
              <a:defRPr/>
            </a:pPr>
            <a:r>
              <a:rPr lang="en-US" dirty="0" smtClean="0">
                <a:latin typeface="Gill Sans Light"/>
                <a:cs typeface="Gill Sans Light"/>
              </a:rPr>
              <a:t>Hierarchically </a:t>
            </a:r>
            <a:r>
              <a:rPr lang="en-US" dirty="0">
                <a:latin typeface="Gill Sans Light"/>
                <a:cs typeface="Gill Sans Light"/>
              </a:rPr>
              <a:t>builds up a network-wide control </a:t>
            </a:r>
            <a:r>
              <a:rPr lang="en-US" dirty="0" smtClean="0">
                <a:latin typeface="Gill Sans Light"/>
                <a:cs typeface="Gill Sans Light"/>
              </a:rPr>
              <a:t>plane  </a:t>
            </a:r>
          </a:p>
          <a:p>
            <a:pPr lvl="1">
              <a:defRPr/>
            </a:pPr>
            <a:r>
              <a:rPr lang="en-US" dirty="0">
                <a:solidFill>
                  <a:srgbClr val="000000"/>
                </a:solidFill>
                <a:latin typeface="Gill Sans Light"/>
                <a:cs typeface="Gill Sans Light"/>
              </a:rPr>
              <a:t>Lies in the family of recursive SDN designs (e.g. XBAR, ONS’13</a:t>
            </a:r>
            <a:r>
              <a:rPr lang="en-US" dirty="0" smtClean="0">
                <a:solidFill>
                  <a:srgbClr val="000000"/>
                </a:solidFill>
                <a:latin typeface="Gill Sans Light"/>
                <a:cs typeface="Gill Sans Light"/>
              </a:rPr>
              <a:t>)</a:t>
            </a:r>
          </a:p>
          <a:p>
            <a:pPr>
              <a:defRPr/>
            </a:pPr>
            <a:r>
              <a:rPr lang="en-US" dirty="0" smtClean="0">
                <a:latin typeface="Gill Sans Light"/>
                <a:cs typeface="Gill Sans Light"/>
              </a:rPr>
              <a:t>In each level, abstracts both control and data planes and exposes a set of  “dynamically-defined” logical components to the control plane of the level above.</a:t>
            </a:r>
            <a:endParaRPr lang="ar-IQ" dirty="0" smtClean="0">
              <a:latin typeface="Gill Sans Light"/>
              <a:cs typeface="Gill Sans Light"/>
            </a:endParaRPr>
          </a:p>
          <a:p>
            <a:pPr lvl="1">
              <a:defRPr/>
            </a:pPr>
            <a:r>
              <a:rPr lang="en-US" dirty="0" smtClean="0">
                <a:solidFill>
                  <a:srgbClr val="000000"/>
                </a:solidFill>
                <a:latin typeface="Gill Sans Light"/>
                <a:cs typeface="Gill Sans Light"/>
              </a:rPr>
              <a:t>Virtual Base stations (VBS), Gigantic Switches (GS), and Virtual </a:t>
            </a:r>
            <a:r>
              <a:rPr lang="en-US" dirty="0" err="1" smtClean="0">
                <a:solidFill>
                  <a:srgbClr val="000000"/>
                </a:solidFill>
                <a:latin typeface="Gill Sans Light"/>
                <a:cs typeface="Gill Sans Light"/>
              </a:rPr>
              <a:t>Middleboxes</a:t>
            </a:r>
            <a:r>
              <a:rPr lang="en-US" dirty="0" smtClean="0">
                <a:solidFill>
                  <a:srgbClr val="000000"/>
                </a:solidFill>
                <a:latin typeface="Gill Sans Light"/>
                <a:cs typeface="Gill Sans Light"/>
              </a:rPr>
              <a:t> (VMB)</a:t>
            </a: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lvl="1">
              <a:defRPr/>
            </a:pPr>
            <a:endParaRPr lang="en-US" dirty="0">
              <a:latin typeface="Gill Sans Light"/>
              <a:cs typeface="Gill Sans Light"/>
            </a:endParaRPr>
          </a:p>
          <a:p>
            <a:pPr lvl="1">
              <a:defRPr/>
            </a:pPr>
            <a:endParaRPr lang="en-US" dirty="0" smtClean="0">
              <a:latin typeface="Gill Sans Light"/>
              <a:cs typeface="Gill Sans Light"/>
            </a:endParaRPr>
          </a:p>
          <a:p>
            <a:pPr>
              <a:defRPr/>
            </a:pPr>
            <a:endParaRPr lang="en-US" dirty="0">
              <a:latin typeface="Gill Sans Light"/>
              <a:cs typeface="Gill Sans Light"/>
            </a:endParaRPr>
          </a:p>
          <a:p>
            <a:pPr>
              <a:defRPr/>
            </a:pPr>
            <a:endParaRPr lang="en-US" dirty="0">
              <a:latin typeface="Gill Sans Light"/>
              <a:cs typeface="Gill Sans Light"/>
            </a:endParaRPr>
          </a:p>
        </p:txBody>
      </p:sp>
      <p:sp>
        <p:nvSpPr>
          <p:cNvPr id="5" name="Slide Number Placeholder 4"/>
          <p:cNvSpPr>
            <a:spLocks noGrp="1"/>
          </p:cNvSpPr>
          <p:nvPr>
            <p:ph type="sldNum" sz="quarter" idx="12"/>
          </p:nvPr>
        </p:nvSpPr>
        <p:spPr/>
        <p:txBody>
          <a:bodyPr/>
          <a:lstStyle/>
          <a:p>
            <a:pPr>
              <a:defRPr/>
            </a:pPr>
            <a:fld id="{D4981E72-40C7-194F-8E9E-6040FA961FB8}" type="slidenum">
              <a:rPr lang="en-US">
                <a:solidFill>
                  <a:prstClr val="white">
                    <a:lumMod val="75000"/>
                  </a:prstClr>
                </a:solidFill>
                <a:latin typeface="Calibri"/>
              </a:rPr>
              <a:pPr>
                <a:defRPr/>
              </a:pPr>
              <a:t>68</a:t>
            </a:fld>
            <a:endParaRPr lang="en-US">
              <a:solidFill>
                <a:prstClr val="white">
                  <a:lumMod val="75000"/>
                </a:prstClr>
              </a:solidFill>
              <a:latin typeface="Calibri"/>
            </a:endParaRPr>
          </a:p>
        </p:txBody>
      </p:sp>
      <p:sp>
        <p:nvSpPr>
          <p:cNvPr id="288772" name="TextBox 19"/>
          <p:cNvSpPr txBox="1">
            <a:spLocks noChangeArrowheads="1"/>
          </p:cNvSpPr>
          <p:nvPr/>
        </p:nvSpPr>
        <p:spPr bwMode="auto">
          <a:xfrm>
            <a:off x="2851150" y="5519745"/>
            <a:ext cx="44450"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endParaRPr lang="en-US" smtClean="0">
              <a:solidFill>
                <a:prstClr val="black"/>
              </a:solidFill>
            </a:endParaRPr>
          </a:p>
        </p:txBody>
      </p:sp>
      <p:grpSp>
        <p:nvGrpSpPr>
          <p:cNvPr id="32" name="Group 31"/>
          <p:cNvGrpSpPr>
            <a:grpSpLocks/>
          </p:cNvGrpSpPr>
          <p:nvPr/>
        </p:nvGrpSpPr>
        <p:grpSpPr bwMode="auto">
          <a:xfrm>
            <a:off x="457204" y="3740154"/>
            <a:ext cx="2892424" cy="2811473"/>
            <a:chOff x="457200" y="2805614"/>
            <a:chExt cx="2891838" cy="2108662"/>
          </a:xfrm>
        </p:grpSpPr>
        <p:grpSp>
          <p:nvGrpSpPr>
            <p:cNvPr id="288788" name="Group 24"/>
            <p:cNvGrpSpPr>
              <a:grpSpLocks/>
            </p:cNvGrpSpPr>
            <p:nvPr/>
          </p:nvGrpSpPr>
          <p:grpSpPr bwMode="auto">
            <a:xfrm>
              <a:off x="457200" y="2805614"/>
              <a:ext cx="2831233" cy="2108662"/>
              <a:chOff x="711200" y="2805613"/>
              <a:chExt cx="2622019" cy="1874949"/>
            </a:xfrm>
          </p:grpSpPr>
          <p:sp>
            <p:nvSpPr>
              <p:cNvPr id="288790" name="TextBox 9"/>
              <p:cNvSpPr txBox="1">
                <a:spLocks noChangeArrowheads="1"/>
              </p:cNvSpPr>
              <p:nvPr/>
            </p:nvSpPr>
            <p:spPr bwMode="auto">
              <a:xfrm>
                <a:off x="1599260" y="4454783"/>
                <a:ext cx="1251186" cy="22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Core Net</a:t>
                </a:r>
              </a:p>
            </p:txBody>
          </p:sp>
          <p:grpSp>
            <p:nvGrpSpPr>
              <p:cNvPr id="288791" name="Group 23"/>
              <p:cNvGrpSpPr>
                <a:grpSpLocks/>
              </p:cNvGrpSpPr>
              <p:nvPr/>
            </p:nvGrpSpPr>
            <p:grpSpPr bwMode="auto">
              <a:xfrm>
                <a:off x="711200" y="2805613"/>
                <a:ext cx="2622019" cy="1565825"/>
                <a:chOff x="711200" y="2805613"/>
                <a:chExt cx="2622019" cy="1565825"/>
              </a:xfrm>
            </p:grpSpPr>
            <p:pic>
              <p:nvPicPr>
                <p:cNvPr id="2887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805613"/>
                  <a:ext cx="2622019" cy="15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93" name="TextBox 20"/>
                <p:cNvSpPr txBox="1">
                  <a:spLocks noChangeArrowheads="1"/>
                </p:cNvSpPr>
                <p:nvPr/>
              </p:nvSpPr>
              <p:spPr bwMode="auto">
                <a:xfrm>
                  <a:off x="2726067" y="4029872"/>
                  <a:ext cx="484855" cy="22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GS</a:t>
                  </a:r>
                </a:p>
              </p:txBody>
            </p:sp>
          </p:grpSp>
        </p:grpSp>
        <p:sp>
          <p:nvSpPr>
            <p:cNvPr id="29" name="Rounded Rectangular Callout 28"/>
            <p:cNvSpPr/>
            <p:nvPr/>
          </p:nvSpPr>
          <p:spPr>
            <a:xfrm>
              <a:off x="2352290" y="2992547"/>
              <a:ext cx="996748" cy="556037"/>
            </a:xfrm>
            <a:prstGeom prst="wedgeRoundRectCallout">
              <a:avLst/>
            </a:prstGeom>
          </p:spPr>
          <p:style>
            <a:lnRef idx="1">
              <a:schemeClr val="accent6"/>
            </a:lnRef>
            <a:fillRef idx="3">
              <a:schemeClr val="accent6"/>
            </a:fillRef>
            <a:effectRef idx="2">
              <a:schemeClr val="accent6"/>
            </a:effectRef>
            <a:fontRef idx="minor">
              <a:schemeClr val="lt1"/>
            </a:fontRef>
          </p:style>
          <p:txBody>
            <a:bodyPr anchor="ctr"/>
            <a:lstStyle/>
            <a:p>
              <a:pPr algn="ctr" defTabSz="913437" fontAlgn="base">
                <a:spcBef>
                  <a:spcPct val="0"/>
                </a:spcBef>
                <a:spcAft>
                  <a:spcPct val="0"/>
                </a:spcAft>
                <a:defRPr/>
              </a:pPr>
              <a:r>
                <a:rPr lang="en-US" sz="1600" b="1" dirty="0">
                  <a:solidFill>
                    <a:prstClr val="white"/>
                  </a:solidFill>
                  <a:latin typeface="Calibri"/>
                </a:rPr>
                <a:t>Latency Matrix</a:t>
              </a:r>
            </a:p>
          </p:txBody>
        </p:sp>
      </p:grpSp>
      <p:grpSp>
        <p:nvGrpSpPr>
          <p:cNvPr id="33" name="Group 32"/>
          <p:cNvGrpSpPr>
            <a:grpSpLocks/>
          </p:cNvGrpSpPr>
          <p:nvPr/>
        </p:nvGrpSpPr>
        <p:grpSpPr bwMode="auto">
          <a:xfrm>
            <a:off x="3394078" y="3740166"/>
            <a:ext cx="2987675" cy="3057694"/>
            <a:chOff x="3394757" y="2805611"/>
            <a:chExt cx="2987356" cy="2293332"/>
          </a:xfrm>
        </p:grpSpPr>
        <p:grpSp>
          <p:nvGrpSpPr>
            <p:cNvPr id="288782" name="Group 25"/>
            <p:cNvGrpSpPr>
              <a:grpSpLocks/>
            </p:cNvGrpSpPr>
            <p:nvPr/>
          </p:nvGrpSpPr>
          <p:grpSpPr bwMode="auto">
            <a:xfrm>
              <a:off x="3394757" y="2805611"/>
              <a:ext cx="2963417" cy="2293332"/>
              <a:chOff x="3542433" y="2805613"/>
              <a:chExt cx="2722900" cy="2039152"/>
            </a:xfrm>
          </p:grpSpPr>
          <p:grpSp>
            <p:nvGrpSpPr>
              <p:cNvPr id="288784" name="Group 17"/>
              <p:cNvGrpSpPr>
                <a:grpSpLocks/>
              </p:cNvGrpSpPr>
              <p:nvPr/>
            </p:nvGrpSpPr>
            <p:grpSpPr bwMode="auto">
              <a:xfrm>
                <a:off x="3542433" y="2805613"/>
                <a:ext cx="2607727" cy="2039152"/>
                <a:chOff x="3542433" y="2805613"/>
                <a:chExt cx="2607727" cy="2039152"/>
              </a:xfrm>
            </p:grpSpPr>
            <p:pic>
              <p:nvPicPr>
                <p:cNvPr id="2887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2433" y="2805613"/>
                  <a:ext cx="2607727" cy="17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7" name="TextBox 10"/>
                <p:cNvSpPr txBox="1">
                  <a:spLocks noChangeArrowheads="1"/>
                </p:cNvSpPr>
                <p:nvPr/>
              </p:nvSpPr>
              <p:spPr bwMode="auto">
                <a:xfrm>
                  <a:off x="4235921" y="4454783"/>
                  <a:ext cx="1438839" cy="38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dirty="0" err="1">
                      <a:solidFill>
                        <a:prstClr val="black"/>
                      </a:solidFill>
                    </a:rPr>
                    <a:t>RadioAccess</a:t>
                  </a:r>
                  <a:r>
                    <a:rPr lang="en-US" sz="1600" dirty="0">
                      <a:solidFill>
                        <a:prstClr val="black"/>
                      </a:solidFill>
                    </a:rPr>
                    <a:t> Network</a:t>
                  </a:r>
                </a:p>
              </p:txBody>
            </p:sp>
          </p:grpSp>
          <p:sp>
            <p:nvSpPr>
              <p:cNvPr id="288785" name="TextBox 21"/>
              <p:cNvSpPr txBox="1">
                <a:spLocks noChangeArrowheads="1"/>
              </p:cNvSpPr>
              <p:nvPr/>
            </p:nvSpPr>
            <p:spPr bwMode="auto">
              <a:xfrm>
                <a:off x="5665305" y="3969983"/>
                <a:ext cx="600028" cy="22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VBS</a:t>
                </a:r>
              </a:p>
            </p:txBody>
          </p:sp>
        </p:grpSp>
        <p:sp>
          <p:nvSpPr>
            <p:cNvPr id="30" name="Rounded Rectangular Callout 29"/>
            <p:cNvSpPr/>
            <p:nvPr/>
          </p:nvSpPr>
          <p:spPr>
            <a:xfrm>
              <a:off x="5323364" y="2963971"/>
              <a:ext cx="1058749" cy="533415"/>
            </a:xfrm>
            <a:prstGeom prst="wedgeRoundRectCallout">
              <a:avLst/>
            </a:prstGeom>
          </p:spPr>
          <p:style>
            <a:lnRef idx="1">
              <a:schemeClr val="accent5"/>
            </a:lnRef>
            <a:fillRef idx="3">
              <a:schemeClr val="accent5"/>
            </a:fillRef>
            <a:effectRef idx="2">
              <a:schemeClr val="accent5"/>
            </a:effectRef>
            <a:fontRef idx="minor">
              <a:schemeClr val="lt1"/>
            </a:fontRef>
          </p:style>
          <p:txBody>
            <a:bodyPr anchor="ctr"/>
            <a:lstStyle/>
            <a:p>
              <a:pPr algn="ctr" defTabSz="913437" fontAlgn="base">
                <a:spcBef>
                  <a:spcPct val="0"/>
                </a:spcBef>
                <a:spcAft>
                  <a:spcPct val="0"/>
                </a:spcAft>
                <a:defRPr/>
              </a:pPr>
              <a:r>
                <a:rPr lang="en-US" sz="1300" b="1" dirty="0">
                  <a:solidFill>
                    <a:prstClr val="white"/>
                  </a:solidFill>
                  <a:latin typeface="Calibri"/>
                </a:rPr>
                <a:t>Union of Coverage</a:t>
              </a:r>
            </a:p>
          </p:txBody>
        </p:sp>
      </p:grpSp>
      <p:grpSp>
        <p:nvGrpSpPr>
          <p:cNvPr id="34" name="Group 33"/>
          <p:cNvGrpSpPr>
            <a:grpSpLocks/>
          </p:cNvGrpSpPr>
          <p:nvPr/>
        </p:nvGrpSpPr>
        <p:grpSpPr bwMode="auto">
          <a:xfrm>
            <a:off x="6505585" y="3838577"/>
            <a:ext cx="2487613" cy="2705080"/>
            <a:chOff x="6505850" y="2878667"/>
            <a:chExt cx="2487631" cy="2028697"/>
          </a:xfrm>
        </p:grpSpPr>
        <p:grpSp>
          <p:nvGrpSpPr>
            <p:cNvPr id="288776" name="Group 27"/>
            <p:cNvGrpSpPr>
              <a:grpSpLocks/>
            </p:cNvGrpSpPr>
            <p:nvPr/>
          </p:nvGrpSpPr>
          <p:grpSpPr bwMode="auto">
            <a:xfrm>
              <a:off x="6505850" y="2878667"/>
              <a:ext cx="2487631" cy="2028697"/>
              <a:chOff x="6505850" y="2878667"/>
              <a:chExt cx="2247769" cy="1771790"/>
            </a:xfrm>
          </p:grpSpPr>
          <p:sp>
            <p:nvSpPr>
              <p:cNvPr id="288778" name="TextBox 11"/>
              <p:cNvSpPr txBox="1">
                <a:spLocks noChangeArrowheads="1"/>
              </p:cNvSpPr>
              <p:nvPr/>
            </p:nvSpPr>
            <p:spPr bwMode="auto">
              <a:xfrm>
                <a:off x="7174605" y="4428709"/>
                <a:ext cx="759182" cy="22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Policy</a:t>
                </a:r>
              </a:p>
            </p:txBody>
          </p:sp>
          <p:grpSp>
            <p:nvGrpSpPr>
              <p:cNvPr id="288779" name="Group 26"/>
              <p:cNvGrpSpPr>
                <a:grpSpLocks/>
              </p:cNvGrpSpPr>
              <p:nvPr/>
            </p:nvGrpSpPr>
            <p:grpSpPr bwMode="auto">
              <a:xfrm>
                <a:off x="6505850" y="2878667"/>
                <a:ext cx="2247769" cy="1506290"/>
                <a:chOff x="6505850" y="2878667"/>
                <a:chExt cx="2247769" cy="1506290"/>
              </a:xfrm>
            </p:grpSpPr>
            <p:pic>
              <p:nvPicPr>
                <p:cNvPr id="28878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5850" y="2878667"/>
                  <a:ext cx="2037430" cy="135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1" name="TextBox 22"/>
                <p:cNvSpPr txBox="1">
                  <a:spLocks noChangeArrowheads="1"/>
                </p:cNvSpPr>
                <p:nvPr/>
              </p:nvSpPr>
              <p:spPr bwMode="auto">
                <a:xfrm>
                  <a:off x="8097477" y="4163209"/>
                  <a:ext cx="656142" cy="22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VMB</a:t>
                  </a:r>
                </a:p>
              </p:txBody>
            </p:sp>
          </p:grpSp>
        </p:grpSp>
        <p:sp>
          <p:nvSpPr>
            <p:cNvPr id="31" name="Rounded Rectangular Callout 30"/>
            <p:cNvSpPr/>
            <p:nvPr/>
          </p:nvSpPr>
          <p:spPr>
            <a:xfrm>
              <a:off x="7653621" y="2964387"/>
              <a:ext cx="1106495" cy="533370"/>
            </a:xfrm>
            <a:prstGeom prst="wedgeRoundRectCallout">
              <a:avLst/>
            </a:prstGeom>
          </p:spPr>
          <p:style>
            <a:lnRef idx="1">
              <a:schemeClr val="accent3"/>
            </a:lnRef>
            <a:fillRef idx="3">
              <a:schemeClr val="accent3"/>
            </a:fillRef>
            <a:effectRef idx="2">
              <a:schemeClr val="accent3"/>
            </a:effectRef>
            <a:fontRef idx="minor">
              <a:schemeClr val="lt1"/>
            </a:fontRef>
          </p:style>
          <p:txBody>
            <a:bodyPr anchor="ctr"/>
            <a:lstStyle/>
            <a:p>
              <a:pPr algn="ctr" defTabSz="913437" fontAlgn="base">
                <a:spcBef>
                  <a:spcPct val="0"/>
                </a:spcBef>
                <a:spcAft>
                  <a:spcPct val="0"/>
                </a:spcAft>
                <a:defRPr/>
              </a:pPr>
              <a:r>
                <a:rPr lang="en-US" sz="1600" b="1" dirty="0">
                  <a:solidFill>
                    <a:prstClr val="white"/>
                  </a:solidFill>
                  <a:latin typeface="Calibri"/>
                </a:rPr>
                <a:t>Sum of capacities</a:t>
              </a:r>
            </a:p>
          </p:txBody>
        </p:sp>
      </p:gr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3811154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par>
                                <p:cTn id="22" presetID="9"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par>
                                <p:cTn id="25" presetID="9"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Content Placeholder 2"/>
          <p:cNvSpPr>
            <a:spLocks noGrp="1"/>
          </p:cNvSpPr>
          <p:nvPr>
            <p:ph idx="1"/>
          </p:nvPr>
        </p:nvSpPr>
        <p:spPr>
          <a:xfrm>
            <a:off x="457204" y="1028703"/>
            <a:ext cx="8229600" cy="4525962"/>
          </a:xfrm>
        </p:spPr>
        <p:txBody>
          <a:bodyPr/>
          <a:lstStyle/>
          <a:p>
            <a:r>
              <a:rPr lang="en-US" b="1">
                <a:latin typeface="Gill Sans Light" charset="0"/>
                <a:ea typeface="ＭＳ Ｐゴシック" charset="0"/>
                <a:cs typeface="Gill Sans Light" charset="0"/>
              </a:rPr>
              <a:t>New Dynamic Feature: </a:t>
            </a:r>
            <a:r>
              <a:rPr lang="en-US">
                <a:latin typeface="Gill Sans Light" charset="0"/>
                <a:ea typeface="ＭＳ Ｐゴシック" charset="0"/>
                <a:cs typeface="Gill Sans Light" charset="0"/>
              </a:rPr>
              <a:t>In each level, the control logic can modify its logical components  for optimization purposes</a:t>
            </a:r>
          </a:p>
          <a:p>
            <a:pPr lvl="1"/>
            <a:r>
              <a:rPr lang="en-US">
                <a:solidFill>
                  <a:srgbClr val="000000"/>
                </a:solidFill>
                <a:latin typeface="Gill Sans Light" charset="0"/>
                <a:ea typeface="ＭＳ Ｐゴシック" charset="0"/>
                <a:cs typeface="Gill Sans Light" charset="0"/>
              </a:rPr>
              <a:t>E.g., merge/spilt and move operations</a:t>
            </a:r>
          </a:p>
        </p:txBody>
      </p:sp>
      <p:sp>
        <p:nvSpPr>
          <p:cNvPr id="4" name="Slide Number Placeholder 3"/>
          <p:cNvSpPr>
            <a:spLocks noGrp="1"/>
          </p:cNvSpPr>
          <p:nvPr>
            <p:ph type="sldNum" sz="quarter" idx="12"/>
          </p:nvPr>
        </p:nvSpPr>
        <p:spPr/>
        <p:txBody>
          <a:bodyPr/>
          <a:lstStyle/>
          <a:p>
            <a:pPr>
              <a:defRPr/>
            </a:pPr>
            <a:fld id="{111E816C-92A0-DD47-89E3-17BC8384C6C7}" type="slidenum">
              <a:rPr lang="en-US">
                <a:solidFill>
                  <a:prstClr val="white">
                    <a:lumMod val="75000"/>
                  </a:prstClr>
                </a:solidFill>
                <a:latin typeface="Calibri"/>
              </a:rPr>
              <a:pPr>
                <a:defRPr/>
              </a:pPr>
              <a:t>69</a:t>
            </a:fld>
            <a:endParaRPr lang="en-US">
              <a:solidFill>
                <a:prstClr val="white">
                  <a:lumMod val="75000"/>
                </a:prstClr>
              </a:solidFill>
              <a:latin typeface="Calibri"/>
            </a:endParaRPr>
          </a:p>
        </p:txBody>
      </p:sp>
      <p:sp>
        <p:nvSpPr>
          <p:cNvPr id="289795" name="Title 1"/>
          <p:cNvSpPr>
            <a:spLocks noGrp="1"/>
          </p:cNvSpPr>
          <p:nvPr>
            <p:ph type="title"/>
          </p:nvPr>
        </p:nvSpPr>
        <p:spPr/>
        <p:txBody>
          <a:bodyPr/>
          <a:lstStyle/>
          <a:p>
            <a:r>
              <a:rPr lang="en-US">
                <a:latin typeface="Gill Sans Light" charset="0"/>
                <a:ea typeface="ＭＳ Ｐゴシック" charset="0"/>
                <a:cs typeface="Gill Sans Light" charset="0"/>
              </a:rPr>
              <a:t>SoftMoW Solution</a:t>
            </a:r>
          </a:p>
        </p:txBody>
      </p:sp>
      <p:grpSp>
        <p:nvGrpSpPr>
          <p:cNvPr id="289796" name="Group 22"/>
          <p:cNvGrpSpPr>
            <a:grpSpLocks/>
          </p:cNvGrpSpPr>
          <p:nvPr/>
        </p:nvGrpSpPr>
        <p:grpSpPr bwMode="auto">
          <a:xfrm>
            <a:off x="4105280" y="3051189"/>
            <a:ext cx="3975100" cy="3198699"/>
            <a:chOff x="4105393" y="2288849"/>
            <a:chExt cx="3975570" cy="2398220"/>
          </a:xfrm>
        </p:grpSpPr>
        <p:pic>
          <p:nvPicPr>
            <p:cNvPr id="28980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5393" y="2288849"/>
              <a:ext cx="3975570" cy="22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801" name="TextBox 20"/>
            <p:cNvSpPr txBox="1">
              <a:spLocks noChangeArrowheads="1"/>
            </p:cNvSpPr>
            <p:nvPr/>
          </p:nvSpPr>
          <p:spPr bwMode="auto">
            <a:xfrm>
              <a:off x="5390443" y="4433239"/>
              <a:ext cx="1665113" cy="2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Move and Split</a:t>
              </a:r>
            </a:p>
          </p:txBody>
        </p:sp>
      </p:grpSp>
      <p:grpSp>
        <p:nvGrpSpPr>
          <p:cNvPr id="289797" name="Group 23"/>
          <p:cNvGrpSpPr>
            <a:grpSpLocks/>
          </p:cNvGrpSpPr>
          <p:nvPr/>
        </p:nvGrpSpPr>
        <p:grpSpPr bwMode="auto">
          <a:xfrm>
            <a:off x="1030288" y="3311528"/>
            <a:ext cx="2124075" cy="2870149"/>
            <a:chOff x="1031051" y="2483555"/>
            <a:chExt cx="2123715" cy="2152292"/>
          </a:xfrm>
        </p:grpSpPr>
        <p:pic>
          <p:nvPicPr>
            <p:cNvPr id="28979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051" y="2483555"/>
              <a:ext cx="2123715" cy="19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9" name="TextBox 21"/>
            <p:cNvSpPr txBox="1">
              <a:spLocks noChangeArrowheads="1"/>
            </p:cNvSpPr>
            <p:nvPr/>
          </p:nvSpPr>
          <p:spPr bwMode="auto">
            <a:xfrm>
              <a:off x="1591733" y="4381969"/>
              <a:ext cx="1298223" cy="25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600">
                  <a:solidFill>
                    <a:prstClr val="black"/>
                  </a:solidFill>
                </a:rPr>
                <a:t>Merge/Split</a:t>
              </a:r>
            </a:p>
          </p:txBody>
        </p:sp>
      </p:gr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40047270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3309" y="2146301"/>
            <a:ext cx="7414509" cy="38507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
        <p:nvSpPr>
          <p:cNvPr id="8" name="Rectangle 7"/>
          <p:cNvSpPr/>
          <p:nvPr/>
        </p:nvSpPr>
        <p:spPr>
          <a:xfrm>
            <a:off x="440770" y="934751"/>
            <a:ext cx="1293588" cy="5393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Security Apps</a:t>
            </a:r>
            <a:endParaRPr lang="en-US" sz="1400" dirty="0"/>
          </a:p>
        </p:txBody>
      </p:sp>
      <p:sp>
        <p:nvSpPr>
          <p:cNvPr id="9" name="Rectangle 8"/>
          <p:cNvSpPr/>
          <p:nvPr/>
        </p:nvSpPr>
        <p:spPr>
          <a:xfrm>
            <a:off x="5257799" y="762000"/>
            <a:ext cx="2354287" cy="4921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Native C</a:t>
            </a:r>
          </a:p>
          <a:p>
            <a:pPr algn="ctr"/>
            <a:r>
              <a:rPr lang="en-US" sz="1400" dirty="0" smtClean="0"/>
              <a:t>OF Apps</a:t>
            </a:r>
          </a:p>
        </p:txBody>
      </p:sp>
      <p:sp>
        <p:nvSpPr>
          <p:cNvPr id="10" name="Rectangle 9"/>
          <p:cNvSpPr/>
          <p:nvPr/>
        </p:nvSpPr>
        <p:spPr>
          <a:xfrm>
            <a:off x="2325254" y="900269"/>
            <a:ext cx="1341870" cy="6118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PY OF </a:t>
            </a:r>
          </a:p>
          <a:p>
            <a:pPr algn="ctr"/>
            <a:r>
              <a:rPr lang="en-US" sz="1400" dirty="0" smtClean="0"/>
              <a:t>Apps</a:t>
            </a:r>
            <a:endParaRPr lang="en-US" sz="1400" dirty="0"/>
          </a:p>
        </p:txBody>
      </p:sp>
      <p:sp>
        <p:nvSpPr>
          <p:cNvPr id="11" name="TextBox 10"/>
          <p:cNvSpPr txBox="1"/>
          <p:nvPr/>
        </p:nvSpPr>
        <p:spPr>
          <a:xfrm>
            <a:off x="6196315" y="5356754"/>
            <a:ext cx="1274708" cy="461665"/>
          </a:xfrm>
          <a:prstGeom prst="rect">
            <a:avLst/>
          </a:prstGeom>
          <a:noFill/>
        </p:spPr>
        <p:txBody>
          <a:bodyPr wrap="none" rtlCol="0">
            <a:spAutoFit/>
          </a:bodyPr>
          <a:lstStyle/>
          <a:p>
            <a:r>
              <a:rPr lang="en-US" sz="2400" b="1" dirty="0" smtClean="0"/>
              <a:t>FortNOX</a:t>
            </a:r>
            <a:endParaRPr lang="en-US" sz="2400" b="1" dirty="0"/>
          </a:p>
        </p:txBody>
      </p:sp>
      <p:pic>
        <p:nvPicPr>
          <p:cNvPr id="1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81811" y="6258657"/>
            <a:ext cx="866775" cy="467936"/>
          </a:xfrm>
          <a:prstGeom prst="rect">
            <a:avLst/>
          </a:prstGeom>
          <a:noFill/>
          <a:ln w="9525">
            <a:noFill/>
            <a:miter lim="800000"/>
            <a:headEnd/>
            <a:tailEnd/>
          </a:ln>
        </p:spPr>
      </p:pic>
      <p:pic>
        <p:nvPicPr>
          <p:cNvPr id="1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4422" y="6205988"/>
            <a:ext cx="866775" cy="467936"/>
          </a:xfrm>
          <a:prstGeom prst="rect">
            <a:avLst/>
          </a:prstGeom>
          <a:noFill/>
          <a:ln w="9525">
            <a:noFill/>
            <a:miter lim="800000"/>
            <a:headEnd/>
            <a:tailEnd/>
          </a:ln>
        </p:spPr>
      </p:pic>
      <p:cxnSp>
        <p:nvCxnSpPr>
          <p:cNvPr id="14" name="Straight Arrow Connector 13"/>
          <p:cNvCxnSpPr>
            <a:endCxn id="12" idx="3"/>
          </p:cNvCxnSpPr>
          <p:nvPr/>
        </p:nvCxnSpPr>
        <p:spPr>
          <a:xfrm flipH="1">
            <a:off x="3448586" y="5985166"/>
            <a:ext cx="678419" cy="5074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4127003" y="5985166"/>
            <a:ext cx="635016" cy="4446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Rounded Rectangle 15"/>
          <p:cNvSpPr/>
          <p:nvPr/>
        </p:nvSpPr>
        <p:spPr>
          <a:xfrm>
            <a:off x="2325254" y="1619003"/>
            <a:ext cx="1341871" cy="347303"/>
          </a:xfrm>
          <a:prstGeom prst="roundRect">
            <a:avLst/>
          </a:prstGeom>
          <a:gradFill flip="none" rotWithShape="1">
            <a:gsLst>
              <a:gs pos="0">
                <a:schemeClr val="accent4"/>
              </a:gs>
              <a:gs pos="48000">
                <a:srgbClr val="FFFFFF"/>
              </a:gs>
            </a:gsLst>
            <a:path path="circle">
              <a:fillToRect l="100000" t="100000"/>
            </a:path>
            <a:tileRect r="-100000" b="-100000"/>
          </a:gra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dirty="0" smtClean="0">
                <a:latin typeface="Arial Narrow" pitchFamily="34" charset="0"/>
              </a:rPr>
              <a:t>Python SWIG</a:t>
            </a:r>
            <a:endParaRPr lang="en-US" sz="1600" b="1" i="1" dirty="0">
              <a:latin typeface="Arial Narrow" pitchFamily="34" charset="0"/>
            </a:endParaRPr>
          </a:p>
        </p:txBody>
      </p:sp>
      <p:cxnSp>
        <p:nvCxnSpPr>
          <p:cNvPr id="17" name="Straight Arrow Connector 16"/>
          <p:cNvCxnSpPr/>
          <p:nvPr/>
        </p:nvCxnSpPr>
        <p:spPr>
          <a:xfrm>
            <a:off x="4144488" y="5628906"/>
            <a:ext cx="0" cy="368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161404" y="1372917"/>
            <a:ext cx="2436828" cy="5113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OF IPC Proxy</a:t>
            </a:r>
          </a:p>
        </p:txBody>
      </p:sp>
      <p:sp>
        <p:nvSpPr>
          <p:cNvPr id="20" name="Rectangle 19"/>
          <p:cNvSpPr/>
          <p:nvPr/>
        </p:nvSpPr>
        <p:spPr>
          <a:xfrm>
            <a:off x="5105400" y="609599"/>
            <a:ext cx="2661062" cy="142833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p:cNvSpPr txBox="1"/>
          <p:nvPr/>
        </p:nvSpPr>
        <p:spPr>
          <a:xfrm>
            <a:off x="7766463" y="636650"/>
            <a:ext cx="748222" cy="461665"/>
          </a:xfrm>
          <a:prstGeom prst="rect">
            <a:avLst/>
          </a:prstGeom>
          <a:noFill/>
        </p:spPr>
        <p:txBody>
          <a:bodyPr wrap="none" rtlCol="0">
            <a:spAutoFit/>
          </a:bodyPr>
          <a:lstStyle/>
          <a:p>
            <a:r>
              <a:rPr lang="en-US" sz="1200" b="1" dirty="0" smtClean="0"/>
              <a:t>Separate</a:t>
            </a:r>
          </a:p>
          <a:p>
            <a:r>
              <a:rPr lang="en-US" sz="1200" b="1" dirty="0" smtClean="0"/>
              <a:t>Process</a:t>
            </a:r>
          </a:p>
        </p:txBody>
      </p:sp>
      <p:cxnSp>
        <p:nvCxnSpPr>
          <p:cNvPr id="23" name="Straight Arrow Connector 22"/>
          <p:cNvCxnSpPr/>
          <p:nvPr/>
        </p:nvCxnSpPr>
        <p:spPr>
          <a:xfrm>
            <a:off x="2996190" y="1966306"/>
            <a:ext cx="970169" cy="1014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619652" y="1884227"/>
            <a:ext cx="760167" cy="6158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085395" y="1896332"/>
            <a:ext cx="2505531" cy="11007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981575" y="2294856"/>
            <a:ext cx="1705011" cy="3213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i="1" dirty="0" smtClean="0">
                <a:solidFill>
                  <a:schemeClr val="tx1"/>
                </a:solidFill>
              </a:rPr>
              <a:t>Directive Translator</a:t>
            </a:r>
            <a:endParaRPr lang="en-US" sz="1200" b="1" i="1" dirty="0">
              <a:solidFill>
                <a:schemeClr val="tx1"/>
              </a:solidFill>
            </a:endParaRPr>
          </a:p>
        </p:txBody>
      </p:sp>
      <p:cxnSp>
        <p:nvCxnSpPr>
          <p:cNvPr id="27" name="Straight Arrow Connector 26"/>
          <p:cNvCxnSpPr/>
          <p:nvPr/>
        </p:nvCxnSpPr>
        <p:spPr>
          <a:xfrm flipH="1">
            <a:off x="5073361" y="2474703"/>
            <a:ext cx="623042" cy="506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4485855" y="2336801"/>
            <a:ext cx="2554446" cy="3411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i="1" dirty="0" smtClean="0">
                <a:solidFill>
                  <a:schemeClr val="tx1"/>
                </a:solidFill>
              </a:rPr>
              <a:t>IPC Interface</a:t>
            </a:r>
            <a:endParaRPr lang="en-US" sz="1200" b="1" i="1" dirty="0">
              <a:solidFill>
                <a:schemeClr val="tx1"/>
              </a:solidFill>
            </a:endParaRPr>
          </a:p>
        </p:txBody>
      </p:sp>
      <p:sp>
        <p:nvSpPr>
          <p:cNvPr id="29" name="Rectangle 28"/>
          <p:cNvSpPr/>
          <p:nvPr/>
        </p:nvSpPr>
        <p:spPr>
          <a:xfrm>
            <a:off x="440770" y="1568865"/>
            <a:ext cx="1289248" cy="3274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t>Actuator</a:t>
            </a:r>
            <a:endParaRPr lang="en-US" sz="1600" b="1" dirty="0"/>
          </a:p>
        </p:txBody>
      </p:sp>
      <p:sp>
        <p:nvSpPr>
          <p:cNvPr id="32" name="Rectangle 31"/>
          <p:cNvSpPr/>
          <p:nvPr/>
        </p:nvSpPr>
        <p:spPr>
          <a:xfrm>
            <a:off x="865889" y="3182699"/>
            <a:ext cx="1948565" cy="249502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400" b="1" dirty="0"/>
          </a:p>
        </p:txBody>
      </p:sp>
      <p:sp>
        <p:nvSpPr>
          <p:cNvPr id="33" name="Rectangle 32"/>
          <p:cNvSpPr/>
          <p:nvPr/>
        </p:nvSpPr>
        <p:spPr>
          <a:xfrm>
            <a:off x="832600" y="2844676"/>
            <a:ext cx="1787669" cy="307777"/>
          </a:xfrm>
          <a:prstGeom prst="rect">
            <a:avLst/>
          </a:prstGeom>
        </p:spPr>
        <p:txBody>
          <a:bodyPr wrap="none">
            <a:spAutoFit/>
          </a:bodyPr>
          <a:lstStyle/>
          <a:p>
            <a:pPr algn="ctr"/>
            <a:r>
              <a:rPr lang="en-US" sz="1400" b="1" dirty="0" smtClean="0"/>
              <a:t>Aggregate Flow Table</a:t>
            </a:r>
            <a:endParaRPr lang="en-US" sz="1400" b="1" dirty="0"/>
          </a:p>
        </p:txBody>
      </p:sp>
      <p:cxnSp>
        <p:nvCxnSpPr>
          <p:cNvPr id="34" name="Straight Connector 33"/>
          <p:cNvCxnSpPr/>
          <p:nvPr/>
        </p:nvCxnSpPr>
        <p:spPr>
          <a:xfrm flipV="1">
            <a:off x="855025" y="4015171"/>
            <a:ext cx="1923803" cy="1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76800" y="4820696"/>
            <a:ext cx="1923803" cy="11875"/>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43396" y="3469294"/>
            <a:ext cx="1313180" cy="307777"/>
          </a:xfrm>
          <a:prstGeom prst="rect">
            <a:avLst/>
          </a:prstGeom>
        </p:spPr>
        <p:txBody>
          <a:bodyPr wrap="none">
            <a:spAutoFit/>
          </a:bodyPr>
          <a:lstStyle/>
          <a:p>
            <a:pPr algn="ctr"/>
            <a:r>
              <a:rPr lang="en-US" sz="1400" b="1" dirty="0" smtClean="0"/>
              <a:t>Operator Rules</a:t>
            </a:r>
            <a:endParaRPr lang="en-US" sz="1400" b="1" dirty="0"/>
          </a:p>
        </p:txBody>
      </p:sp>
      <p:sp>
        <p:nvSpPr>
          <p:cNvPr id="37" name="Rectangle 36"/>
          <p:cNvSpPr/>
          <p:nvPr/>
        </p:nvSpPr>
        <p:spPr>
          <a:xfrm>
            <a:off x="1081054" y="4274837"/>
            <a:ext cx="1351652" cy="307777"/>
          </a:xfrm>
          <a:prstGeom prst="rect">
            <a:avLst/>
          </a:prstGeom>
        </p:spPr>
        <p:txBody>
          <a:bodyPr wrap="none">
            <a:spAutoFit/>
          </a:bodyPr>
          <a:lstStyle/>
          <a:p>
            <a:pPr algn="ctr"/>
            <a:r>
              <a:rPr lang="en-US" sz="1400" b="1" dirty="0" smtClean="0"/>
              <a:t>SECURITY Rules</a:t>
            </a:r>
            <a:endParaRPr lang="en-US" sz="1400" b="1" dirty="0"/>
          </a:p>
        </p:txBody>
      </p:sp>
      <p:sp>
        <p:nvSpPr>
          <p:cNvPr id="38" name="Rectangle 37"/>
          <p:cNvSpPr/>
          <p:nvPr/>
        </p:nvSpPr>
        <p:spPr>
          <a:xfrm>
            <a:off x="1068442" y="5080380"/>
            <a:ext cx="1223412" cy="307777"/>
          </a:xfrm>
          <a:prstGeom prst="rect">
            <a:avLst/>
          </a:prstGeom>
        </p:spPr>
        <p:txBody>
          <a:bodyPr wrap="none">
            <a:spAutoFit/>
          </a:bodyPr>
          <a:lstStyle/>
          <a:p>
            <a:pPr algn="ctr"/>
            <a:r>
              <a:rPr lang="en-US" sz="1400" b="1" dirty="0" smtClean="0"/>
              <a:t>OF App  Rules</a:t>
            </a:r>
            <a:endParaRPr lang="en-US" sz="1400" b="1" dirty="0"/>
          </a:p>
        </p:txBody>
      </p:sp>
      <p:grpSp>
        <p:nvGrpSpPr>
          <p:cNvPr id="2" name="Group 42"/>
          <p:cNvGrpSpPr/>
          <p:nvPr/>
        </p:nvGrpSpPr>
        <p:grpSpPr>
          <a:xfrm>
            <a:off x="2927640" y="2997125"/>
            <a:ext cx="2718312" cy="2999916"/>
            <a:chOff x="2927640" y="2247843"/>
            <a:chExt cx="2718312" cy="2249937"/>
          </a:xfrm>
        </p:grpSpPr>
        <p:sp>
          <p:nvSpPr>
            <p:cNvPr id="44" name="Rectangle 43"/>
            <p:cNvSpPr/>
            <p:nvPr/>
          </p:nvSpPr>
          <p:spPr>
            <a:xfrm>
              <a:off x="2953806" y="2247843"/>
              <a:ext cx="2665845" cy="20005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dirty="0"/>
            </a:p>
          </p:txBody>
        </p:sp>
        <p:cxnSp>
          <p:nvCxnSpPr>
            <p:cNvPr id="45" name="Straight Arrow Connector 44"/>
            <p:cNvCxnSpPr/>
            <p:nvPr/>
          </p:nvCxnSpPr>
          <p:spPr>
            <a:xfrm>
              <a:off x="4144488" y="4221679"/>
              <a:ext cx="0" cy="276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2927640" y="2290747"/>
              <a:ext cx="2718312" cy="253916"/>
            </a:xfrm>
            <a:prstGeom prst="rect">
              <a:avLst/>
            </a:prstGeom>
          </p:spPr>
          <p:txBody>
            <a:bodyPr wrap="none">
              <a:spAutoFit/>
            </a:bodyPr>
            <a:lstStyle/>
            <a:p>
              <a:pPr algn="ctr"/>
              <a:r>
                <a:rPr lang="en-US" sz="1600" b="1" dirty="0" err="1" smtClean="0">
                  <a:latin typeface="Arial Narrow" pitchFamily="34" charset="0"/>
                </a:rPr>
                <a:t>FT_Send_OpenFlow_Command</a:t>
              </a:r>
              <a:endParaRPr lang="en-US" sz="1600" b="1" dirty="0">
                <a:latin typeface="Arial Narrow" pitchFamily="34" charset="0"/>
              </a:endParaRPr>
            </a:p>
          </p:txBody>
        </p:sp>
      </p:grpSp>
      <p:sp>
        <p:nvSpPr>
          <p:cNvPr id="18" name="Rounded Rectangle 17"/>
          <p:cNvSpPr/>
          <p:nvPr/>
        </p:nvSpPr>
        <p:spPr>
          <a:xfrm>
            <a:off x="3023931" y="3474425"/>
            <a:ext cx="2450594" cy="359247"/>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chemeClr val="bg1"/>
                </a:solidFill>
              </a:rPr>
              <a:t>Role-based Source </a:t>
            </a:r>
            <a:r>
              <a:rPr lang="en-US" sz="1400" b="1" dirty="0" err="1" smtClean="0">
                <a:solidFill>
                  <a:schemeClr val="bg1"/>
                </a:solidFill>
              </a:rPr>
              <a:t>Auth</a:t>
            </a:r>
            <a:endParaRPr lang="en-US" sz="1400" b="1" dirty="0">
              <a:solidFill>
                <a:schemeClr val="bg1"/>
              </a:solidFill>
            </a:endParaRPr>
          </a:p>
        </p:txBody>
      </p:sp>
      <p:sp>
        <p:nvSpPr>
          <p:cNvPr id="31" name="Rounded Rectangle 30"/>
          <p:cNvSpPr/>
          <p:nvPr/>
        </p:nvSpPr>
        <p:spPr>
          <a:xfrm>
            <a:off x="3013509" y="3953001"/>
            <a:ext cx="2425390" cy="3814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State Table Manager</a:t>
            </a:r>
            <a:endParaRPr lang="en-US" sz="1400" b="1" dirty="0"/>
          </a:p>
        </p:txBody>
      </p:sp>
      <p:sp>
        <p:nvSpPr>
          <p:cNvPr id="39" name="Rounded Rectangle 38"/>
          <p:cNvSpPr/>
          <p:nvPr/>
        </p:nvSpPr>
        <p:spPr>
          <a:xfrm>
            <a:off x="3008424" y="4486894"/>
            <a:ext cx="2394850" cy="358239"/>
          </a:xfrm>
          <a:prstGeom prst="roundRect">
            <a:avLst/>
          </a:prstGeom>
          <a:gradFill flip="none" rotWithShape="1">
            <a:gsLst>
              <a:gs pos="0">
                <a:schemeClr val="accent4"/>
              </a:gs>
              <a:gs pos="48000">
                <a:srgbClr val="FFFFFF"/>
              </a:gs>
            </a:gsLst>
            <a:path path="circle">
              <a:fillToRect l="100000" t="100000"/>
            </a:path>
            <a:tileRect r="-100000" b="-100000"/>
          </a:gra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Conflict Analyzer</a:t>
            </a:r>
            <a:endParaRPr lang="en-US" sz="1400" b="1" dirty="0"/>
          </a:p>
        </p:txBody>
      </p:sp>
      <p:sp>
        <p:nvSpPr>
          <p:cNvPr id="40" name="TextBox 39"/>
          <p:cNvSpPr txBox="1"/>
          <p:nvPr/>
        </p:nvSpPr>
        <p:spPr>
          <a:xfrm>
            <a:off x="5818910" y="3956301"/>
            <a:ext cx="1842346" cy="830997"/>
          </a:xfrm>
          <a:prstGeom prst="rect">
            <a:avLst/>
          </a:prstGeom>
          <a:noFill/>
        </p:spPr>
        <p:txBody>
          <a:bodyPr wrap="none" rtlCol="0">
            <a:spAutoFit/>
          </a:bodyPr>
          <a:lstStyle/>
          <a:p>
            <a:r>
              <a:rPr lang="en-US" sz="1200" b="1" dirty="0" smtClean="0"/>
              <a:t>OF Mod Commands</a:t>
            </a:r>
            <a:endParaRPr lang="en-US" sz="1200" b="1" dirty="0"/>
          </a:p>
          <a:p>
            <a:r>
              <a:rPr lang="en-US" sz="1200" dirty="0" smtClean="0"/>
              <a:t>Add       (conflict enforced)</a:t>
            </a:r>
          </a:p>
          <a:p>
            <a:r>
              <a:rPr lang="en-US" sz="1200" dirty="0" smtClean="0"/>
              <a:t>Modify  (conflict enforced)</a:t>
            </a:r>
          </a:p>
          <a:p>
            <a:r>
              <a:rPr lang="en-US" sz="1200" dirty="0" smtClean="0"/>
              <a:t>Delete   (priority enforced)</a:t>
            </a:r>
            <a:endParaRPr lang="en-US" sz="1200" dirty="0"/>
          </a:p>
        </p:txBody>
      </p:sp>
      <p:cxnSp>
        <p:nvCxnSpPr>
          <p:cNvPr id="41" name="Straight Arrow Connector 40"/>
          <p:cNvCxnSpPr/>
          <p:nvPr/>
        </p:nvCxnSpPr>
        <p:spPr>
          <a:xfrm>
            <a:off x="5413912" y="4617496"/>
            <a:ext cx="404999" cy="11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3037785" y="5009903"/>
            <a:ext cx="2365489" cy="3814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Switch Callback Tracking</a:t>
            </a:r>
            <a:endParaRPr lang="en-US" sz="1200" b="1" dirty="0"/>
          </a:p>
        </p:txBody>
      </p:sp>
      <p:sp>
        <p:nvSpPr>
          <p:cNvPr id="3" name="Footer Placeholder 2"/>
          <p:cNvSpPr>
            <a:spLocks noGrp="1"/>
          </p:cNvSpPr>
          <p:nvPr>
            <p:ph type="ftr" sz="quarter" idx="11"/>
          </p:nvPr>
        </p:nvSpPr>
        <p:spPr>
          <a:xfrm>
            <a:off x="2743200" y="6494991"/>
            <a:ext cx="3657600" cy="396876"/>
          </a:xfrm>
        </p:spPr>
        <p:txBody>
          <a:bodyPr/>
          <a:lstStyle/>
          <a:p>
            <a:r>
              <a:rPr lang="en-US" smtClean="0"/>
              <a:t>Software Defined Networking (COMS 6998-10) </a:t>
            </a:r>
            <a:endParaRPr lang="en-US" dirty="0"/>
          </a:p>
        </p:txBody>
      </p:sp>
      <p:sp>
        <p:nvSpPr>
          <p:cNvPr id="4" name="Slide Number Placeholder 3"/>
          <p:cNvSpPr>
            <a:spLocks noGrp="1"/>
          </p:cNvSpPr>
          <p:nvPr>
            <p:ph type="sldNum" sz="quarter" idx="12"/>
          </p:nvPr>
        </p:nvSpPr>
        <p:spPr/>
        <p:txBody>
          <a:bodyPr/>
          <a:lstStyle/>
          <a:p>
            <a:fld id="{55D2ACF4-D73F-344A-8950-8B2C9965BD18}" type="slidenum">
              <a:rPr lang="en-US" smtClean="0"/>
              <a:pPr/>
              <a:t>7</a:t>
            </a:fld>
            <a:endParaRPr lang="en-US"/>
          </a:p>
        </p:txBody>
      </p:sp>
      <p:sp>
        <p:nvSpPr>
          <p:cNvPr id="47" name="Date Placeholder 5"/>
          <p:cNvSpPr txBox="1">
            <a:spLocks/>
          </p:cNvSpPr>
          <p:nvPr/>
        </p:nvSpPr>
        <p:spPr>
          <a:xfrm>
            <a:off x="6172200" y="6552142"/>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sz="1100" dirty="0" smtClean="0"/>
              <a:t>Source: </a:t>
            </a:r>
            <a:r>
              <a:rPr lang="en-GB" sz="1100" dirty="0" smtClean="0">
                <a:latin typeface="Segoe UI Light" panose="020B0502040204020203" pitchFamily="34" charset="0"/>
              </a:rPr>
              <a:t>G. </a:t>
            </a:r>
            <a:r>
              <a:rPr lang="en-GB" sz="1100" dirty="0" err="1" smtClean="0">
                <a:latin typeface="Segoe UI Light" panose="020B0502040204020203" pitchFamily="34" charset="0"/>
              </a:rPr>
              <a:t>Gu</a:t>
            </a:r>
            <a:r>
              <a:rPr lang="en-GB" sz="1100" dirty="0" smtClean="0">
                <a:latin typeface="Segoe UI Light" panose="020B0502040204020203" pitchFamily="34" charset="0"/>
              </a:rPr>
              <a:t>, et al</a:t>
            </a:r>
            <a:r>
              <a:rPr lang="en-US" sz="1100" dirty="0" smtClean="0"/>
              <a:t>, Texas A&amp;M &amp;SRI</a:t>
            </a:r>
            <a:endParaRPr lang="en-US" sz="1100" dirty="0"/>
          </a:p>
        </p:txBody>
      </p:sp>
      <p:sp>
        <p:nvSpPr>
          <p:cNvPr id="49" name="Title 1"/>
          <p:cNvSpPr txBox="1">
            <a:spLocks/>
          </p:cNvSpPr>
          <p:nvPr/>
        </p:nvSpPr>
        <p:spPr>
          <a:xfrm>
            <a:off x="381000" y="0"/>
            <a:ext cx="8229600" cy="990598"/>
          </a:xfrm>
          <a:prstGeom prst="rect">
            <a:avLst/>
          </a:prstGeom>
        </p:spPr>
        <p:txBody>
          <a:bodyPr vert="horz" lIns="91332" tIns="45666" rIns="91332" bIns="45666" rtlCol="0" anchor="ctr">
            <a:noAutofit/>
          </a:bodyPr>
          <a:lstStyle>
            <a:lvl1pPr algn="ctr" defTabSz="914296" rtl="0" eaLnBrk="1" latinLnBrk="0" hangingPunct="1">
              <a:spcBef>
                <a:spcPct val="0"/>
              </a:spcBef>
              <a:buNone/>
              <a:defRPr sz="4400" kern="1200">
                <a:solidFill>
                  <a:schemeClr val="tx1"/>
                </a:solidFill>
                <a:latin typeface="+mj-lt"/>
                <a:ea typeface="+mj-ea"/>
                <a:cs typeface="+mj-cs"/>
              </a:defRPr>
            </a:lvl1pPr>
          </a:lstStyle>
          <a:p>
            <a:pPr algn="l"/>
            <a:r>
              <a:rPr lang="en-US" altLang="ko-KR" sz="3200" dirty="0" smtClean="0">
                <a:latin typeface="Calibri" panose="020F0502020204030204" pitchFamily="34" charset="0"/>
              </a:rPr>
              <a:t>Review of Previous Lecture: Controller Security Framework (Cont’d)</a:t>
            </a:r>
            <a:endParaRPr lang="ko-KR" altLang="en-US" sz="3200" dirty="0">
              <a:latin typeface="Calibri" panose="020F0502020204030204" pitchFamily="34" charset="0"/>
            </a:endParaRPr>
          </a:p>
        </p:txBody>
      </p:sp>
    </p:spTree>
    <p:extLst>
      <p:ext uri="{BB962C8B-B14F-4D97-AF65-F5344CB8AC3E}">
        <p14:creationId xmlns:p14="http://schemas.microsoft.com/office/powerpoint/2010/main" val="152542820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57204" y="76216"/>
            <a:ext cx="8229600" cy="811213"/>
          </a:xfrm>
        </p:spPr>
        <p:txBody>
          <a:bodyPr/>
          <a:lstStyle/>
          <a:p>
            <a:r>
              <a:rPr lang="en-US" sz="4000" dirty="0">
                <a:latin typeface="Gill Sans Light" charset="0"/>
                <a:ea typeface="ＭＳ Ｐゴシック" charset="0"/>
                <a:cs typeface="Gill Sans Light" charset="0"/>
              </a:rPr>
              <a:t>First Level-</a:t>
            </a:r>
            <a:r>
              <a:rPr lang="en-US" sz="4000" dirty="0" err="1">
                <a:latin typeface="Gill Sans Light" charset="0"/>
                <a:ea typeface="ＭＳ Ｐゴシック" charset="0"/>
                <a:cs typeface="Gill Sans Light" charset="0"/>
              </a:rPr>
              <a:t>SoftMoW</a:t>
            </a:r>
            <a:r>
              <a:rPr lang="en-US" sz="4000" dirty="0">
                <a:latin typeface="Gill Sans Light" charset="0"/>
                <a:ea typeface="ＭＳ Ｐゴシック" charset="0"/>
                <a:cs typeface="Gill Sans Light" charset="0"/>
              </a:rPr>
              <a:t> Architecture</a:t>
            </a:r>
          </a:p>
        </p:txBody>
      </p:sp>
      <p:sp>
        <p:nvSpPr>
          <p:cNvPr id="3" name="Content Placeholder 2"/>
          <p:cNvSpPr>
            <a:spLocks noGrp="1"/>
          </p:cNvSpPr>
          <p:nvPr>
            <p:ph idx="1"/>
          </p:nvPr>
        </p:nvSpPr>
        <p:spPr>
          <a:xfrm>
            <a:off x="347665" y="911240"/>
            <a:ext cx="8597900" cy="1898649"/>
          </a:xfrm>
        </p:spPr>
        <p:txBody>
          <a:bodyPr>
            <a:normAutofit fontScale="70000" lnSpcReduction="20000"/>
          </a:bodyPr>
          <a:lstStyle/>
          <a:p>
            <a:pPr>
              <a:defRPr/>
            </a:pPr>
            <a:r>
              <a:rPr lang="en-US" sz="3400" dirty="0">
                <a:cs typeface="Gill Sans Light"/>
              </a:rPr>
              <a:t>Replace inflexible and expensive hardware devices (i.e., PGW, SGW) with SDN switches</a:t>
            </a:r>
          </a:p>
          <a:p>
            <a:pPr>
              <a:defRPr/>
            </a:pPr>
            <a:r>
              <a:rPr lang="en-US" sz="3400" dirty="0">
                <a:cs typeface="Gill Sans Light"/>
              </a:rPr>
              <a:t>Perform distributed policy enforcement using middle-box instances</a:t>
            </a:r>
          </a:p>
          <a:p>
            <a:pPr>
              <a:defRPr/>
            </a:pPr>
            <a:r>
              <a:rPr lang="en-US" sz="3400" dirty="0">
                <a:cs typeface="Gill Sans Light"/>
              </a:rPr>
              <a:t>Partition the network into independent and dynamic logical regions </a:t>
            </a:r>
          </a:p>
          <a:p>
            <a:pPr>
              <a:defRPr/>
            </a:pPr>
            <a:r>
              <a:rPr lang="en-US" sz="3400" dirty="0">
                <a:cs typeface="Gill Sans Light"/>
              </a:rPr>
              <a:t>A child controller manages the data plane of each regions </a:t>
            </a:r>
          </a:p>
          <a:p>
            <a:pPr marL="0" indent="0">
              <a:buNone/>
              <a:defRPr/>
            </a:pPr>
            <a:endParaRPr lang="en-US" dirty="0">
              <a:solidFill>
                <a:srgbClr val="000000"/>
              </a:solidFill>
              <a:latin typeface="Gill Sans Light"/>
              <a:cs typeface="Gill Sans Light"/>
            </a:endParaRPr>
          </a:p>
          <a:p>
            <a:pPr>
              <a:defRPr/>
            </a:pPr>
            <a:endParaRPr lang="en-US" dirty="0" smtClean="0">
              <a:latin typeface="Gill Sans Light"/>
              <a:cs typeface="Gill Sans Light"/>
            </a:endParaRPr>
          </a:p>
        </p:txBody>
      </p:sp>
      <p:graphicFrame>
        <p:nvGraphicFramePr>
          <p:cNvPr id="149507" name="Object 3"/>
          <p:cNvGraphicFramePr>
            <a:graphicFrameLocks noChangeAspect="1"/>
          </p:cNvGraphicFramePr>
          <p:nvPr/>
        </p:nvGraphicFramePr>
        <p:xfrm>
          <a:off x="5422905" y="3022600"/>
          <a:ext cx="114300" cy="165100"/>
        </p:xfrm>
        <a:graphic>
          <a:graphicData uri="http://schemas.openxmlformats.org/presentationml/2006/ole">
            <mc:AlternateContent xmlns:mc="http://schemas.openxmlformats.org/markup-compatibility/2006">
              <mc:Choice xmlns:v="urn:schemas-microsoft-com:vml" Requires="v">
                <p:oleObj spid="_x0000_s45110" name="Equation" r:id="rId3" imgW="114300" imgH="165100" progId="Equation.3">
                  <p:embed/>
                </p:oleObj>
              </mc:Choice>
              <mc:Fallback>
                <p:oleObj name="Equation" r:id="rId3" imgW="114300" imgH="165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5" y="302260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9508" name="Content Placeholder 3"/>
          <p:cNvPicPr>
            <a:picLocks noChangeAspect="1"/>
          </p:cNvPicPr>
          <p:nvPr/>
        </p:nvPicPr>
        <p:blipFill>
          <a:blip r:embed="rId5">
            <a:extLst>
              <a:ext uri="{28A0092B-C50C-407E-A947-70E740481C1C}">
                <a14:useLocalDpi xmlns:a14="http://schemas.microsoft.com/office/drawing/2010/main" val="0"/>
              </a:ext>
            </a:extLst>
          </a:blip>
          <a:srcRect l="-21930" r="-21930"/>
          <a:stretch>
            <a:fillRect/>
          </a:stretch>
        </p:blipFill>
        <p:spPr bwMode="auto">
          <a:xfrm>
            <a:off x="1425577" y="2667000"/>
            <a:ext cx="6383338" cy="40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a:off x="630239" y="3022601"/>
            <a:ext cx="1825624" cy="1982787"/>
          </a:xfrm>
          <a:prstGeom prst="wedgeRoundRectCallout">
            <a:avLst/>
          </a:prstGeom>
        </p:spPr>
        <p:style>
          <a:lnRef idx="1">
            <a:schemeClr val="accent5"/>
          </a:lnRef>
          <a:fillRef idx="3">
            <a:schemeClr val="accent5"/>
          </a:fillRef>
          <a:effectRef idx="2">
            <a:schemeClr val="accent5"/>
          </a:effectRef>
          <a:fontRef idx="minor">
            <a:schemeClr val="lt1"/>
          </a:fontRef>
        </p:style>
        <p:txBody>
          <a:bodyPr lIns="91344" tIns="45672" rIns="91344" bIns="45672" anchor="ctr"/>
          <a:lstStyle/>
          <a:p>
            <a:pPr algn="ctr" defTabSz="913437" fontAlgn="base">
              <a:spcBef>
                <a:spcPct val="0"/>
              </a:spcBef>
              <a:spcAft>
                <a:spcPct val="0"/>
              </a:spcAft>
              <a:defRPr/>
            </a:pPr>
            <a:r>
              <a:rPr lang="en-US" sz="1300" b="1" dirty="0">
                <a:solidFill>
                  <a:prstClr val="white"/>
                </a:solidFill>
                <a:latin typeface="Calibri"/>
              </a:rPr>
              <a:t>Bootstrapping phase:</a:t>
            </a:r>
          </a:p>
          <a:p>
            <a:pPr algn="ctr" defTabSz="913437" fontAlgn="base">
              <a:spcBef>
                <a:spcPct val="0"/>
              </a:spcBef>
              <a:spcAft>
                <a:spcPct val="0"/>
              </a:spcAft>
              <a:defRPr/>
            </a:pPr>
            <a:r>
              <a:rPr lang="en-US" sz="1300" b="1" dirty="0">
                <a:solidFill>
                  <a:prstClr val="white"/>
                </a:solidFill>
                <a:latin typeface="Calibri"/>
              </a:rPr>
              <a:t>  based on location and processing capabilities of child controllers</a:t>
            </a:r>
          </a:p>
        </p:txBody>
      </p:sp>
      <p:sp>
        <p:nvSpPr>
          <p:cNvPr id="5" name="Slide Number Placeholder 4"/>
          <p:cNvSpPr>
            <a:spLocks noGrp="1"/>
          </p:cNvSpPr>
          <p:nvPr>
            <p:ph type="sldNum" sz="quarter" idx="12"/>
          </p:nvPr>
        </p:nvSpPr>
        <p:spPr/>
        <p:txBody>
          <a:bodyPr/>
          <a:lstStyle/>
          <a:p>
            <a:pPr>
              <a:defRPr/>
            </a:pPr>
            <a:fld id="{F914D1E6-0CE9-B34C-B082-E80D3A727E17}" type="slidenum">
              <a:rPr lang="en-US">
                <a:solidFill>
                  <a:prstClr val="white">
                    <a:lumMod val="75000"/>
                  </a:prstClr>
                </a:solidFill>
                <a:latin typeface="Calibri"/>
              </a:rPr>
              <a:pPr>
                <a:defRPr/>
              </a:pPr>
              <a:t>70</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243658753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a:xfrm>
            <a:off x="457204" y="0"/>
            <a:ext cx="8229600" cy="901699"/>
          </a:xfrm>
        </p:spPr>
        <p:txBody>
          <a:bodyPr/>
          <a:lstStyle/>
          <a:p>
            <a:r>
              <a:rPr lang="en-US" sz="3600">
                <a:latin typeface="Gill Sans Light" charset="0"/>
                <a:ea typeface="ＭＳ Ｐゴシック" charset="0"/>
                <a:cs typeface="Gill Sans Light" charset="0"/>
              </a:rPr>
              <a:t>Second Level-SoftMoW Architecture</a:t>
            </a:r>
          </a:p>
        </p:txBody>
      </p:sp>
      <p:sp>
        <p:nvSpPr>
          <p:cNvPr id="3" name="Content Placeholder 2"/>
          <p:cNvSpPr>
            <a:spLocks noGrp="1"/>
          </p:cNvSpPr>
          <p:nvPr>
            <p:ph idx="1"/>
          </p:nvPr>
        </p:nvSpPr>
        <p:spPr>
          <a:xfrm>
            <a:off x="301625" y="876301"/>
            <a:ext cx="8523288" cy="1820863"/>
          </a:xfrm>
        </p:spPr>
        <p:txBody>
          <a:bodyPr>
            <a:normAutofit fontScale="77500" lnSpcReduction="20000"/>
          </a:bodyPr>
          <a:lstStyle/>
          <a:p>
            <a:pPr>
              <a:defRPr/>
            </a:pPr>
            <a:r>
              <a:rPr lang="en-US" dirty="0" smtClean="0">
                <a:latin typeface="Gill Sans Light"/>
                <a:cs typeface="Gill Sans Light"/>
              </a:rPr>
              <a:t>A parent runs </a:t>
            </a:r>
            <a:r>
              <a:rPr lang="en-US" dirty="0">
                <a:latin typeface="Gill Sans Light"/>
                <a:cs typeface="Gill Sans Light"/>
              </a:rPr>
              <a:t>a global link discovery </a:t>
            </a:r>
            <a:r>
              <a:rPr lang="en-US" dirty="0" smtClean="0">
                <a:latin typeface="Gill Sans Light"/>
                <a:cs typeface="Gill Sans Light"/>
              </a:rPr>
              <a:t>protocol</a:t>
            </a:r>
            <a:endParaRPr lang="en-US" dirty="0">
              <a:latin typeface="Gill Sans Light"/>
              <a:cs typeface="Gill Sans Light"/>
            </a:endParaRPr>
          </a:p>
          <a:p>
            <a:pPr lvl="1">
              <a:defRPr/>
            </a:pPr>
            <a:r>
              <a:rPr lang="en-US" dirty="0" smtClean="0">
                <a:solidFill>
                  <a:srgbClr val="000000"/>
                </a:solidFill>
                <a:latin typeface="Gill Sans Light"/>
                <a:cs typeface="Gill Sans Light"/>
              </a:rPr>
              <a:t>Inter-region links are not detected by BDDP </a:t>
            </a:r>
            <a:r>
              <a:rPr lang="en-US" dirty="0">
                <a:solidFill>
                  <a:srgbClr val="000000"/>
                </a:solidFill>
                <a:latin typeface="Gill Sans Light"/>
                <a:cs typeface="Gill Sans Light"/>
              </a:rPr>
              <a:t>and </a:t>
            </a:r>
            <a:r>
              <a:rPr lang="en-US" dirty="0" smtClean="0">
                <a:solidFill>
                  <a:srgbClr val="000000"/>
                </a:solidFill>
                <a:latin typeface="Gill Sans Light"/>
                <a:cs typeface="Gill Sans Light"/>
              </a:rPr>
              <a:t>LLDP</a:t>
            </a:r>
            <a:endParaRPr lang="en-US" dirty="0">
              <a:solidFill>
                <a:srgbClr val="000000"/>
              </a:solidFill>
              <a:latin typeface="Gill Sans Light"/>
              <a:cs typeface="Gill Sans Light"/>
            </a:endParaRPr>
          </a:p>
          <a:p>
            <a:pPr>
              <a:defRPr/>
            </a:pPr>
            <a:r>
              <a:rPr lang="en-US" dirty="0" smtClean="0">
                <a:latin typeface="Gill Sans Light"/>
                <a:cs typeface="Gill Sans Light"/>
              </a:rPr>
              <a:t>A parent participates </a:t>
            </a:r>
            <a:r>
              <a:rPr lang="en-US" dirty="0">
                <a:latin typeface="Gill Sans Light"/>
                <a:cs typeface="Gill Sans Light"/>
              </a:rPr>
              <a:t>in the inter-domain routing protocol </a:t>
            </a:r>
            <a:endParaRPr lang="en-US" dirty="0" smtClean="0">
              <a:latin typeface="Gill Sans Light"/>
              <a:cs typeface="Gill Sans Light"/>
            </a:endParaRPr>
          </a:p>
          <a:p>
            <a:pPr>
              <a:defRPr/>
            </a:pPr>
            <a:r>
              <a:rPr lang="en-US" dirty="0" smtClean="0">
                <a:latin typeface="Gill Sans Light"/>
                <a:cs typeface="Gill Sans Light"/>
              </a:rPr>
              <a:t>A parent builds </a:t>
            </a:r>
            <a:r>
              <a:rPr lang="en-US" b="1" dirty="0" smtClean="0">
                <a:latin typeface="Gill Sans Light"/>
                <a:cs typeface="Gill Sans Light"/>
              </a:rPr>
              <a:t>virtual </a:t>
            </a:r>
            <a:r>
              <a:rPr lang="en-US" b="1" dirty="0" err="1">
                <a:latin typeface="Gill Sans Light"/>
                <a:cs typeface="Gill Sans Light"/>
              </a:rPr>
              <a:t>middlebox</a:t>
            </a:r>
            <a:r>
              <a:rPr lang="en-US" b="1" dirty="0">
                <a:latin typeface="Gill Sans Light"/>
                <a:cs typeface="Gill Sans Light"/>
              </a:rPr>
              <a:t> </a:t>
            </a:r>
            <a:r>
              <a:rPr lang="en-US" b="1" dirty="0" smtClean="0">
                <a:latin typeface="Gill Sans Light"/>
                <a:cs typeface="Gill Sans Light"/>
              </a:rPr>
              <a:t>chains </a:t>
            </a:r>
            <a:r>
              <a:rPr lang="en-US" dirty="0" smtClean="0">
                <a:latin typeface="Gill Sans Light"/>
                <a:cs typeface="Gill Sans Light"/>
              </a:rPr>
              <a:t>and egress-</a:t>
            </a:r>
            <a:r>
              <a:rPr lang="en-US" dirty="0">
                <a:latin typeface="Gill Sans Light"/>
                <a:cs typeface="Gill Sans Light"/>
              </a:rPr>
              <a:t>point </a:t>
            </a:r>
            <a:r>
              <a:rPr lang="en-US" dirty="0" smtClean="0">
                <a:latin typeface="Gill Sans Light"/>
                <a:cs typeface="Gill Sans Light"/>
              </a:rPr>
              <a:t>policies, </a:t>
            </a:r>
            <a:r>
              <a:rPr lang="en-US" dirty="0">
                <a:latin typeface="Gill Sans Light"/>
                <a:cs typeface="Gill Sans Light"/>
              </a:rPr>
              <a:t>and dictates to GSs</a:t>
            </a:r>
          </a:p>
          <a:p>
            <a:pPr>
              <a:defRPr/>
            </a:pPr>
            <a:endParaRPr lang="en-US" dirty="0" smtClean="0">
              <a:solidFill>
                <a:srgbClr val="000000"/>
              </a:solidFill>
              <a:latin typeface="Gill Sans Light"/>
              <a:cs typeface="Gill Sans Light"/>
            </a:endParaRPr>
          </a:p>
          <a:p>
            <a:pPr marL="0" indent="0">
              <a:buNone/>
              <a:defRPr/>
            </a:pPr>
            <a:endParaRPr lang="en-US" dirty="0" smtClean="0"/>
          </a:p>
          <a:p>
            <a:pPr>
              <a:defRPr/>
            </a:pPr>
            <a:endParaRPr lang="en-US" dirty="0"/>
          </a:p>
          <a:p>
            <a:pPr marL="0" indent="0">
              <a:buNone/>
              <a:defRPr/>
            </a:pPr>
            <a:endParaRPr lang="en-US" dirty="0" smtClean="0"/>
          </a:p>
          <a:p>
            <a:pPr>
              <a:defRPr/>
            </a:pPr>
            <a:endParaRPr lang="en-US" dirty="0"/>
          </a:p>
          <a:p>
            <a:pPr lvl="1">
              <a:defRPr/>
            </a:pPr>
            <a:endParaRPr lang="en-US" dirty="0" smtClean="0"/>
          </a:p>
          <a:p>
            <a:pPr>
              <a:defRPr/>
            </a:pPr>
            <a:endParaRPr lang="en-US" dirty="0"/>
          </a:p>
          <a:p>
            <a:pPr>
              <a:defRPr/>
            </a:pPr>
            <a:endParaRPr lang="en-US" dirty="0"/>
          </a:p>
        </p:txBody>
      </p:sp>
      <p:pic>
        <p:nvPicPr>
          <p:cNvPr id="290819" name="Content Placeholder 3"/>
          <p:cNvPicPr>
            <a:picLocks noChangeAspect="1"/>
          </p:cNvPicPr>
          <p:nvPr/>
        </p:nvPicPr>
        <p:blipFill>
          <a:blip r:embed="rId3">
            <a:extLst>
              <a:ext uri="{28A0092B-C50C-407E-A947-70E740481C1C}">
                <a14:useLocalDpi xmlns:a14="http://schemas.microsoft.com/office/drawing/2010/main" val="0"/>
              </a:ext>
            </a:extLst>
          </a:blip>
          <a:srcRect l="-26559" r="-26559"/>
          <a:stretch>
            <a:fillRect/>
          </a:stretch>
        </p:blipFill>
        <p:spPr bwMode="auto">
          <a:xfrm>
            <a:off x="4478348" y="2944813"/>
            <a:ext cx="49482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0" name="Content Placeholder 3"/>
          <p:cNvPicPr>
            <a:picLocks noChangeAspect="1"/>
          </p:cNvPicPr>
          <p:nvPr/>
        </p:nvPicPr>
        <p:blipFill>
          <a:blip r:embed="rId4">
            <a:extLst>
              <a:ext uri="{28A0092B-C50C-407E-A947-70E740481C1C}">
                <a14:useLocalDpi xmlns:a14="http://schemas.microsoft.com/office/drawing/2010/main" val="0"/>
              </a:ext>
            </a:extLst>
          </a:blip>
          <a:srcRect l="-21930" r="-21930"/>
          <a:stretch>
            <a:fillRect/>
          </a:stretch>
        </p:blipFill>
        <p:spPr bwMode="auto">
          <a:xfrm>
            <a:off x="-103178" y="2697163"/>
            <a:ext cx="5715001"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4654550" y="5046663"/>
            <a:ext cx="825500" cy="557212"/>
          </a:xfrm>
          <a:prstGeom prst="rightArrow">
            <a:avLst/>
          </a:prstGeom>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5" name="Slide Number Placeholder 4"/>
          <p:cNvSpPr>
            <a:spLocks noGrp="1"/>
          </p:cNvSpPr>
          <p:nvPr>
            <p:ph type="sldNum" sz="quarter" idx="12"/>
          </p:nvPr>
        </p:nvSpPr>
        <p:spPr/>
        <p:txBody>
          <a:bodyPr/>
          <a:lstStyle/>
          <a:p>
            <a:pPr>
              <a:defRPr/>
            </a:pPr>
            <a:fld id="{242560E2-4111-CB4D-82AD-BBC8BD2DA7EE}" type="slidenum">
              <a:rPr lang="en-US">
                <a:solidFill>
                  <a:prstClr val="white">
                    <a:lumMod val="75000"/>
                  </a:prstClr>
                </a:solidFill>
                <a:latin typeface="Calibri"/>
              </a:rPr>
              <a:pPr>
                <a:defRPr/>
              </a:pPr>
              <a:t>71</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lgn="ctr" defTabSz="913437" fontAlgn="base">
              <a:spcBef>
                <a:spcPct val="0"/>
              </a:spcBef>
              <a:spcAft>
                <a:spcPct val="0"/>
              </a:spcAft>
              <a:defRPr/>
            </a:pPr>
            <a:r>
              <a:rPr lang="en-US" smtClean="0"/>
              <a:t>Software Defined Networking (COMS 6998-10) </a:t>
            </a:r>
            <a:endParaRPr lang="en-US"/>
          </a:p>
        </p:txBody>
      </p:sp>
    </p:spTree>
    <p:extLst>
      <p:ext uri="{BB962C8B-B14F-4D97-AF65-F5344CB8AC3E}">
        <p14:creationId xmlns:p14="http://schemas.microsoft.com/office/powerpoint/2010/main" val="418659273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 name="Straight Connector 121"/>
          <p:cNvCxnSpPr/>
          <p:nvPr/>
        </p:nvCxnSpPr>
        <p:spPr>
          <a:xfrm>
            <a:off x="-123575" y="5819258"/>
            <a:ext cx="805624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933" y="3435726"/>
            <a:ext cx="774055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659185" y="956831"/>
            <a:ext cx="0" cy="246782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3433204" y="5731079"/>
            <a:ext cx="1681891" cy="385886"/>
          </a:xfrm>
          <a:prstGeom prst="rect">
            <a:avLst/>
          </a:prstGeom>
          <a:noFill/>
        </p:spPr>
        <p:txBody>
          <a:bodyPr wrap="none" lIns="123073" tIns="61537" rIns="123073" bIns="61537" rtlCol="0">
            <a:spAutoFit/>
          </a:bodyPr>
          <a:lstStyle/>
          <a:p>
            <a:pPr defTabSz="529638"/>
            <a:r>
              <a:rPr lang="en-US" dirty="0">
                <a:solidFill>
                  <a:srgbClr val="1F497D">
                    <a:lumMod val="60000"/>
                    <a:lumOff val="40000"/>
                  </a:srgbClr>
                </a:solidFill>
                <a:latin typeface="Calibri"/>
              </a:rPr>
              <a:t>Southbound API</a:t>
            </a:r>
          </a:p>
        </p:txBody>
      </p:sp>
      <p:sp>
        <p:nvSpPr>
          <p:cNvPr id="126" name="TextBox 125"/>
          <p:cNvSpPr txBox="1"/>
          <p:nvPr/>
        </p:nvSpPr>
        <p:spPr>
          <a:xfrm>
            <a:off x="5924487" y="3363203"/>
            <a:ext cx="1683914" cy="385886"/>
          </a:xfrm>
          <a:prstGeom prst="rect">
            <a:avLst/>
          </a:prstGeom>
          <a:noFill/>
        </p:spPr>
        <p:txBody>
          <a:bodyPr wrap="none" lIns="123073" tIns="61537" rIns="123073" bIns="61537" rtlCol="0">
            <a:spAutoFit/>
          </a:bodyPr>
          <a:lstStyle/>
          <a:p>
            <a:pPr defTabSz="529638"/>
            <a:r>
              <a:rPr lang="en-US" dirty="0">
                <a:solidFill>
                  <a:srgbClr val="F79646">
                    <a:lumMod val="75000"/>
                  </a:srgbClr>
                </a:solidFill>
                <a:latin typeface="Calibri"/>
              </a:rPr>
              <a:t>Northbound API</a:t>
            </a:r>
          </a:p>
        </p:txBody>
      </p:sp>
      <p:sp>
        <p:nvSpPr>
          <p:cNvPr id="127" name="TextBox 126"/>
          <p:cNvSpPr txBox="1"/>
          <p:nvPr/>
        </p:nvSpPr>
        <p:spPr>
          <a:xfrm>
            <a:off x="3453088" y="1306259"/>
            <a:ext cx="1533820" cy="385886"/>
          </a:xfrm>
          <a:prstGeom prst="rect">
            <a:avLst/>
          </a:prstGeom>
          <a:noFill/>
        </p:spPr>
        <p:txBody>
          <a:bodyPr wrap="none" lIns="123073" tIns="61537" rIns="123073" bIns="61537" rtlCol="0">
            <a:spAutoFit/>
          </a:bodyPr>
          <a:lstStyle/>
          <a:p>
            <a:pPr defTabSz="529638"/>
            <a:r>
              <a:rPr lang="en-US" dirty="0">
                <a:solidFill>
                  <a:srgbClr val="00B050"/>
                </a:solidFill>
                <a:latin typeface="Calibri"/>
              </a:rPr>
              <a:t>Eastbound API</a:t>
            </a:r>
          </a:p>
        </p:txBody>
      </p:sp>
      <p:grpSp>
        <p:nvGrpSpPr>
          <p:cNvPr id="128" name="Group 127"/>
          <p:cNvGrpSpPr/>
          <p:nvPr/>
        </p:nvGrpSpPr>
        <p:grpSpPr>
          <a:xfrm>
            <a:off x="174594" y="3856567"/>
            <a:ext cx="7414897" cy="1624499"/>
            <a:chOff x="81011" y="2061369"/>
            <a:chExt cx="6450703" cy="931455"/>
          </a:xfrm>
        </p:grpSpPr>
        <p:sp>
          <p:nvSpPr>
            <p:cNvPr id="129" name="Rectangle 128"/>
            <p:cNvSpPr/>
            <p:nvPr/>
          </p:nvSpPr>
          <p:spPr>
            <a:xfrm>
              <a:off x="2543017" y="2534593"/>
              <a:ext cx="2035253" cy="381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000" dirty="0">
                  <a:solidFill>
                    <a:prstClr val="black"/>
                  </a:solidFill>
                  <a:latin typeface="Calibri"/>
                </a:rPr>
                <a:t>Topology Discovery</a:t>
              </a:r>
            </a:p>
          </p:txBody>
        </p:sp>
        <p:sp>
          <p:nvSpPr>
            <p:cNvPr id="130" name="Rectangle 129"/>
            <p:cNvSpPr/>
            <p:nvPr/>
          </p:nvSpPr>
          <p:spPr>
            <a:xfrm>
              <a:off x="207114" y="2529275"/>
              <a:ext cx="2171517" cy="381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000" dirty="0">
                  <a:solidFill>
                    <a:prstClr val="black"/>
                  </a:solidFill>
                  <a:latin typeface="Calibri"/>
                </a:rPr>
                <a:t>Path Implementation</a:t>
              </a:r>
            </a:p>
          </p:txBody>
        </p:sp>
        <p:sp>
          <p:nvSpPr>
            <p:cNvPr id="131" name="Rectangle 130"/>
            <p:cNvSpPr/>
            <p:nvPr/>
          </p:nvSpPr>
          <p:spPr>
            <a:xfrm>
              <a:off x="4779115" y="2535625"/>
              <a:ext cx="914399" cy="381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000" dirty="0">
                  <a:solidFill>
                    <a:prstClr val="black"/>
                  </a:solidFill>
                  <a:latin typeface="Calibri"/>
                </a:rPr>
                <a:t>Routing</a:t>
              </a:r>
            </a:p>
          </p:txBody>
        </p:sp>
        <p:sp>
          <p:nvSpPr>
            <p:cNvPr id="132" name="Rectangle 131"/>
            <p:cNvSpPr/>
            <p:nvPr/>
          </p:nvSpPr>
          <p:spPr>
            <a:xfrm>
              <a:off x="5845914" y="2535625"/>
              <a:ext cx="557174" cy="381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000" dirty="0">
                  <a:solidFill>
                    <a:prstClr val="black"/>
                  </a:solidFill>
                  <a:latin typeface="Calibri"/>
                </a:rPr>
                <a:t>NIB</a:t>
              </a:r>
            </a:p>
          </p:txBody>
        </p:sp>
        <p:sp>
          <p:nvSpPr>
            <p:cNvPr id="133" name="TextBox 132"/>
            <p:cNvSpPr txBox="1"/>
            <p:nvPr/>
          </p:nvSpPr>
          <p:spPr>
            <a:xfrm>
              <a:off x="253049" y="2061369"/>
              <a:ext cx="2099610" cy="335299"/>
            </a:xfrm>
            <a:prstGeom prst="rect">
              <a:avLst/>
            </a:prstGeom>
            <a:noFill/>
          </p:spPr>
          <p:txBody>
            <a:bodyPr wrap="none" rtlCol="0">
              <a:spAutoFit/>
            </a:bodyPr>
            <a:lstStyle/>
            <a:p>
              <a:pPr defTabSz="529638"/>
              <a:r>
                <a:rPr lang="en-US" sz="3200" dirty="0">
                  <a:solidFill>
                    <a:prstClr val="black"/>
                  </a:solidFill>
                  <a:latin typeface="Calibri"/>
                </a:rPr>
                <a:t>Core Services</a:t>
              </a:r>
            </a:p>
          </p:txBody>
        </p:sp>
        <p:sp>
          <p:nvSpPr>
            <p:cNvPr id="134" name="Rectangle 133"/>
            <p:cNvSpPr/>
            <p:nvPr/>
          </p:nvSpPr>
          <p:spPr>
            <a:xfrm>
              <a:off x="81011" y="2119728"/>
              <a:ext cx="6450703" cy="873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endParaRPr lang="en-US" sz="900" dirty="0">
                <a:solidFill>
                  <a:prstClr val="black"/>
                </a:solidFill>
                <a:latin typeface="Calibri"/>
              </a:endParaRPr>
            </a:p>
          </p:txBody>
        </p:sp>
      </p:grpSp>
      <p:grpSp>
        <p:nvGrpSpPr>
          <p:cNvPr id="135" name="Group 134"/>
          <p:cNvGrpSpPr/>
          <p:nvPr/>
        </p:nvGrpSpPr>
        <p:grpSpPr>
          <a:xfrm>
            <a:off x="8040512" y="4482093"/>
            <a:ext cx="704012" cy="831053"/>
            <a:chOff x="6823915" y="3689006"/>
            <a:chExt cx="1223122" cy="850842"/>
          </a:xfrm>
        </p:grpSpPr>
        <p:pic>
          <p:nvPicPr>
            <p:cNvPr id="136" name="Picture 2"/>
            <p:cNvPicPr>
              <a:picLocks noChangeAspect="1" noChangeArrowheads="1"/>
            </p:cNvPicPr>
            <p:nvPr/>
          </p:nvPicPr>
          <p:blipFill>
            <a:blip r:embed="rId2" cstate="print"/>
            <a:srcRect/>
            <a:stretch>
              <a:fillRect/>
            </a:stretch>
          </p:blipFill>
          <p:spPr bwMode="auto">
            <a:xfrm>
              <a:off x="6823915" y="4141615"/>
              <a:ext cx="545075" cy="398233"/>
            </a:xfrm>
            <a:prstGeom prst="rect">
              <a:avLst/>
            </a:prstGeom>
            <a:noFill/>
            <a:ln w="9525">
              <a:noFill/>
              <a:miter lim="800000"/>
              <a:headEnd/>
              <a:tailEnd/>
            </a:ln>
          </p:spPr>
        </p:pic>
        <p:pic>
          <p:nvPicPr>
            <p:cNvPr id="137" name="Picture 3"/>
            <p:cNvPicPr>
              <a:picLocks noChangeAspect="1" noChangeArrowheads="1"/>
            </p:cNvPicPr>
            <p:nvPr/>
          </p:nvPicPr>
          <p:blipFill>
            <a:blip r:embed="rId3" cstate="print"/>
            <a:srcRect/>
            <a:stretch>
              <a:fillRect/>
            </a:stretch>
          </p:blipFill>
          <p:spPr bwMode="auto">
            <a:xfrm>
              <a:off x="6827914" y="3689006"/>
              <a:ext cx="538888" cy="258313"/>
            </a:xfrm>
            <a:prstGeom prst="rect">
              <a:avLst/>
            </a:prstGeom>
            <a:noFill/>
            <a:ln w="9525">
              <a:noFill/>
              <a:miter lim="800000"/>
              <a:headEnd/>
              <a:tailEnd/>
            </a:ln>
          </p:spPr>
        </p:pic>
        <p:cxnSp>
          <p:nvCxnSpPr>
            <p:cNvPr id="138" name="Straight Connector 137"/>
            <p:cNvCxnSpPr>
              <a:stCxn id="136" idx="0"/>
              <a:endCxn id="137" idx="2"/>
            </p:cNvCxnSpPr>
            <p:nvPr/>
          </p:nvCxnSpPr>
          <p:spPr>
            <a:xfrm flipV="1">
              <a:off x="7096453" y="3947319"/>
              <a:ext cx="905" cy="19429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39" name="Picture 2"/>
            <p:cNvPicPr>
              <a:picLocks noChangeAspect="1" noChangeArrowheads="1"/>
            </p:cNvPicPr>
            <p:nvPr/>
          </p:nvPicPr>
          <p:blipFill>
            <a:blip r:embed="rId2" cstate="print"/>
            <a:srcRect/>
            <a:stretch>
              <a:fillRect/>
            </a:stretch>
          </p:blipFill>
          <p:spPr bwMode="auto">
            <a:xfrm>
              <a:off x="7501961" y="4141615"/>
              <a:ext cx="545076" cy="398233"/>
            </a:xfrm>
            <a:prstGeom prst="rect">
              <a:avLst/>
            </a:prstGeom>
            <a:noFill/>
            <a:ln w="9525">
              <a:noFill/>
              <a:miter lim="800000"/>
              <a:headEnd/>
              <a:tailEnd/>
            </a:ln>
          </p:spPr>
        </p:pic>
        <p:pic>
          <p:nvPicPr>
            <p:cNvPr id="140" name="Picture 3"/>
            <p:cNvPicPr>
              <a:picLocks noChangeAspect="1" noChangeArrowheads="1"/>
            </p:cNvPicPr>
            <p:nvPr/>
          </p:nvPicPr>
          <p:blipFill>
            <a:blip r:embed="rId3" cstate="print"/>
            <a:srcRect/>
            <a:stretch>
              <a:fillRect/>
            </a:stretch>
          </p:blipFill>
          <p:spPr bwMode="auto">
            <a:xfrm>
              <a:off x="7505961" y="3689006"/>
              <a:ext cx="538889" cy="258313"/>
            </a:xfrm>
            <a:prstGeom prst="rect">
              <a:avLst/>
            </a:prstGeom>
            <a:noFill/>
            <a:ln w="9525">
              <a:noFill/>
              <a:miter lim="800000"/>
              <a:headEnd/>
              <a:tailEnd/>
            </a:ln>
          </p:spPr>
        </p:pic>
        <p:cxnSp>
          <p:nvCxnSpPr>
            <p:cNvPr id="141" name="Straight Connector 140"/>
            <p:cNvCxnSpPr>
              <a:stCxn id="139" idx="0"/>
              <a:endCxn id="140" idx="2"/>
            </p:cNvCxnSpPr>
            <p:nvPr/>
          </p:nvCxnSpPr>
          <p:spPr>
            <a:xfrm flipV="1">
              <a:off x="7774499" y="3947319"/>
              <a:ext cx="907" cy="1942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40" idx="1"/>
              <a:endCxn id="137" idx="3"/>
            </p:cNvCxnSpPr>
            <p:nvPr/>
          </p:nvCxnSpPr>
          <p:spPr>
            <a:xfrm flipH="1">
              <a:off x="7366802" y="3818163"/>
              <a:ext cx="13915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8113258" y="2417017"/>
            <a:ext cx="277615" cy="741845"/>
            <a:chOff x="5532436" y="745218"/>
            <a:chExt cx="545075" cy="850842"/>
          </a:xfrm>
        </p:grpSpPr>
        <p:pic>
          <p:nvPicPr>
            <p:cNvPr id="144" name="Picture 2"/>
            <p:cNvPicPr>
              <a:picLocks noChangeAspect="1" noChangeArrowheads="1"/>
            </p:cNvPicPr>
            <p:nvPr/>
          </p:nvPicPr>
          <p:blipFill>
            <a:blip r:embed="rId2" cstate="print"/>
            <a:srcRect/>
            <a:stretch>
              <a:fillRect/>
            </a:stretch>
          </p:blipFill>
          <p:spPr bwMode="auto">
            <a:xfrm>
              <a:off x="5532436" y="1197827"/>
              <a:ext cx="545075" cy="398233"/>
            </a:xfrm>
            <a:prstGeom prst="rect">
              <a:avLst/>
            </a:prstGeom>
            <a:noFill/>
            <a:ln w="9525">
              <a:noFill/>
              <a:miter lim="800000"/>
              <a:headEnd/>
              <a:tailEnd/>
            </a:ln>
          </p:spPr>
        </p:pic>
        <p:pic>
          <p:nvPicPr>
            <p:cNvPr id="145" name="Picture 3"/>
            <p:cNvPicPr>
              <a:picLocks noChangeAspect="1" noChangeArrowheads="1"/>
            </p:cNvPicPr>
            <p:nvPr/>
          </p:nvPicPr>
          <p:blipFill>
            <a:blip r:embed="rId3" cstate="print"/>
            <a:srcRect/>
            <a:stretch>
              <a:fillRect/>
            </a:stretch>
          </p:blipFill>
          <p:spPr bwMode="auto">
            <a:xfrm>
              <a:off x="5536435" y="745218"/>
              <a:ext cx="538888" cy="258313"/>
            </a:xfrm>
            <a:prstGeom prst="rect">
              <a:avLst/>
            </a:prstGeom>
            <a:noFill/>
            <a:ln w="9525">
              <a:noFill/>
              <a:miter lim="800000"/>
              <a:headEnd/>
              <a:tailEnd/>
            </a:ln>
          </p:spPr>
        </p:pic>
        <p:cxnSp>
          <p:nvCxnSpPr>
            <p:cNvPr id="146" name="Straight Connector 145"/>
            <p:cNvCxnSpPr>
              <a:stCxn id="144" idx="0"/>
              <a:endCxn id="145" idx="2"/>
            </p:cNvCxnSpPr>
            <p:nvPr/>
          </p:nvCxnSpPr>
          <p:spPr>
            <a:xfrm flipV="1">
              <a:off x="5804974" y="1003531"/>
              <a:ext cx="905" cy="19429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47" name="Cloud Callout 146"/>
          <p:cNvSpPr/>
          <p:nvPr/>
        </p:nvSpPr>
        <p:spPr>
          <a:xfrm>
            <a:off x="7932671" y="4345488"/>
            <a:ext cx="912083" cy="1166449"/>
          </a:xfrm>
          <a:prstGeom prst="cloudCallout">
            <a:avLst>
              <a:gd name="adj1" fmla="val -109444"/>
              <a:gd name="adj2" fmla="val 597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a:solidFill>
                <a:prstClr val="white"/>
              </a:solidFill>
              <a:latin typeface="Calibri"/>
            </a:endParaRPr>
          </a:p>
        </p:txBody>
      </p:sp>
      <p:grpSp>
        <p:nvGrpSpPr>
          <p:cNvPr id="148" name="Group 147"/>
          <p:cNvGrpSpPr/>
          <p:nvPr/>
        </p:nvGrpSpPr>
        <p:grpSpPr>
          <a:xfrm>
            <a:off x="4921957" y="1748222"/>
            <a:ext cx="2727302" cy="1421712"/>
            <a:chOff x="3958533" y="852488"/>
            <a:chExt cx="2372658" cy="815181"/>
          </a:xfrm>
        </p:grpSpPr>
        <p:sp>
          <p:nvSpPr>
            <p:cNvPr id="149" name="Rectangle 148"/>
            <p:cNvSpPr/>
            <p:nvPr/>
          </p:nvSpPr>
          <p:spPr>
            <a:xfrm>
              <a:off x="4034733" y="1300529"/>
              <a:ext cx="2183505" cy="2909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000" dirty="0">
                  <a:solidFill>
                    <a:prstClr val="black"/>
                  </a:solidFill>
                  <a:latin typeface="Calibri"/>
                </a:rPr>
                <a:t>Topology Abstraction</a:t>
              </a:r>
            </a:p>
          </p:txBody>
        </p:sp>
        <p:sp>
          <p:nvSpPr>
            <p:cNvPr id="150" name="TextBox 149"/>
            <p:cNvSpPr txBox="1"/>
            <p:nvPr/>
          </p:nvSpPr>
          <p:spPr>
            <a:xfrm>
              <a:off x="5441533" y="852488"/>
              <a:ext cx="889658" cy="335299"/>
            </a:xfrm>
            <a:prstGeom prst="rect">
              <a:avLst/>
            </a:prstGeom>
            <a:noFill/>
          </p:spPr>
          <p:txBody>
            <a:bodyPr wrap="none" rtlCol="0">
              <a:spAutoFit/>
            </a:bodyPr>
            <a:lstStyle/>
            <a:p>
              <a:pPr algn="ctr" defTabSz="529638"/>
              <a:r>
                <a:rPr lang="en-US" sz="3200" dirty="0" err="1">
                  <a:solidFill>
                    <a:prstClr val="black"/>
                  </a:solidFill>
                  <a:latin typeface="Calibri"/>
                </a:rPr>
                <a:t>RecA</a:t>
              </a:r>
              <a:endParaRPr lang="en-US" sz="3200" dirty="0">
                <a:solidFill>
                  <a:prstClr val="black"/>
                </a:solidFill>
                <a:latin typeface="Calibri"/>
              </a:endParaRPr>
            </a:p>
          </p:txBody>
        </p:sp>
        <p:sp>
          <p:nvSpPr>
            <p:cNvPr id="151" name="Rectangle 150"/>
            <p:cNvSpPr/>
            <p:nvPr/>
          </p:nvSpPr>
          <p:spPr>
            <a:xfrm>
              <a:off x="4034733" y="983498"/>
              <a:ext cx="693964" cy="25246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000" dirty="0">
                  <a:solidFill>
                    <a:prstClr val="black"/>
                  </a:solidFill>
                  <a:latin typeface="Calibri"/>
                </a:rPr>
                <a:t>Agent</a:t>
              </a:r>
            </a:p>
          </p:txBody>
        </p:sp>
        <p:sp>
          <p:nvSpPr>
            <p:cNvPr id="152" name="Rectangle 151"/>
            <p:cNvSpPr/>
            <p:nvPr/>
          </p:nvSpPr>
          <p:spPr>
            <a:xfrm>
              <a:off x="3958533" y="928688"/>
              <a:ext cx="2335904" cy="7389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endParaRPr lang="en-US" sz="2400" dirty="0">
                <a:solidFill>
                  <a:prstClr val="black"/>
                </a:solidFill>
                <a:latin typeface="Calibri"/>
              </a:endParaRPr>
            </a:p>
          </p:txBody>
        </p:sp>
      </p:grpSp>
      <p:sp>
        <p:nvSpPr>
          <p:cNvPr id="153" name="Cloud Callout 152"/>
          <p:cNvSpPr/>
          <p:nvPr/>
        </p:nvSpPr>
        <p:spPr>
          <a:xfrm>
            <a:off x="7906405" y="2228585"/>
            <a:ext cx="659645" cy="1166449"/>
          </a:xfrm>
          <a:prstGeom prst="cloudCallout">
            <a:avLst>
              <a:gd name="adj1" fmla="val -94079"/>
              <a:gd name="adj2" fmla="val -2005"/>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a:solidFill>
                <a:prstClr val="white"/>
              </a:solidFill>
              <a:latin typeface="Calibri"/>
            </a:endParaRPr>
          </a:p>
        </p:txBody>
      </p:sp>
      <p:grpSp>
        <p:nvGrpSpPr>
          <p:cNvPr id="154" name="Group 153"/>
          <p:cNvGrpSpPr/>
          <p:nvPr/>
        </p:nvGrpSpPr>
        <p:grpSpPr>
          <a:xfrm>
            <a:off x="192111" y="1722860"/>
            <a:ext cx="4174078" cy="1447074"/>
            <a:chOff x="350837" y="985379"/>
            <a:chExt cx="3631303" cy="829723"/>
          </a:xfrm>
        </p:grpSpPr>
        <p:sp>
          <p:nvSpPr>
            <p:cNvPr id="155" name="Rectangle 154"/>
            <p:cNvSpPr/>
            <p:nvPr/>
          </p:nvSpPr>
          <p:spPr>
            <a:xfrm>
              <a:off x="465037" y="1457121"/>
              <a:ext cx="2099284" cy="28178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000" dirty="0">
                  <a:solidFill>
                    <a:prstClr val="black"/>
                  </a:solidFill>
                  <a:latin typeface="Calibri"/>
                </a:rPr>
                <a:t>Region Optimization</a:t>
              </a:r>
            </a:p>
          </p:txBody>
        </p:sp>
        <p:sp>
          <p:nvSpPr>
            <p:cNvPr id="156" name="Rectangle 155"/>
            <p:cNvSpPr/>
            <p:nvPr/>
          </p:nvSpPr>
          <p:spPr>
            <a:xfrm>
              <a:off x="2860573" y="1457121"/>
              <a:ext cx="994568" cy="28178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000" dirty="0">
                  <a:solidFill>
                    <a:prstClr val="black"/>
                  </a:solidFill>
                  <a:latin typeface="Calibri"/>
                </a:rPr>
                <a:t>Mobility</a:t>
              </a:r>
            </a:p>
          </p:txBody>
        </p:sp>
        <p:sp>
          <p:nvSpPr>
            <p:cNvPr id="157" name="Rectangle 156"/>
            <p:cNvSpPr/>
            <p:nvPr/>
          </p:nvSpPr>
          <p:spPr>
            <a:xfrm>
              <a:off x="2466873" y="1434102"/>
              <a:ext cx="461168"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r>
                <a:rPr lang="en-US" sz="2400" dirty="0">
                  <a:solidFill>
                    <a:prstClr val="black"/>
                  </a:solidFill>
                  <a:latin typeface="Calibri"/>
                </a:rPr>
                <a:t>…</a:t>
              </a:r>
            </a:p>
          </p:txBody>
        </p:sp>
        <p:sp>
          <p:nvSpPr>
            <p:cNvPr id="158" name="TextBox 157"/>
            <p:cNvSpPr txBox="1"/>
            <p:nvPr/>
          </p:nvSpPr>
          <p:spPr>
            <a:xfrm>
              <a:off x="465037" y="985379"/>
              <a:ext cx="3356769" cy="335299"/>
            </a:xfrm>
            <a:prstGeom prst="rect">
              <a:avLst/>
            </a:prstGeom>
            <a:noFill/>
          </p:spPr>
          <p:txBody>
            <a:bodyPr wrap="square" rtlCol="0">
              <a:spAutoFit/>
            </a:bodyPr>
            <a:lstStyle/>
            <a:p>
              <a:pPr defTabSz="529638"/>
              <a:r>
                <a:rPr lang="en-US" sz="3200" dirty="0">
                  <a:solidFill>
                    <a:prstClr val="black"/>
                  </a:solidFill>
                  <a:latin typeface="Calibri"/>
                </a:rPr>
                <a:t>Operator Applications</a:t>
              </a:r>
            </a:p>
          </p:txBody>
        </p:sp>
        <p:sp>
          <p:nvSpPr>
            <p:cNvPr id="159" name="Rectangle 158"/>
            <p:cNvSpPr/>
            <p:nvPr/>
          </p:nvSpPr>
          <p:spPr>
            <a:xfrm>
              <a:off x="350837" y="1076121"/>
              <a:ext cx="3631303" cy="7389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9638"/>
              <a:endParaRPr lang="en-US" sz="2400" dirty="0">
                <a:solidFill>
                  <a:prstClr val="black"/>
                </a:solidFill>
                <a:latin typeface="Calibri"/>
              </a:endParaRPr>
            </a:p>
          </p:txBody>
        </p:sp>
      </p:grpSp>
      <p:pic>
        <p:nvPicPr>
          <p:cNvPr id="160" name="Picture 3"/>
          <p:cNvPicPr>
            <a:picLocks noChangeAspect="1" noChangeArrowheads="1"/>
          </p:cNvPicPr>
          <p:nvPr/>
        </p:nvPicPr>
        <p:blipFill>
          <a:blip r:embed="rId3" cstate="print"/>
          <a:srcRect/>
          <a:stretch>
            <a:fillRect/>
          </a:stretch>
        </p:blipFill>
        <p:spPr bwMode="auto">
          <a:xfrm>
            <a:off x="2761326" y="6348369"/>
            <a:ext cx="636933" cy="518098"/>
          </a:xfrm>
          <a:prstGeom prst="rect">
            <a:avLst/>
          </a:prstGeom>
          <a:noFill/>
          <a:ln w="9525">
            <a:noFill/>
            <a:miter lim="800000"/>
            <a:headEnd/>
            <a:tailEnd/>
          </a:ln>
        </p:spPr>
      </p:pic>
      <p:pic>
        <p:nvPicPr>
          <p:cNvPr id="161" name="Picture 3"/>
          <p:cNvPicPr>
            <a:picLocks noChangeAspect="1" noChangeArrowheads="1"/>
          </p:cNvPicPr>
          <p:nvPr/>
        </p:nvPicPr>
        <p:blipFill>
          <a:blip r:embed="rId3" cstate="print"/>
          <a:srcRect/>
          <a:stretch>
            <a:fillRect/>
          </a:stretch>
        </p:blipFill>
        <p:spPr bwMode="auto">
          <a:xfrm>
            <a:off x="5375974" y="6348369"/>
            <a:ext cx="636933" cy="518098"/>
          </a:xfrm>
          <a:prstGeom prst="rect">
            <a:avLst/>
          </a:prstGeom>
          <a:noFill/>
          <a:ln w="9525">
            <a:noFill/>
            <a:miter lim="800000"/>
            <a:headEnd/>
            <a:tailEnd/>
          </a:ln>
        </p:spPr>
      </p:pic>
      <p:sp>
        <p:nvSpPr>
          <p:cNvPr id="162" name="Rectangle 161"/>
          <p:cNvSpPr/>
          <p:nvPr/>
        </p:nvSpPr>
        <p:spPr>
          <a:xfrm>
            <a:off x="16933" y="956834"/>
            <a:ext cx="7740558" cy="46599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dirty="0">
              <a:solidFill>
                <a:prstClr val="black"/>
              </a:solidFill>
              <a:latin typeface="Calibri"/>
            </a:endParaRPr>
          </a:p>
        </p:txBody>
      </p:sp>
      <p:sp>
        <p:nvSpPr>
          <p:cNvPr id="163" name="TextBox 162"/>
          <p:cNvSpPr txBox="1"/>
          <p:nvPr/>
        </p:nvSpPr>
        <p:spPr>
          <a:xfrm>
            <a:off x="365285" y="900501"/>
            <a:ext cx="3858509" cy="616718"/>
          </a:xfrm>
          <a:prstGeom prst="rect">
            <a:avLst/>
          </a:prstGeom>
          <a:noFill/>
        </p:spPr>
        <p:txBody>
          <a:bodyPr wrap="square" lIns="123073" tIns="61537" rIns="123073" bIns="61537" rtlCol="0">
            <a:spAutoFit/>
          </a:bodyPr>
          <a:lstStyle/>
          <a:p>
            <a:pPr defTabSz="529638"/>
            <a:r>
              <a:rPr lang="en-US" sz="3200" b="1" dirty="0" err="1">
                <a:solidFill>
                  <a:prstClr val="black"/>
                </a:solidFill>
                <a:latin typeface="Calibri"/>
              </a:rPr>
              <a:t>SoftMoW</a:t>
            </a:r>
            <a:r>
              <a:rPr lang="en-US" sz="3200" b="1" dirty="0">
                <a:solidFill>
                  <a:prstClr val="black"/>
                </a:solidFill>
                <a:latin typeface="Calibri"/>
              </a:rPr>
              <a:t> Controller</a:t>
            </a:r>
          </a:p>
        </p:txBody>
      </p:sp>
      <p:sp>
        <p:nvSpPr>
          <p:cNvPr id="164" name="Up-Down Arrow 163"/>
          <p:cNvSpPr/>
          <p:nvPr/>
        </p:nvSpPr>
        <p:spPr>
          <a:xfrm>
            <a:off x="2974517" y="5595472"/>
            <a:ext cx="228308" cy="75018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a:solidFill>
                <a:prstClr val="white"/>
              </a:solidFill>
              <a:latin typeface="Calibri"/>
            </a:endParaRPr>
          </a:p>
        </p:txBody>
      </p:sp>
      <p:sp>
        <p:nvSpPr>
          <p:cNvPr id="165" name="Up-Down Arrow 164"/>
          <p:cNvSpPr/>
          <p:nvPr/>
        </p:nvSpPr>
        <p:spPr>
          <a:xfrm>
            <a:off x="5588001" y="5595472"/>
            <a:ext cx="228308" cy="75018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a:solidFill>
                <a:prstClr val="white"/>
              </a:solidFill>
              <a:latin typeface="Calibri"/>
            </a:endParaRPr>
          </a:p>
        </p:txBody>
      </p:sp>
      <p:sp>
        <p:nvSpPr>
          <p:cNvPr id="166" name="Up-Down Arrow 165"/>
          <p:cNvSpPr/>
          <p:nvPr/>
        </p:nvSpPr>
        <p:spPr>
          <a:xfrm>
            <a:off x="5534064" y="3169936"/>
            <a:ext cx="228308" cy="750189"/>
          </a:xfrm>
          <a:prstGeom prst="upDownArrow">
            <a:avLst/>
          </a:prstGeom>
          <a:pattFill prst="ltHorz">
            <a:fgClr>
              <a:schemeClr val="accent6">
                <a:lumMod val="75000"/>
              </a:schemeClr>
            </a:fgClr>
            <a:bgClr>
              <a:schemeClr val="bg1"/>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a:solidFill>
                <a:prstClr val="white"/>
              </a:solidFill>
              <a:latin typeface="Calibri"/>
            </a:endParaRPr>
          </a:p>
        </p:txBody>
      </p:sp>
      <p:sp>
        <p:nvSpPr>
          <p:cNvPr id="167" name="Up-Down Arrow 166"/>
          <p:cNvSpPr/>
          <p:nvPr/>
        </p:nvSpPr>
        <p:spPr>
          <a:xfrm>
            <a:off x="2766673" y="3152838"/>
            <a:ext cx="228308" cy="750189"/>
          </a:xfrm>
          <a:prstGeom prst="upDownArrow">
            <a:avLst/>
          </a:prstGeom>
          <a:pattFill prst="ltHorz">
            <a:fgClr>
              <a:schemeClr val="accent6">
                <a:lumMod val="75000"/>
              </a:schemeClr>
            </a:fgClr>
            <a:bgClr>
              <a:schemeClr val="bg1"/>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a:solidFill>
                <a:prstClr val="white"/>
              </a:solidFill>
              <a:latin typeface="Calibri"/>
            </a:endParaRPr>
          </a:p>
        </p:txBody>
      </p:sp>
      <p:sp>
        <p:nvSpPr>
          <p:cNvPr id="168" name="Up-Down Arrow 167"/>
          <p:cNvSpPr/>
          <p:nvPr/>
        </p:nvSpPr>
        <p:spPr>
          <a:xfrm rot="16200000">
            <a:off x="4467891" y="2522565"/>
            <a:ext cx="346402" cy="561726"/>
          </a:xfrm>
          <a:prstGeom prst="upDownArrow">
            <a:avLst/>
          </a:prstGeom>
          <a:pattFill prst="ltVert">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a:solidFill>
                <a:prstClr val="white"/>
              </a:solidFill>
              <a:latin typeface="Calibri"/>
            </a:endParaRPr>
          </a:p>
        </p:txBody>
      </p:sp>
      <p:sp>
        <p:nvSpPr>
          <p:cNvPr id="169" name="Up-Down Arrow 168"/>
          <p:cNvSpPr/>
          <p:nvPr/>
        </p:nvSpPr>
        <p:spPr>
          <a:xfrm>
            <a:off x="6212596" y="272783"/>
            <a:ext cx="228308" cy="16429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123073" tIns="61537" rIns="123073" bIns="61537" rtlCol="0" anchor="ctr"/>
          <a:lstStyle/>
          <a:p>
            <a:pPr algn="ctr" defTabSz="529638"/>
            <a:endParaRPr lang="en-US" sz="900">
              <a:solidFill>
                <a:prstClr val="white"/>
              </a:solidFill>
              <a:latin typeface="Calibri"/>
            </a:endParaRPr>
          </a:p>
        </p:txBody>
      </p:sp>
      <p:sp>
        <p:nvSpPr>
          <p:cNvPr id="170" name="TextBox 169"/>
          <p:cNvSpPr txBox="1"/>
          <p:nvPr/>
        </p:nvSpPr>
        <p:spPr>
          <a:xfrm>
            <a:off x="6517207" y="272783"/>
            <a:ext cx="2582522" cy="462830"/>
          </a:xfrm>
          <a:prstGeom prst="rect">
            <a:avLst/>
          </a:prstGeom>
          <a:noFill/>
        </p:spPr>
        <p:txBody>
          <a:bodyPr wrap="none" lIns="123073" tIns="61537" rIns="123073" bIns="61537" rtlCol="0">
            <a:spAutoFit/>
          </a:bodyPr>
          <a:lstStyle/>
          <a:p>
            <a:pPr defTabSz="529638"/>
            <a:r>
              <a:rPr lang="en-US" sz="2200" dirty="0">
                <a:solidFill>
                  <a:prstClr val="black"/>
                </a:solidFill>
                <a:latin typeface="Calibri"/>
              </a:rPr>
              <a:t>To Parent Controller</a:t>
            </a:r>
          </a:p>
        </p:txBody>
      </p:sp>
      <p:sp>
        <p:nvSpPr>
          <p:cNvPr id="171" name="TextBox 170"/>
          <p:cNvSpPr txBox="1"/>
          <p:nvPr/>
        </p:nvSpPr>
        <p:spPr>
          <a:xfrm>
            <a:off x="8272560" y="2284996"/>
            <a:ext cx="1114910" cy="416664"/>
          </a:xfrm>
          <a:prstGeom prst="rect">
            <a:avLst/>
          </a:prstGeom>
          <a:noFill/>
        </p:spPr>
        <p:txBody>
          <a:bodyPr wrap="none" lIns="123073" tIns="61537" rIns="123073" bIns="61537" rtlCol="0">
            <a:spAutoFit/>
          </a:bodyPr>
          <a:lstStyle/>
          <a:p>
            <a:pPr defTabSz="529638"/>
            <a:r>
              <a:rPr lang="en-US" sz="1900" dirty="0">
                <a:solidFill>
                  <a:prstClr val="black"/>
                </a:solidFill>
                <a:latin typeface="Calibri"/>
              </a:rPr>
              <a:t>G-switch</a:t>
            </a:r>
          </a:p>
        </p:txBody>
      </p:sp>
      <p:sp>
        <p:nvSpPr>
          <p:cNvPr id="172" name="TextBox 171"/>
          <p:cNvSpPr txBox="1"/>
          <p:nvPr/>
        </p:nvSpPr>
        <p:spPr>
          <a:xfrm>
            <a:off x="8395231" y="2837693"/>
            <a:ext cx="721348" cy="416664"/>
          </a:xfrm>
          <a:prstGeom prst="rect">
            <a:avLst/>
          </a:prstGeom>
          <a:noFill/>
        </p:spPr>
        <p:txBody>
          <a:bodyPr wrap="none" lIns="123073" tIns="61537" rIns="123073" bIns="61537" rtlCol="0">
            <a:spAutoFit/>
          </a:bodyPr>
          <a:lstStyle/>
          <a:p>
            <a:pPr defTabSz="529638"/>
            <a:r>
              <a:rPr lang="en-US" sz="1900" dirty="0">
                <a:solidFill>
                  <a:prstClr val="black"/>
                </a:solidFill>
                <a:latin typeface="Calibri"/>
              </a:rPr>
              <a:t>G-BS</a:t>
            </a:r>
          </a:p>
        </p:txBody>
      </p:sp>
      <p:sp>
        <p:nvSpPr>
          <p:cNvPr id="53" name="Title 1"/>
          <p:cNvSpPr txBox="1">
            <a:spLocks/>
          </p:cNvSpPr>
          <p:nvPr/>
        </p:nvSpPr>
        <p:spPr>
          <a:xfrm>
            <a:off x="609600" y="-152400"/>
            <a:ext cx="7010404" cy="901699"/>
          </a:xfrm>
          <a:prstGeom prst="rect">
            <a:avLst/>
          </a:prstGeom>
        </p:spPr>
        <p:txBody>
          <a:bodyPr vert="horz" lIns="52970" tIns="26486" rIns="52970" bIns="26486" rtlCol="0" anchor="ctr">
            <a:normAutofit/>
          </a:bodyPr>
          <a:lstStyle>
            <a:lvl1pPr algn="ctr" defTabSz="529700" rtl="0" eaLnBrk="1" latinLnBrk="0" hangingPunct="1">
              <a:spcBef>
                <a:spcPct val="0"/>
              </a:spcBef>
              <a:buNone/>
              <a:defRPr sz="2600" kern="1200">
                <a:solidFill>
                  <a:schemeClr val="tx1"/>
                </a:solidFill>
                <a:latin typeface="+mj-lt"/>
                <a:ea typeface="+mj-ea"/>
                <a:cs typeface="+mj-cs"/>
              </a:defRPr>
            </a:lvl1pPr>
          </a:lstStyle>
          <a:p>
            <a:pPr algn="l"/>
            <a:r>
              <a:rPr lang="en-US" sz="4400" dirty="0" smtClean="0">
                <a:solidFill>
                  <a:srgbClr val="000090"/>
                </a:solidFill>
                <a:latin typeface="Gill Sans Light" charset="0"/>
                <a:ea typeface="ＭＳ Ｐゴシック" charset="0"/>
                <a:cs typeface="Gill Sans Light" charset="0"/>
              </a:rPr>
              <a:t>Controller Architecture </a:t>
            </a:r>
            <a:endParaRPr lang="en-US" sz="3200" dirty="0">
              <a:latin typeface="Gill Sans Light" charset="0"/>
              <a:ea typeface="ＭＳ Ｐゴシック" charset="0"/>
              <a:cs typeface="Gill Sans Light" charset="0"/>
            </a:endParaRPr>
          </a:p>
        </p:txBody>
      </p:sp>
    </p:spTree>
    <p:extLst>
      <p:ext uri="{BB962C8B-B14F-4D97-AF65-F5344CB8AC3E}">
        <p14:creationId xmlns:p14="http://schemas.microsoft.com/office/powerpoint/2010/main" val="374248659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90"/>
                </a:solidFill>
                <a:latin typeface="Gill Sans Light" charset="0"/>
                <a:ea typeface="ＭＳ Ｐゴシック" charset="0"/>
                <a:cs typeface="Gill Sans Light" charset="0"/>
              </a:rPr>
              <a:t>Recursive Link Discovery Protocol</a:t>
            </a:r>
            <a:endParaRPr lang="en-US" sz="3200" dirty="0"/>
          </a:p>
        </p:txBody>
      </p:sp>
      <p:pic>
        <p:nvPicPr>
          <p:cNvPr id="4" name="Content Placeholder 3" descr="link_discovery.pdf"/>
          <p:cNvPicPr>
            <a:picLocks noGrp="1" noChangeAspect="1"/>
          </p:cNvPicPr>
          <p:nvPr>
            <p:ph idx="1"/>
          </p:nvPr>
        </p:nvPicPr>
        <p:blipFill>
          <a:blip r:embed="rId2">
            <a:extLst>
              <a:ext uri="{28A0092B-C50C-407E-A947-70E740481C1C}">
                <a14:useLocalDpi xmlns:a14="http://schemas.microsoft.com/office/drawing/2010/main" val="0"/>
              </a:ext>
            </a:extLst>
          </a:blip>
          <a:srcRect t="-16089" b="-16089"/>
          <a:stretch>
            <a:fillRect/>
          </a:stretch>
        </p:blipFill>
        <p:spPr>
          <a:xfrm>
            <a:off x="457200" y="1600200"/>
            <a:ext cx="8229600" cy="4525963"/>
          </a:xfrm>
        </p:spPr>
      </p:pic>
    </p:spTree>
    <p:extLst>
      <p:ext uri="{BB962C8B-B14F-4D97-AF65-F5344CB8AC3E}">
        <p14:creationId xmlns:p14="http://schemas.microsoft.com/office/powerpoint/2010/main" val="11566855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p:nvPr>
        </p:nvSpPr>
        <p:spPr>
          <a:xfrm>
            <a:off x="4" y="0"/>
            <a:ext cx="9144000" cy="1003300"/>
          </a:xfrm>
        </p:spPr>
        <p:txBody>
          <a:bodyPr/>
          <a:lstStyle/>
          <a:p>
            <a:r>
              <a:rPr lang="en-US" sz="4800" dirty="0" smtClean="0">
                <a:latin typeface="Gill Sans Light" charset="0"/>
                <a:ea typeface="ＭＳ Ｐゴシック" charset="0"/>
                <a:cs typeface="Gill Sans Light" charset="0"/>
              </a:rPr>
              <a:t>Path Implementation</a:t>
            </a:r>
            <a:endParaRPr lang="en-US" sz="4800" dirty="0">
              <a:latin typeface="Gill Sans Light" charset="0"/>
              <a:ea typeface="ＭＳ Ｐゴシック" charset="0"/>
              <a:cs typeface="Gill Sans Light" charset="0"/>
            </a:endParaRPr>
          </a:p>
        </p:txBody>
      </p:sp>
      <p:pic>
        <p:nvPicPr>
          <p:cNvPr id="291842" name="Content Placeholder 3"/>
          <p:cNvPicPr>
            <a:picLocks noChangeAspect="1"/>
          </p:cNvPicPr>
          <p:nvPr/>
        </p:nvPicPr>
        <p:blipFill>
          <a:blip r:embed="rId3">
            <a:extLst>
              <a:ext uri="{28A0092B-C50C-407E-A947-70E740481C1C}">
                <a14:useLocalDpi xmlns:a14="http://schemas.microsoft.com/office/drawing/2010/main" val="0"/>
              </a:ext>
            </a:extLst>
          </a:blip>
          <a:srcRect l="-21930" r="-21930"/>
          <a:stretch>
            <a:fillRect/>
          </a:stretch>
        </p:blipFill>
        <p:spPr bwMode="auto">
          <a:xfrm>
            <a:off x="4545013" y="2306639"/>
            <a:ext cx="4973637"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3" name="Content Placeholder 3"/>
          <p:cNvPicPr>
            <a:picLocks noChangeAspect="1"/>
          </p:cNvPicPr>
          <p:nvPr/>
        </p:nvPicPr>
        <p:blipFill>
          <a:blip r:embed="rId4">
            <a:extLst>
              <a:ext uri="{28A0092B-C50C-407E-A947-70E740481C1C}">
                <a14:useLocalDpi xmlns:a14="http://schemas.microsoft.com/office/drawing/2010/main" val="0"/>
              </a:ext>
            </a:extLst>
          </a:blip>
          <a:srcRect l="-26559" r="-26559"/>
          <a:stretch>
            <a:fillRect/>
          </a:stretch>
        </p:blipFill>
        <p:spPr bwMode="auto">
          <a:xfrm>
            <a:off x="638175" y="2757488"/>
            <a:ext cx="4764088"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2455863" y="4005264"/>
            <a:ext cx="1466850" cy="1584325"/>
          </a:xfrm>
          <a:custGeom>
            <a:avLst/>
            <a:gdLst>
              <a:gd name="connsiteX0" fmla="*/ 373740 w 1699523"/>
              <a:gd name="connsiteY0" fmla="*/ 1325648 h 1325648"/>
              <a:gd name="connsiteX1" fmla="*/ 28368 w 1699523"/>
              <a:gd name="connsiteY1" fmla="*/ 523575 h 1325648"/>
              <a:gd name="connsiteX2" fmla="*/ 1031061 w 1699523"/>
              <a:gd name="connsiteY2" fmla="*/ 490156 h 1325648"/>
              <a:gd name="connsiteX3" fmla="*/ 1699523 w 1699523"/>
              <a:gd name="connsiteY3" fmla="*/ 0 h 1325648"/>
            </a:gdLst>
            <a:ahLst/>
            <a:cxnLst>
              <a:cxn ang="0">
                <a:pos x="connsiteX0" y="connsiteY0"/>
              </a:cxn>
              <a:cxn ang="0">
                <a:pos x="connsiteX1" y="connsiteY1"/>
              </a:cxn>
              <a:cxn ang="0">
                <a:pos x="connsiteX2" y="connsiteY2"/>
              </a:cxn>
              <a:cxn ang="0">
                <a:pos x="connsiteX3" y="connsiteY3"/>
              </a:cxn>
            </a:cxnLst>
            <a:rect l="l" t="t" r="r" b="b"/>
            <a:pathLst>
              <a:path w="1699523" h="1325648">
                <a:moveTo>
                  <a:pt x="373740" y="1325648"/>
                </a:moveTo>
                <a:cubicBezTo>
                  <a:pt x="146277" y="994236"/>
                  <a:pt x="-81185" y="662824"/>
                  <a:pt x="28368" y="523575"/>
                </a:cubicBezTo>
                <a:cubicBezTo>
                  <a:pt x="137921" y="384326"/>
                  <a:pt x="752535" y="577418"/>
                  <a:pt x="1031061" y="490156"/>
                </a:cubicBezTo>
                <a:cubicBezTo>
                  <a:pt x="1309587" y="402894"/>
                  <a:pt x="1575115" y="79836"/>
                  <a:pt x="1699523" y="0"/>
                </a:cubicBezTo>
              </a:path>
            </a:pathLst>
          </a:custGeom>
          <a:ln w="38100" cmpd="sng"/>
        </p:spPr>
        <p:style>
          <a:lnRef idx="2">
            <a:schemeClr val="accent2"/>
          </a:lnRef>
          <a:fillRef idx="0">
            <a:schemeClr val="accent2"/>
          </a:fillRef>
          <a:effectRef idx="1">
            <a:schemeClr val="accent2"/>
          </a:effectRef>
          <a:fontRef idx="minor">
            <a:schemeClr val="tx1"/>
          </a:fontRef>
        </p:style>
        <p:txBody>
          <a:bodyPr lIns="91344" tIns="45672" rIns="91344" bIns="45672" anchor="ctr"/>
          <a:lstStyle/>
          <a:p>
            <a:pPr algn="ctr" defTabSz="913437" fontAlgn="base">
              <a:spcBef>
                <a:spcPct val="0"/>
              </a:spcBef>
              <a:spcAft>
                <a:spcPct val="0"/>
              </a:spcAft>
              <a:defRPr/>
            </a:pPr>
            <a:endParaRPr lang="en-US" sz="2000" b="1">
              <a:solidFill>
                <a:prstClr val="black"/>
              </a:solidFill>
              <a:latin typeface="Calibri"/>
            </a:endParaRPr>
          </a:p>
        </p:txBody>
      </p:sp>
      <p:sp>
        <p:nvSpPr>
          <p:cNvPr id="25" name="Freeform 24"/>
          <p:cNvSpPr/>
          <p:nvPr/>
        </p:nvSpPr>
        <p:spPr>
          <a:xfrm>
            <a:off x="2343152" y="4256104"/>
            <a:ext cx="328613" cy="1238249"/>
          </a:xfrm>
          <a:custGeom>
            <a:avLst/>
            <a:gdLst>
              <a:gd name="connsiteX0" fmla="*/ 323484 w 323484"/>
              <a:gd name="connsiteY0" fmla="*/ 1158550 h 1158550"/>
              <a:gd name="connsiteX1" fmla="*/ 394 w 323484"/>
              <a:gd name="connsiteY1" fmla="*/ 401036 h 1158550"/>
              <a:gd name="connsiteX2" fmla="*/ 256637 w 323484"/>
              <a:gd name="connsiteY2" fmla="*/ 0 h 1158550"/>
            </a:gdLst>
            <a:ahLst/>
            <a:cxnLst>
              <a:cxn ang="0">
                <a:pos x="connsiteX0" y="connsiteY0"/>
              </a:cxn>
              <a:cxn ang="0">
                <a:pos x="connsiteX1" y="connsiteY1"/>
              </a:cxn>
              <a:cxn ang="0">
                <a:pos x="connsiteX2" y="connsiteY2"/>
              </a:cxn>
            </a:cxnLst>
            <a:rect l="l" t="t" r="r" b="b"/>
            <a:pathLst>
              <a:path w="323484" h="1158550">
                <a:moveTo>
                  <a:pt x="323484" y="1158550"/>
                </a:moveTo>
                <a:cubicBezTo>
                  <a:pt x="167509" y="876339"/>
                  <a:pt x="11535" y="594128"/>
                  <a:pt x="394" y="401036"/>
                </a:cubicBezTo>
                <a:cubicBezTo>
                  <a:pt x="-10747" y="207944"/>
                  <a:pt x="217644" y="72409"/>
                  <a:pt x="256637" y="0"/>
                </a:cubicBezTo>
              </a:path>
            </a:pathLst>
          </a:custGeom>
          <a:ln w="28575" cmpd="sng"/>
        </p:spPr>
        <p:style>
          <a:lnRef idx="2">
            <a:schemeClr val="accent3"/>
          </a:lnRef>
          <a:fillRef idx="0">
            <a:schemeClr val="accent3"/>
          </a:fillRef>
          <a:effectRef idx="1">
            <a:schemeClr val="accent3"/>
          </a:effectRef>
          <a:fontRef idx="minor">
            <a:schemeClr val="tx1"/>
          </a:fontRef>
        </p:style>
        <p:txBody>
          <a:bodyPr lIns="91344" tIns="45672" rIns="91344" bIns="45672" anchor="ctr"/>
          <a:lstStyle/>
          <a:p>
            <a:pPr algn="ctr" defTabSz="913437" fontAlgn="base">
              <a:spcBef>
                <a:spcPct val="0"/>
              </a:spcBef>
              <a:spcAft>
                <a:spcPct val="0"/>
              </a:spcAft>
              <a:defRPr/>
            </a:pPr>
            <a:endParaRPr lang="en-US" sz="2000" b="1">
              <a:solidFill>
                <a:prstClr val="black"/>
              </a:solidFill>
              <a:latin typeface="Calibri"/>
            </a:endParaRPr>
          </a:p>
        </p:txBody>
      </p:sp>
      <p:sp>
        <p:nvSpPr>
          <p:cNvPr id="291846" name="TextBox 26"/>
          <p:cNvSpPr txBox="1">
            <a:spLocks noChangeArrowheads="1"/>
          </p:cNvSpPr>
          <p:nvPr/>
        </p:nvSpPr>
        <p:spPr bwMode="auto">
          <a:xfrm>
            <a:off x="73026" y="5170488"/>
            <a:ext cx="1776413" cy="109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300">
                <a:solidFill>
                  <a:prstClr val="black"/>
                </a:solidFill>
              </a:rPr>
              <a:t>Latency (P1,E2)=300</a:t>
            </a:r>
          </a:p>
          <a:p>
            <a:pPr algn="ctr" defTabSz="913437" eaLnBrk="1" fontAlgn="base" hangingPunct="1">
              <a:spcBef>
                <a:spcPct val="0"/>
              </a:spcBef>
              <a:spcAft>
                <a:spcPct val="0"/>
              </a:spcAft>
            </a:pPr>
            <a:r>
              <a:rPr lang="en-US" sz="1300">
                <a:solidFill>
                  <a:prstClr val="black"/>
                </a:solidFill>
              </a:rPr>
              <a:t>Latency (P1,E4)=100</a:t>
            </a:r>
          </a:p>
          <a:p>
            <a:pPr algn="ctr" defTabSz="913437" eaLnBrk="1" fontAlgn="base" hangingPunct="1">
              <a:spcBef>
                <a:spcPct val="0"/>
              </a:spcBef>
              <a:spcAft>
                <a:spcPct val="0"/>
              </a:spcAft>
            </a:pPr>
            <a:endParaRPr lang="en-US" sz="1300">
              <a:solidFill>
                <a:prstClr val="black"/>
              </a:solidFill>
            </a:endParaRPr>
          </a:p>
        </p:txBody>
      </p:sp>
      <p:grpSp>
        <p:nvGrpSpPr>
          <p:cNvPr id="291847" name="Group 7"/>
          <p:cNvGrpSpPr>
            <a:grpSpLocks/>
          </p:cNvGrpSpPr>
          <p:nvPr/>
        </p:nvGrpSpPr>
        <p:grpSpPr bwMode="auto">
          <a:xfrm>
            <a:off x="73025" y="4451370"/>
            <a:ext cx="1303338" cy="552451"/>
            <a:chOff x="814698" y="2738592"/>
            <a:chExt cx="1302702" cy="414672"/>
          </a:xfrm>
        </p:grpSpPr>
        <p:sp>
          <p:nvSpPr>
            <p:cNvPr id="26" name="Rounded Rectangle 25"/>
            <p:cNvSpPr/>
            <p:nvPr/>
          </p:nvSpPr>
          <p:spPr>
            <a:xfrm>
              <a:off x="1377986" y="2866092"/>
              <a:ext cx="739414" cy="9175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28" name="Rounded Rectangle 27"/>
            <p:cNvSpPr/>
            <p:nvPr/>
          </p:nvSpPr>
          <p:spPr>
            <a:xfrm>
              <a:off x="1377986" y="3061512"/>
              <a:ext cx="739414" cy="9175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913437" fontAlgn="base">
                <a:spcBef>
                  <a:spcPct val="0"/>
                </a:spcBef>
                <a:spcAft>
                  <a:spcPct val="0"/>
                </a:spcAft>
                <a:defRPr/>
              </a:pPr>
              <a:endParaRPr lang="en-US" sz="2000" b="1">
                <a:solidFill>
                  <a:prstClr val="white"/>
                </a:solidFill>
                <a:latin typeface="Calibri"/>
              </a:endParaRPr>
            </a:p>
          </p:txBody>
        </p:sp>
        <p:sp>
          <p:nvSpPr>
            <p:cNvPr id="291868" name="TextBox 41"/>
            <p:cNvSpPr txBox="1">
              <a:spLocks noChangeArrowheads="1"/>
            </p:cNvSpPr>
            <p:nvPr/>
          </p:nvSpPr>
          <p:spPr bwMode="auto">
            <a:xfrm>
              <a:off x="814698" y="2738592"/>
              <a:ext cx="746449" cy="3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300">
                  <a:solidFill>
                    <a:prstClr val="black"/>
                  </a:solidFill>
                </a:rPr>
                <a:t>Web</a:t>
              </a:r>
            </a:p>
            <a:p>
              <a:pPr algn="ctr" defTabSz="913437" eaLnBrk="1" fontAlgn="base" hangingPunct="1">
                <a:spcBef>
                  <a:spcPct val="0"/>
                </a:spcBef>
                <a:spcAft>
                  <a:spcPct val="0"/>
                </a:spcAft>
              </a:pPr>
              <a:r>
                <a:rPr lang="en-US" sz="1300">
                  <a:solidFill>
                    <a:prstClr val="black"/>
                  </a:solidFill>
                </a:rPr>
                <a:t>Voice</a:t>
              </a:r>
            </a:p>
          </p:txBody>
        </p:sp>
      </p:grpSp>
      <p:sp>
        <p:nvSpPr>
          <p:cNvPr id="45" name="Down Arrow 44"/>
          <p:cNvSpPr/>
          <p:nvPr/>
        </p:nvSpPr>
        <p:spPr>
          <a:xfrm rot="16200000">
            <a:off x="4475172" y="5062540"/>
            <a:ext cx="876301" cy="758824"/>
          </a:xfrm>
          <a:prstGeom prst="downArrow">
            <a:avLst/>
          </a:prstGeom>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47" name="TextBox 46"/>
          <p:cNvSpPr txBox="1">
            <a:spLocks noChangeArrowheads="1"/>
          </p:cNvSpPr>
          <p:nvPr/>
        </p:nvSpPr>
        <p:spPr bwMode="auto">
          <a:xfrm>
            <a:off x="4276727" y="4678364"/>
            <a:ext cx="1230313" cy="7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mtClean="0">
                <a:solidFill>
                  <a:prstClr val="black"/>
                </a:solidFill>
              </a:rPr>
              <a:t>GS Rules</a:t>
            </a:r>
          </a:p>
        </p:txBody>
      </p:sp>
      <p:sp>
        <p:nvSpPr>
          <p:cNvPr id="3" name="Slide Number Placeholder 2"/>
          <p:cNvSpPr>
            <a:spLocks noGrp="1"/>
          </p:cNvSpPr>
          <p:nvPr>
            <p:ph type="sldNum" sz="quarter" idx="12"/>
          </p:nvPr>
        </p:nvSpPr>
        <p:spPr/>
        <p:txBody>
          <a:bodyPr/>
          <a:lstStyle/>
          <a:p>
            <a:pPr>
              <a:defRPr/>
            </a:pPr>
            <a:fld id="{A7FC5A9C-B391-7C48-A400-3F86EFC55073}" type="slidenum">
              <a:rPr lang="en-US">
                <a:solidFill>
                  <a:prstClr val="white">
                    <a:lumMod val="75000"/>
                  </a:prstClr>
                </a:solidFill>
                <a:latin typeface="Calibri"/>
              </a:rPr>
              <a:pPr>
                <a:defRPr/>
              </a:pPr>
              <a:t>74</a:t>
            </a:fld>
            <a:endParaRPr lang="en-US">
              <a:solidFill>
                <a:prstClr val="white">
                  <a:lumMod val="75000"/>
                </a:prstClr>
              </a:solidFill>
              <a:latin typeface="Calibri"/>
            </a:endParaRPr>
          </a:p>
        </p:txBody>
      </p:sp>
      <p:sp>
        <p:nvSpPr>
          <p:cNvPr id="291851" name="Content Placeholder 2"/>
          <p:cNvSpPr>
            <a:spLocks noGrp="1"/>
          </p:cNvSpPr>
          <p:nvPr>
            <p:ph idx="1"/>
          </p:nvPr>
        </p:nvSpPr>
        <p:spPr>
          <a:xfrm>
            <a:off x="407999" y="852490"/>
            <a:ext cx="8321675" cy="2489200"/>
          </a:xfrm>
        </p:spPr>
        <p:txBody>
          <a:bodyPr/>
          <a:lstStyle/>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291852" name="Content Placeholder 2"/>
          <p:cNvSpPr txBox="1">
            <a:spLocks/>
          </p:cNvSpPr>
          <p:nvPr/>
        </p:nvSpPr>
        <p:spPr bwMode="auto">
          <a:xfrm>
            <a:off x="301625" y="876301"/>
            <a:ext cx="85232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lstStyle>
            <a:lvl1pPr marL="342900" indent="-342900"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defTabSz="913437" eaLnBrk="1" fontAlgn="base" hangingPunct="1">
              <a:spcBef>
                <a:spcPct val="20000"/>
              </a:spcBef>
              <a:spcAft>
                <a:spcPct val="0"/>
              </a:spcAft>
              <a:buFont typeface="Arial" charset="0"/>
              <a:buChar char="•"/>
            </a:pPr>
            <a:r>
              <a:rPr lang="en-US" sz="2400" b="0" dirty="0">
                <a:solidFill>
                  <a:srgbClr val="800000"/>
                </a:solidFill>
                <a:latin typeface="Gill Sans Light" charset="0"/>
                <a:cs typeface="Gill Sans Light" charset="0"/>
              </a:rPr>
              <a:t>A parent pushes a global label into each traffic group</a:t>
            </a:r>
          </a:p>
          <a:p>
            <a:pPr defTabSz="913437" eaLnBrk="1" fontAlgn="base" hangingPunct="1">
              <a:spcBef>
                <a:spcPct val="20000"/>
              </a:spcBef>
              <a:spcAft>
                <a:spcPct val="0"/>
              </a:spcAft>
              <a:buFont typeface="Arial" charset="0"/>
              <a:buChar char="•"/>
            </a:pPr>
            <a:r>
              <a:rPr lang="en-US" sz="2400" b="0" dirty="0">
                <a:solidFill>
                  <a:srgbClr val="800000"/>
                </a:solidFill>
                <a:latin typeface="Gill Sans Light" charset="0"/>
                <a:cs typeface="Gill Sans Light" charset="0"/>
              </a:rPr>
              <a:t>Child controllers perform label swapping</a:t>
            </a:r>
          </a:p>
          <a:p>
            <a:pPr lvl="1" defTabSz="913437" eaLnBrk="1" fontAlgn="base" hangingPunct="1">
              <a:spcBef>
                <a:spcPct val="20000"/>
              </a:spcBef>
              <a:spcAft>
                <a:spcPct val="0"/>
              </a:spcAft>
              <a:buFont typeface="Courier New" charset="0"/>
              <a:buChar char="o"/>
            </a:pPr>
            <a:r>
              <a:rPr lang="en-US" sz="1700" b="0" dirty="0">
                <a:solidFill>
                  <a:srgbClr val="000000"/>
                </a:solidFill>
                <a:latin typeface="Gill Sans Light" charset="0"/>
                <a:cs typeface="Gill Sans Light" charset="0"/>
              </a:rPr>
              <a:t>Ingress point: pop the global label and push some local labels for intra-region paths</a:t>
            </a:r>
          </a:p>
          <a:p>
            <a:pPr lvl="1" defTabSz="913437" eaLnBrk="1" fontAlgn="base" hangingPunct="1">
              <a:spcBef>
                <a:spcPct val="20000"/>
              </a:spcBef>
              <a:spcAft>
                <a:spcPct val="0"/>
              </a:spcAft>
              <a:buFont typeface="Courier New" charset="0"/>
              <a:buChar char="o"/>
            </a:pPr>
            <a:r>
              <a:rPr lang="en-US" sz="1700" b="0" dirty="0">
                <a:solidFill>
                  <a:srgbClr val="000000"/>
                </a:solidFill>
                <a:latin typeface="Gill Sans Light" charset="0"/>
                <a:cs typeface="Gill Sans Light" charset="0"/>
              </a:rPr>
              <a:t>Egress point: pop the local labels and push back the global label</a:t>
            </a:r>
            <a:endParaRPr lang="en-US" sz="1700" b="0" dirty="0">
              <a:solidFill>
                <a:srgbClr val="7F7F7F"/>
              </a:solidFill>
              <a:latin typeface="Calibri" charset="0"/>
              <a:cs typeface="ＭＳ Ｐゴシック" charset="0"/>
            </a:endParaRPr>
          </a:p>
        </p:txBody>
      </p:sp>
      <p:sp>
        <p:nvSpPr>
          <p:cNvPr id="34" name="Rounded Rectangle 33"/>
          <p:cNvSpPr/>
          <p:nvPr/>
        </p:nvSpPr>
        <p:spPr>
          <a:xfrm>
            <a:off x="1849448" y="6048375"/>
            <a:ext cx="739775" cy="427038"/>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200" b="1" dirty="0">
                <a:solidFill>
                  <a:prstClr val="white"/>
                </a:solidFill>
                <a:latin typeface="Calibri"/>
              </a:rPr>
              <a:t>Push W</a:t>
            </a:r>
          </a:p>
        </p:txBody>
      </p:sp>
      <p:sp>
        <p:nvSpPr>
          <p:cNvPr id="35" name="Rounded Rectangle 34"/>
          <p:cNvSpPr/>
          <p:nvPr/>
        </p:nvSpPr>
        <p:spPr>
          <a:xfrm>
            <a:off x="4229100" y="6115049"/>
            <a:ext cx="738188" cy="458788"/>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200" b="1" dirty="0">
                <a:solidFill>
                  <a:prstClr val="white"/>
                </a:solidFill>
                <a:latin typeface="Calibri"/>
              </a:rPr>
              <a:t>Pop W</a:t>
            </a:r>
          </a:p>
        </p:txBody>
      </p:sp>
      <p:sp>
        <p:nvSpPr>
          <p:cNvPr id="38" name="Rounded Rectangle 37"/>
          <p:cNvSpPr/>
          <p:nvPr/>
        </p:nvSpPr>
        <p:spPr>
          <a:xfrm>
            <a:off x="4533900" y="2670177"/>
            <a:ext cx="771525" cy="427038"/>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100" b="1" dirty="0">
                <a:solidFill>
                  <a:prstClr val="white"/>
                </a:solidFill>
                <a:latin typeface="Calibri"/>
              </a:rPr>
              <a:t>Push W</a:t>
            </a:r>
            <a:endParaRPr lang="en-US" sz="1100" b="1" baseline="-25000" dirty="0">
              <a:solidFill>
                <a:prstClr val="white"/>
              </a:solidFill>
              <a:latin typeface="Calibri"/>
            </a:endParaRPr>
          </a:p>
        </p:txBody>
      </p:sp>
      <p:sp>
        <p:nvSpPr>
          <p:cNvPr id="39" name="Rounded Rectangle 38"/>
          <p:cNvSpPr/>
          <p:nvPr/>
        </p:nvSpPr>
        <p:spPr>
          <a:xfrm>
            <a:off x="4545023" y="3651253"/>
            <a:ext cx="792161" cy="427038"/>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200" b="1" dirty="0">
                <a:solidFill>
                  <a:prstClr val="white"/>
                </a:solidFill>
                <a:latin typeface="Calibri"/>
              </a:rPr>
              <a:t>Push W</a:t>
            </a:r>
          </a:p>
        </p:txBody>
      </p:sp>
      <p:sp>
        <p:nvSpPr>
          <p:cNvPr id="40" name="Rounded Rectangle 39"/>
          <p:cNvSpPr/>
          <p:nvPr/>
        </p:nvSpPr>
        <p:spPr>
          <a:xfrm>
            <a:off x="6656388" y="6103954"/>
            <a:ext cx="771525" cy="458787"/>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100" b="1" dirty="0">
                <a:solidFill>
                  <a:prstClr val="white"/>
                </a:solidFill>
                <a:latin typeface="Calibri"/>
              </a:rPr>
              <a:t>Push W2</a:t>
            </a:r>
            <a:endParaRPr lang="en-US" sz="1100" b="1" baseline="-25000" dirty="0">
              <a:solidFill>
                <a:prstClr val="white"/>
              </a:solidFill>
              <a:latin typeface="Calibri"/>
            </a:endParaRPr>
          </a:p>
        </p:txBody>
      </p:sp>
      <p:sp>
        <p:nvSpPr>
          <p:cNvPr id="10" name="Freeform 9"/>
          <p:cNvSpPr/>
          <p:nvPr/>
        </p:nvSpPr>
        <p:spPr>
          <a:xfrm>
            <a:off x="6418274" y="4064016"/>
            <a:ext cx="2179637" cy="1604963"/>
          </a:xfrm>
          <a:custGeom>
            <a:avLst/>
            <a:gdLst>
              <a:gd name="connsiteX0" fmla="*/ 270407 w 2180110"/>
              <a:gd name="connsiteY0" fmla="*/ 1204148 h 1204148"/>
              <a:gd name="connsiteX1" fmla="*/ 91666 w 2180110"/>
              <a:gd name="connsiteY1" fmla="*/ 752593 h 1204148"/>
              <a:gd name="connsiteX2" fmla="*/ 72851 w 2180110"/>
              <a:gd name="connsiteY2" fmla="*/ 122296 h 1204148"/>
              <a:gd name="connsiteX3" fmla="*/ 1041814 w 2180110"/>
              <a:gd name="connsiteY3" fmla="*/ 159926 h 1204148"/>
              <a:gd name="connsiteX4" fmla="*/ 1211147 w 2180110"/>
              <a:gd name="connsiteY4" fmla="*/ 357481 h 1204148"/>
              <a:gd name="connsiteX5" fmla="*/ 1803814 w 2180110"/>
              <a:gd name="connsiteY5" fmla="*/ 517407 h 1204148"/>
              <a:gd name="connsiteX6" fmla="*/ 1784999 w 2180110"/>
              <a:gd name="connsiteY6" fmla="*/ 197556 h 1204148"/>
              <a:gd name="connsiteX7" fmla="*/ 2180110 w 2180110"/>
              <a:gd name="connsiteY7" fmla="*/ 0 h 120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110" h="1204148">
                <a:moveTo>
                  <a:pt x="270407" y="1204148"/>
                </a:moveTo>
                <a:cubicBezTo>
                  <a:pt x="197499" y="1068525"/>
                  <a:pt x="124592" y="932902"/>
                  <a:pt x="91666" y="752593"/>
                </a:cubicBezTo>
                <a:cubicBezTo>
                  <a:pt x="58740" y="572284"/>
                  <a:pt x="-85507" y="221074"/>
                  <a:pt x="72851" y="122296"/>
                </a:cubicBezTo>
                <a:cubicBezTo>
                  <a:pt x="231209" y="23518"/>
                  <a:pt x="852098" y="120728"/>
                  <a:pt x="1041814" y="159926"/>
                </a:cubicBezTo>
                <a:cubicBezTo>
                  <a:pt x="1231530" y="199124"/>
                  <a:pt x="1084147" y="297901"/>
                  <a:pt x="1211147" y="357481"/>
                </a:cubicBezTo>
                <a:cubicBezTo>
                  <a:pt x="1338147" y="417061"/>
                  <a:pt x="1708172" y="544061"/>
                  <a:pt x="1803814" y="517407"/>
                </a:cubicBezTo>
                <a:cubicBezTo>
                  <a:pt x="1899456" y="490753"/>
                  <a:pt x="1722283" y="283790"/>
                  <a:pt x="1784999" y="197556"/>
                </a:cubicBezTo>
                <a:cubicBezTo>
                  <a:pt x="1847715" y="111321"/>
                  <a:pt x="2111122" y="37630"/>
                  <a:pt x="2180110" y="0"/>
                </a:cubicBezTo>
              </a:path>
            </a:pathLst>
          </a:custGeom>
        </p:spPr>
        <p:style>
          <a:lnRef idx="2">
            <a:schemeClr val="accent2"/>
          </a:lnRef>
          <a:fillRef idx="0">
            <a:schemeClr val="accent2"/>
          </a:fillRef>
          <a:effectRef idx="1">
            <a:schemeClr val="accent2"/>
          </a:effectRef>
          <a:fontRef idx="minor">
            <a:schemeClr val="tx1"/>
          </a:fontRef>
        </p:style>
        <p:txBody>
          <a:bodyPr lIns="91344" tIns="45672" rIns="91344" bIns="45672" anchor="ctr"/>
          <a:lstStyle/>
          <a:p>
            <a:pPr algn="ctr" defTabSz="913437" fontAlgn="base">
              <a:spcBef>
                <a:spcPct val="0"/>
              </a:spcBef>
              <a:spcAft>
                <a:spcPct val="0"/>
              </a:spcAft>
              <a:defRPr/>
            </a:pPr>
            <a:endParaRPr lang="en-US" sz="2000" b="1">
              <a:solidFill>
                <a:prstClr val="black"/>
              </a:solidFill>
              <a:latin typeface="Calibri"/>
            </a:endParaRPr>
          </a:p>
        </p:txBody>
      </p:sp>
      <p:sp>
        <p:nvSpPr>
          <p:cNvPr id="29" name="Rounded Rectangle 28"/>
          <p:cNvSpPr/>
          <p:nvPr/>
        </p:nvSpPr>
        <p:spPr>
          <a:xfrm>
            <a:off x="5016501" y="6126164"/>
            <a:ext cx="771525" cy="460376"/>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100" b="1" dirty="0">
                <a:solidFill>
                  <a:prstClr val="white"/>
                </a:solidFill>
                <a:latin typeface="Calibri"/>
              </a:rPr>
              <a:t>Push W1</a:t>
            </a:r>
            <a:endParaRPr lang="en-US" sz="1100" b="1" baseline="-25000" dirty="0">
              <a:solidFill>
                <a:prstClr val="white"/>
              </a:solidFill>
              <a:latin typeface="Calibri"/>
            </a:endParaRPr>
          </a:p>
        </p:txBody>
      </p:sp>
      <p:sp>
        <p:nvSpPr>
          <p:cNvPr id="30" name="Rounded Rectangle 29"/>
          <p:cNvSpPr/>
          <p:nvPr/>
        </p:nvSpPr>
        <p:spPr>
          <a:xfrm>
            <a:off x="4533903" y="3154378"/>
            <a:ext cx="793750" cy="458787"/>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100" b="1" dirty="0">
                <a:solidFill>
                  <a:prstClr val="white"/>
                </a:solidFill>
                <a:latin typeface="Calibri"/>
              </a:rPr>
              <a:t>Pop W2</a:t>
            </a:r>
            <a:endParaRPr lang="en-US" sz="1100" b="1" baseline="-25000" dirty="0">
              <a:solidFill>
                <a:prstClr val="white"/>
              </a:solidFill>
              <a:latin typeface="Calibri"/>
            </a:endParaRPr>
          </a:p>
        </p:txBody>
      </p:sp>
      <p:sp>
        <p:nvSpPr>
          <p:cNvPr id="31" name="Rounded Rectangle 30"/>
          <p:cNvSpPr/>
          <p:nvPr/>
        </p:nvSpPr>
        <p:spPr>
          <a:xfrm>
            <a:off x="5854700" y="6115049"/>
            <a:ext cx="738188" cy="458788"/>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200" b="1" dirty="0">
                <a:solidFill>
                  <a:prstClr val="white"/>
                </a:solidFill>
                <a:latin typeface="Calibri"/>
              </a:rPr>
              <a:t>Pop W</a:t>
            </a:r>
          </a:p>
        </p:txBody>
      </p:sp>
      <p:sp>
        <p:nvSpPr>
          <p:cNvPr id="32" name="Rounded Rectangle 31"/>
          <p:cNvSpPr/>
          <p:nvPr/>
        </p:nvSpPr>
        <p:spPr>
          <a:xfrm>
            <a:off x="4545013" y="4132263"/>
            <a:ext cx="811212" cy="460376"/>
          </a:xfrm>
          <a:prstGeom prst="roundRect">
            <a:avLst/>
          </a:prstGeom>
        </p:spPr>
        <p:style>
          <a:lnRef idx="1">
            <a:schemeClr val="accent3"/>
          </a:lnRef>
          <a:fillRef idx="3">
            <a:schemeClr val="accent3"/>
          </a:fillRef>
          <a:effectRef idx="2">
            <a:schemeClr val="accent3"/>
          </a:effectRef>
          <a:fontRef idx="minor">
            <a:schemeClr val="lt1"/>
          </a:fontRef>
        </p:style>
        <p:txBody>
          <a:bodyPr lIns="91344" tIns="45672" rIns="91344" bIns="45672" anchor="ctr"/>
          <a:lstStyle/>
          <a:p>
            <a:pPr algn="ctr" defTabSz="913437" fontAlgn="base">
              <a:spcBef>
                <a:spcPct val="0"/>
              </a:spcBef>
              <a:spcAft>
                <a:spcPct val="0"/>
              </a:spcAft>
              <a:defRPr/>
            </a:pPr>
            <a:r>
              <a:rPr lang="en-US" sz="1100" b="1" dirty="0">
                <a:solidFill>
                  <a:prstClr val="white"/>
                </a:solidFill>
                <a:latin typeface="Calibri"/>
              </a:rPr>
              <a:t>Pop W1</a:t>
            </a:r>
            <a:endParaRPr lang="en-US" sz="1100" b="1" baseline="-25000" dirty="0">
              <a:solidFill>
                <a:prstClr val="white"/>
              </a:solidFill>
              <a:latin typeface="Calibri"/>
            </a:endParaRPr>
          </a:p>
        </p:txBody>
      </p:sp>
      <p:sp>
        <p:nvSpPr>
          <p:cNvPr id="4" name="Freeform 3"/>
          <p:cNvSpPr/>
          <p:nvPr/>
        </p:nvSpPr>
        <p:spPr>
          <a:xfrm>
            <a:off x="5781679" y="3273441"/>
            <a:ext cx="1028700" cy="2044699"/>
          </a:xfrm>
          <a:custGeom>
            <a:avLst/>
            <a:gdLst>
              <a:gd name="connsiteX0" fmla="*/ 972321 w 1028765"/>
              <a:gd name="connsiteY0" fmla="*/ 1533408 h 1533408"/>
              <a:gd name="connsiteX1" fmla="*/ 897061 w 1028765"/>
              <a:gd name="connsiteY1" fmla="*/ 1194741 h 1533408"/>
              <a:gd name="connsiteX2" fmla="*/ 12765 w 1028765"/>
              <a:gd name="connsiteY2" fmla="*/ 912519 h 1533408"/>
              <a:gd name="connsiteX3" fmla="*/ 417283 w 1028765"/>
              <a:gd name="connsiteY3" fmla="*/ 404519 h 1533408"/>
              <a:gd name="connsiteX4" fmla="*/ 1028765 w 1028765"/>
              <a:gd name="connsiteY4" fmla="*/ 0 h 153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65" h="1533408">
                <a:moveTo>
                  <a:pt x="972321" y="1533408"/>
                </a:moveTo>
                <a:cubicBezTo>
                  <a:pt x="1014654" y="1415815"/>
                  <a:pt x="1056987" y="1298222"/>
                  <a:pt x="897061" y="1194741"/>
                </a:cubicBezTo>
                <a:cubicBezTo>
                  <a:pt x="737135" y="1091259"/>
                  <a:pt x="92728" y="1044223"/>
                  <a:pt x="12765" y="912519"/>
                </a:cubicBezTo>
                <a:cubicBezTo>
                  <a:pt x="-67198" y="780815"/>
                  <a:pt x="247950" y="556605"/>
                  <a:pt x="417283" y="404519"/>
                </a:cubicBezTo>
                <a:cubicBezTo>
                  <a:pt x="586616" y="252433"/>
                  <a:pt x="1028765" y="0"/>
                  <a:pt x="1028765" y="0"/>
                </a:cubicBezTo>
              </a:path>
            </a:pathLst>
          </a:custGeom>
        </p:spPr>
        <p:style>
          <a:lnRef idx="2">
            <a:schemeClr val="accent3"/>
          </a:lnRef>
          <a:fillRef idx="0">
            <a:schemeClr val="accent3"/>
          </a:fillRef>
          <a:effectRef idx="1">
            <a:schemeClr val="accent3"/>
          </a:effectRef>
          <a:fontRef idx="minor">
            <a:schemeClr val="tx1"/>
          </a:fontRef>
        </p:style>
        <p:txBody>
          <a:bodyPr lIns="91344" tIns="45672" rIns="91344" bIns="45672" anchor="ctr"/>
          <a:lstStyle/>
          <a:p>
            <a:pPr algn="ctr" defTabSz="913437" fontAlgn="base">
              <a:spcBef>
                <a:spcPct val="0"/>
              </a:spcBef>
              <a:spcAft>
                <a:spcPct val="0"/>
              </a:spcAft>
              <a:defRPr/>
            </a:pPr>
            <a:endParaRPr lang="en-US" sz="2000" b="1">
              <a:solidFill>
                <a:prstClr val="black"/>
              </a:solidFill>
              <a:latin typeface="Calibri"/>
            </a:endParaRPr>
          </a:p>
        </p:txBody>
      </p:sp>
      <p:sp>
        <p:nvSpPr>
          <p:cNvPr id="6" name="Freeform 5"/>
          <p:cNvSpPr/>
          <p:nvPr/>
        </p:nvSpPr>
        <p:spPr>
          <a:xfrm>
            <a:off x="6316673" y="3262313"/>
            <a:ext cx="554037" cy="2232025"/>
          </a:xfrm>
          <a:custGeom>
            <a:avLst/>
            <a:gdLst>
              <a:gd name="connsiteX0" fmla="*/ 130520 w 553854"/>
              <a:gd name="connsiteY0" fmla="*/ 1674519 h 1674519"/>
              <a:gd name="connsiteX1" fmla="*/ 356298 w 553854"/>
              <a:gd name="connsiteY1" fmla="*/ 1157111 h 1674519"/>
              <a:gd name="connsiteX2" fmla="*/ 234002 w 553854"/>
              <a:gd name="connsiteY2" fmla="*/ 743185 h 1674519"/>
              <a:gd name="connsiteX3" fmla="*/ 8224 w 553854"/>
              <a:gd name="connsiteY3" fmla="*/ 432741 h 1674519"/>
              <a:gd name="connsiteX4" fmla="*/ 553854 w 553854"/>
              <a:gd name="connsiteY4" fmla="*/ 0 h 167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54" h="1674519">
                <a:moveTo>
                  <a:pt x="130520" y="1674519"/>
                </a:moveTo>
                <a:cubicBezTo>
                  <a:pt x="234785" y="1493426"/>
                  <a:pt x="339051" y="1312333"/>
                  <a:pt x="356298" y="1157111"/>
                </a:cubicBezTo>
                <a:cubicBezTo>
                  <a:pt x="373545" y="1001889"/>
                  <a:pt x="292014" y="863913"/>
                  <a:pt x="234002" y="743185"/>
                </a:cubicBezTo>
                <a:cubicBezTo>
                  <a:pt x="175990" y="622457"/>
                  <a:pt x="-45085" y="556605"/>
                  <a:pt x="8224" y="432741"/>
                </a:cubicBezTo>
                <a:cubicBezTo>
                  <a:pt x="61533" y="308877"/>
                  <a:pt x="553854" y="0"/>
                  <a:pt x="553854" y="0"/>
                </a:cubicBezTo>
              </a:path>
            </a:pathLst>
          </a:custGeom>
        </p:spPr>
        <p:style>
          <a:lnRef idx="2">
            <a:schemeClr val="accent3"/>
          </a:lnRef>
          <a:fillRef idx="0">
            <a:schemeClr val="accent3"/>
          </a:fillRef>
          <a:effectRef idx="1">
            <a:schemeClr val="accent3"/>
          </a:effectRef>
          <a:fontRef idx="minor">
            <a:schemeClr val="tx1"/>
          </a:fontRef>
        </p:style>
        <p:txBody>
          <a:bodyPr lIns="91344" tIns="45672" rIns="91344" bIns="45672" anchor="ctr"/>
          <a:lstStyle/>
          <a:p>
            <a:pPr algn="ctr" defTabSz="913437" fontAlgn="base">
              <a:spcBef>
                <a:spcPct val="0"/>
              </a:spcBef>
              <a:spcAft>
                <a:spcPct val="0"/>
              </a:spcAft>
              <a:defRPr/>
            </a:pPr>
            <a:endParaRPr lang="en-US" sz="2000" b="1">
              <a:solidFill>
                <a:prstClr val="black"/>
              </a:solidFill>
              <a:latin typeface="Calibri"/>
            </a:endParaRPr>
          </a:p>
        </p:txBody>
      </p:sp>
      <p:sp>
        <p:nvSpPr>
          <p:cNvPr id="7" name="Freeform 6"/>
          <p:cNvSpPr/>
          <p:nvPr/>
        </p:nvSpPr>
        <p:spPr>
          <a:xfrm>
            <a:off x="6407160" y="3736975"/>
            <a:ext cx="2200275" cy="1757363"/>
          </a:xfrm>
          <a:custGeom>
            <a:avLst/>
            <a:gdLst>
              <a:gd name="connsiteX0" fmla="*/ 0 w 2201334"/>
              <a:gd name="connsiteY0" fmla="*/ 1318105 h 1318105"/>
              <a:gd name="connsiteX1" fmla="*/ 169334 w 2201334"/>
              <a:gd name="connsiteY1" fmla="*/ 857142 h 1318105"/>
              <a:gd name="connsiteX2" fmla="*/ 169334 w 2201334"/>
              <a:gd name="connsiteY2" fmla="*/ 339735 h 1318105"/>
              <a:gd name="connsiteX3" fmla="*/ 921926 w 2201334"/>
              <a:gd name="connsiteY3" fmla="*/ 273883 h 1318105"/>
              <a:gd name="connsiteX4" fmla="*/ 1326445 w 2201334"/>
              <a:gd name="connsiteY4" fmla="*/ 1068 h 1318105"/>
              <a:gd name="connsiteX5" fmla="*/ 1749778 w 2201334"/>
              <a:gd name="connsiteY5" fmla="*/ 386772 h 1318105"/>
              <a:gd name="connsiteX6" fmla="*/ 2201334 w 2201334"/>
              <a:gd name="connsiteY6" fmla="*/ 85735 h 13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334" h="1318105">
                <a:moveTo>
                  <a:pt x="0" y="1318105"/>
                </a:moveTo>
                <a:cubicBezTo>
                  <a:pt x="70556" y="1169154"/>
                  <a:pt x="141112" y="1020204"/>
                  <a:pt x="169334" y="857142"/>
                </a:cubicBezTo>
                <a:cubicBezTo>
                  <a:pt x="197556" y="694080"/>
                  <a:pt x="43902" y="436945"/>
                  <a:pt x="169334" y="339735"/>
                </a:cubicBezTo>
                <a:cubicBezTo>
                  <a:pt x="294766" y="242525"/>
                  <a:pt x="729074" y="330327"/>
                  <a:pt x="921926" y="273883"/>
                </a:cubicBezTo>
                <a:cubicBezTo>
                  <a:pt x="1114778" y="217439"/>
                  <a:pt x="1188470" y="-17747"/>
                  <a:pt x="1326445" y="1068"/>
                </a:cubicBezTo>
                <a:cubicBezTo>
                  <a:pt x="1464420" y="19883"/>
                  <a:pt x="1603963" y="372661"/>
                  <a:pt x="1749778" y="386772"/>
                </a:cubicBezTo>
                <a:cubicBezTo>
                  <a:pt x="1895593" y="400883"/>
                  <a:pt x="2201334" y="85735"/>
                  <a:pt x="2201334" y="85735"/>
                </a:cubicBezTo>
              </a:path>
            </a:pathLst>
          </a:custGeom>
        </p:spPr>
        <p:style>
          <a:lnRef idx="2">
            <a:schemeClr val="accent2"/>
          </a:lnRef>
          <a:fillRef idx="0">
            <a:schemeClr val="accent2"/>
          </a:fillRef>
          <a:effectRef idx="1">
            <a:schemeClr val="accent2"/>
          </a:effectRef>
          <a:fontRef idx="minor">
            <a:schemeClr val="tx1"/>
          </a:fontRef>
        </p:style>
        <p:txBody>
          <a:bodyPr lIns="91344" tIns="45672" rIns="91344" bIns="45672" anchor="ctr"/>
          <a:lstStyle/>
          <a:p>
            <a:pPr algn="ctr" defTabSz="913437" fontAlgn="base">
              <a:spcBef>
                <a:spcPct val="0"/>
              </a:spcBef>
              <a:spcAft>
                <a:spcPct val="0"/>
              </a:spcAft>
              <a:defRPr/>
            </a:pPr>
            <a:endParaRPr lang="en-US" sz="2000" b="1">
              <a:solidFill>
                <a:prstClr val="black"/>
              </a:solidFill>
              <a:latin typeface="Calibri"/>
            </a:endParaRP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a:xfrm>
            <a:off x="2971800" y="6675437"/>
            <a:ext cx="2895600" cy="365125"/>
          </a:xfrm>
        </p:spPr>
        <p:txBody>
          <a:bodyPr/>
          <a:lstStyle/>
          <a:p>
            <a:pPr algn="ctr" defTabSz="913437" fontAlgn="base">
              <a:spcBef>
                <a:spcPct val="0"/>
              </a:spcBef>
              <a:spcAft>
                <a:spcPct val="0"/>
              </a:spcAft>
              <a:defRPr/>
            </a:pPr>
            <a:r>
              <a:rPr lang="en-US" dirty="0" smtClean="0"/>
              <a:t>Software Defined Networking (COMS 6998-10) </a:t>
            </a:r>
            <a:endParaRPr lang="en-US" dirty="0"/>
          </a:p>
        </p:txBody>
      </p:sp>
    </p:spTree>
    <p:extLst>
      <p:ext uri="{BB962C8B-B14F-4D97-AF65-F5344CB8AC3E}">
        <p14:creationId xmlns:p14="http://schemas.microsoft.com/office/powerpoint/2010/main" val="3082748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par>
                                <p:cTn id="61" presetID="2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par>
                                <p:cTn id="69" presetID="2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par>
                                <p:cTn id="72" presetID="22" presetClass="entr" presetSubtype="4"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34" grpId="0" animBg="1"/>
      <p:bldP spid="35" grpId="0" animBg="1"/>
      <p:bldP spid="38" grpId="0" animBg="1"/>
      <p:bldP spid="39" grpId="0" animBg="1"/>
      <p:bldP spid="40" grpId="0" animBg="1"/>
      <p:bldP spid="29" grpId="0" animBg="1"/>
      <p:bldP spid="30" grpId="0" animBg="1"/>
      <p:bldP spid="31" grpId="0" animBg="1"/>
      <p:bldP spid="3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a:xfrm>
            <a:off x="365129" y="15"/>
            <a:ext cx="8229600" cy="1060451"/>
          </a:xfrm>
        </p:spPr>
        <p:txBody>
          <a:bodyPr/>
          <a:lstStyle/>
          <a:p>
            <a:r>
              <a:rPr lang="en-US" sz="4000">
                <a:latin typeface="Gill Sans Light" charset="0"/>
                <a:ea typeface="ＭＳ Ｐゴシック" charset="0"/>
                <a:cs typeface="Gill Sans Light" charset="0"/>
              </a:rPr>
              <a:t>Time-of-day Handover Optimization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7925" y="1268429"/>
            <a:ext cx="3405189"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151" y="1514476"/>
            <a:ext cx="386238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154114" y="3036889"/>
            <a:ext cx="2035175" cy="3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700" dirty="0">
                <a:solidFill>
                  <a:prstClr val="black"/>
                </a:solidFill>
              </a:rPr>
              <a:t>Handover graph</a:t>
            </a:r>
          </a:p>
        </p:txBody>
      </p:sp>
      <p:sp>
        <p:nvSpPr>
          <p:cNvPr id="11" name="Right Arrow 10"/>
          <p:cNvSpPr/>
          <p:nvPr/>
        </p:nvSpPr>
        <p:spPr>
          <a:xfrm rot="5400000">
            <a:off x="309572" y="3138488"/>
            <a:ext cx="854075" cy="520700"/>
          </a:xfrm>
          <a:prstGeom prst="rightArrow">
            <a:avLst/>
          </a:prstGeom>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15" name="Right Arrow 14"/>
          <p:cNvSpPr/>
          <p:nvPr/>
        </p:nvSpPr>
        <p:spPr>
          <a:xfrm rot="10800000" flipH="1">
            <a:off x="3621098" y="5562615"/>
            <a:ext cx="1063625" cy="695325"/>
          </a:xfrm>
          <a:prstGeom prst="rightArrow">
            <a:avLst/>
          </a:prstGeom>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3" name="Slide Number Placeholder 2"/>
          <p:cNvSpPr>
            <a:spLocks noGrp="1"/>
          </p:cNvSpPr>
          <p:nvPr>
            <p:ph type="sldNum" sz="quarter" idx="12"/>
          </p:nvPr>
        </p:nvSpPr>
        <p:spPr/>
        <p:txBody>
          <a:bodyPr/>
          <a:lstStyle/>
          <a:p>
            <a:pPr>
              <a:defRPr/>
            </a:pPr>
            <a:fld id="{9740A019-2EBA-AE47-9FEB-D138A06EF619}" type="slidenum">
              <a:rPr lang="en-US">
                <a:solidFill>
                  <a:prstClr val="white">
                    <a:lumMod val="75000"/>
                  </a:prstClr>
                </a:solidFill>
                <a:latin typeface="Calibri"/>
              </a:rPr>
              <a:pPr>
                <a:defRPr/>
              </a:pPr>
              <a:t>75</a:t>
            </a:fld>
            <a:endParaRPr lang="en-US">
              <a:solidFill>
                <a:prstClr val="white">
                  <a:lumMod val="75000"/>
                </a:prstClr>
              </a:solidFill>
              <a:latin typeface="Calibri"/>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10" y="3238500"/>
            <a:ext cx="324961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1152" y="3792552"/>
            <a:ext cx="2801938" cy="301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p:cNvSpPr>
            <a:spLocks noGrp="1"/>
          </p:cNvSpPr>
          <p:nvPr>
            <p:ph idx="1"/>
          </p:nvPr>
        </p:nvSpPr>
        <p:spPr>
          <a:xfrm>
            <a:off x="476255" y="877892"/>
            <a:ext cx="8523288" cy="592136"/>
          </a:xfrm>
        </p:spPr>
        <p:txBody>
          <a:bodyPr>
            <a:normAutofit fontScale="92500"/>
          </a:bodyPr>
          <a:lstStyle/>
          <a:p>
            <a:pPr marL="0" indent="0">
              <a:buNone/>
              <a:defRPr/>
            </a:pPr>
            <a:r>
              <a:rPr lang="en-US" dirty="0" smtClean="0">
                <a:latin typeface="Gill Sans Light"/>
                <a:cs typeface="Gill Sans Light"/>
              </a:rPr>
              <a:t>Q: </a:t>
            </a:r>
            <a:r>
              <a:rPr lang="en-US" sz="2400" dirty="0">
                <a:cs typeface="Gill Sans Light"/>
              </a:rPr>
              <a:t>How can an operator reduce inter-region handovers in peak hours?</a:t>
            </a:r>
          </a:p>
        </p:txBody>
      </p:sp>
      <p:sp>
        <p:nvSpPr>
          <p:cNvPr id="22" name="Right Arrow 21"/>
          <p:cNvSpPr/>
          <p:nvPr/>
        </p:nvSpPr>
        <p:spPr>
          <a:xfrm rot="16200000">
            <a:off x="7898606" y="2640811"/>
            <a:ext cx="855663" cy="520700"/>
          </a:xfrm>
          <a:prstGeom prst="rightArrow">
            <a:avLst/>
          </a:prstGeom>
        </p:spPr>
        <p:style>
          <a:lnRef idx="1">
            <a:schemeClr val="accent1"/>
          </a:lnRef>
          <a:fillRef idx="3">
            <a:schemeClr val="accent1"/>
          </a:fillRef>
          <a:effectRef idx="2">
            <a:schemeClr val="accent1"/>
          </a:effectRef>
          <a:fontRef idx="minor">
            <a:schemeClr val="lt1"/>
          </a:fontRef>
        </p:style>
        <p:txBody>
          <a:bodyPr lIns="91344" tIns="45672" rIns="91344" bIns="45672" anchor="ctr"/>
          <a:lstStyle/>
          <a:p>
            <a:pPr algn="ctr" defTabSz="913437" fontAlgn="base">
              <a:spcBef>
                <a:spcPct val="0"/>
              </a:spcBef>
              <a:spcAft>
                <a:spcPct val="0"/>
              </a:spcAft>
              <a:defRPr/>
            </a:pPr>
            <a:endParaRPr lang="en-US" sz="2000" b="1">
              <a:solidFill>
                <a:prstClr val="white"/>
              </a:solidFill>
              <a:latin typeface="Calibri"/>
            </a:endParaRPr>
          </a:p>
        </p:txBody>
      </p:sp>
      <p:sp>
        <p:nvSpPr>
          <p:cNvPr id="23" name="TextBox 22"/>
          <p:cNvSpPr txBox="1">
            <a:spLocks noChangeArrowheads="1"/>
          </p:cNvSpPr>
          <p:nvPr/>
        </p:nvSpPr>
        <p:spPr bwMode="auto">
          <a:xfrm>
            <a:off x="5791200" y="2895604"/>
            <a:ext cx="2268538" cy="3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700" dirty="0">
                <a:solidFill>
                  <a:prstClr val="black"/>
                </a:solidFill>
              </a:rPr>
              <a:t>Abstraction update</a:t>
            </a:r>
          </a:p>
        </p:txBody>
      </p:sp>
      <p:sp>
        <p:nvSpPr>
          <p:cNvPr id="4" name="TextBox 3"/>
          <p:cNvSpPr txBox="1">
            <a:spLocks noChangeArrowheads="1"/>
          </p:cNvSpPr>
          <p:nvPr/>
        </p:nvSpPr>
        <p:spPr bwMode="auto">
          <a:xfrm>
            <a:off x="3189288" y="4981578"/>
            <a:ext cx="1798637" cy="49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3437" eaLnBrk="1" fontAlgn="base" hangingPunct="1">
              <a:spcBef>
                <a:spcPct val="0"/>
              </a:spcBef>
              <a:spcAft>
                <a:spcPct val="0"/>
              </a:spcAft>
            </a:pPr>
            <a:r>
              <a:rPr lang="en-US" sz="1300">
                <a:solidFill>
                  <a:prstClr val="black"/>
                </a:solidFill>
              </a:rPr>
              <a:t>         GS Rule:</a:t>
            </a:r>
          </a:p>
          <a:p>
            <a:pPr algn="ctr" defTabSz="913437" eaLnBrk="1" fontAlgn="base" hangingPunct="1">
              <a:spcBef>
                <a:spcPct val="0"/>
              </a:spcBef>
              <a:spcAft>
                <a:spcPct val="0"/>
              </a:spcAft>
            </a:pPr>
            <a:r>
              <a:rPr lang="en-US" sz="1300">
                <a:solidFill>
                  <a:prstClr val="black"/>
                </a:solidFill>
              </a:rPr>
              <a:t>Move Border VBS</a:t>
            </a:r>
            <a:r>
              <a:rPr lang="en-US" sz="1100">
                <a:solidFill>
                  <a:prstClr val="black"/>
                </a:solidFill>
              </a:rPr>
              <a:t>1</a:t>
            </a:r>
            <a:endParaRPr lang="en-US" sz="1300">
              <a:solidFill>
                <a:prstClr val="black"/>
              </a:solidFill>
            </a:endParaRPr>
          </a:p>
        </p:txBody>
      </p:sp>
      <p:cxnSp>
        <p:nvCxnSpPr>
          <p:cNvPr id="9" name="Straight Arrow Connector 8"/>
          <p:cNvCxnSpPr/>
          <p:nvPr/>
        </p:nvCxnSpPr>
        <p:spPr>
          <a:xfrm>
            <a:off x="6302379" y="3609974"/>
            <a:ext cx="105409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02379" y="3306770"/>
            <a:ext cx="1054099" cy="261513"/>
          </a:xfrm>
          <a:prstGeom prst="rect">
            <a:avLst/>
          </a:prstGeom>
          <a:noFill/>
        </p:spPr>
        <p:txBody>
          <a:bodyPr lIns="91344" tIns="45672" rIns="91344" bIns="45672">
            <a:spAutoFit/>
          </a:bodyPr>
          <a:lstStyle/>
          <a:p>
            <a:pPr algn="ctr" defTabSz="913437" fontAlgn="base">
              <a:spcBef>
                <a:spcPct val="0"/>
              </a:spcBef>
              <a:spcAft>
                <a:spcPct val="0"/>
              </a:spcAft>
              <a:defRPr/>
            </a:pPr>
            <a:r>
              <a:rPr lang="en-US" sz="1100" b="1" dirty="0">
                <a:solidFill>
                  <a:prstClr val="black"/>
                </a:solidFill>
                <a:latin typeface="Helvetica" charset="0"/>
                <a:ea typeface="ＭＳ Ｐゴシック" charset="0"/>
                <a:cs typeface="ＭＳ Ｐゴシック" charset="0"/>
              </a:rPr>
              <a:t>coordination</a:t>
            </a:r>
          </a:p>
        </p:txBody>
      </p:sp>
    </p:spTree>
    <p:extLst>
      <p:ext uri="{BB962C8B-B14F-4D97-AF65-F5344CB8AC3E}">
        <p14:creationId xmlns:p14="http://schemas.microsoft.com/office/powerpoint/2010/main" val="2725980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par>
                                <p:cTn id="38" presetID="5" presetClass="entr" presetSubtype="1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heckerboard(across)">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5" grpId="0" animBg="1"/>
      <p:bldP spid="22" grpId="0" animBg="1"/>
      <p:bldP spid="23" grpId="0"/>
      <p:bldP spid="4"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r>
              <a:rPr lang="en-US" dirty="0" smtClean="0">
                <a:latin typeface="Gill Sans Light" charset="0"/>
                <a:ea typeface="ＭＳ Ｐゴシック" charset="0"/>
                <a:cs typeface="Gill Sans Light" charset="0"/>
              </a:rPr>
              <a:t>Summary</a:t>
            </a:r>
            <a:endParaRPr lang="en-US" dirty="0">
              <a:latin typeface="Calibri" charset="0"/>
              <a:ea typeface="ＭＳ Ｐゴシック" charset="0"/>
              <a:cs typeface="ＭＳ Ｐゴシック" charset="0"/>
            </a:endParaRPr>
          </a:p>
        </p:txBody>
      </p:sp>
      <p:sp>
        <p:nvSpPr>
          <p:cNvPr id="3" name="Content Placeholder 2"/>
          <p:cNvSpPr>
            <a:spLocks noGrp="1"/>
          </p:cNvSpPr>
          <p:nvPr>
            <p:ph idx="1"/>
          </p:nvPr>
        </p:nvSpPr>
        <p:spPr/>
        <p:txBody>
          <a:bodyPr>
            <a:normAutofit/>
          </a:bodyPr>
          <a:lstStyle/>
          <a:p>
            <a:pPr marL="0" indent="0">
              <a:buNone/>
              <a:defRPr/>
            </a:pPr>
            <a:r>
              <a:rPr lang="en-US" b="1" dirty="0" err="1" smtClean="0"/>
              <a:t>SoftMoW</a:t>
            </a:r>
            <a:r>
              <a:rPr lang="en-US" b="1" dirty="0" smtClean="0"/>
              <a:t>:</a:t>
            </a:r>
          </a:p>
          <a:p>
            <a:pPr>
              <a:defRPr/>
            </a:pPr>
            <a:r>
              <a:rPr lang="en-US" dirty="0" smtClean="0"/>
              <a:t>Brings </a:t>
            </a:r>
            <a:r>
              <a:rPr lang="en-US" dirty="0"/>
              <a:t>both simplicity and scalability to the control plane </a:t>
            </a:r>
            <a:r>
              <a:rPr lang="en-US" dirty="0" smtClean="0"/>
              <a:t>of very </a:t>
            </a:r>
            <a:r>
              <a:rPr lang="en-US" dirty="0"/>
              <a:t>large cellular </a:t>
            </a:r>
            <a:r>
              <a:rPr lang="en-US" dirty="0" smtClean="0"/>
              <a:t>networks</a:t>
            </a:r>
          </a:p>
          <a:p>
            <a:pPr lvl="1">
              <a:defRPr/>
            </a:pPr>
            <a:r>
              <a:rPr lang="en-US" dirty="0"/>
              <a:t>decouples control and data planes at multiple levels </a:t>
            </a:r>
            <a:r>
              <a:rPr lang="en-US" dirty="0" smtClean="0"/>
              <a:t>( focused only on two levels here)</a:t>
            </a:r>
          </a:p>
          <a:p>
            <a:pPr>
              <a:defRPr/>
            </a:pPr>
            <a:r>
              <a:rPr lang="en-US" dirty="0"/>
              <a:t>M</a:t>
            </a:r>
            <a:r>
              <a:rPr lang="en-US" dirty="0" smtClean="0"/>
              <a:t>akes </a:t>
            </a:r>
            <a:r>
              <a:rPr lang="en-US" dirty="0"/>
              <a:t>the deployment and design of network-wide applications </a:t>
            </a:r>
            <a:r>
              <a:rPr lang="en-US" dirty="0" smtClean="0"/>
              <a:t>feasible</a:t>
            </a:r>
          </a:p>
          <a:p>
            <a:pPr lvl="1">
              <a:defRPr/>
            </a:pPr>
            <a:r>
              <a:rPr lang="en-US" dirty="0" smtClean="0"/>
              <a:t>E.g., seamless inter-region mobility, time-of-day handover optimization, region optimization, and traffic engineering</a:t>
            </a:r>
          </a:p>
          <a:p>
            <a:pPr>
              <a:defRPr/>
            </a:pPr>
            <a:endParaRPr lang="en-US" dirty="0" smtClean="0"/>
          </a:p>
          <a:p>
            <a:pPr lvl="1">
              <a:defRPr/>
            </a:pPr>
            <a:endParaRPr lang="en-US" dirty="0" smtClean="0"/>
          </a:p>
          <a:p>
            <a:pPr>
              <a:defRPr/>
            </a:pPr>
            <a:endParaRPr lang="en-US" dirty="0" smtClean="0"/>
          </a:p>
          <a:p>
            <a:pPr>
              <a:defRPr/>
            </a:pPr>
            <a:endParaRPr lang="en-US" dirty="0" smtClean="0"/>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424D5F13-9273-574C-9653-97A56979B7C2}" type="slidenum">
              <a:rPr lang="en-US">
                <a:solidFill>
                  <a:prstClr val="white">
                    <a:lumMod val="75000"/>
                  </a:prstClr>
                </a:solidFill>
                <a:latin typeface="Calibri"/>
              </a:rPr>
              <a:pPr>
                <a:defRPr/>
              </a:pPr>
              <a:t>76</a:t>
            </a:fld>
            <a:endParaRPr lang="en-US">
              <a:solidFill>
                <a:prstClr val="white">
                  <a:lumMod val="75000"/>
                </a:prstClr>
              </a:solidFill>
              <a:latin typeface="Calibri"/>
            </a:endParaRPr>
          </a:p>
        </p:txBody>
      </p:sp>
      <p:sp>
        <p:nvSpPr>
          <p:cNvPr id="2" name="Date Placeholder 1"/>
          <p:cNvSpPr>
            <a:spLocks noGrp="1"/>
          </p:cNvSpPr>
          <p:nvPr>
            <p:ph type="dt" sz="half" idx="10"/>
          </p:nvPr>
        </p:nvSpPr>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lgn="ctr" defTabSz="913437" fontAlgn="base">
              <a:spcBef>
                <a:spcPct val="0"/>
              </a:spcBef>
              <a:spcAft>
                <a:spcPct val="0"/>
              </a:spcAft>
              <a:defRPr/>
            </a:pPr>
            <a:r>
              <a:rPr lang="en-US" dirty="0" smtClean="0"/>
              <a:t>Software Defined Networking (COMS 6998-10) </a:t>
            </a:r>
            <a:endParaRPr lang="en-US" dirty="0"/>
          </a:p>
        </p:txBody>
      </p:sp>
    </p:spTree>
    <p:extLst>
      <p:ext uri="{BB962C8B-B14F-4D97-AF65-F5344CB8AC3E}">
        <p14:creationId xmlns:p14="http://schemas.microsoft.com/office/powerpoint/2010/main" val="126626092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p:txBody>
          <a:bodyPr/>
          <a:lstStyle/>
          <a:p>
            <a:r>
              <a:rPr lang="en-US" dirty="0" smtClean="0">
                <a:ea typeface="ＭＳ Ｐゴシック" charset="0"/>
                <a:cs typeface="Gill Sans Light"/>
              </a:rPr>
              <a:t>Conclusion and Future Work</a:t>
            </a:r>
            <a:endParaRPr lang="en-US" dirty="0">
              <a:ea typeface="ＭＳ Ｐゴシック" charset="0"/>
              <a:cs typeface="Gill Sans Light"/>
            </a:endParaRPr>
          </a:p>
        </p:txBody>
      </p:sp>
      <p:sp>
        <p:nvSpPr>
          <p:cNvPr id="294914" name="Content Placeholder 2"/>
          <p:cNvSpPr>
            <a:spLocks noGrp="1"/>
          </p:cNvSpPr>
          <p:nvPr>
            <p:ph idx="1"/>
          </p:nvPr>
        </p:nvSpPr>
        <p:spPr>
          <a:xfrm>
            <a:off x="423337" y="1143015"/>
            <a:ext cx="8686800" cy="5333999"/>
          </a:xfrm>
        </p:spPr>
        <p:txBody>
          <a:bodyPr/>
          <a:lstStyle/>
          <a:p>
            <a:r>
              <a:rPr lang="en-US" dirty="0" smtClean="0">
                <a:ea typeface="ＭＳ Ｐゴシック" charset="0"/>
                <a:cs typeface="Gill Sans Light"/>
              </a:rPr>
              <a:t>Software defined cellular networks address fundamental limitations of current cellular architecture </a:t>
            </a:r>
          </a:p>
          <a:p>
            <a:pPr lvl="1"/>
            <a:r>
              <a:rPr lang="en-US" dirty="0" smtClean="0">
                <a:ea typeface="ＭＳ Ｐゴシック" charset="0"/>
                <a:cs typeface="Gill Sans Light"/>
              </a:rPr>
              <a:t>Control plane abstractions: 3D resource grid, big base station, virtual data plane</a:t>
            </a:r>
          </a:p>
          <a:p>
            <a:pPr lvl="1"/>
            <a:r>
              <a:rPr lang="en-US" dirty="0">
                <a:ea typeface="ＭＳ Ｐゴシック" charset="0"/>
                <a:cs typeface="Gill Sans Light"/>
              </a:rPr>
              <a:t>I</a:t>
            </a:r>
            <a:r>
              <a:rPr lang="en-US" dirty="0" smtClean="0">
                <a:ea typeface="ＭＳ Ｐゴシック" charset="0"/>
                <a:cs typeface="Gill Sans Light"/>
              </a:rPr>
              <a:t>ntelligent algorithms in the control plane to achieve global objects: interference management, traffic engineering </a:t>
            </a:r>
            <a:endParaRPr lang="en-US" sz="1700" dirty="0">
              <a:ea typeface="ＭＳ Ｐゴシック" charset="0"/>
              <a:cs typeface="Gill Sans Light"/>
            </a:endParaRPr>
          </a:p>
          <a:p>
            <a:r>
              <a:rPr lang="en-US" dirty="0" smtClean="0">
                <a:ea typeface="ＭＳ Ｐゴシック" charset="0"/>
                <a:cs typeface="Gill Sans Light"/>
              </a:rPr>
              <a:t>Future work on software defined cellular networks</a:t>
            </a:r>
          </a:p>
          <a:p>
            <a:pPr lvl="1"/>
            <a:r>
              <a:rPr lang="en-US" dirty="0" smtClean="0">
                <a:ea typeface="ＭＳ Ｐゴシック" charset="0"/>
                <a:cs typeface="Gill Sans Light"/>
              </a:rPr>
              <a:t>Security </a:t>
            </a:r>
          </a:p>
          <a:p>
            <a:pPr lvl="1"/>
            <a:r>
              <a:rPr lang="en-US" dirty="0" smtClean="0">
                <a:ea typeface="ＭＳ Ｐゴシック" charset="0"/>
                <a:cs typeface="Gill Sans Light"/>
              </a:rPr>
              <a:t>Scalable real-time monitoring and analytics </a:t>
            </a:r>
            <a:endParaRPr lang="en-US" dirty="0">
              <a:ea typeface="ＭＳ Ｐゴシック" charset="0"/>
              <a:cs typeface="Gill Sans Light"/>
            </a:endParaRPr>
          </a:p>
        </p:txBody>
      </p:sp>
      <p:sp>
        <p:nvSpPr>
          <p:cNvPr id="2949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171" indent="-285449" eaLnBrk="0" hangingPunct="0">
              <a:defRPr sz="2000" b="1">
                <a:solidFill>
                  <a:schemeClr val="tx1"/>
                </a:solidFill>
                <a:latin typeface="Helvetica" charset="0"/>
                <a:ea typeface="ＭＳ Ｐゴシック" charset="0"/>
              </a:defRPr>
            </a:lvl2pPr>
            <a:lvl3pPr marL="1141800" indent="-228358" eaLnBrk="0" hangingPunct="0">
              <a:defRPr sz="2000" b="1">
                <a:solidFill>
                  <a:schemeClr val="tx1"/>
                </a:solidFill>
                <a:latin typeface="Helvetica" charset="0"/>
                <a:ea typeface="ＭＳ Ｐゴシック" charset="0"/>
              </a:defRPr>
            </a:lvl3pPr>
            <a:lvl4pPr marL="1598517" indent="-228358" eaLnBrk="0" hangingPunct="0">
              <a:defRPr sz="2000" b="1">
                <a:solidFill>
                  <a:schemeClr val="tx1"/>
                </a:solidFill>
                <a:latin typeface="Helvetica" charset="0"/>
                <a:ea typeface="ＭＳ Ｐゴシック" charset="0"/>
              </a:defRPr>
            </a:lvl4pPr>
            <a:lvl5pPr marL="2055232" indent="-228358" eaLnBrk="0" hangingPunct="0">
              <a:defRPr sz="2000" b="1">
                <a:solidFill>
                  <a:schemeClr val="tx1"/>
                </a:solidFill>
                <a:latin typeface="Helvetica" charset="0"/>
                <a:ea typeface="ＭＳ Ｐゴシック" charset="0"/>
              </a:defRPr>
            </a:lvl5pPr>
            <a:lvl6pPr marL="2511956" indent="-228358" algn="ctr" eaLnBrk="0" fontAlgn="base" hangingPunct="0">
              <a:spcBef>
                <a:spcPct val="0"/>
              </a:spcBef>
              <a:spcAft>
                <a:spcPct val="0"/>
              </a:spcAft>
              <a:defRPr sz="2000" b="1">
                <a:solidFill>
                  <a:schemeClr val="tx1"/>
                </a:solidFill>
                <a:latin typeface="Helvetica" charset="0"/>
                <a:ea typeface="ＭＳ Ｐゴシック" charset="0"/>
              </a:defRPr>
            </a:lvl6pPr>
            <a:lvl7pPr marL="2968674" indent="-228358" algn="ctr" eaLnBrk="0" fontAlgn="base" hangingPunct="0">
              <a:spcBef>
                <a:spcPct val="0"/>
              </a:spcBef>
              <a:spcAft>
                <a:spcPct val="0"/>
              </a:spcAft>
              <a:defRPr sz="2000" b="1">
                <a:solidFill>
                  <a:schemeClr val="tx1"/>
                </a:solidFill>
                <a:latin typeface="Helvetica" charset="0"/>
                <a:ea typeface="ＭＳ Ｐゴシック" charset="0"/>
              </a:defRPr>
            </a:lvl7pPr>
            <a:lvl8pPr marL="3425395" indent="-228358" algn="ctr" eaLnBrk="0" fontAlgn="base" hangingPunct="0">
              <a:spcBef>
                <a:spcPct val="0"/>
              </a:spcBef>
              <a:spcAft>
                <a:spcPct val="0"/>
              </a:spcAft>
              <a:defRPr sz="2000" b="1">
                <a:solidFill>
                  <a:schemeClr val="tx1"/>
                </a:solidFill>
                <a:latin typeface="Helvetica" charset="0"/>
                <a:ea typeface="ＭＳ Ｐゴシック" charset="0"/>
              </a:defRPr>
            </a:lvl8pPr>
            <a:lvl9pPr marL="3882109" indent="-228358"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88EEBA2-E6A2-E74D-A0FA-BF47626F4F2D}" type="slidenum">
              <a:rPr lang="en-US" sz="900" b="0">
                <a:solidFill>
                  <a:srgbClr val="BFBFBF"/>
                </a:solidFill>
              </a:rPr>
              <a:pPr eaLnBrk="1" hangingPunct="1"/>
              <a:t>77</a:t>
            </a:fld>
            <a:endParaRPr lang="en-US" sz="900" b="0">
              <a:solidFill>
                <a:srgbClr val="BFBFBF"/>
              </a:solidFill>
            </a:endParaRPr>
          </a:p>
        </p:txBody>
      </p:sp>
      <p:sp>
        <p:nvSpPr>
          <p:cNvPr id="2" name="Date Placeholder 1"/>
          <p:cNvSpPr>
            <a:spLocks noGrp="1"/>
          </p:cNvSpPr>
          <p:nvPr>
            <p:ph type="dt" sz="half" idx="10"/>
          </p:nvPr>
        </p:nvSpPr>
        <p:spPr>
          <a:xfrm>
            <a:off x="457200" y="6492890"/>
            <a:ext cx="2133600" cy="365125"/>
          </a:xfrm>
        </p:spPr>
        <p:txBody>
          <a:bodyPr/>
          <a:lstStyle/>
          <a:p>
            <a:pPr algn="ctr" defTabSz="913437"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11/21/14</a:t>
            </a:r>
            <a:endParaRPr lang="en-US" dirty="0">
              <a:solidFill>
                <a:prstClr val="white">
                  <a:lumMod val="65000"/>
                </a:prstClr>
              </a:solidFill>
              <a:latin typeface="Helvetica" charset="0"/>
              <a:ea typeface="ＭＳ Ｐゴシック" charset="0"/>
              <a:cs typeface="ＭＳ Ｐゴシック" charset="0"/>
            </a:endParaRPr>
          </a:p>
        </p:txBody>
      </p:sp>
      <p:sp>
        <p:nvSpPr>
          <p:cNvPr id="3" name="Footer Placeholder 2"/>
          <p:cNvSpPr>
            <a:spLocks noGrp="1"/>
          </p:cNvSpPr>
          <p:nvPr>
            <p:ph type="ftr" sz="quarter" idx="11"/>
          </p:nvPr>
        </p:nvSpPr>
        <p:spPr>
          <a:xfrm>
            <a:off x="3124201" y="6543691"/>
            <a:ext cx="2895600" cy="365125"/>
          </a:xfrm>
        </p:spPr>
        <p:txBody>
          <a:bodyPr/>
          <a:lstStyle/>
          <a:p>
            <a:pPr algn="ctr" defTabSz="913437" fontAlgn="base">
              <a:spcBef>
                <a:spcPct val="0"/>
              </a:spcBef>
              <a:spcAft>
                <a:spcPct val="0"/>
              </a:spcAft>
              <a:defRPr/>
            </a:pPr>
            <a:r>
              <a:rPr lang="en-US" dirty="0" smtClean="0"/>
              <a:t>Software Defined Networking (COMS 6998-10) </a:t>
            </a:r>
            <a:endParaRPr lang="en-US" dirty="0"/>
          </a:p>
        </p:txBody>
      </p:sp>
    </p:spTree>
    <p:extLst>
      <p:ext uri="{BB962C8B-B14F-4D97-AF65-F5344CB8AC3E}">
        <p14:creationId xmlns:p14="http://schemas.microsoft.com/office/powerpoint/2010/main" val="346692413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4" y="2590802"/>
            <a:ext cx="8229600" cy="1143000"/>
          </a:xfrm>
        </p:spPr>
        <p:txBody>
          <a:bodyPr/>
          <a:lstStyle/>
          <a:p>
            <a:r>
              <a:rPr lang="en-US" dirty="0" smtClean="0"/>
              <a:t>Questions?</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78</a:t>
            </a:fld>
            <a:endParaRPr lang="en-US"/>
          </a:p>
        </p:txBody>
      </p:sp>
      <p:sp>
        <p:nvSpPr>
          <p:cNvPr id="5" name="Date Placeholder 4"/>
          <p:cNvSpPr>
            <a:spLocks noGrp="1"/>
          </p:cNvSpPr>
          <p:nvPr>
            <p:ph type="dt" sz="half" idx="10"/>
          </p:nvPr>
        </p:nvSpPr>
        <p:spPr/>
        <p:txBody>
          <a:bodyPr/>
          <a:lstStyle/>
          <a:p>
            <a:r>
              <a:rPr lang="en-US" smtClean="0"/>
              <a:t>11/21/14</a:t>
            </a:r>
            <a:endParaRPr lang="en-US"/>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lnSpcReduction="10000"/>
          </a:bodyPr>
          <a:lstStyle/>
          <a:p>
            <a:r>
              <a:rPr lang="en-US" dirty="0" smtClean="0"/>
              <a:t>Review of SDN Security</a:t>
            </a:r>
          </a:p>
          <a:p>
            <a:r>
              <a:rPr lang="en-US" dirty="0" smtClean="0"/>
              <a:t>SDN Wireless Networks</a:t>
            </a:r>
          </a:p>
          <a:p>
            <a:pPr lvl="1"/>
            <a:r>
              <a:rPr lang="en-US" dirty="0" smtClean="0">
                <a:solidFill>
                  <a:srgbClr val="FF0000"/>
                </a:solidFill>
              </a:rPr>
              <a:t>Motivation</a:t>
            </a:r>
          </a:p>
          <a:p>
            <a:pPr lvl="1"/>
            <a:r>
              <a:rPr lang="en-US" dirty="0" smtClean="0">
                <a:solidFill>
                  <a:srgbClr val="000000"/>
                </a:solidFill>
              </a:rPr>
              <a:t>Data Plane Abstraction: </a:t>
            </a:r>
          </a:p>
          <a:p>
            <a:pPr lvl="2"/>
            <a:r>
              <a:rPr lang="en-US" dirty="0" err="1" smtClean="0">
                <a:solidFill>
                  <a:srgbClr val="000000"/>
                </a:solidFill>
              </a:rPr>
              <a:t>OpenRadio</a:t>
            </a:r>
            <a:r>
              <a:rPr lang="en-US" dirty="0" smtClean="0">
                <a:solidFill>
                  <a:srgbClr val="000000"/>
                </a:solidFill>
              </a:rPr>
              <a:t>  </a:t>
            </a:r>
          </a:p>
          <a:p>
            <a:pPr lvl="2"/>
            <a:r>
              <a:rPr lang="en-US" dirty="0" smtClean="0"/>
              <a:t>PRAN</a:t>
            </a:r>
          </a:p>
          <a:p>
            <a:pPr lvl="1"/>
            <a:r>
              <a:rPr lang="en-US" dirty="0" smtClean="0"/>
              <a:t>Control Plane Architecture</a:t>
            </a:r>
          </a:p>
          <a:p>
            <a:pPr lvl="2"/>
            <a:r>
              <a:rPr lang="en-US" dirty="0" smtClean="0"/>
              <a:t>Radio Access Networks: </a:t>
            </a:r>
            <a:r>
              <a:rPr lang="en-US" dirty="0" err="1" smtClean="0"/>
              <a:t>SoftRAN</a:t>
            </a:r>
            <a:endParaRPr lang="en-US" dirty="0" smtClean="0"/>
          </a:p>
          <a:p>
            <a:pPr lvl="2"/>
            <a:r>
              <a:rPr lang="en-US" dirty="0" smtClean="0"/>
              <a:t>Core Networks: </a:t>
            </a:r>
            <a:r>
              <a:rPr lang="en-US" dirty="0" err="1" smtClean="0"/>
              <a:t>SoftCell</a:t>
            </a:r>
            <a:endParaRPr lang="en-US" dirty="0" smtClean="0"/>
          </a:p>
          <a:p>
            <a:pPr lvl="2"/>
            <a:r>
              <a:rPr lang="en-US" dirty="0" smtClean="0"/>
              <a:t>Cellular WAN: </a:t>
            </a:r>
            <a:r>
              <a:rPr lang="en-US" dirty="0" err="1" smtClean="0"/>
              <a:t>SoftMoW</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8</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11/21/14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27503407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Wireless Data Growth</a:t>
            </a:r>
          </a:p>
        </p:txBody>
      </p:sp>
      <p:sp>
        <p:nvSpPr>
          <p:cNvPr id="5" name="Content Placeholder 4"/>
          <p:cNvSpPr>
            <a:spLocks noGrp="1"/>
          </p:cNvSpPr>
          <p:nvPr>
            <p:ph idx="1"/>
          </p:nvPr>
        </p:nvSpPr>
        <p:spPr>
          <a:xfrm>
            <a:off x="125413" y="2286000"/>
            <a:ext cx="4051837" cy="4038600"/>
          </a:xfrm>
        </p:spPr>
        <p:txBody>
          <a:bodyPr/>
          <a:lstStyle/>
          <a:p>
            <a:r>
              <a:rPr lang="en-US" dirty="0" smtClean="0"/>
              <a:t>Exponential traffic growth</a:t>
            </a:r>
            <a:endParaRPr lang="en-US" dirty="0" smtClean="0"/>
          </a:p>
        </p:txBody>
      </p:sp>
      <p:sp>
        <p:nvSpPr>
          <p:cNvPr id="8" name="TextBox 7"/>
          <p:cNvSpPr txBox="1"/>
          <p:nvPr/>
        </p:nvSpPr>
        <p:spPr>
          <a:xfrm>
            <a:off x="10794017" y="4595678"/>
            <a:ext cx="184472" cy="353846"/>
          </a:xfrm>
          <a:prstGeom prst="rect">
            <a:avLst/>
          </a:prstGeom>
          <a:noFill/>
        </p:spPr>
        <p:txBody>
          <a:bodyPr wrap="none" lIns="91344" tIns="45672" rIns="91344" bIns="45672" rtlCol="0">
            <a:spAutoFit/>
          </a:bodyPr>
          <a:lstStyle/>
          <a:p>
            <a:endParaRPr lang="en-US" dirty="0"/>
          </a:p>
        </p:txBody>
      </p:sp>
      <p:sp>
        <p:nvSpPr>
          <p:cNvPr id="9" name="TextBox 8"/>
          <p:cNvSpPr txBox="1"/>
          <p:nvPr/>
        </p:nvSpPr>
        <p:spPr>
          <a:xfrm>
            <a:off x="4479091" y="5185600"/>
            <a:ext cx="4343400" cy="877066"/>
          </a:xfrm>
          <a:prstGeom prst="rect">
            <a:avLst/>
          </a:prstGeom>
          <a:noFill/>
        </p:spPr>
        <p:txBody>
          <a:bodyPr wrap="square" lIns="91344" tIns="45672" rIns="91344" bIns="45672" rtlCol="0">
            <a:spAutoFit/>
          </a:bodyPr>
          <a:lstStyle/>
          <a:p>
            <a:r>
              <a:rPr lang="en-US" dirty="0" smtClean="0"/>
              <a:t>Source: CISCO Visual Networking Index (VNI) Global  Mobil Data Traffic Forecast 2011 to 2016</a:t>
            </a:r>
            <a:endParaRPr lang="en-US" dirty="0"/>
          </a:p>
        </p:txBody>
      </p:sp>
      <p:sp>
        <p:nvSpPr>
          <p:cNvPr id="10" name="TextBox 23"/>
          <p:cNvSpPr txBox="1"/>
          <p:nvPr/>
        </p:nvSpPr>
        <p:spPr>
          <a:xfrm>
            <a:off x="555173" y="5128964"/>
            <a:ext cx="3454992" cy="1106439"/>
          </a:xfrm>
          <a:prstGeom prst="rect">
            <a:avLst/>
          </a:prstGeom>
          <a:noFill/>
          <a:ln>
            <a:noFill/>
          </a:ln>
        </p:spPr>
        <p:txBody>
          <a:bodyPr vert="horz" wrap="square" lIns="89910" tIns="44949" rIns="89910" bIns="44949" anchor="t" anchorCtr="0" compatLnSpc="1">
            <a:spAutoFit/>
          </a:bodyPr>
          <a:lstStyle/>
          <a:p>
            <a:pPr defTabSz="913437">
              <a:tabLst>
                <a:tab pos="0" algn="l"/>
                <a:tab pos="456718" algn="l"/>
                <a:tab pos="913437" algn="l"/>
                <a:tab pos="1370157" algn="l"/>
                <a:tab pos="1826876" algn="l"/>
                <a:tab pos="2283594" algn="l"/>
                <a:tab pos="2740316" algn="l"/>
                <a:tab pos="3197033" algn="l"/>
                <a:tab pos="3653750" algn="l"/>
                <a:tab pos="4110468" algn="l"/>
                <a:tab pos="4567193" algn="l"/>
                <a:tab pos="5023913" algn="l"/>
                <a:tab pos="5480631" algn="l"/>
                <a:tab pos="5937348" algn="l"/>
                <a:tab pos="6394067" algn="l"/>
                <a:tab pos="6850790" algn="l"/>
                <a:tab pos="7307507" algn="l"/>
                <a:tab pos="7764225" algn="l"/>
                <a:tab pos="8220944" algn="l"/>
                <a:tab pos="8677663" algn="l"/>
                <a:tab pos="9134382" algn="l"/>
              </a:tabLst>
              <a:defRPr sz="1800" b="0" i="0" u="none" strike="noStrike" kern="0" cap="none" spc="0" baseline="0">
                <a:solidFill>
                  <a:srgbClr val="000000"/>
                </a:solidFill>
                <a:uFillTx/>
              </a:defRPr>
            </a:pPr>
            <a:r>
              <a:rPr lang="en-US" sz="2200" b="1" i="1" dirty="0">
                <a:solidFill>
                  <a:srgbClr val="800000"/>
                </a:solidFill>
                <a:latin typeface="Arial" pitchFamily="34"/>
                <a:ea typeface="宋体" pitchFamily="2"/>
                <a:cs typeface="宋体" pitchFamily="2"/>
              </a:rPr>
              <a:t>Question: How to substantially improve wireless capacity?</a:t>
            </a:r>
          </a:p>
        </p:txBody>
      </p:sp>
      <p:sp>
        <p:nvSpPr>
          <p:cNvPr id="11" name="Slide Number Placeholder 3"/>
          <p:cNvSpPr>
            <a:spLocks noGrp="1"/>
          </p:cNvSpPr>
          <p:nvPr>
            <p:ph type="sldNum" sz="quarter" idx="12"/>
          </p:nvPr>
        </p:nvSpPr>
        <p:spPr>
          <a:xfrm>
            <a:off x="6553200" y="6356368"/>
            <a:ext cx="2133600" cy="365125"/>
          </a:xfrm>
        </p:spPr>
        <p:txBody>
          <a:bodyPr/>
          <a:lstStyle/>
          <a:p>
            <a:fld id="{479CA73A-78A3-4C10-894C-EE13A30E405C}" type="slidenum">
              <a:rPr lang="en-US" smtClean="0"/>
              <a:pPr/>
              <a:t>9</a:t>
            </a:fld>
            <a:endParaRPr lang="en-US"/>
          </a:p>
        </p:txBody>
      </p:sp>
      <p:sp>
        <p:nvSpPr>
          <p:cNvPr id="6" name="Date Placeholder 5"/>
          <p:cNvSpPr>
            <a:spLocks noGrp="1"/>
          </p:cNvSpPr>
          <p:nvPr>
            <p:ph type="dt" sz="half" idx="10"/>
          </p:nvPr>
        </p:nvSpPr>
        <p:spPr/>
        <p:txBody>
          <a:bodyPr/>
          <a:lstStyle/>
          <a:p>
            <a:r>
              <a:rPr lang="en-US" smtClean="0"/>
              <a:t>11/21/14</a:t>
            </a:r>
            <a:endParaRPr lang="en-US"/>
          </a:p>
        </p:txBody>
      </p:sp>
      <p:sp>
        <p:nvSpPr>
          <p:cNvPr id="12" name="Footer Placeholder 11"/>
          <p:cNvSpPr>
            <a:spLocks noGrp="1"/>
          </p:cNvSpPr>
          <p:nvPr>
            <p:ph type="ftr" sz="quarter" idx="11"/>
          </p:nvPr>
        </p:nvSpPr>
        <p:spPr/>
        <p:txBody>
          <a:bodyPr/>
          <a:lstStyle/>
          <a:p>
            <a:r>
              <a:rPr lang="en-US" smtClean="0"/>
              <a:t>Software Defined Networking (COMS 6998-10) </a:t>
            </a:r>
            <a:endParaRPr lang="en-US"/>
          </a:p>
        </p:txBody>
      </p:sp>
      <p:graphicFrame>
        <p:nvGraphicFramePr>
          <p:cNvPr id="13" name="Chart 12"/>
          <p:cNvGraphicFramePr>
            <a:graphicFrameLocks/>
          </p:cNvGraphicFramePr>
          <p:nvPr>
            <p:extLst>
              <p:ext uri="{D42A27DB-BD31-4B8C-83A1-F6EECF244321}">
                <p14:modId xmlns:p14="http://schemas.microsoft.com/office/powerpoint/2010/main" val="3313806253"/>
              </p:ext>
            </p:extLst>
          </p:nvPr>
        </p:nvGraphicFramePr>
        <p:xfrm>
          <a:off x="4495800" y="1752600"/>
          <a:ext cx="3925409" cy="3231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768329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3"/>
</p:tagLst>
</file>

<file path=ppt/tags/tag2.xml><?xml version="1.0" encoding="utf-8"?>
<p:tagLst xmlns:a="http://schemas.openxmlformats.org/drawingml/2006/main" xmlns:r="http://schemas.openxmlformats.org/officeDocument/2006/relationships" xmlns:p="http://schemas.openxmlformats.org/presentationml/2006/main">
  <p:tag name="TIMING" val="|4.5|5|5.6|81"/>
</p:tagLst>
</file>

<file path=ppt/tags/tag3.xml><?xml version="1.0" encoding="utf-8"?>
<p:tagLst xmlns:a="http://schemas.openxmlformats.org/drawingml/2006/main" xmlns:r="http://schemas.openxmlformats.org/officeDocument/2006/relationships" xmlns:p="http://schemas.openxmlformats.org/presentationml/2006/main">
  <p:tag name="TIMING" val="|15.2|13"/>
</p:tagLst>
</file>

<file path=ppt/tags/tag4.xml><?xml version="1.0" encoding="utf-8"?>
<p:tagLst xmlns:a="http://schemas.openxmlformats.org/drawingml/2006/main" xmlns:r="http://schemas.openxmlformats.org/officeDocument/2006/relationships" xmlns:p="http://schemas.openxmlformats.org/presentationml/2006/main">
  <p:tag name="TIMING" val="|15.2|13"/>
</p:tagLst>
</file>

<file path=ppt/tags/tag5.xml><?xml version="1.0" encoding="utf-8"?>
<p:tagLst xmlns:a="http://schemas.openxmlformats.org/drawingml/2006/main" xmlns:r="http://schemas.openxmlformats.org/officeDocument/2006/relationships" xmlns:p="http://schemas.openxmlformats.org/presentationml/2006/main">
  <p:tag name="TIMING" val="|31.5|63"/>
</p:tagLst>
</file>

<file path=ppt/tags/tag6.xml><?xml version="1.0" encoding="utf-8"?>
<p:tagLst xmlns:a="http://schemas.openxmlformats.org/drawingml/2006/main" xmlns:r="http://schemas.openxmlformats.org/officeDocument/2006/relationships" xmlns:p="http://schemas.openxmlformats.org/presentationml/2006/main">
  <p:tag name="TIMING" val="|15.3|12.6|5.9|7.1"/>
</p:tagLst>
</file>

<file path=ppt/tags/tag7.xml><?xml version="1.0" encoding="utf-8"?>
<p:tagLst xmlns:a="http://schemas.openxmlformats.org/drawingml/2006/main" xmlns:r="http://schemas.openxmlformats.org/officeDocument/2006/relationships" xmlns:p="http://schemas.openxmlformats.org/presentationml/2006/main">
  <p:tag name="TIMING" val="|8.2|7.9|23.2|8.7|10.7"/>
</p:tagLst>
</file>

<file path=ppt/tags/tag8.xml><?xml version="1.0" encoding="utf-8"?>
<p:tagLst xmlns:a="http://schemas.openxmlformats.org/drawingml/2006/main" xmlns:r="http://schemas.openxmlformats.org/officeDocument/2006/relationships" xmlns:p="http://schemas.openxmlformats.org/presentationml/2006/main">
  <p:tag name="TIMING" val="|15.5|47.1|24.5"/>
</p:tagLst>
</file>

<file path=ppt/tags/tag9.xml><?xml version="1.0" encoding="utf-8"?>
<p:tagLst xmlns:a="http://schemas.openxmlformats.org/drawingml/2006/main" xmlns:r="http://schemas.openxmlformats.org/officeDocument/2006/relationships" xmlns:p="http://schemas.openxmlformats.org/presentationml/2006/main">
  <p:tag name="TIMING" val="|2.4|1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tes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Segoe UI Light"/>
        <a:ea typeface=""/>
        <a:cs typeface=""/>
      </a:majorFont>
      <a:minorFont>
        <a:latin typeface="Segoe UI Light"/>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cmpd="sng">
          <a:solidFill>
            <a:schemeClr val="accent2"/>
          </a:solidFill>
          <a:headEnd type="none"/>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FF"/>
      </a:hlink>
      <a:folHlink>
        <a:srgbClr val="800080"/>
      </a:folHlink>
    </a:clrScheme>
    <a:fontScheme name="Exhibit">
      <a:majorFont>
        <a:latin typeface="Corbel"/>
        <a:ea typeface=""/>
        <a:cs typeface=""/>
        <a:font script="Jpan" typeface="メイリオ"/>
      </a:majorFont>
      <a:minorFont>
        <a:latin typeface="Corbel"/>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headEnd type="none" w="med" len="med"/>
          <a:tailEnd type="none"/>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a:solidFill>
            <a:schemeClr val="tx1"/>
          </a:solidFill>
          <a:headEnd type="none" w="med" len="med"/>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800" dirty="0" smtClean="0">
            <a:latin typeface="Gill Sans Light"/>
            <a:cs typeface="Gill Sans Light"/>
          </a:defRPr>
        </a:defPPr>
      </a:lstStyle>
    </a:txDef>
  </a:objectDefaults>
  <a:extraClrSchemeLst/>
</a:theme>
</file>

<file path=ppt/theme/theme8.xml><?xml version="1.0" encoding="utf-8"?>
<a:theme xmlns:a="http://schemas.openxmlformats.org/drawingml/2006/main" name="7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宋体"/>
        <a:cs typeface="宋体"/>
      </a:majorFont>
      <a:minorFont>
        <a:latin typeface="Calibri"/>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charset="0"/>
          <a:buNone/>
          <a:tabLst/>
          <a:defRPr kumimoji="0" lang="zh-CN" sz="1800" b="0" i="0" u="none" strike="noStrike" cap="none" normalizeH="0" baseline="0">
            <a:ln>
              <a:noFill/>
            </a:ln>
            <a:solidFill>
              <a:schemeClr val="tx1"/>
            </a:solidFill>
            <a:effectLst/>
            <a:latin typeface="Arial" charset="0"/>
            <a:ea typeface="宋体" charset="0"/>
            <a:cs typeface="宋体" charset="0"/>
            <a:sym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charset="0"/>
          <a:buNone/>
          <a:tabLst/>
          <a:defRPr kumimoji="0" lang="zh-CN" sz="1800" b="0" i="0" u="none" strike="noStrike" cap="none" normalizeH="0" baseline="0">
            <a:ln>
              <a:noFill/>
            </a:ln>
            <a:solidFill>
              <a:schemeClr val="tx1"/>
            </a:solidFill>
            <a:effectLst/>
            <a:latin typeface="Arial" charset="0"/>
            <a:ea typeface="宋体" charset="0"/>
            <a:cs typeface="宋体" charset="0"/>
            <a:sym typeface="Arial" charset="0"/>
          </a:defRPr>
        </a:defPPr>
      </a:lst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Segoe UI Light"/>
      <a:ea typeface=""/>
      <a:cs typeface=""/>
    </a:majorFont>
    <a:minorFont>
      <a:latin typeface="Segoe UI Light"/>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37910</TotalTime>
  <Words>6531</Words>
  <Application>Microsoft Macintosh PowerPoint</Application>
  <PresentationFormat>On-screen Show (4:3)</PresentationFormat>
  <Paragraphs>1502</Paragraphs>
  <Slides>78</Slides>
  <Notes>36</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78</vt:i4>
      </vt:variant>
    </vt:vector>
  </HeadingPairs>
  <TitlesOfParts>
    <vt:vector size="91" baseType="lpstr">
      <vt:lpstr>Office Theme</vt:lpstr>
      <vt:lpstr>Themetest</vt:lpstr>
      <vt:lpstr>2_Office Theme</vt:lpstr>
      <vt:lpstr>3_Office Theme</vt:lpstr>
      <vt:lpstr>4_Office Theme</vt:lpstr>
      <vt:lpstr>5_Office Theme</vt:lpstr>
      <vt:lpstr>6_Office Theme</vt:lpstr>
      <vt:lpstr>7_Office Theme</vt:lpstr>
      <vt:lpstr>8_Office Theme</vt:lpstr>
      <vt:lpstr>1_Office Theme</vt:lpstr>
      <vt:lpstr>9_Office Theme</vt:lpstr>
      <vt:lpstr>Visio</vt:lpstr>
      <vt:lpstr>Equation</vt:lpstr>
      <vt:lpstr>Software Defined Networking COMS 6998-10, Fall 2014</vt:lpstr>
      <vt:lpstr>Outline</vt:lpstr>
      <vt:lpstr>Review of Previous Lecture: Defense Against Control Plane Attacks</vt:lpstr>
      <vt:lpstr>Connection Migration – Packet  Diagram</vt:lpstr>
      <vt:lpstr>PowerPoint Presentation</vt:lpstr>
      <vt:lpstr>FRESCO Modular Design</vt:lpstr>
      <vt:lpstr>PowerPoint Presentation</vt:lpstr>
      <vt:lpstr>Outline</vt:lpstr>
      <vt:lpstr>Wireless Data Growth</vt:lpstr>
      <vt:lpstr>Outline</vt:lpstr>
      <vt:lpstr>OpenRadio: Access Dataplane</vt:lpstr>
      <vt:lpstr>Design goals and Challenges</vt:lpstr>
      <vt:lpstr>Wireless Basebands</vt:lpstr>
      <vt:lpstr>Modular declarative interface</vt:lpstr>
      <vt:lpstr>State machines and deadlines</vt:lpstr>
      <vt:lpstr>Design principle I Judiciously scoping flexibility</vt:lpstr>
      <vt:lpstr>Design principle II Processing-Decision separation</vt:lpstr>
      <vt:lpstr>Prototype</vt:lpstr>
      <vt:lpstr>OpenRadio: Current Status</vt:lpstr>
      <vt:lpstr>Software architecture</vt:lpstr>
      <vt:lpstr>Outline</vt:lpstr>
      <vt:lpstr>PRAN Programmability</vt:lpstr>
      <vt:lpstr>PowerPoint Presentation</vt:lpstr>
      <vt:lpstr>Summary</vt:lpstr>
      <vt:lpstr>Outline</vt:lpstr>
      <vt:lpstr>Carrier’s Dilemma</vt:lpstr>
      <vt:lpstr>LTE Radio Access Networks</vt:lpstr>
      <vt:lpstr>Dense and Chaotic Deployments</vt:lpstr>
      <vt:lpstr>Problems</vt:lpstr>
      <vt:lpstr>SoftRAN: Big Base Station Abstraction</vt:lpstr>
      <vt:lpstr>Radio Resource Allocation</vt:lpstr>
      <vt:lpstr>SoftRAN: SDN Approach to RAN</vt:lpstr>
      <vt:lpstr>SoftRAN: SDN Approach to RAN</vt:lpstr>
      <vt:lpstr>SoftRAN Architecture Summary</vt:lpstr>
      <vt:lpstr>SoftRAN Architecture: Updates</vt:lpstr>
      <vt:lpstr>SoftRAN Architecture: Controller Design</vt:lpstr>
      <vt:lpstr>SoftRAN Architecture: Radio Element API</vt:lpstr>
      <vt:lpstr>Refactoring Control Plane</vt:lpstr>
      <vt:lpstr>SoftRAN Advantages</vt:lpstr>
      <vt:lpstr>SoftRAN: Evolving the RAN</vt:lpstr>
      <vt:lpstr>RadioVisor Design</vt:lpstr>
      <vt:lpstr>Slice Manager</vt:lpstr>
      <vt:lpstr>Resource Grid Allocation and Isolation</vt:lpstr>
      <vt:lpstr>Summary</vt:lpstr>
      <vt:lpstr>Outline</vt:lpstr>
      <vt:lpstr>LTE Cellular Network Architecture</vt:lpstr>
      <vt:lpstr>Cellular core networks are not flexible</vt:lpstr>
      <vt:lpstr>SoftCell Overview</vt:lpstr>
      <vt:lpstr>SoftCell Design Goal</vt:lpstr>
      <vt:lpstr>Characteristics of Cellular Core Networks</vt:lpstr>
      <vt:lpstr>Challenge: Scalability</vt:lpstr>
      <vt:lpstr>SoftCell Design</vt:lpstr>
      <vt:lpstr>Multi-Dimensional Aggregation</vt:lpstr>
      <vt:lpstr>Location-Based Hierarchical IP Address</vt:lpstr>
      <vt:lpstr>Location-Based Hierarchical IP Address</vt:lpstr>
      <vt:lpstr>Route to different BSs with BS ID</vt:lpstr>
      <vt:lpstr>MB load balancing with policy tag and BS ID</vt:lpstr>
      <vt:lpstr>MB load balancing with policy tag and BS ID</vt:lpstr>
      <vt:lpstr>Policy Consistency</vt:lpstr>
      <vt:lpstr>Policy Consistency</vt:lpstr>
      <vt:lpstr>Multi-Dimensional Identifier Encoding</vt:lpstr>
      <vt:lpstr>Scalable Data Plane Summary</vt:lpstr>
      <vt:lpstr>Control Plane Load</vt:lpstr>
      <vt:lpstr>Summary</vt:lpstr>
      <vt:lpstr>Outline</vt:lpstr>
      <vt:lpstr>LTE Cellular Network Architecture</vt:lpstr>
      <vt:lpstr>Current Mobile WANs</vt:lpstr>
      <vt:lpstr>SoftMoW Solution</vt:lpstr>
      <vt:lpstr>SoftMoW Solution</vt:lpstr>
      <vt:lpstr>First Level-SoftMoW Architecture</vt:lpstr>
      <vt:lpstr>Second Level-SoftMoW Architecture</vt:lpstr>
      <vt:lpstr>PowerPoint Presentation</vt:lpstr>
      <vt:lpstr>Recursive Link Discovery Protocol</vt:lpstr>
      <vt:lpstr>Path Implementation</vt:lpstr>
      <vt:lpstr>Time-of-day Handover Optimization</vt:lpstr>
      <vt:lpstr>Summary</vt:lpstr>
      <vt:lpstr>Conclusion and Future 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1200</cp:revision>
  <dcterms:created xsi:type="dcterms:W3CDTF">2011-08-08T23:13:16Z</dcterms:created>
  <dcterms:modified xsi:type="dcterms:W3CDTF">2014-11-22T03:11:52Z</dcterms:modified>
</cp:coreProperties>
</file>