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</p:sldMasterIdLst>
  <p:notesMasterIdLst>
    <p:notesMasterId r:id="rId81"/>
  </p:notesMasterIdLst>
  <p:handoutMasterIdLst>
    <p:handoutMasterId r:id="rId82"/>
  </p:handoutMasterIdLst>
  <p:sldIdLst>
    <p:sldId id="256" r:id="rId3"/>
    <p:sldId id="659" r:id="rId4"/>
    <p:sldId id="635" r:id="rId5"/>
    <p:sldId id="636" r:id="rId6"/>
    <p:sldId id="637" r:id="rId7"/>
    <p:sldId id="638" r:id="rId8"/>
    <p:sldId id="639" r:id="rId9"/>
    <p:sldId id="641" r:id="rId10"/>
    <p:sldId id="642" r:id="rId11"/>
    <p:sldId id="644" r:id="rId12"/>
    <p:sldId id="645" r:id="rId13"/>
    <p:sldId id="646" r:id="rId14"/>
    <p:sldId id="647" r:id="rId15"/>
    <p:sldId id="648" r:id="rId16"/>
    <p:sldId id="649" r:id="rId17"/>
    <p:sldId id="650" r:id="rId18"/>
    <p:sldId id="651" r:id="rId19"/>
    <p:sldId id="652" r:id="rId20"/>
    <p:sldId id="653" r:id="rId21"/>
    <p:sldId id="654" r:id="rId22"/>
    <p:sldId id="655" r:id="rId23"/>
    <p:sldId id="657" r:id="rId24"/>
    <p:sldId id="658" r:id="rId25"/>
    <p:sldId id="660" r:id="rId26"/>
    <p:sldId id="590" r:id="rId27"/>
    <p:sldId id="574" r:id="rId28"/>
    <p:sldId id="575" r:id="rId29"/>
    <p:sldId id="576" r:id="rId30"/>
    <p:sldId id="577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5" r:id="rId39"/>
    <p:sldId id="586" r:id="rId40"/>
    <p:sldId id="587" r:id="rId41"/>
    <p:sldId id="588" r:id="rId42"/>
    <p:sldId id="589" r:id="rId43"/>
    <p:sldId id="634" r:id="rId44"/>
    <p:sldId id="595" r:id="rId45"/>
    <p:sldId id="596" r:id="rId46"/>
    <p:sldId id="597" r:id="rId47"/>
    <p:sldId id="598" r:id="rId48"/>
    <p:sldId id="599" r:id="rId49"/>
    <p:sldId id="600" r:id="rId50"/>
    <p:sldId id="601" r:id="rId51"/>
    <p:sldId id="602" r:id="rId52"/>
    <p:sldId id="603" r:id="rId53"/>
    <p:sldId id="604" r:id="rId54"/>
    <p:sldId id="605" r:id="rId55"/>
    <p:sldId id="606" r:id="rId56"/>
    <p:sldId id="607" r:id="rId57"/>
    <p:sldId id="608" r:id="rId58"/>
    <p:sldId id="609" r:id="rId59"/>
    <p:sldId id="610" r:id="rId60"/>
    <p:sldId id="611" r:id="rId61"/>
    <p:sldId id="616" r:id="rId62"/>
    <p:sldId id="617" r:id="rId63"/>
    <p:sldId id="618" r:id="rId64"/>
    <p:sldId id="619" r:id="rId65"/>
    <p:sldId id="620" r:id="rId66"/>
    <p:sldId id="621" r:id="rId67"/>
    <p:sldId id="622" r:id="rId68"/>
    <p:sldId id="623" r:id="rId69"/>
    <p:sldId id="624" r:id="rId70"/>
    <p:sldId id="625" r:id="rId71"/>
    <p:sldId id="626" r:id="rId72"/>
    <p:sldId id="627" r:id="rId73"/>
    <p:sldId id="628" r:id="rId74"/>
    <p:sldId id="629" r:id="rId75"/>
    <p:sldId id="630" r:id="rId76"/>
    <p:sldId id="631" r:id="rId77"/>
    <p:sldId id="632" r:id="rId78"/>
    <p:sldId id="633" r:id="rId79"/>
    <p:sldId id="573" r:id="rId80"/>
  </p:sldIdLst>
  <p:sldSz cx="9144000" cy="6858000" type="screen4x3"/>
  <p:notesSz cx="7315200" cy="96012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316" autoAdjust="0"/>
  </p:normalViewPr>
  <p:slideViewPr>
    <p:cSldViewPr>
      <p:cViewPr>
        <p:scale>
          <a:sx n="75" d="100"/>
          <a:sy n="75" d="100"/>
        </p:scale>
        <p:origin x="-2368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48C7-9C96-2143-AF4C-BB8B096C494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7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48C7-9C96-2143-AF4C-BB8B096C494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B38B-0471-C340-9582-C386ECD00BD2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733800" cy="396877"/>
          </a:xfrm>
        </p:spPr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1168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219450" cy="32067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2017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0540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5719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7585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5349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62488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884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t>Software Defined Networking (COMS 6998-10)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6817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23571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39247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2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5D2ACF4-D73F-344A-8950-8B2C9965B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9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001377"/>
            <a:ext cx="8229600" cy="3829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17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2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5D2ACF4-D73F-344A-8950-8B2C9965B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9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001377"/>
            <a:ext cx="8229600" cy="3829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2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5D2ACF4-D73F-344A-8950-8B2C9965B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9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001377"/>
            <a:ext cx="8229600" cy="3829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99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2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5D2ACF4-D73F-344A-8950-8B2C9965B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9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001377"/>
            <a:ext cx="8229600" cy="3829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66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2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5D2ACF4-D73F-344A-8950-8B2C9965B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9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001377"/>
            <a:ext cx="8229600" cy="3829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00799"/>
            <a:ext cx="3733800" cy="3206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1"/>
            <a:ext cx="3505200" cy="396876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5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5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19400" y="6400800"/>
            <a:ext cx="329565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2897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porras\Desktop\OF_June_2012\Demo1_SecurityConstraints.mov" TargetMode="External"/><Relationship Id="rId4" Type="http://schemas.openxmlformats.org/officeDocument/2006/relationships/hyperlink" Target="http://youtu.be/ySSCCPPt51U" TargetMode="External"/><Relationship Id="rId5" Type="http://schemas.openxmlformats.org/officeDocument/2006/relationships/hyperlink" Target="file:///\\localhost\Users\porras\Desktop\OF_June_2012\Demo2_ReflectorNets.mov" TargetMode="External"/><Relationship Id="rId6" Type="http://schemas.openxmlformats.org/officeDocument/2006/relationships/hyperlink" Target="http://www.youtube.com/watch?v=WaVt1nGRj7s" TargetMode="External"/><Relationship Id="rId7" Type="http://schemas.openxmlformats.org/officeDocument/2006/relationships/hyperlink" Target="file:///\\localhost\Users\porras\Desktop\OF_June_2012\Demo3_Quarantine.mov" TargetMode="External"/><Relationship Id="rId8" Type="http://schemas.openxmlformats.org/officeDocument/2006/relationships/hyperlink" Target="http://www.openflowsec.org/Demo3_Quarantine.mov" TargetMode="External"/><Relationship Id="rId9" Type="http://schemas.openxmlformats.org/officeDocument/2006/relationships/hyperlink" Target="http://youtu.be/vf6jAGesVNY" TargetMode="Externa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2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Software Defined Networking</a:t>
            </a:r>
            <a:br>
              <a:rPr lang="en-US" dirty="0"/>
            </a:br>
            <a:r>
              <a:rPr lang="en-US" dirty="0"/>
              <a:t>COMS 6998</a:t>
            </a:r>
            <a:r>
              <a:rPr lang="en-US" dirty="0" smtClean="0"/>
              <a:t>-10, </a:t>
            </a:r>
            <a:r>
              <a:rPr lang="en-US" dirty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352801"/>
            <a:ext cx="81534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Instructor: Li Erran Li (</a:t>
            </a:r>
            <a:r>
              <a:rPr lang="en-US" sz="3400" dirty="0" err="1">
                <a:solidFill>
                  <a:srgbClr val="9F8540"/>
                </a:solidFill>
              </a:rPr>
              <a:t>lierranli@cs.columbia.edu</a:t>
            </a:r>
            <a:r>
              <a:rPr lang="en-US" sz="3400" dirty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http://www.cs.columbia.edu/~lierranli/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coms6998-10SDNFall2014/</a:t>
            </a:r>
            <a:endParaRPr lang="en-US" sz="3400" dirty="0" smtClean="0">
              <a:solidFill>
                <a:srgbClr val="9F8540"/>
              </a:solidFill>
            </a:endParaRPr>
          </a:p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11/17/2014: SDN Security</a:t>
            </a:r>
            <a:endParaRPr lang="en-US" sz="3400" dirty="0">
              <a:solidFill>
                <a:srgbClr val="9F854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2928686" cy="5347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 smtClean="0">
                <a:solidFill>
                  <a:srgbClr val="002D99"/>
                </a:solidFill>
              </a:rPr>
              <a:t>B4 Architecture</a:t>
            </a:r>
            <a:endParaRPr lang="en-CA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10-25 at 1.5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7239000" cy="49130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143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NCS: Network Control Servers</a:t>
            </a:r>
          </a:p>
          <a:p>
            <a:r>
              <a:rPr lang="en-US" dirty="0" smtClean="0"/>
              <a:t>RAP: Routing Application Proxy</a:t>
            </a:r>
          </a:p>
          <a:p>
            <a:r>
              <a:rPr lang="en-US" dirty="0" smtClean="0"/>
              <a:t>OFC: </a:t>
            </a:r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</a:p>
          <a:p>
            <a:r>
              <a:rPr lang="en-US" dirty="0" smtClean="0"/>
              <a:t>OFA: </a:t>
            </a:r>
            <a:r>
              <a:rPr lang="en-US" dirty="0" err="1" smtClean="0"/>
              <a:t>OpenFlow</a:t>
            </a:r>
            <a:r>
              <a:rPr lang="en-US" dirty="0" smtClean="0"/>
              <a:t> Agent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42672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038600"/>
            <a:ext cx="2399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NCS and switches share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 of band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network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8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533400" y="533400"/>
            <a:ext cx="6477000" cy="10656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>
                <a:solidFill>
                  <a:srgbClr val="002D99"/>
                </a:solidFill>
              </a:rPr>
              <a:t>B4 </a:t>
            </a:r>
            <a:r>
              <a:rPr lang="en-US" sz="4000" dirty="0" smtClean="0">
                <a:solidFill>
                  <a:srgbClr val="002D99"/>
                </a:solidFill>
              </a:rPr>
              <a:t>Architecture: Data Plane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20800" y="2400300"/>
            <a:ext cx="83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1100" y="2755900"/>
            <a:ext cx="97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8100" y="3429000"/>
            <a:ext cx="85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8400" y="3784600"/>
            <a:ext cx="990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" y="4254500"/>
            <a:ext cx="1892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0" b="1" smtClean="0">
                <a:solidFill>
                  <a:srgbClr val="000000"/>
                </a:solidFill>
                <a:latin typeface="Arial Bold"/>
                <a:cs typeface="Arial Bold"/>
              </a:rPr>
              <a:t>Site 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30500" y="2400300"/>
            <a:ext cx="290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59300" y="2743200"/>
            <a:ext cx="1079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iBGP</a:t>
            </a:r>
          </a:p>
          <a:p>
            <a:pPr>
              <a:lnSpc>
                <a:spcPts val="19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03500" y="2844800"/>
            <a:ext cx="303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19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30500" y="3429000"/>
            <a:ext cx="290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03500" y="3784600"/>
            <a:ext cx="303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00300" y="4851400"/>
            <a:ext cx="3238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eBGP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73300" y="5384800"/>
            <a:ext cx="3365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Clusters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65800" y="2387600"/>
            <a:ext cx="3263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Site B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80300" y="2882900"/>
            <a:ext cx="1549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Site C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88200" y="6426200"/>
            <a:ext cx="1955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lang="en-CA" sz="700" smtClean="0">
                <a:solidFill>
                  <a:srgbClr val="CCCCCC"/>
                </a:solidFill>
                <a:latin typeface="Arial"/>
                <a:cs typeface="Arial"/>
              </a:rPr>
              <a:t>Google Confidential and Proprietary</a:t>
            </a:r>
          </a:p>
          <a:p>
            <a:pPr>
              <a:lnSpc>
                <a:spcPts val="805"/>
              </a:lnSpc>
            </a:pPr>
            <a:endParaRPr lang="en-CA" sz="700">
              <a:solidFill>
                <a:srgbClr val="000000"/>
              </a:solidFill>
            </a:endParaRPr>
          </a:p>
        </p:txBody>
      </p:sp>
      <p:pic>
        <p:nvPicPr>
          <p:cNvPr id="19" name="Picture 18" descr="Screen Shot 2013-10-25 at 1.5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3429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14800" y="4572000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OpenFlow</a:t>
            </a:r>
            <a:r>
              <a:rPr lang="en-US" dirty="0" smtClean="0"/>
              <a:t> Agent (OFA): is a user-level process running on switch hardware 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/>
              <a:t>implement extended </a:t>
            </a:r>
            <a:r>
              <a:rPr lang="en-US" dirty="0" err="1" smtClean="0"/>
              <a:t>OpenFlow</a:t>
            </a:r>
            <a:r>
              <a:rPr lang="en-US" dirty="0" smtClean="0"/>
              <a:t> to manage the hardware pipeline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/>
              <a:t>Forward BGP routing packets to OFC, in turn to BGP stack.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533400" y="533400"/>
            <a:ext cx="6328856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>
                <a:solidFill>
                  <a:srgbClr val="002D99"/>
                </a:solidFill>
              </a:rPr>
              <a:t>B4 </a:t>
            </a:r>
            <a:r>
              <a:rPr lang="en-US" sz="4000" dirty="0" smtClean="0">
                <a:solidFill>
                  <a:srgbClr val="002D99"/>
                </a:solidFill>
              </a:rPr>
              <a:t>Architecture: Control Plane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30600" y="1333500"/>
            <a:ext cx="2197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Gateway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1930400"/>
            <a:ext cx="50419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30249"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Site A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Controllers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9300" y="1244600"/>
            <a:ext cx="321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Cental TE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57900" y="1587500"/>
            <a:ext cx="2984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Server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6300" y="3098800"/>
            <a:ext cx="158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Quagga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65400" y="2921000"/>
            <a:ext cx="1155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Rout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90800" y="3276600"/>
            <a:ext cx="1130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Prox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35400" y="3098800"/>
            <a:ext cx="2235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TE Agent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72200" y="3378200"/>
            <a:ext cx="285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9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32200" y="3695700"/>
            <a:ext cx="863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OFC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41600" y="4978400"/>
            <a:ext cx="2057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NCS 2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0400" y="5308600"/>
            <a:ext cx="4038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NCS 3</a:t>
            </a:r>
          </a:p>
          <a:p>
            <a:pPr>
              <a:lnSpc>
                <a:spcPts val="19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00600" y="4749800"/>
            <a:ext cx="4229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NCS 1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88200" y="6426200"/>
            <a:ext cx="1955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lang="en-CA" sz="700" smtClean="0">
                <a:solidFill>
                  <a:srgbClr val="CCCCCC"/>
                </a:solidFill>
                <a:latin typeface="Arial"/>
                <a:cs typeface="Arial"/>
              </a:rPr>
              <a:t>Google Confidential and Proprietary</a:t>
            </a:r>
          </a:p>
          <a:p>
            <a:pPr>
              <a:lnSpc>
                <a:spcPts val="805"/>
              </a:lnSpc>
            </a:pPr>
            <a:endParaRPr lang="en-CA" sz="700">
              <a:solidFill>
                <a:srgbClr val="000000"/>
              </a:solidFill>
            </a:endParaRPr>
          </a:p>
        </p:txBody>
      </p:sp>
      <p:pic>
        <p:nvPicPr>
          <p:cNvPr id="18" name="Picture 17" descr="Screen Shot 2013-10-25 at 1.5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19200"/>
            <a:ext cx="8406755" cy="5257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9800" y="1981200"/>
            <a:ext cx="64556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Route Proxy: controller app to connect </a:t>
            </a:r>
            <a:r>
              <a:rPr lang="en-US" dirty="0" err="1" smtClean="0">
                <a:solidFill>
                  <a:srgbClr val="FF0000"/>
                </a:solidFill>
              </a:rPr>
              <a:t>Quagga</a:t>
            </a:r>
            <a:r>
              <a:rPr lang="en-US" dirty="0" smtClean="0">
                <a:solidFill>
                  <a:srgbClr val="FF0000"/>
                </a:solidFill>
              </a:rPr>
              <a:t> and OF switches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BGP/ISIS route updates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Routing protocol packets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Interface updates from switches to </a:t>
            </a:r>
            <a:r>
              <a:rPr lang="en-US" dirty="0" err="1" smtClean="0">
                <a:solidFill>
                  <a:srgbClr val="FF0000"/>
                </a:solidFill>
              </a:rPr>
              <a:t>Quagga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533400" y="533400"/>
            <a:ext cx="5068745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rgbClr val="002D99"/>
                </a:solidFill>
              </a:rPr>
              <a:t>Hybrid SDN Deployment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11500" y="2336800"/>
            <a:ext cx="914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36900" y="25908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8575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40200" y="3009900"/>
            <a:ext cx="488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213100" algn="l"/>
              </a:tabLst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	IBGP/ISIS to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53300" y="3200400"/>
            <a:ext cx="1676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81500" y="4483100"/>
            <a:ext cx="4762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0" b="1" smtClean="0">
                <a:solidFill>
                  <a:srgbClr val="FF0000"/>
                </a:solidFill>
                <a:latin typeface="Arial Bold"/>
                <a:cs typeface="Arial Bold"/>
              </a:rPr>
              <a:t>(not representative of actual topology)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pic>
        <p:nvPicPr>
          <p:cNvPr id="12" name="Picture 11" descr="Screen Shot 2013-10-25 at 2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370749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11500" y="2336800"/>
            <a:ext cx="914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36900" y="25908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8575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40200" y="3009900"/>
            <a:ext cx="488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213100" algn="l"/>
              </a:tabLst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	IBGP/ISIS to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53300" y="3200400"/>
            <a:ext cx="1676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60600" y="4140200"/>
            <a:ext cx="889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98900" y="4140200"/>
            <a:ext cx="635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OFC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74900" y="4749800"/>
            <a:ext cx="749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98900" y="4749800"/>
            <a:ext cx="635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Glue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7600" y="5359400"/>
            <a:ext cx="749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35400" y="5359400"/>
            <a:ext cx="749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6" name="Picture 15" descr="Screen Shot 2013-10-25 at 2.0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8877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6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0" y="17780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80300" y="2044700"/>
            <a:ext cx="1663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2606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90500" algn="l"/>
              </a:tabLst>
            </a:pP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183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11500" y="2336800"/>
            <a:ext cx="1130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900" y="2590800"/>
            <a:ext cx="110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36900" y="2857500"/>
            <a:ext cx="110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56100" y="2654300"/>
            <a:ext cx="4673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46700" y="3200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63900" y="36068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6400" y="4330700"/>
            <a:ext cx="17526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85"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60600" y="4152900"/>
            <a:ext cx="298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6383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	OFC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74900" y="4762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240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Glue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87600" y="5372100"/>
            <a:ext cx="2857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4478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Paxos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46700" y="38862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0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pic>
        <p:nvPicPr>
          <p:cNvPr id="18" name="Picture 17" descr="Screen Shot 2013-10-25 at 2.0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3985"/>
            <a:ext cx="8915400" cy="47067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6700" y="1676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11500" y="2336800"/>
            <a:ext cx="5918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235200" algn="l"/>
                <a:tab pos="35306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	OFA	OFA</a:t>
            </a:r>
          </a:p>
          <a:p>
            <a:pPr>
              <a:lnSpc>
                <a:spcPts val="207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5908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900" y="28575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6700" y="3200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900" y="36068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400" y="4330700"/>
            <a:ext cx="17526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85"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0600" y="4152900"/>
            <a:ext cx="298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6383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	OFC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74900" y="4762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240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Glue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7600" y="5372100"/>
            <a:ext cx="2857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4478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Paxos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46700" y="38862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0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0100" y="5956300"/>
            <a:ext cx="8343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SDN site delivers full interoperability with legacy sites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17" name="Picture 16" descr="Screen Shot 2013-10-25 at 2.0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7" y="1371600"/>
            <a:ext cx="8515853" cy="449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6700" y="1676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11500" y="2336800"/>
            <a:ext cx="5918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235200" algn="l"/>
                <a:tab pos="35306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	OFA	OFA</a:t>
            </a:r>
          </a:p>
          <a:p>
            <a:pPr>
              <a:lnSpc>
                <a:spcPts val="207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5908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900" y="28575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6700" y="3200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900" y="36068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400" y="4330700"/>
            <a:ext cx="17526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85"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0600" y="4152900"/>
            <a:ext cx="298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6383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	OFC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74900" y="4762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240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RCS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7600" y="5372100"/>
            <a:ext cx="2857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4478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Paxos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46700" y="38862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0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8000" y="4826000"/>
            <a:ext cx="3441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0" b="1" smtClean="0">
                <a:solidFill>
                  <a:srgbClr val="FF0000"/>
                </a:solidFill>
                <a:latin typeface="Arial Bold"/>
                <a:cs typeface="Arial Bold"/>
              </a:rPr>
              <a:t>TE Server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0100" y="6096000"/>
            <a:ext cx="8343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Ready to introduce new functionality, e.g., TE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18" name="Picture 17" descr="Screen Shot 2013-10-25 at 2.0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7162800" cy="47086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5943033" cy="5347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 smtClean="0">
                <a:solidFill>
                  <a:srgbClr val="002D99"/>
                </a:solidFill>
              </a:rPr>
              <a:t>Traffic Engineering Architecture</a:t>
            </a:r>
            <a:endParaRPr lang="en-CA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10-25 at 2.0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295400"/>
            <a:ext cx="9144000" cy="50991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33400" y="533400"/>
            <a:ext cx="4675934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TE Optimization </a:t>
            </a:r>
            <a:r>
              <a:rPr lang="en-US" sz="3600" dirty="0" smtClean="0">
                <a:solidFill>
                  <a:srgbClr val="002D99"/>
                </a:solidFill>
              </a:rPr>
              <a:t>Problem</a:t>
            </a:r>
            <a:endParaRPr lang="en-CA" sz="3610" b="1" dirty="0" smtClean="0">
              <a:solidFill>
                <a:srgbClr val="3368FC"/>
              </a:solidFill>
              <a:latin typeface="Arial Bold"/>
              <a:cs typeface="Arial Bold"/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333500"/>
            <a:ext cx="7533337" cy="1418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Max-min fair bandwidth allocation to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FlowGroups</a:t>
            </a:r>
            <a:endParaRPr lang="en-CA" sz="2800" dirty="0" smtClean="0">
              <a:solidFill>
                <a:srgbClr val="3B3B3B"/>
              </a:solidFill>
              <a:cs typeface="Arial"/>
            </a:endParaRPr>
          </a:p>
          <a:p>
            <a:pPr lvl="1">
              <a:lnSpc>
                <a:spcPts val="276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400" dirty="0" err="1" smtClean="0">
                <a:solidFill>
                  <a:srgbClr val="3B3B3B"/>
                </a:solidFill>
                <a:latin typeface="Arial"/>
                <a:cs typeface="Arial"/>
              </a:rPr>
              <a:t>FlowGroups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: {DC Pairs, priority class}</a:t>
            </a:r>
            <a:endParaRPr lang="en-CA" sz="2800" dirty="0" smtClean="0">
              <a:solidFill>
                <a:srgbClr val="3B3B3B"/>
              </a:solidFill>
              <a:cs typeface="Arial"/>
            </a:endParaRPr>
          </a:p>
          <a:p>
            <a:pPr>
              <a:lnSpc>
                <a:spcPts val="276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	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4622" y="2133600"/>
            <a:ext cx="8529378" cy="10891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FlowGroup’s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 priority represented by bandwidth function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HW capabilities constrains solution:</a:t>
            </a:r>
          </a:p>
          <a:p>
            <a:pPr>
              <a:lnSpc>
                <a:spcPts val="28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1822" y="2832100"/>
            <a:ext cx="4259780" cy="10891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Maximum number of paths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 Splits quantization</a:t>
            </a:r>
          </a:p>
          <a:p>
            <a:pPr>
              <a:lnSpc>
                <a:spcPts val="28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243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Nov 21 Friday’s class on SDN wireless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Time: 4:10-6:00pm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Place: 545 </a:t>
            </a:r>
            <a:r>
              <a:rPr lang="en-US" dirty="0" err="1" smtClean="0">
                <a:solidFill>
                  <a:srgbClr val="FF0000"/>
                </a:solidFill>
              </a:rPr>
              <a:t>Mudd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Review on SDN Traffic Engineering</a:t>
            </a:r>
          </a:p>
          <a:p>
            <a:r>
              <a:rPr lang="en-US" dirty="0" smtClean="0"/>
              <a:t>SDN Security</a:t>
            </a:r>
          </a:p>
          <a:p>
            <a:pPr lvl="1"/>
            <a:r>
              <a:rPr lang="en-US" dirty="0"/>
              <a:t>Defense against Control Plane Attacks</a:t>
            </a:r>
          </a:p>
          <a:p>
            <a:pPr lvl="1"/>
            <a:r>
              <a:rPr lang="en-US" dirty="0" smtClean="0"/>
              <a:t>Security as a 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61722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2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33400" y="533400"/>
            <a:ext cx="5503059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rgbClr val="002D99"/>
                </a:solidFill>
              </a:rPr>
              <a:t>TE Optimization Algorithm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409700"/>
            <a:ext cx="8559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Max-min fair bandwidth allocation to FlowGroups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1752600"/>
            <a:ext cx="85598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06400" algn="l"/>
              </a:tabLst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Fill higher priority along shortest paths and then move to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	longer paths if needed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4200" y="2476500"/>
            <a:ext cx="8559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Example: FG1 HIPRI, FG2 LOPRI</a:t>
            </a:r>
          </a:p>
          <a:p>
            <a:pPr>
              <a:lnSpc>
                <a:spcPts val="257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2.1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9144000" cy="349390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3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178595"/>
            <a:ext cx="7358063" cy="8882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Congestion-free update Problem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-24937" y="2819400"/>
            <a:ext cx="9135070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How to update forwarding plane without </a:t>
            </a:r>
            <a:br>
              <a:rPr lang="en-US" sz="3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causing transient congestion</a:t>
            </a:r>
            <a:r>
              <a:rPr lang="en-US" sz="34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?</a:t>
            </a:r>
          </a:p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solidFill>
                  <a:srgbClr val="FF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See lecture 6 on congestion free updates</a:t>
            </a:r>
            <a:r>
              <a:rPr lang="en-US" sz="34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</a:t>
            </a:r>
            <a:endParaRPr lang="en-US" sz="34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533400" y="304800"/>
            <a:ext cx="7787889" cy="5411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dirty="0" smtClean="0">
                <a:solidFill>
                  <a:srgbClr val="002D99"/>
                </a:solidFill>
              </a:rPr>
              <a:t>SDN Switch with legacy Routing Protocols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409700"/>
            <a:ext cx="4224539" cy="10528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457200" algn="l"/>
              </a:tabLst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Built from merchant silicon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○ 100s of ports of</a:t>
            </a:r>
          </a:p>
          <a:p>
            <a:pPr>
              <a:lnSpc>
                <a:spcPts val="27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2108200"/>
            <a:ext cx="3507620" cy="10425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69900">
              <a:lnSpc>
                <a:spcPts val="2700"/>
              </a:lnSpc>
            </a:pP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nonblocking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 10GE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OpenFlow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 support</a:t>
            </a:r>
          </a:p>
          <a:p>
            <a:pPr>
              <a:lnSpc>
                <a:spcPts val="27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4200" y="2806700"/>
            <a:ext cx="4737199" cy="10891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06400" algn="l"/>
              </a:tabLst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Open source routing stacks for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BGP, ISIS</a:t>
            </a:r>
          </a:p>
          <a:p>
            <a:pPr>
              <a:lnSpc>
                <a:spcPts val="28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3352800"/>
            <a:ext cx="3799893" cy="1423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  <a:tabLst>
                <a:tab pos="457200" algn="l"/>
              </a:tabLst>
            </a:pP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Multiple chassis per site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○ Fault tolerance</a:t>
            </a:r>
          </a:p>
          <a:p>
            <a:pPr>
              <a:lnSpc>
                <a:spcPts val="275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400" y="4559300"/>
            <a:ext cx="3474834" cy="7057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4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○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Scale to multiple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Tbps</a:t>
            </a:r>
            <a:endParaRPr lang="en-CA" sz="2800" dirty="0" smtClean="0">
              <a:solidFill>
                <a:srgbClr val="3B3B3B"/>
              </a:solidFill>
              <a:cs typeface="Arial"/>
            </a:endParaRPr>
          </a:p>
          <a:p>
            <a:pPr>
              <a:lnSpc>
                <a:spcPts val="274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1.4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3672977" cy="48768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1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33400" y="0"/>
            <a:ext cx="8229600" cy="16183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3610" b="1" dirty="0" smtClean="0">
                <a:solidFill>
                  <a:srgbClr val="000090"/>
                </a:solidFill>
                <a:cs typeface="Arial Bold"/>
              </a:rPr>
              <a:t>Benefits of Centralized TE</a:t>
            </a:r>
            <a:r>
              <a:rPr lang="en-CA" sz="3600" dirty="0">
                <a:solidFill>
                  <a:srgbClr val="000090"/>
                </a:solidFill>
              </a:rPr>
              <a:t> </a:t>
            </a:r>
            <a:endParaRPr lang="en-CA" sz="3600" dirty="0" smtClean="0">
              <a:solidFill>
                <a:srgbClr val="000090"/>
              </a:solidFill>
            </a:endParaRPr>
          </a:p>
          <a:p>
            <a:pPr>
              <a:lnSpc>
                <a:spcPts val="4200"/>
              </a:lnSpc>
            </a:pPr>
            <a:r>
              <a:rPr lang="en-CA" sz="3610" b="1" dirty="0" smtClean="0">
                <a:solidFill>
                  <a:srgbClr val="000090"/>
                </a:solidFill>
                <a:cs typeface="Arial Bold"/>
              </a:rPr>
              <a:t>Relative to Shortest Path</a:t>
            </a:r>
          </a:p>
          <a:p>
            <a:pPr>
              <a:lnSpc>
                <a:spcPts val="42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3400" y="5588000"/>
            <a:ext cx="86106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i="1" smtClean="0">
                <a:solidFill>
                  <a:srgbClr val="0000FF"/>
                </a:solidFill>
                <a:latin typeface="Arial Italic"/>
                <a:cs typeface="Arial Italic"/>
              </a:rPr>
              <a:t>Main benefit comes from reduced provisioning for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i="1" smtClean="0">
                <a:solidFill>
                  <a:srgbClr val="0000FF"/>
                </a:solidFill>
                <a:latin typeface="Arial Italic"/>
                <a:cs typeface="Arial Italic"/>
              </a:rPr>
              <a:t>fault tolerance on high priority traffic</a:t>
            </a:r>
          </a:p>
          <a:p>
            <a:pPr>
              <a:lnSpc>
                <a:spcPts val="27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2.1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78216"/>
            <a:ext cx="5906787" cy="431832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6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533400" y="533400"/>
            <a:ext cx="5642570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dirty="0" smtClean="0">
                <a:solidFill>
                  <a:srgbClr val="000090"/>
                </a:solidFill>
                <a:cs typeface="Arial Bold"/>
              </a:rPr>
              <a:t>Conclusions and Future Work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409700"/>
            <a:ext cx="7642216" cy="7207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Dramatic growth in WAN bandwidth requirements</a:t>
            </a:r>
          </a:p>
          <a:p>
            <a:pPr>
              <a:lnSpc>
                <a:spcPts val="276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1752600"/>
            <a:ext cx="8348439" cy="141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2750"/>
              </a:lnSpc>
              <a:tabLst>
                <a:tab pos="863600" algn="l"/>
              </a:tabLst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Existing software/hardware architectures make it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impractical to deliver necessary bandwidth globally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Software Defined Networking: it works and at scale</a:t>
            </a:r>
          </a:p>
          <a:p>
            <a:pPr>
              <a:lnSpc>
                <a:spcPts val="275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2806700"/>
            <a:ext cx="5875957" cy="7183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Separation of hardware from software</a:t>
            </a:r>
          </a:p>
          <a:p>
            <a:pPr>
              <a:lnSpc>
                <a:spcPts val="275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3162300"/>
            <a:ext cx="7614339" cy="10528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 Efficient logically centralized control/management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 Incremental migration path</a:t>
            </a:r>
          </a:p>
          <a:p>
            <a:pPr>
              <a:lnSpc>
                <a:spcPts val="27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4200" y="3860800"/>
            <a:ext cx="5391412" cy="7207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</a:t>
            </a:r>
            <a:r>
              <a:rPr lang="en-CA" sz="2800" i="1" dirty="0" smtClean="0">
                <a:solidFill>
                  <a:srgbClr val="3B3B3B"/>
                </a:solidFill>
                <a:cs typeface="Arial Italic"/>
              </a:rPr>
              <a:t> Convergence to public facing WAN</a:t>
            </a:r>
          </a:p>
          <a:p>
            <a:pPr>
              <a:lnSpc>
                <a:spcPts val="276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243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Nov 21 Friday’s class on SDN wireless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Time: 4:10-6:00pm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Place: 545 </a:t>
            </a:r>
            <a:r>
              <a:rPr lang="en-US" dirty="0" err="1" smtClean="0">
                <a:solidFill>
                  <a:srgbClr val="FF0000"/>
                </a:solidFill>
              </a:rPr>
              <a:t>Mudd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Review on SDN Traffic Engineering</a:t>
            </a:r>
          </a:p>
          <a:p>
            <a:r>
              <a:rPr lang="en-US" dirty="0" smtClean="0"/>
              <a:t>SDN Security</a:t>
            </a:r>
          </a:p>
          <a:p>
            <a:pPr lvl="1"/>
            <a:r>
              <a:rPr lang="en-US" dirty="0"/>
              <a:t>Defense against Control Plane Attacks</a:t>
            </a:r>
          </a:p>
          <a:p>
            <a:pPr lvl="1"/>
            <a:r>
              <a:rPr lang="en-US" dirty="0" smtClean="0"/>
              <a:t>Security as a 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61722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7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Avant-Guard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695950" cy="4351338"/>
          </a:xfrm>
        </p:spPr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Security extension to the </a:t>
            </a:r>
            <a:r>
              <a:rPr lang="en-US" altLang="ko-KR" dirty="0" err="1" smtClean="0">
                <a:latin typeface="Calibri" panose="020F0502020204030204" pitchFamily="34" charset="0"/>
              </a:rPr>
              <a:t>OpenFlow</a:t>
            </a:r>
            <a:r>
              <a:rPr lang="en-US" altLang="ko-KR" dirty="0" smtClean="0">
                <a:latin typeface="Calibri" panose="020F0502020204030204" pitchFamily="34" charset="0"/>
              </a:rPr>
              <a:t> data plane</a:t>
            </a:r>
          </a:p>
          <a:p>
            <a:pPr lvl="1"/>
            <a:endParaRPr lang="en-US" altLang="ko-KR" dirty="0" smtClean="0">
              <a:latin typeface="Calibri" panose="020F0502020204030204" pitchFamily="34" charset="0"/>
            </a:endParaRPr>
          </a:p>
          <a:p>
            <a:pPr lvl="1"/>
            <a:r>
              <a:rPr lang="en-US" altLang="ko-KR" sz="2800" dirty="0" smtClean="0">
                <a:latin typeface="Calibri" panose="020F0502020204030204" pitchFamily="34" charset="0"/>
              </a:rPr>
              <a:t>Connection migration</a:t>
            </a:r>
          </a:p>
          <a:p>
            <a:pPr lvl="2"/>
            <a:r>
              <a:rPr lang="en-US" altLang="ko-KR" sz="2400" dirty="0" smtClean="0">
                <a:latin typeface="Calibri" panose="020F0502020204030204" pitchFamily="34" charset="0"/>
              </a:rPr>
              <a:t>To address scalability </a:t>
            </a:r>
            <a:endParaRPr lang="en-US" altLang="ko-KR" sz="2400" dirty="0"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altLang="ko-KR" sz="2400" dirty="0" smtClean="0">
                <a:latin typeface="Calibri" panose="020F0502020204030204" pitchFamily="34" charset="0"/>
              </a:rPr>
              <a:t>issue</a:t>
            </a:r>
          </a:p>
          <a:p>
            <a:pPr lvl="1"/>
            <a:endParaRPr lang="en-US" altLang="ko-KR" sz="2800" dirty="0" smtClean="0">
              <a:latin typeface="Calibri" panose="020F0502020204030204" pitchFamily="34" charset="0"/>
            </a:endParaRPr>
          </a:p>
          <a:p>
            <a:pPr lvl="1"/>
            <a:r>
              <a:rPr lang="en-US" altLang="ko-KR" sz="2800" dirty="0" smtClean="0">
                <a:latin typeface="Calibri" panose="020F0502020204030204" pitchFamily="34" charset="0"/>
              </a:rPr>
              <a:t>Actuating trigger</a:t>
            </a:r>
          </a:p>
          <a:p>
            <a:pPr lvl="2"/>
            <a:r>
              <a:rPr lang="en-US" altLang="ko-KR" sz="2400" dirty="0" smtClean="0">
                <a:latin typeface="Calibri" panose="020F0502020204030204" pitchFamily="34" charset="0"/>
              </a:rPr>
              <a:t>To address responsiveness</a:t>
            </a:r>
          </a:p>
          <a:p>
            <a:pPr marL="914400" lvl="2" indent="0">
              <a:buNone/>
            </a:pPr>
            <a:r>
              <a:rPr lang="en-US" altLang="ko-KR" sz="2400" dirty="0" smtClean="0">
                <a:latin typeface="Calibri" panose="020F0502020204030204" pitchFamily="34" charset="0"/>
              </a:rPr>
              <a:t> issue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86227" y="3440503"/>
            <a:ext cx="4113471" cy="303649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821793" y="3635727"/>
            <a:ext cx="3787849" cy="414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Control Plane Interface</a:t>
            </a:r>
            <a:endParaRPr lang="ko-KR" altLang="en-US" sz="14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21793" y="5432628"/>
            <a:ext cx="3787849" cy="6799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Flow Table (TCAM and SRAM)</a:t>
            </a:r>
            <a:endParaRPr lang="ko-KR" altLang="en-US" sz="14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966908" y="4367898"/>
            <a:ext cx="729291" cy="887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Flow Table Lookup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56378" y="4367898"/>
            <a:ext cx="1006622" cy="887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Packet Processing</a:t>
            </a:r>
            <a:endParaRPr lang="ko-KR" altLang="en-US" sz="14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86227" y="2577197"/>
            <a:ext cx="4113471" cy="5738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Control Plane</a:t>
            </a:r>
            <a:endParaRPr lang="ko-KR" altLang="en-US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6172200"/>
            <a:ext cx="119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Data Plane</a:t>
            </a:r>
            <a:endParaRPr lang="ko-KR" altLang="en-US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897549" y="4277983"/>
            <a:ext cx="1985630" cy="100228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15" name="직선 연결선 14"/>
          <p:cNvCxnSpPr>
            <a:stCxn id="12" idx="2"/>
            <a:endCxn id="4" idx="0"/>
          </p:cNvCxnSpPr>
          <p:nvPr/>
        </p:nvCxnSpPr>
        <p:spPr>
          <a:xfrm>
            <a:off x="6742963" y="3151060"/>
            <a:ext cx="0" cy="2894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5005203" y="4367898"/>
            <a:ext cx="938397" cy="660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Connection Migration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986056" y="4367898"/>
            <a:ext cx="821366" cy="660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Actuating Trigger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9997" y="5003199"/>
            <a:ext cx="115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Avant-Guard</a:t>
            </a:r>
            <a:endParaRPr lang="ko-KR" altLang="en-US" sz="14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7281898" y="4050400"/>
            <a:ext cx="0" cy="3175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7281898" y="5255162"/>
            <a:ext cx="0" cy="1774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8" idx="3"/>
            <a:endCxn id="9" idx="1"/>
          </p:cNvCxnSpPr>
          <p:nvPr/>
        </p:nvCxnSpPr>
        <p:spPr>
          <a:xfrm>
            <a:off x="7696199" y="4811530"/>
            <a:ext cx="6017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endCxn id="17" idx="0"/>
          </p:cNvCxnSpPr>
          <p:nvPr/>
        </p:nvCxnSpPr>
        <p:spPr>
          <a:xfrm>
            <a:off x="5890363" y="4050397"/>
            <a:ext cx="1" cy="2275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H="1">
            <a:off x="5890363" y="5260856"/>
            <a:ext cx="3987" cy="1717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667000" y="6537324"/>
            <a:ext cx="3448050" cy="320676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25" name="Date Placeholder 5"/>
          <p:cNvSpPr txBox="1">
            <a:spLocks/>
          </p:cNvSpPr>
          <p:nvPr/>
        </p:nvSpPr>
        <p:spPr>
          <a:xfrm>
            <a:off x="6019800" y="6492875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6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96521"/>
            <a:ext cx="7886700" cy="1325563"/>
          </a:xfrm>
        </p:spPr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Connection Migration - Idea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2" y="2142067"/>
            <a:ext cx="8324848" cy="240655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Inspired by TCP SYN Cookie</a:t>
            </a:r>
          </a:p>
          <a:p>
            <a:endParaRPr lang="en-US" altLang="ko-KR" dirty="0">
              <a:latin typeface="Calibri" panose="020F0502020204030204" pitchFamily="34" charset="0"/>
            </a:endParaRPr>
          </a:p>
          <a:p>
            <a:r>
              <a:rPr lang="en-US" altLang="ko-KR" dirty="0" smtClean="0">
                <a:latin typeface="Calibri" panose="020F0502020204030204" pitchFamily="34" charset="0"/>
              </a:rPr>
              <a:t>Concept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TCP </a:t>
            </a:r>
            <a:r>
              <a:rPr lang="en-US" altLang="ko-KR" dirty="0">
                <a:latin typeface="Calibri" panose="020F0502020204030204" pitchFamily="34" charset="0"/>
              </a:rPr>
              <a:t>connection will stat from a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</a:rPr>
              <a:t>SYN packet, and an initiator will wait for TCP SYN/ACK packet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</a:rPr>
              <a:t>TCP-handshake does not issue any kind of data delivery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</a:rPr>
              <a:t>Then, how about treating this TCP-handshake at </a:t>
            </a:r>
            <a:r>
              <a:rPr lang="en-US" altLang="ko-KR" b="1" dirty="0">
                <a:latin typeface="Calibri" panose="020F0502020204030204" pitchFamily="34" charset="0"/>
              </a:rPr>
              <a:t>network devices </a:t>
            </a:r>
            <a:endParaRPr lang="en-US" altLang="ko-KR" b="1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ko-KR" b="1" dirty="0" smtClean="0">
                <a:latin typeface="Calibri" panose="020F0502020204030204" pitchFamily="34" charset="0"/>
              </a:rPr>
              <a:t>instead </a:t>
            </a:r>
            <a:r>
              <a:rPr lang="en-US" altLang="ko-KR" b="1" dirty="0">
                <a:latin typeface="Calibri" panose="020F0502020204030204" pitchFamily="34" charset="0"/>
              </a:rPr>
              <a:t>of target hosts</a:t>
            </a:r>
          </a:p>
          <a:p>
            <a:pPr lvl="1"/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809" y="5197206"/>
            <a:ext cx="707231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708" y="5197203"/>
            <a:ext cx="51435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758" y="5197203"/>
            <a:ext cx="51435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8"/>
          <p:cNvCxnSpPr/>
          <p:nvPr/>
        </p:nvCxnSpPr>
        <p:spPr>
          <a:xfrm>
            <a:off x="2096408" y="5425803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27227" y="5121003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SYN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Arrow Connector 10"/>
          <p:cNvCxnSpPr/>
          <p:nvPr/>
        </p:nvCxnSpPr>
        <p:spPr>
          <a:xfrm flipH="1">
            <a:off x="2096408" y="5806803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/>
          <p:cNvCxnSpPr/>
          <p:nvPr/>
        </p:nvCxnSpPr>
        <p:spPr>
          <a:xfrm>
            <a:off x="2096408" y="6187803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859" y="55136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t>SYN/ACK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9308" y="5894671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ACK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008" y="5121003"/>
            <a:ext cx="51435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8"/>
          <p:cNvCxnSpPr/>
          <p:nvPr/>
        </p:nvCxnSpPr>
        <p:spPr>
          <a:xfrm>
            <a:off x="5239658" y="5349603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70477" y="5044803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SYN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20"/>
          <p:cNvCxnSpPr/>
          <p:nvPr/>
        </p:nvCxnSpPr>
        <p:spPr>
          <a:xfrm flipH="1">
            <a:off x="5239658" y="5730603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1"/>
          <p:cNvCxnSpPr/>
          <p:nvPr/>
        </p:nvCxnSpPr>
        <p:spPr>
          <a:xfrm>
            <a:off x="5239658" y="6111603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1109" y="54374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SYN/ACK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2558" y="5818471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ACK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Straight Connector 25"/>
          <p:cNvCxnSpPr/>
          <p:nvPr/>
        </p:nvCxnSpPr>
        <p:spPr>
          <a:xfrm flipH="1">
            <a:off x="1924958" y="4968603"/>
            <a:ext cx="1428750" cy="1524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7"/>
          <p:cNvCxnSpPr/>
          <p:nvPr/>
        </p:nvCxnSpPr>
        <p:spPr>
          <a:xfrm>
            <a:off x="2267858" y="4892403"/>
            <a:ext cx="914400" cy="1676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30"/>
          <p:cNvSpPr/>
          <p:nvPr/>
        </p:nvSpPr>
        <p:spPr>
          <a:xfrm>
            <a:off x="4920681" y="4892403"/>
            <a:ext cx="1828800" cy="15190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600450" cy="349249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26" name="Date Placeholder 5"/>
          <p:cNvSpPr txBox="1">
            <a:spLocks/>
          </p:cNvSpPr>
          <p:nvPr/>
        </p:nvSpPr>
        <p:spPr>
          <a:xfrm>
            <a:off x="64770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1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45504"/>
            <a:ext cx="7886700" cy="1325563"/>
          </a:xfrm>
        </p:spPr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Connection Migration – Access 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Table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33450" y="1828800"/>
            <a:ext cx="8210550" cy="435133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List </a:t>
            </a:r>
            <a:r>
              <a:rPr lang="en-US" altLang="ko-KR" dirty="0">
                <a:latin typeface="Calibri" panose="020F0502020204030204" pitchFamily="34" charset="0"/>
              </a:rPr>
              <a:t>of visiting clients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</a:rPr>
              <a:t>Format </a:t>
            </a:r>
          </a:p>
          <a:p>
            <a:pPr lvl="2"/>
            <a:r>
              <a:rPr lang="en-US" altLang="ko-KR" dirty="0">
                <a:latin typeface="Calibri" panose="020F0502020204030204" pitchFamily="34" charset="0"/>
              </a:rPr>
              <a:t>Client IP address: # of TCP connection trials</a:t>
            </a:r>
          </a:p>
          <a:p>
            <a:pPr lvl="3"/>
            <a:r>
              <a:rPr lang="en-US" altLang="ko-KR" dirty="0">
                <a:latin typeface="Calibri" panose="020F0502020204030204" pitchFamily="34" charset="0"/>
              </a:rPr>
              <a:t># of TCP connection trials include wrong trials (ACK, FIN, and RST</a:t>
            </a:r>
            <a:r>
              <a:rPr lang="en-US" altLang="ko-KR" dirty="0" smtClean="0">
                <a:latin typeface="Calibri" panose="020F0502020204030204" pitchFamily="34" charset="0"/>
              </a:rPr>
              <a:t>)</a:t>
            </a:r>
            <a:endParaRPr lang="en-US" altLang="ko-KR" dirty="0">
              <a:latin typeface="Calibri" panose="020F0502020204030204" pitchFamily="34" charset="0"/>
            </a:endParaRPr>
          </a:p>
          <a:p>
            <a:pPr lvl="2"/>
            <a:r>
              <a:rPr lang="en-US" altLang="ko-KR" dirty="0">
                <a:latin typeface="Calibri" panose="020F0502020204030204" pitchFamily="34" charset="0"/>
              </a:rPr>
              <a:t>Simple data </a:t>
            </a:r>
            <a:r>
              <a:rPr lang="en-US" altLang="ko-KR" dirty="0" smtClean="0">
                <a:latin typeface="Calibri" panose="020F0502020204030204" pitchFamily="34" charset="0"/>
              </a:rPr>
              <a:t>structure : 6 </a:t>
            </a:r>
            <a:r>
              <a:rPr lang="en-US" altLang="ko-KR" dirty="0">
                <a:latin typeface="Calibri" panose="020F0502020204030204" pitchFamily="34" charset="0"/>
              </a:rPr>
              <a:t>bytes (4 bytes for IP and 2 bytes for </a:t>
            </a:r>
            <a:endParaRPr lang="en-US" altLang="ko-KR" dirty="0" smtClean="0"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altLang="ko-KR" dirty="0" smtClean="0">
                <a:latin typeface="Calibri" panose="020F0502020204030204" pitchFamily="34" charset="0"/>
              </a:rPr>
              <a:t>counter</a:t>
            </a:r>
            <a:r>
              <a:rPr lang="en-US" altLang="ko-KR" dirty="0">
                <a:latin typeface="Calibri" panose="020F0502020204030204" pitchFamily="34" charset="0"/>
              </a:rPr>
              <a:t>)</a:t>
            </a:r>
          </a:p>
          <a:p>
            <a:r>
              <a:rPr lang="en-US" altLang="ko-KR" dirty="0">
                <a:latin typeface="Calibri" panose="020F0502020204030204" pitchFamily="34" charset="0"/>
              </a:rPr>
              <a:t>Overhead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1,000,000 </a:t>
            </a:r>
            <a:r>
              <a:rPr lang="en-US" altLang="ko-KR" dirty="0">
                <a:latin typeface="Calibri" panose="020F0502020204030204" pitchFamily="34" charset="0"/>
              </a:rPr>
              <a:t>client IP </a:t>
            </a:r>
            <a:r>
              <a:rPr lang="en-US" altLang="ko-KR" dirty="0" smtClean="0">
                <a:latin typeface="Calibri" panose="020F0502020204030204" pitchFamily="34" charset="0"/>
              </a:rPr>
              <a:t>addresses </a:t>
            </a:r>
            <a:r>
              <a:rPr lang="en-US" altLang="ko-K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dirty="0" smtClean="0">
                <a:latin typeface="Calibri" panose="020F0502020204030204" pitchFamily="34" charset="0"/>
              </a:rPr>
              <a:t>less </a:t>
            </a:r>
            <a:r>
              <a:rPr lang="en-US" altLang="ko-KR" dirty="0">
                <a:latin typeface="Calibri" panose="020F0502020204030204" pitchFamily="34" charset="0"/>
              </a:rPr>
              <a:t>than 6 MB of memory</a:t>
            </a:r>
          </a:p>
          <a:p>
            <a:r>
              <a:rPr lang="en-US" altLang="ko-KR" dirty="0">
                <a:latin typeface="Calibri" panose="020F0502020204030204" pitchFamily="34" charset="0"/>
              </a:rPr>
              <a:t>A controller application can read this table  </a:t>
            </a:r>
          </a:p>
          <a:p>
            <a:pPr lvl="1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87467" y="5357084"/>
            <a:ext cx="108585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10.0.0.1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872360" y="5357084"/>
            <a:ext cx="85725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15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6" name="직선 연결선 5"/>
          <p:cNvCxnSpPr>
            <a:stCxn id="4" idx="3"/>
            <a:endCxn id="5" idx="1"/>
          </p:cNvCxnSpPr>
          <p:nvPr/>
        </p:nvCxnSpPr>
        <p:spPr>
          <a:xfrm>
            <a:off x="3573319" y="5509484"/>
            <a:ext cx="2990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2487467" y="5661884"/>
            <a:ext cx="108585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12.2.0.1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72360" y="5661884"/>
            <a:ext cx="85725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1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9" name="직선 연결선 8"/>
          <p:cNvCxnSpPr>
            <a:stCxn id="7" idx="3"/>
            <a:endCxn id="8" idx="1"/>
          </p:cNvCxnSpPr>
          <p:nvPr/>
        </p:nvCxnSpPr>
        <p:spPr>
          <a:xfrm>
            <a:off x="3573319" y="5814284"/>
            <a:ext cx="2990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487467" y="5966684"/>
            <a:ext cx="108585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40.0.0.4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872360" y="5966684"/>
            <a:ext cx="85725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100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12" name="직선 연결선 11"/>
          <p:cNvCxnSpPr>
            <a:stCxn id="10" idx="3"/>
            <a:endCxn id="11" idx="1"/>
          </p:cNvCxnSpPr>
          <p:nvPr/>
        </p:nvCxnSpPr>
        <p:spPr>
          <a:xfrm>
            <a:off x="3573319" y="6119084"/>
            <a:ext cx="2990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6304" y="6251006"/>
            <a:ext cx="96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IP</a:t>
            </a:r>
            <a:r>
              <a:rPr lang="ko-KR" altLang="en-US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Address</a:t>
            </a:r>
            <a:endParaRPr lang="ko-KR" altLang="en-US" sz="14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2002" y="6252935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Counter</a:t>
            </a:r>
            <a:endParaRPr lang="ko-KR" altLang="en-US" sz="14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028950" y="6400800"/>
            <a:ext cx="3676650" cy="320676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8" name="Date Placeholder 5"/>
          <p:cNvSpPr txBox="1">
            <a:spLocks/>
          </p:cNvSpPr>
          <p:nvPr/>
        </p:nvSpPr>
        <p:spPr>
          <a:xfrm>
            <a:off x="64008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4854" y="365128"/>
            <a:ext cx="7950497" cy="1325563"/>
          </a:xfrm>
        </p:spPr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Connection Migration – State 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Diagram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933" y="1828800"/>
            <a:ext cx="4936067" cy="435133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4 state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Classification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Distinguish useful TCP connections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Report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Report to a controller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Migration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Migrate a TCP connection</a:t>
            </a:r>
          </a:p>
          <a:p>
            <a:pPr marL="914400" lvl="2" indent="0">
              <a:buNone/>
            </a:pPr>
            <a:r>
              <a:rPr lang="en-US" altLang="ko-KR" dirty="0">
                <a:latin typeface="Calibri" panose="020F0502020204030204" pitchFamily="34" charset="0"/>
              </a:rPr>
              <a:t>i</a:t>
            </a:r>
            <a:r>
              <a:rPr lang="en-US" altLang="ko-KR" dirty="0" smtClean="0">
                <a:latin typeface="Calibri" panose="020F0502020204030204" pitchFamily="34" charset="0"/>
              </a:rPr>
              <a:t>f it is a useful (or valid) connection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Relay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Relay all TCP packets between a </a:t>
            </a:r>
          </a:p>
          <a:p>
            <a:pPr marL="914400" lvl="2" indent="0">
              <a:buNone/>
            </a:pPr>
            <a:r>
              <a:rPr lang="en-US" altLang="ko-KR" dirty="0" smtClean="0">
                <a:latin typeface="Calibri" panose="020F0502020204030204" pitchFamily="34" charset="0"/>
              </a:rPr>
              <a:t>connection source and a destination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808578" y="4043826"/>
            <a:ext cx="1363622" cy="4890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Classification stage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797407" y="2606760"/>
            <a:ext cx="1180214" cy="4890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Report </a:t>
            </a:r>
          </a:p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stage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10157" y="4043826"/>
            <a:ext cx="1180214" cy="4890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Migration</a:t>
            </a:r>
          </a:p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stage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759114" y="2606760"/>
            <a:ext cx="1180214" cy="4890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Replay</a:t>
            </a:r>
          </a:p>
          <a:p>
            <a:pPr algn="ctr" defTabSz="457200"/>
            <a:r>
              <a:rPr lang="en-US" altLang="ko-KR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stage</a:t>
            </a:r>
            <a:endParaRPr lang="ko-KR" altLang="en-US" sz="1400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10" name="직선 화살표 연결선 9"/>
          <p:cNvCxnSpPr>
            <a:endCxn id="5" idx="1"/>
          </p:cNvCxnSpPr>
          <p:nvPr/>
        </p:nvCxnSpPr>
        <p:spPr>
          <a:xfrm flipV="1">
            <a:off x="4393908" y="4288375"/>
            <a:ext cx="414670" cy="7180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47297" y="4043829"/>
            <a:ext cx="985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TCP sessions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14" name="직선 화살표 연결선 13"/>
          <p:cNvCxnSpPr>
            <a:stCxn id="5" idx="0"/>
            <a:endCxn id="6" idx="2"/>
          </p:cNvCxnSpPr>
          <p:nvPr/>
        </p:nvCxnSpPr>
        <p:spPr>
          <a:xfrm flipV="1">
            <a:off x="5490389" y="3095858"/>
            <a:ext cx="897125" cy="947968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6525737" y="3120853"/>
            <a:ext cx="643270" cy="92297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7" idx="0"/>
          </p:cNvCxnSpPr>
          <p:nvPr/>
        </p:nvCxnSpPr>
        <p:spPr>
          <a:xfrm flipH="1" flipV="1">
            <a:off x="6725106" y="3099494"/>
            <a:ext cx="675160" cy="944332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5" idx="2"/>
          </p:cNvCxnSpPr>
          <p:nvPr/>
        </p:nvCxnSpPr>
        <p:spPr>
          <a:xfrm flipH="1">
            <a:off x="5398687" y="4532924"/>
            <a:ext cx="91702" cy="628994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6" idx="3"/>
            <a:endCxn id="8" idx="1"/>
          </p:cNvCxnSpPr>
          <p:nvPr/>
        </p:nvCxnSpPr>
        <p:spPr>
          <a:xfrm>
            <a:off x="6977621" y="2851309"/>
            <a:ext cx="781493" cy="0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77036" y="5155013"/>
            <a:ext cx="989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Failed</a:t>
            </a:r>
          </a:p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TCP sessions</a:t>
            </a:r>
          </a:p>
          <a:p>
            <a:pPr algn="ctr" defTabSz="457200"/>
            <a:endParaRPr lang="en-US" altLang="ko-KR" sz="12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Then, Ignore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0315" y="3367546"/>
            <a:ext cx="98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Established</a:t>
            </a:r>
          </a:p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TCP sessions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39539" y="3426170"/>
            <a:ext cx="815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Allow</a:t>
            </a:r>
          </a:p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Migration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8078" y="3419873"/>
            <a:ext cx="84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Success or</a:t>
            </a:r>
          </a:p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Failure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0395" y="2429477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Allow</a:t>
            </a:r>
          </a:p>
          <a:p>
            <a:pPr algn="ctr" defTabSz="45720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Relay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28950" y="6324601"/>
            <a:ext cx="3676650" cy="396876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24" name="Date Placeholder 5"/>
          <p:cNvSpPr txBox="1">
            <a:spLocks/>
          </p:cNvSpPr>
          <p:nvPr/>
        </p:nvSpPr>
        <p:spPr>
          <a:xfrm>
            <a:off x="64770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2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-8930" y="178594"/>
            <a:ext cx="9170789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Motivation</a:t>
            </a:r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304800" y="4648200"/>
            <a:ext cx="8610600" cy="176272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</a:t>
            </a:r>
            <a:r>
              <a:rPr lang="en-US" sz="3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nter</a:t>
            </a: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-DC WANs </a:t>
            </a:r>
            <a:r>
              <a:rPr lang="en-US" sz="3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bandwidth demand is high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Content distribution both between servers and to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end clients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Site replication for geographic locality and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bandwidth efficiency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Availability z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ones: cross-zone replication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6" name="Picture 5" descr="Screen Shot 2013-10-25 at 1.4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201"/>
            <a:ext cx="7108235" cy="322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6312" y="365128"/>
            <a:ext cx="8312888" cy="1325563"/>
          </a:xfrm>
        </p:spPr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Connection Migration – Flow Chart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430" y="1742574"/>
            <a:ext cx="3548921" cy="44059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8" y="1795742"/>
            <a:ext cx="3736397" cy="4253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337" y="6097565"/>
            <a:ext cx="3170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ko-KR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Flow chart</a:t>
            </a:r>
          </a:p>
          <a:p>
            <a:pPr algn="ctr" defTabSz="457200"/>
            <a:r>
              <a:rPr lang="en-US" altLang="ko-KR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- The case of receiving TCP SYN/RST/FIN packet</a:t>
            </a:r>
            <a:endParaRPr lang="ko-KR" altLang="en-US" sz="16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1996" y="6111420"/>
            <a:ext cx="2600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ko-KR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Flow chart</a:t>
            </a:r>
          </a:p>
          <a:p>
            <a:pPr algn="ctr" defTabSz="457200"/>
            <a:r>
              <a:rPr lang="en-US" altLang="ko-KR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- The case of receiving TCP ACK packet</a:t>
            </a:r>
            <a:endParaRPr lang="ko-KR" altLang="en-US" sz="1600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008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Connection Migration – Packet 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Diagram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85411" y="3891516"/>
            <a:ext cx="3389129" cy="21584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4358" y="3891516"/>
            <a:ext cx="604727" cy="21584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2000" b="1" dirty="0" smtClean="0">
                <a:solidFill>
                  <a:prstClr val="white"/>
                </a:solidFill>
                <a:latin typeface="맑은 고딕"/>
                <a:ea typeface="맑은 고딕"/>
              </a:rPr>
              <a:t>A</a:t>
            </a:r>
            <a:endParaRPr lang="ko-KR" altLang="en-US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50866" y="3891516"/>
            <a:ext cx="604727" cy="21584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2000" b="1" dirty="0" smtClean="0">
                <a:solidFill>
                  <a:prstClr val="white"/>
                </a:solidFill>
                <a:latin typeface="맑은 고딕"/>
                <a:ea typeface="맑은 고딕"/>
              </a:rPr>
              <a:t>B</a:t>
            </a:r>
            <a:endParaRPr lang="ko-KR" altLang="en-US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88069" y="2126623"/>
            <a:ext cx="3389129" cy="7441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맑은 고딕"/>
                <a:ea typeface="맑은 고딕"/>
              </a:rPr>
              <a:t>Control Plane</a:t>
            </a:r>
            <a:endParaRPr lang="ko-KR" altLang="en-US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012752" y="4157331"/>
            <a:ext cx="178627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9319" y="3912784"/>
            <a:ext cx="107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(1) TCP SYN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1012753" y="4445513"/>
            <a:ext cx="176588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06477" y="4189783"/>
            <a:ext cx="145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(2) TCP SYN/ACK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015410" y="4713766"/>
            <a:ext cx="178627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1977" y="4469219"/>
            <a:ext cx="1090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(3) TCP ACK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6381318" y="4136066"/>
            <a:ext cx="178627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27885" y="3891516"/>
            <a:ext cx="107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(6) TCP SYN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6381319" y="4424248"/>
            <a:ext cx="176588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75042" y="4168518"/>
            <a:ext cx="145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(7) TCP SYN/ACK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383976" y="4692501"/>
            <a:ext cx="178627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30545" y="4447954"/>
            <a:ext cx="1090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(8) TCP ACK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1010091" y="5695502"/>
            <a:ext cx="178627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74724" y="5238303"/>
            <a:ext cx="116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(11) TCP ACK</a:t>
            </a:r>
          </a:p>
          <a:p>
            <a:pPr algn="ctr"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TCP Data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6378207" y="5691039"/>
            <a:ext cx="178627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38593" y="5233840"/>
            <a:ext cx="117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ko-KR" sz="1200" b="1" smtClean="0">
                <a:solidFill>
                  <a:prstClr val="black"/>
                </a:solidFill>
                <a:latin typeface="맑은 고딕"/>
                <a:ea typeface="맑은 고딕"/>
              </a:rPr>
              <a:t>(12) 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TCP ACK</a:t>
            </a:r>
          </a:p>
          <a:p>
            <a:pPr algn="ctr"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TCP Data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V="1">
            <a:off x="3247943" y="2991394"/>
            <a:ext cx="0" cy="7827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3536770" y="3029873"/>
            <a:ext cx="1" cy="7827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05636" y="3244277"/>
            <a:ext cx="37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4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06084" y="3239921"/>
            <a:ext cx="37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(5)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5449035" y="3000938"/>
            <a:ext cx="0" cy="7827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H="1">
            <a:off x="5737861" y="3039417"/>
            <a:ext cx="1" cy="7827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06728" y="3253821"/>
            <a:ext cx="37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(9)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7987" y="3249465"/>
            <a:ext cx="45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(10)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3663" y="4285748"/>
            <a:ext cx="239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/>
              </a:rPr>
              <a:t>A-1: A --&gt; B: Migrate</a:t>
            </a:r>
            <a:endParaRPr lang="ko-KR" altLang="en-US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93662" y="487797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b="1" dirty="0" smtClean="0">
                <a:solidFill>
                  <a:prstClr val="black"/>
                </a:solidFill>
                <a:latin typeface="맑은 고딕"/>
                <a:ea typeface="맑은 고딕"/>
              </a:rPr>
              <a:t>A-2: 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/>
              </a:rPr>
              <a:t>A --&gt; B: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  <a:ea typeface="맑은 고딕"/>
              </a:rPr>
              <a:t>Relay</a:t>
            </a:r>
            <a:endParaRPr lang="ko-KR" altLang="en-US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715000"/>
            <a:ext cx="122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Data Plane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010092" y="3812636"/>
            <a:ext cx="1768541" cy="106533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995902" y="5247302"/>
            <a:ext cx="1768541" cy="6179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6378208" y="3823350"/>
            <a:ext cx="1768541" cy="106533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378207" y="5247302"/>
            <a:ext cx="1768541" cy="6179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3005636" y="2977344"/>
            <a:ext cx="690403" cy="82123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5232855" y="2972157"/>
            <a:ext cx="619429" cy="82123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75239" y="3515701"/>
            <a:ext cx="180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Classification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51292" y="4968159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Relay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38823" y="3536962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Migration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77968" y="4964264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Relay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96037" y="3212637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Report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05145" y="3177147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Report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3600450" cy="244476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4" name="Date Placeholder 5"/>
          <p:cNvSpPr txBox="1">
            <a:spLocks/>
          </p:cNvSpPr>
          <p:nvPr/>
        </p:nvSpPr>
        <p:spPr>
          <a:xfrm>
            <a:off x="61722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8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Delayed Connection Migration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734183"/>
            <a:ext cx="7886700" cy="1790412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Concept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Delay Connection Migration until the data plane receives (a) data </a:t>
            </a:r>
          </a:p>
          <a:p>
            <a:pPr marL="457200" lvl="1" indent="0">
              <a:buNone/>
            </a:pPr>
            <a:r>
              <a:rPr lang="en-US" altLang="ko-KR" dirty="0" smtClean="0">
                <a:latin typeface="Calibri" panose="020F0502020204030204" pitchFamily="34" charset="0"/>
              </a:rPr>
              <a:t>packet(s)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Why?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Good for reducing the effects of some advanced attacks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E.g., fake TCP connection setup 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85375" y="4925809"/>
            <a:ext cx="3012731" cy="18231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90975" y="4925809"/>
            <a:ext cx="537566" cy="18231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2000" b="1" dirty="0" smtClean="0">
                <a:solidFill>
                  <a:prstClr val="white"/>
                </a:solidFill>
                <a:latin typeface="맑은 고딕"/>
                <a:ea typeface="맑은 고딕"/>
              </a:rPr>
              <a:t>A</a:t>
            </a:r>
            <a:endParaRPr lang="ko-KR" altLang="en-US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54940" y="4925809"/>
            <a:ext cx="537566" cy="18231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sz="2000" b="1" dirty="0" smtClean="0">
                <a:solidFill>
                  <a:prstClr val="white"/>
                </a:solidFill>
                <a:latin typeface="맑은 고딕"/>
                <a:ea typeface="맑은 고딕"/>
              </a:rPr>
              <a:t>B</a:t>
            </a:r>
            <a:endParaRPr lang="ko-KR" altLang="en-US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87738" y="3476261"/>
            <a:ext cx="3012731" cy="6396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맑은 고딕"/>
                <a:ea typeface="맑은 고딕"/>
              </a:rPr>
              <a:t>Control Plane</a:t>
            </a:r>
            <a:endParaRPr lang="ko-KR" altLang="en-US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420695" y="5150336"/>
            <a:ext cx="158788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7666" y="4943771"/>
            <a:ext cx="107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(1) TCP SYN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1420694" y="5393759"/>
            <a:ext cx="1569761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81797" y="5177748"/>
            <a:ext cx="145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(2) TCP SYN/ACK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1423056" y="5620348"/>
            <a:ext cx="158788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0029" y="5413783"/>
            <a:ext cx="1090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(3) TCP ACK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6193026" y="5132373"/>
            <a:ext cx="158788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89997" y="4925809"/>
            <a:ext cx="107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(7) TCP SYN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6193025" y="5375797"/>
            <a:ext cx="1569761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54129" y="5159786"/>
            <a:ext cx="145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(8) TCP SYN/ACK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6195387" y="5602386"/>
            <a:ext cx="158788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2360" y="5395821"/>
            <a:ext cx="1090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(9) TCP ACK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1418328" y="6031590"/>
            <a:ext cx="158788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27258" y="5645401"/>
            <a:ext cx="109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4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) TCP ACK</a:t>
            </a:r>
          </a:p>
          <a:p>
            <a:pPr algn="ctr"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TCP Data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6190260" y="6445836"/>
            <a:ext cx="158788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56394" y="6059647"/>
            <a:ext cx="117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ko-KR" sz="1200" b="1" smtClean="0">
                <a:solidFill>
                  <a:prstClr val="black"/>
                </a:solidFill>
                <a:latin typeface="맑은 고딕"/>
                <a:ea typeface="맑은 고딕"/>
              </a:rPr>
              <a:t>(12) 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TCP ACK</a:t>
            </a:r>
          </a:p>
          <a:p>
            <a:pPr algn="ctr"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TCP Data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flipV="1">
            <a:off x="3407644" y="4165486"/>
            <a:ext cx="0" cy="6611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3664393" y="4197988"/>
            <a:ext cx="1" cy="6611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92248" y="4379093"/>
            <a:ext cx="37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(5)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9328" y="4375413"/>
            <a:ext cx="37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(6)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V="1">
            <a:off x="5364281" y="4173547"/>
            <a:ext cx="0" cy="6611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H="1">
            <a:off x="5621031" y="4206050"/>
            <a:ext cx="1" cy="6611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99899" y="4387154"/>
            <a:ext cx="45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(10)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1736" y="4383475"/>
            <a:ext cx="449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(11)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4967" y="5258809"/>
            <a:ext cx="239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/>
              </a:rPr>
              <a:t>A-1: A --&gt; B: Migrate</a:t>
            </a:r>
            <a:endParaRPr lang="ko-KR" altLang="en-US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4967" y="575905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b="1" dirty="0" smtClean="0">
                <a:solidFill>
                  <a:prstClr val="black"/>
                </a:solidFill>
                <a:latin typeface="맑은 고딕"/>
                <a:ea typeface="맑은 고딕"/>
              </a:rPr>
              <a:t>A-2: 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/>
              </a:rPr>
              <a:t>A --&gt; B: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  <a:ea typeface="맑은 고딕"/>
              </a:rPr>
              <a:t>Relay</a:t>
            </a:r>
            <a:endParaRPr lang="ko-KR" altLang="en-US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6800" y="6454801"/>
            <a:ext cx="122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Data Plane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418328" y="4859174"/>
            <a:ext cx="1572126" cy="139545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6190259" y="4868227"/>
            <a:ext cx="1572126" cy="89987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190258" y="6071018"/>
            <a:ext cx="1572126" cy="5219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192247" y="4153618"/>
            <a:ext cx="613727" cy="69368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172110" y="4149237"/>
            <a:ext cx="550635" cy="69368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65135" y="4608360"/>
            <a:ext cx="180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Classification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1931" y="4626319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Migration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45623" y="5831940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Relay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05972" y="435236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Report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80841" y="432238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Report stage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7069667" y="6492875"/>
            <a:ext cx="2057400" cy="365125"/>
          </a:xfr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6198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Actuating Trigger - Idea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905750" cy="4351338"/>
          </a:xfrm>
        </p:spPr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Two functions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</a:rPr>
              <a:t>R</a:t>
            </a:r>
            <a:r>
              <a:rPr lang="en-US" altLang="ko-KR" dirty="0" smtClean="0">
                <a:latin typeface="Calibri" panose="020F0502020204030204" pitchFamily="34" charset="0"/>
              </a:rPr>
              <a:t>eport the following items to the control plane </a:t>
            </a:r>
          </a:p>
          <a:p>
            <a:pPr marL="457200" lvl="1" indent="0">
              <a:buNone/>
            </a:pPr>
            <a:r>
              <a:rPr lang="en-US" altLang="ko-KR" dirty="0" smtClean="0">
                <a:latin typeface="Calibri" panose="020F0502020204030204" pitchFamily="34" charset="0"/>
              </a:rPr>
              <a:t>asynchronously</a:t>
            </a:r>
          </a:p>
          <a:p>
            <a:pPr lvl="2"/>
            <a:r>
              <a:rPr lang="en-US" altLang="ko-KR" dirty="0">
                <a:latin typeface="Calibri" panose="020F0502020204030204" pitchFamily="34" charset="0"/>
              </a:rPr>
              <a:t>N</a:t>
            </a:r>
            <a:r>
              <a:rPr lang="en-US" altLang="ko-KR" dirty="0" smtClean="0">
                <a:latin typeface="Calibri" panose="020F0502020204030204" pitchFamily="34" charset="0"/>
              </a:rPr>
              <a:t>etwork status</a:t>
            </a:r>
          </a:p>
          <a:p>
            <a:pPr lvl="2"/>
            <a:r>
              <a:rPr lang="en-US" altLang="ko-KR" dirty="0">
                <a:latin typeface="Calibri" panose="020F0502020204030204" pitchFamily="34" charset="0"/>
              </a:rPr>
              <a:t>P</a:t>
            </a:r>
            <a:r>
              <a:rPr lang="en-US" altLang="ko-KR" dirty="0" smtClean="0">
                <a:latin typeface="Calibri" panose="020F0502020204030204" pitchFamily="34" charset="0"/>
              </a:rPr>
              <a:t>ayload information</a:t>
            </a:r>
          </a:p>
          <a:p>
            <a:pPr lvl="1"/>
            <a:endParaRPr lang="en-US" altLang="ko-KR" dirty="0" smtClean="0">
              <a:latin typeface="Calibri" panose="020F0502020204030204" pitchFamily="34" charset="0"/>
            </a:endParaRP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Activate flow rules based on some predefined conditions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Security application can use this feature to turn on security </a:t>
            </a:r>
          </a:p>
          <a:p>
            <a:pPr marL="914400" lvl="2" indent="0">
              <a:buNone/>
            </a:pPr>
            <a:r>
              <a:rPr lang="en-US" altLang="ko-KR" dirty="0" smtClean="0">
                <a:latin typeface="Calibri" panose="020F0502020204030204" pitchFamily="34" charset="0"/>
              </a:rPr>
              <a:t>policies without delay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3600450" cy="320676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61722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Activating Trigger – Operations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825625"/>
            <a:ext cx="3677855" cy="435133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4 main operations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In the control plane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Define a condition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Register the condition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In the data plane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Check the condition</a:t>
            </a:r>
          </a:p>
          <a:p>
            <a:pPr lvl="2"/>
            <a:r>
              <a:rPr lang="en-US" altLang="ko-KR" dirty="0">
                <a:latin typeface="Calibri" panose="020F0502020204030204" pitchFamily="34" charset="0"/>
              </a:rPr>
              <a:t>W</a:t>
            </a:r>
            <a:r>
              <a:rPr lang="en-US" altLang="ko-KR" dirty="0" smtClean="0">
                <a:latin typeface="Calibri" panose="020F0502020204030204" pitchFamily="34" charset="0"/>
              </a:rPr>
              <a:t>hen the condition is satisfied,</a:t>
            </a:r>
          </a:p>
          <a:p>
            <a:pPr lvl="3"/>
            <a:r>
              <a:rPr lang="en-US" altLang="ko-KR" dirty="0" smtClean="0">
                <a:latin typeface="Calibri" panose="020F0502020204030204" pitchFamily="34" charset="0"/>
              </a:rPr>
              <a:t>Report a network </a:t>
            </a:r>
          </a:p>
          <a:p>
            <a:pPr marL="1371600" lvl="3" indent="0">
              <a:buNone/>
            </a:pPr>
            <a:r>
              <a:rPr lang="en-US" altLang="ko-KR" dirty="0" smtClean="0">
                <a:latin typeface="Calibri" panose="020F0502020204030204" pitchFamily="34" charset="0"/>
              </a:rPr>
              <a:t>status or payload</a:t>
            </a:r>
          </a:p>
          <a:p>
            <a:pPr lvl="3"/>
            <a:r>
              <a:rPr lang="en-US" altLang="ko-KR" dirty="0" smtClean="0">
                <a:latin typeface="Calibri" panose="020F0502020204030204" pitchFamily="34" charset="0"/>
              </a:rPr>
              <a:t>Activate a flow rule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104313" y="2978332"/>
            <a:ext cx="3860073" cy="293914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ko-KR" altLang="en-US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63936" y="3592286"/>
            <a:ext cx="1205049" cy="5747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Flow Rule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49836" y="3592286"/>
            <a:ext cx="1859825" cy="5747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Condition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849836" y="4931231"/>
            <a:ext cx="1859825" cy="5617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Predefined Flow Rule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04313" y="1854927"/>
            <a:ext cx="3860073" cy="60089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Control Plane</a:t>
            </a:r>
            <a:endParaRPr lang="ko-KR" altLang="en-US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11" name="직선 연결선 10"/>
          <p:cNvCxnSpPr>
            <a:stCxn id="9" idx="2"/>
            <a:endCxn id="5" idx="0"/>
          </p:cNvCxnSpPr>
          <p:nvPr/>
        </p:nvCxnSpPr>
        <p:spPr>
          <a:xfrm>
            <a:off x="7034349" y="2455820"/>
            <a:ext cx="0" cy="52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925391" y="4389120"/>
            <a:ext cx="787036" cy="152835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dirty="0" smtClean="0">
                <a:solidFill>
                  <a:prstClr val="white"/>
                </a:solidFill>
                <a:latin typeface="맑은 고딕"/>
                <a:ea typeface="맑은 고딕"/>
              </a:rPr>
              <a:t>Host</a:t>
            </a:r>
            <a:endParaRPr lang="ko-KR" altLang="en-US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cxnSp>
        <p:nvCxnSpPr>
          <p:cNvPr id="14" name="꺾인 연결선 13"/>
          <p:cNvCxnSpPr>
            <a:stCxn id="12" idx="3"/>
            <a:endCxn id="6" idx="2"/>
          </p:cNvCxnSpPr>
          <p:nvPr/>
        </p:nvCxnSpPr>
        <p:spPr>
          <a:xfrm flipV="1">
            <a:off x="4712426" y="4167055"/>
            <a:ext cx="1254035" cy="986245"/>
          </a:xfrm>
          <a:prstGeom prst="bentConnector2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7338060" y="2455820"/>
            <a:ext cx="0" cy="113646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8082644" y="2455820"/>
            <a:ext cx="0" cy="113646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8082644" y="4167052"/>
            <a:ext cx="0" cy="76417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stCxn id="6" idx="3"/>
            <a:endCxn id="7" idx="1"/>
          </p:cNvCxnSpPr>
          <p:nvPr/>
        </p:nvCxnSpPr>
        <p:spPr>
          <a:xfrm>
            <a:off x="6568985" y="3879669"/>
            <a:ext cx="280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34350" y="1986093"/>
            <a:ext cx="1876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(1) Define condition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1278" y="2547797"/>
            <a:ext cx="2012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(2) Register condition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3096" y="4109350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(3) Check condition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7155" y="4464226"/>
            <a:ext cx="228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(4-2) Activate a flow rule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811" y="3009895"/>
            <a:ext cx="1776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(4-1) Report status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5812" y="5548142"/>
            <a:ext cx="122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Data Plane</a:t>
            </a:r>
            <a:endParaRPr lang="ko-KR" altLang="en-US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1754" y="4402183"/>
            <a:ext cx="84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맑은 고딕"/>
              </a:rPr>
              <a:t>match</a:t>
            </a:r>
            <a:endParaRPr lang="ko-KR" altLang="en-US" b="1" i="1" dirty="0">
              <a:solidFill>
                <a:srgbClr val="0070C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448050" cy="320676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27" name="Date Placeholder 5"/>
          <p:cNvSpPr txBox="1">
            <a:spLocks/>
          </p:cNvSpPr>
          <p:nvPr/>
        </p:nvSpPr>
        <p:spPr>
          <a:xfrm>
            <a:off x="61722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3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Activating Trigger -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179725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Example of reporting payload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1) defined a condition : want to see payloads of packet from 10.0.0.1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2) register this condition to the data plane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3) packet is delivered from 10.0.0.1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4) payload is delivered to the control plane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55195" y="4898572"/>
            <a:ext cx="3860073" cy="165898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ko-KR" altLang="en-US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14818" y="5505996"/>
            <a:ext cx="1205049" cy="5747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10.0.0.1 </a:t>
            </a:r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  <a:sym typeface="Wingdings" panose="05000000000000000000" pitchFamily="2" charset="2"/>
              </a:rPr>
              <a:t>*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00718" y="5505996"/>
            <a:ext cx="1859825" cy="5747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1: Condition for payload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59489" y="3918861"/>
            <a:ext cx="3860073" cy="60089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Control Plane</a:t>
            </a:r>
            <a:endParaRPr lang="ko-KR" altLang="en-US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10" name="직선 연결선 9"/>
          <p:cNvCxnSpPr>
            <a:stCxn id="9" idx="2"/>
            <a:endCxn id="5" idx="0"/>
          </p:cNvCxnSpPr>
          <p:nvPr/>
        </p:nvCxnSpPr>
        <p:spPr>
          <a:xfrm flipH="1">
            <a:off x="4685232" y="4519754"/>
            <a:ext cx="4295" cy="37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576272" y="5029202"/>
            <a:ext cx="787036" cy="152835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dirty="0" smtClean="0">
                <a:solidFill>
                  <a:prstClr val="white"/>
                </a:solidFill>
                <a:latin typeface="맑은 고딕"/>
                <a:ea typeface="맑은 고딕"/>
              </a:rPr>
              <a:t>10.0.0.1</a:t>
            </a:r>
            <a:endParaRPr lang="ko-KR" altLang="en-US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cxnSp>
        <p:nvCxnSpPr>
          <p:cNvPr id="14" name="직선 화살표 연결선 13"/>
          <p:cNvCxnSpPr>
            <a:stCxn id="11" idx="3"/>
            <a:endCxn id="6" idx="1"/>
          </p:cNvCxnSpPr>
          <p:nvPr/>
        </p:nvCxnSpPr>
        <p:spPr>
          <a:xfrm>
            <a:off x="2363307" y="5793379"/>
            <a:ext cx="651510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6" idx="3"/>
            <a:endCxn id="7" idx="1"/>
          </p:cNvCxnSpPr>
          <p:nvPr/>
        </p:nvCxnSpPr>
        <p:spPr>
          <a:xfrm>
            <a:off x="4219867" y="5793379"/>
            <a:ext cx="280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12393" y="4519751"/>
            <a:ext cx="416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(1)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6172200"/>
            <a:ext cx="122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Data Plane</a:t>
            </a:r>
            <a:endParaRPr lang="ko-KR" altLang="en-US" b="1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255350" y="5029202"/>
            <a:ext cx="787036" cy="152835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dirty="0" smtClean="0">
                <a:solidFill>
                  <a:prstClr val="white"/>
                </a:solidFill>
                <a:latin typeface="맑은 고딕"/>
                <a:ea typeface="맑은 고딕"/>
              </a:rPr>
              <a:t>10.0.0.2</a:t>
            </a:r>
            <a:endParaRPr lang="ko-KR" altLang="en-US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3212393" y="4519754"/>
            <a:ext cx="0" cy="37882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V="1">
            <a:off x="5746587" y="4519754"/>
            <a:ext cx="0" cy="37882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33112" y="5189216"/>
            <a:ext cx="416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(2)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1991" y="5805349"/>
            <a:ext cx="416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(3)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46587" y="4539884"/>
            <a:ext cx="416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맑은 고딕"/>
              </a:rPr>
              <a:t>(4)</a:t>
            </a:r>
            <a:endParaRPr lang="ko-KR" altLang="en-US" sz="1600" b="1" dirty="0">
              <a:solidFill>
                <a:srgbClr val="FF0000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537324"/>
            <a:ext cx="3524250" cy="320676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23" name="Date Placeholder 5"/>
          <p:cNvSpPr txBox="1">
            <a:spLocks/>
          </p:cNvSpPr>
          <p:nvPr/>
        </p:nvSpPr>
        <p:spPr>
          <a:xfrm>
            <a:off x="6172200" y="6492875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4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Implementation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Data plane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Implemented in the Software-based </a:t>
            </a:r>
            <a:r>
              <a:rPr lang="en-US" altLang="ko-KR" dirty="0" err="1" smtClean="0">
                <a:latin typeface="Calibri" panose="020F0502020204030204" pitchFamily="34" charset="0"/>
              </a:rPr>
              <a:t>OpenFlow</a:t>
            </a:r>
            <a:r>
              <a:rPr lang="en-US" altLang="ko-KR" dirty="0" smtClean="0">
                <a:latin typeface="Calibri" panose="020F0502020204030204" pitchFamily="34" charset="0"/>
              </a:rPr>
              <a:t> reference switch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Covers </a:t>
            </a:r>
            <a:r>
              <a:rPr lang="en-US" altLang="ko-KR" dirty="0" err="1" smtClean="0">
                <a:latin typeface="Calibri" panose="020F0502020204030204" pitchFamily="34" charset="0"/>
              </a:rPr>
              <a:t>OpenFlow</a:t>
            </a:r>
            <a:r>
              <a:rPr lang="en-US" altLang="ko-KR" dirty="0" smtClean="0">
                <a:latin typeface="Calibri" panose="020F0502020204030204" pitchFamily="34" charset="0"/>
              </a:rPr>
              <a:t> spec. 1.0.0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Control plane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Implemented in the POX controller</a:t>
            </a:r>
          </a:p>
          <a:p>
            <a:pPr lvl="1"/>
            <a:endParaRPr lang="en-US" altLang="ko-KR" dirty="0">
              <a:latin typeface="Calibri" panose="020F0502020204030204" pitchFamily="34" charset="0"/>
            </a:endParaRPr>
          </a:p>
          <a:p>
            <a:r>
              <a:rPr lang="en-US" altLang="ko-KR" dirty="0" smtClean="0">
                <a:latin typeface="Calibri" panose="020F0502020204030204" pitchFamily="34" charset="0"/>
              </a:rPr>
              <a:t>Extend </a:t>
            </a:r>
            <a:r>
              <a:rPr lang="en-US" altLang="ko-KR" dirty="0" err="1" smtClean="0">
                <a:latin typeface="Calibri" panose="020F0502020204030204" pitchFamily="34" charset="0"/>
              </a:rPr>
              <a:t>OpenFlow</a:t>
            </a:r>
            <a:r>
              <a:rPr lang="en-US" altLang="ko-KR" dirty="0" smtClean="0">
                <a:latin typeface="Calibri" panose="020F0502020204030204" pitchFamily="34" charset="0"/>
              </a:rPr>
              <a:t> protocols for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Connection migration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E.g., OFPFC_MIGRATE, …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Actuating trigger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E.g., OFPFC_REG_PAYLOAD, …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Please refer to our paper for more information (Table 1)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400800"/>
            <a:ext cx="3295650" cy="320676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61722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S. Shin, et al.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267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Evaluation – Use Case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52000"/>
            <a:ext cx="7886700" cy="119536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Network saturation attack case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A normal client sends HTTP requests to a web server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An attacker tries a SYN flooding attack to a web server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685" y="2835204"/>
            <a:ext cx="4213185" cy="3643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1908" y="6385558"/>
            <a:ext cx="143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Test Scenario</a:t>
            </a:r>
            <a:endParaRPr lang="ko-KR" altLang="en-US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0496" y="6385558"/>
            <a:ext cx="367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Packet delivered rate to a web server</a:t>
            </a:r>
            <a:endParaRPr lang="ko-KR" altLang="en-US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30815" y="3419760"/>
            <a:ext cx="3819646" cy="335666"/>
          </a:xfrm>
          <a:prstGeom prst="rect">
            <a:avLst/>
          </a:prstGeom>
          <a:noFill/>
          <a:ln w="412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ko-KR" altLang="en-US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9" name="사각형 설명선 8"/>
          <p:cNvSpPr/>
          <p:nvPr/>
        </p:nvSpPr>
        <p:spPr>
          <a:xfrm>
            <a:off x="8037871" y="2133600"/>
            <a:ext cx="1106129" cy="604684"/>
          </a:xfrm>
          <a:prstGeom prst="wedgeRectCallout">
            <a:avLst>
              <a:gd name="adj1" fmla="val -64583"/>
              <a:gd name="adj2" fmla="val 1673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/>
              </a:rPr>
              <a:t>Nearly 0 loss</a:t>
            </a:r>
            <a:endParaRPr lang="ko-KR" altLang="en-US" dirty="0">
              <a:solidFill>
                <a:prstClr val="black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1684" y="2947343"/>
            <a:ext cx="969916" cy="6708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Normal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04800" y="3831601"/>
            <a:ext cx="1066799" cy="67089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Attacker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67193" y="3663985"/>
            <a:ext cx="1279319" cy="4241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OF switch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67194" y="3155253"/>
            <a:ext cx="1279319" cy="4241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POX Controller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16" name="직선 화살표 연결선 15"/>
          <p:cNvCxnSpPr>
            <a:stCxn id="11" idx="3"/>
            <a:endCxn id="13" idx="1"/>
          </p:cNvCxnSpPr>
          <p:nvPr/>
        </p:nvCxnSpPr>
        <p:spPr>
          <a:xfrm flipV="1">
            <a:off x="1371599" y="3876075"/>
            <a:ext cx="495594" cy="29097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0" idx="3"/>
            <a:endCxn id="13" idx="1"/>
          </p:cNvCxnSpPr>
          <p:nvPr/>
        </p:nvCxnSpPr>
        <p:spPr>
          <a:xfrm>
            <a:off x="1371600" y="3282792"/>
            <a:ext cx="495593" cy="5932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602082" y="3539736"/>
            <a:ext cx="817517" cy="67089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Web Server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23" name="직선 연결선 22"/>
          <p:cNvCxnSpPr>
            <a:stCxn id="13" idx="3"/>
            <a:endCxn id="21" idx="1"/>
          </p:cNvCxnSpPr>
          <p:nvPr/>
        </p:nvCxnSpPr>
        <p:spPr>
          <a:xfrm flipV="1">
            <a:off x="3146512" y="3875185"/>
            <a:ext cx="455570" cy="89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387414" y="4843464"/>
            <a:ext cx="907986" cy="6708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Normal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04800" y="5727722"/>
            <a:ext cx="990600" cy="67089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Attacker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852923" y="5560106"/>
            <a:ext cx="1279319" cy="6402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OF switch</a:t>
            </a:r>
          </a:p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(Avant-Guard)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852924" y="4843464"/>
            <a:ext cx="1279319" cy="63209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Modified</a:t>
            </a:r>
          </a:p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POX Controller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30" name="직선 화살표 연결선 29"/>
          <p:cNvCxnSpPr>
            <a:stCxn id="27" idx="3"/>
            <a:endCxn id="28" idx="1"/>
          </p:cNvCxnSpPr>
          <p:nvPr/>
        </p:nvCxnSpPr>
        <p:spPr>
          <a:xfrm flipV="1">
            <a:off x="1295400" y="5880217"/>
            <a:ext cx="557523" cy="18295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26" idx="3"/>
            <a:endCxn id="28" idx="1"/>
          </p:cNvCxnSpPr>
          <p:nvPr/>
        </p:nvCxnSpPr>
        <p:spPr>
          <a:xfrm>
            <a:off x="1295400" y="5178913"/>
            <a:ext cx="557523" cy="7013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3602082" y="5547043"/>
            <a:ext cx="969917" cy="67089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ko-KR" b="1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/>
              </a:rPr>
              <a:t>Web Server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ea typeface="맑은 고딕"/>
            </a:endParaRPr>
          </a:p>
        </p:txBody>
      </p:sp>
      <p:cxnSp>
        <p:nvCxnSpPr>
          <p:cNvPr id="33" name="직선 연결선 32"/>
          <p:cNvCxnSpPr>
            <a:stCxn id="28" idx="3"/>
            <a:endCxn id="32" idx="1"/>
          </p:cNvCxnSpPr>
          <p:nvPr/>
        </p:nvCxnSpPr>
        <p:spPr>
          <a:xfrm>
            <a:off x="3132242" y="5880217"/>
            <a:ext cx="469840" cy="22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137161" y="4656975"/>
            <a:ext cx="4496888" cy="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4536079" y="4021562"/>
            <a:ext cx="793568" cy="10337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 flipV="1">
            <a:off x="4438106" y="3618244"/>
            <a:ext cx="1005840" cy="192880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18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Evaluation – Use Case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62950" cy="2362200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Detecting SYN flooding/scanning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Approach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SYN flooding packets are automatically rejected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Network scanning attackers will be confused by our response </a:t>
            </a:r>
          </a:p>
          <a:p>
            <a:pPr marL="914400" lvl="2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packets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</a:rPr>
              <a:t>They may think that all network hosts are alive and all network ports </a:t>
            </a:r>
          </a:p>
          <a:p>
            <a:pPr marL="1371600" lvl="3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are open (a kind of </a:t>
            </a:r>
            <a:r>
              <a:rPr lang="en-US" b="1" dirty="0" smtClean="0">
                <a:latin typeface="Calibri" panose="020F0502020204030204" pitchFamily="34" charset="0"/>
              </a:rPr>
              <a:t>White hole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505" y="4001869"/>
            <a:ext cx="628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>
            <a:off x="2999354" y="4101819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30173" y="3849469"/>
            <a:ext cx="523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SYN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999354" y="4447401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70804" y="4154269"/>
            <a:ext cx="95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SYN/ACK</a:t>
            </a: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906" y="4001869"/>
            <a:ext cx="44903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3715229" y="3815715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72379" y="4154269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(2)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4552" y="5206425"/>
            <a:ext cx="8996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4899602" y="4242137"/>
            <a:ext cx="193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No packet delivery</a:t>
            </a:r>
          </a:p>
        </p:txBody>
      </p:sp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265" y="5240179"/>
            <a:ext cx="628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Arrow Connector 60"/>
          <p:cNvCxnSpPr/>
          <p:nvPr/>
        </p:nvCxnSpPr>
        <p:spPr>
          <a:xfrm>
            <a:off x="3037114" y="5340129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67932" y="5087779"/>
            <a:ext cx="523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SYN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3037114" y="5685711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08564" y="5392579"/>
            <a:ext cx="95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SYN/ACK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52989" y="5054025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(1)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10139" y="5392579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(2)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4552" y="3849469"/>
            <a:ext cx="8996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Box 96"/>
          <p:cNvSpPr txBox="1"/>
          <p:nvPr/>
        </p:nvSpPr>
        <p:spPr>
          <a:xfrm>
            <a:off x="2085508" y="4611469"/>
            <a:ext cx="141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SYN Flooding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828802" y="6123801"/>
            <a:ext cx="180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Network Scanner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543050" y="5057001"/>
            <a:ext cx="5943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7" name="Picture 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05" y="5127249"/>
            <a:ext cx="44903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4914901" y="5367517"/>
            <a:ext cx="193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No packet delivery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33986" y="6044628"/>
            <a:ext cx="436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i="1" dirty="0">
                <a:solidFill>
                  <a:prstClr val="black"/>
                </a:solidFill>
                <a:latin typeface="Calibri" panose="020F0502020204030204" pitchFamily="34" charset="0"/>
              </a:rPr>
              <a:t>Attacker receives SYN/ACK packets even though there are no hosts</a:t>
            </a:r>
          </a:p>
          <a:p>
            <a:pPr defTabSz="457200"/>
            <a:r>
              <a:rPr lang="en-US" sz="1600" b="1" i="1" dirty="0">
                <a:solidFill>
                  <a:prstClr val="black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1600" b="1" i="1" dirty="0">
                <a:solidFill>
                  <a:prstClr val="black"/>
                </a:solidFill>
                <a:latin typeface="Calibri" panose="020F0502020204030204" pitchFamily="34" charset="0"/>
              </a:rPr>
              <a:t>White hole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6477000"/>
            <a:ext cx="3829050" cy="244476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865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Evaluation – Use Case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9" name="Content Placeholder 2"/>
          <p:cNvSpPr>
            <a:spLocks noGrp="1"/>
          </p:cNvSpPr>
          <p:nvPr>
            <p:ph idx="1"/>
          </p:nvPr>
        </p:nvSpPr>
        <p:spPr>
          <a:xfrm>
            <a:off x="628650" y="1512514"/>
            <a:ext cx="78867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Intelligent </a:t>
            </a:r>
            <a:r>
              <a:rPr lang="en-US" dirty="0" err="1" smtClean="0">
                <a:latin typeface="Calibri" panose="020F0502020204030204" pitchFamily="34" charset="0"/>
              </a:rPr>
              <a:t>Honeynet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Approach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When we try to do connection migration, </a:t>
            </a:r>
          </a:p>
          <a:p>
            <a:pPr lvl="3"/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f we can not find a real target host, we may consider this </a:t>
            </a:r>
          </a:p>
          <a:p>
            <a:pPr marL="1371600" lvl="3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connection as suspicious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Then, a security application can redirect this connection to our </a:t>
            </a:r>
            <a:r>
              <a:rPr lang="en-US" dirty="0" err="1" smtClean="0">
                <a:latin typeface="Calibri" panose="020F0502020204030204" pitchFamily="34" charset="0"/>
              </a:rPr>
              <a:t>honeynet</a:t>
            </a:r>
            <a:r>
              <a:rPr lang="en-US" dirty="0" smtClean="0">
                <a:latin typeface="Calibri" panose="020F0502020204030204" pitchFamily="34" charset="0"/>
              </a:rPr>
              <a:t> automatically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Finally, this attacker will perform malicious operations inside a </a:t>
            </a:r>
            <a:r>
              <a:rPr lang="en-US" dirty="0" err="1" smtClean="0">
                <a:latin typeface="Calibri" panose="020F0502020204030204" pitchFamily="34" charset="0"/>
              </a:rPr>
              <a:t>honenet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4343400"/>
            <a:ext cx="8996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7264" y="4377154"/>
            <a:ext cx="628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>
            <a:off x="3037113" y="4477104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67931" y="4224754"/>
            <a:ext cx="523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SYN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037113" y="4822686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37113" y="5127486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08563" y="4529554"/>
            <a:ext cx="95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SYN/ACK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80014" y="4834354"/>
            <a:ext cx="54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ACK</a:t>
            </a:r>
          </a:p>
        </p:txBody>
      </p: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8864" y="5410200"/>
            <a:ext cx="44903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>
          <a:xfrm>
            <a:off x="5007768" y="4477104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38586" y="4224754"/>
            <a:ext cx="523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SYN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52988" y="4191000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138" y="4529554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(2)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0138" y="4834354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(3)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10388" y="4191000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(4)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70792" y="4583668"/>
            <a:ext cx="91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No host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972049" y="4800600"/>
            <a:ext cx="5143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2339230">
            <a:off x="5056268" y="4869381"/>
            <a:ext cx="523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SYN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72100" y="4995446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(5)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4914899" y="49530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339230">
            <a:off x="4767446" y="5059709"/>
            <a:ext cx="95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SYN/ACK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857752" y="5181600"/>
            <a:ext cx="514349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72100" y="5300246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(6)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7874" y="5605046"/>
            <a:ext cx="46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(7)</a:t>
            </a:r>
          </a:p>
        </p:txBody>
      </p:sp>
      <p:sp>
        <p:nvSpPr>
          <p:cNvPr id="63" name="TextBox 62"/>
          <p:cNvSpPr txBox="1"/>
          <p:nvPr/>
        </p:nvSpPr>
        <p:spPr>
          <a:xfrm rot="2339230">
            <a:off x="4875201" y="5231465"/>
            <a:ext cx="54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ACK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08399" y="5181600"/>
            <a:ext cx="95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attacker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57899" y="577953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</a:rPr>
              <a:t>honeynet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53200"/>
            <a:ext cx="3752850" cy="168276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34" name="Date Placeholder 5"/>
          <p:cNvSpPr txBox="1">
            <a:spLocks/>
          </p:cNvSpPr>
          <p:nvPr/>
        </p:nvSpPr>
        <p:spPr>
          <a:xfrm>
            <a:off x="6477000" y="6467475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S. Shin, et al.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664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-8930" y="178594"/>
            <a:ext cx="9170789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Motivation (Cont’d)</a:t>
            </a: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457200" y="4876801"/>
            <a:ext cx="7594998" cy="762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Inter-DC </a:t>
            </a:r>
            <a:r>
              <a:rPr lang="en-US" sz="3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WANs are </a:t>
            </a: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highly expensive</a:t>
            </a:r>
          </a:p>
        </p:txBody>
      </p:sp>
      <p:pic>
        <p:nvPicPr>
          <p:cNvPr id="6" name="Picture 5" descr="Screen Shot 2013-10-25 at 1.4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201"/>
            <a:ext cx="7108235" cy="322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 - Overhead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2" y="1825625"/>
            <a:ext cx="7267847" cy="499564"/>
          </a:xfrm>
        </p:spPr>
        <p:txBody>
          <a:bodyPr/>
          <a:lstStyle/>
          <a:p>
            <a:r>
              <a:rPr lang="en-US" altLang="ko-KR" dirty="0" smtClean="0"/>
              <a:t>Connection migration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68393"/>
              </p:ext>
            </p:extLst>
          </p:nvPr>
        </p:nvGraphicFramePr>
        <p:xfrm>
          <a:off x="930730" y="2397516"/>
          <a:ext cx="63779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980"/>
                <a:gridCol w="2125980"/>
                <a:gridCol w="212598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normal</a:t>
                      </a:r>
                      <a:endParaRPr lang="ko-KR" alt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connection </a:t>
                      </a:r>
                    </a:p>
                    <a:p>
                      <a:pPr algn="ctr" latinLnBrk="1"/>
                      <a:r>
                        <a:rPr lang="en-US" altLang="ko-KR" b="1" dirty="0" smtClean="0"/>
                        <a:t>migration</a:t>
                      </a:r>
                      <a:endParaRPr lang="ko-KR" alt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overhead</a:t>
                      </a:r>
                      <a:endParaRPr lang="ko-KR" altLang="en-US" b="1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1608.6 us</a:t>
                      </a:r>
                      <a:endParaRPr lang="ko-KR" alt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1618.74 us</a:t>
                      </a:r>
                      <a:endParaRPr lang="ko-KR" alt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0,626 %</a:t>
                      </a:r>
                      <a:endParaRPr lang="ko-KR" altLang="en-US" b="1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654776" y="3480254"/>
            <a:ext cx="7267847" cy="49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prstClr val="black"/>
                </a:solidFill>
                <a:latin typeface="맑은 고딕"/>
                <a:ea typeface="맑은 고딕"/>
              </a:rPr>
              <a:t>Actuating trigger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08347"/>
              </p:ext>
            </p:extLst>
          </p:nvPr>
        </p:nvGraphicFramePr>
        <p:xfrm>
          <a:off x="955766" y="4153989"/>
          <a:ext cx="6096000" cy="202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27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item</a:t>
                      </a:r>
                      <a:endParaRPr lang="ko-KR" alt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time</a:t>
                      </a:r>
                      <a:endParaRPr lang="ko-KR" altLang="en-US" b="1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Traffic-rate based </a:t>
                      </a:r>
                    </a:p>
                    <a:p>
                      <a:pPr algn="ctr" latinLnBrk="1"/>
                      <a:r>
                        <a:rPr lang="en-US" altLang="ko-KR" b="1" dirty="0" smtClean="0"/>
                        <a:t>condition check</a:t>
                      </a:r>
                      <a:endParaRPr lang="ko-KR" alt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0.322 us</a:t>
                      </a:r>
                      <a:endParaRPr lang="ko-KR" altLang="en-US" b="1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Payload based condition </a:t>
                      </a:r>
                    </a:p>
                    <a:p>
                      <a:pPr algn="ctr" latinLnBrk="1"/>
                      <a:r>
                        <a:rPr lang="en-US" altLang="ko-KR" b="1" dirty="0" smtClean="0"/>
                        <a:t>check</a:t>
                      </a:r>
                      <a:endParaRPr lang="ko-KR" alt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=</a:t>
                      </a:r>
                      <a:r>
                        <a:rPr lang="en-US" altLang="ko-KR" b="1" baseline="0" dirty="0" smtClean="0"/>
                        <a:t> 0</a:t>
                      </a:r>
                      <a:endParaRPr lang="ko-KR" altLang="en-US" b="1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Rule activation</a:t>
                      </a:r>
                      <a:endParaRPr lang="ko-KR" alt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1.697 us</a:t>
                      </a:r>
                      <a:endParaRPr lang="ko-KR" altLang="en-US" b="1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00800"/>
            <a:ext cx="4133850" cy="320676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10" name="Date Placeholder 5"/>
          <p:cNvSpPr txBox="1">
            <a:spLocks/>
          </p:cNvSpPr>
          <p:nvPr/>
        </p:nvSpPr>
        <p:spPr>
          <a:xfrm>
            <a:off x="61722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S. Shin, et al.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7827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Summary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25625"/>
            <a:ext cx="8534400" cy="4351338"/>
          </a:xfrm>
        </p:spPr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Avant-Guard</a:t>
            </a: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New data plane architecture for addressing the problems of </a:t>
            </a:r>
            <a:r>
              <a:rPr lang="en-US" altLang="ko-KR" dirty="0" err="1" smtClean="0">
                <a:latin typeface="Calibri" panose="020F0502020204030204" pitchFamily="34" charset="0"/>
              </a:rPr>
              <a:t>OpenFlow</a:t>
            </a:r>
            <a:r>
              <a:rPr lang="en-US" altLang="ko-KR" dirty="0" smtClean="0">
                <a:latin typeface="Calibri" panose="020F0502020204030204" pitchFamily="34" charset="0"/>
              </a:rPr>
              <a:t>, when devising network security </a:t>
            </a:r>
            <a:r>
              <a:rPr lang="en-US" altLang="ko-KR" dirty="0" err="1" smtClean="0">
                <a:latin typeface="Calibri" panose="020F0502020204030204" pitchFamily="34" charset="0"/>
              </a:rPr>
              <a:t>applicatons</a:t>
            </a:r>
            <a:endParaRPr lang="en-US" altLang="ko-KR" dirty="0" smtClean="0">
              <a:latin typeface="Calibri" panose="020F0502020204030204" pitchFamily="34" charset="0"/>
            </a:endParaRP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Address the scalability issue with the connection migration scheme</a:t>
            </a:r>
          </a:p>
          <a:p>
            <a:pPr lvl="2"/>
            <a:r>
              <a:rPr lang="en-US" altLang="ko-KR" dirty="0" smtClean="0">
                <a:latin typeface="Calibri" panose="020F0502020204030204" pitchFamily="34" charset="0"/>
              </a:rPr>
              <a:t>Address the responsiveness issue with the actuating trigger scheme</a:t>
            </a:r>
          </a:p>
          <a:p>
            <a:pPr lvl="2"/>
            <a:endParaRPr lang="en-US" altLang="ko-KR" dirty="0">
              <a:latin typeface="Calibri" panose="020F0502020204030204" pitchFamily="34" charset="0"/>
            </a:endParaRPr>
          </a:p>
          <a:p>
            <a:pPr lvl="1"/>
            <a:r>
              <a:rPr lang="en-US" altLang="ko-KR" dirty="0" smtClean="0">
                <a:latin typeface="Calibri" panose="020F0502020204030204" pitchFamily="34" charset="0"/>
              </a:rPr>
              <a:t>Can be a new candidate architecture of the future data plane for SDN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11/17/14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0"/>
            <a:ext cx="3676650" cy="320676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8133" y="6400800"/>
            <a:ext cx="2057400" cy="365125"/>
          </a:xfr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6477000" y="64008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S. Shin, et al.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638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243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Nov 21 Friday’s class on SDN wireless networks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Time: 4:10-6:00pm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Place: 545 </a:t>
            </a:r>
            <a:r>
              <a:rPr lang="en-US" dirty="0" err="1" smtClean="0">
                <a:solidFill>
                  <a:srgbClr val="000000"/>
                </a:solidFill>
              </a:rPr>
              <a:t>Mudd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Review on SDN Traffic Engineering</a:t>
            </a:r>
          </a:p>
          <a:p>
            <a:r>
              <a:rPr lang="en-US" dirty="0" smtClean="0"/>
              <a:t>SDN Security</a:t>
            </a:r>
          </a:p>
          <a:p>
            <a:pPr lvl="1"/>
            <a:r>
              <a:rPr lang="en-US" dirty="0"/>
              <a:t>Defense against Control Plane Attacks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Security as a 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6172200" y="6324600"/>
            <a:ext cx="2438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S. Shin,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2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Security in the paradigm of SDN/</a:t>
            </a:r>
            <a:r>
              <a:rPr lang="en-US" dirty="0" err="1" smtClean="0"/>
              <a:t>OpenFlow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Security as an App (</a:t>
            </a:r>
            <a:r>
              <a:rPr lang="en-US" dirty="0" err="1" smtClean="0"/>
              <a:t>SaaA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New app development framework: FRESCO</a:t>
            </a:r>
          </a:p>
          <a:p>
            <a:pPr lvl="1"/>
            <a:r>
              <a:rPr lang="en-US" dirty="0" smtClean="0"/>
              <a:t>New security enforcement kernel: </a:t>
            </a:r>
            <a:r>
              <a:rPr lang="en-US" dirty="0" err="1" smtClean="0"/>
              <a:t>FortNOX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Security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New security monitoring service for cloud tenants: </a:t>
            </a:r>
          </a:p>
          <a:p>
            <a:pPr marL="457200" lvl="1" indent="0">
              <a:buNone/>
            </a:pPr>
            <a:r>
              <a:rPr lang="en-US" dirty="0" err="1" smtClean="0"/>
              <a:t>CloudWatcher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2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Problems of Legacy Network Devices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complicated</a:t>
            </a:r>
          </a:p>
          <a:p>
            <a:pPr lvl="1"/>
            <a:r>
              <a:rPr lang="en-US" dirty="0" smtClean="0"/>
              <a:t>Control plane is implemented with complicated S/W and ASIC</a:t>
            </a:r>
          </a:p>
          <a:p>
            <a:r>
              <a:rPr lang="en-US" dirty="0" smtClean="0"/>
              <a:t>Closed platform</a:t>
            </a:r>
          </a:p>
          <a:p>
            <a:pPr lvl="1"/>
            <a:r>
              <a:rPr lang="en-US" dirty="0" smtClean="0"/>
              <a:t>Vendor specific</a:t>
            </a:r>
          </a:p>
          <a:p>
            <a:r>
              <a:rPr lang="en-US" dirty="0" smtClean="0"/>
              <a:t>Hard to modify (nearly impossible)</a:t>
            </a:r>
          </a:p>
          <a:p>
            <a:pPr lvl="1"/>
            <a:r>
              <a:rPr lang="en-US" dirty="0" smtClean="0"/>
              <a:t>Hard to add new functionalities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4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5344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Software Defined Networking (SDN)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/>
                <a:cs typeface="Arial"/>
              </a:rPr>
              <a:t>Three layer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Application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Application part of control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Implement logic for flow control</a:t>
            </a:r>
          </a:p>
          <a:p>
            <a:pPr lvl="2"/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Control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Kernel part of control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Run applications to control network flows</a:t>
            </a:r>
          </a:p>
          <a:p>
            <a:pPr lvl="2"/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Infrastructure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Data plane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Network switch or router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403859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5755" y="5562600"/>
            <a:ext cx="274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SDN architecture from ONF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371601" y="1707598"/>
            <a:ext cx="5288632" cy="3936311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692762"/>
            <a:ext cx="1077985" cy="8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976925"/>
            <a:ext cx="1077985" cy="80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976925"/>
            <a:ext cx="1077985" cy="80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768962"/>
            <a:ext cx="1077985" cy="8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066800" y="4806324"/>
            <a:ext cx="1365448" cy="9137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438400" y="4970540"/>
            <a:ext cx="503060" cy="10543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657600" y="4970540"/>
            <a:ext cx="143731" cy="10543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267200" y="4882524"/>
            <a:ext cx="862388" cy="9137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362200" y="1932630"/>
            <a:ext cx="2158965" cy="2987379"/>
          </a:xfrm>
          <a:prstGeom prst="can">
            <a:avLst>
              <a:gd name="adj" fmla="val 3072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4" name="Picture 13" descr="MCj04316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412776"/>
            <a:ext cx="1365448" cy="136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41843" y="1556792"/>
            <a:ext cx="291818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CC0000"/>
              </a:solidFill>
              <a:latin typeface="Tahoma" pitchFamily="34" charset="0"/>
            </a:endParaRPr>
          </a:p>
          <a:p>
            <a:pPr algn="ctr"/>
            <a:r>
              <a:rPr lang="en-US" sz="2400" b="1" dirty="0" err="1">
                <a:solidFill>
                  <a:srgbClr val="CC0000"/>
                </a:solidFill>
                <a:latin typeface="Tahoma" pitchFamily="34" charset="0"/>
              </a:rPr>
              <a:t>OpenFlow</a:t>
            </a:r>
            <a:r>
              <a:rPr lang="en-US" sz="2400" b="1" dirty="0">
                <a:solidFill>
                  <a:srgbClr val="CC0000"/>
                </a:solidFill>
                <a:latin typeface="Tahoma" pitchFamily="34" charset="0"/>
              </a:rPr>
              <a:t> Switch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95600" y="3886014"/>
            <a:ext cx="1077985" cy="84349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/>
              <a:t>Flow</a:t>
            </a:r>
          </a:p>
          <a:p>
            <a:pPr algn="ctr">
              <a:defRPr/>
            </a:pPr>
            <a:r>
              <a:rPr lang="en-US" sz="2400"/>
              <a:t>Table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95600" y="2666814"/>
            <a:ext cx="1077985" cy="84349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/>
              <a:t>Secure</a:t>
            </a:r>
          </a:p>
          <a:p>
            <a:pPr algn="ctr">
              <a:defRPr/>
            </a:pPr>
            <a:r>
              <a:rPr lang="en-US" sz="2400"/>
              <a:t>Channel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038600" y="2080850"/>
            <a:ext cx="3162090" cy="112466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850188" y="2175247"/>
            <a:ext cx="573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20316812">
            <a:off x="5381981" y="1867284"/>
            <a:ext cx="1155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OpenFlow</a:t>
            </a:r>
          </a:p>
          <a:p>
            <a:r>
              <a:rPr lang="en-US"/>
              <a:t>Protocol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 rot="20643277">
            <a:off x="5792605" y="2460684"/>
            <a:ext cx="580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SSL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590800" y="3662710"/>
            <a:ext cx="16529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39753" y="4002962"/>
            <a:ext cx="581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hw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44038" y="2810750"/>
            <a:ext cx="643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C0000"/>
                </a:solidFill>
              </a:rPr>
              <a:t>sw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971800" y="5415310"/>
            <a:ext cx="431194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75656" y="1547500"/>
            <a:ext cx="3096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/>
              <a:t>OpenFlow</a:t>
            </a:r>
            <a:r>
              <a:rPr lang="en-US" i="1" dirty="0"/>
              <a:t> Switch specification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800" y="6541756"/>
            <a:ext cx="1905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From </a:t>
            </a:r>
            <a:r>
              <a:rPr lang="en-US" sz="1400" b="1" i="1" dirty="0" err="1" smtClean="0"/>
              <a:t>openflow</a:t>
            </a:r>
            <a:r>
              <a:rPr lang="en-US" sz="1400" b="1" i="1" dirty="0" smtClean="0"/>
              <a:t> tutorial</a:t>
            </a:r>
            <a:endParaRPr lang="en-US" sz="1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61798" y="2636912"/>
            <a:ext cx="109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controller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96000" y="3124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 controller application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b="1" i="1" dirty="0" smtClean="0">
                <a:solidFill>
                  <a:srgbClr val="FF0000"/>
                </a:solidFill>
              </a:rPr>
              <a:t>an enforce any flow rules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o network switches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36296" y="148478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667000" y="6461123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Killer Applications of SDN?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Reducing Energy in Data Center </a:t>
            </a:r>
            <a:r>
              <a:rPr lang="en-US" dirty="0" smtClean="0"/>
              <a:t>Networks (load balancing)</a:t>
            </a:r>
          </a:p>
          <a:p>
            <a:r>
              <a:rPr lang="en-US" dirty="0"/>
              <a:t>WAN VM </a:t>
            </a:r>
            <a:r>
              <a:rPr lang="en-US" dirty="0" smtClean="0"/>
              <a:t>Migration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How about security?</a:t>
            </a:r>
          </a:p>
          <a:p>
            <a:pPr lvl="1"/>
            <a:r>
              <a:rPr lang="en-US" dirty="0" smtClean="0"/>
              <a:t>We are going to talk about this, more specifically:</a:t>
            </a:r>
          </a:p>
          <a:p>
            <a:pPr lvl="1"/>
            <a:r>
              <a:rPr lang="en-US" dirty="0" smtClean="0"/>
              <a:t>Security as an App (</a:t>
            </a:r>
            <a:r>
              <a:rPr lang="en-US" dirty="0" err="1" smtClean="0"/>
              <a:t>SaaA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Security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4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App Store Today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4211241" cy="13716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t="9936" b="9936"/>
          <a:stretch>
            <a:fillRect/>
          </a:stretch>
        </p:blipFill>
        <p:spPr>
          <a:xfrm>
            <a:off x="4294571" y="4191001"/>
            <a:ext cx="4849429" cy="266699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4421728" cy="280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62400"/>
            <a:ext cx="3454400" cy="2349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3660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6933"/>
            <a:ext cx="7886700" cy="1325563"/>
          </a:xfrm>
        </p:spPr>
        <p:txBody>
          <a:bodyPr/>
          <a:lstStyle/>
          <a:p>
            <a:r>
              <a:rPr lang="en-US" dirty="0" smtClean="0"/>
              <a:t>Security as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SDN naturally has an application layer</a:t>
            </a:r>
          </a:p>
          <a:p>
            <a:r>
              <a:rPr lang="en-US" dirty="0" smtClean="0"/>
              <a:t>Security functions can be apps on top of SDN/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networking OS</a:t>
            </a:r>
          </a:p>
          <a:p>
            <a:pPr lvl="1"/>
            <a:r>
              <a:rPr lang="en-US" dirty="0" smtClean="0"/>
              <a:t>Firewall</a:t>
            </a:r>
          </a:p>
          <a:p>
            <a:pPr lvl="1"/>
            <a:r>
              <a:rPr lang="en-US" dirty="0" smtClean="0"/>
              <a:t>Scan detection</a:t>
            </a:r>
          </a:p>
          <a:p>
            <a:pPr lvl="1"/>
            <a:r>
              <a:rPr lang="en-US" dirty="0" err="1" smtClean="0"/>
              <a:t>DDoS</a:t>
            </a:r>
            <a:r>
              <a:rPr lang="en-US" dirty="0" smtClean="0"/>
              <a:t> detection</a:t>
            </a:r>
          </a:p>
          <a:p>
            <a:pPr lvl="1"/>
            <a:r>
              <a:rPr lang="en-US" dirty="0" smtClean="0"/>
              <a:t>Intrusion detection/prevention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Why </a:t>
            </a:r>
            <a:r>
              <a:rPr lang="en-US" dirty="0" err="1" smtClean="0"/>
              <a:t>SaaA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Cost efficiency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asy deployment/maintenance</a:t>
            </a:r>
          </a:p>
          <a:p>
            <a:pPr lvl="1"/>
            <a:r>
              <a:rPr lang="en-US" dirty="0" smtClean="0"/>
              <a:t>Rich, flexible network control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44419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8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Two key problems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419695" y="2973586"/>
            <a:ext cx="375046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Poor efficiency 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0" y="3620989"/>
            <a:ext cx="4580930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average utilization over time of busy links is only 30-50%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4893469" y="2973586"/>
            <a:ext cx="375046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Poor sharing 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4301878" y="3620989"/>
            <a:ext cx="4920258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little support for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flexible resource sharing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2696766" y="5036345"/>
            <a:ext cx="3750469" cy="776883"/>
          </a:xfrm>
          <a:prstGeom prst="rect">
            <a:avLst/>
          </a:prstGeom>
          <a:noFill/>
          <a:ln>
            <a:noFill/>
          </a:ln>
          <a:effectLst>
            <a:outerShdw blurRad="190500" dist="76199" dir="3720016" algn="ctr" rotWithShape="0">
              <a:srgbClr val="898989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>
                <a:solidFill>
                  <a:srgbClr val="002D99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Why?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677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Clouds are large, complicated, and dynamic</a:t>
            </a:r>
          </a:p>
          <a:p>
            <a:r>
              <a:rPr lang="en-US" dirty="0"/>
              <a:t>How </a:t>
            </a:r>
            <a:r>
              <a:rPr lang="en-US" dirty="0" smtClean="0"/>
              <a:t>do tenants deploy security devices/functions?</a:t>
            </a:r>
            <a:endParaRPr lang="en-US" dirty="0"/>
          </a:p>
          <a:p>
            <a:pPr lvl="2"/>
            <a:r>
              <a:rPr lang="en-US" dirty="0"/>
              <a:t>Tenant can use some pre-installed fixed-location security </a:t>
            </a:r>
            <a:r>
              <a:rPr lang="en-US" dirty="0" smtClean="0"/>
              <a:t>devices</a:t>
            </a:r>
          </a:p>
          <a:p>
            <a:pPr lvl="3"/>
            <a:r>
              <a:rPr lang="en-US" dirty="0" smtClean="0"/>
              <a:t>Not able to keep up with the high dynamisms in network 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  configurations</a:t>
            </a:r>
            <a:endParaRPr lang="en-US" dirty="0"/>
          </a:p>
          <a:p>
            <a:pPr lvl="2"/>
            <a:r>
              <a:rPr lang="en-US" dirty="0"/>
              <a:t>Tenant can Install security devices for themselves </a:t>
            </a:r>
            <a:endParaRPr lang="en-US" dirty="0" smtClean="0"/>
          </a:p>
          <a:p>
            <a:pPr lvl="3"/>
            <a:r>
              <a:rPr lang="en-US" dirty="0" smtClean="0"/>
              <a:t>Difficult </a:t>
            </a:r>
            <a:endParaRPr lang="en-US" dirty="0"/>
          </a:p>
          <a:p>
            <a:r>
              <a:rPr lang="en-US" dirty="0"/>
              <a:t>Need a new </a:t>
            </a:r>
            <a:r>
              <a:rPr lang="en-US" b="1" dirty="0">
                <a:solidFill>
                  <a:srgbClr val="FF0000"/>
                </a:solidFill>
              </a:rPr>
              <a:t>Security Monitoring as a Service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mechanism </a:t>
            </a:r>
            <a:r>
              <a:rPr lang="en-US" dirty="0"/>
              <a:t>for a cloud network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9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Challenges and New Contributions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It is not easy to develop security apps</a:t>
            </a:r>
          </a:p>
          <a:p>
            <a:pPr lvl="1"/>
            <a:r>
              <a:rPr lang="en-US" dirty="0" smtClean="0"/>
              <a:t>FRESCO</a:t>
            </a:r>
            <a:r>
              <a:rPr lang="en-US" dirty="0"/>
              <a:t>:</a:t>
            </a:r>
            <a:r>
              <a:rPr lang="en-US" dirty="0" smtClean="0"/>
              <a:t> a new app development framework for </a:t>
            </a:r>
          </a:p>
          <a:p>
            <a:pPr marL="457200" lvl="1" indent="0">
              <a:buNone/>
            </a:pPr>
            <a:r>
              <a:rPr lang="en-US" dirty="0" smtClean="0"/>
              <a:t>  modular, </a:t>
            </a:r>
            <a:r>
              <a:rPr lang="en-US" dirty="0" err="1" smtClean="0"/>
              <a:t>composable</a:t>
            </a:r>
            <a:r>
              <a:rPr lang="en-US" dirty="0" smtClean="0"/>
              <a:t> security services</a:t>
            </a:r>
          </a:p>
          <a:p>
            <a:r>
              <a:rPr lang="en-US" i="1" dirty="0" smtClean="0"/>
              <a:t>It is not secure when running buggy/vulnerable/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multiple security apps (e.g., policy conflict/bypass)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FortNOX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a new security enforcement kernel</a:t>
            </a:r>
          </a:p>
          <a:p>
            <a:r>
              <a:rPr lang="en-US" i="1" dirty="0" smtClean="0"/>
              <a:t>It is not convenient to install/use security devices for cloud tenants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CloudWatcher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a new security monitoring service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model based on SDN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9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FRESCO: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Fr</a:t>
            </a:r>
            <a:r>
              <a:rPr lang="en-US" sz="4800" b="1" dirty="0" smtClean="0"/>
              <a:t>amework for </a:t>
            </a:r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r>
              <a:rPr lang="en-US" sz="4800" b="1" dirty="0" smtClean="0"/>
              <a:t>nabling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en-US" sz="4800" b="1" dirty="0" smtClean="0"/>
              <a:t>ecurity </a:t>
            </a:r>
            <a:r>
              <a:rPr lang="en-US" sz="4800" b="1" dirty="0" smtClean="0">
                <a:solidFill>
                  <a:srgbClr val="FF0000"/>
                </a:solidFill>
              </a:rPr>
              <a:t>C</a:t>
            </a:r>
            <a:r>
              <a:rPr lang="en-US" sz="4800" b="1" dirty="0" smtClean="0"/>
              <a:t>ontrols in </a:t>
            </a:r>
            <a:br>
              <a:rPr lang="en-US" sz="4800" b="1" dirty="0" smtClean="0"/>
            </a:br>
            <a:r>
              <a:rPr lang="en-US" sz="4800" b="1" dirty="0" err="1" smtClean="0">
                <a:solidFill>
                  <a:srgbClr val="FF0000"/>
                </a:solidFill>
              </a:rPr>
              <a:t>O</a:t>
            </a:r>
            <a:r>
              <a:rPr lang="en-US" sz="4800" b="1" dirty="0" err="1" smtClean="0"/>
              <a:t>penFlow</a:t>
            </a:r>
            <a:r>
              <a:rPr lang="en-US" sz="4800" b="1" dirty="0" smtClean="0"/>
              <a:t> networks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355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FRESCO?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new framework</a:t>
            </a:r>
          </a:p>
          <a:p>
            <a:pPr lvl="1"/>
            <a:r>
              <a:rPr lang="en-US" dirty="0" smtClean="0"/>
              <a:t>Enables to compose diverse network security functions </a:t>
            </a:r>
            <a:r>
              <a:rPr lang="en-US" dirty="0"/>
              <a:t>easily (with combining multiple </a:t>
            </a:r>
            <a:r>
              <a:rPr lang="en-US" dirty="0" smtClean="0"/>
              <a:t>modules)</a:t>
            </a:r>
          </a:p>
          <a:p>
            <a:pPr lvl="1"/>
            <a:r>
              <a:rPr lang="en-US" dirty="0" smtClean="0"/>
              <a:t>Enables to create own network security functions </a:t>
            </a:r>
            <a:r>
              <a:rPr lang="en-US" dirty="0"/>
              <a:t>easily </a:t>
            </a:r>
            <a:r>
              <a:rPr lang="en-US" dirty="0" smtClean="0"/>
              <a:t>(without </a:t>
            </a:r>
            <a:r>
              <a:rPr lang="en-US" dirty="0"/>
              <a:t>requiring additional H/</a:t>
            </a:r>
            <a:r>
              <a:rPr lang="en-US" dirty="0" err="1" smtClean="0"/>
              <a:t>Ws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Enables to deploy network security functions easily and </a:t>
            </a:r>
            <a:r>
              <a:rPr lang="en-US" dirty="0"/>
              <a:t>dynamically (without modifying the underlying network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architecture)</a:t>
            </a:r>
          </a:p>
          <a:p>
            <a:pPr lvl="1"/>
            <a:r>
              <a:rPr lang="en-US" dirty="0" smtClean="0"/>
              <a:t>Enable to add </a:t>
            </a:r>
            <a:r>
              <a:rPr lang="en-US" dirty="0"/>
              <a:t>more intelligence to current network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security </a:t>
            </a:r>
            <a:r>
              <a:rPr lang="en-US" dirty="0"/>
              <a:t>functions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427256"/>
            <a:ext cx="3886200" cy="396877"/>
          </a:xfrm>
        </p:spPr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0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RESCO_concept_arch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40" r="-12740"/>
          <a:stretch>
            <a:fillRect/>
          </a:stretch>
        </p:blipFill>
        <p:spPr>
          <a:xfrm>
            <a:off x="-1143000" y="350837"/>
            <a:ext cx="11416369" cy="627856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461123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569075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0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FRESCO – Overall </a:t>
            </a:r>
            <a:r>
              <a:rPr lang="en-US" dirty="0"/>
              <a:t>O</a:t>
            </a:r>
            <a:r>
              <a:rPr lang="en-US" dirty="0" smtClean="0"/>
              <a:t>peration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99592" y="2348880"/>
            <a:ext cx="129614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Create</a:t>
            </a:r>
          </a:p>
          <a:p>
            <a:pPr algn="ctr"/>
            <a:r>
              <a:rPr lang="en-US" sz="1600" b="1" dirty="0" smtClean="0"/>
              <a:t>Modules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627784" y="2348880"/>
            <a:ext cx="129614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Load Modules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627784" y="3861048"/>
            <a:ext cx="129614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Notify NOX of loading FRESCO modules</a:t>
            </a: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427984" y="2348880"/>
            <a:ext cx="129614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Run</a:t>
            </a:r>
          </a:p>
          <a:p>
            <a:pPr algn="ctr"/>
            <a:r>
              <a:rPr lang="en-US" sz="1600" b="1" dirty="0" smtClean="0"/>
              <a:t>Modules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228184" y="2348880"/>
            <a:ext cx="1584176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Monitor </a:t>
            </a:r>
            <a:r>
              <a:rPr lang="en-US" sz="1600" b="1" dirty="0" err="1" smtClean="0"/>
              <a:t>OpenFlow</a:t>
            </a:r>
            <a:r>
              <a:rPr lang="en-US" sz="1600" b="1" dirty="0" smtClean="0"/>
              <a:t> switches</a:t>
            </a:r>
            <a:endParaRPr lang="en-US" sz="1600" b="1" dirty="0"/>
          </a:p>
        </p:txBody>
      </p:sp>
      <p:cxnSp>
        <p:nvCxnSpPr>
          <p:cNvPr id="11" name="Straight Arrow Connector 10"/>
          <p:cNvCxnSpPr>
            <a:stCxn id="4" idx="3"/>
            <a:endCxn id="6" idx="1"/>
          </p:cNvCxnSpPr>
          <p:nvPr/>
        </p:nvCxnSpPr>
        <p:spPr>
          <a:xfrm>
            <a:off x="2195736" y="274492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3923928" y="2744924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5724128" y="2744924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>
          <a:xfrm rot="5400000">
            <a:off x="2915816" y="350100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131840" y="350100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92352" y="3409255"/>
            <a:ext cx="1511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Answer from NOX</a:t>
            </a:r>
            <a:endParaRPr lang="en-US" sz="1400" b="1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3886200" cy="396877"/>
          </a:xfrm>
        </p:spPr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3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FRESCO Modular Design</a:t>
            </a:r>
            <a:endParaRPr lang="en-US" dirty="0"/>
          </a:p>
        </p:txBody>
      </p:sp>
      <p:pic>
        <p:nvPicPr>
          <p:cNvPr id="4" name="Content Placeholder 3" descr="fresco_modul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334" b="-79334"/>
          <a:stretch>
            <a:fillRect/>
          </a:stretch>
        </p:blipFill>
        <p:spPr>
          <a:xfrm>
            <a:off x="228600" y="2667000"/>
            <a:ext cx="8763000" cy="5410200"/>
          </a:xfrm>
        </p:spPr>
      </p:pic>
      <p:sp>
        <p:nvSpPr>
          <p:cNvPr id="5" name="Rounded Rectangle 4"/>
          <p:cNvSpPr/>
          <p:nvPr/>
        </p:nvSpPr>
        <p:spPr>
          <a:xfrm>
            <a:off x="3518255" y="1795264"/>
            <a:ext cx="144016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parameter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action</a:t>
            </a:r>
            <a:endParaRPr lang="en-US" sz="1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42191" y="2247057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8400" y="208329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input</a:t>
            </a:r>
            <a:endParaRPr lang="en-US" b="1" i="1" dirty="0"/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 rot="5400000">
            <a:off x="4095113" y="1651248"/>
            <a:ext cx="28723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8415" y="2247057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34744" y="2083296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output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0303" y="1219200"/>
            <a:ext cx="59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event</a:t>
            </a:r>
            <a:endParaRPr lang="en-US" b="1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5030423" y="3091408"/>
            <a:ext cx="36004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key</a:t>
            </a:r>
            <a:endParaRPr lang="en-US" sz="1400" b="1" dirty="0"/>
          </a:p>
        </p:txBody>
      </p:sp>
      <p:cxnSp>
        <p:nvCxnSpPr>
          <p:cNvPr id="13" name="Shape 11"/>
          <p:cNvCxnSpPr>
            <a:stCxn id="5" idx="2"/>
            <a:endCxn id="12" idx="1"/>
          </p:cNvCxnSpPr>
          <p:nvPr/>
        </p:nvCxnSpPr>
        <p:spPr>
          <a:xfrm rot="16200000" flipH="1">
            <a:off x="4202331" y="2623356"/>
            <a:ext cx="864096" cy="79208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390463" y="3091408"/>
            <a:ext cx="108012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values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52855" y="254484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i="1" dirty="0" smtClean="0">
                <a:solidFill>
                  <a:srgbClr val="FF0000"/>
                </a:solidFill>
              </a:rPr>
              <a:t>odule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8530" y="3802196"/>
            <a:ext cx="14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F-DB instance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3886200" cy="396877"/>
          </a:xfrm>
        </p:spPr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9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6787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FRESCO – Script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4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Define interfaces, actions, and parameters</a:t>
            </a:r>
          </a:p>
          <a:p>
            <a:pPr lvl="1"/>
            <a:r>
              <a:rPr lang="en-US" dirty="0" smtClean="0"/>
              <a:t>Connect multiple modules</a:t>
            </a:r>
          </a:p>
          <a:p>
            <a:pPr lvl="1"/>
            <a:r>
              <a:rPr lang="en-US" dirty="0" smtClean="0"/>
              <a:t>Similar to C/C++ function, start with { and end with }</a:t>
            </a:r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Instance name (# of input) (# of output)  </a:t>
            </a:r>
          </a:p>
          <a:p>
            <a:pPr lvl="2"/>
            <a:r>
              <a:rPr lang="en-US" dirty="0" smtClean="0"/>
              <a:t>denotes the module name and the number of input and output variables</a:t>
            </a:r>
          </a:p>
          <a:p>
            <a:pPr lvl="1"/>
            <a:r>
              <a:rPr lang="en-US" dirty="0" smtClean="0"/>
              <a:t>INPUT: 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sz="2900" baseline="-25000" dirty="0"/>
              <a:t>2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denotes input items for a module a</a:t>
            </a:r>
            <a:r>
              <a:rPr lang="en-US" baseline="-25000" dirty="0" smtClean="0"/>
              <a:t>n</a:t>
            </a:r>
            <a:r>
              <a:rPr lang="en-US" dirty="0" smtClean="0"/>
              <a:t> may be set of flows, packets or integer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OUTPUT: b</a:t>
            </a:r>
            <a:r>
              <a:rPr lang="en-US" sz="2900" baseline="-25000" dirty="0"/>
              <a:t>1</a:t>
            </a:r>
            <a:r>
              <a:rPr lang="en-US" dirty="0" smtClean="0"/>
              <a:t>,b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denotes output items for a module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may be set of flows, packets or integer </a:t>
            </a:r>
            <a:r>
              <a:rPr lang="en-US" dirty="0"/>
              <a:t>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PARAMETER: c</a:t>
            </a:r>
            <a:r>
              <a:rPr lang="en-US" baseline="-25000" dirty="0" smtClean="0"/>
              <a:t>1</a:t>
            </a:r>
            <a:r>
              <a:rPr lang="en-US" dirty="0" smtClean="0"/>
              <a:t>,c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denotes configuration values of a module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may be real numbers or strings</a:t>
            </a:r>
          </a:p>
          <a:p>
            <a:pPr lvl="1"/>
            <a:r>
              <a:rPr lang="en-US" dirty="0" smtClean="0"/>
              <a:t>EVENT: d</a:t>
            </a:r>
            <a:r>
              <a:rPr lang="en-US" baseline="-25000" dirty="0" smtClean="0"/>
              <a:t>1</a:t>
            </a:r>
            <a:r>
              <a:rPr lang="en-US" dirty="0" smtClean="0"/>
              <a:t>,d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denotes events that will be delivered to a module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 may be any predefined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string</a:t>
            </a:r>
          </a:p>
          <a:p>
            <a:pPr lvl="1"/>
            <a:r>
              <a:rPr lang="en-US" dirty="0" smtClean="0"/>
              <a:t>ACTION :</a:t>
            </a:r>
            <a:r>
              <a:rPr lang="en-US" dirty="0"/>
              <a:t> </a:t>
            </a:r>
            <a:r>
              <a:rPr lang="en-US" dirty="0" smtClean="0"/>
              <a:t>condition ; action,</a:t>
            </a:r>
          </a:p>
          <a:p>
            <a:pPr lvl="2"/>
            <a:r>
              <a:rPr lang="en-US" dirty="0" smtClean="0"/>
              <a:t>denotes actions that will be performed based on condition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24600"/>
            <a:ext cx="3886200" cy="396877"/>
          </a:xfrm>
        </p:spPr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066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Working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Reflector </a:t>
            </a:r>
            <a:r>
              <a:rPr lang="en-US" dirty="0"/>
              <a:t>Net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3525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f</a:t>
            </a:r>
            <a:r>
              <a:rPr lang="en-US" sz="1600" dirty="0" err="1" smtClean="0"/>
              <a:t>ind_scan</a:t>
            </a:r>
            <a:r>
              <a:rPr lang="en-US" sz="1600" dirty="0" smtClean="0"/>
              <a:t> (1) (2) {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TYPE</a:t>
            </a:r>
            <a:r>
              <a:rPr lang="en-US" sz="1600" dirty="0" smtClean="0"/>
              <a:t>: </a:t>
            </a:r>
            <a:r>
              <a:rPr lang="en-US" sz="1600" dirty="0" err="1" smtClean="0"/>
              <a:t>ScanDetector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EVENT</a:t>
            </a:r>
            <a:r>
              <a:rPr lang="en-US" sz="1600" dirty="0" smtClean="0"/>
              <a:t>:TCP_CONNECTION_FAIL</a:t>
            </a:r>
            <a:endParaRPr lang="en-US" sz="1600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INPUT</a:t>
            </a:r>
            <a:r>
              <a:rPr lang="en-US" sz="1600" dirty="0" smtClean="0"/>
              <a:t>: SRC_IP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OUTPUT</a:t>
            </a:r>
            <a:r>
              <a:rPr lang="en-US" sz="1600" dirty="0" smtClean="0"/>
              <a:t>: SRC_IP, </a:t>
            </a:r>
            <a:r>
              <a:rPr lang="en-US" sz="1600" dirty="0" err="1" smtClean="0"/>
              <a:t>scan_result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PARAMETER</a:t>
            </a:r>
            <a:r>
              <a:rPr lang="en-US" sz="1600" dirty="0" smtClean="0"/>
              <a:t>: 5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ACTION</a:t>
            </a:r>
            <a:r>
              <a:rPr lang="en-US" sz="1600" dirty="0" smtClean="0"/>
              <a:t>: -</a:t>
            </a:r>
          </a:p>
          <a:p>
            <a:r>
              <a:rPr lang="en-US" sz="1600" dirty="0" smtClean="0"/>
              <a:t>/* no actions are defined */</a:t>
            </a:r>
            <a:endParaRPr lang="en-US" sz="1600" dirty="0"/>
          </a:p>
          <a:p>
            <a:r>
              <a:rPr lang="en-US" sz="1600" dirty="0"/>
              <a:t>}</a:t>
            </a:r>
            <a:endParaRPr lang="en-US" sz="16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642828" y="3681772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2133600"/>
            <a:ext cx="3503715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</a:t>
            </a:r>
            <a:r>
              <a:rPr lang="en-US" sz="1600" dirty="0" err="1" smtClean="0"/>
              <a:t>o_redirect</a:t>
            </a:r>
            <a:r>
              <a:rPr lang="en-US" sz="1600" dirty="0" smtClean="0"/>
              <a:t> (2) (0) {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TYPE</a:t>
            </a:r>
            <a:r>
              <a:rPr lang="en-US" sz="1600" dirty="0" smtClean="0"/>
              <a:t>: </a:t>
            </a:r>
            <a:r>
              <a:rPr lang="en-US" sz="1600" dirty="0" err="1" smtClean="0"/>
              <a:t>ActionHandler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EVENT</a:t>
            </a:r>
            <a:r>
              <a:rPr lang="en-US" sz="1600" dirty="0" smtClean="0"/>
              <a:t>:PUSH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INPUT</a:t>
            </a:r>
            <a:r>
              <a:rPr lang="en-US" sz="1600" dirty="0" smtClean="0"/>
              <a:t>:SRC_IP, </a:t>
            </a:r>
            <a:r>
              <a:rPr lang="en-US" sz="1600" dirty="0" err="1" smtClean="0"/>
              <a:t>scan_result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OUTPUT</a:t>
            </a:r>
            <a:r>
              <a:rPr lang="en-US" sz="1600" dirty="0" smtClean="0"/>
              <a:t>: </a:t>
            </a:r>
            <a:r>
              <a:rPr lang="en-US" sz="1600" dirty="0"/>
              <a:t>-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PARAMETER</a:t>
            </a:r>
            <a:r>
              <a:rPr lang="en-US" sz="1600" dirty="0" smtClean="0"/>
              <a:t>:</a:t>
            </a:r>
            <a:r>
              <a:rPr lang="en-US" sz="1600" dirty="0"/>
              <a:t> </a:t>
            </a:r>
            <a:r>
              <a:rPr lang="en-US" sz="1600" dirty="0" smtClean="0"/>
              <a:t>-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ACTION</a:t>
            </a:r>
            <a:r>
              <a:rPr lang="en-US" sz="1600" dirty="0" smtClean="0"/>
              <a:t>: </a:t>
            </a:r>
            <a:r>
              <a:rPr lang="en-US" sz="1600" dirty="0" err="1" smtClean="0"/>
              <a:t>scan_result</a:t>
            </a:r>
            <a:r>
              <a:rPr lang="en-US" sz="1600" dirty="0" smtClean="0"/>
              <a:t> == 1? REDIRECT: FORWARD</a:t>
            </a:r>
          </a:p>
          <a:p>
            <a:r>
              <a:rPr lang="en-US" sz="1600" dirty="0" smtClean="0"/>
              <a:t>/* if </a:t>
            </a:r>
            <a:r>
              <a:rPr lang="en-US" sz="1600" dirty="0" err="1" smtClean="0"/>
              <a:t>scan_result</a:t>
            </a:r>
            <a:r>
              <a:rPr lang="en-US" sz="1600" dirty="0" smtClean="0"/>
              <a:t> equals 1, redirect; otherwise, forward */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105400"/>
            <a:ext cx="103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Module 1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105400"/>
            <a:ext cx="103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Module 2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1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533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Reflector </a:t>
            </a:r>
            <a:r>
              <a:rPr lang="en-US" dirty="0"/>
              <a:t>Net </a:t>
            </a:r>
          </a:p>
        </p:txBody>
      </p:sp>
      <p:pic>
        <p:nvPicPr>
          <p:cNvPr id="4" name="Content Placeholder 3" descr="fresco_scan_e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9" r="-18309"/>
          <a:stretch>
            <a:fillRect/>
          </a:stretch>
        </p:blipFill>
        <p:spPr>
          <a:xfrm>
            <a:off x="-685800" y="1284360"/>
            <a:ext cx="10134600" cy="557364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3886200" cy="396877"/>
          </a:xfrm>
        </p:spPr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2213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178594"/>
            <a:ext cx="7956352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One cause of inefficiency:</a:t>
            </a:r>
            <a:br>
              <a:rPr lang="en-US" smtClean="0">
                <a:solidFill>
                  <a:srgbClr val="002D99"/>
                </a:solidFill>
              </a:rPr>
            </a:br>
            <a:r>
              <a:rPr lang="en-US" smtClean="0">
                <a:solidFill>
                  <a:srgbClr val="002D99"/>
                </a:solidFill>
              </a:rPr>
              <a:t>lack of coordination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8" y="2062758"/>
            <a:ext cx="8036719" cy="40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678658" y="2062760"/>
            <a:ext cx="8036719" cy="4025057"/>
            <a:chOff x="0" y="0"/>
            <a:chExt cx="7200" cy="360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" cy="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4"/>
            <p:cNvSpPr>
              <a:spLocks/>
            </p:cNvSpPr>
            <p:nvPr/>
          </p:nvSpPr>
          <p:spPr bwMode="auto">
            <a:xfrm>
              <a:off x="3627" y="485"/>
              <a:ext cx="254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Background traffic</a:t>
              </a:r>
            </a:p>
          </p:txBody>
        </p:sp>
        <p:sp>
          <p:nvSpPr>
            <p:cNvPr id="22547" name="Line 5"/>
            <p:cNvSpPr>
              <a:spLocks noChangeShapeType="1"/>
            </p:cNvSpPr>
            <p:nvPr/>
          </p:nvSpPr>
          <p:spPr bwMode="auto">
            <a:xfrm flipH="1">
              <a:off x="2951" y="877"/>
              <a:ext cx="673" cy="9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" name="Rectangle 6"/>
            <p:cNvSpPr>
              <a:spLocks/>
            </p:cNvSpPr>
            <p:nvPr/>
          </p:nvSpPr>
          <p:spPr bwMode="auto">
            <a:xfrm>
              <a:off x="2467" y="2989"/>
              <a:ext cx="326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FFFFFF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Non-background traffic</a:t>
              </a:r>
            </a:p>
          </p:txBody>
        </p:sp>
      </p:grp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8" y="2062760"/>
            <a:ext cx="8036719" cy="402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/>
          </p:cNvSpPr>
          <p:nvPr/>
        </p:nvSpPr>
        <p:spPr bwMode="auto">
          <a:xfrm>
            <a:off x="215095" y="3187454"/>
            <a:ext cx="103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Norm. 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traffic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rate</a:t>
            </a:r>
          </a:p>
        </p:txBody>
      </p:sp>
      <p:sp>
        <p:nvSpPr>
          <p:cNvPr id="22534" name="Rectangle 10"/>
          <p:cNvSpPr>
            <a:spLocks/>
          </p:cNvSpPr>
          <p:nvPr/>
        </p:nvSpPr>
        <p:spPr bwMode="auto">
          <a:xfrm>
            <a:off x="3886200" y="5867400"/>
            <a:ext cx="2693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Time (~ one day)</a:t>
            </a:r>
          </a:p>
        </p:txBody>
      </p: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2234654" y="1907605"/>
            <a:ext cx="6682757" cy="2373065"/>
            <a:chOff x="-13" y="21"/>
            <a:chExt cx="5986" cy="2126"/>
          </a:xfrm>
        </p:grpSpPr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rot="10800000" flipH="1">
              <a:off x="0" y="452"/>
              <a:ext cx="5296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540" name="Rectangle 12"/>
            <p:cNvSpPr>
              <a:spLocks/>
            </p:cNvSpPr>
            <p:nvPr/>
          </p:nvSpPr>
          <p:spPr bwMode="auto">
            <a:xfrm>
              <a:off x="-13" y="21"/>
              <a:ext cx="3858" cy="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peak before rate adaptation</a:t>
              </a:r>
            </a:p>
          </p:txBody>
        </p:sp>
        <p:sp>
          <p:nvSpPr>
            <p:cNvPr id="22541" name="Rectangle 13"/>
            <p:cNvSpPr>
              <a:spLocks/>
            </p:cNvSpPr>
            <p:nvPr/>
          </p:nvSpPr>
          <p:spPr bwMode="auto">
            <a:xfrm>
              <a:off x="33" y="1717"/>
              <a:ext cx="3603" cy="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peak after rate adaptation</a:t>
              </a: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rot="10800000" flipH="1">
              <a:off x="0" y="2144"/>
              <a:ext cx="5296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rot="10800000">
              <a:off x="3698" y="441"/>
              <a:ext cx="17" cy="1695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544" name="Rectangle 16"/>
            <p:cNvSpPr>
              <a:spLocks/>
            </p:cNvSpPr>
            <p:nvPr/>
          </p:nvSpPr>
          <p:spPr bwMode="auto">
            <a:xfrm>
              <a:off x="3862" y="796"/>
              <a:ext cx="2111" cy="84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&gt; 50% </a:t>
              </a:r>
              <a:b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</a:b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peak reduction</a:t>
              </a:r>
            </a:p>
          </p:txBody>
        </p:sp>
      </p:grp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2250284" y="3863208"/>
            <a:ext cx="6772051" cy="462111"/>
            <a:chOff x="0" y="21"/>
            <a:chExt cx="6067" cy="414"/>
          </a:xfrm>
        </p:grpSpPr>
        <p:sp>
          <p:nvSpPr>
            <p:cNvPr id="22546" name="Rectangle 18"/>
            <p:cNvSpPr>
              <a:spLocks/>
            </p:cNvSpPr>
            <p:nvPr/>
          </p:nvSpPr>
          <p:spPr bwMode="auto">
            <a:xfrm>
              <a:off x="5317" y="21"/>
              <a:ext cx="750" cy="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mean</a:t>
              </a:r>
            </a:p>
          </p:txBody>
        </p:sp>
        <p:sp>
          <p:nvSpPr>
            <p:cNvPr id="22538" name="Line 19"/>
            <p:cNvSpPr>
              <a:spLocks noChangeShapeType="1"/>
            </p:cNvSpPr>
            <p:nvPr/>
          </p:nvSpPr>
          <p:spPr bwMode="auto">
            <a:xfrm rot="10800000" flipH="1">
              <a:off x="0" y="417"/>
              <a:ext cx="6026" cy="1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Tarpits</a:t>
            </a:r>
            <a:endParaRPr lang="en-US" dirty="0" smtClean="0"/>
          </a:p>
          <a:p>
            <a:r>
              <a:rPr lang="en-US" dirty="0" smtClean="0"/>
              <a:t>White Holes</a:t>
            </a:r>
          </a:p>
          <a:p>
            <a:r>
              <a:rPr lang="en-US" dirty="0" smtClean="0"/>
              <a:t>Scan detector</a:t>
            </a:r>
          </a:p>
          <a:p>
            <a:r>
              <a:rPr lang="en-US" dirty="0" smtClean="0"/>
              <a:t>P2P detector (P2P Plotter)</a:t>
            </a:r>
          </a:p>
          <a:p>
            <a:r>
              <a:rPr lang="en-US" dirty="0" smtClean="0"/>
              <a:t>Botnet detector (</a:t>
            </a:r>
            <a:r>
              <a:rPr lang="en-US" dirty="0" err="1" smtClean="0"/>
              <a:t>BotMiner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Over 90% reduction in lines of code compared with their </a:t>
            </a:r>
            <a:r>
              <a:rPr lang="en-US" dirty="0"/>
              <a:t>standard </a:t>
            </a:r>
            <a:r>
              <a:rPr lang="en-US" dirty="0" smtClean="0"/>
              <a:t>implementations</a:t>
            </a:r>
          </a:p>
          <a:p>
            <a:r>
              <a:rPr lang="en-US" dirty="0" smtClean="0"/>
              <a:t>Already include more than 16 commonly reusable modules (expending over time)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9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28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</a:rPr>
              <a:t>FortNOX</a:t>
            </a:r>
            <a:r>
              <a:rPr lang="en-US" sz="4800" b="1" i="1" dirty="0" smtClean="0">
                <a:solidFill>
                  <a:srgbClr val="FF0000"/>
                </a:solidFill>
              </a:rPr>
              <a:t>: </a:t>
            </a:r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4800" b="1" i="1" dirty="0" smtClean="0"/>
              <a:t>A Security Enforcement </a:t>
            </a:r>
            <a:br>
              <a:rPr lang="en-US" sz="4800" b="1" i="1" dirty="0" smtClean="0"/>
            </a:br>
            <a:r>
              <a:rPr lang="en-US" sz="4800" b="1" i="1" dirty="0" smtClean="0"/>
              <a:t>Kernel for </a:t>
            </a:r>
            <a:r>
              <a:rPr lang="en-US" sz="4800" b="1" i="1" dirty="0" err="1"/>
              <a:t>O</a:t>
            </a:r>
            <a:r>
              <a:rPr lang="en-US" sz="4800" b="1" i="1" dirty="0" err="1" smtClean="0"/>
              <a:t>penFlow</a:t>
            </a:r>
            <a:r>
              <a:rPr lang="en-US" sz="4800" b="1" i="1" dirty="0" smtClean="0"/>
              <a:t> </a:t>
            </a:r>
            <a:endParaRPr lang="en-US" sz="4800" b="1" i="1" dirty="0"/>
          </a:p>
        </p:txBody>
      </p:sp>
      <p:sp>
        <p:nvSpPr>
          <p:cNvPr id="6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3145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/>
              <a:t>apps can compete, contradict, override one another, incorporate vulnerabilities </a:t>
            </a:r>
          </a:p>
          <a:p>
            <a:r>
              <a:rPr lang="en-US" dirty="0"/>
              <a:t>Worst case: an adversary can use a vulnerable and deterministic </a:t>
            </a:r>
            <a:r>
              <a:rPr lang="en-US" dirty="0" smtClean="0"/>
              <a:t>SDN </a:t>
            </a:r>
            <a:r>
              <a:rPr lang="en-US" dirty="0"/>
              <a:t>app to control the state of all </a:t>
            </a:r>
            <a:r>
              <a:rPr lang="en-US" dirty="0" smtClean="0"/>
              <a:t>SDN </a:t>
            </a:r>
            <a:r>
              <a:rPr lang="en-US" dirty="0"/>
              <a:t>switches in the network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958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9448" y="1188006"/>
            <a:ext cx="8618327" cy="45259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1323" y="490379"/>
            <a:ext cx="6425157" cy="697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Gotham Medium"/>
              </a:rPr>
              <a:t>SDN/</a:t>
            </a:r>
            <a:r>
              <a:rPr lang="en-US" sz="2800" b="1" dirty="0" err="1" smtClean="0">
                <a:latin typeface="+mj-lt"/>
                <a:ea typeface="+mj-ea"/>
                <a:cs typeface="Gotham Medium"/>
              </a:rPr>
              <a:t>OpenFlow</a:t>
            </a:r>
            <a:r>
              <a:rPr lang="en-US" sz="2800" b="1" dirty="0" smtClean="0">
                <a:latin typeface="+mj-lt"/>
                <a:ea typeface="+mj-ea"/>
                <a:cs typeface="Gotham Medium"/>
              </a:rPr>
              <a:t> Evasion Scenario</a:t>
            </a:r>
            <a:endParaRPr lang="en-US" sz="2800" b="1" dirty="0">
              <a:latin typeface="+mj-lt"/>
              <a:ea typeface="+mj-ea"/>
              <a:cs typeface="Gotham Medium"/>
            </a:endParaRPr>
          </a:p>
        </p:txBody>
      </p:sp>
      <p:pic>
        <p:nvPicPr>
          <p:cNvPr id="4" name="Picture 3" descr="openflow_evasion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10381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38200" y="1524000"/>
            <a:ext cx="6425157" cy="697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2800" dirty="0" smtClean="0">
                <a:latin typeface="+mj-lt"/>
                <a:ea typeface="+mj-ea"/>
                <a:cs typeface="Gotham Medium"/>
              </a:rPr>
              <a:t>Dynamic Flow Tunneling</a:t>
            </a:r>
            <a:endParaRPr lang="en-US" sz="2800" dirty="0">
              <a:latin typeface="+mj-lt"/>
              <a:ea typeface="+mj-ea"/>
              <a:cs typeface="Gotham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2200" y="6400800"/>
            <a:ext cx="3352800" cy="320676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ACF4-D73F-344A-8950-8B2C9965BD1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9988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763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Prerequisites for a Secure </a:t>
            </a:r>
            <a:r>
              <a:rPr lang="en-US" sz="4000" dirty="0" err="1"/>
              <a:t>OpenFlow</a:t>
            </a:r>
            <a:r>
              <a:rPr lang="en-US" sz="4000" dirty="0"/>
              <a:t>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Must be resilient </a:t>
            </a:r>
            <a:r>
              <a:rPr lang="en-US" dirty="0"/>
              <a:t>to </a:t>
            </a:r>
          </a:p>
          <a:p>
            <a:pPr lvl="1"/>
            <a:r>
              <a:rPr lang="en-US" dirty="0"/>
              <a:t>Vulnerabilities in OF </a:t>
            </a:r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/>
              <a:t>Malicious code in 3rd party OF </a:t>
            </a:r>
            <a:r>
              <a:rPr lang="en-US" dirty="0" smtClean="0"/>
              <a:t>apps</a:t>
            </a:r>
            <a:endParaRPr lang="en-US" dirty="0"/>
          </a:p>
          <a:p>
            <a:pPr lvl="1"/>
            <a:r>
              <a:rPr lang="en-US" dirty="0"/>
              <a:t>Complex interaction that arise between OF app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interactions</a:t>
            </a:r>
            <a:endParaRPr lang="en-US" dirty="0"/>
          </a:p>
          <a:p>
            <a:pPr lvl="1"/>
            <a:r>
              <a:rPr lang="en-US" dirty="0"/>
              <a:t>State inconsistencies due to switch garbage collection or policy coordination across distributed </a:t>
            </a:r>
            <a:r>
              <a:rPr lang="en-US" dirty="0" smtClean="0"/>
              <a:t>switches</a:t>
            </a:r>
            <a:endParaRPr lang="en-US" dirty="0"/>
          </a:p>
          <a:p>
            <a:pPr lvl="1"/>
            <a:r>
              <a:rPr lang="en-US" dirty="0"/>
              <a:t>Sophisticated OF applications that employ packet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modification actions</a:t>
            </a:r>
            <a:endParaRPr lang="en-US" dirty="0"/>
          </a:p>
          <a:p>
            <a:pPr lvl="1"/>
            <a:r>
              <a:rPr lang="en-US" dirty="0"/>
              <a:t>Adversaries who might directly target our security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services </a:t>
            </a:r>
            <a:r>
              <a:rPr lang="en-US" dirty="0"/>
              <a:t>to harm the network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61123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770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898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62950" cy="4351338"/>
          </a:xfrm>
        </p:spPr>
        <p:txBody>
          <a:bodyPr/>
          <a:lstStyle/>
          <a:p>
            <a:r>
              <a:rPr lang="en-US" dirty="0"/>
              <a:t>Development of a security enforcement kernel for the NOX </a:t>
            </a:r>
            <a:r>
              <a:rPr lang="en-US" dirty="0" err="1"/>
              <a:t>OpenFlow</a:t>
            </a:r>
            <a:r>
              <a:rPr lang="en-US" dirty="0"/>
              <a:t> controller </a:t>
            </a:r>
          </a:p>
          <a:p>
            <a:r>
              <a:rPr lang="en-US" dirty="0"/>
              <a:t>Role-based authorization</a:t>
            </a:r>
          </a:p>
          <a:p>
            <a:r>
              <a:rPr lang="en-US" dirty="0"/>
              <a:t>Rule conflict detection</a:t>
            </a:r>
          </a:p>
          <a:p>
            <a:r>
              <a:rPr lang="en-US" dirty="0"/>
              <a:t>Security directive translation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461123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0538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88900"/>
            <a:ext cx="8229600" cy="6096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/>
            </a:pPr>
            <a:r>
              <a:rPr lang="en-US" sz="2700" b="1" dirty="0" smtClean="0">
                <a:ea typeface="+mn-ea"/>
                <a:cs typeface="+mn-cs"/>
              </a:rPr>
              <a:t>Classic NOX Architecture</a:t>
            </a:r>
            <a:endParaRPr lang="en-US" sz="2700" b="1" dirty="0"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309" y="2146301"/>
            <a:ext cx="7414509" cy="3850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953807" y="2997125"/>
            <a:ext cx="2559391" cy="13208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045900" y="1867726"/>
            <a:ext cx="2436828" cy="6175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Native C</a:t>
            </a:r>
          </a:p>
          <a:p>
            <a:pPr algn="ctr"/>
            <a:r>
              <a:rPr lang="en-US" sz="1400" dirty="0" smtClean="0"/>
              <a:t>OF Apps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25254" y="900269"/>
            <a:ext cx="1341870" cy="6118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PY OF </a:t>
            </a:r>
          </a:p>
          <a:p>
            <a:pPr algn="ctr"/>
            <a:r>
              <a:rPr lang="en-US" sz="1400" dirty="0" smtClean="0"/>
              <a:t>Apps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8" idx="2"/>
          </p:cNvCxnSpPr>
          <p:nvPr/>
        </p:nvCxnSpPr>
        <p:spPr>
          <a:xfrm>
            <a:off x="2996190" y="1966306"/>
            <a:ext cx="970169" cy="10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6316" y="5356754"/>
            <a:ext cx="754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NOX</a:t>
            </a:r>
            <a:endParaRPr lang="en-US" sz="24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1811" y="6258657"/>
            <a:ext cx="866775" cy="4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422" y="6205988"/>
            <a:ext cx="866775" cy="4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3448586" y="5985166"/>
            <a:ext cx="678419" cy="507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27003" y="5985166"/>
            <a:ext cx="635016" cy="44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325254" y="1619003"/>
            <a:ext cx="1341871" cy="347303"/>
          </a:xfrm>
          <a:prstGeom prst="roundRect">
            <a:avLst/>
          </a:prstGeom>
          <a:gradFill flip="none" rotWithShape="1">
            <a:gsLst>
              <a:gs pos="0">
                <a:schemeClr val="accent4"/>
              </a:gs>
              <a:gs pos="48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Arial Narrow" pitchFamily="34" charset="0"/>
              </a:rPr>
              <a:t>Python SWIG</a:t>
            </a:r>
            <a:endParaRPr lang="en-US" sz="1600" b="1" i="1" dirty="0">
              <a:latin typeface="Arial Narrow" pitchFamily="34" charset="0"/>
            </a:endParaRPr>
          </a:p>
        </p:txBody>
      </p:sp>
      <p:cxnSp>
        <p:nvCxnSpPr>
          <p:cNvPr id="19" name="Straight Arrow Connector 18"/>
          <p:cNvCxnSpPr>
            <a:stCxn id="10" idx="2"/>
          </p:cNvCxnSpPr>
          <p:nvPr/>
        </p:nvCxnSpPr>
        <p:spPr>
          <a:xfrm flipH="1">
            <a:off x="4559012" y="2485239"/>
            <a:ext cx="1705302" cy="511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55126" y="4318000"/>
            <a:ext cx="0" cy="167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992810" y="3397230"/>
            <a:ext cx="253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Arial Narrow" pitchFamily="34" charset="0"/>
              </a:rPr>
              <a:t>Send_OpenFlow_Command</a:t>
            </a:r>
            <a:r>
              <a:rPr lang="en-US" sz="1600" b="1" dirty="0" smtClean="0">
                <a:latin typeface="Arial Narrow" pitchFamily="34" charset="0"/>
              </a:rPr>
              <a:t>() 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545791"/>
            <a:ext cx="3733800" cy="320676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ACF4-D73F-344A-8950-8B2C9965BD18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21" name="Date Placeholder 5"/>
          <p:cNvSpPr txBox="1">
            <a:spLocks/>
          </p:cNvSpPr>
          <p:nvPr/>
        </p:nvSpPr>
        <p:spPr>
          <a:xfrm>
            <a:off x="5943600" y="6552142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3746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889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Gotham Medium"/>
              </a:defRPr>
            </a:lvl1pPr>
          </a:lstStyle>
          <a:p>
            <a:pPr algn="l">
              <a:spcBef>
                <a:spcPct val="20000"/>
              </a:spcBef>
              <a:buClr>
                <a:schemeClr val="accent1"/>
              </a:buClr>
              <a:buFont typeface="Arial"/>
              <a:buNone/>
            </a:pPr>
            <a:r>
              <a:rPr lang="en-US" dirty="0" err="1" smtClean="0">
                <a:latin typeface="+mn-lt"/>
                <a:ea typeface="+mn-ea"/>
                <a:cs typeface="+mn-cs"/>
              </a:rPr>
              <a:t>FortNOX</a:t>
            </a:r>
            <a:r>
              <a:rPr lang="en-US" dirty="0" smtClean="0">
                <a:latin typeface="+mn-lt"/>
                <a:ea typeface="+mn-ea"/>
                <a:cs typeface="+mn-cs"/>
              </a:rPr>
              <a:t> Architecture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309" y="2146301"/>
            <a:ext cx="7414509" cy="3850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40770" y="934751"/>
            <a:ext cx="1293588" cy="5393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Security Apps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175259" y="636652"/>
            <a:ext cx="2436828" cy="6175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Native C</a:t>
            </a:r>
          </a:p>
          <a:p>
            <a:pPr algn="ctr"/>
            <a:r>
              <a:rPr lang="en-US" sz="1400" dirty="0" smtClean="0"/>
              <a:t>OF Apps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5254" y="900269"/>
            <a:ext cx="1341870" cy="6118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PY OF </a:t>
            </a:r>
          </a:p>
          <a:p>
            <a:pPr algn="ctr"/>
            <a:r>
              <a:rPr lang="en-US" sz="1400" dirty="0" smtClean="0"/>
              <a:t>Apps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96315" y="5356754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FortNOX</a:t>
            </a:r>
            <a:endParaRPr lang="en-US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1811" y="6258657"/>
            <a:ext cx="866775" cy="4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422" y="6205988"/>
            <a:ext cx="866775" cy="4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endCxn id="12" idx="3"/>
          </p:cNvCxnSpPr>
          <p:nvPr/>
        </p:nvCxnSpPr>
        <p:spPr>
          <a:xfrm flipH="1">
            <a:off x="3448586" y="5985166"/>
            <a:ext cx="678419" cy="507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27003" y="5985166"/>
            <a:ext cx="635016" cy="44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325254" y="1619003"/>
            <a:ext cx="1341871" cy="347303"/>
          </a:xfrm>
          <a:prstGeom prst="roundRect">
            <a:avLst/>
          </a:prstGeom>
          <a:gradFill flip="none" rotWithShape="1">
            <a:gsLst>
              <a:gs pos="0">
                <a:schemeClr val="accent4"/>
              </a:gs>
              <a:gs pos="48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Arial Narrow" pitchFamily="34" charset="0"/>
              </a:rPr>
              <a:t>Python SWIG</a:t>
            </a:r>
            <a:endParaRPr lang="en-US" sz="1600" b="1" i="1" dirty="0">
              <a:latin typeface="Arial Narrow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44488" y="5628906"/>
            <a:ext cx="0" cy="36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61404" y="1372917"/>
            <a:ext cx="2436828" cy="511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OF IPC Proxy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7636" y="520701"/>
            <a:ext cx="2778826" cy="15172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7766463" y="636650"/>
            <a:ext cx="748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Separate</a:t>
            </a:r>
          </a:p>
          <a:p>
            <a:r>
              <a:rPr lang="en-US" sz="1200" b="1" dirty="0" smtClean="0"/>
              <a:t>Process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96190" y="1966306"/>
            <a:ext cx="970169" cy="10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19652" y="1884227"/>
            <a:ext cx="760167" cy="615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85395" y="1896332"/>
            <a:ext cx="2505531" cy="1100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81575" y="2294856"/>
            <a:ext cx="1705011" cy="321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Directive Translator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073361" y="2474703"/>
            <a:ext cx="623042" cy="50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485855" y="2336801"/>
            <a:ext cx="2554446" cy="3411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IPC Interface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0770" y="1568865"/>
            <a:ext cx="1289248" cy="3274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Actuator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8022" y="6400362"/>
            <a:ext cx="1590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Switch Callback tracking</a:t>
            </a:r>
            <a:endParaRPr lang="en-US" sz="1100" b="1" dirty="0"/>
          </a:p>
        </p:txBody>
      </p:sp>
      <p:sp>
        <p:nvSpPr>
          <p:cNvPr id="32" name="Rectangle 31"/>
          <p:cNvSpPr/>
          <p:nvPr/>
        </p:nvSpPr>
        <p:spPr>
          <a:xfrm>
            <a:off x="865889" y="3182699"/>
            <a:ext cx="1948565" cy="24950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832600" y="2844676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Aggregate Flow Table</a:t>
            </a:r>
            <a:endParaRPr lang="en-US" sz="1400" b="1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55025" y="4015171"/>
            <a:ext cx="1923803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76800" y="4820696"/>
            <a:ext cx="1923803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43396" y="3469294"/>
            <a:ext cx="1313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Operator Rules</a:t>
            </a:r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1081054" y="4274837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SECURITY Rules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1068442" y="5080380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OF App  Rules</a:t>
            </a:r>
            <a:endParaRPr lang="en-US" sz="1400" b="1" dirty="0"/>
          </a:p>
        </p:txBody>
      </p:sp>
      <p:grpSp>
        <p:nvGrpSpPr>
          <p:cNvPr id="2" name="Group 42"/>
          <p:cNvGrpSpPr/>
          <p:nvPr/>
        </p:nvGrpSpPr>
        <p:grpSpPr>
          <a:xfrm>
            <a:off x="2927640" y="2997125"/>
            <a:ext cx="2718312" cy="2999916"/>
            <a:chOff x="2927640" y="2247843"/>
            <a:chExt cx="2718312" cy="2249937"/>
          </a:xfrm>
        </p:grpSpPr>
        <p:sp>
          <p:nvSpPr>
            <p:cNvPr id="44" name="Rectangle 43"/>
            <p:cNvSpPr/>
            <p:nvPr/>
          </p:nvSpPr>
          <p:spPr>
            <a:xfrm>
              <a:off x="2953806" y="2247843"/>
              <a:ext cx="2665845" cy="2000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144488" y="4221679"/>
              <a:ext cx="0" cy="2761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927640" y="2290747"/>
              <a:ext cx="271831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 smtClean="0">
                  <a:latin typeface="Arial Narrow" pitchFamily="34" charset="0"/>
                </a:rPr>
                <a:t>FT_Send_OpenFlow_Command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023931" y="3474425"/>
            <a:ext cx="2450594" cy="3592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Role-based Source </a:t>
            </a:r>
            <a:r>
              <a:rPr lang="en-US" sz="1400" b="1" dirty="0" err="1" smtClean="0">
                <a:solidFill>
                  <a:schemeClr val="bg1"/>
                </a:solidFill>
              </a:rPr>
              <a:t>Auth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13509" y="3953001"/>
            <a:ext cx="2425390" cy="381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State Table Manager</a:t>
            </a:r>
            <a:endParaRPr lang="en-US" sz="14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3008424" y="4486894"/>
            <a:ext cx="2394850" cy="358239"/>
          </a:xfrm>
          <a:prstGeom prst="roundRect">
            <a:avLst/>
          </a:prstGeom>
          <a:gradFill flip="none" rotWithShape="1">
            <a:gsLst>
              <a:gs pos="0">
                <a:schemeClr val="accent4"/>
              </a:gs>
              <a:gs pos="48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Conflict Analyzer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818910" y="3956301"/>
            <a:ext cx="1842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OF Mod Commands</a:t>
            </a:r>
            <a:endParaRPr lang="en-US" sz="1200" b="1" dirty="0"/>
          </a:p>
          <a:p>
            <a:r>
              <a:rPr lang="en-US" sz="1200" dirty="0" smtClean="0"/>
              <a:t>Add       (conflict enforced)</a:t>
            </a:r>
          </a:p>
          <a:p>
            <a:r>
              <a:rPr lang="en-US" sz="1200" dirty="0" smtClean="0"/>
              <a:t>Modify  (conflict enforced)</a:t>
            </a:r>
          </a:p>
          <a:p>
            <a:r>
              <a:rPr lang="en-US" sz="1200" dirty="0" smtClean="0"/>
              <a:t>Delete   (priority enforced)</a:t>
            </a:r>
            <a:endParaRPr lang="en-US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413912" y="4617496"/>
            <a:ext cx="404999" cy="11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037785" y="5009903"/>
            <a:ext cx="2365489" cy="38149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Switch Callback Tracking</a:t>
            </a:r>
            <a:endParaRPr lang="en-US" sz="1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94991"/>
            <a:ext cx="3657600" cy="396876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ACF4-D73F-344A-8950-8B2C9965BD1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7" name="Date Placeholder 5"/>
          <p:cNvSpPr txBox="1">
            <a:spLocks/>
          </p:cNvSpPr>
          <p:nvPr/>
        </p:nvSpPr>
        <p:spPr>
          <a:xfrm>
            <a:off x="6172200" y="6552142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357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92389" y="1662322"/>
            <a:ext cx="8552028" cy="4232729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 err="1" smtClean="0"/>
              <a:t>FortNOX</a:t>
            </a:r>
            <a:r>
              <a:rPr lang="en-US" sz="2400" dirty="0" smtClean="0"/>
              <a:t> – A new security enforcement kernel for OF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networks</a:t>
            </a:r>
          </a:p>
          <a:p>
            <a:pPr marL="628650" lvl="1" indent="-228600"/>
            <a:r>
              <a:rPr lang="en-US" sz="2000" dirty="0" smtClean="0"/>
              <a:t>Role-based Authorization</a:t>
            </a:r>
          </a:p>
          <a:p>
            <a:pPr marL="628650" lvl="1" indent="-228600"/>
            <a:r>
              <a:rPr lang="en-US" sz="2000" dirty="0" smtClean="0"/>
              <a:t>Rule-Authentication</a:t>
            </a:r>
          </a:p>
          <a:p>
            <a:pPr marL="628650" lvl="1" indent="-228600"/>
            <a:r>
              <a:rPr lang="en-US" sz="2000" dirty="0" smtClean="0"/>
              <a:t>Conflict Detection and Resolution</a:t>
            </a:r>
          </a:p>
          <a:p>
            <a:pPr marL="628650" lvl="1" indent="-228600"/>
            <a:r>
              <a:rPr lang="en-US" sz="2000" dirty="0" smtClean="0"/>
              <a:t>Security Directive Translation</a:t>
            </a:r>
          </a:p>
          <a:p>
            <a:pPr marL="228600" indent="-228600"/>
            <a:r>
              <a:rPr lang="en-US" sz="2400" dirty="0" smtClean="0"/>
              <a:t>Ongoing Efforts and Future Work</a:t>
            </a:r>
          </a:p>
          <a:p>
            <a:pPr marL="628650" lvl="1" indent="-228600"/>
            <a:r>
              <a:rPr lang="en-US" sz="2000" dirty="0" smtClean="0"/>
              <a:t>Prototype implementations for newer controllers (Floodlight, POX)</a:t>
            </a:r>
          </a:p>
          <a:p>
            <a:pPr marL="628650" lvl="1" indent="-228600"/>
            <a:r>
              <a:rPr lang="en-US" sz="2000" dirty="0" smtClean="0"/>
              <a:t>Security enforcement in </a:t>
            </a:r>
            <a:r>
              <a:rPr lang="en-US" sz="2000" dirty="0" err="1" smtClean="0"/>
              <a:t>multicontroller</a:t>
            </a:r>
            <a:r>
              <a:rPr lang="en-US" sz="2000" dirty="0" smtClean="0"/>
              <a:t> environments</a:t>
            </a:r>
          </a:p>
          <a:p>
            <a:pPr marL="628650" lvl="1" indent="-228600"/>
            <a:r>
              <a:rPr lang="en-US" sz="2000" dirty="0" smtClean="0"/>
              <a:t>Improving error feedback to OF applications</a:t>
            </a:r>
          </a:p>
          <a:p>
            <a:pPr marL="628650" lvl="1" indent="-228600"/>
            <a:r>
              <a:rPr lang="en-US" sz="2000" dirty="0" smtClean="0"/>
              <a:t>Optimizing rule conflict detection</a:t>
            </a:r>
          </a:p>
          <a:p>
            <a:pPr marL="628650" lvl="1" indent="-228600"/>
            <a:endParaRPr lang="en-US" sz="2000" dirty="0" smtClean="0"/>
          </a:p>
          <a:p>
            <a:pPr marL="228600" indent="-228600"/>
            <a:endParaRPr lang="en-US" sz="2400" dirty="0" smtClean="0"/>
          </a:p>
          <a:p>
            <a:pPr marL="228600" indent="-228600"/>
            <a:endParaRPr lang="en-US" sz="240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178090" y="542909"/>
            <a:ext cx="8851611" cy="38292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Summary of </a:t>
            </a:r>
            <a:r>
              <a:rPr lang="en-US" sz="2800" b="1" dirty="0" err="1" smtClean="0"/>
              <a:t>FortNOX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19800"/>
            <a:ext cx="66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“A </a:t>
            </a:r>
            <a:r>
              <a:rPr lang="en-US" i="1" dirty="0"/>
              <a:t>Security Enforcement Kernel for </a:t>
            </a:r>
            <a:r>
              <a:rPr lang="en-US" i="1" dirty="0" err="1"/>
              <a:t>OpenFlow</a:t>
            </a:r>
            <a:r>
              <a:rPr lang="en-US" i="1" dirty="0"/>
              <a:t> </a:t>
            </a:r>
            <a:r>
              <a:rPr lang="en-US" i="1" dirty="0" smtClean="0"/>
              <a:t>Networks”. HotSDN’12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2200" y="6384924"/>
            <a:ext cx="3810000" cy="473076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ACF4-D73F-344A-8950-8B2C9965BD1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8" name="Date Placeholder 5"/>
          <p:cNvSpPr txBox="1">
            <a:spLocks/>
          </p:cNvSpPr>
          <p:nvPr/>
        </p:nvSpPr>
        <p:spPr>
          <a:xfrm>
            <a:off x="57912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12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1447800"/>
            <a:ext cx="8553450" cy="643467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www.openflowsec.org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sz="7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66738" lvl="1" indent="-2286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Some technical reports and publications</a:t>
            </a:r>
          </a:p>
          <a:p>
            <a:pPr marL="566738" lvl="1" indent="-2286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DEMO videos</a:t>
            </a:r>
          </a:p>
          <a:p>
            <a:pPr lvl="1"/>
            <a:r>
              <a:rPr lang="en-US" sz="2200" dirty="0" smtClean="0"/>
              <a:t>Demo 1:  </a:t>
            </a:r>
            <a:r>
              <a:rPr lang="en-US" sz="2200" b="1" dirty="0" smtClean="0"/>
              <a:t>Constraints Enforcement</a:t>
            </a:r>
            <a:r>
              <a:rPr lang="en-US" sz="2200" dirty="0" smtClean="0"/>
              <a:t>  [high res .</a:t>
            </a:r>
            <a:r>
              <a:rPr lang="en-US" sz="2200" dirty="0" smtClean="0">
                <a:hlinkClick r:id="rId3" action="ppaction://hlinkfile"/>
              </a:rPr>
              <a:t>mov</a:t>
            </a:r>
            <a:r>
              <a:rPr lang="en-US" sz="2200" dirty="0" smtClean="0"/>
              <a:t> or </a:t>
            </a:r>
            <a:r>
              <a:rPr lang="en-US" sz="2200" dirty="0" smtClean="0">
                <a:hlinkClick r:id="rId4"/>
              </a:rPr>
              <a:t>Youtube!</a:t>
            </a:r>
            <a:r>
              <a:rPr lang="en-US" sz="2200" dirty="0" smtClean="0"/>
              <a:t>  ]</a:t>
            </a:r>
          </a:p>
          <a:p>
            <a:pPr lvl="1"/>
            <a:r>
              <a:rPr lang="en-US" sz="2200" dirty="0" smtClean="0"/>
              <a:t>Demo 2:  </a:t>
            </a:r>
            <a:r>
              <a:rPr lang="en-US" sz="2200" b="1" dirty="0" smtClean="0"/>
              <a:t>Reflector Nets</a:t>
            </a:r>
            <a:r>
              <a:rPr lang="en-US" sz="2200" dirty="0" smtClean="0"/>
              <a:t>  [high res .</a:t>
            </a:r>
            <a:r>
              <a:rPr lang="en-US" sz="2200" dirty="0" smtClean="0">
                <a:hlinkClick r:id="rId5" action="ppaction://hlinkfile"/>
              </a:rPr>
              <a:t>mov</a:t>
            </a:r>
            <a:r>
              <a:rPr lang="en-US" sz="2200" dirty="0" smtClean="0"/>
              <a:t>  or </a:t>
            </a:r>
            <a:r>
              <a:rPr lang="en-US" sz="2200" dirty="0" smtClean="0">
                <a:hlinkClick r:id="rId6"/>
              </a:rPr>
              <a:t>Youtube!</a:t>
            </a:r>
            <a:r>
              <a:rPr lang="en-US" sz="2200" dirty="0" smtClean="0"/>
              <a:t>  ]</a:t>
            </a:r>
          </a:p>
          <a:p>
            <a:pPr lvl="1"/>
            <a:r>
              <a:rPr lang="en-US" sz="2200" dirty="0" smtClean="0"/>
              <a:t>Demo 3: </a:t>
            </a:r>
            <a:r>
              <a:rPr lang="en-US" sz="2200" b="1" dirty="0" smtClean="0"/>
              <a:t>Automated Quarantine </a:t>
            </a:r>
            <a:r>
              <a:rPr lang="en-US" sz="2200" dirty="0" smtClean="0"/>
              <a:t>[high res .</a:t>
            </a:r>
            <a:r>
              <a:rPr lang="en-US" sz="2200" dirty="0" smtClean="0">
                <a:hlinkClick r:id="rId7" action="ppaction://hlinkfile"/>
              </a:rPr>
              <a:t>mov</a:t>
            </a:r>
            <a:r>
              <a:rPr lang="en-US" sz="2200" dirty="0" smtClean="0">
                <a:hlinkClick r:id="rId8"/>
              </a:rPr>
              <a:t> </a:t>
            </a:r>
            <a:r>
              <a:rPr lang="en-US" sz="2200" dirty="0" smtClean="0"/>
              <a:t>or </a:t>
            </a:r>
            <a:r>
              <a:rPr lang="en-US" sz="2200" dirty="0" smtClean="0">
                <a:hlinkClick r:id="rId9"/>
              </a:rPr>
              <a:t>Youtube!</a:t>
            </a:r>
            <a:r>
              <a:rPr lang="en-US" sz="2200" dirty="0" smtClean="0"/>
              <a:t>  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537105"/>
            <a:ext cx="8229600" cy="629043"/>
          </a:xfrm>
        </p:spPr>
        <p:txBody>
          <a:bodyPr>
            <a:noAutofit/>
          </a:bodyPr>
          <a:lstStyle/>
          <a:p>
            <a:r>
              <a:rPr lang="en-US" sz="2700" b="1" dirty="0" smtClean="0"/>
              <a:t>Some Demonstrations</a:t>
            </a:r>
            <a:endParaRPr lang="en-US" sz="27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24600"/>
            <a:ext cx="3124200" cy="396876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ACF4-D73F-344A-8950-8B2C9965BD18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863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Poor sharing 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1089424" y="3299521"/>
            <a:ext cx="7527727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Mapping services onto different queues at switches helps, but # services ≫ # queues 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6277570" y="4216501"/>
            <a:ext cx="1955732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4D4D4D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(4 - 8 typically)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1071563" y="2009181"/>
            <a:ext cx="7000875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When services compete today, they can get higher throughput by sending faster 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>
            <a:off x="802558" y="5009556"/>
            <a:ext cx="7527727" cy="1116211"/>
          </a:xfrm>
          <a:prstGeom prst="roundRect">
            <a:avLst>
              <a:gd name="adj" fmla="val 12000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Borrowing the idea of edge rate limiting,  we can have better sharing without many queues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4384476" y="4220966"/>
            <a:ext cx="1430146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4D4D4D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(hundreds)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utoUpdateAnimBg="0"/>
      <p:bldP spid="30725" grpId="0" animBg="1" autoUpdateAnimBg="0"/>
      <p:bldP spid="30726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9149"/>
            <a:ext cx="8382000" cy="3371851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CloudWatcher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Network Security Monitoring Using </a:t>
            </a:r>
            <a:br>
              <a:rPr lang="en-US" sz="3200" b="1" dirty="0" smtClean="0"/>
            </a:br>
            <a:r>
              <a:rPr lang="en-US" sz="3200" b="1" dirty="0" err="1" smtClean="0"/>
              <a:t>OpenFlow</a:t>
            </a:r>
            <a:r>
              <a:rPr lang="en-US" sz="3200" b="1" dirty="0" smtClean="0"/>
              <a:t> in Dynamic Cloud Networks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b="1" i="1" dirty="0" smtClean="0"/>
              <a:t>or: How to Provide </a:t>
            </a:r>
            <a:br>
              <a:rPr lang="en-US" sz="2800" b="1" i="1" dirty="0" smtClean="0"/>
            </a:br>
            <a:r>
              <a:rPr lang="en-US" sz="2800" b="1" i="1" dirty="0" smtClean="0"/>
              <a:t>Security Monitoring as a Service in Clouds?</a:t>
            </a:r>
            <a:endParaRPr lang="en-US" sz="2800" b="1" i="1" dirty="0"/>
          </a:p>
        </p:txBody>
      </p:sp>
      <p:sp>
        <p:nvSpPr>
          <p:cNvPr id="3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750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Provide </a:t>
            </a:r>
            <a:r>
              <a:rPr lang="en-US" b="1" dirty="0" smtClean="0">
                <a:solidFill>
                  <a:srgbClr val="FF0000"/>
                </a:solidFill>
              </a:rPr>
              <a:t>Security Monitoring as a Service </a:t>
            </a:r>
            <a:r>
              <a:rPr lang="en-US" dirty="0" smtClean="0"/>
              <a:t>for a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cloud network</a:t>
            </a:r>
          </a:p>
          <a:p>
            <a:r>
              <a:rPr lang="en-US" dirty="0" smtClean="0"/>
              <a:t>How to Provide</a:t>
            </a:r>
          </a:p>
          <a:p>
            <a:pPr lvl="1"/>
            <a:r>
              <a:rPr lang="en-US" dirty="0" smtClean="0"/>
              <a:t>Routing algorithms</a:t>
            </a:r>
          </a:p>
          <a:p>
            <a:pPr lvl="2"/>
            <a:r>
              <a:rPr lang="en-US" dirty="0" smtClean="0"/>
              <a:t>The algorithms guarantee that specified (static) network security </a:t>
            </a:r>
          </a:p>
          <a:p>
            <a:pPr marL="914400" lvl="2" indent="0">
              <a:buNone/>
            </a:pPr>
            <a:r>
              <a:rPr lang="en-US" dirty="0" smtClean="0"/>
              <a:t>   devices can monitor (dynamic) specific network flows</a:t>
            </a:r>
          </a:p>
          <a:p>
            <a:pPr lvl="1"/>
            <a:r>
              <a:rPr lang="en-US" dirty="0" smtClean="0"/>
              <a:t>A script language</a:t>
            </a:r>
          </a:p>
          <a:p>
            <a:pPr lvl="2"/>
            <a:r>
              <a:rPr lang="en-US" dirty="0" smtClean="0"/>
              <a:t>Register security devices easily</a:t>
            </a:r>
          </a:p>
          <a:p>
            <a:pPr lvl="2"/>
            <a:r>
              <a:rPr lang="en-US" dirty="0" smtClean="0"/>
              <a:t>Create security policies easily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276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CloudWatcher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83820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new framework</a:t>
            </a:r>
          </a:p>
          <a:p>
            <a:pPr lvl="1"/>
            <a:r>
              <a:rPr lang="en-US" dirty="0" smtClean="0"/>
              <a:t>Provide </a:t>
            </a:r>
            <a:r>
              <a:rPr lang="en-US" b="1" dirty="0" smtClean="0">
                <a:solidFill>
                  <a:srgbClr val="FF0000"/>
                </a:solidFill>
              </a:rPr>
              <a:t>security monitoring services</a:t>
            </a:r>
            <a:r>
              <a:rPr lang="en-US" dirty="0" smtClean="0"/>
              <a:t> for large and     dynamic cloud networks</a:t>
            </a:r>
          </a:p>
          <a:p>
            <a:pPr lvl="1"/>
            <a:r>
              <a:rPr lang="en-US" dirty="0" smtClean="0"/>
              <a:t>Detour network packets to be inspected by pre-installed network security devices automatically</a:t>
            </a:r>
          </a:p>
          <a:p>
            <a:pPr lvl="2"/>
            <a:r>
              <a:rPr lang="en-US" b="1" dirty="0" err="1" smtClean="0"/>
              <a:t>OpenFlow</a:t>
            </a:r>
            <a:endParaRPr lang="en-US" b="1" dirty="0" smtClean="0"/>
          </a:p>
          <a:p>
            <a:pPr lvl="1"/>
            <a:r>
              <a:rPr lang="en-US" dirty="0" smtClean="0"/>
              <a:t>Provide a script to operate this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806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5562600" y="2895600"/>
            <a:ext cx="2971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62" name="Rectangle 61"/>
          <p:cNvSpPr/>
          <p:nvPr/>
        </p:nvSpPr>
        <p:spPr>
          <a:xfrm>
            <a:off x="5562600" y="1981200"/>
            <a:ext cx="3200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Scenario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2057400"/>
            <a:ext cx="2895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Register Security Devices</a:t>
            </a:r>
            <a:endParaRPr lang="en-US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514600" y="2895600"/>
            <a:ext cx="2895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Create Security Policies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514600" y="3657600"/>
            <a:ext cx="2895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Parse Security Policies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514600" y="4419600"/>
            <a:ext cx="2895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Create Routing Rules</a:t>
            </a:r>
            <a:endParaRPr lang="en-US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514600" y="5943600"/>
            <a:ext cx="2895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Enforce Flow Rules into Routers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514600" y="5181600"/>
            <a:ext cx="2895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Translate Routing Rules into </a:t>
            </a:r>
            <a:r>
              <a:rPr lang="en-US" sz="1600" b="1" dirty="0" err="1" smtClean="0"/>
              <a:t>OpenFow</a:t>
            </a:r>
            <a:r>
              <a:rPr lang="en-US" sz="1600" b="1" dirty="0" smtClean="0"/>
              <a:t> Rules</a:t>
            </a:r>
            <a:endParaRPr lang="en-US" sz="1600" b="1" dirty="0"/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3962400" y="2514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3962400" y="3352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>
          <a:xfrm>
            <a:off x="3962400" y="4114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9" idx="0"/>
          </p:cNvCxnSpPr>
          <p:nvPr/>
        </p:nvCxnSpPr>
        <p:spPr>
          <a:xfrm>
            <a:off x="3962400" y="4876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8" idx="0"/>
          </p:cNvCxnSpPr>
          <p:nvPr/>
        </p:nvCxnSpPr>
        <p:spPr>
          <a:xfrm>
            <a:off x="3962400" y="5638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609600" cy="79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>
            <a:stCxn id="17410" idx="3"/>
            <a:endCxn id="4" idx="1"/>
          </p:cNvCxnSpPr>
          <p:nvPr/>
        </p:nvCxnSpPr>
        <p:spPr>
          <a:xfrm flipV="1">
            <a:off x="1676400" y="2286000"/>
            <a:ext cx="838200" cy="323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410" idx="3"/>
            <a:endCxn id="5" idx="1"/>
          </p:cNvCxnSpPr>
          <p:nvPr/>
        </p:nvCxnSpPr>
        <p:spPr>
          <a:xfrm>
            <a:off x="1676400" y="2609427"/>
            <a:ext cx="838200" cy="514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3249" y="2971800"/>
            <a:ext cx="13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dministrator</a:t>
            </a:r>
            <a:endParaRPr 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724400"/>
            <a:ext cx="838200" cy="70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010400" y="5410200"/>
            <a:ext cx="2045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Router (Device ID = 8) </a:t>
            </a:r>
            <a:endParaRPr lang="en-US" sz="1600" b="1" dirty="0"/>
          </a:p>
        </p:txBody>
      </p:sp>
      <p:cxnSp>
        <p:nvCxnSpPr>
          <p:cNvPr id="33" name="Straight Arrow Connector 32"/>
          <p:cNvCxnSpPr>
            <a:stCxn id="17411" idx="1"/>
            <a:endCxn id="7" idx="3"/>
          </p:cNvCxnSpPr>
          <p:nvPr/>
        </p:nvCxnSpPr>
        <p:spPr>
          <a:xfrm flipH="1" flipV="1">
            <a:off x="5410200" y="4648200"/>
            <a:ext cx="1371600" cy="42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3"/>
            <a:endCxn id="17411" idx="2"/>
          </p:cNvCxnSpPr>
          <p:nvPr/>
        </p:nvCxnSpPr>
        <p:spPr>
          <a:xfrm flipV="1">
            <a:off x="5410200" y="5426676"/>
            <a:ext cx="1790700" cy="74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65153" y="1992868"/>
            <a:ext cx="3263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{ID, TYPE, LOCATION, MODE, </a:t>
            </a:r>
            <a:r>
              <a:rPr lang="en-US" sz="1400" b="1" dirty="0" err="1" smtClean="0"/>
              <a:t>Func</a:t>
            </a:r>
            <a:r>
              <a:rPr lang="en-US" sz="1400" b="1" dirty="0" smtClean="0"/>
              <a:t>}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562600" y="2297668"/>
            <a:ext cx="318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{1, NIDS, 8, PASSIVE, Detect HTTP}</a:t>
            </a:r>
            <a:endParaRPr lang="en-US" sz="1400" b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4038600"/>
            <a:ext cx="67159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Connector 54"/>
          <p:cNvCxnSpPr>
            <a:stCxn id="17412" idx="1"/>
            <a:endCxn id="17411" idx="3"/>
          </p:cNvCxnSpPr>
          <p:nvPr/>
        </p:nvCxnSpPr>
        <p:spPr>
          <a:xfrm flipH="1">
            <a:off x="7620000" y="4533900"/>
            <a:ext cx="381000" cy="541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696200" y="4919246"/>
            <a:ext cx="1267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NIDS (ID = 1)</a:t>
            </a:r>
            <a:endParaRPr lang="en-US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624127" y="2895600"/>
            <a:ext cx="302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{FLOW CONDITON, DEVICE SET}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00974" y="3212068"/>
            <a:ext cx="1887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{10.0.0.* </a:t>
            </a:r>
            <a:r>
              <a:rPr lang="en-US" sz="1400" b="1" dirty="0" smtClean="0">
                <a:sym typeface="Wingdings" pitchFamily="2" charset="2"/>
              </a:rPr>
              <a:t> *:80, {1}}</a:t>
            </a:r>
            <a:endParaRPr lang="en-US" sz="1400" b="1" dirty="0"/>
          </a:p>
        </p:txBody>
      </p:sp>
      <p:cxnSp>
        <p:nvCxnSpPr>
          <p:cNvPr id="65" name="Straight Connector 64"/>
          <p:cNvCxnSpPr>
            <a:stCxn id="4" idx="3"/>
          </p:cNvCxnSpPr>
          <p:nvPr/>
        </p:nvCxnSpPr>
        <p:spPr>
          <a:xfrm>
            <a:off x="5410200" y="22860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410200" y="31242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05000" y="6461123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319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Control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4 approaches</a:t>
            </a:r>
          </a:p>
          <a:p>
            <a:pPr lvl="1"/>
            <a:r>
              <a:rPr lang="en-US" dirty="0" smtClean="0"/>
              <a:t>Multipath naïve</a:t>
            </a:r>
          </a:p>
          <a:p>
            <a:pPr lvl="1"/>
            <a:r>
              <a:rPr lang="en-US" dirty="0" smtClean="0"/>
              <a:t>Shortest through</a:t>
            </a:r>
          </a:p>
          <a:p>
            <a:pPr lvl="1"/>
            <a:r>
              <a:rPr lang="en-US" dirty="0" smtClean="0"/>
              <a:t>Multipath shortest</a:t>
            </a:r>
          </a:p>
          <a:p>
            <a:pPr lvl="1"/>
            <a:r>
              <a:rPr lang="en-US" dirty="0" smtClean="0"/>
              <a:t>Shortest inline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362450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37940" y="5858470"/>
            <a:ext cx="2786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- Sample network -</a:t>
            </a:r>
          </a:p>
          <a:p>
            <a:r>
              <a:rPr lang="en-US" b="1" dirty="0" smtClean="0"/>
              <a:t>S: start node, E: end node</a:t>
            </a:r>
          </a:p>
          <a:p>
            <a:r>
              <a:rPr lang="en-US" b="1" dirty="0" smtClean="0"/>
              <a:t>R: router, C: security device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8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Through (algorithm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3058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 the shortest path passing through R4</a:t>
            </a:r>
          </a:p>
          <a:p>
            <a:pPr lvl="1"/>
            <a:r>
              <a:rPr lang="en-US" dirty="0" smtClean="0"/>
              <a:t>Shortest path between S and R4</a:t>
            </a:r>
          </a:p>
          <a:p>
            <a:pPr lvl="1"/>
            <a:r>
              <a:rPr lang="en-US" dirty="0" smtClean="0"/>
              <a:t>Shortest path between R4 and E</a:t>
            </a:r>
          </a:p>
          <a:p>
            <a:pPr lvl="1"/>
            <a:r>
              <a:rPr lang="en-US" dirty="0" smtClean="0"/>
              <a:t>Path: S </a:t>
            </a:r>
            <a:r>
              <a:rPr lang="en-US" dirty="0" smtClean="0">
                <a:sym typeface="Wingdings" pitchFamily="2" charset="2"/>
              </a:rPr>
              <a:t> R1  R2  R4  R4  R6  E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It considers the security device without producing       redundant paths</a:t>
            </a:r>
          </a:p>
          <a:p>
            <a:r>
              <a:rPr lang="en-US" dirty="0" smtClean="0">
                <a:sym typeface="Wingdings" pitchFamily="2" charset="2"/>
              </a:rPr>
              <a:t>However, it may take more time to deliver packets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3886200" cy="396877"/>
          </a:xfrm>
        </p:spPr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8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921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CloudWatcher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CloudWatcher</a:t>
            </a:r>
            <a:r>
              <a:rPr lang="en-US" dirty="0" smtClean="0"/>
              <a:t> provides a new framework to    monitor cloud networks </a:t>
            </a:r>
          </a:p>
          <a:p>
            <a:pPr lvl="1"/>
            <a:r>
              <a:rPr lang="en-US" dirty="0" smtClean="0"/>
              <a:t>With the help of the SDN technology</a:t>
            </a:r>
            <a:endParaRPr lang="en-US" dirty="0"/>
          </a:p>
          <a:p>
            <a:r>
              <a:rPr lang="en-US" dirty="0" smtClean="0"/>
              <a:t>A cloud administrator can select algorithms      based on network status</a:t>
            </a:r>
            <a:endParaRPr lang="en-US" dirty="0"/>
          </a:p>
          <a:p>
            <a:r>
              <a:rPr lang="en-US" dirty="0" smtClean="0"/>
              <a:t>A cloud administrator can monitor his network  by writing </a:t>
            </a:r>
            <a:r>
              <a:rPr lang="en-US" smtClean="0"/>
              <a:t>simple scripts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0832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SDN is a new technology, and security can be a    new killer app</a:t>
            </a:r>
          </a:p>
          <a:p>
            <a:pPr lvl="1"/>
            <a:r>
              <a:rPr lang="en-US" dirty="0" smtClean="0"/>
              <a:t>SDN is impactful to </a:t>
            </a:r>
            <a:r>
              <a:rPr lang="en-US" dirty="0"/>
              <a:t>drive a variety of innovations in </a:t>
            </a:r>
            <a:r>
              <a:rPr lang="en-US" dirty="0" smtClean="0"/>
              <a:t>       network security</a:t>
            </a:r>
          </a:p>
          <a:p>
            <a:r>
              <a:rPr lang="en-US" dirty="0" smtClean="0"/>
              <a:t>We investigate the possibilities of security as an    app and security as a service</a:t>
            </a:r>
            <a:endParaRPr lang="en-US" dirty="0"/>
          </a:p>
          <a:p>
            <a:r>
              <a:rPr lang="en-US" dirty="0" smtClean="0"/>
              <a:t>We propose key technologies to enable </a:t>
            </a:r>
            <a:r>
              <a:rPr lang="en-US" dirty="0" err="1" smtClean="0"/>
              <a:t>SaaA</a:t>
            </a:r>
            <a:r>
              <a:rPr lang="en-US" dirty="0" smtClean="0"/>
              <a:t> and </a:t>
            </a:r>
            <a:r>
              <a:rPr lang="en-US" dirty="0" err="1" smtClean="0"/>
              <a:t>SaaS</a:t>
            </a:r>
            <a:endParaRPr lang="en-US" dirty="0" smtClean="0"/>
          </a:p>
          <a:p>
            <a:pPr lvl="1"/>
            <a:r>
              <a:rPr lang="en-US" dirty="0" smtClean="0"/>
              <a:t>FRESCO</a:t>
            </a:r>
          </a:p>
          <a:p>
            <a:pPr lvl="1"/>
            <a:r>
              <a:rPr lang="en-US" dirty="0" err="1" smtClean="0"/>
              <a:t>FortNOX</a:t>
            </a:r>
            <a:endParaRPr lang="en-US" dirty="0" smtClean="0"/>
          </a:p>
          <a:p>
            <a:pPr lvl="1"/>
            <a:r>
              <a:rPr lang="en-US" dirty="0" err="1" smtClean="0"/>
              <a:t>CloudWatcher</a:t>
            </a:r>
            <a:endParaRPr lang="en-US" dirty="0"/>
          </a:p>
          <a:p>
            <a:r>
              <a:rPr lang="en-US" dirty="0" smtClean="0"/>
              <a:t>Let’s contribute together to SDN and Security!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3886200" cy="396877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2710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1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"/>
          <p:cNvSpPr txBox="1"/>
          <p:nvPr/>
        </p:nvSpPr>
        <p:spPr>
          <a:xfrm>
            <a:off x="533400" y="381000"/>
            <a:ext cx="5867400" cy="5450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rgbClr val="002D99"/>
                </a:solidFill>
              </a:rPr>
              <a:t>Why SDN 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" y="1219200"/>
            <a:ext cx="1841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Arial Bold"/>
                <a:cs typeface="Arial Bold"/>
              </a:rPr>
              <a:t>Status Quo</a:t>
            </a:r>
          </a:p>
          <a:p>
            <a:pPr>
              <a:lnSpc>
                <a:spcPts val="2760"/>
              </a:lnSpc>
            </a:pPr>
            <a:endParaRPr lang="en-CA" sz="2410" b="1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99000" y="1219200"/>
            <a:ext cx="2169296" cy="7107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dirty="0" smtClean="0">
                <a:solidFill>
                  <a:srgbClr val="000000"/>
                </a:solidFill>
                <a:latin typeface="Arial Bold"/>
                <a:cs typeface="Arial Bold"/>
              </a:rPr>
              <a:t>SDN Approach</a:t>
            </a:r>
          </a:p>
          <a:p>
            <a:pPr>
              <a:lnSpc>
                <a:spcPts val="2760"/>
              </a:lnSpc>
            </a:pPr>
            <a:endParaRPr lang="en-CA" sz="2410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2900" y="1752600"/>
            <a:ext cx="3276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Forwarding and control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99000" y="1803400"/>
            <a:ext cx="4140256" cy="7104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0000"/>
                </a:solidFill>
                <a:latin typeface="Arial"/>
                <a:cs typeface="Arial"/>
              </a:rPr>
              <a:t>Separate forwarding hardware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2900" y="2108200"/>
            <a:ext cx="3759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intermixed on a single box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99000" y="2159000"/>
            <a:ext cx="2873533" cy="7104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0000"/>
                </a:solidFill>
                <a:latin typeface="Arial"/>
                <a:cs typeface="Arial"/>
              </a:rPr>
              <a:t>from control software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2900" y="2895600"/>
            <a:ext cx="40767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Manage network as 1000s of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99000" y="2895600"/>
            <a:ext cx="3832329" cy="7104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0000"/>
                </a:solidFill>
                <a:latin typeface="Arial"/>
                <a:cs typeface="Arial"/>
              </a:rPr>
              <a:t>Manage network as a single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2900" y="3238500"/>
            <a:ext cx="2387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individual boxes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99000" y="3238500"/>
            <a:ext cx="752610" cy="7104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0000"/>
                </a:solidFill>
                <a:latin typeface="Arial"/>
                <a:cs typeface="Arial"/>
              </a:rPr>
              <a:t>fabric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2900" y="3771900"/>
            <a:ext cx="2806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Decentralized, non-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99000" y="3771900"/>
            <a:ext cx="3898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Logically centralized control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2900" y="4127500"/>
            <a:ext cx="3251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deterministic protocols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99000" y="4127500"/>
            <a:ext cx="3263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with traffic engineering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2900" y="4660900"/>
            <a:ext cx="3568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All bits are created equal</a:t>
            </a:r>
          </a:p>
          <a:p>
            <a:pPr>
              <a:lnSpc>
                <a:spcPts val="2815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99000" y="4711700"/>
            <a:ext cx="3896549" cy="7104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0000"/>
                </a:solidFill>
                <a:latin typeface="Arial"/>
                <a:cs typeface="Arial"/>
              </a:rPr>
              <a:t>Allocate resources based on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699000" y="5054600"/>
            <a:ext cx="2480547" cy="7104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0000"/>
                </a:solidFill>
                <a:latin typeface="Arial"/>
                <a:cs typeface="Arial"/>
              </a:rPr>
              <a:t>application priority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2900" y="5791200"/>
            <a:ext cx="378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Apps regulated by per-flow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699000" y="5842000"/>
            <a:ext cx="3729537" cy="7104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0000"/>
                </a:solidFill>
                <a:latin typeface="Arial"/>
                <a:cs typeface="Arial"/>
              </a:rPr>
              <a:t>Demand measurement and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42900" y="6146800"/>
            <a:ext cx="2387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TCP “fair” share</a:t>
            </a:r>
          </a:p>
          <a:p>
            <a:pPr>
              <a:lnSpc>
                <a:spcPts val="275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699000" y="6184900"/>
            <a:ext cx="3986818" cy="7104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0000"/>
                </a:solidFill>
                <a:latin typeface="Arial"/>
                <a:cs typeface="Arial"/>
              </a:rPr>
              <a:t>resource shaping at the edge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24200" y="6452658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365125"/>
          </a:xfrm>
        </p:spPr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Challenges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762000" y="3200400"/>
            <a:ext cx="76152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High performance distributed control systems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Inter-operation with legacy networks (other non-SDN sites or the Internet)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calable computation of max-min fair allocation among flows with different priority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C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ongestion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-free data plane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update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W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orking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with limited switch memory</a:t>
            </a:r>
          </a:p>
          <a:p>
            <a:pPr marL="625018" indent="-401797" defTabSz="642909" fontAlgn="base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625018" indent="-401797" defTabSz="642909" fontAlgn="base">
              <a:spcBef>
                <a:spcPts val="1687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39854</TotalTime>
  <Words>5092</Words>
  <Application>Microsoft Macintosh PowerPoint</Application>
  <PresentationFormat>On-screen Show (4:3)</PresentationFormat>
  <Paragraphs>1123</Paragraphs>
  <Slides>78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Office Theme</vt:lpstr>
      <vt:lpstr>Office 테마</vt:lpstr>
      <vt:lpstr>Software Defined Networking COMS 6998-10, Fall 2014</vt:lpstr>
      <vt:lpstr>Outline</vt:lpstr>
      <vt:lpstr>Motivation</vt:lpstr>
      <vt:lpstr>Motivation (Cont’d)</vt:lpstr>
      <vt:lpstr>Two key problems</vt:lpstr>
      <vt:lpstr>One cause of inefficiency: lack of coordination</vt:lpstr>
      <vt:lpstr>Poor sharing 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Congestion-free update Problem</vt:lpstr>
      <vt:lpstr>PowerPoint Presentation</vt:lpstr>
      <vt:lpstr>PowerPoint Presentation</vt:lpstr>
      <vt:lpstr>PowerPoint Presentation</vt:lpstr>
      <vt:lpstr>Outline</vt:lpstr>
      <vt:lpstr>Avant-Guard</vt:lpstr>
      <vt:lpstr>Connection Migration - Idea</vt:lpstr>
      <vt:lpstr>Connection Migration – Access  Table</vt:lpstr>
      <vt:lpstr>Connection Migration – State  Diagram</vt:lpstr>
      <vt:lpstr>Connection Migration – Flow Chart</vt:lpstr>
      <vt:lpstr>Connection Migration – Packet  Diagram</vt:lpstr>
      <vt:lpstr>Delayed Connection Migration</vt:lpstr>
      <vt:lpstr>Actuating Trigger - Idea</vt:lpstr>
      <vt:lpstr>Activating Trigger – Operations</vt:lpstr>
      <vt:lpstr>Activating Trigger - Example</vt:lpstr>
      <vt:lpstr>Implementation</vt:lpstr>
      <vt:lpstr>Evaluation – Use Case</vt:lpstr>
      <vt:lpstr>Evaluation – Use Case</vt:lpstr>
      <vt:lpstr>Evaluation – Use Case</vt:lpstr>
      <vt:lpstr>Evaluation - Overhead</vt:lpstr>
      <vt:lpstr>Summary</vt:lpstr>
      <vt:lpstr>Outline</vt:lpstr>
      <vt:lpstr>Roadmap</vt:lpstr>
      <vt:lpstr>Problems of Legacy Network Devices</vt:lpstr>
      <vt:lpstr>Software Defined Networking (SDN)</vt:lpstr>
      <vt:lpstr>OpenFlow Architecture</vt:lpstr>
      <vt:lpstr>Killer Applications of SDN?</vt:lpstr>
      <vt:lpstr>Software App Store Today </vt:lpstr>
      <vt:lpstr>Security as an App</vt:lpstr>
      <vt:lpstr>Security as a Service</vt:lpstr>
      <vt:lpstr>Challenges and New Contributions</vt:lpstr>
      <vt:lpstr>FRESCO: Framework for Enabling  Security Controls in  OpenFlow networks</vt:lpstr>
      <vt:lpstr>What is FRESCO?</vt:lpstr>
      <vt:lpstr>PowerPoint Presentation</vt:lpstr>
      <vt:lpstr>FRESCO – Overall Operation</vt:lpstr>
      <vt:lpstr>FRESCO Modular Design</vt:lpstr>
      <vt:lpstr>FRESCO – Script Language</vt:lpstr>
      <vt:lpstr>Simple Working Example:  Reflector Net </vt:lpstr>
      <vt:lpstr>Reflector Net </vt:lpstr>
      <vt:lpstr>More …</vt:lpstr>
      <vt:lpstr>FortNOX:  A Security Enforcement  Kernel for OpenFlow </vt:lpstr>
      <vt:lpstr>New Threat</vt:lpstr>
      <vt:lpstr>PowerPoint Presentation</vt:lpstr>
      <vt:lpstr>Prerequisites for a Secure OpenFlow Platform</vt:lpstr>
      <vt:lpstr>New Contributions</vt:lpstr>
      <vt:lpstr>Classic NOX Architecture</vt:lpstr>
      <vt:lpstr>PowerPoint Presentation</vt:lpstr>
      <vt:lpstr>PowerPoint Presentation</vt:lpstr>
      <vt:lpstr>Some Demonstrations</vt:lpstr>
      <vt:lpstr>CloudWatcher:  Network Security Monitoring Using  OpenFlow in Dynamic Cloud Networks   or: How to Provide  Security Monitoring as a Service in Clouds?</vt:lpstr>
      <vt:lpstr>Goal</vt:lpstr>
      <vt:lpstr>CloudWatcher</vt:lpstr>
      <vt:lpstr>Operating Scenario</vt:lpstr>
      <vt:lpstr>How to Control Flows</vt:lpstr>
      <vt:lpstr>Shortest Through (algorithm 2)</vt:lpstr>
      <vt:lpstr>Summary of CloudWatcher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1282</cp:revision>
  <dcterms:created xsi:type="dcterms:W3CDTF">2011-08-08T23:13:16Z</dcterms:created>
  <dcterms:modified xsi:type="dcterms:W3CDTF">2014-11-21T05:50:44Z</dcterms:modified>
</cp:coreProperties>
</file>