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9" r:id="rId3"/>
    <p:sldMasterId id="2147483701" r:id="rId4"/>
  </p:sldMasterIdLst>
  <p:notesMasterIdLst>
    <p:notesMasterId r:id="rId67"/>
  </p:notesMasterIdLst>
  <p:handoutMasterIdLst>
    <p:handoutMasterId r:id="rId68"/>
  </p:handoutMasterIdLst>
  <p:sldIdLst>
    <p:sldId id="256" r:id="rId5"/>
    <p:sldId id="322" r:id="rId6"/>
    <p:sldId id="359" r:id="rId7"/>
    <p:sldId id="323" r:id="rId8"/>
    <p:sldId id="342" r:id="rId9"/>
    <p:sldId id="354" r:id="rId10"/>
    <p:sldId id="507" r:id="rId11"/>
    <p:sldId id="468" r:id="rId12"/>
    <p:sldId id="469" r:id="rId13"/>
    <p:sldId id="470" r:id="rId14"/>
    <p:sldId id="476" r:id="rId15"/>
    <p:sldId id="471" r:id="rId16"/>
    <p:sldId id="472" r:id="rId17"/>
    <p:sldId id="473" r:id="rId18"/>
    <p:sldId id="474" r:id="rId19"/>
    <p:sldId id="475" r:id="rId20"/>
    <p:sldId id="357" r:id="rId21"/>
    <p:sldId id="479" r:id="rId22"/>
    <p:sldId id="480" r:id="rId23"/>
    <p:sldId id="481" r:id="rId24"/>
    <p:sldId id="482" r:id="rId25"/>
    <p:sldId id="483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499" r:id="rId40"/>
    <p:sldId id="500" r:id="rId41"/>
    <p:sldId id="501" r:id="rId42"/>
    <p:sldId id="502" r:id="rId43"/>
    <p:sldId id="503" r:id="rId44"/>
    <p:sldId id="504" r:id="rId45"/>
    <p:sldId id="505" r:id="rId46"/>
    <p:sldId id="506" r:id="rId47"/>
    <p:sldId id="508" r:id="rId48"/>
    <p:sldId id="510" r:id="rId49"/>
    <p:sldId id="509" r:id="rId50"/>
    <p:sldId id="404" r:id="rId51"/>
    <p:sldId id="405" r:id="rId52"/>
    <p:sldId id="409" r:id="rId53"/>
    <p:sldId id="410" r:id="rId54"/>
    <p:sldId id="408" r:id="rId55"/>
    <p:sldId id="358" r:id="rId56"/>
    <p:sldId id="360" r:id="rId57"/>
    <p:sldId id="511" r:id="rId58"/>
    <p:sldId id="512" r:id="rId59"/>
    <p:sldId id="513" r:id="rId60"/>
    <p:sldId id="514" r:id="rId61"/>
    <p:sldId id="515" r:id="rId62"/>
    <p:sldId id="516" r:id="rId63"/>
    <p:sldId id="517" r:id="rId64"/>
    <p:sldId id="518" r:id="rId65"/>
    <p:sldId id="536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1" autoAdjust="0"/>
  </p:normalViewPr>
  <p:slideViewPr>
    <p:cSldViewPr>
      <p:cViewPr>
        <p:scale>
          <a:sx n="75" d="100"/>
          <a:sy n="75" d="100"/>
        </p:scale>
        <p:origin x="-2504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tableStyles" Target="tableStyle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separate issues:</a:t>
            </a:r>
          </a:p>
          <a:p>
            <a:r>
              <a:rPr lang="en-US" dirty="0" smtClean="0"/>
              <a:t>	Support abstractions:</a:t>
            </a:r>
            <a:r>
              <a:rPr lang="en-US" baseline="0" dirty="0" smtClean="0"/>
              <a:t> separation of concerns</a:t>
            </a:r>
          </a:p>
          <a:p>
            <a:r>
              <a:rPr lang="en-US" baseline="0" dirty="0" smtClean="0"/>
              <a:t>	Putting them together: programmer has less 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“distributed state”?  Because the communication in control</a:t>
            </a:r>
            <a:r>
              <a:rPr lang="en-US" baseline="0" dirty="0" smtClean="0"/>
              <a:t> programs is ALL directed towards collecting/disseminating/or calculating on distributed state.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Tell you how later, but this is the purpose of the abstractions…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45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34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Project 2 would have been trivial: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Dijkstra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on a graph.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Stop.  Does everyone</a:t>
            </a:r>
            <a:r>
              <a:rPr lang="en-US" baseline="0" dirty="0" smtClean="0"/>
              <a:t> get this.  Unless I see everyone’s hands up, I am not going further.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8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like VMs.  Virtualizing network with abstractions, rather than physical topology.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03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access control?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46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0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9F8540"/>
                </a:solidFill>
              </a:rPr>
              <a:t>Understanding the interplay of cellular networks and mobile computing through measurements </a:t>
            </a:r>
          </a:p>
          <a:p>
            <a:pPr lvl="1"/>
            <a:r>
              <a:rPr lang="en-US" dirty="0" smtClean="0">
                <a:solidFill>
                  <a:srgbClr val="9F8540"/>
                </a:solidFill>
              </a:rPr>
              <a:t>Cellular aware mobile application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9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 separation of concerns; the modularity we were seeking</a:t>
            </a:r>
          </a:p>
          <a:p>
            <a:endParaRPr lang="en-US" dirty="0" smtClean="0"/>
          </a:p>
          <a:p>
            <a:r>
              <a:rPr lang="en-US" dirty="0" smtClean="0"/>
              <a:t> independent innovation, rich ecosystem, etc.</a:t>
            </a:r>
          </a:p>
          <a:p>
            <a:endParaRPr lang="en-US" dirty="0" smtClean="0"/>
          </a:p>
          <a:p>
            <a:r>
              <a:rPr lang="en-US" sz="3000" b="1" dirty="0"/>
              <a:t>Innovation</a:t>
            </a:r>
            <a:r>
              <a:rPr lang="en-US" dirty="0" smtClean="0"/>
              <a:t> is the true value proposition</a:t>
            </a:r>
            <a:r>
              <a:rPr lang="en-US" baseline="0" dirty="0" smtClean="0"/>
              <a:t> of SDN!</a:t>
            </a:r>
          </a:p>
          <a:p>
            <a:r>
              <a:rPr lang="en-US" baseline="0" dirty="0" smtClean="0"/>
              <a:t>	by enterprises</a:t>
            </a:r>
          </a:p>
          <a:p>
            <a:r>
              <a:rPr lang="en-US" baseline="0" dirty="0" smtClean="0"/>
              <a:t>	by ecosystem as a whole….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 tie between abstractions and innovation, and between abstractions and science.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29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mainframe industry in the 1980s was vertical and closed: it consisted of specialized hardware, operating system and applications --- all from the same company.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revolution happened when open interfaces started to appear. The industry became horizontal. Innovation exploded.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ECA10E-549C-2246-B5B4-00E7547FAF5C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b="1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C3F486-D572-9149-8CFE-542EE765D17B}" type="slidenum">
              <a:rPr lang="en-US" sz="1200">
                <a:solidFill>
                  <a:srgbClr val="000000"/>
                </a:solidFill>
              </a:rPr>
              <a:pPr eaLnBrk="1" hangingPunct="1"/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A51079-039C-1A40-A1F6-6691CD752878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9F8540"/>
                </a:solidFill>
              </a:rPr>
              <a:t>Understanding the interplay of cellular networks and mobile computing through measurements </a:t>
            </a:r>
          </a:p>
          <a:p>
            <a:pPr lvl="1"/>
            <a:r>
              <a:rPr lang="en-US" dirty="0" smtClean="0">
                <a:solidFill>
                  <a:srgbClr val="9F8540"/>
                </a:solidFill>
              </a:rPr>
              <a:t>Cellular aware mobile application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9F8540"/>
                </a:solidFill>
              </a:rPr>
              <a:t>Understanding the interplay of cellular networks and mobile computing through measurements </a:t>
            </a:r>
          </a:p>
          <a:p>
            <a:pPr lvl="1"/>
            <a:r>
              <a:rPr lang="en-US" dirty="0" smtClean="0">
                <a:solidFill>
                  <a:srgbClr val="9F8540"/>
                </a:solidFill>
              </a:rPr>
              <a:t>Cellular aware mobile application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59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dirty="0" err="1" smtClean="0"/>
              <a:t>sysadmins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6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</a:t>
            </a:r>
            <a:r>
              <a:rPr lang="en-US" baseline="0" dirty="0" smtClean="0"/>
              <a:t> contrast.  People who understand details of networks are still the recognized networking “experts”.  But k</a:t>
            </a:r>
            <a:r>
              <a:rPr lang="en-US" dirty="0" smtClean="0"/>
              <a:t>ernel hackers no longer king of coders.  In fact, they have</a:t>
            </a:r>
            <a:r>
              <a:rPr lang="en-US" baseline="0" dirty="0" smtClean="0"/>
              <a:t> become somewhat anachronistic.  Ruby on Rails programmers earn millions throwing together web services while kernel hackers live in their parents’ basement…..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4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1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think of this as normal.  Everyone else thinks</a:t>
            </a:r>
            <a:r>
              <a:rPr lang="en-US" baseline="0" dirty="0" smtClean="0"/>
              <a:t> this is insanity!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4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>
            <a:off x="0" y="762000"/>
            <a:ext cx="9144000" cy="0"/>
          </a:xfrm>
          <a:prstGeom prst="line">
            <a:avLst/>
          </a:prstGeom>
          <a:noFill/>
          <a:ln w="3175" cmpd="sng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985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7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5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4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464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464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47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5605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95605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5605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buClr>
                <a:srgbClr val="1E1E1E"/>
              </a:buClr>
              <a:defRPr sz="2400">
                <a:solidFill>
                  <a:srgbClr val="1E1E1E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>
                <a:solidFill>
                  <a:srgbClr val="1E1E1E"/>
                </a:solidFill>
              </a:defRPr>
            </a:lvl2pPr>
            <a:lvl3pPr>
              <a:buFont typeface="Arial" pitchFamily="34" charset="0"/>
              <a:buChar char="»"/>
              <a:defRPr sz="1800">
                <a:solidFill>
                  <a:srgbClr val="404040"/>
                </a:solidFill>
              </a:defRPr>
            </a:lvl3pPr>
            <a:lvl4pPr>
              <a:buClr>
                <a:srgbClr val="404040"/>
              </a:buClr>
              <a:buFont typeface="Wingdings" pitchFamily="2" charset="2"/>
              <a:buChar char="§"/>
              <a:defRPr sz="1600">
                <a:solidFill>
                  <a:srgbClr val="404040"/>
                </a:solidFill>
              </a:defRPr>
            </a:lvl4pPr>
            <a:lvl5pPr>
              <a:buFont typeface="Wingdings" pitchFamily="2" charset="2"/>
              <a:buChar char="Ø"/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155448"/>
            <a:ext cx="8229601" cy="56356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7878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latin typeface="Courier New" charset="0"/>
              <a:ea typeface="Arial"/>
              <a:cs typeface="Arial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latin typeface="Courier New" charset="0"/>
              <a:ea typeface="Arial"/>
              <a:cs typeface="Arial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latin typeface="Courier New" charset="0"/>
              <a:ea typeface="Arial"/>
              <a:cs typeface="Arial"/>
            </a:endParaRP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BFF3A6-1665-9845-867A-CA7A33AA455E}" type="slidenum">
              <a:rPr lang="en-US">
                <a:solidFill>
                  <a:srgbClr val="000000"/>
                </a:solidFill>
                <a:ea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283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A0A2D-594B-8E49-B425-D639F4F9ACCA}" type="slidenum">
              <a:rPr lang="en-US">
                <a:solidFill>
                  <a:srgbClr val="000000"/>
                </a:solidFill>
                <a:ea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978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1B093-4EA2-7741-BD85-5FBD756D5076}" type="slidenum">
              <a:rPr lang="en-US">
                <a:solidFill>
                  <a:srgbClr val="000000"/>
                </a:solidFill>
                <a:ea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7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FB05A-D753-B245-8877-DD266B56CB79}" type="slidenum">
              <a:rPr lang="en-US">
                <a:solidFill>
                  <a:srgbClr val="000000"/>
                </a:solidFill>
                <a:ea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788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C7A69-4413-9847-9F25-EFF568366858}" type="slidenum">
              <a:rPr lang="en-US">
                <a:solidFill>
                  <a:srgbClr val="000000"/>
                </a:solidFill>
                <a:ea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878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345B8-2E11-6D46-810E-66FDDB94BDB2}" type="slidenum">
              <a:rPr lang="en-US">
                <a:solidFill>
                  <a:srgbClr val="000000"/>
                </a:solidFill>
                <a:ea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974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DC797-15E9-4142-9092-34BBA509F404}" type="slidenum">
              <a:rPr lang="en-US">
                <a:solidFill>
                  <a:srgbClr val="000000"/>
                </a:solidFill>
                <a:ea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984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73234-4214-C84D-8D13-D3EB26A12B68}" type="slidenum">
              <a:rPr lang="en-US">
                <a:solidFill>
                  <a:srgbClr val="000000"/>
                </a:solidFill>
                <a:ea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634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16065-09C1-4645-B7F5-1FED2BF48AB2}" type="slidenum">
              <a:rPr lang="en-US">
                <a:solidFill>
                  <a:srgbClr val="000000"/>
                </a:solidFill>
                <a:ea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56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93591-D99F-2646-9094-F1C04ACE95FC}" type="slidenum">
              <a:rPr lang="en-US">
                <a:solidFill>
                  <a:srgbClr val="000000"/>
                </a:solidFill>
                <a:ea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38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52D55-E885-C048-B8BB-3578C4A33350}" type="slidenum">
              <a:rPr lang="en-US">
                <a:solidFill>
                  <a:srgbClr val="000000"/>
                </a:solidFill>
                <a:ea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147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>
            <a:off x="0" y="762000"/>
            <a:ext cx="9144000" cy="0"/>
          </a:xfrm>
          <a:prstGeom prst="line">
            <a:avLst/>
          </a:prstGeom>
          <a:noFill/>
          <a:ln w="3175" cmpd="sng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1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8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4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8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464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464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47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5605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95605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5605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Software Defined Networking (COMS 6998-10)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305800" y="6540500"/>
            <a:ext cx="6858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70A8579D-E144-A04C-BF74-DA2813F75D05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7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2" charset="-128"/>
          <a:cs typeface="ＭＳ Ｐゴシック" pitchFamily="32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15000"/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32" charset="-128"/>
          <a:cs typeface="ＭＳ Ｐゴシック" pitchFamily="32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-"/>
        <a:defRPr sz="2400">
          <a:solidFill>
            <a:srgbClr val="8B0F0A"/>
          </a:solidFill>
          <a:latin typeface="+mn-lt"/>
          <a:ea typeface="ＭＳ Ｐゴシック" pitchFamily="33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8000"/>
          </a:solidFill>
          <a:latin typeface="+mn-lt"/>
          <a:ea typeface="ヒラギノ角ゴ Pro W3" charset="-128"/>
          <a:cs typeface="ヒラギノ角ゴ Pro W3" pitchFamily="-65" charset="-128"/>
        </a:defRPr>
      </a:lvl3pPr>
      <a:lvl4pPr marL="1541463" indent="-1698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60000"/>
        <a:buFont typeface="Monotype Sorts" charset="0"/>
        <a:buChar char="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  <a:cs typeface="ＭＳ Ｐゴシック" pitchFamily="34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FB3BC06-7BDD-DA47-A8FF-351417EA07B4}" type="slidenum">
              <a:rPr lang="en-US">
                <a:solidFill>
                  <a:srgbClr val="000000"/>
                </a:solidFill>
                <a:ea typeface="ＭＳ Ｐゴシック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latin typeface="Courier New" charset="0"/>
              <a:ea typeface="Arial"/>
              <a:cs typeface="Arial"/>
            </a:endParaRP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latin typeface="Courier New" charset="0"/>
              <a:ea typeface="Arial"/>
              <a:cs typeface="Arial"/>
            </a:endParaRP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latin typeface="Courier New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49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9pPr>
    </p:titleStyle>
    <p:bodyStyle>
      <a:lvl1pPr marL="223838" indent="-223838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3563" indent="-223838" algn="l" rtl="0" eaLnBrk="0" fontAlgn="base" hangingPunct="0">
        <a:spcBef>
          <a:spcPct val="10000"/>
        </a:spcBef>
        <a:spcAft>
          <a:spcPct val="0"/>
        </a:spcAft>
        <a:buFont typeface="Helvetica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33363" algn="l" rtl="0" eaLnBrk="0" fontAlgn="base" hangingPunct="0">
        <a:spcBef>
          <a:spcPct val="1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3363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ea typeface="+mn-ea"/>
          <a:cs typeface="+mn-cs"/>
        </a:defRPr>
      </a:lvl4pPr>
      <a:lvl5pPr marL="15970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5pPr>
      <a:lvl6pPr marL="20542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6pPr>
      <a:lvl7pPr marL="25114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7pPr>
      <a:lvl8pPr marL="29686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8pPr>
      <a:lvl9pPr marL="34258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305800" y="6540500"/>
            <a:ext cx="6858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70A8579D-E144-A04C-BF74-DA2813F75D05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2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2" charset="-128"/>
          <a:cs typeface="ＭＳ Ｐゴシック" pitchFamily="32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15000"/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32" charset="-128"/>
          <a:cs typeface="ＭＳ Ｐゴシック" pitchFamily="32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-"/>
        <a:defRPr sz="2400">
          <a:solidFill>
            <a:srgbClr val="8B0F0A"/>
          </a:solidFill>
          <a:latin typeface="+mn-lt"/>
          <a:ea typeface="ＭＳ Ｐゴシック" pitchFamily="33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8000"/>
          </a:solidFill>
          <a:latin typeface="+mn-lt"/>
          <a:ea typeface="ヒラギノ角ゴ Pro W3" charset="-128"/>
          <a:cs typeface="ヒラギノ角ゴ Pro W3" pitchFamily="-65" charset="-128"/>
        </a:defRPr>
      </a:lvl3pPr>
      <a:lvl4pPr marL="1541463" indent="-1698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60000"/>
        <a:buFont typeface="Monotype Sorts" charset="0"/>
        <a:buChar char="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  <a:cs typeface="ＭＳ Ｐゴシック" pitchFamily="34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8SDNFall201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vsekar/Teaching/Fall14/18859K/syllabus.html" TargetMode="External"/><Relationship Id="rId4" Type="http://schemas.openxmlformats.org/officeDocument/2006/relationships/hyperlink" Target="http://www-bcf.usc.edu/~minlanyu/teach/csci694b-spring14/syllabus.html" TargetMode="External"/><Relationship Id="rId5" Type="http://schemas.openxmlformats.org/officeDocument/2006/relationships/hyperlink" Target="http://www.cs.princeton.edu/courses/archive/fall13/cos597E/index.html" TargetMode="External"/><Relationship Id="rId6" Type="http://schemas.openxmlformats.org/officeDocument/2006/relationships/hyperlink" Target="https://class.coursera.org/sdn-001/class" TargetMode="External"/><Relationship Id="rId7" Type="http://schemas.openxmlformats.org/officeDocument/2006/relationships/hyperlink" Target="http://www.nec-labs.com/~lume/sdn-reading-list.html" TargetMode="External"/><Relationship Id="rId8" Type="http://schemas.openxmlformats.org/officeDocument/2006/relationships/hyperlink" Target="http://www.opennetsummit.org/" TargetMode="External"/><Relationship Id="rId9" Type="http://schemas.openxmlformats.org/officeDocument/2006/relationships/hyperlink" Target="mailto:lierranli@cs.columbia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iazza.com/class/hztaz21ybyw7k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Software Defined Networking</a:t>
            </a:r>
            <a:br>
              <a:rPr lang="en-US" dirty="0" smtClean="0"/>
            </a:br>
            <a:r>
              <a:rPr lang="en-US" dirty="0" smtClean="0"/>
              <a:t>COMS 6998</a:t>
            </a:r>
            <a:r>
              <a:rPr lang="en-US" dirty="0" smtClean="0"/>
              <a:t>-</a:t>
            </a:r>
            <a:r>
              <a:rPr lang="en-US" dirty="0" smtClean="0"/>
              <a:t>10</a:t>
            </a:r>
            <a:r>
              <a:rPr lang="en-US" dirty="0" smtClean="0"/>
              <a:t>, </a:t>
            </a:r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305800" cy="24384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err="1" smtClean="0">
                <a:solidFill>
                  <a:srgbClr val="9F8540"/>
                </a:solidFill>
              </a:rPr>
              <a:t>lierranli@cs.columbia.edu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coms69910-8SDNFall2014/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>
                <a:solidFill>
                  <a:schemeClr val="tx1"/>
                </a:solidFill>
              </a:rPr>
              <a:t>9</a:t>
            </a:r>
            <a:r>
              <a:rPr lang="en-US" sz="3400" dirty="0" smtClean="0">
                <a:solidFill>
                  <a:schemeClr val="tx1"/>
                </a:solidFill>
              </a:rPr>
              <a:t>/8/2014: </a:t>
            </a:r>
            <a:r>
              <a:rPr lang="en-US" sz="3400" dirty="0" smtClean="0">
                <a:solidFill>
                  <a:schemeClr val="tx1"/>
                </a:solidFill>
              </a:rPr>
              <a:t>Class </a:t>
            </a:r>
            <a:r>
              <a:rPr lang="en-US" sz="3400" dirty="0" smtClean="0">
                <a:solidFill>
                  <a:schemeClr val="tx1"/>
                </a:solidFill>
              </a:rPr>
              <a:t>Overview, </a:t>
            </a:r>
            <a:r>
              <a:rPr lang="en-US" sz="3400" dirty="0" smtClean="0">
                <a:solidFill>
                  <a:schemeClr val="tx1"/>
                </a:solidFill>
              </a:rPr>
              <a:t>SDN Intro &amp; Origins</a:t>
            </a:r>
            <a:endParaRPr lang="en-US" sz="3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Goals and Structure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course emphasizes </a:t>
            </a:r>
            <a:r>
              <a:rPr lang="en-US" dirty="0" smtClean="0"/>
              <a:t>on concepts</a:t>
            </a:r>
            <a:r>
              <a:rPr lang="en-US" dirty="0" smtClean="0"/>
              <a:t>, </a:t>
            </a:r>
            <a:r>
              <a:rPr lang="en-US" dirty="0" smtClean="0"/>
              <a:t>hands-on </a:t>
            </a:r>
            <a:r>
              <a:rPr lang="en-US" dirty="0" smtClean="0"/>
              <a:t>experiences and research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Midterm will be on concepts (30% of grade)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Two programming assignments (one on Floodlight and the other on </a:t>
            </a:r>
            <a:r>
              <a:rPr lang="en-US" dirty="0" smtClean="0">
                <a:solidFill>
                  <a:srgbClr val="000000"/>
                </a:solidFill>
              </a:rPr>
              <a:t>Pyretic or Frenetic) </a:t>
            </a:r>
            <a:r>
              <a:rPr lang="en-US" dirty="0" smtClean="0">
                <a:solidFill>
                  <a:srgbClr val="000000"/>
                </a:solidFill>
              </a:rPr>
              <a:t>(20% of grade)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Course projects (50% of grade)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Goals and Structure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Who benefits from the course?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Students interested in pursuing a career in networking industry and software industry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Integration of SDN  and </a:t>
            </a:r>
            <a:r>
              <a:rPr lang="en-US" dirty="0" err="1" smtClean="0">
                <a:solidFill>
                  <a:srgbClr val="000000"/>
                </a:solidFill>
              </a:rPr>
              <a:t>OpenStack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Students interested in networking research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Professionals transitioning to </a:t>
            </a:r>
            <a:r>
              <a:rPr lang="en-US" dirty="0" err="1" smtClean="0">
                <a:solidFill>
                  <a:srgbClr val="000000"/>
                </a:solidFill>
              </a:rPr>
              <a:t>DevOps</a:t>
            </a:r>
            <a:r>
              <a:rPr lang="en-US" dirty="0" smtClean="0">
                <a:solidFill>
                  <a:srgbClr val="000000"/>
                </a:solidFill>
              </a:rPr>
              <a:t> engineers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Choose from a list of topics</a:t>
            </a:r>
          </a:p>
          <a:p>
            <a:pPr lvl="1"/>
            <a:r>
              <a:rPr lang="en-US" dirty="0" smtClean="0"/>
              <a:t>Come up with your own topic</a:t>
            </a:r>
          </a:p>
          <a:p>
            <a:pPr lvl="1"/>
            <a:r>
              <a:rPr lang="en-US" dirty="0" smtClean="0"/>
              <a:t>Must be related to software defined networking, ideally solves a real problem</a:t>
            </a:r>
          </a:p>
          <a:p>
            <a:pPr lvl="1"/>
            <a:r>
              <a:rPr lang="en-US" dirty="0" smtClean="0"/>
              <a:t>Should contain some research </a:t>
            </a:r>
            <a:r>
              <a:rPr lang="en-US" dirty="0"/>
              <a:t>elements, e.g. scalable system design, novel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Join project with Prof. </a:t>
            </a:r>
            <a:r>
              <a:rPr lang="en-US" dirty="0" err="1" smtClean="0"/>
              <a:t>Sahu’s</a:t>
            </a:r>
            <a:r>
              <a:rPr lang="en-US" dirty="0" smtClean="0"/>
              <a:t> Cloud Computing &amp; Big Data course</a:t>
            </a:r>
            <a:endParaRPr lang="en-US" dirty="0" smtClean="0"/>
          </a:p>
          <a:p>
            <a:r>
              <a:rPr lang="en-US" dirty="0" smtClean="0"/>
              <a:t>Teams of 1 to 4 students</a:t>
            </a:r>
          </a:p>
          <a:p>
            <a:r>
              <a:rPr lang="en-US" dirty="0" smtClean="0"/>
              <a:t>Final deliverables</a:t>
            </a:r>
          </a:p>
          <a:p>
            <a:pPr lvl="1"/>
            <a:r>
              <a:rPr lang="en-US" dirty="0" smtClean="0"/>
              <a:t>Project report (research paper format, 10 to 12 pages)</a:t>
            </a:r>
          </a:p>
          <a:p>
            <a:pPr lvl="1"/>
            <a:r>
              <a:rPr lang="en-US" dirty="0" smtClean="0"/>
              <a:t>Project presentation and demo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8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Project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Precisely define the project</a:t>
            </a:r>
          </a:p>
          <a:p>
            <a:r>
              <a:rPr lang="en-US" dirty="0" smtClean="0"/>
              <a:t>Understand related work</a:t>
            </a:r>
          </a:p>
          <a:p>
            <a:r>
              <a:rPr lang="en-US" dirty="0" smtClean="0"/>
              <a:t>Propose novel techniques or systems</a:t>
            </a:r>
          </a:p>
          <a:p>
            <a:pPr lvl="1"/>
            <a:r>
              <a:rPr lang="en-US" dirty="0" smtClean="0"/>
              <a:t>Creativity will be evaluated</a:t>
            </a:r>
          </a:p>
          <a:p>
            <a:r>
              <a:rPr lang="en-US" dirty="0" smtClean="0"/>
              <a:t>System implementation</a:t>
            </a:r>
          </a:p>
          <a:p>
            <a:pPr lvl="1"/>
            <a:r>
              <a:rPr lang="en-US" dirty="0" smtClean="0"/>
              <a:t>Controller platform: Floodlight, </a:t>
            </a:r>
            <a:r>
              <a:rPr lang="en-US" dirty="0" err="1" smtClean="0"/>
              <a:t>OpenDayLight</a:t>
            </a:r>
            <a:r>
              <a:rPr lang="en-US" dirty="0" smtClean="0"/>
              <a:t>, ONOS, </a:t>
            </a:r>
            <a:r>
              <a:rPr lang="en-US" dirty="0" err="1" smtClean="0"/>
              <a:t>Ryu</a:t>
            </a:r>
            <a:r>
              <a:rPr lang="en-US" dirty="0" smtClean="0"/>
              <a:t>, POX</a:t>
            </a:r>
            <a:r>
              <a:rPr lang="en-US" dirty="0" smtClean="0"/>
              <a:t>, Pyretic, </a:t>
            </a:r>
            <a:r>
              <a:rPr lang="en-US" dirty="0" smtClean="0"/>
              <a:t>Frenetic, Maple</a:t>
            </a:r>
            <a:endParaRPr lang="en-US" dirty="0" smtClean="0"/>
          </a:p>
          <a:p>
            <a:pPr lvl="1"/>
            <a:r>
              <a:rPr lang="en-US" dirty="0" smtClean="0"/>
              <a:t>Testing: </a:t>
            </a:r>
            <a:r>
              <a:rPr lang="en-US" dirty="0" err="1" smtClean="0"/>
              <a:t>mininet</a:t>
            </a:r>
            <a:r>
              <a:rPr lang="en-US" dirty="0" smtClean="0"/>
              <a:t>, </a:t>
            </a:r>
            <a:r>
              <a:rPr lang="en-US" dirty="0" err="1" smtClean="0"/>
              <a:t>Cbench</a:t>
            </a:r>
            <a:r>
              <a:rPr lang="en-US" dirty="0" smtClean="0"/>
              <a:t> (controller benchmark tool)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Project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Evaluate your solution, e.g. performance, scalability</a:t>
            </a:r>
          </a:p>
          <a:p>
            <a:pPr lvl="1"/>
            <a:r>
              <a:rPr lang="en-US" dirty="0" smtClean="0"/>
              <a:t>Thoroughness will be evaluated</a:t>
            </a:r>
          </a:p>
          <a:p>
            <a:r>
              <a:rPr lang="en-US" dirty="0" smtClean="0"/>
              <a:t>Write up and present your projects</a:t>
            </a:r>
          </a:p>
          <a:p>
            <a:pPr lvl="1"/>
            <a:r>
              <a:rPr lang="en-US" dirty="0" smtClean="0"/>
              <a:t>Evaluated using professional paper review criterions </a:t>
            </a:r>
          </a:p>
          <a:p>
            <a:endParaRPr lang="en-US" dirty="0" smtClean="0"/>
          </a:p>
          <a:p>
            <a:r>
              <a:rPr lang="en-US" dirty="0" smtClean="0"/>
              <a:t>Project timelines (suggested)</a:t>
            </a:r>
          </a:p>
          <a:p>
            <a:pPr lvl="1"/>
            <a:r>
              <a:rPr lang="en-US" dirty="0" smtClean="0"/>
              <a:t>September </a:t>
            </a:r>
            <a:r>
              <a:rPr lang="en-US" dirty="0" smtClean="0"/>
              <a:t>22</a:t>
            </a:r>
            <a:r>
              <a:rPr lang="en-US" dirty="0" smtClean="0"/>
              <a:t>: </a:t>
            </a:r>
            <a:r>
              <a:rPr lang="en-US" dirty="0" smtClean="0"/>
              <a:t>Form final project team</a:t>
            </a:r>
          </a:p>
          <a:p>
            <a:pPr lvl="1"/>
            <a:r>
              <a:rPr lang="en-US" dirty="0" smtClean="0"/>
              <a:t>October 8: project description (2-4 pages)</a:t>
            </a:r>
          </a:p>
          <a:p>
            <a:pPr lvl="1"/>
            <a:r>
              <a:rPr lang="en-US" dirty="0" smtClean="0"/>
              <a:t>December </a:t>
            </a:r>
            <a:r>
              <a:rPr lang="en-US" dirty="0" smtClean="0"/>
              <a:t>8: </a:t>
            </a:r>
            <a:r>
              <a:rPr lang="en-US" dirty="0" smtClean="0"/>
              <a:t>final presentation and demo</a:t>
            </a:r>
          </a:p>
          <a:p>
            <a:pPr lvl="1"/>
            <a:r>
              <a:rPr lang="en-US" dirty="0" smtClean="0"/>
              <a:t>December </a:t>
            </a:r>
            <a:r>
              <a:rPr lang="en-US" dirty="0" smtClean="0"/>
              <a:t>15: </a:t>
            </a:r>
            <a:r>
              <a:rPr lang="en-US" dirty="0" smtClean="0"/>
              <a:t>final project report (10-12 pages)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4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Suggested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Concrete modules in the following topics:</a:t>
            </a:r>
            <a:endParaRPr lang="en-US" dirty="0" smtClean="0"/>
          </a:p>
          <a:p>
            <a:r>
              <a:rPr lang="en-US" dirty="0" smtClean="0"/>
              <a:t>SDN </a:t>
            </a:r>
            <a:r>
              <a:rPr lang="en-US" dirty="0" smtClean="0"/>
              <a:t>to improve video applications</a:t>
            </a:r>
          </a:p>
          <a:p>
            <a:r>
              <a:rPr lang="en-US" dirty="0" smtClean="0"/>
              <a:t>SDN measurement primitives</a:t>
            </a:r>
          </a:p>
          <a:p>
            <a:r>
              <a:rPr lang="en-US" dirty="0" smtClean="0"/>
              <a:t>SDN testing and </a:t>
            </a:r>
            <a:r>
              <a:rPr lang="en-US" dirty="0" smtClean="0"/>
              <a:t>debugging</a:t>
            </a:r>
          </a:p>
          <a:p>
            <a:r>
              <a:rPr lang="en-US" dirty="0" smtClean="0"/>
              <a:t>SDN reliability</a:t>
            </a:r>
            <a:endParaRPr lang="en-US" dirty="0" smtClean="0"/>
          </a:p>
          <a:p>
            <a:r>
              <a:rPr lang="en-US" dirty="0" smtClean="0"/>
              <a:t>SDN security: mitigate </a:t>
            </a:r>
            <a:r>
              <a:rPr lang="en-US" dirty="0" err="1" smtClean="0"/>
              <a:t>DDoS</a:t>
            </a:r>
            <a:r>
              <a:rPr lang="en-US" dirty="0" smtClean="0"/>
              <a:t> </a:t>
            </a:r>
            <a:r>
              <a:rPr lang="en-US" dirty="0" smtClean="0"/>
              <a:t>attacks</a:t>
            </a:r>
          </a:p>
          <a:p>
            <a:r>
              <a:rPr lang="en-US" dirty="0" smtClean="0"/>
              <a:t>SDN controller design, (e.g. cellular, data centers)</a:t>
            </a:r>
          </a:p>
          <a:p>
            <a:r>
              <a:rPr lang="en-US" dirty="0" smtClean="0"/>
              <a:t>Cellular </a:t>
            </a:r>
            <a:r>
              <a:rPr lang="en-US" dirty="0"/>
              <a:t>network virtualization</a:t>
            </a:r>
          </a:p>
          <a:p>
            <a:r>
              <a:rPr lang="en-US" dirty="0"/>
              <a:t>Programming language abstraction for wireless networks/optical networks</a:t>
            </a:r>
          </a:p>
          <a:p>
            <a:r>
              <a:rPr lang="en-US" dirty="0"/>
              <a:t>Fast control plane and data plane </a:t>
            </a:r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2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Course web page: schedule, project timelines, list of potential projects,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Piazza page for discussion</a:t>
            </a:r>
            <a:endParaRPr lang="en-US" dirty="0" smtClean="0"/>
          </a:p>
          <a:p>
            <a:r>
              <a:rPr lang="en-US" dirty="0" smtClean="0"/>
              <a:t>Online resources</a:t>
            </a:r>
          </a:p>
          <a:p>
            <a:pPr lvl="1"/>
            <a:r>
              <a:rPr lang="en-US" dirty="0" smtClean="0">
                <a:hlinkClick r:id="rId3"/>
              </a:rPr>
              <a:t>18-859K, CMU, Fall 2014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CSCI694b, USC, Spring 2014</a:t>
            </a:r>
            <a:endParaRPr lang="en-US" dirty="0" smtClean="0">
              <a:hlinkClick r:id="rId5"/>
            </a:endParaRPr>
          </a:p>
          <a:p>
            <a:pPr lvl="1"/>
            <a:r>
              <a:rPr lang="en-US" dirty="0" smtClean="0">
                <a:hlinkClick r:id="rId5"/>
              </a:rPr>
              <a:t>COS</a:t>
            </a:r>
            <a:r>
              <a:rPr lang="en-US" dirty="0">
                <a:hlinkClick r:id="rId5"/>
              </a:rPr>
              <a:t>-597E, Princeton University, Fall 2013</a:t>
            </a:r>
            <a:endParaRPr lang="en-US" dirty="0"/>
          </a:p>
          <a:p>
            <a:pPr lvl="1"/>
            <a:r>
              <a:rPr lang="en-US" dirty="0" smtClean="0">
                <a:hlinkClick r:id="rId6"/>
              </a:rPr>
              <a:t>Coursera </a:t>
            </a:r>
            <a:r>
              <a:rPr lang="en-US" dirty="0">
                <a:hlinkClick r:id="rId6"/>
              </a:rPr>
              <a:t>Software Defined Networking by Dr. </a:t>
            </a:r>
            <a:r>
              <a:rPr lang="en-US" dirty="0" smtClean="0">
                <a:hlinkClick r:id="rId6"/>
              </a:rPr>
              <a:t>Nick </a:t>
            </a:r>
            <a:r>
              <a:rPr lang="en-US" dirty="0" err="1" smtClean="0">
                <a:hlinkClick r:id="rId6"/>
              </a:rPr>
              <a:t>Feamster</a:t>
            </a:r>
            <a:r>
              <a:rPr lang="en-US" dirty="0" smtClean="0">
                <a:hlinkClick r:id="rId6"/>
              </a:rPr>
              <a:t> 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SDN reading </a:t>
            </a:r>
            <a:r>
              <a:rPr lang="en-US" dirty="0" smtClean="0">
                <a:hlinkClick r:id="rId7"/>
              </a:rPr>
              <a:t>list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Open Networking Summit</a:t>
            </a:r>
            <a:endParaRPr lang="en-US" dirty="0"/>
          </a:p>
          <a:p>
            <a:r>
              <a:rPr lang="en-US" dirty="0" smtClean="0"/>
              <a:t>For any questions or concerns: email me at </a:t>
            </a:r>
            <a:r>
              <a:rPr lang="en-US" dirty="0" smtClean="0">
                <a:hlinkClick r:id="rId9"/>
              </a:rPr>
              <a:t>lierranli@cs.columbia.edu</a:t>
            </a:r>
            <a:endParaRPr lang="en-US" dirty="0" smtClean="0"/>
          </a:p>
          <a:p>
            <a:r>
              <a:rPr lang="en-US" dirty="0" smtClean="0"/>
              <a:t>TAs: Jill Jermyn (jj2600)</a:t>
            </a:r>
            <a:r>
              <a:rPr lang="en-US" dirty="0" smtClean="0"/>
              <a:t>, </a:t>
            </a:r>
            <a:r>
              <a:rPr lang="en-US" dirty="0" err="1" smtClean="0"/>
              <a:t>Shangjin</a:t>
            </a:r>
            <a:r>
              <a:rPr lang="en-US" dirty="0" smtClean="0"/>
              <a:t> Zhang (sz2425)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6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 Introduction to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software defined networking?</a:t>
            </a:r>
          </a:p>
          <a:p>
            <a:r>
              <a:rPr lang="en-US" dirty="0" smtClean="0"/>
              <a:t>Why SDN?</a:t>
            </a:r>
          </a:p>
          <a:p>
            <a:r>
              <a:rPr lang="en-US" dirty="0" smtClean="0"/>
              <a:t>How has SDN been shaping networking research and industry?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0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Internet Success</a:t>
            </a:r>
            <a:r>
              <a:rPr lang="en-US" dirty="0"/>
              <a:t>: </a:t>
            </a:r>
            <a:r>
              <a:rPr lang="en-US" dirty="0" smtClean="0"/>
              <a:t>Layers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567839"/>
            <a:ext cx="2705100" cy="42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85919"/>
            <a:ext cx="553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Applications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3907135"/>
            <a:ext cx="191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700" y="2823889"/>
            <a:ext cx="191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700" y="1796439"/>
            <a:ext cx="191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100" y="5052367"/>
            <a:ext cx="191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70804"/>
            <a:ext cx="553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Reliable (or unreliable) transport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98254"/>
            <a:ext cx="553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Best-effort global packet delivery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368800"/>
            <a:ext cx="553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Best-effort local packet delivery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52132"/>
            <a:ext cx="553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Physical transfer of bits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Date Placeholder 4"/>
          <p:cNvSpPr txBox="1">
            <a:spLocks/>
          </p:cNvSpPr>
          <p:nvPr/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Layering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737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Decomposed delivery into fundamental components</a:t>
            </a:r>
          </a:p>
          <a:p>
            <a:endParaRPr lang="en-US" dirty="0"/>
          </a:p>
          <a:p>
            <a:r>
              <a:rPr lang="en-US" dirty="0"/>
              <a:t>Independent but compatible </a:t>
            </a:r>
            <a:r>
              <a:rPr lang="en-US" b="1" dirty="0" smtClean="0"/>
              <a:t>innovation</a:t>
            </a:r>
            <a:r>
              <a:rPr lang="en-US" dirty="0" smtClean="0"/>
              <a:t> at each layer</a:t>
            </a:r>
          </a:p>
          <a:p>
            <a:endParaRPr lang="en-US" dirty="0"/>
          </a:p>
          <a:p>
            <a:r>
              <a:rPr lang="en-US" dirty="0" smtClean="0"/>
              <a:t>A practical success of unprecedented proportions…</a:t>
            </a:r>
          </a:p>
          <a:p>
            <a:endParaRPr lang="en-US" dirty="0"/>
          </a:p>
          <a:p>
            <a:r>
              <a:rPr lang="en-US" b="1" dirty="0" smtClean="0"/>
              <a:t>…but an academic failure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Course </a:t>
            </a:r>
            <a:r>
              <a:rPr lang="en-US" dirty="0" smtClean="0"/>
              <a:t>Overview and </a:t>
            </a:r>
            <a:r>
              <a:rPr lang="en-US" dirty="0" smtClean="0"/>
              <a:t>Logistics</a:t>
            </a:r>
          </a:p>
          <a:p>
            <a:r>
              <a:rPr lang="en-US" dirty="0" smtClean="0"/>
              <a:t>Part II: </a:t>
            </a:r>
            <a:r>
              <a:rPr lang="en-US" dirty="0" smtClean="0"/>
              <a:t>Brief Introduction of SDN and SDN Origins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 an Artifact, Not a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Other fields in “systems”</a:t>
            </a:r>
            <a:r>
              <a:rPr lang="en-US" dirty="0" smtClean="0"/>
              <a:t>: OS, DB, DS, etc.</a:t>
            </a:r>
            <a:endParaRPr lang="en-US" dirty="0"/>
          </a:p>
          <a:p>
            <a:pPr lvl="1"/>
            <a:r>
              <a:rPr lang="en-US" dirty="0"/>
              <a:t>Teach basic principles</a:t>
            </a:r>
          </a:p>
          <a:p>
            <a:pPr lvl="1"/>
            <a:r>
              <a:rPr lang="en-US" dirty="0"/>
              <a:t>Are easily managed</a:t>
            </a:r>
          </a:p>
          <a:p>
            <a:pPr lvl="1"/>
            <a:r>
              <a:rPr lang="en-US" dirty="0"/>
              <a:t>Continue to evolve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Networking:</a:t>
            </a:r>
          </a:p>
          <a:p>
            <a:pPr lvl="1"/>
            <a:r>
              <a:rPr lang="en-US" dirty="0"/>
              <a:t>Teach big bag of </a:t>
            </a:r>
            <a:r>
              <a:rPr lang="en-US" dirty="0" smtClean="0"/>
              <a:t>protocols</a:t>
            </a:r>
            <a:endParaRPr lang="en-US" dirty="0"/>
          </a:p>
          <a:p>
            <a:pPr lvl="1"/>
            <a:r>
              <a:rPr lang="en-US" dirty="0" smtClean="0"/>
              <a:t>Notoriously </a:t>
            </a:r>
            <a:r>
              <a:rPr lang="en-US" dirty="0"/>
              <a:t>difficult to manage</a:t>
            </a:r>
          </a:p>
          <a:p>
            <a:pPr lvl="1"/>
            <a:r>
              <a:rPr lang="en-US" dirty="0"/>
              <a:t>Evolves very slowly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4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Why Does Networking Lag Behind?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used to be simple: Ethernet, IP, TCP….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</a:t>
            </a:r>
            <a:r>
              <a:rPr lang="en-US" b="1" dirty="0" smtClean="0"/>
              <a:t>control</a:t>
            </a:r>
            <a:r>
              <a:rPr lang="en-US" dirty="0" smtClean="0"/>
              <a:t> requirements led to great complexity</a:t>
            </a:r>
          </a:p>
          <a:p>
            <a:pPr lvl="1"/>
            <a:r>
              <a:rPr lang="en-US" dirty="0" smtClean="0"/>
              <a:t>Isolation 	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VLANs, ACLs</a:t>
            </a:r>
            <a:endParaRPr lang="en-US" dirty="0"/>
          </a:p>
          <a:p>
            <a:pPr lvl="1"/>
            <a:r>
              <a:rPr lang="en-US" dirty="0"/>
              <a:t>Traffic engineering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	</a:t>
            </a:r>
            <a:r>
              <a:rPr lang="en-US" dirty="0" smtClean="0">
                <a:cs typeface="Wingdings"/>
                <a:sym typeface="Wingdings"/>
              </a:rPr>
              <a:t>MPLS, ECMP, Weights</a:t>
            </a:r>
            <a:endParaRPr lang="en-US" dirty="0" smtClean="0"/>
          </a:p>
          <a:p>
            <a:pPr lvl="1"/>
            <a:r>
              <a:rPr lang="en-US" dirty="0" smtClean="0"/>
              <a:t>Packet processing</a:t>
            </a:r>
            <a:r>
              <a:rPr lang="en-US" dirty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	</a:t>
            </a:r>
            <a:r>
              <a:rPr lang="en-US" dirty="0" smtClean="0">
                <a:cs typeface="Wingdings"/>
                <a:sym typeface="Wingdings"/>
              </a:rPr>
              <a:t>Firewalls, NATs, </a:t>
            </a:r>
            <a:r>
              <a:rPr lang="en-US" dirty="0" err="1" smtClean="0">
                <a:cs typeface="Wingdings"/>
                <a:sym typeface="Wingdings"/>
              </a:rPr>
              <a:t>middleboxes</a:t>
            </a:r>
            <a:endParaRPr lang="en-US" dirty="0" smtClean="0"/>
          </a:p>
          <a:p>
            <a:pPr lvl="1"/>
            <a:r>
              <a:rPr lang="en-US" dirty="0"/>
              <a:t>Payload analysis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	</a:t>
            </a:r>
            <a:r>
              <a:rPr lang="en-US" dirty="0" smtClean="0">
                <a:cs typeface="Wingdings"/>
                <a:sym typeface="Wingdings"/>
              </a:rPr>
              <a:t>Deep packet inspection (DPI)</a:t>
            </a:r>
            <a:endParaRPr lang="en-US" dirty="0" smtClean="0"/>
          </a:p>
          <a:p>
            <a:pPr lvl="1"/>
            <a:r>
              <a:rPr lang="en-US" dirty="0" smtClean="0"/>
              <a:t>…..</a:t>
            </a:r>
          </a:p>
          <a:p>
            <a:pPr lvl="1"/>
            <a:endParaRPr lang="en-US" dirty="0"/>
          </a:p>
          <a:p>
            <a:r>
              <a:rPr lang="en-US" dirty="0" smtClean="0"/>
              <a:t>Mechanisms designed and deployed independently</a:t>
            </a:r>
          </a:p>
          <a:p>
            <a:pPr lvl="1"/>
            <a:r>
              <a:rPr lang="en-US" dirty="0" smtClean="0"/>
              <a:t>Complicated “control plane” design, primitive functionality</a:t>
            </a:r>
          </a:p>
          <a:p>
            <a:pPr lvl="1"/>
            <a:r>
              <a:rPr lang="en-US" dirty="0" smtClean="0"/>
              <a:t>Stark contrast to the elegantly modular “data plane”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444192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Still Works!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Only</a:t>
            </a:r>
            <a:r>
              <a:rPr lang="en-US" dirty="0" smtClean="0"/>
              <a:t> </a:t>
            </a:r>
            <a:r>
              <a:rPr lang="en-US" dirty="0"/>
              <a:t>because of </a:t>
            </a:r>
            <a:r>
              <a:rPr lang="en-US" dirty="0" smtClean="0"/>
              <a:t>“our” ability </a:t>
            </a:r>
            <a:r>
              <a:rPr lang="en-US" dirty="0"/>
              <a:t>to master complexity</a:t>
            </a:r>
          </a:p>
          <a:p>
            <a:pPr lvl="1"/>
            <a:endParaRPr lang="en-US" dirty="0"/>
          </a:p>
          <a:p>
            <a:r>
              <a:rPr lang="en-US" dirty="0"/>
              <a:t>This ability to master complexity is both a blessing…</a:t>
            </a:r>
          </a:p>
          <a:p>
            <a:pPr lvl="1"/>
            <a:r>
              <a:rPr lang="en-US" b="1" dirty="0"/>
              <a:t>…and a curse!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the </a:t>
            </a:r>
            <a:r>
              <a:rPr lang="en-US" i="1" u="sng" dirty="0" smtClean="0"/>
              <a:t>problem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Networking still focused on mastering complexity</a:t>
            </a:r>
          </a:p>
          <a:p>
            <a:pPr lvl="1"/>
            <a:r>
              <a:rPr lang="en-US" dirty="0" smtClean="0"/>
              <a:t>Little emphasis on extracting simplicity from control plane</a:t>
            </a:r>
          </a:p>
          <a:p>
            <a:pPr lvl="1"/>
            <a:r>
              <a:rPr lang="en-US" dirty="0" smtClean="0"/>
              <a:t>No recognition that there’s a difference….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Extracting simplicity builds intellectual foundations</a:t>
            </a:r>
            <a:endParaRPr lang="en-US" dirty="0"/>
          </a:p>
          <a:p>
            <a:pPr lvl="1"/>
            <a:r>
              <a:rPr lang="en-US" b="1" dirty="0" smtClean="0"/>
              <a:t>Necessary for creating a discipline….</a:t>
            </a:r>
          </a:p>
          <a:p>
            <a:pPr lvl="1"/>
            <a:r>
              <a:rPr lang="en-US" b="1" dirty="0" smtClean="0"/>
              <a:t>That’s why networking lags behind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1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 smtClean="0"/>
              <a:t>A </a:t>
            </a: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Example</a:t>
            </a:r>
            <a:r>
              <a:rPr lang="pl-PL" dirty="0" smtClean="0"/>
              <a:t>: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Machine languages: no abstractions</a:t>
            </a:r>
          </a:p>
          <a:p>
            <a:pPr lvl="1"/>
            <a:r>
              <a:rPr lang="en-US" dirty="0" smtClean="0"/>
              <a:t>Mastering complexity was crucial</a:t>
            </a:r>
          </a:p>
          <a:p>
            <a:pPr lvl="1"/>
            <a:endParaRPr lang="en-US" dirty="0" smtClean="0"/>
          </a:p>
          <a:p>
            <a:r>
              <a:rPr lang="ro-RO" dirty="0" smtClean="0"/>
              <a:t>Higher-level languages: OS and other abstractions</a:t>
            </a:r>
          </a:p>
          <a:p>
            <a:pPr lvl="1"/>
            <a:r>
              <a:rPr lang="ro-RO" dirty="0" smtClean="0"/>
              <a:t>File system, virtual memory, abstract data types, ...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Modern languages: even more abstractions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bject orientation, garbage collection,…</a:t>
            </a:r>
            <a:br>
              <a:rPr lang="en-US" dirty="0" smtClean="0"/>
            </a:b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rgbClr val="008000"/>
                </a:solidFill>
              </a:rPr>
              <a:t>Abstractions key to extracting simplicity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5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“The Power of Abstraction”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 algn="ctr">
              <a:buNone/>
            </a:pP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Modularity based on 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abstraction</a:t>
            </a:r>
          </a:p>
          <a:p>
            <a:pPr marL="57150" indent="0" algn="ctr">
              <a:buNone/>
            </a:pP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is 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way things 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get done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”</a:t>
            </a:r>
          </a:p>
          <a:p>
            <a:pPr marL="57150" indent="0" algn="ctr"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						</a:t>
            </a:r>
            <a:r>
              <a:rPr lang="en-US" dirty="0" smtClean="0"/>
              <a:t>− Barbara </a:t>
            </a:r>
            <a:r>
              <a:rPr lang="en-US" dirty="0" err="1" smtClean="0"/>
              <a:t>Liskov</a:t>
            </a:r>
            <a:endParaRPr lang="en-US" dirty="0"/>
          </a:p>
          <a:p>
            <a:pPr marL="5715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Abstractions </a:t>
            </a:r>
            <a:r>
              <a:rPr lang="en-US" sz="32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b="1" dirty="0">
                <a:sym typeface="Wingdings"/>
              </a:rPr>
              <a:t> </a:t>
            </a:r>
            <a:r>
              <a:rPr lang="en-US" sz="3200" b="1" dirty="0" smtClean="0">
                <a:sym typeface="Wingdings"/>
              </a:rPr>
              <a:t>Interfaces </a:t>
            </a:r>
            <a:r>
              <a:rPr lang="en-US" sz="32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b="1" dirty="0">
                <a:sym typeface="Wingdings"/>
              </a:rPr>
              <a:t> </a:t>
            </a:r>
            <a:r>
              <a:rPr lang="en-US" sz="3200" b="1" dirty="0" smtClean="0">
                <a:sym typeface="Wingdings"/>
              </a:rPr>
              <a:t>Modularity</a:t>
            </a:r>
            <a:endParaRPr lang="en-US" sz="3200" b="1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3200" i="1" dirty="0" smtClean="0">
                <a:solidFill>
                  <a:srgbClr val="8B0F0A"/>
                </a:solidFill>
              </a:rPr>
              <a:t>What abstractions do we have in networking?</a:t>
            </a:r>
            <a:endParaRPr lang="en-US" sz="3200" i="1" dirty="0">
              <a:solidFill>
                <a:srgbClr val="8B0F0A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9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Layers are Great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Layers only deal with the </a:t>
            </a:r>
            <a:r>
              <a:rPr lang="en-US" b="1" dirty="0" smtClean="0"/>
              <a:t>data plane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have no powerful </a:t>
            </a:r>
            <a:r>
              <a:rPr lang="en-US" b="1" i="1" dirty="0" smtClean="0">
                <a:solidFill>
                  <a:srgbClr val="8B0F0A"/>
                </a:solidFill>
              </a:rPr>
              <a:t>control plane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abstractions!</a:t>
            </a:r>
          </a:p>
          <a:p>
            <a:endParaRPr lang="en-US" dirty="0" smtClean="0"/>
          </a:p>
          <a:p>
            <a:r>
              <a:rPr lang="en-US" dirty="0" smtClean="0"/>
              <a:t>How do we find those control plane abstractions?</a:t>
            </a:r>
          </a:p>
          <a:p>
            <a:endParaRPr lang="en-US" dirty="0"/>
          </a:p>
          <a:p>
            <a:r>
              <a:rPr lang="en-US" dirty="0" smtClean="0"/>
              <a:t>Two steps: </a:t>
            </a:r>
            <a:r>
              <a:rPr lang="en-US" b="1" i="1" dirty="0" smtClean="0"/>
              <a:t>define</a:t>
            </a:r>
            <a:r>
              <a:rPr lang="en-US" dirty="0" smtClean="0"/>
              <a:t> problem, and then </a:t>
            </a:r>
            <a:r>
              <a:rPr lang="en-US" b="1" i="1" dirty="0" smtClean="0"/>
              <a:t>decompose</a:t>
            </a:r>
            <a:r>
              <a:rPr lang="en-US" dirty="0" smtClean="0"/>
              <a:t> it.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Control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Compute </a:t>
            </a:r>
            <a:r>
              <a:rPr lang="en-US" dirty="0"/>
              <a:t>the configuration of each physical </a:t>
            </a:r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E.g., Forwarding tables, ACLs,…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Operate without communication guarantees</a:t>
            </a:r>
          </a:p>
          <a:p>
            <a:pPr lvl="1"/>
            <a:endParaRPr lang="en-US" dirty="0" smtClean="0"/>
          </a:p>
          <a:p>
            <a:r>
              <a:rPr lang="en-US" dirty="0"/>
              <a:t>Operate within given network-level protocol</a:t>
            </a:r>
          </a:p>
          <a:p>
            <a:pPr lvl="2"/>
            <a:endParaRPr lang="en-US" dirty="0"/>
          </a:p>
          <a:p>
            <a:pPr marL="0" indent="0" algn="ctr">
              <a:spcBef>
                <a:spcPts val="2784"/>
              </a:spcBef>
              <a:buNone/>
            </a:pPr>
            <a:r>
              <a:rPr lang="en-US" sz="3200" b="1" i="1" dirty="0" smtClean="0">
                <a:solidFill>
                  <a:srgbClr val="008000"/>
                </a:solidFill>
              </a:rPr>
              <a:t>Only people who love complexity would find this a reasonable request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6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smtClean="0"/>
              <a:t>Programming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programmers had to:</a:t>
            </a:r>
          </a:p>
          <a:p>
            <a:pPr lvl="1"/>
            <a:r>
              <a:rPr lang="en-US" dirty="0" smtClean="0"/>
              <a:t>Specify </a:t>
            </a:r>
            <a:r>
              <a:rPr lang="en-US" dirty="0"/>
              <a:t>where each bit was stored</a:t>
            </a:r>
          </a:p>
          <a:p>
            <a:pPr lvl="1"/>
            <a:r>
              <a:rPr lang="en-US" dirty="0" smtClean="0"/>
              <a:t>Explicitly deal with all internal communication errors</a:t>
            </a:r>
          </a:p>
          <a:p>
            <a:pPr lvl="1"/>
            <a:r>
              <a:rPr lang="en-US" dirty="0" smtClean="0"/>
              <a:t>Within a programming language with limited </a:t>
            </a:r>
            <a:r>
              <a:rPr lang="en-US" dirty="0" err="1" smtClean="0"/>
              <a:t>expressability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Programmers would redefine problem:</a:t>
            </a:r>
          </a:p>
          <a:p>
            <a:pPr lvl="1"/>
            <a:r>
              <a:rPr lang="en-US" dirty="0" smtClean="0"/>
              <a:t>Define a higher level abstraction for memory</a:t>
            </a:r>
          </a:p>
          <a:p>
            <a:pPr lvl="1"/>
            <a:r>
              <a:rPr lang="en-US" dirty="0" smtClean="0"/>
              <a:t>Build on reliable communication abstractions</a:t>
            </a:r>
          </a:p>
          <a:p>
            <a:pPr lvl="1"/>
            <a:r>
              <a:rPr lang="en-US" dirty="0" smtClean="0"/>
              <a:t>Use a more general language</a:t>
            </a:r>
          </a:p>
          <a:p>
            <a:pPr lvl="1"/>
            <a:endParaRPr lang="en-US" dirty="0"/>
          </a:p>
          <a:p>
            <a:r>
              <a:rPr lang="en-US" b="1" dirty="0" smtClean="0"/>
              <a:t>Abstractions</a:t>
            </a:r>
            <a:r>
              <a:rPr lang="en-US" dirty="0" smtClean="0"/>
              <a:t> divide problem into tractable pieces</a:t>
            </a:r>
          </a:p>
          <a:p>
            <a:pPr lvl="1"/>
            <a:r>
              <a:rPr lang="en-US" dirty="0" smtClean="0"/>
              <a:t>And make programmer’s task easier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461125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Requirements to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Operate without communication guarantees</a:t>
            </a:r>
          </a:p>
          <a:p>
            <a:pPr marL="457200" lvl="1" indent="0">
              <a:buNone/>
            </a:pPr>
            <a:r>
              <a:rPr lang="en-US" dirty="0" smtClean="0"/>
              <a:t>   Need an abstraction for </a:t>
            </a:r>
            <a:r>
              <a:rPr lang="en-US" b="1" dirty="0" smtClean="0"/>
              <a:t>distributed state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the configuration of each physical device</a:t>
            </a:r>
          </a:p>
          <a:p>
            <a:pPr marL="457200" lvl="1" indent="0">
              <a:buNone/>
            </a:pPr>
            <a:r>
              <a:rPr lang="en-US" dirty="0"/>
              <a:t>   Need an abstraction that </a:t>
            </a:r>
            <a:r>
              <a:rPr lang="en-US" b="1" dirty="0"/>
              <a:t>simplifies configuration</a:t>
            </a:r>
            <a:endParaRPr lang="en-US" sz="4400" b="1" i="1" dirty="0">
              <a:solidFill>
                <a:srgbClr val="0080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Operate </a:t>
            </a:r>
            <a:r>
              <a:rPr lang="en-US" dirty="0"/>
              <a:t>within given network-level protocol</a:t>
            </a:r>
          </a:p>
          <a:p>
            <a:pPr marL="457200" lvl="1" indent="0">
              <a:buNone/>
            </a:pPr>
            <a:r>
              <a:rPr lang="en-US" dirty="0" smtClean="0"/>
              <a:t>   Need an abstraction for general </a:t>
            </a:r>
            <a:r>
              <a:rPr lang="en-US" b="1" dirty="0" smtClean="0"/>
              <a:t>forwarding model</a:t>
            </a:r>
          </a:p>
          <a:p>
            <a:pPr marL="2228850" lvl="5" indent="0">
              <a:buNone/>
            </a:pPr>
            <a:endParaRPr lang="en-US" b="1" dirty="0"/>
          </a:p>
          <a:p>
            <a:pPr marL="57150" indent="0" algn="ctr">
              <a:buNone/>
            </a:pPr>
            <a:r>
              <a:rPr lang="en-US" sz="3200" b="1" i="1" dirty="0" smtClean="0">
                <a:solidFill>
                  <a:srgbClr val="0000FF"/>
                </a:solidFill>
              </a:rPr>
              <a:t>Once these abstractions are in place, control mechanism has a much easier job!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I: Course Introduction and Logistics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My research</a:t>
            </a:r>
          </a:p>
          <a:p>
            <a:r>
              <a:rPr lang="en-US" dirty="0" smtClean="0"/>
              <a:t>Course </a:t>
            </a:r>
            <a:r>
              <a:rPr lang="en-US" dirty="0"/>
              <a:t>syllabus</a:t>
            </a:r>
          </a:p>
          <a:p>
            <a:r>
              <a:rPr lang="en-US" dirty="0"/>
              <a:t>Course goals and structure</a:t>
            </a:r>
          </a:p>
          <a:p>
            <a:r>
              <a:rPr lang="en-US" dirty="0"/>
              <a:t>Example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73700"/>
          </a:xfrm>
        </p:spPr>
        <p:txBody>
          <a:bodyPr/>
          <a:lstStyle/>
          <a:p>
            <a:r>
              <a:rPr lang="en-US" dirty="0" smtClean="0"/>
              <a:t>SDN is defined </a:t>
            </a:r>
            <a:r>
              <a:rPr lang="en-US" i="1" dirty="0" smtClean="0"/>
              <a:t>precisely</a:t>
            </a:r>
            <a:r>
              <a:rPr lang="en-US" dirty="0" smtClean="0"/>
              <a:t> by these three abstractions</a:t>
            </a:r>
          </a:p>
          <a:p>
            <a:pPr lvl="1"/>
            <a:r>
              <a:rPr lang="en-US" dirty="0" smtClean="0"/>
              <a:t>Distribution, forwarding, configuration</a:t>
            </a:r>
          </a:p>
          <a:p>
            <a:pPr lvl="3"/>
            <a:endParaRPr lang="en-US" dirty="0"/>
          </a:p>
          <a:p>
            <a:r>
              <a:rPr lang="en-US" dirty="0" smtClean="0"/>
              <a:t>SDN not just a random good idea…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undamental validity</a:t>
            </a:r>
            <a:r>
              <a:rPr lang="en-US" dirty="0"/>
              <a:t> </a:t>
            </a:r>
            <a:r>
              <a:rPr lang="en-US" dirty="0" smtClean="0"/>
              <a:t>and general applicability</a:t>
            </a:r>
          </a:p>
          <a:p>
            <a:pPr lvl="4"/>
            <a:endParaRPr lang="en-US" dirty="0"/>
          </a:p>
          <a:p>
            <a:r>
              <a:rPr lang="en-US" dirty="0" smtClean="0"/>
              <a:t>SDN may help us </a:t>
            </a:r>
            <a:r>
              <a:rPr lang="en-US" i="1" dirty="0" smtClean="0"/>
              <a:t>finally</a:t>
            </a:r>
            <a:r>
              <a:rPr lang="en-US" dirty="0" smtClean="0"/>
              <a:t> create a discipline</a:t>
            </a:r>
          </a:p>
          <a:p>
            <a:pPr lvl="1"/>
            <a:r>
              <a:rPr lang="en-US" dirty="0" smtClean="0"/>
              <a:t>Abstractions enable reasoning about system behavior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rovides environment where formalism can take hold….</a:t>
            </a:r>
          </a:p>
          <a:p>
            <a:pPr lvl="4"/>
            <a:endParaRPr lang="en-US" dirty="0"/>
          </a:p>
          <a:p>
            <a:r>
              <a:rPr lang="en-US" dirty="0" smtClean="0"/>
              <a:t>OK, but what are these abstractions?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in a Nutshell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5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Distributed State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73700"/>
          </a:xfrm>
        </p:spPr>
        <p:txBody>
          <a:bodyPr/>
          <a:lstStyle/>
          <a:p>
            <a:r>
              <a:rPr lang="en-US" dirty="0" smtClean="0"/>
              <a:t>Shield control mechanisms from state distribution </a:t>
            </a:r>
          </a:p>
          <a:p>
            <a:pPr lvl="1"/>
            <a:r>
              <a:rPr lang="en-US" dirty="0" smtClean="0"/>
              <a:t>While allowing access to this state</a:t>
            </a:r>
          </a:p>
          <a:p>
            <a:pPr lvl="1"/>
            <a:endParaRPr lang="en-US" dirty="0"/>
          </a:p>
          <a:p>
            <a:r>
              <a:rPr lang="en-US" dirty="0" smtClean="0"/>
              <a:t>Natural abstraction: </a:t>
            </a:r>
            <a:r>
              <a:rPr lang="en-US" b="1" i="1" dirty="0" smtClean="0"/>
              <a:t>global network view</a:t>
            </a:r>
          </a:p>
          <a:p>
            <a:pPr lvl="1"/>
            <a:r>
              <a:rPr lang="en-US" dirty="0" smtClean="0"/>
              <a:t>Annotated network graph provided through an API</a:t>
            </a:r>
          </a:p>
          <a:p>
            <a:pPr lvl="1"/>
            <a:endParaRPr lang="en-US" dirty="0"/>
          </a:p>
          <a:p>
            <a:r>
              <a:rPr lang="en-US" dirty="0"/>
              <a:t>Implemented with “Network Operating System”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Control mechanism is now program using API</a:t>
            </a:r>
          </a:p>
          <a:p>
            <a:pPr lvl="1"/>
            <a:r>
              <a:rPr lang="en-US" dirty="0" smtClean="0"/>
              <a:t>No longer a distributed protocol, now just a graph algorithm</a:t>
            </a:r>
          </a:p>
          <a:p>
            <a:pPr lvl="1"/>
            <a:r>
              <a:rPr lang="en-US" dirty="0"/>
              <a:t>E.g. Use </a:t>
            </a:r>
            <a:r>
              <a:rPr lang="en-US" dirty="0" err="1"/>
              <a:t>Dijkstra</a:t>
            </a:r>
            <a:r>
              <a:rPr lang="en-US" dirty="0"/>
              <a:t> rather than Bellman-</a:t>
            </a:r>
            <a:r>
              <a:rPr lang="en-US" dirty="0" smtClean="0"/>
              <a:t>Ford</a:t>
            </a:r>
          </a:p>
          <a:p>
            <a:pPr lvl="1"/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7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1568450" y="1778000"/>
            <a:ext cx="5389564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Control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Program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0120" name="Title 3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7112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2444750" y="4678363"/>
            <a:ext cx="1393825" cy="1122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4014788" y="4562475"/>
            <a:ext cx="1106487" cy="738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4102100" y="5800725"/>
            <a:ext cx="1285875" cy="742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1916113" y="6278563"/>
            <a:ext cx="1400175" cy="265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5759450" y="5056188"/>
            <a:ext cx="1198563" cy="496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rot="16200000" flipH="1">
            <a:off x="347662" y="4527551"/>
            <a:ext cx="2441575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5400000">
            <a:off x="3137694" y="3740944"/>
            <a:ext cx="86995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rot="5400000">
            <a:off x="4391819" y="4302919"/>
            <a:ext cx="19939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rot="5400000">
            <a:off x="6330950" y="3935413"/>
            <a:ext cx="1254125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1296988" y="5608638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127375" y="6111875"/>
            <a:ext cx="1147763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98788" y="4176713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4888" y="5273675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472238" y="4511675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2367756" y="4936331"/>
            <a:ext cx="681832" cy="592138"/>
          </a:xfrm>
          <a:prstGeom prst="line">
            <a:avLst/>
          </a:prstGeom>
          <a:ln w="38100" cmpd="sng">
            <a:solidFill>
              <a:srgbClr val="8B0F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4102100" y="4846638"/>
            <a:ext cx="712788" cy="466725"/>
          </a:xfrm>
          <a:prstGeom prst="line">
            <a:avLst/>
          </a:prstGeom>
          <a:ln w="38100" cmpd="sng">
            <a:solidFill>
              <a:srgbClr val="8B0F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2495550" y="6199188"/>
            <a:ext cx="554038" cy="176212"/>
          </a:xfrm>
          <a:prstGeom prst="line">
            <a:avLst/>
          </a:prstGeom>
          <a:ln w="38100" cmpd="sng">
            <a:solidFill>
              <a:srgbClr val="8B0F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V="1">
            <a:off x="4351733" y="5930900"/>
            <a:ext cx="475855" cy="268288"/>
          </a:xfrm>
          <a:prstGeom prst="line">
            <a:avLst/>
          </a:prstGeom>
          <a:ln w="38100" cmpd="sng">
            <a:solidFill>
              <a:srgbClr val="8B0F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V="1">
            <a:off x="5949950" y="5068888"/>
            <a:ext cx="465138" cy="244475"/>
          </a:xfrm>
          <a:prstGeom prst="line">
            <a:avLst/>
          </a:prstGeom>
          <a:ln w="38100" cmpd="sng">
            <a:solidFill>
              <a:srgbClr val="8B0F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032934" y="31438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Network OS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5469467" y="24257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26" name="TextBox 44"/>
          <p:cNvSpPr txBox="1">
            <a:spLocks noChangeArrowheads="1"/>
          </p:cNvSpPr>
          <p:nvPr/>
        </p:nvSpPr>
        <p:spPr bwMode="auto">
          <a:xfrm>
            <a:off x="2984500" y="2601913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Global Network View</a:t>
            </a:r>
          </a:p>
        </p:txBody>
      </p:sp>
      <p:sp>
        <p:nvSpPr>
          <p:cNvPr id="81" name="Title 31"/>
          <p:cNvSpPr txBox="1">
            <a:spLocks/>
          </p:cNvSpPr>
          <p:nvPr/>
        </p:nvSpPr>
        <p:spPr bwMode="auto">
          <a:xfrm>
            <a:off x="0" y="30480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32" charset="-128"/>
                <a:cs typeface="ＭＳ Ｐゴシック" pitchFamily="32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9pPr>
          </a:lstStyle>
          <a:p>
            <a:pPr defTabSz="457200" eaLnBrk="1" hangingPunct="1"/>
            <a:r>
              <a:rPr lang="en-US" sz="4000" dirty="0" smtClean="0">
                <a:solidFill>
                  <a:srgbClr val="114FFB"/>
                </a:solidFill>
                <a:latin typeface="Calibri" charset="0"/>
                <a:ea typeface="ＭＳ Ｐゴシック" charset="0"/>
                <a:cs typeface="ＭＳ Ｐゴシック" charset="0"/>
              </a:rPr>
              <a:t>Traditional Control Mechanisms</a:t>
            </a:r>
            <a:endParaRPr lang="en-US" sz="4000" dirty="0">
              <a:solidFill>
                <a:srgbClr val="114FF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Title 31"/>
          <p:cNvSpPr txBox="1">
            <a:spLocks/>
          </p:cNvSpPr>
          <p:nvPr/>
        </p:nvSpPr>
        <p:spPr bwMode="auto">
          <a:xfrm>
            <a:off x="0" y="349250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32" charset="-128"/>
                <a:cs typeface="ＭＳ Ｐゴシック" pitchFamily="32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9pPr>
          </a:lstStyle>
          <a:p>
            <a:pPr defTabSz="457200" eaLnBrk="1" hangingPunct="1"/>
            <a:r>
              <a:rPr lang="en-US" sz="4000" dirty="0" smtClean="0">
                <a:solidFill>
                  <a:srgbClr val="114FFB"/>
                </a:solidFill>
                <a:latin typeface="Calibri" charset="0"/>
                <a:ea typeface="ＭＳ Ｐゴシック" charset="0"/>
                <a:cs typeface="ＭＳ Ｐゴシック" charset="0"/>
              </a:rPr>
              <a:t>Network of Switches and/or Routers</a:t>
            </a:r>
            <a:endParaRPr lang="en-US" sz="4000" dirty="0">
              <a:solidFill>
                <a:srgbClr val="114FF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27000" y="3035300"/>
            <a:ext cx="93853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Distributed algorithm running between neighbors</a:t>
            </a:r>
            <a:endParaRPr lang="en-U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8451" y="1254780"/>
            <a:ext cx="53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e.g. routing, access control</a:t>
            </a:r>
            <a:endParaRPr lang="en-US" sz="2800" i="1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49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1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90120" grpId="0"/>
      <p:bldP spid="79" grpId="0" animBg="1"/>
      <p:bldP spid="90126" grpId="0"/>
      <p:bldP spid="81" grpId="0"/>
      <p:bldP spid="81" grpId="1"/>
      <p:bldP spid="82" grpId="0"/>
      <p:bldP spid="31" grpId="0"/>
      <p:bldP spid="31" grpId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Major Change in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longer designing distributed control protocols</a:t>
            </a:r>
          </a:p>
          <a:p>
            <a:pPr lvl="1"/>
            <a:r>
              <a:rPr lang="en-US" dirty="0" smtClean="0"/>
              <a:t>Design one distributed system (NOS)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for all control functions</a:t>
            </a:r>
          </a:p>
          <a:p>
            <a:pPr lvl="1"/>
            <a:endParaRPr lang="en-US" dirty="0"/>
          </a:p>
          <a:p>
            <a:r>
              <a:rPr lang="en-US" dirty="0" smtClean="0"/>
              <a:t>Now just defining a centralized control </a:t>
            </a:r>
            <a:r>
              <a:rPr lang="en-US" b="1" i="1" dirty="0" smtClean="0"/>
              <a:t>function</a:t>
            </a:r>
          </a:p>
          <a:p>
            <a:pPr marL="457200" lvl="1" indent="0">
              <a:buNone/>
            </a:pPr>
            <a:r>
              <a:rPr lang="en-US" sz="2800" b="1" dirty="0" smtClean="0"/>
              <a:t>             </a:t>
            </a:r>
          </a:p>
          <a:p>
            <a:pPr marL="457200" lvl="1" indent="0" algn="ctr">
              <a:buNone/>
            </a:pPr>
            <a:r>
              <a:rPr lang="pl-PL" sz="3600" b="1" dirty="0" err="1" smtClean="0"/>
              <a:t>Configuration</a:t>
            </a:r>
            <a:r>
              <a:rPr lang="pl-PL" sz="3600" b="1" dirty="0" smtClean="0"/>
              <a:t> </a:t>
            </a:r>
            <a:r>
              <a:rPr lang="pl-PL" sz="3600" b="1" dirty="0"/>
              <a:t>= </a:t>
            </a:r>
            <a:r>
              <a:rPr lang="pl-PL" sz="3600" b="1" dirty="0" err="1" smtClean="0"/>
              <a:t>Function</a:t>
            </a:r>
            <a:r>
              <a:rPr lang="pl-PL" sz="3600" b="1" dirty="0" smtClean="0"/>
              <a:t>(</a:t>
            </a:r>
            <a:r>
              <a:rPr lang="pl-PL" sz="3600" b="1" dirty="0" err="1"/>
              <a:t>view</a:t>
            </a:r>
            <a:r>
              <a:rPr lang="pl-PL" sz="3600" b="1" dirty="0" smtClean="0"/>
              <a:t>)</a:t>
            </a:r>
            <a:endParaRPr lang="pl-PL" sz="3600" b="1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6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Specification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program </a:t>
            </a:r>
            <a:r>
              <a:rPr lang="en-US" u="sng" dirty="0" smtClean="0"/>
              <a:t>should</a:t>
            </a:r>
            <a:r>
              <a:rPr lang="en-US" dirty="0" smtClean="0"/>
              <a:t> express desired behavior</a:t>
            </a:r>
          </a:p>
          <a:p>
            <a:pPr lvl="3"/>
            <a:endParaRPr lang="en-US" dirty="0"/>
          </a:p>
          <a:p>
            <a:r>
              <a:rPr lang="en-US" dirty="0" smtClean="0"/>
              <a:t>It </a:t>
            </a:r>
            <a:r>
              <a:rPr lang="en-US" u="sng" dirty="0" smtClean="0"/>
              <a:t>should not </a:t>
            </a:r>
            <a:r>
              <a:rPr lang="en-US" dirty="0" smtClean="0"/>
              <a:t>be responsible for implementing that behavior on physical network infrastructure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Natural abstraction: </a:t>
            </a:r>
            <a:r>
              <a:rPr lang="en-US" b="1" dirty="0" smtClean="0"/>
              <a:t>simplified model</a:t>
            </a:r>
            <a:r>
              <a:rPr lang="en-US" dirty="0" smtClean="0"/>
              <a:t> of network</a:t>
            </a:r>
            <a:endParaRPr lang="en-US" dirty="0"/>
          </a:p>
          <a:p>
            <a:pPr lvl="1"/>
            <a:r>
              <a:rPr lang="en-US" dirty="0" smtClean="0"/>
              <a:t>Simple model with only enough detail to </a:t>
            </a:r>
            <a:r>
              <a:rPr lang="en-US" u="sng" dirty="0" smtClean="0"/>
              <a:t>specify</a:t>
            </a:r>
            <a:r>
              <a:rPr lang="en-US" dirty="0" smtClean="0"/>
              <a:t> goals</a:t>
            </a:r>
            <a:endParaRPr lang="en-US" b="1" dirty="0"/>
          </a:p>
          <a:p>
            <a:pPr lvl="2"/>
            <a:endParaRPr lang="en-US" dirty="0"/>
          </a:p>
          <a:p>
            <a:r>
              <a:rPr lang="en-US" dirty="0"/>
              <a:t>Requires a new shared control layer:</a:t>
            </a:r>
          </a:p>
          <a:p>
            <a:pPr lvl="1"/>
            <a:r>
              <a:rPr lang="en-US" b="1" dirty="0"/>
              <a:t>Map abstract configuration to physical </a:t>
            </a:r>
            <a:r>
              <a:rPr lang="en-US" b="1" dirty="0" smtClean="0"/>
              <a:t>configuration</a:t>
            </a:r>
          </a:p>
          <a:p>
            <a:pPr lvl="4"/>
            <a:endParaRPr lang="en-US" b="1" dirty="0" smtClean="0"/>
          </a:p>
          <a:p>
            <a:r>
              <a:rPr lang="en-US" dirty="0"/>
              <a:t>This is “network virtualization”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Access Control</a:t>
            </a:r>
            <a:endParaRPr lang="en-US" dirty="0"/>
          </a:p>
        </p:txBody>
      </p:sp>
      <p:cxnSp>
        <p:nvCxnSpPr>
          <p:cNvPr id="6" name="Straight Connector 5"/>
          <p:cNvCxnSpPr>
            <a:stCxn id="18" idx="5"/>
            <a:endCxn id="19" idx="1"/>
          </p:cNvCxnSpPr>
          <p:nvPr/>
        </p:nvCxnSpPr>
        <p:spPr bwMode="auto">
          <a:xfrm>
            <a:off x="4347065" y="4623064"/>
            <a:ext cx="392720" cy="4218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>
            <a:endCxn id="18" idx="2"/>
          </p:cNvCxnSpPr>
          <p:nvPr/>
        </p:nvCxnSpPr>
        <p:spPr bwMode="auto">
          <a:xfrm>
            <a:off x="3018935" y="4076700"/>
            <a:ext cx="905365" cy="393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1" idx="7"/>
          </p:cNvCxnSpPr>
          <p:nvPr/>
        </p:nvCxnSpPr>
        <p:spPr bwMode="auto">
          <a:xfrm flipV="1">
            <a:off x="2931015" y="4613605"/>
            <a:ext cx="1027720" cy="3772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endCxn id="20" idx="0"/>
          </p:cNvCxnSpPr>
          <p:nvPr/>
        </p:nvCxnSpPr>
        <p:spPr bwMode="auto">
          <a:xfrm>
            <a:off x="2895600" y="5321300"/>
            <a:ext cx="590550" cy="43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endCxn id="20" idx="3"/>
          </p:cNvCxnSpPr>
          <p:nvPr/>
        </p:nvCxnSpPr>
        <p:spPr bwMode="auto">
          <a:xfrm flipV="1">
            <a:off x="2641600" y="6121664"/>
            <a:ext cx="669435" cy="3553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" idx="5"/>
          </p:cNvCxnSpPr>
          <p:nvPr/>
        </p:nvCxnSpPr>
        <p:spPr bwMode="auto">
          <a:xfrm>
            <a:off x="3661265" y="6121664"/>
            <a:ext cx="586885" cy="1902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1568450" y="5168900"/>
            <a:ext cx="93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0" idx="6"/>
            <a:endCxn id="19" idx="3"/>
          </p:cNvCxnSpPr>
          <p:nvPr/>
        </p:nvCxnSpPr>
        <p:spPr bwMode="auto">
          <a:xfrm flipV="1">
            <a:off x="3733800" y="5350205"/>
            <a:ext cx="1005985" cy="6187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18" idx="7"/>
          </p:cNvCxnSpPr>
          <p:nvPr/>
        </p:nvCxnSpPr>
        <p:spPr bwMode="auto">
          <a:xfrm flipV="1">
            <a:off x="4347065" y="3702050"/>
            <a:ext cx="939800" cy="6156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7" idx="3"/>
          </p:cNvCxnSpPr>
          <p:nvPr/>
        </p:nvCxnSpPr>
        <p:spPr bwMode="auto">
          <a:xfrm flipV="1">
            <a:off x="781050" y="5321564"/>
            <a:ext cx="364635" cy="5458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auto">
          <a:xfrm>
            <a:off x="1073150" y="49530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924300" y="42545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667250" y="4981641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38500" y="57531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508250" y="49276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781050" y="4635500"/>
            <a:ext cx="364635" cy="34614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5067300" y="59690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15000" y="4397705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248400" y="56896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cxnSp>
        <p:nvCxnSpPr>
          <p:cNvPr id="42" name="Straight Connector 41"/>
          <p:cNvCxnSpPr>
            <a:stCxn id="33" idx="7"/>
          </p:cNvCxnSpPr>
          <p:nvPr/>
        </p:nvCxnSpPr>
        <p:spPr bwMode="auto">
          <a:xfrm flipV="1">
            <a:off x="6137765" y="3946657"/>
            <a:ext cx="980585" cy="51428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" idx="6"/>
            <a:endCxn id="34" idx="2"/>
          </p:cNvCxnSpPr>
          <p:nvPr/>
        </p:nvCxnSpPr>
        <p:spPr bwMode="auto">
          <a:xfrm flipV="1">
            <a:off x="5562600" y="5905500"/>
            <a:ext cx="685800" cy="279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3" idx="5"/>
            <a:endCxn id="34" idx="0"/>
          </p:cNvCxnSpPr>
          <p:nvPr/>
        </p:nvCxnSpPr>
        <p:spPr bwMode="auto">
          <a:xfrm>
            <a:off x="6137765" y="4766269"/>
            <a:ext cx="358285" cy="9233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5"/>
            <a:endCxn id="32" idx="0"/>
          </p:cNvCxnSpPr>
          <p:nvPr/>
        </p:nvCxnSpPr>
        <p:spPr bwMode="auto">
          <a:xfrm>
            <a:off x="5090015" y="5350205"/>
            <a:ext cx="224935" cy="6187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19" idx="7"/>
            <a:endCxn id="33" idx="3"/>
          </p:cNvCxnSpPr>
          <p:nvPr/>
        </p:nvCxnSpPr>
        <p:spPr bwMode="auto">
          <a:xfrm flipV="1">
            <a:off x="5090015" y="4766269"/>
            <a:ext cx="697520" cy="2786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34" idx="5"/>
          </p:cNvCxnSpPr>
          <p:nvPr/>
        </p:nvCxnSpPr>
        <p:spPr bwMode="auto">
          <a:xfrm>
            <a:off x="6671165" y="6058164"/>
            <a:ext cx="447185" cy="583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2" idx="5"/>
          </p:cNvCxnSpPr>
          <p:nvPr/>
        </p:nvCxnSpPr>
        <p:spPr bwMode="auto">
          <a:xfrm>
            <a:off x="5490065" y="6337564"/>
            <a:ext cx="647700" cy="3045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4" idx="7"/>
          </p:cNvCxnSpPr>
          <p:nvPr/>
        </p:nvCxnSpPr>
        <p:spPr bwMode="auto">
          <a:xfrm flipV="1">
            <a:off x="6671165" y="5413441"/>
            <a:ext cx="599585" cy="3393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21" idx="3"/>
          </p:cNvCxnSpPr>
          <p:nvPr/>
        </p:nvCxnSpPr>
        <p:spPr bwMode="auto">
          <a:xfrm flipV="1">
            <a:off x="1972165" y="5296164"/>
            <a:ext cx="608620" cy="4439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2" idx="3"/>
          </p:cNvCxnSpPr>
          <p:nvPr/>
        </p:nvCxnSpPr>
        <p:spPr bwMode="auto">
          <a:xfrm flipH="1">
            <a:off x="4419601" y="6337564"/>
            <a:ext cx="720234" cy="3045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334250" y="4613605"/>
            <a:ext cx="1682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Global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 View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3336435" y="1009914"/>
            <a:ext cx="5464665" cy="2577572"/>
            <a:chOff x="3336435" y="1009914"/>
            <a:chExt cx="5464665" cy="2577572"/>
          </a:xfrm>
        </p:grpSpPr>
        <p:sp>
          <p:nvSpPr>
            <p:cNvPr id="22" name="Oval 21"/>
            <p:cNvSpPr/>
            <p:nvPr/>
          </p:nvSpPr>
          <p:spPr bwMode="auto">
            <a:xfrm>
              <a:off x="3924300" y="1549400"/>
              <a:ext cx="1638300" cy="149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4600C"/>
                </a:solidFill>
                <a:latin typeface="Arial" pitchFamily="33" charset="0"/>
                <a:ea typeface="ＭＳ Ｐゴシック" pitchFamily="33" charset="-128"/>
                <a:cs typeface="ＭＳ Ｐゴシック" pitchFamily="33" charset="-128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flipV="1">
              <a:off x="5162550" y="1241558"/>
              <a:ext cx="400050" cy="4602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2" idx="0"/>
            </p:cNvCxnSpPr>
            <p:nvPr/>
          </p:nvCxnSpPr>
          <p:spPr bwMode="auto">
            <a:xfrm flipH="1" flipV="1">
              <a:off x="4739785" y="1009914"/>
              <a:ext cx="3665" cy="5394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5490065" y="1663701"/>
              <a:ext cx="529735" cy="3825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5544530" y="2314441"/>
              <a:ext cx="5932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22" idx="1"/>
            </p:cNvCxnSpPr>
            <p:nvPr/>
          </p:nvCxnSpPr>
          <p:spPr bwMode="auto">
            <a:xfrm flipH="1" flipV="1">
              <a:off x="3817728" y="1241558"/>
              <a:ext cx="346495" cy="5273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flipH="1" flipV="1">
              <a:off x="3336435" y="1768865"/>
              <a:ext cx="647702" cy="2773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3361835" y="2314441"/>
              <a:ext cx="5932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H="1" flipV="1">
              <a:off x="4736120" y="3048000"/>
              <a:ext cx="3665" cy="5394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>
              <a:off x="5377597" y="2749282"/>
              <a:ext cx="529735" cy="29871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5089162" y="2940542"/>
              <a:ext cx="288435" cy="52655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 flipV="1">
              <a:off x="3984137" y="2940542"/>
              <a:ext cx="400050" cy="4602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3524250" y="2665480"/>
              <a:ext cx="529735" cy="3825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6743700" y="1815388"/>
              <a:ext cx="20574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Abstract Network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Model</a:t>
              </a: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96050" y="5550332"/>
            <a:ext cx="2305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How</a:t>
            </a:r>
            <a:endParaRPr lang="en-US" sz="6000" b="1" dirty="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40192" y="1009914"/>
            <a:ext cx="2461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endParaRPr lang="en-US" sz="6000" b="1" dirty="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51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4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21" name="Group 31"/>
          <p:cNvGrpSpPr>
            <a:grpSpLocks/>
          </p:cNvGrpSpPr>
          <p:nvPr/>
        </p:nvGrpSpPr>
        <p:grpSpPr bwMode="auto">
          <a:xfrm>
            <a:off x="1296988" y="3306763"/>
            <a:ext cx="6323012" cy="3475037"/>
            <a:chOff x="611188" y="2646363"/>
            <a:chExt cx="7559675" cy="395287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983431" y="4206566"/>
              <a:ext cx="1666431" cy="1276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60539" y="4074743"/>
              <a:ext cx="1322895" cy="839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964927" y="5483259"/>
              <a:ext cx="1537368" cy="8451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51402" y="6026803"/>
              <a:ext cx="1674023" cy="301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946424" y="4636344"/>
              <a:ext cx="1432980" cy="565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-452911" y="4035017"/>
              <a:ext cx="2777306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837163" y="3140200"/>
              <a:ext cx="9895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369208" y="3779450"/>
              <a:ext cx="22680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6666116" y="3361456"/>
              <a:ext cx="1426575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611188" y="5264759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2799564" y="5837194"/>
              <a:ext cx="1372244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2645828" y="3635936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4817124" y="488373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6798620" y="401695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032934" y="31438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Network OS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5469467" y="32004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26" name="TextBox 44"/>
          <p:cNvSpPr txBox="1">
            <a:spLocks noChangeArrowheads="1"/>
          </p:cNvSpPr>
          <p:nvPr/>
        </p:nvSpPr>
        <p:spPr bwMode="auto">
          <a:xfrm>
            <a:off x="3429000" y="2754313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Global Network View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02013" y="1752600"/>
            <a:ext cx="2647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Abstract Network </a:t>
            </a:r>
            <a:r>
              <a:rPr lang="en-US" sz="1800" dirty="0" smtClean="0">
                <a:solidFill>
                  <a:srgbClr val="000000"/>
                </a:solidFill>
              </a:rPr>
              <a:t>Model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568450" y="2209800"/>
            <a:ext cx="5466878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Control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Program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1066800" y="2133600"/>
            <a:ext cx="6662738" cy="609600"/>
            <a:chOff x="1066800" y="2133600"/>
            <a:chExt cx="6663266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1066800" y="2133600"/>
              <a:ext cx="6663266" cy="6096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Calibri" charset="0"/>
                </a:rPr>
                <a:t>Network Virtualization</a:t>
              </a:r>
              <a:endParaRPr lang="en-US" dirty="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6" name="Group 64"/>
            <p:cNvGrpSpPr/>
            <p:nvPr/>
          </p:nvGrpSpPr>
          <p:grpSpPr>
            <a:xfrm>
              <a:off x="5689600" y="2133600"/>
              <a:ext cx="558800" cy="609600"/>
              <a:chOff x="7848600" y="1752600"/>
              <a:chExt cx="762000" cy="838200"/>
            </a:xfrm>
            <a:solidFill>
              <a:schemeClr val="bg1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1" name="Straight Connector 60"/>
              <p:cNvCxnSpPr>
                <a:stCxn id="53" idx="7"/>
                <a:endCxn id="54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  <a:endCxn id="5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0" idx="7"/>
                <a:endCxn id="54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4"/>
            <p:cNvGrpSpPr/>
            <p:nvPr/>
          </p:nvGrpSpPr>
          <p:grpSpPr>
            <a:xfrm>
              <a:off x="6477000" y="2286000"/>
              <a:ext cx="838200" cy="387927"/>
              <a:chOff x="7848600" y="2057400"/>
              <a:chExt cx="1143000" cy="533400"/>
            </a:xfrm>
            <a:solidFill>
              <a:schemeClr val="bg1"/>
            </a:solidFill>
          </p:grpSpPr>
          <p:sp>
            <p:nvSpPr>
              <p:cNvPr id="77" name="Oval 76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84" name="Straight Connector 83"/>
              <p:cNvCxnSpPr>
                <a:stCxn id="80" idx="5"/>
                <a:endCxn id="77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7" idx="6"/>
                <a:endCxn id="78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120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74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Software Defined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Network: Take 2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5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5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54 " pathEditMode="relative" ptsTypes="AA">
                                      <p:cBhvr>
                                        <p:cTn id="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Picture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rite a simple program to configure a simple model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onfiguration merely a way to specify what you want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ACLs: who can talk to who</a:t>
            </a:r>
          </a:p>
          <a:p>
            <a:pPr lvl="1"/>
            <a:r>
              <a:rPr lang="en-US" dirty="0" smtClean="0"/>
              <a:t>Isolation: who can hear my broadcasts</a:t>
            </a:r>
          </a:p>
          <a:p>
            <a:pPr lvl="1"/>
            <a:r>
              <a:rPr lang="en-US" dirty="0" smtClean="0"/>
              <a:t>Routing: only specify routing to the degree you care</a:t>
            </a:r>
          </a:p>
          <a:p>
            <a:pPr lvl="2"/>
            <a:r>
              <a:rPr lang="en-US" dirty="0" smtClean="0"/>
              <a:t>Some flows over satellite, others over landline</a:t>
            </a:r>
          </a:p>
          <a:p>
            <a:pPr lvl="1"/>
            <a:r>
              <a:rPr lang="en-US" dirty="0" smtClean="0"/>
              <a:t>TE: specify in terms of quality of service, not routes</a:t>
            </a:r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irtualization layer “compiles” these requirements</a:t>
            </a:r>
          </a:p>
          <a:p>
            <a:pPr lvl="1"/>
            <a:r>
              <a:rPr lang="en-US" dirty="0" smtClean="0"/>
              <a:t>Produces suitable configuration of actual network devices</a:t>
            </a:r>
            <a:endParaRPr lang="en-US" dirty="0"/>
          </a:p>
          <a:p>
            <a:r>
              <a:rPr lang="en-US" dirty="0" smtClean="0"/>
              <a:t>NOS then transmits these settings to physical boxes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21" name="Group 31"/>
          <p:cNvGrpSpPr>
            <a:grpSpLocks/>
          </p:cNvGrpSpPr>
          <p:nvPr/>
        </p:nvGrpSpPr>
        <p:grpSpPr bwMode="auto">
          <a:xfrm>
            <a:off x="1296988" y="3306763"/>
            <a:ext cx="6323012" cy="3475037"/>
            <a:chOff x="611188" y="2646363"/>
            <a:chExt cx="7559675" cy="395287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983431" y="4206566"/>
              <a:ext cx="1666431" cy="1276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60539" y="4074743"/>
              <a:ext cx="1322895" cy="839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964927" y="5483259"/>
              <a:ext cx="1537368" cy="8451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51402" y="6026803"/>
              <a:ext cx="1674023" cy="301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946424" y="4636344"/>
              <a:ext cx="1432980" cy="565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-452911" y="4035017"/>
              <a:ext cx="2777306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837163" y="3140200"/>
              <a:ext cx="9895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369208" y="3779450"/>
              <a:ext cx="22680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6666116" y="3361456"/>
              <a:ext cx="1426575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611188" y="5264759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2799564" y="5837194"/>
              <a:ext cx="1372244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2645828" y="3635936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4817124" y="488373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6798620" y="401695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032934" y="31438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Network OS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5469467" y="32004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26" name="TextBox 44"/>
          <p:cNvSpPr txBox="1">
            <a:spLocks noChangeArrowheads="1"/>
          </p:cNvSpPr>
          <p:nvPr/>
        </p:nvSpPr>
        <p:spPr bwMode="auto">
          <a:xfrm>
            <a:off x="3429000" y="2754313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Global Network View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02013" y="1752600"/>
            <a:ext cx="2647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Abstract Network </a:t>
            </a:r>
            <a:r>
              <a:rPr lang="en-US" sz="1800" dirty="0" smtClean="0">
                <a:solidFill>
                  <a:srgbClr val="000000"/>
                </a:solidFill>
              </a:rPr>
              <a:t>Model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704749" y="1260569"/>
            <a:ext cx="5466878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Control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Program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1066800" y="2144713"/>
            <a:ext cx="6662738" cy="609600"/>
            <a:chOff x="1066800" y="2133600"/>
            <a:chExt cx="6663266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1066800" y="2133600"/>
              <a:ext cx="6663266" cy="6096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Calibri" charset="0"/>
                </a:rPr>
                <a:t>Network Virtualization</a:t>
              </a:r>
              <a:endParaRPr lang="en-US" dirty="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6" name="Group 64"/>
            <p:cNvGrpSpPr/>
            <p:nvPr/>
          </p:nvGrpSpPr>
          <p:grpSpPr>
            <a:xfrm>
              <a:off x="5689600" y="2133600"/>
              <a:ext cx="558800" cy="609600"/>
              <a:chOff x="7848600" y="1752600"/>
              <a:chExt cx="762000" cy="838200"/>
            </a:xfrm>
            <a:solidFill>
              <a:schemeClr val="bg1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1" name="Straight Connector 60"/>
              <p:cNvCxnSpPr>
                <a:stCxn id="53" idx="7"/>
                <a:endCxn id="54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  <a:endCxn id="5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0" idx="7"/>
                <a:endCxn id="54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4"/>
            <p:cNvGrpSpPr/>
            <p:nvPr/>
          </p:nvGrpSpPr>
          <p:grpSpPr>
            <a:xfrm>
              <a:off x="6477000" y="2286000"/>
              <a:ext cx="838200" cy="387927"/>
              <a:chOff x="7848600" y="2057400"/>
              <a:chExt cx="1143000" cy="533400"/>
            </a:xfrm>
            <a:solidFill>
              <a:schemeClr val="bg1"/>
            </a:solidFill>
          </p:grpSpPr>
          <p:sp>
            <p:nvSpPr>
              <p:cNvPr id="77" name="Oval 76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84" name="Straight Connector 83"/>
              <p:cNvCxnSpPr>
                <a:stCxn id="80" idx="5"/>
                <a:endCxn id="77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7" idx="6"/>
                <a:endCxn id="78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120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74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Software Defined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Network: Take 2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18969"/>
            <a:ext cx="153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Specifies behavior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" y="2047868"/>
            <a:ext cx="1704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Compiles to topology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699" y="3152768"/>
            <a:ext cx="1704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Transmits to switches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2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Examples 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Scale-out router:</a:t>
            </a:r>
          </a:p>
          <a:p>
            <a:pPr lvl="1"/>
            <a:r>
              <a:rPr lang="en-US" dirty="0" smtClean="0"/>
              <a:t>Abstract view is single router</a:t>
            </a:r>
          </a:p>
          <a:p>
            <a:pPr lvl="1"/>
            <a:r>
              <a:rPr lang="en-US" dirty="0" smtClean="0"/>
              <a:t>Physical network is collection of interconnected switches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routers to “scale out, not up”</a:t>
            </a:r>
          </a:p>
          <a:p>
            <a:pPr lvl="1"/>
            <a:r>
              <a:rPr lang="en-US" dirty="0" smtClean="0"/>
              <a:t>Use standard routing protocols on top</a:t>
            </a:r>
          </a:p>
          <a:p>
            <a:pPr lvl="1"/>
            <a:endParaRPr lang="en-US" dirty="0"/>
          </a:p>
          <a:p>
            <a:r>
              <a:rPr lang="en-US" dirty="0" smtClean="0"/>
              <a:t>Multi-tenant networks:</a:t>
            </a:r>
          </a:p>
          <a:p>
            <a:pPr lvl="1"/>
            <a:r>
              <a:rPr lang="en-US" dirty="0" smtClean="0"/>
              <a:t>Each tenant has control over their “private” network</a:t>
            </a:r>
          </a:p>
          <a:p>
            <a:pPr lvl="1"/>
            <a:r>
              <a:rPr lang="en-US" dirty="0" smtClean="0"/>
              <a:t>Network virtualization layer compiles all of these individual control requests into a single physical configuration</a:t>
            </a:r>
          </a:p>
          <a:p>
            <a:pPr lvl="1"/>
            <a:endParaRPr lang="en-US" dirty="0"/>
          </a:p>
          <a:p>
            <a:r>
              <a:rPr lang="en-US" b="1" dirty="0"/>
              <a:t>H</a:t>
            </a:r>
            <a:r>
              <a:rPr lang="en-US" b="1" dirty="0" smtClean="0"/>
              <a:t>ard to do without SDN, easy </a:t>
            </a:r>
            <a:r>
              <a:rPr lang="en-US" sz="2000" i="1" dirty="0" smtClean="0"/>
              <a:t>(in principle) </a:t>
            </a:r>
            <a:r>
              <a:rPr lang="en-US" b="1" dirty="0" smtClean="0"/>
              <a:t>with SDN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2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Researcher at Bell Labs, Alcatel-Lucent</a:t>
            </a:r>
          </a:p>
          <a:p>
            <a:r>
              <a:rPr lang="en-US" dirty="0" smtClean="0"/>
              <a:t>Ph.D. from </a:t>
            </a:r>
            <a:r>
              <a:rPr lang="en-US" dirty="0" smtClean="0"/>
              <a:t>CS Dept., </a:t>
            </a:r>
            <a:r>
              <a:rPr lang="en-US" dirty="0" smtClean="0"/>
              <a:t>Cornell, 2001</a:t>
            </a:r>
            <a:endParaRPr lang="en-US" dirty="0"/>
          </a:p>
          <a:p>
            <a:r>
              <a:rPr lang="en-US" dirty="0" smtClean="0"/>
              <a:t>Research interest: </a:t>
            </a:r>
            <a:r>
              <a:rPr lang="en-US" dirty="0">
                <a:solidFill>
                  <a:srgbClr val="9F8540"/>
                </a:solidFill>
              </a:rPr>
              <a:t>s</a:t>
            </a:r>
            <a:r>
              <a:rPr lang="en-US" dirty="0" smtClean="0">
                <a:solidFill>
                  <a:srgbClr val="9F8540"/>
                </a:solidFill>
              </a:rPr>
              <a:t>oftware defined networking, mobile computing, cloud computing, and security </a:t>
            </a:r>
          </a:p>
          <a:p>
            <a:r>
              <a:rPr lang="en-US" dirty="0" smtClean="0"/>
              <a:t>Research Goal: </a:t>
            </a:r>
            <a:r>
              <a:rPr lang="en-US" dirty="0" smtClean="0">
                <a:solidFill>
                  <a:srgbClr val="9F8540"/>
                </a:solidFill>
              </a:rPr>
              <a:t>improve our mobile user experience through innovation in network architecture, mobile cloud computing systems and security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4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Forwarding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700"/>
            <a:ext cx="8763000" cy="5473700"/>
          </a:xfrm>
        </p:spPr>
        <p:txBody>
          <a:bodyPr/>
          <a:lstStyle/>
          <a:p>
            <a:r>
              <a:rPr lang="en-US" dirty="0" smtClean="0"/>
              <a:t>Switches have two “brains”</a:t>
            </a:r>
          </a:p>
          <a:p>
            <a:pPr lvl="1"/>
            <a:r>
              <a:rPr lang="en-US" dirty="0" smtClean="0"/>
              <a:t>Management CPU (smart but slow)</a:t>
            </a:r>
          </a:p>
          <a:p>
            <a:pPr lvl="1"/>
            <a:r>
              <a:rPr lang="en-US" dirty="0" smtClean="0"/>
              <a:t>Forwarding ASIC (fast but dumb)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Need a forwarding abstraction for both</a:t>
            </a:r>
          </a:p>
          <a:p>
            <a:pPr lvl="1"/>
            <a:r>
              <a:rPr lang="en-US" dirty="0" smtClean="0"/>
              <a:t>CPU abstraction can be almost anything</a:t>
            </a:r>
          </a:p>
          <a:p>
            <a:pPr lvl="3"/>
            <a:endParaRPr lang="en-US" dirty="0"/>
          </a:p>
          <a:p>
            <a:r>
              <a:rPr lang="en-US" dirty="0" smtClean="0"/>
              <a:t>ASIC abstraction is much more subtle: </a:t>
            </a:r>
            <a:r>
              <a:rPr lang="en-US" b="1" dirty="0" err="1" smtClean="0">
                <a:solidFill>
                  <a:srgbClr val="8B0F0A"/>
                </a:solidFill>
              </a:rPr>
              <a:t>OpenFlow</a:t>
            </a:r>
            <a:endParaRPr lang="en-US" b="1" dirty="0" smtClean="0">
              <a:solidFill>
                <a:srgbClr val="8B0F0A"/>
              </a:solidFill>
            </a:endParaRPr>
          </a:p>
          <a:p>
            <a:pPr lvl="3"/>
            <a:endParaRPr lang="en-US" b="1" dirty="0">
              <a:solidFill>
                <a:srgbClr val="8B0F0A"/>
              </a:solidFill>
            </a:endParaRPr>
          </a:p>
          <a:p>
            <a:r>
              <a:rPr lang="en-US" dirty="0" err="1" smtClean="0"/>
              <a:t>OpenFlow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Control switch by inserting &lt;</a:t>
            </a:r>
            <a:r>
              <a:rPr lang="en-US" dirty="0" err="1" smtClean="0"/>
              <a:t>header;action</a:t>
            </a:r>
            <a:r>
              <a:rPr lang="en-US" dirty="0" smtClean="0"/>
              <a:t>&gt; entries</a:t>
            </a:r>
          </a:p>
          <a:p>
            <a:pPr lvl="1"/>
            <a:r>
              <a:rPr lang="en-US" dirty="0" smtClean="0"/>
              <a:t>Essentially gives NOS remote access to forwarding table</a:t>
            </a:r>
          </a:p>
          <a:p>
            <a:pPr lvl="1"/>
            <a:r>
              <a:rPr lang="en-US" dirty="0" smtClean="0"/>
              <a:t>Instantiated in </a:t>
            </a:r>
            <a:r>
              <a:rPr lang="en-US" dirty="0" err="1" smtClean="0"/>
              <a:t>OpenvSwitch</a:t>
            </a:r>
            <a:endParaRPr lang="en-US" dirty="0" smtClean="0"/>
          </a:p>
          <a:p>
            <a:pPr lvl="1"/>
            <a:endParaRPr lang="en-US" b="1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1693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SDN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scalable?						</a:t>
            </a:r>
            <a:r>
              <a:rPr lang="en-US" b="1" dirty="0" smtClean="0">
                <a:solidFill>
                  <a:srgbClr val="8B0F0A"/>
                </a:solidFill>
              </a:rPr>
              <a:t>Yes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Is it less responsive?					</a:t>
            </a:r>
            <a:r>
              <a:rPr lang="en-US" b="1" dirty="0" smtClean="0">
                <a:solidFill>
                  <a:srgbClr val="8B0F0A"/>
                </a:solidFill>
              </a:rPr>
              <a:t>No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Does it create a single point of failure?		</a:t>
            </a:r>
            <a:r>
              <a:rPr lang="en-US" b="1" dirty="0" smtClean="0">
                <a:solidFill>
                  <a:srgbClr val="8B0F0A"/>
                </a:solidFill>
              </a:rPr>
              <a:t>No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 it inherently less secure?			</a:t>
            </a:r>
            <a:r>
              <a:rPr lang="en-US" b="1" dirty="0" smtClean="0">
                <a:solidFill>
                  <a:srgbClr val="8B0F0A"/>
                </a:solidFill>
              </a:rPr>
              <a:t>No</a:t>
            </a:r>
          </a:p>
          <a:p>
            <a:pPr lvl="1"/>
            <a:endParaRPr lang="en-US" b="1" dirty="0">
              <a:solidFill>
                <a:srgbClr val="8B0F0A"/>
              </a:solidFill>
            </a:endParaRPr>
          </a:p>
          <a:p>
            <a:r>
              <a:rPr lang="en-US" dirty="0" smtClean="0"/>
              <a:t>Is it incrementally deployable?			</a:t>
            </a:r>
            <a:r>
              <a:rPr lang="en-US" b="1" dirty="0" smtClean="0">
                <a:solidFill>
                  <a:srgbClr val="8B0F0A"/>
                </a:solidFill>
              </a:rPr>
              <a:t>Yes</a:t>
            </a:r>
            <a:endParaRPr lang="en-US" b="1" dirty="0">
              <a:solidFill>
                <a:srgbClr val="8B0F0A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30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SDN: Clean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Separation of Concerns</a:t>
            </a:r>
          </a:p>
        </p:txBody>
      </p:sp>
      <p:sp>
        <p:nvSpPr>
          <p:cNvPr id="33794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73700"/>
          </a:xfrm>
        </p:spPr>
        <p:txBody>
          <a:bodyPr/>
          <a:lstStyle/>
          <a:p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Control 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program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: specify behavior on abstract model</a:t>
            </a:r>
          </a:p>
          <a:p>
            <a:pPr lvl="1"/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Driven by </a:t>
            </a:r>
            <a:r>
              <a:rPr lang="en-US" altLang="ja-JP" b="1" dirty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perator </a:t>
            </a:r>
            <a:r>
              <a:rPr lang="en-US" altLang="ja-JP" b="1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equirements</a:t>
            </a:r>
          </a:p>
          <a:p>
            <a:endParaRPr lang="en-US" altLang="ja-JP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Network </a:t>
            </a:r>
            <a:r>
              <a:rPr lang="en-US" altLang="ja-JP" b="1" dirty="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irt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ualization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map abstract model </a:t>
            </a:r>
            <a:r>
              <a:rPr lang="en-US" altLang="ja-JP" b="1" dirty="0">
                <a:latin typeface="Arial" charset="0"/>
                <a:ea typeface="ＭＳ Ｐゴシック" charset="0"/>
                <a:cs typeface="ＭＳ Ｐゴシック" charset="0"/>
              </a:rPr>
              <a:t>to 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global view</a:t>
            </a:r>
          </a:p>
          <a:p>
            <a:pPr lvl="1"/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Driven by 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Specification Abstraction</a:t>
            </a:r>
            <a:endParaRPr lang="en-US" altLang="ja-JP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altLang="ja-JP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altLang="ja-JP" b="1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map global view to physical switches</a:t>
            </a:r>
          </a:p>
          <a:p>
            <a:pPr lvl="1"/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API: driven by 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Distributed State Abstraction</a:t>
            </a:r>
          </a:p>
          <a:p>
            <a:pPr lvl="1"/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Switch/fabric interface: driven by 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Forwarding Abstraction</a:t>
            </a:r>
          </a:p>
          <a:p>
            <a:pPr lvl="1"/>
            <a:endParaRPr lang="en-US" altLang="ja-JP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1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Achieved Modularity!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Modularity enables independent innovation</a:t>
            </a:r>
          </a:p>
          <a:p>
            <a:pPr lvl="1"/>
            <a:r>
              <a:rPr lang="en-US" dirty="0" smtClean="0"/>
              <a:t>Gives rise to a thriving ecosystem</a:t>
            </a:r>
          </a:p>
          <a:p>
            <a:endParaRPr lang="en-US" dirty="0"/>
          </a:p>
          <a:p>
            <a:r>
              <a:rPr lang="en-US" dirty="0" smtClean="0"/>
              <a:t>Innovation is the true value proposition of SDN</a:t>
            </a:r>
          </a:p>
          <a:p>
            <a:pPr lvl="1"/>
            <a:r>
              <a:rPr lang="en-US" dirty="0" smtClean="0"/>
              <a:t>SDN doesn’t allow you to do the impossible</a:t>
            </a:r>
          </a:p>
          <a:p>
            <a:pPr lvl="1"/>
            <a:r>
              <a:rPr lang="en-US" dirty="0" smtClean="0"/>
              <a:t>It just allows you to do the possible much more easily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This is why SDN is the future of networking</a:t>
            </a:r>
            <a:r>
              <a:rPr lang="en-US" b="1" i="1" dirty="0" smtClean="0"/>
              <a:t>…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UC Berkeley</a:t>
            </a:r>
            <a:endParaRPr lang="en-US" dirty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211763"/>
            <a:ext cx="289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Vertically integrated</a:t>
            </a:r>
          </a:p>
          <a:p>
            <a:pPr algn="ctr" eaLnBrk="1" hangingPunct="1"/>
            <a:r>
              <a:rPr lang="en-US"/>
              <a:t>Closed, proprietary</a:t>
            </a:r>
          </a:p>
          <a:p>
            <a:pPr algn="ctr" eaLnBrk="1" hangingPunct="1"/>
            <a:r>
              <a:rPr lang="en-US"/>
              <a:t>Slow innovation</a:t>
            </a:r>
          </a:p>
          <a:p>
            <a:pPr algn="ctr" eaLnBrk="1" hangingPunct="1"/>
            <a:r>
              <a:rPr lang="en-US"/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52400" y="4572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38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Operating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System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479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Hardware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0" y="9144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00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Applications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15000" y="51816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Horizontal</a:t>
            </a:r>
          </a:p>
          <a:p>
            <a:pPr algn="ctr" eaLnBrk="1" hangingPunct="1"/>
            <a:r>
              <a:rPr lang="en-US" dirty="0"/>
              <a:t>Open interfaces</a:t>
            </a:r>
          </a:p>
          <a:p>
            <a:pPr algn="ctr" eaLnBrk="1" hangingPunct="1"/>
            <a:r>
              <a:rPr lang="en-US" dirty="0"/>
              <a:t>Rapid innovation</a:t>
            </a:r>
          </a:p>
          <a:p>
            <a:pPr algn="ctr" eaLnBrk="1" hangingPunct="1"/>
            <a:r>
              <a:rPr lang="en-US" dirty="0"/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105400" y="3211513"/>
            <a:ext cx="3429000" cy="1817687"/>
            <a:chOff x="5105400" y="3212068"/>
            <a:chExt cx="342900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</a:rPr>
                <a:t>Microprocessor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30757" name="Pictur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58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800" y="3427343"/>
                <a:ext cx="2590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34000" y="18288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Windows</a:t>
              </a:r>
            </a:p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0749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0750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grpSp>
          <p:nvGrpSpPr>
            <p:cNvPr id="30751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5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9" name="TextBox 47"/>
          <p:cNvSpPr txBox="1">
            <a:spLocks noChangeArrowheads="1"/>
          </p:cNvSpPr>
          <p:nvPr/>
        </p:nvSpPr>
        <p:spPr bwMode="auto">
          <a:xfrm>
            <a:off x="-231775" y="129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8" name="Footer Placeholder 3"/>
          <p:cNvSpPr txBox="1">
            <a:spLocks/>
          </p:cNvSpPr>
          <p:nvPr/>
        </p:nvSpPr>
        <p:spPr>
          <a:xfrm>
            <a:off x="5943600" y="457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0"/>
            <a:ext cx="6134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 smtClean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An Analogy </a:t>
            </a:r>
            <a:r>
              <a:rPr lang="en-US" sz="3600" b="1" kern="0" dirty="0" err="1" smtClean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wrt</a:t>
            </a:r>
            <a:r>
              <a:rPr lang="en-US" sz="3600" b="1" kern="0" dirty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 </a:t>
            </a:r>
            <a:r>
              <a:rPr lang="en-US" sz="3600" b="1" kern="0" dirty="0" smtClean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Computing</a:t>
            </a:r>
            <a:endParaRPr lang="en-US" dirty="0"/>
          </a:p>
        </p:txBody>
      </p:sp>
      <p:sp>
        <p:nvSpPr>
          <p:cNvPr id="49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3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675063" y="2757488"/>
            <a:ext cx="2065337" cy="1482725"/>
            <a:chOff x="1728" y="1416"/>
            <a:chExt cx="1301" cy="672"/>
          </a:xfrm>
        </p:grpSpPr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+mn-ea"/>
                  <a:cs typeface="+mn-cs"/>
                </a:rPr>
                <a:t>Million of lines</a:t>
              </a:r>
              <a:br>
                <a:rPr lang="en-US">
                  <a:latin typeface="+mj-lt"/>
                  <a:ea typeface="+mn-ea"/>
                  <a:cs typeface="+mn-cs"/>
                </a:rPr>
              </a:br>
              <a:r>
                <a:rPr lang="en-US">
                  <a:latin typeface="+mj-lt"/>
                  <a:ea typeface="+mn-ea"/>
                  <a:cs typeface="+mn-cs"/>
                </a:rPr>
                <a:t>of source code</a:t>
              </a: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732463" y="31750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6,000 RFCs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675063" y="4343400"/>
            <a:ext cx="2114550" cy="952500"/>
            <a:chOff x="1728" y="2232"/>
            <a:chExt cx="1332" cy="672"/>
          </a:xfrm>
        </p:grpSpPr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+mn-ea"/>
                  <a:cs typeface="+mn-cs"/>
                </a:rPr>
                <a:t>Billions of gates</a:t>
              </a:r>
            </a:p>
          </p:txBody>
        </p:sp>
      </p:grp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732463" y="4484688"/>
            <a:ext cx="90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+mn-ea"/>
                <a:cs typeface="+mn-cs"/>
              </a:rPr>
              <a:t>Bloated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067550" y="4484688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+mn-ea"/>
                <a:cs typeface="+mn-cs"/>
              </a:rPr>
              <a:t>Power Hungry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298575" y="5719763"/>
            <a:ext cx="65468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>
                <a:latin typeface="Calibri" charset="0"/>
              </a:rPr>
              <a:t> Vertically integrated, complex, closed, proprietary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>
                <a:latin typeface="Calibri" charset="0"/>
              </a:rPr>
              <a:t> Networking industry with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mainframe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mind-set</a:t>
            </a:r>
            <a:endParaRPr lang="en-US">
              <a:solidFill>
                <a:schemeClr val="accent2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5801" y="4343022"/>
            <a:ext cx="2862238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3D69B"/>
                </a:solidFill>
              </a:rPr>
              <a:t>Custom Hardware</a:t>
            </a:r>
            <a:endParaRPr lang="en-US" sz="1800" b="1">
              <a:solidFill>
                <a:srgbClr val="C3D69B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" y="3451858"/>
            <a:ext cx="2862239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</a:rPr>
              <a:t>OS</a:t>
            </a:r>
            <a:endParaRPr lang="en-US" sz="1600">
              <a:solidFill>
                <a:srgbClr val="FFFFFF"/>
              </a:solidFill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19400" y="1371600"/>
            <a:ext cx="5257800" cy="1447800"/>
            <a:chOff x="2890575" y="1144435"/>
            <a:chExt cx="5258697" cy="1449204"/>
          </a:xfrm>
        </p:grpSpPr>
        <p:sp>
          <p:nvSpPr>
            <p:cNvPr id="31" name="TextBox 30"/>
            <p:cNvSpPr txBox="1"/>
            <p:nvPr/>
          </p:nvSpPr>
          <p:spPr>
            <a:xfrm>
              <a:off x="3349441" y="1144435"/>
              <a:ext cx="4799831" cy="6467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Routing, management, mobility management, </a:t>
              </a:r>
              <a:br>
                <a:rPr lang="en-US" sz="1800"/>
              </a:br>
              <a:r>
                <a:rPr lang="en-US" sz="1800"/>
                <a:t>access control, VPNs, …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2699708" y="1945494"/>
              <a:ext cx="839013" cy="457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 bwMode="auto">
          <a:xfrm>
            <a:off x="687364" y="2822597"/>
            <a:ext cx="1277573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100239" y="2819400"/>
            <a:ext cx="1437149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Feature</a:t>
            </a:r>
          </a:p>
        </p:txBody>
      </p:sp>
      <p:pic>
        <p:nvPicPr>
          <p:cNvPr id="34837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" y="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 smtClean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An Analogy </a:t>
            </a:r>
            <a:r>
              <a:rPr lang="en-US" sz="3600" b="1" kern="0" dirty="0" err="1" smtClean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wrt</a:t>
            </a:r>
            <a:r>
              <a:rPr lang="en-US" sz="3600" b="1" kern="0" dirty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 </a:t>
            </a:r>
            <a:r>
              <a:rPr lang="en-US" sz="3600" b="1" kern="0" dirty="0" smtClean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Computing (Cont’d)</a:t>
            </a:r>
            <a:endParaRPr lang="en-US" dirty="0"/>
          </a:p>
        </p:txBody>
      </p:sp>
      <p:sp>
        <p:nvSpPr>
          <p:cNvPr id="29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282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211763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Vertically integrated</a:t>
            </a:r>
          </a:p>
          <a:p>
            <a:pPr algn="ctr" eaLnBrk="1" hangingPunct="1"/>
            <a:r>
              <a:rPr lang="en-US"/>
              <a:t>Closed, proprietary</a:t>
            </a:r>
          </a:p>
          <a:p>
            <a:pPr algn="ctr" eaLnBrk="1" hangingPunct="1"/>
            <a:r>
              <a:rPr lang="en-US"/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257800" y="9144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1816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Horizontal</a:t>
            </a:r>
          </a:p>
          <a:p>
            <a:pPr algn="ctr" eaLnBrk="1" hangingPunct="1"/>
            <a:r>
              <a:rPr lang="en-US"/>
              <a:t>Open interfaces</a:t>
            </a:r>
          </a:p>
          <a:p>
            <a:pPr algn="ctr" eaLnBrk="1" hangingPunct="1"/>
            <a:r>
              <a:rPr lang="en-US"/>
              <a:t>Rapid innovation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105400" y="18288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32803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2804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grpSp>
          <p:nvGrpSpPr>
            <p:cNvPr id="32805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07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8" y="1009650"/>
            <a:ext cx="50244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838200" y="2692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Control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Plane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8200" y="3733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Hardware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838200" y="1854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Features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65813" y="32115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Merchant</a:t>
              </a:r>
            </a:p>
            <a:p>
              <a:pPr algn="ctr" eaLnBrk="1" hangingPunct="1"/>
              <a:r>
                <a:rPr lang="en-US" sz="2000">
                  <a:solidFill>
                    <a:schemeClr val="bg1"/>
                  </a:solidFill>
                </a:rPr>
                <a:t>Switching Chips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32790" name="Group 51"/>
            <p:cNvGrpSpPr>
              <a:grpSpLocks/>
            </p:cNvGrpSpPr>
            <p:nvPr/>
          </p:nvGrpSpPr>
          <p:grpSpPr bwMode="auto">
            <a:xfrm>
              <a:off x="58674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337" y="3427338"/>
                <a:ext cx="259123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9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/>
                  <a:t>Open Interface</a:t>
                </a:r>
              </a:p>
            </p:txBody>
          </p:sp>
        </p:grpSp>
        <p:pic>
          <p:nvPicPr>
            <p:cNvPr id="32791" name="Picture 6" descr="48HD10Gb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Footer Placeholder 3"/>
          <p:cNvSpPr txBox="1">
            <a:spLocks/>
          </p:cNvSpPr>
          <p:nvPr/>
        </p:nvSpPr>
        <p:spPr>
          <a:xfrm>
            <a:off x="5562600" y="5334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Nick </a:t>
            </a:r>
            <a:r>
              <a:rPr lang="en-US" dirty="0" err="1" smtClean="0"/>
              <a:t>Mckeown</a:t>
            </a:r>
            <a:r>
              <a:rPr lang="en-US" dirty="0" smtClean="0"/>
              <a:t>, Stanford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85800" y="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 smtClean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An Analogy </a:t>
            </a:r>
            <a:r>
              <a:rPr lang="en-US" sz="3600" b="1" kern="0" dirty="0" err="1" smtClean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wrt</a:t>
            </a:r>
            <a:r>
              <a:rPr lang="en-US" sz="3600" b="1" kern="0" dirty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 </a:t>
            </a:r>
            <a:r>
              <a:rPr lang="en-US" sz="3600" b="1" kern="0" dirty="0" smtClean="0">
                <a:solidFill>
                  <a:srgbClr val="114FFB"/>
                </a:solidFill>
                <a:ea typeface="ＭＳ Ｐゴシック" pitchFamily="32" charset="-128"/>
                <a:cs typeface="ＭＳ Ｐゴシック" pitchFamily="32" charset="-128"/>
              </a:rPr>
              <a:t>Computing (Cont’d)</a:t>
            </a:r>
            <a:endParaRPr lang="en-US" dirty="0"/>
          </a:p>
        </p:txBody>
      </p:sp>
      <p:sp>
        <p:nvSpPr>
          <p:cNvPr id="52" name="Date Placeholder 4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52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How SDN shaping Industry?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5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Open Networking Foundation (ONF)</a:t>
            </a:r>
            <a:endParaRPr lang="en-US" sz="28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New non-profit standards organization (Mar 2011)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Defining standards for SDN, starting with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OpenFlow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Board of Directors</a:t>
            </a:r>
          </a:p>
          <a:p>
            <a:pPr lvl="2"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Google, Facebook, Microsoft, Yahoo, DT, Verizon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39 Member Companies </a:t>
            </a:r>
          </a:p>
          <a:p>
            <a:pPr lvl="2"/>
            <a:r>
              <a:rPr lang="en-US" sz="20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Cisco, VMware, IBM, Juniper, HP, Broadcom, Citrix, NTT, Intel, Ericsson, Dell, Huawei, …  </a:t>
            </a:r>
            <a:endParaRPr lang="en-US" sz="3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 err="1" smtClean="0">
                <a:latin typeface="Calibri" charset="0"/>
                <a:ea typeface="ＭＳ Ｐゴシック" charset="0"/>
                <a:cs typeface="ＭＳ Ｐゴシック" charset="0"/>
              </a:rPr>
              <a:t>OpenDaylight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 led by IBM and Cisco</a:t>
            </a:r>
          </a:p>
          <a:p>
            <a:pPr lvl="1"/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Mission is to develop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pen source SDN platform</a:t>
            </a:r>
          </a:p>
          <a:p>
            <a:pPr lvl="1"/>
            <a:endParaRPr lang="en-US" sz="2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6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SDN shaping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Industry (Cont’d)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Cellular industry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Recently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made transition to IP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Billions of mobile users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Need to securely extract payments and hold users accountable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IP is bad at both, yet hard to change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SDN enables industry to customize their network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SDN shaping Industry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Big companies</a:t>
            </a:r>
          </a:p>
          <a:p>
            <a:r>
              <a:rPr lang="en-US" dirty="0" smtClean="0"/>
              <a:t>Google B4: deployed SDN to manage cross data center traffic</a:t>
            </a:r>
          </a:p>
          <a:p>
            <a:r>
              <a:rPr lang="en-US" dirty="0" smtClean="0"/>
              <a:t>Microsoft SWAN: software defined WAN</a:t>
            </a:r>
          </a:p>
          <a:p>
            <a:r>
              <a:rPr lang="en-US" dirty="0" smtClean="0"/>
              <a:t>Facebook: infrastructure team exploring SDN</a:t>
            </a:r>
          </a:p>
          <a:p>
            <a:r>
              <a:rPr lang="en-US" dirty="0" err="1" smtClean="0"/>
              <a:t>Vmware</a:t>
            </a:r>
            <a:r>
              <a:rPr lang="en-US" dirty="0" smtClean="0"/>
              <a:t>: </a:t>
            </a:r>
            <a:r>
              <a:rPr lang="en-US" dirty="0" err="1" smtClean="0"/>
              <a:t>Nicira</a:t>
            </a:r>
            <a:r>
              <a:rPr lang="en-US" dirty="0" smtClean="0"/>
              <a:t>, overlay approach to SDN</a:t>
            </a:r>
          </a:p>
          <a:p>
            <a:r>
              <a:rPr lang="en-US" dirty="0" smtClean="0"/>
              <a:t>Intel: </a:t>
            </a:r>
            <a:r>
              <a:rPr lang="en-US" dirty="0" err="1" smtClean="0"/>
              <a:t>OpenFlow</a:t>
            </a:r>
            <a:r>
              <a:rPr lang="en-US" dirty="0" smtClean="0"/>
              <a:t> switch </a:t>
            </a:r>
          </a:p>
          <a:p>
            <a:r>
              <a:rPr lang="en-US" dirty="0" smtClean="0"/>
              <a:t>Cisco: 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smtClean="0"/>
              <a:t>switch</a:t>
            </a:r>
          </a:p>
          <a:p>
            <a:r>
              <a:rPr lang="en-US" dirty="0" smtClean="0"/>
              <a:t>AT&amp;T: Domain 2.0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5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Relevant working </a:t>
            </a:r>
            <a:r>
              <a:rPr lang="en-US" dirty="0" smtClean="0"/>
              <a:t>experiences on Software </a:t>
            </a:r>
            <a:r>
              <a:rPr lang="en-US" dirty="0" smtClean="0"/>
              <a:t>defined networking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oftware defined cellular </a:t>
            </a:r>
            <a:r>
              <a:rPr lang="en-US" dirty="0" smtClean="0"/>
              <a:t>networks </a:t>
            </a:r>
          </a:p>
          <a:p>
            <a:pPr lvl="2"/>
            <a:r>
              <a:rPr lang="en-US" dirty="0" smtClean="0"/>
              <a:t>Position paper [EuroSDN’12]</a:t>
            </a:r>
          </a:p>
          <a:p>
            <a:pPr lvl="2"/>
            <a:r>
              <a:rPr lang="en-US" dirty="0" err="1" smtClean="0"/>
              <a:t>SoftCell</a:t>
            </a:r>
            <a:r>
              <a:rPr lang="en-US" dirty="0" smtClean="0"/>
              <a:t> [ONS’13, ACM CoNext’13]</a:t>
            </a:r>
          </a:p>
          <a:p>
            <a:pPr lvl="2"/>
            <a:r>
              <a:rPr lang="en-US" dirty="0" err="1" smtClean="0"/>
              <a:t>SoftRAN</a:t>
            </a:r>
            <a:r>
              <a:rPr lang="en-US" dirty="0" smtClean="0"/>
              <a:t> [ACM HotSDN’13]</a:t>
            </a:r>
          </a:p>
          <a:p>
            <a:pPr lvl="2"/>
            <a:r>
              <a:rPr lang="en-US" dirty="0" err="1" smtClean="0"/>
              <a:t>SoftMoW</a:t>
            </a:r>
            <a:r>
              <a:rPr lang="en-US" dirty="0" smtClean="0"/>
              <a:t> [ONS’14, ACM HotSDN’14 Poster, ACM CoNext’14]</a:t>
            </a:r>
          </a:p>
          <a:p>
            <a:pPr lvl="2"/>
            <a:r>
              <a:rPr lang="en-US" dirty="0" err="1" smtClean="0"/>
              <a:t>RadioVisor</a:t>
            </a:r>
            <a:r>
              <a:rPr lang="en-US" dirty="0" smtClean="0"/>
              <a:t> [ONS’14, ACM HotSDN’14 Poster]  </a:t>
            </a:r>
            <a:endParaRPr lang="en-US" dirty="0" smtClean="0"/>
          </a:p>
          <a:p>
            <a:pPr lvl="1"/>
            <a:r>
              <a:rPr lang="en-US" dirty="0" smtClean="0"/>
              <a:t>SDN control plane and data plane interaction</a:t>
            </a:r>
          </a:p>
          <a:p>
            <a:pPr lvl="2"/>
            <a:r>
              <a:rPr lang="en-US" dirty="0" smtClean="0"/>
              <a:t>Tango [ONS’14, ACM CoNext’14]</a:t>
            </a:r>
          </a:p>
          <a:p>
            <a:pPr lvl="2"/>
            <a:r>
              <a:rPr lang="en-US" dirty="0" err="1" smtClean="0"/>
              <a:t>Mazu</a:t>
            </a:r>
            <a:r>
              <a:rPr lang="en-US" dirty="0" smtClean="0"/>
              <a:t> [In preparation]</a:t>
            </a:r>
          </a:p>
          <a:p>
            <a:pPr lvl="1"/>
            <a:r>
              <a:rPr lang="en-US" dirty="0" smtClean="0"/>
              <a:t>SDN  programming language</a:t>
            </a:r>
          </a:p>
          <a:p>
            <a:pPr lvl="2"/>
            <a:r>
              <a:rPr lang="en-US" dirty="0" smtClean="0"/>
              <a:t>Compiling minimal incremental updates [ACM HotSDN’14]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SDN shaping Industry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Startups</a:t>
            </a:r>
          </a:p>
          <a:p>
            <a:r>
              <a:rPr lang="en-US" dirty="0"/>
              <a:t>Affirmed </a:t>
            </a:r>
            <a:r>
              <a:rPr lang="en-US" dirty="0" smtClean="0"/>
              <a:t>Networks: virtualized </a:t>
            </a:r>
            <a:r>
              <a:rPr lang="en-US" dirty="0"/>
              <a:t>subscriber and content management tools for mobile </a:t>
            </a:r>
            <a:r>
              <a:rPr lang="en-US" dirty="0" smtClean="0"/>
              <a:t>operators</a:t>
            </a:r>
            <a:endParaRPr lang="en-US" dirty="0"/>
          </a:p>
          <a:p>
            <a:r>
              <a:rPr lang="en-US" dirty="0" smtClean="0"/>
              <a:t>Big </a:t>
            </a:r>
            <a:r>
              <a:rPr lang="en-US" dirty="0"/>
              <a:t>Switch Networks: </a:t>
            </a:r>
            <a:r>
              <a:rPr lang="en-US" dirty="0" err="1"/>
              <a:t>OpenFlow</a:t>
            </a:r>
            <a:r>
              <a:rPr lang="en-US" dirty="0"/>
              <a:t>-based SDN switches, controllers and monitoring </a:t>
            </a:r>
            <a:r>
              <a:rPr lang="en-US" dirty="0" smtClean="0"/>
              <a:t>tools</a:t>
            </a:r>
          </a:p>
          <a:p>
            <a:r>
              <a:rPr lang="en-US" dirty="0" err="1" smtClean="0"/>
              <a:t>Embrane</a:t>
            </a:r>
            <a:r>
              <a:rPr lang="en-US" dirty="0" smtClean="0"/>
              <a:t>: layer </a:t>
            </a:r>
            <a:r>
              <a:rPr lang="en-US" dirty="0"/>
              <a:t>3-7 SDN services to enterprises and service </a:t>
            </a:r>
            <a:r>
              <a:rPr lang="en-US" dirty="0" smtClean="0"/>
              <a:t>providers</a:t>
            </a:r>
          </a:p>
          <a:p>
            <a:r>
              <a:rPr lang="en-US" dirty="0" err="1" smtClean="0"/>
              <a:t>Accelera</a:t>
            </a:r>
            <a:r>
              <a:rPr lang="en-US" dirty="0" smtClean="0"/>
              <a:t>: software defined wireless networks funded by Stanford Professor Andrea Goldsmith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SDN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shaping Research?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Ease of trying new ideas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Existing tools: </a:t>
            </a:r>
            <a:r>
              <a:rPr lang="en-US" dirty="0" smtClean="0">
                <a:latin typeface="Calibri" charset="0"/>
                <a:ea typeface="ＭＳ Ｐゴシック" charset="0"/>
              </a:rPr>
              <a:t>Floodlight, </a:t>
            </a:r>
            <a:r>
              <a:rPr lang="en-US" dirty="0" smtClean="0">
                <a:latin typeface="Calibri" charset="0"/>
                <a:ea typeface="ＭＳ Ｐゴシック" charset="0"/>
              </a:rPr>
              <a:t>NOX</a:t>
            </a:r>
            <a:r>
              <a:rPr lang="en-US" dirty="0">
                <a:latin typeface="Calibri" charset="0"/>
                <a:ea typeface="ＭＳ Ｐゴシック" charset="0"/>
              </a:rPr>
              <a:t>, Beacon, switches, </a:t>
            </a:r>
            <a:r>
              <a:rPr lang="en-US" dirty="0" err="1">
                <a:latin typeface="Calibri" charset="0"/>
                <a:ea typeface="ＭＳ Ｐゴシック" charset="0"/>
              </a:rPr>
              <a:t>Mininet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More rapid technology transfer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GENI, </a:t>
            </a:r>
            <a:r>
              <a:rPr lang="en-US" dirty="0" smtClean="0">
                <a:latin typeface="Calibri" charset="0"/>
                <a:ea typeface="ＭＳ Ｐゴシック" charset="0"/>
              </a:rPr>
              <a:t>FIND and </a:t>
            </a:r>
            <a:r>
              <a:rPr lang="en-US" dirty="0">
                <a:latin typeface="Calibri" charset="0"/>
                <a:ea typeface="ＭＳ Ｐゴシック" charset="0"/>
              </a:rPr>
              <a:t>many </a:t>
            </a:r>
            <a:r>
              <a:rPr lang="en-US" dirty="0" smtClean="0">
                <a:latin typeface="Calibri" charset="0"/>
                <a:ea typeface="ＭＳ Ｐゴシック" charset="0"/>
              </a:rPr>
              <a:t>more</a:t>
            </a:r>
          </a:p>
          <a:p>
            <a:pPr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stronger foundation to build upon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Provable properties of forwarding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New languages and specification tools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9/8/14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3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How SDN shaping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Research </a:t>
            </a: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activities</a:t>
            </a:r>
            <a:endParaRPr lang="en-US" dirty="0"/>
          </a:p>
          <a:p>
            <a:pPr lvl="1"/>
            <a:r>
              <a:rPr lang="en-US" dirty="0" smtClean="0"/>
              <a:t>Open Networking Summit started in 2011</a:t>
            </a:r>
          </a:p>
          <a:p>
            <a:pPr lvl="1"/>
            <a:r>
              <a:rPr lang="en-US" dirty="0" smtClean="0"/>
              <a:t>ACM </a:t>
            </a:r>
            <a:r>
              <a:rPr lang="en-US" dirty="0" err="1" smtClean="0"/>
              <a:t>HotSDN</a:t>
            </a:r>
            <a:r>
              <a:rPr lang="en-US" dirty="0" smtClean="0"/>
              <a:t> workshop started in 2012</a:t>
            </a:r>
          </a:p>
          <a:p>
            <a:pPr lvl="1"/>
            <a:r>
              <a:rPr lang="en-US" dirty="0" smtClean="0"/>
              <a:t>ACM SIGCOMM, USENIX NSDI sessions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0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</a:t>
            </a:r>
            <a:r>
              <a:rPr lang="en-US" dirty="0" smtClean="0"/>
              <a:t>SDN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AT&amp;T’s Network Control Points: separation of control plane and data plane in circuit switched networks (dates back to 1980s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Active Networks (1990s)</a:t>
            </a:r>
            <a:endParaRPr lang="en-US" dirty="0" smtClean="0"/>
          </a:p>
          <a:p>
            <a:r>
              <a:rPr lang="en-US" dirty="0"/>
              <a:t>2004: Research on new management paradigms</a:t>
            </a:r>
          </a:p>
          <a:p>
            <a:pPr lvl="1"/>
            <a:r>
              <a:rPr lang="en-US" dirty="0" smtClean="0"/>
              <a:t>Routing control platform (RCP) (2004), A clean slate 4D approach to network control and management (4D) (2005) </a:t>
            </a:r>
            <a:r>
              <a:rPr lang="en-US" dirty="0"/>
              <a:t>[Princeton, CMU,….]</a:t>
            </a:r>
          </a:p>
          <a:p>
            <a:pPr lvl="1"/>
            <a:r>
              <a:rPr lang="en-US" dirty="0"/>
              <a:t>SANE, Ethane [Stanford/Berkeley]</a:t>
            </a:r>
          </a:p>
          <a:p>
            <a:pPr lvl="1"/>
            <a:r>
              <a:rPr lang="en-US" dirty="0"/>
              <a:t>Industrial efforts with similar flavor (not published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Defined Networking (COMS 6998-10)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Part II: SDN </a:t>
            </a:r>
            <a:r>
              <a:rPr lang="en-US" sz="4400" b="0" kern="1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Origins (Cont’d)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2008</a:t>
            </a:r>
            <a:r>
              <a:rPr lang="en-US" dirty="0" smtClean="0"/>
              <a:t>: Software-Defined Networking (SDN)</a:t>
            </a:r>
          </a:p>
          <a:p>
            <a:pPr lvl="1"/>
            <a:r>
              <a:rPr lang="en-US" dirty="0" smtClean="0"/>
              <a:t>NOX Network Operating System </a:t>
            </a:r>
            <a:r>
              <a:rPr lang="en-US" dirty="0"/>
              <a:t>[</a:t>
            </a:r>
            <a:r>
              <a:rPr lang="en-US" dirty="0" err="1" smtClean="0"/>
              <a:t>Nicira</a:t>
            </a:r>
            <a:r>
              <a:rPr lang="en-US" dirty="0"/>
              <a:t>]</a:t>
            </a:r>
            <a:endParaRPr lang="en-US" dirty="0" smtClean="0"/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switch interface [Stanford/</a:t>
            </a:r>
            <a:r>
              <a:rPr lang="en-US" dirty="0" err="1" smtClean="0"/>
              <a:t>Nicira</a:t>
            </a:r>
            <a:r>
              <a:rPr lang="en-US" dirty="0" smtClean="0"/>
              <a:t>]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1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Active Networking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Use pulls</a:t>
            </a:r>
          </a:p>
          <a:p>
            <a:pPr lvl="1"/>
            <a:r>
              <a:rPr lang="en-US" altLang="ko-KR" dirty="0" smtClean="0"/>
              <a:t>It’s too slow/hard to develop and deploy new services on the network (network ossification)</a:t>
            </a:r>
          </a:p>
          <a:p>
            <a:pPr lvl="1"/>
            <a:r>
              <a:rPr lang="en-US" altLang="ko-KR" dirty="0" smtClean="0"/>
              <a:t>Third-party interest in value-added, fine-grain control to dynamically meet the needs of particular applications/network conditions</a:t>
            </a:r>
          </a:p>
          <a:p>
            <a:pPr lvl="1"/>
            <a:r>
              <a:rPr lang="en-US" altLang="ko-KR" dirty="0" smtClean="0"/>
              <a:t>Researcher’s desire to experiment at scale</a:t>
            </a:r>
          </a:p>
          <a:p>
            <a:pPr lvl="1"/>
            <a:r>
              <a:rPr lang="en-US" altLang="ko-KR" dirty="0" smtClean="0"/>
              <a:t>Unified control over </a:t>
            </a:r>
            <a:r>
              <a:rPr lang="en-US" altLang="ko-KR" dirty="0" err="1" smtClean="0"/>
              <a:t>middleboxes</a:t>
            </a:r>
            <a:r>
              <a:rPr lang="en-US" altLang="ko-KR" dirty="0" smtClean="0"/>
              <a:t> (firewalls, proxies, transcoders) </a:t>
            </a:r>
          </a:p>
          <a:p>
            <a:r>
              <a:rPr lang="en-US" altLang="ko-KR" dirty="0" smtClean="0"/>
              <a:t>Remarkably similar to those of SDN!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1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Contributions of Active Networking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8638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Programmability in the network to lower barrier to innovation</a:t>
            </a:r>
          </a:p>
          <a:p>
            <a:pPr lvl="1"/>
            <a:r>
              <a:rPr lang="en-US" altLang="ko-KR" dirty="0" smtClean="0"/>
              <a:t>Pioneered the notion of programmable networks</a:t>
            </a:r>
          </a:p>
          <a:p>
            <a:pPr lvl="1"/>
            <a:r>
              <a:rPr lang="en-US" altLang="ko-KR" dirty="0" smtClean="0"/>
              <a:t>AN focused more on data plane programmability</a:t>
            </a:r>
          </a:p>
          <a:p>
            <a:pPr lvl="1"/>
            <a:r>
              <a:rPr lang="en-US" altLang="ko-KR" dirty="0" smtClean="0"/>
              <a:t>Isolation of experimental traffic from normal traffic </a:t>
            </a:r>
          </a:p>
          <a:p>
            <a:r>
              <a:rPr lang="en-US" altLang="ko-KR" dirty="0" err="1" smtClean="0"/>
              <a:t>Demux</a:t>
            </a:r>
            <a:r>
              <a:rPr lang="en-US" altLang="ko-KR" dirty="0" smtClean="0"/>
              <a:t> to software programs on packet headers</a:t>
            </a:r>
          </a:p>
          <a:p>
            <a:pPr lvl="1"/>
            <a:r>
              <a:rPr lang="en-US" altLang="ko-KR" dirty="0" err="1" smtClean="0"/>
              <a:t>NodeOS</a:t>
            </a:r>
            <a:r>
              <a:rPr lang="en-US" altLang="ko-KR" dirty="0" smtClean="0"/>
              <a:t>, Execution Environment (EE), Active Application (AA)</a:t>
            </a:r>
          </a:p>
          <a:p>
            <a:pPr lvl="1"/>
            <a:r>
              <a:rPr lang="en-US" altLang="ko-KR" dirty="0" smtClean="0"/>
              <a:t>Direct packets to EE: fast pattern matching on headers</a:t>
            </a:r>
          </a:p>
          <a:p>
            <a:r>
              <a:rPr lang="en-US" altLang="ko-KR" dirty="0" smtClean="0"/>
              <a:t>Unified architecture for </a:t>
            </a:r>
            <a:r>
              <a:rPr lang="en-US" altLang="ko-KR" dirty="0" err="1" smtClean="0"/>
              <a:t>middlebox</a:t>
            </a:r>
            <a:r>
              <a:rPr lang="en-US" altLang="ko-KR" dirty="0" smtClean="0"/>
              <a:t> orchestration</a:t>
            </a:r>
          </a:p>
          <a:p>
            <a:pPr lvl="1"/>
            <a:r>
              <a:rPr lang="en-US" altLang="ko-KR" dirty="0" smtClean="0"/>
              <a:t>Early design documents hint at it</a:t>
            </a:r>
          </a:p>
          <a:p>
            <a:pPr lvl="1"/>
            <a:r>
              <a:rPr lang="en-US" altLang="ko-KR" dirty="0" smtClean="0"/>
              <a:t>But never fully realized</a:t>
            </a:r>
            <a:endParaRPr lang="ko-KR" altLang="en-US" dirty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32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Active Networking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Why not adopted?</a:t>
            </a:r>
          </a:p>
          <a:p>
            <a:pPr lvl="1"/>
            <a:r>
              <a:rPr lang="en-US" altLang="ko-KR" dirty="0" smtClean="0"/>
              <a:t>Lack of compelling problem</a:t>
            </a:r>
          </a:p>
          <a:p>
            <a:pPr lvl="1"/>
            <a:r>
              <a:rPr lang="en-US" altLang="ko-KR" dirty="0" smtClean="0"/>
              <a:t>Lack of clear path to deployment</a:t>
            </a:r>
          </a:p>
          <a:p>
            <a:r>
              <a:rPr lang="en-US" altLang="ko-KR" dirty="0" smtClean="0"/>
              <a:t>No “Killer” application</a:t>
            </a:r>
          </a:p>
          <a:p>
            <a:pPr lvl="1"/>
            <a:r>
              <a:rPr lang="en-US" altLang="ko-KR" dirty="0" smtClean="0"/>
              <a:t>Caching, content distribution, application-specific </a:t>
            </a:r>
            <a:r>
              <a:rPr lang="en-US" altLang="ko-KR" dirty="0" err="1" smtClean="0"/>
              <a:t>QoS</a:t>
            </a:r>
            <a:r>
              <a:rPr lang="en-US" altLang="ko-KR" dirty="0" smtClean="0"/>
              <a:t>, information fusion,…, but not enough</a:t>
            </a:r>
            <a:endParaRPr lang="ko-KR" altLang="en-US" dirty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42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Separating Control and Data Planes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Circa. 2001 to 2007</a:t>
            </a:r>
          </a:p>
          <a:p>
            <a:r>
              <a:rPr lang="en-US" altLang="ko-KR" dirty="0" smtClean="0"/>
              <a:t>Conventional routers/switches embody a tight integration between the control and data planes</a:t>
            </a:r>
          </a:p>
          <a:p>
            <a:pPr lvl="1"/>
            <a:r>
              <a:rPr lang="en-US" altLang="ko-KR" dirty="0" smtClean="0"/>
              <a:t>Debugging configuration problems is hard</a:t>
            </a:r>
          </a:p>
          <a:p>
            <a:pPr lvl="1"/>
            <a:r>
              <a:rPr lang="en-US" altLang="ko-KR" dirty="0" smtClean="0"/>
              <a:t>Predicting/controlling routing behavior is hard</a:t>
            </a:r>
          </a:p>
          <a:p>
            <a:r>
              <a:rPr lang="en-US" altLang="ko-KR" dirty="0" smtClean="0"/>
              <a:t>Why not separate control and data planes?</a:t>
            </a:r>
            <a:endParaRPr lang="ko-KR" altLang="en-US" dirty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9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Separating Control and Data Planes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Technology push</a:t>
            </a:r>
          </a:p>
          <a:p>
            <a:pPr lvl="1"/>
            <a:r>
              <a:rPr lang="en-US" altLang="ko-KR" dirty="0" smtClean="0"/>
              <a:t>The Internet grows rapidly </a:t>
            </a:r>
          </a:p>
          <a:p>
            <a:pPr lvl="1"/>
            <a:r>
              <a:rPr lang="en-US" altLang="ko-KR" dirty="0" smtClean="0"/>
              <a:t>Packet forwarding implemented in hardware</a:t>
            </a:r>
          </a:p>
          <a:p>
            <a:pPr lvl="1"/>
            <a:r>
              <a:rPr lang="en-US" altLang="ko-KR" dirty="0" smtClean="0"/>
              <a:t>Separate from software-based control plane</a:t>
            </a:r>
          </a:p>
          <a:p>
            <a:pPr lvl="1"/>
            <a:r>
              <a:rPr lang="en-US" altLang="ko-KR" dirty="0" smtClean="0"/>
              <a:t>Servers have more memory and processing power than control-plane processors in a router</a:t>
            </a:r>
          </a:p>
          <a:p>
            <a:r>
              <a:rPr lang="en-US" altLang="ko-KR" dirty="0" smtClean="0"/>
              <a:t>Open interface between the control/data planes</a:t>
            </a:r>
          </a:p>
          <a:p>
            <a:pPr lvl="1"/>
            <a:r>
              <a:rPr lang="en-US" altLang="ko-KR" dirty="0" err="1" smtClean="0"/>
              <a:t>ForCES</a:t>
            </a:r>
            <a:r>
              <a:rPr lang="en-US" altLang="ko-KR" dirty="0" smtClean="0"/>
              <a:t> (Forwarding and Control Element Separation)</a:t>
            </a:r>
          </a:p>
          <a:p>
            <a:r>
              <a:rPr lang="en-US" altLang="ko-KR" dirty="0" smtClean="0"/>
              <a:t>Logically</a:t>
            </a:r>
            <a:r>
              <a:rPr lang="en-US" altLang="ko-KR" dirty="0" smtClean="0"/>
              <a:t>-centralize control of the network</a:t>
            </a:r>
          </a:p>
          <a:p>
            <a:pPr lvl="1"/>
            <a:r>
              <a:rPr lang="en-US" altLang="ko-KR" dirty="0" smtClean="0"/>
              <a:t>Routing Control Platform (RCP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4D</a:t>
            </a:r>
          </a:p>
          <a:p>
            <a:pPr lvl="1"/>
            <a:r>
              <a:rPr lang="en-US" altLang="ko-KR" dirty="0" smtClean="0"/>
              <a:t>Ethane</a:t>
            </a:r>
            <a:endParaRPr lang="en-US" altLang="ko-KR" dirty="0" smtClean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5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Professional Activities</a:t>
            </a:r>
          </a:p>
          <a:p>
            <a:pPr lvl="1"/>
            <a:r>
              <a:rPr lang="en-US" dirty="0"/>
              <a:t>DIMACS Workshop on Software Defined Networking, Dec, </a:t>
            </a:r>
            <a:r>
              <a:rPr lang="en-US" dirty="0" smtClean="0"/>
              <a:t>2012</a:t>
            </a:r>
            <a:endParaRPr lang="en-US" dirty="0" smtClean="0"/>
          </a:p>
          <a:p>
            <a:pPr lvl="1"/>
            <a:r>
              <a:rPr lang="en-US" dirty="0" smtClean="0"/>
              <a:t>ACM </a:t>
            </a:r>
            <a:r>
              <a:rPr lang="en-US" dirty="0" smtClean="0"/>
              <a:t>Workshop on Cellular </a:t>
            </a:r>
            <a:r>
              <a:rPr lang="en-US" dirty="0"/>
              <a:t>Networks: Operations, Challenges, and Future Design (</a:t>
            </a:r>
            <a:r>
              <a:rPr lang="en-US" dirty="0" err="1"/>
              <a:t>CellNet</a:t>
            </a:r>
            <a:r>
              <a:rPr lang="en-US" dirty="0" smtClean="0"/>
              <a:t>), 2012-2013</a:t>
            </a:r>
          </a:p>
          <a:p>
            <a:pPr lvl="1"/>
            <a:r>
              <a:rPr lang="en-US" dirty="0" smtClean="0"/>
              <a:t>ACM </a:t>
            </a:r>
            <a:r>
              <a:rPr lang="en-US" dirty="0" err="1" smtClean="0"/>
              <a:t>MobiSys</a:t>
            </a:r>
            <a:r>
              <a:rPr lang="en-US" dirty="0" smtClean="0"/>
              <a:t> </a:t>
            </a:r>
            <a:r>
              <a:rPr lang="en-US" dirty="0"/>
              <a:t>Workshop on Mobile Cloud Computing &amp; Services: Social Networks and Beyond (MCS), June </a:t>
            </a:r>
            <a:r>
              <a:rPr lang="en-US" dirty="0" smtClean="0"/>
              <a:t>2010</a:t>
            </a:r>
          </a:p>
          <a:p>
            <a:pPr lvl="1"/>
            <a:r>
              <a:rPr lang="en-US" dirty="0"/>
              <a:t> DIMACS Workshop on Systems and Networking Advances in Cloud Computing, </a:t>
            </a:r>
            <a:r>
              <a:rPr lang="en-US" dirty="0" smtClean="0"/>
              <a:t>Dec, 2011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Cellular Networks and Mobile Computing (Spring 2012, Fall 2012, Spring </a:t>
            </a:r>
            <a:r>
              <a:rPr lang="en-US" dirty="0" smtClean="0"/>
              <a:t>2013, Spring 2014)</a:t>
            </a:r>
          </a:p>
          <a:p>
            <a:pPr lvl="1"/>
            <a:r>
              <a:rPr lang="en-US" dirty="0" smtClean="0"/>
              <a:t>Software Defined Networking (Fall 2013)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8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Separating Control and Data Planes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199" y="1600200"/>
            <a:ext cx="8402595" cy="4525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Compared to Active Networking:</a:t>
            </a:r>
          </a:p>
          <a:p>
            <a:r>
              <a:rPr lang="en-US" altLang="ko-KR" dirty="0" smtClean="0"/>
              <a:t>Focused on pressing problems in </a:t>
            </a:r>
            <a:r>
              <a:rPr lang="en-US" altLang="ko-KR" b="1" dirty="0" smtClean="0"/>
              <a:t>network management</a:t>
            </a:r>
          </a:p>
          <a:p>
            <a:pPr lvl="1"/>
            <a:r>
              <a:rPr lang="en-US" altLang="ko-KR" dirty="0" smtClean="0"/>
              <a:t>By and for network administrators</a:t>
            </a:r>
          </a:p>
          <a:p>
            <a:pPr lvl="1"/>
            <a:r>
              <a:rPr lang="en-US" altLang="ko-KR" dirty="0" smtClean="0"/>
              <a:t>Programmability in the control plane (rather than data plane)</a:t>
            </a:r>
          </a:p>
          <a:p>
            <a:pPr lvl="1"/>
            <a:r>
              <a:rPr lang="en-US" altLang="ko-KR" dirty="0" smtClean="0"/>
              <a:t>Network-wide visibility and control (rather than device-level configuration)</a:t>
            </a:r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40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Separating Control and Data Planes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Contributions:</a:t>
            </a:r>
          </a:p>
          <a:p>
            <a:r>
              <a:rPr lang="en-US" altLang="ko-KR" dirty="0" smtClean="0"/>
              <a:t>Logically centralized control using </a:t>
            </a:r>
            <a:r>
              <a:rPr lang="en-US" altLang="ko-KR" b="1" dirty="0" smtClean="0"/>
              <a:t>an open interface</a:t>
            </a:r>
            <a:r>
              <a:rPr lang="en-US" altLang="ko-KR" dirty="0" smtClean="0"/>
              <a:t> to the data plane</a:t>
            </a:r>
          </a:p>
          <a:p>
            <a:pPr lvl="1"/>
            <a:r>
              <a:rPr lang="en-US" altLang="ko-KR" dirty="0" smtClean="0"/>
              <a:t>IETF (</a:t>
            </a:r>
            <a:r>
              <a:rPr lang="en-US" altLang="ko-KR" dirty="0" err="1" smtClean="0"/>
              <a:t>ForCES</a:t>
            </a:r>
            <a:r>
              <a:rPr lang="en-US" altLang="ko-KR" dirty="0" smtClean="0"/>
              <a:t>) defined an open, standard interface to install forwarding-table entries</a:t>
            </a:r>
          </a:p>
          <a:p>
            <a:pPr lvl="1"/>
            <a:r>
              <a:rPr lang="en-US" altLang="ko-KR" dirty="0" smtClean="0"/>
              <a:t>RCP used existing control plane protocol (BGP) to install forwarding-table entries</a:t>
            </a:r>
          </a:p>
          <a:p>
            <a:r>
              <a:rPr lang="en-US" altLang="ko-KR" dirty="0" smtClean="0"/>
              <a:t>Distributed state management</a:t>
            </a:r>
          </a:p>
          <a:p>
            <a:pPr lvl="1"/>
            <a:r>
              <a:rPr lang="en-US" altLang="ko-KR" dirty="0" smtClean="0"/>
              <a:t>A logically centralized controller must be replicated to cope with controller failure, but replication introduces inconsistent state across replicas</a:t>
            </a:r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9/8/14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Defined Networking (COMS 6998-10)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47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28800" y="6400800"/>
            <a:ext cx="5029200" cy="3206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Software Defined Networking (COMS 6998-10)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4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The separate of control plane from data plane</a:t>
            </a:r>
            <a:endParaRPr lang="en-US" sz="3200" b="1" dirty="0" smtClean="0"/>
          </a:p>
          <a:p>
            <a:r>
              <a:rPr lang="en-US" b="1" dirty="0" smtClean="0"/>
              <a:t>Data Plane</a:t>
            </a:r>
            <a:r>
              <a:rPr lang="en-US" dirty="0" smtClean="0"/>
              <a:t>: processing and delivery of packets</a:t>
            </a:r>
          </a:p>
          <a:p>
            <a:pPr lvl="1"/>
            <a:r>
              <a:rPr lang="en-US" dirty="0" smtClean="0"/>
              <a:t>Based on state in routers and endpoints</a:t>
            </a:r>
          </a:p>
          <a:p>
            <a:pPr lvl="1"/>
            <a:r>
              <a:rPr lang="en-US" dirty="0" smtClean="0"/>
              <a:t>E.g., IP, TCP, Ethernet, etc.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 timescales (per-packet)</a:t>
            </a:r>
          </a:p>
          <a:p>
            <a:pPr lvl="1"/>
            <a:endParaRPr lang="en-US" dirty="0"/>
          </a:p>
          <a:p>
            <a:r>
              <a:rPr lang="en-US" b="1" dirty="0" smtClean="0"/>
              <a:t>Control Plane</a:t>
            </a:r>
            <a:r>
              <a:rPr lang="en-US" dirty="0" smtClean="0"/>
              <a:t>: establishing the state in routers</a:t>
            </a:r>
          </a:p>
          <a:p>
            <a:pPr lvl="1"/>
            <a:r>
              <a:rPr lang="en-US" dirty="0" smtClean="0"/>
              <a:t>Determines how and where packets are forwarded</a:t>
            </a:r>
          </a:p>
          <a:p>
            <a:pPr lvl="1"/>
            <a:r>
              <a:rPr lang="en-US" dirty="0" smtClean="0"/>
              <a:t>Routing, traffic engineering, firewall state, …</a:t>
            </a:r>
          </a:p>
          <a:p>
            <a:pPr lvl="1"/>
            <a:r>
              <a:rPr lang="en-US" dirty="0" smtClean="0"/>
              <a:t>Slow time-scales (per control event)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  <a:ea typeface="Arial"/>
                <a:cs typeface="Arial"/>
              </a:rPr>
              <a:pPr/>
              <a:t>7</a:t>
            </a:fld>
            <a:endParaRPr lang="en-US">
              <a:solidFill>
                <a:srgbClr val="000000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1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Course Syllabus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5100" dirty="0" smtClean="0"/>
              <a:t>SDN Basics and Scalability (</a:t>
            </a:r>
            <a:r>
              <a:rPr lang="en-US" sz="5100" dirty="0"/>
              <a:t>L</a:t>
            </a:r>
            <a:r>
              <a:rPr lang="en-US" sz="5100" dirty="0" smtClean="0"/>
              <a:t>ecture 2, 3)</a:t>
            </a:r>
          </a:p>
          <a:p>
            <a:pPr lvl="1">
              <a:defRPr/>
            </a:pPr>
            <a:r>
              <a:rPr lang="en-US" sz="3400" dirty="0" err="1" smtClean="0"/>
              <a:t>OpenFlow</a:t>
            </a:r>
            <a:r>
              <a:rPr lang="en-US" sz="3400" dirty="0" smtClean="0"/>
              <a:t>, Floodlight, </a:t>
            </a:r>
            <a:r>
              <a:rPr lang="en-US" sz="3400" dirty="0" smtClean="0"/>
              <a:t>ONOS, </a:t>
            </a:r>
            <a:r>
              <a:rPr lang="en-US" sz="3400" dirty="0" err="1" smtClean="0"/>
              <a:t>OpenDayLight</a:t>
            </a:r>
            <a:r>
              <a:rPr lang="en-US" sz="3400" dirty="0" smtClean="0"/>
              <a:t>, </a:t>
            </a:r>
            <a:r>
              <a:rPr lang="en-US" sz="3400" dirty="0" err="1"/>
              <a:t>M</a:t>
            </a:r>
            <a:r>
              <a:rPr lang="en-US" sz="3400" dirty="0" err="1" smtClean="0"/>
              <a:t>ininet</a:t>
            </a:r>
            <a:endParaRPr lang="en-US" sz="3400" dirty="0"/>
          </a:p>
          <a:p>
            <a:pPr lvl="1">
              <a:defRPr/>
            </a:pPr>
            <a:r>
              <a:rPr lang="en-US" sz="3400" dirty="0" smtClean="0"/>
              <a:t>Scalable control plane: hierarchical controller, logical crossbar</a:t>
            </a:r>
            <a:endParaRPr lang="en-US" sz="3400" dirty="0"/>
          </a:p>
          <a:p>
            <a:pPr lvl="1">
              <a:defRPr/>
            </a:pPr>
            <a:r>
              <a:rPr lang="en-US" sz="3400" dirty="0" smtClean="0"/>
              <a:t>Scalable data plane</a:t>
            </a:r>
            <a:endParaRPr lang="en-US" sz="3400" dirty="0"/>
          </a:p>
          <a:p>
            <a:pPr>
              <a:defRPr/>
            </a:pPr>
            <a:r>
              <a:rPr lang="en-US" sz="5100" dirty="0" smtClean="0"/>
              <a:t>SDN Abstraction (Lecture 4, 5, 6)</a:t>
            </a:r>
          </a:p>
          <a:p>
            <a:pPr lvl="1">
              <a:defRPr/>
            </a:pPr>
            <a:r>
              <a:rPr lang="en-US" sz="3400" dirty="0" smtClean="0"/>
              <a:t>Programming language, verification, network update</a:t>
            </a:r>
            <a:endParaRPr lang="en-US" sz="5100" dirty="0" smtClean="0"/>
          </a:p>
          <a:p>
            <a:pPr>
              <a:defRPr/>
            </a:pPr>
            <a:r>
              <a:rPr lang="en-US" sz="5100" dirty="0" smtClean="0"/>
              <a:t>Programmable Data Plane (</a:t>
            </a:r>
            <a:r>
              <a:rPr lang="en-US" sz="5100" dirty="0"/>
              <a:t>L</a:t>
            </a:r>
            <a:r>
              <a:rPr lang="en-US" sz="5100" dirty="0" smtClean="0"/>
              <a:t>ecture 7) </a:t>
            </a:r>
            <a:endParaRPr lang="en-US" sz="5100" dirty="0"/>
          </a:p>
          <a:p>
            <a:pPr lvl="1">
              <a:defRPr/>
            </a:pPr>
            <a:r>
              <a:rPr lang="en-US" sz="3400" dirty="0" smtClean="0"/>
              <a:t>Protocol independent forwarding, Click modular router, </a:t>
            </a:r>
            <a:r>
              <a:rPr lang="en-US" sz="3400" dirty="0" err="1" smtClean="0"/>
              <a:t>SwitchBlade</a:t>
            </a:r>
            <a:endParaRPr lang="en-US" sz="3400" dirty="0" smtClean="0"/>
          </a:p>
          <a:p>
            <a:pPr>
              <a:defRPr/>
            </a:pPr>
            <a:r>
              <a:rPr lang="en-US" sz="5100" dirty="0" smtClean="0"/>
              <a:t>SDN Application (</a:t>
            </a:r>
            <a:r>
              <a:rPr lang="en-US" sz="5100" dirty="0"/>
              <a:t>L</a:t>
            </a:r>
            <a:r>
              <a:rPr lang="en-US" sz="5100" dirty="0" smtClean="0"/>
              <a:t>ecture 8, 9, 10)</a:t>
            </a:r>
            <a:endParaRPr lang="en-US" sz="5100" dirty="0"/>
          </a:p>
          <a:p>
            <a:pPr lvl="1">
              <a:defRPr/>
            </a:pPr>
            <a:r>
              <a:rPr lang="en-US" sz="3400" dirty="0" smtClean="0"/>
              <a:t> </a:t>
            </a:r>
            <a:r>
              <a:rPr lang="en-US" sz="3400" dirty="0"/>
              <a:t>T</a:t>
            </a:r>
            <a:r>
              <a:rPr lang="en-US" sz="3400" dirty="0" smtClean="0"/>
              <a:t>raffic </a:t>
            </a:r>
            <a:r>
              <a:rPr lang="en-US" sz="3400" dirty="0" smtClean="0"/>
              <a:t>management, wireless networks</a:t>
            </a:r>
          </a:p>
          <a:p>
            <a:pPr>
              <a:defRPr/>
            </a:pPr>
            <a:r>
              <a:rPr lang="en-US" sz="5100" dirty="0" smtClean="0"/>
              <a:t>SDN </a:t>
            </a:r>
            <a:r>
              <a:rPr lang="en-US" sz="5100" dirty="0" smtClean="0"/>
              <a:t>Virtualization and NFV (</a:t>
            </a:r>
            <a:r>
              <a:rPr lang="en-US" sz="5100" dirty="0" smtClean="0"/>
              <a:t>Lecture 11)</a:t>
            </a:r>
          </a:p>
          <a:p>
            <a:pPr>
              <a:defRPr/>
            </a:pPr>
            <a:r>
              <a:rPr lang="en-US" sz="5100" dirty="0" smtClean="0"/>
              <a:t>SDN Debugging, Fault Tolerance and Security (Lecture 12)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Software Defined Networking (COMS 6998-10)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5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course equips you to address the following questions:</a:t>
            </a:r>
            <a:endParaRPr lang="en-US" dirty="0">
              <a:solidFill>
                <a:srgbClr val="9F8540"/>
              </a:solidFill>
            </a:endParaRPr>
          </a:p>
          <a:p>
            <a:pPr lvl="1"/>
            <a:r>
              <a:rPr lang="en-US" dirty="0" smtClean="0"/>
              <a:t>What is software defined networking?</a:t>
            </a:r>
          </a:p>
          <a:p>
            <a:pPr lvl="1"/>
            <a:r>
              <a:rPr lang="en-US" dirty="0" smtClean="0"/>
              <a:t>What are the key building blocks?</a:t>
            </a:r>
          </a:p>
          <a:p>
            <a:pPr lvl="1"/>
            <a:r>
              <a:rPr lang="en-US" dirty="0" smtClean="0"/>
              <a:t>How do I use SDN to solve enterprise, carrier, and data center/cloud networking problems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9/8/14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mich">
  <a:themeElements>
    <a:clrScheme name="Custom 1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FC0128"/>
      </a:accent1>
      <a:accent2>
        <a:srgbClr val="3365FB"/>
      </a:accent2>
      <a:accent3>
        <a:srgbClr val="FFFFFF"/>
      </a:accent3>
      <a:accent4>
        <a:srgbClr val="000000"/>
      </a:accent4>
      <a:accent5>
        <a:srgbClr val="14600C"/>
      </a:accent5>
      <a:accent6>
        <a:srgbClr val="2D5BE3"/>
      </a:accent6>
      <a:hlink>
        <a:srgbClr val="FE9B03"/>
      </a:hlink>
      <a:folHlink>
        <a:srgbClr val="D93192"/>
      </a:folHlink>
    </a:clrScheme>
    <a:fontScheme name="um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3" charset="0"/>
            <a:ea typeface="ＭＳ Ｐゴシック" pitchFamily="33" charset="-128"/>
            <a:cs typeface="ＭＳ Ｐゴシック" pitchFamily="3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3" charset="0"/>
            <a:ea typeface="ＭＳ Ｐゴシック" pitchFamily="33" charset="-128"/>
            <a:cs typeface="ＭＳ Ｐゴシック" pitchFamily="33" charset="-128"/>
          </a:defRPr>
        </a:defPPr>
      </a:lstStyle>
    </a:lnDef>
  </a:objectDefaults>
  <a:extraClrSchemeLst>
    <a:extraClrScheme>
      <a:clrScheme name="umi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ic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mich">
  <a:themeElements>
    <a:clrScheme name="Custom 1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FC0128"/>
      </a:accent1>
      <a:accent2>
        <a:srgbClr val="3365FB"/>
      </a:accent2>
      <a:accent3>
        <a:srgbClr val="FFFFFF"/>
      </a:accent3>
      <a:accent4>
        <a:srgbClr val="000000"/>
      </a:accent4>
      <a:accent5>
        <a:srgbClr val="14600C"/>
      </a:accent5>
      <a:accent6>
        <a:srgbClr val="2D5BE3"/>
      </a:accent6>
      <a:hlink>
        <a:srgbClr val="FE9B03"/>
      </a:hlink>
      <a:folHlink>
        <a:srgbClr val="D93192"/>
      </a:folHlink>
    </a:clrScheme>
    <a:fontScheme name="um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3" charset="0"/>
            <a:ea typeface="ＭＳ Ｐゴシック" pitchFamily="33" charset="-128"/>
            <a:cs typeface="ＭＳ Ｐゴシック" pitchFamily="3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3" charset="0"/>
            <a:ea typeface="ＭＳ Ｐゴシック" pitchFamily="33" charset="-128"/>
            <a:cs typeface="ＭＳ Ｐゴシック" pitchFamily="33" charset="-128"/>
          </a:defRPr>
        </a:defPPr>
      </a:lstStyle>
    </a:lnDef>
  </a:objectDefaults>
  <a:extraClrSchemeLst>
    <a:extraClrScheme>
      <a:clrScheme name="umi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ic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22159</TotalTime>
  <Words>4504</Words>
  <Application>Microsoft Macintosh PowerPoint</Application>
  <PresentationFormat>On-screen Show (4:3)</PresentationFormat>
  <Paragraphs>828</Paragraphs>
  <Slides>62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Office Theme</vt:lpstr>
      <vt:lpstr>umich</vt:lpstr>
      <vt:lpstr>cs426</vt:lpstr>
      <vt:lpstr>1_umich</vt:lpstr>
      <vt:lpstr>Software Defined Networking COMS 6998-10, Fall 2014</vt:lpstr>
      <vt:lpstr>Outline</vt:lpstr>
      <vt:lpstr>Part I: Course Introduction and Logistics </vt:lpstr>
      <vt:lpstr>Introduction</vt:lpstr>
      <vt:lpstr>Experiences</vt:lpstr>
      <vt:lpstr>Experiences (Cont’d)</vt:lpstr>
      <vt:lpstr>Definition of SDN</vt:lpstr>
      <vt:lpstr>Course Syllabus</vt:lpstr>
      <vt:lpstr>Course Goals and Structure</vt:lpstr>
      <vt:lpstr>Course Goals and Structure (Cont’d)</vt:lpstr>
      <vt:lpstr>Course Goals and Structure (Cont’d)</vt:lpstr>
      <vt:lpstr>Research Project</vt:lpstr>
      <vt:lpstr>Research Project (Cont’d)</vt:lpstr>
      <vt:lpstr>Research Project (Cont’d)</vt:lpstr>
      <vt:lpstr>List of Suggested Projects</vt:lpstr>
      <vt:lpstr>Class Resources</vt:lpstr>
      <vt:lpstr>Brief Introduction to SDN</vt:lpstr>
      <vt:lpstr>Key to Internet Success: Layers</vt:lpstr>
      <vt:lpstr>Why Is Layering So Important?</vt:lpstr>
      <vt:lpstr>Built an Artifact, Not a Discipline</vt:lpstr>
      <vt:lpstr>Why Does Networking Lag Behind?</vt:lpstr>
      <vt:lpstr>Infrastructure Still Works!</vt:lpstr>
      <vt:lpstr>What Is the problem?</vt:lpstr>
      <vt:lpstr>A Better Example: Programming</vt:lpstr>
      <vt:lpstr>“The Power of Abstraction”</vt:lpstr>
      <vt:lpstr>Layers are Great Abstractions</vt:lpstr>
      <vt:lpstr>The Network Control Problem</vt:lpstr>
      <vt:lpstr>Programming Analogy</vt:lpstr>
      <vt:lpstr>From Requirements to Abstractions</vt:lpstr>
      <vt:lpstr>SDN in a Nutshell</vt:lpstr>
      <vt:lpstr>1. Distributed State Abstraction</vt:lpstr>
      <vt:lpstr>Software Defined Network (SDN)</vt:lpstr>
      <vt:lpstr>Major Change in Paradigm</vt:lpstr>
      <vt:lpstr>2. Specification Abstraction</vt:lpstr>
      <vt:lpstr>Simple Example: Access Control</vt:lpstr>
      <vt:lpstr>Software Defined Network: Take 2</vt:lpstr>
      <vt:lpstr>What Does This Picture Mean?</vt:lpstr>
      <vt:lpstr>Software Defined Network: Take 2</vt:lpstr>
      <vt:lpstr>Two Examples Uses</vt:lpstr>
      <vt:lpstr>3. Forwarding Abstraction</vt:lpstr>
      <vt:lpstr>Does SDN Work?</vt:lpstr>
      <vt:lpstr>SDN: Clean Separation of Concerns</vt:lpstr>
      <vt:lpstr>We Have Achieved Modularity!</vt:lpstr>
      <vt:lpstr>PowerPoint Presentation</vt:lpstr>
      <vt:lpstr>PowerPoint Presentation</vt:lpstr>
      <vt:lpstr>PowerPoint Presentation</vt:lpstr>
      <vt:lpstr>How SDN shaping Industry?</vt:lpstr>
      <vt:lpstr>How SDN shaping Industry (Cont’d)</vt:lpstr>
      <vt:lpstr>How SDN shaping Industry (Cont’d)</vt:lpstr>
      <vt:lpstr>How SDN shaping Industry (Cont’d)</vt:lpstr>
      <vt:lpstr>How SDN shaping Research?</vt:lpstr>
      <vt:lpstr>How SDN shaping Research (Cont’d)</vt:lpstr>
      <vt:lpstr>Part II: SDN Origins</vt:lpstr>
      <vt:lpstr>Part II: SDN Origins (Cont’d)</vt:lpstr>
      <vt:lpstr>Active Networking</vt:lpstr>
      <vt:lpstr>Contributions of Active Networking</vt:lpstr>
      <vt:lpstr>Active Networking</vt:lpstr>
      <vt:lpstr>Separating Control and Data Planes</vt:lpstr>
      <vt:lpstr>Separating Control and Data Planes</vt:lpstr>
      <vt:lpstr>Separating Control and Data Planes</vt:lpstr>
      <vt:lpstr>Separating Control and Data Planes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610</cp:revision>
  <dcterms:created xsi:type="dcterms:W3CDTF">2011-08-08T23:13:16Z</dcterms:created>
  <dcterms:modified xsi:type="dcterms:W3CDTF">2014-09-09T04:26:23Z</dcterms:modified>
</cp:coreProperties>
</file>