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</p:sldMasterIdLst>
  <p:notesMasterIdLst>
    <p:notesMasterId r:id="rId19"/>
  </p:notesMasterIdLst>
  <p:sldIdLst>
    <p:sldId id="484" r:id="rId2"/>
    <p:sldId id="510" r:id="rId3"/>
    <p:sldId id="489" r:id="rId4"/>
    <p:sldId id="491" r:id="rId5"/>
    <p:sldId id="494" r:id="rId6"/>
    <p:sldId id="492" r:id="rId7"/>
    <p:sldId id="490" r:id="rId8"/>
    <p:sldId id="496" r:id="rId9"/>
    <p:sldId id="495" r:id="rId10"/>
    <p:sldId id="498" r:id="rId11"/>
    <p:sldId id="500" r:id="rId12"/>
    <p:sldId id="501" r:id="rId13"/>
    <p:sldId id="502" r:id="rId14"/>
    <p:sldId id="506" r:id="rId15"/>
    <p:sldId id="507" r:id="rId16"/>
    <p:sldId id="493" r:id="rId17"/>
    <p:sldId id="509" r:id="rId18"/>
  </p:sldIdLst>
  <p:sldSz cx="9144000" cy="6858000" type="screen4x3"/>
  <p:notesSz cx="6858000" cy="91900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66FF"/>
    <a:srgbClr val="FF99FF"/>
    <a:srgbClr val="33CC33"/>
    <a:srgbClr val="FF0000"/>
    <a:srgbClr val="FF6600"/>
    <a:srgbClr val="CC6600"/>
    <a:srgbClr val="A2EC1E"/>
    <a:srgbClr val="66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-155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890" y="-84"/>
      </p:cViewPr>
      <p:guideLst>
        <p:guide orient="horz" pos="2894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9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630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2893ABE9-72AC-486C-B3FF-3D7BAD46BF8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72F01C-7CE2-4D85-AE17-A7D05C1DE1FE}" type="slidenum">
              <a:rPr lang="en-US"/>
              <a:pPr/>
              <a:t>1</a:t>
            </a:fld>
            <a:endParaRPr lang="en-US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ABE9-72AC-486C-B3FF-3D7BAD46BF8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ABE9-72AC-486C-B3FF-3D7BAD46BF8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ABE9-72AC-486C-B3FF-3D7BAD46BF8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ABE9-72AC-486C-B3FF-3D7BAD46BF8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ABE9-72AC-486C-B3FF-3D7BAD46BF8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ABE9-72AC-486C-B3FF-3D7BAD46BF8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ABE9-72AC-486C-B3FF-3D7BAD46BF8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ABE9-72AC-486C-B3FF-3D7BAD46BF8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ABE9-72AC-486C-B3FF-3D7BAD46BF8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ABE9-72AC-486C-B3FF-3D7BAD46BF8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ABE9-72AC-486C-B3FF-3D7BAD46BF8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ABE9-72AC-486C-B3FF-3D7BAD46BF8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ABE9-72AC-486C-B3FF-3D7BAD46BF8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ABE9-72AC-486C-B3FF-3D7BAD46BF8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ABE9-72AC-486C-B3FF-3D7BAD46BF8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ABE9-72AC-486C-B3FF-3D7BAD46BF8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76250"/>
            <a:ext cx="1943100" cy="5619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76250"/>
            <a:ext cx="5676900" cy="5619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>
                <a:gamma/>
                <a:shade val="46275"/>
                <a:invGamma/>
              </a:srgbClr>
            </a:gs>
            <a:gs pos="100000">
              <a:srgbClr val="0000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76250"/>
            <a:ext cx="7772400" cy="1276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0468" name="Rectangle 4"/>
          <p:cNvSpPr>
            <a:spLocks noChangeArrowheads="1"/>
          </p:cNvSpPr>
          <p:nvPr/>
        </p:nvSpPr>
        <p:spPr bwMode="auto">
          <a:xfrm>
            <a:off x="8842375" y="6616700"/>
            <a:ext cx="377825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fld id="{DE842AC9-F3AE-464C-B729-B91A3799D0C6}" type="slidenum">
              <a:rPr lang="en-US" sz="1000"/>
              <a:pPr/>
              <a:t>‹#›</a:t>
            </a:fld>
            <a:endParaRPr lang="en-US" sz="1000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553200"/>
            <a:ext cx="2895600" cy="220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Book Antiqua" pitchFamily="18" charset="0"/>
              </a:defRPr>
            </a:lvl1pPr>
          </a:lstStyle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SzPct val="110000"/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SzPct val="110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C0C0"/>
        </a:buClr>
        <a:buSzPct val="11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moz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Tools </a:t>
            </a:r>
            <a:r>
              <a:rPr lang="en-US" sz="2800" dirty="0" smtClean="0">
                <a:solidFill>
                  <a:srgbClr val="FFFF00"/>
                </a:solidFill>
              </a:rPr>
              <a:t>(Yves)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Efficient Web Browsing on Hand Held Devices </a:t>
            </a:r>
            <a:r>
              <a:rPr lang="en-US" sz="2800" dirty="0" smtClean="0">
                <a:solidFill>
                  <a:srgbClr val="FFFF00"/>
                </a:solidFill>
              </a:rPr>
              <a:t>(</a:t>
            </a:r>
            <a:r>
              <a:rPr lang="en-US" sz="2800" dirty="0" err="1" smtClean="0">
                <a:solidFill>
                  <a:srgbClr val="FFFF00"/>
                </a:solidFill>
              </a:rPr>
              <a:t>Shrenik</a:t>
            </a:r>
            <a:r>
              <a:rPr lang="en-US" sz="2800" dirty="0" smtClean="0">
                <a:solidFill>
                  <a:srgbClr val="FFFF00"/>
                </a:solidFill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Web Page Summarization using Click-through Data </a:t>
            </a:r>
            <a:r>
              <a:rPr lang="en-US" sz="2800" dirty="0" smtClean="0">
                <a:solidFill>
                  <a:srgbClr val="FFFF00"/>
                </a:solidFill>
              </a:rPr>
              <a:t>(Kathy)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On the Summarization of Dynamically Introduced Data </a:t>
            </a:r>
            <a:r>
              <a:rPr lang="en-US" sz="2800" dirty="0" smtClean="0">
                <a:solidFill>
                  <a:srgbClr val="FFFF00"/>
                </a:solidFill>
              </a:rPr>
              <a:t>(Clement)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Ocelot: A System for Summarizing Web Pages </a:t>
            </a:r>
            <a:r>
              <a:rPr lang="en-US" sz="2800" dirty="0" smtClean="0">
                <a:solidFill>
                  <a:srgbClr val="FFFF00"/>
                </a:solidFill>
              </a:rPr>
              <a:t>(Kathy)</a:t>
            </a:r>
          </a:p>
          <a:p>
            <a:pPr>
              <a:lnSpc>
                <a:spcPct val="80000"/>
              </a:lnSpc>
              <a:buNone/>
            </a:pP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Ocelot: A system for summarizing web 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Synthesizes/generates the words in the summary</a:t>
            </a:r>
          </a:p>
          <a:p>
            <a:r>
              <a:rPr lang="en-US" dirty="0" smtClean="0"/>
              <a:t>Uses ODP (</a:t>
            </a:r>
            <a:r>
              <a:rPr lang="en-US" dirty="0" err="1" smtClean="0"/>
              <a:t>Demoz</a:t>
            </a:r>
            <a:r>
              <a:rPr lang="en-US" dirty="0" smtClean="0"/>
              <a:t>) as training/test</a:t>
            </a:r>
          </a:p>
          <a:p>
            <a:r>
              <a:rPr lang="en-US" dirty="0" smtClean="0"/>
              <a:t>Uses statistical models for generation</a:t>
            </a:r>
          </a:p>
          <a:p>
            <a:r>
              <a:rPr lang="en-US" dirty="0" smtClean="0"/>
              <a:t>Methods closely related to those in statistical machine translation (MT)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276350"/>
          </a:xfrm>
        </p:spPr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dirty="0" smtClean="0"/>
              <a:t>Content selection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Select words according to their frequency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Select words which do not occur in the summary using semantic similarity</a:t>
            </a:r>
          </a:p>
          <a:p>
            <a:r>
              <a:rPr lang="en-US" dirty="0" smtClean="0"/>
              <a:t>Ordering</a:t>
            </a:r>
          </a:p>
          <a:p>
            <a:pPr lvl="1"/>
            <a:r>
              <a:rPr lang="en-US" sz="2400" dirty="0" err="1" smtClean="0">
                <a:solidFill>
                  <a:srgbClr val="FFFF00"/>
                </a:solidFill>
              </a:rPr>
              <a:t>Ngram</a:t>
            </a:r>
            <a:r>
              <a:rPr lang="en-US" sz="2400" dirty="0" smtClean="0">
                <a:solidFill>
                  <a:srgbClr val="FFFF00"/>
                </a:solidFill>
              </a:rPr>
              <a:t> model of language</a:t>
            </a:r>
            <a:endParaRPr lang="en-US" sz="2400" dirty="0" smtClean="0"/>
          </a:p>
          <a:p>
            <a:r>
              <a:rPr lang="en-US" dirty="0" smtClean="0"/>
              <a:t>Search for the best sequence satisfying both content and ordering</a:t>
            </a:r>
          </a:p>
          <a:p>
            <a:pPr lvl="1"/>
            <a:r>
              <a:rPr lang="en-US" sz="2400" dirty="0" err="1" smtClean="0">
                <a:solidFill>
                  <a:srgbClr val="FFFF00"/>
                </a:solidFill>
              </a:rPr>
              <a:t>Viterbi</a:t>
            </a:r>
            <a:r>
              <a:rPr lang="en-US" sz="2400" dirty="0" smtClean="0">
                <a:solidFill>
                  <a:srgbClr val="FFFF00"/>
                </a:solidFill>
              </a:rPr>
              <a:t> search to find word that maximizes content selection and </a:t>
            </a:r>
            <a:r>
              <a:rPr lang="en-US" sz="2400" dirty="0" err="1" smtClean="0">
                <a:solidFill>
                  <a:srgbClr val="FFFF00"/>
                </a:solidFill>
              </a:rPr>
              <a:t>ngram</a:t>
            </a:r>
            <a:r>
              <a:rPr lang="en-US" sz="2400" dirty="0" smtClean="0">
                <a:solidFill>
                  <a:srgbClr val="FFFF00"/>
                </a:solidFill>
              </a:rPr>
              <a:t> model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Bag of words </a:t>
            </a:r>
            <a:r>
              <a:rPr lang="en-US" dirty="0" err="1" smtClean="0"/>
              <a:t>gisting</a:t>
            </a:r>
            <a:r>
              <a:rPr lang="en-US" dirty="0" smtClean="0"/>
              <a:t>: for each slot, draw a word from the bag</a:t>
            </a:r>
          </a:p>
          <a:p>
            <a:r>
              <a:rPr lang="en-US" dirty="0" smtClean="0"/>
              <a:t>Plus new words: Draw a word, then replace with a similar word</a:t>
            </a:r>
          </a:p>
          <a:p>
            <a:r>
              <a:rPr lang="en-US" dirty="0" smtClean="0"/>
              <a:t>Combine with tri-gram model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7772400" cy="1276350"/>
          </a:xfrm>
        </p:spPr>
        <p:txBody>
          <a:bodyPr/>
          <a:lstStyle/>
          <a:p>
            <a:r>
              <a:rPr lang="en-US" dirty="0" smtClean="0"/>
              <a:t>Data (ODP)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114800"/>
          </a:xfrm>
        </p:spPr>
        <p:txBody>
          <a:bodyPr/>
          <a:lstStyle/>
          <a:p>
            <a:r>
              <a:rPr lang="en-US" dirty="0" smtClean="0"/>
              <a:t>Training: 103,064 summaries + links</a:t>
            </a:r>
          </a:p>
          <a:p>
            <a:r>
              <a:rPr lang="en-US" dirty="0" smtClean="0"/>
              <a:t>Test: 1046 summaries + links 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50833" t="22222" r="11250" b="24445"/>
          <a:stretch>
            <a:fillRect/>
          </a:stretch>
        </p:blipFill>
        <p:spPr bwMode="auto">
          <a:xfrm>
            <a:off x="1717676" y="2438401"/>
            <a:ext cx="5585882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Training: Word relatedness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summary/gist and document are aligned</a:t>
            </a:r>
          </a:p>
          <a:p>
            <a:r>
              <a:rPr lang="en-US" dirty="0" smtClean="0"/>
              <a:t>Each word in D corresponds to one word in G (gist), possibly the null word</a:t>
            </a:r>
          </a:p>
          <a:p>
            <a:r>
              <a:rPr lang="en-US" dirty="0" smtClean="0"/>
              <a:t>If D contains m words and G contains n+1 words then (n+1)</a:t>
            </a:r>
            <a:r>
              <a:rPr lang="en-US" baseline="30000" dirty="0" smtClean="0"/>
              <a:t>m</a:t>
            </a:r>
            <a:r>
              <a:rPr lang="en-US" dirty="0" smtClean="0"/>
              <a:t> alignments</a:t>
            </a:r>
          </a:p>
          <a:p>
            <a:pPr lvl="1"/>
            <a:r>
              <a:rPr lang="en-US" dirty="0" smtClean="0"/>
              <a:t>Use expectation maximization to choose best alignment for D1|G1 pair then D2|G2 pair, etc.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52083" t="19630" r="8750" b="12963"/>
          <a:stretch>
            <a:fillRect/>
          </a:stretch>
        </p:blipFill>
        <p:spPr bwMode="auto">
          <a:xfrm>
            <a:off x="762000" y="137808"/>
            <a:ext cx="6705600" cy="6491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49167" t="30741" r="13750" b="33704"/>
          <a:stretch>
            <a:fillRect/>
          </a:stretch>
        </p:blipFill>
        <p:spPr bwMode="auto">
          <a:xfrm>
            <a:off x="381000" y="2133600"/>
            <a:ext cx="6781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using word overlap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10000" t="18519" r="50417" b="5926"/>
          <a:stretch>
            <a:fillRect/>
          </a:stretch>
        </p:blipFill>
        <p:spPr bwMode="auto">
          <a:xfrm>
            <a:off x="1295400" y="-14438"/>
            <a:ext cx="6400800" cy="687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772400" cy="1276350"/>
          </a:xfrm>
        </p:spPr>
        <p:txBody>
          <a:bodyPr/>
          <a:lstStyle/>
          <a:p>
            <a:r>
              <a:rPr lang="en-US" dirty="0" smtClean="0"/>
              <a:t>Past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305800" cy="4114800"/>
          </a:xfrm>
        </p:spPr>
        <p:txBody>
          <a:bodyPr/>
          <a:lstStyle/>
          <a:p>
            <a:r>
              <a:rPr lang="en-US" sz="2400" dirty="0" smtClean="0"/>
              <a:t>Ranking and recommending bars</a:t>
            </a:r>
          </a:p>
          <a:p>
            <a:r>
              <a:rPr lang="en-US" sz="2400" dirty="0" smtClean="0"/>
              <a:t>Clothing search engine</a:t>
            </a:r>
          </a:p>
          <a:p>
            <a:r>
              <a:rPr lang="en-US" sz="2400" dirty="0" smtClean="0"/>
              <a:t>Improving multilingual search</a:t>
            </a:r>
          </a:p>
          <a:p>
            <a:r>
              <a:rPr lang="en-US" sz="2400" dirty="0" smtClean="0"/>
              <a:t>Segmenting the bible by style</a:t>
            </a:r>
          </a:p>
          <a:p>
            <a:r>
              <a:rPr lang="en-US" sz="2400" dirty="0" smtClean="0"/>
              <a:t>Investigating bias in media reporting using bootstrapping</a:t>
            </a:r>
          </a:p>
          <a:p>
            <a:r>
              <a:rPr lang="en-US" sz="2400" dirty="0" err="1" smtClean="0"/>
              <a:t>Admatch</a:t>
            </a:r>
            <a:r>
              <a:rPr lang="en-US" sz="2400" dirty="0" smtClean="0"/>
              <a:t>: finding businesses with similar characteristics</a:t>
            </a:r>
          </a:p>
          <a:p>
            <a:r>
              <a:rPr lang="en-US" sz="2400" dirty="0" smtClean="0"/>
              <a:t>News event type clustering</a:t>
            </a:r>
          </a:p>
          <a:p>
            <a:r>
              <a:rPr lang="en-US" sz="2400" dirty="0" smtClean="0"/>
              <a:t>Query directed post-MT editing</a:t>
            </a:r>
          </a:p>
          <a:p>
            <a:r>
              <a:rPr lang="en-US" sz="2400" dirty="0" smtClean="0"/>
              <a:t>Retrieval of documents relating to different query senses</a:t>
            </a:r>
            <a:endParaRPr lang="en-US" sz="2400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Page Summarization Using </a:t>
            </a:r>
            <a:r>
              <a:rPr lang="en-US" dirty="0" err="1" smtClean="0"/>
              <a:t>Clickthrough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Extractive, generic summarization for web-pages</a:t>
            </a:r>
          </a:p>
          <a:p>
            <a:r>
              <a:rPr lang="en-US" dirty="0" err="1" smtClean="0"/>
              <a:t>Clickthrough</a:t>
            </a:r>
            <a:r>
              <a:rPr lang="en-US" dirty="0" smtClean="0"/>
              <a:t> data</a:t>
            </a:r>
          </a:p>
          <a:p>
            <a:pPr lvl="1"/>
            <a:r>
              <a:rPr lang="en-US" dirty="0" smtClean="0"/>
              <a:t>Could be collected from millions of users</a:t>
            </a:r>
          </a:p>
          <a:p>
            <a:pPr lvl="1"/>
            <a:r>
              <a:rPr lang="en-US" dirty="0" smtClean="0"/>
              <a:t>Queries that got users to this page</a:t>
            </a:r>
          </a:p>
          <a:p>
            <a:pPr lvl="2"/>
            <a:r>
              <a:rPr lang="en-US" dirty="0" smtClean="0"/>
              <a:t>&lt;</a:t>
            </a:r>
            <a:r>
              <a:rPr lang="en-US" dirty="0" err="1" smtClean="0"/>
              <a:t>u,q,p</a:t>
            </a:r>
            <a:r>
              <a:rPr lang="en-US" dirty="0" smtClean="0"/>
              <a:t>&gt;: user, query, page clicked on</a:t>
            </a:r>
          </a:p>
          <a:p>
            <a:pPr lvl="1"/>
            <a:r>
              <a:rPr lang="en-US" dirty="0" smtClean="0"/>
              <a:t>Assumption: Query word set may cover multiple topics in the web page</a:t>
            </a:r>
          </a:p>
          <a:p>
            <a:pPr lvl="1"/>
            <a:r>
              <a:rPr lang="en-US" dirty="0" smtClean="0"/>
              <a:t>Problems: </a:t>
            </a:r>
            <a:r>
              <a:rPr lang="en-US" dirty="0" err="1" smtClean="0"/>
              <a:t>Clickthrough</a:t>
            </a:r>
            <a:r>
              <a:rPr lang="en-US" dirty="0" smtClean="0"/>
              <a:t> data is noisy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Experimental analysis of </a:t>
            </a:r>
            <a:r>
              <a:rPr lang="en-US" sz="3600" dirty="0" err="1" smtClean="0"/>
              <a:t>clickthrough</a:t>
            </a:r>
            <a:r>
              <a:rPr lang="en-US" sz="3600" dirty="0" smtClean="0"/>
              <a:t> data and summaries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month of MSN </a:t>
            </a:r>
            <a:r>
              <a:rPr lang="en-US" dirty="0" err="1" smtClean="0"/>
              <a:t>clickthrough</a:t>
            </a:r>
            <a:r>
              <a:rPr lang="en-US" dirty="0" smtClean="0"/>
              <a:t> data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Of 260,763 accessed web pages, 109,694 contain keyword meta-data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45.5% keywords occur in queries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13.1% of query words appear as keywords</a:t>
            </a:r>
          </a:p>
          <a:p>
            <a:r>
              <a:rPr lang="en-US" dirty="0" smtClean="0"/>
              <a:t>Human summaries gathered of 90 web pages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58% of web pages contain query words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71.3% of summaries contain query words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  </a:t>
            </a:r>
            <a:r>
              <a:rPr lang="en-US" dirty="0" err="1" smtClean="0"/>
              <a:t>Clickthrough</a:t>
            </a:r>
            <a:r>
              <a:rPr lang="en-US" dirty="0" smtClean="0"/>
              <a:t> data is important for summaries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 bwMode="auto">
          <a:xfrm>
            <a:off x="1143000" y="2057400"/>
            <a:ext cx="978408" cy="484632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772400" cy="1276350"/>
          </a:xfrm>
        </p:spPr>
        <p:txBody>
          <a:bodyPr/>
          <a:lstStyle/>
          <a:p>
            <a:r>
              <a:rPr lang="en-US" sz="4000" dirty="0" smtClean="0"/>
              <a:t>Extractive summarization methods: words versus concepts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772400" cy="4114800"/>
          </a:xfrm>
        </p:spPr>
        <p:txBody>
          <a:bodyPr/>
          <a:lstStyle/>
          <a:p>
            <a:r>
              <a:rPr lang="en-US" dirty="0" smtClean="0"/>
              <a:t>Frequency (</a:t>
            </a:r>
            <a:r>
              <a:rPr lang="en-US" dirty="0" err="1" smtClean="0"/>
              <a:t>Luhn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Frequency of terms in web page weighted against frequency of terms in query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Latent Semantic Analysis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Singular value decomposition (SVD) of </a:t>
            </a:r>
            <a:r>
              <a:rPr lang="en-US" dirty="0" err="1" smtClean="0">
                <a:solidFill>
                  <a:srgbClr val="FFFF00"/>
                </a:solidFill>
              </a:rPr>
              <a:t>termXdocument</a:t>
            </a:r>
            <a:r>
              <a:rPr lang="en-US" dirty="0" smtClean="0">
                <a:solidFill>
                  <a:srgbClr val="FFFF00"/>
                </a:solidFill>
              </a:rPr>
              <a:t> matrix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Yields</a:t>
            </a:r>
            <a:r>
              <a:rPr lang="en-US" dirty="0" smtClean="0"/>
              <a:t> </a:t>
            </a:r>
            <a:r>
              <a:rPr lang="en-US" b="1" i="1" dirty="0" smtClean="0">
                <a:solidFill>
                  <a:srgbClr val="FF66FF"/>
                </a:solidFill>
              </a:rPr>
              <a:t>latent concepts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Adapted here to weight query terms higher</a:t>
            </a:r>
          </a:p>
          <a:p>
            <a:pPr lvl="1"/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58750" t="38519" r="10000" b="51851"/>
          <a:stretch>
            <a:fillRect/>
          </a:stretch>
        </p:blipFill>
        <p:spPr bwMode="auto">
          <a:xfrm>
            <a:off x="1905000" y="2819400"/>
            <a:ext cx="5715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276350"/>
          </a:xfrm>
        </p:spPr>
        <p:txBody>
          <a:bodyPr/>
          <a:lstStyle/>
          <a:p>
            <a:r>
              <a:rPr lang="en-US" sz="4000" dirty="0" smtClean="0"/>
              <a:t>When </a:t>
            </a:r>
            <a:r>
              <a:rPr lang="en-US" sz="4000" dirty="0" err="1" smtClean="0"/>
              <a:t>Clickthrough</a:t>
            </a:r>
            <a:r>
              <a:rPr lang="en-US" sz="4000" dirty="0" smtClean="0"/>
              <a:t> data is not enough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686800" cy="41148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Thematic lexicon based on </a:t>
            </a:r>
            <a:r>
              <a:rPr lang="en-US" dirty="0" err="1" smtClean="0"/>
              <a:t>Dmoz</a:t>
            </a:r>
            <a:r>
              <a:rPr lang="en-US" dirty="0" smtClean="0"/>
              <a:t>: </a:t>
            </a:r>
            <a:r>
              <a:rPr lang="en-US" dirty="0" smtClean="0">
                <a:hlinkClick r:id="rId3"/>
              </a:rPr>
              <a:t>http://dmoz.org</a:t>
            </a:r>
            <a:endParaRPr lang="en-US" dirty="0" smtClean="0"/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Provides term distributions per category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Can be used when there are no query words for a page</a:t>
            </a:r>
          </a:p>
          <a:p>
            <a:r>
              <a:rPr lang="en-US" dirty="0" smtClean="0"/>
              <a:t>Build the thematic lexicon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For each category, construct TS = to all query terms used to access any page in category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Parents take the union of TS of its children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Term weight = freq * ICF</a:t>
            </a:r>
          </a:p>
          <a:p>
            <a:r>
              <a:rPr lang="en-US" dirty="0" smtClean="0"/>
              <a:t>Summarize: no </a:t>
            </a:r>
            <a:r>
              <a:rPr lang="en-US" dirty="0" smtClean="0"/>
              <a:t>click-through data, </a:t>
            </a:r>
            <a:r>
              <a:rPr lang="en-US" dirty="0" smtClean="0"/>
              <a:t>use </a:t>
            </a:r>
            <a:r>
              <a:rPr lang="en-US" dirty="0" smtClean="0"/>
              <a:t>term weights of its categories</a:t>
            </a:r>
          </a:p>
          <a:p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Latent Semantic Analysis (ALSA) better</a:t>
            </a:r>
          </a:p>
          <a:p>
            <a:r>
              <a:rPr lang="en-US" dirty="0" smtClean="0"/>
              <a:t>With Query words best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52500" t="44444" b="5926"/>
          <a:stretch>
            <a:fillRect/>
          </a:stretch>
        </p:blipFill>
        <p:spPr bwMode="auto">
          <a:xfrm>
            <a:off x="2209800" y="3185694"/>
            <a:ext cx="6248400" cy="3672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LSA, does a sentence have to have a term which appeared in a query?</a:t>
            </a:r>
          </a:p>
          <a:p>
            <a:r>
              <a:rPr lang="en-US" dirty="0" smtClean="0"/>
              <a:t>Interesting notion of data collection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WithHum03Intro">
  <a:themeElements>
    <a:clrScheme name="">
      <a:dk1>
        <a:srgbClr val="000000"/>
      </a:dk1>
      <a:lt1>
        <a:srgbClr val="FFFFFF"/>
      </a:lt1>
      <a:dk2>
        <a:srgbClr val="500093"/>
      </a:dk2>
      <a:lt2>
        <a:srgbClr val="00DFCA"/>
      </a:lt2>
      <a:accent1>
        <a:srgbClr val="DC0081"/>
      </a:accent1>
      <a:accent2>
        <a:srgbClr val="114FFB"/>
      </a:accent2>
      <a:accent3>
        <a:srgbClr val="B3AAC8"/>
      </a:accent3>
      <a:accent4>
        <a:srgbClr val="DADADA"/>
      </a:accent4>
      <a:accent5>
        <a:srgbClr val="EBAAC1"/>
      </a:accent5>
      <a:accent6>
        <a:srgbClr val="0E47E3"/>
      </a:accent6>
      <a:hlink>
        <a:srgbClr val="FAFD00"/>
      </a:hlink>
      <a:folHlink>
        <a:srgbClr val="500093"/>
      </a:folHlink>
    </a:clrScheme>
    <a:fontScheme name="intWithHum03Intr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ntWithHum03Intr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WithHum03Intr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WithHum03Intr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WithHum03Intr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WithHum03Intr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WithHum03Intr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WithHum03Intr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U:\slides\Research02\External-review\intWithHum03Intro.ppt</Template>
  <TotalTime>10730</TotalTime>
  <Words>569</Words>
  <Application>Microsoft Office PowerPoint</Application>
  <PresentationFormat>On-screen Show (4:3)</PresentationFormat>
  <Paragraphs>99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intWithHum03Intro</vt:lpstr>
      <vt:lpstr>Today</vt:lpstr>
      <vt:lpstr>Past projects</vt:lpstr>
      <vt:lpstr>Web Page Summarization Using Clickthrough Data</vt:lpstr>
      <vt:lpstr>Experimental analysis of clickthrough data and summaries</vt:lpstr>
      <vt:lpstr>Slide 5</vt:lpstr>
      <vt:lpstr>Extractive summarization methods: words versus concepts</vt:lpstr>
      <vt:lpstr>When Clickthrough data is not enough</vt:lpstr>
      <vt:lpstr>Results</vt:lpstr>
      <vt:lpstr>Questions</vt:lpstr>
      <vt:lpstr>Ocelot: A system for summarizing web pages</vt:lpstr>
      <vt:lpstr>Architecture</vt:lpstr>
      <vt:lpstr>Models</vt:lpstr>
      <vt:lpstr>Data (ODP)</vt:lpstr>
      <vt:lpstr>Training: Word relatedness</vt:lpstr>
      <vt:lpstr>Slide 15</vt:lpstr>
      <vt:lpstr>Results using word overlap</vt:lpstr>
      <vt:lpstr>Slide 17</vt:lpstr>
    </vt:vector>
  </TitlesOfParts>
  <Company>Columbia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Kathleen McKeown</dc:creator>
  <cp:lastModifiedBy>kathy</cp:lastModifiedBy>
  <cp:revision>321</cp:revision>
  <cp:lastPrinted>1999-03-14T18:16:38Z</cp:lastPrinted>
  <dcterms:created xsi:type="dcterms:W3CDTF">1999-02-11T11:44:10Z</dcterms:created>
  <dcterms:modified xsi:type="dcterms:W3CDTF">2010-02-05T01:25:28Z</dcterms:modified>
</cp:coreProperties>
</file>