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72" r:id="rId12"/>
    <p:sldId id="273" r:id="rId13"/>
    <p:sldId id="274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62AA-1486-4808-94A9-47AA83B2C7A1}" type="datetimeFigureOut">
              <a:rPr lang="en-US" smtClean="0"/>
              <a:pPr/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6474-BF35-4683-AE1E-F61A2B27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924800" cy="1679575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Web Browsing on Handheld Devices</a:t>
            </a:r>
            <a:br>
              <a:rPr lang="en-US" dirty="0"/>
            </a:br>
            <a:r>
              <a:rPr lang="en-US" dirty="0"/>
              <a:t>Using Page and Form Summarization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rkut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Buyukkokten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aljuvee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Hector Garcia-Molina,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ndreas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Paepcke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Terry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Winograd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2002)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2718" y="5715000"/>
            <a:ext cx="143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 Overview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</a:p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Shrenik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Sadalgi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a Summary </a:t>
            </a:r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Each sentence (S) </a:t>
            </a:r>
            <a:r>
              <a:rPr lang="en-US" sz="1600" dirty="0"/>
              <a:t>in an STU is assigned a significance </a:t>
            </a:r>
            <a:r>
              <a:rPr lang="en-US" sz="1600" dirty="0" smtClean="0"/>
              <a:t>factor</a:t>
            </a:r>
          </a:p>
          <a:p>
            <a:pPr>
              <a:buNone/>
            </a:pPr>
            <a:r>
              <a:rPr lang="en-US" sz="1600" dirty="0" smtClean="0"/>
              <a:t>		S with </a:t>
            </a:r>
            <a:r>
              <a:rPr lang="en-US" sz="1600" dirty="0"/>
              <a:t>the highest significance factor becomes the </a:t>
            </a:r>
            <a:r>
              <a:rPr lang="en-US" sz="1600" dirty="0" smtClean="0"/>
              <a:t>summary sentence</a:t>
            </a:r>
          </a:p>
          <a:p>
            <a:pPr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Mark all the significant words in </a:t>
            </a:r>
            <a:r>
              <a:rPr lang="en-US" sz="1600" i="1" dirty="0" smtClean="0"/>
              <a:t>S</a:t>
            </a:r>
          </a:p>
          <a:p>
            <a:pPr lvl="1">
              <a:buNone/>
            </a:pPr>
            <a:r>
              <a:rPr lang="en-US" sz="1600" dirty="0" smtClean="0"/>
              <a:t>		- </a:t>
            </a:r>
            <a:r>
              <a:rPr lang="en-US" sz="1600" i="1" dirty="0" smtClean="0"/>
              <a:t>word is significant if its TF/IDF weight is higher than a previously chosen weight 	cutoff  ‘W’</a:t>
            </a:r>
          </a:p>
          <a:p>
            <a:pPr lvl="1"/>
            <a:r>
              <a:rPr lang="en-US" sz="1600" dirty="0" smtClean="0"/>
              <a:t>find all “clusters” in </a:t>
            </a:r>
            <a:r>
              <a:rPr lang="en-US" sz="1600" i="1" dirty="0" smtClean="0"/>
              <a:t>S</a:t>
            </a:r>
          </a:p>
          <a:p>
            <a:pPr lvl="1">
              <a:buNone/>
            </a:pPr>
            <a:r>
              <a:rPr lang="en-US" sz="1600" dirty="0" smtClean="0"/>
              <a:t>		- </a:t>
            </a:r>
            <a:r>
              <a:rPr lang="en-US" sz="1600" i="1" dirty="0" smtClean="0"/>
              <a:t>the sequence starts and ends with a significant word </a:t>
            </a:r>
          </a:p>
          <a:p>
            <a:pPr lvl="1">
              <a:buNone/>
            </a:pPr>
            <a:r>
              <a:rPr lang="en-US" sz="1600" i="1" dirty="0" smtClean="0"/>
              <a:t>		- fewer than ‘D’ (distance cutoff) insignificant words must separate any two 	neighboring significant words within the sequence</a:t>
            </a:r>
          </a:p>
          <a:p>
            <a:pPr lvl="1"/>
            <a:r>
              <a:rPr lang="en-US" sz="1600" dirty="0" smtClean="0"/>
              <a:t>Add weights </a:t>
            </a:r>
            <a:r>
              <a:rPr lang="en-US" sz="1600" dirty="0"/>
              <a:t>of all significant words within a </a:t>
            </a:r>
            <a:r>
              <a:rPr lang="en-US" sz="1600" dirty="0" smtClean="0"/>
              <a:t>cluster &amp; divide by the </a:t>
            </a:r>
            <a:r>
              <a:rPr lang="en-US" sz="1600" dirty="0"/>
              <a:t>total number of words within the </a:t>
            </a:r>
            <a:r>
              <a:rPr lang="en-US" sz="1600" dirty="0" smtClean="0"/>
              <a:t>cluster</a:t>
            </a:r>
          </a:p>
          <a:p>
            <a:endParaRPr lang="en-US" sz="1800" i="1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0292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39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5943600"/>
            <a:ext cx="499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completion times for all methods and all </a:t>
            </a:r>
            <a:r>
              <a:rPr lang="en-US" dirty="0" smtClean="0"/>
              <a:t>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29600" cy="45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6096000"/>
            <a:ext cx="486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activity required for all methods over all </a:t>
            </a:r>
            <a:r>
              <a:rPr lang="en-US" dirty="0" smtClean="0"/>
              <a:t>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33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5943600"/>
            <a:ext cx="563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completion time for each method across all </a:t>
            </a:r>
            <a:r>
              <a:rPr lang="en-US" dirty="0" smtClean="0"/>
              <a:t>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Summarization</a:t>
            </a:r>
            <a:endParaRPr lang="en-US" dirty="0"/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0284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Grp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" y="1828800"/>
            <a:ext cx="40798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3048000" cy="26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Summarization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Algorithms for finding a matching label for form input fields from form text</a:t>
            </a:r>
          </a:p>
          <a:p>
            <a:pPr lvl="1"/>
            <a:r>
              <a:rPr lang="en-US" dirty="0" smtClean="0"/>
              <a:t>Chunk Partitioning</a:t>
            </a:r>
          </a:p>
          <a:p>
            <a:pPr lvl="2"/>
            <a:r>
              <a:rPr lang="en-US" i="1" dirty="0"/>
              <a:t>small pieces of HTML code that are delimited by HTML </a:t>
            </a:r>
            <a:r>
              <a:rPr lang="en-US" i="1" dirty="0" smtClean="0"/>
              <a:t>tags (not the same as STU)</a:t>
            </a:r>
          </a:p>
          <a:p>
            <a:pPr lvl="1"/>
            <a:r>
              <a:rPr lang="en-US" dirty="0" smtClean="0"/>
              <a:t>Label Matching</a:t>
            </a:r>
          </a:p>
          <a:p>
            <a:pPr lvl="2"/>
            <a:r>
              <a:rPr lang="en-US" i="1" dirty="0" smtClean="0"/>
              <a:t>N-Gram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/>
              <a:t>“ants” and “grants”</a:t>
            </a:r>
            <a:endParaRPr lang="en-US" i="1" dirty="0" smtClean="0"/>
          </a:p>
          <a:p>
            <a:pPr lvl="2"/>
            <a:r>
              <a:rPr lang="en-US" i="1" dirty="0" smtClean="0"/>
              <a:t> Letter/Word </a:t>
            </a:r>
            <a:r>
              <a:rPr lang="en-US" i="1" dirty="0" smtClean="0">
                <a:sym typeface="Wingdings" pitchFamily="2" charset="2"/>
              </a:rPr>
              <a:t> “</a:t>
            </a:r>
            <a:r>
              <a:rPr lang="en-US" i="1" dirty="0" smtClean="0"/>
              <a:t>First Name” and “</a:t>
            </a:r>
            <a:r>
              <a:rPr lang="en-US" i="1" dirty="0" err="1" smtClean="0"/>
              <a:t>Fname</a:t>
            </a:r>
            <a:r>
              <a:rPr lang="en-US" i="1" dirty="0" smtClean="0"/>
              <a:t>”</a:t>
            </a:r>
          </a:p>
          <a:p>
            <a:pPr lvl="2"/>
            <a:r>
              <a:rPr lang="en-US" i="1" dirty="0" smtClean="0"/>
              <a:t>Word/Letter </a:t>
            </a:r>
            <a:r>
              <a:rPr lang="en-US" i="1" dirty="0" smtClean="0">
                <a:sym typeface="Wingdings" pitchFamily="2" charset="2"/>
              </a:rPr>
              <a:t> “</a:t>
            </a:r>
            <a:r>
              <a:rPr lang="en-US" i="1" dirty="0" err="1" smtClean="0"/>
              <a:t>PhoneWork</a:t>
            </a:r>
            <a:r>
              <a:rPr lang="en-US" i="1" dirty="0" smtClean="0"/>
              <a:t>” and “</a:t>
            </a:r>
            <a:r>
              <a:rPr lang="en-US" i="1" dirty="0" err="1" smtClean="0"/>
              <a:t>PhoneW</a:t>
            </a:r>
            <a:r>
              <a:rPr lang="en-US" i="1" dirty="0" smtClean="0"/>
              <a:t>”</a:t>
            </a:r>
          </a:p>
          <a:p>
            <a:pPr lvl="2"/>
            <a:r>
              <a:rPr lang="en-US" i="1" dirty="0" smtClean="0"/>
              <a:t>Substring </a:t>
            </a:r>
            <a:r>
              <a:rPr lang="en-US" i="1" dirty="0" smtClean="0">
                <a:sym typeface="Wingdings" pitchFamily="2" charset="2"/>
              </a:rPr>
              <a:t> “</a:t>
            </a:r>
            <a:r>
              <a:rPr lang="en-US" i="1" dirty="0" smtClean="0"/>
              <a:t>Password” and “</a:t>
            </a:r>
            <a:r>
              <a:rPr lang="en-US" i="1" dirty="0" err="1" smtClean="0"/>
              <a:t>pwd</a:t>
            </a:r>
            <a:r>
              <a:rPr lang="en-US" i="1" dirty="0" smtClean="0"/>
              <a:t>”</a:t>
            </a:r>
          </a:p>
          <a:p>
            <a:pPr lvl="2"/>
            <a:r>
              <a:rPr lang="en-US" i="1" dirty="0" smtClean="0"/>
              <a:t>NULL Algorithm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smtClean="0"/>
              <a:t>takes name of input tag</a:t>
            </a:r>
          </a:p>
          <a:p>
            <a:pPr lvl="2"/>
            <a:r>
              <a:rPr lang="en-US" i="1" dirty="0" smtClean="0"/>
              <a:t>Tables </a:t>
            </a:r>
          </a:p>
          <a:p>
            <a:pPr lvl="2"/>
            <a:r>
              <a:rPr lang="en-US" i="1" dirty="0" smtClean="0"/>
              <a:t>Previous / Following</a:t>
            </a:r>
          </a:p>
          <a:p>
            <a:pPr lvl="3">
              <a:buFont typeface="Wingdings" pitchFamily="2" charset="2"/>
              <a:buChar char="q"/>
            </a:pPr>
            <a:r>
              <a:rPr lang="en-US" i="1" dirty="0" smtClean="0"/>
              <a:t>check_box_label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t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3999"/>
            <a:ext cx="7315200" cy="1396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3124200"/>
            <a:ext cx="409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Algorithm Matching 115 Input Fields</a:t>
            </a:r>
          </a:p>
        </p:txBody>
      </p:sp>
      <p:pic>
        <p:nvPicPr>
          <p:cNvPr id="8" name="Picture 7" descr="tab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114800"/>
            <a:ext cx="7315200" cy="1395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638800"/>
            <a:ext cx="724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Performance for Algorithm Combination over 330 Input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new approach for summarizing and browsing Web </a:t>
            </a:r>
            <a:r>
              <a:rPr lang="en-US" sz="2400" dirty="0" smtClean="0"/>
              <a:t>pages: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b="1" dirty="0" smtClean="0"/>
              <a:t>Page summarization:  </a:t>
            </a:r>
            <a:r>
              <a:rPr lang="en-US" sz="2400" i="1" dirty="0" smtClean="0"/>
              <a:t>Each Web </a:t>
            </a:r>
            <a:r>
              <a:rPr lang="en-US" sz="2400" i="1" dirty="0"/>
              <a:t>page is </a:t>
            </a:r>
            <a:r>
              <a:rPr lang="en-US" sz="2400" i="1" dirty="0" smtClean="0"/>
              <a:t>broken </a:t>
            </a:r>
            <a:r>
              <a:rPr lang="en-US" sz="2400" i="1" dirty="0"/>
              <a:t>into </a:t>
            </a:r>
            <a:r>
              <a:rPr lang="en-US" sz="2400" i="1" dirty="0" smtClean="0"/>
              <a:t>	text units that </a:t>
            </a:r>
            <a:r>
              <a:rPr lang="en-US" sz="2400" i="1" dirty="0"/>
              <a:t>can </a:t>
            </a:r>
            <a:r>
              <a:rPr lang="en-US" sz="2400" i="1" dirty="0" smtClean="0"/>
              <a:t>each be hidden</a:t>
            </a:r>
            <a:r>
              <a:rPr lang="en-US" sz="2400" i="1" dirty="0"/>
              <a:t>, partially displayed, </a:t>
            </a:r>
            <a:r>
              <a:rPr lang="en-US" sz="2400" i="1" dirty="0" smtClean="0"/>
              <a:t>	made </a:t>
            </a:r>
            <a:r>
              <a:rPr lang="en-US" sz="2400" i="1" dirty="0"/>
              <a:t>fully  </a:t>
            </a:r>
            <a:r>
              <a:rPr lang="en-US" sz="2400" i="1" dirty="0" smtClean="0"/>
              <a:t>visible</a:t>
            </a:r>
            <a:r>
              <a:rPr lang="en-US" sz="2400" i="1" dirty="0"/>
              <a:t>, </a:t>
            </a:r>
            <a:r>
              <a:rPr lang="en-US" sz="2400" i="1" dirty="0" smtClean="0"/>
              <a:t>or summarized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i="1" dirty="0"/>
              <a:t>	</a:t>
            </a:r>
            <a:r>
              <a:rPr lang="en-US" sz="2400" i="1" dirty="0" smtClean="0"/>
              <a:t>- </a:t>
            </a:r>
            <a:r>
              <a:rPr lang="en-US" sz="2400" b="1" dirty="0" smtClean="0"/>
              <a:t>Form summarization:  </a:t>
            </a:r>
            <a:r>
              <a:rPr lang="en-US" sz="2400" i="1" dirty="0"/>
              <a:t>HTML forms are </a:t>
            </a:r>
            <a:r>
              <a:rPr lang="en-US" sz="2400" i="1" dirty="0" smtClean="0"/>
              <a:t>also 	summarized by </a:t>
            </a:r>
            <a:r>
              <a:rPr lang="en-US" sz="2400" i="1" dirty="0"/>
              <a:t>displaying just the </a:t>
            </a:r>
            <a:r>
              <a:rPr lang="en-US" sz="2400" i="1" dirty="0" smtClean="0"/>
              <a:t>text </a:t>
            </a:r>
            <a:r>
              <a:rPr lang="en-US" sz="2400" i="1" dirty="0"/>
              <a:t>labels that </a:t>
            </a:r>
            <a:r>
              <a:rPr lang="en-US" sz="2400" i="1" dirty="0" smtClean="0"/>
              <a:t>	prompt </a:t>
            </a:r>
            <a:r>
              <a:rPr lang="en-US" sz="2400" i="1" dirty="0"/>
              <a:t>the </a:t>
            </a:r>
            <a:r>
              <a:rPr lang="en-US" sz="2400" i="1" dirty="0" smtClean="0"/>
              <a:t>user </a:t>
            </a:r>
            <a:r>
              <a:rPr lang="en-US" sz="2400" i="1" dirty="0"/>
              <a:t>for </a:t>
            </a:r>
            <a:r>
              <a:rPr lang="en-US" sz="2400" i="1" dirty="0" smtClean="0"/>
              <a:t>input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Page Summarization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899616" cy="52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10200" y="1921369"/>
            <a:ext cx="3352800" cy="295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5216604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Macro-level’ summarization by structural analysis of Web pages - </a:t>
            </a:r>
            <a:r>
              <a:rPr lang="en-US" sz="1200" i="1" dirty="0" smtClean="0"/>
              <a:t>expand &amp; contract pages based on  their relative structural nesting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265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‘Micro-level’ summarization uses information retrieval techniques to outline portions of the text for the user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Summarization – Macro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Partition page into ‘</a:t>
            </a:r>
            <a:r>
              <a:rPr lang="en-US" sz="2400" b="1" dirty="0" smtClean="0"/>
              <a:t>S</a:t>
            </a:r>
            <a:r>
              <a:rPr lang="en-US" sz="2400" dirty="0" smtClean="0"/>
              <a:t>emantic </a:t>
            </a:r>
            <a:r>
              <a:rPr lang="en-US" sz="2400" b="1" dirty="0" smtClean="0"/>
              <a:t>T</a:t>
            </a:r>
            <a:r>
              <a:rPr lang="en-US" sz="2400" dirty="0" smtClean="0"/>
              <a:t>extual </a:t>
            </a:r>
            <a:r>
              <a:rPr lang="en-US" sz="2400" b="1" dirty="0" smtClean="0"/>
              <a:t>U</a:t>
            </a:r>
            <a:r>
              <a:rPr lang="en-US" sz="2400" dirty="0" smtClean="0"/>
              <a:t>nits’ (STU)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-  </a:t>
            </a:r>
            <a:r>
              <a:rPr lang="en-US" sz="2400" i="1" dirty="0"/>
              <a:t>STUs </a:t>
            </a:r>
            <a:r>
              <a:rPr lang="en-US" sz="2400" i="1" dirty="0" smtClean="0"/>
              <a:t>are page </a:t>
            </a:r>
            <a:r>
              <a:rPr lang="en-US" sz="2400" i="1" dirty="0"/>
              <a:t>fragments </a:t>
            </a:r>
            <a:r>
              <a:rPr lang="en-US" sz="2400" i="1" dirty="0" smtClean="0"/>
              <a:t>– DOM Elements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proxy uses font and other structural information to </a:t>
            </a:r>
            <a:r>
              <a:rPr lang="en-US" sz="2400" dirty="0" smtClean="0"/>
              <a:t>identify a </a:t>
            </a:r>
            <a:r>
              <a:rPr lang="en-US" sz="2400" dirty="0"/>
              <a:t>hierarchy of </a:t>
            </a:r>
            <a:r>
              <a:rPr lang="en-US" sz="2400" dirty="0" smtClean="0"/>
              <a:t>STUs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i="1" dirty="0" smtClean="0"/>
              <a:t>Nesting of STUs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sz="2400" dirty="0" smtClean="0"/>
              <a:t>Does </a:t>
            </a:r>
            <a:r>
              <a:rPr lang="en-US" sz="2400" dirty="0"/>
              <a:t>not require special </a:t>
            </a:r>
            <a:r>
              <a:rPr lang="en-US" sz="2400" dirty="0" smtClean="0"/>
              <a:t>formatting at </a:t>
            </a:r>
            <a:r>
              <a:rPr lang="en-US" sz="2400" dirty="0"/>
              <a:t>the Web </a:t>
            </a:r>
            <a:r>
              <a:rPr lang="en-US" sz="2400" dirty="0" smtClean="0"/>
              <a:t>sources</a:t>
            </a:r>
            <a:endParaRPr lang="en-US" sz="2400" i="1" dirty="0" smtClean="0"/>
          </a:p>
          <a:p>
            <a:pPr>
              <a:buNone/>
            </a:pPr>
            <a:r>
              <a:rPr lang="en-US" dirty="0" smtClean="0"/>
              <a:t>		-  </a:t>
            </a:r>
            <a:r>
              <a:rPr lang="en-US" sz="2600" i="1" dirty="0" smtClean="0"/>
              <a:t>significant advantage </a:t>
            </a:r>
            <a:r>
              <a:rPr lang="en-US" sz="2600" i="1" dirty="0"/>
              <a:t>of </a:t>
            </a:r>
            <a:r>
              <a:rPr lang="en-US" sz="2600" i="1" dirty="0" smtClean="0"/>
              <a:t>this </a:t>
            </a:r>
            <a:r>
              <a:rPr lang="en-US" sz="2600" i="1" dirty="0"/>
              <a:t>approach over </a:t>
            </a:r>
            <a:r>
              <a:rPr lang="en-US" sz="2600" i="1" dirty="0" smtClean="0"/>
              <a:t>	schemes </a:t>
            </a:r>
            <a:r>
              <a:rPr lang="en-US" sz="2600" i="1" dirty="0"/>
              <a:t>that rely on pages to be </a:t>
            </a:r>
            <a:r>
              <a:rPr lang="en-US" sz="2600" i="1" dirty="0" smtClean="0"/>
              <a:t>specially 	structured </a:t>
            </a:r>
            <a:r>
              <a:rPr lang="en-US" sz="2600" i="1" dirty="0"/>
              <a:t>for </a:t>
            </a:r>
            <a:r>
              <a:rPr lang="en-US" sz="2600" i="1" dirty="0" smtClean="0"/>
              <a:t>PDAs</a:t>
            </a:r>
            <a:endParaRPr lang="en-US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Summarization – Micro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 this two-level approach </a:t>
            </a:r>
            <a:r>
              <a:rPr lang="en-US" sz="2400" dirty="0"/>
              <a:t>to Web </a:t>
            </a:r>
            <a:r>
              <a:rPr lang="en-US" sz="2400" dirty="0" smtClean="0"/>
              <a:t>browsing, users </a:t>
            </a:r>
            <a:r>
              <a:rPr lang="en-US" sz="2400" dirty="0"/>
              <a:t>can initially get a good high-level overview </a:t>
            </a:r>
            <a:r>
              <a:rPr lang="en-US" sz="2400" dirty="0" smtClean="0"/>
              <a:t>of a </a:t>
            </a:r>
            <a:r>
              <a:rPr lang="en-US" sz="2400" dirty="0"/>
              <a:t>Web page, and then “zoom into” the portions </a:t>
            </a:r>
            <a:r>
              <a:rPr lang="en-US" sz="2400" dirty="0" smtClean="0"/>
              <a:t>most </a:t>
            </a:r>
            <a:r>
              <a:rPr lang="en-US" sz="2400" dirty="0"/>
              <a:t>relevant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Simple </a:t>
            </a:r>
            <a:r>
              <a:rPr lang="en-US" sz="2400" dirty="0"/>
              <a:t>to </a:t>
            </a:r>
            <a:r>
              <a:rPr lang="en-US" sz="2400" dirty="0" smtClean="0"/>
              <a:t>implement</a:t>
            </a:r>
          </a:p>
          <a:p>
            <a:endParaRPr lang="en-US" sz="2400" dirty="0" smtClean="0"/>
          </a:p>
          <a:p>
            <a:r>
              <a:rPr lang="en-US" sz="2400" dirty="0" smtClean="0"/>
              <a:t>Effectiveness </a:t>
            </a:r>
            <a:r>
              <a:rPr lang="en-US" sz="2400" dirty="0"/>
              <a:t>is </a:t>
            </a:r>
            <a:r>
              <a:rPr lang="en-US" sz="2400" dirty="0" smtClean="0"/>
              <a:t>limited</a:t>
            </a:r>
          </a:p>
          <a:p>
            <a:pPr>
              <a:buNone/>
            </a:pPr>
            <a:r>
              <a:rPr lang="en-US" sz="2400" dirty="0" smtClean="0"/>
              <a:t>		- </a:t>
            </a:r>
            <a:r>
              <a:rPr lang="en-US" sz="2400" i="1" dirty="0" smtClean="0"/>
              <a:t>first </a:t>
            </a:r>
            <a:r>
              <a:rPr lang="en-US" sz="2400" i="1" dirty="0"/>
              <a:t>sentence of a paragraph is not </a:t>
            </a:r>
            <a:r>
              <a:rPr lang="en-US" sz="2400" i="1" dirty="0" smtClean="0"/>
              <a:t>necessarily the 	best representation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sz="2400" dirty="0" smtClean="0"/>
              <a:t>Five </a:t>
            </a:r>
            <a:r>
              <a:rPr lang="en-US" sz="2400" dirty="0"/>
              <a:t>methods for micro-level </a:t>
            </a:r>
            <a:r>
              <a:rPr lang="en-US" sz="2400" dirty="0" smtClean="0"/>
              <a:t>summarization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8" y="1689926"/>
            <a:ext cx="8681085" cy="3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Page Summarization – Micro Level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729" y="152400"/>
            <a:ext cx="501254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565" y="1524000"/>
            <a:ext cx="382287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a web page request from a </a:t>
            </a:r>
            <a:r>
              <a:rPr lang="en-US" dirty="0" smtClean="0"/>
              <a:t>PDA (on Proxy)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</a:t>
            </a:r>
            <a:r>
              <a:rPr lang="en-US" dirty="0" smtClean="0"/>
              <a:t>Keywords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Evaluate </a:t>
            </a:r>
            <a:r>
              <a:rPr lang="en-US" dirty="0"/>
              <a:t>each word’s </a:t>
            </a:r>
            <a:r>
              <a:rPr lang="en-US" dirty="0" smtClean="0"/>
              <a:t>importance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i="1" dirty="0" smtClean="0"/>
              <a:t>a word is important if </a:t>
            </a:r>
            <a:r>
              <a:rPr lang="en-US" i="1" dirty="0"/>
              <a:t>it occurs </a:t>
            </a:r>
            <a:r>
              <a:rPr lang="en-US" b="1" i="1" dirty="0"/>
              <a:t>frequently</a:t>
            </a:r>
            <a:r>
              <a:rPr lang="en-US" i="1" dirty="0"/>
              <a:t> </a:t>
            </a:r>
            <a:r>
              <a:rPr lang="en-US" i="1" dirty="0" smtClean="0"/>
              <a:t>within 	the text and </a:t>
            </a:r>
            <a:r>
              <a:rPr lang="en-US" b="1" i="1" dirty="0"/>
              <a:t>infrequently</a:t>
            </a:r>
            <a:r>
              <a:rPr lang="en-US" i="1" dirty="0"/>
              <a:t> in the larger </a:t>
            </a:r>
            <a:r>
              <a:rPr lang="en-US" i="1" dirty="0" smtClean="0"/>
              <a:t>collection</a:t>
            </a:r>
          </a:p>
          <a:p>
            <a:pPr>
              <a:buNone/>
            </a:pPr>
            <a:r>
              <a:rPr lang="en-US" i="1" dirty="0"/>
              <a:t>	</a:t>
            </a:r>
            <a:endParaRPr lang="en-US" dirty="0" smtClean="0"/>
          </a:p>
          <a:p>
            <a:r>
              <a:rPr lang="en-US" b="1" dirty="0" smtClean="0"/>
              <a:t>W</a:t>
            </a:r>
            <a:r>
              <a:rPr lang="en-US" b="1" baseline="-25000" dirty="0" smtClean="0"/>
              <a:t>ij </a:t>
            </a:r>
            <a:r>
              <a:rPr lang="en-US" b="1" dirty="0" smtClean="0"/>
              <a:t> = </a:t>
            </a:r>
            <a:r>
              <a:rPr lang="en-US" b="1" dirty="0" err="1" smtClean="0"/>
              <a:t>tf</a:t>
            </a:r>
            <a:r>
              <a:rPr lang="en-US" b="1" baseline="-25000" dirty="0" err="1" smtClean="0"/>
              <a:t>ij</a:t>
            </a:r>
            <a:r>
              <a:rPr lang="en-US" b="1" baseline="-25000" smtClean="0"/>
              <a:t> </a:t>
            </a:r>
            <a:r>
              <a:rPr lang="en-US" b="1" smtClean="0"/>
              <a:t> </a:t>
            </a:r>
            <a:r>
              <a:rPr lang="en-US" b="1" dirty="0" smtClean="0">
                <a:sym typeface="Wingdings" pitchFamily="2" charset="2"/>
              </a:rPr>
              <a:t>*</a:t>
            </a:r>
            <a:r>
              <a:rPr lang="en-US" b="1" smtClean="0">
                <a:sym typeface="Wingdings" pitchFamily="2" charset="2"/>
              </a:rPr>
              <a:t> </a:t>
            </a:r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 (N/n)</a:t>
            </a:r>
          </a:p>
          <a:p>
            <a:pPr>
              <a:buNone/>
            </a:pPr>
            <a:r>
              <a:rPr lang="en-US" dirty="0" smtClean="0"/>
              <a:t>	where,</a:t>
            </a:r>
            <a:endParaRPr lang="en-US" dirty="0"/>
          </a:p>
          <a:p>
            <a:pPr>
              <a:buNone/>
            </a:pPr>
            <a:r>
              <a:rPr lang="en-US" i="1" dirty="0" smtClean="0"/>
              <a:t>	W</a:t>
            </a:r>
            <a:r>
              <a:rPr lang="en-US" i="1" baseline="-25000" dirty="0" smtClean="0"/>
              <a:t>ij</a:t>
            </a:r>
            <a:r>
              <a:rPr lang="en-US" i="1" dirty="0" smtClean="0"/>
              <a:t> - weight </a:t>
            </a:r>
            <a:r>
              <a:rPr lang="en-US" i="1" dirty="0"/>
              <a:t>of term T</a:t>
            </a:r>
            <a:r>
              <a:rPr lang="en-US" i="1" baseline="-25000" dirty="0"/>
              <a:t>j</a:t>
            </a:r>
            <a:r>
              <a:rPr lang="en-US" i="1" dirty="0"/>
              <a:t> in document D</a:t>
            </a:r>
            <a:r>
              <a:rPr lang="en-US" i="1" baseline="-25000" dirty="0"/>
              <a:t>i</a:t>
            </a:r>
          </a:p>
          <a:p>
            <a:pPr>
              <a:buNone/>
            </a:pPr>
            <a:r>
              <a:rPr lang="en-US" i="1" dirty="0" smtClean="0"/>
              <a:t>	tf</a:t>
            </a:r>
            <a:r>
              <a:rPr lang="en-US" i="1" baseline="-25000" dirty="0" smtClean="0"/>
              <a:t>ij</a:t>
            </a:r>
            <a:r>
              <a:rPr lang="en-US" i="1" dirty="0" smtClean="0"/>
              <a:t> - frequency </a:t>
            </a:r>
            <a:r>
              <a:rPr lang="en-US" i="1" dirty="0"/>
              <a:t>of term T</a:t>
            </a:r>
            <a:r>
              <a:rPr lang="en-US" i="1" baseline="-25000" dirty="0"/>
              <a:t>j </a:t>
            </a:r>
            <a:r>
              <a:rPr lang="en-US" i="1" dirty="0"/>
              <a:t>in document D</a:t>
            </a:r>
            <a:r>
              <a:rPr lang="en-US" i="1" baseline="-25000" dirty="0"/>
              <a:t>i</a:t>
            </a:r>
          </a:p>
          <a:p>
            <a:pPr>
              <a:buNone/>
            </a:pPr>
            <a:r>
              <a:rPr lang="en-US" i="1" dirty="0" smtClean="0"/>
              <a:t>	N - number </a:t>
            </a:r>
            <a:r>
              <a:rPr lang="en-US" i="1" dirty="0"/>
              <a:t>of documents in collection</a:t>
            </a:r>
          </a:p>
          <a:p>
            <a:pPr>
              <a:buNone/>
            </a:pPr>
            <a:r>
              <a:rPr lang="en-US" i="1" dirty="0" smtClean="0"/>
              <a:t>	n - number </a:t>
            </a:r>
            <a:r>
              <a:rPr lang="en-US" i="1" dirty="0"/>
              <a:t>of documents where term T</a:t>
            </a:r>
            <a:r>
              <a:rPr lang="en-US" i="1" baseline="-25000" dirty="0"/>
              <a:t>j</a:t>
            </a:r>
            <a:r>
              <a:rPr lang="en-US" i="1" dirty="0"/>
              <a:t> occurs at least once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246</TotalTime>
  <Words>662</Words>
  <Application>Microsoft Macintosh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Efficient Web Browsing on Handheld Devices Using Page and Form Summarization</vt:lpstr>
      <vt:lpstr>Introduction</vt:lpstr>
      <vt:lpstr>Page Summarization</vt:lpstr>
      <vt:lpstr>Page Summarization – Macro Level </vt:lpstr>
      <vt:lpstr>Page Summarization – Micro Level </vt:lpstr>
      <vt:lpstr>Slide 6</vt:lpstr>
      <vt:lpstr>Slide 7</vt:lpstr>
      <vt:lpstr>Processing a web page request from a PDA (on Proxy)</vt:lpstr>
      <vt:lpstr>Extracting Keywords</vt:lpstr>
      <vt:lpstr>Extracting a Summary Sentence</vt:lpstr>
      <vt:lpstr>Results</vt:lpstr>
      <vt:lpstr>Results</vt:lpstr>
      <vt:lpstr>Results</vt:lpstr>
      <vt:lpstr>Form Summarization</vt:lpstr>
      <vt:lpstr>Form Summarization Process</vt:lpstr>
      <vt:lpstr>Results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Web Browsing on Handheld Devices Using Page and Form Summarization</dc:title>
  <dc:creator>shubhra pandit</dc:creator>
  <cp:lastModifiedBy>Ed Lab</cp:lastModifiedBy>
  <cp:revision>66</cp:revision>
  <dcterms:created xsi:type="dcterms:W3CDTF">2010-02-04T20:31:10Z</dcterms:created>
  <dcterms:modified xsi:type="dcterms:W3CDTF">2010-02-04T20:31:38Z</dcterms:modified>
</cp:coreProperties>
</file>