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2"/>
  </p:notesMasterIdLst>
  <p:sldIdLst>
    <p:sldId id="546" r:id="rId2"/>
    <p:sldId id="554" r:id="rId3"/>
    <p:sldId id="555" r:id="rId4"/>
    <p:sldId id="556" r:id="rId5"/>
    <p:sldId id="557" r:id="rId6"/>
    <p:sldId id="558" r:id="rId7"/>
    <p:sldId id="559" r:id="rId8"/>
    <p:sldId id="560" r:id="rId9"/>
    <p:sldId id="561" r:id="rId10"/>
    <p:sldId id="562" r:id="rId11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FF99FF"/>
    <a:srgbClr val="33CC33"/>
    <a:srgbClr val="FF0000"/>
    <a:srgbClr val="FF6600"/>
    <a:srgbClr val="CC6600"/>
    <a:srgbClr val="A2EC1E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07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0" y="-84"/>
      </p:cViewPr>
      <p:guideLst>
        <p:guide orient="horz" pos="289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893ABE9-72AC-486C-B3FF-3D7BAD46B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DE842AC9-F3AE-464C-B729-B91A3799D0C6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76250"/>
            <a:ext cx="8763000" cy="1276350"/>
          </a:xfrm>
        </p:spPr>
        <p:txBody>
          <a:bodyPr/>
          <a:lstStyle/>
          <a:p>
            <a:r>
              <a:rPr lang="en-US" sz="3600" dirty="0" smtClean="0"/>
              <a:t>Containment, Exclusion and </a:t>
            </a:r>
            <a:r>
              <a:rPr lang="en-US" sz="3600" dirty="0" err="1" smtClean="0"/>
              <a:t>Implicativity</a:t>
            </a:r>
            <a:r>
              <a:rPr lang="en-US" sz="3600" dirty="0" smtClean="0"/>
              <a:t>: A Model of Natural Logic for Textual Inference (</a:t>
            </a:r>
            <a:r>
              <a:rPr lang="en-US" sz="3600" dirty="0" err="1" smtClean="0"/>
              <a:t>MacCartney</a:t>
            </a:r>
            <a:r>
              <a:rPr lang="en-US" sz="3600" dirty="0" smtClean="0"/>
              <a:t> and Manning)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sz="2800" dirty="0" smtClean="0"/>
              <a:t>Every firm saw costs grow more than expected, even after adjusting for inflation</a:t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Every privately held firm saw costs grow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Natural logic: “characterizes valid patterns of inference in terms of syntactic forms resembling natural language</a:t>
            </a:r>
          </a:p>
          <a:p>
            <a:pPr lvl="1"/>
            <a:r>
              <a:rPr lang="en-US" sz="1800" dirty="0" smtClean="0"/>
              <a:t>In ordinary upward monotone contexts, deleting modifiers preserves truth</a:t>
            </a:r>
          </a:p>
          <a:p>
            <a:pPr lvl="1"/>
            <a:r>
              <a:rPr lang="en-US" sz="1800" dirty="0" smtClean="0"/>
              <a:t>In downward monotone contexts, inserting modifiers preserves truth</a:t>
            </a:r>
          </a:p>
          <a:p>
            <a:pPr lvl="1"/>
            <a:r>
              <a:rPr lang="en-US" sz="1800" dirty="0" smtClean="0"/>
              <a:t>Every is downward monotone</a:t>
            </a:r>
            <a:br>
              <a:rPr lang="en-US" sz="1800" dirty="0" smtClean="0"/>
            </a:b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990600" y="3124200"/>
            <a:ext cx="708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2708" t="40741" r="29167" b="20370"/>
          <a:stretch>
            <a:fillRect/>
          </a:stretch>
        </p:blipFill>
        <p:spPr bwMode="auto">
          <a:xfrm>
            <a:off x="381000" y="533400"/>
            <a:ext cx="813162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Entailment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r>
              <a:rPr lang="en-US" sz="2800" dirty="0" smtClean="0"/>
              <a:t>Equivalence (</a:t>
            </a:r>
            <a:r>
              <a:rPr lang="en-US" sz="2800" dirty="0" smtClean="0">
                <a:solidFill>
                  <a:srgbClr val="FFFF00"/>
                </a:solidFill>
              </a:rPr>
              <a:t>couch = sofa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Forward entailment (</a:t>
            </a:r>
            <a:r>
              <a:rPr lang="en-US" sz="2800" dirty="0" smtClean="0">
                <a:solidFill>
                  <a:srgbClr val="FFFF00"/>
                </a:solidFill>
              </a:rPr>
              <a:t>crow -&gt; bird; European &lt;- French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Negation or exhaustive exclusion (</a:t>
            </a:r>
            <a:r>
              <a:rPr lang="en-US" sz="2800" dirty="0" smtClean="0">
                <a:solidFill>
                  <a:srgbClr val="FFFF00"/>
                </a:solidFill>
              </a:rPr>
              <a:t>human and non-human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Alternation or non-exhaustive exclusion (</a:t>
            </a:r>
            <a:r>
              <a:rPr lang="en-US" sz="2800" dirty="0" smtClean="0">
                <a:solidFill>
                  <a:srgbClr val="FFFF00"/>
                </a:solidFill>
              </a:rPr>
              <a:t>cat | dog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Cover or non-exclusive exhaustion (</a:t>
            </a:r>
            <a:r>
              <a:rPr lang="en-US" sz="2800" dirty="0" smtClean="0">
                <a:solidFill>
                  <a:srgbClr val="FFFF00"/>
                </a:solidFill>
              </a:rPr>
              <a:t>animal * nonhuman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Independence (</a:t>
            </a:r>
            <a:r>
              <a:rPr lang="en-US" sz="2800" dirty="0" smtClean="0">
                <a:solidFill>
                  <a:srgbClr val="FFFF00"/>
                </a:solidFill>
              </a:rPr>
              <a:t>hungry # hippo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276350"/>
          </a:xfrm>
        </p:spPr>
        <p:txBody>
          <a:bodyPr/>
          <a:lstStyle/>
          <a:p>
            <a:r>
              <a:rPr lang="en-US" dirty="0" err="1" smtClean="0"/>
              <a:t>Projectivity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4114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Categorize semantic functions by </a:t>
            </a:r>
            <a:r>
              <a:rPr lang="en-US" sz="2800" dirty="0" err="1" smtClean="0"/>
              <a:t>projectivity</a:t>
            </a:r>
            <a:r>
              <a:rPr lang="en-US" sz="2800" dirty="0" smtClean="0"/>
              <a:t> class: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err="1" smtClean="0"/>
              <a:t>projectivity</a:t>
            </a:r>
            <a:r>
              <a:rPr lang="en-US" sz="2400" dirty="0" smtClean="0"/>
              <a:t> class of f: how the entailment relation of f(x) and f(y) depends on the entailment relation  of x and y</a:t>
            </a:r>
          </a:p>
          <a:p>
            <a:pPr lvl="1"/>
            <a:r>
              <a:rPr lang="en-US" sz="2400" dirty="0" smtClean="0"/>
              <a:t>Not:</a:t>
            </a:r>
          </a:p>
          <a:p>
            <a:pPr lvl="2"/>
            <a:r>
              <a:rPr lang="en-US" dirty="0" smtClean="0"/>
              <a:t>Projects = and # with no change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Not happy = not glad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Isn’t swimming # isn’t hungry</a:t>
            </a:r>
          </a:p>
          <a:p>
            <a:pPr lvl="2"/>
            <a:r>
              <a:rPr lang="en-US" dirty="0" smtClean="0"/>
              <a:t>Swaps -&gt; and &lt;-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Didn’t kiss &lt;- didn’t touch</a:t>
            </a:r>
          </a:p>
          <a:p>
            <a:pPr lvl="2"/>
            <a:r>
              <a:rPr lang="en-US" dirty="0" smtClean="0"/>
              <a:t>Projects exhaustion without change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Not human and not inhuman</a:t>
            </a:r>
          </a:p>
          <a:p>
            <a:pPr lvl="2"/>
            <a:r>
              <a:rPr lang="en-US" dirty="0" smtClean="0"/>
              <a:t>Swaps | and *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Not French * not German</a:t>
            </a:r>
          </a:p>
          <a:p>
            <a:pPr lvl="3"/>
            <a:r>
              <a:rPr lang="en-US" dirty="0" smtClean="0">
                <a:solidFill>
                  <a:srgbClr val="FFFF00"/>
                </a:solidFill>
              </a:rPr>
              <a:t>Not more than 4 | not less than 6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Refuse and </a:t>
            </a:r>
            <a:r>
              <a:rPr lang="en-US" dirty="0" err="1" smtClean="0"/>
              <a:t>projectivity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Swaps -&gt; and &lt;-</a:t>
            </a:r>
          </a:p>
          <a:p>
            <a:pPr lvl="1"/>
            <a:r>
              <a:rPr lang="en-US" dirty="0" smtClean="0"/>
              <a:t>Refuse to tango &lt;- refuse to </a:t>
            </a:r>
            <a:r>
              <a:rPr lang="en-US" dirty="0" err="1" smtClean="0"/>
              <a:t>danse</a:t>
            </a:r>
            <a:endParaRPr lang="en-US" dirty="0" smtClean="0"/>
          </a:p>
          <a:p>
            <a:r>
              <a:rPr lang="en-US" dirty="0" smtClean="0"/>
              <a:t>Projects exhaustion as alternation</a:t>
            </a:r>
          </a:p>
          <a:p>
            <a:pPr lvl="1"/>
            <a:r>
              <a:rPr lang="en-US" dirty="0" smtClean="0"/>
              <a:t>Refuse to stay | refuse to go</a:t>
            </a:r>
          </a:p>
          <a:p>
            <a:r>
              <a:rPr lang="en-US" dirty="0" smtClean="0"/>
              <a:t>Projects both | and * as #</a:t>
            </a:r>
          </a:p>
          <a:p>
            <a:pPr lvl="1"/>
            <a:r>
              <a:rPr lang="en-US" dirty="0" smtClean="0"/>
              <a:t>Refuse to tango # refuse to waltz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can’t live without mangos</a:t>
            </a:r>
          </a:p>
          <a:p>
            <a:pPr lvl="1"/>
            <a:r>
              <a:rPr lang="en-US" dirty="0" smtClean="0"/>
              <a:t>(not (((without mangos) live) I))</a:t>
            </a:r>
          </a:p>
          <a:p>
            <a:r>
              <a:rPr lang="en-US" dirty="0" smtClean="0"/>
              <a:t>Mangos -&gt; fruit</a:t>
            </a:r>
          </a:p>
          <a:p>
            <a:r>
              <a:rPr lang="en-US" dirty="0" smtClean="0"/>
              <a:t>Without is downward monotone, without mangos &lt;- without fruit</a:t>
            </a:r>
          </a:p>
          <a:p>
            <a:r>
              <a:rPr lang="en-US" dirty="0" smtClean="0"/>
              <a:t>Not downward monotone, I can’t live without mangos -&gt; I can’t live without fruit.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Implicatives</a:t>
            </a:r>
            <a:r>
              <a:rPr lang="en-US" dirty="0" smtClean="0"/>
              <a:t>: 9 implication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(+), negative (-), null (°) in positive, negative contexts</a:t>
            </a:r>
          </a:p>
          <a:p>
            <a:pPr lvl="1"/>
            <a:r>
              <a:rPr lang="en-US" dirty="0" smtClean="0"/>
              <a:t>Refuse</a:t>
            </a:r>
          </a:p>
          <a:p>
            <a:pPr lvl="2"/>
            <a:r>
              <a:rPr lang="en-US" dirty="0" smtClean="0"/>
              <a:t>-/°: </a:t>
            </a:r>
          </a:p>
          <a:p>
            <a:pPr lvl="3"/>
            <a:r>
              <a:rPr lang="en-US" dirty="0" smtClean="0"/>
              <a:t>a negative implication in a positive context</a:t>
            </a:r>
          </a:p>
          <a:p>
            <a:pPr lvl="4"/>
            <a:r>
              <a:rPr lang="en-US" dirty="0" smtClean="0"/>
              <a:t>Refused to </a:t>
            </a:r>
            <a:r>
              <a:rPr lang="en-US" dirty="0" err="1" smtClean="0"/>
              <a:t>danse</a:t>
            </a:r>
            <a:r>
              <a:rPr lang="en-US" dirty="0" smtClean="0"/>
              <a:t> -&gt; didn’t </a:t>
            </a:r>
            <a:r>
              <a:rPr lang="en-US" dirty="0" err="1" smtClean="0"/>
              <a:t>danse</a:t>
            </a:r>
            <a:endParaRPr lang="en-US" dirty="0" smtClean="0"/>
          </a:p>
          <a:p>
            <a:pPr lvl="3"/>
            <a:r>
              <a:rPr lang="en-US" dirty="0" smtClean="0"/>
              <a:t>no implication in a negative context</a:t>
            </a:r>
          </a:p>
          <a:p>
            <a:pPr lvl="4"/>
            <a:r>
              <a:rPr lang="en-US" dirty="0" smtClean="0"/>
              <a:t>Didn’t refuse to </a:t>
            </a:r>
            <a:r>
              <a:rPr lang="en-US" dirty="0" err="1" smtClean="0"/>
              <a:t>danse</a:t>
            </a:r>
            <a:r>
              <a:rPr lang="en-US" dirty="0" smtClean="0"/>
              <a:t> implies neither </a:t>
            </a:r>
            <a:r>
              <a:rPr lang="en-US" dirty="0" err="1" smtClean="0"/>
              <a:t>dansed</a:t>
            </a:r>
            <a:r>
              <a:rPr lang="en-US" dirty="0" smtClean="0"/>
              <a:t> or didn’t </a:t>
            </a:r>
            <a:r>
              <a:rPr lang="en-US" dirty="0" err="1" smtClean="0"/>
              <a:t>danse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Modeled through composition and edits (deletions)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-/° (refuse) generates |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Jim refused to dance | Jim danced</a:t>
            </a:r>
          </a:p>
          <a:p>
            <a:r>
              <a:rPr lang="en-US" dirty="0" smtClean="0"/>
              <a:t>Under negation, projected as exhaustive exclusion: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Jim didn’t dance , Jim refused to dance</a:t>
            </a:r>
          </a:p>
          <a:p>
            <a:r>
              <a:rPr lang="en-US" dirty="0" smtClean="0"/>
              <a:t>°/- (attempt) generates &lt;-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Jim attempted to dance &lt;- Jim danced</a:t>
            </a:r>
          </a:p>
          <a:p>
            <a:pPr lvl="1"/>
            <a:r>
              <a:rPr lang="en-US" dirty="0" smtClean="0"/>
              <a:t>Under negation projected as -&gt;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Jim didn’t attempt to dance -&gt; Jim didn’t dance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Linguistic analysis</a:t>
            </a:r>
          </a:p>
          <a:p>
            <a:pPr lvl="1"/>
            <a:r>
              <a:rPr lang="en-US" dirty="0" smtClean="0"/>
              <a:t>Parsing</a:t>
            </a:r>
          </a:p>
          <a:p>
            <a:pPr lvl="1"/>
            <a:r>
              <a:rPr lang="en-US" dirty="0" err="1" smtClean="0"/>
              <a:t>Projectivity</a:t>
            </a:r>
            <a:r>
              <a:rPr lang="en-US" dirty="0" smtClean="0"/>
              <a:t> marking </a:t>
            </a:r>
          </a:p>
          <a:p>
            <a:r>
              <a:rPr lang="en-US" dirty="0" smtClean="0"/>
              <a:t>Alignment</a:t>
            </a:r>
          </a:p>
          <a:p>
            <a:r>
              <a:rPr lang="en-US" dirty="0" smtClean="0"/>
              <a:t>Lexical entailment classification</a:t>
            </a:r>
          </a:p>
          <a:p>
            <a:r>
              <a:rPr lang="en-US" dirty="0" smtClean="0"/>
              <a:t>Entailment projection</a:t>
            </a:r>
          </a:p>
          <a:p>
            <a:r>
              <a:rPr lang="en-US" dirty="0" smtClean="0"/>
              <a:t>Entailment composition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18750" t="47407" r="30833" b="19259"/>
          <a:stretch>
            <a:fillRect/>
          </a:stretch>
        </p:blipFill>
        <p:spPr bwMode="auto">
          <a:xfrm>
            <a:off x="-76200" y="533400"/>
            <a:ext cx="9220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11807</TotalTime>
  <Words>394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intWithHum03Intro</vt:lpstr>
      <vt:lpstr>Containment, Exclusion and Implicativity: A Model of Natural Logic for Textual Inference (MacCartney and Manning)</vt:lpstr>
      <vt:lpstr>Entailment relations</vt:lpstr>
      <vt:lpstr>Projectivity Class</vt:lpstr>
      <vt:lpstr>Refuse and projectivity</vt:lpstr>
      <vt:lpstr>Full example</vt:lpstr>
      <vt:lpstr>Implicatives: 9 implication signatures</vt:lpstr>
      <vt:lpstr>Modeled through composition and edits (deletions)</vt:lpstr>
      <vt:lpstr>Architecture</vt:lpstr>
      <vt:lpstr>Slide 9</vt:lpstr>
      <vt:lpstr>Slide 10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kathy</cp:lastModifiedBy>
  <cp:revision>341</cp:revision>
  <cp:lastPrinted>1999-03-14T18:16:38Z</cp:lastPrinted>
  <dcterms:created xsi:type="dcterms:W3CDTF">1999-02-11T11:44:10Z</dcterms:created>
  <dcterms:modified xsi:type="dcterms:W3CDTF">2010-03-04T21:13:28Z</dcterms:modified>
</cp:coreProperties>
</file>