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0" r:id="rId1"/>
  </p:sldMasterIdLst>
  <p:notesMasterIdLst>
    <p:notesMasterId r:id="rId12"/>
  </p:notesMasterIdLst>
  <p:sldIdLst>
    <p:sldId id="421" r:id="rId2"/>
    <p:sldId id="526" r:id="rId3"/>
    <p:sldId id="547" r:id="rId4"/>
    <p:sldId id="546" r:id="rId5"/>
    <p:sldId id="550" r:id="rId6"/>
    <p:sldId id="549" r:id="rId7"/>
    <p:sldId id="548" r:id="rId8"/>
    <p:sldId id="551" r:id="rId9"/>
    <p:sldId id="552" r:id="rId10"/>
    <p:sldId id="553" r:id="rId11"/>
  </p:sldIdLst>
  <p:sldSz cx="9144000" cy="6858000" type="screen4x3"/>
  <p:notesSz cx="6858000" cy="91900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FF66FF"/>
    <a:srgbClr val="FF99FF"/>
    <a:srgbClr val="33CC33"/>
    <a:srgbClr val="FF0000"/>
    <a:srgbClr val="FF6600"/>
    <a:srgbClr val="CC6600"/>
    <a:srgbClr val="A2EC1E"/>
    <a:srgbClr val="6666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-155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1890" y="-84"/>
      </p:cViewPr>
      <p:guideLst>
        <p:guide orient="horz" pos="2894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1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91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630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7630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2893ABE9-72AC-486C-B3FF-3D7BAD46BF8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71C158-E35D-4C14-BEA3-77CB3527208B}" type="slidenum">
              <a:rPr lang="en-US"/>
              <a:pPr/>
              <a:t>1</a:t>
            </a:fld>
            <a:endParaRPr lang="en-US"/>
          </a:p>
        </p:txBody>
      </p:sp>
      <p:sp>
        <p:nvSpPr>
          <p:cNvPr id="228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93ABE9-72AC-486C-B3FF-3D7BAD46BF81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93ABE9-72AC-486C-B3FF-3D7BAD46BF8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93ABE9-72AC-486C-B3FF-3D7BAD46BF8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93ABE9-72AC-486C-B3FF-3D7BAD46BF8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93ABE9-72AC-486C-B3FF-3D7BAD46BF8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93ABE9-72AC-486C-B3FF-3D7BAD46BF8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93ABE9-72AC-486C-B3FF-3D7BAD46BF8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93ABE9-72AC-486C-B3FF-3D7BAD46BF81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93ABE9-72AC-486C-B3FF-3D7BAD46BF81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76250"/>
            <a:ext cx="1943100" cy="5619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76250"/>
            <a:ext cx="5676900" cy="56197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66">
                <a:gamma/>
                <a:shade val="46275"/>
                <a:invGamma/>
              </a:srgbClr>
            </a:gs>
            <a:gs pos="100000">
              <a:srgbClr val="000066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76250"/>
            <a:ext cx="7772400" cy="1276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90468" name="Rectangle 4"/>
          <p:cNvSpPr>
            <a:spLocks noChangeArrowheads="1"/>
          </p:cNvSpPr>
          <p:nvPr/>
        </p:nvSpPr>
        <p:spPr bwMode="auto">
          <a:xfrm>
            <a:off x="8842375" y="6616700"/>
            <a:ext cx="377825" cy="241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fld id="{DE842AC9-F3AE-464C-B729-B91A3799D0C6}" type="slidenum">
              <a:rPr lang="en-US" sz="1000"/>
              <a:pPr/>
              <a:t>‹#›</a:t>
            </a:fld>
            <a:endParaRPr lang="en-US" sz="1000"/>
          </a:p>
        </p:txBody>
      </p:sp>
      <p:sp>
        <p:nvSpPr>
          <p:cNvPr id="1904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67000" y="6553200"/>
            <a:ext cx="2895600" cy="2206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Book Antiqua" pitchFamily="18" charset="0"/>
              </a:defRPr>
            </a:lvl1pPr>
          </a:lstStyle>
          <a:p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808080"/>
        </a:buClr>
        <a:buSzPct val="110000"/>
        <a:buFont typeface="Wingdings" pitchFamily="2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110000"/>
        <a:buFont typeface="Wingdings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0C0C0"/>
        </a:buClr>
        <a:buSzPct val="11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Monotype Sorts" pitchFamily="2" charset="2"/>
        <a:buChar char="u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u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u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u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u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u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85800" y="838200"/>
            <a:ext cx="7772400" cy="1143000"/>
          </a:xfrm>
        </p:spPr>
        <p:txBody>
          <a:bodyPr/>
          <a:lstStyle/>
          <a:p>
            <a:r>
              <a:rPr lang="en-US"/>
              <a:t>Natural Language Processing for the Web</a:t>
            </a:r>
          </a:p>
        </p:txBody>
      </p:sp>
      <p:sp>
        <p:nvSpPr>
          <p:cNvPr id="20480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81000" y="2514600"/>
            <a:ext cx="7315200" cy="1752600"/>
          </a:xfrm>
        </p:spPr>
        <p:txBody>
          <a:bodyPr/>
          <a:lstStyle/>
          <a:p>
            <a:pPr algn="l"/>
            <a:r>
              <a:rPr lang="en-US" dirty="0"/>
              <a:t>Prof. Kathleen </a:t>
            </a:r>
            <a:r>
              <a:rPr lang="en-US" dirty="0" err="1"/>
              <a:t>McKeown</a:t>
            </a:r>
            <a:endParaRPr lang="en-US" dirty="0"/>
          </a:p>
          <a:p>
            <a:pPr algn="l"/>
            <a:r>
              <a:rPr lang="en-US" dirty="0"/>
              <a:t>722 CEPSR, 939-7118</a:t>
            </a:r>
          </a:p>
          <a:p>
            <a:pPr algn="l"/>
            <a:r>
              <a:rPr lang="en-US" dirty="0"/>
              <a:t>Office Hours: Wed, 1-2; </a:t>
            </a:r>
            <a:r>
              <a:rPr lang="en-US" dirty="0" smtClean="0"/>
              <a:t>Tues 4-5</a:t>
            </a:r>
            <a:endParaRPr lang="en-US" dirty="0"/>
          </a:p>
          <a:p>
            <a:pPr algn="l"/>
            <a:r>
              <a:rPr lang="en-US" dirty="0"/>
              <a:t>TA:</a:t>
            </a:r>
          </a:p>
          <a:p>
            <a:pPr algn="l"/>
            <a:r>
              <a:rPr lang="en-US" dirty="0" smtClean="0"/>
              <a:t>Yves </a:t>
            </a:r>
            <a:r>
              <a:rPr lang="en-US" dirty="0" err="1" smtClean="0"/>
              <a:t>Petinot</a:t>
            </a:r>
            <a:endParaRPr lang="en-US" dirty="0"/>
          </a:p>
          <a:p>
            <a:pPr algn="l"/>
            <a:r>
              <a:rPr lang="en-US" dirty="0" smtClean="0"/>
              <a:t>719 </a:t>
            </a:r>
            <a:r>
              <a:rPr lang="en-US" dirty="0"/>
              <a:t>CEPSR, </a:t>
            </a:r>
            <a:r>
              <a:rPr lang="en-US" dirty="0" smtClean="0"/>
              <a:t>939-7116</a:t>
            </a:r>
            <a:endParaRPr lang="en-US" dirty="0"/>
          </a:p>
          <a:p>
            <a:pPr algn="l"/>
            <a:r>
              <a:rPr lang="en-US" dirty="0"/>
              <a:t>Office Hours: </a:t>
            </a:r>
            <a:r>
              <a:rPr lang="en-US" dirty="0" smtClean="0"/>
              <a:t>Thurs 12-1, 8-9</a:t>
            </a:r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 l="13333" t="41481" r="49584" b="12593"/>
          <a:stretch>
            <a:fillRect/>
          </a:stretch>
        </p:blipFill>
        <p:spPr bwMode="auto">
          <a:xfrm>
            <a:off x="224913" y="152400"/>
            <a:ext cx="875071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Interim results due next Thursday (3/11)</a:t>
            </a:r>
          </a:p>
          <a:p>
            <a:r>
              <a:rPr lang="en-US" dirty="0" smtClean="0"/>
              <a:t>Hand </a:t>
            </a:r>
            <a:r>
              <a:rPr lang="en-US" dirty="0" smtClean="0"/>
              <a:t>in via </a:t>
            </a:r>
            <a:r>
              <a:rPr lang="en-US" dirty="0" err="1" smtClean="0"/>
              <a:t>courseworks</a:t>
            </a:r>
            <a:r>
              <a:rPr lang="en-US" dirty="0" smtClean="0"/>
              <a:t> (by midnight</a:t>
            </a:r>
            <a:r>
              <a:rPr lang="en-US" dirty="0" smtClean="0"/>
              <a:t>)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Guest Lecturer next Thursday: Regina </a:t>
            </a:r>
            <a:r>
              <a:rPr lang="en-US" dirty="0" err="1" smtClean="0"/>
              <a:t>Barzilay</a:t>
            </a:r>
            <a:r>
              <a:rPr lang="en-US" dirty="0" smtClean="0"/>
              <a:t>, MIT</a:t>
            </a:r>
          </a:p>
          <a:p>
            <a:r>
              <a:rPr lang="en-US" dirty="0" smtClean="0"/>
              <a:t>We will meet in the Interschool Lab, 7</a:t>
            </a:r>
            <a:r>
              <a:rPr lang="en-US" baseline="30000" dirty="0" smtClean="0"/>
              <a:t>th</a:t>
            </a:r>
            <a:r>
              <a:rPr lang="en-US" dirty="0" smtClean="0"/>
              <a:t> Floor CEPSR (by my office)</a:t>
            </a:r>
            <a:endParaRPr lang="en-US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papers are on the same problem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Can we rank them considering:</a:t>
            </a:r>
          </a:p>
          <a:p>
            <a:pPr lvl="2"/>
            <a:r>
              <a:rPr lang="en-US" dirty="0" smtClean="0"/>
              <a:t>Presentation</a:t>
            </a:r>
          </a:p>
          <a:p>
            <a:pPr lvl="2"/>
            <a:r>
              <a:rPr lang="en-US" dirty="0" smtClean="0"/>
              <a:t>Originality</a:t>
            </a:r>
          </a:p>
          <a:p>
            <a:pPr lvl="2"/>
            <a:r>
              <a:rPr lang="en-US" dirty="0" smtClean="0"/>
              <a:t>Results</a:t>
            </a:r>
            <a:endParaRPr lang="en-US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to Recognize Features of Valid Entailment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Typical approach</a:t>
            </a:r>
          </a:p>
          <a:p>
            <a:pPr lvl="2"/>
            <a:r>
              <a:rPr lang="en-US" dirty="0" smtClean="0"/>
              <a:t>Aligns sentence with hypothesis</a:t>
            </a:r>
          </a:p>
          <a:p>
            <a:pPr lvl="2"/>
            <a:r>
              <a:rPr lang="en-US" dirty="0" smtClean="0"/>
              <a:t>Produce all possible alignments and return the best scoring </a:t>
            </a:r>
            <a:r>
              <a:rPr lang="en-US" dirty="0" smtClean="0"/>
              <a:t>one</a:t>
            </a:r>
          </a:p>
          <a:p>
            <a:pPr lvl="2"/>
            <a:r>
              <a:rPr lang="en-US" dirty="0" smtClean="0"/>
              <a:t>Closeness of match determines entailment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Problems with this approach</a:t>
            </a:r>
          </a:p>
          <a:p>
            <a:pPr lvl="2"/>
            <a:r>
              <a:rPr lang="en-US" dirty="0" smtClean="0"/>
              <a:t>Assumption of </a:t>
            </a:r>
            <a:r>
              <a:rPr lang="en-US" dirty="0" err="1" smtClean="0"/>
              <a:t>monoticity</a:t>
            </a:r>
            <a:endParaRPr lang="en-US" dirty="0" smtClean="0"/>
          </a:p>
          <a:p>
            <a:pPr lvl="2"/>
            <a:r>
              <a:rPr lang="en-US" dirty="0" smtClean="0"/>
              <a:t>Assumption of locality</a:t>
            </a:r>
          </a:p>
          <a:p>
            <a:pPr lvl="2"/>
            <a:r>
              <a:rPr lang="en-US" dirty="0" smtClean="0"/>
              <a:t>Confounding of alignment with entailment evaluation</a:t>
            </a:r>
            <a:endParaRPr lang="en-US" dirty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alignments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Sharon warns Arafat could be targeted for assassination</a:t>
            </a:r>
          </a:p>
          <a:p>
            <a:r>
              <a:rPr lang="en-US" dirty="0" smtClean="0"/>
              <a:t>The prime minister targeted for assassination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Space of alignments: O((m+1)</a:t>
            </a:r>
            <a:r>
              <a:rPr lang="en-US" baseline="30000" dirty="0" smtClean="0"/>
              <a:t>n</a:t>
            </a:r>
            <a:r>
              <a:rPr lang="en-US" dirty="0" smtClean="0"/>
              <a:t>) for a sentence of m nodes and hypothesis of n</a:t>
            </a:r>
            <a:br>
              <a:rPr lang="en-US" dirty="0" smtClean="0"/>
            </a:b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04800" y="1981200"/>
            <a:ext cx="8153400" cy="4114800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2400" dirty="0" smtClean="0"/>
              <a:t>Word overlap: 2081 a problem</a:t>
            </a:r>
          </a:p>
          <a:p>
            <a:r>
              <a:rPr lang="en-US" sz="2400" dirty="0" smtClean="0"/>
              <a:t>Upward </a:t>
            </a:r>
            <a:r>
              <a:rPr lang="en-US" sz="2400" dirty="0" err="1" smtClean="0"/>
              <a:t>monoticity</a:t>
            </a:r>
            <a:r>
              <a:rPr lang="en-US" sz="2400" dirty="0" smtClean="0"/>
              <a:t> problem: 98 a problem</a:t>
            </a:r>
          </a:p>
          <a:p>
            <a:pPr lvl="2"/>
            <a:r>
              <a:rPr lang="en-US" dirty="0" smtClean="0"/>
              <a:t>Sharon denies Arafat targeted for assassination</a:t>
            </a:r>
          </a:p>
          <a:p>
            <a:r>
              <a:rPr lang="en-US" sz="2400" dirty="0" smtClean="0"/>
              <a:t>Global phenomena: Dogs barked loudly -&gt; dogs barked. No dogs barked loudly does not</a:t>
            </a:r>
          </a:p>
          <a:p>
            <a:r>
              <a:rPr lang="en-US" sz="2400" dirty="0" smtClean="0"/>
              <a:t>What about 231?</a:t>
            </a:r>
            <a:endParaRPr lang="en-U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l="12500" t="33333" r="12500" b="10370"/>
          <a:stretch>
            <a:fillRect/>
          </a:stretch>
        </p:blipFill>
        <p:spPr bwMode="auto">
          <a:xfrm>
            <a:off x="-152400" y="0"/>
            <a:ext cx="9565105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Alignment first</a:t>
            </a:r>
          </a:p>
          <a:p>
            <a:pPr lvl="2"/>
            <a:r>
              <a:rPr lang="en-US" dirty="0" smtClean="0"/>
              <a:t>Between dependency parses</a:t>
            </a:r>
          </a:p>
          <a:p>
            <a:pPr lvl="2"/>
            <a:r>
              <a:rPr lang="en-US" dirty="0" smtClean="0"/>
              <a:t>Using </a:t>
            </a:r>
            <a:r>
              <a:rPr lang="en-US" dirty="0" err="1" smtClean="0"/>
              <a:t>Wordnet</a:t>
            </a:r>
            <a:r>
              <a:rPr lang="en-US" dirty="0" smtClean="0"/>
              <a:t> to identify synonyms and collations plus McCallum’s NE tagger</a:t>
            </a:r>
          </a:p>
          <a:p>
            <a:pPr lvl="2"/>
            <a:r>
              <a:rPr lang="en-US" dirty="0" smtClean="0"/>
              <a:t>Don’t worry about quantification, modalities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Machine learning for binary classification</a:t>
            </a:r>
          </a:p>
          <a:p>
            <a:pPr lvl="2"/>
            <a:r>
              <a:rPr lang="en-US" dirty="0" smtClean="0"/>
              <a:t>Takes into account context in which alignment occurs</a:t>
            </a:r>
            <a:endParaRPr lang="en-US" dirty="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772400" cy="1276350"/>
          </a:xfrm>
        </p:spPr>
        <p:txBody>
          <a:bodyPr/>
          <a:lstStyle/>
          <a:p>
            <a:r>
              <a:rPr lang="en-US" dirty="0" smtClean="0"/>
              <a:t>Entailment Classification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7772400" cy="4114800"/>
          </a:xfrm>
        </p:spPr>
        <p:txBody>
          <a:bodyPr/>
          <a:lstStyle/>
          <a:p>
            <a:r>
              <a:rPr lang="en-US" sz="2800" dirty="0" smtClean="0"/>
              <a:t>Logistic regression</a:t>
            </a:r>
          </a:p>
          <a:p>
            <a:r>
              <a:rPr lang="en-US" sz="2800" dirty="0" smtClean="0"/>
              <a:t>28 features</a:t>
            </a:r>
          </a:p>
          <a:p>
            <a:pPr lvl="1"/>
            <a:r>
              <a:rPr lang="en-US" sz="2400" dirty="0" smtClean="0"/>
              <a:t>Polarity: negation, downward monotone quantifiers (few, no), restricting preps (without, except), superlatives (tallest)</a:t>
            </a:r>
          </a:p>
          <a:p>
            <a:pPr lvl="1"/>
            <a:r>
              <a:rPr lang="en-US" sz="2400" dirty="0" smtClean="0"/>
              <a:t>Adjuncts: (loudly)</a:t>
            </a:r>
          </a:p>
          <a:p>
            <a:pPr lvl="1"/>
            <a:r>
              <a:rPr lang="en-US" sz="2400" dirty="0" err="1" smtClean="0"/>
              <a:t>Antonymy</a:t>
            </a:r>
            <a:r>
              <a:rPr lang="en-US" sz="2400" dirty="0" smtClean="0"/>
              <a:t>: (rose </a:t>
            </a:r>
            <a:r>
              <a:rPr lang="en-US" sz="2400" dirty="0" err="1" smtClean="0"/>
              <a:t>vs</a:t>
            </a:r>
            <a:r>
              <a:rPr lang="en-US" sz="2400" dirty="0" smtClean="0"/>
              <a:t> fell)</a:t>
            </a:r>
          </a:p>
          <a:p>
            <a:pPr lvl="1"/>
            <a:r>
              <a:rPr lang="en-US" sz="2400" dirty="0" smtClean="0"/>
              <a:t>Modality: </a:t>
            </a:r>
          </a:p>
          <a:p>
            <a:pPr lvl="2"/>
            <a:r>
              <a:rPr lang="en-US" sz="2000" dirty="0" smtClean="0"/>
              <a:t>map text to modality: possible, not possible, actual, not actual, necessary, not necessary.</a:t>
            </a:r>
          </a:p>
          <a:p>
            <a:pPr lvl="2"/>
            <a:r>
              <a:rPr lang="en-US" sz="2000" dirty="0" smtClean="0"/>
              <a:t> Modality pair: yes, weak yes, don’t know, weak no, no</a:t>
            </a:r>
          </a:p>
          <a:p>
            <a:pPr lvl="2"/>
            <a:r>
              <a:rPr lang="en-US" sz="2000" dirty="0" smtClean="0"/>
              <a:t>(not possible -&gt; not actual)? -&gt; yes</a:t>
            </a:r>
          </a:p>
          <a:p>
            <a:pPr lvl="2"/>
            <a:r>
              <a:rPr lang="en-US" sz="2000" dirty="0" smtClean="0"/>
              <a:t>(possible -&gt; necessary) -&gt; weak no</a:t>
            </a:r>
          </a:p>
          <a:p>
            <a:pPr lvl="3"/>
            <a:endParaRPr lang="en-US" dirty="0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8600"/>
            <a:ext cx="7772400" cy="5867400"/>
          </a:xfrm>
        </p:spPr>
        <p:txBody>
          <a:bodyPr/>
          <a:lstStyle/>
          <a:p>
            <a:r>
              <a:rPr lang="en-US" dirty="0" err="1" smtClean="0"/>
              <a:t>Factivity</a:t>
            </a:r>
            <a:r>
              <a:rPr lang="en-US" dirty="0" smtClean="0"/>
              <a:t>: (tried to, managed to)</a:t>
            </a:r>
          </a:p>
          <a:p>
            <a:r>
              <a:rPr lang="en-US" dirty="0" smtClean="0"/>
              <a:t>Quantifiers: no, some many, most, all</a:t>
            </a:r>
          </a:p>
          <a:p>
            <a:r>
              <a:rPr lang="en-US" dirty="0" err="1" smtClean="0"/>
              <a:t>Number,date</a:t>
            </a:r>
            <a:r>
              <a:rPr lang="en-US" dirty="0" smtClean="0"/>
              <a:t> and time features (can do fuzzy matches)</a:t>
            </a:r>
          </a:p>
          <a:p>
            <a:r>
              <a:rPr lang="en-US" dirty="0" smtClean="0"/>
              <a:t>Alignment features: a good score or not?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Best features: adjunct, dates, modals</a:t>
            </a:r>
          </a:p>
          <a:p>
            <a:endParaRPr lang="en-US" dirty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intWithHum03Intro">
  <a:themeElements>
    <a:clrScheme name="">
      <a:dk1>
        <a:srgbClr val="000000"/>
      </a:dk1>
      <a:lt1>
        <a:srgbClr val="FFFFFF"/>
      </a:lt1>
      <a:dk2>
        <a:srgbClr val="500093"/>
      </a:dk2>
      <a:lt2>
        <a:srgbClr val="00DFCA"/>
      </a:lt2>
      <a:accent1>
        <a:srgbClr val="DC0081"/>
      </a:accent1>
      <a:accent2>
        <a:srgbClr val="114FFB"/>
      </a:accent2>
      <a:accent3>
        <a:srgbClr val="B3AAC8"/>
      </a:accent3>
      <a:accent4>
        <a:srgbClr val="DADADA"/>
      </a:accent4>
      <a:accent5>
        <a:srgbClr val="EBAAC1"/>
      </a:accent5>
      <a:accent6>
        <a:srgbClr val="0E47E3"/>
      </a:accent6>
      <a:hlink>
        <a:srgbClr val="FAFD00"/>
      </a:hlink>
      <a:folHlink>
        <a:srgbClr val="500093"/>
      </a:folHlink>
    </a:clrScheme>
    <a:fontScheme name="intWithHum03Intr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intWithHum03Intr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WithHum03Intr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tWithHum03Intr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WithHum03Intr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WithHum03Intr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WithHum03Intr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WithHum03Intr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U:\slides\Research02\External-review\intWithHum03Intro.ppt</Template>
  <TotalTime>11720</TotalTime>
  <Words>313</Words>
  <Application>Microsoft Office PowerPoint</Application>
  <PresentationFormat>On-screen Show (4:3)</PresentationFormat>
  <Paragraphs>76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intWithHum03Intro</vt:lpstr>
      <vt:lpstr>Natural Language Processing for the Web</vt:lpstr>
      <vt:lpstr>Projects</vt:lpstr>
      <vt:lpstr>Today</vt:lpstr>
      <vt:lpstr>Learning to Recognize Features of Valid Entailment</vt:lpstr>
      <vt:lpstr>Possible alignments</vt:lpstr>
      <vt:lpstr>Slide 6</vt:lpstr>
      <vt:lpstr>Solution</vt:lpstr>
      <vt:lpstr>Entailment Classification</vt:lpstr>
      <vt:lpstr>Slide 9</vt:lpstr>
      <vt:lpstr>Slide 10</vt:lpstr>
    </vt:vector>
  </TitlesOfParts>
  <Company>Columbia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Kathleen McKeown</dc:creator>
  <cp:lastModifiedBy>kathy</cp:lastModifiedBy>
  <cp:revision>331</cp:revision>
  <cp:lastPrinted>1999-03-14T18:16:38Z</cp:lastPrinted>
  <dcterms:created xsi:type="dcterms:W3CDTF">1999-02-11T11:44:10Z</dcterms:created>
  <dcterms:modified xsi:type="dcterms:W3CDTF">2010-03-04T19:46:32Z</dcterms:modified>
</cp:coreProperties>
</file>