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2"/>
  </p:notesMasterIdLst>
  <p:sldIdLst>
    <p:sldId id="421" r:id="rId2"/>
    <p:sldId id="526" r:id="rId3"/>
    <p:sldId id="547" r:id="rId4"/>
    <p:sldId id="546" r:id="rId5"/>
    <p:sldId id="550" r:id="rId6"/>
    <p:sldId id="549" r:id="rId7"/>
    <p:sldId id="548" r:id="rId8"/>
    <p:sldId id="551" r:id="rId9"/>
    <p:sldId id="552" r:id="rId10"/>
    <p:sldId id="553" r:id="rId11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FF"/>
    <a:srgbClr val="FF99FF"/>
    <a:srgbClr val="33CC33"/>
    <a:srgbClr val="FF0000"/>
    <a:srgbClr val="FF6600"/>
    <a:srgbClr val="CC6600"/>
    <a:srgbClr val="A2EC1E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0" y="-84"/>
      </p:cViewPr>
      <p:guideLst>
        <p:guide orient="horz" pos="289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893ABE9-72AC-486C-B3FF-3D7BAD46BF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1C158-E35D-4C14-BEA3-77CB3527208B}" type="slidenum">
              <a:rPr lang="en-US"/>
              <a:pPr/>
              <a:t>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76250"/>
            <a:ext cx="77724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842375" y="6616700"/>
            <a:ext cx="377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DE842AC9-F3AE-464C-B729-B91A3799D0C6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2895600" cy="220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1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Natural Language Processing for the Web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7315200" cy="1752600"/>
          </a:xfrm>
        </p:spPr>
        <p:txBody>
          <a:bodyPr/>
          <a:lstStyle/>
          <a:p>
            <a:pPr algn="l"/>
            <a:r>
              <a:rPr lang="en-US" dirty="0"/>
              <a:t>Prof. Kathleen </a:t>
            </a:r>
            <a:r>
              <a:rPr lang="en-US" dirty="0" err="1"/>
              <a:t>McKeown</a:t>
            </a:r>
            <a:endParaRPr lang="en-US" dirty="0"/>
          </a:p>
          <a:p>
            <a:pPr algn="l"/>
            <a:r>
              <a:rPr lang="en-US" dirty="0"/>
              <a:t>722 CEPSR, 939-7118</a:t>
            </a:r>
          </a:p>
          <a:p>
            <a:pPr algn="l"/>
            <a:r>
              <a:rPr lang="en-US" dirty="0"/>
              <a:t>Office Hours: Wed, 1-2; </a:t>
            </a:r>
            <a:r>
              <a:rPr lang="en-US" dirty="0" smtClean="0"/>
              <a:t>Tues 4-5</a:t>
            </a:r>
            <a:endParaRPr lang="en-US" dirty="0"/>
          </a:p>
          <a:p>
            <a:pPr algn="l"/>
            <a:r>
              <a:rPr lang="en-US" dirty="0"/>
              <a:t>TA:</a:t>
            </a:r>
          </a:p>
          <a:p>
            <a:pPr algn="l"/>
            <a:r>
              <a:rPr lang="en-US" dirty="0" smtClean="0"/>
              <a:t>Yves </a:t>
            </a:r>
            <a:r>
              <a:rPr lang="en-US" dirty="0" err="1" smtClean="0"/>
              <a:t>Petinot</a:t>
            </a:r>
            <a:endParaRPr lang="en-US" dirty="0"/>
          </a:p>
          <a:p>
            <a:pPr algn="l"/>
            <a:r>
              <a:rPr lang="en-US" dirty="0" smtClean="0"/>
              <a:t>719 </a:t>
            </a:r>
            <a:r>
              <a:rPr lang="en-US" dirty="0"/>
              <a:t>CEPSR, </a:t>
            </a:r>
            <a:r>
              <a:rPr lang="en-US" dirty="0" smtClean="0"/>
              <a:t>939-7116</a:t>
            </a:r>
            <a:endParaRPr lang="en-US" dirty="0"/>
          </a:p>
          <a:p>
            <a:pPr algn="l"/>
            <a:r>
              <a:rPr lang="en-US" dirty="0"/>
              <a:t>Office Hours: </a:t>
            </a:r>
            <a:r>
              <a:rPr lang="en-US" dirty="0" smtClean="0"/>
              <a:t>Thurs 12-1, 8-9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3333" t="41481" r="49584" b="12593"/>
          <a:stretch>
            <a:fillRect/>
          </a:stretch>
        </p:blipFill>
        <p:spPr bwMode="auto">
          <a:xfrm>
            <a:off x="224913" y="152400"/>
            <a:ext cx="875071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Interim results due next Thursday (3/11)</a:t>
            </a:r>
          </a:p>
          <a:p>
            <a:r>
              <a:rPr lang="en-US" dirty="0" smtClean="0"/>
              <a:t>Hand </a:t>
            </a:r>
            <a:r>
              <a:rPr lang="en-US" dirty="0" smtClean="0"/>
              <a:t>in via </a:t>
            </a:r>
            <a:r>
              <a:rPr lang="en-US" dirty="0" err="1" smtClean="0"/>
              <a:t>courseworks</a:t>
            </a:r>
            <a:r>
              <a:rPr lang="en-US" dirty="0" smtClean="0"/>
              <a:t> (by midnight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Guest Lecturer next Thursday: Regina </a:t>
            </a:r>
            <a:r>
              <a:rPr lang="en-US" dirty="0" err="1" smtClean="0"/>
              <a:t>Barzilay</a:t>
            </a:r>
            <a:r>
              <a:rPr lang="en-US" dirty="0" smtClean="0"/>
              <a:t>, MIT</a:t>
            </a:r>
          </a:p>
          <a:p>
            <a:r>
              <a:rPr lang="en-US" dirty="0" smtClean="0"/>
              <a:t>We will meet in the Interschool Lab, 7</a:t>
            </a:r>
            <a:r>
              <a:rPr lang="en-US" baseline="30000" dirty="0" smtClean="0"/>
              <a:t>th</a:t>
            </a:r>
            <a:r>
              <a:rPr lang="en-US" dirty="0" smtClean="0"/>
              <a:t> Floor CEPSR (by my office)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papers are on the same problem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Can we rank them considering:</a:t>
            </a:r>
          </a:p>
          <a:p>
            <a:pPr lvl="2"/>
            <a:r>
              <a:rPr lang="en-US" dirty="0" smtClean="0"/>
              <a:t>Presentation</a:t>
            </a:r>
          </a:p>
          <a:p>
            <a:pPr lvl="2"/>
            <a:r>
              <a:rPr lang="en-US" dirty="0" smtClean="0"/>
              <a:t>Originality</a:t>
            </a:r>
          </a:p>
          <a:p>
            <a:pPr lvl="2"/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Recognize Features of Valid Entailment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approach</a:t>
            </a:r>
          </a:p>
          <a:p>
            <a:pPr lvl="2"/>
            <a:r>
              <a:rPr lang="en-US" dirty="0" smtClean="0"/>
              <a:t>Aligns sentence with hypothesis</a:t>
            </a:r>
          </a:p>
          <a:p>
            <a:pPr lvl="2"/>
            <a:r>
              <a:rPr lang="en-US" dirty="0" smtClean="0"/>
              <a:t>Produce all possible alignments and return the best scoring </a:t>
            </a:r>
            <a:r>
              <a:rPr lang="en-US" dirty="0" smtClean="0"/>
              <a:t>one</a:t>
            </a:r>
          </a:p>
          <a:p>
            <a:pPr lvl="2"/>
            <a:r>
              <a:rPr lang="en-US" dirty="0" smtClean="0"/>
              <a:t>Closeness of match determines entailment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Problems with this approach</a:t>
            </a:r>
          </a:p>
          <a:p>
            <a:pPr lvl="2"/>
            <a:r>
              <a:rPr lang="en-US" dirty="0" smtClean="0"/>
              <a:t>Assumption of </a:t>
            </a:r>
            <a:r>
              <a:rPr lang="en-US" dirty="0" err="1" smtClean="0"/>
              <a:t>monoticity</a:t>
            </a:r>
            <a:endParaRPr lang="en-US" dirty="0" smtClean="0"/>
          </a:p>
          <a:p>
            <a:pPr lvl="2"/>
            <a:r>
              <a:rPr lang="en-US" dirty="0" smtClean="0"/>
              <a:t>Assumption of locality</a:t>
            </a:r>
          </a:p>
          <a:p>
            <a:pPr lvl="2"/>
            <a:r>
              <a:rPr lang="en-US" dirty="0" smtClean="0"/>
              <a:t>Confounding of alignment with entailment evaluation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Sharon warns Arafat could be targeted for assassination</a:t>
            </a:r>
          </a:p>
          <a:p>
            <a:r>
              <a:rPr lang="en-US" dirty="0" smtClean="0"/>
              <a:t>The prime minister targeted for assassination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Space of alignments: O((m+1)</a:t>
            </a:r>
            <a:r>
              <a:rPr lang="en-US" baseline="30000" dirty="0" smtClean="0"/>
              <a:t>n</a:t>
            </a:r>
            <a:r>
              <a:rPr lang="en-US" dirty="0" smtClean="0"/>
              <a:t>) for a sentence of m nodes and hypothesis of n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Word overlap: 2081 a problem</a:t>
            </a:r>
          </a:p>
          <a:p>
            <a:r>
              <a:rPr lang="en-US" sz="2400" dirty="0" smtClean="0"/>
              <a:t>Upward </a:t>
            </a:r>
            <a:r>
              <a:rPr lang="en-US" sz="2400" dirty="0" err="1" smtClean="0"/>
              <a:t>monoticity</a:t>
            </a:r>
            <a:r>
              <a:rPr lang="en-US" sz="2400" dirty="0" smtClean="0"/>
              <a:t> problem: 98 a problem</a:t>
            </a:r>
          </a:p>
          <a:p>
            <a:pPr lvl="2"/>
            <a:r>
              <a:rPr lang="en-US" dirty="0" smtClean="0"/>
              <a:t>Sharon denies Arafat targeted for assassination</a:t>
            </a:r>
          </a:p>
          <a:p>
            <a:r>
              <a:rPr lang="en-US" sz="2400" dirty="0" smtClean="0"/>
              <a:t>Global phenomena: Dogs barked loudly -&gt; dogs barked. No dogs barked loudly does not</a:t>
            </a:r>
          </a:p>
          <a:p>
            <a:r>
              <a:rPr lang="en-US" sz="2400" dirty="0" smtClean="0"/>
              <a:t>What about 231?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2500" t="33333" r="12500" b="10370"/>
          <a:stretch>
            <a:fillRect/>
          </a:stretch>
        </p:blipFill>
        <p:spPr bwMode="auto">
          <a:xfrm>
            <a:off x="-152400" y="0"/>
            <a:ext cx="956510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first</a:t>
            </a:r>
          </a:p>
          <a:p>
            <a:pPr lvl="2"/>
            <a:r>
              <a:rPr lang="en-US" dirty="0" smtClean="0"/>
              <a:t>Between dependency parses</a:t>
            </a:r>
          </a:p>
          <a:p>
            <a:pPr lvl="2"/>
            <a:r>
              <a:rPr lang="en-US" dirty="0" smtClean="0"/>
              <a:t>Using </a:t>
            </a:r>
            <a:r>
              <a:rPr lang="en-US" dirty="0" err="1" smtClean="0"/>
              <a:t>Wordnet</a:t>
            </a:r>
            <a:r>
              <a:rPr lang="en-US" dirty="0" smtClean="0"/>
              <a:t> to identify synonyms and collations plus McCallum’s NE tagger</a:t>
            </a:r>
          </a:p>
          <a:p>
            <a:pPr lvl="2"/>
            <a:r>
              <a:rPr lang="en-US" dirty="0" smtClean="0"/>
              <a:t>Don’t worry about quantification, modalities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Machine learning for binary classification</a:t>
            </a:r>
          </a:p>
          <a:p>
            <a:pPr lvl="2"/>
            <a:r>
              <a:rPr lang="en-US" dirty="0" smtClean="0"/>
              <a:t>Takes into account context in which alignment occurs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276350"/>
          </a:xfrm>
        </p:spPr>
        <p:txBody>
          <a:bodyPr/>
          <a:lstStyle/>
          <a:p>
            <a:r>
              <a:rPr lang="en-US" dirty="0" smtClean="0"/>
              <a:t>Entailment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114800"/>
          </a:xfrm>
        </p:spPr>
        <p:txBody>
          <a:bodyPr/>
          <a:lstStyle/>
          <a:p>
            <a:r>
              <a:rPr lang="en-US" sz="2800" dirty="0" smtClean="0"/>
              <a:t>Logistic regression</a:t>
            </a:r>
          </a:p>
          <a:p>
            <a:r>
              <a:rPr lang="en-US" sz="2800" dirty="0" smtClean="0"/>
              <a:t>28 features</a:t>
            </a:r>
          </a:p>
          <a:p>
            <a:pPr lvl="1"/>
            <a:r>
              <a:rPr lang="en-US" sz="2400" dirty="0" smtClean="0"/>
              <a:t>Polarity: negation, downward monotone quantifiers (few, no), restricting preps (without, except), superlatives (tallest)</a:t>
            </a:r>
          </a:p>
          <a:p>
            <a:pPr lvl="1"/>
            <a:r>
              <a:rPr lang="en-US" sz="2400" dirty="0" smtClean="0"/>
              <a:t>Adjuncts: (loudly)</a:t>
            </a:r>
          </a:p>
          <a:p>
            <a:pPr lvl="1"/>
            <a:r>
              <a:rPr lang="en-US" sz="2400" dirty="0" err="1" smtClean="0"/>
              <a:t>Antonymy</a:t>
            </a:r>
            <a:r>
              <a:rPr lang="en-US" sz="2400" dirty="0" smtClean="0"/>
              <a:t>: (rose </a:t>
            </a:r>
            <a:r>
              <a:rPr lang="en-US" sz="2400" dirty="0" err="1" smtClean="0"/>
              <a:t>vs</a:t>
            </a:r>
            <a:r>
              <a:rPr lang="en-US" sz="2400" dirty="0" smtClean="0"/>
              <a:t> fell)</a:t>
            </a:r>
          </a:p>
          <a:p>
            <a:pPr lvl="1"/>
            <a:r>
              <a:rPr lang="en-US" sz="2400" dirty="0" smtClean="0"/>
              <a:t>Modality: </a:t>
            </a:r>
          </a:p>
          <a:p>
            <a:pPr lvl="2"/>
            <a:r>
              <a:rPr lang="en-US" sz="2000" dirty="0" smtClean="0"/>
              <a:t>map text to modality: possible, not possible, actual, not actual, necessary, not necessary.</a:t>
            </a:r>
          </a:p>
          <a:p>
            <a:pPr lvl="2"/>
            <a:r>
              <a:rPr lang="en-US" sz="2000" dirty="0" smtClean="0"/>
              <a:t> Modality pair: yes, weak yes, don’t know, weak no, no</a:t>
            </a:r>
          </a:p>
          <a:p>
            <a:pPr lvl="2"/>
            <a:r>
              <a:rPr lang="en-US" sz="2000" dirty="0" smtClean="0"/>
              <a:t>(not possible -&gt; not actual)? -&gt; yes</a:t>
            </a:r>
          </a:p>
          <a:p>
            <a:pPr lvl="2"/>
            <a:r>
              <a:rPr lang="en-US" sz="2000" dirty="0" smtClean="0"/>
              <a:t>(possible -&gt; necessary) -&gt; weak no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r>
              <a:rPr lang="en-US" dirty="0" err="1" smtClean="0"/>
              <a:t>Factivity</a:t>
            </a:r>
            <a:r>
              <a:rPr lang="en-US" dirty="0" smtClean="0"/>
              <a:t>: (tried to, managed to)</a:t>
            </a:r>
          </a:p>
          <a:p>
            <a:r>
              <a:rPr lang="en-US" dirty="0" smtClean="0"/>
              <a:t>Quantifiers: no, some many, most, all</a:t>
            </a:r>
          </a:p>
          <a:p>
            <a:r>
              <a:rPr lang="en-US" dirty="0" err="1" smtClean="0"/>
              <a:t>Number,date</a:t>
            </a:r>
            <a:r>
              <a:rPr lang="en-US" dirty="0" smtClean="0"/>
              <a:t> and time features (can do fuzzy matches)</a:t>
            </a:r>
          </a:p>
          <a:p>
            <a:r>
              <a:rPr lang="en-US" dirty="0" smtClean="0"/>
              <a:t>Alignment features: a good score or not?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Best features: adjunct, dates, modals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ntWithHum03Intro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intWithHum03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WithHum03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WithHum03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U:\slides\Research02\External-review\intWithHum03Intro.ppt</Template>
  <TotalTime>11720</TotalTime>
  <Words>313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intWithHum03Intro</vt:lpstr>
      <vt:lpstr>Natural Language Processing for the Web</vt:lpstr>
      <vt:lpstr>Projects</vt:lpstr>
      <vt:lpstr>Today</vt:lpstr>
      <vt:lpstr>Learning to Recognize Features of Valid Entailment</vt:lpstr>
      <vt:lpstr>Possible alignments</vt:lpstr>
      <vt:lpstr>Slide 6</vt:lpstr>
      <vt:lpstr>Solution</vt:lpstr>
      <vt:lpstr>Entailment Classification</vt:lpstr>
      <vt:lpstr>Slide 9</vt:lpstr>
      <vt:lpstr>Slide 10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Kathleen McKeown</dc:creator>
  <cp:lastModifiedBy>kathy</cp:lastModifiedBy>
  <cp:revision>331</cp:revision>
  <cp:lastPrinted>1999-03-14T18:16:38Z</cp:lastPrinted>
  <dcterms:created xsi:type="dcterms:W3CDTF">1999-02-11T11:44:10Z</dcterms:created>
  <dcterms:modified xsi:type="dcterms:W3CDTF">2010-03-04T19:46:32Z</dcterms:modified>
</cp:coreProperties>
</file>