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0" r:id="rId1"/>
  </p:sldMasterIdLst>
  <p:notesMasterIdLst>
    <p:notesMasterId r:id="rId14"/>
  </p:notesMasterIdLst>
  <p:sldIdLst>
    <p:sldId id="421" r:id="rId2"/>
    <p:sldId id="484" r:id="rId3"/>
    <p:sldId id="438" r:id="rId4"/>
    <p:sldId id="475" r:id="rId5"/>
    <p:sldId id="485" r:id="rId6"/>
    <p:sldId id="486" r:id="rId7"/>
    <p:sldId id="483" r:id="rId8"/>
    <p:sldId id="477" r:id="rId9"/>
    <p:sldId id="476" r:id="rId10"/>
    <p:sldId id="478" r:id="rId11"/>
    <p:sldId id="488" r:id="rId12"/>
    <p:sldId id="487" r:id="rId13"/>
  </p:sldIdLst>
  <p:sldSz cx="9144000" cy="6858000" type="screen4x3"/>
  <p:notesSz cx="6858000" cy="9190038"/>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99FF"/>
    <a:srgbClr val="FF66FF"/>
    <a:srgbClr val="33CC33"/>
    <a:srgbClr val="FF0000"/>
    <a:srgbClr val="FF6600"/>
    <a:srgbClr val="CC6600"/>
    <a:srgbClr val="A2EC1E"/>
    <a:srgbClr val="66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8" d="100"/>
          <a:sy n="118" d="100"/>
        </p:scale>
        <p:origin x="-143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1890" y="-84"/>
      </p:cViewPr>
      <p:guideLst>
        <p:guide orient="horz" pos="2894"/>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41987" name="Rectangle 3"/>
          <p:cNvSpPr>
            <a:spLocks noGrp="1" noChangeArrowheads="1"/>
          </p:cNvSpPr>
          <p:nvPr>
            <p:ph type="dt" idx="1"/>
          </p:nvPr>
        </p:nvSpPr>
        <p:spPr bwMode="auto">
          <a:xfrm>
            <a:off x="3886200" y="0"/>
            <a:ext cx="2971800" cy="4572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41988"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989" name="Rectangle 5"/>
          <p:cNvSpPr>
            <a:spLocks noGrp="1" noChangeArrowheads="1"/>
          </p:cNvSpPr>
          <p:nvPr>
            <p:ph type="body" sz="quarter" idx="3"/>
          </p:nvPr>
        </p:nvSpPr>
        <p:spPr bwMode="auto">
          <a:xfrm>
            <a:off x="914400" y="4343400"/>
            <a:ext cx="5029200" cy="41910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990" name="Rectangle 6"/>
          <p:cNvSpPr>
            <a:spLocks noGrp="1" noChangeArrowheads="1"/>
          </p:cNvSpPr>
          <p:nvPr>
            <p:ph type="ftr" sz="quarter" idx="4"/>
          </p:nvPr>
        </p:nvSpPr>
        <p:spPr bwMode="auto">
          <a:xfrm>
            <a:off x="0" y="8763000"/>
            <a:ext cx="2971800" cy="4572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41991" name="Rectangle 7"/>
          <p:cNvSpPr>
            <a:spLocks noGrp="1" noChangeArrowheads="1"/>
          </p:cNvSpPr>
          <p:nvPr>
            <p:ph type="sldNum" sz="quarter" idx="5"/>
          </p:nvPr>
        </p:nvSpPr>
        <p:spPr bwMode="auto">
          <a:xfrm>
            <a:off x="3886200" y="8763000"/>
            <a:ext cx="2971800" cy="4572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2893ABE9-72AC-486C-B3FF-3D7BAD46BF8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71C158-E35D-4C14-BEA3-77CB3527208B}" type="slidenum">
              <a:rPr lang="en-US"/>
              <a:pPr/>
              <a:t>1</a:t>
            </a:fld>
            <a:endParaRPr lang="en-US"/>
          </a:p>
        </p:txBody>
      </p:sp>
      <p:sp>
        <p:nvSpPr>
          <p:cNvPr id="228354" name="Rectangle 2"/>
          <p:cNvSpPr>
            <a:spLocks noChangeArrowheads="1" noTextEdit="1"/>
          </p:cNvSpPr>
          <p:nvPr>
            <p:ph type="sldImg"/>
          </p:nvPr>
        </p:nvSpPr>
        <p:spPr>
          <a:ln/>
        </p:spPr>
      </p:sp>
      <p:sp>
        <p:nvSpPr>
          <p:cNvPr id="228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229E94-C411-4EB0-9FDA-24F5B317DF5D}" type="slidenum">
              <a:rPr lang="en-US"/>
              <a:pPr/>
              <a:t>10</a:t>
            </a:fld>
            <a:endParaRPr lang="en-US"/>
          </a:p>
        </p:txBody>
      </p:sp>
      <p:sp>
        <p:nvSpPr>
          <p:cNvPr id="325634" name="Rectangle 2"/>
          <p:cNvSpPr>
            <a:spLocks noChangeArrowheads="1" noTextEdit="1"/>
          </p:cNvSpPr>
          <p:nvPr>
            <p:ph type="sldImg"/>
          </p:nvPr>
        </p:nvSpPr>
        <p:spPr>
          <a:ln/>
        </p:spPr>
      </p:sp>
      <p:sp>
        <p:nvSpPr>
          <p:cNvPr id="325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6EFB45-08E9-4128-921F-0643EB2ACEEA}" type="slidenum">
              <a:rPr lang="en-US"/>
              <a:pPr/>
              <a:t>11</a:t>
            </a:fld>
            <a:endParaRPr lang="en-US"/>
          </a:p>
        </p:txBody>
      </p:sp>
      <p:sp>
        <p:nvSpPr>
          <p:cNvPr id="346114" name="Rectangle 2"/>
          <p:cNvSpPr>
            <a:spLocks noChangeArrowheads="1" noTextEdit="1"/>
          </p:cNvSpPr>
          <p:nvPr>
            <p:ph type="sldImg"/>
          </p:nvPr>
        </p:nvSpPr>
        <p:spPr>
          <a:ln/>
        </p:spPr>
      </p:sp>
      <p:sp>
        <p:nvSpPr>
          <p:cNvPr id="346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165F20-292D-4AD3-B43D-94726489D5B9}" type="slidenum">
              <a:rPr lang="en-US"/>
              <a:pPr/>
              <a:t>12</a:t>
            </a:fld>
            <a:endParaRPr lang="en-US"/>
          </a:p>
        </p:txBody>
      </p:sp>
      <p:sp>
        <p:nvSpPr>
          <p:cNvPr id="344066" name="Rectangle 2"/>
          <p:cNvSpPr>
            <a:spLocks noChangeArrowheads="1" noTextEdit="1"/>
          </p:cNvSpPr>
          <p:nvPr>
            <p:ph type="sldImg"/>
          </p:nvPr>
        </p:nvSpPr>
        <p:spPr>
          <a:xfrm>
            <a:off x="1131888" y="688975"/>
            <a:ext cx="4595812" cy="3446463"/>
          </a:xfrm>
          <a:ln/>
        </p:spPr>
      </p:sp>
      <p:sp>
        <p:nvSpPr>
          <p:cNvPr id="344067" name="Rectangle 3"/>
          <p:cNvSpPr>
            <a:spLocks noGrp="1" noChangeArrowheads="1"/>
          </p:cNvSpPr>
          <p:nvPr>
            <p:ph type="body" idx="1"/>
          </p:nvPr>
        </p:nvSpPr>
        <p:spPr>
          <a:xfrm>
            <a:off x="685800" y="4365625"/>
            <a:ext cx="5486400" cy="4135438"/>
          </a:xfrm>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72F01C-7CE2-4D85-AE17-A7D05C1DE1FE}" type="slidenum">
              <a:rPr lang="en-US"/>
              <a:pPr/>
              <a:t>2</a:t>
            </a:fld>
            <a:endParaRPr lang="en-US"/>
          </a:p>
        </p:txBody>
      </p:sp>
      <p:sp>
        <p:nvSpPr>
          <p:cNvPr id="337922" name="Rectangle 2"/>
          <p:cNvSpPr>
            <a:spLocks noChangeArrowheads="1" noTextEdit="1"/>
          </p:cNvSpPr>
          <p:nvPr>
            <p:ph type="sldImg"/>
          </p:nvPr>
        </p:nvSpPr>
        <p:spPr>
          <a:ln/>
        </p:spPr>
      </p:sp>
      <p:sp>
        <p:nvSpPr>
          <p:cNvPr id="337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317F06-5099-43F5-948B-91DC5C285C85}" type="slidenum">
              <a:rPr lang="en-US"/>
              <a:pPr/>
              <a:t>3</a:t>
            </a:fld>
            <a:endParaRPr lang="en-US"/>
          </a:p>
        </p:txBody>
      </p:sp>
      <p:sp>
        <p:nvSpPr>
          <p:cNvPr id="229378" name="Rectangle 2"/>
          <p:cNvSpPr>
            <a:spLocks noChangeArrowheads="1" noTextEdit="1"/>
          </p:cNvSpPr>
          <p:nvPr>
            <p:ph type="sldImg"/>
          </p:nvPr>
        </p:nvSpPr>
        <p:spPr>
          <a:ln/>
        </p:spPr>
      </p:sp>
      <p:sp>
        <p:nvSpPr>
          <p:cNvPr id="229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0896B0-8C48-4E5B-8E86-1CB268511176}" type="slidenum">
              <a:rPr lang="en-US"/>
              <a:pPr/>
              <a:t>4</a:t>
            </a:fld>
            <a:endParaRPr lang="en-US"/>
          </a:p>
        </p:txBody>
      </p:sp>
      <p:sp>
        <p:nvSpPr>
          <p:cNvPr id="319490" name="Rectangle 2"/>
          <p:cNvSpPr>
            <a:spLocks noChangeArrowheads="1" noTextEdit="1"/>
          </p:cNvSpPr>
          <p:nvPr>
            <p:ph type="sldImg"/>
          </p:nvPr>
        </p:nvSpPr>
        <p:spPr>
          <a:ln/>
        </p:spPr>
      </p:sp>
      <p:sp>
        <p:nvSpPr>
          <p:cNvPr id="319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BF4D5A-3B74-4CF1-91F0-BD2AFCD6846D}" type="slidenum">
              <a:rPr lang="en-US"/>
              <a:pPr/>
              <a:t>5</a:t>
            </a:fld>
            <a:endParaRPr lang="en-US"/>
          </a:p>
        </p:txBody>
      </p:sp>
      <p:sp>
        <p:nvSpPr>
          <p:cNvPr id="339970" name="Rectangle 2"/>
          <p:cNvSpPr>
            <a:spLocks noChangeArrowheads="1" noTextEdit="1"/>
          </p:cNvSpPr>
          <p:nvPr>
            <p:ph type="sldImg"/>
          </p:nvPr>
        </p:nvSpPr>
        <p:spPr>
          <a:ln/>
        </p:spPr>
      </p:sp>
      <p:sp>
        <p:nvSpPr>
          <p:cNvPr id="339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B4A1F2-8CBF-4EF0-B64E-34AAFAB7CCB8}" type="slidenum">
              <a:rPr lang="en-US"/>
              <a:pPr/>
              <a:t>6</a:t>
            </a:fld>
            <a:endParaRPr lang="en-US"/>
          </a:p>
        </p:txBody>
      </p:sp>
      <p:sp>
        <p:nvSpPr>
          <p:cNvPr id="342018" name="Rectangle 2"/>
          <p:cNvSpPr>
            <a:spLocks noChangeArrowheads="1" noTextEdit="1"/>
          </p:cNvSpPr>
          <p:nvPr>
            <p:ph type="sldImg"/>
          </p:nvPr>
        </p:nvSpPr>
        <p:spPr>
          <a:ln/>
        </p:spPr>
      </p:sp>
      <p:sp>
        <p:nvSpPr>
          <p:cNvPr id="342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478DB2-8E31-41D5-9607-6189EBD13ABB}" type="slidenum">
              <a:rPr lang="en-US"/>
              <a:pPr/>
              <a:t>7</a:t>
            </a:fld>
            <a:endParaRPr lang="en-US"/>
          </a:p>
        </p:txBody>
      </p:sp>
      <p:sp>
        <p:nvSpPr>
          <p:cNvPr id="335874" name="Rectangle 2"/>
          <p:cNvSpPr>
            <a:spLocks noChangeArrowheads="1" noTextEdit="1"/>
          </p:cNvSpPr>
          <p:nvPr>
            <p:ph type="sldImg"/>
          </p:nvPr>
        </p:nvSpPr>
        <p:spPr>
          <a:ln/>
        </p:spPr>
      </p:sp>
      <p:sp>
        <p:nvSpPr>
          <p:cNvPr id="335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39D690-636C-42E3-8E38-82A43C51EDA3}" type="slidenum">
              <a:rPr lang="en-US"/>
              <a:pPr/>
              <a:t>8</a:t>
            </a:fld>
            <a:endParaRPr lang="en-US"/>
          </a:p>
        </p:txBody>
      </p:sp>
      <p:sp>
        <p:nvSpPr>
          <p:cNvPr id="322562" name="Rectangle 2"/>
          <p:cNvSpPr>
            <a:spLocks noChangeArrowheads="1" noTextEdit="1"/>
          </p:cNvSpPr>
          <p:nvPr>
            <p:ph type="sldImg"/>
          </p:nvPr>
        </p:nvSpPr>
        <p:spPr>
          <a:ln/>
        </p:spPr>
      </p:sp>
      <p:sp>
        <p:nvSpPr>
          <p:cNvPr id="322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A8E6C4-75CC-4662-A1F6-A3441896675A}" type="slidenum">
              <a:rPr lang="en-US"/>
              <a:pPr/>
              <a:t>9</a:t>
            </a:fld>
            <a:endParaRPr lang="en-US"/>
          </a:p>
        </p:txBody>
      </p:sp>
      <p:sp>
        <p:nvSpPr>
          <p:cNvPr id="323586" name="Rectangle 2"/>
          <p:cNvSpPr>
            <a:spLocks noChangeArrowheads="1" noTextEdit="1"/>
          </p:cNvSpPr>
          <p:nvPr>
            <p:ph type="sldImg"/>
          </p:nvPr>
        </p:nvSpPr>
        <p:spPr>
          <a:ln/>
        </p:spPr>
      </p:sp>
      <p:sp>
        <p:nvSpPr>
          <p:cNvPr id="32358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76250"/>
            <a:ext cx="1943100" cy="56197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76250"/>
            <a:ext cx="5676900" cy="5619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66">
                <a:gamma/>
                <a:shade val="46275"/>
                <a:invGamma/>
              </a:srgbClr>
            </a:gs>
            <a:gs pos="100000">
              <a:srgbClr val="000066"/>
            </a:gs>
          </a:gsLst>
          <a:lin ang="2700000" scaled="1"/>
        </a:gradFill>
        <a:effectLst/>
      </p:bgPr>
    </p:bg>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bwMode="auto">
          <a:xfrm>
            <a:off x="685800" y="476250"/>
            <a:ext cx="7772400" cy="127635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90467" name="Rectangle 3"/>
          <p:cNvSpPr>
            <a:spLocks noGrp="1" noChangeArrowheads="1"/>
          </p:cNvSpPr>
          <p:nvPr>
            <p:ph type="body" idx="1"/>
          </p:nvPr>
        </p:nvSpPr>
        <p:spPr bwMode="auto">
          <a:xfrm>
            <a:off x="685800" y="1981200"/>
            <a:ext cx="77724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0468" name="Rectangle 4"/>
          <p:cNvSpPr>
            <a:spLocks noChangeArrowheads="1"/>
          </p:cNvSpPr>
          <p:nvPr/>
        </p:nvSpPr>
        <p:spPr bwMode="auto">
          <a:xfrm>
            <a:off x="8842375" y="6616700"/>
            <a:ext cx="377825" cy="241300"/>
          </a:xfrm>
          <a:prstGeom prst="rect">
            <a:avLst/>
          </a:prstGeom>
          <a:noFill/>
          <a:ln w="12700">
            <a:noFill/>
            <a:miter lim="800000"/>
            <a:headEnd/>
            <a:tailEnd/>
          </a:ln>
          <a:effectLst/>
        </p:spPr>
        <p:txBody>
          <a:bodyPr lIns="90488" tIns="44450" rIns="90488" bIns="44450">
            <a:spAutoFit/>
          </a:bodyPr>
          <a:lstStyle/>
          <a:p>
            <a:fld id="{DE842AC9-F3AE-464C-B729-B91A3799D0C6}" type="slidenum">
              <a:rPr lang="en-US" sz="1000"/>
              <a:pPr/>
              <a:t>‹#›</a:t>
            </a:fld>
            <a:endParaRPr lang="en-US" sz="1000"/>
          </a:p>
        </p:txBody>
      </p:sp>
      <p:sp>
        <p:nvSpPr>
          <p:cNvPr id="190469" name="Rectangle 5"/>
          <p:cNvSpPr>
            <a:spLocks noGrp="1" noChangeArrowheads="1"/>
          </p:cNvSpPr>
          <p:nvPr>
            <p:ph type="ftr" sz="quarter" idx="3"/>
          </p:nvPr>
        </p:nvSpPr>
        <p:spPr bwMode="auto">
          <a:xfrm>
            <a:off x="2667000" y="6553200"/>
            <a:ext cx="2895600" cy="220663"/>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Book Antiqua" pitchFamily="18" charset="0"/>
              </a:defRPr>
            </a:lvl1pPr>
          </a:lstStyle>
          <a:p>
            <a:endParaRPr lang="en-US"/>
          </a:p>
        </p:txBody>
      </p:sp>
    </p:spTree>
  </p:cSld>
  <p:clrMap bg1="dk2" tx1="lt1" bg2="dk1"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txStyles>
    <p:titleStyle>
      <a:lvl1pPr algn="l" rtl="0" eaLnBrk="0" fontAlgn="base" hangingPunct="0">
        <a:spcBef>
          <a:spcPct val="0"/>
        </a:spcBef>
        <a:spcAft>
          <a:spcPct val="0"/>
        </a:spcAft>
        <a:defRPr sz="4400" i="1">
          <a:solidFill>
            <a:schemeClr val="tx1"/>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i="1">
          <a:solidFill>
            <a:schemeClr val="tx1"/>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4400" i="1">
          <a:solidFill>
            <a:schemeClr val="tx1"/>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4400" i="1">
          <a:solidFill>
            <a:schemeClr val="tx1"/>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4400" i="1">
          <a:solidFill>
            <a:schemeClr val="tx1"/>
          </a:solidFill>
          <a:effectLst>
            <a:outerShdw blurRad="38100" dist="38100" dir="2700000" algn="tl">
              <a:srgbClr val="000000"/>
            </a:outerShdw>
          </a:effectLst>
          <a:latin typeface="Arial" charset="0"/>
        </a:defRPr>
      </a:lvl5pPr>
      <a:lvl6pPr marL="457200" algn="l" rtl="0" eaLnBrk="0" fontAlgn="base" hangingPunct="0">
        <a:spcBef>
          <a:spcPct val="0"/>
        </a:spcBef>
        <a:spcAft>
          <a:spcPct val="0"/>
        </a:spcAft>
        <a:defRPr sz="4400" i="1">
          <a:solidFill>
            <a:schemeClr val="tx1"/>
          </a:solidFill>
          <a:effectLst>
            <a:outerShdw blurRad="38100" dist="38100" dir="2700000" algn="tl">
              <a:srgbClr val="000000"/>
            </a:outerShdw>
          </a:effectLst>
          <a:latin typeface="Arial" charset="0"/>
        </a:defRPr>
      </a:lvl6pPr>
      <a:lvl7pPr marL="914400" algn="l" rtl="0" eaLnBrk="0" fontAlgn="base" hangingPunct="0">
        <a:spcBef>
          <a:spcPct val="0"/>
        </a:spcBef>
        <a:spcAft>
          <a:spcPct val="0"/>
        </a:spcAft>
        <a:defRPr sz="4400" i="1">
          <a:solidFill>
            <a:schemeClr val="tx1"/>
          </a:solidFill>
          <a:effectLst>
            <a:outerShdw blurRad="38100" dist="38100" dir="2700000" algn="tl">
              <a:srgbClr val="000000"/>
            </a:outerShdw>
          </a:effectLst>
          <a:latin typeface="Arial" charset="0"/>
        </a:defRPr>
      </a:lvl7pPr>
      <a:lvl8pPr marL="1371600" algn="l" rtl="0" eaLnBrk="0" fontAlgn="base" hangingPunct="0">
        <a:spcBef>
          <a:spcPct val="0"/>
        </a:spcBef>
        <a:spcAft>
          <a:spcPct val="0"/>
        </a:spcAft>
        <a:defRPr sz="4400" i="1">
          <a:solidFill>
            <a:schemeClr val="tx1"/>
          </a:solidFill>
          <a:effectLst>
            <a:outerShdw blurRad="38100" dist="38100" dir="2700000" algn="tl">
              <a:srgbClr val="000000"/>
            </a:outerShdw>
          </a:effectLst>
          <a:latin typeface="Arial" charset="0"/>
        </a:defRPr>
      </a:lvl8pPr>
      <a:lvl9pPr marL="1828800" algn="l" rtl="0" eaLnBrk="0" fontAlgn="base" hangingPunct="0">
        <a:spcBef>
          <a:spcPct val="0"/>
        </a:spcBef>
        <a:spcAft>
          <a:spcPct val="0"/>
        </a:spcAft>
        <a:defRPr sz="4400" i="1">
          <a:solidFill>
            <a:schemeClr val="tx1"/>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rgbClr val="808080"/>
        </a:buClr>
        <a:buSzPct val="110000"/>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969696"/>
        </a:buClr>
        <a:buSzPct val="11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rgbClr val="C0C0C0"/>
        </a:buClr>
        <a:buSzPct val="110000"/>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65000"/>
        <a:buFont typeface="Monotype Sorts" pitchFamily="2" charset="2"/>
        <a:buChar char="u"/>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65000"/>
        <a:buFont typeface="Monotype Sorts" pitchFamily="2" charset="2"/>
        <a:buChar char="u"/>
        <a:defRPr sz="2000">
          <a:solidFill>
            <a:schemeClr val="tx1"/>
          </a:solidFill>
          <a:latin typeface="+mn-lt"/>
        </a:defRPr>
      </a:lvl5pPr>
      <a:lvl6pPr marL="2514600" indent="-228600" algn="l" rtl="0" eaLnBrk="0" fontAlgn="base" hangingPunct="0">
        <a:spcBef>
          <a:spcPct val="20000"/>
        </a:spcBef>
        <a:spcAft>
          <a:spcPct val="0"/>
        </a:spcAft>
        <a:buClr>
          <a:schemeClr val="tx2"/>
        </a:buClr>
        <a:buSzPct val="65000"/>
        <a:buFont typeface="Monotype Sorts" pitchFamily="2" charset="2"/>
        <a:buChar char="u"/>
        <a:defRPr sz="2000">
          <a:solidFill>
            <a:schemeClr val="tx1"/>
          </a:solidFill>
          <a:latin typeface="+mn-lt"/>
        </a:defRPr>
      </a:lvl6pPr>
      <a:lvl7pPr marL="2971800" indent="-228600" algn="l" rtl="0" eaLnBrk="0" fontAlgn="base" hangingPunct="0">
        <a:spcBef>
          <a:spcPct val="20000"/>
        </a:spcBef>
        <a:spcAft>
          <a:spcPct val="0"/>
        </a:spcAft>
        <a:buClr>
          <a:schemeClr val="tx2"/>
        </a:buClr>
        <a:buSzPct val="65000"/>
        <a:buFont typeface="Monotype Sorts" pitchFamily="2" charset="2"/>
        <a:buChar char="u"/>
        <a:defRPr sz="2000">
          <a:solidFill>
            <a:schemeClr val="tx1"/>
          </a:solidFill>
          <a:latin typeface="+mn-lt"/>
        </a:defRPr>
      </a:lvl7pPr>
      <a:lvl8pPr marL="3429000" indent="-228600" algn="l" rtl="0" eaLnBrk="0" fontAlgn="base" hangingPunct="0">
        <a:spcBef>
          <a:spcPct val="20000"/>
        </a:spcBef>
        <a:spcAft>
          <a:spcPct val="0"/>
        </a:spcAft>
        <a:buClr>
          <a:schemeClr val="tx2"/>
        </a:buClr>
        <a:buSzPct val="65000"/>
        <a:buFont typeface="Monotype Sorts" pitchFamily="2" charset="2"/>
        <a:buChar char="u"/>
        <a:defRPr sz="2000">
          <a:solidFill>
            <a:schemeClr val="tx1"/>
          </a:solidFill>
          <a:latin typeface="+mn-lt"/>
        </a:defRPr>
      </a:lvl8pPr>
      <a:lvl9pPr marL="3886200" indent="-228600" algn="l" rtl="0" eaLnBrk="0" fontAlgn="base" hangingPunct="0">
        <a:spcBef>
          <a:spcPct val="20000"/>
        </a:spcBef>
        <a:spcAft>
          <a:spcPct val="0"/>
        </a:spcAft>
        <a:buClr>
          <a:schemeClr val="tx2"/>
        </a:buClr>
        <a:buSzPct val="65000"/>
        <a:buFont typeface="Monotype Sorts" pitchFamily="2" charset="2"/>
        <a:buChar char="u"/>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s.columbia.edu/crf/account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1026"/>
          <p:cNvSpPr>
            <a:spLocks noGrp="1" noChangeArrowheads="1"/>
          </p:cNvSpPr>
          <p:nvPr>
            <p:ph type="ctrTitle"/>
          </p:nvPr>
        </p:nvSpPr>
        <p:spPr>
          <a:xfrm>
            <a:off x="685800" y="838200"/>
            <a:ext cx="7772400" cy="1143000"/>
          </a:xfrm>
        </p:spPr>
        <p:txBody>
          <a:bodyPr/>
          <a:lstStyle/>
          <a:p>
            <a:r>
              <a:rPr lang="en-US"/>
              <a:t>Natural Language Processing for the Web</a:t>
            </a:r>
          </a:p>
        </p:txBody>
      </p:sp>
      <p:sp>
        <p:nvSpPr>
          <p:cNvPr id="204803" name="Rectangle 1027"/>
          <p:cNvSpPr>
            <a:spLocks noGrp="1" noChangeArrowheads="1"/>
          </p:cNvSpPr>
          <p:nvPr>
            <p:ph type="subTitle" idx="1"/>
          </p:nvPr>
        </p:nvSpPr>
        <p:spPr>
          <a:xfrm>
            <a:off x="381000" y="2514600"/>
            <a:ext cx="7315200" cy="1752600"/>
          </a:xfrm>
        </p:spPr>
        <p:txBody>
          <a:bodyPr/>
          <a:lstStyle/>
          <a:p>
            <a:pPr algn="l"/>
            <a:r>
              <a:rPr lang="en-US"/>
              <a:t>Prof. Kathleen McKeown</a:t>
            </a:r>
          </a:p>
          <a:p>
            <a:pPr algn="l"/>
            <a:r>
              <a:rPr lang="en-US"/>
              <a:t>722 CEPSR, 939-7118</a:t>
            </a:r>
          </a:p>
          <a:p>
            <a:pPr algn="l"/>
            <a:r>
              <a:rPr lang="en-US"/>
              <a:t>Office Hours: Wed, 1-2; Mon 3-4</a:t>
            </a:r>
          </a:p>
          <a:p>
            <a:pPr algn="l"/>
            <a:r>
              <a:rPr lang="en-US"/>
              <a:t>TA:</a:t>
            </a:r>
          </a:p>
          <a:p>
            <a:pPr algn="l"/>
            <a:r>
              <a:rPr lang="en-US"/>
              <a:t>Fadi Biadsy</a:t>
            </a:r>
          </a:p>
          <a:p>
            <a:pPr algn="l"/>
            <a:r>
              <a:rPr lang="en-US"/>
              <a:t>702 CEPSR, 939-7111</a:t>
            </a:r>
          </a:p>
          <a:p>
            <a:pPr algn="l"/>
            <a:r>
              <a:rPr lang="en-US"/>
              <a:t>Office Hours: Thurs 6-8</a:t>
            </a:r>
          </a:p>
          <a:p>
            <a:pPr algn="l"/>
            <a:endParaRPr lang="en-US"/>
          </a:p>
          <a:p>
            <a:pPr algn="l"/>
            <a:endParaRPr lang="en-US"/>
          </a:p>
          <a:p>
            <a:pPr algn="l"/>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2"/>
          <p:cNvSpPr>
            <a:spLocks noGrp="1" noChangeArrowheads="1"/>
          </p:cNvSpPr>
          <p:nvPr>
            <p:ph type="title"/>
          </p:nvPr>
        </p:nvSpPr>
        <p:spPr/>
        <p:txBody>
          <a:bodyPr/>
          <a:lstStyle/>
          <a:p>
            <a:r>
              <a:rPr lang="en-US"/>
              <a:t>For the next two classes</a:t>
            </a:r>
          </a:p>
        </p:txBody>
      </p:sp>
      <p:sp>
        <p:nvSpPr>
          <p:cNvPr id="324611" name="Rectangle 3"/>
          <p:cNvSpPr>
            <a:spLocks noGrp="1" noChangeArrowheads="1"/>
          </p:cNvSpPr>
          <p:nvPr>
            <p:ph type="body" idx="1"/>
          </p:nvPr>
        </p:nvSpPr>
        <p:spPr/>
        <p:txBody>
          <a:bodyPr/>
          <a:lstStyle/>
          <a:p>
            <a:pPr>
              <a:lnSpc>
                <a:spcPct val="90000"/>
              </a:lnSpc>
            </a:pPr>
            <a:r>
              <a:rPr lang="en-US"/>
              <a:t>Consider the papers we read in light of Sparck Jones’ remarks on the influence of context:</a:t>
            </a:r>
          </a:p>
          <a:p>
            <a:pPr lvl="1">
              <a:lnSpc>
                <a:spcPct val="90000"/>
              </a:lnSpc>
            </a:pPr>
            <a:r>
              <a:rPr lang="en-US"/>
              <a:t>Input</a:t>
            </a:r>
          </a:p>
          <a:p>
            <a:pPr lvl="2">
              <a:lnSpc>
                <a:spcPct val="90000"/>
              </a:lnSpc>
            </a:pPr>
            <a:r>
              <a:rPr lang="en-US"/>
              <a:t>Source form, subject type, unit</a:t>
            </a:r>
          </a:p>
          <a:p>
            <a:pPr lvl="1">
              <a:lnSpc>
                <a:spcPct val="90000"/>
              </a:lnSpc>
            </a:pPr>
            <a:r>
              <a:rPr lang="en-US"/>
              <a:t>Purpose</a:t>
            </a:r>
          </a:p>
          <a:p>
            <a:pPr lvl="2">
              <a:lnSpc>
                <a:spcPct val="90000"/>
              </a:lnSpc>
            </a:pPr>
            <a:r>
              <a:rPr lang="en-US"/>
              <a:t>Situation, audience, use</a:t>
            </a:r>
          </a:p>
          <a:p>
            <a:pPr lvl="1">
              <a:lnSpc>
                <a:spcPct val="90000"/>
              </a:lnSpc>
            </a:pPr>
            <a:r>
              <a:rPr lang="en-US"/>
              <a:t>Output</a:t>
            </a:r>
          </a:p>
          <a:p>
            <a:pPr lvl="2">
              <a:lnSpc>
                <a:spcPct val="90000"/>
              </a:lnSpc>
            </a:pPr>
            <a:r>
              <a:rPr lang="en-US"/>
              <a:t>Material, format, style</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type="title"/>
          </p:nvPr>
        </p:nvSpPr>
        <p:spPr/>
        <p:txBody>
          <a:bodyPr/>
          <a:lstStyle/>
          <a:p>
            <a:r>
              <a:rPr lang="en-US"/>
              <a:t>Trimmer Algorithm</a:t>
            </a:r>
          </a:p>
        </p:txBody>
      </p:sp>
      <p:pic>
        <p:nvPicPr>
          <p:cNvPr id="345091" name="Picture 3"/>
          <p:cNvPicPr>
            <a:picLocks noChangeAspect="1" noChangeArrowheads="1"/>
          </p:cNvPicPr>
          <p:nvPr>
            <p:ph type="body" idx="1"/>
          </p:nvPr>
        </p:nvPicPr>
        <p:blipFill>
          <a:blip r:embed="rId3" cstate="print"/>
          <a:srcRect l="9804" t="14815" r="43137" b="11111"/>
          <a:stretch>
            <a:fillRect/>
          </a:stretch>
        </p:blipFill>
        <p:spPr>
          <a:xfrm>
            <a:off x="457200" y="1765300"/>
            <a:ext cx="5943600" cy="4953000"/>
          </a:xfrm>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ChangeArrowheads="1"/>
          </p:cNvSpPr>
          <p:nvPr>
            <p:ph type="title"/>
          </p:nvPr>
        </p:nvSpPr>
        <p:spPr>
          <a:xfrm>
            <a:off x="727075" y="411163"/>
            <a:ext cx="7772400" cy="1143000"/>
          </a:xfrm>
        </p:spPr>
        <p:txBody>
          <a:bodyPr/>
          <a:lstStyle/>
          <a:p>
            <a:r>
              <a:rPr lang="en-US"/>
              <a:t>Headline Ambiguity</a:t>
            </a:r>
          </a:p>
        </p:txBody>
      </p:sp>
      <p:sp>
        <p:nvSpPr>
          <p:cNvPr id="343043" name="Rectangle 3"/>
          <p:cNvSpPr>
            <a:spLocks noGrp="1" noChangeArrowheads="1"/>
          </p:cNvSpPr>
          <p:nvPr>
            <p:ph type="body" idx="1"/>
          </p:nvPr>
        </p:nvSpPr>
        <p:spPr>
          <a:xfrm>
            <a:off x="930275" y="2082800"/>
            <a:ext cx="7340600" cy="3740150"/>
          </a:xfrm>
        </p:spPr>
        <p:txBody>
          <a:bodyPr/>
          <a:lstStyle/>
          <a:p>
            <a:r>
              <a:rPr lang="en-US" sz="2000"/>
              <a:t>Iraqi Head Seeks Arms</a:t>
            </a:r>
          </a:p>
          <a:p>
            <a:r>
              <a:rPr lang="en-US" sz="2000"/>
              <a:t>Juvenile Court to Try Shooting Defendant</a:t>
            </a:r>
          </a:p>
          <a:p>
            <a:r>
              <a:rPr lang="en-US" sz="2000"/>
              <a:t>Teacher Strikes Idle Kids</a:t>
            </a:r>
          </a:p>
          <a:p>
            <a:r>
              <a:rPr lang="en-US" sz="2000"/>
              <a:t>Kids Make Nutritious Snacks</a:t>
            </a:r>
          </a:p>
          <a:p>
            <a:r>
              <a:rPr lang="en-US" sz="2000"/>
              <a:t>British Left Waffles on Falkland Islands</a:t>
            </a:r>
          </a:p>
          <a:p>
            <a:r>
              <a:rPr lang="en-US" sz="2000"/>
              <a:t>Red Tape Holds Up New Bridges</a:t>
            </a:r>
          </a:p>
          <a:p>
            <a:r>
              <a:rPr lang="en-US" sz="2000"/>
              <a:t>Bush Wins on Budget, but More Lies Ahead</a:t>
            </a:r>
          </a:p>
          <a:p>
            <a:r>
              <a:rPr lang="en-US" sz="2000"/>
              <a:t>Hospitals are Sued by 7 Foot Doctors</a:t>
            </a:r>
          </a:p>
          <a:p>
            <a:r>
              <a:rPr lang="en-US" sz="2000"/>
              <a:t>Ban on nude dancing on Governor’s desk</a:t>
            </a:r>
          </a:p>
          <a:p>
            <a:r>
              <a:rPr lang="en-US" sz="2000"/>
              <a:t>Local high school dropouts cut in half</a:t>
            </a:r>
          </a:p>
          <a:p>
            <a:endParaRPr lang="en-US" sz="2000"/>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304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43043">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304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43043">
                                            <p:txEl>
                                              <p:pRg st="1" end="1"/>
                                            </p:txEl>
                                          </p:spTgt>
                                        </p:tgtEl>
                                        <p:attrNameLst>
                                          <p:attrName>ppt_c</p:attrName>
                                        </p:attrNameLst>
                                      </p:cBhvr>
                                      <p:to>
                                        <a:schemeClr val="fo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4304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43043">
                                            <p:txEl>
                                              <p:pRg st="2" end="2"/>
                                            </p:txEl>
                                          </p:spTgt>
                                        </p:tgtEl>
                                        <p:attrNameLst>
                                          <p:attrName>ppt_c</p:attrName>
                                        </p:attrNameLst>
                                      </p:cBhvr>
                                      <p:to>
                                        <a:schemeClr val="fo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4304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43043">
                                            <p:txEl>
                                              <p:pRg st="3" end="3"/>
                                            </p:txEl>
                                          </p:spTgt>
                                        </p:tgtEl>
                                        <p:attrNameLst>
                                          <p:attrName>ppt_c</p:attrName>
                                        </p:attrNameLst>
                                      </p:cBhvr>
                                      <p:to>
                                        <a:schemeClr val="folHlink"/>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4304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43043">
                                            <p:txEl>
                                              <p:pRg st="4" end="4"/>
                                            </p:txEl>
                                          </p:spTgt>
                                        </p:tgtEl>
                                        <p:attrNameLst>
                                          <p:attrName>ppt_c</p:attrName>
                                        </p:attrNameLst>
                                      </p:cBhvr>
                                      <p:to>
                                        <a:schemeClr val="folHlink"/>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43043">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343043">
                                            <p:txEl>
                                              <p:pRg st="5" end="5"/>
                                            </p:txEl>
                                          </p:spTgt>
                                        </p:tgtEl>
                                        <p:attrNameLst>
                                          <p:attrName>ppt_c</p:attrName>
                                        </p:attrNameLst>
                                      </p:cBhvr>
                                      <p:to>
                                        <a:schemeClr val="folHlink"/>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43043">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343043">
                                            <p:txEl>
                                              <p:pRg st="6" end="6"/>
                                            </p:txEl>
                                          </p:spTgt>
                                        </p:tgtEl>
                                        <p:attrNameLst>
                                          <p:attrName>ppt_c</p:attrName>
                                        </p:attrNameLst>
                                      </p:cBhvr>
                                      <p:to>
                                        <a:schemeClr val="folHlink"/>
                                      </p:to>
                                    </p:animClr>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43043">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343043">
                                            <p:txEl>
                                              <p:pRg st="7" end="7"/>
                                            </p:txEl>
                                          </p:spTgt>
                                        </p:tgtEl>
                                        <p:attrNameLst>
                                          <p:attrName>ppt_c</p:attrName>
                                        </p:attrNameLst>
                                      </p:cBhvr>
                                      <p:to>
                                        <a:schemeClr val="folHlink"/>
                                      </p:to>
                                    </p:animClr>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43043">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343043">
                                            <p:txEl>
                                              <p:pRg st="8" end="8"/>
                                            </p:txEl>
                                          </p:spTgt>
                                        </p:tgtEl>
                                        <p:attrNameLst>
                                          <p:attrName>ppt_c</p:attrName>
                                        </p:attrNameLst>
                                      </p:cBhvr>
                                      <p:to>
                                        <a:schemeClr val="folHlink"/>
                                      </p:to>
                                    </p:animClr>
                                  </p:sub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43043">
                                            <p:txEl>
                                              <p:pRg st="9" end="9"/>
                                            </p:txEl>
                                          </p:spTgt>
                                        </p:tgtEl>
                                        <p:attrNameLst>
                                          <p:attrName>style.visibility</p:attrName>
                                        </p:attrNameLst>
                                      </p:cBhvr>
                                      <p:to>
                                        <p:strVal val="visible"/>
                                      </p:to>
                                    </p:set>
                                  </p:childTnLst>
                                  <p:subTnLst>
                                    <p:animClr clrSpc="rgb" dir="cw">
                                      <p:cBhvr override="childStyle">
                                        <p:cTn dur="1" fill="hold" display="0" masterRel="nextClick" afterEffect="1"/>
                                        <p:tgtEl>
                                          <p:spTgt spid="343043">
                                            <p:txEl>
                                              <p:pRg st="9" end="9"/>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3043" grpId="0"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p:txBody>
          <a:bodyPr/>
          <a:lstStyle/>
          <a:p>
            <a:r>
              <a:rPr lang="en-US"/>
              <a:t>Logistics</a:t>
            </a:r>
          </a:p>
        </p:txBody>
      </p:sp>
      <p:sp>
        <p:nvSpPr>
          <p:cNvPr id="336899" name="Rectangle 3"/>
          <p:cNvSpPr>
            <a:spLocks noGrp="1" noChangeArrowheads="1"/>
          </p:cNvSpPr>
          <p:nvPr>
            <p:ph type="body" idx="1"/>
          </p:nvPr>
        </p:nvSpPr>
        <p:spPr/>
        <p:txBody>
          <a:bodyPr/>
          <a:lstStyle/>
          <a:p>
            <a:pPr>
              <a:lnSpc>
                <a:spcPct val="80000"/>
              </a:lnSpc>
            </a:pPr>
            <a:r>
              <a:rPr lang="en-US" sz="2800"/>
              <a:t>Remaining classes</a:t>
            </a:r>
          </a:p>
          <a:p>
            <a:pPr lvl="1">
              <a:lnSpc>
                <a:spcPct val="80000"/>
              </a:lnSpc>
            </a:pPr>
            <a:r>
              <a:rPr lang="en-US" sz="2400"/>
              <a:t>CS Conference Room</a:t>
            </a:r>
          </a:p>
          <a:p>
            <a:pPr lvl="1">
              <a:lnSpc>
                <a:spcPct val="80000"/>
              </a:lnSpc>
            </a:pPr>
            <a:r>
              <a:rPr lang="en-US" sz="2400"/>
              <a:t>Except</a:t>
            </a:r>
          </a:p>
          <a:p>
            <a:pPr lvl="2">
              <a:lnSpc>
                <a:spcPct val="80000"/>
              </a:lnSpc>
            </a:pPr>
            <a:r>
              <a:rPr lang="en-US" sz="2000"/>
              <a:t>April 3</a:t>
            </a:r>
            <a:r>
              <a:rPr lang="en-US" sz="2000" baseline="30000"/>
              <a:t>rd</a:t>
            </a:r>
            <a:r>
              <a:rPr lang="en-US" sz="2000"/>
              <a:t>, back in 223 Mudd</a:t>
            </a:r>
          </a:p>
          <a:p>
            <a:pPr lvl="2">
              <a:lnSpc>
                <a:spcPct val="80000"/>
              </a:lnSpc>
            </a:pPr>
            <a:r>
              <a:rPr lang="en-US" sz="2000"/>
              <a:t>Invited speakers: 7</a:t>
            </a:r>
            <a:r>
              <a:rPr lang="en-US" sz="2000" baseline="30000"/>
              <a:t>th</a:t>
            </a:r>
            <a:r>
              <a:rPr lang="en-US" sz="2000"/>
              <a:t> Floor Interschool Lab</a:t>
            </a:r>
          </a:p>
          <a:p>
            <a:pPr>
              <a:lnSpc>
                <a:spcPct val="80000"/>
              </a:lnSpc>
            </a:pPr>
            <a:r>
              <a:rPr lang="en-US" sz="2800"/>
              <a:t>CS account: apply for one now</a:t>
            </a:r>
          </a:p>
          <a:p>
            <a:pPr lvl="1">
              <a:lnSpc>
                <a:spcPct val="80000"/>
              </a:lnSpc>
            </a:pPr>
            <a:r>
              <a:rPr lang="en-US" sz="2400">
                <a:hlinkClick r:id="rId3"/>
              </a:rPr>
              <a:t>http://www.cs.columbia.edu/crf/accounts</a:t>
            </a:r>
            <a:endParaRPr lang="en-US" sz="2400"/>
          </a:p>
          <a:p>
            <a:pPr>
              <a:lnSpc>
                <a:spcPct val="80000"/>
              </a:lnSpc>
            </a:pPr>
            <a:r>
              <a:rPr lang="en-US" sz="2800"/>
              <a:t>Presentations, Discussants</a:t>
            </a:r>
          </a:p>
          <a:p>
            <a:pPr lvl="1">
              <a:lnSpc>
                <a:spcPct val="80000"/>
              </a:lnSpc>
            </a:pPr>
            <a:r>
              <a:rPr lang="en-US" sz="2400"/>
              <a:t>Need two presenters for next week</a:t>
            </a:r>
          </a:p>
          <a:p>
            <a:pPr lvl="1">
              <a:lnSpc>
                <a:spcPct val="80000"/>
              </a:lnSpc>
            </a:pPr>
            <a:r>
              <a:rPr lang="en-US" sz="2400"/>
              <a:t>If you haven’t already signed up, sign up on sheet going around</a:t>
            </a:r>
          </a:p>
          <a:p>
            <a:pPr>
              <a:lnSpc>
                <a:spcPct val="80000"/>
              </a:lnSpc>
            </a:pPr>
            <a:endParaRPr lang="en-US" sz="280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p:txBody>
          <a:bodyPr/>
          <a:lstStyle/>
          <a:p>
            <a:r>
              <a:rPr lang="en-US"/>
              <a:t>Today</a:t>
            </a:r>
          </a:p>
        </p:txBody>
      </p:sp>
      <p:sp>
        <p:nvSpPr>
          <p:cNvPr id="225283" name="Rectangle 3"/>
          <p:cNvSpPr>
            <a:spLocks noGrp="1" noChangeArrowheads="1"/>
          </p:cNvSpPr>
          <p:nvPr>
            <p:ph type="body" idx="1"/>
          </p:nvPr>
        </p:nvSpPr>
        <p:spPr/>
        <p:txBody>
          <a:bodyPr/>
          <a:lstStyle/>
          <a:p>
            <a:pPr>
              <a:lnSpc>
                <a:spcPct val="80000"/>
              </a:lnSpc>
            </a:pPr>
            <a:r>
              <a:rPr lang="en-US" sz="2400"/>
              <a:t>Overview</a:t>
            </a:r>
            <a:br>
              <a:rPr lang="en-US" sz="2400"/>
            </a:br>
            <a:endParaRPr lang="en-US" sz="2400"/>
          </a:p>
          <a:p>
            <a:pPr>
              <a:lnSpc>
                <a:spcPct val="80000"/>
              </a:lnSpc>
            </a:pPr>
            <a:r>
              <a:rPr lang="en-US" sz="2400"/>
              <a:t>Single doc summarization systems:</a:t>
            </a:r>
          </a:p>
          <a:p>
            <a:pPr lvl="1">
              <a:lnSpc>
                <a:spcPct val="80000"/>
              </a:lnSpc>
            </a:pPr>
            <a:r>
              <a:rPr lang="en-US" sz="2000"/>
              <a:t>Trimmer (Zajic et al), Kathy</a:t>
            </a:r>
          </a:p>
          <a:p>
            <a:pPr lvl="1">
              <a:lnSpc>
                <a:spcPct val="80000"/>
              </a:lnSpc>
            </a:pPr>
            <a:r>
              <a:rPr lang="en-US" sz="2000"/>
              <a:t>Cut and Paste (Jing and McKeown), Sigfried Gold</a:t>
            </a:r>
          </a:p>
          <a:p>
            <a:pPr lvl="1">
              <a:lnSpc>
                <a:spcPct val="80000"/>
              </a:lnSpc>
            </a:pPr>
            <a:r>
              <a:rPr lang="en-US" sz="2000"/>
              <a:t>Statistical Sentence Compression (Knight and Marcu), Kathy</a:t>
            </a:r>
          </a:p>
          <a:p>
            <a:pPr>
              <a:lnSpc>
                <a:spcPct val="80000"/>
              </a:lnSpc>
            </a:pPr>
            <a:r>
              <a:rPr lang="en-US" sz="2400"/>
              <a:t>Tools </a:t>
            </a:r>
          </a:p>
          <a:p>
            <a:pPr lvl="1">
              <a:lnSpc>
                <a:spcPct val="80000"/>
              </a:lnSpc>
            </a:pPr>
            <a:r>
              <a:rPr lang="en-US" sz="2000"/>
              <a:t>Parsers, POS taggers, Barry Schiffman</a:t>
            </a:r>
          </a:p>
          <a:p>
            <a:pPr>
              <a:lnSpc>
                <a:spcPct val="80000"/>
              </a:lnSpc>
            </a:pPr>
            <a:r>
              <a:rPr lang="en-US" sz="2400"/>
              <a:t>Evaluation</a:t>
            </a:r>
          </a:p>
          <a:p>
            <a:pPr lvl="1">
              <a:lnSpc>
                <a:spcPct val="80000"/>
              </a:lnSpc>
            </a:pPr>
            <a:r>
              <a:rPr lang="en-US" sz="2000"/>
              <a:t>Pyramids (Nenkova and Passonneau), Joshua Nankin</a:t>
            </a:r>
          </a:p>
          <a:p>
            <a:pPr lvl="1">
              <a:lnSpc>
                <a:spcPct val="80000"/>
              </a:lnSpc>
            </a:pPr>
            <a:r>
              <a:rPr lang="en-US" sz="2000"/>
              <a:t>Rouge (Lin and Hovy), Kathy</a:t>
            </a:r>
            <a:br>
              <a:rPr lang="en-US" sz="2000"/>
            </a:br>
            <a:endParaRPr lang="en-US" sz="2000"/>
          </a:p>
          <a:p>
            <a:pPr>
              <a:lnSpc>
                <a:spcPct val="80000"/>
              </a:lnSpc>
            </a:pPr>
            <a:endParaRPr lang="en-US" sz="240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Grp="1" noChangeArrowheads="1"/>
          </p:cNvSpPr>
          <p:nvPr>
            <p:ph type="title"/>
          </p:nvPr>
        </p:nvSpPr>
        <p:spPr/>
        <p:txBody>
          <a:bodyPr/>
          <a:lstStyle/>
          <a:p>
            <a:r>
              <a:rPr lang="en-US"/>
              <a:t>Sentence extraction</a:t>
            </a:r>
          </a:p>
        </p:txBody>
      </p:sp>
      <p:sp>
        <p:nvSpPr>
          <p:cNvPr id="318467" name="Rectangle 3"/>
          <p:cNvSpPr>
            <a:spLocks noGrp="1" noChangeArrowheads="1"/>
          </p:cNvSpPr>
          <p:nvPr>
            <p:ph type="body" idx="1"/>
          </p:nvPr>
        </p:nvSpPr>
        <p:spPr/>
        <p:txBody>
          <a:bodyPr/>
          <a:lstStyle/>
          <a:p>
            <a:r>
              <a:rPr lang="en-US"/>
              <a:t>Sparck Jones:</a:t>
            </a:r>
            <a:br>
              <a:rPr lang="en-US"/>
            </a:br>
            <a:endParaRPr lang="en-US"/>
          </a:p>
          <a:p>
            <a:r>
              <a:rPr lang="en-US"/>
              <a:t>`what you see is what you get’, some of what is on view in the source text is transferred to constitute the summary</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p:cNvSpPr>
            <a:spLocks noGrp="1" noChangeArrowheads="1"/>
          </p:cNvSpPr>
          <p:nvPr>
            <p:ph type="title"/>
          </p:nvPr>
        </p:nvSpPr>
        <p:spPr/>
        <p:txBody>
          <a:bodyPr/>
          <a:lstStyle/>
          <a:p>
            <a:r>
              <a:rPr lang="en-US"/>
              <a:t>Background</a:t>
            </a:r>
          </a:p>
        </p:txBody>
      </p:sp>
      <p:sp>
        <p:nvSpPr>
          <p:cNvPr id="338947" name="Rectangle 3"/>
          <p:cNvSpPr>
            <a:spLocks noGrp="1" noChangeArrowheads="1"/>
          </p:cNvSpPr>
          <p:nvPr>
            <p:ph type="body" idx="1"/>
          </p:nvPr>
        </p:nvSpPr>
        <p:spPr/>
        <p:txBody>
          <a:bodyPr/>
          <a:lstStyle/>
          <a:p>
            <a:pPr>
              <a:lnSpc>
                <a:spcPct val="90000"/>
              </a:lnSpc>
            </a:pPr>
            <a:r>
              <a:rPr lang="en-US"/>
              <a:t>Sentence extraction the main approach</a:t>
            </a:r>
            <a:br>
              <a:rPr lang="en-US"/>
            </a:br>
            <a:endParaRPr lang="en-US"/>
          </a:p>
          <a:p>
            <a:pPr>
              <a:lnSpc>
                <a:spcPct val="90000"/>
              </a:lnSpc>
            </a:pPr>
            <a:r>
              <a:rPr lang="en-US"/>
              <a:t>Some more sophisticated features for extraction</a:t>
            </a:r>
          </a:p>
          <a:p>
            <a:pPr lvl="2">
              <a:lnSpc>
                <a:spcPct val="90000"/>
              </a:lnSpc>
            </a:pPr>
            <a:r>
              <a:rPr lang="en-US"/>
              <a:t>Lexical chains, anaphoric reference</a:t>
            </a:r>
            <a:br>
              <a:rPr lang="en-US"/>
            </a:br>
            <a:endParaRPr lang="en-US"/>
          </a:p>
          <a:p>
            <a:pPr>
              <a:lnSpc>
                <a:spcPct val="90000"/>
              </a:lnSpc>
            </a:pPr>
            <a:r>
              <a:rPr lang="en-US"/>
              <a:t>Machine learning model for learning an extraction summarizer: Kupiec, SIGIR 95.</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ChangeArrowheads="1"/>
          </p:cNvSpPr>
          <p:nvPr>
            <p:ph type="title"/>
          </p:nvPr>
        </p:nvSpPr>
        <p:spPr/>
        <p:txBody>
          <a:bodyPr/>
          <a:lstStyle/>
          <a:p>
            <a:r>
              <a:rPr lang="en-US"/>
              <a:t>Today’s systems</a:t>
            </a:r>
          </a:p>
        </p:txBody>
      </p:sp>
      <p:sp>
        <p:nvSpPr>
          <p:cNvPr id="340995" name="Rectangle 3"/>
          <p:cNvSpPr>
            <a:spLocks noGrp="1" noChangeArrowheads="1"/>
          </p:cNvSpPr>
          <p:nvPr>
            <p:ph type="body" idx="1"/>
          </p:nvPr>
        </p:nvSpPr>
        <p:spPr/>
        <p:txBody>
          <a:bodyPr/>
          <a:lstStyle/>
          <a:p>
            <a:r>
              <a:rPr lang="en-US"/>
              <a:t>How can we edit the selected text?</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Grp="1" noChangeArrowheads="1"/>
          </p:cNvSpPr>
          <p:nvPr>
            <p:ph type="title"/>
          </p:nvPr>
        </p:nvSpPr>
        <p:spPr>
          <a:xfrm>
            <a:off x="685800" y="914400"/>
            <a:ext cx="7772400" cy="2743200"/>
          </a:xfrm>
        </p:spPr>
        <p:txBody>
          <a:bodyPr/>
          <a:lstStyle/>
          <a:p>
            <a:r>
              <a:rPr lang="en-US"/>
              <a:t>Karen Sparck Jones</a:t>
            </a:r>
            <a:br>
              <a:rPr lang="en-US"/>
            </a:br>
            <a:r>
              <a:rPr lang="en-US"/>
              <a:t>Automatic Summarizing: Factors and Directions</a:t>
            </a:r>
          </a:p>
        </p:txBody>
      </p:sp>
      <p:sp>
        <p:nvSpPr>
          <p:cNvPr id="334851" name="Rectangle 3"/>
          <p:cNvSpPr>
            <a:spLocks noGrp="1" noChangeArrowheads="1"/>
          </p:cNvSpPr>
          <p:nvPr>
            <p:ph type="body" idx="1"/>
          </p:nvPr>
        </p:nvSpPr>
        <p:spPr/>
        <p:txBody>
          <a:bodyPr/>
          <a:lstStyle/>
          <a:p>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p:txBody>
          <a:bodyPr/>
          <a:lstStyle/>
          <a:p>
            <a:r>
              <a:rPr lang="en-US"/>
              <a:t>Sparck Jones claims</a:t>
            </a:r>
          </a:p>
        </p:txBody>
      </p:sp>
      <p:sp>
        <p:nvSpPr>
          <p:cNvPr id="321539" name="Rectangle 3"/>
          <p:cNvSpPr>
            <a:spLocks noGrp="1" noChangeArrowheads="1"/>
          </p:cNvSpPr>
          <p:nvPr>
            <p:ph type="body" idx="1"/>
          </p:nvPr>
        </p:nvSpPr>
        <p:spPr>
          <a:xfrm>
            <a:off x="685800" y="1981200"/>
            <a:ext cx="7772400" cy="4572000"/>
          </a:xfrm>
        </p:spPr>
        <p:txBody>
          <a:bodyPr/>
          <a:lstStyle/>
          <a:p>
            <a:pPr>
              <a:lnSpc>
                <a:spcPct val="80000"/>
              </a:lnSpc>
            </a:pPr>
            <a:r>
              <a:rPr lang="en-US" sz="2000"/>
              <a:t>Need more power than text extraction and more flexibility than fact extraction (p. 4)</a:t>
            </a:r>
          </a:p>
          <a:p>
            <a:pPr>
              <a:lnSpc>
                <a:spcPct val="80000"/>
              </a:lnSpc>
            </a:pPr>
            <a:r>
              <a:rPr lang="en-US" sz="2000"/>
              <a:t>In order to develop effective procedures it is necessary to identify and respond to the context factors, i.e. input, purpose and output factors, that bear on summarising and its evaluation. (p. 1)</a:t>
            </a:r>
          </a:p>
          <a:p>
            <a:pPr>
              <a:lnSpc>
                <a:spcPct val="80000"/>
              </a:lnSpc>
            </a:pPr>
            <a:r>
              <a:rPr lang="en-US" sz="2000"/>
              <a:t>It is important to recognize the role of context factors because the idea of a general-purpose summary is manifestly an </a:t>
            </a:r>
            <a:r>
              <a:rPr lang="en-US" sz="2000" i="1"/>
              <a:t>ignis fatuus</a:t>
            </a:r>
            <a:r>
              <a:rPr lang="en-US" sz="2000"/>
              <a:t>. (p. 5)</a:t>
            </a:r>
          </a:p>
          <a:p>
            <a:pPr>
              <a:lnSpc>
                <a:spcPct val="80000"/>
              </a:lnSpc>
            </a:pPr>
            <a:r>
              <a:rPr lang="en-US" sz="2000"/>
              <a:t>Similarly, the notion of a basic summary, i.e., one reflective of the source, makes hidden fact assumptions, for example that the subject knowledge of the output’s readers will be on a par with that of the readers for whom the source was intended. (p. 5)</a:t>
            </a:r>
          </a:p>
          <a:p>
            <a:pPr>
              <a:lnSpc>
                <a:spcPct val="80000"/>
              </a:lnSpc>
            </a:pPr>
            <a:r>
              <a:rPr lang="en-US" sz="2000">
                <a:solidFill>
                  <a:schemeClr val="hlink"/>
                </a:solidFill>
              </a:rPr>
              <a:t>I believe that the right direction to follow should start with intermediate source processing, as exemplified by sentence parsing to logical form, with local anaphor resolutions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r>
              <a:rPr lang="en-US" sz="4000"/>
              <a:t>Questions (from Sparck Jones)</a:t>
            </a:r>
          </a:p>
        </p:txBody>
      </p:sp>
      <p:sp>
        <p:nvSpPr>
          <p:cNvPr id="320515" name="Rectangle 3"/>
          <p:cNvSpPr>
            <a:spLocks noGrp="1" noChangeArrowheads="1"/>
          </p:cNvSpPr>
          <p:nvPr>
            <p:ph type="body" idx="1"/>
          </p:nvPr>
        </p:nvSpPr>
        <p:spPr>
          <a:xfrm>
            <a:off x="685800" y="1981200"/>
            <a:ext cx="7772400" cy="4572000"/>
          </a:xfrm>
        </p:spPr>
        <p:txBody>
          <a:bodyPr/>
          <a:lstStyle/>
          <a:p>
            <a:r>
              <a:rPr lang="en-US" sz="2800"/>
              <a:t>Does subject matter of the source influence summary style (e.g, chemical abstracts vs. sports reports)?</a:t>
            </a:r>
          </a:p>
          <a:p>
            <a:r>
              <a:rPr lang="en-US" sz="2800"/>
              <a:t>Should we take the reader into account and how?</a:t>
            </a:r>
          </a:p>
          <a:p>
            <a:r>
              <a:rPr lang="en-US" sz="2800">
                <a:solidFill>
                  <a:schemeClr val="hlink"/>
                </a:solidFill>
              </a:rPr>
              <a:t>Is the state of the art sufficiently mature to allow summarization from intermediate representations and still allow robust processing of domain independent material?</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intWithHum03Intro">
  <a:themeElements>
    <a:clrScheme name="">
      <a:dk1>
        <a:srgbClr val="000000"/>
      </a:dk1>
      <a:lt1>
        <a:srgbClr val="FFFFFF"/>
      </a:lt1>
      <a:dk2>
        <a:srgbClr val="500093"/>
      </a:dk2>
      <a:lt2>
        <a:srgbClr val="00DFCA"/>
      </a:lt2>
      <a:accent1>
        <a:srgbClr val="DC0081"/>
      </a:accent1>
      <a:accent2>
        <a:srgbClr val="114FFB"/>
      </a:accent2>
      <a:accent3>
        <a:srgbClr val="B3AAC8"/>
      </a:accent3>
      <a:accent4>
        <a:srgbClr val="DADADA"/>
      </a:accent4>
      <a:accent5>
        <a:srgbClr val="EBAAC1"/>
      </a:accent5>
      <a:accent6>
        <a:srgbClr val="0E47E3"/>
      </a:accent6>
      <a:hlink>
        <a:srgbClr val="FAFD00"/>
      </a:hlink>
      <a:folHlink>
        <a:srgbClr val="500093"/>
      </a:folHlink>
    </a:clrScheme>
    <a:fontScheme name="intWithHum03Intr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intWithHum03Intr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ntWithHum03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ntWithHum03Intr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ntWithHum03Intr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ntWithHum03Intr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ntWithHum03Intr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ntWithHum03Intr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U:\slides\Research02\External-review\intWithHum03Intro.ppt</Template>
  <TotalTime>10188</TotalTime>
  <Words>463</Words>
  <Application>Microsoft Office PowerPoint</Application>
  <PresentationFormat>On-screen Show (4:3)</PresentationFormat>
  <Paragraphs>84</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Times New Roman</vt:lpstr>
      <vt:lpstr>Arial</vt:lpstr>
      <vt:lpstr>Wingdings</vt:lpstr>
      <vt:lpstr>Monotype Sorts</vt:lpstr>
      <vt:lpstr>Book Antiqua</vt:lpstr>
      <vt:lpstr>intWithHum03Intro</vt:lpstr>
      <vt:lpstr>Natural Language Processing for the Web</vt:lpstr>
      <vt:lpstr>Logistics</vt:lpstr>
      <vt:lpstr>Today</vt:lpstr>
      <vt:lpstr>Sentence extraction</vt:lpstr>
      <vt:lpstr>Background</vt:lpstr>
      <vt:lpstr>Today’s systems</vt:lpstr>
      <vt:lpstr>Karen Sparck Jones Automatic Summarizing: Factors and Directions</vt:lpstr>
      <vt:lpstr>Sparck Jones claims</vt:lpstr>
      <vt:lpstr>Questions (from Sparck Jones)</vt:lpstr>
      <vt:lpstr>For the next two classes</vt:lpstr>
      <vt:lpstr>Trimmer Algorithm</vt:lpstr>
      <vt:lpstr>Headline Ambiguity</vt:lpstr>
    </vt:vector>
  </TitlesOfParts>
  <Company>Columbia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Kathleen McKeown</dc:creator>
  <cp:lastModifiedBy>kathy</cp:lastModifiedBy>
  <cp:revision>253</cp:revision>
  <cp:lastPrinted>1999-03-14T18:16:38Z</cp:lastPrinted>
  <dcterms:created xsi:type="dcterms:W3CDTF">1999-02-11T11:44:10Z</dcterms:created>
  <dcterms:modified xsi:type="dcterms:W3CDTF">2010-01-27T20:48:34Z</dcterms:modified>
</cp:coreProperties>
</file>