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64"/>
  </p:notesMasterIdLst>
  <p:sldIdLst>
    <p:sldId id="421" r:id="rId2"/>
    <p:sldId id="526" r:id="rId3"/>
    <p:sldId id="438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3" r:id="rId18"/>
    <p:sldId id="544" r:id="rId19"/>
    <p:sldId id="542" r:id="rId20"/>
    <p:sldId id="545" r:id="rId21"/>
    <p:sldId id="475" r:id="rId22"/>
    <p:sldId id="485" r:id="rId23"/>
    <p:sldId id="486" r:id="rId24"/>
    <p:sldId id="483" r:id="rId25"/>
    <p:sldId id="477" r:id="rId26"/>
    <p:sldId id="476" r:id="rId27"/>
    <p:sldId id="478" r:id="rId28"/>
    <p:sldId id="490" r:id="rId29"/>
    <p:sldId id="491" r:id="rId30"/>
    <p:sldId id="492" r:id="rId31"/>
    <p:sldId id="493" r:id="rId32"/>
    <p:sldId id="495" r:id="rId33"/>
    <p:sldId id="497" r:id="rId34"/>
    <p:sldId id="498" r:id="rId35"/>
    <p:sldId id="499" r:id="rId36"/>
    <p:sldId id="504" r:id="rId37"/>
    <p:sldId id="500" r:id="rId38"/>
    <p:sldId id="502" r:id="rId39"/>
    <p:sldId id="506" r:id="rId40"/>
    <p:sldId id="507" r:id="rId41"/>
    <p:sldId id="505" r:id="rId42"/>
    <p:sldId id="503" r:id="rId43"/>
    <p:sldId id="527" r:id="rId44"/>
    <p:sldId id="528" r:id="rId45"/>
    <p:sldId id="508" r:id="rId46"/>
    <p:sldId id="509" r:id="rId47"/>
    <p:sldId id="511" r:id="rId48"/>
    <p:sldId id="512" r:id="rId49"/>
    <p:sldId id="514" r:id="rId50"/>
    <p:sldId id="516" r:id="rId51"/>
    <p:sldId id="518" r:id="rId52"/>
    <p:sldId id="519" r:id="rId53"/>
    <p:sldId id="520" r:id="rId54"/>
    <p:sldId id="521" r:id="rId55"/>
    <p:sldId id="517" r:id="rId56"/>
    <p:sldId id="522" r:id="rId57"/>
    <p:sldId id="523" r:id="rId58"/>
    <p:sldId id="524" r:id="rId59"/>
    <p:sldId id="525" r:id="rId60"/>
    <p:sldId id="515" r:id="rId61"/>
    <p:sldId id="513" r:id="rId62"/>
    <p:sldId id="510" r:id="rId63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66FF"/>
    <a:srgbClr val="FF99FF"/>
    <a:srgbClr val="33CC33"/>
    <a:srgbClr val="FF0000"/>
    <a:srgbClr val="FF6600"/>
    <a:srgbClr val="CC6600"/>
    <a:srgbClr val="A2EC1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notesViewPr>
    <p:cSldViewPr>
      <p:cViewPr varScale="1">
        <p:scale>
          <a:sx n="52" d="100"/>
          <a:sy n="52" d="100"/>
        </p:scale>
        <p:origin x="-1890" y="-84"/>
      </p:cViewPr>
      <p:guideLst>
        <p:guide orient="horz" pos="2894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893ABE9-72AC-486C-B3FF-3D7BAD46BF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1C158-E35D-4C14-BEA3-77CB3527208B}" type="slidenum">
              <a:rPr lang="en-US"/>
              <a:pPr/>
              <a:t>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896B0-8C48-4E5B-8E86-1CB268511176}" type="slidenum">
              <a:rPr lang="en-US"/>
              <a:pPr/>
              <a:t>21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F4D5A-3B74-4CF1-91F0-BD2AFCD6846D}" type="slidenum">
              <a:rPr lang="en-US"/>
              <a:pPr/>
              <a:t>22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4A1F2-8CBF-4EF0-B64E-34AAFAB7CCB8}" type="slidenum">
              <a:rPr lang="en-US"/>
              <a:pPr/>
              <a:t>23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78DB2-8E31-41D5-9607-6189EBD13ABB}" type="slidenum">
              <a:rPr lang="en-US"/>
              <a:pPr/>
              <a:t>24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9D690-636C-42E3-8E38-82A43C51EDA3}" type="slidenum">
              <a:rPr lang="en-US"/>
              <a:pPr/>
              <a:t>25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8E6C4-75CC-4662-A1F6-A3441896675A}" type="slidenum">
              <a:rPr lang="en-US"/>
              <a:pPr/>
              <a:t>26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29E94-C411-4EB0-9FDA-24F5B317DF5D}" type="slidenum">
              <a:rPr lang="en-US"/>
              <a:pPr/>
              <a:t>27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C093F-CCEA-4939-BE09-CAB59071D4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29A0E-806C-4368-B869-5C302DA5BEF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17F06-5099-43F5-948B-91DC5C285C85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A6614-9F0B-491C-93D7-06BFC81A36C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FA67A-737E-460D-93D9-7276E3EAE96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5ADC4-3058-4CDE-B176-CD2CE983F55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C8D4D-E08F-40B7-AC24-675AB10270C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18C90-F69A-4F2B-9C6C-246B7246D6F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CA5B-E3BD-49B2-8F87-58FC0D186A9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0711-0794-4DA1-9D34-C83F8072E6B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9D690-636C-42E3-8E38-82A43C51EDA3}" type="slidenum">
              <a:rPr lang="en-US"/>
              <a:pPr/>
              <a:t>44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3ABE9-72AC-486C-B3FF-3D7BAD46BF8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842375" y="6616700"/>
            <a:ext cx="3778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DE842AC9-F3AE-464C-B729-B91A3799D0C6}" type="slidenum">
              <a:rPr lang="en-US" sz="1000"/>
              <a:pPr/>
              <a:t>‹#›</a:t>
            </a:fld>
            <a:endParaRPr lang="en-US" sz="100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28956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blaster.cs.columbia.edu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Natural Language Processing for the Web</a:t>
            </a:r>
          </a:p>
        </p:txBody>
      </p:sp>
      <p:sp>
        <p:nvSpPr>
          <p:cNvPr id="2048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7315200" cy="1752600"/>
          </a:xfrm>
        </p:spPr>
        <p:txBody>
          <a:bodyPr/>
          <a:lstStyle/>
          <a:p>
            <a:pPr algn="l"/>
            <a:r>
              <a:rPr lang="en-US" dirty="0"/>
              <a:t>Prof. Kathleen </a:t>
            </a:r>
            <a:r>
              <a:rPr lang="en-US" dirty="0" err="1"/>
              <a:t>McKeown</a:t>
            </a:r>
            <a:endParaRPr lang="en-US" dirty="0"/>
          </a:p>
          <a:p>
            <a:pPr algn="l"/>
            <a:r>
              <a:rPr lang="en-US" dirty="0"/>
              <a:t>722 CEPSR, 939-7118</a:t>
            </a:r>
          </a:p>
          <a:p>
            <a:pPr algn="l"/>
            <a:r>
              <a:rPr lang="en-US" dirty="0"/>
              <a:t>Office Hours: Wed, 1-2; </a:t>
            </a:r>
            <a:r>
              <a:rPr lang="en-US" dirty="0" smtClean="0"/>
              <a:t>Tues 4-5</a:t>
            </a:r>
            <a:endParaRPr lang="en-US" dirty="0"/>
          </a:p>
          <a:p>
            <a:pPr algn="l"/>
            <a:r>
              <a:rPr lang="en-US" dirty="0"/>
              <a:t>TA:</a:t>
            </a:r>
          </a:p>
          <a:p>
            <a:pPr algn="l"/>
            <a:r>
              <a:rPr lang="en-US" dirty="0" smtClean="0"/>
              <a:t>Yves </a:t>
            </a:r>
            <a:r>
              <a:rPr lang="en-US" dirty="0" err="1" smtClean="0"/>
              <a:t>Petinot</a:t>
            </a:r>
            <a:endParaRPr lang="en-US" dirty="0"/>
          </a:p>
          <a:p>
            <a:pPr algn="l"/>
            <a:r>
              <a:rPr lang="en-US" dirty="0" smtClean="0"/>
              <a:t>719 </a:t>
            </a:r>
            <a:r>
              <a:rPr lang="en-US" dirty="0"/>
              <a:t>CEPSR, </a:t>
            </a:r>
            <a:r>
              <a:rPr lang="en-US" dirty="0" smtClean="0"/>
              <a:t>939-7116</a:t>
            </a:r>
            <a:endParaRPr lang="en-US" dirty="0"/>
          </a:p>
          <a:p>
            <a:pPr algn="l"/>
            <a:r>
              <a:rPr lang="en-US" dirty="0"/>
              <a:t>Office Hours: </a:t>
            </a:r>
            <a:r>
              <a:rPr lang="en-US" dirty="0" smtClean="0"/>
              <a:t>Thurs 12-1, 8-9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7635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 Keep in mind that </a:t>
            </a:r>
            <a:r>
              <a:rPr lang="en-US" dirty="0" err="1" smtClean="0">
                <a:solidFill>
                  <a:srgbClr val="FFFF00"/>
                </a:solidFill>
              </a:rPr>
              <a:t>google</a:t>
            </a:r>
            <a:r>
              <a:rPr lang="en-US" dirty="0" smtClean="0"/>
              <a:t> and other </a:t>
            </a:r>
            <a:r>
              <a:rPr lang="en-US" dirty="0" smtClean="0">
                <a:solidFill>
                  <a:srgbClr val="FFFF00"/>
                </a:solidFill>
              </a:rPr>
              <a:t>search technology </a:t>
            </a:r>
            <a:r>
              <a:rPr lang="en-US" dirty="0" smtClean="0"/>
              <a:t>are still evolving and getting better. I certainly don't believe</a:t>
            </a:r>
            <a:br>
              <a:rPr lang="en-US" dirty="0" smtClean="0"/>
            </a:br>
            <a:r>
              <a:rPr lang="en-US" dirty="0" smtClean="0"/>
              <a:t>that they will be as effective as a </a:t>
            </a:r>
            <a:r>
              <a:rPr lang="en-US" dirty="0" smtClean="0">
                <a:solidFill>
                  <a:srgbClr val="FFFF00"/>
                </a:solidFill>
              </a:rPr>
              <a:t>library</a:t>
            </a:r>
            <a:r>
              <a:rPr lang="en-US" dirty="0" smtClean="0"/>
              <a:t> in 2-5 years, but if they improve significantly, it will continue to be difficult for the public to perceive the difference.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Metric: QAP correlation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444" t="55111" r="31667" b="13778"/>
          <a:stretch>
            <a:fillRect/>
          </a:stretch>
        </p:blipFill>
        <p:spPr bwMode="auto">
          <a:xfrm>
            <a:off x="0" y="2743200"/>
            <a:ext cx="91962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Social Bookmarking to Social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r>
              <a:rPr lang="en-US" sz="2800" dirty="0" smtClean="0"/>
              <a:t>Exploit user-created content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Del.icio.us web page tags, </a:t>
            </a:r>
            <a:r>
              <a:rPr lang="en-US" sz="2400" dirty="0" err="1" smtClean="0">
                <a:solidFill>
                  <a:srgbClr val="FFFF00"/>
                </a:solidFill>
              </a:rPr>
              <a:t>Flick’r</a:t>
            </a:r>
            <a:r>
              <a:rPr lang="en-US" sz="2400" dirty="0" smtClean="0">
                <a:solidFill>
                  <a:srgbClr val="FFFF00"/>
                </a:solidFill>
              </a:rPr>
              <a:t>, review sites</a:t>
            </a:r>
          </a:p>
          <a:p>
            <a:r>
              <a:rPr lang="en-US" sz="2800" dirty="0" smtClean="0"/>
              <a:t>Approach expands on query-focused summarization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Extract bookmark tags for a page p:  (b1, b2, ..)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Issue a search with tags as query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Extract snippets associated with p in result: S(bi, p)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Normalize snippets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Score each snippet according to frequency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Rank order as summary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results of search to top N</a:t>
            </a:r>
          </a:p>
          <a:p>
            <a:r>
              <a:rPr lang="en-US" dirty="0" smtClean="0"/>
              <a:t>Normalize by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Determining overlap (like cosine)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Match if overlap score above threshold 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Take shorter sentence of a match</a:t>
            </a:r>
          </a:p>
          <a:p>
            <a:r>
              <a:rPr lang="en-US" dirty="0" smtClean="0"/>
              <a:t>Determine frequency of selected snippets in search result to rank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25778" r="19444" b="6889"/>
          <a:stretch>
            <a:fillRect/>
          </a:stretch>
        </p:blipFill>
        <p:spPr bwMode="auto">
          <a:xfrm>
            <a:off x="0" y="0"/>
            <a:ext cx="9101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Baselines: OTS, MEAD</a:t>
            </a:r>
          </a:p>
          <a:p>
            <a:r>
              <a:rPr lang="en-US" dirty="0" smtClean="0"/>
              <a:t>Metric: Rouge</a:t>
            </a:r>
          </a:p>
          <a:p>
            <a:r>
              <a:rPr lang="en-US" dirty="0" smtClean="0"/>
              <a:t>Set-up 1: SS used full set of tags, average length = 24%</a:t>
            </a:r>
          </a:p>
          <a:p>
            <a:pPr lvl="1"/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Relative improvement:</a:t>
            </a:r>
          </a:p>
          <a:p>
            <a:pPr lvl="2"/>
            <a:r>
              <a:rPr lang="en-US" dirty="0" smtClean="0"/>
              <a:t>SS to OTS: 31-39% relative improvement</a:t>
            </a:r>
          </a:p>
          <a:p>
            <a:pPr lvl="2"/>
            <a:r>
              <a:rPr lang="en-US" dirty="0" smtClean="0"/>
              <a:t>SS to MEAD: 24-29% relative improvement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Set-up 2: Vary summary length from 10% to 50%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2222" t="32889" r="10556" b="19111"/>
          <a:stretch>
            <a:fillRect/>
          </a:stretch>
        </p:blipFill>
        <p:spPr bwMode="auto">
          <a:xfrm>
            <a:off x="3657600" y="27432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Set-up 3: Community based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tags generated by a specific community: skier community (“skiing” as seed bookmark) vs. a travel community (“travel” as seed bookmark)</a:t>
            </a:r>
          </a:p>
          <a:p>
            <a:r>
              <a:rPr lang="en-US" dirty="0" smtClean="0"/>
              <a:t>Evaluation: recall in summary of terms in seed set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0556" t="40889" r="10833" b="9333"/>
          <a:stretch>
            <a:fillRect/>
          </a:stretch>
        </p:blipFill>
        <p:spPr bwMode="auto">
          <a:xfrm>
            <a:off x="0" y="0"/>
            <a:ext cx="85112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Group and Topic Discovery  from Relations and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sz="2800" dirty="0" smtClean="0"/>
              <a:t>Example: legislative body and alliances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Different alliances may form depending on the resolution topic (taxation vs. foreign trade)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GT model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Discovery of groups guided by emerging topics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Discovery of topics guided by emerging groups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Example: resolutions that would have been assigned to one group based on topic may be assigned to different one given voting patterns; distinct word-based topics may be merged if </a:t>
            </a:r>
            <a:r>
              <a:rPr lang="en-US" sz="2400" dirty="0" smtClean="0">
                <a:solidFill>
                  <a:srgbClr val="FFFF00"/>
                </a:solidFill>
              </a:rPr>
              <a:t>entities vote similarly.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 due today</a:t>
            </a:r>
          </a:p>
          <a:p>
            <a:r>
              <a:rPr lang="en-US" dirty="0" smtClean="0"/>
              <a:t>Hand in via </a:t>
            </a:r>
            <a:r>
              <a:rPr lang="en-US" dirty="0" err="1" smtClean="0"/>
              <a:t>courseworks</a:t>
            </a:r>
            <a:r>
              <a:rPr lang="en-US" dirty="0" smtClean="0"/>
              <a:t> (by midnight)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Simultaneously clusters entities into groups and words into topics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set: voting data from the US Senate and the UN </a:t>
            </a:r>
            <a:r>
              <a:rPr lang="en-US" smtClean="0"/>
              <a:t>General Assembly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Sentence extraction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Sparck Jones:</a:t>
            </a:r>
            <a:br>
              <a:rPr lang="en-US"/>
            </a:br>
            <a:endParaRPr lang="en-US"/>
          </a:p>
          <a:p>
            <a:r>
              <a:rPr lang="en-US"/>
              <a:t>`what you see is what you get’, some of what is on view in the source text is transferred to constitute the 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Sentence extraction the main approach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Some more sophisticated features for </a:t>
            </a:r>
            <a:r>
              <a:rPr lang="en-US" dirty="0" smtClean="0"/>
              <a:t>extraction in recent years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Lexical chains, anaphoric </a:t>
            </a:r>
            <a:r>
              <a:rPr lang="en-US" dirty="0" smtClean="0"/>
              <a:t>reference, topic signatures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Machine learning </a:t>
            </a:r>
            <a:r>
              <a:rPr lang="en-US" dirty="0" smtClean="0"/>
              <a:t>models </a:t>
            </a:r>
            <a:r>
              <a:rPr lang="en-US" dirty="0"/>
              <a:t>for learning an extraction </a:t>
            </a:r>
            <a:r>
              <a:rPr lang="en-US" dirty="0" smtClean="0"/>
              <a:t>summarizer (e.g.,  </a:t>
            </a:r>
            <a:r>
              <a:rPr lang="en-US" dirty="0" err="1" smtClean="0"/>
              <a:t>Kupiec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systems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we edit the selected text?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2743200"/>
          </a:xfrm>
        </p:spPr>
        <p:txBody>
          <a:bodyPr/>
          <a:lstStyle/>
          <a:p>
            <a:r>
              <a:rPr lang="en-US"/>
              <a:t>Karen Sparck Jones</a:t>
            </a:r>
            <a:br>
              <a:rPr lang="en-US"/>
            </a:br>
            <a:r>
              <a:rPr lang="en-US"/>
              <a:t>Automatic Summarizing: Factors and Directions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Sparck Jones claims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Need more power than text extraction and more flexibility than fact extraction (p. 4)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In order to develop effective procedures it is necessary to identify and respond to the context factors, i.e. input, purpose and output factors, that bear on </a:t>
            </a:r>
            <a:r>
              <a:rPr lang="en-US" sz="2000" dirty="0" err="1">
                <a:solidFill>
                  <a:srgbClr val="FFFF00"/>
                </a:solidFill>
              </a:rPr>
              <a:t>summarising</a:t>
            </a:r>
            <a:r>
              <a:rPr lang="en-US" sz="2000" dirty="0">
                <a:solidFill>
                  <a:srgbClr val="FFFF00"/>
                </a:solidFill>
              </a:rPr>
              <a:t> and its evaluation. (p. 1)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It is important to recognize the role of context factors because the idea of a general-purpose summary is manifestly an </a:t>
            </a:r>
            <a:r>
              <a:rPr lang="en-US" sz="2000" i="1" dirty="0" err="1">
                <a:solidFill>
                  <a:srgbClr val="FFFF00"/>
                </a:solidFill>
              </a:rPr>
              <a:t>ignis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fatuus</a:t>
            </a:r>
            <a:r>
              <a:rPr lang="en-US" sz="2000" dirty="0">
                <a:solidFill>
                  <a:srgbClr val="FFFF00"/>
                </a:solidFill>
              </a:rPr>
              <a:t>. (p. 5)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Similarly, the notion of a basic summary, i.e., one reflective of the source, makes hidden fact assumptions, for example that the subject knowledge of the output’s readers will be on a par with that of the readers for whom the source was intended. (p. 5)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66FF"/>
                </a:solidFill>
              </a:rPr>
              <a:t>I believe that the right direction to follow should start with intermediate source processing, as exemplified by sentence parsing to logical form, with local anaphor resolutions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Questions (from Sparck Jones)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/>
              <a:t>Does subject matter of the source influence summary style (e.g, chemical abstracts vs. sports reports)?</a:t>
            </a:r>
          </a:p>
          <a:p>
            <a:r>
              <a:rPr lang="en-US" sz="2800"/>
              <a:t>Should we take the reader into account and how?</a:t>
            </a:r>
          </a:p>
          <a:p>
            <a:r>
              <a:rPr lang="en-US" sz="2800">
                <a:solidFill>
                  <a:schemeClr val="hlink"/>
                </a:solidFill>
              </a:rPr>
              <a:t>Is the state of the art sufficiently mature to allow summarization from intermediate representations and still allow robust processing of domain independent material?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the papers we read in light of Sparck Jones’ remarks on the influence of context:</a:t>
            </a:r>
          </a:p>
          <a:p>
            <a:pPr lvl="1">
              <a:lnSpc>
                <a:spcPct val="90000"/>
              </a:lnSpc>
            </a:pPr>
            <a:r>
              <a:rPr lang="en-US"/>
              <a:t>Input</a:t>
            </a:r>
          </a:p>
          <a:p>
            <a:pPr lvl="2">
              <a:lnSpc>
                <a:spcPct val="90000"/>
              </a:lnSpc>
            </a:pPr>
            <a:r>
              <a:rPr lang="en-US"/>
              <a:t>Source form, subject type, unit</a:t>
            </a:r>
          </a:p>
          <a:p>
            <a:pPr lvl="1">
              <a:lnSpc>
                <a:spcPct val="90000"/>
              </a:lnSpc>
            </a:pPr>
            <a:r>
              <a:rPr lang="en-US"/>
              <a:t>Purpose</a:t>
            </a:r>
          </a:p>
          <a:p>
            <a:pPr lvl="2">
              <a:lnSpc>
                <a:spcPct val="90000"/>
              </a:lnSpc>
            </a:pPr>
            <a:r>
              <a:rPr lang="en-US"/>
              <a:t>Situation, audience, use</a:t>
            </a:r>
          </a:p>
          <a:p>
            <a:pPr lvl="1">
              <a:lnSpc>
                <a:spcPct val="90000"/>
              </a:lnSpc>
            </a:pPr>
            <a:r>
              <a:rPr lang="en-US"/>
              <a:t>Output</a:t>
            </a:r>
          </a:p>
          <a:p>
            <a:pPr lvl="2">
              <a:lnSpc>
                <a:spcPct val="90000"/>
              </a:lnSpc>
            </a:pPr>
            <a:r>
              <a:rPr lang="en-US"/>
              <a:t>Material, format,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Cut and Paste</a:t>
            </a:r>
            <a:r>
              <a:rPr lang="en-US" sz="3600" smtClean="0"/>
              <a:t> </a:t>
            </a:r>
            <a:r>
              <a:rPr lang="en-US" smtClean="0"/>
              <a:t>in Professional Summarization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Humans also reuse the input text to produce summaries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they </a:t>
            </a:r>
            <a:r>
              <a:rPr lang="en-US" i="1" dirty="0" smtClean="0"/>
              <a:t>“cut and paste”</a:t>
            </a:r>
            <a:r>
              <a:rPr lang="en-US" dirty="0" smtClean="0"/>
              <a:t> the input rather than simply extract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automatic corpus analysis (</a:t>
            </a:r>
            <a:r>
              <a:rPr lang="en-US" dirty="0" err="1" smtClean="0"/>
              <a:t>Zipf</a:t>
            </a:r>
            <a:r>
              <a:rPr lang="en-US" smtClean="0"/>
              <a:t> Davis)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300 summaries, 1,642 sentences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81% sentences were constructed by cutting and pasting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Cut and Paste Operations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(1) Sentence reduction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1752600" y="2438400"/>
            <a:ext cx="61277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</a:rPr>
              <a:t>~~~~~~~~~~~~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Discussants – Each person should sign up for TWO papers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Automated Discovery and Analysis of Social Networks from Threaded Discussions </a:t>
            </a:r>
            <a:r>
              <a:rPr lang="en-US" sz="2000" dirty="0" smtClean="0">
                <a:solidFill>
                  <a:srgbClr val="FFFF00"/>
                </a:solidFill>
              </a:rPr>
              <a:t>(Kathy)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From Social Bookmarking to Social Summarization </a:t>
            </a:r>
            <a:r>
              <a:rPr lang="en-US" sz="2000" dirty="0" smtClean="0">
                <a:solidFill>
                  <a:srgbClr val="FFFF00"/>
                </a:solidFill>
              </a:rPr>
              <a:t>(Kathy)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Joint Group and Topic Discovery from Relations and Text </a:t>
            </a:r>
            <a:r>
              <a:rPr lang="en-US" sz="2000" dirty="0" smtClean="0">
                <a:solidFill>
                  <a:srgbClr val="FFFF00"/>
                </a:solidFill>
              </a:rPr>
              <a:t>(Kathy)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Discovering Authorities in Question Answering Communities Using Link Analysis (</a:t>
            </a:r>
            <a:r>
              <a:rPr lang="en-US" sz="2000" dirty="0" smtClean="0">
                <a:solidFill>
                  <a:srgbClr val="FFFF00"/>
                </a:solidFill>
              </a:rPr>
              <a:t>Kenny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Discussants: </a:t>
            </a:r>
            <a:r>
              <a:rPr lang="en-US" sz="2000" dirty="0" smtClean="0">
                <a:solidFill>
                  <a:srgbClr val="FFFF00"/>
                </a:solidFill>
              </a:rPr>
              <a:t>Lauren, </a:t>
            </a:r>
            <a:r>
              <a:rPr lang="en-US" sz="2000" dirty="0" err="1" smtClean="0">
                <a:solidFill>
                  <a:srgbClr val="FFFF00"/>
                </a:solidFill>
              </a:rPr>
              <a:t>Weiwei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Cut and Paste Operations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(1) Sentence reduction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52600" y="2438400"/>
            <a:ext cx="61277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</a:rPr>
              <a:t>~~~~~~~~~~~~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905000" y="3124200"/>
            <a:ext cx="1447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876800" y="3124200"/>
            <a:ext cx="838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858000" y="3124200"/>
            <a:ext cx="838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Major Cut and Paste Operations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(1) Sentence reduction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(2) Sentence Combination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52600" y="2438400"/>
            <a:ext cx="61277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</a:rPr>
              <a:t>~~~~~~~~~~~~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905000" y="3124200"/>
            <a:ext cx="1447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876800" y="3124200"/>
            <a:ext cx="838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858000" y="3124200"/>
            <a:ext cx="838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95400" y="4114800"/>
            <a:ext cx="36512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</a:rPr>
              <a:t>~</a:t>
            </a:r>
            <a:r>
              <a:rPr lang="en-US" sz="7200">
                <a:solidFill>
                  <a:srgbClr val="000000"/>
                </a:solidFill>
                <a:latin typeface="Times New Roman" pitchFamily="18" charset="0"/>
              </a:rPr>
              <a:t>~~~</a:t>
            </a:r>
            <a:r>
              <a:rPr lang="en-US" sz="7200">
                <a:latin typeface="Times New Roman" pitchFamily="18" charset="0"/>
              </a:rPr>
              <a:t>~~~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95400" y="4648200"/>
            <a:ext cx="36512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</a:rPr>
              <a:t>~~</a:t>
            </a:r>
            <a:r>
              <a:rPr lang="en-US" sz="7200">
                <a:solidFill>
                  <a:srgbClr val="00CC00"/>
                </a:solidFill>
                <a:latin typeface="Times New Roman" pitchFamily="18" charset="0"/>
              </a:rPr>
              <a:t>~~</a:t>
            </a:r>
            <a:r>
              <a:rPr lang="en-US" sz="7200">
                <a:latin typeface="Times New Roman" pitchFamily="18" charset="0"/>
              </a:rPr>
              <a:t>~</a:t>
            </a:r>
            <a:r>
              <a:rPr lang="en-US" sz="7200">
                <a:solidFill>
                  <a:srgbClr val="FF00FF"/>
                </a:solidFill>
                <a:latin typeface="Times New Roman" pitchFamily="18" charset="0"/>
              </a:rPr>
              <a:t>~</a:t>
            </a:r>
            <a:r>
              <a:rPr lang="en-US" sz="7200">
                <a:latin typeface="Times New Roman" pitchFamily="18" charset="0"/>
              </a:rPr>
              <a:t>~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67400" y="4343400"/>
            <a:ext cx="3155950" cy="1189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9900"/>
                </a:solidFill>
                <a:latin typeface="Times New Roman" pitchFamily="18" charset="0"/>
              </a:rPr>
              <a:t>~~</a:t>
            </a:r>
            <a:r>
              <a:rPr lang="en-US" sz="7200">
                <a:solidFill>
                  <a:srgbClr val="000000"/>
                </a:solidFill>
                <a:latin typeface="Times New Roman" pitchFamily="18" charset="0"/>
              </a:rPr>
              <a:t>~~~</a:t>
            </a:r>
            <a:r>
              <a:rPr lang="en-US" sz="7200">
                <a:solidFill>
                  <a:srgbClr val="FF00FF"/>
                </a:solidFill>
                <a:latin typeface="Times New Roman" pitchFamily="18" charset="0"/>
              </a:rPr>
              <a:t>~</a:t>
            </a:r>
            <a:endParaRPr lang="en-US" sz="7200">
              <a:latin typeface="Times New Roman" pitchFamily="18" charset="0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181600" y="5029200"/>
            <a:ext cx="6096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447800" y="5334000"/>
            <a:ext cx="9144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352800" y="5334000"/>
            <a:ext cx="457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419600" y="5334000"/>
            <a:ext cx="381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(3) Generalization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"</a:t>
            </a:r>
            <a:r>
              <a:rPr lang="en-US" i="1" dirty="0" smtClean="0">
                <a:solidFill>
                  <a:srgbClr val="FFFF00"/>
                </a:solidFill>
              </a:rPr>
              <a:t>a proposed new law that would require Web publishers to obtain parental consent before collecting personal information from children</a:t>
            </a:r>
            <a:r>
              <a:rPr lang="en-US" i="1" dirty="0" smtClean="0"/>
              <a:t>"  -&gt; "</a:t>
            </a:r>
            <a:r>
              <a:rPr lang="en-US" i="1" dirty="0" smtClean="0">
                <a:solidFill>
                  <a:srgbClr val="FFFF00"/>
                </a:solidFill>
              </a:rPr>
              <a:t>legislation to protect children's privacy on-line</a:t>
            </a:r>
            <a:r>
              <a:rPr lang="en-US" i="1" dirty="0" smtClean="0"/>
              <a:t>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Cut and Paste Based Single Document Summarization  -- System Architecture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733800" y="2133600"/>
            <a:ext cx="14605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Extraction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0" y="3429000"/>
            <a:ext cx="3124200" cy="2133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52800" y="3962400"/>
            <a:ext cx="250825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Sentence reduction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733800" y="3429000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Generation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00400" y="4724400"/>
            <a:ext cx="2879725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Sentence combination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1371600"/>
            <a:ext cx="299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Input: single document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76600" y="28194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Extracted sentences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581400" y="5867400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Output: summary</a:t>
            </a: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705600" y="2819400"/>
            <a:ext cx="1905000" cy="9144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Zipf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Davis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Corpus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629400" y="4114800"/>
            <a:ext cx="2044700" cy="457200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Decomposition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7010400" y="4800600"/>
            <a:ext cx="1447800" cy="685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Lexicon</a:t>
            </a:r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914400" y="3733800"/>
            <a:ext cx="14478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Parser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838200" y="4724400"/>
            <a:ext cx="1600200" cy="762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Co-reference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495800" y="1828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497388" y="319881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438400" y="4114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514600" y="510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6248400" y="4343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6248400" y="5181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7620000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572000" y="5638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5867400" y="18288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76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Sentence Reduction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Step 1: </a:t>
            </a:r>
            <a:r>
              <a:rPr lang="en-US" sz="2800" dirty="0" smtClean="0"/>
              <a:t>Use linguistic knowledge to decide what phrases MUST NOT be removed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Obligatory arguments of verbs are saved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Step 2: Determine what phrases are most important in the local context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Phrases with words that link forward or backward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Step 3: Compute the probabilities of humans removing a certain type of phrase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Step 4: Combine the three factors to decide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Fusion for Multi-document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http://newsblaster.cs.columbia.edu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26667" r="11667" b="4889"/>
          <a:stretch>
            <a:fillRect/>
          </a:stretch>
        </p:blipFill>
        <p:spPr bwMode="auto">
          <a:xfrm>
            <a:off x="0" y="304800"/>
            <a:ext cx="9982200" cy="54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Fusion </a:t>
            </a:r>
          </a:p>
        </p:txBody>
      </p:sp>
      <p:pic>
        <p:nvPicPr>
          <p:cNvPr id="6451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91" t="11189" r="23776" b="67366"/>
          <a:stretch>
            <a:fillRect/>
          </a:stretch>
        </p:blipFill>
        <p:spPr>
          <a:xfrm>
            <a:off x="228600" y="1600200"/>
            <a:ext cx="8915400" cy="2286000"/>
          </a:xfrm>
          <a:noFill/>
        </p:spPr>
      </p:pic>
      <p:pic>
        <p:nvPicPr>
          <p:cNvPr id="645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280" t="43614" r="28972" b="31464"/>
          <a:stretch>
            <a:fillRect/>
          </a:stretch>
        </p:blipFill>
        <p:spPr>
          <a:xfrm>
            <a:off x="838200" y="4000500"/>
            <a:ext cx="7467600" cy="2857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229600" cy="1276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Sentence Fusion Computation: Content Selection</a:t>
            </a:r>
          </a:p>
        </p:txBody>
      </p:sp>
      <p:sp>
        <p:nvSpPr>
          <p:cNvPr id="6656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Common information identification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Alignment of constituents in parsed theme sentences: </a:t>
            </a:r>
            <a:r>
              <a:rPr lang="en-US" sz="3200" i="1" dirty="0" smtClean="0">
                <a:solidFill>
                  <a:schemeClr val="hlink"/>
                </a:solidFill>
              </a:rPr>
              <a:t>only some </a:t>
            </a:r>
            <a:r>
              <a:rPr lang="en-US" sz="3200" i="1" dirty="0" err="1" smtClean="0">
                <a:solidFill>
                  <a:schemeClr val="hlink"/>
                </a:solidFill>
              </a:rPr>
              <a:t>subtrees</a:t>
            </a:r>
            <a:r>
              <a:rPr lang="en-US" sz="3200" i="1" dirty="0" smtClean="0">
                <a:solidFill>
                  <a:schemeClr val="hlink"/>
                </a:solidFill>
              </a:rPr>
              <a:t> match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Bottom-up local multi-sequence alignment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Similarity depends on </a:t>
            </a:r>
          </a:p>
          <a:p>
            <a:pPr lvl="4">
              <a:lnSpc>
                <a:spcPct val="80000"/>
              </a:lnSpc>
            </a:pPr>
            <a:r>
              <a:rPr lang="en-US" dirty="0" smtClean="0"/>
              <a:t>Word/paraphrase similarity</a:t>
            </a:r>
          </a:p>
          <a:p>
            <a:pPr lvl="4">
              <a:lnSpc>
                <a:spcPct val="80000"/>
              </a:lnSpc>
            </a:pPr>
            <a:r>
              <a:rPr lang="en-US" dirty="0" smtClean="0"/>
              <a:t>Tree structure similarity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Sim</a:t>
            </a:r>
            <a:r>
              <a:rPr lang="en-US" sz="2800" dirty="0" smtClean="0"/>
              <a:t>(T,T’) = max (</a:t>
            </a:r>
            <a:r>
              <a:rPr lang="en-US" sz="2800" dirty="0" err="1" smtClean="0"/>
              <a:t>nodecompare</a:t>
            </a:r>
            <a:r>
              <a:rPr lang="en-US" sz="2800" dirty="0" smtClean="0"/>
              <a:t>(T,T’), </a:t>
            </a:r>
            <a:r>
              <a:rPr lang="en-US" sz="2800" dirty="0" err="1" smtClean="0"/>
              <a:t>Sim</a:t>
            </a:r>
            <a:r>
              <a:rPr lang="en-US" sz="2800" dirty="0" smtClean="0"/>
              <a:t>(T, children(T’)), </a:t>
            </a:r>
            <a:r>
              <a:rPr lang="en-US" sz="2800" dirty="0" err="1" smtClean="0"/>
              <a:t>Sim</a:t>
            </a:r>
            <a:r>
              <a:rPr lang="en-US" sz="2800" dirty="0" smtClean="0"/>
              <a:t>(children(T),T’))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Nodecompare</a:t>
            </a:r>
            <a:r>
              <a:rPr lang="en-US" sz="2800" dirty="0" smtClean="0"/>
              <a:t> searches </a:t>
            </a:r>
            <a:br>
              <a:rPr lang="en-US" sz="2800" dirty="0" smtClean="0"/>
            </a:br>
            <a:r>
              <a:rPr lang="en-US" sz="2800" dirty="0" smtClean="0"/>
              <a:t>for best possible </a:t>
            </a:r>
            <a:br>
              <a:rPr lang="en-US" sz="2800" dirty="0" smtClean="0"/>
            </a:br>
            <a:r>
              <a:rPr lang="en-US" sz="2800" dirty="0" smtClean="0"/>
              <a:t>alignment of all child</a:t>
            </a:r>
            <a:br>
              <a:rPr lang="en-US" sz="2800" dirty="0" smtClean="0"/>
            </a:br>
            <a:r>
              <a:rPr lang="en-US" sz="2800" dirty="0" smtClean="0"/>
              <a:t>nodes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err="1" smtClean="0"/>
              <a:t>Nodesimilarity</a:t>
            </a:r>
            <a:r>
              <a:rPr lang="en-US" sz="2800" dirty="0" smtClean="0"/>
              <a:t> depends</a:t>
            </a:r>
            <a:br>
              <a:rPr lang="en-US" sz="2800" dirty="0" smtClean="0"/>
            </a:br>
            <a:r>
              <a:rPr lang="en-US" sz="2800" dirty="0" smtClean="0"/>
              <a:t>on similarity between words of atomic nodes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333" t="25778" r="35000" b="13778"/>
          <a:stretch>
            <a:fillRect/>
          </a:stretch>
        </p:blipFill>
        <p:spPr bwMode="auto">
          <a:xfrm>
            <a:off x="5257800" y="3048000"/>
            <a:ext cx="3599329" cy="291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Discovery and Analysis of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Threaded discussion: </a:t>
            </a:r>
          </a:p>
          <a:p>
            <a:pPr lvl="1"/>
            <a:r>
              <a:rPr lang="en-US" dirty="0" smtClean="0"/>
              <a:t>Online class discussion board</a:t>
            </a:r>
          </a:p>
          <a:p>
            <a:r>
              <a:rPr lang="en-US" sz="2000" dirty="0" smtClean="0"/>
              <a:t>“…examining social networks – including the roles and positions of actors in a social network, their influence on others, and what exchanges support and sustain the network – is an important goal for understanding networked learning processes”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Social Network background</a:t>
            </a:r>
          </a:p>
          <a:p>
            <a:pPr lvl="1"/>
            <a:r>
              <a:rPr lang="en-US" dirty="0" smtClean="0"/>
              <a:t>Most studies use meta-data about links</a:t>
            </a:r>
          </a:p>
          <a:p>
            <a:pPr lvl="1"/>
            <a:r>
              <a:rPr lang="en-US" dirty="0" smtClean="0"/>
              <a:t>This work uses </a:t>
            </a:r>
            <a:r>
              <a:rPr lang="en-US" dirty="0" err="1" smtClean="0"/>
              <a:t>nl</a:t>
            </a:r>
            <a:r>
              <a:rPr lang="en-US" dirty="0" smtClean="0"/>
              <a:t> analysis of text within postings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333" t="26667" r="35000" b="10222"/>
          <a:stretch>
            <a:fillRect/>
          </a:stretch>
        </p:blipFill>
        <p:spPr bwMode="auto">
          <a:xfrm>
            <a:off x="0" y="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0555" t="25778" r="50556" b="11111"/>
          <a:stretch>
            <a:fillRect/>
          </a:stretch>
        </p:blipFill>
        <p:spPr bwMode="auto">
          <a:xfrm>
            <a:off x="4571999" y="0"/>
            <a:ext cx="457629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Fusion: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Fusion lattice computation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Choose a basis sentence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Add </a:t>
            </a:r>
            <a:r>
              <a:rPr lang="en-US" dirty="0" err="1" smtClean="0"/>
              <a:t>subtrees</a:t>
            </a:r>
            <a:r>
              <a:rPr lang="en-US" dirty="0" smtClean="0"/>
              <a:t> from fusion not present in basis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Add alternative verbalizations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Remove </a:t>
            </a:r>
            <a:r>
              <a:rPr lang="en-US" dirty="0" err="1" smtClean="0"/>
              <a:t>subtrees</a:t>
            </a:r>
            <a:r>
              <a:rPr lang="en-US" dirty="0" smtClean="0"/>
              <a:t> from basis not present in fusion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Lattice linearization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Generate all possible sentences from the fusion lattice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Score sentences using statistical language model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3" cstate="print"/>
          <a:srcRect l="26563" t="21875" r="42188" b="9375"/>
          <a:stretch>
            <a:fillRect/>
          </a:stretch>
        </p:blipFill>
        <p:spPr bwMode="auto">
          <a:xfrm>
            <a:off x="1454150" y="0"/>
            <a:ext cx="4387850" cy="723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Jing: Not a statistical approach, not learned. Is this OK? Does it buy us anything over the approaches using learning? </a:t>
            </a:r>
          </a:p>
          <a:p>
            <a:r>
              <a:rPr lang="en-US" dirty="0" err="1" smtClean="0"/>
              <a:t>Barzilay</a:t>
            </a:r>
            <a:r>
              <a:rPr lang="en-US" dirty="0" smtClean="0"/>
              <a:t>: Also not statistical, OK? How to compare with Jing? Is redundancy a good criteria for content selection? What could go wrong?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Sparck Jones claims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Need more power than text extraction and more flexibility than fact extraction (p. 4)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In order to develop effective procedures it is necessary to identify and respond to the context factors, i.e. input, purpose and output factors, that bear on </a:t>
            </a:r>
            <a:r>
              <a:rPr lang="en-US" sz="2000" dirty="0" err="1">
                <a:solidFill>
                  <a:srgbClr val="FFFF00"/>
                </a:solidFill>
              </a:rPr>
              <a:t>summarising</a:t>
            </a:r>
            <a:r>
              <a:rPr lang="en-US" sz="2000" dirty="0">
                <a:solidFill>
                  <a:srgbClr val="FFFF00"/>
                </a:solidFill>
              </a:rPr>
              <a:t> and its evaluation. (p. 1)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00"/>
                </a:solidFill>
              </a:rPr>
              <a:t>It is important to recognize the role of context factors because the idea of a general-purpose summary is manifestly an </a:t>
            </a:r>
            <a:r>
              <a:rPr lang="en-US" sz="2000" i="1" dirty="0" err="1">
                <a:solidFill>
                  <a:srgbClr val="FFFF00"/>
                </a:solidFill>
              </a:rPr>
              <a:t>ignis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i="1" dirty="0" err="1">
                <a:solidFill>
                  <a:srgbClr val="FFFF00"/>
                </a:solidFill>
              </a:rPr>
              <a:t>fatuus</a:t>
            </a:r>
            <a:r>
              <a:rPr lang="en-US" sz="2000" dirty="0">
                <a:solidFill>
                  <a:srgbClr val="FFFF00"/>
                </a:solidFill>
              </a:rPr>
              <a:t>. (p. 5)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Similarly, the notion of a basic summary, i.e., one reflective of the source, makes hidden fact assumptions, for example that the subject knowledge of the output’s readers will be on a par with that of the readers for whom the source was intended. (p. 5)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66FF"/>
                </a:solidFill>
              </a:rPr>
              <a:t>I believe that the right direction to follow should start with intermediate source processing, as exemplified by sentence parsing to logical form, with local anaphor resolutions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and Unsupervised Learning for Sentence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J. Turner and E. </a:t>
            </a:r>
            <a:r>
              <a:rPr lang="en-US" dirty="0" err="1" smtClean="0"/>
              <a:t>Charniak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 and </a:t>
            </a:r>
            <a:r>
              <a:rPr lang="en-US" dirty="0" err="1" smtClean="0"/>
              <a:t>Marcu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Noisy Channel Model</a:t>
            </a:r>
          </a:p>
          <a:p>
            <a:pPr lvl="2"/>
            <a:r>
              <a:rPr lang="en-US" dirty="0" err="1" smtClean="0"/>
              <a:t>Zipf</a:t>
            </a:r>
            <a:r>
              <a:rPr lang="en-US" dirty="0" smtClean="0"/>
              <a:t> Davis corpus</a:t>
            </a:r>
          </a:p>
          <a:p>
            <a:pPr lvl="2"/>
            <a:r>
              <a:rPr lang="en-US" dirty="0" smtClean="0"/>
              <a:t>Given a long sentence, determine the short sentence that maximizes P(</a:t>
            </a:r>
            <a:r>
              <a:rPr lang="en-US" dirty="0" err="1" smtClean="0"/>
              <a:t>s|l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Bayes</a:t>
            </a:r>
            <a:r>
              <a:rPr lang="en-US" dirty="0" smtClean="0"/>
              <a:t> rule: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P(l) is constant across all long, dropped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Language model combination of PCFG and bigram of S</a:t>
            </a:r>
          </a:p>
          <a:p>
            <a:pPr lvl="3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222" t="73778" r="55556" b="16444"/>
          <a:stretch>
            <a:fillRect/>
          </a:stretch>
        </p:blipFill>
        <p:spPr bwMode="auto">
          <a:xfrm>
            <a:off x="3810000" y="38100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 with K&amp;M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training data – Why?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Probability model is ad hoc</a:t>
            </a: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and </a:t>
            </a:r>
            <a:r>
              <a:rPr lang="en-US" dirty="0" err="1" smtClean="0"/>
              <a:t>Charniak</a:t>
            </a:r>
            <a:r>
              <a:rPr lang="en-US" dirty="0" smtClean="0"/>
              <a:t> Approach – K&amp;M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syntactic language model</a:t>
            </a:r>
          </a:p>
          <a:p>
            <a:r>
              <a:rPr lang="en-US" dirty="0" smtClean="0"/>
              <a:t>Slightly change channel model: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Parameter to encourage compression</a:t>
            </a:r>
          </a:p>
          <a:p>
            <a:pPr lvl="2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3889" t="55111" r="22778" b="41334"/>
          <a:stretch>
            <a:fillRect/>
          </a:stretch>
        </p:blipFill>
        <p:spPr bwMode="auto">
          <a:xfrm>
            <a:off x="2286000" y="3276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276350"/>
          </a:xfrm>
        </p:spPr>
        <p:txBody>
          <a:bodyPr/>
          <a:lstStyle/>
          <a:p>
            <a:r>
              <a:rPr lang="en-US" dirty="0" smtClean="0"/>
              <a:t>Alternate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114800"/>
          </a:xfrm>
        </p:spPr>
        <p:txBody>
          <a:bodyPr/>
          <a:lstStyle/>
          <a:p>
            <a:r>
              <a:rPr lang="en-US" sz="2400" dirty="0" smtClean="0"/>
              <a:t>“Special rule” additions + K&amp;M variation</a:t>
            </a:r>
          </a:p>
          <a:p>
            <a:pPr lvl="1"/>
            <a:r>
              <a:rPr lang="en-US" sz="2400" dirty="0" smtClean="0"/>
              <a:t>NP(1) -&gt; NP(2) CC NP (3) compressed to NP(2)</a:t>
            </a:r>
          </a:p>
          <a:p>
            <a:r>
              <a:rPr lang="en-US" sz="2400" dirty="0" smtClean="0"/>
              <a:t>Unsupervised version using PTB: no parallel corpus. </a:t>
            </a:r>
          </a:p>
          <a:p>
            <a:pPr lvl="2"/>
            <a:r>
              <a:rPr lang="en-US" dirty="0" smtClean="0"/>
              <a:t>P(</a:t>
            </a:r>
            <a:r>
              <a:rPr lang="en-US" dirty="0" err="1" smtClean="0"/>
              <a:t>l|s</a:t>
            </a:r>
            <a:r>
              <a:rPr lang="en-US" dirty="0" smtClean="0"/>
              <a:t>) learned by comparing similar rules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NP -&gt; DT JJ NN (3X)</a:t>
            </a:r>
          </a:p>
          <a:p>
            <a:pPr lvl="2"/>
            <a:r>
              <a:rPr lang="en-US" dirty="0" smtClean="0"/>
              <a:t>NP -&gt; DT NN (4X)</a:t>
            </a:r>
          </a:p>
          <a:p>
            <a:pPr lvl="2"/>
            <a:r>
              <a:rPr lang="en-US" dirty="0" smtClean="0"/>
              <a:t>P(</a:t>
            </a:r>
            <a:r>
              <a:rPr lang="en-US" dirty="0" err="1" smtClean="0"/>
              <a:t>l|s</a:t>
            </a:r>
            <a:r>
              <a:rPr lang="en-US" dirty="0" smtClean="0"/>
              <a:t>) = 3/7</a:t>
            </a:r>
          </a:p>
          <a:p>
            <a:r>
              <a:rPr lang="en-US" sz="2400" dirty="0" smtClean="0"/>
              <a:t>Semi-supervised: fall back on unsupervised when no data from supervised</a:t>
            </a:r>
          </a:p>
          <a:p>
            <a:r>
              <a:rPr lang="en-US" sz="2400" dirty="0" smtClean="0"/>
              <a:t>Constraints: complement/adjunct distinction: never allow deletion of complement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667" t="40000" r="53889" b="47556"/>
          <a:stretch>
            <a:fillRect/>
          </a:stretch>
        </p:blipFill>
        <p:spPr bwMode="auto">
          <a:xfrm>
            <a:off x="3733800" y="4267200"/>
            <a:ext cx="2819400" cy="7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talks to whom? (ties)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network</a:t>
            </a:r>
          </a:p>
          <a:p>
            <a:pPr lvl="1"/>
            <a:r>
              <a:rPr lang="en-US" dirty="0" smtClean="0"/>
              <a:t>Create a link from poster to previous poster</a:t>
            </a:r>
          </a:p>
          <a:p>
            <a:pPr lvl="1"/>
            <a:r>
              <a:rPr lang="en-US" dirty="0" smtClean="0"/>
              <a:t>Create a link  from poster to thread starter plus previous poster</a:t>
            </a:r>
          </a:p>
          <a:p>
            <a:pPr lvl="1"/>
            <a:r>
              <a:rPr lang="en-US" dirty="0" smtClean="0"/>
              <a:t>Create a link from poster to all previous posters in a thread, decreasing weight with distance</a:t>
            </a: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(evaluated using judges)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111" t="44444" r="17222" b="12000"/>
          <a:stretch>
            <a:fillRect/>
          </a:stretch>
        </p:blipFill>
        <p:spPr bwMode="auto">
          <a:xfrm>
            <a:off x="0" y="2286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compare with Jing?</a:t>
            </a:r>
          </a:p>
          <a:p>
            <a:pPr lvl="1"/>
            <a:r>
              <a:rPr lang="en-US" dirty="0" smtClean="0"/>
              <a:t>Will same manual rules be captured?</a:t>
            </a:r>
          </a:p>
          <a:p>
            <a:pPr lvl="2"/>
            <a:r>
              <a:rPr lang="en-US" dirty="0" smtClean="0"/>
              <a:t>Verb arguments not deleted?</a:t>
            </a:r>
          </a:p>
          <a:p>
            <a:pPr lvl="2"/>
            <a:r>
              <a:rPr lang="en-US" dirty="0" smtClean="0"/>
              <a:t>Context determines importance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does statistics capture that is not captured by the manual approach?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How about revisions other than reduction?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Beyond Word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Cohn and </a:t>
            </a:r>
            <a:r>
              <a:rPr lang="en-US" dirty="0" err="1" smtClean="0"/>
              <a:t>Lapata</a:t>
            </a:r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76350"/>
          </a:xfrm>
        </p:spPr>
        <p:txBody>
          <a:bodyPr/>
          <a:lstStyle/>
          <a:p>
            <a:r>
              <a:rPr lang="en-US" dirty="0" smtClean="0"/>
              <a:t>Goal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To delete, substitute, re-order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Collect a new corpus: why?</a:t>
            </a:r>
          </a:p>
          <a:p>
            <a:pPr lvl="1"/>
            <a:r>
              <a:rPr lang="en-US" dirty="0" smtClean="0"/>
              <a:t>30 newspaper articles, 575 sentences</a:t>
            </a:r>
          </a:p>
          <a:p>
            <a:pPr lvl="1"/>
            <a:r>
              <a:rPr lang="en-US" dirty="0" smtClean="0"/>
              <a:t>Is this adequate?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Extract compressions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Collect paraphrases using MT</a:t>
            </a: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winds and snowfalls have, however, grounded at a lower level the powerful US Navy Sea Stallion helicopters used to transport the slabs.</a:t>
            </a:r>
          </a:p>
          <a:p>
            <a:r>
              <a:rPr lang="en-US" dirty="0" smtClean="0"/>
              <a:t>Bad weather, however, has grounded the helicopters transporting the slabs.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of compression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Tree Substitution Grammar</a:t>
            </a:r>
          </a:p>
          <a:p>
            <a:pPr lvl="2"/>
            <a:r>
              <a:rPr lang="en-US" dirty="0" smtClean="0"/>
              <a:t>(S,S) -&gt; (NPVBD NP, NP was VBN by NP)</a:t>
            </a:r>
          </a:p>
          <a:p>
            <a:r>
              <a:rPr lang="en-US" dirty="0" smtClean="0"/>
              <a:t>Probabilistic (each grammar rule assigned a learned weight)</a:t>
            </a:r>
          </a:p>
          <a:p>
            <a:r>
              <a:rPr lang="en-US" dirty="0" smtClean="0"/>
              <a:t>Prediction: generation finds the best scoring compression using the grammar rules</a:t>
            </a:r>
          </a:p>
          <a:p>
            <a:r>
              <a:rPr lang="en-US" dirty="0" smtClean="0"/>
              <a:t>(Skip training section)</a:t>
            </a:r>
            <a:endParaRPr 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(contribution)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Paraphrasing with their corpus a problem</a:t>
            </a:r>
          </a:p>
          <a:p>
            <a:r>
              <a:rPr lang="en-US" dirty="0" smtClean="0"/>
              <a:t>Learn paraphrase grammar rules </a:t>
            </a:r>
          </a:p>
          <a:p>
            <a:pPr lvl="1"/>
            <a:r>
              <a:rPr lang="en-US" dirty="0" smtClean="0"/>
              <a:t>Parallel bilingual corpus</a:t>
            </a:r>
          </a:p>
          <a:p>
            <a:pPr lvl="1"/>
            <a:r>
              <a:rPr lang="en-US" dirty="0" smtClean="0"/>
              <a:t>Learns over syntax tree fragments</a:t>
            </a:r>
          </a:p>
          <a:p>
            <a:pPr lvl="1"/>
            <a:r>
              <a:rPr lang="en-US" dirty="0" smtClean="0"/>
              <a:t>Translate from English to French and back again -&gt; an English paraphrase of original</a:t>
            </a:r>
          </a:p>
          <a:p>
            <a:r>
              <a:rPr lang="en-US" dirty="0" smtClean="0"/>
              <a:t>These rules are added into extracted compression grammar</a:t>
            </a:r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Incorporates an </a:t>
            </a:r>
            <a:r>
              <a:rPr lang="en-US" dirty="0" err="1" smtClean="0"/>
              <a:t>ngram</a:t>
            </a:r>
            <a:r>
              <a:rPr lang="en-US" dirty="0" smtClean="0"/>
              <a:t> language model as a feature</a:t>
            </a:r>
          </a:p>
          <a:p>
            <a:pPr lvl="1"/>
            <a:r>
              <a:rPr lang="en-US" dirty="0" smtClean="0"/>
              <a:t>Helps prevent ungrammatical output</a:t>
            </a:r>
          </a:p>
          <a:p>
            <a:r>
              <a:rPr lang="en-US" dirty="0" smtClean="0"/>
              <a:t>Like K&amp;M, Turner and </a:t>
            </a:r>
            <a:r>
              <a:rPr lang="en-US" dirty="0" err="1" smtClean="0"/>
              <a:t>Charniak</a:t>
            </a:r>
            <a:r>
              <a:rPr lang="en-US" dirty="0" smtClean="0"/>
              <a:t>, a parameter to penalize short output</a:t>
            </a:r>
          </a:p>
          <a:p>
            <a:r>
              <a:rPr lang="en-US" dirty="0" smtClean="0"/>
              <a:t>Union of compression plus paraphrasing grammar plus a COPY grammar derived from the source side</a:t>
            </a:r>
            <a:endParaRPr lang="en-US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772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Grammaticality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164681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O: The scheme was intended for people of poor or moderate means.</a:t>
            </a:r>
          </a:p>
          <a:p>
            <a:r>
              <a:rPr lang="en-US" dirty="0" smtClean="0"/>
              <a:t>E: The scheme was intended for people of poor means.</a:t>
            </a:r>
          </a:p>
          <a:p>
            <a:r>
              <a:rPr lang="en-US" dirty="0" smtClean="0"/>
              <a:t>A: </a:t>
            </a:r>
            <a:r>
              <a:rPr lang="en-US" dirty="0" smtClean="0">
                <a:solidFill>
                  <a:srgbClr val="FFFF00"/>
                </a:solidFill>
              </a:rPr>
              <a:t>The scheme was intended for poor people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G: The scheme was intended for the poor.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O: He died last Thursday at his home from complications following a fall, said his wife author Margo Kurtz.</a:t>
            </a:r>
          </a:p>
          <a:p>
            <a:r>
              <a:rPr lang="en-US" dirty="0" smtClean="0"/>
              <a:t>E: He died last at his home from complications following a fall, said wife, author Margo Kurtz.</a:t>
            </a:r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FF00"/>
                </a:solidFill>
              </a:rPr>
              <a:t>: His wife author Margo Kurtz died from complications after a decline.</a:t>
            </a:r>
          </a:p>
          <a:p>
            <a:r>
              <a:rPr lang="en-US" dirty="0" smtClean="0"/>
              <a:t>G: He died from complications following a fall.</a:t>
            </a:r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Quesitons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comparable to K&amp;M, Turner and </a:t>
            </a:r>
            <a:r>
              <a:rPr lang="en-US" dirty="0" err="1" smtClean="0"/>
              <a:t>Charniak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it OK to take a risk? </a:t>
            </a:r>
          </a:p>
          <a:p>
            <a:r>
              <a:rPr lang="en-US" dirty="0" smtClean="0"/>
              <a:t>What are the weak points?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778" t="43556" r="10556" b="30666"/>
          <a:stretch>
            <a:fillRect/>
          </a:stretch>
        </p:blipFill>
        <p:spPr bwMode="auto">
          <a:xfrm>
            <a:off x="-152400" y="1981200"/>
            <a:ext cx="9601200" cy="215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of this paper: identifying names in a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names</a:t>
            </a:r>
          </a:p>
          <a:p>
            <a:pPr lvl="1"/>
            <a:r>
              <a:rPr lang="en-US" dirty="0" smtClean="0"/>
              <a:t>Previous poster (to line, direct reference, indirect reference, subject of discussion)</a:t>
            </a:r>
          </a:p>
          <a:p>
            <a:pPr lvl="1"/>
            <a:r>
              <a:rPr lang="en-US" dirty="0" smtClean="0"/>
              <a:t>someone else entirely (author), </a:t>
            </a:r>
          </a:p>
          <a:p>
            <a:pPr lvl="1"/>
            <a:r>
              <a:rPr lang="en-US" dirty="0" smtClean="0"/>
              <a:t>current poster (self-reference, in address line, signature)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772400" cy="1276350"/>
          </a:xfrm>
        </p:spPr>
        <p:txBody>
          <a:bodyPr/>
          <a:lstStyle/>
          <a:p>
            <a:r>
              <a:rPr lang="en-US" dirty="0" smtClean="0"/>
              <a:t>Methods for identifying “Who”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sz="2800" dirty="0" smtClean="0"/>
              <a:t>Use of name lists</a:t>
            </a:r>
          </a:p>
          <a:p>
            <a:r>
              <a:rPr lang="en-US" sz="2800" dirty="0" smtClean="0"/>
              <a:t>Class roster</a:t>
            </a:r>
          </a:p>
          <a:p>
            <a:r>
              <a:rPr lang="en-US" sz="2800" dirty="0" smtClean="0"/>
              <a:t>Use of titles (Prof.), addresses (dear)</a:t>
            </a:r>
          </a:p>
          <a:p>
            <a:r>
              <a:rPr lang="en-US" sz="2800" dirty="0" smtClean="0"/>
              <a:t>Exclusion of 3 word capitalized sequences</a:t>
            </a:r>
          </a:p>
          <a:p>
            <a:r>
              <a:rPr lang="en-US" sz="2800" dirty="0" smtClean="0"/>
              <a:t>Confidence level (page </a:t>
            </a:r>
            <a:r>
              <a:rPr lang="en-US" sz="2800" dirty="0" err="1" smtClean="0"/>
              <a:t>vs</a:t>
            </a:r>
            <a:r>
              <a:rPr lang="en-US" sz="2800" dirty="0" smtClean="0"/>
              <a:t> “Page”)</a:t>
            </a:r>
          </a:p>
          <a:p>
            <a:r>
              <a:rPr lang="en-US" sz="2800" dirty="0" err="1" smtClean="0"/>
              <a:t>Mis</a:t>
            </a:r>
            <a:r>
              <a:rPr lang="en-US" sz="2800" dirty="0" smtClean="0"/>
              <a:t>-spellings (manual review and edits)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Results: </a:t>
            </a:r>
            <a:r>
              <a:rPr lang="en-US" sz="2800" dirty="0" smtClean="0">
                <a:solidFill>
                  <a:srgbClr val="FFFF00"/>
                </a:solidFill>
              </a:rPr>
              <a:t>Local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66FF"/>
                </a:solidFill>
              </a:rPr>
              <a:t>Ling-Pipe</a:t>
            </a:r>
          </a:p>
          <a:p>
            <a:pPr lvl="1"/>
            <a:r>
              <a:rPr lang="en-US" dirty="0" smtClean="0"/>
              <a:t>Precision: </a:t>
            </a:r>
            <a:r>
              <a:rPr lang="en-US" dirty="0" smtClean="0">
                <a:solidFill>
                  <a:srgbClr val="FFFF00"/>
                </a:solidFill>
              </a:rPr>
              <a:t>.88 </a:t>
            </a:r>
            <a:r>
              <a:rPr lang="en-US" dirty="0" smtClean="0"/>
              <a:t>vs.</a:t>
            </a:r>
            <a:r>
              <a:rPr lang="en-US" dirty="0" smtClean="0">
                <a:solidFill>
                  <a:srgbClr val="FF66FF"/>
                </a:solidFill>
              </a:rPr>
              <a:t> .60</a:t>
            </a:r>
          </a:p>
          <a:p>
            <a:pPr lvl="1"/>
            <a:r>
              <a:rPr lang="en-US" dirty="0" smtClean="0"/>
              <a:t>Recall:</a:t>
            </a:r>
            <a:r>
              <a:rPr lang="en-US" dirty="0" smtClean="0">
                <a:solidFill>
                  <a:srgbClr val="FF66FF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.66 </a:t>
            </a:r>
            <a:r>
              <a:rPr lang="en-US" dirty="0" smtClean="0"/>
              <a:t>vs. </a:t>
            </a:r>
            <a:r>
              <a:rPr lang="en-US" dirty="0" smtClean="0">
                <a:solidFill>
                  <a:srgbClr val="FF66FF"/>
                </a:solidFill>
              </a:rPr>
              <a:t>.68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identifying “ties”: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114800"/>
          </a:xfrm>
        </p:spPr>
        <p:txBody>
          <a:bodyPr/>
          <a:lstStyle/>
          <a:p>
            <a:r>
              <a:rPr lang="en-US" sz="2800" dirty="0" smtClean="0"/>
              <a:t>Chance of a tie proportional to the number of times each mentions the other as addressee or subject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Add 1 to a poster and all names found in posting</a:t>
            </a:r>
          </a:p>
          <a:p>
            <a:r>
              <a:rPr lang="en-US" sz="2800" dirty="0" smtClean="0"/>
              <a:t>More than one name: link name to </a:t>
            </a:r>
            <a:r>
              <a:rPr lang="en-US" sz="2800" dirty="0" err="1" smtClean="0"/>
              <a:t>userid</a:t>
            </a:r>
            <a:r>
              <a:rPr lang="en-US" sz="2800" dirty="0" smtClean="0"/>
              <a:t> using </a:t>
            </a:r>
            <a:r>
              <a:rPr lang="en-US" sz="2800" dirty="0" err="1" smtClean="0"/>
              <a:t>collocational</a:t>
            </a:r>
            <a:r>
              <a:rPr lang="en-US" sz="2800" dirty="0" smtClean="0"/>
              <a:t> analysis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(A vs. P) Association type P (poster</a:t>
            </a:r>
            <a:r>
              <a:rPr lang="en-US" sz="2400" dirty="0" smtClean="0">
                <a:solidFill>
                  <a:srgbClr val="FFFF00"/>
                </a:solidFill>
              </a:rPr>
              <a:t>) A (addressee)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Information Exchange: essential social interaction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Measure via content of exchange (vs. network structure)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Information weight of an exchange (vs. discourse act such as announcement)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Yahoo Term Extractor to find </a:t>
            </a:r>
            <a:r>
              <a:rPr lang="en-US" sz="2400" i="1" dirty="0" smtClean="0">
                <a:solidFill>
                  <a:srgbClr val="FFFF00"/>
                </a:solidFill>
              </a:rPr>
              <a:t>content nouns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ntWithHum03Intro">
  <a:themeElements>
    <a:clrScheme name="">
      <a:dk1>
        <a:srgbClr val="000000"/>
      </a:dk1>
      <a:lt1>
        <a:srgbClr val="FFFFFF"/>
      </a:lt1>
      <a:dk2>
        <a:srgbClr val="500093"/>
      </a:dk2>
      <a:lt2>
        <a:srgbClr val="00DFCA"/>
      </a:lt2>
      <a:accent1>
        <a:srgbClr val="DC0081"/>
      </a:accent1>
      <a:accent2>
        <a:srgbClr val="114FFB"/>
      </a:accent2>
      <a:accent3>
        <a:srgbClr val="B3AAC8"/>
      </a:accent3>
      <a:accent4>
        <a:srgbClr val="DADADA"/>
      </a:accent4>
      <a:accent5>
        <a:srgbClr val="EBAAC1"/>
      </a:accent5>
      <a:accent6>
        <a:srgbClr val="0E47E3"/>
      </a:accent6>
      <a:hlink>
        <a:srgbClr val="FAFD00"/>
      </a:hlink>
      <a:folHlink>
        <a:srgbClr val="500093"/>
      </a:folHlink>
    </a:clrScheme>
    <a:fontScheme name="intWithHum03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WithHum03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WithHum03Intr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WithHum03Intr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U:\slides\Research02\External-review\intWithHum03Intro.ppt</Template>
  <TotalTime>11554</TotalTime>
  <Words>1914</Words>
  <Application>Microsoft Office PowerPoint</Application>
  <PresentationFormat>On-screen Show (4:3)</PresentationFormat>
  <Paragraphs>362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intWithHum03Intro</vt:lpstr>
      <vt:lpstr>Natural Language Processing for the Web</vt:lpstr>
      <vt:lpstr>Projects</vt:lpstr>
      <vt:lpstr>Today</vt:lpstr>
      <vt:lpstr>Automated Discovery and Analysis of Social Networks</vt:lpstr>
      <vt:lpstr>Who talks to whom? (ties)</vt:lpstr>
      <vt:lpstr>Slide 6</vt:lpstr>
      <vt:lpstr>Topic of this paper: identifying names in a posting</vt:lpstr>
      <vt:lpstr>Methods for identifying “Who”</vt:lpstr>
      <vt:lpstr>Methods for identifying “ties”: links</vt:lpstr>
      <vt:lpstr>Example</vt:lpstr>
      <vt:lpstr>Evaluation</vt:lpstr>
      <vt:lpstr>From Social Bookmarking to Social Summarization</vt:lpstr>
      <vt:lpstr>Some details</vt:lpstr>
      <vt:lpstr>Slide 14</vt:lpstr>
      <vt:lpstr>Evaluation</vt:lpstr>
      <vt:lpstr>Slide 16</vt:lpstr>
      <vt:lpstr>Set-up 3: Community based summarization</vt:lpstr>
      <vt:lpstr>Slide 18</vt:lpstr>
      <vt:lpstr>Joint Group and Topic Discovery  from Relations and Text</vt:lpstr>
      <vt:lpstr>GT Model</vt:lpstr>
      <vt:lpstr>Sentence extraction</vt:lpstr>
      <vt:lpstr>Background</vt:lpstr>
      <vt:lpstr>Today’s systems</vt:lpstr>
      <vt:lpstr>Karen Sparck Jones Automatic Summarizing: Factors and Directions</vt:lpstr>
      <vt:lpstr>Sparck Jones claims</vt:lpstr>
      <vt:lpstr>Questions (from Sparck Jones)</vt:lpstr>
      <vt:lpstr>Slide 27</vt:lpstr>
      <vt:lpstr>Cut and Paste in Professional Summarization</vt:lpstr>
      <vt:lpstr>Major Cut and Paste Operations</vt:lpstr>
      <vt:lpstr>Major Cut and Paste Operations</vt:lpstr>
      <vt:lpstr>Major Cut and Paste Operations</vt:lpstr>
      <vt:lpstr>Slide 32</vt:lpstr>
      <vt:lpstr>Cut and Paste Based Single Document Summarization  -- System Architecture</vt:lpstr>
      <vt:lpstr>Sentence Reduction</vt:lpstr>
      <vt:lpstr>Sentence Fusion for Multi-document Summarization</vt:lpstr>
      <vt:lpstr>Slide 36</vt:lpstr>
      <vt:lpstr>Fusion </vt:lpstr>
      <vt:lpstr>Sentence Fusion Computation: Content Selection</vt:lpstr>
      <vt:lpstr>Slide 39</vt:lpstr>
      <vt:lpstr>Slide 40</vt:lpstr>
      <vt:lpstr>Sentence Fusion: Generation</vt:lpstr>
      <vt:lpstr>Slide 42</vt:lpstr>
      <vt:lpstr>Questions</vt:lpstr>
      <vt:lpstr>Sparck Jones claims</vt:lpstr>
      <vt:lpstr>Supervised and Unsupervised Learning for Sentence Compression</vt:lpstr>
      <vt:lpstr>Knight and Marcu Model</vt:lpstr>
      <vt:lpstr>Two problems with K&amp;M</vt:lpstr>
      <vt:lpstr>Turner and Charniak Approach – K&amp;M modification</vt:lpstr>
      <vt:lpstr>Alternate models</vt:lpstr>
      <vt:lpstr>Results (evaluated using judges)</vt:lpstr>
      <vt:lpstr>Questions</vt:lpstr>
      <vt:lpstr>Compression Beyond Word Deletion</vt:lpstr>
      <vt:lpstr>Goal and Approach</vt:lpstr>
      <vt:lpstr>Abstraction Example</vt:lpstr>
      <vt:lpstr>Extraction of compression rules</vt:lpstr>
      <vt:lpstr>Extension (contribution)</vt:lpstr>
      <vt:lpstr>Combined grammar</vt:lpstr>
      <vt:lpstr>Results</vt:lpstr>
      <vt:lpstr>Quesitons</vt:lpstr>
      <vt:lpstr>Slide 60</vt:lpstr>
      <vt:lpstr>Slide 61</vt:lpstr>
      <vt:lpstr>Slide 62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Kathleen McKeown</dc:creator>
  <cp:lastModifiedBy>kathy</cp:lastModifiedBy>
  <cp:revision>316</cp:revision>
  <cp:lastPrinted>1999-03-14T18:16:38Z</cp:lastPrinted>
  <dcterms:created xsi:type="dcterms:W3CDTF">1999-02-11T11:44:10Z</dcterms:created>
  <dcterms:modified xsi:type="dcterms:W3CDTF">2010-02-11T21:11:18Z</dcterms:modified>
</cp:coreProperties>
</file>