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9"/>
  </p:notesMasterIdLst>
  <p:sldIdLst>
    <p:sldId id="572" r:id="rId2"/>
    <p:sldId id="573" r:id="rId3"/>
    <p:sldId id="574" r:id="rId4"/>
    <p:sldId id="576" r:id="rId5"/>
    <p:sldId id="577" r:id="rId6"/>
    <p:sldId id="578" r:id="rId7"/>
    <p:sldId id="579" r:id="rId8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FF99FF"/>
    <a:srgbClr val="33CC33"/>
    <a:srgbClr val="FF0000"/>
    <a:srgbClr val="FF6600"/>
    <a:srgbClr val="CC6600"/>
    <a:srgbClr val="A2EC1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07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90" y="-84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893ABE9-72AC-486C-B3FF-3D7BAD46B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DE842AC9-F3AE-464C-B729-B91A3799D0C6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76250"/>
            <a:ext cx="8686800" cy="1276350"/>
          </a:xfrm>
        </p:spPr>
        <p:txBody>
          <a:bodyPr/>
          <a:lstStyle/>
          <a:p>
            <a:r>
              <a:rPr lang="en-US" sz="4000" dirty="0" smtClean="0"/>
              <a:t>Sentiment Summarization: Evaluating and Learning User Preferences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Goal: use extractive summarization to aggregate opinions on a product</a:t>
            </a:r>
          </a:p>
          <a:p>
            <a:r>
              <a:rPr lang="en-US" sz="2800" dirty="0" smtClean="0"/>
              <a:t>Approach: experimentation and evaluation with straightforward techniques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b="1" dirty="0" smtClean="0"/>
              <a:t>iPod Shuffle: 4/5 stars</a:t>
            </a:r>
          </a:p>
          <a:p>
            <a:r>
              <a:rPr lang="en-US" sz="2000" dirty="0" smtClean="0"/>
              <a:t>“In final analysis the iPod Shuffle is a decent player that offers a </a:t>
            </a:r>
            <a:r>
              <a:rPr lang="en-US" sz="2000" dirty="0" smtClean="0"/>
              <a:t>sleek compact </a:t>
            </a:r>
            <a:r>
              <a:rPr lang="en-US" sz="2000" dirty="0" smtClean="0"/>
              <a:t>form factor an excessively simple user interface and a </a:t>
            </a:r>
            <a:r>
              <a:rPr lang="en-US" sz="2000" dirty="0" smtClean="0"/>
              <a:t>low price</a:t>
            </a:r>
            <a:r>
              <a:rPr lang="en-US" sz="2000" dirty="0" smtClean="0"/>
              <a:t>” ... “It’s not good for carrying a lot of music but for a little bit </a:t>
            </a:r>
            <a:r>
              <a:rPr lang="en-US" sz="2000" dirty="0" smtClean="0"/>
              <a:t>of music </a:t>
            </a:r>
            <a:r>
              <a:rPr lang="en-US" sz="2000" dirty="0" smtClean="0"/>
              <a:t>you can quickly grab and go with this nice little toy” ... “Mine </a:t>
            </a:r>
            <a:r>
              <a:rPr lang="en-US" sz="2000" dirty="0" smtClean="0"/>
              <a:t>came in </a:t>
            </a:r>
            <a:r>
              <a:rPr lang="en-US" sz="2000" dirty="0" smtClean="0"/>
              <a:t>a nice bright orange color that makes it easy to locate.”</a:t>
            </a:r>
            <a:endParaRPr lang="en-US" sz="2000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a summary score:</a:t>
            </a:r>
          </a:p>
          <a:p>
            <a:pPr lvl="1"/>
            <a:r>
              <a:rPr lang="en-US" dirty="0" smtClean="0"/>
              <a:t>L(S) </a:t>
            </a:r>
            <a:r>
              <a:rPr lang="en-US" dirty="0" err="1" smtClean="0"/>
              <a:t>st</a:t>
            </a:r>
            <a:r>
              <a:rPr lang="en-US" dirty="0" smtClean="0"/>
              <a:t>. length (S) &lt; K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hillclimbing</a:t>
            </a:r>
            <a:r>
              <a:rPr lang="en-US" dirty="0" smtClean="0"/>
              <a:t>: randomly extract a sentence from input documents (D) that improves L</a:t>
            </a:r>
          </a:p>
          <a:p>
            <a:r>
              <a:rPr lang="en-US" dirty="0" smtClean="0"/>
              <a:t>Iterate until maximum reached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Focus: What should the score be?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Polarity of a term: </a:t>
            </a:r>
            <a:r>
              <a:rPr lang="en-US" dirty="0" err="1" smtClean="0">
                <a:solidFill>
                  <a:srgbClr val="FFFF00"/>
                </a:solidFill>
              </a:rPr>
              <a:t>lex</a:t>
            </a:r>
            <a:r>
              <a:rPr lang="en-US" dirty="0" smtClean="0">
                <a:solidFill>
                  <a:srgbClr val="FFFF00"/>
                </a:solidFill>
              </a:rPr>
              <a:t>-sent</a:t>
            </a:r>
            <a:r>
              <a:rPr lang="en-US" dirty="0" smtClean="0"/>
              <a:t> (t)  (-1,1)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Intensity(s) </a:t>
            </a:r>
            <a:r>
              <a:rPr lang="en-US" dirty="0" smtClean="0"/>
              <a:t>= ∑</a:t>
            </a:r>
            <a:r>
              <a:rPr lang="en-US" baseline="-25000" dirty="0" smtClean="0"/>
              <a:t>t</a:t>
            </a:r>
            <a:r>
              <a:rPr lang="el-GR" baseline="-25000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 | </a:t>
            </a:r>
            <a:r>
              <a:rPr lang="en-US" dirty="0" err="1" smtClean="0"/>
              <a:t>lex</a:t>
            </a:r>
            <a:r>
              <a:rPr lang="en-US" dirty="0" smtClean="0"/>
              <a:t>-sent(t) |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                             where R = star ratings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Diversity(s)</a:t>
            </a:r>
            <a:r>
              <a:rPr lang="en-US" dirty="0" smtClean="0"/>
              <a:t> = ∑</a:t>
            </a:r>
            <a:r>
              <a:rPr lang="en-US" baseline="-25000" dirty="0" smtClean="0"/>
              <a:t>a</a:t>
            </a:r>
            <a:r>
              <a:rPr lang="el-GR" baseline="-25000" dirty="0" smtClean="0"/>
              <a:t>ε</a:t>
            </a:r>
            <a:r>
              <a:rPr lang="en-US" baseline="-25000" dirty="0" smtClean="0"/>
              <a:t>A</a:t>
            </a:r>
            <a:r>
              <a:rPr lang="en-US" baseline="-25000" dirty="0" smtClean="0"/>
              <a:t> </a:t>
            </a:r>
            <a:r>
              <a:rPr lang="en-US" dirty="0" smtClean="0"/>
              <a:t>coverage(a) where A = aspects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60000" r="56250" b="28148"/>
          <a:stretch>
            <a:fillRect/>
          </a:stretch>
        </p:blipFill>
        <p:spPr bwMode="auto">
          <a:xfrm>
            <a:off x="1371600" y="3200400"/>
            <a:ext cx="3048000" cy="8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5417" t="63703" r="49583" b="26667"/>
          <a:stretch>
            <a:fillRect/>
          </a:stretch>
        </p:blipFill>
        <p:spPr bwMode="auto">
          <a:xfrm>
            <a:off x="1295400" y="4191000"/>
            <a:ext cx="3276600" cy="50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Sentiment Match (SM): </a:t>
            </a:r>
            <a:r>
              <a:rPr lang="en-US" sz="2400" dirty="0" smtClean="0"/>
              <a:t>average sentiment of the sentences same as rating</a:t>
            </a:r>
          </a:p>
          <a:p>
            <a:pPr lvl="1"/>
            <a:r>
              <a:rPr lang="en-US" sz="2400" dirty="0" smtClean="0"/>
              <a:t>L(S) = - mismatch(S)</a:t>
            </a:r>
          </a:p>
          <a:p>
            <a:pPr lvl="1"/>
            <a:r>
              <a:rPr lang="en-US" sz="2400" dirty="0" smtClean="0"/>
              <a:t>Only include a sentence if another more pos/</a:t>
            </a:r>
            <a:r>
              <a:rPr lang="en-US" sz="2400" dirty="0" err="1" smtClean="0"/>
              <a:t>neg</a:t>
            </a:r>
            <a:r>
              <a:rPr lang="en-US" sz="2400" dirty="0" smtClean="0"/>
              <a:t> sentence cannot be found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</a:t>
            </a:r>
            <a:r>
              <a:rPr lang="en-US" sz="2400" dirty="0" smtClean="0">
                <a:solidFill>
                  <a:srgbClr val="FFFF00"/>
                </a:solidFill>
              </a:rPr>
              <a:t>entiment Match + Aspect Coverage (SMAC): </a:t>
            </a: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Sentiment Aspect Match (SAM)</a:t>
            </a:r>
          </a:p>
          <a:p>
            <a:pPr lvl="1"/>
            <a:r>
              <a:rPr lang="en-US" sz="2400" dirty="0" smtClean="0"/>
              <a:t>P(s) = p(a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…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,sent</a:t>
            </a:r>
            <a:r>
              <a:rPr lang="en-US" sz="2400" dirty="0" smtClean="0"/>
              <a:t>(a</a:t>
            </a:r>
            <a:r>
              <a:rPr lang="en-US" sz="2400" baseline="30000" dirty="0" smtClean="0"/>
              <a:t>1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), …., sent(</a:t>
            </a:r>
            <a:r>
              <a:rPr lang="en-US" sz="2400" dirty="0" err="1" smtClean="0"/>
              <a:t>a</a:t>
            </a:r>
            <a:r>
              <a:rPr lang="en-US" sz="2400" baseline="30000" dirty="0" err="1" smtClean="0"/>
              <a:t>n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L(S) = -KL(SAM(D), SAM(S))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3542" t="53704" r="48958" b="37037"/>
          <a:stretch>
            <a:fillRect/>
          </a:stretch>
        </p:blipFill>
        <p:spPr bwMode="auto">
          <a:xfrm>
            <a:off x="1371600" y="4495800"/>
            <a:ext cx="38404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165 electronic products, </a:t>
            </a:r>
            <a:r>
              <a:rPr lang="en-US" dirty="0" err="1" smtClean="0"/>
              <a:t>ave</a:t>
            </a:r>
            <a:r>
              <a:rPr lang="en-US" dirty="0" smtClean="0"/>
              <a:t> reviews: 148, Summary length: 650 words</a:t>
            </a:r>
          </a:p>
          <a:p>
            <a:r>
              <a:rPr lang="en-US" dirty="0" smtClean="0"/>
              <a:t>4 experiments: </a:t>
            </a:r>
            <a:r>
              <a:rPr lang="en-US" dirty="0" err="1" smtClean="0"/>
              <a:t>pairwise</a:t>
            </a:r>
            <a:r>
              <a:rPr lang="en-US" dirty="0" smtClean="0"/>
              <a:t> comparisons of systems</a:t>
            </a:r>
          </a:p>
          <a:p>
            <a:pPr lvl="1"/>
            <a:r>
              <a:rPr lang="en-US" dirty="0" smtClean="0"/>
              <a:t>No preference, Strong preference, preference, slight preference</a:t>
            </a:r>
          </a:p>
          <a:p>
            <a:r>
              <a:rPr lang="en-US" dirty="0" smtClean="0"/>
              <a:t>Each comparison evaluated by 3 raters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 &gt; SM &gt; SMAC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Did see global preferences</a:t>
            </a:r>
          </a:p>
          <a:p>
            <a:pPr lvl="1"/>
            <a:r>
              <a:rPr lang="en-US" dirty="0" smtClean="0"/>
              <a:t>Sentiment preferred</a:t>
            </a:r>
          </a:p>
          <a:p>
            <a:pPr lvl="1"/>
            <a:r>
              <a:rPr lang="en-US" dirty="0" smtClean="0"/>
              <a:t>Lists preferred</a:t>
            </a:r>
          </a:p>
          <a:p>
            <a:pPr lvl="1"/>
            <a:r>
              <a:rPr lang="en-US" dirty="0" smtClean="0"/>
              <a:t>Disliked overly general statements (was good)</a:t>
            </a:r>
          </a:p>
          <a:p>
            <a:pPr lvl="1"/>
            <a:r>
              <a:rPr lang="en-US" dirty="0" smtClean="0"/>
              <a:t>SMAC preferred for neutral ratings</a:t>
            </a:r>
          </a:p>
          <a:p>
            <a:pPr lvl="1"/>
            <a:r>
              <a:rPr lang="en-US" dirty="0" smtClean="0"/>
              <a:t>SAM preferred for ratings at extremes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833" t="39259" r="13333" b="40741"/>
          <a:stretch>
            <a:fillRect/>
          </a:stretch>
        </p:blipFill>
        <p:spPr bwMode="auto">
          <a:xfrm>
            <a:off x="0" y="457200"/>
            <a:ext cx="8915400" cy="14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ranking SVMS</a:t>
            </a:r>
          </a:p>
          <a:p>
            <a:r>
              <a:rPr lang="en-US" dirty="0" smtClean="0"/>
              <a:t>Training data: product of interest and two summaries, with ratings</a:t>
            </a:r>
          </a:p>
          <a:p>
            <a:r>
              <a:rPr lang="en-US" dirty="0" smtClean="0"/>
              <a:t>For a given product, which summarization system returned</a:t>
            </a:r>
          </a:p>
          <a:p>
            <a:pPr lvl="2"/>
            <a:r>
              <a:rPr lang="en-US" dirty="0" smtClean="0"/>
              <a:t>Feature based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Got 30% error reduction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12006</TotalTime>
  <Words>207</Words>
  <Application>Microsoft Office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intWithHum03Intro</vt:lpstr>
      <vt:lpstr>Sentiment Summarization: Evaluating and Learning User Preferences</vt:lpstr>
      <vt:lpstr>General Procedure</vt:lpstr>
      <vt:lpstr>Definitions</vt:lpstr>
      <vt:lpstr>Systems</vt:lpstr>
      <vt:lpstr>Evaluation and Results</vt:lpstr>
      <vt:lpstr>Slide 6</vt:lpstr>
      <vt:lpstr>Learning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368</cp:revision>
  <cp:lastPrinted>1999-03-14T18:16:38Z</cp:lastPrinted>
  <dcterms:created xsi:type="dcterms:W3CDTF">1999-02-11T11:44:10Z</dcterms:created>
  <dcterms:modified xsi:type="dcterms:W3CDTF">2010-04-01T21:52:23Z</dcterms:modified>
</cp:coreProperties>
</file>