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0" r:id="rId1"/>
  </p:sldMasterIdLst>
  <p:notesMasterIdLst>
    <p:notesMasterId r:id="rId11"/>
  </p:notesMasterIdLst>
  <p:sldIdLst>
    <p:sldId id="563" r:id="rId2"/>
    <p:sldId id="564" r:id="rId3"/>
    <p:sldId id="565" r:id="rId4"/>
    <p:sldId id="566" r:id="rId5"/>
    <p:sldId id="567" r:id="rId6"/>
    <p:sldId id="568" r:id="rId7"/>
    <p:sldId id="569" r:id="rId8"/>
    <p:sldId id="570" r:id="rId9"/>
    <p:sldId id="571" r:id="rId10"/>
  </p:sldIdLst>
  <p:sldSz cx="9144000" cy="6858000" type="screen4x3"/>
  <p:notesSz cx="6858000" cy="91900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66FF"/>
    <a:srgbClr val="FF99FF"/>
    <a:srgbClr val="33CC33"/>
    <a:srgbClr val="FF0000"/>
    <a:srgbClr val="FF6600"/>
    <a:srgbClr val="CC6600"/>
    <a:srgbClr val="A2EC1E"/>
    <a:srgbClr val="66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07" autoAdjust="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90" y="-84"/>
      </p:cViewPr>
      <p:guideLst>
        <p:guide orient="horz" pos="2894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91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7630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893ABE9-72AC-486C-B3FF-3D7BAD46BF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3ABE9-72AC-486C-B3FF-3D7BAD46BF8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66">
                <a:gamma/>
                <a:shade val="46275"/>
                <a:invGamma/>
              </a:srgbClr>
            </a:gs>
            <a:gs pos="100000">
              <a:srgbClr val="00006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76250"/>
            <a:ext cx="7772400" cy="1276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0468" name="Rectangle 4"/>
          <p:cNvSpPr>
            <a:spLocks noChangeArrowheads="1"/>
          </p:cNvSpPr>
          <p:nvPr/>
        </p:nvSpPr>
        <p:spPr bwMode="auto">
          <a:xfrm>
            <a:off x="8842375" y="6616700"/>
            <a:ext cx="377825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fld id="{DE842AC9-F3AE-464C-B729-B91A3799D0C6}" type="slidenum">
              <a:rPr lang="en-US" sz="1000"/>
              <a:pPr/>
              <a:t>‹#›</a:t>
            </a:fld>
            <a:endParaRPr lang="en-US" sz="1000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67000" y="6553200"/>
            <a:ext cx="2895600" cy="220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Book Antiqua" pitchFamily="18" charset="0"/>
              </a:defRPr>
            </a:lvl1pPr>
          </a:lstStyle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8080"/>
        </a:buClr>
        <a:buSzPct val="110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SzPct val="110000"/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0C0C0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5000"/>
        <a:buFont typeface="Monotype Sorts" pitchFamily="2" charset="2"/>
        <a:buChar char="u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Projects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make an appointment to come talk to me (or office hours)</a:t>
            </a:r>
          </a:p>
          <a:p>
            <a:pPr lvl="2"/>
            <a:r>
              <a:rPr lang="en-US" dirty="0" smtClean="0"/>
              <a:t>What additional things should you add to your project?</a:t>
            </a:r>
          </a:p>
          <a:p>
            <a:pPr lvl="2"/>
            <a:r>
              <a:rPr lang="en-US" dirty="0" smtClean="0"/>
              <a:t>Are you on the right track with your method?</a:t>
            </a:r>
          </a:p>
          <a:p>
            <a:pPr lvl="2"/>
            <a:r>
              <a:rPr lang="en-US" dirty="0" smtClean="0"/>
              <a:t>Monday or Friday of next week, or the following week any time</a:t>
            </a:r>
          </a:p>
          <a:p>
            <a:r>
              <a:rPr lang="en-US" dirty="0" smtClean="0"/>
              <a:t>Logistics</a:t>
            </a:r>
          </a:p>
          <a:p>
            <a:pPr lvl="1"/>
            <a:r>
              <a:rPr lang="en-US" dirty="0" smtClean="0"/>
              <a:t>Office hours next week: Monday 4-5, Friday 2-3</a:t>
            </a:r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153400" cy="1276350"/>
          </a:xfrm>
        </p:spPr>
        <p:txBody>
          <a:bodyPr/>
          <a:lstStyle/>
          <a:p>
            <a:r>
              <a:rPr lang="en-US" sz="3600" dirty="0" smtClean="0"/>
              <a:t>Learning Document-Level Semantic Properties from Free Text Annotations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r>
              <a:rPr lang="en-US" dirty="0" smtClean="0"/>
              <a:t>Goal: To learn what it means to have “good food” for a restaurant review, or “good coverage” for a cell phone review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Avoid manual labeling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Exploit labels that people use when they write web-page reviews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Why? – To create review summaries</a:t>
            </a: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15417" t="22222" r="13333" b="11852"/>
          <a:stretch>
            <a:fillRect/>
          </a:stretch>
        </p:blipFill>
        <p:spPr bwMode="auto">
          <a:xfrm>
            <a:off x="-228600" y="533400"/>
            <a:ext cx="9809252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labels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FFFF00"/>
                </a:solidFill>
              </a:rPr>
              <a:t>Pros/cons: </a:t>
            </a:r>
            <a:r>
              <a:rPr lang="en-US" i="1" dirty="0" smtClean="0">
                <a:solidFill>
                  <a:srgbClr val="FF66FF"/>
                </a:solidFill>
              </a:rPr>
              <a:t>great nutritional value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.. Combines it all: an amazing product, quick and friendly service, cleanliness, </a:t>
            </a:r>
            <a:r>
              <a:rPr lang="en-US" dirty="0" smtClean="0">
                <a:solidFill>
                  <a:srgbClr val="FF66FF"/>
                </a:solidFill>
              </a:rPr>
              <a:t>great nutrition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i="1" dirty="0" smtClean="0">
                <a:solidFill>
                  <a:srgbClr val="FFFF00"/>
                </a:solidFill>
              </a:rPr>
              <a:t>Pros/cons: a bit pricey; </a:t>
            </a:r>
            <a:r>
              <a:rPr lang="en-US" i="1" dirty="0" smtClean="0">
                <a:solidFill>
                  <a:srgbClr val="FF66FF"/>
                </a:solidFill>
              </a:rPr>
              <a:t>healthy</a:t>
            </a:r>
            <a:r>
              <a:rPr lang="en-US" i="1" dirty="0" smtClean="0">
                <a:solidFill>
                  <a:srgbClr val="FFFF00"/>
                </a:solidFill>
              </a:rPr>
              <a:t/>
            </a:r>
            <a:br>
              <a:rPr lang="en-US" i="1" dirty="0" smtClean="0">
                <a:solidFill>
                  <a:srgbClr val="FFFF00"/>
                </a:solidFill>
              </a:rPr>
            </a:br>
            <a:r>
              <a:rPr lang="en-US" i="1" dirty="0" smtClean="0"/>
              <a:t>.. </a:t>
            </a:r>
            <a:r>
              <a:rPr lang="en-US" dirty="0" smtClean="0"/>
              <a:t>Is an awesome place to go if you are </a:t>
            </a:r>
            <a:r>
              <a:rPr lang="en-US" dirty="0" smtClean="0">
                <a:solidFill>
                  <a:srgbClr val="FF66FF"/>
                </a:solidFill>
              </a:rPr>
              <a:t>health conscious</a:t>
            </a:r>
            <a:r>
              <a:rPr lang="en-US" dirty="0" smtClean="0"/>
              <a:t>. They have some </a:t>
            </a:r>
            <a:r>
              <a:rPr lang="en-US" dirty="0" smtClean="0">
                <a:solidFill>
                  <a:srgbClr val="FF66FF"/>
                </a:solidFill>
              </a:rPr>
              <a:t>really great low calorie dishes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Semantic Properties as word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001000" cy="4114800"/>
          </a:xfrm>
        </p:spPr>
        <p:txBody>
          <a:bodyPr/>
          <a:lstStyle/>
          <a:p>
            <a:r>
              <a:rPr lang="en-US" i="1" dirty="0" smtClean="0">
                <a:solidFill>
                  <a:srgbClr val="FFFF00"/>
                </a:solidFill>
              </a:rPr>
              <a:t>Good price</a:t>
            </a:r>
            <a:r>
              <a:rPr lang="en-US" dirty="0" smtClean="0"/>
              <a:t>: </a:t>
            </a:r>
            <a:r>
              <a:rPr lang="en-US" dirty="0" smtClean="0"/>
              <a:t>relatively inexpensive, dirt cheap, relatively cheap, great price, fairly priced, well priced, very </a:t>
            </a:r>
            <a:r>
              <a:rPr lang="en-US" dirty="0" smtClean="0"/>
              <a:t>reasonable prices</a:t>
            </a:r>
            <a:r>
              <a:rPr lang="en-US" dirty="0" smtClean="0"/>
              <a:t>, cheap prices, affordable prices, reasonable cost</a:t>
            </a:r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clusters of words from labels: topics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But since labels may be scarce, learn additional information from the text: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New words for an existing topic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New topics from the text using topic modeling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772400" cy="1276350"/>
          </a:xfrm>
        </p:spPr>
        <p:txBody>
          <a:bodyPr/>
          <a:lstStyle/>
          <a:p>
            <a:r>
              <a:rPr lang="en-US" dirty="0" smtClean="0"/>
              <a:t>Learning clusters of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dirty="0" smtClean="0"/>
              <a:t>Represent each free-text label/keyword as a vector of co-occurrence values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Count how many times other keywords occur in the text review associated with the keyword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In our example: Healthy: +1 for “low-calorie dishes”  or possibly +1 for “nutritious”</a:t>
            </a:r>
          </a:p>
          <a:p>
            <a:r>
              <a:rPr lang="en-US" dirty="0" smtClean="0"/>
              <a:t>Measure similarity between keywords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Compute cosine similarity between vectors</a:t>
            </a:r>
          </a:p>
          <a:p>
            <a:r>
              <a:rPr lang="en-US" dirty="0" smtClean="0"/>
              <a:t>Create clusters</a:t>
            </a:r>
          </a:p>
          <a:p>
            <a:pPr lvl="2"/>
            <a:r>
              <a:rPr lang="en-US" dirty="0" smtClean="0">
                <a:solidFill>
                  <a:srgbClr val="FFFF00"/>
                </a:solidFill>
              </a:rPr>
              <a:t>Two words go in same cluster if similarity &gt; threshold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Modeling of the 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Use LDA like process to model the different topics in one review text.</a:t>
            </a:r>
          </a:p>
          <a:p>
            <a:pPr lvl="2"/>
            <a:r>
              <a:rPr lang="en-US" dirty="0" smtClean="0"/>
              <a:t>Assign “keyword clusters” to each text word</a:t>
            </a:r>
          </a:p>
          <a:p>
            <a:r>
              <a:rPr lang="en-US" dirty="0" smtClean="0"/>
              <a:t>Essentially: for each word, try first to see if it fits in a key word cluster</a:t>
            </a:r>
          </a:p>
          <a:p>
            <a:r>
              <a:rPr lang="en-US" dirty="0" smtClean="0"/>
              <a:t>If not, then create new topic model for remaining words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Actually joint modeling of clusters and text topics</a:t>
            </a:r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12917" t="32593" r="32500" b="30370"/>
          <a:stretch>
            <a:fillRect/>
          </a:stretch>
        </p:blipFill>
        <p:spPr bwMode="auto">
          <a:xfrm>
            <a:off x="0" y="1828800"/>
            <a:ext cx="9183624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intWithHum03Intro">
  <a:themeElements>
    <a:clrScheme name="">
      <a:dk1>
        <a:srgbClr val="000000"/>
      </a:dk1>
      <a:lt1>
        <a:srgbClr val="FFFFFF"/>
      </a:lt1>
      <a:dk2>
        <a:srgbClr val="500093"/>
      </a:dk2>
      <a:lt2>
        <a:srgbClr val="00DFCA"/>
      </a:lt2>
      <a:accent1>
        <a:srgbClr val="DC0081"/>
      </a:accent1>
      <a:accent2>
        <a:srgbClr val="114FFB"/>
      </a:accent2>
      <a:accent3>
        <a:srgbClr val="B3AAC8"/>
      </a:accent3>
      <a:accent4>
        <a:srgbClr val="DADADA"/>
      </a:accent4>
      <a:accent5>
        <a:srgbClr val="EBAAC1"/>
      </a:accent5>
      <a:accent6>
        <a:srgbClr val="0E47E3"/>
      </a:accent6>
      <a:hlink>
        <a:srgbClr val="FAFD00"/>
      </a:hlink>
      <a:folHlink>
        <a:srgbClr val="500093"/>
      </a:folHlink>
    </a:clrScheme>
    <a:fontScheme name="intWithHum03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ntWithHum03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WithHum03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WithHum03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U:\slides\Research02\External-review\intWithHum03Intro.ppt</Template>
  <TotalTime>11835</TotalTime>
  <Words>288</Words>
  <Application>Microsoft Office PowerPoint</Application>
  <PresentationFormat>On-screen Show (4:3)</PresentationFormat>
  <Paragraphs>46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intWithHum03Intro</vt:lpstr>
      <vt:lpstr>Final Projects</vt:lpstr>
      <vt:lpstr>Learning Document-Level Semantic Properties from Free Text Annotations</vt:lpstr>
      <vt:lpstr>Slide 3</vt:lpstr>
      <vt:lpstr>Web labels</vt:lpstr>
      <vt:lpstr>Semantic Properties as word distributions</vt:lpstr>
      <vt:lpstr>Approach</vt:lpstr>
      <vt:lpstr>Learning clusters of words</vt:lpstr>
      <vt:lpstr>Topic Modeling of the text</vt:lpstr>
      <vt:lpstr>Results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Kathleen McKeown</dc:creator>
  <cp:lastModifiedBy>kathy</cp:lastModifiedBy>
  <cp:revision>350</cp:revision>
  <cp:lastPrinted>1999-03-14T18:16:38Z</cp:lastPrinted>
  <dcterms:created xsi:type="dcterms:W3CDTF">1999-02-11T11:44:10Z</dcterms:created>
  <dcterms:modified xsi:type="dcterms:W3CDTF">2010-04-01T19:01:20Z</dcterms:modified>
</cp:coreProperties>
</file>