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8"/>
  </p:notesMasterIdLst>
  <p:sldIdLst>
    <p:sldId id="555" r:id="rId2"/>
    <p:sldId id="556" r:id="rId3"/>
    <p:sldId id="557" r:id="rId4"/>
    <p:sldId id="558" r:id="rId5"/>
    <p:sldId id="559" r:id="rId6"/>
    <p:sldId id="560" r:id="rId7"/>
    <p:sldId id="561" r:id="rId8"/>
    <p:sldId id="564" r:id="rId9"/>
    <p:sldId id="563" r:id="rId10"/>
    <p:sldId id="562" r:id="rId11"/>
    <p:sldId id="547" r:id="rId12"/>
    <p:sldId id="548" r:id="rId13"/>
    <p:sldId id="549" r:id="rId14"/>
    <p:sldId id="551" r:id="rId15"/>
    <p:sldId id="553" r:id="rId16"/>
    <p:sldId id="554" r:id="rId17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FF"/>
    <a:srgbClr val="FF66FF"/>
    <a:srgbClr val="33CC33"/>
    <a:srgbClr val="FF0000"/>
    <a:srgbClr val="FF6600"/>
    <a:srgbClr val="CC6600"/>
    <a:srgbClr val="A2EC1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90" y="-84"/>
      </p:cViewPr>
      <p:guideLst>
        <p:guide orient="horz" pos="289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893ABE9-72AC-486C-B3FF-3D7BAD46B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842375" y="6616700"/>
            <a:ext cx="377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fld id="{DE842AC9-F3AE-464C-B729-B91A3799D0C6}" type="slidenum">
              <a:rPr lang="en-US" sz="1000"/>
              <a:pPr/>
              <a:t>‹#›</a:t>
            </a:fld>
            <a:endParaRPr lang="en-US" sz="100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28956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in Discussion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sz="2800" dirty="0" smtClean="0"/>
              <a:t>Companies (e.g., Dell, IBM) use discussion boards as ways for customers to get answers to their questions</a:t>
            </a:r>
          </a:p>
          <a:p>
            <a:r>
              <a:rPr lang="en-US" sz="2800" dirty="0" smtClean="0"/>
              <a:t>90% of 40 analyzed discussion boards contain questions and answers</a:t>
            </a:r>
          </a:p>
          <a:p>
            <a:r>
              <a:rPr lang="en-US" sz="2800" dirty="0" smtClean="0"/>
              <a:t>Online QA services could benefit (Yahoo! Answers, Answers.com, etc)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But…</a:t>
            </a:r>
            <a:r>
              <a:rPr lang="en-US" sz="2800" dirty="0" smtClean="0"/>
              <a:t> finding questions and their answers is hard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Post may not be in question format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Answers are provided asynchronously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Messages in a single thread may response to different questions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52917" t="40000" r="10000" b="22963"/>
          <a:stretch>
            <a:fillRect/>
          </a:stretch>
        </p:blipFill>
        <p:spPr bwMode="auto">
          <a:xfrm>
            <a:off x="1524000" y="2362200"/>
            <a:ext cx="678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Paraphrase Templates</a:t>
            </a:r>
          </a:p>
          <a:p>
            <a:endParaRPr lang="en-US" dirty="0" smtClean="0"/>
          </a:p>
          <a:p>
            <a:r>
              <a:rPr lang="en-US" dirty="0" smtClean="0"/>
              <a:t>How did Mahatma Gandhi die?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Mahatma </a:t>
            </a:r>
            <a:r>
              <a:rPr lang="en-US" sz="1800" dirty="0" smtClean="0">
                <a:solidFill>
                  <a:srgbClr val="FFFF00"/>
                </a:solidFill>
              </a:rPr>
              <a:t>Gandhi died </a:t>
            </a:r>
            <a:r>
              <a:rPr lang="en-US" sz="1800" dirty="0" smtClean="0">
                <a:solidFill>
                  <a:srgbClr val="FF99FF"/>
                </a:solidFill>
              </a:rPr>
              <a:t>&lt;how&gt;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Mahatma </a:t>
            </a:r>
            <a:r>
              <a:rPr lang="en-US" sz="1800" dirty="0" smtClean="0">
                <a:solidFill>
                  <a:srgbClr val="FFFF00"/>
                </a:solidFill>
              </a:rPr>
              <a:t>Gandhi died of </a:t>
            </a:r>
            <a:r>
              <a:rPr lang="en-US" sz="1800" dirty="0" smtClean="0">
                <a:solidFill>
                  <a:srgbClr val="FF99FF"/>
                </a:solidFill>
              </a:rPr>
              <a:t>&lt;what&gt;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Mahatma </a:t>
            </a:r>
            <a:r>
              <a:rPr lang="en-US" sz="1800" dirty="0" smtClean="0">
                <a:solidFill>
                  <a:srgbClr val="FFFF00"/>
                </a:solidFill>
              </a:rPr>
              <a:t>Gandhi died from </a:t>
            </a:r>
            <a:r>
              <a:rPr lang="en-US" sz="1800" dirty="0" smtClean="0">
                <a:solidFill>
                  <a:srgbClr val="FF99FF"/>
                </a:solidFill>
              </a:rPr>
              <a:t>&lt;what&gt;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Mahatma </a:t>
            </a:r>
            <a:r>
              <a:rPr lang="en-US" sz="1800" dirty="0" smtClean="0">
                <a:solidFill>
                  <a:srgbClr val="FFFF00"/>
                </a:solidFill>
              </a:rPr>
              <a:t>Gandhi’s death from </a:t>
            </a:r>
            <a:r>
              <a:rPr lang="en-US" sz="1800" dirty="0" smtClean="0">
                <a:solidFill>
                  <a:srgbClr val="FF99FF"/>
                </a:solidFill>
              </a:rPr>
              <a:t>&lt;what&gt;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Mahatma </a:t>
            </a:r>
            <a:r>
              <a:rPr lang="en-US" sz="1800" dirty="0" smtClean="0">
                <a:solidFill>
                  <a:srgbClr val="FFFF00"/>
                </a:solidFill>
              </a:rPr>
              <a:t>Gandhi drowned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Mahatma </a:t>
            </a:r>
            <a:r>
              <a:rPr lang="en-US" sz="1800" dirty="0" smtClean="0">
                <a:solidFill>
                  <a:srgbClr val="FFFF00"/>
                </a:solidFill>
              </a:rPr>
              <a:t>Gandhi suffocated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Mahatma </a:t>
            </a:r>
            <a:r>
              <a:rPr lang="en-US" sz="1800" dirty="0" smtClean="0">
                <a:solidFill>
                  <a:srgbClr val="FFFF00"/>
                </a:solidFill>
              </a:rPr>
              <a:t>Gandhi froze to death</a:t>
            </a:r>
          </a:p>
          <a:p>
            <a:pPr lvl="1"/>
            <a:r>
              <a:rPr lang="en-US" sz="1800" dirty="0" smtClean="0">
                <a:solidFill>
                  <a:srgbClr val="FF99FF"/>
                </a:solidFill>
              </a:rPr>
              <a:t>&lt;who&gt; </a:t>
            </a:r>
            <a:r>
              <a:rPr lang="en-US" sz="1800" dirty="0" smtClean="0">
                <a:solidFill>
                  <a:srgbClr val="FFFF00"/>
                </a:solidFill>
              </a:rPr>
              <a:t>killed </a:t>
            </a:r>
            <a:r>
              <a:rPr lang="en-US" sz="1800" dirty="0" smtClean="0">
                <a:solidFill>
                  <a:srgbClr val="FFFF00"/>
                </a:solidFill>
              </a:rPr>
              <a:t>Mahatma Gandhi 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r>
              <a:rPr lang="en-US" sz="1800" dirty="0" smtClean="0">
                <a:solidFill>
                  <a:srgbClr val="FF99FF"/>
                </a:solidFill>
              </a:rPr>
              <a:t>&lt;who&gt; </a:t>
            </a:r>
            <a:r>
              <a:rPr lang="en-US" sz="1800" dirty="0" smtClean="0">
                <a:solidFill>
                  <a:srgbClr val="FFFF00"/>
                </a:solidFill>
              </a:rPr>
              <a:t>assassinated </a:t>
            </a:r>
            <a:r>
              <a:rPr lang="en-US" sz="1800" dirty="0" smtClean="0">
                <a:solidFill>
                  <a:srgbClr val="FFFF00"/>
                </a:solidFill>
              </a:rPr>
              <a:t>Mahatma Gandhi 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Mahatma </a:t>
            </a:r>
            <a:r>
              <a:rPr lang="en-US" sz="1800" dirty="0" smtClean="0">
                <a:solidFill>
                  <a:srgbClr val="FFFF00"/>
                </a:solidFill>
              </a:rPr>
              <a:t>Gandhi was killed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IR to find documents more likely to contain answer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rank sentences within documents that are returned by IR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800" dirty="0" smtClean="0"/>
              <a:t>Hand-built or manual generalizations of automatically produced paraphrases</a:t>
            </a:r>
          </a:p>
          <a:p>
            <a:r>
              <a:rPr lang="en-US" sz="2800" dirty="0" smtClean="0"/>
              <a:t>Specify type of relation to original</a:t>
            </a:r>
          </a:p>
          <a:p>
            <a:r>
              <a:rPr lang="en-US" sz="2800" dirty="0" smtClean="0"/>
              <a:t>Number of reformulations: 1-30, </a:t>
            </a:r>
            <a:r>
              <a:rPr lang="en-US" sz="2800" dirty="0" err="1" smtClean="0"/>
              <a:t>ave</a:t>
            </a:r>
            <a:r>
              <a:rPr lang="en-US" sz="2800" dirty="0" smtClean="0"/>
              <a:t>: 3.24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250" t="34815" r="21667" b="45926"/>
          <a:stretch>
            <a:fillRect/>
          </a:stretch>
        </p:blipFill>
        <p:spPr bwMode="auto">
          <a:xfrm>
            <a:off x="0" y="3962400"/>
            <a:ext cx="9144000" cy="159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276350"/>
          </a:xfrm>
        </p:spPr>
        <p:txBody>
          <a:bodyPr/>
          <a:lstStyle/>
          <a:p>
            <a:r>
              <a:rPr lang="en-US" dirty="0" smtClean="0"/>
              <a:t>Other Reformulation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r>
              <a:rPr lang="en-US" sz="2400" dirty="0" smtClean="0"/>
              <a:t>Lexical:</a:t>
            </a:r>
          </a:p>
          <a:p>
            <a:pPr lvl="1"/>
            <a:r>
              <a:rPr lang="en-US" sz="2000" dirty="0" smtClean="0"/>
              <a:t>Buy/sell: </a:t>
            </a:r>
            <a:r>
              <a:rPr lang="en-US" sz="2000" i="1" dirty="0" smtClean="0">
                <a:solidFill>
                  <a:srgbClr val="FF99FF"/>
                </a:solidFill>
              </a:rPr>
              <a:t>John sold the laptop to Mary </a:t>
            </a:r>
            <a:r>
              <a:rPr lang="en-US" sz="2000" dirty="0" smtClean="0"/>
              <a:t>= </a:t>
            </a:r>
            <a:r>
              <a:rPr lang="en-US" sz="2000" i="1" dirty="0" smtClean="0">
                <a:solidFill>
                  <a:srgbClr val="FF99FF"/>
                </a:solidFill>
              </a:rPr>
              <a:t>Mary bought the laptop from John</a:t>
            </a:r>
          </a:p>
          <a:p>
            <a:r>
              <a:rPr lang="en-US" sz="2400" dirty="0" smtClean="0"/>
              <a:t>Syntactic:</a:t>
            </a:r>
          </a:p>
          <a:p>
            <a:pPr lvl="1"/>
            <a:r>
              <a:rPr lang="en-US" sz="2000" dirty="0" smtClean="0"/>
              <a:t>How deep is Crater Lake?</a:t>
            </a:r>
            <a:endParaRPr lang="en-US" sz="2000" dirty="0" smtClean="0"/>
          </a:p>
          <a:p>
            <a:pPr lvl="1"/>
            <a:r>
              <a:rPr lang="en-US" sz="2000" dirty="0" smtClean="0"/>
              <a:t>Crater Lake has a depth of &lt;what distance&gt;</a:t>
            </a:r>
          </a:p>
          <a:p>
            <a:r>
              <a:rPr lang="en-US" sz="2400" dirty="0" smtClean="0"/>
              <a:t>Inference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/>
              <a:t>Reformulation Chains</a:t>
            </a:r>
          </a:p>
          <a:p>
            <a:pPr lvl="1"/>
            <a:r>
              <a:rPr lang="en-US" sz="2000" dirty="0" smtClean="0"/>
              <a:t>Where did Bill Gates go to college?</a:t>
            </a:r>
          </a:p>
          <a:p>
            <a:pPr lvl="1"/>
            <a:r>
              <a:rPr lang="en-US" sz="2000" dirty="0" smtClean="0"/>
              <a:t>Bill Gates was a student at &lt;which college&gt;?</a:t>
            </a:r>
          </a:p>
          <a:p>
            <a:pPr lvl="1"/>
            <a:r>
              <a:rPr lang="en-US" sz="2000" dirty="0" smtClean="0"/>
              <a:t>Bill Gates dropped out of &lt;which college&gt;?</a:t>
            </a:r>
          </a:p>
          <a:p>
            <a:pPr lvl="1"/>
            <a:r>
              <a:rPr lang="en-US" sz="2000" dirty="0" smtClean="0"/>
              <a:t>Bill Gates was a &lt;which college&gt; dropout?</a:t>
            </a:r>
          </a:p>
          <a:p>
            <a:pPr lvl="1"/>
            <a:r>
              <a:rPr lang="en-US" sz="2000" dirty="0" smtClean="0"/>
              <a:t>Text: Bill Gates was a Harvard dropout.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833" t="50370" r="16667" b="40000"/>
          <a:stretch>
            <a:fillRect/>
          </a:stretch>
        </p:blipFill>
        <p:spPr bwMode="auto">
          <a:xfrm>
            <a:off x="0" y="3733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2763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But…. </a:t>
            </a:r>
            <a:r>
              <a:rPr lang="en-US" i="0" dirty="0" smtClean="0"/>
              <a:t>Their Web IR System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4114800"/>
          </a:xfrm>
        </p:spPr>
        <p:txBody>
          <a:bodyPr/>
          <a:lstStyle/>
          <a:p>
            <a:r>
              <a:rPr lang="en-US" sz="2800" dirty="0" smtClean="0"/>
              <a:t>Preserve quoted terms and quote the smallest NPs: </a:t>
            </a:r>
          </a:p>
          <a:p>
            <a:pPr lvl="2"/>
            <a:r>
              <a:rPr lang="en-US" sz="2000" dirty="0" smtClean="0">
                <a:solidFill>
                  <a:srgbClr val="FF99FF"/>
                </a:solidFill>
              </a:rPr>
              <a:t>“What is the longest river in the United States?” -&gt; “longest river” and “United States”</a:t>
            </a:r>
          </a:p>
          <a:p>
            <a:r>
              <a:rPr lang="en-US" sz="2800" dirty="0" smtClean="0"/>
              <a:t>Expand the query using </a:t>
            </a:r>
            <a:r>
              <a:rPr lang="en-US" sz="2800" dirty="0" err="1" smtClean="0"/>
              <a:t>Wordnet</a:t>
            </a:r>
            <a:r>
              <a:rPr lang="en-US" sz="2800" dirty="0" smtClean="0"/>
              <a:t> Synonyms</a:t>
            </a:r>
          </a:p>
          <a:p>
            <a:pPr lvl="2"/>
            <a:r>
              <a:rPr lang="en-US" sz="2000" dirty="0" smtClean="0">
                <a:solidFill>
                  <a:srgbClr val="FF99FF"/>
                </a:solidFill>
              </a:rPr>
              <a:t>“What is the length of the border between Ukraine and Russia?” -&gt; (“length” or “distance”) and (“border” or “surround”) and (“Ukraine” or “</a:t>
            </a:r>
            <a:r>
              <a:rPr lang="en-US" sz="2000" dirty="0" err="1" smtClean="0">
                <a:solidFill>
                  <a:srgbClr val="FF99FF"/>
                </a:solidFill>
              </a:rPr>
              <a:t>Ukrainia</a:t>
            </a:r>
            <a:r>
              <a:rPr lang="en-US" sz="2000" dirty="0" smtClean="0">
                <a:solidFill>
                  <a:srgbClr val="FF99FF"/>
                </a:solidFill>
              </a:rPr>
              <a:t>”) and (“Russia” or “Soviet Union”) and (“between” or “betwixt”)</a:t>
            </a:r>
          </a:p>
          <a:p>
            <a:r>
              <a:rPr lang="en-US" sz="2800" dirty="0" smtClean="0"/>
              <a:t>Using </a:t>
            </a:r>
            <a:r>
              <a:rPr lang="en-US" sz="2800" dirty="0" err="1" smtClean="0"/>
              <a:t>Contex</a:t>
            </a:r>
            <a:r>
              <a:rPr lang="en-US" sz="2800" dirty="0" smtClean="0"/>
              <a:t> </a:t>
            </a:r>
            <a:r>
              <a:rPr lang="en-US" sz="2800" dirty="0" err="1" smtClean="0"/>
              <a:t>refomulations</a:t>
            </a:r>
            <a:r>
              <a:rPr lang="en-US" sz="2800" dirty="0" smtClean="0"/>
              <a:t>, add quoted reformulations of the question’s declarative form</a:t>
            </a:r>
          </a:p>
          <a:p>
            <a:pPr lvl="1"/>
            <a:r>
              <a:rPr lang="en-US" sz="2000" dirty="0" smtClean="0">
                <a:solidFill>
                  <a:srgbClr val="FF99FF"/>
                </a:solidFill>
              </a:rPr>
              <a:t>“What is an atom?” -&gt; “is an atom”, “an atom is” “an atom is one of”</a:t>
            </a:r>
            <a:endParaRPr lang="en-US" sz="2000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167" t="38519" r="22500" b="20000"/>
          <a:stretch>
            <a:fillRect/>
          </a:stretch>
        </p:blipFill>
        <p:spPr bwMode="auto">
          <a:xfrm>
            <a:off x="0" y="2476500"/>
            <a:ext cx="914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Can we detect question threads in an efficient and effective manner?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What features should be used (content/non)?</a:t>
            </a:r>
          </a:p>
          <a:p>
            <a:r>
              <a:rPr lang="en-US" dirty="0" smtClean="0"/>
              <a:t>Can we effectively discover answers without analyzing content of replied posts?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Who posts these answers and where do they appear?</a:t>
            </a:r>
          </a:p>
          <a:p>
            <a:r>
              <a:rPr lang="en-US" dirty="0" smtClean="0"/>
              <a:t>Can this task be treated as a traditional IR problem suitable for relevance detection?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Post from UbuntuForums.org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number of threads </a:t>
            </a:r>
            <a:r>
              <a:rPr lang="en-US" dirty="0" smtClean="0"/>
              <a:t>on Firefox </a:t>
            </a:r>
            <a:r>
              <a:rPr lang="en-US" dirty="0" smtClean="0"/>
              <a:t>crashes, so it’s </a:t>
            </a:r>
            <a:r>
              <a:rPr lang="en-US" dirty="0" smtClean="0"/>
              <a:t>nothing new</a:t>
            </a:r>
            <a:r>
              <a:rPr lang="en-US" dirty="0" smtClean="0"/>
              <a:t>. I upgraded from U8.04 </a:t>
            </a:r>
            <a:r>
              <a:rPr lang="en-US" dirty="0" smtClean="0"/>
              <a:t>to U8.10</a:t>
            </a:r>
            <a:r>
              <a:rPr lang="en-US" dirty="0" smtClean="0"/>
              <a:t>, but it’s no better. Then </a:t>
            </a:r>
            <a:r>
              <a:rPr lang="en-US" dirty="0" smtClean="0"/>
              <a:t>I tried </a:t>
            </a:r>
            <a:r>
              <a:rPr lang="en-US" dirty="0" err="1" smtClean="0"/>
              <a:t>Seamonkey</a:t>
            </a:r>
            <a:r>
              <a:rPr lang="en-US" dirty="0" smtClean="0"/>
              <a:t>, and it worked </a:t>
            </a:r>
            <a:r>
              <a:rPr lang="en-US" dirty="0" smtClean="0"/>
              <a:t>fine for </a:t>
            </a:r>
            <a:r>
              <a:rPr lang="en-US" dirty="0" smtClean="0"/>
              <a:t>a couple of days. Now it too </a:t>
            </a:r>
            <a:r>
              <a:rPr lang="en-US" dirty="0" smtClean="0"/>
              <a:t>is crashing</a:t>
            </a:r>
            <a:r>
              <a:rPr lang="en-US" dirty="0" smtClean="0"/>
              <a:t>. I’m baffled. Anyone </a:t>
            </a:r>
            <a:r>
              <a:rPr lang="en-US" dirty="0" smtClean="0"/>
              <a:t>have any </a:t>
            </a:r>
            <a:r>
              <a:rPr lang="en-US" dirty="0" smtClean="0"/>
              <a:t>ideas what I can do?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for question classification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Question mark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5 W1H words (who, what, when, where, why)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Total # of posts within 1 thread: long posts problematic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Authorship: a new poster is more likely a questioner, vice versa for the answerer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N-grams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detection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Position of post: answer usually not near bottom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Authorship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N-grams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Stop words: an answer probably contains less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Query likelihood model score: tests relevance to question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27635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382000" cy="4114800"/>
          </a:xfrm>
        </p:spPr>
        <p:txBody>
          <a:bodyPr/>
          <a:lstStyle/>
          <a:p>
            <a:r>
              <a:rPr lang="en-US" dirty="0" smtClean="0"/>
              <a:t>Baseline: </a:t>
            </a:r>
            <a:r>
              <a:rPr lang="en-US" dirty="0" smtClean="0">
                <a:solidFill>
                  <a:srgbClr val="FFFF00"/>
                </a:solidFill>
              </a:rPr>
              <a:t>previously published system (Cong) using syntactic patterns (Q) and query relevance (A)</a:t>
            </a:r>
          </a:p>
          <a:p>
            <a:r>
              <a:rPr lang="en-US" dirty="0" smtClean="0"/>
              <a:t>Data: </a:t>
            </a:r>
            <a:r>
              <a:rPr lang="en-US" dirty="0" smtClean="0">
                <a:solidFill>
                  <a:srgbClr val="FFFF00"/>
                </a:solidFill>
              </a:rPr>
              <a:t>Photography on next (700K posts)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	     </a:t>
            </a:r>
            <a:r>
              <a:rPr lang="en-US" dirty="0" err="1" smtClean="0">
                <a:solidFill>
                  <a:srgbClr val="FFFF00"/>
                </a:solidFill>
              </a:rPr>
              <a:t>Ubuntu</a:t>
            </a:r>
            <a:r>
              <a:rPr lang="en-US" dirty="0" smtClean="0">
                <a:solidFill>
                  <a:srgbClr val="FFFF00"/>
                </a:solidFill>
              </a:rPr>
              <a:t> Forum (555K posts)</a:t>
            </a:r>
          </a:p>
          <a:p>
            <a:r>
              <a:rPr lang="en-US" dirty="0" smtClean="0"/>
              <a:t>Training data: manually labeled all first posts and answers from 2580 </a:t>
            </a:r>
            <a:r>
              <a:rPr lang="en-US" dirty="0" err="1" smtClean="0"/>
              <a:t>Ubuntu</a:t>
            </a:r>
            <a:r>
              <a:rPr lang="en-US" dirty="0" smtClean="0"/>
              <a:t> posts and 3962 photo posts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Balanced the data set (50% positive, 50% negative)</a:t>
            </a:r>
          </a:p>
          <a:p>
            <a:r>
              <a:rPr lang="en-US" dirty="0" smtClean="0"/>
              <a:t>SVM classifier and 10-fold cross validation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6250" t="66667" r="56250" b="5926"/>
          <a:stretch>
            <a:fillRect/>
          </a:stretch>
        </p:blipFill>
        <p:spPr bwMode="auto">
          <a:xfrm>
            <a:off x="0" y="152400"/>
            <a:ext cx="4724400" cy="264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2917" t="40000" r="10000" b="22963"/>
          <a:stretch>
            <a:fillRect/>
          </a:stretch>
        </p:blipFill>
        <p:spPr bwMode="auto">
          <a:xfrm>
            <a:off x="228600" y="3048000"/>
            <a:ext cx="678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6356" t="40741" r="56827" b="34815"/>
          <a:stretch>
            <a:fillRect/>
          </a:stretch>
        </p:blipFill>
        <p:spPr bwMode="auto">
          <a:xfrm>
            <a:off x="4800600" y="304800"/>
            <a:ext cx="4343400" cy="222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Relevance model did not do well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Perhaps ranking difficult since all posts more or less relevant to the question</a:t>
            </a:r>
          </a:p>
          <a:p>
            <a:r>
              <a:rPr lang="en-US" dirty="0" smtClean="0"/>
              <a:t>N-gram does not outperform other features</a:t>
            </a:r>
          </a:p>
          <a:p>
            <a:r>
              <a:rPr lang="en-US" dirty="0" smtClean="0"/>
              <a:t>Stop word similar performance to n-gram</a:t>
            </a:r>
          </a:p>
          <a:p>
            <a:r>
              <a:rPr lang="en-US" dirty="0" smtClean="0"/>
              <a:t>Simple heuristics (position, authorship) best. Combination outperforms all others.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5416" t="40741" r="55416" b="34815"/>
          <a:stretch>
            <a:fillRect/>
          </a:stretch>
        </p:blipFill>
        <p:spPr bwMode="auto">
          <a:xfrm>
            <a:off x="4953000" y="3733800"/>
            <a:ext cx="533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intWithHum03Intro">
  <a:themeElements>
    <a:clrScheme name="">
      <a:dk1>
        <a:srgbClr val="000000"/>
      </a:dk1>
      <a:lt1>
        <a:srgbClr val="FFFFFF"/>
      </a:lt1>
      <a:dk2>
        <a:srgbClr val="500093"/>
      </a:dk2>
      <a:lt2>
        <a:srgbClr val="00DFCA"/>
      </a:lt2>
      <a:accent1>
        <a:srgbClr val="DC0081"/>
      </a:accent1>
      <a:accent2>
        <a:srgbClr val="114FFB"/>
      </a:accent2>
      <a:accent3>
        <a:srgbClr val="B3AAC8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intWithHum03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WithHum03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WithHum03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U:\slides\Research02\External-review\intWithHum03Intro.ppt</Template>
  <TotalTime>11754</TotalTime>
  <Words>649</Words>
  <Application>Microsoft Office PowerPoint</Application>
  <PresentationFormat>On-screen Show (4:3)</PresentationFormat>
  <Paragraphs>99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intWithHum03Intro</vt:lpstr>
      <vt:lpstr>QA in Discussion Boards</vt:lpstr>
      <vt:lpstr>Research questions</vt:lpstr>
      <vt:lpstr>Question Post from UbuntuForums.org</vt:lpstr>
      <vt:lpstr>Method: Classification</vt:lpstr>
      <vt:lpstr>Answer detection features</vt:lpstr>
      <vt:lpstr>Experiments</vt:lpstr>
      <vt:lpstr>Slide 7</vt:lpstr>
      <vt:lpstr>Answer Detection</vt:lpstr>
      <vt:lpstr>Slide 9</vt:lpstr>
      <vt:lpstr>Slide 10</vt:lpstr>
      <vt:lpstr>Proposed Solution</vt:lpstr>
      <vt:lpstr>Use</vt:lpstr>
      <vt:lpstr>Reformulations</vt:lpstr>
      <vt:lpstr>Other Reformulation Types</vt:lpstr>
      <vt:lpstr>But…. Their Web IR System</vt:lpstr>
      <vt:lpstr>Evaluation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Kathleen McKeown</dc:creator>
  <cp:lastModifiedBy>kathy</cp:lastModifiedBy>
  <cp:revision>345</cp:revision>
  <cp:lastPrinted>1999-03-14T18:16:38Z</cp:lastPrinted>
  <dcterms:created xsi:type="dcterms:W3CDTF">1999-02-11T11:44:10Z</dcterms:created>
  <dcterms:modified xsi:type="dcterms:W3CDTF">2010-02-18T20:15:04Z</dcterms:modified>
</cp:coreProperties>
</file>