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1"/>
  </p:notesMasterIdLst>
  <p:sldIdLst>
    <p:sldId id="421" r:id="rId2"/>
    <p:sldId id="438" r:id="rId3"/>
    <p:sldId id="546" r:id="rId4"/>
    <p:sldId id="547" r:id="rId5"/>
    <p:sldId id="548" r:id="rId6"/>
    <p:sldId id="549" r:id="rId7"/>
    <p:sldId id="551" r:id="rId8"/>
    <p:sldId id="553" r:id="rId9"/>
    <p:sldId id="554" r:id="rId10"/>
  </p:sldIdLst>
  <p:sldSz cx="9144000" cy="6858000" type="screen4x3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99FF"/>
    <a:srgbClr val="FF66FF"/>
    <a:srgbClr val="33CC33"/>
    <a:srgbClr val="FF0000"/>
    <a:srgbClr val="FF6600"/>
    <a:srgbClr val="CC6600"/>
    <a:srgbClr val="A2EC1E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5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90" y="-84"/>
      </p:cViewPr>
      <p:guideLst>
        <p:guide orient="horz" pos="2894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893ABE9-72AC-486C-B3FF-3D7BAD46BF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71C158-E35D-4C14-BEA3-77CB3527208B}" type="slidenum">
              <a:rPr lang="en-US"/>
              <a:pPr/>
              <a:t>1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17F06-5099-43F5-948B-91DC5C285C85}" type="slidenum">
              <a:rPr lang="en-US"/>
              <a:pPr/>
              <a:t>2</a:t>
            </a:fld>
            <a:endParaRPr lang="en-US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76250"/>
            <a:ext cx="7772400" cy="1276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8842375" y="6616700"/>
            <a:ext cx="3778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fld id="{DE842AC9-F3AE-464C-B729-B91A3799D0C6}" type="slidenum">
              <a:rPr lang="en-US" sz="1000"/>
              <a:pPr/>
              <a:t>‹#›</a:t>
            </a:fld>
            <a:endParaRPr lang="en-US" sz="100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553200"/>
            <a:ext cx="2895600" cy="220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110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11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/>
              <a:t>Natural Language Processing for the Web</a:t>
            </a:r>
          </a:p>
        </p:txBody>
      </p:sp>
      <p:sp>
        <p:nvSpPr>
          <p:cNvPr id="20480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514600"/>
            <a:ext cx="7315200" cy="1752600"/>
          </a:xfrm>
        </p:spPr>
        <p:txBody>
          <a:bodyPr/>
          <a:lstStyle/>
          <a:p>
            <a:pPr algn="l"/>
            <a:r>
              <a:rPr lang="en-US" dirty="0"/>
              <a:t>Prof. Kathleen </a:t>
            </a:r>
            <a:r>
              <a:rPr lang="en-US" dirty="0" err="1"/>
              <a:t>McKeown</a:t>
            </a:r>
            <a:endParaRPr lang="en-US" dirty="0"/>
          </a:p>
          <a:p>
            <a:pPr algn="l"/>
            <a:r>
              <a:rPr lang="en-US" dirty="0"/>
              <a:t>722 CEPSR, 939-7118</a:t>
            </a:r>
          </a:p>
          <a:p>
            <a:pPr algn="l"/>
            <a:r>
              <a:rPr lang="en-US" dirty="0"/>
              <a:t>Office Hours: Wed, 1-2; </a:t>
            </a:r>
            <a:r>
              <a:rPr lang="en-US" dirty="0" smtClean="0"/>
              <a:t>Tues 4-5</a:t>
            </a:r>
            <a:endParaRPr lang="en-US" dirty="0"/>
          </a:p>
          <a:p>
            <a:pPr algn="l"/>
            <a:r>
              <a:rPr lang="en-US" dirty="0"/>
              <a:t>TA:</a:t>
            </a:r>
          </a:p>
          <a:p>
            <a:pPr algn="l"/>
            <a:r>
              <a:rPr lang="en-US" dirty="0" smtClean="0"/>
              <a:t>Yves </a:t>
            </a:r>
            <a:r>
              <a:rPr lang="en-US" dirty="0" err="1" smtClean="0"/>
              <a:t>Petinot</a:t>
            </a:r>
            <a:endParaRPr lang="en-US" dirty="0"/>
          </a:p>
          <a:p>
            <a:pPr algn="l"/>
            <a:r>
              <a:rPr lang="en-US" dirty="0" smtClean="0"/>
              <a:t>719 </a:t>
            </a:r>
            <a:r>
              <a:rPr lang="en-US" dirty="0"/>
              <a:t>CEPSR, </a:t>
            </a:r>
            <a:r>
              <a:rPr lang="en-US" dirty="0" smtClean="0"/>
              <a:t>939-7116</a:t>
            </a:r>
            <a:endParaRPr lang="en-US" dirty="0"/>
          </a:p>
          <a:p>
            <a:pPr algn="l"/>
            <a:r>
              <a:rPr lang="en-US" dirty="0"/>
              <a:t>Office Hours: </a:t>
            </a:r>
            <a:r>
              <a:rPr lang="en-US" dirty="0" smtClean="0"/>
              <a:t>Thurs 12-1, 8-9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Next week: Invited Speaker </a:t>
            </a:r>
            <a:r>
              <a:rPr lang="en-US" sz="2400" dirty="0" err="1" smtClean="0"/>
              <a:t>Sanda</a:t>
            </a:r>
            <a:r>
              <a:rPr lang="en-US" sz="2400" dirty="0" smtClean="0"/>
              <a:t> </a:t>
            </a:r>
            <a:r>
              <a:rPr lang="en-US" sz="2400" dirty="0" err="1" smtClean="0"/>
              <a:t>Harabagiu</a:t>
            </a:r>
            <a:r>
              <a:rPr lang="en-US" sz="2400" dirty="0" smtClean="0"/>
              <a:t>, Need 2 </a:t>
            </a:r>
            <a:r>
              <a:rPr lang="en-US" sz="2400" dirty="0" smtClean="0"/>
              <a:t>Discussants, </a:t>
            </a:r>
            <a:r>
              <a:rPr lang="en-US" sz="2400" smtClean="0"/>
              <a:t>location 414 </a:t>
            </a:r>
            <a:r>
              <a:rPr lang="en-US" sz="2400" dirty="0" smtClean="0"/>
              <a:t>CEPSR. This is not a class to mis</a:t>
            </a:r>
            <a:r>
              <a:rPr lang="en-US" sz="2400" dirty="0" smtClean="0"/>
              <a:t>s!</a:t>
            </a:r>
            <a:r>
              <a:rPr lang="en-US" sz="2400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Open Domain Question Answering </a:t>
            </a:r>
            <a:r>
              <a:rPr lang="en-US" sz="2000" dirty="0" smtClean="0">
                <a:solidFill>
                  <a:srgbClr val="FFFF00"/>
                </a:solidFill>
              </a:rPr>
              <a:t>(Lauren)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Natural language based reformulation resource and web exploitation for question answering </a:t>
            </a:r>
            <a:r>
              <a:rPr lang="en-US" sz="2000" dirty="0" smtClean="0">
                <a:solidFill>
                  <a:srgbClr val="FFFF00"/>
                </a:solidFill>
              </a:rPr>
              <a:t>(Kathy)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Improving QA Accuracy by Question Inversion </a:t>
            </a:r>
            <a:r>
              <a:rPr lang="en-US" sz="2000" dirty="0" smtClean="0">
                <a:solidFill>
                  <a:srgbClr val="FFFF00"/>
                </a:solidFill>
              </a:rPr>
              <a:t>(</a:t>
            </a:r>
            <a:r>
              <a:rPr lang="en-US" sz="2000" dirty="0" err="1" smtClean="0">
                <a:solidFill>
                  <a:srgbClr val="FFFF00"/>
                </a:solidFill>
              </a:rPr>
              <a:t>Vikas</a:t>
            </a:r>
            <a:r>
              <a:rPr lang="en-US" sz="2000" dirty="0" smtClean="0">
                <a:solidFill>
                  <a:srgbClr val="FFFF00"/>
                </a:solidFill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 Classification Approach to QA in Discussion Boards (</a:t>
            </a:r>
            <a:r>
              <a:rPr lang="en-US" sz="2000" dirty="0" smtClean="0">
                <a:solidFill>
                  <a:srgbClr val="FFFF00"/>
                </a:solidFill>
              </a:rPr>
              <a:t>Kenny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Discussants: </a:t>
            </a:r>
            <a:r>
              <a:rPr lang="en-US" sz="2000" dirty="0" smtClean="0">
                <a:solidFill>
                  <a:srgbClr val="FFFF00"/>
                </a:solidFill>
              </a:rPr>
              <a:t>William, </a:t>
            </a:r>
            <a:r>
              <a:rPr lang="en-US" sz="2000" dirty="0" err="1" smtClean="0">
                <a:solidFill>
                  <a:srgbClr val="FFFF00"/>
                </a:solidFill>
              </a:rPr>
              <a:t>Shrenik</a:t>
            </a:r>
            <a:endParaRPr lang="en-US" sz="2000" dirty="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QA is difficult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answer string does not use the same words as the question string: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Who discovered America?</a:t>
            </a:r>
          </a:p>
          <a:p>
            <a:pPr lvl="2"/>
            <a:r>
              <a:rPr lang="en-US" dirty="0" smtClean="0"/>
              <a:t>Columbus discovered America</a:t>
            </a:r>
          </a:p>
          <a:p>
            <a:pPr lvl="2"/>
            <a:r>
              <a:rPr lang="en-US" dirty="0" smtClean="0"/>
              <a:t>Columbus Day celebrates the Italian Navigator who first landed in the New World on Oct. 12, 1942.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Paraphrase Templates</a:t>
            </a:r>
          </a:p>
          <a:p>
            <a:endParaRPr lang="en-US" dirty="0" smtClean="0"/>
          </a:p>
          <a:p>
            <a:r>
              <a:rPr lang="en-US" dirty="0" smtClean="0"/>
              <a:t>How did Mahatma Gandhi die?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Mahatma Gandhi died </a:t>
            </a:r>
            <a:r>
              <a:rPr lang="en-US" sz="1800" dirty="0" smtClean="0">
                <a:solidFill>
                  <a:srgbClr val="FF99FF"/>
                </a:solidFill>
              </a:rPr>
              <a:t>&lt;how&gt;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Mahatma Gandhi died of </a:t>
            </a:r>
            <a:r>
              <a:rPr lang="en-US" sz="1800" dirty="0" smtClean="0">
                <a:solidFill>
                  <a:srgbClr val="FF99FF"/>
                </a:solidFill>
              </a:rPr>
              <a:t>&lt;what&gt;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Mahatma Gandhi died from </a:t>
            </a:r>
            <a:r>
              <a:rPr lang="en-US" sz="1800" dirty="0" smtClean="0">
                <a:solidFill>
                  <a:srgbClr val="FF99FF"/>
                </a:solidFill>
              </a:rPr>
              <a:t>&lt;what&gt;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Mahatma Gandhi’s death from </a:t>
            </a:r>
            <a:r>
              <a:rPr lang="en-US" sz="1800" dirty="0" smtClean="0">
                <a:solidFill>
                  <a:srgbClr val="FF99FF"/>
                </a:solidFill>
              </a:rPr>
              <a:t>&lt;what&gt;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Mahatma Gandhi drowned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Mahatma Gandhi suffocated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Mahatma Gandhi froze to death</a:t>
            </a:r>
          </a:p>
          <a:p>
            <a:pPr lvl="1"/>
            <a:r>
              <a:rPr lang="en-US" sz="1800" dirty="0" smtClean="0">
                <a:solidFill>
                  <a:srgbClr val="FF99FF"/>
                </a:solidFill>
              </a:rPr>
              <a:t>&lt;who&gt; </a:t>
            </a:r>
            <a:r>
              <a:rPr lang="en-US" sz="1800" dirty="0" smtClean="0">
                <a:solidFill>
                  <a:srgbClr val="FFFF00"/>
                </a:solidFill>
              </a:rPr>
              <a:t>killed Mahatma Gandhi </a:t>
            </a:r>
          </a:p>
          <a:p>
            <a:pPr lvl="1"/>
            <a:r>
              <a:rPr lang="en-US" sz="1800" dirty="0" smtClean="0">
                <a:solidFill>
                  <a:srgbClr val="FF99FF"/>
                </a:solidFill>
              </a:rPr>
              <a:t>&lt;who&gt; </a:t>
            </a:r>
            <a:r>
              <a:rPr lang="en-US" sz="1800" dirty="0" smtClean="0">
                <a:solidFill>
                  <a:srgbClr val="FFFF00"/>
                </a:solidFill>
              </a:rPr>
              <a:t>assassinated Mahatma Gandhi </a:t>
            </a:r>
          </a:p>
          <a:p>
            <a:pPr lvl="1"/>
            <a:r>
              <a:rPr lang="en-US" sz="1800" dirty="0" smtClean="0">
                <a:solidFill>
                  <a:srgbClr val="FFFF00"/>
                </a:solidFill>
              </a:rPr>
              <a:t>Mahatma Gandhi was killed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IR to find documents more likely to contain answer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To rank sentences within documents that are returned by IR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Reformulations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2800" dirty="0" smtClean="0"/>
              <a:t>Hand-built or manual generalizations of automatically produced paraphrases</a:t>
            </a:r>
          </a:p>
          <a:p>
            <a:r>
              <a:rPr lang="en-US" sz="2800" dirty="0" smtClean="0"/>
              <a:t>Specify type of relation to original</a:t>
            </a:r>
          </a:p>
          <a:p>
            <a:r>
              <a:rPr lang="en-US" sz="2800" dirty="0" smtClean="0"/>
              <a:t>Number of reformulations: 1-30, </a:t>
            </a:r>
            <a:r>
              <a:rPr lang="en-US" sz="2800" dirty="0" err="1" smtClean="0"/>
              <a:t>ave</a:t>
            </a:r>
            <a:r>
              <a:rPr lang="en-US" sz="2800" dirty="0" smtClean="0"/>
              <a:t>: 3.24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16250" t="34815" r="21667" b="45926"/>
          <a:stretch>
            <a:fillRect/>
          </a:stretch>
        </p:blipFill>
        <p:spPr bwMode="auto">
          <a:xfrm>
            <a:off x="0" y="3962400"/>
            <a:ext cx="9144000" cy="1595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772400" cy="1276350"/>
          </a:xfrm>
        </p:spPr>
        <p:txBody>
          <a:bodyPr/>
          <a:lstStyle/>
          <a:p>
            <a:r>
              <a:rPr lang="en-US" dirty="0" smtClean="0"/>
              <a:t>Other Reformulation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4114800"/>
          </a:xfrm>
        </p:spPr>
        <p:txBody>
          <a:bodyPr/>
          <a:lstStyle/>
          <a:p>
            <a:r>
              <a:rPr lang="en-US" sz="2400" dirty="0" smtClean="0"/>
              <a:t>Lexical:</a:t>
            </a:r>
          </a:p>
          <a:p>
            <a:pPr lvl="1"/>
            <a:r>
              <a:rPr lang="en-US" sz="2000" dirty="0" smtClean="0"/>
              <a:t>Buy/sell: </a:t>
            </a:r>
            <a:r>
              <a:rPr lang="en-US" sz="2000" i="1" dirty="0" smtClean="0">
                <a:solidFill>
                  <a:srgbClr val="FF99FF"/>
                </a:solidFill>
              </a:rPr>
              <a:t>John sold the laptop to Mary </a:t>
            </a:r>
            <a:r>
              <a:rPr lang="en-US" sz="2000" dirty="0" smtClean="0"/>
              <a:t>= </a:t>
            </a:r>
            <a:r>
              <a:rPr lang="en-US" sz="2000" i="1" dirty="0" smtClean="0">
                <a:solidFill>
                  <a:srgbClr val="FF99FF"/>
                </a:solidFill>
              </a:rPr>
              <a:t>Mary bought the laptop from John</a:t>
            </a:r>
          </a:p>
          <a:p>
            <a:r>
              <a:rPr lang="en-US" sz="2400" dirty="0" smtClean="0"/>
              <a:t>Syntactic:</a:t>
            </a:r>
          </a:p>
          <a:p>
            <a:pPr lvl="1"/>
            <a:r>
              <a:rPr lang="en-US" sz="2000" dirty="0" smtClean="0"/>
              <a:t>How deep is Crater Lake?</a:t>
            </a:r>
          </a:p>
          <a:p>
            <a:pPr lvl="1"/>
            <a:r>
              <a:rPr lang="en-US" sz="2000" dirty="0" smtClean="0"/>
              <a:t>Crater Lake has a depth of &lt;what distance&gt;</a:t>
            </a:r>
          </a:p>
          <a:p>
            <a:r>
              <a:rPr lang="en-US" sz="2400" dirty="0" smtClean="0"/>
              <a:t>Inference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sz="2400" dirty="0" smtClean="0"/>
              <a:t>Reformulation Chains</a:t>
            </a:r>
          </a:p>
          <a:p>
            <a:pPr lvl="1"/>
            <a:r>
              <a:rPr lang="en-US" sz="2000" dirty="0" smtClean="0"/>
              <a:t>Where did Bill Gates go to college?</a:t>
            </a:r>
          </a:p>
          <a:p>
            <a:pPr lvl="1"/>
            <a:r>
              <a:rPr lang="en-US" sz="2000" dirty="0" smtClean="0"/>
              <a:t>Bill Gates was a student at &lt;which college&gt;?</a:t>
            </a:r>
          </a:p>
          <a:p>
            <a:pPr lvl="1"/>
            <a:r>
              <a:rPr lang="en-US" sz="2000" dirty="0" smtClean="0"/>
              <a:t>Bill Gates dropped out of &lt;which college&gt;?</a:t>
            </a:r>
          </a:p>
          <a:p>
            <a:pPr lvl="1"/>
            <a:r>
              <a:rPr lang="en-US" sz="2000" dirty="0" smtClean="0"/>
              <a:t>Bill Gates was a &lt;which college&gt; dropout?</a:t>
            </a:r>
          </a:p>
          <a:p>
            <a:pPr lvl="1"/>
            <a:r>
              <a:rPr lang="en-US" sz="2000" dirty="0" smtClean="0"/>
              <a:t>Text: Bill Gates was a Harvard dropout.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15833" t="50370" r="16667" b="40000"/>
          <a:stretch>
            <a:fillRect/>
          </a:stretch>
        </p:blipFill>
        <p:spPr bwMode="auto">
          <a:xfrm>
            <a:off x="0" y="3733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127635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But…. </a:t>
            </a:r>
            <a:r>
              <a:rPr lang="en-US" i="0" dirty="0" smtClean="0"/>
              <a:t>Their Web IR System</a:t>
            </a:r>
            <a:endParaRPr lang="en-US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610600" cy="4114800"/>
          </a:xfrm>
        </p:spPr>
        <p:txBody>
          <a:bodyPr/>
          <a:lstStyle/>
          <a:p>
            <a:r>
              <a:rPr lang="en-US" sz="2800" dirty="0" smtClean="0"/>
              <a:t>Preserve quoted terms and quote the smallest NPs: </a:t>
            </a:r>
          </a:p>
          <a:p>
            <a:pPr lvl="2"/>
            <a:r>
              <a:rPr lang="en-US" sz="2000" dirty="0" smtClean="0">
                <a:solidFill>
                  <a:srgbClr val="FF99FF"/>
                </a:solidFill>
              </a:rPr>
              <a:t>“What is the longest river in the United States?” -&gt; “longest river” and “United States”</a:t>
            </a:r>
          </a:p>
          <a:p>
            <a:r>
              <a:rPr lang="en-US" sz="2800" dirty="0" smtClean="0"/>
              <a:t>Expand the query using </a:t>
            </a:r>
            <a:r>
              <a:rPr lang="en-US" sz="2800" dirty="0" err="1" smtClean="0"/>
              <a:t>Wordnet</a:t>
            </a:r>
            <a:r>
              <a:rPr lang="en-US" sz="2800" dirty="0" smtClean="0"/>
              <a:t> Synonyms</a:t>
            </a:r>
          </a:p>
          <a:p>
            <a:pPr lvl="2"/>
            <a:r>
              <a:rPr lang="en-US" sz="2000" dirty="0" smtClean="0">
                <a:solidFill>
                  <a:srgbClr val="FF99FF"/>
                </a:solidFill>
              </a:rPr>
              <a:t>“What is the length of the border between Ukraine and Russia?” -&gt; (“length” or “distance”) and (“border” or “surround”) and (“Ukraine” or “</a:t>
            </a:r>
            <a:r>
              <a:rPr lang="en-US" sz="2000" dirty="0" err="1" smtClean="0">
                <a:solidFill>
                  <a:srgbClr val="FF99FF"/>
                </a:solidFill>
              </a:rPr>
              <a:t>Ukrainia</a:t>
            </a:r>
            <a:r>
              <a:rPr lang="en-US" sz="2000" dirty="0" smtClean="0">
                <a:solidFill>
                  <a:srgbClr val="FF99FF"/>
                </a:solidFill>
              </a:rPr>
              <a:t>”) and (“Russia” or “Soviet Union”) and (“between” or “betwixt”)</a:t>
            </a:r>
          </a:p>
          <a:p>
            <a:r>
              <a:rPr lang="en-US" sz="2800" dirty="0" smtClean="0"/>
              <a:t>Using </a:t>
            </a:r>
            <a:r>
              <a:rPr lang="en-US" sz="2800" dirty="0" err="1" smtClean="0"/>
              <a:t>Contex</a:t>
            </a:r>
            <a:r>
              <a:rPr lang="en-US" sz="2800" dirty="0" smtClean="0"/>
              <a:t> </a:t>
            </a:r>
            <a:r>
              <a:rPr lang="en-US" sz="2800" dirty="0" err="1" smtClean="0"/>
              <a:t>refomulations</a:t>
            </a:r>
            <a:r>
              <a:rPr lang="en-US" sz="2800" dirty="0" smtClean="0"/>
              <a:t>, add quoted reformulations of the question’s declarative form</a:t>
            </a:r>
          </a:p>
          <a:p>
            <a:pPr lvl="1"/>
            <a:r>
              <a:rPr lang="en-US" sz="2000" dirty="0" smtClean="0">
                <a:solidFill>
                  <a:srgbClr val="FF99FF"/>
                </a:solidFill>
              </a:rPr>
              <a:t>“What is an atom?” -&gt; “is an atom”, “an atom is” “an atom is one of”</a:t>
            </a:r>
            <a:endParaRPr lang="en-US" sz="2000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24167" t="38519" r="22500" b="20000"/>
          <a:stretch>
            <a:fillRect/>
          </a:stretch>
        </p:blipFill>
        <p:spPr bwMode="auto">
          <a:xfrm>
            <a:off x="0" y="2476500"/>
            <a:ext cx="914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intWithHum03Intro">
  <a:themeElements>
    <a:clrScheme name="">
      <a:dk1>
        <a:srgbClr val="000000"/>
      </a:dk1>
      <a:lt1>
        <a:srgbClr val="FFFFFF"/>
      </a:lt1>
      <a:dk2>
        <a:srgbClr val="500093"/>
      </a:dk2>
      <a:lt2>
        <a:srgbClr val="00DFCA"/>
      </a:lt2>
      <a:accent1>
        <a:srgbClr val="DC0081"/>
      </a:accent1>
      <a:accent2>
        <a:srgbClr val="114FFB"/>
      </a:accent2>
      <a:accent3>
        <a:srgbClr val="B3AAC8"/>
      </a:accent3>
      <a:accent4>
        <a:srgbClr val="DADADA"/>
      </a:accent4>
      <a:accent5>
        <a:srgbClr val="EBAAC1"/>
      </a:accent5>
      <a:accent6>
        <a:srgbClr val="0E47E3"/>
      </a:accent6>
      <a:hlink>
        <a:srgbClr val="FAFD00"/>
      </a:hlink>
      <a:folHlink>
        <a:srgbClr val="500093"/>
      </a:folHlink>
    </a:clrScheme>
    <a:fontScheme name="intWithHum03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tWithHum03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WithHum03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U:\slides\Research02\External-review\intWithHum03Intro.ppt</Template>
  <TotalTime>11705</TotalTime>
  <Words>389</Words>
  <Application>Microsoft Office PowerPoint</Application>
  <PresentationFormat>On-screen Show (4:3)</PresentationFormat>
  <Paragraphs>73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intWithHum03Intro</vt:lpstr>
      <vt:lpstr>Natural Language Processing for the Web</vt:lpstr>
      <vt:lpstr>Today</vt:lpstr>
      <vt:lpstr>When QA is difficult</vt:lpstr>
      <vt:lpstr>Proposed Solution</vt:lpstr>
      <vt:lpstr>Use</vt:lpstr>
      <vt:lpstr>Reformulations</vt:lpstr>
      <vt:lpstr>Other Reformulation Types</vt:lpstr>
      <vt:lpstr>But…. Their Web IR System</vt:lpstr>
      <vt:lpstr>Evaluation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Kathleen McKeown</dc:creator>
  <cp:lastModifiedBy>kathy</cp:lastModifiedBy>
  <cp:revision>335</cp:revision>
  <cp:lastPrinted>1999-03-14T18:16:38Z</cp:lastPrinted>
  <dcterms:created xsi:type="dcterms:W3CDTF">1999-02-11T11:44:10Z</dcterms:created>
  <dcterms:modified xsi:type="dcterms:W3CDTF">2010-02-18T22:57:53Z</dcterms:modified>
</cp:coreProperties>
</file>