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1" r:id="rId4"/>
    <p:sldId id="262" r:id="rId5"/>
    <p:sldId id="258" r:id="rId6"/>
    <p:sldId id="264" r:id="rId7"/>
    <p:sldId id="259" r:id="rId8"/>
    <p:sldId id="263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20551" autoAdjust="0"/>
    <p:restoredTop sz="94660"/>
  </p:normalViewPr>
  <p:slideViewPr>
    <p:cSldViewPr snapToObjects="1">
      <p:cViewPr varScale="1">
        <p:scale>
          <a:sx n="98" d="100"/>
          <a:sy n="98" d="100"/>
        </p:scale>
        <p:origin x="-104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55F2B-03E1-0447-89A8-B4B43FA8AAF7}" type="datetimeFigureOut">
              <a:rPr lang="en-US" smtClean="0"/>
              <a:t>2/17/10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991AB-EA41-FA4E-A99A-8A1784D8A0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341B5-E6D1-8243-A353-587CCEF701E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7908-1BB2-6C4B-9C53-F288236C78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288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7A4B6104-3C73-5944-96EB-87DAA6B54E46}" type="datetimeFigureOut">
              <a:rPr lang="en-US" smtClean="0"/>
              <a:t>2/17/10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5029200"/>
            <a:ext cx="1600200" cy="319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82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5B29AE9C-4F3A-6B43-AB94-A66F0DFB06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8600" y="6553200"/>
            <a:ext cx="86868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0" y="6581001"/>
            <a:ext cx="4495800" cy="276999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FFF"/>
                </a:solidFill>
                <a:latin typeface="Verdana"/>
                <a:cs typeface="Verdana"/>
              </a:rPr>
              <a:t>Vikas Bhardwaj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4495800" y="6581001"/>
            <a:ext cx="4648200" cy="27699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1"/>
              </a:gs>
            </a:gsLst>
            <a:lin ang="0" scaled="1"/>
            <a:tileRect/>
          </a:gra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FFFF"/>
                </a:solidFill>
                <a:latin typeface="Verdana"/>
                <a:cs typeface="Verdana"/>
              </a:rPr>
              <a:t>Columbia</a:t>
            </a:r>
            <a:r>
              <a:rPr lang="en-US" sz="1200" baseline="0" dirty="0" smtClean="0">
                <a:solidFill>
                  <a:srgbClr val="FFFFFF"/>
                </a:solidFill>
                <a:latin typeface="Verdana"/>
                <a:cs typeface="Verdana"/>
              </a:rPr>
              <a:t> University</a:t>
            </a:r>
            <a:endParaRPr lang="en-US" sz="1200" dirty="0" smtClean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0" y="0"/>
            <a:ext cx="4495800" cy="276999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1200" dirty="0" smtClean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4495800" y="0"/>
            <a:ext cx="4648200" cy="27699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1"/>
              </a:gs>
            </a:gsLst>
            <a:lin ang="0" scaled="1"/>
            <a:tileRect/>
          </a:gra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FFFF"/>
                </a:solidFill>
                <a:latin typeface="Verdana"/>
                <a:cs typeface="Verdana"/>
              </a:rPr>
              <a:t>NLP for the Web – Spring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Improving QA Accuracy by Question </a:t>
            </a:r>
            <a:r>
              <a:rPr lang="en-US" b="1" dirty="0" smtClean="0"/>
              <a:t>Inversion</a:t>
            </a:r>
            <a:endParaRPr lang="en-US" sz="2778" dirty="0">
              <a:latin typeface="+mn-lt"/>
              <a:cs typeface="Calibri (Headings)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Calibri (Headings)"/>
              </a:rPr>
              <a:t>Prager et al.</a:t>
            </a:r>
          </a:p>
          <a:p>
            <a:r>
              <a:rPr lang="en-US" sz="1800" dirty="0">
                <a:solidFill>
                  <a:schemeClr val="tx1"/>
                </a:solidFill>
              </a:rPr>
              <a:t>IBM T.J. Watson Res. Ctr.</a:t>
            </a:r>
            <a:endParaRPr lang="en-US" sz="1800" dirty="0" smtClean="0">
              <a:solidFill>
                <a:schemeClr val="tx1"/>
              </a:solidFill>
              <a:latin typeface="+mn-lt"/>
              <a:cs typeface="Calibri (Headings)"/>
            </a:endParaRPr>
          </a:p>
          <a:p>
            <a:endParaRPr lang="en-US" sz="1800" dirty="0" smtClean="0">
              <a:solidFill>
                <a:schemeClr val="tx2">
                  <a:lumMod val="75000"/>
                </a:schemeClr>
              </a:solidFill>
              <a:cs typeface="Calibri (Headings)"/>
            </a:endParaRPr>
          </a:p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cs typeface="Calibri (Headings)"/>
              </a:rPr>
              <a:t>02/18/2010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paper presents a method to improve factoid style question answering</a:t>
            </a:r>
          </a:p>
          <a:p>
            <a:r>
              <a:rPr lang="en-US" dirty="0" smtClean="0"/>
              <a:t>The aim is to do an re-ranking of candidate answers generated from a traditional QA system to filter out incorrect answers.</a:t>
            </a:r>
          </a:p>
          <a:p>
            <a:r>
              <a:rPr lang="en-US" dirty="0" smtClean="0"/>
              <a:t>The Question is inverted by making an existing entity the query and substituting the candidate answer back into the question</a:t>
            </a:r>
          </a:p>
          <a:p>
            <a:pPr lvl="1"/>
            <a:r>
              <a:rPr lang="en-US" dirty="0" smtClean="0"/>
              <a:t>“ What is the </a:t>
            </a:r>
            <a:r>
              <a:rPr lang="en-US" b="1" dirty="0" smtClean="0"/>
              <a:t>capital</a:t>
            </a:r>
            <a:r>
              <a:rPr lang="en-US" dirty="0" smtClean="0"/>
              <a:t> of </a:t>
            </a:r>
            <a:r>
              <a:rPr lang="en-US" b="1" dirty="0" smtClean="0"/>
              <a:t>France</a:t>
            </a:r>
            <a:r>
              <a:rPr lang="en-US" dirty="0" smtClean="0"/>
              <a:t> ?“ 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“Of what </a:t>
            </a:r>
            <a:r>
              <a:rPr lang="en-US" b="1" dirty="0" smtClean="0"/>
              <a:t>country</a:t>
            </a:r>
            <a:r>
              <a:rPr lang="en-US" dirty="0" smtClean="0"/>
              <a:t> is </a:t>
            </a:r>
            <a:r>
              <a:rPr lang="en-US" b="1" dirty="0" smtClean="0"/>
              <a:t>Paris</a:t>
            </a:r>
            <a:r>
              <a:rPr lang="en-US" dirty="0" smtClean="0"/>
              <a:t> the capital of ?“</a:t>
            </a:r>
          </a:p>
          <a:p>
            <a:r>
              <a:rPr lang="en-US" dirty="0" smtClean="0"/>
              <a:t>The answers of the inverted question are used to decrease the confidence of incorrect answers, and increase confidence for the correct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0-02-18 at 1.13.52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19200"/>
            <a:ext cx="8343830" cy="48883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Architecture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0-02-18 at 1.04.10 AM.png"/>
          <p:cNvPicPr>
            <a:picLocks noChangeAspect="1"/>
          </p:cNvPicPr>
          <p:nvPr/>
        </p:nvPicPr>
        <p:blipFill>
          <a:blip r:embed="rId2"/>
          <a:srcRect b="290"/>
          <a:stretch>
            <a:fillRect/>
          </a:stretch>
        </p:blipFill>
        <p:spPr>
          <a:xfrm>
            <a:off x="685800" y="2971800"/>
            <a:ext cx="4248535" cy="3276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71599"/>
          </a:xfrm>
        </p:spPr>
        <p:txBody>
          <a:bodyPr>
            <a:noAutofit/>
          </a:bodyPr>
          <a:lstStyle/>
          <a:p>
            <a:r>
              <a:rPr lang="en-US" sz="2100" dirty="0" smtClean="0"/>
              <a:t>The entity being sought in the inverted question is called the pivot</a:t>
            </a:r>
          </a:p>
          <a:p>
            <a:r>
              <a:rPr lang="en-US" sz="2100" dirty="0" smtClean="0"/>
              <a:t>The Inversion is done by transforming the QFrame, (obtained by Question Processing)</a:t>
            </a:r>
          </a:p>
          <a:p>
            <a:r>
              <a:rPr lang="en-US" sz="2100" dirty="0" smtClean="0"/>
              <a:t>Example: “What was the capital of Germany in 1945”</a:t>
            </a:r>
          </a:p>
          <a:p>
            <a:endParaRPr lang="en-US" sz="2100" dirty="0" smtClean="0"/>
          </a:p>
          <a:p>
            <a:endParaRPr lang="en-US" sz="2100" dirty="0" smtClean="0"/>
          </a:p>
          <a:p>
            <a:endParaRPr lang="en-US" sz="2100" dirty="0"/>
          </a:p>
        </p:txBody>
      </p:sp>
      <p:sp>
        <p:nvSpPr>
          <p:cNvPr id="13" name="TextBox 12"/>
          <p:cNvSpPr txBox="1"/>
          <p:nvPr/>
        </p:nvSpPr>
        <p:spPr>
          <a:xfrm>
            <a:off x="4934335" y="3037344"/>
            <a:ext cx="403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100" b="1" dirty="0" smtClean="0"/>
              <a:t>Transformations</a:t>
            </a:r>
            <a:r>
              <a:rPr lang="en-US" sz="2100" dirty="0" smtClean="0"/>
              <a:t>: </a:t>
            </a:r>
          </a:p>
          <a:p>
            <a:pPr marL="742950" lvl="1" indent="-285750" algn="just">
              <a:buSzPct val="94000"/>
              <a:buFont typeface="Lucida Grande"/>
              <a:buChar char="-"/>
            </a:pPr>
            <a:r>
              <a:rPr lang="en-US" sz="2100" dirty="0" smtClean="0"/>
              <a:t>Pivot term with &lt;CandAns&gt;</a:t>
            </a:r>
          </a:p>
          <a:p>
            <a:pPr marL="742950" lvl="1" indent="-285750" algn="just">
              <a:buSzPct val="94000"/>
              <a:buFont typeface="Lucida Grande"/>
              <a:buChar char="-"/>
            </a:pPr>
            <a:r>
              <a:rPr lang="en-US" sz="2100" dirty="0"/>
              <a:t>O</a:t>
            </a:r>
            <a:r>
              <a:rPr lang="en-US" sz="2100" dirty="0" smtClean="0"/>
              <a:t>riginal </a:t>
            </a:r>
            <a:r>
              <a:rPr lang="en-US" sz="2100" dirty="0"/>
              <a:t>answer type with the type of the pivot </a:t>
            </a:r>
            <a:r>
              <a:rPr lang="en-US" sz="2100" dirty="0" smtClean="0"/>
              <a:t>term</a:t>
            </a:r>
          </a:p>
          <a:p>
            <a:pPr marL="742950" lvl="1" indent="-285750" algn="just">
              <a:buSzPct val="94000"/>
              <a:buFont typeface="Lucida Grande"/>
              <a:buChar char="-"/>
            </a:pPr>
            <a:r>
              <a:rPr lang="en-US" sz="2100" dirty="0" smtClean="0"/>
              <a:t>In </a:t>
            </a:r>
            <a:r>
              <a:rPr lang="en-US" sz="2100" dirty="0"/>
              <a:t>the relationships the pivot term with its type and the original answer type with &lt;</a:t>
            </a:r>
            <a:r>
              <a:rPr lang="en-US" sz="2100" dirty="0" smtClean="0"/>
              <a:t>CandAns&gt;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Candidate answers are divided in two categories, </a:t>
            </a:r>
            <a:r>
              <a:rPr lang="en-US" b="1" dirty="0" err="1" smtClean="0"/>
              <a:t>SoftRefutation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err="1" smtClean="0"/>
              <a:t>MustConstrain</a:t>
            </a:r>
            <a:r>
              <a:rPr lang="en-US" dirty="0" smtClean="0"/>
              <a:t> (populated manually)</a:t>
            </a:r>
          </a:p>
          <a:p>
            <a:r>
              <a:rPr lang="en-US" dirty="0" smtClean="0"/>
              <a:t>Scores of original answers are recomputed based on original scores, inversion results, and membership of SR or MC.</a:t>
            </a:r>
          </a:p>
          <a:p>
            <a:r>
              <a:rPr lang="en-US" dirty="0" smtClean="0"/>
              <a:t>TREC-11 was used for training</a:t>
            </a:r>
          </a:p>
          <a:p>
            <a:r>
              <a:rPr lang="en-US" dirty="0" smtClean="0"/>
              <a:t>Experiment focused on finding those correct answers which ranked  2</a:t>
            </a:r>
            <a:r>
              <a:rPr lang="en-US" baseline="30000" dirty="0" smtClean="0"/>
              <a:t>nd,</a:t>
            </a:r>
            <a:r>
              <a:rPr lang="en-US" dirty="0" smtClean="0"/>
              <a:t> i.e. </a:t>
            </a:r>
            <a:r>
              <a:rPr lang="en-US" b="1" dirty="0" smtClean="0"/>
              <a:t>promote them to first rank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Also, introduce </a:t>
            </a:r>
            <a:r>
              <a:rPr lang="en-US" b="1" dirty="0" err="1" smtClean="0"/>
              <a:t>nils</a:t>
            </a:r>
            <a:r>
              <a:rPr lang="en-US" b="1" dirty="0" smtClean="0"/>
              <a:t>, </a:t>
            </a:r>
            <a:r>
              <a:rPr lang="en-US" dirty="0" smtClean="0"/>
              <a:t>i.e. say that correct answer is neither of the top 2 original answers.</a:t>
            </a:r>
          </a:p>
          <a:p>
            <a:r>
              <a:rPr lang="en-US" b="1" dirty="0" smtClean="0"/>
              <a:t>Decision Trees </a:t>
            </a:r>
            <a:r>
              <a:rPr lang="en-US" dirty="0" smtClean="0"/>
              <a:t>were used (using </a:t>
            </a:r>
            <a:r>
              <a:rPr lang="en-US" dirty="0" err="1" smtClean="0"/>
              <a:t>Weka</a:t>
            </a:r>
            <a:r>
              <a:rPr lang="en-US" dirty="0" smtClean="0"/>
              <a:t>) for re-ranking results.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look at TREC stats</a:t>
            </a:r>
            <a:endParaRPr lang="en-US" dirty="0"/>
          </a:p>
        </p:txBody>
      </p:sp>
      <p:pic>
        <p:nvPicPr>
          <p:cNvPr id="4" name="Content Placeholder 3" descr="Screen shot 2010-02-18 at 2.33.01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828800"/>
            <a:ext cx="6329745" cy="2896663"/>
          </a:xfrm>
        </p:spPr>
      </p:pic>
      <p:sp>
        <p:nvSpPr>
          <p:cNvPr id="5" name="TextBox 4"/>
          <p:cNvSpPr txBox="1"/>
          <p:nvPr/>
        </p:nvSpPr>
        <p:spPr>
          <a:xfrm>
            <a:off x="2362200" y="4953000"/>
            <a:ext cx="482960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Baseline Statistics for TREC-11,12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-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Evaluation done in 2 stages</a:t>
            </a:r>
          </a:p>
          <a:p>
            <a:pPr lvl="1"/>
            <a:r>
              <a:rPr lang="en-US" dirty="0" smtClean="0"/>
              <a:t>Fixed Question and TREC12 factoid Question set</a:t>
            </a:r>
          </a:p>
          <a:p>
            <a:r>
              <a:rPr lang="en-US" dirty="0" smtClean="0"/>
              <a:t>Fixed question : “What is the capital of X” tested on </a:t>
            </a:r>
            <a:r>
              <a:rPr lang="en-US" dirty="0" err="1" smtClean="0"/>
              <a:t>Aquaint</a:t>
            </a:r>
            <a:r>
              <a:rPr lang="en-US" dirty="0" smtClean="0"/>
              <a:t> Corpus (newswire) and CNS Corpus (about </a:t>
            </a:r>
            <a:r>
              <a:rPr lang="en-US" dirty="0" err="1" smtClean="0"/>
              <a:t>WMDs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Results : </a:t>
            </a:r>
            <a:endParaRPr lang="en-US" dirty="0"/>
          </a:p>
        </p:txBody>
      </p:sp>
      <p:pic>
        <p:nvPicPr>
          <p:cNvPr id="4" name="Picture 3" descr="Screen shot 2010-02-18 at 2.10.52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505200"/>
            <a:ext cx="5478475" cy="2895600"/>
          </a:xfrm>
          <a:prstGeom prst="rect">
            <a:avLst/>
          </a:prstGeom>
          <a:solidFill>
            <a:srgbClr val="000000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-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5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414 factoid questions from TREC12 were processed</a:t>
            </a:r>
          </a:p>
          <a:p>
            <a:r>
              <a:rPr lang="en-US" dirty="0" smtClean="0"/>
              <a:t>Out of 32 questions which has correct answers ranked 2</a:t>
            </a:r>
            <a:r>
              <a:rPr lang="en-US" baseline="30000" dirty="0" smtClean="0"/>
              <a:t>nd</a:t>
            </a:r>
            <a:r>
              <a:rPr lang="en-US" dirty="0" smtClean="0"/>
              <a:t>, 12 were promoted to first place. But 4 of previous correctly 1</a:t>
            </a:r>
            <a:r>
              <a:rPr lang="en-US" baseline="30000" dirty="0" smtClean="0"/>
              <a:t>st</a:t>
            </a:r>
            <a:r>
              <a:rPr lang="en-US" dirty="0" smtClean="0"/>
              <a:t> ranked answers were demoted.</a:t>
            </a:r>
            <a:endParaRPr lang="en-US" dirty="0"/>
          </a:p>
        </p:txBody>
      </p:sp>
      <p:pic>
        <p:nvPicPr>
          <p:cNvPr id="4" name="Picture 3" descr="Screen shot 2010-02-18 at 2.20.0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505200"/>
            <a:ext cx="6273800" cy="2357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 which affect performance</a:t>
            </a:r>
          </a:p>
          <a:p>
            <a:pPr lvl="1"/>
            <a:r>
              <a:rPr lang="en-US" dirty="0" smtClean="0"/>
              <a:t>Answer scoring mechanism</a:t>
            </a:r>
          </a:p>
          <a:p>
            <a:pPr lvl="1"/>
            <a:r>
              <a:rPr lang="en-US" dirty="0" smtClean="0"/>
              <a:t>NER System being used</a:t>
            </a:r>
          </a:p>
          <a:p>
            <a:pPr lvl="1"/>
            <a:r>
              <a:rPr lang="en-US" dirty="0" smtClean="0"/>
              <a:t>Coverage of </a:t>
            </a:r>
            <a:r>
              <a:rPr lang="en-US" dirty="0" err="1" smtClean="0"/>
              <a:t>SoftRefutation</a:t>
            </a:r>
            <a:r>
              <a:rPr lang="en-US" dirty="0" smtClean="0"/>
              <a:t> and </a:t>
            </a:r>
            <a:r>
              <a:rPr lang="en-US" dirty="0" err="1" smtClean="0"/>
              <a:t>MustContraint</a:t>
            </a:r>
            <a:r>
              <a:rPr lang="en-US" dirty="0" smtClean="0"/>
              <a:t> Classes</a:t>
            </a:r>
          </a:p>
          <a:p>
            <a:pPr lvl="1"/>
            <a:r>
              <a:rPr lang="en-US" dirty="0" smtClean="0"/>
              <a:t>Cases where inverted questions are too general</a:t>
            </a:r>
          </a:p>
          <a:p>
            <a:pPr lvl="2"/>
            <a:r>
              <a:rPr lang="en-US" dirty="0" smtClean="0"/>
              <a:t>Invert “when was MTV started” -&gt; “what started in 1980”</a:t>
            </a:r>
          </a:p>
          <a:p>
            <a:pPr lvl="1"/>
            <a:r>
              <a:rPr lang="en-US" dirty="0" smtClean="0"/>
              <a:t>Presence of Synonymous answers (</a:t>
            </a:r>
            <a:r>
              <a:rPr lang="en-US" dirty="0" err="1" smtClean="0"/>
              <a:t>eg</a:t>
            </a:r>
            <a:r>
              <a:rPr lang="en-US" dirty="0" smtClean="0"/>
              <a:t>. UK and GB)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444</Words>
  <Application>Microsoft Macintosh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Improving QA Accuracy by Question Inversion</vt:lpstr>
      <vt:lpstr>Overview</vt:lpstr>
      <vt:lpstr>The Architecture</vt:lpstr>
      <vt:lpstr>Inverting Questions</vt:lpstr>
      <vt:lpstr>Experiments </vt:lpstr>
      <vt:lpstr>Quick look at TREC stats</vt:lpstr>
      <vt:lpstr>Evaluation - I</vt:lpstr>
      <vt:lpstr>Evaluation - II</vt:lpstr>
      <vt:lpstr>Discussion</vt:lpstr>
      <vt:lpstr>Questions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 Bhardwaj</dc:creator>
  <cp:lastModifiedBy>Vikas Bhardwaj</cp:lastModifiedBy>
  <cp:revision>58</cp:revision>
  <cp:lastPrinted>2010-02-18T06:17:28Z</cp:lastPrinted>
  <dcterms:created xsi:type="dcterms:W3CDTF">2010-02-17T17:29:58Z</dcterms:created>
  <dcterms:modified xsi:type="dcterms:W3CDTF">2010-02-18T07:36:25Z</dcterms:modified>
</cp:coreProperties>
</file>