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4"/>
  </p:notesMasterIdLst>
  <p:sldIdLst>
    <p:sldId id="581" r:id="rId2"/>
    <p:sldId id="582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FF99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601" autoAdjust="0"/>
  </p:normalViewPr>
  <p:slideViewPr>
    <p:cSldViewPr>
      <p:cViewPr>
        <p:scale>
          <a:sx n="60" d="100"/>
          <a:sy n="60" d="100"/>
        </p:scale>
        <p:origin x="-64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as </a:t>
            </a:r>
            <a:r>
              <a:rPr lang="en-US" smtClean="0"/>
              <a:t>a Parallel Corpus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corpora are useful</a:t>
            </a:r>
          </a:p>
          <a:p>
            <a:pPr lvl="2"/>
            <a:r>
              <a:rPr lang="en-US" dirty="0" smtClean="0"/>
              <a:t>Training data for statistical MT</a:t>
            </a:r>
          </a:p>
          <a:p>
            <a:pPr lvl="2"/>
            <a:r>
              <a:rPr lang="en-US" dirty="0" smtClean="0"/>
              <a:t>Lexical correspondences for cross-lingual IR</a:t>
            </a:r>
          </a:p>
          <a:p>
            <a:r>
              <a:rPr lang="en-US" dirty="0" smtClean="0"/>
              <a:t>Early work: </a:t>
            </a:r>
            <a:r>
              <a:rPr lang="en-US" dirty="0" err="1" smtClean="0"/>
              <a:t>Hansards</a:t>
            </a:r>
            <a:endParaRPr lang="en-US" dirty="0" smtClean="0"/>
          </a:p>
          <a:p>
            <a:pPr lvl="1"/>
            <a:r>
              <a:rPr lang="en-US" dirty="0" smtClean="0"/>
              <a:t>Canadian parliamentary proceedings</a:t>
            </a:r>
          </a:p>
          <a:p>
            <a:pPr lvl="1"/>
            <a:r>
              <a:rPr lang="en-US" dirty="0" smtClean="0"/>
              <a:t>French/English only</a:t>
            </a:r>
          </a:p>
          <a:p>
            <a:r>
              <a:rPr lang="en-US" dirty="0" smtClean="0"/>
              <a:t>Still most resources are in formal newspaper style only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Seed: bilingual lexicon</a:t>
            </a:r>
          </a:p>
          <a:p>
            <a:r>
              <a:rPr lang="en-US" sz="2800" dirty="0" smtClean="0"/>
              <a:t>Link: pair x is in L1 and y in L2</a:t>
            </a:r>
          </a:p>
          <a:p>
            <a:r>
              <a:rPr lang="en-US" sz="2800" dirty="0" smtClean="0"/>
              <a:t>Probability that x a translation of y given by bilingual lexicon</a:t>
            </a:r>
          </a:p>
          <a:p>
            <a:r>
              <a:rPr lang="en-US" sz="2800" dirty="0" smtClean="0"/>
              <a:t>Want most probable link sequence that could account for a pair of texts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Product of the probability of links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Best set of links using Maximum Weighted Bipartite Matching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Cross-language similarity score: </a:t>
            </a:r>
            <a:r>
              <a:rPr lang="en-US" dirty="0" err="1" smtClean="0"/>
              <a:t>tsim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Computed on first 500 words of a document for efficiency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667" t="54000" r="30000" b="36667"/>
          <a:stretch>
            <a:fillRect/>
          </a:stretch>
        </p:blipFill>
        <p:spPr bwMode="auto">
          <a:xfrm>
            <a:off x="2286000" y="2590800"/>
            <a:ext cx="60089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 smtClean="0"/>
              <a:t>Dictionary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English/French dictionary: 34,808 entries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Dictionary of English/French cognates: 35,513 pairs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Additional web pairs: 11,264 from Bible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Final lexicon: 132,155 pairs</a:t>
            </a:r>
          </a:p>
          <a:p>
            <a:r>
              <a:rPr lang="en-US" sz="2800" dirty="0" smtClean="0"/>
              <a:t>Trained threshold for t-</a:t>
            </a:r>
            <a:r>
              <a:rPr lang="en-US" sz="2800" dirty="0" err="1" smtClean="0"/>
              <a:t>sim</a:t>
            </a:r>
            <a:r>
              <a:rPr lang="en-US" sz="2800" dirty="0" smtClean="0"/>
              <a:t> on 32 pairs from Strand test set</a:t>
            </a:r>
          </a:p>
          <a:p>
            <a:r>
              <a:rPr lang="en-US" sz="2800" dirty="0" smtClean="0"/>
              <a:t>Strand (manual): </a:t>
            </a:r>
            <a:r>
              <a:rPr lang="en-US" sz="2800" dirty="0" err="1" smtClean="0"/>
              <a:t>Fmeasure</a:t>
            </a:r>
            <a:r>
              <a:rPr lang="en-US" sz="2800" dirty="0" smtClean="0"/>
              <a:t> of .81</a:t>
            </a:r>
          </a:p>
          <a:p>
            <a:r>
              <a:rPr lang="en-US" sz="2800" dirty="0" err="1" smtClean="0"/>
              <a:t>Tsim</a:t>
            </a:r>
            <a:r>
              <a:rPr lang="en-US" sz="2800" dirty="0" smtClean="0"/>
              <a:t>: F-measure of .88</a:t>
            </a:r>
          </a:p>
          <a:p>
            <a:r>
              <a:rPr lang="en-US" sz="2800" dirty="0" smtClean="0"/>
              <a:t>Combined model: F-measure .977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parallel text from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Strand: use similar structure to find likely translations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Using similar content to find translations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Applying methods to the Internet Archive, dramatically </a:t>
            </a:r>
            <a:r>
              <a:rPr lang="en-US" smtClean="0"/>
              <a:t>increasing quantity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Translation Recognition Acquiring Natural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Location of possible translations</a:t>
            </a:r>
          </a:p>
          <a:p>
            <a:pPr lvl="1"/>
            <a:r>
              <a:rPr lang="en-US" dirty="0" smtClean="0"/>
              <a:t>Generation of candidate translations</a:t>
            </a:r>
          </a:p>
          <a:p>
            <a:pPr lvl="1"/>
            <a:r>
              <a:rPr lang="en-US" dirty="0" smtClean="0"/>
              <a:t>Filtering of candidates based on structure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Search for language in anchors (anchor: “English” OR anchor: “French”)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22000" r="18333" b="14000"/>
          <a:stretch>
            <a:fillRect/>
          </a:stretch>
        </p:blipFill>
        <p:spPr bwMode="auto">
          <a:xfrm>
            <a:off x="0" y="304799"/>
            <a:ext cx="8915400" cy="56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Linearize</a:t>
            </a:r>
            <a:r>
              <a:rPr lang="en-US" dirty="0" smtClean="0"/>
              <a:t> HTML and discard content</a:t>
            </a:r>
          </a:p>
          <a:p>
            <a:r>
              <a:rPr lang="en-US" dirty="0" smtClean="0"/>
              <a:t>Run through transducer to produce:</a:t>
            </a:r>
          </a:p>
          <a:p>
            <a:pPr lvl="2"/>
            <a:r>
              <a:rPr lang="en-US" dirty="0" smtClean="0"/>
              <a:t>[START element-label]</a:t>
            </a:r>
          </a:p>
          <a:p>
            <a:pPr lvl="2"/>
            <a:r>
              <a:rPr lang="en-US" dirty="0" smtClean="0"/>
              <a:t>[END element-label]</a:t>
            </a:r>
          </a:p>
          <a:p>
            <a:pPr lvl="2"/>
            <a:r>
              <a:rPr lang="en-US" dirty="0" smtClean="0"/>
              <a:t>[CHUNK length]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Align sequences using dynamic programming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67" t="32667" r="19167" b="12667"/>
          <a:stretch>
            <a:fillRect/>
          </a:stretch>
        </p:blipFill>
        <p:spPr bwMode="auto">
          <a:xfrm>
            <a:off x="381000" y="685800"/>
            <a:ext cx="8610600" cy="47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Dp</a:t>
            </a:r>
            <a:r>
              <a:rPr lang="en-US" dirty="0" smtClean="0"/>
              <a:t>: difference in # structural items that have no match</a:t>
            </a:r>
          </a:p>
          <a:p>
            <a:r>
              <a:rPr lang="en-US" dirty="0" smtClean="0"/>
              <a:t>N: number of aligned non-markup chunks of different lengths</a:t>
            </a:r>
          </a:p>
          <a:p>
            <a:r>
              <a:rPr lang="en-US" dirty="0" smtClean="0"/>
              <a:t>R: correlation of chunk lengths</a:t>
            </a:r>
          </a:p>
          <a:p>
            <a:r>
              <a:rPr lang="en-US" dirty="0" smtClean="0"/>
              <a:t>P: significance level of the correlations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Human judgments on 326 English-French paired pages</a:t>
            </a:r>
          </a:p>
          <a:p>
            <a:r>
              <a:rPr lang="en-US" dirty="0" smtClean="0"/>
              <a:t>Using manually set thresholds on </a:t>
            </a:r>
            <a:r>
              <a:rPr lang="en-US" dirty="0" err="1" smtClean="0"/>
              <a:t>dp</a:t>
            </a:r>
            <a:r>
              <a:rPr lang="en-US" dirty="0" smtClean="0"/>
              <a:t> and 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100% precision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68.6% recall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Similar results on English/Chinese; English/Spanish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Typically throws out 1/3 data</a:t>
            </a:r>
          </a:p>
          <a:p>
            <a:r>
              <a:rPr lang="en-US" dirty="0" smtClean="0"/>
              <a:t>Using machine learning: recall: 84% precision: 96%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structural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translations have similar structures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 all texts use HTML markup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12154</TotalTime>
  <Words>315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intWithHum03Intro</vt:lpstr>
      <vt:lpstr>The Web as a Parallel Corpus</vt:lpstr>
      <vt:lpstr>Harvesting parallel text from web</vt:lpstr>
      <vt:lpstr>STRAND</vt:lpstr>
      <vt:lpstr>Slide 4</vt:lpstr>
      <vt:lpstr>Structural Filtering</vt:lpstr>
      <vt:lpstr>Slide 6</vt:lpstr>
      <vt:lpstr>Scalar values</vt:lpstr>
      <vt:lpstr>Evaluation</vt:lpstr>
      <vt:lpstr>Drawbacks of structural matching</vt:lpstr>
      <vt:lpstr>Content-based matching</vt:lpstr>
      <vt:lpstr>Slide 11</vt:lpstr>
      <vt:lpstr>Experiment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408</cp:revision>
  <cp:lastPrinted>1999-03-14T18:16:38Z</cp:lastPrinted>
  <dcterms:created xsi:type="dcterms:W3CDTF">1999-02-11T11:44:10Z</dcterms:created>
  <dcterms:modified xsi:type="dcterms:W3CDTF">2010-04-08T18:14:31Z</dcterms:modified>
</cp:coreProperties>
</file>