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2"/>
  </p:notesMasterIdLst>
  <p:sldIdLst>
    <p:sldId id="563" r:id="rId2"/>
    <p:sldId id="572" r:id="rId3"/>
    <p:sldId id="573" r:id="rId4"/>
    <p:sldId id="574" r:id="rId5"/>
    <p:sldId id="576" r:id="rId6"/>
    <p:sldId id="575" r:id="rId7"/>
    <p:sldId id="577" r:id="rId8"/>
    <p:sldId id="579" r:id="rId9"/>
    <p:sldId id="580" r:id="rId10"/>
    <p:sldId id="578" r:id="rId11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FF"/>
    <a:srgbClr val="FF99FF"/>
    <a:srgbClr val="33CC33"/>
    <a:srgbClr val="FF0000"/>
    <a:srgbClr val="FF6600"/>
    <a:srgbClr val="CC6600"/>
    <a:srgbClr val="A2EC1E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601" autoAdjust="0"/>
  </p:normalViewPr>
  <p:slideViewPr>
    <p:cSldViewPr>
      <p:cViewPr>
        <p:scale>
          <a:sx n="60" d="100"/>
          <a:sy n="60" d="100"/>
        </p:scale>
        <p:origin x="-3084" y="-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90" y="-84"/>
      </p:cViewPr>
      <p:guideLst>
        <p:guide orient="horz" pos="289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893ABE9-72AC-486C-B3FF-3D7BAD46BF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127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8842375" y="6616700"/>
            <a:ext cx="3778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fld id="{DE842AC9-F3AE-464C-B729-B91A3799D0C6}" type="slidenum">
              <a:rPr lang="en-US" sz="1000"/>
              <a:pPr/>
              <a:t>‹#›</a:t>
            </a:fld>
            <a:endParaRPr lang="en-US" sz="100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2895600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1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make an appointment to come talk to me (or office hours)</a:t>
            </a:r>
          </a:p>
          <a:p>
            <a:pPr lvl="2"/>
            <a:r>
              <a:rPr lang="en-US" dirty="0" smtClean="0"/>
              <a:t>What additional things should you add to your project?</a:t>
            </a:r>
          </a:p>
          <a:p>
            <a:pPr lvl="2"/>
            <a:r>
              <a:rPr lang="en-US" dirty="0" smtClean="0"/>
              <a:t>Are you on the right track with your method?</a:t>
            </a:r>
          </a:p>
          <a:p>
            <a:pPr lvl="2"/>
            <a:r>
              <a:rPr lang="en-US" dirty="0" smtClean="0"/>
              <a:t>Any time next </a:t>
            </a:r>
            <a:r>
              <a:rPr lang="en-US" dirty="0" smtClean="0"/>
              <a:t>week</a:t>
            </a:r>
          </a:p>
          <a:p>
            <a:r>
              <a:rPr lang="en-US" dirty="0" smtClean="0"/>
              <a:t>Next week: Invited speakers from Google:  </a:t>
            </a:r>
            <a:r>
              <a:rPr lang="en-US" dirty="0" err="1" smtClean="0"/>
              <a:t>Wisam</a:t>
            </a:r>
            <a:r>
              <a:rPr lang="en-US" dirty="0" smtClean="0"/>
              <a:t> </a:t>
            </a:r>
            <a:r>
              <a:rPr lang="en-US" dirty="0" err="1" smtClean="0"/>
              <a:t>Dakka</a:t>
            </a:r>
            <a:r>
              <a:rPr lang="en-US" dirty="0" smtClean="0"/>
              <a:t> and Kevin </a:t>
            </a:r>
            <a:r>
              <a:rPr lang="en-US" dirty="0" err="1" smtClean="0"/>
              <a:t>Lerman</a:t>
            </a:r>
            <a:endParaRPr lang="en-US" dirty="0" smtClean="0"/>
          </a:p>
          <a:p>
            <a:pPr lvl="1"/>
            <a:r>
              <a:rPr lang="en-US" dirty="0" smtClean="0"/>
              <a:t>Stay </a:t>
            </a:r>
            <a:r>
              <a:rPr lang="en-US" smtClean="0"/>
              <a:t>tuned for room!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0000" t="62000" r="14167" b="8667"/>
          <a:stretch>
            <a:fillRect/>
          </a:stretch>
        </p:blipFill>
        <p:spPr bwMode="auto">
          <a:xfrm>
            <a:off x="-1" y="1295400"/>
            <a:ext cx="930332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276350"/>
          </a:xfrm>
        </p:spPr>
        <p:txBody>
          <a:bodyPr/>
          <a:lstStyle/>
          <a:p>
            <a:r>
              <a:rPr lang="en-US" dirty="0" smtClean="0"/>
              <a:t>Web-based Models for 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z="2800" dirty="0" smtClean="0"/>
              <a:t>Can web-based counts be used to develop good bigram models?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Verified for same task on web vs. corpus</a:t>
            </a:r>
          </a:p>
          <a:p>
            <a:pPr lvl="2"/>
            <a:r>
              <a:rPr lang="en-US" sz="2000" dirty="0" smtClean="0"/>
              <a:t>British National Corpus (BNC)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800" dirty="0" smtClean="0"/>
              <a:t>Unsupervised </a:t>
            </a:r>
            <a:r>
              <a:rPr lang="en-US" sz="2800" dirty="0" err="1" smtClean="0"/>
              <a:t>ngram</a:t>
            </a:r>
            <a:r>
              <a:rPr lang="en-US" sz="2800" dirty="0" smtClean="0"/>
              <a:t> models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Many tasks. Let’s take a sample:</a:t>
            </a:r>
          </a:p>
          <a:p>
            <a:pPr lvl="2"/>
            <a:r>
              <a:rPr lang="en-US" dirty="0" smtClean="0"/>
              <a:t>Candidate target word selection for MT</a:t>
            </a:r>
          </a:p>
          <a:p>
            <a:pPr lvl="2"/>
            <a:r>
              <a:rPr lang="en-US" dirty="0" smtClean="0"/>
              <a:t>Compound noun bracketing</a:t>
            </a:r>
          </a:p>
          <a:p>
            <a:pPr lvl="2"/>
            <a:r>
              <a:rPr lang="en-US" dirty="0" smtClean="0"/>
              <a:t>PP attachment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web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The number of hits for queries generated for this n-gram</a:t>
            </a:r>
          </a:p>
          <a:p>
            <a:pPr lvl="1"/>
            <a:r>
              <a:rPr lang="en-US" dirty="0" smtClean="0"/>
              <a:t>Literal queries: “airplanes flew”</a:t>
            </a:r>
          </a:p>
          <a:p>
            <a:pPr lvl="1"/>
            <a:r>
              <a:rPr lang="en-US" dirty="0" smtClean="0"/>
              <a:t>Inflected queries: “airplane flew” “airplanes fly” “airplane flies”…. Etc.</a:t>
            </a:r>
          </a:p>
          <a:p>
            <a:r>
              <a:rPr lang="en-US" dirty="0" smtClean="0"/>
              <a:t>Google and </a:t>
            </a:r>
            <a:r>
              <a:rPr lang="en-US" dirty="0" err="1" smtClean="0"/>
              <a:t>Altavista</a:t>
            </a:r>
            <a:endParaRPr lang="en-US" dirty="0" smtClean="0"/>
          </a:p>
          <a:p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False positives when punctuation ignored</a:t>
            </a:r>
          </a:p>
          <a:p>
            <a:pPr lvl="1"/>
            <a:r>
              <a:rPr lang="en-US" dirty="0" smtClean="0"/>
              <a:t>Matches may include links, filenames, etc.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Web and Corpus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model: if </a:t>
            </a:r>
            <a:r>
              <a:rPr lang="en-US" dirty="0" err="1" smtClean="0"/>
              <a:t>ngram</a:t>
            </a:r>
            <a:r>
              <a:rPr lang="en-US" dirty="0" smtClean="0"/>
              <a:t> count falls below threshold, use web count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Interpolation model: count is combination of web and corpus: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Threshold and </a:t>
            </a:r>
            <a:r>
              <a:rPr lang="el-GR" dirty="0" smtClean="0"/>
              <a:t>λ</a:t>
            </a:r>
            <a:r>
              <a:rPr lang="en-US" dirty="0" smtClean="0"/>
              <a:t> set through tuning on development corpus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7500" t="40000" r="37500" b="52000"/>
          <a:stretch>
            <a:fillRect/>
          </a:stretch>
        </p:blipFill>
        <p:spPr bwMode="auto">
          <a:xfrm>
            <a:off x="2743200" y="480060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selection for 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de-DE" sz="2800" dirty="0" smtClean="0"/>
              <a:t>A.Die </a:t>
            </a:r>
            <a:r>
              <a:rPr lang="de-DE" sz="2800" dirty="0" smtClean="0">
                <a:solidFill>
                  <a:srgbClr val="FFFF00"/>
                </a:solidFill>
              </a:rPr>
              <a:t>Geschichte</a:t>
            </a:r>
            <a:r>
              <a:rPr lang="de-DE" sz="2800" dirty="0" smtClean="0"/>
              <a:t> andert sich, nicht jedoch die Geographie.</a:t>
            </a:r>
          </a:p>
          <a:p>
            <a:r>
              <a:rPr lang="en-US" sz="2800" dirty="0" smtClean="0"/>
              <a:t>b. </a:t>
            </a:r>
            <a:r>
              <a:rPr lang="en-US" sz="2800" dirty="0" smtClean="0">
                <a:solidFill>
                  <a:srgbClr val="FFFF00"/>
                </a:solidFill>
              </a:rPr>
              <a:t>{History, story, tale, saga, strip} </a:t>
            </a:r>
            <a:r>
              <a:rPr lang="en-US" sz="2800" dirty="0" smtClean="0"/>
              <a:t>changes but geography does not.</a:t>
            </a:r>
          </a:p>
          <a:p>
            <a:r>
              <a:rPr lang="en-US" sz="2800" dirty="0" smtClean="0"/>
              <a:t>Translate verb object pairs where translation of verb is known, select the most likely noun that goes with it</a:t>
            </a:r>
          </a:p>
          <a:p>
            <a:r>
              <a:rPr lang="en-US" sz="2800" dirty="0" smtClean="0"/>
              <a:t>Web counts obtained for all verb/object translations and selected using</a:t>
            </a:r>
          </a:p>
          <a:p>
            <a:pPr lvl="1"/>
            <a:r>
              <a:rPr lang="en-US" dirty="0" smtClean="0"/>
              <a:t>Collocation frequency: f(</a:t>
            </a:r>
            <a:r>
              <a:rPr lang="en-US" dirty="0" err="1" smtClean="0"/>
              <a:t>v,n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Conditional probability: f(</a:t>
            </a:r>
            <a:r>
              <a:rPr lang="en-US" dirty="0" err="1" smtClean="0"/>
              <a:t>v,n</a:t>
            </a:r>
            <a:r>
              <a:rPr lang="en-US" dirty="0" smtClean="0"/>
              <a:t>)/f(n)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833" t="14667" r="19167" b="49333"/>
          <a:stretch>
            <a:fillRect/>
          </a:stretch>
        </p:blipFill>
        <p:spPr bwMode="auto">
          <a:xfrm>
            <a:off x="59267" y="2438400"/>
            <a:ext cx="8940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Bracketing of Compound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[backup compiler] disk vs. backup [compiler disk]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Lauer: sophisticated dependency model using </a:t>
            </a:r>
            <a:r>
              <a:rPr lang="en-US" sz="2800" dirty="0" err="1" smtClean="0"/>
              <a:t>Thesauris</a:t>
            </a:r>
            <a:r>
              <a:rPr lang="en-US" sz="2800" dirty="0" smtClean="0"/>
              <a:t>: 77.5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2500" t="43259" r="14167" b="26667"/>
          <a:stretch>
            <a:fillRect/>
          </a:stretch>
        </p:blipFill>
        <p:spPr bwMode="auto">
          <a:xfrm>
            <a:off x="0" y="3048000"/>
            <a:ext cx="898634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compound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rgbClr val="FFFF00"/>
                </a:solidFill>
              </a:rPr>
              <a:t>Pet spray: a spray for pets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Onion tears: tears caused by onions</a:t>
            </a:r>
          </a:p>
          <a:p>
            <a:r>
              <a:rPr lang="en-US" sz="2800" dirty="0" smtClean="0"/>
              <a:t>Lauer: avoids hand labeling with semantic tags by using prepositions:</a:t>
            </a:r>
          </a:p>
          <a:p>
            <a:pPr lvl="1"/>
            <a:r>
              <a:rPr lang="en-US" sz="2400" dirty="0" smtClean="0"/>
              <a:t>War story: must find “story about the war” in corpus over “story for the war”</a:t>
            </a:r>
          </a:p>
          <a:p>
            <a:pPr lvl="1"/>
            <a:r>
              <a:rPr lang="en-US" sz="2400" dirty="0" smtClean="0"/>
              <a:t>Uses 8 prepositions</a:t>
            </a:r>
          </a:p>
          <a:p>
            <a:pPr lvl="1"/>
            <a:r>
              <a:rPr lang="en-US" sz="2400" dirty="0" smtClean="0"/>
              <a:t>Model: </a:t>
            </a:r>
            <a:r>
              <a:rPr lang="en-US" sz="2400" dirty="0" err="1" smtClean="0"/>
              <a:t>Argmax</a:t>
            </a:r>
            <a:r>
              <a:rPr lang="en-US" sz="2400" dirty="0" smtClean="0"/>
              <a:t>(p) P(p|n1,n2)</a:t>
            </a:r>
          </a:p>
          <a:p>
            <a:pPr lvl="1"/>
            <a:r>
              <a:rPr lang="en-US" sz="2400" dirty="0" smtClean="0"/>
              <a:t>To avoid </a:t>
            </a:r>
            <a:br>
              <a:rPr lang="en-US" sz="2400" dirty="0" smtClean="0"/>
            </a:br>
            <a:r>
              <a:rPr lang="en-US" sz="2400" dirty="0" smtClean="0"/>
              <a:t>sparse data: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4167" t="42000" r="25000" b="40667"/>
          <a:stretch>
            <a:fillRect/>
          </a:stretch>
        </p:blipFill>
        <p:spPr bwMode="auto">
          <a:xfrm>
            <a:off x="3733800" y="55626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6667" t="22000" r="19167" b="16667"/>
          <a:stretch>
            <a:fillRect/>
          </a:stretch>
        </p:blipFill>
        <p:spPr bwMode="auto">
          <a:xfrm>
            <a:off x="-1" y="0"/>
            <a:ext cx="9440517" cy="668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WithHum03Intro">
  <a:themeElements>
    <a:clrScheme name="">
      <a:dk1>
        <a:srgbClr val="000000"/>
      </a:dk1>
      <a:lt1>
        <a:srgbClr val="FFFFFF"/>
      </a:lt1>
      <a:dk2>
        <a:srgbClr val="500093"/>
      </a:dk2>
      <a:lt2>
        <a:srgbClr val="00DFCA"/>
      </a:lt2>
      <a:accent1>
        <a:srgbClr val="DC0081"/>
      </a:accent1>
      <a:accent2>
        <a:srgbClr val="114FFB"/>
      </a:accent2>
      <a:accent3>
        <a:srgbClr val="B3AAC8"/>
      </a:accent3>
      <a:accent4>
        <a:srgbClr val="DADADA"/>
      </a:accent4>
      <a:accent5>
        <a:srgbClr val="EBAAC1"/>
      </a:accent5>
      <a:accent6>
        <a:srgbClr val="0E47E3"/>
      </a:accent6>
      <a:hlink>
        <a:srgbClr val="FAFD00"/>
      </a:hlink>
      <a:folHlink>
        <a:srgbClr val="500093"/>
      </a:folHlink>
    </a:clrScheme>
    <a:fontScheme name="intWithHum03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WithHum03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WithHum03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U:\slides\Research02\External-review\intWithHum03Intro.ppt</Template>
  <TotalTime>12096</TotalTime>
  <Words>309</Words>
  <Application>Microsoft Office PowerPoint</Application>
  <PresentationFormat>On-screen Show (4:3)</PresentationFormat>
  <Paragraphs>57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intWithHum03Intro</vt:lpstr>
      <vt:lpstr>Final Projects</vt:lpstr>
      <vt:lpstr>Web-based Models for NLP</vt:lpstr>
      <vt:lpstr>Obtaining web counts</vt:lpstr>
      <vt:lpstr>Combining Web and Corpus Counts</vt:lpstr>
      <vt:lpstr>Candidate selection for MT</vt:lpstr>
      <vt:lpstr>Results</vt:lpstr>
      <vt:lpstr>Bracketing of Compound Nouns</vt:lpstr>
      <vt:lpstr>Interpretation of compound nouns</vt:lpstr>
      <vt:lpstr>Slide 9</vt:lpstr>
      <vt:lpstr>Slide 10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Kathleen McKeown</dc:creator>
  <cp:lastModifiedBy>kathy</cp:lastModifiedBy>
  <cp:revision>388</cp:revision>
  <cp:lastPrinted>1999-03-14T18:16:38Z</cp:lastPrinted>
  <dcterms:created xsi:type="dcterms:W3CDTF">1999-02-11T11:44:10Z</dcterms:created>
  <dcterms:modified xsi:type="dcterms:W3CDTF">2010-04-08T21:41:22Z</dcterms:modified>
</cp:coreProperties>
</file>