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1"/>
  </p:notesMasterIdLst>
  <p:sldIdLst>
    <p:sldId id="421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66FF"/>
    <a:srgbClr val="FF99FF"/>
    <a:srgbClr val="33CC33"/>
    <a:srgbClr val="FF0000"/>
    <a:srgbClr val="FF6600"/>
    <a:srgbClr val="CC6600"/>
    <a:srgbClr val="A2EC1E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832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0" y="-84"/>
      </p:cViewPr>
      <p:guideLst>
        <p:guide orient="horz" pos="2894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893ABE9-72AC-486C-B3FF-3D7BAD46BF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71C158-E35D-4C14-BEA3-77CB3527208B}" type="slidenum">
              <a:rPr lang="en-US"/>
              <a:pPr/>
              <a:t>1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2F01C-7CE2-4D85-AE17-A7D05C1DE1FE}" type="slidenum">
              <a:rPr lang="en-US"/>
              <a:pPr/>
              <a:t>2</a:t>
            </a:fld>
            <a:endParaRPr lang="en-US"/>
          </a:p>
        </p:txBody>
      </p:sp>
      <p:sp>
        <p:nvSpPr>
          <p:cNvPr id="337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2BF9BE-50D3-442D-9E96-7F72633FAD4E}" type="slidenum">
              <a:rPr lang="en-US"/>
              <a:pPr/>
              <a:t>7</a:t>
            </a:fld>
            <a:endParaRPr lang="en-US"/>
          </a:p>
        </p:txBody>
      </p:sp>
      <p:sp>
        <p:nvSpPr>
          <p:cNvPr id="847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76250"/>
            <a:ext cx="77724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842375" y="6616700"/>
            <a:ext cx="377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fld id="{DE842AC9-F3AE-464C-B729-B91A3799D0C6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2895600" cy="220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1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lumbia.edu/~kathy/NLPWeb/finalpresentations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Natural Language Processing for the Web</a:t>
            </a:r>
          </a:p>
        </p:txBody>
      </p:sp>
      <p:sp>
        <p:nvSpPr>
          <p:cNvPr id="20480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514600"/>
            <a:ext cx="7315200" cy="1752600"/>
          </a:xfrm>
        </p:spPr>
        <p:txBody>
          <a:bodyPr/>
          <a:lstStyle/>
          <a:p>
            <a:pPr algn="l"/>
            <a:r>
              <a:rPr lang="en-US" dirty="0"/>
              <a:t>Prof. Kathleen </a:t>
            </a:r>
            <a:r>
              <a:rPr lang="en-US" dirty="0" err="1"/>
              <a:t>McKeown</a:t>
            </a:r>
            <a:endParaRPr lang="en-US" dirty="0"/>
          </a:p>
          <a:p>
            <a:pPr algn="l"/>
            <a:r>
              <a:rPr lang="en-US" dirty="0"/>
              <a:t>722 CEPSR, 939-7118</a:t>
            </a:r>
          </a:p>
          <a:p>
            <a:pPr algn="l"/>
            <a:r>
              <a:rPr lang="en-US" dirty="0"/>
              <a:t>Office Hours: Wed, 1-2; </a:t>
            </a:r>
            <a:r>
              <a:rPr lang="en-US" dirty="0" smtClean="0"/>
              <a:t>Tues 4-5</a:t>
            </a:r>
            <a:endParaRPr lang="en-US" dirty="0"/>
          </a:p>
          <a:p>
            <a:pPr algn="l"/>
            <a:r>
              <a:rPr lang="en-US" dirty="0"/>
              <a:t>TA:</a:t>
            </a:r>
          </a:p>
          <a:p>
            <a:pPr algn="l"/>
            <a:r>
              <a:rPr lang="en-US" dirty="0" smtClean="0"/>
              <a:t>Yves </a:t>
            </a:r>
            <a:r>
              <a:rPr lang="en-US" dirty="0" err="1" smtClean="0"/>
              <a:t>Petinot</a:t>
            </a:r>
            <a:endParaRPr lang="en-US" dirty="0"/>
          </a:p>
          <a:p>
            <a:pPr algn="l"/>
            <a:r>
              <a:rPr lang="en-US" dirty="0" smtClean="0"/>
              <a:t>719 </a:t>
            </a:r>
            <a:r>
              <a:rPr lang="en-US" dirty="0"/>
              <a:t>CEPSR, </a:t>
            </a:r>
            <a:r>
              <a:rPr lang="en-US" dirty="0" smtClean="0"/>
              <a:t>939-7116</a:t>
            </a:r>
            <a:endParaRPr lang="en-US" dirty="0"/>
          </a:p>
          <a:p>
            <a:pPr algn="l"/>
            <a:r>
              <a:rPr lang="en-US" dirty="0"/>
              <a:t>Office Hours: </a:t>
            </a:r>
            <a:r>
              <a:rPr lang="en-US" dirty="0" smtClean="0"/>
              <a:t>Thurs 12-1, 8-9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276350"/>
          </a:xfrm>
        </p:spPr>
        <p:txBody>
          <a:bodyPr/>
          <a:lstStyle/>
          <a:p>
            <a:r>
              <a:rPr lang="en-US" dirty="0"/>
              <a:t>Logistics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Class evaluation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Please do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If there were topics you particularly liked, please say so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If there were topics you particularly disliked, please so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Anything you particularly liked or disliked about class format</a:t>
            </a: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800" dirty="0" smtClean="0"/>
              <a:t>Project presentations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Need eight people to go first, April 29th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Not necessary to have all results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date: May 13, 7:10pm UNLESS….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Sign up by end of class or I will sign you up </a:t>
            </a:r>
            <a:r>
              <a:rPr lang="en-US" sz="2400" dirty="0" smtClean="0">
                <a:sym typeface="Wingdings" pitchFamily="2" charset="2"/>
              </a:rPr>
              <a:t> </a:t>
            </a:r>
            <a:r>
              <a:rPr lang="en-US" sz="2400" dirty="0" smtClean="0"/>
              <a:t>: </a:t>
            </a:r>
            <a:r>
              <a:rPr lang="en-US" sz="2400" dirty="0" smtClean="0">
                <a:hlinkClick r:id="rId3"/>
              </a:rPr>
              <a:t>http://www.cs.columbia.edu/~kathy/NLPWeb/finalpresentations.htm</a:t>
            </a:r>
            <a:r>
              <a:rPr lang="en-US" sz="2400" dirty="0" smtClean="0"/>
              <a:t> 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to read all texts on the web, extract all knowledge and represent in DB/KB format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DARPA program on machine reading 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7772400" cy="1276350"/>
          </a:xfrm>
        </p:spPr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114800"/>
          </a:xfrm>
        </p:spPr>
        <p:txBody>
          <a:bodyPr/>
          <a:lstStyle/>
          <a:p>
            <a:r>
              <a:rPr lang="en-US" dirty="0" smtClean="0"/>
              <a:t>Background theory and text facts may be inconsistent</a:t>
            </a:r>
          </a:p>
          <a:p>
            <a:pPr lvl="1"/>
            <a:r>
              <a:rPr lang="en-US" dirty="0" smtClean="0"/>
              <a:t>-&gt; probabilistic representation</a:t>
            </a:r>
          </a:p>
          <a:p>
            <a:r>
              <a:rPr lang="en-US" dirty="0" smtClean="0"/>
              <a:t>Beliefs may only be implicit</a:t>
            </a:r>
          </a:p>
          <a:p>
            <a:pPr lvl="1"/>
            <a:r>
              <a:rPr lang="en-US" dirty="0" smtClean="0"/>
              <a:t>-&gt; need inference</a:t>
            </a:r>
          </a:p>
          <a:p>
            <a:r>
              <a:rPr lang="en-US" dirty="0" smtClean="0"/>
              <a:t>Supervised learning not an option due to variety of relations on the web </a:t>
            </a:r>
          </a:p>
          <a:p>
            <a:pPr lvl="1"/>
            <a:r>
              <a:rPr lang="en-US" dirty="0" smtClean="0"/>
              <a:t>-&gt; IE not a valid solution</a:t>
            </a:r>
          </a:p>
          <a:p>
            <a:r>
              <a:rPr lang="en-US" dirty="0" smtClean="0"/>
              <a:t>May require many steps of entailment</a:t>
            </a:r>
          </a:p>
          <a:p>
            <a:pPr lvl="1"/>
            <a:r>
              <a:rPr lang="en-US" dirty="0" smtClean="0"/>
              <a:t>-&gt; Need more general approach than textual entailment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that learn relations using examples (supervised)</a:t>
            </a:r>
          </a:p>
          <a:p>
            <a:r>
              <a:rPr lang="en-US" dirty="0" smtClean="0"/>
              <a:t>Systems that learn how to learn patterns using a seed set: SNOBALL (semi-supervised)</a:t>
            </a:r>
          </a:p>
          <a:p>
            <a:r>
              <a:rPr lang="en-US" dirty="0" smtClean="0"/>
              <a:t>Systems that can label their own training examples using domain independent patterns: KNOWITALL (self-supervised)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KnowItAll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no hand-tagged data</a:t>
            </a:r>
          </a:p>
          <a:p>
            <a:r>
              <a:rPr lang="en-US" dirty="0" smtClean="0"/>
              <a:t>A generic pattern</a:t>
            </a:r>
          </a:p>
          <a:p>
            <a:pPr lvl="1"/>
            <a:r>
              <a:rPr lang="en-US" dirty="0" smtClean="0"/>
              <a:t>&lt;Class&gt; such as &lt;</a:t>
            </a:r>
            <a:r>
              <a:rPr lang="en-US" dirty="0" err="1" smtClean="0"/>
              <a:t>Mem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Learn Seattle, New York City, London as examples of cities</a:t>
            </a:r>
          </a:p>
          <a:p>
            <a:pPr lvl="1"/>
            <a:r>
              <a:rPr lang="en-US" dirty="0" smtClean="0"/>
              <a:t>Learn new patterns “Headquartered in &lt;city&gt;” to learn more cities</a:t>
            </a:r>
          </a:p>
          <a:p>
            <a:r>
              <a:rPr lang="en-US" dirty="0" smtClean="0"/>
              <a:t>Problem: relation-specific requiring bootstrapping for each relation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772400" cy="1276350"/>
          </a:xfrm>
        </p:spPr>
        <p:txBody>
          <a:bodyPr/>
          <a:lstStyle/>
          <a:p>
            <a:r>
              <a:rPr lang="en-US" sz="3600" dirty="0" err="1" smtClean="0"/>
              <a:t>TextRunner</a:t>
            </a:r>
            <a:endParaRPr lang="en-US" sz="3600" dirty="0"/>
          </a:p>
        </p:txBody>
      </p:sp>
      <p:sp>
        <p:nvSpPr>
          <p:cNvPr id="84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6172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>
                <a:solidFill>
                  <a:srgbClr val="66FFFF"/>
                </a:solidFill>
              </a:rPr>
              <a:t>“The use of NERs as well as syntactic or dependency parsers is a common thread that unifies most previous work. But this rather “heavy” linguistic technology runs into problems when applied to the heterogeneous text found on the Web.”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Self-supervised learner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Given a small corpus as example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Uses Stanford parser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Retains </a:t>
            </a:r>
            <a:r>
              <a:rPr lang="en-US" sz="1600" dirty="0" err="1">
                <a:solidFill>
                  <a:srgbClr val="FFCCFF"/>
                </a:solidFill>
              </a:rPr>
              <a:t>tuples</a:t>
            </a:r>
            <a:r>
              <a:rPr lang="en-US" sz="1600" dirty="0">
                <a:solidFill>
                  <a:srgbClr val="FFCCFF"/>
                </a:solidFill>
              </a:rPr>
              <a:t> if: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hlink"/>
                </a:solidFill>
              </a:rPr>
              <a:t>Finds all entities in the parse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hlink"/>
                </a:solidFill>
              </a:rPr>
              <a:t>Keeps </a:t>
            </a:r>
            <a:r>
              <a:rPr lang="en-US" sz="1400" dirty="0" err="1">
                <a:solidFill>
                  <a:schemeClr val="hlink"/>
                </a:solidFill>
              </a:rPr>
              <a:t>tuples</a:t>
            </a:r>
            <a:r>
              <a:rPr lang="en-US" sz="1400" dirty="0">
                <a:solidFill>
                  <a:schemeClr val="hlink"/>
                </a:solidFill>
              </a:rPr>
              <a:t> if there is a dependency between 2 entities shorter than a </a:t>
            </a:r>
            <a:r>
              <a:rPr lang="en-US" sz="1400" dirty="0" err="1">
                <a:solidFill>
                  <a:schemeClr val="hlink"/>
                </a:solidFill>
              </a:rPr>
              <a:t>cerrtain</a:t>
            </a:r>
            <a:r>
              <a:rPr lang="en-US" sz="1400" dirty="0">
                <a:solidFill>
                  <a:schemeClr val="hlink"/>
                </a:solidFill>
              </a:rPr>
              <a:t> length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hlink"/>
                </a:solidFill>
              </a:rPr>
              <a:t>The path from e1 to e2 does not cross a sentence like boundary (e.g., </a:t>
            </a:r>
            <a:r>
              <a:rPr lang="en-US" sz="1400" dirty="0" err="1">
                <a:solidFill>
                  <a:schemeClr val="hlink"/>
                </a:solidFill>
              </a:rPr>
              <a:t>rel</a:t>
            </a:r>
            <a:r>
              <a:rPr lang="en-US" sz="1400" dirty="0">
                <a:solidFill>
                  <a:schemeClr val="hlink"/>
                </a:solidFill>
              </a:rPr>
              <a:t> clause)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hlink"/>
                </a:solidFill>
              </a:rPr>
              <a:t>Neither e1 or e2 are a pronoun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Learns a classifier that tags </a:t>
            </a:r>
            <a:r>
              <a:rPr lang="en-US" sz="1600" dirty="0" err="1">
                <a:solidFill>
                  <a:srgbClr val="FFCCFF"/>
                </a:solidFill>
              </a:rPr>
              <a:t>tuples</a:t>
            </a:r>
            <a:r>
              <a:rPr lang="en-US" sz="1600" dirty="0">
                <a:solidFill>
                  <a:srgbClr val="FFCCFF"/>
                </a:solidFill>
              </a:rPr>
              <a:t> as “trustworthy”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hlink"/>
                </a:solidFill>
              </a:rPr>
              <a:t>Each </a:t>
            </a:r>
            <a:r>
              <a:rPr lang="en-US" sz="1400" dirty="0" err="1">
                <a:solidFill>
                  <a:schemeClr val="hlink"/>
                </a:solidFill>
              </a:rPr>
              <a:t>tuple</a:t>
            </a:r>
            <a:r>
              <a:rPr lang="en-US" sz="1400" dirty="0">
                <a:solidFill>
                  <a:schemeClr val="hlink"/>
                </a:solidFill>
              </a:rPr>
              <a:t> converted to a feature vector</a:t>
            </a:r>
          </a:p>
          <a:p>
            <a:pPr lvl="3">
              <a:lnSpc>
                <a:spcPct val="80000"/>
              </a:lnSpc>
            </a:pPr>
            <a:r>
              <a:rPr lang="en-US" sz="1200" dirty="0"/>
              <a:t>Feature = POS sequence</a:t>
            </a:r>
          </a:p>
          <a:p>
            <a:pPr lvl="3">
              <a:lnSpc>
                <a:spcPct val="80000"/>
              </a:lnSpc>
            </a:pPr>
            <a:r>
              <a:rPr lang="en-US" sz="1200" dirty="0"/>
              <a:t>Number of stop words in r</a:t>
            </a:r>
          </a:p>
          <a:p>
            <a:pPr lvl="3">
              <a:lnSpc>
                <a:spcPct val="80000"/>
              </a:lnSpc>
            </a:pPr>
            <a:r>
              <a:rPr lang="en-US" sz="1200" dirty="0"/>
              <a:t>Number of tokens in r</a:t>
            </a:r>
          </a:p>
          <a:p>
            <a:pPr lvl="2">
              <a:lnSpc>
                <a:spcPct val="80000"/>
              </a:lnSpc>
            </a:pPr>
            <a:r>
              <a:rPr lang="en-US" sz="1400" dirty="0">
                <a:solidFill>
                  <a:schemeClr val="hlink"/>
                </a:solidFill>
              </a:rPr>
              <a:t>Learned classifier contains no relation-specific or lexical features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Single pass extractor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No parsing but POS tagging and lightweight NP </a:t>
            </a:r>
            <a:r>
              <a:rPr lang="en-US" sz="1600" dirty="0" err="1">
                <a:solidFill>
                  <a:srgbClr val="FFCCFF"/>
                </a:solidFill>
              </a:rPr>
              <a:t>chunker</a:t>
            </a:r>
            <a:endParaRPr lang="en-US" sz="1600" dirty="0">
              <a:solidFill>
                <a:srgbClr val="FFCCF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Entities = NP chunks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Relations words in </a:t>
            </a:r>
            <a:r>
              <a:rPr lang="en-US" sz="1600" dirty="0" smtClean="0">
                <a:solidFill>
                  <a:srgbClr val="FFCCFF"/>
                </a:solidFill>
              </a:rPr>
              <a:t>between </a:t>
            </a:r>
            <a:r>
              <a:rPr lang="en-US" sz="1600" dirty="0">
                <a:solidFill>
                  <a:srgbClr val="FFCCFF"/>
                </a:solidFill>
              </a:rPr>
              <a:t>but </a:t>
            </a:r>
            <a:r>
              <a:rPr lang="en-US" sz="1600" dirty="0" err="1">
                <a:solidFill>
                  <a:srgbClr val="FFCCFF"/>
                </a:solidFill>
              </a:rPr>
              <a:t>heursitically</a:t>
            </a:r>
            <a:r>
              <a:rPr lang="en-US" sz="1600" dirty="0">
                <a:solidFill>
                  <a:srgbClr val="FFCCFF"/>
                </a:solidFill>
              </a:rPr>
              <a:t> eliminating words like prepositions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Generates one or more candidate </a:t>
            </a:r>
            <a:r>
              <a:rPr lang="en-US" sz="1600" dirty="0" err="1">
                <a:solidFill>
                  <a:srgbClr val="FFCCFF"/>
                </a:solidFill>
              </a:rPr>
              <a:t>tuples</a:t>
            </a:r>
            <a:r>
              <a:rPr lang="en-US" sz="1600" dirty="0">
                <a:solidFill>
                  <a:srgbClr val="FFCCFF"/>
                </a:solidFill>
              </a:rPr>
              <a:t> per sentence and retains one that classifier determines are trustworthy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Redundancy-based Assessor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FFCCFF"/>
                </a:solidFill>
              </a:rPr>
              <a:t>Assigns a probability to each one based on a </a:t>
            </a:r>
            <a:r>
              <a:rPr lang="en-US" sz="1600" dirty="0" err="1">
                <a:solidFill>
                  <a:srgbClr val="FFCCFF"/>
                </a:solidFill>
              </a:rPr>
              <a:t>probablistic</a:t>
            </a:r>
            <a:r>
              <a:rPr lang="en-US" sz="1600" dirty="0">
                <a:solidFill>
                  <a:srgbClr val="FFCCFF"/>
                </a:solidFill>
              </a:rPr>
              <a:t> model of redundancy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>
              <a:solidFill>
                <a:srgbClr val="FFCC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TextRunner</a:t>
            </a:r>
            <a:r>
              <a:rPr lang="en-US" dirty="0" smtClean="0"/>
              <a:t>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Tuple</a:t>
            </a:r>
            <a:r>
              <a:rPr lang="en-US" dirty="0" smtClean="0"/>
              <a:t> outputs  are placed in a graph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err="1" smtClean="0"/>
              <a:t>TextRunner</a:t>
            </a:r>
            <a:r>
              <a:rPr lang="en-US" dirty="0" smtClean="0"/>
              <a:t> operates at large scale, processing 90 million web pages, producing 1 billion </a:t>
            </a:r>
            <a:r>
              <a:rPr lang="en-US" dirty="0" err="1" smtClean="0"/>
              <a:t>tuples</a:t>
            </a:r>
            <a:r>
              <a:rPr lang="en-US" dirty="0" smtClean="0"/>
              <a:t>, with estimated 70% accuracy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Problems: inconsistencies, </a:t>
            </a:r>
            <a:r>
              <a:rPr lang="en-US" dirty="0" err="1" smtClean="0"/>
              <a:t>polysemy</a:t>
            </a:r>
            <a:r>
              <a:rPr lang="en-US" dirty="0" smtClean="0"/>
              <a:t>, synonymy, entity duplication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close are we to realizing the dream of machine reading?</a:t>
            </a: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ntWithHum03Intro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intWithHum03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WithHum03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WithHum03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U:\slides\Research02\External-review\intWithHum03Intro.ppt</Template>
  <TotalTime>11448</TotalTime>
  <Words>512</Words>
  <Application>Microsoft Office PowerPoint</Application>
  <PresentationFormat>On-screen Show (4:3)</PresentationFormat>
  <Paragraphs>74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intWithHum03Intro</vt:lpstr>
      <vt:lpstr>Natural Language Processing for the Web</vt:lpstr>
      <vt:lpstr>Logistics</vt:lpstr>
      <vt:lpstr>Machine Reading</vt:lpstr>
      <vt:lpstr>Issues</vt:lpstr>
      <vt:lpstr>Initial Approaches</vt:lpstr>
      <vt:lpstr>KnowItAll</vt:lpstr>
      <vt:lpstr>TextRunner</vt:lpstr>
      <vt:lpstr>TextRunner Capabilities</vt:lpstr>
      <vt:lpstr>Slide 9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Kathleen McKeown</dc:creator>
  <cp:lastModifiedBy>kathy</cp:lastModifiedBy>
  <cp:revision>299</cp:revision>
  <cp:lastPrinted>1999-03-14T18:16:38Z</cp:lastPrinted>
  <dcterms:created xsi:type="dcterms:W3CDTF">1999-02-11T11:44:10Z</dcterms:created>
  <dcterms:modified xsi:type="dcterms:W3CDTF">2010-04-22T15:27:47Z</dcterms:modified>
</cp:coreProperties>
</file>