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 id="2147483663" r:id="rId2"/>
    <p:sldMasterId id="2147483675" r:id="rId3"/>
  </p:sldMasterIdLst>
  <p:notesMasterIdLst>
    <p:notesMasterId r:id="rId50"/>
  </p:notesMasterIdLst>
  <p:sldIdLst>
    <p:sldId id="421" r:id="rId4"/>
    <p:sldId id="438" r:id="rId5"/>
    <p:sldId id="423" r:id="rId6"/>
    <p:sldId id="490" r:id="rId7"/>
    <p:sldId id="450" r:id="rId8"/>
    <p:sldId id="445" r:id="rId9"/>
    <p:sldId id="446" r:id="rId10"/>
    <p:sldId id="447" r:id="rId11"/>
    <p:sldId id="452" r:id="rId12"/>
    <p:sldId id="448" r:id="rId13"/>
    <p:sldId id="488" r:id="rId14"/>
    <p:sldId id="449" r:id="rId15"/>
    <p:sldId id="453" r:id="rId16"/>
    <p:sldId id="454" r:id="rId17"/>
    <p:sldId id="455" r:id="rId18"/>
    <p:sldId id="467" r:id="rId19"/>
    <p:sldId id="456" r:id="rId20"/>
    <p:sldId id="458" r:id="rId21"/>
    <p:sldId id="474" r:id="rId22"/>
    <p:sldId id="482" r:id="rId23"/>
    <p:sldId id="487" r:id="rId24"/>
    <p:sldId id="489" r:id="rId25"/>
    <p:sldId id="464" r:id="rId26"/>
    <p:sldId id="466" r:id="rId27"/>
    <p:sldId id="459" r:id="rId28"/>
    <p:sldId id="460" r:id="rId29"/>
    <p:sldId id="461" r:id="rId30"/>
    <p:sldId id="462" r:id="rId31"/>
    <p:sldId id="465" r:id="rId32"/>
    <p:sldId id="468" r:id="rId33"/>
    <p:sldId id="475" r:id="rId34"/>
    <p:sldId id="469" r:id="rId35"/>
    <p:sldId id="470" r:id="rId36"/>
    <p:sldId id="471" r:id="rId37"/>
    <p:sldId id="472" r:id="rId38"/>
    <p:sldId id="473" r:id="rId39"/>
    <p:sldId id="479" r:id="rId40"/>
    <p:sldId id="480" r:id="rId41"/>
    <p:sldId id="481" r:id="rId42"/>
    <p:sldId id="484" r:id="rId43"/>
    <p:sldId id="485" r:id="rId44"/>
    <p:sldId id="486" r:id="rId45"/>
    <p:sldId id="483" r:id="rId46"/>
    <p:sldId id="477" r:id="rId47"/>
    <p:sldId id="476" r:id="rId48"/>
    <p:sldId id="478" r:id="rId49"/>
  </p:sldIdLst>
  <p:sldSz cx="9144000" cy="6858000" type="screen4x3"/>
  <p:notesSz cx="6858000" cy="91900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99FF"/>
    <a:srgbClr val="FF66FF"/>
    <a:srgbClr val="33CC33"/>
    <a:srgbClr val="FF0000"/>
    <a:srgbClr val="FF6600"/>
    <a:srgbClr val="CC6600"/>
    <a:srgbClr val="A2EC1E"/>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4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890" y="-84"/>
      </p:cViewPr>
      <p:guideLst>
        <p:guide orient="horz" pos="2894"/>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41987" name="Rectangle 3"/>
          <p:cNvSpPr>
            <a:spLocks noGrp="1" noChangeArrowheads="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4198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914400" y="4343400"/>
            <a:ext cx="5029200" cy="41910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0" name="Rectangle 6"/>
          <p:cNvSpPr>
            <a:spLocks noGrp="1" noChangeArrowheads="1"/>
          </p:cNvSpPr>
          <p:nvPr>
            <p:ph type="ftr" sz="quarter" idx="4"/>
          </p:nvPr>
        </p:nvSpPr>
        <p:spPr bwMode="auto">
          <a:xfrm>
            <a:off x="0" y="87630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41991" name="Rectangle 7"/>
          <p:cNvSpPr>
            <a:spLocks noGrp="1" noChangeArrowheads="1"/>
          </p:cNvSpPr>
          <p:nvPr>
            <p:ph type="sldNum" sz="quarter" idx="5"/>
          </p:nvPr>
        </p:nvSpPr>
        <p:spPr bwMode="auto">
          <a:xfrm>
            <a:off x="3886200" y="87630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A06DF23-83EF-4ED9-A627-EEE5F7ACC30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6802B-D4CB-4CF9-B9A8-5E5C6C6D8BE1}" type="slidenum">
              <a:rPr lang="en-US"/>
              <a:pPr/>
              <a:t>1</a:t>
            </a:fld>
            <a:endParaRPr lang="en-US"/>
          </a:p>
        </p:txBody>
      </p:sp>
      <p:sp>
        <p:nvSpPr>
          <p:cNvPr id="228354" name="Rectangle 2"/>
          <p:cNvSpPr>
            <a:spLocks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0D956A-5A5B-4082-AF0C-A32EBC6515E7}" type="slidenum">
              <a:rPr lang="en-US"/>
              <a:pPr/>
              <a:t>10</a:t>
            </a:fld>
            <a:endParaRPr lang="en-US"/>
          </a:p>
        </p:txBody>
      </p:sp>
      <p:sp>
        <p:nvSpPr>
          <p:cNvPr id="265218" name="Rectangle 2"/>
          <p:cNvSpPr>
            <a:spLocks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06DF23-83EF-4ED9-A627-EEE5F7ACC30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C8DE0C-4170-4686-B4EB-1CCF3DB43BD7}" type="slidenum">
              <a:rPr lang="en-US"/>
              <a:pPr/>
              <a:t>12</a:t>
            </a:fld>
            <a:endParaRPr lang="en-US"/>
          </a:p>
        </p:txBody>
      </p:sp>
      <p:sp>
        <p:nvSpPr>
          <p:cNvPr id="266242" name="Rectangle 2"/>
          <p:cNvSpPr>
            <a:spLocks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5796AB-BBF5-405F-93D7-85617E2A8EB0}" type="slidenum">
              <a:rPr lang="en-US"/>
              <a:pPr/>
              <a:t>13</a:t>
            </a:fld>
            <a:endParaRPr lang="en-U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18DA7E-5EB5-48BC-BA46-8BB7C55634A5}" type="slidenum">
              <a:rPr lang="en-US"/>
              <a:pPr/>
              <a:t>14</a:t>
            </a:fld>
            <a:endParaRPr lang="en-US"/>
          </a:p>
        </p:txBody>
      </p:sp>
      <p:sp>
        <p:nvSpPr>
          <p:cNvPr id="276482" name="Rectangle 2"/>
          <p:cNvSpPr>
            <a:spLocks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E35BDE-428B-4FB7-9794-A24319991852}" type="slidenum">
              <a:rPr lang="en-US"/>
              <a:pPr/>
              <a:t>15</a:t>
            </a:fld>
            <a:endParaRPr lang="en-US"/>
          </a:p>
        </p:txBody>
      </p:sp>
      <p:sp>
        <p:nvSpPr>
          <p:cNvPr id="278530" name="Rectangle 2"/>
          <p:cNvSpPr>
            <a:spLocks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35F51-B715-48D6-A406-B34C25C0AF51}" type="slidenum">
              <a:rPr lang="en-US"/>
              <a:pPr/>
              <a:t>16</a:t>
            </a:fld>
            <a:endParaRPr lang="en-US"/>
          </a:p>
        </p:txBody>
      </p:sp>
      <p:sp>
        <p:nvSpPr>
          <p:cNvPr id="303106" name="Rectangle 2"/>
          <p:cNvSpPr>
            <a:spLocks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2BB2E8-99F8-4658-83FE-2A81FC9FFE44}" type="slidenum">
              <a:rPr lang="en-US"/>
              <a:pPr/>
              <a:t>17</a:t>
            </a:fld>
            <a:endParaRPr lang="en-US"/>
          </a:p>
        </p:txBody>
      </p:sp>
      <p:sp>
        <p:nvSpPr>
          <p:cNvPr id="280578" name="Rectangle 2"/>
          <p:cNvSpPr>
            <a:spLocks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6D116-F017-41BC-B974-9B8310668876}" type="slidenum">
              <a:rPr lang="en-US"/>
              <a:pPr/>
              <a:t>18</a:t>
            </a:fld>
            <a:endParaRPr lang="en-US"/>
          </a:p>
        </p:txBody>
      </p:sp>
      <p:sp>
        <p:nvSpPr>
          <p:cNvPr id="284674" name="Rectangle 2"/>
          <p:cNvSpPr>
            <a:spLocks noGrp="1" noChangeArrowheads="1"/>
          </p:cNvSpPr>
          <p:nvPr>
            <p:ph type="body" idx="1"/>
          </p:nvPr>
        </p:nvSpPr>
        <p:spPr>
          <a:xfrm>
            <a:off x="914400" y="4365625"/>
            <a:ext cx="5029200" cy="4135438"/>
          </a:xfrm>
          <a:ln/>
        </p:spPr>
        <p:txBody>
          <a:bodyPr lIns="90488" tIns="44450" rIns="90488" bIns="44450"/>
          <a:lstStyle/>
          <a:p>
            <a:endParaRPr lang="en-US"/>
          </a:p>
        </p:txBody>
      </p:sp>
      <p:sp>
        <p:nvSpPr>
          <p:cNvPr id="284675" name="Rectangle 3"/>
          <p:cNvSpPr>
            <a:spLocks noChangeArrowheads="1" noTextEdit="1"/>
          </p:cNvSpPr>
          <p:nvPr>
            <p:ph type="sldImg"/>
          </p:nvPr>
        </p:nvSpPr>
        <p:spPr>
          <a:xfrm>
            <a:off x="1139825" y="695325"/>
            <a:ext cx="4578350" cy="3433763"/>
          </a:xfrm>
          <a:ln w="12700" cap="flat">
            <a:solidFill>
              <a:schemeClr val="tx1"/>
            </a:solid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0BF9BD-2359-447C-91F7-1928E1D96F11}" type="slidenum">
              <a:rPr lang="en-US"/>
              <a:pPr/>
              <a:t>19</a:t>
            </a:fld>
            <a:endParaRPr lang="en-US"/>
          </a:p>
        </p:txBody>
      </p:sp>
      <p:sp>
        <p:nvSpPr>
          <p:cNvPr id="317442" name="Rectangle 2"/>
          <p:cNvSpPr>
            <a:spLocks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46BDC4-D4F0-4431-B099-467C782F7628}" type="slidenum">
              <a:rPr lang="en-US"/>
              <a:pPr/>
              <a:t>2</a:t>
            </a:fld>
            <a:endParaRPr lang="en-US"/>
          </a:p>
        </p:txBody>
      </p:sp>
      <p:sp>
        <p:nvSpPr>
          <p:cNvPr id="229378" name="Rectangle 2"/>
          <p:cNvSpPr>
            <a:spLocks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7B3D0-958C-4EC3-AF07-5C9BA3573254}" type="slidenum">
              <a:rPr lang="en-US"/>
              <a:pPr/>
              <a:t>20</a:t>
            </a:fld>
            <a:endParaRPr lang="en-US"/>
          </a:p>
        </p:txBody>
      </p:sp>
      <p:sp>
        <p:nvSpPr>
          <p:cNvPr id="333826" name="Rectangle 2"/>
          <p:cNvSpPr>
            <a:spLocks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0C9F9F-DB65-4F4F-8FC0-FE482813982A}" type="slidenum">
              <a:rPr lang="en-US">
                <a:solidFill>
                  <a:prstClr val="black"/>
                </a:solidFill>
              </a:rPr>
              <a:pPr/>
              <a:t>21</a:t>
            </a:fld>
            <a:endParaRPr lang="en-US">
              <a:solidFill>
                <a:prstClr val="black"/>
              </a:solidFill>
            </a:endParaRPr>
          </a:p>
        </p:txBody>
      </p:sp>
      <p:sp>
        <p:nvSpPr>
          <p:cNvPr id="11266" name="Rectangle 2"/>
          <p:cNvSpPr>
            <a:spLocks noChangeArrowheads="1" noTextEdit="1"/>
          </p:cNvSpPr>
          <p:nvPr>
            <p:ph type="sldImg"/>
          </p:nvPr>
        </p:nvSpPr>
        <p:spPr>
          <a:ln cap="flat"/>
        </p:spPr>
      </p:sp>
      <p:sp>
        <p:nvSpPr>
          <p:cNvPr id="112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D6FC8E-EF07-4078-83D7-C10DA26AFBBA}" type="slidenum">
              <a:rPr lang="en-US">
                <a:solidFill>
                  <a:prstClr val="black"/>
                </a:solidFill>
              </a:rPr>
              <a:pPr/>
              <a:t>22</a:t>
            </a:fld>
            <a:endParaRPr lang="en-US">
              <a:solidFill>
                <a:prstClr val="black"/>
              </a:solidFill>
            </a:endParaRPr>
          </a:p>
        </p:txBody>
      </p:sp>
      <p:sp>
        <p:nvSpPr>
          <p:cNvPr id="19458" name="Rectangle 2"/>
          <p:cNvSpPr>
            <a:spLocks noChangeArrowheads="1" noTextEdit="1"/>
          </p:cNvSpPr>
          <p:nvPr>
            <p:ph type="sldImg"/>
          </p:nvPr>
        </p:nvSpPr>
        <p:spPr>
          <a:ln cap="flat"/>
        </p:spPr>
      </p:sp>
      <p:sp>
        <p:nvSpPr>
          <p:cNvPr id="194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2DB2A-3098-49E8-A6BE-CD2765AD49B7}" type="slidenum">
              <a:rPr lang="en-US"/>
              <a:pPr/>
              <a:t>23</a:t>
            </a:fld>
            <a:endParaRPr lang="en-US"/>
          </a:p>
        </p:txBody>
      </p:sp>
      <p:sp>
        <p:nvSpPr>
          <p:cNvPr id="297986" name="Rectangle 2"/>
          <p:cNvSpPr>
            <a:spLocks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55712C-0BC4-4417-AC17-F034B03D5A96}" type="slidenum">
              <a:rPr lang="en-US"/>
              <a:pPr/>
              <a:t>24</a:t>
            </a:fld>
            <a:endParaRPr lang="en-US"/>
          </a:p>
        </p:txBody>
      </p:sp>
      <p:sp>
        <p:nvSpPr>
          <p:cNvPr id="301058" name="Rectangle 2"/>
          <p:cNvSpPr>
            <a:spLocks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1DE9B1-4F05-47A7-9162-7E37C4C03617}" type="slidenum">
              <a:rPr lang="en-US"/>
              <a:pPr/>
              <a:t>25</a:t>
            </a:fld>
            <a:endParaRPr lang="en-US"/>
          </a:p>
        </p:txBody>
      </p:sp>
      <p:sp>
        <p:nvSpPr>
          <p:cNvPr id="286722" name="Rectangle 2"/>
          <p:cNvSpPr>
            <a:spLocks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93ABB-5D09-439A-9223-3C3DEF27D5AF}" type="slidenum">
              <a:rPr lang="en-US"/>
              <a:pPr/>
              <a:t>26</a:t>
            </a:fld>
            <a:endParaRPr lang="en-US"/>
          </a:p>
        </p:txBody>
      </p:sp>
      <p:sp>
        <p:nvSpPr>
          <p:cNvPr id="288770" name="Rectangle 2"/>
          <p:cNvSpPr>
            <a:spLocks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D72160-5EC6-4528-A01C-072F1B991929}" type="slidenum">
              <a:rPr lang="en-US"/>
              <a:pPr/>
              <a:t>27</a:t>
            </a:fld>
            <a:endParaRPr lang="en-US"/>
          </a:p>
        </p:txBody>
      </p:sp>
      <p:sp>
        <p:nvSpPr>
          <p:cNvPr id="290818" name="Rectangle 2"/>
          <p:cNvSpPr>
            <a:spLocks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356C0B-E851-4580-9F78-734A2ADA14F5}" type="slidenum">
              <a:rPr lang="en-US"/>
              <a:pPr/>
              <a:t>28</a:t>
            </a:fld>
            <a:endParaRPr lang="en-US"/>
          </a:p>
        </p:txBody>
      </p:sp>
      <p:sp>
        <p:nvSpPr>
          <p:cNvPr id="292866" name="Rectangle 2"/>
          <p:cNvSpPr>
            <a:spLocks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621CE4-C1AA-4714-9DC7-85224DCE93A5}" type="slidenum">
              <a:rPr lang="en-US"/>
              <a:pPr/>
              <a:t>29</a:t>
            </a:fld>
            <a:endParaRPr lang="en-US"/>
          </a:p>
        </p:txBody>
      </p:sp>
      <p:sp>
        <p:nvSpPr>
          <p:cNvPr id="299010" name="Rectangle 2"/>
          <p:cNvSpPr>
            <a:spLocks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BB394-1C1D-4D81-894A-9E6DF0A3BB5F}" type="slidenum">
              <a:rPr lang="en-US"/>
              <a:pPr/>
              <a:t>3</a:t>
            </a:fld>
            <a:endParaRPr lang="en-US"/>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66DCF8-422B-4370-A314-8E3CBF2A61D9}" type="slidenum">
              <a:rPr lang="en-US"/>
              <a:pPr/>
              <a:t>30</a:t>
            </a:fld>
            <a:endParaRPr lang="en-US"/>
          </a:p>
        </p:txBody>
      </p:sp>
      <p:sp>
        <p:nvSpPr>
          <p:cNvPr id="307202" name="Rectangle 2"/>
          <p:cNvSpPr>
            <a:spLocks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129D16-DB14-4422-94BE-EBEF494818CF}" type="slidenum">
              <a:rPr lang="en-US"/>
              <a:pPr/>
              <a:t>31</a:t>
            </a:fld>
            <a:endParaRPr lang="en-US"/>
          </a:p>
        </p:txBody>
      </p:sp>
      <p:sp>
        <p:nvSpPr>
          <p:cNvPr id="319490" name="Rectangle 2"/>
          <p:cNvSpPr>
            <a:spLocks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BE6013-9A20-4131-ABD7-C2DF6B5BA640}" type="slidenum">
              <a:rPr lang="en-US"/>
              <a:pPr/>
              <a:t>32</a:t>
            </a:fld>
            <a:endParaRPr lang="en-US"/>
          </a:p>
        </p:txBody>
      </p:sp>
      <p:sp>
        <p:nvSpPr>
          <p:cNvPr id="308226" name="Rectangle 2"/>
          <p:cNvSpPr>
            <a:spLocks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1294D-D824-43FC-B334-841DF8ACD9F0}" type="slidenum">
              <a:rPr lang="en-US"/>
              <a:pPr/>
              <a:t>33</a:t>
            </a:fld>
            <a:endParaRPr lang="en-US"/>
          </a:p>
        </p:txBody>
      </p:sp>
      <p:sp>
        <p:nvSpPr>
          <p:cNvPr id="309250" name="Rectangle 2"/>
          <p:cNvSpPr>
            <a:spLocks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6A54E2-E286-44F6-BF10-6E2E96608FE1}" type="slidenum">
              <a:rPr lang="en-US"/>
              <a:pPr/>
              <a:t>34</a:t>
            </a:fld>
            <a:endParaRPr lang="en-US"/>
          </a:p>
        </p:txBody>
      </p:sp>
      <p:sp>
        <p:nvSpPr>
          <p:cNvPr id="313346" name="Rectangle 2"/>
          <p:cNvSpPr>
            <a:spLocks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1C34B-5FE3-4DEE-8B1A-7AB33D292150}" type="slidenum">
              <a:rPr lang="en-US"/>
              <a:pPr/>
              <a:t>35</a:t>
            </a:fld>
            <a:endParaRPr lang="en-US"/>
          </a:p>
        </p:txBody>
      </p:sp>
      <p:sp>
        <p:nvSpPr>
          <p:cNvPr id="314370" name="Rectangle 2"/>
          <p:cNvSpPr>
            <a:spLocks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6DB6CE-DE45-4196-BA20-83A652EE00D4}" type="slidenum">
              <a:rPr lang="en-US"/>
              <a:pPr/>
              <a:t>36</a:t>
            </a:fld>
            <a:endParaRPr lang="en-US"/>
          </a:p>
        </p:txBody>
      </p:sp>
      <p:sp>
        <p:nvSpPr>
          <p:cNvPr id="315394" name="Rectangle 2"/>
          <p:cNvSpPr>
            <a:spLocks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BEA49-3D0D-422C-A824-F0469729674D}" type="slidenum">
              <a:rPr lang="en-US"/>
              <a:pPr/>
              <a:t>37</a:t>
            </a:fld>
            <a:endParaRPr lang="en-US"/>
          </a:p>
        </p:txBody>
      </p:sp>
      <p:sp>
        <p:nvSpPr>
          <p:cNvPr id="328706" name="Rectangle 2"/>
          <p:cNvSpPr>
            <a:spLocks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675E4E-20AC-4487-97E9-771864401FE2}" type="slidenum">
              <a:rPr lang="en-US"/>
              <a:pPr/>
              <a:t>38</a:t>
            </a:fld>
            <a:endParaRPr lang="en-US"/>
          </a:p>
        </p:txBody>
      </p:sp>
      <p:sp>
        <p:nvSpPr>
          <p:cNvPr id="329730" name="Rectangle 2"/>
          <p:cNvSpPr>
            <a:spLocks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BE71D-9D02-49DD-B4D0-59D9083B8A7E}" type="slidenum">
              <a:rPr lang="en-US"/>
              <a:pPr/>
              <a:t>39</a:t>
            </a:fld>
            <a:endParaRPr lang="en-US"/>
          </a:p>
        </p:txBody>
      </p:sp>
      <p:sp>
        <p:nvSpPr>
          <p:cNvPr id="331778" name="Rectangle 2"/>
          <p:cNvSpPr>
            <a:spLocks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06DF23-83EF-4ED9-A627-EEE5F7ACC30D}"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06DF23-83EF-4ED9-A627-EEE5F7ACC30D}"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06DF23-83EF-4ED9-A627-EEE5F7ACC30D}"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06DF23-83EF-4ED9-A627-EEE5F7ACC30D}"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46E52A-DA0D-48CB-A459-FB082882327A}" type="slidenum">
              <a:rPr lang="en-US"/>
              <a:pPr/>
              <a:t>43</a:t>
            </a:fld>
            <a:endParaRPr lang="en-US"/>
          </a:p>
        </p:txBody>
      </p:sp>
      <p:sp>
        <p:nvSpPr>
          <p:cNvPr id="335874" name="Rectangle 2"/>
          <p:cNvSpPr>
            <a:spLocks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BD926D-EBD0-46A2-9C4D-D2FCBA4F9544}" type="slidenum">
              <a:rPr lang="en-US"/>
              <a:pPr/>
              <a:t>44</a:t>
            </a:fld>
            <a:endParaRPr lang="en-US"/>
          </a:p>
        </p:txBody>
      </p:sp>
      <p:sp>
        <p:nvSpPr>
          <p:cNvPr id="322562" name="Rectangle 2"/>
          <p:cNvSpPr>
            <a:spLocks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CE1443-4A1E-4C41-81AD-9AA048B24CDE}" type="slidenum">
              <a:rPr lang="en-US"/>
              <a:pPr/>
              <a:t>45</a:t>
            </a:fld>
            <a:endParaRPr lang="en-US"/>
          </a:p>
        </p:txBody>
      </p:sp>
      <p:sp>
        <p:nvSpPr>
          <p:cNvPr id="323586" name="Rectangle 2"/>
          <p:cNvSpPr>
            <a:spLocks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C0384C-7BE5-4E40-8D33-BC99F182FD34}" type="slidenum">
              <a:rPr lang="en-US"/>
              <a:pPr/>
              <a:t>46</a:t>
            </a:fld>
            <a:endParaRPr lang="en-US"/>
          </a:p>
        </p:txBody>
      </p:sp>
      <p:sp>
        <p:nvSpPr>
          <p:cNvPr id="325634" name="Rectangle 2"/>
          <p:cNvSpPr>
            <a:spLocks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D4095C-8122-44BE-9E29-B96D2AEFCFB5}" type="slidenum">
              <a:rPr lang="en-US"/>
              <a:pPr/>
              <a:t>5</a:t>
            </a:fld>
            <a:endParaRPr lang="en-US"/>
          </a:p>
        </p:txBody>
      </p:sp>
      <p:sp>
        <p:nvSpPr>
          <p:cNvPr id="268290" name="Rectangle 2"/>
          <p:cNvSpPr>
            <a:spLocks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7A8987-ADA8-4096-B7D2-9FF41A90000E}" type="slidenum">
              <a:rPr lang="en-US"/>
              <a:pPr/>
              <a:t>6</a:t>
            </a:fld>
            <a:endParaRPr lang="en-US"/>
          </a:p>
        </p:txBody>
      </p:sp>
      <p:sp>
        <p:nvSpPr>
          <p:cNvPr id="262146" name="Rectangle 2"/>
          <p:cNvSpPr>
            <a:spLocks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EBC5B9-E87A-4CBB-840F-5C32F9630B79}" type="slidenum">
              <a:rPr lang="en-US"/>
              <a:pPr/>
              <a:t>7</a:t>
            </a:fld>
            <a:endParaRPr lang="en-US"/>
          </a:p>
        </p:txBody>
      </p:sp>
      <p:sp>
        <p:nvSpPr>
          <p:cNvPr id="263170" name="Rectangle 2"/>
          <p:cNvSpPr>
            <a:spLocks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A7E129-ABAB-473E-BA2B-EA4C758CF35B}" type="slidenum">
              <a:rPr lang="en-US"/>
              <a:pPr/>
              <a:t>8</a:t>
            </a:fld>
            <a:endParaRPr lang="en-US"/>
          </a:p>
        </p:txBody>
      </p:sp>
      <p:sp>
        <p:nvSpPr>
          <p:cNvPr id="264194" name="Rectangle 2"/>
          <p:cNvSpPr>
            <a:spLocks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2EAD8-4AD9-468E-92D5-1E73BDA4F6B2}" type="slidenum">
              <a:rPr lang="en-US"/>
              <a:pPr/>
              <a:t>9</a:t>
            </a:fld>
            <a:endParaRPr lang="en-U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76250"/>
            <a:ext cx="19431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76250"/>
            <a:ext cx="56769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76250"/>
            <a:ext cx="7772400" cy="12763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Footer Placeholder 3"/>
          <p:cNvSpPr>
            <a:spLocks noGrp="1"/>
          </p:cNvSpPr>
          <p:nvPr>
            <p:ph type="ftr" sz="quarter" idx="10"/>
          </p:nvPr>
        </p:nvSpPr>
        <p:spPr>
          <a:xfrm>
            <a:off x="2667000" y="6553200"/>
            <a:ext cx="2895600" cy="220663"/>
          </a:xfrm>
        </p:spPr>
        <p:txBody>
          <a:bodyPr/>
          <a:lstStyle>
            <a:lvl1pPr>
              <a:defRPr/>
            </a:lvl1pPr>
          </a:lstStyle>
          <a:p>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76400"/>
            <a:ext cx="38100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76400"/>
            <a:ext cx="38100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87325"/>
            <a:ext cx="1943100" cy="5594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87325"/>
            <a:ext cx="5676900" cy="5594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76400"/>
            <a:ext cx="38100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76400"/>
            <a:ext cx="38100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87325"/>
            <a:ext cx="1943100" cy="5594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87325"/>
            <a:ext cx="5676900" cy="5594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w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w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amma/>
                <a:shade val="46275"/>
                <a:invGamma/>
              </a:srgbClr>
            </a:gs>
            <a:gs pos="100000">
              <a:srgbClr val="000066"/>
            </a:gs>
          </a:gsLst>
          <a:lin ang="2700000" scaled="1"/>
        </a:gra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bwMode="auto">
          <a:xfrm>
            <a:off x="685800" y="476250"/>
            <a:ext cx="7772400" cy="127635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9046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0468" name="Rectangle 4"/>
          <p:cNvSpPr>
            <a:spLocks noChangeArrowheads="1"/>
          </p:cNvSpPr>
          <p:nvPr/>
        </p:nvSpPr>
        <p:spPr bwMode="auto">
          <a:xfrm>
            <a:off x="8842375" y="6616700"/>
            <a:ext cx="377825" cy="241300"/>
          </a:xfrm>
          <a:prstGeom prst="rect">
            <a:avLst/>
          </a:prstGeom>
          <a:noFill/>
          <a:ln w="12700">
            <a:noFill/>
            <a:miter lim="800000"/>
            <a:headEnd/>
            <a:tailEnd/>
          </a:ln>
          <a:effectLst/>
        </p:spPr>
        <p:txBody>
          <a:bodyPr lIns="90488" tIns="44450" rIns="90488" bIns="44450">
            <a:spAutoFit/>
          </a:bodyPr>
          <a:lstStyle/>
          <a:p>
            <a:fld id="{FD52814C-53E9-4DE5-8DB6-8D0C1F57BE12}" type="slidenum">
              <a:rPr lang="en-US" sz="1000"/>
              <a:pPr/>
              <a:t>‹#›</a:t>
            </a:fld>
            <a:endParaRPr lang="en-US" sz="1000"/>
          </a:p>
        </p:txBody>
      </p:sp>
      <p:sp>
        <p:nvSpPr>
          <p:cNvPr id="190469" name="Rectangle 5"/>
          <p:cNvSpPr>
            <a:spLocks noGrp="1" noChangeArrowheads="1"/>
          </p:cNvSpPr>
          <p:nvPr>
            <p:ph type="ftr" sz="quarter" idx="3"/>
          </p:nvPr>
        </p:nvSpPr>
        <p:spPr bwMode="auto">
          <a:xfrm>
            <a:off x="2667000" y="6553200"/>
            <a:ext cx="2895600" cy="220663"/>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endParaRPr lang="en-US"/>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p:txStyles>
    <p:titleStyle>
      <a:lvl1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5pPr>
      <a:lvl6pPr marL="4572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6pPr>
      <a:lvl7pPr marL="9144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7pPr>
      <a:lvl8pPr marL="13716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8pPr>
      <a:lvl9pPr marL="18288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808080"/>
        </a:buClr>
        <a:buSzPct val="11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969696"/>
        </a:buClr>
        <a:buSzPct val="11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C0C0C0"/>
        </a:buClr>
        <a:buSzPct val="11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0000FF">
                  <a:gamma/>
                  <a:tint val="40000"/>
                  <a:invGamma/>
                </a:srgbClr>
              </a:gs>
              <a:gs pos="50000">
                <a:srgbClr val="0000FF"/>
              </a:gs>
              <a:gs pos="100000">
                <a:srgbClr val="0000FF">
                  <a:gamma/>
                  <a:tint val="40000"/>
                  <a:invGamma/>
                </a:srgbClr>
              </a:gs>
            </a:gsLst>
            <a:lin ang="18900000" scaled="1"/>
          </a:gradFill>
          <a:ln w="9525">
            <a:noFill/>
            <a:miter lim="800000"/>
            <a:headEnd/>
            <a:tailEnd/>
          </a:ln>
          <a:effectLst/>
        </p:spPr>
        <p:txBody>
          <a:bodyPr wrap="none" anchor="ctr"/>
          <a:lstStyle/>
          <a:p>
            <a:pPr algn="ctr"/>
            <a:endParaRPr lang="en-US" sz="2400" b="1">
              <a:solidFill>
                <a:srgbClr val="000000"/>
              </a:solidFill>
              <a:latin typeface="Times New Roman" pitchFamily="18" charset="0"/>
            </a:endParaRPr>
          </a:p>
        </p:txBody>
      </p:sp>
      <p:sp useBgFill="1">
        <p:nvSpPr>
          <p:cNvPr id="1027" name="Rectangle 3"/>
          <p:cNvSpPr>
            <a:spLocks noChangeArrowheads="1"/>
          </p:cNvSpPr>
          <p:nvPr/>
        </p:nvSpPr>
        <p:spPr bwMode="auto">
          <a:xfrm>
            <a:off x="0" y="0"/>
            <a:ext cx="8550275" cy="6324600"/>
          </a:xfrm>
          <a:prstGeom prst="rect">
            <a:avLst/>
          </a:prstGeom>
          <a:ln w="9525">
            <a:noFill/>
            <a:miter lim="800000"/>
            <a:headEnd/>
            <a:tailEnd/>
          </a:ln>
          <a:effectLst/>
        </p:spPr>
        <p:txBody>
          <a:bodyPr wrap="none" anchor="ctr"/>
          <a:lstStyle/>
          <a:p>
            <a:pPr algn="ctr"/>
            <a:endParaRPr lang="en-US" sz="2400" b="1">
              <a:solidFill>
                <a:srgbClr val="000000"/>
              </a:solidFill>
              <a:latin typeface="Times New Roman" pitchFamily="18" charset="0"/>
            </a:endParaRPr>
          </a:p>
        </p:txBody>
      </p:sp>
      <p:sp>
        <p:nvSpPr>
          <p:cNvPr id="1028" name="Rectangle 4"/>
          <p:cNvSpPr>
            <a:spLocks noGrp="1" noChangeArrowheads="1"/>
          </p:cNvSpPr>
          <p:nvPr>
            <p:ph type="title"/>
          </p:nvPr>
        </p:nvSpPr>
        <p:spPr bwMode="auto">
          <a:xfrm>
            <a:off x="533400" y="187325"/>
            <a:ext cx="7772400" cy="1143000"/>
          </a:xfrm>
          <a:prstGeom prst="rect">
            <a:avLst/>
          </a:prstGeom>
          <a:noFill/>
          <a:ln w="9525">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533400" y="1676400"/>
            <a:ext cx="7772400" cy="4105275"/>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6"/>
          <p:cNvPicPr>
            <a:picLocks noChangeArrowheads="1"/>
          </p:cNvPicPr>
          <p:nvPr/>
        </p:nvPicPr>
        <p:blipFill>
          <a:blip r:embed="rId13" cstate="print"/>
          <a:srcRect/>
          <a:stretch>
            <a:fillRect/>
          </a:stretch>
        </p:blipFill>
        <p:spPr bwMode="auto">
          <a:xfrm>
            <a:off x="8448675" y="609600"/>
            <a:ext cx="809625" cy="803275"/>
          </a:xfrm>
          <a:prstGeom prst="rect">
            <a:avLst/>
          </a:prstGeom>
          <a:noFill/>
          <a:ln w="9525">
            <a:noFill/>
            <a:miter lim="800000"/>
            <a:headEnd/>
            <a:tailEnd/>
          </a:ln>
          <a:effectLst/>
        </p:spPr>
      </p:pic>
      <p:sp>
        <p:nvSpPr>
          <p:cNvPr id="1031" name="Line 7"/>
          <p:cNvSpPr>
            <a:spLocks noChangeShapeType="1"/>
          </p:cNvSpPr>
          <p:nvPr/>
        </p:nvSpPr>
        <p:spPr bwMode="auto">
          <a:xfrm>
            <a:off x="842963" y="1447800"/>
            <a:ext cx="7843837" cy="0"/>
          </a:xfrm>
          <a:prstGeom prst="line">
            <a:avLst/>
          </a:prstGeom>
          <a:noFill/>
          <a:ln w="50800">
            <a:solidFill>
              <a:srgbClr val="C0C0C0"/>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032" name="Rectangle 8"/>
          <p:cNvSpPr>
            <a:spLocks noChangeArrowheads="1"/>
          </p:cNvSpPr>
          <p:nvPr/>
        </p:nvSpPr>
        <p:spPr bwMode="auto">
          <a:xfrm>
            <a:off x="0" y="6556375"/>
            <a:ext cx="2111375" cy="301625"/>
          </a:xfrm>
          <a:prstGeom prst="rect">
            <a:avLst/>
          </a:prstGeom>
          <a:noFill/>
          <a:ln w="9525">
            <a:noFill/>
            <a:miter lim="800000"/>
            <a:headEnd/>
            <a:tailEnd/>
          </a:ln>
          <a:effectLst/>
        </p:spPr>
        <p:txBody>
          <a:bodyPr wrap="none" lIns="90488" tIns="44450" rIns="90488" bIns="44450">
            <a:spAutoFit/>
          </a:bodyPr>
          <a:lstStyle/>
          <a:p>
            <a:r>
              <a:rPr lang="en-US" sz="1400">
                <a:solidFill>
                  <a:srgbClr val="000000"/>
                </a:solidFill>
                <a:latin typeface="Times New Roman" pitchFamily="18" charset="0"/>
              </a:rPr>
              <a:t>SIGIR 2001 – WTS / DUC</a:t>
            </a:r>
          </a:p>
        </p:txBody>
      </p:sp>
      <p:sp>
        <p:nvSpPr>
          <p:cNvPr id="1033" name="Rectangle 9"/>
          <p:cNvSpPr>
            <a:spLocks noChangeArrowheads="1"/>
          </p:cNvSpPr>
          <p:nvPr/>
        </p:nvSpPr>
        <p:spPr bwMode="auto">
          <a:xfrm>
            <a:off x="0" y="6556375"/>
            <a:ext cx="9153525" cy="301625"/>
          </a:xfrm>
          <a:prstGeom prst="rect">
            <a:avLst/>
          </a:prstGeom>
          <a:noFill/>
          <a:ln w="9525">
            <a:noFill/>
            <a:miter lim="800000"/>
            <a:headEnd/>
            <a:tailEnd/>
          </a:ln>
          <a:effectLst/>
        </p:spPr>
        <p:txBody>
          <a:bodyPr lIns="90488" tIns="44450" rIns="90488" bIns="44450">
            <a:spAutoFit/>
          </a:bodyPr>
          <a:lstStyle/>
          <a:p>
            <a:pPr algn="ctr"/>
            <a:r>
              <a:rPr lang="en-US" sz="1400">
                <a:solidFill>
                  <a:srgbClr val="000000"/>
                </a:solidFill>
                <a:latin typeface="Times New Roman" pitchFamily="18" charset="0"/>
              </a:rPr>
              <a:t>13 Sep 2001</a:t>
            </a:r>
          </a:p>
        </p:txBody>
      </p:sp>
      <p:sp>
        <p:nvSpPr>
          <p:cNvPr id="1034" name="Rectangle 10"/>
          <p:cNvSpPr>
            <a:spLocks noChangeArrowheads="1"/>
          </p:cNvSpPr>
          <p:nvPr/>
        </p:nvSpPr>
        <p:spPr bwMode="auto">
          <a:xfrm>
            <a:off x="8529638" y="6556375"/>
            <a:ext cx="614362" cy="514350"/>
          </a:xfrm>
          <a:prstGeom prst="rect">
            <a:avLst/>
          </a:prstGeom>
          <a:noFill/>
          <a:ln w="9525">
            <a:noFill/>
            <a:miter lim="800000"/>
            <a:headEnd/>
            <a:tailEnd/>
          </a:ln>
          <a:effectLst/>
        </p:spPr>
        <p:txBody>
          <a:bodyPr wrap="none" lIns="90488" tIns="44450" rIns="90488" bIns="44450">
            <a:spAutoFit/>
          </a:bodyPr>
          <a:lstStyle/>
          <a:p>
            <a:fld id="{8E46DBDC-255E-47BE-9248-EB2C8CFC3D35}" type="slidenum">
              <a:rPr lang="en-US" sz="1400">
                <a:solidFill>
                  <a:srgbClr val="FFFFFF"/>
                </a:solidFill>
                <a:latin typeface="Times New Roman" pitchFamily="18" charset="0"/>
              </a:rPr>
              <a:pPr/>
              <a:t>‹#›</a:t>
            </a:fld>
            <a:r>
              <a:rPr lang="en-US" sz="1400">
                <a:solidFill>
                  <a:srgbClr val="FFFFFF"/>
                </a:solidFill>
                <a:latin typeface="Times New Roman" pitchFamily="18" charset="0"/>
              </a:rPr>
              <a:t>/28</a:t>
            </a:r>
          </a:p>
          <a:p>
            <a:endParaRPr lang="en-US" sz="1400">
              <a:solidFill>
                <a:srgbClr val="FFFFFF"/>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62000"/>
        <a:buFont typeface="Monotype Sorts" pitchFamily="2" charset="2"/>
        <a:buChar char="n"/>
        <a:defRPr>
          <a:solidFill>
            <a:schemeClr val="tx1"/>
          </a:solidFill>
          <a:latin typeface="+mn-lt"/>
        </a:defRPr>
      </a:lvl4pPr>
      <a:lvl5pPr marL="20574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5pPr>
      <a:lvl6pPr marL="25146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6pPr>
      <a:lvl7pPr marL="29718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7pPr>
      <a:lvl8pPr marL="34290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8pPr>
      <a:lvl9pPr marL="38862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0000FF">
                  <a:gamma/>
                  <a:tint val="40000"/>
                  <a:invGamma/>
                </a:srgbClr>
              </a:gs>
              <a:gs pos="50000">
                <a:srgbClr val="0000FF"/>
              </a:gs>
              <a:gs pos="100000">
                <a:srgbClr val="0000FF">
                  <a:gamma/>
                  <a:tint val="40000"/>
                  <a:invGamma/>
                </a:srgbClr>
              </a:gs>
            </a:gsLst>
            <a:lin ang="18900000" scaled="1"/>
          </a:gradFill>
          <a:ln w="9525">
            <a:noFill/>
            <a:miter lim="800000"/>
            <a:headEnd/>
            <a:tailEnd/>
          </a:ln>
          <a:effectLst/>
        </p:spPr>
        <p:txBody>
          <a:bodyPr wrap="none" anchor="ctr"/>
          <a:lstStyle/>
          <a:p>
            <a:pPr algn="ctr"/>
            <a:endParaRPr lang="en-US" sz="2400" b="1">
              <a:solidFill>
                <a:srgbClr val="000000"/>
              </a:solidFill>
              <a:latin typeface="Times New Roman" pitchFamily="18" charset="0"/>
            </a:endParaRPr>
          </a:p>
        </p:txBody>
      </p:sp>
      <p:sp useBgFill="1">
        <p:nvSpPr>
          <p:cNvPr id="1027" name="Rectangle 3"/>
          <p:cNvSpPr>
            <a:spLocks noChangeArrowheads="1"/>
          </p:cNvSpPr>
          <p:nvPr/>
        </p:nvSpPr>
        <p:spPr bwMode="auto">
          <a:xfrm>
            <a:off x="0" y="0"/>
            <a:ext cx="8550275" cy="6324600"/>
          </a:xfrm>
          <a:prstGeom prst="rect">
            <a:avLst/>
          </a:prstGeom>
          <a:ln w="9525">
            <a:noFill/>
            <a:miter lim="800000"/>
            <a:headEnd/>
            <a:tailEnd/>
          </a:ln>
          <a:effectLst/>
        </p:spPr>
        <p:txBody>
          <a:bodyPr wrap="none" anchor="ctr"/>
          <a:lstStyle/>
          <a:p>
            <a:pPr algn="ctr"/>
            <a:endParaRPr lang="en-US" sz="2400" b="1">
              <a:solidFill>
                <a:srgbClr val="000000"/>
              </a:solidFill>
              <a:latin typeface="Times New Roman" pitchFamily="18" charset="0"/>
            </a:endParaRPr>
          </a:p>
        </p:txBody>
      </p:sp>
      <p:sp>
        <p:nvSpPr>
          <p:cNvPr id="1028" name="Rectangle 4"/>
          <p:cNvSpPr>
            <a:spLocks noGrp="1" noChangeArrowheads="1"/>
          </p:cNvSpPr>
          <p:nvPr>
            <p:ph type="title"/>
          </p:nvPr>
        </p:nvSpPr>
        <p:spPr bwMode="auto">
          <a:xfrm>
            <a:off x="533400" y="187325"/>
            <a:ext cx="7772400" cy="1143000"/>
          </a:xfrm>
          <a:prstGeom prst="rect">
            <a:avLst/>
          </a:prstGeom>
          <a:noFill/>
          <a:ln w="9525">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533400" y="1676400"/>
            <a:ext cx="7772400" cy="4105275"/>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6"/>
          <p:cNvPicPr>
            <a:picLocks noChangeArrowheads="1"/>
          </p:cNvPicPr>
          <p:nvPr/>
        </p:nvPicPr>
        <p:blipFill>
          <a:blip r:embed="rId13" cstate="print"/>
          <a:srcRect/>
          <a:stretch>
            <a:fillRect/>
          </a:stretch>
        </p:blipFill>
        <p:spPr bwMode="auto">
          <a:xfrm>
            <a:off x="8448675" y="609600"/>
            <a:ext cx="809625" cy="803275"/>
          </a:xfrm>
          <a:prstGeom prst="rect">
            <a:avLst/>
          </a:prstGeom>
          <a:noFill/>
          <a:ln w="9525">
            <a:noFill/>
            <a:miter lim="800000"/>
            <a:headEnd/>
            <a:tailEnd/>
          </a:ln>
          <a:effectLst/>
        </p:spPr>
      </p:pic>
      <p:sp>
        <p:nvSpPr>
          <p:cNvPr id="1031" name="Line 7"/>
          <p:cNvSpPr>
            <a:spLocks noChangeShapeType="1"/>
          </p:cNvSpPr>
          <p:nvPr/>
        </p:nvSpPr>
        <p:spPr bwMode="auto">
          <a:xfrm>
            <a:off x="842963" y="1447800"/>
            <a:ext cx="7843837" cy="0"/>
          </a:xfrm>
          <a:prstGeom prst="line">
            <a:avLst/>
          </a:prstGeom>
          <a:noFill/>
          <a:ln w="50800">
            <a:solidFill>
              <a:srgbClr val="C0C0C0"/>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032" name="Rectangle 8"/>
          <p:cNvSpPr>
            <a:spLocks noChangeArrowheads="1"/>
          </p:cNvSpPr>
          <p:nvPr/>
        </p:nvSpPr>
        <p:spPr bwMode="auto">
          <a:xfrm>
            <a:off x="0" y="6556375"/>
            <a:ext cx="2111375" cy="301625"/>
          </a:xfrm>
          <a:prstGeom prst="rect">
            <a:avLst/>
          </a:prstGeom>
          <a:noFill/>
          <a:ln w="9525">
            <a:noFill/>
            <a:miter lim="800000"/>
            <a:headEnd/>
            <a:tailEnd/>
          </a:ln>
          <a:effectLst/>
        </p:spPr>
        <p:txBody>
          <a:bodyPr wrap="none" lIns="90488" tIns="44450" rIns="90488" bIns="44450">
            <a:spAutoFit/>
          </a:bodyPr>
          <a:lstStyle/>
          <a:p>
            <a:r>
              <a:rPr lang="en-US" sz="1400">
                <a:solidFill>
                  <a:srgbClr val="000000"/>
                </a:solidFill>
                <a:latin typeface="Times New Roman" pitchFamily="18" charset="0"/>
              </a:rPr>
              <a:t>SIGIR 2001 – WTS / DUC</a:t>
            </a:r>
          </a:p>
        </p:txBody>
      </p:sp>
      <p:sp>
        <p:nvSpPr>
          <p:cNvPr id="1033" name="Rectangle 9"/>
          <p:cNvSpPr>
            <a:spLocks noChangeArrowheads="1"/>
          </p:cNvSpPr>
          <p:nvPr/>
        </p:nvSpPr>
        <p:spPr bwMode="auto">
          <a:xfrm>
            <a:off x="0" y="6556375"/>
            <a:ext cx="9153525" cy="301625"/>
          </a:xfrm>
          <a:prstGeom prst="rect">
            <a:avLst/>
          </a:prstGeom>
          <a:noFill/>
          <a:ln w="9525">
            <a:noFill/>
            <a:miter lim="800000"/>
            <a:headEnd/>
            <a:tailEnd/>
          </a:ln>
          <a:effectLst/>
        </p:spPr>
        <p:txBody>
          <a:bodyPr lIns="90488" tIns="44450" rIns="90488" bIns="44450">
            <a:spAutoFit/>
          </a:bodyPr>
          <a:lstStyle/>
          <a:p>
            <a:pPr algn="ctr"/>
            <a:r>
              <a:rPr lang="en-US" sz="1400">
                <a:solidFill>
                  <a:srgbClr val="000000"/>
                </a:solidFill>
                <a:latin typeface="Times New Roman" pitchFamily="18" charset="0"/>
              </a:rPr>
              <a:t>13 Sep 2001</a:t>
            </a:r>
          </a:p>
        </p:txBody>
      </p:sp>
      <p:sp>
        <p:nvSpPr>
          <p:cNvPr id="1034" name="Rectangle 10"/>
          <p:cNvSpPr>
            <a:spLocks noChangeArrowheads="1"/>
          </p:cNvSpPr>
          <p:nvPr/>
        </p:nvSpPr>
        <p:spPr bwMode="auto">
          <a:xfrm>
            <a:off x="8529638" y="6556375"/>
            <a:ext cx="614362" cy="514350"/>
          </a:xfrm>
          <a:prstGeom prst="rect">
            <a:avLst/>
          </a:prstGeom>
          <a:noFill/>
          <a:ln w="9525">
            <a:noFill/>
            <a:miter lim="800000"/>
            <a:headEnd/>
            <a:tailEnd/>
          </a:ln>
          <a:effectLst/>
        </p:spPr>
        <p:txBody>
          <a:bodyPr wrap="none" lIns="90488" tIns="44450" rIns="90488" bIns="44450">
            <a:spAutoFit/>
          </a:bodyPr>
          <a:lstStyle/>
          <a:p>
            <a:fld id="{8E46DBDC-255E-47BE-9248-EB2C8CFC3D35}" type="slidenum">
              <a:rPr lang="en-US" sz="1400">
                <a:solidFill>
                  <a:srgbClr val="FFFFFF"/>
                </a:solidFill>
                <a:latin typeface="Times New Roman" pitchFamily="18" charset="0"/>
              </a:rPr>
              <a:pPr/>
              <a:t>‹#›</a:t>
            </a:fld>
            <a:r>
              <a:rPr lang="en-US" sz="1400">
                <a:solidFill>
                  <a:srgbClr val="FFFFFF"/>
                </a:solidFill>
                <a:latin typeface="Times New Roman" pitchFamily="18" charset="0"/>
              </a:rPr>
              <a:t>/28</a:t>
            </a:r>
          </a:p>
          <a:p>
            <a:endParaRPr lang="en-US" sz="1400">
              <a:solidFill>
                <a:srgbClr val="FFFFFF"/>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62000"/>
        <a:buFont typeface="Monotype Sorts" pitchFamily="2" charset="2"/>
        <a:buChar char="n"/>
        <a:defRPr>
          <a:solidFill>
            <a:schemeClr val="tx1"/>
          </a:solidFill>
          <a:latin typeface="+mn-lt"/>
        </a:defRPr>
      </a:lvl4pPr>
      <a:lvl5pPr marL="20574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5pPr>
      <a:lvl6pPr marL="25146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6pPr>
      <a:lvl7pPr marL="29718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7pPr>
      <a:lvl8pPr marL="34290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8pPr>
      <a:lvl9pPr marL="3886200" indent="-228600" algn="l" rtl="0" eaLnBrk="0" fontAlgn="base" hangingPunct="0">
        <a:spcBef>
          <a:spcPct val="20000"/>
        </a:spcBef>
        <a:spcAft>
          <a:spcPct val="0"/>
        </a:spcAft>
        <a:buClr>
          <a:schemeClr val="tx1"/>
        </a:buClr>
        <a:buSzPct val="62000"/>
        <a:buFont typeface="Monotype Sorts" pitchFamily="2" charset="2"/>
        <a:buChar char="ä"/>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Microsoft_Office_Word_97_-_2003_Document2.doc"/><Relationship Id="rId4" Type="http://schemas.openxmlformats.org/officeDocument/2006/relationships/oleObject" Target="../embeddings/Microsoft_Office_Word_97_-_2003_Document1.doc"/></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ndex.php?title=World_Wide_Web&amp;action=edi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newsblaster.cs.columbia.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groups.csail.mit.edu/rbg/projects/maps/desktop/" TargetMode="External"/><Relationship Id="rId4" Type="http://schemas.openxmlformats.org/officeDocument/2006/relationships/hyperlink" Target="http://emm.newsbrief.eu/NewsBrief/clusteredition/en/latest.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026"/>
          <p:cNvSpPr>
            <a:spLocks noGrp="1" noChangeArrowheads="1"/>
          </p:cNvSpPr>
          <p:nvPr>
            <p:ph type="ctrTitle"/>
          </p:nvPr>
        </p:nvSpPr>
        <p:spPr>
          <a:xfrm>
            <a:off x="685800" y="838200"/>
            <a:ext cx="7772400" cy="1143000"/>
          </a:xfrm>
        </p:spPr>
        <p:txBody>
          <a:bodyPr/>
          <a:lstStyle/>
          <a:p>
            <a:r>
              <a:rPr lang="en-US"/>
              <a:t>Natural Language Processing for the Web</a:t>
            </a:r>
          </a:p>
        </p:txBody>
      </p:sp>
      <p:sp>
        <p:nvSpPr>
          <p:cNvPr id="204803" name="Rectangle 1027"/>
          <p:cNvSpPr>
            <a:spLocks noGrp="1" noChangeArrowheads="1"/>
          </p:cNvSpPr>
          <p:nvPr>
            <p:ph type="subTitle" idx="1"/>
          </p:nvPr>
        </p:nvSpPr>
        <p:spPr>
          <a:xfrm>
            <a:off x="381000" y="2514600"/>
            <a:ext cx="7315200" cy="1752600"/>
          </a:xfrm>
        </p:spPr>
        <p:txBody>
          <a:bodyPr/>
          <a:lstStyle/>
          <a:p>
            <a:pPr algn="l"/>
            <a:r>
              <a:rPr lang="en-US" dirty="0"/>
              <a:t>Prof. Kathleen </a:t>
            </a:r>
            <a:r>
              <a:rPr lang="en-US" dirty="0" err="1"/>
              <a:t>McKeown</a:t>
            </a:r>
            <a:endParaRPr lang="en-US" dirty="0"/>
          </a:p>
          <a:p>
            <a:pPr algn="l"/>
            <a:r>
              <a:rPr lang="en-US" dirty="0"/>
              <a:t>722 CEPSR, 939-7118</a:t>
            </a:r>
          </a:p>
          <a:p>
            <a:pPr algn="l"/>
            <a:r>
              <a:rPr lang="en-US" dirty="0"/>
              <a:t>Office Hours: </a:t>
            </a:r>
            <a:r>
              <a:rPr lang="en-US" dirty="0" smtClean="0"/>
              <a:t>Tues 4-5; Wed 1-2</a:t>
            </a:r>
            <a:endParaRPr lang="en-US" dirty="0"/>
          </a:p>
          <a:p>
            <a:pPr algn="l"/>
            <a:r>
              <a:rPr lang="en-US" dirty="0"/>
              <a:t>TA:</a:t>
            </a:r>
          </a:p>
          <a:p>
            <a:pPr algn="l"/>
            <a:r>
              <a:rPr lang="en-US" dirty="0" smtClean="0"/>
              <a:t>Yves </a:t>
            </a:r>
            <a:r>
              <a:rPr lang="en-US" dirty="0" err="1" smtClean="0"/>
              <a:t>Petinot</a:t>
            </a:r>
            <a:endParaRPr lang="en-US" dirty="0"/>
          </a:p>
          <a:p>
            <a:pPr algn="l"/>
            <a:r>
              <a:rPr lang="en-US" dirty="0" smtClean="0"/>
              <a:t>728 </a:t>
            </a:r>
            <a:r>
              <a:rPr lang="en-US" dirty="0"/>
              <a:t>CEPSR, </a:t>
            </a:r>
            <a:r>
              <a:rPr lang="en-US" dirty="0" smtClean="0"/>
              <a:t>939-7116</a:t>
            </a:r>
            <a:endParaRPr lang="en-US" dirty="0"/>
          </a:p>
          <a:p>
            <a:pPr algn="l"/>
            <a:r>
              <a:rPr lang="en-US" dirty="0"/>
              <a:t>Office Hours: Thurs </a:t>
            </a:r>
            <a:r>
              <a:rPr lang="en-US" dirty="0" smtClean="0"/>
              <a:t>12-1, 8-9</a:t>
            </a:r>
            <a:endParaRPr lang="en-US" dirty="0"/>
          </a:p>
          <a:p>
            <a:pPr algn="l"/>
            <a:endParaRPr lang="en-US" dirty="0"/>
          </a:p>
          <a:p>
            <a:pPr algn="l"/>
            <a:endParaRPr lang="en-US" dirty="0"/>
          </a:p>
          <a:p>
            <a:pPr algn="l"/>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t>Class Overview</a:t>
            </a:r>
          </a:p>
        </p:txBody>
      </p:sp>
      <p:sp>
        <p:nvSpPr>
          <p:cNvPr id="260099" name="Rectangle 3"/>
          <p:cNvSpPr>
            <a:spLocks noGrp="1" noChangeArrowheads="1"/>
          </p:cNvSpPr>
          <p:nvPr>
            <p:ph type="body" idx="1"/>
          </p:nvPr>
        </p:nvSpPr>
        <p:spPr/>
        <p:txBody>
          <a:bodyPr/>
          <a:lstStyle/>
          <a:p>
            <a:r>
              <a:rPr lang="en-US" dirty="0" err="1" smtClean="0"/>
              <a:t>Userid</a:t>
            </a:r>
            <a:r>
              <a:rPr lang="en-US" dirty="0" smtClean="0"/>
              <a:t>: </a:t>
            </a:r>
            <a:r>
              <a:rPr lang="en-US" dirty="0" err="1" smtClean="0"/>
              <a:t>nlpforweb</a:t>
            </a:r>
            <a:endParaRPr lang="en-US" dirty="0" smtClean="0"/>
          </a:p>
          <a:p>
            <a:r>
              <a:rPr lang="en-US" dirty="0" smtClean="0"/>
              <a:t>Password: nlp321</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Guest: </a:t>
            </a:r>
            <a:r>
              <a:rPr lang="en-US" dirty="0" err="1" smtClean="0"/>
              <a:t>Livia</a:t>
            </a:r>
            <a:r>
              <a:rPr lang="en-US" dirty="0" smtClean="0"/>
              <a:t> Polanyi</a:t>
            </a:r>
            <a:br>
              <a:rPr lang="en-US" dirty="0" smtClean="0"/>
            </a:br>
            <a:r>
              <a:rPr lang="en-US" dirty="0" smtClean="0"/>
              <a:t>Microsoft: bing.com</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t>Summarization</a:t>
            </a:r>
          </a:p>
        </p:txBody>
      </p:sp>
      <p:sp>
        <p:nvSpPr>
          <p:cNvPr id="261123" name="Rectangle 3"/>
          <p:cNvSpPr>
            <a:spLocks noGrp="1" noChangeArrowheads="1"/>
          </p:cNvSpPr>
          <p:nvPr>
            <p:ph type="body" idx="1"/>
          </p:nvPr>
        </p:nvSpPr>
        <p:spPr/>
        <p:txBody>
          <a:bodyPr/>
          <a:lstStyle/>
          <a:p>
            <a:pPr>
              <a:buFont typeface="Wingdings" pitchFamily="2" charset="2"/>
              <a:buNone/>
            </a:pP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noFill/>
          <a:ln/>
          <a:effectLst>
            <a:outerShdw dist="13470" dir="2700000" algn="ctr" rotWithShape="0">
              <a:schemeClr val="bg2"/>
            </a:outerShdw>
          </a:effectLst>
        </p:spPr>
        <p:txBody>
          <a:bodyPr/>
          <a:lstStyle/>
          <a:p>
            <a:r>
              <a:rPr lang="en-US"/>
              <a:t>What is Summarization?</a:t>
            </a:r>
          </a:p>
        </p:txBody>
      </p:sp>
      <p:sp>
        <p:nvSpPr>
          <p:cNvPr id="273411" name="Rectangle 3"/>
          <p:cNvSpPr>
            <a:spLocks noGrp="1" noChangeArrowheads="1"/>
          </p:cNvSpPr>
          <p:nvPr>
            <p:ph type="body" idx="1"/>
          </p:nvPr>
        </p:nvSpPr>
        <p:spPr>
          <a:xfrm>
            <a:off x="762000" y="1752600"/>
            <a:ext cx="7772400" cy="4114800"/>
          </a:xfrm>
          <a:noFill/>
          <a:ln/>
        </p:spPr>
        <p:txBody>
          <a:bodyPr/>
          <a:lstStyle/>
          <a:p>
            <a:pPr>
              <a:lnSpc>
                <a:spcPct val="90000"/>
              </a:lnSpc>
            </a:pPr>
            <a:r>
              <a:rPr lang="en-US" sz="2800"/>
              <a:t>Data as input (database, software trace, expert system), text summary as output</a:t>
            </a:r>
            <a:br>
              <a:rPr lang="en-US" sz="2800"/>
            </a:br>
            <a:endParaRPr lang="en-US" sz="2800"/>
          </a:p>
          <a:p>
            <a:pPr>
              <a:lnSpc>
                <a:spcPct val="90000"/>
              </a:lnSpc>
            </a:pPr>
            <a:r>
              <a:rPr lang="en-US" sz="2800"/>
              <a:t>Text as input (one or more articles), paragraph summary as output</a:t>
            </a:r>
            <a:br>
              <a:rPr lang="en-US" sz="2800"/>
            </a:br>
            <a:endParaRPr lang="en-US" sz="2800"/>
          </a:p>
          <a:p>
            <a:pPr>
              <a:lnSpc>
                <a:spcPct val="90000"/>
              </a:lnSpc>
            </a:pPr>
            <a:r>
              <a:rPr lang="en-US" sz="2800"/>
              <a:t>Multimedia in input or output</a:t>
            </a:r>
            <a:br>
              <a:rPr lang="en-US" sz="2800"/>
            </a:br>
            <a:endParaRPr lang="en-US" sz="2800"/>
          </a:p>
          <a:p>
            <a:pPr>
              <a:lnSpc>
                <a:spcPct val="90000"/>
              </a:lnSpc>
            </a:pPr>
            <a:r>
              <a:rPr lang="en-US" sz="2800"/>
              <a:t>Summaries must convey maximal information in minimal space</a:t>
            </a:r>
            <a:br>
              <a:rPr lang="en-US" sz="2800"/>
            </a:br>
            <a:endParaRPr lang="en-US" sz="280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sz="4000"/>
              <a:t>Summarization is not the same as Language Generation</a:t>
            </a:r>
          </a:p>
        </p:txBody>
      </p:sp>
      <p:sp>
        <p:nvSpPr>
          <p:cNvPr id="275459" name="Rectangle 3"/>
          <p:cNvSpPr>
            <a:spLocks noGrp="1" noChangeArrowheads="1"/>
          </p:cNvSpPr>
          <p:nvPr>
            <p:ph type="body" idx="1"/>
          </p:nvPr>
        </p:nvSpPr>
        <p:spPr/>
        <p:txBody>
          <a:bodyPr/>
          <a:lstStyle/>
          <a:p>
            <a:pPr>
              <a:lnSpc>
                <a:spcPct val="90000"/>
              </a:lnSpc>
            </a:pPr>
            <a:r>
              <a:rPr lang="en-US"/>
              <a:t>Karl Malone </a:t>
            </a:r>
            <a:r>
              <a:rPr lang="en-US">
                <a:solidFill>
                  <a:srgbClr val="FF66FF"/>
                </a:solidFill>
              </a:rPr>
              <a:t>scored</a:t>
            </a:r>
            <a:r>
              <a:rPr lang="en-US"/>
              <a:t> 39 points Friday night as the Utah Jazz </a:t>
            </a:r>
            <a:r>
              <a:rPr lang="en-US">
                <a:solidFill>
                  <a:srgbClr val="FF66FF"/>
                </a:solidFill>
              </a:rPr>
              <a:t>defeated</a:t>
            </a:r>
            <a:r>
              <a:rPr lang="en-US"/>
              <a:t> the Boston Celtics 118-94.</a:t>
            </a:r>
          </a:p>
          <a:p>
            <a:pPr>
              <a:lnSpc>
                <a:spcPct val="90000"/>
              </a:lnSpc>
            </a:pPr>
            <a:r>
              <a:rPr lang="en-US"/>
              <a:t>Karl Malone </a:t>
            </a:r>
            <a:r>
              <a:rPr lang="en-US">
                <a:solidFill>
                  <a:srgbClr val="FFFF66"/>
                </a:solidFill>
              </a:rPr>
              <a:t>tied a season high with</a:t>
            </a:r>
            <a:r>
              <a:rPr lang="en-US"/>
              <a:t> </a:t>
            </a:r>
            <a:r>
              <a:rPr lang="en-US" i="1"/>
              <a:t>39 points</a:t>
            </a:r>
            <a:r>
              <a:rPr lang="en-US"/>
              <a:t> Friday night….</a:t>
            </a:r>
          </a:p>
          <a:p>
            <a:pPr>
              <a:lnSpc>
                <a:spcPct val="90000"/>
              </a:lnSpc>
            </a:pPr>
            <a:r>
              <a:rPr lang="en-US"/>
              <a:t>… the Utah Jazz </a:t>
            </a:r>
            <a:r>
              <a:rPr lang="en-US">
                <a:solidFill>
                  <a:srgbClr val="FFFF66"/>
                </a:solidFill>
              </a:rPr>
              <a:t>handed</a:t>
            </a:r>
            <a:r>
              <a:rPr lang="en-US"/>
              <a:t> the Boston Celtics </a:t>
            </a:r>
            <a:r>
              <a:rPr lang="en-US">
                <a:solidFill>
                  <a:srgbClr val="FFFF66"/>
                </a:solidFill>
              </a:rPr>
              <a:t>their sixth straight home</a:t>
            </a:r>
            <a:r>
              <a:rPr lang="en-US"/>
              <a:t> </a:t>
            </a:r>
            <a:r>
              <a:rPr lang="en-US" i="1"/>
              <a:t>defeat</a:t>
            </a:r>
            <a:r>
              <a:rPr lang="en-US"/>
              <a:t> 119-94.</a:t>
            </a:r>
          </a:p>
          <a:p>
            <a:pPr algn="r">
              <a:lnSpc>
                <a:spcPct val="90000"/>
              </a:lnSpc>
              <a:buFont typeface="Wingdings" pitchFamily="2" charset="2"/>
              <a:buNone/>
            </a:pPr>
            <a:r>
              <a:rPr lang="en-US"/>
              <a:t>Streak, Jacques Robin, 1993</a:t>
            </a:r>
          </a:p>
          <a:p>
            <a:pPr algn="r">
              <a:lnSpc>
                <a:spcPct val="90000"/>
              </a:lnSpc>
              <a:buFont typeface="Wingdings" pitchFamily="2" charset="2"/>
              <a:buNone/>
            </a:pPr>
            <a:endParaRPr lang="en-US"/>
          </a:p>
          <a:p>
            <a:pPr>
              <a:lnSpc>
                <a:spcPct val="90000"/>
              </a:lnSpc>
            </a:pP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Summarization Tasks</a:t>
            </a:r>
          </a:p>
        </p:txBody>
      </p:sp>
      <p:sp>
        <p:nvSpPr>
          <p:cNvPr id="277507" name="Rectangle 3"/>
          <p:cNvSpPr>
            <a:spLocks noGrp="1" noChangeArrowheads="1"/>
          </p:cNvSpPr>
          <p:nvPr>
            <p:ph type="body" idx="1"/>
          </p:nvPr>
        </p:nvSpPr>
        <p:spPr/>
        <p:txBody>
          <a:bodyPr/>
          <a:lstStyle/>
          <a:p>
            <a:r>
              <a:rPr lang="en-US" sz="2800" i="1" dirty="0"/>
              <a:t>Linguistic summarization</a:t>
            </a:r>
            <a:r>
              <a:rPr lang="en-US" sz="2800" dirty="0"/>
              <a:t>: How to pack in as much information as possible in as short an amount of space as possible?</a:t>
            </a:r>
          </a:p>
          <a:p>
            <a:pPr lvl="2"/>
            <a:r>
              <a:rPr lang="en-US" sz="2000" dirty="0"/>
              <a:t>Streak: Jacques Robin</a:t>
            </a:r>
          </a:p>
          <a:p>
            <a:pPr lvl="2"/>
            <a:r>
              <a:rPr lang="en-US" sz="2000" dirty="0"/>
              <a:t>Jan </a:t>
            </a:r>
            <a:r>
              <a:rPr lang="en-US" sz="2000" dirty="0" smtClean="0"/>
              <a:t>28</a:t>
            </a:r>
            <a:r>
              <a:rPr lang="en-US" sz="2000" baseline="30000" dirty="0" smtClean="0"/>
              <a:t>th</a:t>
            </a:r>
            <a:r>
              <a:rPr lang="en-US" sz="2000" dirty="0" smtClean="0"/>
              <a:t> </a:t>
            </a:r>
            <a:r>
              <a:rPr lang="en-US" sz="2000" dirty="0"/>
              <a:t>class: single document summarization</a:t>
            </a:r>
            <a:br>
              <a:rPr lang="en-US" sz="2000" dirty="0"/>
            </a:br>
            <a:endParaRPr lang="en-US" sz="2000" dirty="0"/>
          </a:p>
          <a:p>
            <a:r>
              <a:rPr lang="en-US" sz="2800" i="1" dirty="0"/>
              <a:t>Conceptual summarization</a:t>
            </a:r>
            <a:r>
              <a:rPr lang="en-US" sz="2800" dirty="0"/>
              <a:t>: What information should be included in the summary?</a:t>
            </a:r>
            <a:br>
              <a:rPr lang="en-US" sz="2800" dirty="0"/>
            </a:br>
            <a:endParaRPr lang="en-US" sz="2800" dirty="0"/>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t>Streak</a:t>
            </a:r>
          </a:p>
        </p:txBody>
      </p:sp>
      <p:sp>
        <p:nvSpPr>
          <p:cNvPr id="302083" name="Rectangle 3"/>
          <p:cNvSpPr>
            <a:spLocks noGrp="1" noChangeArrowheads="1"/>
          </p:cNvSpPr>
          <p:nvPr>
            <p:ph type="body" idx="1"/>
          </p:nvPr>
        </p:nvSpPr>
        <p:spPr/>
        <p:txBody>
          <a:bodyPr/>
          <a:lstStyle/>
          <a:p>
            <a:r>
              <a:rPr lang="en-US"/>
              <a:t>Data as input</a:t>
            </a:r>
            <a:br>
              <a:rPr lang="en-US"/>
            </a:br>
            <a:endParaRPr lang="en-US"/>
          </a:p>
          <a:p>
            <a:r>
              <a:rPr lang="en-US"/>
              <a:t>Linguistic summarization</a:t>
            </a:r>
            <a:br>
              <a:rPr lang="en-US"/>
            </a:br>
            <a:endParaRPr lang="en-US"/>
          </a:p>
          <a:p>
            <a:r>
              <a:rPr lang="en-US"/>
              <a:t>Basketball reports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noFill/>
          <a:ln/>
          <a:effectLst>
            <a:outerShdw dist="13470" dir="2700000" algn="ctr" rotWithShape="0">
              <a:schemeClr val="bg2"/>
            </a:outerShdw>
          </a:effectLst>
        </p:spPr>
        <p:txBody>
          <a:bodyPr/>
          <a:lstStyle/>
          <a:p>
            <a:r>
              <a:rPr lang="en-US"/>
              <a:t>Input Data  -- STREAK</a:t>
            </a:r>
          </a:p>
        </p:txBody>
      </p:sp>
      <p:graphicFrame>
        <p:nvGraphicFramePr>
          <p:cNvPr id="279555" name="Object 3">
            <a:hlinkClick r:id="" action="ppaction://ole?verb=0"/>
          </p:cNvPr>
          <p:cNvGraphicFramePr>
            <a:graphicFrameLocks/>
          </p:cNvGraphicFramePr>
          <p:nvPr>
            <p:ph type="tbl" idx="1"/>
          </p:nvPr>
        </p:nvGraphicFramePr>
        <p:xfrm>
          <a:off x="685800" y="1981200"/>
          <a:ext cx="7772400" cy="4114800"/>
        </p:xfrm>
        <a:graphic>
          <a:graphicData uri="http://schemas.openxmlformats.org/presentationml/2006/ole">
            <p:oleObj spid="_x0000_s279555" name="Document" r:id="rId4" imgW="7772400" imgH="4114800" progId="Word.Document.6">
              <p:embed/>
            </p:oleObj>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noFill/>
          <a:ln/>
          <a:effectLst>
            <a:outerShdw dist="13470" dir="2700000" algn="ctr" rotWithShape="0">
              <a:schemeClr val="bg2"/>
            </a:outerShdw>
          </a:effectLst>
        </p:spPr>
        <p:txBody>
          <a:bodyPr/>
          <a:lstStyle/>
          <a:p>
            <a:r>
              <a:rPr lang="en-US"/>
              <a:t>Revision rule: nominalization</a:t>
            </a:r>
          </a:p>
        </p:txBody>
      </p:sp>
      <p:sp>
        <p:nvSpPr>
          <p:cNvPr id="283651" name="Oval 3"/>
          <p:cNvSpPr>
            <a:spLocks noChangeArrowheads="1"/>
          </p:cNvSpPr>
          <p:nvPr/>
        </p:nvSpPr>
        <p:spPr bwMode="auto">
          <a:xfrm>
            <a:off x="1625600" y="25400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beat</a:t>
            </a:r>
          </a:p>
        </p:txBody>
      </p:sp>
      <p:sp>
        <p:nvSpPr>
          <p:cNvPr id="283652" name="Oval 4"/>
          <p:cNvSpPr>
            <a:spLocks noChangeArrowheads="1"/>
          </p:cNvSpPr>
          <p:nvPr/>
        </p:nvSpPr>
        <p:spPr bwMode="auto">
          <a:xfrm>
            <a:off x="635000" y="42164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Jazz</a:t>
            </a:r>
          </a:p>
        </p:txBody>
      </p:sp>
      <p:sp>
        <p:nvSpPr>
          <p:cNvPr id="283653" name="Oval 5"/>
          <p:cNvSpPr>
            <a:spLocks noChangeArrowheads="1"/>
          </p:cNvSpPr>
          <p:nvPr/>
        </p:nvSpPr>
        <p:spPr bwMode="auto">
          <a:xfrm>
            <a:off x="2540000" y="42164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Celtics</a:t>
            </a:r>
          </a:p>
        </p:txBody>
      </p:sp>
      <p:sp>
        <p:nvSpPr>
          <p:cNvPr id="283654" name="Oval 6"/>
          <p:cNvSpPr>
            <a:spLocks noChangeArrowheads="1"/>
          </p:cNvSpPr>
          <p:nvPr/>
        </p:nvSpPr>
        <p:spPr bwMode="auto">
          <a:xfrm>
            <a:off x="6273800" y="25400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hand</a:t>
            </a:r>
          </a:p>
        </p:txBody>
      </p:sp>
      <p:sp>
        <p:nvSpPr>
          <p:cNvPr id="283655" name="Oval 7"/>
          <p:cNvSpPr>
            <a:spLocks noChangeArrowheads="1"/>
          </p:cNvSpPr>
          <p:nvPr/>
        </p:nvSpPr>
        <p:spPr bwMode="auto">
          <a:xfrm>
            <a:off x="4673600" y="42926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Jazz</a:t>
            </a:r>
          </a:p>
        </p:txBody>
      </p:sp>
      <p:sp>
        <p:nvSpPr>
          <p:cNvPr id="283656" name="Oval 8"/>
          <p:cNvSpPr>
            <a:spLocks noChangeArrowheads="1"/>
          </p:cNvSpPr>
          <p:nvPr/>
        </p:nvSpPr>
        <p:spPr bwMode="auto">
          <a:xfrm>
            <a:off x="6197600" y="42926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defeat</a:t>
            </a:r>
          </a:p>
        </p:txBody>
      </p:sp>
      <p:sp>
        <p:nvSpPr>
          <p:cNvPr id="283657" name="Oval 9"/>
          <p:cNvSpPr>
            <a:spLocks noChangeArrowheads="1"/>
          </p:cNvSpPr>
          <p:nvPr/>
        </p:nvSpPr>
        <p:spPr bwMode="auto">
          <a:xfrm>
            <a:off x="7797800" y="4292600"/>
            <a:ext cx="1092200" cy="787400"/>
          </a:xfrm>
          <a:prstGeom prst="ellipse">
            <a:avLst/>
          </a:prstGeom>
          <a:solidFill>
            <a:schemeClr val="hlink"/>
          </a:solidFill>
          <a:ln w="50800">
            <a:solidFill>
              <a:schemeClr val="bg2"/>
            </a:solidFill>
            <a:round/>
            <a:headEnd/>
            <a:tailEnd/>
          </a:ln>
          <a:effectLst/>
        </p:spPr>
        <p:txBody>
          <a:bodyPr wrap="none" lIns="90488" tIns="44450" rIns="90488" bIns="44450" anchor="ctr"/>
          <a:lstStyle/>
          <a:p>
            <a:pPr algn="ctr"/>
            <a:r>
              <a:rPr lang="en-US" sz="2400">
                <a:effectLst>
                  <a:outerShdw blurRad="38100" dist="38100" dir="2700000" algn="tl">
                    <a:srgbClr val="000000"/>
                  </a:outerShdw>
                </a:effectLst>
              </a:rPr>
              <a:t>Celtics</a:t>
            </a:r>
          </a:p>
        </p:txBody>
      </p:sp>
      <p:sp>
        <p:nvSpPr>
          <p:cNvPr id="283658" name="Line 10"/>
          <p:cNvSpPr>
            <a:spLocks noChangeShapeType="1"/>
          </p:cNvSpPr>
          <p:nvPr/>
        </p:nvSpPr>
        <p:spPr bwMode="auto">
          <a:xfrm flipH="1">
            <a:off x="1212850" y="3282950"/>
            <a:ext cx="622300" cy="901700"/>
          </a:xfrm>
          <a:prstGeom prst="line">
            <a:avLst/>
          </a:prstGeom>
          <a:noFill/>
          <a:ln w="12700">
            <a:solidFill>
              <a:schemeClr val="tx1"/>
            </a:solidFill>
            <a:round/>
            <a:headEnd/>
            <a:tailEnd/>
          </a:ln>
          <a:effectLst/>
        </p:spPr>
        <p:txBody>
          <a:bodyPr wrap="none" anchor="ctr"/>
          <a:lstStyle/>
          <a:p>
            <a:endParaRPr lang="en-US"/>
          </a:p>
        </p:txBody>
      </p:sp>
      <p:sp>
        <p:nvSpPr>
          <p:cNvPr id="283659" name="Line 11"/>
          <p:cNvSpPr>
            <a:spLocks noChangeShapeType="1"/>
          </p:cNvSpPr>
          <p:nvPr/>
        </p:nvSpPr>
        <p:spPr bwMode="auto">
          <a:xfrm>
            <a:off x="2444750" y="3359150"/>
            <a:ext cx="596900" cy="825500"/>
          </a:xfrm>
          <a:prstGeom prst="line">
            <a:avLst/>
          </a:prstGeom>
          <a:noFill/>
          <a:ln w="12700">
            <a:solidFill>
              <a:schemeClr val="tx1"/>
            </a:solidFill>
            <a:round/>
            <a:headEnd/>
            <a:tailEnd/>
          </a:ln>
          <a:effectLst/>
        </p:spPr>
        <p:txBody>
          <a:bodyPr wrap="none" anchor="ctr"/>
          <a:lstStyle/>
          <a:p>
            <a:endParaRPr lang="en-US"/>
          </a:p>
        </p:txBody>
      </p:sp>
      <p:sp>
        <p:nvSpPr>
          <p:cNvPr id="283660" name="Line 12"/>
          <p:cNvSpPr>
            <a:spLocks noChangeShapeType="1"/>
          </p:cNvSpPr>
          <p:nvPr/>
        </p:nvSpPr>
        <p:spPr bwMode="auto">
          <a:xfrm flipH="1">
            <a:off x="5175250" y="3130550"/>
            <a:ext cx="1155700" cy="1130300"/>
          </a:xfrm>
          <a:prstGeom prst="line">
            <a:avLst/>
          </a:prstGeom>
          <a:noFill/>
          <a:ln w="12700">
            <a:solidFill>
              <a:schemeClr val="tx1"/>
            </a:solidFill>
            <a:round/>
            <a:headEnd/>
            <a:tailEnd/>
          </a:ln>
          <a:effectLst/>
        </p:spPr>
        <p:txBody>
          <a:bodyPr wrap="none" anchor="ctr"/>
          <a:lstStyle/>
          <a:p>
            <a:endParaRPr lang="en-US"/>
          </a:p>
        </p:txBody>
      </p:sp>
      <p:sp>
        <p:nvSpPr>
          <p:cNvPr id="283661" name="Line 13"/>
          <p:cNvSpPr>
            <a:spLocks noChangeShapeType="1"/>
          </p:cNvSpPr>
          <p:nvPr/>
        </p:nvSpPr>
        <p:spPr bwMode="auto">
          <a:xfrm>
            <a:off x="6858000" y="3359150"/>
            <a:ext cx="0" cy="901700"/>
          </a:xfrm>
          <a:prstGeom prst="line">
            <a:avLst/>
          </a:prstGeom>
          <a:noFill/>
          <a:ln w="12700">
            <a:solidFill>
              <a:schemeClr val="tx1"/>
            </a:solidFill>
            <a:round/>
            <a:headEnd/>
            <a:tailEnd/>
          </a:ln>
          <a:effectLst/>
        </p:spPr>
        <p:txBody>
          <a:bodyPr wrap="none" anchor="ctr"/>
          <a:lstStyle/>
          <a:p>
            <a:endParaRPr lang="en-US"/>
          </a:p>
        </p:txBody>
      </p:sp>
      <p:sp>
        <p:nvSpPr>
          <p:cNvPr id="283662" name="Line 14"/>
          <p:cNvSpPr>
            <a:spLocks noChangeShapeType="1"/>
          </p:cNvSpPr>
          <p:nvPr/>
        </p:nvSpPr>
        <p:spPr bwMode="auto">
          <a:xfrm>
            <a:off x="7321550" y="3206750"/>
            <a:ext cx="1054100" cy="1054100"/>
          </a:xfrm>
          <a:prstGeom prst="line">
            <a:avLst/>
          </a:prstGeom>
          <a:noFill/>
          <a:ln w="12700">
            <a:solidFill>
              <a:schemeClr val="tx1"/>
            </a:solidFill>
            <a:round/>
            <a:headEnd/>
            <a:tailEnd/>
          </a:ln>
          <a:effectLst/>
        </p:spPr>
        <p:txBody>
          <a:bodyPr wrap="none" anchor="ctr"/>
          <a:lstStyle/>
          <a:p>
            <a:endParaRPr lang="en-US"/>
          </a:p>
        </p:txBody>
      </p:sp>
      <p:sp>
        <p:nvSpPr>
          <p:cNvPr id="283663" name="AutoShape 15"/>
          <p:cNvSpPr>
            <a:spLocks noChangeArrowheads="1"/>
          </p:cNvSpPr>
          <p:nvPr/>
        </p:nvSpPr>
        <p:spPr bwMode="auto">
          <a:xfrm>
            <a:off x="3816350" y="2368550"/>
            <a:ext cx="1206500" cy="520700"/>
          </a:xfrm>
          <a:prstGeom prst="rightArrow">
            <a:avLst>
              <a:gd name="adj1" fmla="val 75000"/>
              <a:gd name="adj2" fmla="val 115864"/>
            </a:avLst>
          </a:prstGeom>
          <a:solidFill>
            <a:schemeClr val="accent1"/>
          </a:solidFill>
          <a:ln w="12700">
            <a:solidFill>
              <a:schemeClr val="tx1"/>
            </a:solidFill>
            <a:miter lim="800000"/>
            <a:headEnd/>
            <a:tailEnd/>
          </a:ln>
          <a:effectLst/>
        </p:spPr>
        <p:txBody>
          <a:bodyPr wrap="none" anchor="ctr"/>
          <a:lstStyle/>
          <a:p>
            <a:endParaRPr lang="en-US"/>
          </a:p>
        </p:txBody>
      </p:sp>
      <p:sp>
        <p:nvSpPr>
          <p:cNvPr id="283664" name="Text Box 16"/>
          <p:cNvSpPr txBox="1">
            <a:spLocks noChangeArrowheads="1"/>
          </p:cNvSpPr>
          <p:nvPr/>
        </p:nvSpPr>
        <p:spPr bwMode="auto">
          <a:xfrm>
            <a:off x="381000" y="5486400"/>
            <a:ext cx="8382000" cy="946150"/>
          </a:xfrm>
          <a:prstGeom prst="rect">
            <a:avLst/>
          </a:prstGeom>
          <a:noFill/>
          <a:ln w="12700">
            <a:noFill/>
            <a:miter lim="800000"/>
            <a:headEnd/>
            <a:tailEnd/>
          </a:ln>
          <a:effectLst/>
        </p:spPr>
        <p:txBody>
          <a:bodyPr>
            <a:spAutoFit/>
          </a:bodyPr>
          <a:lstStyle/>
          <a:p>
            <a:pPr>
              <a:spcBef>
                <a:spcPct val="50000"/>
              </a:spcBef>
            </a:pPr>
            <a:r>
              <a:rPr lang="en-US" sz="2800"/>
              <a:t>Allows the addition of noun modifiers like a streak (6</a:t>
            </a:r>
            <a:r>
              <a:rPr lang="en-US" sz="2800" baseline="30000"/>
              <a:t>th</a:t>
            </a:r>
            <a:r>
              <a:rPr lang="en-US" sz="2800"/>
              <a:t> straight defeat)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en-US"/>
              <a:t>Summary Function (Style)</a:t>
            </a:r>
          </a:p>
        </p:txBody>
      </p:sp>
      <p:sp>
        <p:nvSpPr>
          <p:cNvPr id="316419" name="Rectangle 3"/>
          <p:cNvSpPr>
            <a:spLocks noGrp="1" noChangeArrowheads="1"/>
          </p:cNvSpPr>
          <p:nvPr>
            <p:ph type="body" idx="1"/>
          </p:nvPr>
        </p:nvSpPr>
        <p:spPr/>
        <p:txBody>
          <a:bodyPr/>
          <a:lstStyle/>
          <a:p>
            <a:pPr>
              <a:lnSpc>
                <a:spcPct val="80000"/>
              </a:lnSpc>
            </a:pPr>
            <a:r>
              <a:rPr lang="en-US" sz="2400"/>
              <a:t>Indicative </a:t>
            </a:r>
          </a:p>
          <a:p>
            <a:pPr lvl="1">
              <a:lnSpc>
                <a:spcPct val="80000"/>
              </a:lnSpc>
            </a:pPr>
            <a:r>
              <a:rPr lang="en-US" sz="2000"/>
              <a:t>indicates the topic, style without providing details on content.</a:t>
            </a:r>
          </a:p>
          <a:p>
            <a:pPr lvl="1">
              <a:lnSpc>
                <a:spcPct val="80000"/>
              </a:lnSpc>
            </a:pPr>
            <a:r>
              <a:rPr lang="en-US" sz="2000"/>
              <a:t>Help a searcher decide whether to read a particular document</a:t>
            </a:r>
          </a:p>
          <a:p>
            <a:pPr>
              <a:lnSpc>
                <a:spcPct val="80000"/>
              </a:lnSpc>
            </a:pPr>
            <a:r>
              <a:rPr lang="en-US" sz="2400"/>
              <a:t>Informative</a:t>
            </a:r>
          </a:p>
          <a:p>
            <a:pPr lvl="1">
              <a:lnSpc>
                <a:spcPct val="80000"/>
              </a:lnSpc>
            </a:pPr>
            <a:r>
              <a:rPr lang="en-US" sz="2000"/>
              <a:t>A surrogate for the document</a:t>
            </a:r>
          </a:p>
          <a:p>
            <a:pPr lvl="1">
              <a:lnSpc>
                <a:spcPct val="80000"/>
              </a:lnSpc>
            </a:pPr>
            <a:r>
              <a:rPr lang="en-US" sz="2000"/>
              <a:t>Could be read in place of the document</a:t>
            </a:r>
          </a:p>
          <a:p>
            <a:pPr lvl="1">
              <a:lnSpc>
                <a:spcPct val="80000"/>
              </a:lnSpc>
            </a:pPr>
            <a:r>
              <a:rPr lang="en-US" sz="2000"/>
              <a:t>Conveying what the source text says about something</a:t>
            </a:r>
          </a:p>
          <a:p>
            <a:pPr>
              <a:lnSpc>
                <a:spcPct val="80000"/>
              </a:lnSpc>
            </a:pPr>
            <a:r>
              <a:rPr lang="en-US" sz="2400"/>
              <a:t>Critical</a:t>
            </a:r>
          </a:p>
          <a:p>
            <a:pPr lvl="1">
              <a:lnSpc>
                <a:spcPct val="80000"/>
              </a:lnSpc>
            </a:pPr>
            <a:r>
              <a:rPr lang="en-US" sz="2000"/>
              <a:t>Reviews the merits of a source document</a:t>
            </a:r>
          </a:p>
          <a:p>
            <a:pPr>
              <a:lnSpc>
                <a:spcPct val="80000"/>
              </a:lnSpc>
            </a:pPr>
            <a:r>
              <a:rPr lang="en-US" sz="2400"/>
              <a:t>Aggregative</a:t>
            </a:r>
          </a:p>
          <a:p>
            <a:pPr lvl="1">
              <a:lnSpc>
                <a:spcPct val="80000"/>
              </a:lnSpc>
            </a:pPr>
            <a:r>
              <a:rPr lang="en-US" sz="2000"/>
              <a:t>Multiple sources are set out in relation, contrast to one anohter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n-US"/>
              <a:t>Today</a:t>
            </a:r>
          </a:p>
        </p:txBody>
      </p:sp>
      <p:sp>
        <p:nvSpPr>
          <p:cNvPr id="225283" name="Rectangle 3"/>
          <p:cNvSpPr>
            <a:spLocks noGrp="1" noChangeArrowheads="1"/>
          </p:cNvSpPr>
          <p:nvPr>
            <p:ph type="body" idx="1"/>
          </p:nvPr>
        </p:nvSpPr>
        <p:spPr/>
        <p:txBody>
          <a:bodyPr/>
          <a:lstStyle/>
          <a:p>
            <a:pPr>
              <a:lnSpc>
                <a:spcPct val="90000"/>
              </a:lnSpc>
            </a:pPr>
            <a:r>
              <a:rPr lang="en-US" sz="2800"/>
              <a:t>Why NLP for the web?</a:t>
            </a:r>
            <a:br>
              <a:rPr lang="en-US" sz="2800"/>
            </a:br>
            <a:endParaRPr lang="en-US" sz="2800"/>
          </a:p>
          <a:p>
            <a:pPr>
              <a:lnSpc>
                <a:spcPct val="90000"/>
              </a:lnSpc>
            </a:pPr>
            <a:r>
              <a:rPr lang="en-US" sz="2800"/>
              <a:t>What we will cover in the class</a:t>
            </a:r>
            <a:br>
              <a:rPr lang="en-US" sz="2800"/>
            </a:br>
            <a:endParaRPr lang="en-US" sz="2800"/>
          </a:p>
          <a:p>
            <a:pPr>
              <a:lnSpc>
                <a:spcPct val="90000"/>
              </a:lnSpc>
            </a:pPr>
            <a:r>
              <a:rPr lang="en-US" sz="2800"/>
              <a:t>Class structure</a:t>
            </a:r>
            <a:br>
              <a:rPr lang="en-US" sz="2800"/>
            </a:br>
            <a:endParaRPr lang="en-US" sz="2800"/>
          </a:p>
          <a:p>
            <a:pPr>
              <a:lnSpc>
                <a:spcPct val="90000"/>
              </a:lnSpc>
            </a:pPr>
            <a:r>
              <a:rPr lang="en-US" sz="2800"/>
              <a:t>Requirements and assignments for class</a:t>
            </a:r>
            <a:br>
              <a:rPr lang="en-US" sz="2800"/>
            </a:br>
            <a:endParaRPr lang="en-US" sz="2800"/>
          </a:p>
          <a:p>
            <a:pPr>
              <a:lnSpc>
                <a:spcPct val="90000"/>
              </a:lnSpc>
            </a:pPr>
            <a:r>
              <a:rPr lang="en-US" sz="2800"/>
              <a:t>Introduction to summarization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n-US" sz="4000"/>
              <a:t>Indicative Summarization – Min Yen Kan, Centrifuser</a:t>
            </a:r>
          </a:p>
        </p:txBody>
      </p:sp>
      <p:sp>
        <p:nvSpPr>
          <p:cNvPr id="332803" name="Rectangle 3"/>
          <p:cNvSpPr>
            <a:spLocks noGrp="1" noChangeArrowheads="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sz="4000"/>
              <a:t>Centrifuser Output</a:t>
            </a:r>
            <a:br>
              <a:rPr lang="en-US" sz="4000"/>
            </a:br>
            <a:r>
              <a:rPr lang="en-US" sz="4000"/>
              <a:t>Min Yen Kan, 2001</a:t>
            </a:r>
          </a:p>
        </p:txBody>
      </p:sp>
      <p:sp>
        <p:nvSpPr>
          <p:cNvPr id="10243" name="Rectangle 3"/>
          <p:cNvSpPr>
            <a:spLocks noGrp="1" noChangeArrowheads="1"/>
          </p:cNvSpPr>
          <p:nvPr>
            <p:ph type="body" sz="half" idx="2"/>
          </p:nvPr>
        </p:nvSpPr>
        <p:spPr>
          <a:xfrm>
            <a:off x="4724400" y="1676400"/>
            <a:ext cx="3581400" cy="4105275"/>
          </a:xfrm>
          <a:noFill/>
          <a:ln/>
        </p:spPr>
        <p:txBody>
          <a:bodyPr/>
          <a:lstStyle/>
          <a:p>
            <a:pPr>
              <a:lnSpc>
                <a:spcPct val="90000"/>
              </a:lnSpc>
              <a:buFont typeface="Wingdings" pitchFamily="2" charset="2"/>
              <a:buNone/>
            </a:pPr>
            <a:r>
              <a:rPr lang="en-US" sz="2400"/>
              <a:t>	Centrifuser’s output comes in three parts:</a:t>
            </a:r>
          </a:p>
          <a:p>
            <a:pPr lvl="1">
              <a:lnSpc>
                <a:spcPct val="90000"/>
              </a:lnSpc>
            </a:pPr>
            <a:endParaRPr lang="en-US" sz="1800"/>
          </a:p>
          <a:p>
            <a:pPr lvl="1">
              <a:lnSpc>
                <a:spcPct val="90000"/>
              </a:lnSpc>
            </a:pPr>
            <a:r>
              <a:rPr lang="en-US" sz="1800">
                <a:solidFill>
                  <a:srgbClr val="FF0000"/>
                </a:solidFill>
              </a:rPr>
              <a:t>Navigation;	</a:t>
            </a:r>
          </a:p>
          <a:p>
            <a:pPr lvl="1">
              <a:lnSpc>
                <a:spcPct val="90000"/>
              </a:lnSpc>
            </a:pPr>
            <a:r>
              <a:rPr lang="en-US" sz="1800">
                <a:solidFill>
                  <a:srgbClr val="0066FF"/>
                </a:solidFill>
              </a:rPr>
              <a:t>Informative extract, based on similarities;</a:t>
            </a:r>
          </a:p>
          <a:p>
            <a:pPr lvl="1">
              <a:lnSpc>
                <a:spcPct val="90000"/>
              </a:lnSpc>
            </a:pPr>
            <a:r>
              <a:rPr lang="en-US" sz="1800">
                <a:solidFill>
                  <a:srgbClr val="33CC33"/>
                </a:solidFill>
              </a:rPr>
              <a:t>Indicative generated text, based on differences.</a:t>
            </a:r>
          </a:p>
          <a:p>
            <a:pPr lvl="1">
              <a:lnSpc>
                <a:spcPct val="90000"/>
              </a:lnSpc>
              <a:buFontTx/>
              <a:buNone/>
            </a:pPr>
            <a:endParaRPr lang="en-US" sz="1800">
              <a:solidFill>
                <a:srgbClr val="33CC33"/>
              </a:solidFill>
            </a:endParaRPr>
          </a:p>
          <a:p>
            <a:pPr>
              <a:lnSpc>
                <a:spcPct val="90000"/>
              </a:lnSpc>
              <a:buFont typeface="Wingdings" pitchFamily="2" charset="2"/>
              <a:buNone/>
            </a:pPr>
            <a:r>
              <a:rPr lang="en-US" sz="2000"/>
              <a:t>	</a:t>
            </a:r>
            <a:r>
              <a:rPr lang="en-US" sz="1800"/>
              <a:t>Centrifuser can currently produce this output for documents with the same</a:t>
            </a:r>
            <a:br>
              <a:rPr lang="en-US" sz="1800"/>
            </a:br>
            <a:r>
              <a:rPr lang="en-US" sz="1800"/>
              <a:t>domain and genre</a:t>
            </a:r>
          </a:p>
        </p:txBody>
      </p:sp>
      <p:pic>
        <p:nvPicPr>
          <p:cNvPr id="10244" name="Picture 4"/>
          <p:cNvPicPr>
            <a:picLocks noChangeArrowheads="1"/>
          </p:cNvPicPr>
          <p:nvPr/>
        </p:nvPicPr>
        <p:blipFill>
          <a:blip r:embed="rId3" cstate="print"/>
          <a:srcRect/>
          <a:stretch>
            <a:fillRect/>
          </a:stretch>
        </p:blipFill>
        <p:spPr bwMode="auto">
          <a:xfrm>
            <a:off x="304800" y="1676400"/>
            <a:ext cx="4318000" cy="4137025"/>
          </a:xfrm>
          <a:prstGeom prst="rect">
            <a:avLst/>
          </a:prstGeom>
          <a:noFill/>
          <a:ln w="9525">
            <a:noFill/>
            <a:miter lim="800000"/>
            <a:headEnd/>
            <a:tailEnd/>
          </a:ln>
          <a:effectLst/>
        </p:spPr>
      </p:pic>
      <p:sp>
        <p:nvSpPr>
          <p:cNvPr id="10245" name="Rectangle 5"/>
          <p:cNvSpPr>
            <a:spLocks noChangeArrowheads="1"/>
          </p:cNvSpPr>
          <p:nvPr/>
        </p:nvSpPr>
        <p:spPr bwMode="auto">
          <a:xfrm>
            <a:off x="304800" y="2362200"/>
            <a:ext cx="4191000" cy="533400"/>
          </a:xfrm>
          <a:prstGeom prst="rect">
            <a:avLst/>
          </a:prstGeom>
          <a:noFill/>
          <a:ln w="25400">
            <a:solidFill>
              <a:srgbClr val="FF0000"/>
            </a:solidFill>
            <a:miter lim="800000"/>
            <a:headEnd/>
            <a:tailEnd/>
          </a:ln>
          <a:effectLst/>
        </p:spPr>
        <p:txBody>
          <a:bodyPr wrap="none" anchor="ctr"/>
          <a:lstStyle/>
          <a:p>
            <a:pPr algn="ctr"/>
            <a:endParaRPr lang="en-US" sz="2400" b="1">
              <a:solidFill>
                <a:srgbClr val="000000"/>
              </a:solidFill>
              <a:latin typeface="Times New Roman" pitchFamily="18" charset="0"/>
            </a:endParaRPr>
          </a:p>
        </p:txBody>
      </p:sp>
      <p:sp>
        <p:nvSpPr>
          <p:cNvPr id="10246" name="Rectangle 6"/>
          <p:cNvSpPr>
            <a:spLocks noChangeArrowheads="1"/>
          </p:cNvSpPr>
          <p:nvPr/>
        </p:nvSpPr>
        <p:spPr bwMode="auto">
          <a:xfrm>
            <a:off x="228600" y="1676400"/>
            <a:ext cx="4343400" cy="4114800"/>
          </a:xfrm>
          <a:prstGeom prst="rect">
            <a:avLst/>
          </a:prstGeom>
          <a:noFill/>
          <a:ln w="12700">
            <a:solidFill>
              <a:schemeClr val="tx1"/>
            </a:solidFill>
            <a:miter lim="800000"/>
            <a:headEnd/>
            <a:tailEnd/>
          </a:ln>
          <a:effectLst/>
        </p:spPr>
        <p:txBody>
          <a:bodyPr wrap="none" anchor="ctr"/>
          <a:lstStyle/>
          <a:p>
            <a:pPr algn="ctr"/>
            <a:endParaRPr lang="en-US" sz="2400" b="1">
              <a:solidFill>
                <a:srgbClr val="000000"/>
              </a:solidFill>
              <a:latin typeface="Times New Roman" pitchFamily="18" charset="0"/>
            </a:endParaRPr>
          </a:p>
        </p:txBody>
      </p:sp>
      <p:sp>
        <p:nvSpPr>
          <p:cNvPr id="10247" name="Rectangle 7"/>
          <p:cNvSpPr>
            <a:spLocks noChangeArrowheads="1"/>
          </p:cNvSpPr>
          <p:nvPr/>
        </p:nvSpPr>
        <p:spPr bwMode="auto">
          <a:xfrm>
            <a:off x="304800" y="2971800"/>
            <a:ext cx="4191000" cy="1219200"/>
          </a:xfrm>
          <a:prstGeom prst="rect">
            <a:avLst/>
          </a:prstGeom>
          <a:noFill/>
          <a:ln w="25400">
            <a:solidFill>
              <a:srgbClr val="3366FF"/>
            </a:solidFill>
            <a:miter lim="800000"/>
            <a:headEnd/>
            <a:tailEnd/>
          </a:ln>
          <a:effectLst/>
        </p:spPr>
        <p:txBody>
          <a:bodyPr wrap="none" anchor="ctr"/>
          <a:lstStyle/>
          <a:p>
            <a:pPr algn="ctr"/>
            <a:endParaRPr lang="en-US" sz="2400" b="1">
              <a:solidFill>
                <a:srgbClr val="000000"/>
              </a:solidFill>
              <a:latin typeface="Times New Roman" pitchFamily="18" charset="0"/>
            </a:endParaRPr>
          </a:p>
        </p:txBody>
      </p:sp>
      <p:sp>
        <p:nvSpPr>
          <p:cNvPr id="10248" name="Rectangle 8"/>
          <p:cNvSpPr>
            <a:spLocks noChangeArrowheads="1"/>
          </p:cNvSpPr>
          <p:nvPr/>
        </p:nvSpPr>
        <p:spPr bwMode="auto">
          <a:xfrm>
            <a:off x="304800" y="4267200"/>
            <a:ext cx="4191000" cy="1447800"/>
          </a:xfrm>
          <a:prstGeom prst="rect">
            <a:avLst/>
          </a:prstGeom>
          <a:noFill/>
          <a:ln w="25400">
            <a:solidFill>
              <a:srgbClr val="339966"/>
            </a:solidFill>
            <a:miter lim="800000"/>
            <a:headEnd/>
            <a:tailEnd/>
          </a:ln>
          <a:effectLst/>
        </p:spPr>
        <p:txBody>
          <a:bodyPr wrap="none" anchor="ctr"/>
          <a:lstStyle/>
          <a:p>
            <a:pPr algn="ctr"/>
            <a:endParaRPr lang="en-US" sz="2400" b="1">
              <a:solidFill>
                <a:srgbClr val="000000"/>
              </a:solidFill>
              <a:latin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0"/>
            <a:ext cx="7772400" cy="1143000"/>
          </a:xfrm>
          <a:noFill/>
          <a:ln/>
        </p:spPr>
        <p:txBody>
          <a:bodyPr/>
          <a:lstStyle/>
          <a:p>
            <a:pPr marL="838200" indent="-838200"/>
            <a:r>
              <a:rPr lang="en-US"/>
              <a:t>1. Document Topic Tree</a:t>
            </a:r>
          </a:p>
        </p:txBody>
      </p:sp>
      <p:sp>
        <p:nvSpPr>
          <p:cNvPr id="18435" name="Rectangle 3"/>
          <p:cNvSpPr>
            <a:spLocks noGrp="1" noChangeArrowheads="1"/>
          </p:cNvSpPr>
          <p:nvPr>
            <p:ph type="body" idx="1"/>
          </p:nvPr>
        </p:nvSpPr>
        <p:spPr>
          <a:noFill/>
          <a:ln/>
        </p:spPr>
        <p:txBody>
          <a:bodyPr/>
          <a:lstStyle/>
          <a:p>
            <a:r>
              <a:rPr lang="en-US"/>
              <a:t>Hierarchical view of the document</a:t>
            </a:r>
          </a:p>
          <a:p>
            <a:pPr lvl="1"/>
            <a:r>
              <a:rPr lang="en-US"/>
              <a:t>Layout (Hu, et al 99)</a:t>
            </a:r>
          </a:p>
          <a:p>
            <a:pPr lvl="1"/>
            <a:r>
              <a:rPr lang="en-US"/>
              <a:t>Lexical chains (Hearst 94, Choi 00)</a:t>
            </a:r>
          </a:p>
        </p:txBody>
      </p:sp>
      <p:sp>
        <p:nvSpPr>
          <p:cNvPr id="18436" name="Rectangle 4"/>
          <p:cNvSpPr>
            <a:spLocks noChangeArrowheads="1"/>
          </p:cNvSpPr>
          <p:nvPr/>
        </p:nvSpPr>
        <p:spPr bwMode="auto">
          <a:xfrm>
            <a:off x="228600" y="1066800"/>
            <a:ext cx="8305800" cy="366713"/>
          </a:xfrm>
          <a:prstGeom prst="rect">
            <a:avLst/>
          </a:prstGeom>
          <a:noFill/>
          <a:ln w="9525">
            <a:noFill/>
            <a:miter lim="800000"/>
            <a:headEnd/>
            <a:tailEnd/>
          </a:ln>
          <a:effectLst/>
        </p:spPr>
        <p:txBody>
          <a:bodyPr lIns="92075" tIns="46038" rIns="92075" bIns="46038">
            <a:spAutoFit/>
          </a:bodyPr>
          <a:lstStyle/>
          <a:p>
            <a:pPr algn="ctr"/>
            <a:r>
              <a:rPr lang="en-US" i="1">
                <a:solidFill>
                  <a:srgbClr val="000000"/>
                </a:solidFill>
                <a:latin typeface="Times New Roman" pitchFamily="18" charset="0"/>
              </a:rPr>
              <a:t>Done offline per document</a:t>
            </a:r>
          </a:p>
        </p:txBody>
      </p:sp>
      <p:grpSp>
        <p:nvGrpSpPr>
          <p:cNvPr id="2" name="Group 7"/>
          <p:cNvGrpSpPr>
            <a:grpSpLocks/>
          </p:cNvGrpSpPr>
          <p:nvPr/>
        </p:nvGrpSpPr>
        <p:grpSpPr bwMode="auto">
          <a:xfrm>
            <a:off x="1524000" y="3810000"/>
            <a:ext cx="2593975" cy="2441575"/>
            <a:chOff x="960" y="2400"/>
            <a:chExt cx="1634" cy="1538"/>
          </a:xfrm>
        </p:grpSpPr>
        <p:pic>
          <p:nvPicPr>
            <p:cNvPr id="18437" name="Picture 5"/>
            <p:cNvPicPr>
              <a:picLocks noChangeArrowheads="1"/>
            </p:cNvPicPr>
            <p:nvPr/>
          </p:nvPicPr>
          <p:blipFill>
            <a:blip r:embed="rId3" cstate="print"/>
            <a:srcRect/>
            <a:stretch>
              <a:fillRect/>
            </a:stretch>
          </p:blipFill>
          <p:spPr bwMode="auto">
            <a:xfrm>
              <a:off x="1009" y="2448"/>
              <a:ext cx="1585" cy="1472"/>
            </a:xfrm>
            <a:prstGeom prst="rect">
              <a:avLst/>
            </a:prstGeom>
            <a:noFill/>
            <a:ln w="9525">
              <a:noFill/>
              <a:miter lim="800000"/>
              <a:headEnd/>
              <a:tailEnd/>
            </a:ln>
            <a:effectLst/>
          </p:spPr>
        </p:pic>
        <p:sp>
          <p:nvSpPr>
            <p:cNvPr id="18438" name="Rectangle 6"/>
            <p:cNvSpPr>
              <a:spLocks noChangeArrowheads="1"/>
            </p:cNvSpPr>
            <p:nvPr/>
          </p:nvSpPr>
          <p:spPr bwMode="auto">
            <a:xfrm>
              <a:off x="960" y="2400"/>
              <a:ext cx="1630" cy="1538"/>
            </a:xfrm>
            <a:prstGeom prst="rect">
              <a:avLst/>
            </a:prstGeom>
            <a:noFill/>
            <a:ln w="12700">
              <a:solidFill>
                <a:schemeClr val="tx1"/>
              </a:solidFill>
              <a:miter lim="800000"/>
              <a:headEnd/>
              <a:tailEnd/>
            </a:ln>
            <a:effectLst/>
          </p:spPr>
          <p:txBody>
            <a:bodyPr wrap="none" anchor="ctr"/>
            <a:lstStyle/>
            <a:p>
              <a:pPr algn="ctr"/>
              <a:endParaRPr lang="en-US" sz="2400" b="1">
                <a:solidFill>
                  <a:srgbClr val="000000"/>
                </a:solidFill>
                <a:latin typeface="Times New Roman" pitchFamily="18" charset="0"/>
              </a:endParaRPr>
            </a:p>
          </p:txBody>
        </p:sp>
      </p:grpSp>
      <p:sp>
        <p:nvSpPr>
          <p:cNvPr id="18440" name="Rectangle 8"/>
          <p:cNvSpPr>
            <a:spLocks noChangeArrowheads="1"/>
          </p:cNvSpPr>
          <p:nvPr/>
        </p:nvSpPr>
        <p:spPr bwMode="auto">
          <a:xfrm>
            <a:off x="4495800" y="4191000"/>
            <a:ext cx="531813" cy="457200"/>
          </a:xfrm>
          <a:prstGeom prst="rect">
            <a:avLst/>
          </a:prstGeom>
          <a:noFill/>
          <a:ln w="9525">
            <a:noFill/>
            <a:miter lim="800000"/>
            <a:headEnd/>
            <a:tailEnd/>
          </a:ln>
          <a:effectLst/>
        </p:spPr>
        <p:txBody>
          <a:bodyPr wrap="none" lIns="92075" tIns="46038" rIns="92075" bIns="46038">
            <a:spAutoFit/>
          </a:bodyPr>
          <a:lstStyle/>
          <a:p>
            <a:pPr algn="ctr"/>
            <a:r>
              <a:rPr lang="en-US" sz="2400" b="1">
                <a:solidFill>
                  <a:srgbClr val="000000"/>
                </a:solidFill>
                <a:latin typeface="Wingdings" pitchFamily="2" charset="2"/>
              </a:rPr>
              <a:t>ð</a:t>
            </a:r>
            <a:r>
              <a:rPr lang="en-US" sz="2400" b="1">
                <a:solidFill>
                  <a:srgbClr val="000000"/>
                </a:solidFill>
                <a:latin typeface="Times New Roman" pitchFamily="18" charset="0"/>
              </a:rPr>
              <a:t> </a:t>
            </a:r>
          </a:p>
        </p:txBody>
      </p:sp>
      <p:sp>
        <p:nvSpPr>
          <p:cNvPr id="18441" name="Rectangle 9"/>
          <p:cNvSpPr>
            <a:spLocks noChangeArrowheads="1"/>
          </p:cNvSpPr>
          <p:nvPr/>
        </p:nvSpPr>
        <p:spPr bwMode="auto">
          <a:xfrm>
            <a:off x="4419600" y="5181600"/>
            <a:ext cx="1808163" cy="942975"/>
          </a:xfrm>
          <a:prstGeom prst="rect">
            <a:avLst/>
          </a:prstGeom>
          <a:noFill/>
          <a:ln w="9525">
            <a:noFill/>
            <a:miter lim="800000"/>
            <a:headEnd/>
            <a:tailEnd/>
          </a:ln>
          <a:effectLst/>
        </p:spPr>
        <p:txBody>
          <a:bodyPr wrap="none" lIns="92075" tIns="46038" rIns="92075" bIns="46038">
            <a:spAutoFit/>
          </a:bodyPr>
          <a:lstStyle/>
          <a:p>
            <a:r>
              <a:rPr lang="en-US" sz="1400" i="1">
                <a:solidFill>
                  <a:srgbClr val="000000"/>
                </a:solidFill>
                <a:latin typeface="Times New Roman" pitchFamily="18" charset="0"/>
              </a:rPr>
              <a:t>AHA Recommendation</a:t>
            </a:r>
          </a:p>
          <a:p>
            <a:r>
              <a:rPr lang="en-US" sz="1400">
                <a:solidFill>
                  <a:srgbClr val="000000"/>
                </a:solidFill>
                <a:latin typeface="Times New Roman" pitchFamily="18" charset="0"/>
              </a:rPr>
              <a:t>Level: 2 Order: 1</a:t>
            </a:r>
          </a:p>
          <a:p>
            <a:r>
              <a:rPr lang="en-US" sz="1400">
                <a:solidFill>
                  <a:srgbClr val="000000"/>
                </a:solidFill>
                <a:latin typeface="Times New Roman" pitchFamily="18" charset="0"/>
              </a:rPr>
              <a:t>Style: Prose</a:t>
            </a:r>
          </a:p>
          <a:p>
            <a:r>
              <a:rPr lang="en-US" sz="1400">
                <a:solidFill>
                  <a:srgbClr val="000000"/>
                </a:solidFill>
                <a:latin typeface="Times New Roman" pitchFamily="18" charset="0"/>
              </a:rPr>
              <a:t>Contents: 1 Table, …</a:t>
            </a:r>
          </a:p>
        </p:txBody>
      </p:sp>
      <p:sp>
        <p:nvSpPr>
          <p:cNvPr id="18442" name="Rectangle 10"/>
          <p:cNvSpPr>
            <a:spLocks noChangeArrowheads="1"/>
          </p:cNvSpPr>
          <p:nvPr/>
        </p:nvSpPr>
        <p:spPr bwMode="auto">
          <a:xfrm>
            <a:off x="6340475" y="5638800"/>
            <a:ext cx="2239963" cy="730250"/>
          </a:xfrm>
          <a:prstGeom prst="rect">
            <a:avLst/>
          </a:prstGeom>
          <a:noFill/>
          <a:ln w="9525">
            <a:noFill/>
            <a:miter lim="800000"/>
            <a:headEnd/>
            <a:tailEnd/>
          </a:ln>
          <a:effectLst/>
        </p:spPr>
        <p:txBody>
          <a:bodyPr wrap="none" lIns="92075" tIns="46038" rIns="92075" bIns="46038">
            <a:spAutoFit/>
          </a:bodyPr>
          <a:lstStyle/>
          <a:p>
            <a:r>
              <a:rPr lang="en-US" sz="1400" i="1">
                <a:solidFill>
                  <a:srgbClr val="000000"/>
                </a:solidFill>
                <a:latin typeface="Times New Roman" pitchFamily="18" charset="0"/>
              </a:rPr>
              <a:t>Related AHA publications</a:t>
            </a:r>
          </a:p>
          <a:p>
            <a:r>
              <a:rPr lang="en-US" sz="1400">
                <a:solidFill>
                  <a:srgbClr val="000000"/>
                </a:solidFill>
                <a:latin typeface="Times New Roman" pitchFamily="18" charset="0"/>
              </a:rPr>
              <a:t>Level: 2             Order:3</a:t>
            </a:r>
          </a:p>
          <a:p>
            <a:r>
              <a:rPr lang="en-US" sz="1400">
                <a:solidFill>
                  <a:srgbClr val="000000"/>
                </a:solidFill>
                <a:latin typeface="Times New Roman" pitchFamily="18" charset="0"/>
              </a:rPr>
              <a:t>Style: Bulleted  Contents: …</a:t>
            </a:r>
          </a:p>
        </p:txBody>
      </p:sp>
      <p:sp>
        <p:nvSpPr>
          <p:cNvPr id="18443" name="Rectangle 11"/>
          <p:cNvSpPr>
            <a:spLocks noChangeArrowheads="1"/>
          </p:cNvSpPr>
          <p:nvPr/>
        </p:nvSpPr>
        <p:spPr bwMode="auto">
          <a:xfrm>
            <a:off x="6781800" y="4572000"/>
            <a:ext cx="1828800" cy="942975"/>
          </a:xfrm>
          <a:prstGeom prst="rect">
            <a:avLst/>
          </a:prstGeom>
          <a:noFill/>
          <a:ln w="9525">
            <a:noFill/>
            <a:miter lim="800000"/>
            <a:headEnd/>
            <a:tailEnd/>
          </a:ln>
          <a:effectLst/>
        </p:spPr>
        <p:txBody>
          <a:bodyPr lIns="92075" tIns="46038" rIns="92075" bIns="46038">
            <a:spAutoFit/>
          </a:bodyPr>
          <a:lstStyle/>
          <a:p>
            <a:r>
              <a:rPr lang="en-US" sz="1400" i="1">
                <a:solidFill>
                  <a:srgbClr val="000000"/>
                </a:solidFill>
                <a:latin typeface="Times New Roman" pitchFamily="18" charset="0"/>
              </a:rPr>
              <a:t>See also in this guide</a:t>
            </a:r>
          </a:p>
          <a:p>
            <a:r>
              <a:rPr lang="en-US" sz="1400">
                <a:solidFill>
                  <a:srgbClr val="000000"/>
                </a:solidFill>
                <a:latin typeface="Times New Roman" pitchFamily="18" charset="0"/>
              </a:rPr>
              <a:t>Level: 2       Order: 3</a:t>
            </a:r>
          </a:p>
          <a:p>
            <a:r>
              <a:rPr lang="en-US" sz="1400">
                <a:solidFill>
                  <a:srgbClr val="000000"/>
                </a:solidFill>
                <a:latin typeface="Times New Roman" pitchFamily="18" charset="0"/>
              </a:rPr>
              <a:t>Style: Prose</a:t>
            </a:r>
          </a:p>
          <a:p>
            <a:r>
              <a:rPr lang="en-US" sz="1400">
                <a:solidFill>
                  <a:srgbClr val="000000"/>
                </a:solidFill>
                <a:latin typeface="Times New Roman" pitchFamily="18" charset="0"/>
              </a:rPr>
              <a:t>Contents: 5 items, …</a:t>
            </a:r>
          </a:p>
        </p:txBody>
      </p:sp>
      <p:sp>
        <p:nvSpPr>
          <p:cNvPr id="18444" name="Line 12"/>
          <p:cNvSpPr>
            <a:spLocks noChangeShapeType="1"/>
          </p:cNvSpPr>
          <p:nvPr/>
        </p:nvSpPr>
        <p:spPr bwMode="auto">
          <a:xfrm>
            <a:off x="6019800" y="4267200"/>
            <a:ext cx="0" cy="609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45" name="Rectangle 13"/>
          <p:cNvSpPr>
            <a:spLocks noChangeArrowheads="1"/>
          </p:cNvSpPr>
          <p:nvPr/>
        </p:nvSpPr>
        <p:spPr bwMode="auto">
          <a:xfrm>
            <a:off x="6553200" y="3429000"/>
            <a:ext cx="1895475" cy="942975"/>
          </a:xfrm>
          <a:prstGeom prst="rect">
            <a:avLst/>
          </a:prstGeom>
          <a:noFill/>
          <a:ln w="9525">
            <a:noFill/>
            <a:miter lim="800000"/>
            <a:headEnd/>
            <a:tailEnd/>
          </a:ln>
          <a:effectLst/>
        </p:spPr>
        <p:txBody>
          <a:bodyPr wrap="none" lIns="92075" tIns="46038" rIns="92075" bIns="46038">
            <a:spAutoFit/>
          </a:bodyPr>
          <a:lstStyle/>
          <a:p>
            <a:r>
              <a:rPr lang="en-US" sz="1400" i="1">
                <a:solidFill>
                  <a:srgbClr val="000000"/>
                </a:solidFill>
                <a:latin typeface="Times New Roman" pitchFamily="18" charset="0"/>
              </a:rPr>
              <a:t>High Blood Pressure</a:t>
            </a:r>
          </a:p>
          <a:p>
            <a:r>
              <a:rPr lang="en-US" sz="1400">
                <a:solidFill>
                  <a:srgbClr val="000000"/>
                </a:solidFill>
                <a:latin typeface="Times New Roman" pitchFamily="18" charset="0"/>
              </a:rPr>
              <a:t>Level: 1</a:t>
            </a:r>
          </a:p>
          <a:p>
            <a:r>
              <a:rPr lang="en-US" sz="1400">
                <a:solidFill>
                  <a:srgbClr val="000000"/>
                </a:solidFill>
                <a:latin typeface="Times New Roman" pitchFamily="18" charset="0"/>
              </a:rPr>
              <a:t>Style: Prose</a:t>
            </a:r>
          </a:p>
          <a:p>
            <a:r>
              <a:rPr lang="en-US" sz="1400">
                <a:solidFill>
                  <a:srgbClr val="000000"/>
                </a:solidFill>
                <a:latin typeface="Times New Roman" pitchFamily="18" charset="0"/>
              </a:rPr>
              <a:t>Contents: 3 Headers, …</a:t>
            </a:r>
          </a:p>
        </p:txBody>
      </p:sp>
      <p:sp>
        <p:nvSpPr>
          <p:cNvPr id="18446" name="Line 14"/>
          <p:cNvSpPr>
            <a:spLocks noChangeShapeType="1"/>
          </p:cNvSpPr>
          <p:nvPr/>
        </p:nvSpPr>
        <p:spPr bwMode="auto">
          <a:xfrm>
            <a:off x="6019800" y="4267200"/>
            <a:ext cx="457200" cy="609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47" name="Line 15"/>
          <p:cNvSpPr>
            <a:spLocks noChangeShapeType="1"/>
          </p:cNvSpPr>
          <p:nvPr/>
        </p:nvSpPr>
        <p:spPr bwMode="auto">
          <a:xfrm flipH="1">
            <a:off x="5562600" y="4267200"/>
            <a:ext cx="457200" cy="609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48" name="Oval 16"/>
          <p:cNvSpPr>
            <a:spLocks noChangeArrowheads="1"/>
          </p:cNvSpPr>
          <p:nvPr/>
        </p:nvSpPr>
        <p:spPr bwMode="auto">
          <a:xfrm>
            <a:off x="5943600" y="4191000"/>
            <a:ext cx="180975" cy="180975"/>
          </a:xfrm>
          <a:prstGeom prst="ellipse">
            <a:avLst/>
          </a:prstGeom>
          <a:solidFill>
            <a:srgbClr val="00FFFF"/>
          </a:solidFill>
          <a:ln w="12700">
            <a:solidFill>
              <a:schemeClr val="tx1"/>
            </a:solidFill>
            <a:round/>
            <a:headEnd/>
            <a:tailEnd/>
          </a:ln>
          <a:effectLst/>
        </p:spPr>
        <p:txBody>
          <a:bodyPr wrap="none" anchor="ctr"/>
          <a:lstStyle/>
          <a:p>
            <a:pPr algn="ctr"/>
            <a:endParaRPr lang="en-US" sz="2400" b="1">
              <a:solidFill>
                <a:srgbClr val="000000"/>
              </a:solidFill>
              <a:latin typeface="Times New Roman" pitchFamily="18" charset="0"/>
            </a:endParaRPr>
          </a:p>
        </p:txBody>
      </p:sp>
      <p:sp>
        <p:nvSpPr>
          <p:cNvPr id="18449" name="Oval 17"/>
          <p:cNvSpPr>
            <a:spLocks noChangeArrowheads="1"/>
          </p:cNvSpPr>
          <p:nvPr/>
        </p:nvSpPr>
        <p:spPr bwMode="auto">
          <a:xfrm>
            <a:off x="5486400" y="4800600"/>
            <a:ext cx="180975" cy="180975"/>
          </a:xfrm>
          <a:prstGeom prst="ellipse">
            <a:avLst/>
          </a:prstGeom>
          <a:solidFill>
            <a:srgbClr val="00FFFF"/>
          </a:solidFill>
          <a:ln w="12700">
            <a:solidFill>
              <a:schemeClr val="tx1"/>
            </a:solidFill>
            <a:round/>
            <a:headEnd/>
            <a:tailEnd/>
          </a:ln>
          <a:effectLst/>
        </p:spPr>
        <p:txBody>
          <a:bodyPr wrap="none" anchor="ctr"/>
          <a:lstStyle/>
          <a:p>
            <a:pPr algn="ctr"/>
            <a:endParaRPr lang="en-US" sz="2400" b="1">
              <a:solidFill>
                <a:srgbClr val="000000"/>
              </a:solidFill>
              <a:latin typeface="Times New Roman" pitchFamily="18" charset="0"/>
            </a:endParaRPr>
          </a:p>
        </p:txBody>
      </p:sp>
      <p:sp>
        <p:nvSpPr>
          <p:cNvPr id="18450" name="Oval 18"/>
          <p:cNvSpPr>
            <a:spLocks noChangeArrowheads="1"/>
          </p:cNvSpPr>
          <p:nvPr/>
        </p:nvSpPr>
        <p:spPr bwMode="auto">
          <a:xfrm>
            <a:off x="5943600" y="4800600"/>
            <a:ext cx="180975" cy="180975"/>
          </a:xfrm>
          <a:prstGeom prst="ellipse">
            <a:avLst/>
          </a:prstGeom>
          <a:solidFill>
            <a:srgbClr val="00FFFF"/>
          </a:solidFill>
          <a:ln w="12700">
            <a:solidFill>
              <a:schemeClr val="tx1"/>
            </a:solidFill>
            <a:round/>
            <a:headEnd/>
            <a:tailEnd/>
          </a:ln>
          <a:effectLst/>
        </p:spPr>
        <p:txBody>
          <a:bodyPr wrap="none" anchor="ctr"/>
          <a:lstStyle/>
          <a:p>
            <a:pPr algn="ctr"/>
            <a:endParaRPr lang="en-US" sz="2400" b="1">
              <a:solidFill>
                <a:srgbClr val="000000"/>
              </a:solidFill>
              <a:latin typeface="Times New Roman" pitchFamily="18" charset="0"/>
            </a:endParaRPr>
          </a:p>
        </p:txBody>
      </p:sp>
      <p:sp>
        <p:nvSpPr>
          <p:cNvPr id="18451" name="Oval 19"/>
          <p:cNvSpPr>
            <a:spLocks noChangeArrowheads="1"/>
          </p:cNvSpPr>
          <p:nvPr/>
        </p:nvSpPr>
        <p:spPr bwMode="auto">
          <a:xfrm>
            <a:off x="6400800" y="4800600"/>
            <a:ext cx="180975" cy="180975"/>
          </a:xfrm>
          <a:prstGeom prst="ellipse">
            <a:avLst/>
          </a:prstGeom>
          <a:solidFill>
            <a:srgbClr val="00FFFF"/>
          </a:solidFill>
          <a:ln w="12700">
            <a:solidFill>
              <a:schemeClr val="tx1"/>
            </a:solidFill>
            <a:round/>
            <a:headEnd/>
            <a:tailEnd/>
          </a:ln>
          <a:effectLst/>
        </p:spPr>
        <p:txBody>
          <a:bodyPr wrap="none" anchor="ctr"/>
          <a:lstStyle/>
          <a:p>
            <a:pPr algn="ctr"/>
            <a:endParaRPr lang="en-US" sz="2400" b="1">
              <a:solidFill>
                <a:srgbClr val="000000"/>
              </a:solidFill>
              <a:latin typeface="Times New Roman" pitchFamily="18" charset="0"/>
            </a:endParaRPr>
          </a:p>
        </p:txBody>
      </p:sp>
      <p:sp>
        <p:nvSpPr>
          <p:cNvPr id="18452" name="Line 20"/>
          <p:cNvSpPr>
            <a:spLocks noChangeShapeType="1"/>
          </p:cNvSpPr>
          <p:nvPr/>
        </p:nvSpPr>
        <p:spPr bwMode="auto">
          <a:xfrm>
            <a:off x="4419600" y="5257800"/>
            <a:ext cx="0" cy="8382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3" name="Line 21"/>
          <p:cNvSpPr>
            <a:spLocks noChangeShapeType="1"/>
          </p:cNvSpPr>
          <p:nvPr/>
        </p:nvSpPr>
        <p:spPr bwMode="auto">
          <a:xfrm>
            <a:off x="6172200" y="5257800"/>
            <a:ext cx="0" cy="8382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4" name="Line 22"/>
          <p:cNvSpPr>
            <a:spLocks noChangeShapeType="1"/>
          </p:cNvSpPr>
          <p:nvPr/>
        </p:nvSpPr>
        <p:spPr bwMode="auto">
          <a:xfrm>
            <a:off x="4419600" y="6096000"/>
            <a:ext cx="17526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5" name="Line 23"/>
          <p:cNvSpPr>
            <a:spLocks noChangeShapeType="1"/>
          </p:cNvSpPr>
          <p:nvPr/>
        </p:nvSpPr>
        <p:spPr bwMode="auto">
          <a:xfrm>
            <a:off x="4419600" y="5257800"/>
            <a:ext cx="9144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6" name="Line 24"/>
          <p:cNvSpPr>
            <a:spLocks noChangeShapeType="1"/>
          </p:cNvSpPr>
          <p:nvPr/>
        </p:nvSpPr>
        <p:spPr bwMode="auto">
          <a:xfrm>
            <a:off x="5562600" y="5257800"/>
            <a:ext cx="6096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7" name="Line 25"/>
          <p:cNvSpPr>
            <a:spLocks noChangeShapeType="1"/>
          </p:cNvSpPr>
          <p:nvPr/>
        </p:nvSpPr>
        <p:spPr bwMode="auto">
          <a:xfrm flipV="1">
            <a:off x="5334000" y="5029200"/>
            <a:ext cx="228600" cy="228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8" name="Line 26"/>
          <p:cNvSpPr>
            <a:spLocks noChangeShapeType="1"/>
          </p:cNvSpPr>
          <p:nvPr/>
        </p:nvSpPr>
        <p:spPr bwMode="auto">
          <a:xfrm flipV="1">
            <a:off x="5562600" y="5029200"/>
            <a:ext cx="0" cy="228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59" name="Line 27"/>
          <p:cNvSpPr>
            <a:spLocks noChangeShapeType="1"/>
          </p:cNvSpPr>
          <p:nvPr/>
        </p:nvSpPr>
        <p:spPr bwMode="auto">
          <a:xfrm flipV="1">
            <a:off x="6629400" y="4648200"/>
            <a:ext cx="228600" cy="228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0" name="Line 28"/>
          <p:cNvSpPr>
            <a:spLocks noChangeShapeType="1"/>
          </p:cNvSpPr>
          <p:nvPr/>
        </p:nvSpPr>
        <p:spPr bwMode="auto">
          <a:xfrm flipH="1">
            <a:off x="6858000" y="4648200"/>
            <a:ext cx="16002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1" name="Line 29"/>
          <p:cNvSpPr>
            <a:spLocks noChangeShapeType="1"/>
          </p:cNvSpPr>
          <p:nvPr/>
        </p:nvSpPr>
        <p:spPr bwMode="auto">
          <a:xfrm flipH="1">
            <a:off x="6858000" y="5486400"/>
            <a:ext cx="16002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2" name="Line 30"/>
          <p:cNvSpPr>
            <a:spLocks noChangeShapeType="1"/>
          </p:cNvSpPr>
          <p:nvPr/>
        </p:nvSpPr>
        <p:spPr bwMode="auto">
          <a:xfrm flipH="1">
            <a:off x="6781800" y="5715000"/>
            <a:ext cx="17526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3" name="Line 31"/>
          <p:cNvSpPr>
            <a:spLocks noChangeShapeType="1"/>
          </p:cNvSpPr>
          <p:nvPr/>
        </p:nvSpPr>
        <p:spPr bwMode="auto">
          <a:xfrm flipH="1">
            <a:off x="6400800" y="6324600"/>
            <a:ext cx="21336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4" name="Line 32"/>
          <p:cNvSpPr>
            <a:spLocks noChangeShapeType="1"/>
          </p:cNvSpPr>
          <p:nvPr/>
        </p:nvSpPr>
        <p:spPr bwMode="auto">
          <a:xfrm flipH="1">
            <a:off x="6553200" y="4343400"/>
            <a:ext cx="18288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5" name="Line 33"/>
          <p:cNvSpPr>
            <a:spLocks noChangeShapeType="1"/>
          </p:cNvSpPr>
          <p:nvPr/>
        </p:nvSpPr>
        <p:spPr bwMode="auto">
          <a:xfrm flipH="1">
            <a:off x="6553200" y="3429000"/>
            <a:ext cx="18288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6" name="Line 34"/>
          <p:cNvSpPr>
            <a:spLocks noChangeShapeType="1"/>
          </p:cNvSpPr>
          <p:nvPr/>
        </p:nvSpPr>
        <p:spPr bwMode="auto">
          <a:xfrm>
            <a:off x="8382000" y="3429000"/>
            <a:ext cx="0" cy="9144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7" name="Line 35"/>
          <p:cNvSpPr>
            <a:spLocks noChangeShapeType="1"/>
          </p:cNvSpPr>
          <p:nvPr/>
        </p:nvSpPr>
        <p:spPr bwMode="auto">
          <a:xfrm>
            <a:off x="8458200" y="4648200"/>
            <a:ext cx="0" cy="8382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8" name="Line 36"/>
          <p:cNvSpPr>
            <a:spLocks noChangeShapeType="1"/>
          </p:cNvSpPr>
          <p:nvPr/>
        </p:nvSpPr>
        <p:spPr bwMode="auto">
          <a:xfrm>
            <a:off x="8534400" y="5715000"/>
            <a:ext cx="0" cy="609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69" name="Line 37"/>
          <p:cNvSpPr>
            <a:spLocks noChangeShapeType="1"/>
          </p:cNvSpPr>
          <p:nvPr/>
        </p:nvSpPr>
        <p:spPr bwMode="auto">
          <a:xfrm>
            <a:off x="6553200" y="3886200"/>
            <a:ext cx="0" cy="4572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0" name="Line 38"/>
          <p:cNvSpPr>
            <a:spLocks noChangeShapeType="1"/>
          </p:cNvSpPr>
          <p:nvPr/>
        </p:nvSpPr>
        <p:spPr bwMode="auto">
          <a:xfrm>
            <a:off x="6553200" y="3429000"/>
            <a:ext cx="0" cy="228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1" name="Line 39"/>
          <p:cNvSpPr>
            <a:spLocks noChangeShapeType="1"/>
          </p:cNvSpPr>
          <p:nvPr/>
        </p:nvSpPr>
        <p:spPr bwMode="auto">
          <a:xfrm>
            <a:off x="6858000" y="5029200"/>
            <a:ext cx="0" cy="4572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2" name="Line 40"/>
          <p:cNvSpPr>
            <a:spLocks noChangeShapeType="1"/>
          </p:cNvSpPr>
          <p:nvPr/>
        </p:nvSpPr>
        <p:spPr bwMode="auto">
          <a:xfrm>
            <a:off x="6172200" y="5029200"/>
            <a:ext cx="609600" cy="6858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3" name="Line 41"/>
          <p:cNvSpPr>
            <a:spLocks noChangeShapeType="1"/>
          </p:cNvSpPr>
          <p:nvPr/>
        </p:nvSpPr>
        <p:spPr bwMode="auto">
          <a:xfrm>
            <a:off x="6400800" y="5715000"/>
            <a:ext cx="0" cy="6096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4" name="Line 42"/>
          <p:cNvSpPr>
            <a:spLocks noChangeShapeType="1"/>
          </p:cNvSpPr>
          <p:nvPr/>
        </p:nvSpPr>
        <p:spPr bwMode="auto">
          <a:xfrm>
            <a:off x="6172200" y="5029200"/>
            <a:ext cx="381000" cy="6858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5" name="Line 43"/>
          <p:cNvSpPr>
            <a:spLocks noChangeShapeType="1"/>
          </p:cNvSpPr>
          <p:nvPr/>
        </p:nvSpPr>
        <p:spPr bwMode="auto">
          <a:xfrm>
            <a:off x="6629400" y="4876800"/>
            <a:ext cx="228600" cy="1524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6" name="Line 44"/>
          <p:cNvSpPr>
            <a:spLocks noChangeShapeType="1"/>
          </p:cNvSpPr>
          <p:nvPr/>
        </p:nvSpPr>
        <p:spPr bwMode="auto">
          <a:xfrm flipH="1">
            <a:off x="6172200" y="3886200"/>
            <a:ext cx="381000" cy="3048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7" name="Line 45"/>
          <p:cNvSpPr>
            <a:spLocks noChangeShapeType="1"/>
          </p:cNvSpPr>
          <p:nvPr/>
        </p:nvSpPr>
        <p:spPr bwMode="auto">
          <a:xfrm flipH="1">
            <a:off x="6172200" y="3657600"/>
            <a:ext cx="381000" cy="53340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
        <p:nvSpPr>
          <p:cNvPr id="18478" name="Line 46"/>
          <p:cNvSpPr>
            <a:spLocks noChangeShapeType="1"/>
          </p:cNvSpPr>
          <p:nvPr/>
        </p:nvSpPr>
        <p:spPr bwMode="auto">
          <a:xfrm>
            <a:off x="6400800" y="5715000"/>
            <a:ext cx="152400" cy="0"/>
          </a:xfrm>
          <a:prstGeom prst="line">
            <a:avLst/>
          </a:prstGeom>
          <a:noFill/>
          <a:ln w="12700">
            <a:solidFill>
              <a:schemeClr val="tx1"/>
            </a:solidFill>
            <a:round/>
            <a:headEnd type="none" w="sm" len="sm"/>
            <a:tailEnd type="none" w="sm" len="sm"/>
          </a:ln>
          <a:effectLst/>
        </p:spPr>
        <p:txBody>
          <a:bodyPr/>
          <a:lstStyle/>
          <a:p>
            <a:pPr algn="ctr"/>
            <a:endParaRPr lang="en-US" sz="2400" b="1">
              <a:solidFill>
                <a:srgbClr val="000000"/>
              </a:solidFill>
              <a:latin typeface="Times New Roman" pitchFamily="18" charset="0"/>
            </a:endParaRPr>
          </a:p>
        </p:txBody>
      </p:sp>
    </p:spTree>
  </p:cSld>
  <p:clrMapOvr>
    <a:masterClrMapping/>
  </p:clrMapOvr>
  <p:transition advTm="84442">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sz="4000"/>
              <a:t>Other Dimensions to Summarization</a:t>
            </a:r>
          </a:p>
        </p:txBody>
      </p:sp>
      <p:sp>
        <p:nvSpPr>
          <p:cNvPr id="295939" name="Rectangle 3"/>
          <p:cNvSpPr>
            <a:spLocks noGrp="1" noChangeArrowheads="1"/>
          </p:cNvSpPr>
          <p:nvPr>
            <p:ph type="body" idx="1"/>
          </p:nvPr>
        </p:nvSpPr>
        <p:spPr/>
        <p:txBody>
          <a:bodyPr/>
          <a:lstStyle/>
          <a:p>
            <a:pPr>
              <a:lnSpc>
                <a:spcPct val="90000"/>
              </a:lnSpc>
            </a:pPr>
            <a:r>
              <a:rPr lang="en-US" sz="2800" dirty="0"/>
              <a:t>Single vs. Multi-document</a:t>
            </a:r>
            <a:br>
              <a:rPr lang="en-US" sz="2800" dirty="0"/>
            </a:br>
            <a:endParaRPr lang="en-US" sz="2800" dirty="0"/>
          </a:p>
          <a:p>
            <a:pPr>
              <a:lnSpc>
                <a:spcPct val="90000"/>
              </a:lnSpc>
            </a:pPr>
            <a:r>
              <a:rPr lang="en-US" sz="2800" dirty="0"/>
              <a:t>Purpose</a:t>
            </a:r>
          </a:p>
          <a:p>
            <a:pPr lvl="2">
              <a:lnSpc>
                <a:spcPct val="90000"/>
              </a:lnSpc>
            </a:pPr>
            <a:r>
              <a:rPr lang="en-US" sz="2000" dirty="0"/>
              <a:t>Briefing</a:t>
            </a:r>
          </a:p>
          <a:p>
            <a:pPr lvl="2">
              <a:lnSpc>
                <a:spcPct val="90000"/>
              </a:lnSpc>
            </a:pPr>
            <a:r>
              <a:rPr lang="en-US" sz="2000" dirty="0"/>
              <a:t>Generic</a:t>
            </a:r>
          </a:p>
          <a:p>
            <a:pPr lvl="2">
              <a:lnSpc>
                <a:spcPct val="90000"/>
              </a:lnSpc>
            </a:pPr>
            <a:r>
              <a:rPr lang="en-US" sz="2000" dirty="0"/>
              <a:t>Focused</a:t>
            </a:r>
          </a:p>
          <a:p>
            <a:pPr lvl="2">
              <a:lnSpc>
                <a:spcPct val="90000"/>
              </a:lnSpc>
              <a:buFont typeface="Wingdings" pitchFamily="2" charset="2"/>
              <a:buNone/>
            </a:pPr>
            <a:endParaRPr lang="en-US" sz="2000" dirty="0"/>
          </a:p>
          <a:p>
            <a:pPr>
              <a:lnSpc>
                <a:spcPct val="90000"/>
              </a:lnSpc>
            </a:pPr>
            <a:r>
              <a:rPr lang="en-US" sz="2800" dirty="0"/>
              <a:t>Media/genre</a:t>
            </a:r>
          </a:p>
          <a:p>
            <a:pPr lvl="2">
              <a:lnSpc>
                <a:spcPct val="90000"/>
              </a:lnSpc>
            </a:pPr>
            <a:r>
              <a:rPr lang="en-US" sz="2000" dirty="0"/>
              <a:t>News: newswire, broadcast</a:t>
            </a:r>
          </a:p>
          <a:p>
            <a:pPr lvl="2">
              <a:lnSpc>
                <a:spcPct val="90000"/>
              </a:lnSpc>
            </a:pPr>
            <a:r>
              <a:rPr lang="en-US" sz="2000" dirty="0"/>
              <a:t>Email/meetings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sz="4000"/>
              <a:t>Summons -1995, Radev&amp;McKeown</a:t>
            </a:r>
          </a:p>
        </p:txBody>
      </p:sp>
      <p:sp>
        <p:nvSpPr>
          <p:cNvPr id="300035" name="Rectangle 3"/>
          <p:cNvSpPr>
            <a:spLocks noGrp="1" noChangeArrowheads="1"/>
          </p:cNvSpPr>
          <p:nvPr>
            <p:ph type="body" idx="1"/>
          </p:nvPr>
        </p:nvSpPr>
        <p:spPr/>
        <p:txBody>
          <a:bodyPr/>
          <a:lstStyle/>
          <a:p>
            <a:r>
              <a:rPr lang="en-US"/>
              <a:t>Multi-document</a:t>
            </a:r>
            <a:br>
              <a:rPr lang="en-US"/>
            </a:br>
            <a:endParaRPr lang="en-US"/>
          </a:p>
          <a:p>
            <a:r>
              <a:rPr lang="en-US"/>
              <a:t>Briefing</a:t>
            </a:r>
            <a:br>
              <a:rPr lang="en-US"/>
            </a:br>
            <a:endParaRPr lang="en-US"/>
          </a:p>
          <a:p>
            <a:r>
              <a:rPr lang="en-US"/>
              <a:t>Newswire</a:t>
            </a:r>
            <a:br>
              <a:rPr lang="en-US"/>
            </a:br>
            <a:endParaRPr lang="en-US"/>
          </a:p>
          <a:p>
            <a:r>
              <a:rPr lang="en-US"/>
              <a:t>Content Selection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8569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graphicFrame>
        <p:nvGraphicFramePr>
          <p:cNvPr id="285700" name="Object 4">
            <a:hlinkClick r:id="" action="ppaction://ole?verb=0"/>
          </p:cNvPr>
          <p:cNvGraphicFramePr>
            <a:graphicFrameLocks/>
          </p:cNvGraphicFramePr>
          <p:nvPr/>
        </p:nvGraphicFramePr>
        <p:xfrm>
          <a:off x="1519238" y="1392238"/>
          <a:ext cx="6119812" cy="4083050"/>
        </p:xfrm>
        <a:graphic>
          <a:graphicData uri="http://schemas.openxmlformats.org/presentationml/2006/ole">
            <p:oleObj spid="_x0000_s285700" name="Document" r:id="rId4" imgW="6118200" imgH="4081320" progId="Word.Document.8">
              <p:embed/>
            </p:oleObj>
          </a:graphicData>
        </a:graphic>
      </p:graphicFrame>
      <p:graphicFrame>
        <p:nvGraphicFramePr>
          <p:cNvPr id="285701" name="Object 5">
            <a:hlinkClick r:id="" action="ppaction://ole?verb=0"/>
          </p:cNvPr>
          <p:cNvGraphicFramePr>
            <a:graphicFrameLocks/>
          </p:cNvGraphicFramePr>
          <p:nvPr/>
        </p:nvGraphicFramePr>
        <p:xfrm>
          <a:off x="0" y="-381000"/>
          <a:ext cx="8483600" cy="6654800"/>
        </p:xfrm>
        <a:graphic>
          <a:graphicData uri="http://schemas.openxmlformats.org/presentationml/2006/ole">
            <p:oleObj spid="_x0000_s285701" name="Document" r:id="rId5" imgW="8481960" imgH="6653160" progId="Word.Document.8">
              <p:embed/>
            </p:oleObj>
          </a:graphicData>
        </a:graphic>
      </p:graphicFrame>
      <p:sp>
        <p:nvSpPr>
          <p:cNvPr id="285702" name="Text Box 6"/>
          <p:cNvSpPr txBox="1">
            <a:spLocks noChangeArrowheads="1"/>
          </p:cNvSpPr>
          <p:nvPr/>
        </p:nvSpPr>
        <p:spPr bwMode="auto">
          <a:xfrm>
            <a:off x="4038600" y="6096000"/>
            <a:ext cx="4419600" cy="457200"/>
          </a:xfrm>
          <a:prstGeom prst="rect">
            <a:avLst/>
          </a:prstGeom>
          <a:noFill/>
          <a:ln w="12700">
            <a:noFill/>
            <a:miter lim="800000"/>
            <a:headEnd/>
            <a:tailEnd/>
          </a:ln>
          <a:effectLst/>
        </p:spPr>
        <p:txBody>
          <a:bodyPr>
            <a:spAutoFit/>
          </a:bodyPr>
          <a:lstStyle/>
          <a:p>
            <a:pPr>
              <a:spcBef>
                <a:spcPct val="50000"/>
              </a:spcBef>
            </a:pPr>
            <a:r>
              <a:rPr lang="en-US" sz="2400">
                <a:latin typeface="Times New Roman" pitchFamily="18" charset="0"/>
              </a:rPr>
              <a:t>Summons, Dragomir Radev, 1995</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8774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87748" name="Rectangle 4"/>
          <p:cNvSpPr>
            <a:spLocks noGrp="1" noChangeArrowheads="1"/>
          </p:cNvSpPr>
          <p:nvPr>
            <p:ph type="title"/>
          </p:nvPr>
        </p:nvSpPr>
        <p:spPr>
          <a:noFill/>
          <a:ln/>
          <a:effectLst>
            <a:outerShdw dist="13470" dir="2700000" algn="ctr" rotWithShape="0">
              <a:schemeClr val="bg2"/>
            </a:outerShdw>
          </a:effectLst>
        </p:spPr>
        <p:txBody>
          <a:bodyPr/>
          <a:lstStyle/>
          <a:p>
            <a:r>
              <a:rPr lang="en-US"/>
              <a:t>Briefings</a:t>
            </a:r>
          </a:p>
        </p:txBody>
      </p:sp>
      <p:sp>
        <p:nvSpPr>
          <p:cNvPr id="287749" name="Rectangle 5"/>
          <p:cNvSpPr>
            <a:spLocks noGrp="1" noChangeArrowheads="1"/>
          </p:cNvSpPr>
          <p:nvPr>
            <p:ph type="body" idx="1"/>
          </p:nvPr>
        </p:nvSpPr>
        <p:spPr>
          <a:noFill/>
          <a:ln/>
        </p:spPr>
        <p:txBody>
          <a:bodyPr/>
          <a:lstStyle/>
          <a:p>
            <a:pPr>
              <a:lnSpc>
                <a:spcPct val="90000"/>
              </a:lnSpc>
              <a:buFont typeface="Wingdings" pitchFamily="2" charset="2"/>
              <a:buNone/>
            </a:pPr>
            <a:r>
              <a:rPr lang="en-US" sz="2800" i="1"/>
              <a:t>Transitional</a:t>
            </a:r>
          </a:p>
          <a:p>
            <a:pPr>
              <a:lnSpc>
                <a:spcPct val="90000"/>
              </a:lnSpc>
            </a:pPr>
            <a:r>
              <a:rPr lang="en-US" sz="2800"/>
              <a:t>Automatically summarize </a:t>
            </a:r>
            <a:r>
              <a:rPr lang="en-US" sz="2800" i="1"/>
              <a:t>series </a:t>
            </a:r>
            <a:r>
              <a:rPr lang="en-US" sz="2800"/>
              <a:t>of articles </a:t>
            </a:r>
          </a:p>
          <a:p>
            <a:pPr>
              <a:lnSpc>
                <a:spcPct val="90000"/>
              </a:lnSpc>
            </a:pPr>
            <a:r>
              <a:rPr lang="en-US" sz="2800"/>
              <a:t>Input = templates from information extraction</a:t>
            </a:r>
          </a:p>
          <a:p>
            <a:pPr>
              <a:lnSpc>
                <a:spcPct val="90000"/>
              </a:lnSpc>
            </a:pPr>
            <a:r>
              <a:rPr lang="en-US" sz="2800"/>
              <a:t>Merge information of interest to the user from multiple sources</a:t>
            </a:r>
          </a:p>
          <a:p>
            <a:pPr lvl="2">
              <a:lnSpc>
                <a:spcPct val="90000"/>
              </a:lnSpc>
            </a:pPr>
            <a:r>
              <a:rPr lang="en-US" sz="2000"/>
              <a:t>Show how perception changes over time</a:t>
            </a:r>
          </a:p>
          <a:p>
            <a:pPr lvl="2">
              <a:lnSpc>
                <a:spcPct val="90000"/>
              </a:lnSpc>
            </a:pPr>
            <a:r>
              <a:rPr lang="en-US" sz="2000"/>
              <a:t>Highlight agreement and contradictions</a:t>
            </a:r>
          </a:p>
          <a:p>
            <a:pPr>
              <a:lnSpc>
                <a:spcPct val="90000"/>
              </a:lnSpc>
            </a:pPr>
            <a:r>
              <a:rPr lang="en-US" sz="2800" i="1"/>
              <a:t>Conceptual summarization</a:t>
            </a:r>
            <a:r>
              <a:rPr lang="en-US" sz="2800"/>
              <a:t>: planning operators</a:t>
            </a:r>
          </a:p>
          <a:p>
            <a:pPr lvl="2">
              <a:lnSpc>
                <a:spcPct val="90000"/>
              </a:lnSpc>
            </a:pPr>
            <a:r>
              <a:rPr lang="en-US" sz="2000"/>
              <a:t>Refinement (number of victims)</a:t>
            </a:r>
          </a:p>
          <a:p>
            <a:pPr lvl="2">
              <a:lnSpc>
                <a:spcPct val="90000"/>
              </a:lnSpc>
            </a:pPr>
            <a:r>
              <a:rPr lang="en-US" sz="2000"/>
              <a:t>Addition (Later template contains perpetrator)</a:t>
            </a:r>
          </a:p>
          <a:p>
            <a:pPr lvl="2">
              <a:lnSpc>
                <a:spcPct val="90000"/>
              </a:lnSpc>
              <a:buFont typeface="Wingdings" pitchFamily="2" charset="2"/>
              <a:buNone/>
            </a:pPr>
            <a:endParaRPr lang="en-US" sz="200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noFill/>
          <a:ln/>
          <a:effectLst>
            <a:outerShdw dist="13470" dir="2700000" algn="ctr" rotWithShape="0">
              <a:schemeClr val="bg2"/>
            </a:outerShdw>
          </a:effectLst>
        </p:spPr>
        <p:txBody>
          <a:bodyPr/>
          <a:lstStyle/>
          <a:p>
            <a:r>
              <a:rPr lang="en-US"/>
              <a:t>How is summarization done?</a:t>
            </a:r>
          </a:p>
        </p:txBody>
      </p:sp>
      <p:sp>
        <p:nvSpPr>
          <p:cNvPr id="289795" name="Rectangle 3"/>
          <p:cNvSpPr>
            <a:spLocks noGrp="1" noChangeArrowheads="1"/>
          </p:cNvSpPr>
          <p:nvPr>
            <p:ph type="body" idx="1"/>
          </p:nvPr>
        </p:nvSpPr>
        <p:spPr>
          <a:noFill/>
          <a:ln/>
        </p:spPr>
        <p:txBody>
          <a:bodyPr/>
          <a:lstStyle/>
          <a:p>
            <a:pPr>
              <a:lnSpc>
                <a:spcPct val="90000"/>
              </a:lnSpc>
            </a:pPr>
            <a:r>
              <a:rPr lang="en-US"/>
              <a:t>4 input articles parsed by information extraction system</a:t>
            </a:r>
          </a:p>
          <a:p>
            <a:pPr>
              <a:lnSpc>
                <a:spcPct val="90000"/>
              </a:lnSpc>
            </a:pPr>
            <a:r>
              <a:rPr lang="en-US"/>
              <a:t>4 sets of templates produced as output</a:t>
            </a:r>
          </a:p>
          <a:p>
            <a:pPr>
              <a:lnSpc>
                <a:spcPct val="90000"/>
              </a:lnSpc>
            </a:pPr>
            <a:r>
              <a:rPr lang="en-US"/>
              <a:t>Content planner uses planning operators to identify similarities and trends</a:t>
            </a:r>
          </a:p>
          <a:p>
            <a:pPr lvl="2">
              <a:lnSpc>
                <a:spcPct val="90000"/>
              </a:lnSpc>
            </a:pPr>
            <a:r>
              <a:rPr lang="en-US"/>
              <a:t>Refinement (Later template reports new # victims)</a:t>
            </a:r>
          </a:p>
          <a:p>
            <a:pPr>
              <a:lnSpc>
                <a:spcPct val="90000"/>
              </a:lnSpc>
            </a:pPr>
            <a:r>
              <a:rPr lang="en-US"/>
              <a:t>New template constructed and passed to sentence generator</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noFill/>
          <a:ln/>
          <a:effectLst>
            <a:outerShdw dist="13470" dir="2700000" algn="ctr" rotWithShape="0">
              <a:schemeClr val="bg2"/>
            </a:outerShdw>
          </a:effectLst>
        </p:spPr>
        <p:txBody>
          <a:bodyPr/>
          <a:lstStyle/>
          <a:p>
            <a:r>
              <a:rPr lang="en-US"/>
              <a:t>Sample Template</a:t>
            </a:r>
          </a:p>
        </p:txBody>
      </p:sp>
      <p:graphicFrame>
        <p:nvGraphicFramePr>
          <p:cNvPr id="291843" name="Object 3">
            <a:hlinkClick r:id="" action="ppaction://ole?verb=0"/>
          </p:cNvPr>
          <p:cNvGraphicFramePr>
            <a:graphicFrameLocks/>
          </p:cNvGraphicFramePr>
          <p:nvPr>
            <p:ph type="tbl" idx="1"/>
          </p:nvPr>
        </p:nvGraphicFramePr>
        <p:xfrm>
          <a:off x="685800" y="1981200"/>
          <a:ext cx="8361363" cy="4786313"/>
        </p:xfrm>
        <a:graphic>
          <a:graphicData uri="http://schemas.openxmlformats.org/presentationml/2006/ole">
            <p:oleObj spid="_x0000_s291843" name="Document" r:id="rId4" imgW="7753320" imgH="4439880" progId="Word.Document.6">
              <p:embed/>
            </p:oleObj>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sz="4000"/>
              <a:t>How does this work as a summary?</a:t>
            </a:r>
          </a:p>
        </p:txBody>
      </p:sp>
      <p:sp>
        <p:nvSpPr>
          <p:cNvPr id="296963" name="Rectangle 3"/>
          <p:cNvSpPr>
            <a:spLocks noGrp="1" noChangeArrowheads="1"/>
          </p:cNvSpPr>
          <p:nvPr>
            <p:ph type="body" idx="1"/>
          </p:nvPr>
        </p:nvSpPr>
        <p:spPr/>
        <p:txBody>
          <a:bodyPr/>
          <a:lstStyle/>
          <a:p>
            <a:pPr>
              <a:lnSpc>
                <a:spcPct val="90000"/>
              </a:lnSpc>
            </a:pPr>
            <a:r>
              <a:rPr lang="en-US" sz="2400"/>
              <a:t>Sparck Jones:</a:t>
            </a:r>
          </a:p>
          <a:p>
            <a:pPr>
              <a:lnSpc>
                <a:spcPct val="90000"/>
              </a:lnSpc>
            </a:pPr>
            <a:endParaRPr lang="en-US" sz="2400"/>
          </a:p>
          <a:p>
            <a:pPr>
              <a:lnSpc>
                <a:spcPct val="90000"/>
              </a:lnSpc>
            </a:pPr>
            <a:r>
              <a:rPr lang="en-US" sz="2400"/>
              <a:t>“With fact extraction, the reverse is the case ‘what you know is what you get.’” (p. 1)</a:t>
            </a:r>
            <a:br>
              <a:rPr lang="en-US" sz="2400"/>
            </a:br>
            <a:r>
              <a:rPr lang="en-US" sz="2400"/>
              <a:t/>
            </a:r>
            <a:br>
              <a:rPr lang="en-US" sz="2400"/>
            </a:br>
            <a:endParaRPr lang="en-US" sz="2400"/>
          </a:p>
          <a:p>
            <a:pPr>
              <a:lnSpc>
                <a:spcPct val="90000"/>
              </a:lnSpc>
            </a:pPr>
            <a:r>
              <a:rPr lang="en-US" sz="2400"/>
              <a:t>“The essential character of this approach is that it allows only one view of what is important in a source, through glasses of a particular aperture or colour, regardless of whether this is a view showing the original author would regard as significant.” (p. 4)</a:t>
            </a:r>
          </a:p>
          <a:p>
            <a:pPr>
              <a:lnSpc>
                <a:spcPct val="90000"/>
              </a:lnSpc>
            </a:pPr>
            <a:endParaRPr lang="en-US" sz="240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US"/>
              <a:t>The World Wide Web</a:t>
            </a:r>
          </a:p>
        </p:txBody>
      </p:sp>
      <p:sp>
        <p:nvSpPr>
          <p:cNvPr id="206851" name="Rectangle 3"/>
          <p:cNvSpPr>
            <a:spLocks noGrp="1" noChangeArrowheads="1"/>
          </p:cNvSpPr>
          <p:nvPr>
            <p:ph type="body" idx="1"/>
          </p:nvPr>
        </p:nvSpPr>
        <p:spPr>
          <a:xfrm>
            <a:off x="685800" y="2209800"/>
            <a:ext cx="7772400" cy="4114800"/>
          </a:xfrm>
        </p:spPr>
        <p:txBody>
          <a:bodyPr/>
          <a:lstStyle/>
          <a:p>
            <a:pPr>
              <a:lnSpc>
                <a:spcPct val="90000"/>
              </a:lnSpc>
            </a:pPr>
            <a:r>
              <a:rPr lang="en-US" sz="2800" dirty="0"/>
              <a:t>Surface Web</a:t>
            </a:r>
          </a:p>
          <a:p>
            <a:pPr lvl="2">
              <a:lnSpc>
                <a:spcPct val="90000"/>
              </a:lnSpc>
            </a:pPr>
            <a:r>
              <a:rPr lang="en-US" sz="2000" dirty="0" smtClean="0"/>
              <a:t>As of March 2009, the </a:t>
            </a:r>
            <a:r>
              <a:rPr lang="en-US" sz="2000" dirty="0" err="1" smtClean="0"/>
              <a:t>indexable</a:t>
            </a:r>
            <a:r>
              <a:rPr lang="en-US" sz="2000" dirty="0" smtClean="0"/>
              <a:t> web contains at least 25.21 billion </a:t>
            </a:r>
            <a:r>
              <a:rPr lang="en-US" sz="2000" dirty="0" smtClean="0"/>
              <a:t>web </a:t>
            </a:r>
            <a:r>
              <a:rPr lang="en-US" sz="2000" dirty="0"/>
              <a:t>pages </a:t>
            </a:r>
          </a:p>
          <a:p>
            <a:pPr lvl="2">
              <a:lnSpc>
                <a:spcPct val="90000"/>
              </a:lnSpc>
            </a:pPr>
            <a:r>
              <a:rPr lang="en-US" sz="2000" dirty="0" smtClean="0">
                <a:hlinkClick r:id="rId3"/>
              </a:rPr>
              <a:t>http://en.wikipedia.org/w/index.php?title=World_Wide_Web&amp;action=edit</a:t>
            </a:r>
            <a:endParaRPr lang="en-US" sz="2000" dirty="0" smtClean="0"/>
          </a:p>
          <a:p>
            <a:pPr lvl="2">
              <a:lnSpc>
                <a:spcPct val="90000"/>
              </a:lnSpc>
            </a:pPr>
            <a:r>
              <a:rPr lang="en-US" sz="2000" dirty="0" smtClean="0"/>
              <a:t>On July 25, 2008, Google software engineers Jesse Alpert and Nissan </a:t>
            </a:r>
            <a:r>
              <a:rPr lang="en-US" sz="2000" dirty="0" err="1" smtClean="0"/>
              <a:t>Hajaj</a:t>
            </a:r>
            <a:r>
              <a:rPr lang="en-US" sz="2000" dirty="0" smtClean="0"/>
              <a:t> announced that Google Search had discovered one trillion unique URLs.</a:t>
            </a:r>
          </a:p>
          <a:p>
            <a:pPr lvl="2">
              <a:lnSpc>
                <a:spcPct val="90000"/>
              </a:lnSpc>
            </a:pPr>
            <a:r>
              <a:rPr lang="en-US" sz="2000" dirty="0" smtClean="0"/>
              <a:t>As of May 2009, over 109.5 million websites operated. </a:t>
            </a:r>
          </a:p>
          <a:p>
            <a:pPr>
              <a:lnSpc>
                <a:spcPct val="90000"/>
              </a:lnSpc>
            </a:pPr>
            <a:r>
              <a:rPr lang="en-US" sz="3600" dirty="0" smtClean="0"/>
              <a:t>Deep Web</a:t>
            </a:r>
          </a:p>
          <a:p>
            <a:pPr lvl="2">
              <a:lnSpc>
                <a:spcPct val="90000"/>
              </a:lnSpc>
            </a:pPr>
            <a:r>
              <a:rPr lang="en-US" sz="2000" dirty="0" smtClean="0"/>
              <a:t>550 </a:t>
            </a:r>
            <a:r>
              <a:rPr lang="en-US" sz="2000" dirty="0"/>
              <a:t>billion web pages (2001) both surface and deep</a:t>
            </a:r>
          </a:p>
          <a:p>
            <a:pPr lvl="2">
              <a:lnSpc>
                <a:spcPct val="90000"/>
              </a:lnSpc>
            </a:pPr>
            <a:r>
              <a:rPr lang="en-US" sz="2000" dirty="0"/>
              <a:t>At least 538.5 billion in the deep web (2005</a:t>
            </a:r>
            <a:r>
              <a:rPr lang="en-US" sz="2000" dirty="0" smtClean="0"/>
              <a:t>)</a:t>
            </a:r>
            <a:endParaRPr lang="en-US" sz="20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sz="4000"/>
              <a:t>Foundations of Summarization – Luhn; Edmunson</a:t>
            </a:r>
          </a:p>
        </p:txBody>
      </p:sp>
      <p:sp>
        <p:nvSpPr>
          <p:cNvPr id="304131" name="Rectangle 3"/>
          <p:cNvSpPr>
            <a:spLocks noGrp="1" noChangeArrowheads="1"/>
          </p:cNvSpPr>
          <p:nvPr>
            <p:ph type="body" idx="1"/>
          </p:nvPr>
        </p:nvSpPr>
        <p:spPr/>
        <p:txBody>
          <a:bodyPr/>
          <a:lstStyle/>
          <a:p>
            <a:pPr>
              <a:lnSpc>
                <a:spcPct val="90000"/>
              </a:lnSpc>
            </a:pPr>
            <a:r>
              <a:rPr lang="en-US" sz="2800"/>
              <a:t>Text as input</a:t>
            </a:r>
            <a:br>
              <a:rPr lang="en-US" sz="2800"/>
            </a:br>
            <a:endParaRPr lang="en-US" sz="2800"/>
          </a:p>
          <a:p>
            <a:pPr>
              <a:lnSpc>
                <a:spcPct val="90000"/>
              </a:lnSpc>
            </a:pPr>
            <a:r>
              <a:rPr lang="en-US" sz="2800"/>
              <a:t>Single document</a:t>
            </a:r>
            <a:br>
              <a:rPr lang="en-US" sz="2800"/>
            </a:br>
            <a:endParaRPr lang="en-US" sz="2800"/>
          </a:p>
          <a:p>
            <a:pPr>
              <a:lnSpc>
                <a:spcPct val="90000"/>
              </a:lnSpc>
            </a:pPr>
            <a:r>
              <a:rPr lang="en-US" sz="2800"/>
              <a:t>Content selection</a:t>
            </a:r>
            <a:br>
              <a:rPr lang="en-US" sz="2800"/>
            </a:br>
            <a:endParaRPr lang="en-US" sz="2800"/>
          </a:p>
          <a:p>
            <a:pPr>
              <a:lnSpc>
                <a:spcPct val="90000"/>
              </a:lnSpc>
            </a:pPr>
            <a:r>
              <a:rPr lang="en-US" sz="2800"/>
              <a:t>Methods</a:t>
            </a:r>
          </a:p>
          <a:p>
            <a:pPr lvl="1">
              <a:lnSpc>
                <a:spcPct val="90000"/>
              </a:lnSpc>
            </a:pPr>
            <a:r>
              <a:rPr lang="en-US" sz="2400"/>
              <a:t>Sentence selection</a:t>
            </a:r>
          </a:p>
          <a:p>
            <a:pPr lvl="1">
              <a:lnSpc>
                <a:spcPct val="90000"/>
              </a:lnSpc>
            </a:pPr>
            <a:r>
              <a:rPr lang="en-US" sz="2400"/>
              <a:t>Criteria</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en-US"/>
              <a:t>Sentence extraction</a:t>
            </a:r>
          </a:p>
        </p:txBody>
      </p:sp>
      <p:sp>
        <p:nvSpPr>
          <p:cNvPr id="318467" name="Rectangle 3"/>
          <p:cNvSpPr>
            <a:spLocks noGrp="1" noChangeArrowheads="1"/>
          </p:cNvSpPr>
          <p:nvPr>
            <p:ph type="body" idx="1"/>
          </p:nvPr>
        </p:nvSpPr>
        <p:spPr/>
        <p:txBody>
          <a:bodyPr/>
          <a:lstStyle/>
          <a:p>
            <a:r>
              <a:rPr lang="en-US"/>
              <a:t>Sparck Jones:</a:t>
            </a:r>
            <a:br>
              <a:rPr lang="en-US"/>
            </a:br>
            <a:endParaRPr lang="en-US"/>
          </a:p>
          <a:p>
            <a:r>
              <a:rPr lang="en-US"/>
              <a:t>`what you see is what you get’, some of what is on view in the source text is transferred to constitute the summary</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a:t>Luhn 58</a:t>
            </a:r>
          </a:p>
        </p:txBody>
      </p:sp>
      <p:sp>
        <p:nvSpPr>
          <p:cNvPr id="305155" name="Rectangle 3"/>
          <p:cNvSpPr>
            <a:spLocks noGrp="1" noChangeArrowheads="1"/>
          </p:cNvSpPr>
          <p:nvPr>
            <p:ph type="body" idx="1"/>
          </p:nvPr>
        </p:nvSpPr>
        <p:spPr/>
        <p:txBody>
          <a:bodyPr/>
          <a:lstStyle/>
          <a:p>
            <a:r>
              <a:rPr lang="en-US" sz="2800" dirty="0"/>
              <a:t>Summarization as sentence extraction</a:t>
            </a:r>
          </a:p>
          <a:p>
            <a:pPr lvl="2"/>
            <a:r>
              <a:rPr lang="en-US" sz="2000" dirty="0"/>
              <a:t>Example</a:t>
            </a:r>
            <a:br>
              <a:rPr lang="en-US" sz="2000" dirty="0"/>
            </a:br>
            <a:endParaRPr lang="en-US" sz="2000" dirty="0"/>
          </a:p>
          <a:p>
            <a:r>
              <a:rPr lang="en-US" sz="2800" dirty="0"/>
              <a:t>Term frequency determines sentence importance</a:t>
            </a:r>
          </a:p>
          <a:p>
            <a:pPr lvl="2"/>
            <a:r>
              <a:rPr lang="en-US" sz="2000" dirty="0" smtClean="0"/>
              <a:t>TF*IDF (term frequency * inverse document frequency)</a:t>
            </a:r>
            <a:endParaRPr lang="en-US" sz="2000" dirty="0"/>
          </a:p>
          <a:p>
            <a:pPr lvl="2"/>
            <a:r>
              <a:rPr lang="en-US" sz="2000" dirty="0"/>
              <a:t>Stop word </a:t>
            </a:r>
            <a:r>
              <a:rPr lang="en-US" sz="2000" dirty="0" smtClean="0"/>
              <a:t>filtering (remove “a”, “in” “and” etc.)</a:t>
            </a:r>
            <a:endParaRPr lang="en-US" sz="2000" dirty="0"/>
          </a:p>
          <a:p>
            <a:pPr lvl="2"/>
            <a:r>
              <a:rPr lang="en-US" sz="2000" dirty="0"/>
              <a:t>Similar words count as one</a:t>
            </a:r>
          </a:p>
          <a:p>
            <a:pPr lvl="2"/>
            <a:r>
              <a:rPr lang="en-US" sz="2000" dirty="0"/>
              <a:t>Cluster of frequent words indicates a good sentence</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a:t>Edmunson 69</a:t>
            </a:r>
          </a:p>
        </p:txBody>
      </p:sp>
      <p:sp>
        <p:nvSpPr>
          <p:cNvPr id="306179" name="Rectangle 3"/>
          <p:cNvSpPr>
            <a:spLocks noGrp="1" noChangeArrowheads="1"/>
          </p:cNvSpPr>
          <p:nvPr>
            <p:ph type="body" idx="1"/>
          </p:nvPr>
        </p:nvSpPr>
        <p:spPr/>
        <p:txBody>
          <a:bodyPr/>
          <a:lstStyle/>
          <a:p>
            <a:pPr>
              <a:lnSpc>
                <a:spcPct val="90000"/>
              </a:lnSpc>
              <a:buFont typeface="Wingdings" pitchFamily="2" charset="2"/>
              <a:buNone/>
            </a:pPr>
            <a:r>
              <a:rPr lang="en-US" sz="2800" i="1"/>
              <a:t>Sentence extraction using 4 weighted features: </a:t>
            </a:r>
            <a:br>
              <a:rPr lang="en-US" sz="2800" i="1"/>
            </a:br>
            <a:endParaRPr lang="en-US" sz="2800" i="1"/>
          </a:p>
          <a:p>
            <a:pPr>
              <a:lnSpc>
                <a:spcPct val="90000"/>
              </a:lnSpc>
            </a:pPr>
            <a:r>
              <a:rPr lang="en-US" sz="2800"/>
              <a:t>Cue words</a:t>
            </a:r>
            <a:br>
              <a:rPr lang="en-US" sz="2800"/>
            </a:br>
            <a:endParaRPr lang="en-US" sz="2800"/>
          </a:p>
          <a:p>
            <a:pPr>
              <a:lnSpc>
                <a:spcPct val="90000"/>
              </a:lnSpc>
            </a:pPr>
            <a:r>
              <a:rPr lang="en-US" sz="2800"/>
              <a:t>Title and heading words</a:t>
            </a:r>
            <a:br>
              <a:rPr lang="en-US" sz="2800"/>
            </a:br>
            <a:endParaRPr lang="en-US" sz="2800"/>
          </a:p>
          <a:p>
            <a:pPr>
              <a:lnSpc>
                <a:spcPct val="90000"/>
              </a:lnSpc>
            </a:pPr>
            <a:r>
              <a:rPr lang="en-US" sz="2800"/>
              <a:t>Sentence location</a:t>
            </a:r>
            <a:br>
              <a:rPr lang="en-US" sz="2800"/>
            </a:br>
            <a:endParaRPr lang="en-US" sz="2800"/>
          </a:p>
          <a:p>
            <a:pPr>
              <a:lnSpc>
                <a:spcPct val="90000"/>
              </a:lnSpc>
            </a:pPr>
            <a:r>
              <a:rPr lang="en-US" sz="2800"/>
              <a:t>Frequent key words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a:t>Sentence extraction variants</a:t>
            </a:r>
          </a:p>
        </p:txBody>
      </p:sp>
      <p:sp>
        <p:nvSpPr>
          <p:cNvPr id="310275" name="Rectangle 3"/>
          <p:cNvSpPr>
            <a:spLocks noGrp="1" noChangeArrowheads="1"/>
          </p:cNvSpPr>
          <p:nvPr>
            <p:ph type="body" idx="1"/>
          </p:nvPr>
        </p:nvSpPr>
        <p:spPr/>
        <p:txBody>
          <a:bodyPr/>
          <a:lstStyle/>
          <a:p>
            <a:pPr>
              <a:lnSpc>
                <a:spcPct val="90000"/>
              </a:lnSpc>
            </a:pPr>
            <a:r>
              <a:rPr lang="en-US" sz="2800"/>
              <a:t>Lexical Chains</a:t>
            </a:r>
          </a:p>
          <a:p>
            <a:pPr lvl="1">
              <a:lnSpc>
                <a:spcPct val="90000"/>
              </a:lnSpc>
            </a:pPr>
            <a:r>
              <a:rPr lang="en-US" sz="2400"/>
              <a:t>Barzilay and Elhadad</a:t>
            </a:r>
          </a:p>
          <a:p>
            <a:pPr lvl="1">
              <a:lnSpc>
                <a:spcPct val="90000"/>
              </a:lnSpc>
            </a:pPr>
            <a:r>
              <a:rPr lang="en-US" sz="2400"/>
              <a:t>Silber and McCoy</a:t>
            </a:r>
            <a:br>
              <a:rPr lang="en-US" sz="2400"/>
            </a:br>
            <a:endParaRPr lang="en-US" sz="2400"/>
          </a:p>
          <a:p>
            <a:pPr>
              <a:lnSpc>
                <a:spcPct val="90000"/>
              </a:lnSpc>
            </a:pPr>
            <a:r>
              <a:rPr lang="en-US" sz="2800"/>
              <a:t>Discourse coherence</a:t>
            </a:r>
          </a:p>
          <a:p>
            <a:pPr lvl="1">
              <a:lnSpc>
                <a:spcPct val="90000"/>
              </a:lnSpc>
            </a:pPr>
            <a:r>
              <a:rPr lang="en-US" sz="2400"/>
              <a:t>Baldwin</a:t>
            </a:r>
            <a:br>
              <a:rPr lang="en-US" sz="2400"/>
            </a:br>
            <a:endParaRPr lang="en-US" sz="2400"/>
          </a:p>
          <a:p>
            <a:pPr>
              <a:lnSpc>
                <a:spcPct val="90000"/>
              </a:lnSpc>
            </a:pPr>
            <a:r>
              <a:rPr lang="en-US" sz="2800"/>
              <a:t>Topic signatures</a:t>
            </a:r>
          </a:p>
          <a:p>
            <a:pPr lvl="1">
              <a:lnSpc>
                <a:spcPct val="90000"/>
              </a:lnSpc>
            </a:pPr>
            <a:r>
              <a:rPr lang="en-US" sz="2400"/>
              <a:t>Lin and Hovy</a:t>
            </a:r>
            <a:br>
              <a:rPr lang="en-US" sz="2400"/>
            </a:br>
            <a:endParaRPr lang="en-US" sz="240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sz="4000"/>
              <a:t>Summarization as a Noisy Channel Model</a:t>
            </a:r>
          </a:p>
        </p:txBody>
      </p:sp>
      <p:sp>
        <p:nvSpPr>
          <p:cNvPr id="311299" name="Rectangle 3"/>
          <p:cNvSpPr>
            <a:spLocks noGrp="1" noChangeArrowheads="1"/>
          </p:cNvSpPr>
          <p:nvPr>
            <p:ph type="body" idx="1"/>
          </p:nvPr>
        </p:nvSpPr>
        <p:spPr/>
        <p:txBody>
          <a:bodyPr/>
          <a:lstStyle/>
          <a:p>
            <a:r>
              <a:rPr lang="en-US"/>
              <a:t>Summary/text pairs</a:t>
            </a:r>
            <a:br>
              <a:rPr lang="en-US"/>
            </a:br>
            <a:endParaRPr lang="en-US"/>
          </a:p>
          <a:p>
            <a:r>
              <a:rPr lang="en-US"/>
              <a:t>Machine learning model</a:t>
            </a:r>
            <a:br>
              <a:rPr lang="en-US"/>
            </a:br>
            <a:endParaRPr lang="en-US"/>
          </a:p>
          <a:p>
            <a:r>
              <a:rPr lang="en-US"/>
              <a:t>Identify which features help most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en-US" sz="4000"/>
              <a:t>Julian Kupiec SIGIR 95</a:t>
            </a:r>
            <a:br>
              <a:rPr lang="en-US" sz="4000"/>
            </a:br>
            <a:r>
              <a:rPr lang="en-US" sz="4000"/>
              <a:t>Paper Abstract</a:t>
            </a:r>
          </a:p>
        </p:txBody>
      </p:sp>
      <p:sp>
        <p:nvSpPr>
          <p:cNvPr id="312323" name="Rectangle 3"/>
          <p:cNvSpPr>
            <a:spLocks noGrp="1" noChangeArrowheads="1"/>
          </p:cNvSpPr>
          <p:nvPr>
            <p:ph type="body" idx="1"/>
          </p:nvPr>
        </p:nvSpPr>
        <p:spPr>
          <a:xfrm>
            <a:off x="685800" y="1981200"/>
            <a:ext cx="7772400" cy="4876800"/>
          </a:xfrm>
        </p:spPr>
        <p:txBody>
          <a:bodyPr/>
          <a:lstStyle/>
          <a:p>
            <a:pPr>
              <a:lnSpc>
                <a:spcPct val="80000"/>
              </a:lnSpc>
            </a:pPr>
            <a:r>
              <a:rPr lang="en-US" sz="2000"/>
              <a:t>To summarize is to reduce in complexity,  and hence in length while retaining some of the essential qualities of the original.</a:t>
            </a:r>
          </a:p>
          <a:p>
            <a:pPr>
              <a:lnSpc>
                <a:spcPct val="80000"/>
              </a:lnSpc>
            </a:pPr>
            <a:r>
              <a:rPr lang="en-US" sz="2000"/>
              <a:t>This paper focusses on document extracts, a particular kind of computed document summary.</a:t>
            </a:r>
          </a:p>
          <a:p>
            <a:pPr>
              <a:lnSpc>
                <a:spcPct val="80000"/>
              </a:lnSpc>
            </a:pPr>
            <a:r>
              <a:rPr lang="en-US" sz="2000"/>
              <a:t>Document extracts consisting of roughly 20% of the original can be as informative as the full text of a document, which suggests that even shorter extracts may be useful indicative summaries. </a:t>
            </a:r>
          </a:p>
          <a:p>
            <a:pPr>
              <a:lnSpc>
                <a:spcPct val="80000"/>
              </a:lnSpc>
            </a:pPr>
            <a:r>
              <a:rPr lang="en-US" sz="2000"/>
              <a:t>The trends in our results are in agreement with those of Edmundson who used a subjectively weighted combination of features as opposed to training the feature weights with a corpus.</a:t>
            </a:r>
          </a:p>
          <a:p>
            <a:pPr>
              <a:lnSpc>
                <a:spcPct val="80000"/>
              </a:lnSpc>
            </a:pPr>
            <a:r>
              <a:rPr lang="en-US" sz="2000"/>
              <a:t>We have developed a trainable summarization program that is grounded in a sound statistical framework.</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en-US" sz="4000"/>
              <a:t>Statistical Classification Framework</a:t>
            </a:r>
          </a:p>
        </p:txBody>
      </p:sp>
      <p:sp>
        <p:nvSpPr>
          <p:cNvPr id="326659" name="Rectangle 3"/>
          <p:cNvSpPr>
            <a:spLocks noGrp="1" noChangeArrowheads="1"/>
          </p:cNvSpPr>
          <p:nvPr>
            <p:ph type="body" idx="1"/>
          </p:nvPr>
        </p:nvSpPr>
        <p:spPr/>
        <p:txBody>
          <a:bodyPr/>
          <a:lstStyle/>
          <a:p>
            <a:pPr>
              <a:lnSpc>
                <a:spcPct val="80000"/>
              </a:lnSpc>
            </a:pPr>
            <a:r>
              <a:rPr lang="en-US" sz="2400"/>
              <a:t>A training set of documents with hand-selected abstracts</a:t>
            </a:r>
          </a:p>
          <a:p>
            <a:pPr lvl="2">
              <a:lnSpc>
                <a:spcPct val="80000"/>
              </a:lnSpc>
            </a:pPr>
            <a:r>
              <a:rPr lang="en-US" sz="1800"/>
              <a:t>Engineering Information Co provides technical article abstracts</a:t>
            </a:r>
          </a:p>
          <a:p>
            <a:pPr lvl="2">
              <a:lnSpc>
                <a:spcPct val="80000"/>
              </a:lnSpc>
            </a:pPr>
            <a:r>
              <a:rPr lang="en-US" sz="1800"/>
              <a:t>188 document/summary pairs</a:t>
            </a:r>
          </a:p>
          <a:p>
            <a:pPr lvl="2">
              <a:lnSpc>
                <a:spcPct val="80000"/>
              </a:lnSpc>
            </a:pPr>
            <a:r>
              <a:rPr lang="en-US" sz="1800"/>
              <a:t>21 journal articles</a:t>
            </a:r>
          </a:p>
          <a:p>
            <a:pPr>
              <a:lnSpc>
                <a:spcPct val="80000"/>
              </a:lnSpc>
            </a:pPr>
            <a:r>
              <a:rPr lang="en-US" sz="2400"/>
              <a:t>Bayesian classifier  estimates probability of a given sentence appearing in abstract</a:t>
            </a:r>
          </a:p>
          <a:p>
            <a:pPr lvl="2">
              <a:lnSpc>
                <a:spcPct val="80000"/>
              </a:lnSpc>
            </a:pPr>
            <a:r>
              <a:rPr lang="en-US" sz="1800"/>
              <a:t>Direct matches (79%)</a:t>
            </a:r>
          </a:p>
          <a:p>
            <a:pPr lvl="2">
              <a:lnSpc>
                <a:spcPct val="80000"/>
              </a:lnSpc>
            </a:pPr>
            <a:r>
              <a:rPr lang="en-US" sz="1800"/>
              <a:t>Direct Joins (3%)</a:t>
            </a:r>
          </a:p>
          <a:p>
            <a:pPr lvl="2">
              <a:lnSpc>
                <a:spcPct val="80000"/>
              </a:lnSpc>
            </a:pPr>
            <a:r>
              <a:rPr lang="en-US" sz="1800"/>
              <a:t>Incomplete  matches (4%)</a:t>
            </a:r>
          </a:p>
          <a:p>
            <a:pPr lvl="2">
              <a:lnSpc>
                <a:spcPct val="80000"/>
              </a:lnSpc>
            </a:pPr>
            <a:r>
              <a:rPr lang="en-US" sz="1800"/>
              <a:t>Incomplete joins (5%)</a:t>
            </a:r>
          </a:p>
          <a:p>
            <a:pPr>
              <a:lnSpc>
                <a:spcPct val="80000"/>
              </a:lnSpc>
            </a:pPr>
            <a:r>
              <a:rPr lang="en-US" sz="2400"/>
              <a:t>New extracts generated by ranking document sentences according to this probability</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en-US"/>
              <a:t>Features</a:t>
            </a:r>
          </a:p>
        </p:txBody>
      </p:sp>
      <p:sp>
        <p:nvSpPr>
          <p:cNvPr id="327683" name="Rectangle 3"/>
          <p:cNvSpPr>
            <a:spLocks noGrp="1" noChangeArrowheads="1"/>
          </p:cNvSpPr>
          <p:nvPr>
            <p:ph type="body" idx="1"/>
          </p:nvPr>
        </p:nvSpPr>
        <p:spPr/>
        <p:txBody>
          <a:bodyPr/>
          <a:lstStyle/>
          <a:p>
            <a:pPr>
              <a:lnSpc>
                <a:spcPct val="80000"/>
              </a:lnSpc>
            </a:pPr>
            <a:r>
              <a:rPr lang="en-US" sz="2800"/>
              <a:t>Sentence length cutoff</a:t>
            </a:r>
          </a:p>
          <a:p>
            <a:pPr>
              <a:lnSpc>
                <a:spcPct val="80000"/>
              </a:lnSpc>
            </a:pPr>
            <a:r>
              <a:rPr lang="en-US" sz="2800"/>
              <a:t>Fixed phrase feature (26 indicator phrases)</a:t>
            </a:r>
          </a:p>
          <a:p>
            <a:pPr>
              <a:lnSpc>
                <a:spcPct val="80000"/>
              </a:lnSpc>
            </a:pPr>
            <a:r>
              <a:rPr lang="en-US" sz="2800"/>
              <a:t>Paragraph feature</a:t>
            </a:r>
          </a:p>
          <a:p>
            <a:pPr lvl="1">
              <a:lnSpc>
                <a:spcPct val="80000"/>
              </a:lnSpc>
            </a:pPr>
            <a:r>
              <a:rPr lang="en-US" sz="2400"/>
              <a:t>First 10 paragraphs and last 5</a:t>
            </a:r>
          </a:p>
          <a:p>
            <a:pPr lvl="1">
              <a:lnSpc>
                <a:spcPct val="80000"/>
              </a:lnSpc>
            </a:pPr>
            <a:r>
              <a:rPr lang="en-US" sz="2400"/>
              <a:t>Is sentence paragraph-initial, paragraph-final, paragraph medial</a:t>
            </a:r>
          </a:p>
          <a:p>
            <a:pPr>
              <a:lnSpc>
                <a:spcPct val="80000"/>
              </a:lnSpc>
            </a:pPr>
            <a:r>
              <a:rPr lang="en-US" sz="2800"/>
              <a:t>Thematic word feature</a:t>
            </a:r>
          </a:p>
          <a:p>
            <a:pPr lvl="1">
              <a:lnSpc>
                <a:spcPct val="80000"/>
              </a:lnSpc>
            </a:pPr>
            <a:r>
              <a:rPr lang="en-US" sz="2400"/>
              <a:t>Most frequent content words in document</a:t>
            </a:r>
          </a:p>
          <a:p>
            <a:pPr>
              <a:lnSpc>
                <a:spcPct val="80000"/>
              </a:lnSpc>
            </a:pPr>
            <a:r>
              <a:rPr lang="en-US" sz="2800"/>
              <a:t>Upper case Word Feature</a:t>
            </a:r>
          </a:p>
          <a:p>
            <a:pPr lvl="1">
              <a:lnSpc>
                <a:spcPct val="80000"/>
              </a:lnSpc>
            </a:pPr>
            <a:r>
              <a:rPr lang="en-US" sz="2400"/>
              <a:t>Proper names are important</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a:t>Evaluation</a:t>
            </a:r>
          </a:p>
        </p:txBody>
      </p:sp>
      <p:sp>
        <p:nvSpPr>
          <p:cNvPr id="330755" name="Rectangle 3"/>
          <p:cNvSpPr>
            <a:spLocks noGrp="1" noChangeArrowheads="1"/>
          </p:cNvSpPr>
          <p:nvPr>
            <p:ph type="body" idx="1"/>
          </p:nvPr>
        </p:nvSpPr>
        <p:spPr/>
        <p:txBody>
          <a:bodyPr/>
          <a:lstStyle/>
          <a:p>
            <a:pPr>
              <a:lnSpc>
                <a:spcPct val="80000"/>
              </a:lnSpc>
            </a:pPr>
            <a:r>
              <a:rPr lang="en-US" sz="2800"/>
              <a:t>Precision and recall</a:t>
            </a:r>
          </a:p>
          <a:p>
            <a:pPr>
              <a:lnSpc>
                <a:spcPct val="80000"/>
              </a:lnSpc>
            </a:pPr>
            <a:r>
              <a:rPr lang="en-US" sz="2800"/>
              <a:t>Strict match has 83% upper bound</a:t>
            </a:r>
          </a:p>
          <a:p>
            <a:pPr lvl="1">
              <a:lnSpc>
                <a:spcPct val="80000"/>
              </a:lnSpc>
            </a:pPr>
            <a:r>
              <a:rPr lang="en-US" sz="2400"/>
              <a:t>Trained summarizer: 35% correct</a:t>
            </a:r>
            <a:br>
              <a:rPr lang="en-US" sz="2400"/>
            </a:br>
            <a:endParaRPr lang="en-US" sz="2400"/>
          </a:p>
          <a:p>
            <a:pPr>
              <a:lnSpc>
                <a:spcPct val="80000"/>
              </a:lnSpc>
            </a:pPr>
            <a:r>
              <a:rPr lang="en-US" sz="2800"/>
              <a:t>Limit to the fraction of matchable sentences</a:t>
            </a:r>
          </a:p>
          <a:p>
            <a:pPr lvl="1">
              <a:lnSpc>
                <a:spcPct val="80000"/>
              </a:lnSpc>
            </a:pPr>
            <a:r>
              <a:rPr lang="en-US" sz="2400"/>
              <a:t>Trained summarizer: 42% correct</a:t>
            </a:r>
            <a:br>
              <a:rPr lang="en-US" sz="2400"/>
            </a:br>
            <a:endParaRPr lang="en-US" sz="2400"/>
          </a:p>
          <a:p>
            <a:pPr>
              <a:lnSpc>
                <a:spcPct val="80000"/>
              </a:lnSpc>
            </a:pPr>
            <a:r>
              <a:rPr lang="en-US" sz="2800"/>
              <a:t>Best feature combination</a:t>
            </a:r>
          </a:p>
          <a:p>
            <a:pPr lvl="1">
              <a:lnSpc>
                <a:spcPct val="80000"/>
              </a:lnSpc>
            </a:pPr>
            <a:r>
              <a:rPr lang="en-US" sz="2400"/>
              <a:t>Paragraph, fixed phrase, sentence length</a:t>
            </a:r>
          </a:p>
          <a:p>
            <a:pPr lvl="1">
              <a:lnSpc>
                <a:spcPct val="80000"/>
              </a:lnSpc>
            </a:pPr>
            <a:r>
              <a:rPr lang="en-US" sz="2400"/>
              <a:t>Thematic and Uppercase Word give slight decrease in performance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sz="5400" dirty="0" smtClean="0"/>
              <a:t/>
            </a:r>
            <a:br>
              <a:rPr lang="en-US" sz="5400" dirty="0" smtClean="0"/>
            </a:br>
            <a:r>
              <a:rPr lang="en-US" dirty="0" smtClean="0"/>
              <a:t> Languages on the web (2002)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English 56.4%</a:t>
            </a:r>
          </a:p>
          <a:p>
            <a:r>
              <a:rPr lang="en-US" dirty="0" smtClean="0"/>
              <a:t>German  7.7%</a:t>
            </a:r>
          </a:p>
          <a:p>
            <a:r>
              <a:rPr lang="en-US" dirty="0" smtClean="0"/>
              <a:t>French  5.6%</a:t>
            </a:r>
          </a:p>
          <a:p>
            <a:r>
              <a:rPr lang="en-US" dirty="0" smtClean="0"/>
              <a:t>Japanese 4.9%</a:t>
            </a:r>
            <a:br>
              <a:rPr lang="en-US" dirty="0" smtClean="0"/>
            </a:b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most recent summarizers do? </a:t>
            </a:r>
            <a:endParaRPr lang="en-US" dirty="0"/>
          </a:p>
        </p:txBody>
      </p:sp>
      <p:sp>
        <p:nvSpPr>
          <p:cNvPr id="3" name="Content Placeholder 2"/>
          <p:cNvSpPr>
            <a:spLocks noGrp="1"/>
          </p:cNvSpPr>
          <p:nvPr>
            <p:ph idx="1"/>
          </p:nvPr>
        </p:nvSpPr>
        <p:spPr/>
        <p:txBody>
          <a:bodyPr/>
          <a:lstStyle/>
          <a:p>
            <a:r>
              <a:rPr lang="en-US" dirty="0" smtClean="0"/>
              <a:t>Statistically based sentence extraction, multi-document summarization</a:t>
            </a:r>
          </a:p>
          <a:p>
            <a:pPr lvl="1"/>
            <a:r>
              <a:rPr lang="en-US" dirty="0" smtClean="0"/>
              <a:t>Study of human summaries (</a:t>
            </a:r>
            <a:r>
              <a:rPr lang="en-US" dirty="0" err="1" smtClean="0"/>
              <a:t>Nenkova</a:t>
            </a:r>
            <a:r>
              <a:rPr lang="en-US" dirty="0" smtClean="0"/>
              <a:t> et al 06) show frequency is important</a:t>
            </a:r>
          </a:p>
          <a:p>
            <a:pPr lvl="3"/>
            <a:r>
              <a:rPr lang="en-US" dirty="0" smtClean="0"/>
              <a:t>High frequency content words from input likely to appear in human models</a:t>
            </a:r>
          </a:p>
          <a:p>
            <a:pPr lvl="4"/>
            <a:r>
              <a:rPr lang="en-US" dirty="0" smtClean="0"/>
              <a:t>95% of the 5 content words with high probably appeared in at least one human summary</a:t>
            </a:r>
          </a:p>
          <a:p>
            <a:pPr lvl="4"/>
            <a:r>
              <a:rPr lang="en-US" dirty="0" smtClean="0"/>
              <a:t>Content words used by all  human summarizers have high frequency</a:t>
            </a:r>
          </a:p>
          <a:p>
            <a:pPr lvl="4"/>
            <a:r>
              <a:rPr lang="en-US" dirty="0" smtClean="0"/>
              <a:t>Content words used by one human summarizer have low frequency</a:t>
            </a:r>
            <a:endParaRPr 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276350"/>
          </a:xfrm>
        </p:spPr>
        <p:txBody>
          <a:bodyPr/>
          <a:lstStyle/>
          <a:p>
            <a:r>
              <a:rPr lang="en-US" dirty="0" smtClean="0"/>
              <a:t>How is frequency computed?</a:t>
            </a:r>
            <a:endParaRPr lang="en-US" dirty="0"/>
          </a:p>
        </p:txBody>
      </p:sp>
      <p:sp>
        <p:nvSpPr>
          <p:cNvPr id="3" name="Content Placeholder 2"/>
          <p:cNvSpPr>
            <a:spLocks noGrp="1"/>
          </p:cNvSpPr>
          <p:nvPr>
            <p:ph idx="1"/>
          </p:nvPr>
        </p:nvSpPr>
        <p:spPr>
          <a:xfrm>
            <a:off x="685800" y="1219200"/>
            <a:ext cx="7772400" cy="4114800"/>
          </a:xfrm>
        </p:spPr>
        <p:txBody>
          <a:bodyPr/>
          <a:lstStyle/>
          <a:p>
            <a:r>
              <a:rPr lang="en-US" sz="2800" dirty="0" smtClean="0"/>
              <a:t>Word probability in input documents (</a:t>
            </a:r>
            <a:r>
              <a:rPr lang="en-US" sz="2800" dirty="0" err="1" smtClean="0"/>
              <a:t>Nenkova</a:t>
            </a:r>
            <a:r>
              <a:rPr lang="en-US" sz="2800" dirty="0" smtClean="0"/>
              <a:t> et al 06)</a:t>
            </a:r>
            <a:br>
              <a:rPr lang="en-US" sz="2800" dirty="0" smtClean="0"/>
            </a:br>
            <a:endParaRPr lang="en-US" sz="2800" dirty="0" smtClean="0"/>
          </a:p>
          <a:p>
            <a:r>
              <a:rPr lang="en-US" sz="2800" dirty="0" smtClean="0"/>
              <a:t>TF*IDF considers input words but takes words in background corpus into consideration</a:t>
            </a:r>
            <a:br>
              <a:rPr lang="en-US" sz="2800" dirty="0" smtClean="0"/>
            </a:br>
            <a:endParaRPr lang="en-US" sz="2800" dirty="0" smtClean="0"/>
          </a:p>
          <a:p>
            <a:r>
              <a:rPr lang="en-US" sz="2800" dirty="0" smtClean="0"/>
              <a:t>Log-likelihood ratios (Conroy et al 06, 01)</a:t>
            </a:r>
          </a:p>
          <a:p>
            <a:pPr lvl="1"/>
            <a:r>
              <a:rPr lang="en-US" sz="2400" dirty="0" smtClean="0"/>
              <a:t>Uses a background corpus</a:t>
            </a:r>
          </a:p>
          <a:p>
            <a:pPr lvl="1"/>
            <a:r>
              <a:rPr lang="en-US" sz="2400" dirty="0" smtClean="0"/>
              <a:t>Allows for definition of topic signatures</a:t>
            </a:r>
          </a:p>
          <a:p>
            <a:pPr lvl="1"/>
            <a:r>
              <a:rPr lang="en-US" sz="2400" dirty="0" smtClean="0"/>
              <a:t>Leads to best results for greedy sentence by sentence multi-document summarization of news</a:t>
            </a:r>
          </a:p>
          <a:p>
            <a:pPr lvl="1"/>
            <a:endParaRPr lang="en-US"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summarization tasks</a:t>
            </a:r>
            <a:endParaRPr lang="en-US" dirty="0"/>
          </a:p>
        </p:txBody>
      </p:sp>
      <p:sp>
        <p:nvSpPr>
          <p:cNvPr id="3" name="Content Placeholder 2"/>
          <p:cNvSpPr>
            <a:spLocks noGrp="1"/>
          </p:cNvSpPr>
          <p:nvPr>
            <p:ph idx="1"/>
          </p:nvPr>
        </p:nvSpPr>
        <p:spPr/>
        <p:txBody>
          <a:bodyPr/>
          <a:lstStyle/>
          <a:p>
            <a:r>
              <a:rPr lang="en-US" dirty="0" smtClean="0"/>
              <a:t>Query focused summarization</a:t>
            </a:r>
          </a:p>
          <a:p>
            <a:r>
              <a:rPr lang="en-US" dirty="0" smtClean="0"/>
              <a:t>Update summarization</a:t>
            </a:r>
          </a:p>
          <a:p>
            <a:r>
              <a:rPr lang="en-US" dirty="0" smtClean="0"/>
              <a:t>Medical journal summarization</a:t>
            </a:r>
          </a:p>
          <a:p>
            <a:r>
              <a:rPr lang="en-US" dirty="0" smtClean="0"/>
              <a:t>Weblog summarization</a:t>
            </a:r>
          </a:p>
          <a:p>
            <a:r>
              <a:rPr lang="en-US" dirty="0" smtClean="0"/>
              <a:t>Meeting summarization</a:t>
            </a:r>
            <a:endParaRPr lang="en-US" dirty="0"/>
          </a:p>
          <a:p>
            <a:r>
              <a:rPr lang="en-US" dirty="0" smtClean="0"/>
              <a:t>Email summarization</a:t>
            </a:r>
            <a:endParaRPr 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685800" y="914400"/>
            <a:ext cx="7772400" cy="2743200"/>
          </a:xfrm>
        </p:spPr>
        <p:txBody>
          <a:bodyPr/>
          <a:lstStyle/>
          <a:p>
            <a:r>
              <a:rPr lang="en-US"/>
              <a:t>Karen Sparck Jones</a:t>
            </a:r>
            <a:br>
              <a:rPr lang="en-US"/>
            </a:br>
            <a:r>
              <a:rPr lang="en-US"/>
              <a:t>Automatic Summarizing: Factors and Directions</a:t>
            </a:r>
          </a:p>
        </p:txBody>
      </p:sp>
      <p:sp>
        <p:nvSpPr>
          <p:cNvPr id="334851" name="Rectangle 3"/>
          <p:cNvSpPr>
            <a:spLocks noGrp="1" noChangeArrowheads="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a:t>Sparck Jones claims</a:t>
            </a:r>
          </a:p>
        </p:txBody>
      </p:sp>
      <p:sp>
        <p:nvSpPr>
          <p:cNvPr id="321539" name="Rectangle 3"/>
          <p:cNvSpPr>
            <a:spLocks noGrp="1" noChangeArrowheads="1"/>
          </p:cNvSpPr>
          <p:nvPr>
            <p:ph type="body" idx="1"/>
          </p:nvPr>
        </p:nvSpPr>
        <p:spPr>
          <a:xfrm>
            <a:off x="685800" y="1981200"/>
            <a:ext cx="7772400" cy="4572000"/>
          </a:xfrm>
        </p:spPr>
        <p:txBody>
          <a:bodyPr/>
          <a:lstStyle/>
          <a:p>
            <a:pPr>
              <a:lnSpc>
                <a:spcPct val="80000"/>
              </a:lnSpc>
            </a:pPr>
            <a:r>
              <a:rPr lang="en-US" sz="2000"/>
              <a:t>Need more power than text extraction and more flexibility than fact extraction (p. 4)</a:t>
            </a:r>
          </a:p>
          <a:p>
            <a:pPr>
              <a:lnSpc>
                <a:spcPct val="80000"/>
              </a:lnSpc>
            </a:pPr>
            <a:r>
              <a:rPr lang="en-US" sz="2000"/>
              <a:t>In order to develop effective procedures it is necessary to identify and respond to the context factors, i.e. input, purpose and output factors, that bear on summarising and its evaluation. (p. 1)</a:t>
            </a:r>
          </a:p>
          <a:p>
            <a:pPr>
              <a:lnSpc>
                <a:spcPct val="80000"/>
              </a:lnSpc>
            </a:pPr>
            <a:r>
              <a:rPr lang="en-US" sz="2000"/>
              <a:t>It is important to recognize the role of context factors because the idea of a general-purpose summary is manifestly an </a:t>
            </a:r>
            <a:r>
              <a:rPr lang="en-US" sz="2000" i="1"/>
              <a:t>ignis fatuus</a:t>
            </a:r>
            <a:r>
              <a:rPr lang="en-US" sz="2000"/>
              <a:t>. (p. 5)</a:t>
            </a:r>
          </a:p>
          <a:p>
            <a:pPr>
              <a:lnSpc>
                <a:spcPct val="80000"/>
              </a:lnSpc>
            </a:pPr>
            <a:r>
              <a:rPr lang="en-US" sz="2000"/>
              <a:t>Similarly, the notion of a basic summary, i.e., one reflective of the source, makes hidden fact assumptions, for example that the subject knowledge of the output’s readers will be on a par with that of the readers for whom the source ws intended. (p. 5)</a:t>
            </a:r>
          </a:p>
          <a:p>
            <a:pPr>
              <a:lnSpc>
                <a:spcPct val="80000"/>
              </a:lnSpc>
            </a:pPr>
            <a:r>
              <a:rPr lang="en-US" sz="2000"/>
              <a:t>I believe that the right direction to follow should start with intermediate source processing, as exemplified by sentence parsing to logical form, with local anaphor resolutions</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r>
              <a:rPr lang="en-US" sz="4000"/>
              <a:t>Questions (from Sparck Jones)</a:t>
            </a:r>
          </a:p>
        </p:txBody>
      </p:sp>
      <p:sp>
        <p:nvSpPr>
          <p:cNvPr id="320515" name="Rectangle 3"/>
          <p:cNvSpPr>
            <a:spLocks noGrp="1" noChangeArrowheads="1"/>
          </p:cNvSpPr>
          <p:nvPr>
            <p:ph type="body" idx="1"/>
          </p:nvPr>
        </p:nvSpPr>
        <p:spPr>
          <a:xfrm>
            <a:off x="685800" y="1981200"/>
            <a:ext cx="7772400" cy="4572000"/>
          </a:xfrm>
        </p:spPr>
        <p:txBody>
          <a:bodyPr/>
          <a:lstStyle/>
          <a:p>
            <a:pPr>
              <a:lnSpc>
                <a:spcPct val="80000"/>
              </a:lnSpc>
            </a:pPr>
            <a:r>
              <a:rPr lang="en-US" sz="2400"/>
              <a:t>Would sentence extraction work better with a short or long document? What genre of document?</a:t>
            </a:r>
          </a:p>
          <a:p>
            <a:pPr>
              <a:lnSpc>
                <a:spcPct val="80000"/>
              </a:lnSpc>
            </a:pPr>
            <a:r>
              <a:rPr lang="en-US" sz="2400"/>
              <a:t>Should it be more important to abstract rather than extract with single document or with multiple document summarization?</a:t>
            </a:r>
          </a:p>
          <a:p>
            <a:pPr>
              <a:lnSpc>
                <a:spcPct val="80000"/>
              </a:lnSpc>
            </a:pPr>
            <a:r>
              <a:rPr lang="en-US" sz="2400"/>
              <a:t>Is it necessary to preserve properties of the source? (e.g., style)</a:t>
            </a:r>
          </a:p>
          <a:p>
            <a:pPr>
              <a:lnSpc>
                <a:spcPct val="80000"/>
              </a:lnSpc>
            </a:pPr>
            <a:r>
              <a:rPr lang="en-US" sz="2400"/>
              <a:t>Does subject matter of the source influence summary style (e.g, chemical abstracts vs. sports reports)?</a:t>
            </a:r>
          </a:p>
          <a:p>
            <a:pPr>
              <a:lnSpc>
                <a:spcPct val="80000"/>
              </a:lnSpc>
            </a:pPr>
            <a:r>
              <a:rPr lang="en-US" sz="2400"/>
              <a:t>Should we take the reader into account and how?</a:t>
            </a:r>
          </a:p>
          <a:p>
            <a:pPr>
              <a:lnSpc>
                <a:spcPct val="80000"/>
              </a:lnSpc>
            </a:pPr>
            <a:r>
              <a:rPr lang="en-US" sz="2400"/>
              <a:t>Is the state of the art sufficiently mature to allow summarization from intermediate representations and still allow robust processing of domain independent material?</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r>
              <a:rPr lang="en-US"/>
              <a:t>For the next two classes</a:t>
            </a:r>
          </a:p>
        </p:txBody>
      </p:sp>
      <p:sp>
        <p:nvSpPr>
          <p:cNvPr id="324611" name="Rectangle 3"/>
          <p:cNvSpPr>
            <a:spLocks noGrp="1" noChangeArrowheads="1"/>
          </p:cNvSpPr>
          <p:nvPr>
            <p:ph type="body" idx="1"/>
          </p:nvPr>
        </p:nvSpPr>
        <p:spPr/>
        <p:txBody>
          <a:bodyPr/>
          <a:lstStyle/>
          <a:p>
            <a:pPr>
              <a:lnSpc>
                <a:spcPct val="90000"/>
              </a:lnSpc>
            </a:pPr>
            <a:r>
              <a:rPr lang="en-US"/>
              <a:t>Consider the papers we read in light of Sparck Jones’ remarks on the influence of context:</a:t>
            </a:r>
          </a:p>
          <a:p>
            <a:pPr lvl="1">
              <a:lnSpc>
                <a:spcPct val="90000"/>
              </a:lnSpc>
            </a:pPr>
            <a:r>
              <a:rPr lang="en-US"/>
              <a:t>Input</a:t>
            </a:r>
          </a:p>
          <a:p>
            <a:pPr lvl="2">
              <a:lnSpc>
                <a:spcPct val="90000"/>
              </a:lnSpc>
            </a:pPr>
            <a:r>
              <a:rPr lang="en-US"/>
              <a:t>Source form, subject type, unit</a:t>
            </a:r>
          </a:p>
          <a:p>
            <a:pPr lvl="1">
              <a:lnSpc>
                <a:spcPct val="90000"/>
              </a:lnSpc>
            </a:pPr>
            <a:r>
              <a:rPr lang="en-US"/>
              <a:t>Purpose</a:t>
            </a:r>
          </a:p>
          <a:p>
            <a:pPr lvl="2">
              <a:lnSpc>
                <a:spcPct val="90000"/>
              </a:lnSpc>
            </a:pPr>
            <a:r>
              <a:rPr lang="en-US"/>
              <a:t>Situation, audience, use</a:t>
            </a:r>
          </a:p>
          <a:p>
            <a:pPr lvl="1">
              <a:lnSpc>
                <a:spcPct val="90000"/>
              </a:lnSpc>
            </a:pPr>
            <a:r>
              <a:rPr lang="en-US"/>
              <a:t>Output</a:t>
            </a:r>
          </a:p>
          <a:p>
            <a:pPr lvl="2">
              <a:lnSpc>
                <a:spcPct val="90000"/>
              </a:lnSpc>
            </a:pPr>
            <a:r>
              <a:rPr lang="en-US"/>
              <a:t>Material, format, style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685800" y="476250"/>
            <a:ext cx="8229600" cy="1276350"/>
          </a:xfrm>
        </p:spPr>
        <p:txBody>
          <a:bodyPr/>
          <a:lstStyle/>
          <a:p>
            <a:r>
              <a:rPr lang="en-US" sz="4000"/>
              <a:t>Language Usage of the Web</a:t>
            </a:r>
            <a:br>
              <a:rPr lang="en-US" sz="4000"/>
            </a:br>
            <a:r>
              <a:rPr lang="en-US" sz="2800"/>
              <a:t>http://www.internetworldstats.com/stats7.htm</a:t>
            </a:r>
          </a:p>
        </p:txBody>
      </p:sp>
      <p:sp>
        <p:nvSpPr>
          <p:cNvPr id="267267" name="Rectangle 3"/>
          <p:cNvSpPr>
            <a:spLocks noGrp="1" noChangeArrowheads="1"/>
          </p:cNvSpPr>
          <p:nvPr>
            <p:ph type="body" idx="1"/>
          </p:nvPr>
        </p:nvSpPr>
        <p:spPr/>
        <p:txBody>
          <a:bodyPr/>
          <a:lstStyle/>
          <a:p>
            <a:endParaRPr lang="en-US"/>
          </a:p>
        </p:txBody>
      </p:sp>
      <p:pic>
        <p:nvPicPr>
          <p:cNvPr id="267269" name="Picture 5"/>
          <p:cNvPicPr>
            <a:picLocks noChangeAspect="1" noChangeArrowheads="1"/>
          </p:cNvPicPr>
          <p:nvPr/>
        </p:nvPicPr>
        <p:blipFill>
          <a:blip r:embed="rId3" cstate="print"/>
          <a:srcRect l="29167" t="14074" r="30000" b="40000"/>
          <a:stretch>
            <a:fillRect/>
          </a:stretch>
        </p:blipFill>
        <p:spPr bwMode="auto">
          <a:xfrm>
            <a:off x="228600" y="1600200"/>
            <a:ext cx="8310716" cy="5257800"/>
          </a:xfrm>
          <a:prstGeom prst="rect">
            <a:avLst/>
          </a:prstGeom>
          <a:noFill/>
          <a:ln w="12700" cap="flat" cmpd="sng">
            <a:noFill/>
            <a:prstDash val="solid"/>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0"/>
            <a:ext cx="7772400" cy="1276350"/>
          </a:xfrm>
        </p:spPr>
        <p:txBody>
          <a:bodyPr/>
          <a:lstStyle/>
          <a:p>
            <a:r>
              <a:rPr lang="en-US" dirty="0"/>
              <a:t>Locally maintained corpora</a:t>
            </a:r>
          </a:p>
        </p:txBody>
      </p:sp>
      <p:sp>
        <p:nvSpPr>
          <p:cNvPr id="257027" name="Rectangle 3"/>
          <p:cNvSpPr>
            <a:spLocks noGrp="1" noChangeArrowheads="1"/>
          </p:cNvSpPr>
          <p:nvPr>
            <p:ph type="body" idx="1"/>
          </p:nvPr>
        </p:nvSpPr>
        <p:spPr>
          <a:xfrm>
            <a:off x="685800" y="1143000"/>
            <a:ext cx="7772400" cy="4114800"/>
          </a:xfrm>
        </p:spPr>
        <p:txBody>
          <a:bodyPr/>
          <a:lstStyle/>
          <a:p>
            <a:pPr>
              <a:lnSpc>
                <a:spcPct val="80000"/>
              </a:lnSpc>
            </a:pPr>
            <a:r>
              <a:rPr lang="en-US" sz="2400" dirty="0" err="1"/>
              <a:t>Newsblaster</a:t>
            </a:r>
            <a:endParaRPr lang="en-US" sz="2400" dirty="0"/>
          </a:p>
          <a:p>
            <a:pPr lvl="2">
              <a:lnSpc>
                <a:spcPct val="80000"/>
              </a:lnSpc>
            </a:pPr>
            <a:r>
              <a:rPr lang="en-US" sz="1800" dirty="0"/>
              <a:t>Drawn from between 25-30 news sites</a:t>
            </a:r>
          </a:p>
          <a:p>
            <a:pPr lvl="2">
              <a:lnSpc>
                <a:spcPct val="80000"/>
              </a:lnSpc>
            </a:pPr>
            <a:r>
              <a:rPr lang="en-US" sz="1800" dirty="0"/>
              <a:t>Accumulated since 2001</a:t>
            </a:r>
          </a:p>
          <a:p>
            <a:pPr lvl="2">
              <a:lnSpc>
                <a:spcPct val="80000"/>
              </a:lnSpc>
            </a:pPr>
            <a:r>
              <a:rPr lang="en-US" sz="1800" dirty="0"/>
              <a:t>2 billion words</a:t>
            </a:r>
          </a:p>
          <a:p>
            <a:pPr>
              <a:lnSpc>
                <a:spcPct val="80000"/>
              </a:lnSpc>
            </a:pPr>
            <a:r>
              <a:rPr lang="en-US" sz="2400" dirty="0"/>
              <a:t>DARPA GALE corpus</a:t>
            </a:r>
          </a:p>
          <a:p>
            <a:pPr lvl="2">
              <a:lnSpc>
                <a:spcPct val="80000"/>
              </a:lnSpc>
            </a:pPr>
            <a:r>
              <a:rPr lang="en-US" sz="1800" dirty="0"/>
              <a:t>Collected by the Linguistic Data Consortium</a:t>
            </a:r>
          </a:p>
          <a:p>
            <a:pPr lvl="2">
              <a:lnSpc>
                <a:spcPct val="80000"/>
              </a:lnSpc>
            </a:pPr>
            <a:r>
              <a:rPr lang="en-US" sz="1800" dirty="0"/>
              <a:t>3 different languages (English, Arabic, Chinese)</a:t>
            </a:r>
          </a:p>
          <a:p>
            <a:pPr lvl="2">
              <a:lnSpc>
                <a:spcPct val="80000"/>
              </a:lnSpc>
            </a:pPr>
            <a:r>
              <a:rPr lang="en-US" sz="1800" dirty="0"/>
              <a:t>Formal and informal genres</a:t>
            </a:r>
          </a:p>
          <a:p>
            <a:pPr lvl="3">
              <a:lnSpc>
                <a:spcPct val="80000"/>
              </a:lnSpc>
            </a:pPr>
            <a:r>
              <a:rPr lang="en-US" sz="1600" dirty="0"/>
              <a:t>News vs. blogs</a:t>
            </a:r>
          </a:p>
          <a:p>
            <a:pPr lvl="3">
              <a:lnSpc>
                <a:spcPct val="80000"/>
              </a:lnSpc>
            </a:pPr>
            <a:r>
              <a:rPr lang="en-US" sz="1600" dirty="0"/>
              <a:t>Broadcast news vs. talk shows</a:t>
            </a:r>
          </a:p>
          <a:p>
            <a:pPr lvl="2">
              <a:lnSpc>
                <a:spcPct val="80000"/>
              </a:lnSpc>
            </a:pPr>
            <a:r>
              <a:rPr lang="en-US" sz="1800" dirty="0"/>
              <a:t>367 million words, 2/3 in English</a:t>
            </a:r>
          </a:p>
          <a:p>
            <a:pPr lvl="2">
              <a:lnSpc>
                <a:spcPct val="80000"/>
              </a:lnSpc>
            </a:pPr>
            <a:r>
              <a:rPr lang="en-US" sz="1800" dirty="0"/>
              <a:t>4500 hours of speech</a:t>
            </a:r>
          </a:p>
          <a:p>
            <a:pPr>
              <a:lnSpc>
                <a:spcPct val="80000"/>
              </a:lnSpc>
            </a:pPr>
            <a:r>
              <a:rPr lang="en-US" sz="2400" dirty="0"/>
              <a:t>Linguistic Data Consortium (LDC) releases </a:t>
            </a:r>
          </a:p>
          <a:p>
            <a:pPr lvl="2">
              <a:lnSpc>
                <a:spcPct val="80000"/>
              </a:lnSpc>
            </a:pPr>
            <a:r>
              <a:rPr lang="en-US" sz="1800" dirty="0"/>
              <a:t>Penn Treebank, TDT, </a:t>
            </a:r>
            <a:r>
              <a:rPr lang="en-US" sz="1800" dirty="0" err="1"/>
              <a:t>Propbank</a:t>
            </a:r>
            <a:r>
              <a:rPr lang="en-US" sz="1800" dirty="0"/>
              <a:t>, ICSI meeting </a:t>
            </a:r>
            <a:r>
              <a:rPr lang="en-US" sz="1800" dirty="0" smtClean="0"/>
              <a:t>corpus</a:t>
            </a:r>
          </a:p>
          <a:p>
            <a:pPr>
              <a:lnSpc>
                <a:spcPct val="80000"/>
              </a:lnSpc>
            </a:pPr>
            <a:r>
              <a:rPr lang="en-US" sz="2600" dirty="0" smtClean="0"/>
              <a:t>Corpora gathered for project on online communication</a:t>
            </a:r>
          </a:p>
          <a:p>
            <a:pPr lvl="2">
              <a:lnSpc>
                <a:spcPct val="80000"/>
              </a:lnSpc>
            </a:pPr>
            <a:r>
              <a:rPr lang="en-US" sz="1800" dirty="0" err="1" smtClean="0"/>
              <a:t>LiveJournal</a:t>
            </a:r>
            <a:r>
              <a:rPr lang="en-US" sz="1800" dirty="0" smtClean="0"/>
              <a:t>, online forums, blogs</a:t>
            </a:r>
            <a:endParaRPr lang="en-US" sz="18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228600" y="0"/>
            <a:ext cx="8305800" cy="1276350"/>
          </a:xfrm>
        </p:spPr>
        <p:txBody>
          <a:bodyPr/>
          <a:lstStyle/>
          <a:p>
            <a:r>
              <a:rPr lang="en-US" sz="4000" dirty="0"/>
              <a:t>What tasks need natural language?</a:t>
            </a:r>
          </a:p>
        </p:txBody>
      </p:sp>
      <p:sp>
        <p:nvSpPr>
          <p:cNvPr id="258051" name="Rectangle 3"/>
          <p:cNvSpPr>
            <a:spLocks noGrp="1" noChangeArrowheads="1"/>
          </p:cNvSpPr>
          <p:nvPr>
            <p:ph type="body" idx="1"/>
          </p:nvPr>
        </p:nvSpPr>
        <p:spPr>
          <a:xfrm>
            <a:off x="609600" y="1066800"/>
            <a:ext cx="7772400" cy="4114800"/>
          </a:xfrm>
        </p:spPr>
        <p:txBody>
          <a:bodyPr/>
          <a:lstStyle/>
          <a:p>
            <a:pPr>
              <a:lnSpc>
                <a:spcPct val="90000"/>
              </a:lnSpc>
            </a:pPr>
            <a:r>
              <a:rPr lang="en-US" sz="2800" dirty="0"/>
              <a:t>Search</a:t>
            </a:r>
            <a:br>
              <a:rPr lang="en-US" sz="2800" dirty="0"/>
            </a:br>
            <a:endParaRPr lang="en-US" sz="2800" dirty="0"/>
          </a:p>
          <a:p>
            <a:pPr>
              <a:lnSpc>
                <a:spcPct val="90000"/>
              </a:lnSpc>
            </a:pPr>
            <a:r>
              <a:rPr lang="en-US" sz="2800" dirty="0"/>
              <a:t>Asking questions, finding specific </a:t>
            </a:r>
            <a:r>
              <a:rPr lang="en-US" sz="2800" dirty="0" smtClean="0"/>
              <a:t>answers (</a:t>
            </a:r>
            <a:r>
              <a:rPr lang="en-US" sz="2800" dirty="0" err="1" smtClean="0"/>
              <a:t>google</a:t>
            </a:r>
            <a:r>
              <a:rPr lang="en-US" sz="2800" dirty="0" smtClean="0"/>
              <a:t>)</a:t>
            </a:r>
            <a:r>
              <a:rPr lang="en-US" sz="2800" dirty="0"/>
              <a:t/>
            </a:r>
            <a:br>
              <a:rPr lang="en-US" sz="2800" dirty="0"/>
            </a:br>
            <a:endParaRPr lang="en-US" sz="2800" dirty="0"/>
          </a:p>
          <a:p>
            <a:pPr>
              <a:lnSpc>
                <a:spcPct val="90000"/>
              </a:lnSpc>
            </a:pPr>
            <a:r>
              <a:rPr lang="en-US" sz="2800" dirty="0" smtClean="0"/>
              <a:t>Browsing (</a:t>
            </a:r>
            <a:r>
              <a:rPr lang="en-US" sz="2800" dirty="0" smtClean="0">
                <a:hlinkClick r:id="rId3"/>
              </a:rPr>
              <a:t>http://newsblaster.cs.columbia.edu</a:t>
            </a:r>
            <a:endParaRPr lang="en-US" sz="2800" dirty="0" smtClean="0"/>
          </a:p>
          <a:p>
            <a:pPr>
              <a:lnSpc>
                <a:spcPct val="90000"/>
              </a:lnSpc>
              <a:buNone/>
            </a:pPr>
            <a:r>
              <a:rPr lang="en-US" sz="2800" dirty="0" smtClean="0"/>
              <a:t>	</a:t>
            </a:r>
            <a:r>
              <a:rPr lang="en-US" sz="2800" dirty="0" smtClean="0">
                <a:hlinkClick r:id="rId4"/>
              </a:rPr>
              <a:t>http://emm.newsbrief.eu/NewsBrief/clusteredition/en/latest.html</a:t>
            </a:r>
            <a:r>
              <a:rPr lang="en-US" sz="2800" dirty="0" smtClean="0"/>
              <a:t>)</a:t>
            </a:r>
            <a:r>
              <a:rPr lang="en-US" sz="2800" dirty="0"/>
              <a:t/>
            </a:r>
            <a:br>
              <a:rPr lang="en-US" sz="2800" dirty="0"/>
            </a:br>
            <a:endParaRPr lang="en-US" sz="2800" dirty="0"/>
          </a:p>
          <a:p>
            <a:pPr>
              <a:lnSpc>
                <a:spcPct val="90000"/>
              </a:lnSpc>
            </a:pPr>
            <a:r>
              <a:rPr lang="en-US" sz="2800" dirty="0"/>
              <a:t>Analysis of documents</a:t>
            </a:r>
          </a:p>
          <a:p>
            <a:pPr lvl="2">
              <a:lnSpc>
                <a:spcPct val="90000"/>
              </a:lnSpc>
            </a:pPr>
            <a:r>
              <a:rPr lang="en-US" sz="2000" dirty="0" smtClean="0"/>
              <a:t>Sentiment (</a:t>
            </a:r>
            <a:r>
              <a:rPr lang="en-US" sz="2000" dirty="0" smtClean="0">
                <a:hlinkClick r:id="rId5"/>
              </a:rPr>
              <a:t>http://groups.csail.mit.edu/rbg/projects/maps/desktop/#</a:t>
            </a:r>
            <a:r>
              <a:rPr lang="en-US" sz="2000" dirty="0" smtClean="0"/>
              <a:t>)</a:t>
            </a:r>
            <a:endParaRPr lang="en-US" sz="2000" dirty="0"/>
          </a:p>
          <a:p>
            <a:pPr lvl="2">
              <a:lnSpc>
                <a:spcPct val="90000"/>
              </a:lnSpc>
            </a:pPr>
            <a:r>
              <a:rPr lang="en-US" sz="2000" dirty="0"/>
              <a:t>Who talks to who?</a:t>
            </a:r>
          </a:p>
          <a:p>
            <a:pPr lvl="2">
              <a:lnSpc>
                <a:spcPct val="90000"/>
              </a:lnSpc>
            </a:pPr>
            <a:r>
              <a:rPr lang="en-US" sz="2000" dirty="0" smtClean="0"/>
              <a:t>Translation (</a:t>
            </a:r>
            <a:r>
              <a:rPr lang="en-US" sz="2000" dirty="0" err="1" smtClean="0"/>
              <a:t>google</a:t>
            </a:r>
            <a:r>
              <a:rPr lang="en-US" sz="2000" dirty="0" smtClean="0"/>
              <a:t>)</a:t>
            </a:r>
            <a:endParaRPr lang="en-US" sz="2000" dirty="0"/>
          </a:p>
          <a:p>
            <a:pPr lvl="2">
              <a:lnSpc>
                <a:spcPct val="90000"/>
              </a:lnSpc>
            </a:pPr>
            <a:endParaRPr lang="en-US" sz="20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Existing Commercial Websites</a:t>
            </a:r>
          </a:p>
        </p:txBody>
      </p:sp>
      <p:sp>
        <p:nvSpPr>
          <p:cNvPr id="259075" name="Rectangle 3"/>
          <p:cNvSpPr>
            <a:spLocks noGrp="1" noChangeArrowheads="1"/>
          </p:cNvSpPr>
          <p:nvPr>
            <p:ph type="body" idx="1"/>
          </p:nvPr>
        </p:nvSpPr>
        <p:spPr/>
        <p:txBody>
          <a:bodyPr/>
          <a:lstStyle/>
          <a:p>
            <a:r>
              <a:rPr lang="en-US"/>
              <a:t>Google News</a:t>
            </a:r>
            <a:br>
              <a:rPr lang="en-US"/>
            </a:br>
            <a:endParaRPr lang="en-US"/>
          </a:p>
          <a:p>
            <a:r>
              <a:rPr lang="en-US"/>
              <a:t>Ask.com</a:t>
            </a:r>
            <a:br>
              <a:rPr lang="en-US"/>
            </a:br>
            <a:endParaRPr lang="en-US"/>
          </a:p>
          <a:p>
            <a:r>
              <a:rPr lang="en-US"/>
              <a:t>Yahoo categories</a:t>
            </a:r>
            <a:br>
              <a:rPr lang="en-US"/>
            </a:br>
            <a:endParaRPr lang="en-US"/>
          </a:p>
          <a:p>
            <a:r>
              <a:rPr lang="en-US"/>
              <a:t>Systran translation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en-US"/>
              <a:t>Exploiting the Web</a:t>
            </a:r>
          </a:p>
        </p:txBody>
      </p:sp>
      <p:sp>
        <p:nvSpPr>
          <p:cNvPr id="270339" name="Rectangle 3"/>
          <p:cNvSpPr>
            <a:spLocks noGrp="1" noChangeArrowheads="1"/>
          </p:cNvSpPr>
          <p:nvPr>
            <p:ph type="body" idx="1"/>
          </p:nvPr>
        </p:nvSpPr>
        <p:spPr/>
        <p:txBody>
          <a:bodyPr/>
          <a:lstStyle/>
          <a:p>
            <a:r>
              <a:rPr lang="en-US"/>
              <a:t>Confirming a response to a question</a:t>
            </a:r>
            <a:br>
              <a:rPr lang="en-US"/>
            </a:br>
            <a:endParaRPr lang="en-US"/>
          </a:p>
          <a:p>
            <a:r>
              <a:rPr lang="en-US"/>
              <a:t>Building a data set</a:t>
            </a:r>
            <a:br>
              <a:rPr lang="en-US"/>
            </a:br>
            <a:endParaRPr lang="en-US"/>
          </a:p>
          <a:p>
            <a:r>
              <a:rPr lang="en-US"/>
              <a:t>Building a language model</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intWithHum03Intro">
  <a:themeElements>
    <a:clrScheme name="">
      <a:dk1>
        <a:srgbClr val="000000"/>
      </a:dk1>
      <a:lt1>
        <a:srgbClr val="FFFFFF"/>
      </a:lt1>
      <a:dk2>
        <a:srgbClr val="500093"/>
      </a:dk2>
      <a:lt2>
        <a:srgbClr val="00DFCA"/>
      </a:lt2>
      <a:accent1>
        <a:srgbClr val="DC0081"/>
      </a:accent1>
      <a:accent2>
        <a:srgbClr val="114FFB"/>
      </a:accent2>
      <a:accent3>
        <a:srgbClr val="B3AAC8"/>
      </a:accent3>
      <a:accent4>
        <a:srgbClr val="DADADA"/>
      </a:accent4>
      <a:accent5>
        <a:srgbClr val="EBAAC1"/>
      </a:accent5>
      <a:accent6>
        <a:srgbClr val="0E47E3"/>
      </a:accent6>
      <a:hlink>
        <a:srgbClr val="FAFD00"/>
      </a:hlink>
      <a:folHlink>
        <a:srgbClr val="500093"/>
      </a:folHlink>
    </a:clrScheme>
    <a:fontScheme name="intWithHum03Int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ntWithHum03Intr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WithHum03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WithHum03Intr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WithHum03Intr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WithHum03Intr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WithHum03Intr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WithHum03Intr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aai99-layser">
  <a:themeElements>
    <a:clrScheme name="">
      <a:dk1>
        <a:srgbClr val="000000"/>
      </a:dk1>
      <a:lt1>
        <a:srgbClr val="FFFFFF"/>
      </a:lt1>
      <a:dk2>
        <a:srgbClr val="000000"/>
      </a:dk2>
      <a:lt2>
        <a:srgbClr val="232323"/>
      </a:lt2>
      <a:accent1>
        <a:srgbClr val="474747"/>
      </a:accent1>
      <a:accent2>
        <a:srgbClr val="DADADA"/>
      </a:accent2>
      <a:accent3>
        <a:srgbClr val="FFFFFF"/>
      </a:accent3>
      <a:accent4>
        <a:srgbClr val="000000"/>
      </a:accent4>
      <a:accent5>
        <a:srgbClr val="B1B1B1"/>
      </a:accent5>
      <a:accent6>
        <a:srgbClr val="C5C5C5"/>
      </a:accent6>
      <a:hlink>
        <a:srgbClr val="000000"/>
      </a:hlink>
      <a:folHlink>
        <a:srgbClr val="919191"/>
      </a:folHlink>
    </a:clrScheme>
    <a:fontScheme name="aaai99-layser">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stealth" w="med" len="med"/>
          <a:tailEnd type="stealth"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stealth" w="med" len="med"/>
          <a:tailEnd type="stealth"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aai99-lays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aai99-lays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aai99-lays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aai99-lays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aai99-lays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aai99-lays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aai99-lays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aaai99-layser">
  <a:themeElements>
    <a:clrScheme name="">
      <a:dk1>
        <a:srgbClr val="000000"/>
      </a:dk1>
      <a:lt1>
        <a:srgbClr val="FFFFFF"/>
      </a:lt1>
      <a:dk2>
        <a:srgbClr val="000000"/>
      </a:dk2>
      <a:lt2>
        <a:srgbClr val="232323"/>
      </a:lt2>
      <a:accent1>
        <a:srgbClr val="474747"/>
      </a:accent1>
      <a:accent2>
        <a:srgbClr val="DADADA"/>
      </a:accent2>
      <a:accent3>
        <a:srgbClr val="FFFFFF"/>
      </a:accent3>
      <a:accent4>
        <a:srgbClr val="000000"/>
      </a:accent4>
      <a:accent5>
        <a:srgbClr val="B1B1B1"/>
      </a:accent5>
      <a:accent6>
        <a:srgbClr val="C5C5C5"/>
      </a:accent6>
      <a:hlink>
        <a:srgbClr val="000000"/>
      </a:hlink>
      <a:folHlink>
        <a:srgbClr val="919191"/>
      </a:folHlink>
    </a:clrScheme>
    <a:fontScheme name="aaai99-layser">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stealth" w="med" len="med"/>
          <a:tailEnd type="stealth"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stealth" w="med" len="med"/>
          <a:tailEnd type="stealth"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aai99-lays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aai99-lays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aai99-lays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aai99-lays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aai99-lays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aai99-lays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aai99-lays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U:\slides\Research02\External-review\intWithHum03Intro.ppt</Template>
  <TotalTime>9408</TotalTime>
  <Words>1530</Words>
  <Application>Microsoft Office PowerPoint</Application>
  <PresentationFormat>On-screen Show (4:3)</PresentationFormat>
  <Paragraphs>341</Paragraphs>
  <Slides>46</Slides>
  <Notes>46</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46</vt:i4>
      </vt:variant>
    </vt:vector>
  </HeadingPairs>
  <TitlesOfParts>
    <vt:vector size="55" baseType="lpstr">
      <vt:lpstr>Times New Roman</vt:lpstr>
      <vt:lpstr>Arial</vt:lpstr>
      <vt:lpstr>Wingdings</vt:lpstr>
      <vt:lpstr>Monotype Sorts</vt:lpstr>
      <vt:lpstr>Book Antiqua</vt:lpstr>
      <vt:lpstr>intWithHum03Intro</vt:lpstr>
      <vt:lpstr>aaai99-layser</vt:lpstr>
      <vt:lpstr>1_aaai99-layser</vt:lpstr>
      <vt:lpstr>Document</vt:lpstr>
      <vt:lpstr>Natural Language Processing for the Web</vt:lpstr>
      <vt:lpstr>Today</vt:lpstr>
      <vt:lpstr>The World Wide Web</vt:lpstr>
      <vt:lpstr>  Languages on the web (2002)   </vt:lpstr>
      <vt:lpstr>Language Usage of the Web http://www.internetworldstats.com/stats7.htm</vt:lpstr>
      <vt:lpstr>Locally maintained corpora</vt:lpstr>
      <vt:lpstr>What tasks need natural language?</vt:lpstr>
      <vt:lpstr>Existing Commercial Websites</vt:lpstr>
      <vt:lpstr>Exploiting the Web</vt:lpstr>
      <vt:lpstr>Class Overview</vt:lpstr>
      <vt:lpstr>Guest: Livia Polanyi Microsoft: bing.com</vt:lpstr>
      <vt:lpstr>Summarization</vt:lpstr>
      <vt:lpstr>What is Summarization?</vt:lpstr>
      <vt:lpstr>Summarization is not the same as Language Generation</vt:lpstr>
      <vt:lpstr>Summarization Tasks</vt:lpstr>
      <vt:lpstr>Streak</vt:lpstr>
      <vt:lpstr>Input Data  -- STREAK</vt:lpstr>
      <vt:lpstr>Revision rule: nominalization</vt:lpstr>
      <vt:lpstr>Summary Function (Style)</vt:lpstr>
      <vt:lpstr>Indicative Summarization – Min Yen Kan, Centrifuser</vt:lpstr>
      <vt:lpstr>Centrifuser Output Min Yen Kan, 2001</vt:lpstr>
      <vt:lpstr>1. Document Topic Tree</vt:lpstr>
      <vt:lpstr>Other Dimensions to Summarization</vt:lpstr>
      <vt:lpstr>Summons -1995, Radev&amp;McKeown</vt:lpstr>
      <vt:lpstr>Slide 25</vt:lpstr>
      <vt:lpstr>Briefings</vt:lpstr>
      <vt:lpstr>How is summarization done?</vt:lpstr>
      <vt:lpstr>Sample Template</vt:lpstr>
      <vt:lpstr>How does this work as a summary?</vt:lpstr>
      <vt:lpstr>Foundations of Summarization – Luhn; Edmunson</vt:lpstr>
      <vt:lpstr>Sentence extraction</vt:lpstr>
      <vt:lpstr>Luhn 58</vt:lpstr>
      <vt:lpstr>Edmunson 69</vt:lpstr>
      <vt:lpstr>Sentence extraction variants</vt:lpstr>
      <vt:lpstr>Summarization as a Noisy Channel Model</vt:lpstr>
      <vt:lpstr>Julian Kupiec SIGIR 95 Paper Abstract</vt:lpstr>
      <vt:lpstr>Statistical Classification Framework</vt:lpstr>
      <vt:lpstr>Features</vt:lpstr>
      <vt:lpstr>Evaluation</vt:lpstr>
      <vt:lpstr>What do most recent summarizers do? </vt:lpstr>
      <vt:lpstr>How is frequency computed?</vt:lpstr>
      <vt:lpstr>New summarization tasks</vt:lpstr>
      <vt:lpstr>Karen Sparck Jones Automatic Summarizing: Factors and Directions</vt:lpstr>
      <vt:lpstr>Sparck Jones claims</vt:lpstr>
      <vt:lpstr>Questions (from Sparck Jones)</vt:lpstr>
      <vt:lpstr>For the next two classes</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Kathleen McKeown</dc:creator>
  <cp:lastModifiedBy>kathy</cp:lastModifiedBy>
  <cp:revision>281</cp:revision>
  <cp:lastPrinted>1999-03-14T18:16:38Z</cp:lastPrinted>
  <dcterms:created xsi:type="dcterms:W3CDTF">1999-02-11T11:44:10Z</dcterms:created>
  <dcterms:modified xsi:type="dcterms:W3CDTF">2010-01-21T22:28:31Z</dcterms:modified>
</cp:coreProperties>
</file>