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50"/>
  </p:notesMasterIdLst>
  <p:sldIdLst>
    <p:sldId id="256" r:id="rId2"/>
    <p:sldId id="350" r:id="rId3"/>
    <p:sldId id="351" r:id="rId4"/>
    <p:sldId id="349" r:id="rId5"/>
    <p:sldId id="265" r:id="rId6"/>
    <p:sldId id="266" r:id="rId7"/>
    <p:sldId id="267" r:id="rId8"/>
    <p:sldId id="347" r:id="rId9"/>
    <p:sldId id="268" r:id="rId10"/>
    <p:sldId id="269" r:id="rId11"/>
    <p:sldId id="271" r:id="rId12"/>
    <p:sldId id="260" r:id="rId13"/>
    <p:sldId id="284" r:id="rId14"/>
    <p:sldId id="285" r:id="rId15"/>
    <p:sldId id="302" r:id="rId16"/>
    <p:sldId id="279" r:id="rId17"/>
    <p:sldId id="281" r:id="rId18"/>
    <p:sldId id="303" r:id="rId19"/>
    <p:sldId id="313" r:id="rId20"/>
    <p:sldId id="334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45" r:id="rId33"/>
    <p:sldId id="341" r:id="rId34"/>
    <p:sldId id="352" r:id="rId35"/>
    <p:sldId id="328" r:id="rId36"/>
    <p:sldId id="340" r:id="rId37"/>
    <p:sldId id="346" r:id="rId38"/>
    <p:sldId id="329" r:id="rId39"/>
    <p:sldId id="336" r:id="rId40"/>
    <p:sldId id="337" r:id="rId41"/>
    <p:sldId id="330" r:id="rId42"/>
    <p:sldId id="338" r:id="rId43"/>
    <p:sldId id="331" r:id="rId44"/>
    <p:sldId id="339" r:id="rId45"/>
    <p:sldId id="348" r:id="rId46"/>
    <p:sldId id="343" r:id="rId47"/>
    <p:sldId id="344" r:id="rId48"/>
    <p:sldId id="333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9966"/>
    <a:srgbClr val="3399FF"/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1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42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23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23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3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23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EC3D5674-4BD1-4AD3-8C80-CB6DF770F8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7ED007-7BEA-4793-8BC6-04EE79BA68D7}" type="slidenum">
              <a:rPr lang="en-US"/>
              <a:pPr/>
              <a:t>1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6AC861-3DE0-4F94-8BBC-6094C6CE9262}" type="slidenum">
              <a:rPr lang="en-US"/>
              <a:pPr/>
              <a:t>10</a:t>
            </a:fld>
            <a:endParaRPr lang="en-US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1AD59-AF04-4036-AAEF-AE3B8CC773AA}" type="slidenum">
              <a:rPr lang="en-US"/>
              <a:pPr/>
              <a:t>11</a:t>
            </a:fld>
            <a:endParaRPr lang="en-US"/>
          </a:p>
        </p:txBody>
      </p:sp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EA50DA-0E51-4EBA-94BC-E649543860B7}" type="slidenum">
              <a:rPr lang="en-US"/>
              <a:pPr/>
              <a:t>12</a:t>
            </a:fld>
            <a:endParaRPr lang="en-US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7C72AA-7BA0-44A7-9DB5-7FB4EFDE6A81}" type="slidenum">
              <a:rPr lang="en-US"/>
              <a:pPr/>
              <a:t>13</a:t>
            </a:fld>
            <a:endParaRPr lang="en-US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CE0F9-5187-43E2-AB0F-96969BB715F0}" type="slidenum">
              <a:rPr lang="en-US"/>
              <a:pPr/>
              <a:t>14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8BD67C-1336-449D-A93D-68B400BBA6CC}" type="slidenum">
              <a:rPr lang="en-US"/>
              <a:pPr/>
              <a:t>15</a:t>
            </a:fld>
            <a:endParaRPr lang="en-US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85E895-A9A4-4F8C-8FE0-953B152E4F5A}" type="slidenum">
              <a:rPr lang="en-US"/>
              <a:pPr/>
              <a:t>16</a:t>
            </a:fld>
            <a:endParaRPr lang="en-US"/>
          </a:p>
        </p:txBody>
      </p:sp>
      <p:sp>
        <p:nvSpPr>
          <p:cNvPr id="43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14C183-431B-452B-BC99-04389ECAFB6B}" type="slidenum">
              <a:rPr lang="en-US"/>
              <a:pPr/>
              <a:t>17</a:t>
            </a:fld>
            <a:endParaRPr lang="en-US"/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36EA8D-ACDE-4A45-A1C4-2C106F71F06E}" type="slidenum">
              <a:rPr lang="en-US"/>
              <a:pPr/>
              <a:t>18</a:t>
            </a:fld>
            <a:endParaRPr lang="en-US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11895-5260-4A2F-89C1-AE20814BDE8D}" type="slidenum">
              <a:rPr lang="en-US"/>
              <a:pPr/>
              <a:t>19</a:t>
            </a:fld>
            <a:endParaRPr lang="en-US"/>
          </a:p>
        </p:txBody>
      </p:sp>
      <p:sp>
        <p:nvSpPr>
          <p:cNvPr id="440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723D9F-2CA8-4674-BCF8-F519016AE7C5}" type="slidenum">
              <a:rPr lang="en-US"/>
              <a:pPr/>
              <a:t>2</a:t>
            </a:fld>
            <a:endParaRPr lang="en-US"/>
          </a:p>
        </p:txBody>
      </p:sp>
      <p:sp>
        <p:nvSpPr>
          <p:cNvPr id="4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A3496-CDA4-45FE-96B4-D42E620D895F}" type="slidenum">
              <a:rPr lang="en-US"/>
              <a:pPr/>
              <a:t>20</a:t>
            </a:fld>
            <a:endParaRPr lang="en-US"/>
          </a:p>
        </p:txBody>
      </p:sp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4A1F02-27F5-4F07-BC19-3CE7B03F2A44}" type="slidenum">
              <a:rPr lang="en-US"/>
              <a:pPr/>
              <a:t>21</a:t>
            </a:fld>
            <a:endParaRPr lang="en-US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4219B-7B42-4315-A731-73F808E3B813}" type="slidenum">
              <a:rPr lang="en-US"/>
              <a:pPr/>
              <a:t>22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8F64F-7952-46E5-B265-BCA693A0B20D}" type="slidenum">
              <a:rPr lang="en-US"/>
              <a:pPr/>
              <a:t>23</a:t>
            </a:fld>
            <a:endParaRPr lang="en-US"/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D6DED5-7FC5-41A6-8E24-3A7D88387C9C}" type="slidenum">
              <a:rPr lang="en-US"/>
              <a:pPr/>
              <a:t>24</a:t>
            </a:fld>
            <a:endParaRPr lang="en-U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B95747-C3ED-4627-826F-EDBB79F10126}" type="slidenum">
              <a:rPr lang="en-US"/>
              <a:pPr/>
              <a:t>25</a:t>
            </a:fld>
            <a:endParaRPr lang="en-US"/>
          </a:p>
        </p:txBody>
      </p:sp>
      <p:sp>
        <p:nvSpPr>
          <p:cNvPr id="44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E8EE39-610B-45B0-9549-806B7EC4F31B}" type="slidenum">
              <a:rPr lang="en-US"/>
              <a:pPr/>
              <a:t>26</a:t>
            </a:fld>
            <a:endParaRPr lang="en-U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2C244-B60E-42E3-950C-A78BB112DCF1}" type="slidenum">
              <a:rPr lang="en-US"/>
              <a:pPr/>
              <a:t>27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849C04-F18B-4637-97B5-6421629AAEFA}" type="slidenum">
              <a:rPr lang="en-US"/>
              <a:pPr/>
              <a:t>28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BB8E3C-8896-42CF-AA5F-F7237CED2F71}" type="slidenum">
              <a:rPr lang="en-US"/>
              <a:pPr/>
              <a:t>29</a:t>
            </a:fld>
            <a:endParaRPr lang="en-US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00C59-BFE5-4287-9E5B-17251324ABBA}" type="slidenum">
              <a:rPr lang="en-US"/>
              <a:pPr/>
              <a:t>3</a:t>
            </a:fld>
            <a:endParaRPr lang="en-US"/>
          </a:p>
        </p:txBody>
      </p:sp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1C5FEB-C302-486C-84BF-6E34FB7F4BC1}" type="slidenum">
              <a:rPr lang="en-US"/>
              <a:pPr/>
              <a:t>30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3CDDA0-36B1-4669-A32A-C01C51029FA9}" type="slidenum">
              <a:rPr lang="en-US"/>
              <a:pPr/>
              <a:t>31</a:t>
            </a:fld>
            <a:endParaRPr 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80672E-5498-449B-AB10-3A59F3F1A86E}" type="slidenum">
              <a:rPr lang="en-US"/>
              <a:pPr/>
              <a:t>32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66C51E-2587-43D8-ADCC-A5F6432EA9DE}" type="slidenum">
              <a:rPr lang="en-US"/>
              <a:pPr/>
              <a:t>33</a:t>
            </a:fld>
            <a:endParaRPr lang="en-US"/>
          </a:p>
        </p:txBody>
      </p:sp>
      <p:sp>
        <p:nvSpPr>
          <p:cNvPr id="46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D5674-4BD1-4AD3-8C80-CB6DF770F8A0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BB8DD0-A751-4031-9687-16B00169380C}" type="slidenum">
              <a:rPr lang="en-US"/>
              <a:pPr/>
              <a:t>35</a:t>
            </a:fld>
            <a:endParaRPr lang="en-US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3BF67-7812-459A-B26C-98A80ACBE330}" type="slidenum">
              <a:rPr lang="en-US"/>
              <a:pPr/>
              <a:t>36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DCB6F6-2278-489F-A76C-9B28E5C8D041}" type="slidenum">
              <a:rPr lang="en-US"/>
              <a:pPr/>
              <a:t>37</a:t>
            </a:fld>
            <a:endParaRPr lang="en-US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F67FC-0F77-46F5-816E-8D1CF97314B0}" type="slidenum">
              <a:rPr lang="en-US"/>
              <a:pPr/>
              <a:t>38</a:t>
            </a:fld>
            <a:endParaRPr lang="en-US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0A592A-C560-43FA-858B-FC28D0C3E390}" type="slidenum">
              <a:rPr lang="en-US"/>
              <a:pPr/>
              <a:t>39</a:t>
            </a:fld>
            <a:endParaRPr lang="en-US"/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187177-3598-4201-A25B-DFBA59174FD5}" type="slidenum">
              <a:rPr lang="en-US"/>
              <a:pPr/>
              <a:t>4</a:t>
            </a:fld>
            <a:endParaRPr lang="en-US"/>
          </a:p>
        </p:txBody>
      </p:sp>
      <p:sp>
        <p:nvSpPr>
          <p:cNvPr id="48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42F377-29AD-4FED-A13D-D65D97CA5A7A}" type="slidenum">
              <a:rPr lang="en-US"/>
              <a:pPr/>
              <a:t>40</a:t>
            </a:fld>
            <a:endParaRPr lang="en-US"/>
          </a:p>
        </p:txBody>
      </p:sp>
      <p:sp>
        <p:nvSpPr>
          <p:cNvPr id="457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0FD6E-4A67-4235-AD6F-D8DAD30BFA67}" type="slidenum">
              <a:rPr lang="en-US"/>
              <a:pPr/>
              <a:t>41</a:t>
            </a:fld>
            <a:endParaRPr lang="en-US"/>
          </a:p>
        </p:txBody>
      </p:sp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072D6-47F1-4615-9696-92B3E8842B5F}" type="slidenum">
              <a:rPr lang="en-US"/>
              <a:pPr/>
              <a:t>42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63BBE0-28BE-4FE0-AABC-8351B06F08A5}" type="slidenum">
              <a:rPr lang="en-US"/>
              <a:pPr/>
              <a:t>43</a:t>
            </a:fld>
            <a:endParaRPr lang="en-US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737B7D-63C5-4BDB-A608-D0130F87DEFE}" type="slidenum">
              <a:rPr lang="en-US"/>
              <a:pPr/>
              <a:t>44</a:t>
            </a:fld>
            <a:endParaRPr lang="en-US"/>
          </a:p>
        </p:txBody>
      </p:sp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5E6FD-F544-4F72-8F26-E2E256513895}" type="slidenum">
              <a:rPr lang="en-US"/>
              <a:pPr/>
              <a:t>45</a:t>
            </a:fld>
            <a:endParaRPr lang="en-US"/>
          </a:p>
        </p:txBody>
      </p:sp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CBA035-E2BF-453A-AC76-8612ADE67705}" type="slidenum">
              <a:rPr lang="en-US"/>
              <a:pPr/>
              <a:t>46</a:t>
            </a:fld>
            <a:endParaRPr lang="en-US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93862-5B5E-4AB4-93AA-99FE710360F0}" type="slidenum">
              <a:rPr lang="en-US"/>
              <a:pPr/>
              <a:t>47</a:t>
            </a:fld>
            <a:endParaRPr lang="en-US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626FED-1D4C-4296-9456-7CED3482E725}" type="slidenum">
              <a:rPr lang="en-US"/>
              <a:pPr/>
              <a:t>48</a:t>
            </a:fld>
            <a:endParaRPr lang="en-US"/>
          </a:p>
        </p:txBody>
      </p:sp>
      <p:sp>
        <p:nvSpPr>
          <p:cNvPr id="464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09E83-979D-47F1-B8C2-2123D334D90D}" type="slidenum">
              <a:rPr lang="en-US"/>
              <a:pPr/>
              <a:t>5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7C1693-D4CD-4640-A56E-B3BBCFC6E42A}" type="slidenum">
              <a:rPr lang="en-US"/>
              <a:pPr/>
              <a:t>6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F4E0AA-F866-4E86-80EF-1BBCC86140E6}" type="slidenum">
              <a:rPr lang="en-US"/>
              <a:pPr/>
              <a:t>7</a:t>
            </a:fld>
            <a:endParaRPr lang="en-US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37742D-A724-400C-875E-B9CB2F76640F}" type="slidenum">
              <a:rPr lang="en-US"/>
              <a:pPr/>
              <a:t>8</a:t>
            </a:fld>
            <a:endParaRPr lang="en-US"/>
          </a:p>
        </p:txBody>
      </p:sp>
      <p:sp>
        <p:nvSpPr>
          <p:cNvPr id="48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4E9C5C-3A35-48CF-AB44-4C9569D933EC}" type="slidenum">
              <a:rPr lang="en-US"/>
              <a:pPr/>
              <a:t>9</a:t>
            </a:fld>
            <a:endParaRPr lang="en-US"/>
          </a:p>
        </p:txBody>
      </p:sp>
      <p:sp>
        <p:nvSpPr>
          <p:cNvPr id="43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E48F9D-8243-4A3A-B170-A78A5E734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4AE-8874-4307-813D-2CE3A53FFA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7E345-B573-4B8E-93BB-1602A4B32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62F78C74-676B-411B-B16C-77504A29F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B9B2FE-373A-45DF-8610-D25D21BAD3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47E4D5-8D30-4CA8-9BCF-8000A8EA2D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7DA5BA-F7DE-4100-B3E4-8AB4060ED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0005C-E291-4528-BD57-9CDB9A644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D8ECC-B500-45A9-A7E4-2BCF92B9CD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E2D5EC-4639-43FD-899F-CC6FAFE99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A52B6-1D7E-4F31-8208-0BE166565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A59477-BFDA-48CB-952A-C298E80811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589423A-DA9D-46CA-90FB-225ED49E4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hyperlink" Target="http://www.dcs.qmul.ac.uk/~norman/BBNs/Chain_rule.htm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t.gov/dads/HTML/zipfslaw.html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CS 4705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N-Grams and Corpus Linguistics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693025" cy="4572000"/>
          </a:xfrm>
        </p:spPr>
        <p:txBody>
          <a:bodyPr>
            <a:normAutofit/>
          </a:bodyPr>
          <a:lstStyle/>
          <a:p>
            <a:r>
              <a:rPr lang="en-US" dirty="0"/>
              <a:t>Why do we want to predict a word, given some preceding words?</a:t>
            </a:r>
          </a:p>
          <a:p>
            <a:pPr lvl="1"/>
            <a:r>
              <a:rPr lang="en-US" dirty="0"/>
              <a:t>Rank the </a:t>
            </a:r>
            <a:r>
              <a:rPr lang="en-US" dirty="0">
                <a:solidFill>
                  <a:srgbClr val="00B050"/>
                </a:solidFill>
              </a:rPr>
              <a:t>likelihood </a:t>
            </a:r>
            <a:r>
              <a:rPr lang="en-US" dirty="0"/>
              <a:t>of sequences containing various alternative hypotheses, e.g. for ASR</a:t>
            </a:r>
          </a:p>
          <a:p>
            <a:pPr lvl="1">
              <a:buFontTx/>
              <a:buNone/>
            </a:pPr>
            <a:r>
              <a:rPr lang="en-US" i="1" dirty="0">
                <a:solidFill>
                  <a:srgbClr val="0070C0"/>
                </a:solidFill>
              </a:rPr>
              <a:t>Theatre owners say popcorn/unicorn sales have doubled...</a:t>
            </a:r>
          </a:p>
          <a:p>
            <a:pPr lvl="1"/>
            <a:r>
              <a:rPr lang="en-US" dirty="0"/>
              <a:t>Assess the likelihood/goodness of a sentence, e.g. for text generation or machine translation</a:t>
            </a:r>
          </a:p>
          <a:p>
            <a:pPr lvl="1">
              <a:buNone/>
            </a:pPr>
            <a:r>
              <a:rPr lang="en-US" i="1" dirty="0" smtClean="0">
                <a:solidFill>
                  <a:srgbClr val="0070C0"/>
                </a:solidFill>
              </a:rPr>
              <a:t>El doctor </a:t>
            </a:r>
            <a:r>
              <a:rPr lang="en-US" i="1" dirty="0" err="1" smtClean="0">
                <a:solidFill>
                  <a:srgbClr val="0070C0"/>
                </a:solidFill>
              </a:rPr>
              <a:t>recommendó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una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exploración</a:t>
            </a:r>
            <a:r>
              <a:rPr lang="en-US" i="1" dirty="0" smtClean="0">
                <a:solidFill>
                  <a:srgbClr val="0070C0"/>
                </a:solidFill>
              </a:rPr>
              <a:t> del </a:t>
            </a:r>
            <a:r>
              <a:rPr lang="en-US" i="1" dirty="0" err="1" smtClean="0">
                <a:solidFill>
                  <a:srgbClr val="0070C0"/>
                </a:solidFill>
              </a:rPr>
              <a:t>gato</a:t>
            </a:r>
            <a:r>
              <a:rPr lang="en-US" i="1" dirty="0" smtClean="0">
                <a:solidFill>
                  <a:srgbClr val="0070C0"/>
                </a:solidFill>
              </a:rPr>
              <a:t>.</a:t>
            </a:r>
          </a:p>
          <a:p>
            <a:pPr lvl="1">
              <a:buFontTx/>
              <a:buNone/>
            </a:pPr>
            <a:r>
              <a:rPr lang="en-US" i="1" dirty="0" smtClean="0">
                <a:solidFill>
                  <a:srgbClr val="0070C0"/>
                </a:solidFill>
              </a:rPr>
              <a:t>The </a:t>
            </a:r>
            <a:r>
              <a:rPr lang="en-US" i="1" dirty="0">
                <a:solidFill>
                  <a:srgbClr val="0070C0"/>
                </a:solidFill>
              </a:rPr>
              <a:t>doctor recommended a cat scan.</a:t>
            </a:r>
          </a:p>
          <a:p>
            <a:pPr lvl="1">
              <a:buFontTx/>
              <a:buNone/>
            </a:pPr>
            <a:r>
              <a:rPr lang="en-US" i="1" dirty="0">
                <a:solidFill>
                  <a:srgbClr val="0070C0"/>
                </a:solidFill>
              </a:rPr>
              <a:t>The doctor recommended a scan of the cat</a:t>
            </a:r>
            <a:r>
              <a:rPr lang="en-US" i="1" dirty="0" smtClean="0">
                <a:solidFill>
                  <a:srgbClr val="0070C0"/>
                </a:solidFill>
              </a:rPr>
              <a:t>.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3409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the previous N-1 words in a sequence to predict the next word</a:t>
            </a:r>
          </a:p>
          <a:p>
            <a:r>
              <a:rPr lang="en-US"/>
              <a:t>Language Model (LM)</a:t>
            </a:r>
          </a:p>
          <a:p>
            <a:pPr lvl="1"/>
            <a:r>
              <a:rPr lang="en-US"/>
              <a:t>unigrams, bigrams, trigrams,…</a:t>
            </a:r>
          </a:p>
          <a:p>
            <a:r>
              <a:rPr lang="en-US"/>
              <a:t>How do we </a:t>
            </a:r>
            <a:r>
              <a:rPr lang="en-US">
                <a:solidFill>
                  <a:srgbClr val="339966"/>
                </a:solidFill>
              </a:rPr>
              <a:t>train </a:t>
            </a:r>
            <a:r>
              <a:rPr lang="en-US"/>
              <a:t>these models?</a:t>
            </a:r>
          </a:p>
          <a:p>
            <a:pPr lvl="1"/>
            <a:r>
              <a:rPr lang="en-US"/>
              <a:t>Very large corpora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3430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N-Gram Models of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Corpora are online collections of text and speech</a:t>
            </a:r>
          </a:p>
          <a:p>
            <a:pPr lvl="1"/>
            <a:r>
              <a:rPr lang="en-US"/>
              <a:t>Brown Corpus</a:t>
            </a:r>
          </a:p>
          <a:p>
            <a:pPr lvl="1"/>
            <a:r>
              <a:rPr lang="en-US"/>
              <a:t>Wall Street Journal</a:t>
            </a:r>
          </a:p>
          <a:p>
            <a:pPr lvl="1"/>
            <a:r>
              <a:rPr lang="en-US"/>
              <a:t>AP newswire</a:t>
            </a:r>
          </a:p>
          <a:p>
            <a:pPr lvl="1"/>
            <a:r>
              <a:rPr lang="en-US"/>
              <a:t>Hansards</a:t>
            </a:r>
          </a:p>
          <a:p>
            <a:pPr lvl="1"/>
            <a:r>
              <a:rPr lang="en-US"/>
              <a:t>DARPA/NIST text/speech corpora (Call Home, ATIS, switchboard, Broadcast News, TDT, Communicator)</a:t>
            </a:r>
          </a:p>
          <a:p>
            <a:pPr lvl="1"/>
            <a:r>
              <a:rPr lang="en-US"/>
              <a:t>TRAINS, Radio News</a:t>
            </a:r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Corpora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word? </a:t>
            </a:r>
          </a:p>
          <a:p>
            <a:pPr lvl="1"/>
            <a:r>
              <a:rPr lang="en-US" dirty="0"/>
              <a:t>e.g., are</a:t>
            </a:r>
            <a:r>
              <a:rPr lang="en-US" dirty="0">
                <a:solidFill>
                  <a:srgbClr val="0070C0"/>
                </a:solidFill>
              </a:rPr>
              <a:t> cat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cats</a:t>
            </a:r>
            <a:r>
              <a:rPr lang="en-US" dirty="0"/>
              <a:t> the same word?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September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Sept</a:t>
            </a:r>
            <a:r>
              <a:rPr lang="en-US" dirty="0"/>
              <a:t>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zero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oh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_</a:t>
            </a:r>
            <a:r>
              <a:rPr lang="en-US" dirty="0"/>
              <a:t> a word?  </a:t>
            </a:r>
            <a:r>
              <a:rPr lang="en-US" dirty="0">
                <a:solidFill>
                  <a:srgbClr val="0070C0"/>
                </a:solidFill>
              </a:rPr>
              <a:t>*</a:t>
            </a:r>
            <a:r>
              <a:rPr lang="en-US" dirty="0"/>
              <a:t> ?  ‘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/>
              <a:t>‘ ?</a:t>
            </a:r>
          </a:p>
          <a:p>
            <a:pPr lvl="1"/>
            <a:r>
              <a:rPr lang="en-US" dirty="0"/>
              <a:t>How many words are there in </a:t>
            </a:r>
            <a:r>
              <a:rPr lang="en-US" dirty="0">
                <a:solidFill>
                  <a:srgbClr val="0070C0"/>
                </a:solidFill>
              </a:rPr>
              <a:t>don’t</a:t>
            </a:r>
            <a:r>
              <a:rPr lang="en-US" dirty="0"/>
              <a:t> ?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Gonna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In Japanese and Chinese text -- how do we identify a word?</a:t>
            </a:r>
          </a:p>
          <a:p>
            <a:endParaRPr lang="en-US" dirty="0"/>
          </a:p>
        </p:txBody>
      </p:sp>
      <p:sp>
        <p:nvSpPr>
          <p:cNvPr id="3563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Counting Words in Corpora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534400" cy="39624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>
                <a:solidFill>
                  <a:srgbClr val="00B050"/>
                </a:solidFill>
              </a:rPr>
              <a:t>Sentence:  </a:t>
            </a:r>
            <a:r>
              <a:rPr lang="en-US" sz="2600" dirty="0"/>
              <a:t>unit of written language</a:t>
            </a:r>
          </a:p>
          <a:p>
            <a:r>
              <a:rPr lang="en-US" sz="2600" dirty="0" smtClean="0">
                <a:solidFill>
                  <a:srgbClr val="00B050"/>
                </a:solidFill>
              </a:rPr>
              <a:t>Utterance: </a:t>
            </a:r>
            <a:r>
              <a:rPr lang="en-US" sz="2600" dirty="0"/>
              <a:t>unit of spoken language</a:t>
            </a:r>
          </a:p>
          <a:p>
            <a:r>
              <a:rPr lang="en-US" sz="2600" dirty="0">
                <a:solidFill>
                  <a:srgbClr val="00B050"/>
                </a:solidFill>
              </a:rPr>
              <a:t>Word Form:</a:t>
            </a:r>
            <a:r>
              <a:rPr lang="en-US" sz="2600" dirty="0"/>
              <a:t>  the inflected form as it actually appears in the corpus</a:t>
            </a:r>
          </a:p>
          <a:p>
            <a:r>
              <a:rPr lang="en-US" sz="2600" dirty="0">
                <a:solidFill>
                  <a:srgbClr val="00B050"/>
                </a:solidFill>
              </a:rPr>
              <a:t>Lemma:</a:t>
            </a:r>
            <a:r>
              <a:rPr lang="en-US" sz="2600" dirty="0"/>
              <a:t>  an abstract form, shared by word forms having the same </a:t>
            </a:r>
            <a:r>
              <a:rPr lang="en-US" sz="2600" dirty="0">
                <a:solidFill>
                  <a:srgbClr val="00B050"/>
                </a:solidFill>
              </a:rPr>
              <a:t>stem</a:t>
            </a:r>
            <a:r>
              <a:rPr lang="en-US" sz="2600" dirty="0"/>
              <a:t>, part of speech, and word sense – stands for the class of words with </a:t>
            </a:r>
            <a:r>
              <a:rPr lang="en-US" sz="2600" dirty="0">
                <a:solidFill>
                  <a:srgbClr val="00B050"/>
                </a:solidFill>
              </a:rPr>
              <a:t>stem</a:t>
            </a:r>
          </a:p>
          <a:p>
            <a:r>
              <a:rPr lang="en-US" sz="2600" dirty="0">
                <a:solidFill>
                  <a:srgbClr val="00B050"/>
                </a:solidFill>
              </a:rPr>
              <a:t>Types: </a:t>
            </a:r>
            <a:r>
              <a:rPr lang="en-US" sz="2600" dirty="0"/>
              <a:t> number of distinct words in a corpus (vocabulary size)</a:t>
            </a:r>
          </a:p>
          <a:p>
            <a:r>
              <a:rPr lang="en-US" sz="2600" dirty="0">
                <a:solidFill>
                  <a:srgbClr val="00B050"/>
                </a:solidFill>
              </a:rPr>
              <a:t>Tokens</a:t>
            </a:r>
            <a:r>
              <a:rPr lang="en-US" sz="2600" dirty="0">
                <a:solidFill>
                  <a:srgbClr val="339966"/>
                </a:solidFill>
              </a:rPr>
              <a:t>:</a:t>
            </a:r>
            <a:r>
              <a:rPr lang="en-US" sz="2600" dirty="0"/>
              <a:t>  total number of words</a:t>
            </a:r>
          </a:p>
        </p:txBody>
      </p:sp>
      <p:sp>
        <p:nvSpPr>
          <p:cNvPr id="3573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534400" cy="4267200"/>
          </a:xfrm>
        </p:spPr>
        <p:txBody>
          <a:bodyPr>
            <a:normAutofit/>
          </a:bodyPr>
          <a:lstStyle/>
          <a:p>
            <a:r>
              <a:rPr lang="en-US" sz="2600" dirty="0"/>
              <a:t>Assume a language has T word types in its lexicon, how likely is word x to follow word y?</a:t>
            </a:r>
          </a:p>
          <a:p>
            <a:pPr lvl="1"/>
            <a:r>
              <a:rPr lang="en-US" dirty="0"/>
              <a:t>Simplest model of word probability: 1/T</a:t>
            </a:r>
          </a:p>
          <a:p>
            <a:pPr lvl="1"/>
            <a:r>
              <a:rPr lang="en-US" dirty="0"/>
              <a:t>Alternative 1: estimate likelihood of x occurring in new text based on its general frequency of occurrence estimated from a corpus (</a:t>
            </a:r>
            <a:r>
              <a:rPr lang="en-US" dirty="0">
                <a:solidFill>
                  <a:srgbClr val="00B050"/>
                </a:solidFill>
              </a:rPr>
              <a:t>unigram</a:t>
            </a:r>
            <a:r>
              <a:rPr lang="en-US" dirty="0"/>
              <a:t> probability)</a:t>
            </a:r>
          </a:p>
          <a:p>
            <a:pPr lvl="2">
              <a:buFont typeface="Wingdings" pitchFamily="2" charset="2"/>
              <a:buNone/>
            </a:pPr>
            <a:r>
              <a:rPr lang="en-US" i="1" dirty="0">
                <a:solidFill>
                  <a:srgbClr val="0070C0"/>
                </a:solidFill>
              </a:rPr>
              <a:t>popcorn</a:t>
            </a:r>
            <a:r>
              <a:rPr lang="en-US" dirty="0"/>
              <a:t> is more likely to occur than </a:t>
            </a:r>
            <a:r>
              <a:rPr lang="en-US" i="1" dirty="0">
                <a:solidFill>
                  <a:srgbClr val="0070C0"/>
                </a:solidFill>
              </a:rPr>
              <a:t>unicorn</a:t>
            </a:r>
          </a:p>
          <a:p>
            <a:pPr lvl="1"/>
            <a:r>
              <a:rPr lang="en-US" dirty="0"/>
              <a:t>Alternative 2: condition the likelihood of x occurring in the context of previous words (bigrams, trigrams,…)</a:t>
            </a:r>
          </a:p>
          <a:p>
            <a:pPr lvl="2">
              <a:buFont typeface="Wingdings" pitchFamily="2" charset="2"/>
              <a:buNone/>
            </a:pPr>
            <a:r>
              <a:rPr lang="en-US" i="1" dirty="0">
                <a:solidFill>
                  <a:srgbClr val="0070C0"/>
                </a:solidFill>
              </a:rPr>
              <a:t>mythical unicorn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more likely than </a:t>
            </a:r>
            <a:r>
              <a:rPr lang="en-US" i="1" dirty="0">
                <a:solidFill>
                  <a:srgbClr val="0070C0"/>
                </a:solidFill>
              </a:rPr>
              <a:t>mythical popcorn</a:t>
            </a:r>
          </a:p>
          <a:p>
            <a:pPr lvl="1"/>
            <a:endParaRPr lang="en-US" dirty="0"/>
          </a:p>
        </p:txBody>
      </p:sp>
      <p:sp>
        <p:nvSpPr>
          <p:cNvPr id="3758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N-Grams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the product of component conditional probabilities?</a:t>
            </a:r>
          </a:p>
          <a:p>
            <a:pPr lvl="1"/>
            <a:r>
              <a:rPr lang="en-US" dirty="0"/>
              <a:t>P(</a:t>
            </a:r>
            <a:r>
              <a:rPr lang="en-US" dirty="0">
                <a:solidFill>
                  <a:srgbClr val="C00000"/>
                </a:solidFill>
              </a:rPr>
              <a:t>the mythical unicorn</a:t>
            </a:r>
            <a:r>
              <a:rPr lang="en-US" dirty="0"/>
              <a:t>) = P(</a:t>
            </a:r>
            <a:r>
              <a:rPr lang="en-US" dirty="0">
                <a:solidFill>
                  <a:srgbClr val="C00000"/>
                </a:solidFill>
              </a:rPr>
              <a:t>the</a:t>
            </a:r>
            <a:r>
              <a:rPr lang="en-US" dirty="0"/>
              <a:t>) P(</a:t>
            </a:r>
            <a:r>
              <a:rPr lang="en-US" dirty="0" err="1">
                <a:solidFill>
                  <a:srgbClr val="C00000"/>
                </a:solidFill>
              </a:rPr>
              <a:t>mythical</a:t>
            </a:r>
            <a:r>
              <a:rPr lang="en-US" dirty="0" err="1"/>
              <a:t>|</a:t>
            </a:r>
            <a:r>
              <a:rPr lang="en-US" dirty="0" err="1">
                <a:solidFill>
                  <a:srgbClr val="C00000"/>
                </a:solidFill>
              </a:rPr>
              <a:t>the</a:t>
            </a:r>
            <a:r>
              <a:rPr lang="en-US" dirty="0"/>
              <a:t>) * P(</a:t>
            </a:r>
            <a:r>
              <a:rPr lang="en-US" dirty="0" err="1">
                <a:solidFill>
                  <a:srgbClr val="C00000"/>
                </a:solidFill>
              </a:rPr>
              <a:t>unicorn</a:t>
            </a:r>
            <a:r>
              <a:rPr lang="en-US" dirty="0" err="1"/>
              <a:t>|</a:t>
            </a:r>
            <a:r>
              <a:rPr lang="en-US" dirty="0" err="1">
                <a:solidFill>
                  <a:schemeClr val="hlink"/>
                </a:solidFill>
              </a:rPr>
              <a:t>t</a:t>
            </a:r>
            <a:r>
              <a:rPr lang="en-US" dirty="0" err="1">
                <a:solidFill>
                  <a:srgbClr val="C00000"/>
                </a:solidFill>
              </a:rPr>
              <a:t>he</a:t>
            </a:r>
            <a:r>
              <a:rPr lang="en-US" dirty="0">
                <a:solidFill>
                  <a:srgbClr val="C00000"/>
                </a:solidFill>
              </a:rPr>
              <a:t> mythical</a:t>
            </a:r>
            <a:r>
              <a:rPr lang="en-US" dirty="0"/>
              <a:t>)</a:t>
            </a:r>
          </a:p>
          <a:p>
            <a:r>
              <a:rPr lang="en-US" dirty="0"/>
              <a:t>The longer the sequence, the less likely we are to find it in a training corpus </a:t>
            </a:r>
          </a:p>
          <a:p>
            <a:pPr lvl="2">
              <a:buFont typeface="Wingdings" pitchFamily="2" charset="2"/>
              <a:buNone/>
            </a:pPr>
            <a:r>
              <a:rPr lang="en-US" i="1" dirty="0"/>
              <a:t>P(</a:t>
            </a:r>
            <a:r>
              <a:rPr lang="en-US" i="1" dirty="0">
                <a:solidFill>
                  <a:srgbClr val="0070C0"/>
                </a:solidFill>
              </a:rPr>
              <a:t>Most biologists and folklore specialists believe that in fact the mythical unicorn horns derived from the narwhal)</a:t>
            </a:r>
          </a:p>
          <a:p>
            <a:r>
              <a:rPr lang="en-US" dirty="0"/>
              <a:t>Solution:  approximate using n-grams</a:t>
            </a:r>
          </a:p>
        </p:txBody>
      </p:sp>
      <p:sp>
        <p:nvSpPr>
          <p:cNvPr id="35123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Computing the Probability of a Word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534400" cy="4267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Approximate                     by  </a:t>
            </a:r>
          </a:p>
          <a:p>
            <a:pPr lvl="1"/>
            <a:r>
              <a:rPr lang="en-US" dirty="0"/>
              <a:t>P(</a:t>
            </a:r>
            <a:r>
              <a:rPr lang="en-US" dirty="0" err="1">
                <a:solidFill>
                  <a:srgbClr val="C00000"/>
                </a:solidFill>
              </a:rPr>
              <a:t>unicorn</a:t>
            </a:r>
            <a:r>
              <a:rPr lang="en-US" dirty="0" err="1"/>
              <a:t>|</a:t>
            </a:r>
            <a:r>
              <a:rPr lang="en-US" dirty="0" err="1">
                <a:solidFill>
                  <a:srgbClr val="C00000"/>
                </a:solidFill>
              </a:rPr>
              <a:t>the</a:t>
            </a:r>
            <a:r>
              <a:rPr lang="en-US" dirty="0">
                <a:solidFill>
                  <a:srgbClr val="C00000"/>
                </a:solidFill>
              </a:rPr>
              <a:t> mythical</a:t>
            </a:r>
            <a:r>
              <a:rPr lang="en-US" dirty="0"/>
              <a:t>) by P(</a:t>
            </a:r>
            <a:r>
              <a:rPr lang="en-US" dirty="0" err="1">
                <a:solidFill>
                  <a:srgbClr val="C00000"/>
                </a:solidFill>
              </a:rPr>
              <a:t>unicorn</a:t>
            </a:r>
            <a:r>
              <a:rPr lang="en-US" dirty="0" err="1"/>
              <a:t>|</a:t>
            </a:r>
            <a:r>
              <a:rPr lang="en-US" dirty="0" err="1">
                <a:solidFill>
                  <a:srgbClr val="C00000"/>
                </a:solidFill>
              </a:rPr>
              <a:t>mythical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339966"/>
                </a:solidFill>
              </a:rPr>
              <a:t>Markov assumption:  </a:t>
            </a:r>
            <a:r>
              <a:rPr lang="en-US" dirty="0"/>
              <a:t>the probability of a word depends only on the probability of a limited history</a:t>
            </a:r>
          </a:p>
          <a:p>
            <a:r>
              <a:rPr lang="en-US" dirty="0"/>
              <a:t>Generalization: the probability of a word depends only on the probability of the </a:t>
            </a:r>
            <a:r>
              <a:rPr lang="en-US" b="1" i="1" dirty="0"/>
              <a:t>n </a:t>
            </a:r>
            <a:r>
              <a:rPr lang="en-US" dirty="0"/>
              <a:t>previous words</a:t>
            </a:r>
          </a:p>
          <a:p>
            <a:pPr lvl="1"/>
            <a:r>
              <a:rPr lang="en-US" dirty="0"/>
              <a:t>trigrams, 4-grams, …</a:t>
            </a:r>
          </a:p>
          <a:p>
            <a:pPr lvl="1"/>
            <a:r>
              <a:rPr lang="en-US" dirty="0"/>
              <a:t>the higher n is, the more data needed to </a:t>
            </a:r>
            <a:r>
              <a:rPr lang="en-US" dirty="0" smtClean="0"/>
              <a:t>train. Thus </a:t>
            </a:r>
            <a:r>
              <a:rPr lang="en-US" dirty="0" err="1" smtClean="0">
                <a:solidFill>
                  <a:srgbClr val="C00000"/>
                </a:solidFill>
              </a:rPr>
              <a:t>backoff</a:t>
            </a:r>
            <a:r>
              <a:rPr lang="en-US" dirty="0" smtClean="0"/>
              <a:t> </a:t>
            </a:r>
            <a:r>
              <a:rPr lang="en-US" dirty="0"/>
              <a:t>models…</a:t>
            </a:r>
          </a:p>
        </p:txBody>
      </p:sp>
      <p:sp>
        <p:nvSpPr>
          <p:cNvPr id="3532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Bigram Model</a:t>
            </a:r>
          </a:p>
        </p:txBody>
      </p:sp>
      <p:graphicFrame>
        <p:nvGraphicFramePr>
          <p:cNvPr id="353284" name="Object 4"/>
          <p:cNvGraphicFramePr>
            <a:graphicFrameLocks noChangeAspect="1"/>
          </p:cNvGraphicFramePr>
          <p:nvPr/>
        </p:nvGraphicFramePr>
        <p:xfrm>
          <a:off x="3048000" y="1447800"/>
          <a:ext cx="1384300" cy="404813"/>
        </p:xfrm>
        <a:graphic>
          <a:graphicData uri="http://schemas.openxmlformats.org/presentationml/2006/ole">
            <p:oleObj spid="_x0000_s353284" name="Equation" r:id="rId4" imgW="1384200" imgH="406080" progId="Equation.3">
              <p:embed/>
            </p:oleObj>
          </a:graphicData>
        </a:graphic>
      </p:graphicFrame>
      <p:graphicFrame>
        <p:nvGraphicFramePr>
          <p:cNvPr id="353285" name="Object 5"/>
          <p:cNvGraphicFramePr>
            <a:graphicFrameLocks noChangeAspect="1"/>
          </p:cNvGraphicFramePr>
          <p:nvPr/>
        </p:nvGraphicFramePr>
        <p:xfrm>
          <a:off x="6248400" y="1371600"/>
          <a:ext cx="1422400" cy="381000"/>
        </p:xfrm>
        <a:graphic>
          <a:graphicData uri="http://schemas.openxmlformats.org/presentationml/2006/ole">
            <p:oleObj spid="_x0000_s353285" name="Equation" r:id="rId5" imgW="1422360" imgH="380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r>
              <a:rPr lang="en-US" dirty="0"/>
              <a:t>For N-gram models</a:t>
            </a:r>
          </a:p>
          <a:p>
            <a:pPr lvl="1"/>
            <a:r>
              <a:rPr lang="en-US" dirty="0">
                <a:sym typeface="Symbol" pitchFamily="18" charset="2"/>
              </a:rPr>
              <a:t>                      </a:t>
            </a:r>
          </a:p>
          <a:p>
            <a:pPr lvl="1"/>
            <a:r>
              <a:rPr lang="en-US" dirty="0"/>
              <a:t>P(w</a:t>
            </a:r>
            <a:r>
              <a:rPr lang="en-US" baseline="-25000" dirty="0"/>
              <a:t>n-1</a:t>
            </a:r>
            <a:r>
              <a:rPr lang="en-US" dirty="0"/>
              <a:t>,w</a:t>
            </a:r>
            <a:r>
              <a:rPr lang="en-US" baseline="-25000" dirty="0"/>
              <a:t>n</a:t>
            </a:r>
            <a:r>
              <a:rPr lang="en-US" dirty="0"/>
              <a:t>) = P(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 | w</a:t>
            </a:r>
            <a:r>
              <a:rPr lang="en-US" baseline="-25000" dirty="0"/>
              <a:t>n-1</a:t>
            </a:r>
            <a:r>
              <a:rPr lang="en-US" dirty="0"/>
              <a:t>) P(w</a:t>
            </a:r>
            <a:r>
              <a:rPr lang="en-US" baseline="-25000" dirty="0"/>
              <a:t>n-1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By the </a:t>
            </a:r>
            <a:r>
              <a:rPr lang="en-US" dirty="0">
                <a:solidFill>
                  <a:srgbClr val="C00000"/>
                </a:solidFill>
                <a:hlinkClick r:id="rId4"/>
              </a:rPr>
              <a:t>Chain Rule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we can decompose a joint probability, e.g. P(w</a:t>
            </a:r>
            <a:r>
              <a:rPr lang="en-US" baseline="-25000" dirty="0"/>
              <a:t>1</a:t>
            </a:r>
            <a:r>
              <a:rPr lang="en-US" dirty="0"/>
              <a:t>,w</a:t>
            </a:r>
            <a:r>
              <a:rPr lang="en-US" baseline="-25000" dirty="0"/>
              <a:t>2</a:t>
            </a:r>
            <a:r>
              <a:rPr lang="en-US" dirty="0"/>
              <a:t>,w</a:t>
            </a:r>
            <a:r>
              <a:rPr lang="en-US" baseline="-25000" dirty="0"/>
              <a:t>3</a:t>
            </a:r>
            <a:r>
              <a:rPr lang="en-US" dirty="0"/>
              <a:t>)</a:t>
            </a:r>
          </a:p>
          <a:p>
            <a:pPr lvl="2">
              <a:buFont typeface="Wingdings" pitchFamily="2" charset="2"/>
              <a:buNone/>
            </a:pPr>
            <a:r>
              <a:rPr lang="en-US" dirty="0"/>
              <a:t>P(w</a:t>
            </a:r>
            <a:r>
              <a:rPr lang="en-US" baseline="-25000" dirty="0"/>
              <a:t>1</a:t>
            </a:r>
            <a:r>
              <a:rPr lang="en-US" dirty="0"/>
              <a:t>,w</a:t>
            </a:r>
            <a:r>
              <a:rPr lang="en-US" baseline="-25000" dirty="0"/>
              <a:t>2</a:t>
            </a:r>
            <a:r>
              <a:rPr lang="en-US" dirty="0"/>
              <a:t>, ...,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) = P(w</a:t>
            </a:r>
            <a:r>
              <a:rPr lang="en-US" baseline="-25000" dirty="0"/>
              <a:t>1</a:t>
            </a:r>
            <a:r>
              <a:rPr lang="en-US" dirty="0"/>
              <a:t>|w</a:t>
            </a:r>
            <a:r>
              <a:rPr lang="en-US" baseline="-25000" dirty="0"/>
              <a:t>2</a:t>
            </a:r>
            <a:r>
              <a:rPr lang="en-US" dirty="0"/>
              <a:t>,w</a:t>
            </a:r>
            <a:r>
              <a:rPr lang="en-US" baseline="-25000" dirty="0"/>
              <a:t>3</a:t>
            </a:r>
            <a:r>
              <a:rPr lang="en-US" dirty="0"/>
              <a:t>,...,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) P(w</a:t>
            </a:r>
            <a:r>
              <a:rPr lang="en-US" baseline="-25000" dirty="0"/>
              <a:t>2</a:t>
            </a:r>
            <a:r>
              <a:rPr lang="en-US" dirty="0"/>
              <a:t>|w</a:t>
            </a:r>
            <a:r>
              <a:rPr lang="en-US" baseline="-25000" dirty="0"/>
              <a:t>3</a:t>
            </a:r>
            <a:r>
              <a:rPr lang="en-US" dirty="0"/>
              <a:t>, ...,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) … P(w</a:t>
            </a:r>
            <a:r>
              <a:rPr lang="en-US" baseline="-25000" dirty="0"/>
              <a:t>n-1</a:t>
            </a:r>
            <a:r>
              <a:rPr lang="en-US" dirty="0"/>
              <a:t>|w</a:t>
            </a:r>
            <a:r>
              <a:rPr lang="en-US" baseline="-25000" dirty="0"/>
              <a:t>n</a:t>
            </a:r>
            <a:r>
              <a:rPr lang="en-US" dirty="0"/>
              <a:t>) P(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)</a:t>
            </a:r>
          </a:p>
          <a:p>
            <a:pPr lvl="2">
              <a:buFont typeface="Wingdings" pitchFamily="2" charset="2"/>
              <a:buNone/>
            </a:pPr>
            <a:r>
              <a:rPr lang="en-US" dirty="0"/>
              <a:t>For bigrams then, the probability of a sequence is just the product of the conditional probabilities of its bigrams</a:t>
            </a:r>
          </a:p>
          <a:p>
            <a:pPr lvl="2">
              <a:buFont typeface="Wingdings" pitchFamily="2" charset="2"/>
              <a:buNone/>
            </a:pPr>
            <a:r>
              <a:rPr lang="en-US" dirty="0"/>
              <a:t>P(</a:t>
            </a:r>
            <a:r>
              <a:rPr lang="en-US" dirty="0" err="1">
                <a:solidFill>
                  <a:srgbClr val="C00000"/>
                </a:solidFill>
              </a:rPr>
              <a:t>the,mythical,unicorn</a:t>
            </a:r>
            <a:r>
              <a:rPr lang="en-US" dirty="0"/>
              <a:t>) = P(</a:t>
            </a:r>
            <a:r>
              <a:rPr lang="en-US" dirty="0" err="1">
                <a:solidFill>
                  <a:srgbClr val="C00000"/>
                </a:solidFill>
              </a:rPr>
              <a:t>unicorn|mythical</a:t>
            </a:r>
            <a:r>
              <a:rPr lang="en-US" dirty="0"/>
              <a:t>) P(</a:t>
            </a:r>
            <a:r>
              <a:rPr lang="en-US" dirty="0" err="1">
                <a:solidFill>
                  <a:srgbClr val="C00000"/>
                </a:solidFill>
              </a:rPr>
              <a:t>mythical|the</a:t>
            </a:r>
            <a:r>
              <a:rPr lang="en-US" dirty="0"/>
              <a:t>) P(</a:t>
            </a:r>
            <a:r>
              <a:rPr lang="en-US" dirty="0">
                <a:solidFill>
                  <a:srgbClr val="C00000"/>
                </a:solidFill>
              </a:rPr>
              <a:t>the|&lt;start&gt;)</a:t>
            </a:r>
          </a:p>
        </p:txBody>
      </p:sp>
      <p:sp>
        <p:nvSpPr>
          <p:cNvPr id="377858" name="AutoShap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r>
              <a:rPr lang="en-US"/>
              <a:t>Using N-Grams</a:t>
            </a:r>
          </a:p>
        </p:txBody>
      </p:sp>
      <p:graphicFrame>
        <p:nvGraphicFramePr>
          <p:cNvPr id="377860" name="Object 4"/>
          <p:cNvGraphicFramePr>
            <a:graphicFrameLocks noChangeAspect="1"/>
          </p:cNvGraphicFramePr>
          <p:nvPr/>
        </p:nvGraphicFramePr>
        <p:xfrm>
          <a:off x="1524000" y="1828800"/>
          <a:ext cx="1384300" cy="404813"/>
        </p:xfrm>
        <a:graphic>
          <a:graphicData uri="http://schemas.openxmlformats.org/presentationml/2006/ole">
            <p:oleObj spid="_x0000_s377860" name="Equation" r:id="rId5" imgW="1384200" imgH="406080" progId="Equation.3">
              <p:embed/>
            </p:oleObj>
          </a:graphicData>
        </a:graphic>
      </p:graphicFrame>
      <p:graphicFrame>
        <p:nvGraphicFramePr>
          <p:cNvPr id="377861" name="Object 5"/>
          <p:cNvGraphicFramePr>
            <a:graphicFrameLocks noChangeAspect="1"/>
          </p:cNvGraphicFramePr>
          <p:nvPr/>
        </p:nvGraphicFramePr>
        <p:xfrm>
          <a:off x="3810000" y="1828800"/>
          <a:ext cx="1625600" cy="404813"/>
        </p:xfrm>
        <a:graphic>
          <a:graphicData uri="http://schemas.openxmlformats.org/presentationml/2006/ole">
            <p:oleObj spid="_x0000_s377861" name="Equation" r:id="rId6" imgW="1625400" imgH="406080" progId="Equation.3">
              <p:embed/>
            </p:oleObj>
          </a:graphicData>
        </a:graphic>
      </p:graphicFrame>
      <p:graphicFrame>
        <p:nvGraphicFramePr>
          <p:cNvPr id="377862" name="Object 6"/>
          <p:cNvGraphicFramePr>
            <a:graphicFrameLocks noChangeAspect="1"/>
          </p:cNvGraphicFramePr>
          <p:nvPr/>
        </p:nvGraphicFramePr>
        <p:xfrm>
          <a:off x="3048000" y="5638800"/>
          <a:ext cx="2489200" cy="558800"/>
        </p:xfrm>
        <a:graphic>
          <a:graphicData uri="http://schemas.openxmlformats.org/presentationml/2006/ole">
            <p:oleObj spid="_x0000_s377862" name="Equation" r:id="rId7" imgW="248904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534400" cy="4419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N-Gram probabilities come from a </a:t>
            </a:r>
            <a:r>
              <a:rPr lang="en-US" dirty="0">
                <a:solidFill>
                  <a:srgbClr val="339966"/>
                </a:solidFill>
              </a:rPr>
              <a:t>training corpus</a:t>
            </a:r>
          </a:p>
          <a:p>
            <a:pPr lvl="1"/>
            <a:r>
              <a:rPr lang="en-US" dirty="0"/>
              <a:t>overly narrow corpus: probabilities don't </a:t>
            </a:r>
            <a:r>
              <a:rPr lang="en-US" dirty="0">
                <a:solidFill>
                  <a:srgbClr val="0070C0"/>
                </a:solidFill>
              </a:rPr>
              <a:t>generalize</a:t>
            </a:r>
          </a:p>
          <a:p>
            <a:pPr lvl="1"/>
            <a:r>
              <a:rPr lang="en-US" dirty="0"/>
              <a:t>overly general corpus:  probabilities don't </a:t>
            </a:r>
            <a:r>
              <a:rPr lang="en-US" dirty="0">
                <a:solidFill>
                  <a:srgbClr val="0070C0"/>
                </a:solidFill>
              </a:rPr>
              <a:t>reflect task or domain</a:t>
            </a:r>
          </a:p>
          <a:p>
            <a:r>
              <a:rPr lang="en-US" dirty="0"/>
              <a:t>A separate </a:t>
            </a:r>
            <a:r>
              <a:rPr lang="en-US" dirty="0">
                <a:solidFill>
                  <a:srgbClr val="339966"/>
                </a:solidFill>
              </a:rPr>
              <a:t>test corpus</a:t>
            </a:r>
            <a:r>
              <a:rPr lang="en-US" dirty="0"/>
              <a:t> is used to </a:t>
            </a:r>
            <a:r>
              <a:rPr lang="en-US" dirty="0">
                <a:solidFill>
                  <a:srgbClr val="339966"/>
                </a:solidFill>
              </a:rPr>
              <a:t>evaluate </a:t>
            </a:r>
            <a:r>
              <a:rPr lang="en-US" dirty="0"/>
              <a:t>the model, typically using standard </a:t>
            </a:r>
            <a:r>
              <a:rPr lang="en-US" dirty="0">
                <a:solidFill>
                  <a:srgbClr val="339966"/>
                </a:solidFill>
              </a:rPr>
              <a:t>metrics</a:t>
            </a:r>
          </a:p>
          <a:p>
            <a:pPr lvl="1"/>
            <a:r>
              <a:rPr lang="en-US" dirty="0"/>
              <a:t>held out test set; development (dev) test set</a:t>
            </a:r>
          </a:p>
          <a:p>
            <a:pPr lvl="1"/>
            <a:r>
              <a:rPr lang="en-US" dirty="0"/>
              <a:t>cross validation</a:t>
            </a:r>
          </a:p>
          <a:p>
            <a:pPr lvl="1"/>
            <a:r>
              <a:rPr lang="en-US" dirty="0"/>
              <a:t>results tested for statistical significance – how do they differ from a baseline?  Other results?</a:t>
            </a:r>
          </a:p>
        </p:txBody>
      </p:sp>
      <p:sp>
        <p:nvSpPr>
          <p:cNvPr id="389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Training and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Regular expressions for asking questions about the stock market from stock reports</a:t>
            </a:r>
            <a:br>
              <a:rPr lang="en-US" sz="2400" dirty="0" smtClean="0"/>
            </a:b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Due midnight, Sept. 29</a:t>
            </a:r>
            <a:r>
              <a:rPr lang="en-US" sz="2400" baseline="30000" dirty="0" smtClean="0"/>
              <a:t>th</a:t>
            </a: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Use </a:t>
            </a:r>
            <a:r>
              <a:rPr lang="en-US" sz="2400" dirty="0"/>
              <a:t>Perl or Java </a:t>
            </a:r>
            <a:r>
              <a:rPr lang="en-US" sz="2400" dirty="0" err="1"/>
              <a:t>reg</a:t>
            </a:r>
            <a:r>
              <a:rPr lang="en-US" sz="2400" dirty="0"/>
              <a:t>-ex package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HW focus is on writing the “grammar” or FSA for </a:t>
            </a:r>
            <a:r>
              <a:rPr lang="en-US" sz="1800" dirty="0" smtClean="0"/>
              <a:t>question and </a:t>
            </a:r>
            <a:r>
              <a:rPr lang="en-US" sz="1800" smtClean="0"/>
              <a:t>answer matching</a:t>
            </a:r>
            <a:r>
              <a:rPr lang="en-US" sz="1800" dirty="0"/>
              <a:t/>
            </a:r>
            <a:br>
              <a:rPr lang="en-US" sz="1800" dirty="0"/>
            </a:b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The files are the kind of input you can </a:t>
            </a:r>
            <a:r>
              <a:rPr lang="en-US" sz="2400" dirty="0" smtClean="0"/>
              <a:t>expect. You are given files for “training” your program. When we grade, we will run your program on similar “test” files.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Questions?</a:t>
            </a:r>
          </a:p>
        </p:txBody>
      </p:sp>
      <p:sp>
        <p:nvSpPr>
          <p:cNvPr id="4843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P(I want to each Chinese food) = P(I | &lt;start&gt;) P(want | I) P(to | want) P(eat | to) P(Chinese | eat) P(food | Chinese) P(&lt;end&gt;|food)</a:t>
            </a:r>
          </a:p>
          <a:p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410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AutoShap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Bigram Grammar Fragment from BERP</a:t>
            </a:r>
          </a:p>
        </p:txBody>
      </p:sp>
      <p:grpSp>
        <p:nvGrpSpPr>
          <p:cNvPr id="393219" name="Group 3"/>
          <p:cNvGrpSpPr>
            <a:grpSpLocks/>
          </p:cNvGrpSpPr>
          <p:nvPr/>
        </p:nvGrpSpPr>
        <p:grpSpPr bwMode="auto">
          <a:xfrm>
            <a:off x="533400" y="1600200"/>
            <a:ext cx="8153400" cy="4419600"/>
            <a:chOff x="432" y="1056"/>
            <a:chExt cx="4896" cy="2784"/>
          </a:xfrm>
        </p:grpSpPr>
        <p:sp>
          <p:nvSpPr>
            <p:cNvPr id="393220" name="Rectangle 4"/>
            <p:cNvSpPr>
              <a:spLocks noChangeArrowheads="1"/>
            </p:cNvSpPr>
            <p:nvPr/>
          </p:nvSpPr>
          <p:spPr bwMode="auto">
            <a:xfrm>
              <a:off x="4104" y="349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.001</a:t>
              </a:r>
            </a:p>
          </p:txBody>
        </p:sp>
        <p:sp>
          <p:nvSpPr>
            <p:cNvPr id="393221" name="Rectangle 5"/>
            <p:cNvSpPr>
              <a:spLocks noChangeArrowheads="1"/>
            </p:cNvSpPr>
            <p:nvPr/>
          </p:nvSpPr>
          <p:spPr bwMode="auto">
            <a:xfrm>
              <a:off x="2880" y="349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British</a:t>
              </a:r>
            </a:p>
          </p:txBody>
        </p:sp>
        <p:sp>
          <p:nvSpPr>
            <p:cNvPr id="393222" name="Rectangle 6"/>
            <p:cNvSpPr>
              <a:spLocks noChangeArrowheads="1"/>
            </p:cNvSpPr>
            <p:nvPr/>
          </p:nvSpPr>
          <p:spPr bwMode="auto">
            <a:xfrm>
              <a:off x="1656" y="349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.03</a:t>
              </a:r>
            </a:p>
          </p:txBody>
        </p:sp>
        <p:sp>
          <p:nvSpPr>
            <p:cNvPr id="393223" name="Rectangle 7"/>
            <p:cNvSpPr>
              <a:spLocks noChangeArrowheads="1"/>
            </p:cNvSpPr>
            <p:nvPr/>
          </p:nvSpPr>
          <p:spPr bwMode="auto">
            <a:xfrm>
              <a:off x="432" y="349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today</a:t>
              </a:r>
            </a:p>
          </p:txBody>
        </p:sp>
        <p:sp>
          <p:nvSpPr>
            <p:cNvPr id="393224" name="Rectangle 8"/>
            <p:cNvSpPr>
              <a:spLocks noChangeArrowheads="1"/>
            </p:cNvSpPr>
            <p:nvPr/>
          </p:nvSpPr>
          <p:spPr bwMode="auto">
            <a:xfrm>
              <a:off x="4104" y="314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.007</a:t>
              </a:r>
            </a:p>
          </p:txBody>
        </p:sp>
        <p:sp>
          <p:nvSpPr>
            <p:cNvPr id="393225" name="Rectangle 9"/>
            <p:cNvSpPr>
              <a:spLocks noChangeArrowheads="1"/>
            </p:cNvSpPr>
            <p:nvPr/>
          </p:nvSpPr>
          <p:spPr bwMode="auto">
            <a:xfrm>
              <a:off x="2880" y="314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dessert</a:t>
              </a:r>
            </a:p>
          </p:txBody>
        </p:sp>
        <p:sp>
          <p:nvSpPr>
            <p:cNvPr id="393226" name="Rectangle 10"/>
            <p:cNvSpPr>
              <a:spLocks noChangeArrowheads="1"/>
            </p:cNvSpPr>
            <p:nvPr/>
          </p:nvSpPr>
          <p:spPr bwMode="auto">
            <a:xfrm>
              <a:off x="1656" y="314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.04</a:t>
              </a:r>
            </a:p>
          </p:txBody>
        </p:sp>
        <p:sp>
          <p:nvSpPr>
            <p:cNvPr id="393227" name="Rectangle 11"/>
            <p:cNvSpPr>
              <a:spLocks noChangeArrowheads="1"/>
            </p:cNvSpPr>
            <p:nvPr/>
          </p:nvSpPr>
          <p:spPr bwMode="auto">
            <a:xfrm>
              <a:off x="432" y="314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Indian</a:t>
              </a:r>
            </a:p>
          </p:txBody>
        </p:sp>
        <p:sp>
          <p:nvSpPr>
            <p:cNvPr id="393228" name="Rectangle 12"/>
            <p:cNvSpPr>
              <a:spLocks noChangeArrowheads="1"/>
            </p:cNvSpPr>
            <p:nvPr/>
          </p:nvSpPr>
          <p:spPr bwMode="auto">
            <a:xfrm>
              <a:off x="4104" y="279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.01</a:t>
              </a:r>
            </a:p>
          </p:txBody>
        </p:sp>
        <p:sp>
          <p:nvSpPr>
            <p:cNvPr id="393229" name="Rectangle 13"/>
            <p:cNvSpPr>
              <a:spLocks noChangeArrowheads="1"/>
            </p:cNvSpPr>
            <p:nvPr/>
          </p:nvSpPr>
          <p:spPr bwMode="auto">
            <a:xfrm>
              <a:off x="2880" y="279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tomorrow</a:t>
              </a:r>
            </a:p>
          </p:txBody>
        </p:sp>
        <p:sp>
          <p:nvSpPr>
            <p:cNvPr id="393230" name="Rectangle 14"/>
            <p:cNvSpPr>
              <a:spLocks noChangeArrowheads="1"/>
            </p:cNvSpPr>
            <p:nvPr/>
          </p:nvSpPr>
          <p:spPr bwMode="auto">
            <a:xfrm>
              <a:off x="1656" y="279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.04</a:t>
              </a:r>
            </a:p>
          </p:txBody>
        </p:sp>
        <p:sp>
          <p:nvSpPr>
            <p:cNvPr id="393231" name="Rectangle 15"/>
            <p:cNvSpPr>
              <a:spLocks noChangeArrowheads="1"/>
            </p:cNvSpPr>
            <p:nvPr/>
          </p:nvSpPr>
          <p:spPr bwMode="auto">
            <a:xfrm>
              <a:off x="432" y="279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a</a:t>
              </a:r>
            </a:p>
          </p:txBody>
        </p:sp>
        <p:sp>
          <p:nvSpPr>
            <p:cNvPr id="393232" name="Rectangle 16"/>
            <p:cNvSpPr>
              <a:spLocks noChangeArrowheads="1"/>
            </p:cNvSpPr>
            <p:nvPr/>
          </p:nvSpPr>
          <p:spPr bwMode="auto">
            <a:xfrm>
              <a:off x="4104" y="2448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.02</a:t>
              </a:r>
            </a:p>
          </p:txBody>
        </p:sp>
        <p:sp>
          <p:nvSpPr>
            <p:cNvPr id="393233" name="Rectangle 17"/>
            <p:cNvSpPr>
              <a:spLocks noChangeArrowheads="1"/>
            </p:cNvSpPr>
            <p:nvPr/>
          </p:nvSpPr>
          <p:spPr bwMode="auto">
            <a:xfrm>
              <a:off x="2880" y="2448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Mexican</a:t>
              </a:r>
            </a:p>
          </p:txBody>
        </p:sp>
        <p:sp>
          <p:nvSpPr>
            <p:cNvPr id="393234" name="Rectangle 18"/>
            <p:cNvSpPr>
              <a:spLocks noChangeArrowheads="1"/>
            </p:cNvSpPr>
            <p:nvPr/>
          </p:nvSpPr>
          <p:spPr bwMode="auto">
            <a:xfrm>
              <a:off x="1656" y="2448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.04</a:t>
              </a:r>
            </a:p>
          </p:txBody>
        </p:sp>
        <p:sp>
          <p:nvSpPr>
            <p:cNvPr id="393235" name="Rectangle 19"/>
            <p:cNvSpPr>
              <a:spLocks noChangeArrowheads="1"/>
            </p:cNvSpPr>
            <p:nvPr/>
          </p:nvSpPr>
          <p:spPr bwMode="auto">
            <a:xfrm>
              <a:off x="432" y="2448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at</a:t>
              </a:r>
            </a:p>
          </p:txBody>
        </p:sp>
        <p:sp>
          <p:nvSpPr>
            <p:cNvPr id="393236" name="Rectangle 20"/>
            <p:cNvSpPr>
              <a:spLocks noChangeArrowheads="1"/>
            </p:cNvSpPr>
            <p:nvPr/>
          </p:nvSpPr>
          <p:spPr bwMode="auto">
            <a:xfrm>
              <a:off x="4104" y="2100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.02</a:t>
              </a:r>
            </a:p>
          </p:txBody>
        </p:sp>
        <p:sp>
          <p:nvSpPr>
            <p:cNvPr id="393237" name="Rectangle 21"/>
            <p:cNvSpPr>
              <a:spLocks noChangeArrowheads="1"/>
            </p:cNvSpPr>
            <p:nvPr/>
          </p:nvSpPr>
          <p:spPr bwMode="auto">
            <a:xfrm>
              <a:off x="2880" y="2100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Chinese</a:t>
              </a:r>
            </a:p>
          </p:txBody>
        </p:sp>
        <p:sp>
          <p:nvSpPr>
            <p:cNvPr id="393238" name="Rectangle 22"/>
            <p:cNvSpPr>
              <a:spLocks noChangeArrowheads="1"/>
            </p:cNvSpPr>
            <p:nvPr/>
          </p:nvSpPr>
          <p:spPr bwMode="auto">
            <a:xfrm>
              <a:off x="1656" y="2100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.05</a:t>
              </a:r>
            </a:p>
          </p:txBody>
        </p:sp>
        <p:sp>
          <p:nvSpPr>
            <p:cNvPr id="393239" name="Rectangle 23"/>
            <p:cNvSpPr>
              <a:spLocks noChangeArrowheads="1"/>
            </p:cNvSpPr>
            <p:nvPr/>
          </p:nvSpPr>
          <p:spPr bwMode="auto">
            <a:xfrm>
              <a:off x="432" y="2100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dinner</a:t>
              </a:r>
            </a:p>
          </p:txBody>
        </p:sp>
        <p:sp>
          <p:nvSpPr>
            <p:cNvPr id="393240" name="Rectangle 24"/>
            <p:cNvSpPr>
              <a:spLocks noChangeArrowheads="1"/>
            </p:cNvSpPr>
            <p:nvPr/>
          </p:nvSpPr>
          <p:spPr bwMode="auto">
            <a:xfrm>
              <a:off x="4104" y="175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.02</a:t>
              </a:r>
            </a:p>
          </p:txBody>
        </p:sp>
        <p:sp>
          <p:nvSpPr>
            <p:cNvPr id="393241" name="Rectangle 25"/>
            <p:cNvSpPr>
              <a:spLocks noChangeArrowheads="1"/>
            </p:cNvSpPr>
            <p:nvPr/>
          </p:nvSpPr>
          <p:spPr bwMode="auto">
            <a:xfrm>
              <a:off x="2880" y="175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in</a:t>
              </a:r>
            </a:p>
          </p:txBody>
        </p:sp>
        <p:sp>
          <p:nvSpPr>
            <p:cNvPr id="393242" name="Rectangle 26"/>
            <p:cNvSpPr>
              <a:spLocks noChangeArrowheads="1"/>
            </p:cNvSpPr>
            <p:nvPr/>
          </p:nvSpPr>
          <p:spPr bwMode="auto">
            <a:xfrm>
              <a:off x="1656" y="175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.06</a:t>
              </a:r>
            </a:p>
          </p:txBody>
        </p:sp>
        <p:sp>
          <p:nvSpPr>
            <p:cNvPr id="393243" name="Rectangle 27"/>
            <p:cNvSpPr>
              <a:spLocks noChangeArrowheads="1"/>
            </p:cNvSpPr>
            <p:nvPr/>
          </p:nvSpPr>
          <p:spPr bwMode="auto">
            <a:xfrm>
              <a:off x="432" y="1752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lunch</a:t>
              </a:r>
            </a:p>
          </p:txBody>
        </p:sp>
        <p:sp>
          <p:nvSpPr>
            <p:cNvPr id="393244" name="Rectangle 28"/>
            <p:cNvSpPr>
              <a:spLocks noChangeArrowheads="1"/>
            </p:cNvSpPr>
            <p:nvPr/>
          </p:nvSpPr>
          <p:spPr bwMode="auto">
            <a:xfrm>
              <a:off x="4104" y="140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.03</a:t>
              </a:r>
            </a:p>
          </p:txBody>
        </p:sp>
        <p:sp>
          <p:nvSpPr>
            <p:cNvPr id="393245" name="Rectangle 29"/>
            <p:cNvSpPr>
              <a:spLocks noChangeArrowheads="1"/>
            </p:cNvSpPr>
            <p:nvPr/>
          </p:nvSpPr>
          <p:spPr bwMode="auto">
            <a:xfrm>
              <a:off x="2880" y="140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breakfast</a:t>
              </a:r>
            </a:p>
          </p:txBody>
        </p:sp>
        <p:sp>
          <p:nvSpPr>
            <p:cNvPr id="393246" name="Rectangle 30"/>
            <p:cNvSpPr>
              <a:spLocks noChangeArrowheads="1"/>
            </p:cNvSpPr>
            <p:nvPr/>
          </p:nvSpPr>
          <p:spPr bwMode="auto">
            <a:xfrm>
              <a:off x="1656" y="140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.06</a:t>
              </a:r>
            </a:p>
          </p:txBody>
        </p:sp>
        <p:sp>
          <p:nvSpPr>
            <p:cNvPr id="393247" name="Rectangle 31"/>
            <p:cNvSpPr>
              <a:spLocks noChangeArrowheads="1"/>
            </p:cNvSpPr>
            <p:nvPr/>
          </p:nvSpPr>
          <p:spPr bwMode="auto">
            <a:xfrm>
              <a:off x="432" y="1404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some</a:t>
              </a:r>
            </a:p>
          </p:txBody>
        </p:sp>
        <p:sp>
          <p:nvSpPr>
            <p:cNvPr id="393248" name="Rectangle 32"/>
            <p:cNvSpPr>
              <a:spLocks noChangeArrowheads="1"/>
            </p:cNvSpPr>
            <p:nvPr/>
          </p:nvSpPr>
          <p:spPr bwMode="auto">
            <a:xfrm>
              <a:off x="4104" y="105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.03</a:t>
              </a:r>
            </a:p>
          </p:txBody>
        </p:sp>
        <p:sp>
          <p:nvSpPr>
            <p:cNvPr id="393249" name="Rectangle 33"/>
            <p:cNvSpPr>
              <a:spLocks noChangeArrowheads="1"/>
            </p:cNvSpPr>
            <p:nvPr/>
          </p:nvSpPr>
          <p:spPr bwMode="auto">
            <a:xfrm>
              <a:off x="2880" y="105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Thai</a:t>
              </a:r>
            </a:p>
          </p:txBody>
        </p:sp>
        <p:sp>
          <p:nvSpPr>
            <p:cNvPr id="393250" name="Rectangle 34"/>
            <p:cNvSpPr>
              <a:spLocks noChangeArrowheads="1"/>
            </p:cNvSpPr>
            <p:nvPr/>
          </p:nvSpPr>
          <p:spPr bwMode="auto">
            <a:xfrm>
              <a:off x="1656" y="105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.16</a:t>
              </a:r>
            </a:p>
          </p:txBody>
        </p:sp>
        <p:sp>
          <p:nvSpPr>
            <p:cNvPr id="393251" name="Rectangle 35"/>
            <p:cNvSpPr>
              <a:spLocks noChangeArrowheads="1"/>
            </p:cNvSpPr>
            <p:nvPr/>
          </p:nvSpPr>
          <p:spPr bwMode="auto">
            <a:xfrm>
              <a:off x="432" y="1056"/>
              <a:ext cx="1224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 on</a:t>
              </a:r>
            </a:p>
          </p:txBody>
        </p:sp>
        <p:sp>
          <p:nvSpPr>
            <p:cNvPr id="393252" name="Line 36"/>
            <p:cNvSpPr>
              <a:spLocks noChangeShapeType="1"/>
            </p:cNvSpPr>
            <p:nvPr/>
          </p:nvSpPr>
          <p:spPr bwMode="auto">
            <a:xfrm>
              <a:off x="432" y="1056"/>
              <a:ext cx="48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3" name="Line 37"/>
            <p:cNvSpPr>
              <a:spLocks noChangeShapeType="1"/>
            </p:cNvSpPr>
            <p:nvPr/>
          </p:nvSpPr>
          <p:spPr bwMode="auto">
            <a:xfrm>
              <a:off x="432" y="1404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4" name="Line 38"/>
            <p:cNvSpPr>
              <a:spLocks noChangeShapeType="1"/>
            </p:cNvSpPr>
            <p:nvPr/>
          </p:nvSpPr>
          <p:spPr bwMode="auto">
            <a:xfrm>
              <a:off x="432" y="1752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5" name="Line 39"/>
            <p:cNvSpPr>
              <a:spLocks noChangeShapeType="1"/>
            </p:cNvSpPr>
            <p:nvPr/>
          </p:nvSpPr>
          <p:spPr bwMode="auto">
            <a:xfrm>
              <a:off x="432" y="2100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6" name="Line 40"/>
            <p:cNvSpPr>
              <a:spLocks noChangeShapeType="1"/>
            </p:cNvSpPr>
            <p:nvPr/>
          </p:nvSpPr>
          <p:spPr bwMode="auto">
            <a:xfrm>
              <a:off x="432" y="2448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7" name="Line 41"/>
            <p:cNvSpPr>
              <a:spLocks noChangeShapeType="1"/>
            </p:cNvSpPr>
            <p:nvPr/>
          </p:nvSpPr>
          <p:spPr bwMode="auto">
            <a:xfrm>
              <a:off x="432" y="2796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8" name="Line 42"/>
            <p:cNvSpPr>
              <a:spLocks noChangeShapeType="1"/>
            </p:cNvSpPr>
            <p:nvPr/>
          </p:nvSpPr>
          <p:spPr bwMode="auto">
            <a:xfrm>
              <a:off x="432" y="3144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59" name="Line 43"/>
            <p:cNvSpPr>
              <a:spLocks noChangeShapeType="1"/>
            </p:cNvSpPr>
            <p:nvPr/>
          </p:nvSpPr>
          <p:spPr bwMode="auto">
            <a:xfrm>
              <a:off x="432" y="3492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60" name="Line 44"/>
            <p:cNvSpPr>
              <a:spLocks noChangeShapeType="1"/>
            </p:cNvSpPr>
            <p:nvPr/>
          </p:nvSpPr>
          <p:spPr bwMode="auto">
            <a:xfrm>
              <a:off x="432" y="3840"/>
              <a:ext cx="48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61" name="Line 45"/>
            <p:cNvSpPr>
              <a:spLocks noChangeShapeType="1"/>
            </p:cNvSpPr>
            <p:nvPr/>
          </p:nvSpPr>
          <p:spPr bwMode="auto">
            <a:xfrm>
              <a:off x="432" y="1056"/>
              <a:ext cx="0" cy="278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62" name="Line 46"/>
            <p:cNvSpPr>
              <a:spLocks noChangeShapeType="1"/>
            </p:cNvSpPr>
            <p:nvPr/>
          </p:nvSpPr>
          <p:spPr bwMode="auto">
            <a:xfrm>
              <a:off x="1656" y="1056"/>
              <a:ext cx="0" cy="27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63" name="Line 47"/>
            <p:cNvSpPr>
              <a:spLocks noChangeShapeType="1"/>
            </p:cNvSpPr>
            <p:nvPr/>
          </p:nvSpPr>
          <p:spPr bwMode="auto">
            <a:xfrm>
              <a:off x="2880" y="1056"/>
              <a:ext cx="0" cy="27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64" name="Line 48"/>
            <p:cNvSpPr>
              <a:spLocks noChangeShapeType="1"/>
            </p:cNvSpPr>
            <p:nvPr/>
          </p:nvSpPr>
          <p:spPr bwMode="auto">
            <a:xfrm>
              <a:off x="4104" y="1056"/>
              <a:ext cx="0" cy="27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3265" name="Line 49"/>
            <p:cNvSpPr>
              <a:spLocks noChangeShapeType="1"/>
            </p:cNvSpPr>
            <p:nvPr/>
          </p:nvSpPr>
          <p:spPr bwMode="auto">
            <a:xfrm>
              <a:off x="5328" y="1056"/>
              <a:ext cx="0" cy="278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4242" name="Group 2"/>
          <p:cNvGrpSpPr>
            <a:grpSpLocks/>
          </p:cNvGrpSpPr>
          <p:nvPr/>
        </p:nvGrpSpPr>
        <p:grpSpPr bwMode="auto">
          <a:xfrm>
            <a:off x="838200" y="1066800"/>
            <a:ext cx="7772400" cy="4570413"/>
            <a:chOff x="432" y="1056"/>
            <a:chExt cx="4896" cy="2879"/>
          </a:xfrm>
        </p:grpSpPr>
        <p:sp>
          <p:nvSpPr>
            <p:cNvPr id="394243" name="Rectangle 3"/>
            <p:cNvSpPr>
              <a:spLocks noChangeArrowheads="1"/>
            </p:cNvSpPr>
            <p:nvPr/>
          </p:nvSpPr>
          <p:spPr bwMode="auto">
            <a:xfrm>
              <a:off x="4104" y="3648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.01</a:t>
              </a:r>
            </a:p>
          </p:txBody>
        </p:sp>
        <p:sp>
          <p:nvSpPr>
            <p:cNvPr id="394244" name="Rectangle 4"/>
            <p:cNvSpPr>
              <a:spLocks noChangeArrowheads="1"/>
            </p:cNvSpPr>
            <p:nvPr/>
          </p:nvSpPr>
          <p:spPr bwMode="auto">
            <a:xfrm>
              <a:off x="2400" y="3648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British lunch</a:t>
              </a:r>
            </a:p>
          </p:txBody>
        </p:sp>
        <p:sp>
          <p:nvSpPr>
            <p:cNvPr id="394245" name="Rectangle 5"/>
            <p:cNvSpPr>
              <a:spLocks noChangeArrowheads="1"/>
            </p:cNvSpPr>
            <p:nvPr/>
          </p:nvSpPr>
          <p:spPr bwMode="auto">
            <a:xfrm>
              <a:off x="1656" y="3648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.05</a:t>
              </a:r>
            </a:p>
          </p:txBody>
        </p:sp>
        <p:sp>
          <p:nvSpPr>
            <p:cNvPr id="394246" name="Rectangle 6"/>
            <p:cNvSpPr>
              <a:spLocks noChangeArrowheads="1"/>
            </p:cNvSpPr>
            <p:nvPr/>
          </p:nvSpPr>
          <p:spPr bwMode="auto">
            <a:xfrm>
              <a:off x="432" y="3648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 a</a:t>
              </a:r>
            </a:p>
          </p:txBody>
        </p:sp>
        <p:sp>
          <p:nvSpPr>
            <p:cNvPr id="394247" name="Rectangle 7"/>
            <p:cNvSpPr>
              <a:spLocks noChangeArrowheads="1"/>
            </p:cNvSpPr>
            <p:nvPr/>
          </p:nvSpPr>
          <p:spPr bwMode="auto">
            <a:xfrm>
              <a:off x="4104" y="3352"/>
              <a:ext cx="122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.01</a:t>
              </a:r>
            </a:p>
          </p:txBody>
        </p:sp>
        <p:sp>
          <p:nvSpPr>
            <p:cNvPr id="394248" name="Rectangle 8"/>
            <p:cNvSpPr>
              <a:spLocks noChangeArrowheads="1"/>
            </p:cNvSpPr>
            <p:nvPr/>
          </p:nvSpPr>
          <p:spPr bwMode="auto">
            <a:xfrm>
              <a:off x="2400" y="3352"/>
              <a:ext cx="170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British cuisine</a:t>
              </a:r>
            </a:p>
          </p:txBody>
        </p:sp>
        <p:sp>
          <p:nvSpPr>
            <p:cNvPr id="394249" name="Rectangle 9"/>
            <p:cNvSpPr>
              <a:spLocks noChangeArrowheads="1"/>
            </p:cNvSpPr>
            <p:nvPr/>
          </p:nvSpPr>
          <p:spPr bwMode="auto">
            <a:xfrm>
              <a:off x="1656" y="3352"/>
              <a:ext cx="74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.65</a:t>
              </a:r>
            </a:p>
          </p:txBody>
        </p:sp>
        <p:sp>
          <p:nvSpPr>
            <p:cNvPr id="394250" name="Rectangle 10"/>
            <p:cNvSpPr>
              <a:spLocks noChangeArrowheads="1"/>
            </p:cNvSpPr>
            <p:nvPr/>
          </p:nvSpPr>
          <p:spPr bwMode="auto">
            <a:xfrm>
              <a:off x="432" y="3352"/>
              <a:ext cx="122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 to</a:t>
              </a:r>
            </a:p>
          </p:txBody>
        </p:sp>
        <p:sp>
          <p:nvSpPr>
            <p:cNvPr id="394251" name="Rectangle 11"/>
            <p:cNvSpPr>
              <a:spLocks noChangeArrowheads="1"/>
            </p:cNvSpPr>
            <p:nvPr/>
          </p:nvSpPr>
          <p:spPr bwMode="auto">
            <a:xfrm>
              <a:off x="4104" y="3065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.15</a:t>
              </a:r>
            </a:p>
          </p:txBody>
        </p:sp>
        <p:sp>
          <p:nvSpPr>
            <p:cNvPr id="394252" name="Rectangle 12"/>
            <p:cNvSpPr>
              <a:spLocks noChangeArrowheads="1"/>
            </p:cNvSpPr>
            <p:nvPr/>
          </p:nvSpPr>
          <p:spPr bwMode="auto">
            <a:xfrm>
              <a:off x="2400" y="3065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British restaurant</a:t>
              </a:r>
            </a:p>
          </p:txBody>
        </p:sp>
        <p:sp>
          <p:nvSpPr>
            <p:cNvPr id="394253" name="Rectangle 13"/>
            <p:cNvSpPr>
              <a:spLocks noChangeArrowheads="1"/>
            </p:cNvSpPr>
            <p:nvPr/>
          </p:nvSpPr>
          <p:spPr bwMode="auto">
            <a:xfrm>
              <a:off x="1656" y="3065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.04</a:t>
              </a:r>
            </a:p>
          </p:txBody>
        </p:sp>
        <p:sp>
          <p:nvSpPr>
            <p:cNvPr id="394254" name="Rectangle 14"/>
            <p:cNvSpPr>
              <a:spLocks noChangeArrowheads="1"/>
            </p:cNvSpPr>
            <p:nvPr/>
          </p:nvSpPr>
          <p:spPr bwMode="auto">
            <a:xfrm>
              <a:off x="432" y="3065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 have</a:t>
              </a:r>
            </a:p>
          </p:txBody>
        </p:sp>
        <p:sp>
          <p:nvSpPr>
            <p:cNvPr id="394255" name="Rectangle 15"/>
            <p:cNvSpPr>
              <a:spLocks noChangeArrowheads="1"/>
            </p:cNvSpPr>
            <p:nvPr/>
          </p:nvSpPr>
          <p:spPr bwMode="auto">
            <a:xfrm>
              <a:off x="4104" y="2778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.60</a:t>
              </a:r>
            </a:p>
          </p:txBody>
        </p:sp>
        <p:sp>
          <p:nvSpPr>
            <p:cNvPr id="394256" name="Rectangle 16"/>
            <p:cNvSpPr>
              <a:spLocks noChangeArrowheads="1"/>
            </p:cNvSpPr>
            <p:nvPr/>
          </p:nvSpPr>
          <p:spPr bwMode="auto">
            <a:xfrm>
              <a:off x="2400" y="2778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British food</a:t>
              </a:r>
            </a:p>
          </p:txBody>
        </p:sp>
        <p:sp>
          <p:nvSpPr>
            <p:cNvPr id="394257" name="Rectangle 17"/>
            <p:cNvSpPr>
              <a:spLocks noChangeArrowheads="1"/>
            </p:cNvSpPr>
            <p:nvPr/>
          </p:nvSpPr>
          <p:spPr bwMode="auto">
            <a:xfrm>
              <a:off x="1656" y="2778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.08</a:t>
              </a:r>
            </a:p>
          </p:txBody>
        </p:sp>
        <p:sp>
          <p:nvSpPr>
            <p:cNvPr id="394258" name="Rectangle 18"/>
            <p:cNvSpPr>
              <a:spLocks noChangeArrowheads="1"/>
            </p:cNvSpPr>
            <p:nvPr/>
          </p:nvSpPr>
          <p:spPr bwMode="auto">
            <a:xfrm>
              <a:off x="432" y="2778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 don’t</a:t>
              </a:r>
            </a:p>
          </p:txBody>
        </p:sp>
        <p:sp>
          <p:nvSpPr>
            <p:cNvPr id="394259" name="Rectangle 19"/>
            <p:cNvSpPr>
              <a:spLocks noChangeArrowheads="1"/>
            </p:cNvSpPr>
            <p:nvPr/>
          </p:nvSpPr>
          <p:spPr bwMode="auto">
            <a:xfrm>
              <a:off x="4104" y="2491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.02</a:t>
              </a:r>
            </a:p>
          </p:txBody>
        </p:sp>
        <p:sp>
          <p:nvSpPr>
            <p:cNvPr id="394260" name="Rectangle 20"/>
            <p:cNvSpPr>
              <a:spLocks noChangeArrowheads="1"/>
            </p:cNvSpPr>
            <p:nvPr/>
          </p:nvSpPr>
          <p:spPr bwMode="auto">
            <a:xfrm>
              <a:off x="2400" y="2491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 be</a:t>
              </a:r>
            </a:p>
          </p:txBody>
        </p:sp>
        <p:sp>
          <p:nvSpPr>
            <p:cNvPr id="394261" name="Rectangle 21"/>
            <p:cNvSpPr>
              <a:spLocks noChangeArrowheads="1"/>
            </p:cNvSpPr>
            <p:nvPr/>
          </p:nvSpPr>
          <p:spPr bwMode="auto">
            <a:xfrm>
              <a:off x="1656" y="2491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.29</a:t>
              </a:r>
            </a:p>
          </p:txBody>
        </p:sp>
        <p:sp>
          <p:nvSpPr>
            <p:cNvPr id="394262" name="Rectangle 22"/>
            <p:cNvSpPr>
              <a:spLocks noChangeArrowheads="1"/>
            </p:cNvSpPr>
            <p:nvPr/>
          </p:nvSpPr>
          <p:spPr bwMode="auto">
            <a:xfrm>
              <a:off x="432" y="2491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 would</a:t>
              </a:r>
            </a:p>
          </p:txBody>
        </p:sp>
        <p:sp>
          <p:nvSpPr>
            <p:cNvPr id="394263" name="Rectangle 23"/>
            <p:cNvSpPr>
              <a:spLocks noChangeArrowheads="1"/>
            </p:cNvSpPr>
            <p:nvPr/>
          </p:nvSpPr>
          <p:spPr bwMode="auto">
            <a:xfrm>
              <a:off x="4104" y="2204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.09</a:t>
              </a:r>
            </a:p>
          </p:txBody>
        </p:sp>
        <p:sp>
          <p:nvSpPr>
            <p:cNvPr id="394264" name="Rectangle 24"/>
            <p:cNvSpPr>
              <a:spLocks noChangeArrowheads="1"/>
            </p:cNvSpPr>
            <p:nvPr/>
          </p:nvSpPr>
          <p:spPr bwMode="auto">
            <a:xfrm>
              <a:off x="2400" y="2204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 spend</a:t>
              </a:r>
            </a:p>
          </p:txBody>
        </p:sp>
        <p:sp>
          <p:nvSpPr>
            <p:cNvPr id="394265" name="Rectangle 25"/>
            <p:cNvSpPr>
              <a:spLocks noChangeArrowheads="1"/>
            </p:cNvSpPr>
            <p:nvPr/>
          </p:nvSpPr>
          <p:spPr bwMode="auto">
            <a:xfrm>
              <a:off x="1656" y="2204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.32</a:t>
              </a:r>
            </a:p>
          </p:txBody>
        </p:sp>
        <p:sp>
          <p:nvSpPr>
            <p:cNvPr id="394266" name="Rectangle 26"/>
            <p:cNvSpPr>
              <a:spLocks noChangeArrowheads="1"/>
            </p:cNvSpPr>
            <p:nvPr/>
          </p:nvSpPr>
          <p:spPr bwMode="auto">
            <a:xfrm>
              <a:off x="432" y="2204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 want</a:t>
              </a:r>
            </a:p>
          </p:txBody>
        </p:sp>
        <p:sp>
          <p:nvSpPr>
            <p:cNvPr id="394267" name="Rectangle 27"/>
            <p:cNvSpPr>
              <a:spLocks noChangeArrowheads="1"/>
            </p:cNvSpPr>
            <p:nvPr/>
          </p:nvSpPr>
          <p:spPr bwMode="auto">
            <a:xfrm>
              <a:off x="4104" y="1917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.14</a:t>
              </a:r>
            </a:p>
          </p:txBody>
        </p:sp>
        <p:sp>
          <p:nvSpPr>
            <p:cNvPr id="394268" name="Rectangle 28"/>
            <p:cNvSpPr>
              <a:spLocks noChangeArrowheads="1"/>
            </p:cNvSpPr>
            <p:nvPr/>
          </p:nvSpPr>
          <p:spPr bwMode="auto">
            <a:xfrm>
              <a:off x="2400" y="1917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 have</a:t>
              </a:r>
            </a:p>
          </p:txBody>
        </p:sp>
        <p:sp>
          <p:nvSpPr>
            <p:cNvPr id="394269" name="Rectangle 29"/>
            <p:cNvSpPr>
              <a:spLocks noChangeArrowheads="1"/>
            </p:cNvSpPr>
            <p:nvPr/>
          </p:nvSpPr>
          <p:spPr bwMode="auto">
            <a:xfrm>
              <a:off x="1656" y="1917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.02</a:t>
              </a:r>
            </a:p>
          </p:txBody>
        </p:sp>
        <p:sp>
          <p:nvSpPr>
            <p:cNvPr id="394270" name="Rectangle 30"/>
            <p:cNvSpPr>
              <a:spLocks noChangeArrowheads="1"/>
            </p:cNvSpPr>
            <p:nvPr/>
          </p:nvSpPr>
          <p:spPr bwMode="auto">
            <a:xfrm>
              <a:off x="432" y="1917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&lt;start&gt; I’m</a:t>
              </a:r>
            </a:p>
          </p:txBody>
        </p:sp>
        <p:sp>
          <p:nvSpPr>
            <p:cNvPr id="394271" name="Rectangle 31"/>
            <p:cNvSpPr>
              <a:spLocks noChangeArrowheads="1"/>
            </p:cNvSpPr>
            <p:nvPr/>
          </p:nvSpPr>
          <p:spPr bwMode="auto">
            <a:xfrm>
              <a:off x="4104" y="1630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.26</a:t>
              </a:r>
            </a:p>
          </p:txBody>
        </p:sp>
        <p:sp>
          <p:nvSpPr>
            <p:cNvPr id="394272" name="Rectangle 32"/>
            <p:cNvSpPr>
              <a:spLocks noChangeArrowheads="1"/>
            </p:cNvSpPr>
            <p:nvPr/>
          </p:nvSpPr>
          <p:spPr bwMode="auto">
            <a:xfrm>
              <a:off x="2400" y="1630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 eat</a:t>
              </a:r>
            </a:p>
          </p:txBody>
        </p:sp>
        <p:sp>
          <p:nvSpPr>
            <p:cNvPr id="394273" name="Rectangle 33"/>
            <p:cNvSpPr>
              <a:spLocks noChangeArrowheads="1"/>
            </p:cNvSpPr>
            <p:nvPr/>
          </p:nvSpPr>
          <p:spPr bwMode="auto">
            <a:xfrm>
              <a:off x="1656" y="1630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.04</a:t>
              </a:r>
            </a:p>
          </p:txBody>
        </p:sp>
        <p:sp>
          <p:nvSpPr>
            <p:cNvPr id="394274" name="Rectangle 34"/>
            <p:cNvSpPr>
              <a:spLocks noChangeArrowheads="1"/>
            </p:cNvSpPr>
            <p:nvPr/>
          </p:nvSpPr>
          <p:spPr bwMode="auto">
            <a:xfrm>
              <a:off x="432" y="1630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&lt;start&gt; Tell</a:t>
              </a:r>
            </a:p>
          </p:txBody>
        </p:sp>
        <p:sp>
          <p:nvSpPr>
            <p:cNvPr id="394275" name="Rectangle 35"/>
            <p:cNvSpPr>
              <a:spLocks noChangeArrowheads="1"/>
            </p:cNvSpPr>
            <p:nvPr/>
          </p:nvSpPr>
          <p:spPr bwMode="auto">
            <a:xfrm>
              <a:off x="4104" y="1343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.01</a:t>
              </a:r>
            </a:p>
          </p:txBody>
        </p:sp>
        <p:sp>
          <p:nvSpPr>
            <p:cNvPr id="394276" name="Rectangle 36"/>
            <p:cNvSpPr>
              <a:spLocks noChangeArrowheads="1"/>
            </p:cNvSpPr>
            <p:nvPr/>
          </p:nvSpPr>
          <p:spPr bwMode="auto">
            <a:xfrm>
              <a:off x="2400" y="1343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 Thai</a:t>
              </a:r>
            </a:p>
          </p:txBody>
        </p:sp>
        <p:sp>
          <p:nvSpPr>
            <p:cNvPr id="394277" name="Rectangle 37"/>
            <p:cNvSpPr>
              <a:spLocks noChangeArrowheads="1"/>
            </p:cNvSpPr>
            <p:nvPr/>
          </p:nvSpPr>
          <p:spPr bwMode="auto">
            <a:xfrm>
              <a:off x="1656" y="1343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.06</a:t>
              </a:r>
            </a:p>
          </p:txBody>
        </p:sp>
        <p:sp>
          <p:nvSpPr>
            <p:cNvPr id="394278" name="Rectangle 38"/>
            <p:cNvSpPr>
              <a:spLocks noChangeArrowheads="1"/>
            </p:cNvSpPr>
            <p:nvPr/>
          </p:nvSpPr>
          <p:spPr bwMode="auto">
            <a:xfrm>
              <a:off x="432" y="1343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&lt;start&gt; I’d</a:t>
              </a:r>
            </a:p>
          </p:txBody>
        </p:sp>
        <p:sp>
          <p:nvSpPr>
            <p:cNvPr id="394279" name="Rectangle 39"/>
            <p:cNvSpPr>
              <a:spLocks noChangeArrowheads="1"/>
            </p:cNvSpPr>
            <p:nvPr/>
          </p:nvSpPr>
          <p:spPr bwMode="auto">
            <a:xfrm>
              <a:off x="4104" y="1056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.04</a:t>
              </a:r>
            </a:p>
          </p:txBody>
        </p:sp>
        <p:sp>
          <p:nvSpPr>
            <p:cNvPr id="394280" name="Rectangle 40"/>
            <p:cNvSpPr>
              <a:spLocks noChangeArrowheads="1"/>
            </p:cNvSpPr>
            <p:nvPr/>
          </p:nvSpPr>
          <p:spPr bwMode="auto">
            <a:xfrm>
              <a:off x="2400" y="1056"/>
              <a:ext cx="170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 some</a:t>
              </a:r>
            </a:p>
          </p:txBody>
        </p:sp>
        <p:sp>
          <p:nvSpPr>
            <p:cNvPr id="394281" name="Rectangle 41"/>
            <p:cNvSpPr>
              <a:spLocks noChangeArrowheads="1"/>
            </p:cNvSpPr>
            <p:nvPr/>
          </p:nvSpPr>
          <p:spPr bwMode="auto">
            <a:xfrm>
              <a:off x="1656" y="1056"/>
              <a:ext cx="74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.25</a:t>
              </a:r>
            </a:p>
          </p:txBody>
        </p:sp>
        <p:sp>
          <p:nvSpPr>
            <p:cNvPr id="394282" name="Rectangle 42"/>
            <p:cNvSpPr>
              <a:spLocks noChangeArrowheads="1"/>
            </p:cNvSpPr>
            <p:nvPr/>
          </p:nvSpPr>
          <p:spPr bwMode="auto">
            <a:xfrm>
              <a:off x="432" y="1056"/>
              <a:ext cx="122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&lt;start&gt; I</a:t>
              </a:r>
            </a:p>
          </p:txBody>
        </p:sp>
        <p:sp>
          <p:nvSpPr>
            <p:cNvPr id="394283" name="Line 43"/>
            <p:cNvSpPr>
              <a:spLocks noChangeShapeType="1"/>
            </p:cNvSpPr>
            <p:nvPr/>
          </p:nvSpPr>
          <p:spPr bwMode="auto">
            <a:xfrm>
              <a:off x="432" y="1056"/>
              <a:ext cx="48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84" name="Line 44"/>
            <p:cNvSpPr>
              <a:spLocks noChangeShapeType="1"/>
            </p:cNvSpPr>
            <p:nvPr/>
          </p:nvSpPr>
          <p:spPr bwMode="auto">
            <a:xfrm>
              <a:off x="432" y="1343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85" name="Line 45"/>
            <p:cNvSpPr>
              <a:spLocks noChangeShapeType="1"/>
            </p:cNvSpPr>
            <p:nvPr/>
          </p:nvSpPr>
          <p:spPr bwMode="auto">
            <a:xfrm>
              <a:off x="432" y="1630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86" name="Line 46"/>
            <p:cNvSpPr>
              <a:spLocks noChangeShapeType="1"/>
            </p:cNvSpPr>
            <p:nvPr/>
          </p:nvSpPr>
          <p:spPr bwMode="auto">
            <a:xfrm>
              <a:off x="432" y="1917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87" name="Line 47"/>
            <p:cNvSpPr>
              <a:spLocks noChangeShapeType="1"/>
            </p:cNvSpPr>
            <p:nvPr/>
          </p:nvSpPr>
          <p:spPr bwMode="auto">
            <a:xfrm>
              <a:off x="432" y="2204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88" name="Line 48"/>
            <p:cNvSpPr>
              <a:spLocks noChangeShapeType="1"/>
            </p:cNvSpPr>
            <p:nvPr/>
          </p:nvSpPr>
          <p:spPr bwMode="auto">
            <a:xfrm>
              <a:off x="432" y="2491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89" name="Line 49"/>
            <p:cNvSpPr>
              <a:spLocks noChangeShapeType="1"/>
            </p:cNvSpPr>
            <p:nvPr/>
          </p:nvSpPr>
          <p:spPr bwMode="auto">
            <a:xfrm>
              <a:off x="432" y="2778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0" name="Line 50"/>
            <p:cNvSpPr>
              <a:spLocks noChangeShapeType="1"/>
            </p:cNvSpPr>
            <p:nvPr/>
          </p:nvSpPr>
          <p:spPr bwMode="auto">
            <a:xfrm>
              <a:off x="432" y="3065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1" name="Line 51"/>
            <p:cNvSpPr>
              <a:spLocks noChangeShapeType="1"/>
            </p:cNvSpPr>
            <p:nvPr/>
          </p:nvSpPr>
          <p:spPr bwMode="auto">
            <a:xfrm>
              <a:off x="432" y="3352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2" name="Line 52"/>
            <p:cNvSpPr>
              <a:spLocks noChangeShapeType="1"/>
            </p:cNvSpPr>
            <p:nvPr/>
          </p:nvSpPr>
          <p:spPr bwMode="auto">
            <a:xfrm>
              <a:off x="432" y="3648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3" name="Line 53"/>
            <p:cNvSpPr>
              <a:spLocks noChangeShapeType="1"/>
            </p:cNvSpPr>
            <p:nvPr/>
          </p:nvSpPr>
          <p:spPr bwMode="auto">
            <a:xfrm>
              <a:off x="432" y="3935"/>
              <a:ext cx="48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4" name="Line 54"/>
            <p:cNvSpPr>
              <a:spLocks noChangeShapeType="1"/>
            </p:cNvSpPr>
            <p:nvPr/>
          </p:nvSpPr>
          <p:spPr bwMode="auto">
            <a:xfrm>
              <a:off x="432" y="1056"/>
              <a:ext cx="0" cy="28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5" name="Line 55"/>
            <p:cNvSpPr>
              <a:spLocks noChangeShapeType="1"/>
            </p:cNvSpPr>
            <p:nvPr/>
          </p:nvSpPr>
          <p:spPr bwMode="auto">
            <a:xfrm>
              <a:off x="1656" y="1056"/>
              <a:ext cx="0" cy="28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6" name="Line 56"/>
            <p:cNvSpPr>
              <a:spLocks noChangeShapeType="1"/>
            </p:cNvSpPr>
            <p:nvPr/>
          </p:nvSpPr>
          <p:spPr bwMode="auto">
            <a:xfrm>
              <a:off x="2400" y="1056"/>
              <a:ext cx="0" cy="28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7" name="Line 57"/>
            <p:cNvSpPr>
              <a:spLocks noChangeShapeType="1"/>
            </p:cNvSpPr>
            <p:nvPr/>
          </p:nvSpPr>
          <p:spPr bwMode="auto">
            <a:xfrm>
              <a:off x="4104" y="1056"/>
              <a:ext cx="0" cy="28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4298" name="Line 58"/>
            <p:cNvSpPr>
              <a:spLocks noChangeShapeType="1"/>
            </p:cNvSpPr>
            <p:nvPr/>
          </p:nvSpPr>
          <p:spPr bwMode="auto">
            <a:xfrm>
              <a:off x="5328" y="1056"/>
              <a:ext cx="0" cy="28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I want to eat British food</a:t>
            </a:r>
            <a:r>
              <a:rPr lang="en-US" dirty="0"/>
              <a:t>) = P(I|&lt;start&gt;) P(</a:t>
            </a:r>
            <a:r>
              <a:rPr lang="en-US" dirty="0" err="1"/>
              <a:t>want|I</a:t>
            </a:r>
            <a:r>
              <a:rPr lang="en-US" dirty="0"/>
              <a:t>) P(</a:t>
            </a:r>
            <a:r>
              <a:rPr lang="en-US" dirty="0" err="1"/>
              <a:t>to|want</a:t>
            </a:r>
            <a:r>
              <a:rPr lang="en-US" dirty="0"/>
              <a:t>) P(</a:t>
            </a:r>
            <a:r>
              <a:rPr lang="en-US" dirty="0" err="1"/>
              <a:t>eat|to</a:t>
            </a:r>
            <a:r>
              <a:rPr lang="en-US" dirty="0"/>
              <a:t>) P(</a:t>
            </a:r>
            <a:r>
              <a:rPr lang="en-US" dirty="0" err="1"/>
              <a:t>British|eat</a:t>
            </a:r>
            <a:r>
              <a:rPr lang="en-US" dirty="0"/>
              <a:t>) P(</a:t>
            </a:r>
            <a:r>
              <a:rPr lang="en-US" dirty="0" err="1"/>
              <a:t>food|British</a:t>
            </a:r>
            <a:r>
              <a:rPr lang="en-US" dirty="0"/>
              <a:t>) = .25*.32*.65*.26*.001*.60 = .000080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Suppose P(&lt;end&gt;|food) = .2?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vs. </a:t>
            </a:r>
            <a:r>
              <a:rPr lang="en-US" dirty="0">
                <a:solidFill>
                  <a:srgbClr val="0070C0"/>
                </a:solidFill>
              </a:rPr>
              <a:t>I want to eat Chinese food </a:t>
            </a:r>
            <a:r>
              <a:rPr lang="en-US" dirty="0"/>
              <a:t>= </a:t>
            </a:r>
            <a:r>
              <a:rPr lang="en-US"/>
              <a:t>.</a:t>
            </a:r>
            <a:r>
              <a:rPr lang="en-US" smtClean="0"/>
              <a:t>00014 </a:t>
            </a:r>
            <a:r>
              <a:rPr lang="en-US" dirty="0"/>
              <a:t>* ?</a:t>
            </a:r>
          </a:p>
          <a:p>
            <a:pPr>
              <a:lnSpc>
                <a:spcPct val="90000"/>
              </a:lnSpc>
            </a:pPr>
            <a:r>
              <a:rPr lang="en-US" dirty="0"/>
              <a:t>Probabilities roughly capture ``syntactic'' facts, ``world knowledge''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70C0"/>
                </a:solidFill>
              </a:rPr>
              <a:t>eat</a:t>
            </a:r>
            <a:r>
              <a:rPr lang="en-US" dirty="0"/>
              <a:t> is often followed by an NP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British food is not too popular</a:t>
            </a:r>
          </a:p>
          <a:p>
            <a:pPr>
              <a:lnSpc>
                <a:spcPct val="90000"/>
              </a:lnSpc>
            </a:pPr>
            <a:r>
              <a:rPr lang="en-US" dirty="0"/>
              <a:t>N-gram models can be trained by </a:t>
            </a:r>
            <a:r>
              <a:rPr lang="en-US" dirty="0">
                <a:solidFill>
                  <a:schemeClr val="accent2"/>
                </a:solidFill>
              </a:rPr>
              <a:t>counting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normalization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5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5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BERP Bigram Counts</a:t>
            </a:r>
          </a:p>
        </p:txBody>
      </p:sp>
      <p:grpSp>
        <p:nvGrpSpPr>
          <p:cNvPr id="396291" name="Group 3"/>
          <p:cNvGrpSpPr>
            <a:grpSpLocks/>
          </p:cNvGrpSpPr>
          <p:nvPr/>
        </p:nvGrpSpPr>
        <p:grpSpPr bwMode="auto">
          <a:xfrm>
            <a:off x="381000" y="1524000"/>
            <a:ext cx="8305800" cy="4089400"/>
            <a:chOff x="432" y="864"/>
            <a:chExt cx="4704" cy="2576"/>
          </a:xfrm>
        </p:grpSpPr>
        <p:sp>
          <p:nvSpPr>
            <p:cNvPr id="396292" name="Rectangle 4"/>
            <p:cNvSpPr>
              <a:spLocks noChangeArrowheads="1"/>
            </p:cNvSpPr>
            <p:nvPr/>
          </p:nvSpPr>
          <p:spPr bwMode="auto">
            <a:xfrm>
              <a:off x="4560" y="3120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293" name="Rectangle 5"/>
            <p:cNvSpPr>
              <a:spLocks noChangeArrowheads="1"/>
            </p:cNvSpPr>
            <p:nvPr/>
          </p:nvSpPr>
          <p:spPr bwMode="auto">
            <a:xfrm>
              <a:off x="4032" y="3120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</a:t>
              </a:r>
            </a:p>
          </p:txBody>
        </p:sp>
        <p:sp>
          <p:nvSpPr>
            <p:cNvPr id="396294" name="Rectangle 6"/>
            <p:cNvSpPr>
              <a:spLocks noChangeArrowheads="1"/>
            </p:cNvSpPr>
            <p:nvPr/>
          </p:nvSpPr>
          <p:spPr bwMode="auto">
            <a:xfrm>
              <a:off x="3168" y="312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295" name="Rectangle 7"/>
            <p:cNvSpPr>
              <a:spLocks noChangeArrowheads="1"/>
            </p:cNvSpPr>
            <p:nvPr/>
          </p:nvSpPr>
          <p:spPr bwMode="auto">
            <a:xfrm>
              <a:off x="2736" y="312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296" name="Rectangle 8"/>
            <p:cNvSpPr>
              <a:spLocks noChangeArrowheads="1"/>
            </p:cNvSpPr>
            <p:nvPr/>
          </p:nvSpPr>
          <p:spPr bwMode="auto">
            <a:xfrm>
              <a:off x="2304" y="312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297" name="Rectangle 9"/>
            <p:cNvSpPr>
              <a:spLocks noChangeArrowheads="1"/>
            </p:cNvSpPr>
            <p:nvPr/>
          </p:nvSpPr>
          <p:spPr bwMode="auto">
            <a:xfrm>
              <a:off x="1680" y="3120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298" name="Rectangle 10"/>
            <p:cNvSpPr>
              <a:spLocks noChangeArrowheads="1"/>
            </p:cNvSpPr>
            <p:nvPr/>
          </p:nvSpPr>
          <p:spPr bwMode="auto">
            <a:xfrm>
              <a:off x="1296" y="3120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4</a:t>
              </a:r>
            </a:p>
          </p:txBody>
        </p:sp>
        <p:sp>
          <p:nvSpPr>
            <p:cNvPr id="396299" name="Rectangle 11"/>
            <p:cNvSpPr>
              <a:spLocks noChangeArrowheads="1"/>
            </p:cNvSpPr>
            <p:nvPr/>
          </p:nvSpPr>
          <p:spPr bwMode="auto">
            <a:xfrm>
              <a:off x="432" y="312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Lunch</a:t>
              </a:r>
            </a:p>
          </p:txBody>
        </p:sp>
        <p:sp>
          <p:nvSpPr>
            <p:cNvPr id="396300" name="Rectangle 12"/>
            <p:cNvSpPr>
              <a:spLocks noChangeArrowheads="1"/>
            </p:cNvSpPr>
            <p:nvPr/>
          </p:nvSpPr>
          <p:spPr bwMode="auto">
            <a:xfrm>
              <a:off x="4560" y="2800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01" name="Rectangle 13"/>
            <p:cNvSpPr>
              <a:spLocks noChangeArrowheads="1"/>
            </p:cNvSpPr>
            <p:nvPr/>
          </p:nvSpPr>
          <p:spPr bwMode="auto">
            <a:xfrm>
              <a:off x="4032" y="2800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02" name="Rectangle 14"/>
            <p:cNvSpPr>
              <a:spLocks noChangeArrowheads="1"/>
            </p:cNvSpPr>
            <p:nvPr/>
          </p:nvSpPr>
          <p:spPr bwMode="auto">
            <a:xfrm>
              <a:off x="3168" y="280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03" name="Rectangle 15"/>
            <p:cNvSpPr>
              <a:spLocks noChangeArrowheads="1"/>
            </p:cNvSpPr>
            <p:nvPr/>
          </p:nvSpPr>
          <p:spPr bwMode="auto">
            <a:xfrm>
              <a:off x="2736" y="280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04" name="Rectangle 16"/>
            <p:cNvSpPr>
              <a:spLocks noChangeArrowheads="1"/>
            </p:cNvSpPr>
            <p:nvPr/>
          </p:nvSpPr>
          <p:spPr bwMode="auto">
            <a:xfrm>
              <a:off x="2304" y="280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17</a:t>
              </a:r>
            </a:p>
          </p:txBody>
        </p:sp>
        <p:sp>
          <p:nvSpPr>
            <p:cNvPr id="396305" name="Rectangle 17"/>
            <p:cNvSpPr>
              <a:spLocks noChangeArrowheads="1"/>
            </p:cNvSpPr>
            <p:nvPr/>
          </p:nvSpPr>
          <p:spPr bwMode="auto">
            <a:xfrm>
              <a:off x="1680" y="2800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06" name="Rectangle 18"/>
            <p:cNvSpPr>
              <a:spLocks noChangeArrowheads="1"/>
            </p:cNvSpPr>
            <p:nvPr/>
          </p:nvSpPr>
          <p:spPr bwMode="auto">
            <a:xfrm>
              <a:off x="1296" y="2800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19</a:t>
              </a:r>
            </a:p>
          </p:txBody>
        </p:sp>
        <p:sp>
          <p:nvSpPr>
            <p:cNvPr id="396307" name="Rectangle 19"/>
            <p:cNvSpPr>
              <a:spLocks noChangeArrowheads="1"/>
            </p:cNvSpPr>
            <p:nvPr/>
          </p:nvSpPr>
          <p:spPr bwMode="auto">
            <a:xfrm>
              <a:off x="432" y="280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Food</a:t>
              </a:r>
            </a:p>
          </p:txBody>
        </p:sp>
        <p:sp>
          <p:nvSpPr>
            <p:cNvPr id="396308" name="Rectangle 20"/>
            <p:cNvSpPr>
              <a:spLocks noChangeArrowheads="1"/>
            </p:cNvSpPr>
            <p:nvPr/>
          </p:nvSpPr>
          <p:spPr bwMode="auto">
            <a:xfrm>
              <a:off x="4560" y="2480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</a:t>
              </a:r>
            </a:p>
          </p:txBody>
        </p:sp>
        <p:sp>
          <p:nvSpPr>
            <p:cNvPr id="396309" name="Rectangle 21"/>
            <p:cNvSpPr>
              <a:spLocks noChangeArrowheads="1"/>
            </p:cNvSpPr>
            <p:nvPr/>
          </p:nvSpPr>
          <p:spPr bwMode="auto">
            <a:xfrm>
              <a:off x="4032" y="2480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120</a:t>
              </a:r>
            </a:p>
          </p:txBody>
        </p:sp>
        <p:sp>
          <p:nvSpPr>
            <p:cNvPr id="396310" name="Rectangle 22"/>
            <p:cNvSpPr>
              <a:spLocks noChangeArrowheads="1"/>
            </p:cNvSpPr>
            <p:nvPr/>
          </p:nvSpPr>
          <p:spPr bwMode="auto">
            <a:xfrm>
              <a:off x="3168" y="248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11" name="Rectangle 23"/>
            <p:cNvSpPr>
              <a:spLocks noChangeArrowheads="1"/>
            </p:cNvSpPr>
            <p:nvPr/>
          </p:nvSpPr>
          <p:spPr bwMode="auto">
            <a:xfrm>
              <a:off x="2736" y="248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12" name="Rectangle 24"/>
            <p:cNvSpPr>
              <a:spLocks noChangeArrowheads="1"/>
            </p:cNvSpPr>
            <p:nvPr/>
          </p:nvSpPr>
          <p:spPr bwMode="auto">
            <a:xfrm>
              <a:off x="2304" y="248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13" name="Rectangle 25"/>
            <p:cNvSpPr>
              <a:spLocks noChangeArrowheads="1"/>
            </p:cNvSpPr>
            <p:nvPr/>
          </p:nvSpPr>
          <p:spPr bwMode="auto">
            <a:xfrm>
              <a:off x="1680" y="2480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14" name="Rectangle 26"/>
            <p:cNvSpPr>
              <a:spLocks noChangeArrowheads="1"/>
            </p:cNvSpPr>
            <p:nvPr/>
          </p:nvSpPr>
          <p:spPr bwMode="auto">
            <a:xfrm>
              <a:off x="1296" y="2480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2</a:t>
              </a:r>
            </a:p>
          </p:txBody>
        </p:sp>
        <p:sp>
          <p:nvSpPr>
            <p:cNvPr id="396315" name="Rectangle 27"/>
            <p:cNvSpPr>
              <a:spLocks noChangeArrowheads="1"/>
            </p:cNvSpPr>
            <p:nvPr/>
          </p:nvSpPr>
          <p:spPr bwMode="auto">
            <a:xfrm>
              <a:off x="432" y="248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Chinese</a:t>
              </a:r>
            </a:p>
          </p:txBody>
        </p:sp>
        <p:sp>
          <p:nvSpPr>
            <p:cNvPr id="396316" name="Rectangle 28"/>
            <p:cNvSpPr>
              <a:spLocks noChangeArrowheads="1"/>
            </p:cNvSpPr>
            <p:nvPr/>
          </p:nvSpPr>
          <p:spPr bwMode="auto">
            <a:xfrm>
              <a:off x="4560" y="2160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52</a:t>
              </a:r>
            </a:p>
          </p:txBody>
        </p:sp>
        <p:sp>
          <p:nvSpPr>
            <p:cNvPr id="396317" name="Rectangle 29"/>
            <p:cNvSpPr>
              <a:spLocks noChangeArrowheads="1"/>
            </p:cNvSpPr>
            <p:nvPr/>
          </p:nvSpPr>
          <p:spPr bwMode="auto">
            <a:xfrm>
              <a:off x="4032" y="2160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2</a:t>
              </a:r>
            </a:p>
          </p:txBody>
        </p:sp>
        <p:sp>
          <p:nvSpPr>
            <p:cNvPr id="396318" name="Rectangle 30"/>
            <p:cNvSpPr>
              <a:spLocks noChangeArrowheads="1"/>
            </p:cNvSpPr>
            <p:nvPr/>
          </p:nvSpPr>
          <p:spPr bwMode="auto">
            <a:xfrm>
              <a:off x="3168" y="216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19</a:t>
              </a:r>
            </a:p>
          </p:txBody>
        </p:sp>
        <p:sp>
          <p:nvSpPr>
            <p:cNvPr id="396319" name="Rectangle 31"/>
            <p:cNvSpPr>
              <a:spLocks noChangeArrowheads="1"/>
            </p:cNvSpPr>
            <p:nvPr/>
          </p:nvSpPr>
          <p:spPr bwMode="auto">
            <a:xfrm>
              <a:off x="2736" y="216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20" name="Rectangle 32"/>
            <p:cNvSpPr>
              <a:spLocks noChangeArrowheads="1"/>
            </p:cNvSpPr>
            <p:nvPr/>
          </p:nvSpPr>
          <p:spPr bwMode="auto">
            <a:xfrm>
              <a:off x="2304" y="216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2</a:t>
              </a:r>
            </a:p>
          </p:txBody>
        </p:sp>
        <p:sp>
          <p:nvSpPr>
            <p:cNvPr id="396321" name="Rectangle 33"/>
            <p:cNvSpPr>
              <a:spLocks noChangeArrowheads="1"/>
            </p:cNvSpPr>
            <p:nvPr/>
          </p:nvSpPr>
          <p:spPr bwMode="auto">
            <a:xfrm>
              <a:off x="1680" y="2160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22" name="Rectangle 34"/>
            <p:cNvSpPr>
              <a:spLocks noChangeArrowheads="1"/>
            </p:cNvSpPr>
            <p:nvPr/>
          </p:nvSpPr>
          <p:spPr bwMode="auto">
            <a:xfrm>
              <a:off x="1296" y="2160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23" name="Rectangle 35"/>
            <p:cNvSpPr>
              <a:spLocks noChangeArrowheads="1"/>
            </p:cNvSpPr>
            <p:nvPr/>
          </p:nvSpPr>
          <p:spPr bwMode="auto">
            <a:xfrm>
              <a:off x="432" y="216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</a:t>
              </a:r>
            </a:p>
          </p:txBody>
        </p:sp>
        <p:sp>
          <p:nvSpPr>
            <p:cNvPr id="396324" name="Rectangle 36"/>
            <p:cNvSpPr>
              <a:spLocks noChangeArrowheads="1"/>
            </p:cNvSpPr>
            <p:nvPr/>
          </p:nvSpPr>
          <p:spPr bwMode="auto">
            <a:xfrm>
              <a:off x="4560" y="1840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12</a:t>
              </a:r>
            </a:p>
          </p:txBody>
        </p:sp>
        <p:sp>
          <p:nvSpPr>
            <p:cNvPr id="396325" name="Rectangle 37"/>
            <p:cNvSpPr>
              <a:spLocks noChangeArrowheads="1"/>
            </p:cNvSpPr>
            <p:nvPr/>
          </p:nvSpPr>
          <p:spPr bwMode="auto">
            <a:xfrm>
              <a:off x="4032" y="1840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26" name="Rectangle 38"/>
            <p:cNvSpPr>
              <a:spLocks noChangeArrowheads="1"/>
            </p:cNvSpPr>
            <p:nvPr/>
          </p:nvSpPr>
          <p:spPr bwMode="auto">
            <a:xfrm>
              <a:off x="3168" y="184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3</a:t>
              </a:r>
            </a:p>
          </p:txBody>
        </p:sp>
        <p:sp>
          <p:nvSpPr>
            <p:cNvPr id="396327" name="Rectangle 39"/>
            <p:cNvSpPr>
              <a:spLocks noChangeArrowheads="1"/>
            </p:cNvSpPr>
            <p:nvPr/>
          </p:nvSpPr>
          <p:spPr bwMode="auto">
            <a:xfrm>
              <a:off x="2736" y="184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860</a:t>
              </a:r>
            </a:p>
          </p:txBody>
        </p:sp>
        <p:sp>
          <p:nvSpPr>
            <p:cNvPr id="396328" name="Rectangle 40"/>
            <p:cNvSpPr>
              <a:spLocks noChangeArrowheads="1"/>
            </p:cNvSpPr>
            <p:nvPr/>
          </p:nvSpPr>
          <p:spPr bwMode="auto">
            <a:xfrm>
              <a:off x="2304" y="184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10</a:t>
              </a:r>
            </a:p>
          </p:txBody>
        </p:sp>
        <p:sp>
          <p:nvSpPr>
            <p:cNvPr id="396329" name="Rectangle 41"/>
            <p:cNvSpPr>
              <a:spLocks noChangeArrowheads="1"/>
            </p:cNvSpPr>
            <p:nvPr/>
          </p:nvSpPr>
          <p:spPr bwMode="auto">
            <a:xfrm>
              <a:off x="1680" y="1840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30" name="Rectangle 42"/>
            <p:cNvSpPr>
              <a:spLocks noChangeArrowheads="1"/>
            </p:cNvSpPr>
            <p:nvPr/>
          </p:nvSpPr>
          <p:spPr bwMode="auto">
            <a:xfrm>
              <a:off x="1296" y="1840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3</a:t>
              </a:r>
            </a:p>
          </p:txBody>
        </p:sp>
        <p:sp>
          <p:nvSpPr>
            <p:cNvPr id="396331" name="Rectangle 43"/>
            <p:cNvSpPr>
              <a:spLocks noChangeArrowheads="1"/>
            </p:cNvSpPr>
            <p:nvPr/>
          </p:nvSpPr>
          <p:spPr bwMode="auto">
            <a:xfrm>
              <a:off x="432" y="184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</a:t>
              </a:r>
            </a:p>
          </p:txBody>
        </p:sp>
        <p:sp>
          <p:nvSpPr>
            <p:cNvPr id="396332" name="Rectangle 44"/>
            <p:cNvSpPr>
              <a:spLocks noChangeArrowheads="1"/>
            </p:cNvSpPr>
            <p:nvPr/>
          </p:nvSpPr>
          <p:spPr bwMode="auto">
            <a:xfrm>
              <a:off x="4560" y="1520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6</a:t>
              </a:r>
            </a:p>
          </p:txBody>
        </p:sp>
        <p:sp>
          <p:nvSpPr>
            <p:cNvPr id="396333" name="Rectangle 45"/>
            <p:cNvSpPr>
              <a:spLocks noChangeArrowheads="1"/>
            </p:cNvSpPr>
            <p:nvPr/>
          </p:nvSpPr>
          <p:spPr bwMode="auto">
            <a:xfrm>
              <a:off x="4032" y="1520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8</a:t>
              </a:r>
            </a:p>
          </p:txBody>
        </p:sp>
        <p:sp>
          <p:nvSpPr>
            <p:cNvPr id="396334" name="Rectangle 46"/>
            <p:cNvSpPr>
              <a:spLocks noChangeArrowheads="1"/>
            </p:cNvSpPr>
            <p:nvPr/>
          </p:nvSpPr>
          <p:spPr bwMode="auto">
            <a:xfrm>
              <a:off x="3168" y="152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6</a:t>
              </a:r>
            </a:p>
          </p:txBody>
        </p:sp>
        <p:sp>
          <p:nvSpPr>
            <p:cNvPr id="396335" name="Rectangle 47"/>
            <p:cNvSpPr>
              <a:spLocks noChangeArrowheads="1"/>
            </p:cNvSpPr>
            <p:nvPr/>
          </p:nvSpPr>
          <p:spPr bwMode="auto">
            <a:xfrm>
              <a:off x="2736" y="152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36" name="Rectangle 48"/>
            <p:cNvSpPr>
              <a:spLocks noChangeArrowheads="1"/>
            </p:cNvSpPr>
            <p:nvPr/>
          </p:nvSpPr>
          <p:spPr bwMode="auto">
            <a:xfrm>
              <a:off x="2304" y="1520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786</a:t>
              </a:r>
            </a:p>
          </p:txBody>
        </p:sp>
        <p:sp>
          <p:nvSpPr>
            <p:cNvPr id="396337" name="Rectangle 49"/>
            <p:cNvSpPr>
              <a:spLocks noChangeArrowheads="1"/>
            </p:cNvSpPr>
            <p:nvPr/>
          </p:nvSpPr>
          <p:spPr bwMode="auto">
            <a:xfrm>
              <a:off x="1680" y="1520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38" name="Rectangle 50"/>
            <p:cNvSpPr>
              <a:spLocks noChangeArrowheads="1"/>
            </p:cNvSpPr>
            <p:nvPr/>
          </p:nvSpPr>
          <p:spPr bwMode="auto">
            <a:xfrm>
              <a:off x="1296" y="1520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3</a:t>
              </a:r>
            </a:p>
          </p:txBody>
        </p:sp>
        <p:sp>
          <p:nvSpPr>
            <p:cNvPr id="396339" name="Rectangle 51"/>
            <p:cNvSpPr>
              <a:spLocks noChangeArrowheads="1"/>
            </p:cNvSpPr>
            <p:nvPr/>
          </p:nvSpPr>
          <p:spPr bwMode="auto">
            <a:xfrm>
              <a:off x="432" y="1520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</a:t>
              </a:r>
            </a:p>
          </p:txBody>
        </p:sp>
        <p:sp>
          <p:nvSpPr>
            <p:cNvPr id="396340" name="Rectangle 52"/>
            <p:cNvSpPr>
              <a:spLocks noChangeArrowheads="1"/>
            </p:cNvSpPr>
            <p:nvPr/>
          </p:nvSpPr>
          <p:spPr bwMode="auto">
            <a:xfrm>
              <a:off x="4560" y="1184"/>
              <a:ext cx="57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41" name="Rectangle 53"/>
            <p:cNvSpPr>
              <a:spLocks noChangeArrowheads="1"/>
            </p:cNvSpPr>
            <p:nvPr/>
          </p:nvSpPr>
          <p:spPr bwMode="auto">
            <a:xfrm>
              <a:off x="4032" y="1184"/>
              <a:ext cx="528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42" name="Rectangle 54"/>
            <p:cNvSpPr>
              <a:spLocks noChangeArrowheads="1"/>
            </p:cNvSpPr>
            <p:nvPr/>
          </p:nvSpPr>
          <p:spPr bwMode="auto">
            <a:xfrm>
              <a:off x="3168" y="1184"/>
              <a:ext cx="86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43" name="Rectangle 55"/>
            <p:cNvSpPr>
              <a:spLocks noChangeArrowheads="1"/>
            </p:cNvSpPr>
            <p:nvPr/>
          </p:nvSpPr>
          <p:spPr bwMode="auto">
            <a:xfrm>
              <a:off x="2736" y="1184"/>
              <a:ext cx="432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13</a:t>
              </a:r>
            </a:p>
          </p:txBody>
        </p:sp>
        <p:sp>
          <p:nvSpPr>
            <p:cNvPr id="396344" name="Rectangle 56"/>
            <p:cNvSpPr>
              <a:spLocks noChangeArrowheads="1"/>
            </p:cNvSpPr>
            <p:nvPr/>
          </p:nvSpPr>
          <p:spPr bwMode="auto">
            <a:xfrm>
              <a:off x="2304" y="1184"/>
              <a:ext cx="432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0</a:t>
              </a:r>
            </a:p>
          </p:txBody>
        </p:sp>
        <p:sp>
          <p:nvSpPr>
            <p:cNvPr id="396345" name="Rectangle 57"/>
            <p:cNvSpPr>
              <a:spLocks noChangeArrowheads="1"/>
            </p:cNvSpPr>
            <p:nvPr/>
          </p:nvSpPr>
          <p:spPr bwMode="auto">
            <a:xfrm>
              <a:off x="1680" y="1184"/>
              <a:ext cx="62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1087</a:t>
              </a:r>
            </a:p>
          </p:txBody>
        </p:sp>
        <p:sp>
          <p:nvSpPr>
            <p:cNvPr id="396346" name="Rectangle 58"/>
            <p:cNvSpPr>
              <a:spLocks noChangeArrowheads="1"/>
            </p:cNvSpPr>
            <p:nvPr/>
          </p:nvSpPr>
          <p:spPr bwMode="auto">
            <a:xfrm>
              <a:off x="1296" y="1184"/>
              <a:ext cx="3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8</a:t>
              </a:r>
            </a:p>
          </p:txBody>
        </p:sp>
        <p:sp>
          <p:nvSpPr>
            <p:cNvPr id="396347" name="Rectangle 59"/>
            <p:cNvSpPr>
              <a:spLocks noChangeArrowheads="1"/>
            </p:cNvSpPr>
            <p:nvPr/>
          </p:nvSpPr>
          <p:spPr bwMode="auto">
            <a:xfrm>
              <a:off x="432" y="1184"/>
              <a:ext cx="86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</a:t>
              </a:r>
            </a:p>
          </p:txBody>
        </p:sp>
        <p:sp>
          <p:nvSpPr>
            <p:cNvPr id="396348" name="Rectangle 60"/>
            <p:cNvSpPr>
              <a:spLocks noChangeArrowheads="1"/>
            </p:cNvSpPr>
            <p:nvPr/>
          </p:nvSpPr>
          <p:spPr bwMode="auto">
            <a:xfrm>
              <a:off x="4560" y="864"/>
              <a:ext cx="57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lunch</a:t>
              </a:r>
            </a:p>
          </p:txBody>
        </p:sp>
        <p:sp>
          <p:nvSpPr>
            <p:cNvPr id="396349" name="Rectangle 61"/>
            <p:cNvSpPr>
              <a:spLocks noChangeArrowheads="1"/>
            </p:cNvSpPr>
            <p:nvPr/>
          </p:nvSpPr>
          <p:spPr bwMode="auto">
            <a:xfrm>
              <a:off x="4032" y="864"/>
              <a:ext cx="52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Food</a:t>
              </a:r>
            </a:p>
          </p:txBody>
        </p:sp>
        <p:sp>
          <p:nvSpPr>
            <p:cNvPr id="396350" name="Rectangle 62"/>
            <p:cNvSpPr>
              <a:spLocks noChangeArrowheads="1"/>
            </p:cNvSpPr>
            <p:nvPr/>
          </p:nvSpPr>
          <p:spPr bwMode="auto">
            <a:xfrm>
              <a:off x="3168" y="864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Chinese</a:t>
              </a:r>
            </a:p>
          </p:txBody>
        </p:sp>
        <p:sp>
          <p:nvSpPr>
            <p:cNvPr id="396351" name="Rectangle 63"/>
            <p:cNvSpPr>
              <a:spLocks noChangeArrowheads="1"/>
            </p:cNvSpPr>
            <p:nvPr/>
          </p:nvSpPr>
          <p:spPr bwMode="auto">
            <a:xfrm>
              <a:off x="2736" y="864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</a:t>
              </a:r>
            </a:p>
          </p:txBody>
        </p:sp>
        <p:sp>
          <p:nvSpPr>
            <p:cNvPr id="396352" name="Rectangle 64"/>
            <p:cNvSpPr>
              <a:spLocks noChangeArrowheads="1"/>
            </p:cNvSpPr>
            <p:nvPr/>
          </p:nvSpPr>
          <p:spPr bwMode="auto">
            <a:xfrm>
              <a:off x="2304" y="864"/>
              <a:ext cx="43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</a:t>
              </a:r>
            </a:p>
          </p:txBody>
        </p:sp>
        <p:sp>
          <p:nvSpPr>
            <p:cNvPr id="396353" name="Rectangle 65"/>
            <p:cNvSpPr>
              <a:spLocks noChangeArrowheads="1"/>
            </p:cNvSpPr>
            <p:nvPr/>
          </p:nvSpPr>
          <p:spPr bwMode="auto">
            <a:xfrm>
              <a:off x="1680" y="864"/>
              <a:ext cx="62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</a:t>
              </a:r>
            </a:p>
          </p:txBody>
        </p:sp>
        <p:sp>
          <p:nvSpPr>
            <p:cNvPr id="396354" name="Rectangle 66"/>
            <p:cNvSpPr>
              <a:spLocks noChangeArrowheads="1"/>
            </p:cNvSpPr>
            <p:nvPr/>
          </p:nvSpPr>
          <p:spPr bwMode="auto">
            <a:xfrm>
              <a:off x="1296" y="864"/>
              <a:ext cx="38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</a:t>
              </a:r>
            </a:p>
          </p:txBody>
        </p:sp>
        <p:sp>
          <p:nvSpPr>
            <p:cNvPr id="396355" name="Rectangle 67"/>
            <p:cNvSpPr>
              <a:spLocks noChangeArrowheads="1"/>
            </p:cNvSpPr>
            <p:nvPr/>
          </p:nvSpPr>
          <p:spPr bwMode="auto">
            <a:xfrm>
              <a:off x="432" y="864"/>
              <a:ext cx="86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endParaRPr lang="en-US" sz="2400"/>
            </a:p>
          </p:txBody>
        </p:sp>
        <p:sp>
          <p:nvSpPr>
            <p:cNvPr id="396356" name="Line 68"/>
            <p:cNvSpPr>
              <a:spLocks noChangeShapeType="1"/>
            </p:cNvSpPr>
            <p:nvPr/>
          </p:nvSpPr>
          <p:spPr bwMode="auto">
            <a:xfrm>
              <a:off x="432" y="864"/>
              <a:ext cx="47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57" name="Line 69"/>
            <p:cNvSpPr>
              <a:spLocks noChangeShapeType="1"/>
            </p:cNvSpPr>
            <p:nvPr/>
          </p:nvSpPr>
          <p:spPr bwMode="auto">
            <a:xfrm>
              <a:off x="432" y="1184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58" name="Line 70"/>
            <p:cNvSpPr>
              <a:spLocks noChangeShapeType="1"/>
            </p:cNvSpPr>
            <p:nvPr/>
          </p:nvSpPr>
          <p:spPr bwMode="auto">
            <a:xfrm>
              <a:off x="432" y="1520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59" name="Line 71"/>
            <p:cNvSpPr>
              <a:spLocks noChangeShapeType="1"/>
            </p:cNvSpPr>
            <p:nvPr/>
          </p:nvSpPr>
          <p:spPr bwMode="auto">
            <a:xfrm>
              <a:off x="432" y="1840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0" name="Line 72"/>
            <p:cNvSpPr>
              <a:spLocks noChangeShapeType="1"/>
            </p:cNvSpPr>
            <p:nvPr/>
          </p:nvSpPr>
          <p:spPr bwMode="auto">
            <a:xfrm>
              <a:off x="432" y="2160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1" name="Line 73"/>
            <p:cNvSpPr>
              <a:spLocks noChangeShapeType="1"/>
            </p:cNvSpPr>
            <p:nvPr/>
          </p:nvSpPr>
          <p:spPr bwMode="auto">
            <a:xfrm>
              <a:off x="432" y="2480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2" name="Line 74"/>
            <p:cNvSpPr>
              <a:spLocks noChangeShapeType="1"/>
            </p:cNvSpPr>
            <p:nvPr/>
          </p:nvSpPr>
          <p:spPr bwMode="auto">
            <a:xfrm>
              <a:off x="432" y="2800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3" name="Line 75"/>
            <p:cNvSpPr>
              <a:spLocks noChangeShapeType="1"/>
            </p:cNvSpPr>
            <p:nvPr/>
          </p:nvSpPr>
          <p:spPr bwMode="auto">
            <a:xfrm>
              <a:off x="432" y="3120"/>
              <a:ext cx="4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4" name="Line 76"/>
            <p:cNvSpPr>
              <a:spLocks noChangeShapeType="1"/>
            </p:cNvSpPr>
            <p:nvPr/>
          </p:nvSpPr>
          <p:spPr bwMode="auto">
            <a:xfrm>
              <a:off x="432" y="3440"/>
              <a:ext cx="47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5" name="Line 77"/>
            <p:cNvSpPr>
              <a:spLocks noChangeShapeType="1"/>
            </p:cNvSpPr>
            <p:nvPr/>
          </p:nvSpPr>
          <p:spPr bwMode="auto">
            <a:xfrm>
              <a:off x="432" y="864"/>
              <a:ext cx="0" cy="257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6" name="Line 78"/>
            <p:cNvSpPr>
              <a:spLocks noChangeShapeType="1"/>
            </p:cNvSpPr>
            <p:nvPr/>
          </p:nvSpPr>
          <p:spPr bwMode="auto">
            <a:xfrm>
              <a:off x="1296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7" name="Line 79"/>
            <p:cNvSpPr>
              <a:spLocks noChangeShapeType="1"/>
            </p:cNvSpPr>
            <p:nvPr/>
          </p:nvSpPr>
          <p:spPr bwMode="auto">
            <a:xfrm>
              <a:off x="1680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8" name="Line 80"/>
            <p:cNvSpPr>
              <a:spLocks noChangeShapeType="1"/>
            </p:cNvSpPr>
            <p:nvPr/>
          </p:nvSpPr>
          <p:spPr bwMode="auto">
            <a:xfrm>
              <a:off x="2304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69" name="Line 81"/>
            <p:cNvSpPr>
              <a:spLocks noChangeShapeType="1"/>
            </p:cNvSpPr>
            <p:nvPr/>
          </p:nvSpPr>
          <p:spPr bwMode="auto">
            <a:xfrm>
              <a:off x="2736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70" name="Line 82"/>
            <p:cNvSpPr>
              <a:spLocks noChangeShapeType="1"/>
            </p:cNvSpPr>
            <p:nvPr/>
          </p:nvSpPr>
          <p:spPr bwMode="auto">
            <a:xfrm>
              <a:off x="3168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71" name="Line 83"/>
            <p:cNvSpPr>
              <a:spLocks noChangeShapeType="1"/>
            </p:cNvSpPr>
            <p:nvPr/>
          </p:nvSpPr>
          <p:spPr bwMode="auto">
            <a:xfrm>
              <a:off x="4032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72" name="Line 84"/>
            <p:cNvSpPr>
              <a:spLocks noChangeShapeType="1"/>
            </p:cNvSpPr>
            <p:nvPr/>
          </p:nvSpPr>
          <p:spPr bwMode="auto">
            <a:xfrm>
              <a:off x="4560" y="864"/>
              <a:ext cx="0" cy="2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6373" name="Line 85"/>
            <p:cNvSpPr>
              <a:spLocks noChangeShapeType="1"/>
            </p:cNvSpPr>
            <p:nvPr/>
          </p:nvSpPr>
          <p:spPr bwMode="auto">
            <a:xfrm>
              <a:off x="5136" y="864"/>
              <a:ext cx="0" cy="257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876800"/>
          </a:xfrm>
        </p:spPr>
        <p:txBody>
          <a:bodyPr/>
          <a:lstStyle/>
          <a:p>
            <a:r>
              <a:rPr lang="en-US" dirty="0"/>
              <a:t>Normalization:  divide each row's counts by appropriate unigram counts for w</a:t>
            </a:r>
            <a:r>
              <a:rPr lang="en-US" baseline="-25000" dirty="0"/>
              <a:t>n-1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Computing the bigram probability of </a:t>
            </a:r>
            <a:r>
              <a:rPr lang="en-US" dirty="0">
                <a:solidFill>
                  <a:srgbClr val="0070C0"/>
                </a:solidFill>
              </a:rPr>
              <a:t>I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/>
              <a:t>C(I,I)/C(all I)</a:t>
            </a:r>
          </a:p>
          <a:p>
            <a:pPr lvl="1"/>
            <a:r>
              <a:rPr lang="en-US" dirty="0"/>
              <a:t>p (I|I) = 8 / 3437 = .0023</a:t>
            </a:r>
          </a:p>
          <a:p>
            <a:r>
              <a:rPr lang="en-US" dirty="0">
                <a:solidFill>
                  <a:srgbClr val="339966"/>
                </a:solidFill>
              </a:rPr>
              <a:t>Maximum Likelihood Estimation </a:t>
            </a:r>
            <a:r>
              <a:rPr lang="en-US" dirty="0"/>
              <a:t>(MLE): relative frequency of e.g. </a:t>
            </a:r>
          </a:p>
        </p:txBody>
      </p:sp>
      <p:sp>
        <p:nvSpPr>
          <p:cNvPr id="397314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/>
              <a:t>BERP Bigram Probabilities</a:t>
            </a:r>
          </a:p>
        </p:txBody>
      </p:sp>
      <p:grpSp>
        <p:nvGrpSpPr>
          <p:cNvPr id="397316" name="Group 4"/>
          <p:cNvGrpSpPr>
            <a:grpSpLocks/>
          </p:cNvGrpSpPr>
          <p:nvPr/>
        </p:nvGrpSpPr>
        <p:grpSpPr bwMode="auto">
          <a:xfrm>
            <a:off x="838200" y="2438400"/>
            <a:ext cx="7696200" cy="1066800"/>
            <a:chOff x="576" y="1488"/>
            <a:chExt cx="4272" cy="672"/>
          </a:xfrm>
        </p:grpSpPr>
        <p:sp>
          <p:nvSpPr>
            <p:cNvPr id="397317" name="Rectangle 5"/>
            <p:cNvSpPr>
              <a:spLocks noChangeArrowheads="1"/>
            </p:cNvSpPr>
            <p:nvPr/>
          </p:nvSpPr>
          <p:spPr bwMode="auto">
            <a:xfrm>
              <a:off x="4128" y="187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459</a:t>
              </a:r>
            </a:p>
          </p:txBody>
        </p:sp>
        <p:sp>
          <p:nvSpPr>
            <p:cNvPr id="397318" name="Rectangle 6"/>
            <p:cNvSpPr>
              <a:spLocks noChangeArrowheads="1"/>
            </p:cNvSpPr>
            <p:nvPr/>
          </p:nvSpPr>
          <p:spPr bwMode="auto">
            <a:xfrm>
              <a:off x="3600" y="1872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1506</a:t>
              </a:r>
            </a:p>
          </p:txBody>
        </p:sp>
        <p:sp>
          <p:nvSpPr>
            <p:cNvPr id="397319" name="Rectangle 7"/>
            <p:cNvSpPr>
              <a:spLocks noChangeArrowheads="1"/>
            </p:cNvSpPr>
            <p:nvPr/>
          </p:nvSpPr>
          <p:spPr bwMode="auto">
            <a:xfrm>
              <a:off x="2784" y="1872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213</a:t>
              </a:r>
            </a:p>
          </p:txBody>
        </p:sp>
        <p:sp>
          <p:nvSpPr>
            <p:cNvPr id="397320" name="Rectangle 8"/>
            <p:cNvSpPr>
              <a:spLocks noChangeArrowheads="1"/>
            </p:cNvSpPr>
            <p:nvPr/>
          </p:nvSpPr>
          <p:spPr bwMode="auto">
            <a:xfrm>
              <a:off x="2304" y="187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938</a:t>
              </a:r>
            </a:p>
          </p:txBody>
        </p:sp>
        <p:sp>
          <p:nvSpPr>
            <p:cNvPr id="397321" name="Rectangle 9"/>
            <p:cNvSpPr>
              <a:spLocks noChangeArrowheads="1"/>
            </p:cNvSpPr>
            <p:nvPr/>
          </p:nvSpPr>
          <p:spPr bwMode="auto">
            <a:xfrm>
              <a:off x="1728" y="1872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3256</a:t>
              </a:r>
            </a:p>
          </p:txBody>
        </p:sp>
        <p:sp>
          <p:nvSpPr>
            <p:cNvPr id="397322" name="Rectangle 10"/>
            <p:cNvSpPr>
              <a:spLocks noChangeArrowheads="1"/>
            </p:cNvSpPr>
            <p:nvPr/>
          </p:nvSpPr>
          <p:spPr bwMode="auto">
            <a:xfrm>
              <a:off x="1104" y="1872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1215</a:t>
              </a:r>
            </a:p>
          </p:txBody>
        </p:sp>
        <p:sp>
          <p:nvSpPr>
            <p:cNvPr id="397323" name="Rectangle 11"/>
            <p:cNvSpPr>
              <a:spLocks noChangeArrowheads="1"/>
            </p:cNvSpPr>
            <p:nvPr/>
          </p:nvSpPr>
          <p:spPr bwMode="auto">
            <a:xfrm>
              <a:off x="576" y="1872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3437</a:t>
              </a:r>
            </a:p>
          </p:txBody>
        </p:sp>
        <p:sp>
          <p:nvSpPr>
            <p:cNvPr id="397324" name="Rectangle 12"/>
            <p:cNvSpPr>
              <a:spLocks noChangeArrowheads="1"/>
            </p:cNvSpPr>
            <p:nvPr/>
          </p:nvSpPr>
          <p:spPr bwMode="auto">
            <a:xfrm>
              <a:off x="4128" y="1488"/>
              <a:ext cx="72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Lunch</a:t>
              </a:r>
            </a:p>
          </p:txBody>
        </p:sp>
        <p:sp>
          <p:nvSpPr>
            <p:cNvPr id="397325" name="Rectangle 13"/>
            <p:cNvSpPr>
              <a:spLocks noChangeArrowheads="1"/>
            </p:cNvSpPr>
            <p:nvPr/>
          </p:nvSpPr>
          <p:spPr bwMode="auto">
            <a:xfrm>
              <a:off x="3600" y="1488"/>
              <a:ext cx="52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Food</a:t>
              </a:r>
            </a:p>
          </p:txBody>
        </p:sp>
        <p:sp>
          <p:nvSpPr>
            <p:cNvPr id="397326" name="Rectangle 14"/>
            <p:cNvSpPr>
              <a:spLocks noChangeArrowheads="1"/>
            </p:cNvSpPr>
            <p:nvPr/>
          </p:nvSpPr>
          <p:spPr bwMode="auto">
            <a:xfrm>
              <a:off x="2784" y="1488"/>
              <a:ext cx="81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Chinese</a:t>
              </a:r>
            </a:p>
          </p:txBody>
        </p:sp>
        <p:sp>
          <p:nvSpPr>
            <p:cNvPr id="397327" name="Rectangle 15"/>
            <p:cNvSpPr>
              <a:spLocks noChangeArrowheads="1"/>
            </p:cNvSpPr>
            <p:nvPr/>
          </p:nvSpPr>
          <p:spPr bwMode="auto">
            <a:xfrm>
              <a:off x="2304" y="1488"/>
              <a:ext cx="48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Eat</a:t>
              </a:r>
            </a:p>
          </p:txBody>
        </p:sp>
        <p:sp>
          <p:nvSpPr>
            <p:cNvPr id="397328" name="Rectangle 16"/>
            <p:cNvSpPr>
              <a:spLocks noChangeArrowheads="1"/>
            </p:cNvSpPr>
            <p:nvPr/>
          </p:nvSpPr>
          <p:spPr bwMode="auto">
            <a:xfrm>
              <a:off x="1728" y="1488"/>
              <a:ext cx="57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To</a:t>
              </a:r>
            </a:p>
          </p:txBody>
        </p:sp>
        <p:sp>
          <p:nvSpPr>
            <p:cNvPr id="397329" name="Rectangle 17"/>
            <p:cNvSpPr>
              <a:spLocks noChangeArrowheads="1"/>
            </p:cNvSpPr>
            <p:nvPr/>
          </p:nvSpPr>
          <p:spPr bwMode="auto">
            <a:xfrm>
              <a:off x="1104" y="1488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Want</a:t>
              </a:r>
            </a:p>
          </p:txBody>
        </p:sp>
        <p:sp>
          <p:nvSpPr>
            <p:cNvPr id="397330" name="Rectangle 18"/>
            <p:cNvSpPr>
              <a:spLocks noChangeArrowheads="1"/>
            </p:cNvSpPr>
            <p:nvPr/>
          </p:nvSpPr>
          <p:spPr bwMode="auto">
            <a:xfrm>
              <a:off x="576" y="1488"/>
              <a:ext cx="52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2400"/>
                <a:t>I</a:t>
              </a:r>
            </a:p>
          </p:txBody>
        </p:sp>
        <p:sp>
          <p:nvSpPr>
            <p:cNvPr id="397331" name="Line 19"/>
            <p:cNvSpPr>
              <a:spLocks noChangeShapeType="1"/>
            </p:cNvSpPr>
            <p:nvPr/>
          </p:nvSpPr>
          <p:spPr bwMode="auto">
            <a:xfrm>
              <a:off x="576" y="1488"/>
              <a:ext cx="42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2" name="Line 20"/>
            <p:cNvSpPr>
              <a:spLocks noChangeShapeType="1"/>
            </p:cNvSpPr>
            <p:nvPr/>
          </p:nvSpPr>
          <p:spPr bwMode="auto">
            <a:xfrm>
              <a:off x="576" y="1872"/>
              <a:ext cx="42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3" name="Line 21"/>
            <p:cNvSpPr>
              <a:spLocks noChangeShapeType="1"/>
            </p:cNvSpPr>
            <p:nvPr/>
          </p:nvSpPr>
          <p:spPr bwMode="auto">
            <a:xfrm>
              <a:off x="576" y="2160"/>
              <a:ext cx="42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4" name="Line 22"/>
            <p:cNvSpPr>
              <a:spLocks noChangeShapeType="1"/>
            </p:cNvSpPr>
            <p:nvPr/>
          </p:nvSpPr>
          <p:spPr bwMode="auto">
            <a:xfrm>
              <a:off x="576" y="1488"/>
              <a:ext cx="0" cy="6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5" name="Line 23"/>
            <p:cNvSpPr>
              <a:spLocks noChangeShapeType="1"/>
            </p:cNvSpPr>
            <p:nvPr/>
          </p:nvSpPr>
          <p:spPr bwMode="auto">
            <a:xfrm>
              <a:off x="1104" y="148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6" name="Line 24"/>
            <p:cNvSpPr>
              <a:spLocks noChangeShapeType="1"/>
            </p:cNvSpPr>
            <p:nvPr/>
          </p:nvSpPr>
          <p:spPr bwMode="auto">
            <a:xfrm>
              <a:off x="1728" y="148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7" name="Line 25"/>
            <p:cNvSpPr>
              <a:spLocks noChangeShapeType="1"/>
            </p:cNvSpPr>
            <p:nvPr/>
          </p:nvSpPr>
          <p:spPr bwMode="auto">
            <a:xfrm>
              <a:off x="2304" y="148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8" name="Line 26"/>
            <p:cNvSpPr>
              <a:spLocks noChangeShapeType="1"/>
            </p:cNvSpPr>
            <p:nvPr/>
          </p:nvSpPr>
          <p:spPr bwMode="auto">
            <a:xfrm>
              <a:off x="2784" y="148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39" name="Line 27"/>
            <p:cNvSpPr>
              <a:spLocks noChangeShapeType="1"/>
            </p:cNvSpPr>
            <p:nvPr/>
          </p:nvSpPr>
          <p:spPr bwMode="auto">
            <a:xfrm>
              <a:off x="3600" y="148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40" name="Line 28"/>
            <p:cNvSpPr>
              <a:spLocks noChangeShapeType="1"/>
            </p:cNvSpPr>
            <p:nvPr/>
          </p:nvSpPr>
          <p:spPr bwMode="auto">
            <a:xfrm>
              <a:off x="4128" y="148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7341" name="Line 29"/>
            <p:cNvSpPr>
              <a:spLocks noChangeShapeType="1"/>
            </p:cNvSpPr>
            <p:nvPr/>
          </p:nvSpPr>
          <p:spPr bwMode="auto">
            <a:xfrm>
              <a:off x="4848" y="1488"/>
              <a:ext cx="0" cy="6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97342" name="Object 30"/>
          <p:cNvGraphicFramePr>
            <a:graphicFrameLocks noChangeAspect="1"/>
          </p:cNvGraphicFramePr>
          <p:nvPr/>
        </p:nvGraphicFramePr>
        <p:xfrm>
          <a:off x="5638800" y="5791200"/>
          <a:ext cx="1409700" cy="660400"/>
        </p:xfrm>
        <a:graphic>
          <a:graphicData uri="http://schemas.openxmlformats.org/presentationml/2006/ole">
            <p:oleObj spid="_x0000_s397342" name="Equation" r:id="rId4" imgW="140940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What's being captured with ...</a:t>
            </a:r>
          </a:p>
          <a:p>
            <a:pPr lvl="1"/>
            <a:r>
              <a:rPr lang="en-US"/>
              <a:t>P(want | I) = .32 </a:t>
            </a:r>
          </a:p>
          <a:p>
            <a:pPr lvl="1"/>
            <a:r>
              <a:rPr lang="en-US"/>
              <a:t>P(to | want) = .65</a:t>
            </a:r>
          </a:p>
          <a:p>
            <a:pPr lvl="1"/>
            <a:r>
              <a:rPr lang="en-US"/>
              <a:t>P(eat | to) = .26 </a:t>
            </a:r>
          </a:p>
          <a:p>
            <a:pPr lvl="1"/>
            <a:r>
              <a:rPr lang="en-US"/>
              <a:t>P(food | Chinese) = .56</a:t>
            </a:r>
          </a:p>
          <a:p>
            <a:pPr lvl="1"/>
            <a:r>
              <a:rPr lang="en-US"/>
              <a:t>P(lunch | eat) = .055</a:t>
            </a:r>
          </a:p>
          <a:p>
            <a:r>
              <a:rPr lang="en-US"/>
              <a:t>What about...</a:t>
            </a:r>
          </a:p>
          <a:p>
            <a:pPr lvl="1"/>
            <a:r>
              <a:rPr lang="en-US"/>
              <a:t>P(I | I) = .0023</a:t>
            </a:r>
          </a:p>
          <a:p>
            <a:pPr lvl="1"/>
            <a:r>
              <a:rPr lang="en-US"/>
              <a:t>P(I | want) = .0025</a:t>
            </a:r>
          </a:p>
          <a:p>
            <a:pPr lvl="1"/>
            <a:r>
              <a:rPr lang="en-US"/>
              <a:t>P(I | food) = .013</a:t>
            </a:r>
          </a:p>
        </p:txBody>
      </p:sp>
      <p:sp>
        <p:nvSpPr>
          <p:cNvPr id="39833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do we learn about the language?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P(I | I) = .0023 </a:t>
            </a:r>
            <a:r>
              <a:rPr lang="en-US" dirty="0">
                <a:solidFill>
                  <a:srgbClr val="0070C0"/>
                </a:solidFill>
              </a:rPr>
              <a:t>I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want </a:t>
            </a:r>
          </a:p>
          <a:p>
            <a:pPr lvl="1"/>
            <a:r>
              <a:rPr lang="en-US" dirty="0"/>
              <a:t>P(I | want) = .0025 </a:t>
            </a:r>
            <a:r>
              <a:rPr lang="en-US" dirty="0">
                <a:solidFill>
                  <a:srgbClr val="0070C0"/>
                </a:solidFill>
              </a:rPr>
              <a:t>I want I want</a:t>
            </a:r>
          </a:p>
          <a:p>
            <a:pPr lvl="1"/>
            <a:r>
              <a:rPr lang="en-US" dirty="0"/>
              <a:t>P(I | food) = .013 </a:t>
            </a:r>
            <a:r>
              <a:rPr lang="en-US" dirty="0">
                <a:solidFill>
                  <a:srgbClr val="0070C0"/>
                </a:solidFill>
              </a:rPr>
              <a:t>the kind of food I want is </a:t>
            </a:r>
            <a:r>
              <a:rPr lang="en-US" dirty="0"/>
              <a:t>...</a:t>
            </a:r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106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As we increase the value of N, the accuracy of an n-gram model increases, since choice of next word becomes increasingly constrained</a:t>
            </a:r>
          </a:p>
          <a:p>
            <a:pPr>
              <a:lnSpc>
                <a:spcPct val="90000"/>
              </a:lnSpc>
            </a:pPr>
            <a:r>
              <a:rPr lang="en-US" dirty="0"/>
              <a:t>Generating sentences with random unigrams...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Every enter now severally so, let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Hill he late speaks; or! a more to leg less first you enter</a:t>
            </a:r>
          </a:p>
          <a:p>
            <a:pPr>
              <a:lnSpc>
                <a:spcPct val="90000"/>
              </a:lnSpc>
            </a:pPr>
            <a:r>
              <a:rPr lang="en-US" dirty="0"/>
              <a:t>With bigrams...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What means, sir.  I confess she?  then all sorts, he is trim, captain.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Why dost stand forth thy canopy, forsooth; he is this palpable hit the King Henry.</a:t>
            </a:r>
          </a:p>
        </p:txBody>
      </p:sp>
      <p:sp>
        <p:nvSpPr>
          <p:cNvPr id="400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Approximating Shakespeare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7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153400" cy="5562600"/>
          </a:xfrm>
        </p:spPr>
        <p:txBody>
          <a:bodyPr/>
          <a:lstStyle/>
          <a:p>
            <a:r>
              <a:rPr lang="en-US" dirty="0"/>
              <a:t>Trigrams</a:t>
            </a:r>
          </a:p>
          <a:p>
            <a:pPr lvl="1"/>
            <a:r>
              <a:rPr lang="en-US" i="1" dirty="0">
                <a:solidFill>
                  <a:srgbClr val="0070C0"/>
                </a:solidFill>
              </a:rPr>
              <a:t>Sweet prince, Falstaff shall die.</a:t>
            </a:r>
          </a:p>
          <a:p>
            <a:pPr lvl="1"/>
            <a:r>
              <a:rPr lang="en-US" i="1" dirty="0">
                <a:solidFill>
                  <a:srgbClr val="0070C0"/>
                </a:solidFill>
              </a:rPr>
              <a:t>This shall forbid it should be branded, if renown made it empty.</a:t>
            </a:r>
          </a:p>
          <a:p>
            <a:r>
              <a:rPr lang="en-US" dirty="0" err="1"/>
              <a:t>Quadrigrams</a:t>
            </a:r>
            <a:endParaRPr lang="en-US" dirty="0"/>
          </a:p>
          <a:p>
            <a:pPr lvl="1"/>
            <a:r>
              <a:rPr lang="en-US" i="1" dirty="0">
                <a:solidFill>
                  <a:srgbClr val="0070C0"/>
                </a:solidFill>
              </a:rPr>
              <a:t>What!  I will go seek the traitor Gloucester.</a:t>
            </a:r>
          </a:p>
          <a:p>
            <a:pPr lvl="1"/>
            <a:r>
              <a:rPr lang="en-US" i="1" dirty="0">
                <a:solidFill>
                  <a:srgbClr val="0070C0"/>
                </a:solidFill>
              </a:rPr>
              <a:t>Will you not tell me who I am?</a:t>
            </a:r>
          </a:p>
          <a:p>
            <a:endParaRPr lang="en-US" i="1" dirty="0">
              <a:solidFill>
                <a:srgbClr val="3399FF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“But it must be recognized that the notion of “probability of a sentence” is an entirely useless one, under any known interpretation of this term.”              Noam Chomsky (1969)</a:t>
            </a:r>
            <a:br>
              <a:rPr lang="en-US"/>
            </a:br>
            <a:endParaRPr lang="en-US"/>
          </a:p>
          <a:p>
            <a:r>
              <a:rPr lang="en-US"/>
              <a:t>“Anytime a linguist leaves the group the recognition rate goes up.”</a:t>
            </a:r>
            <a:br>
              <a:rPr lang="en-US"/>
            </a:br>
            <a:r>
              <a:rPr lang="en-US"/>
              <a:t>				Fred Jelinek (1988)</a:t>
            </a: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533400"/>
            <a:ext cx="7772400" cy="5486400"/>
          </a:xfrm>
        </p:spPr>
        <p:txBody>
          <a:bodyPr/>
          <a:lstStyle/>
          <a:p>
            <a:r>
              <a:rPr lang="en-US" dirty="0"/>
              <a:t>There are 884,647 tokens, with 29,066 word form types, in an approximately one million word Shakespeare corpus</a:t>
            </a:r>
          </a:p>
          <a:p>
            <a:r>
              <a:rPr lang="en-US" dirty="0"/>
              <a:t>Shakespeare produced 300,000 bigram types out of 844 million possible bigrams:  so, 99.96% of the possible bigrams were never seen (have zero entries in the table)</a:t>
            </a:r>
          </a:p>
          <a:p>
            <a:r>
              <a:rPr lang="en-US" dirty="0" err="1"/>
              <a:t>Quadrigrams</a:t>
            </a:r>
            <a:r>
              <a:rPr lang="en-US" dirty="0"/>
              <a:t>:   What's coming out looks like Shakespeare because it </a:t>
            </a:r>
            <a:r>
              <a:rPr lang="en-US" b="1" i="1" dirty="0"/>
              <a:t>is</a:t>
            </a:r>
            <a:r>
              <a:rPr lang="en-US" dirty="0"/>
              <a:t> Shakespeare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we repeated the Shakespeare experiment but trained our n-grams on a Wall Street Journal corpus, what would we get?</a:t>
            </a:r>
          </a:p>
          <a:p>
            <a:r>
              <a:rPr lang="en-US"/>
              <a:t>This has major implications for corpus selection or design</a:t>
            </a:r>
          </a:p>
        </p:txBody>
      </p:sp>
      <p:sp>
        <p:nvSpPr>
          <p:cNvPr id="403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N-Gram Training Sensitivity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411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wall street journal is </a:t>
            </a:r>
            <a:r>
              <a:rPr lang="en-US" i="1"/>
              <a:t>not </a:t>
            </a:r>
            <a:r>
              <a:rPr lang="en-US"/>
              <a:t>shakespeare</a:t>
            </a:r>
          </a:p>
        </p:txBody>
      </p:sp>
      <p:pic>
        <p:nvPicPr>
          <p:cNvPr id="474116" name="Picture 4" descr="shakes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905000"/>
            <a:ext cx="7924800" cy="3995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Perplexity and Entropy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447800"/>
            <a:ext cx="7693025" cy="3724275"/>
          </a:xfrm>
        </p:spPr>
        <p:txBody>
          <a:bodyPr/>
          <a:lstStyle/>
          <a:p>
            <a:r>
              <a:rPr lang="en-US" sz="2600" dirty="0"/>
              <a:t>Information theoretic metrics</a:t>
            </a:r>
          </a:p>
          <a:p>
            <a:pPr lvl="1"/>
            <a:r>
              <a:rPr lang="en-US" dirty="0"/>
              <a:t>Useful in measuring how well a </a:t>
            </a:r>
            <a:r>
              <a:rPr lang="en-US" dirty="0">
                <a:solidFill>
                  <a:schemeClr val="accent2"/>
                </a:solidFill>
              </a:rPr>
              <a:t>grammar</a:t>
            </a:r>
            <a:r>
              <a:rPr lang="en-US" dirty="0"/>
              <a:t> or </a:t>
            </a:r>
            <a:r>
              <a:rPr lang="en-US" dirty="0">
                <a:solidFill>
                  <a:schemeClr val="accent2"/>
                </a:solidFill>
              </a:rPr>
              <a:t>language model (LM) </a:t>
            </a:r>
            <a:r>
              <a:rPr lang="en-US" dirty="0"/>
              <a:t>models a natural language or a corpus</a:t>
            </a:r>
          </a:p>
          <a:p>
            <a:endParaRPr lang="en-US" sz="2600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Perplexity</a:t>
            </a:r>
            <a:r>
              <a:rPr lang="en-US" dirty="0" smtClean="0"/>
              <a:t>: At each choice point in a grammar or LM, what are the average number of choices that can be made, weighted by their probabilities of </a:t>
            </a:r>
            <a:r>
              <a:rPr lang="en-US" dirty="0" err="1" smtClean="0"/>
              <a:t>occurence</a:t>
            </a:r>
            <a:r>
              <a:rPr lang="en-US" dirty="0" smtClean="0"/>
              <a:t>?  How much probability does a LM(1) assign to the sentences of a corpus, compared to another LM(2)?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</a:t>
            </a:r>
            <a:r>
              <a:rPr lang="en-US" dirty="0" err="1" smtClean="0"/>
              <a:t>ngram</a:t>
            </a:r>
            <a:r>
              <a:rPr lang="en-US" dirty="0" smtClean="0"/>
              <a:t> modeling be stronger than FSAs?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what kinds of tasks would each be better? 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What about the task of speech recognition?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FSAs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small number of events occur with high frequency</a:t>
            </a:r>
          </a:p>
          <a:p>
            <a:pPr>
              <a:lnSpc>
                <a:spcPct val="90000"/>
              </a:lnSpc>
            </a:pPr>
            <a:r>
              <a:rPr lang="en-US" dirty="0"/>
              <a:t>A large number of events occur with low frequency</a:t>
            </a:r>
          </a:p>
          <a:p>
            <a:pPr>
              <a:lnSpc>
                <a:spcPct val="90000"/>
              </a:lnSpc>
            </a:pPr>
            <a:r>
              <a:rPr lang="en-US" dirty="0"/>
              <a:t>You can quickly collect statistics on the high frequency events</a:t>
            </a:r>
          </a:p>
          <a:p>
            <a:pPr>
              <a:lnSpc>
                <a:spcPct val="90000"/>
              </a:lnSpc>
            </a:pPr>
            <a:r>
              <a:rPr lang="en-US" dirty="0"/>
              <a:t>You might have to wait an arbitrarily long time to get valid statistics on low frequency events</a:t>
            </a:r>
          </a:p>
          <a:p>
            <a:pPr>
              <a:lnSpc>
                <a:spcPct val="90000"/>
              </a:lnSpc>
            </a:pPr>
            <a:r>
              <a:rPr lang="en-US" dirty="0"/>
              <a:t>Some of the zeroes in the table are really zeros  But others are simply low frequency events you haven't seen yet.  How to address?</a:t>
            </a:r>
          </a:p>
        </p:txBody>
      </p:sp>
      <p:sp>
        <p:nvSpPr>
          <p:cNvPr id="404482" name="AutoShap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Some Useful Empirical Observations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339966"/>
                </a:solidFill>
              </a:rPr>
              <a:t>Smoothing and Backoff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/>
              <a:t>:  how do you handle unseen n-grams?</a:t>
            </a:r>
          </a:p>
          <a:p>
            <a:r>
              <a:rPr lang="en-US">
                <a:solidFill>
                  <a:srgbClr val="339966"/>
                </a:solidFill>
              </a:rPr>
              <a:t>Perplexity</a:t>
            </a:r>
            <a:r>
              <a:rPr lang="en-US"/>
              <a:t> and </a:t>
            </a:r>
            <a:r>
              <a:rPr lang="en-US">
                <a:solidFill>
                  <a:srgbClr val="339966"/>
                </a:solidFill>
              </a:rPr>
              <a:t>entropy</a:t>
            </a:r>
            <a:r>
              <a:rPr lang="en-US"/>
              <a:t>:  how do you estimate how well your language model fits a corpus once you’re done?</a:t>
            </a:r>
          </a:p>
          <a:p>
            <a:endParaRPr lang="en-US"/>
          </a:p>
        </p:txBody>
      </p:sp>
      <p:sp>
        <p:nvSpPr>
          <p:cNvPr id="417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Important 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Smoothing is like Robin Hood:</a:t>
            </a:r>
            <a:br>
              <a:rPr lang="en-US" sz="2400"/>
            </a:br>
            <a:r>
              <a:rPr lang="en-US" sz="2400"/>
              <a:t>Steal from the rich and give to the poor (in probability mass</a:t>
            </a:r>
            <a:r>
              <a:rPr lang="en-US" sz="3200"/>
              <a:t>)</a:t>
            </a:r>
          </a:p>
        </p:txBody>
      </p:sp>
      <p:pic>
        <p:nvPicPr>
          <p:cNvPr id="4761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828800"/>
            <a:ext cx="7026275" cy="4313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1905000" y="6521450"/>
            <a:ext cx="1939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dirty="0">
                <a:latin typeface="Times New Roman" pitchFamily="18" charset="0"/>
              </a:rPr>
              <a:t>Slide from Dan Klein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763000" cy="4953000"/>
          </a:xfrm>
        </p:spPr>
        <p:txBody>
          <a:bodyPr/>
          <a:lstStyle/>
          <a:p>
            <a:r>
              <a:rPr lang="en-US" dirty="0"/>
              <a:t>Every n-gram training matrix is sparse, even for very large corpora </a:t>
            </a:r>
          </a:p>
          <a:p>
            <a:pPr lvl="1"/>
            <a:r>
              <a:rPr lang="en-US" dirty="0" err="1">
                <a:solidFill>
                  <a:schemeClr val="folHlink"/>
                </a:solidFill>
                <a:hlinkClick r:id="rId3"/>
              </a:rPr>
              <a:t>Zipf’s</a:t>
            </a:r>
            <a:r>
              <a:rPr lang="en-US" dirty="0">
                <a:solidFill>
                  <a:schemeClr val="folHlink"/>
                </a:solidFill>
                <a:hlinkClick r:id="rId3"/>
              </a:rPr>
              <a:t> law</a:t>
            </a:r>
            <a:r>
              <a:rPr lang="en-US" dirty="0"/>
              <a:t>: a word’s frequency is approximately inversely proportional to its rank in the word distribution list</a:t>
            </a:r>
          </a:p>
          <a:p>
            <a:r>
              <a:rPr lang="en-US" dirty="0"/>
              <a:t>Solution: estimate the likelihood of unseen n-grams</a:t>
            </a:r>
          </a:p>
          <a:p>
            <a:r>
              <a:rPr lang="en-US" dirty="0"/>
              <a:t>Problems:  how do you adjust the rest of the corpus to accommodate these ‘phantom’ n-grams?</a:t>
            </a:r>
          </a:p>
        </p:txBody>
      </p:sp>
      <p:sp>
        <p:nvSpPr>
          <p:cNvPr id="40550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772400" cy="762000"/>
          </a:xfrm>
        </p:spPr>
        <p:txBody>
          <a:bodyPr/>
          <a:lstStyle/>
          <a:p>
            <a:r>
              <a:rPr lang="en-US"/>
              <a:t>Smoothing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For unigrams:</a:t>
            </a:r>
          </a:p>
          <a:p>
            <a:pPr lvl="1"/>
            <a:r>
              <a:rPr lang="en-US" dirty="0"/>
              <a:t>Add 1 to every word (type) count</a:t>
            </a:r>
          </a:p>
          <a:p>
            <a:pPr lvl="1"/>
            <a:r>
              <a:rPr lang="en-US" dirty="0"/>
              <a:t>Normalize by N (tokens) /(N (tokens) +V (types))</a:t>
            </a:r>
          </a:p>
          <a:p>
            <a:pPr lvl="1"/>
            <a:r>
              <a:rPr lang="en-US" dirty="0"/>
              <a:t>Smoothed count (adjusted for additions to N) is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Normalize by N to get the new unigram probability:</a:t>
            </a:r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/>
              <a:t>For bigrams:</a:t>
            </a:r>
          </a:p>
          <a:p>
            <a:pPr lvl="1"/>
            <a:r>
              <a:rPr lang="en-US" dirty="0"/>
              <a:t>Add 1 to every bigram c(w</a:t>
            </a:r>
            <a:r>
              <a:rPr lang="en-US" baseline="-25000" dirty="0"/>
              <a:t>n-1 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) + 1</a:t>
            </a:r>
          </a:p>
          <a:p>
            <a:pPr lvl="1"/>
            <a:r>
              <a:rPr lang="en-US" dirty="0" err="1"/>
              <a:t>Incr</a:t>
            </a:r>
            <a:r>
              <a:rPr lang="en-US" dirty="0"/>
              <a:t> unigram count by vocabulary size c(w</a:t>
            </a:r>
            <a:r>
              <a:rPr lang="en-US" baseline="-25000" dirty="0"/>
              <a:t>n-1</a:t>
            </a:r>
            <a:r>
              <a:rPr lang="en-US" dirty="0"/>
              <a:t>) + V</a:t>
            </a:r>
            <a:endParaRPr lang="en-US" baseline="-25000" dirty="0"/>
          </a:p>
        </p:txBody>
      </p:sp>
      <p:sp>
        <p:nvSpPr>
          <p:cNvPr id="413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Add-one Smoothing</a:t>
            </a:r>
          </a:p>
        </p:txBody>
      </p:sp>
      <p:graphicFrame>
        <p:nvGraphicFramePr>
          <p:cNvPr id="413700" name="Object 4"/>
          <p:cNvGraphicFramePr>
            <a:graphicFrameLocks noChangeAspect="1"/>
          </p:cNvGraphicFramePr>
          <p:nvPr/>
        </p:nvGraphicFramePr>
        <p:xfrm>
          <a:off x="3505200" y="3657600"/>
          <a:ext cx="1358900" cy="561975"/>
        </p:xfrm>
        <a:graphic>
          <a:graphicData uri="http://schemas.openxmlformats.org/presentationml/2006/ole">
            <p:oleObj spid="_x0000_s413700" name="Equation" r:id="rId4" imgW="1358640" imgH="558720" progId="Equation.3">
              <p:embed/>
            </p:oleObj>
          </a:graphicData>
        </a:graphic>
      </p:graphicFrame>
      <p:graphicFrame>
        <p:nvGraphicFramePr>
          <p:cNvPr id="413701" name="Object 5"/>
          <p:cNvGraphicFramePr>
            <a:graphicFrameLocks noChangeAspect="1"/>
          </p:cNvGraphicFramePr>
          <p:nvPr/>
        </p:nvGraphicFramePr>
        <p:xfrm>
          <a:off x="3429000" y="5486400"/>
          <a:ext cx="1282700" cy="558800"/>
        </p:xfrm>
        <a:graphic>
          <a:graphicData uri="http://schemas.openxmlformats.org/presentationml/2006/ole">
            <p:oleObj spid="_x0000_s413701" name="Equation" r:id="rId5" imgW="128268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82309" name="Picture 5" descr="Words They Used Clean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07950"/>
            <a:ext cx="9144000" cy="7072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Discount: ratio of new counts to old (e.g. add-one smoothing changes the BERP bigram (</a:t>
            </a:r>
            <a:r>
              <a:rPr lang="en-US" dirty="0" err="1"/>
              <a:t>to|want</a:t>
            </a:r>
            <a:r>
              <a:rPr lang="en-US" dirty="0"/>
              <a:t>) from 786 to 331 (d</a:t>
            </a:r>
            <a:r>
              <a:rPr lang="en-US" baseline="-25000" dirty="0"/>
              <a:t>c</a:t>
            </a:r>
            <a:r>
              <a:rPr lang="en-US" dirty="0"/>
              <a:t>=.42) and  p(</a:t>
            </a:r>
            <a:r>
              <a:rPr lang="en-US" dirty="0" err="1"/>
              <a:t>to|want</a:t>
            </a:r>
            <a:r>
              <a:rPr lang="en-US" dirty="0"/>
              <a:t>) from .65 to .28)</a:t>
            </a:r>
          </a:p>
          <a:p>
            <a:pPr lvl="1"/>
            <a:r>
              <a:rPr lang="en-US" dirty="0"/>
              <a:t>But this changes counts drastically:  </a:t>
            </a:r>
          </a:p>
          <a:p>
            <a:pPr lvl="2"/>
            <a:r>
              <a:rPr lang="en-US" dirty="0"/>
              <a:t>too much weight given to unseen </a:t>
            </a:r>
            <a:r>
              <a:rPr lang="en-US" dirty="0" err="1"/>
              <a:t>ngrams</a:t>
            </a:r>
            <a:endParaRPr lang="en-US" dirty="0"/>
          </a:p>
          <a:p>
            <a:pPr lvl="2"/>
            <a:r>
              <a:rPr lang="en-US" dirty="0"/>
              <a:t>in practice, unsmoothed bigrams often work better!</a:t>
            </a:r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693025" cy="327501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A zero </a:t>
            </a:r>
            <a:r>
              <a:rPr lang="en-US" dirty="0" err="1"/>
              <a:t>ngram</a:t>
            </a:r>
            <a:r>
              <a:rPr lang="en-US" dirty="0"/>
              <a:t> is just an </a:t>
            </a:r>
            <a:r>
              <a:rPr lang="en-US" dirty="0" err="1"/>
              <a:t>ngram</a:t>
            </a:r>
            <a:r>
              <a:rPr lang="en-US" dirty="0"/>
              <a:t> you haven’t seen yet…but every </a:t>
            </a:r>
            <a:r>
              <a:rPr lang="en-US" dirty="0" err="1"/>
              <a:t>ngram</a:t>
            </a:r>
            <a:r>
              <a:rPr lang="en-US" dirty="0"/>
              <a:t> in the corpus was unseen once…so...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many times did we see an </a:t>
            </a:r>
            <a:r>
              <a:rPr lang="en-US" dirty="0" err="1"/>
              <a:t>ngram</a:t>
            </a:r>
            <a:r>
              <a:rPr lang="en-US" dirty="0"/>
              <a:t> for the first time?  Once for each </a:t>
            </a:r>
            <a:r>
              <a:rPr lang="en-US" dirty="0" err="1"/>
              <a:t>ngram</a:t>
            </a:r>
            <a:r>
              <a:rPr lang="en-US" dirty="0"/>
              <a:t> type (T)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Est. total probability of unseen bigrams as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View training corpus as series of events, one for each token (N) and one for each new type (T)</a:t>
            </a:r>
          </a:p>
        </p:txBody>
      </p:sp>
      <p:sp>
        <p:nvSpPr>
          <p:cNvPr id="406532" name="Rectangle 4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  <a:ln/>
        </p:spPr>
        <p:txBody>
          <a:bodyPr anchor="ctr"/>
          <a:lstStyle/>
          <a:p>
            <a:r>
              <a:rPr lang="en-US"/>
              <a:t>Witten-Bell Discounting</a:t>
            </a:r>
          </a:p>
        </p:txBody>
      </p:sp>
      <p:graphicFrame>
        <p:nvGraphicFramePr>
          <p:cNvPr id="406531" name="Object 3"/>
          <p:cNvGraphicFramePr>
            <a:graphicFrameLocks noChangeAspect="1"/>
          </p:cNvGraphicFramePr>
          <p:nvPr/>
        </p:nvGraphicFramePr>
        <p:xfrm>
          <a:off x="4038600" y="3352800"/>
          <a:ext cx="723900" cy="561975"/>
        </p:xfrm>
        <a:graphic>
          <a:graphicData uri="http://schemas.openxmlformats.org/presentationml/2006/ole">
            <p:oleObj spid="_x0000_s406531" name="Equation" r:id="rId4" imgW="72360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/>
              <a:t>We can divide the probability mass equally among unseen bigrams….or we can condition the probability of an unseen bigram on the first word of the bigram</a:t>
            </a:r>
          </a:p>
          <a:p>
            <a:pPr lvl="1"/>
            <a:r>
              <a:rPr lang="en-US"/>
              <a:t>Discount values for Witten-Bell are much more reasonable than Add-One</a:t>
            </a:r>
          </a:p>
          <a:p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7772400" cy="4343400"/>
          </a:xfrm>
        </p:spPr>
        <p:txBody>
          <a:bodyPr/>
          <a:lstStyle/>
          <a:p>
            <a:r>
              <a:rPr lang="en-US"/>
              <a:t>Re-estimate amount of probability mass for zero (or low count) ngrams by looking at ngrams with higher counts</a:t>
            </a:r>
          </a:p>
          <a:p>
            <a:pPr lvl="1"/>
            <a:r>
              <a:rPr lang="en-US"/>
              <a:t>Estimate </a:t>
            </a:r>
          </a:p>
          <a:p>
            <a:pPr lvl="1"/>
            <a:endParaRPr lang="en-US"/>
          </a:p>
          <a:p>
            <a:pPr lvl="1"/>
            <a:r>
              <a:rPr lang="en-US"/>
              <a:t>E.g. N</a:t>
            </a:r>
            <a:r>
              <a:rPr lang="en-US" baseline="-25000"/>
              <a:t>0</a:t>
            </a:r>
            <a:r>
              <a:rPr lang="en-US"/>
              <a:t>’s adjusted count is a function of the count of ngrams that occur once, N</a:t>
            </a:r>
            <a:r>
              <a:rPr lang="en-US" baseline="-25000"/>
              <a:t>1</a:t>
            </a:r>
            <a:r>
              <a:rPr lang="en-US"/>
              <a:t> </a:t>
            </a:r>
          </a:p>
          <a:p>
            <a:pPr lvl="1"/>
            <a:r>
              <a:rPr lang="en-US"/>
              <a:t>Assumes: </a:t>
            </a:r>
          </a:p>
          <a:p>
            <a:pPr lvl="2"/>
            <a:r>
              <a:rPr lang="en-US"/>
              <a:t>word bigrams follow a binomial distribution</a:t>
            </a:r>
          </a:p>
          <a:p>
            <a:pPr lvl="2"/>
            <a:r>
              <a:rPr lang="en-US"/>
              <a:t>We know number of unseen bigrams (VxV-seen)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407556" name="Rectangle 4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  <a:ln/>
        </p:spPr>
        <p:txBody>
          <a:bodyPr anchor="ctr"/>
          <a:lstStyle/>
          <a:p>
            <a:r>
              <a:rPr lang="en-US"/>
              <a:t>Good-Turing Discounting</a:t>
            </a:r>
          </a:p>
        </p:txBody>
      </p:sp>
      <p:graphicFrame>
        <p:nvGraphicFramePr>
          <p:cNvPr id="407555" name="Object 3"/>
          <p:cNvGraphicFramePr>
            <a:graphicFrameLocks noChangeAspect="1"/>
          </p:cNvGraphicFramePr>
          <p:nvPr/>
        </p:nvGraphicFramePr>
        <p:xfrm>
          <a:off x="2971800" y="3048000"/>
          <a:ext cx="2044700" cy="825500"/>
        </p:xfrm>
        <a:graphic>
          <a:graphicData uri="http://schemas.openxmlformats.org/presentationml/2006/ole">
            <p:oleObj spid="_x0000_s407555" name="Equation" r:id="rId4" imgW="2044440" imgH="825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e.g. a trigram model</a:t>
            </a:r>
          </a:p>
          <a:p>
            <a:pPr lvl="1"/>
            <a:r>
              <a:rPr lang="en-US"/>
              <a:t>Compute unigram, bigram and trigram probabilities</a:t>
            </a:r>
          </a:p>
          <a:p>
            <a:pPr lvl="1"/>
            <a:r>
              <a:rPr lang="en-US"/>
              <a:t>In use:</a:t>
            </a:r>
          </a:p>
          <a:p>
            <a:pPr lvl="2"/>
            <a:r>
              <a:rPr lang="en-US"/>
              <a:t>Where trigram unavailable </a:t>
            </a:r>
            <a:r>
              <a:rPr lang="en-US">
                <a:solidFill>
                  <a:schemeClr val="accent2"/>
                </a:solidFill>
              </a:rPr>
              <a:t>back off</a:t>
            </a:r>
            <a:r>
              <a:rPr lang="en-US"/>
              <a:t> to bigram if available, o.w. unigram probability</a:t>
            </a:r>
          </a:p>
          <a:p>
            <a:pPr lvl="2"/>
            <a:r>
              <a:rPr lang="en-US"/>
              <a:t>E.g </a:t>
            </a:r>
            <a:r>
              <a:rPr lang="en-US">
                <a:solidFill>
                  <a:schemeClr val="hlink"/>
                </a:solidFill>
              </a:rPr>
              <a:t>An omnivorous </a:t>
            </a:r>
            <a:r>
              <a:rPr lang="en-US" b="1" i="1">
                <a:solidFill>
                  <a:schemeClr val="hlink"/>
                </a:solidFill>
              </a:rPr>
              <a:t>unicorn</a:t>
            </a:r>
            <a:endParaRPr lang="en-US" b="1" i="1"/>
          </a:p>
          <a:p>
            <a:endParaRPr lang="en-US"/>
          </a:p>
        </p:txBody>
      </p:sp>
      <p:sp>
        <p:nvSpPr>
          <p:cNvPr id="41677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Backoff methods (e.g. Katz ‘87)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Back-off to the class rather than the word</a:t>
            </a:r>
          </a:p>
          <a:p>
            <a:pPr lvl="1"/>
            <a:r>
              <a:rPr lang="en-US"/>
              <a:t>Particularly useful for proper nouns (e.g., names)</a:t>
            </a:r>
          </a:p>
          <a:p>
            <a:pPr lvl="1"/>
            <a:r>
              <a:rPr lang="en-US"/>
              <a:t>Use count for the number of names in place of the particular name</a:t>
            </a:r>
          </a:p>
        </p:txBody>
      </p:sp>
      <p:sp>
        <p:nvSpPr>
          <p:cNvPr id="4792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Class-based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Google N-Gram Release</a:t>
            </a:r>
          </a:p>
        </p:txBody>
      </p:sp>
      <p:pic>
        <p:nvPicPr>
          <p:cNvPr id="470019" name="Picture 3" descr="google-ngra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295400"/>
            <a:ext cx="7010400" cy="2435225"/>
          </a:xfrm>
          <a:prstGeom prst="rect">
            <a:avLst/>
          </a:prstGeom>
          <a:noFill/>
        </p:spPr>
      </p:pic>
      <p:pic>
        <p:nvPicPr>
          <p:cNvPr id="470020" name="Picture 4" descr="google2-ngram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3810000"/>
            <a:ext cx="7467600" cy="132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incoming 92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incubator 99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independent 794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index 223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indication 72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indicator 120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indicators 45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indispensable 111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indispensible 40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333333"/>
                </a:solidFill>
                <a:latin typeface="Courier" pitchFamily="48" charset="0"/>
              </a:rPr>
              <a:t>serve as the individual 234</a:t>
            </a:r>
          </a:p>
        </p:txBody>
      </p:sp>
      <p:sp>
        <p:nvSpPr>
          <p:cNvPr id="4720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Google N-Gram Release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N-gram probabilities can be used to </a:t>
            </a:r>
            <a:r>
              <a:rPr lang="en-US" sz="2600" i="1"/>
              <a:t>estimate </a:t>
            </a:r>
            <a:r>
              <a:rPr lang="en-US" sz="2600"/>
              <a:t>the likelihood</a:t>
            </a:r>
          </a:p>
          <a:p>
            <a:pPr lvl="1">
              <a:lnSpc>
                <a:spcPct val="90000"/>
              </a:lnSpc>
            </a:pPr>
            <a:r>
              <a:rPr lang="en-US"/>
              <a:t>Of a word occurring in a context (N-1)</a:t>
            </a:r>
          </a:p>
          <a:p>
            <a:pPr lvl="1">
              <a:lnSpc>
                <a:spcPct val="90000"/>
              </a:lnSpc>
            </a:pPr>
            <a:r>
              <a:rPr lang="en-US"/>
              <a:t>Of a sentence occurring at all</a:t>
            </a:r>
          </a:p>
          <a:p>
            <a:pPr>
              <a:lnSpc>
                <a:spcPct val="90000"/>
              </a:lnSpc>
            </a:pPr>
            <a:r>
              <a:rPr lang="en-US" sz="2600"/>
              <a:t>Smoothing techniques deal with problems of unseen words in corpus</a:t>
            </a:r>
          </a:p>
          <a:p>
            <a:pPr>
              <a:lnSpc>
                <a:spcPct val="90000"/>
              </a:lnSpc>
            </a:pPr>
            <a:r>
              <a:rPr lang="en-US" sz="2600"/>
              <a:t>Entropy and perplexity can be used to evaluate the information content of a language and the goodness of fit of a LM or grammar</a:t>
            </a:r>
          </a:p>
          <a:p>
            <a:pPr>
              <a:lnSpc>
                <a:spcPct val="90000"/>
              </a:lnSpc>
            </a:pPr>
            <a:r>
              <a:rPr lang="en-US" sz="2600"/>
              <a:t>Read Ch. 5 on word classes and pos</a:t>
            </a:r>
          </a:p>
        </p:txBody>
      </p:sp>
      <p:sp>
        <p:nvSpPr>
          <p:cNvPr id="409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a NY Times story...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Stocks ...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Stocks plunged this ….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Stocks plunged this morning, despite a cut in interest rates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Stocks plunged this morning, despite a cut in interest rates by the Federal Reserve, as Wall ...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Stocks plunged this morning, despite a cut in interest rates by the Federal Reserve, as Wall Street began</a:t>
            </a:r>
          </a:p>
          <a:p>
            <a:endParaRPr lang="en-US" dirty="0"/>
          </a:p>
        </p:txBody>
      </p:sp>
      <p:sp>
        <p:nvSpPr>
          <p:cNvPr id="3368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Word Prediction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667000"/>
            <a:ext cx="7772400" cy="5410200"/>
          </a:xfrm>
        </p:spPr>
        <p:txBody>
          <a:bodyPr/>
          <a:lstStyle/>
          <a:p>
            <a:pPr lvl="1"/>
            <a:r>
              <a:rPr lang="en-US" dirty="0">
                <a:solidFill>
                  <a:srgbClr val="C00000"/>
                </a:solidFill>
              </a:rPr>
              <a:t>Stocks plunged this morning, despite a cut in interest rates by the Federal Reserve, as Wall Street began trading for the first time since last …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Stocks plunged this morning, despite a cut in interest rates by the Federal Reserve, as Wall Street began trading for the first time since last Tuesday's terrorist attacks.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Clearly, at least some of us have the ability to predict future words in an utterance.</a:t>
            </a:r>
          </a:p>
          <a:p>
            <a:r>
              <a:rPr lang="en-US"/>
              <a:t>How?</a:t>
            </a:r>
          </a:p>
          <a:p>
            <a:pPr lvl="1"/>
            <a:r>
              <a:rPr lang="en-US"/>
              <a:t>Domain knowledge</a:t>
            </a:r>
          </a:p>
          <a:p>
            <a:pPr lvl="1"/>
            <a:r>
              <a:rPr lang="en-US"/>
              <a:t>Syntactic knowledge</a:t>
            </a:r>
          </a:p>
          <a:p>
            <a:pPr lvl="1"/>
            <a:r>
              <a:rPr lang="en-US"/>
              <a:t>Lexical knowledge</a:t>
            </a:r>
          </a:p>
          <a:p>
            <a:pPr lvl="1"/>
            <a:endParaRPr lang="en-US"/>
          </a:p>
        </p:txBody>
      </p:sp>
      <p:sp>
        <p:nvSpPr>
          <p:cNvPr id="3389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Human Word Prediction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stock exchange posted a gain</a:t>
            </a:r>
          </a:p>
          <a:p>
            <a:pPr>
              <a:lnSpc>
                <a:spcPct val="90000"/>
              </a:lnSpc>
            </a:pPr>
            <a:r>
              <a:rPr lang="en-US" sz="2400"/>
              <a:t>The stock exchange took a loss</a:t>
            </a:r>
            <a:br>
              <a:rPr lang="en-US" sz="2400"/>
            </a:b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Stock prices surged at the start of the day</a:t>
            </a:r>
          </a:p>
          <a:p>
            <a:pPr>
              <a:lnSpc>
                <a:spcPct val="90000"/>
              </a:lnSpc>
            </a:pPr>
            <a:r>
              <a:rPr lang="en-US" sz="2400"/>
              <a:t>Stock prices got off to a strong start</a:t>
            </a:r>
            <a:br>
              <a:rPr lang="en-US" sz="2400"/>
            </a:b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I set the table (American)</a:t>
            </a:r>
          </a:p>
          <a:p>
            <a:pPr>
              <a:lnSpc>
                <a:spcPct val="90000"/>
              </a:lnSpc>
            </a:pPr>
            <a:r>
              <a:rPr lang="en-US" sz="2400"/>
              <a:t>I lay the table (British)</a:t>
            </a:r>
            <a:br>
              <a:rPr lang="en-US" sz="2400"/>
            </a:b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782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useful part of the knowledge needed to allow </a:t>
            </a:r>
            <a:r>
              <a:rPr lang="en-US">
                <a:solidFill>
                  <a:srgbClr val="339966"/>
                </a:solidFill>
              </a:rPr>
              <a:t>Word Prediction</a:t>
            </a:r>
            <a:r>
              <a:rPr lang="en-US"/>
              <a:t> can be captured using simple statistical techniques</a:t>
            </a:r>
          </a:p>
          <a:p>
            <a:r>
              <a:rPr lang="en-US"/>
              <a:t>In particular, we'll rely on the notion of the </a:t>
            </a:r>
            <a:r>
              <a:rPr lang="en-US">
                <a:solidFill>
                  <a:srgbClr val="339966"/>
                </a:solidFill>
              </a:rPr>
              <a:t>probability</a:t>
            </a:r>
            <a:r>
              <a:rPr lang="en-US"/>
              <a:t> of a sequence (of letters, words,…)</a:t>
            </a:r>
          </a:p>
          <a:p>
            <a:endParaRPr lang="en-US"/>
          </a:p>
        </p:txBody>
      </p:sp>
      <p:sp>
        <p:nvSpPr>
          <p:cNvPr id="3399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6863</TotalTime>
  <Words>2481</Words>
  <Application>Microsoft Office PowerPoint</Application>
  <PresentationFormat>On-screen Show (4:3)</PresentationFormat>
  <Paragraphs>450</Paragraphs>
  <Slides>48</Slides>
  <Notes>48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Concourse</vt:lpstr>
      <vt:lpstr>Equation</vt:lpstr>
      <vt:lpstr>CS 4705</vt:lpstr>
      <vt:lpstr>Homework</vt:lpstr>
      <vt:lpstr>Slide 3</vt:lpstr>
      <vt:lpstr>Slide 4</vt:lpstr>
      <vt:lpstr>Next Word Prediction</vt:lpstr>
      <vt:lpstr>Slide 6</vt:lpstr>
      <vt:lpstr>Human Word Prediction</vt:lpstr>
      <vt:lpstr>More Examples</vt:lpstr>
      <vt:lpstr>Claim</vt:lpstr>
      <vt:lpstr>Applications</vt:lpstr>
      <vt:lpstr>N-Gram Models of Language</vt:lpstr>
      <vt:lpstr>Corpora</vt:lpstr>
      <vt:lpstr>Counting Words in Corpora</vt:lpstr>
      <vt:lpstr>Terminology</vt:lpstr>
      <vt:lpstr>Simple N-Grams</vt:lpstr>
      <vt:lpstr>Computing the Probability of a Word Sequence</vt:lpstr>
      <vt:lpstr>Bigram Model</vt:lpstr>
      <vt:lpstr>Using N-Grams</vt:lpstr>
      <vt:lpstr>Training and Testing</vt:lpstr>
      <vt:lpstr>A Simple Example</vt:lpstr>
      <vt:lpstr>A Bigram Grammar Fragment from BERP</vt:lpstr>
      <vt:lpstr>Slide 22</vt:lpstr>
      <vt:lpstr>Slide 23</vt:lpstr>
      <vt:lpstr>BERP Bigram Counts</vt:lpstr>
      <vt:lpstr>BERP Bigram Probabilities</vt:lpstr>
      <vt:lpstr>What do we learn about the language?</vt:lpstr>
      <vt:lpstr>Slide 27</vt:lpstr>
      <vt:lpstr>Approximating Shakespeare</vt:lpstr>
      <vt:lpstr>Slide 29</vt:lpstr>
      <vt:lpstr>Slide 30</vt:lpstr>
      <vt:lpstr>N-Gram Training Sensitivity</vt:lpstr>
      <vt:lpstr>The wall street journal is not shakespeare</vt:lpstr>
      <vt:lpstr>Perplexity and Entropy</vt:lpstr>
      <vt:lpstr>Comparison with FSAs</vt:lpstr>
      <vt:lpstr>Some Useful Empirical Observations</vt:lpstr>
      <vt:lpstr>Some Important Concepts</vt:lpstr>
      <vt:lpstr>Smoothing is like Robin Hood: Steal from the rich and give to the poor (in probability mass)</vt:lpstr>
      <vt:lpstr>Smoothing Techniques</vt:lpstr>
      <vt:lpstr>Add-one Smoothing</vt:lpstr>
      <vt:lpstr>Slide 40</vt:lpstr>
      <vt:lpstr>Witten-Bell Discounting</vt:lpstr>
      <vt:lpstr>Slide 42</vt:lpstr>
      <vt:lpstr>Good-Turing Discounting</vt:lpstr>
      <vt:lpstr>Backoff methods (e.g. Katz ‘87) </vt:lpstr>
      <vt:lpstr>Class-based Models</vt:lpstr>
      <vt:lpstr>Google N-Gram Release</vt:lpstr>
      <vt:lpstr>Google N-Gram Release</vt:lpstr>
      <vt:lpstr>Summary</vt:lpstr>
    </vt:vector>
  </TitlesOfParts>
  <Company>AT&amp;T Labs-Research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creator>julia hirschberg</dc:creator>
  <cp:lastModifiedBy>kathy</cp:lastModifiedBy>
  <cp:revision>153</cp:revision>
  <dcterms:created xsi:type="dcterms:W3CDTF">2002-08-07T15:01:55Z</dcterms:created>
  <dcterms:modified xsi:type="dcterms:W3CDTF">2009-09-17T17:01:02Z</dcterms:modified>
</cp:coreProperties>
</file>