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52"/>
  </p:notesMasterIdLst>
  <p:handoutMasterIdLst>
    <p:handoutMasterId r:id="rId53"/>
  </p:handoutMasterIdLst>
  <p:sldIdLst>
    <p:sldId id="618" r:id="rId2"/>
    <p:sldId id="859" r:id="rId3"/>
    <p:sldId id="872" r:id="rId4"/>
    <p:sldId id="860" r:id="rId5"/>
    <p:sldId id="862" r:id="rId6"/>
    <p:sldId id="844" r:id="rId7"/>
    <p:sldId id="795" r:id="rId8"/>
    <p:sldId id="799" r:id="rId9"/>
    <p:sldId id="864" r:id="rId10"/>
    <p:sldId id="800" r:id="rId11"/>
    <p:sldId id="868" r:id="rId12"/>
    <p:sldId id="681" r:id="rId13"/>
    <p:sldId id="770" r:id="rId14"/>
    <p:sldId id="883" r:id="rId15"/>
    <p:sldId id="884" r:id="rId16"/>
    <p:sldId id="621" r:id="rId17"/>
    <p:sldId id="706" r:id="rId18"/>
    <p:sldId id="875" r:id="rId19"/>
    <p:sldId id="651" r:id="rId20"/>
    <p:sldId id="689" r:id="rId21"/>
    <p:sldId id="885" r:id="rId22"/>
    <p:sldId id="839" r:id="rId23"/>
    <p:sldId id="869" r:id="rId24"/>
    <p:sldId id="802" r:id="rId25"/>
    <p:sldId id="886" r:id="rId26"/>
    <p:sldId id="804" r:id="rId27"/>
    <p:sldId id="873" r:id="rId28"/>
    <p:sldId id="874" r:id="rId29"/>
    <p:sldId id="826" r:id="rId30"/>
    <p:sldId id="823" r:id="rId31"/>
    <p:sldId id="832" r:id="rId32"/>
    <p:sldId id="887" r:id="rId33"/>
    <p:sldId id="840" r:id="rId34"/>
    <p:sldId id="870" r:id="rId35"/>
    <p:sldId id="882" r:id="rId36"/>
    <p:sldId id="846" r:id="rId37"/>
    <p:sldId id="848" r:id="rId38"/>
    <p:sldId id="876" r:id="rId39"/>
    <p:sldId id="878" r:id="rId40"/>
    <p:sldId id="850" r:id="rId41"/>
    <p:sldId id="852" r:id="rId42"/>
    <p:sldId id="854" r:id="rId43"/>
    <p:sldId id="853" r:id="rId44"/>
    <p:sldId id="841" r:id="rId45"/>
    <p:sldId id="877" r:id="rId46"/>
    <p:sldId id="855" r:id="rId47"/>
    <p:sldId id="856" r:id="rId48"/>
    <p:sldId id="888" r:id="rId49"/>
    <p:sldId id="865" r:id="rId50"/>
    <p:sldId id="879" r:id="rId51"/>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il E. Kaiser" initials="GE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CC"/>
    <a:srgbClr val="168428"/>
    <a:srgbClr val="1C0892"/>
    <a:srgbClr val="FF0000"/>
    <a:srgbClr val="FFFF66"/>
    <a:srgbClr val="FFCC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56" autoAdjust="0"/>
    <p:restoredTop sz="94660"/>
  </p:normalViewPr>
  <p:slideViewPr>
    <p:cSldViewPr>
      <p:cViewPr>
        <p:scale>
          <a:sx n="50" d="100"/>
          <a:sy n="50" d="100"/>
        </p:scale>
        <p:origin x="-1709" y="-1584"/>
      </p:cViewPr>
      <p:guideLst>
        <p:guide orient="horz" pos="2160"/>
        <p:guide pos="2880"/>
      </p:guideLst>
    </p:cSldViewPr>
  </p:slideViewPr>
  <p:outlineViewPr>
    <p:cViewPr>
      <p:scale>
        <a:sx n="33" d="100"/>
        <a:sy n="33" d="100"/>
      </p:scale>
      <p:origin x="0" y="52624"/>
    </p:cViewPr>
    <p:sldLst>
      <p:sld r:id="rId1" collapse="1"/>
    </p:sldLst>
  </p:outlineViewPr>
  <p:notesTextViewPr>
    <p:cViewPr>
      <p:scale>
        <a:sx n="100" d="100"/>
        <a:sy n="100" d="100"/>
      </p:scale>
      <p:origin x="0" y="0"/>
    </p:cViewPr>
  </p:notesTextViewPr>
  <p:sorterViewPr>
    <p:cViewPr>
      <p:scale>
        <a:sx n="150" d="100"/>
        <a:sy n="150" d="100"/>
      </p:scale>
      <p:origin x="0" y="11440"/>
    </p:cViewPr>
  </p:sorterViewPr>
  <p:notesViewPr>
    <p:cSldViewPr>
      <p:cViewPr varScale="1">
        <p:scale>
          <a:sx n="58" d="100"/>
          <a:sy n="58" d="100"/>
        </p:scale>
        <p:origin x="-1782" y="-84"/>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1" tIns="46216" rIns="92431" bIns="46216" numCol="1" anchor="t" anchorCtr="0" compatLnSpc="1">
            <a:prstTxWarp prst="textNoShape">
              <a:avLst/>
            </a:prstTxWarp>
          </a:bodyPr>
          <a:lstStyle>
            <a:lvl1pPr defTabSz="923925">
              <a:defRPr sz="1300">
                <a:latin typeface="Times New Roman" pitchFamily="18" charset="0"/>
                <a:ea typeface="+mn-ea"/>
                <a:cs typeface="+mn-cs"/>
              </a:defRPr>
            </a:lvl1pPr>
          </a:lstStyle>
          <a:p>
            <a:pPr>
              <a:defRPr/>
            </a:pPr>
            <a:endParaRPr lang="en-US"/>
          </a:p>
        </p:txBody>
      </p:sp>
      <p:sp>
        <p:nvSpPr>
          <p:cNvPr id="15363" name="Rectangle 3"/>
          <p:cNvSpPr>
            <a:spLocks noGrp="1" noChangeArrowheads="1"/>
          </p:cNvSpPr>
          <p:nvPr>
            <p:ph type="dt" sz="quarter" idx="1"/>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1" tIns="46216" rIns="92431" bIns="46216" numCol="1" anchor="t" anchorCtr="0" compatLnSpc="1">
            <a:prstTxWarp prst="textNoShape">
              <a:avLst/>
            </a:prstTxWarp>
          </a:bodyPr>
          <a:lstStyle>
            <a:lvl1pPr algn="r" defTabSz="923925">
              <a:defRPr sz="1300">
                <a:latin typeface="Times New Roman" pitchFamily="18" charset="0"/>
                <a:ea typeface="+mn-ea"/>
                <a:cs typeface="+mn-cs"/>
              </a:defRPr>
            </a:lvl1pPr>
          </a:lstStyle>
          <a:p>
            <a:pPr>
              <a:defRPr/>
            </a:pPr>
            <a:endParaRPr lang="en-US"/>
          </a:p>
        </p:txBody>
      </p:sp>
      <p:sp>
        <p:nvSpPr>
          <p:cNvPr id="15365" name="Rectangle 5"/>
          <p:cNvSpPr>
            <a:spLocks noGrp="1" noChangeArrowheads="1"/>
          </p:cNvSpPr>
          <p:nvPr>
            <p:ph type="sldNum" sz="quarter" idx="3"/>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1" tIns="46216" rIns="92431" bIns="46216" numCol="1" anchor="b" anchorCtr="0" compatLnSpc="1">
            <a:prstTxWarp prst="textNoShape">
              <a:avLst/>
            </a:prstTxWarp>
          </a:bodyPr>
          <a:lstStyle>
            <a:lvl1pPr algn="r" defTabSz="923925">
              <a:defRPr sz="1300">
                <a:latin typeface="Times New Roman" pitchFamily="18" charset="0"/>
              </a:defRPr>
            </a:lvl1pPr>
          </a:lstStyle>
          <a:p>
            <a:pPr>
              <a:defRPr/>
            </a:pPr>
            <a:fld id="{619890E3-CFF7-45F5-AD26-39D1B7896C7C}" type="slidenum">
              <a:rPr lang="en-US"/>
              <a:pPr>
                <a:defRPr/>
              </a:pPr>
              <a:t>‹#›</a:t>
            </a:fld>
            <a:endParaRPr lang="en-US"/>
          </a:p>
        </p:txBody>
      </p:sp>
    </p:spTree>
    <p:extLst>
      <p:ext uri="{BB962C8B-B14F-4D97-AF65-F5344CB8AC3E}">
        <p14:creationId xmlns:p14="http://schemas.microsoft.com/office/powerpoint/2010/main" val="2196090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1" tIns="46216" rIns="92431" bIns="46216" numCol="1" anchor="t" anchorCtr="0" compatLnSpc="1">
            <a:prstTxWarp prst="textNoShape">
              <a:avLst/>
            </a:prstTxWarp>
          </a:bodyPr>
          <a:lstStyle>
            <a:lvl1pPr defTabSz="923925">
              <a:defRPr sz="1300">
                <a:latin typeface="Times New Roman" pitchFamily="18" charset="0"/>
                <a:ea typeface="+mn-ea"/>
                <a:cs typeface="+mn-cs"/>
              </a:defRPr>
            </a:lvl1pPr>
          </a:lstStyle>
          <a:p>
            <a:pPr>
              <a:defRPr/>
            </a:pPr>
            <a:endParaRPr lang="en-US"/>
          </a:p>
        </p:txBody>
      </p:sp>
      <p:sp>
        <p:nvSpPr>
          <p:cNvPr id="17411" name="Rectangle 3"/>
          <p:cNvSpPr>
            <a:spLocks noGrp="1" noChangeArrowheads="1"/>
          </p:cNvSpPr>
          <p:nvPr>
            <p:ph type="dt" idx="1"/>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1" tIns="46216" rIns="92431" bIns="46216" numCol="1" anchor="t" anchorCtr="0" compatLnSpc="1">
            <a:prstTxWarp prst="textNoShape">
              <a:avLst/>
            </a:prstTxWarp>
          </a:bodyPr>
          <a:lstStyle>
            <a:lvl1pPr algn="r" defTabSz="923925">
              <a:defRPr sz="1300">
                <a:latin typeface="Times New Roman" pitchFamily="18" charset="0"/>
                <a:ea typeface="+mn-ea"/>
                <a:cs typeface="+mn-cs"/>
              </a:defRPr>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17413" name="Rectangle 5"/>
          <p:cNvSpPr>
            <a:spLocks noGrp="1" noChangeArrowheads="1"/>
          </p:cNvSpPr>
          <p:nvPr>
            <p:ph type="body" sz="quarter" idx="3"/>
          </p:nvPr>
        </p:nvSpPr>
        <p:spPr bwMode="auto">
          <a:xfrm>
            <a:off x="917575" y="4416425"/>
            <a:ext cx="5046663"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1" tIns="46216" rIns="92431" bIns="462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1" tIns="46216" rIns="92431" bIns="46216" numCol="1" anchor="b" anchorCtr="0" compatLnSpc="1">
            <a:prstTxWarp prst="textNoShape">
              <a:avLst/>
            </a:prstTxWarp>
          </a:bodyPr>
          <a:lstStyle>
            <a:lvl1pPr defTabSz="923925">
              <a:defRPr sz="1300">
                <a:latin typeface="Times New Roman" pitchFamily="18" charset="0"/>
                <a:ea typeface="+mn-ea"/>
                <a:cs typeface="+mn-cs"/>
              </a:defRPr>
            </a:lvl1pPr>
          </a:lstStyle>
          <a:p>
            <a:pPr>
              <a:defRPr/>
            </a:pPr>
            <a:endParaRPr lang="en-US"/>
          </a:p>
        </p:txBody>
      </p:sp>
      <p:sp>
        <p:nvSpPr>
          <p:cNvPr id="17415" name="Rectangle 7"/>
          <p:cNvSpPr>
            <a:spLocks noGrp="1" noChangeArrowheads="1"/>
          </p:cNvSpPr>
          <p:nvPr>
            <p:ph type="sldNum" sz="quarter" idx="5"/>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1" tIns="46216" rIns="92431" bIns="46216" numCol="1" anchor="b" anchorCtr="0" compatLnSpc="1">
            <a:prstTxWarp prst="textNoShape">
              <a:avLst/>
            </a:prstTxWarp>
          </a:bodyPr>
          <a:lstStyle>
            <a:lvl1pPr algn="r" defTabSz="923925">
              <a:defRPr sz="1300">
                <a:latin typeface="Times New Roman" pitchFamily="18" charset="0"/>
              </a:defRPr>
            </a:lvl1pPr>
          </a:lstStyle>
          <a:p>
            <a:pPr>
              <a:defRPr/>
            </a:pPr>
            <a:fld id="{BAC40508-D7E3-4B88-901F-7AFD46484088}" type="slidenum">
              <a:rPr lang="en-US"/>
              <a:pPr>
                <a:defRPr/>
              </a:pPr>
              <a:t>‹#›</a:t>
            </a:fld>
            <a:endParaRPr lang="en-US"/>
          </a:p>
        </p:txBody>
      </p:sp>
    </p:spTree>
    <p:extLst>
      <p:ext uri="{BB962C8B-B14F-4D97-AF65-F5344CB8AC3E}">
        <p14:creationId xmlns:p14="http://schemas.microsoft.com/office/powerpoint/2010/main" val="4466156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3925">
              <a:defRPr sz="2400">
                <a:solidFill>
                  <a:schemeClr val="tx1"/>
                </a:solidFill>
                <a:latin typeface="Arial" pitchFamily="34" charset="0"/>
                <a:ea typeface="ＭＳ Ｐゴシック" pitchFamily="34" charset="-128"/>
              </a:defRPr>
            </a:lvl1pPr>
            <a:lvl2pPr marL="742950" indent="-285750" defTabSz="923925">
              <a:defRPr sz="2400">
                <a:solidFill>
                  <a:schemeClr val="tx1"/>
                </a:solidFill>
                <a:latin typeface="Arial" pitchFamily="34" charset="0"/>
                <a:ea typeface="ＭＳ Ｐゴシック" pitchFamily="34" charset="-128"/>
              </a:defRPr>
            </a:lvl2pPr>
            <a:lvl3pPr marL="1143000" indent="-228600" defTabSz="923925">
              <a:defRPr sz="2400">
                <a:solidFill>
                  <a:schemeClr val="tx1"/>
                </a:solidFill>
                <a:latin typeface="Arial" pitchFamily="34" charset="0"/>
                <a:ea typeface="ＭＳ Ｐゴシック" pitchFamily="34" charset="-128"/>
              </a:defRPr>
            </a:lvl3pPr>
            <a:lvl4pPr marL="1600200" indent="-228600" defTabSz="923925">
              <a:defRPr sz="2400">
                <a:solidFill>
                  <a:schemeClr val="tx1"/>
                </a:solidFill>
                <a:latin typeface="Arial" pitchFamily="34" charset="0"/>
                <a:ea typeface="ＭＳ Ｐゴシック" pitchFamily="34" charset="-128"/>
              </a:defRPr>
            </a:lvl4pPr>
            <a:lvl5pPr marL="2057400" indent="-228600" defTabSz="923925">
              <a:defRPr sz="2400">
                <a:solidFill>
                  <a:schemeClr val="tx1"/>
                </a:solidFill>
                <a:latin typeface="Arial" pitchFamily="34" charset="0"/>
                <a:ea typeface="ＭＳ Ｐゴシック" pitchFamily="34" charset="-128"/>
              </a:defRPr>
            </a:lvl5pPr>
            <a:lvl6pPr marL="25146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EAE6D66D-A851-4E74-B4D8-A119DCEA835A}" type="slidenum">
              <a:rPr lang="en-US" sz="1300" smtClean="0">
                <a:latin typeface="Times New Roman" pitchFamily="18" charset="0"/>
              </a:rPr>
              <a:pPr>
                <a:defRPr/>
              </a:pPr>
              <a:t>1</a:t>
            </a:fld>
            <a:endParaRPr lang="en-US" sz="1300" smtClean="0">
              <a:latin typeface="Times New Roman"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3925">
              <a:defRPr sz="2400">
                <a:solidFill>
                  <a:schemeClr val="tx1"/>
                </a:solidFill>
                <a:latin typeface="Arial" pitchFamily="34" charset="0"/>
                <a:ea typeface="ＭＳ Ｐゴシック" pitchFamily="34" charset="-128"/>
              </a:defRPr>
            </a:lvl1pPr>
            <a:lvl2pPr marL="742950" indent="-285750" defTabSz="923925">
              <a:defRPr sz="2400">
                <a:solidFill>
                  <a:schemeClr val="tx1"/>
                </a:solidFill>
                <a:latin typeface="Arial" pitchFamily="34" charset="0"/>
                <a:ea typeface="ＭＳ Ｐゴシック" pitchFamily="34" charset="-128"/>
              </a:defRPr>
            </a:lvl2pPr>
            <a:lvl3pPr marL="1143000" indent="-228600" defTabSz="923925">
              <a:defRPr sz="2400">
                <a:solidFill>
                  <a:schemeClr val="tx1"/>
                </a:solidFill>
                <a:latin typeface="Arial" pitchFamily="34" charset="0"/>
                <a:ea typeface="ＭＳ Ｐゴシック" pitchFamily="34" charset="-128"/>
              </a:defRPr>
            </a:lvl3pPr>
            <a:lvl4pPr marL="1600200" indent="-228600" defTabSz="923925">
              <a:defRPr sz="2400">
                <a:solidFill>
                  <a:schemeClr val="tx1"/>
                </a:solidFill>
                <a:latin typeface="Arial" pitchFamily="34" charset="0"/>
                <a:ea typeface="ＭＳ Ｐゴシック" pitchFamily="34" charset="-128"/>
              </a:defRPr>
            </a:lvl4pPr>
            <a:lvl5pPr marL="2057400" indent="-228600" defTabSz="923925">
              <a:defRPr sz="2400">
                <a:solidFill>
                  <a:schemeClr val="tx1"/>
                </a:solidFill>
                <a:latin typeface="Arial" pitchFamily="34" charset="0"/>
                <a:ea typeface="ＭＳ Ｐゴシック" pitchFamily="34" charset="-128"/>
              </a:defRPr>
            </a:lvl5pPr>
            <a:lvl6pPr marL="25146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D00FF915-F557-4BDA-99B4-6E65684E06D2}" type="slidenum">
              <a:rPr lang="en-US" sz="1300" smtClean="0">
                <a:latin typeface="Times New Roman" pitchFamily="18" charset="0"/>
              </a:rPr>
              <a:pPr>
                <a:defRPr/>
              </a:pPr>
              <a:t>27</a:t>
            </a:fld>
            <a:endParaRPr lang="en-US" sz="1300" smtClean="0">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3925">
              <a:defRPr sz="2400">
                <a:solidFill>
                  <a:schemeClr val="tx1"/>
                </a:solidFill>
                <a:latin typeface="Arial" pitchFamily="34" charset="0"/>
                <a:ea typeface="ＭＳ Ｐゴシック" pitchFamily="34" charset="-128"/>
              </a:defRPr>
            </a:lvl1pPr>
            <a:lvl2pPr marL="742950" indent="-285750" defTabSz="923925">
              <a:defRPr sz="2400">
                <a:solidFill>
                  <a:schemeClr val="tx1"/>
                </a:solidFill>
                <a:latin typeface="Arial" pitchFamily="34" charset="0"/>
                <a:ea typeface="ＭＳ Ｐゴシック" pitchFamily="34" charset="-128"/>
              </a:defRPr>
            </a:lvl2pPr>
            <a:lvl3pPr marL="1143000" indent="-228600" defTabSz="923925">
              <a:defRPr sz="2400">
                <a:solidFill>
                  <a:schemeClr val="tx1"/>
                </a:solidFill>
                <a:latin typeface="Arial" pitchFamily="34" charset="0"/>
                <a:ea typeface="ＭＳ Ｐゴシック" pitchFamily="34" charset="-128"/>
              </a:defRPr>
            </a:lvl3pPr>
            <a:lvl4pPr marL="1600200" indent="-228600" defTabSz="923925">
              <a:defRPr sz="2400">
                <a:solidFill>
                  <a:schemeClr val="tx1"/>
                </a:solidFill>
                <a:latin typeface="Arial" pitchFamily="34" charset="0"/>
                <a:ea typeface="ＭＳ Ｐゴシック" pitchFamily="34" charset="-128"/>
              </a:defRPr>
            </a:lvl4pPr>
            <a:lvl5pPr marL="2057400" indent="-228600" defTabSz="923925">
              <a:defRPr sz="2400">
                <a:solidFill>
                  <a:schemeClr val="tx1"/>
                </a:solidFill>
                <a:latin typeface="Arial" pitchFamily="34" charset="0"/>
                <a:ea typeface="ＭＳ Ｐゴシック" pitchFamily="34" charset="-128"/>
              </a:defRPr>
            </a:lvl5pPr>
            <a:lvl6pPr marL="25146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5CC88CC2-E718-408D-BEC8-C574E3DAAB3A}" type="slidenum">
              <a:rPr lang="en-US" sz="1300" smtClean="0">
                <a:latin typeface="Times New Roman" pitchFamily="18" charset="0"/>
              </a:rPr>
              <a:pPr>
                <a:defRPr/>
              </a:pPr>
              <a:t>28</a:t>
            </a:fld>
            <a:endParaRPr lang="en-US" sz="1300" smtClean="0">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3925">
              <a:defRPr sz="2400">
                <a:solidFill>
                  <a:schemeClr val="tx1"/>
                </a:solidFill>
                <a:latin typeface="Arial" pitchFamily="34" charset="0"/>
                <a:ea typeface="ＭＳ Ｐゴシック" pitchFamily="34" charset="-128"/>
              </a:defRPr>
            </a:lvl1pPr>
            <a:lvl2pPr marL="742950" indent="-285750" defTabSz="923925">
              <a:defRPr sz="2400">
                <a:solidFill>
                  <a:schemeClr val="tx1"/>
                </a:solidFill>
                <a:latin typeface="Arial" pitchFamily="34" charset="0"/>
                <a:ea typeface="ＭＳ Ｐゴシック" pitchFamily="34" charset="-128"/>
              </a:defRPr>
            </a:lvl2pPr>
            <a:lvl3pPr marL="1143000" indent="-228600" defTabSz="923925">
              <a:defRPr sz="2400">
                <a:solidFill>
                  <a:schemeClr val="tx1"/>
                </a:solidFill>
                <a:latin typeface="Arial" pitchFamily="34" charset="0"/>
                <a:ea typeface="ＭＳ Ｐゴシック" pitchFamily="34" charset="-128"/>
              </a:defRPr>
            </a:lvl3pPr>
            <a:lvl4pPr marL="1600200" indent="-228600" defTabSz="923925">
              <a:defRPr sz="2400">
                <a:solidFill>
                  <a:schemeClr val="tx1"/>
                </a:solidFill>
                <a:latin typeface="Arial" pitchFamily="34" charset="0"/>
                <a:ea typeface="ＭＳ Ｐゴシック" pitchFamily="34" charset="-128"/>
              </a:defRPr>
            </a:lvl4pPr>
            <a:lvl5pPr marL="2057400" indent="-228600" defTabSz="923925">
              <a:defRPr sz="2400">
                <a:solidFill>
                  <a:schemeClr val="tx1"/>
                </a:solidFill>
                <a:latin typeface="Arial" pitchFamily="34" charset="0"/>
                <a:ea typeface="ＭＳ Ｐゴシック" pitchFamily="34" charset="-128"/>
              </a:defRPr>
            </a:lvl5pPr>
            <a:lvl6pPr marL="25146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CA308ECB-DF51-4031-B3BA-0878E8D987F0}" type="slidenum">
              <a:rPr lang="en-US" sz="1300" smtClean="0">
                <a:latin typeface="Times New Roman" pitchFamily="18" charset="0"/>
              </a:rPr>
              <a:pPr>
                <a:defRPr/>
              </a:pPr>
              <a:t>29</a:t>
            </a:fld>
            <a:endParaRPr lang="en-US" sz="1300" smtClean="0">
              <a:latin typeface="Times New Roman"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3925">
              <a:defRPr sz="2400">
                <a:solidFill>
                  <a:schemeClr val="tx1"/>
                </a:solidFill>
                <a:latin typeface="Arial" pitchFamily="34" charset="0"/>
                <a:ea typeface="ＭＳ Ｐゴシック" pitchFamily="34" charset="-128"/>
              </a:defRPr>
            </a:lvl1pPr>
            <a:lvl2pPr marL="742950" indent="-285750" defTabSz="923925">
              <a:defRPr sz="2400">
                <a:solidFill>
                  <a:schemeClr val="tx1"/>
                </a:solidFill>
                <a:latin typeface="Arial" pitchFamily="34" charset="0"/>
                <a:ea typeface="ＭＳ Ｐゴシック" pitchFamily="34" charset="-128"/>
              </a:defRPr>
            </a:lvl2pPr>
            <a:lvl3pPr marL="1143000" indent="-228600" defTabSz="923925">
              <a:defRPr sz="2400">
                <a:solidFill>
                  <a:schemeClr val="tx1"/>
                </a:solidFill>
                <a:latin typeface="Arial" pitchFamily="34" charset="0"/>
                <a:ea typeface="ＭＳ Ｐゴシック" pitchFamily="34" charset="-128"/>
              </a:defRPr>
            </a:lvl3pPr>
            <a:lvl4pPr marL="1600200" indent="-228600" defTabSz="923925">
              <a:defRPr sz="2400">
                <a:solidFill>
                  <a:schemeClr val="tx1"/>
                </a:solidFill>
                <a:latin typeface="Arial" pitchFamily="34" charset="0"/>
                <a:ea typeface="ＭＳ Ｐゴシック" pitchFamily="34" charset="-128"/>
              </a:defRPr>
            </a:lvl4pPr>
            <a:lvl5pPr marL="2057400" indent="-228600" defTabSz="923925">
              <a:defRPr sz="2400">
                <a:solidFill>
                  <a:schemeClr val="tx1"/>
                </a:solidFill>
                <a:latin typeface="Arial" pitchFamily="34" charset="0"/>
                <a:ea typeface="ＭＳ Ｐゴシック" pitchFamily="34" charset="-128"/>
              </a:defRPr>
            </a:lvl5pPr>
            <a:lvl6pPr marL="25146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C54ACB18-641C-4ABE-BAE0-2540D37BEC20}" type="slidenum">
              <a:rPr lang="en-US" sz="1300" smtClean="0">
                <a:latin typeface="Times New Roman" pitchFamily="18" charset="0"/>
              </a:rPr>
              <a:pPr>
                <a:defRPr/>
              </a:pPr>
              <a:t>30</a:t>
            </a:fld>
            <a:endParaRPr lang="en-US" sz="1300" smtClean="0">
              <a:latin typeface="Times New Roman"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3925">
              <a:defRPr sz="2400">
                <a:solidFill>
                  <a:schemeClr val="tx1"/>
                </a:solidFill>
                <a:latin typeface="Arial" pitchFamily="34" charset="0"/>
                <a:ea typeface="ＭＳ Ｐゴシック" pitchFamily="34" charset="-128"/>
              </a:defRPr>
            </a:lvl1pPr>
            <a:lvl2pPr marL="742950" indent="-285750" defTabSz="923925">
              <a:defRPr sz="2400">
                <a:solidFill>
                  <a:schemeClr val="tx1"/>
                </a:solidFill>
                <a:latin typeface="Arial" pitchFamily="34" charset="0"/>
                <a:ea typeface="ＭＳ Ｐゴシック" pitchFamily="34" charset="-128"/>
              </a:defRPr>
            </a:lvl2pPr>
            <a:lvl3pPr marL="1143000" indent="-228600" defTabSz="923925">
              <a:defRPr sz="2400">
                <a:solidFill>
                  <a:schemeClr val="tx1"/>
                </a:solidFill>
                <a:latin typeface="Arial" pitchFamily="34" charset="0"/>
                <a:ea typeface="ＭＳ Ｐゴシック" pitchFamily="34" charset="-128"/>
              </a:defRPr>
            </a:lvl3pPr>
            <a:lvl4pPr marL="1600200" indent="-228600" defTabSz="923925">
              <a:defRPr sz="2400">
                <a:solidFill>
                  <a:schemeClr val="tx1"/>
                </a:solidFill>
                <a:latin typeface="Arial" pitchFamily="34" charset="0"/>
                <a:ea typeface="ＭＳ Ｐゴシック" pitchFamily="34" charset="-128"/>
              </a:defRPr>
            </a:lvl4pPr>
            <a:lvl5pPr marL="2057400" indent="-228600" defTabSz="923925">
              <a:defRPr sz="2400">
                <a:solidFill>
                  <a:schemeClr val="tx1"/>
                </a:solidFill>
                <a:latin typeface="Arial" pitchFamily="34" charset="0"/>
                <a:ea typeface="ＭＳ Ｐゴシック" pitchFamily="34" charset="-128"/>
              </a:defRPr>
            </a:lvl5pPr>
            <a:lvl6pPr marL="25146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0C819B80-D59F-4D1E-9D6B-6322D29815D0}" type="slidenum">
              <a:rPr lang="en-US" sz="1300" smtClean="0">
                <a:latin typeface="Times New Roman" pitchFamily="18" charset="0"/>
              </a:rPr>
              <a:pPr>
                <a:defRPr/>
              </a:pPr>
              <a:t>31</a:t>
            </a:fld>
            <a:endParaRPr lang="en-US" sz="1300" smtClean="0">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3925">
              <a:defRPr sz="2400">
                <a:solidFill>
                  <a:schemeClr val="tx1"/>
                </a:solidFill>
                <a:latin typeface="Arial" pitchFamily="34" charset="0"/>
                <a:ea typeface="ＭＳ Ｐゴシック" pitchFamily="34" charset="-128"/>
              </a:defRPr>
            </a:lvl1pPr>
            <a:lvl2pPr marL="742950" indent="-285750" defTabSz="923925">
              <a:defRPr sz="2400">
                <a:solidFill>
                  <a:schemeClr val="tx1"/>
                </a:solidFill>
                <a:latin typeface="Arial" pitchFamily="34" charset="0"/>
                <a:ea typeface="ＭＳ Ｐゴシック" pitchFamily="34" charset="-128"/>
              </a:defRPr>
            </a:lvl2pPr>
            <a:lvl3pPr marL="1143000" indent="-228600" defTabSz="923925">
              <a:defRPr sz="2400">
                <a:solidFill>
                  <a:schemeClr val="tx1"/>
                </a:solidFill>
                <a:latin typeface="Arial" pitchFamily="34" charset="0"/>
                <a:ea typeface="ＭＳ Ｐゴシック" pitchFamily="34" charset="-128"/>
              </a:defRPr>
            </a:lvl3pPr>
            <a:lvl4pPr marL="1600200" indent="-228600" defTabSz="923925">
              <a:defRPr sz="2400">
                <a:solidFill>
                  <a:schemeClr val="tx1"/>
                </a:solidFill>
                <a:latin typeface="Arial" pitchFamily="34" charset="0"/>
                <a:ea typeface="ＭＳ Ｐゴシック" pitchFamily="34" charset="-128"/>
              </a:defRPr>
            </a:lvl4pPr>
            <a:lvl5pPr marL="2057400" indent="-228600" defTabSz="923925">
              <a:defRPr sz="2400">
                <a:solidFill>
                  <a:schemeClr val="tx1"/>
                </a:solidFill>
                <a:latin typeface="Arial" pitchFamily="34" charset="0"/>
                <a:ea typeface="ＭＳ Ｐゴシック" pitchFamily="34" charset="-128"/>
              </a:defRPr>
            </a:lvl5pPr>
            <a:lvl6pPr marL="25146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44E56417-A2BE-4231-B8A3-620ECEFD00CE}" type="slidenum">
              <a:rPr lang="en-US" sz="1300" smtClean="0">
                <a:latin typeface="Times New Roman" pitchFamily="18" charset="0"/>
              </a:rPr>
              <a:pPr>
                <a:defRPr/>
              </a:pPr>
              <a:t>45</a:t>
            </a:fld>
            <a:endParaRPr lang="en-US" sz="1300" smtClean="0">
              <a:latin typeface="Times New Roman"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3925">
              <a:defRPr sz="2400">
                <a:solidFill>
                  <a:schemeClr val="tx1"/>
                </a:solidFill>
                <a:latin typeface="Arial" pitchFamily="34" charset="0"/>
                <a:ea typeface="ＭＳ Ｐゴシック" pitchFamily="34" charset="-128"/>
              </a:defRPr>
            </a:lvl1pPr>
            <a:lvl2pPr marL="742950" indent="-285750" defTabSz="923925">
              <a:defRPr sz="2400">
                <a:solidFill>
                  <a:schemeClr val="tx1"/>
                </a:solidFill>
                <a:latin typeface="Arial" pitchFamily="34" charset="0"/>
                <a:ea typeface="ＭＳ Ｐゴシック" pitchFamily="34" charset="-128"/>
              </a:defRPr>
            </a:lvl2pPr>
            <a:lvl3pPr marL="1143000" indent="-228600" defTabSz="923925">
              <a:defRPr sz="2400">
                <a:solidFill>
                  <a:schemeClr val="tx1"/>
                </a:solidFill>
                <a:latin typeface="Arial" pitchFamily="34" charset="0"/>
                <a:ea typeface="ＭＳ Ｐゴシック" pitchFamily="34" charset="-128"/>
              </a:defRPr>
            </a:lvl3pPr>
            <a:lvl4pPr marL="1600200" indent="-228600" defTabSz="923925">
              <a:defRPr sz="2400">
                <a:solidFill>
                  <a:schemeClr val="tx1"/>
                </a:solidFill>
                <a:latin typeface="Arial" pitchFamily="34" charset="0"/>
                <a:ea typeface="ＭＳ Ｐゴシック" pitchFamily="34" charset="-128"/>
              </a:defRPr>
            </a:lvl4pPr>
            <a:lvl5pPr marL="2057400" indent="-228600" defTabSz="923925">
              <a:defRPr sz="2400">
                <a:solidFill>
                  <a:schemeClr val="tx1"/>
                </a:solidFill>
                <a:latin typeface="Arial" pitchFamily="34" charset="0"/>
                <a:ea typeface="ＭＳ Ｐゴシック" pitchFamily="34" charset="-128"/>
              </a:defRPr>
            </a:lvl5pPr>
            <a:lvl6pPr marL="25146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DBBFBC18-5E4F-49A2-B309-07EC51916D08}" type="slidenum">
              <a:rPr lang="en-US" sz="1300" smtClean="0">
                <a:latin typeface="Times New Roman" pitchFamily="18" charset="0"/>
              </a:rPr>
              <a:pPr>
                <a:defRPr/>
              </a:pPr>
              <a:t>12</a:t>
            </a:fld>
            <a:endParaRPr lang="en-US" sz="1300" smtClean="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3925">
              <a:defRPr sz="2400">
                <a:solidFill>
                  <a:schemeClr val="tx1"/>
                </a:solidFill>
                <a:latin typeface="Arial" pitchFamily="34" charset="0"/>
                <a:ea typeface="ＭＳ Ｐゴシック" pitchFamily="34" charset="-128"/>
              </a:defRPr>
            </a:lvl1pPr>
            <a:lvl2pPr marL="742950" indent="-285750" defTabSz="923925">
              <a:defRPr sz="2400">
                <a:solidFill>
                  <a:schemeClr val="tx1"/>
                </a:solidFill>
                <a:latin typeface="Arial" pitchFamily="34" charset="0"/>
                <a:ea typeface="ＭＳ Ｐゴシック" pitchFamily="34" charset="-128"/>
              </a:defRPr>
            </a:lvl2pPr>
            <a:lvl3pPr marL="1143000" indent="-228600" defTabSz="923925">
              <a:defRPr sz="2400">
                <a:solidFill>
                  <a:schemeClr val="tx1"/>
                </a:solidFill>
                <a:latin typeface="Arial" pitchFamily="34" charset="0"/>
                <a:ea typeface="ＭＳ Ｐゴシック" pitchFamily="34" charset="-128"/>
              </a:defRPr>
            </a:lvl3pPr>
            <a:lvl4pPr marL="1600200" indent="-228600" defTabSz="923925">
              <a:defRPr sz="2400">
                <a:solidFill>
                  <a:schemeClr val="tx1"/>
                </a:solidFill>
                <a:latin typeface="Arial" pitchFamily="34" charset="0"/>
                <a:ea typeface="ＭＳ Ｐゴシック" pitchFamily="34" charset="-128"/>
              </a:defRPr>
            </a:lvl4pPr>
            <a:lvl5pPr marL="2057400" indent="-228600" defTabSz="923925">
              <a:defRPr sz="2400">
                <a:solidFill>
                  <a:schemeClr val="tx1"/>
                </a:solidFill>
                <a:latin typeface="Arial" pitchFamily="34" charset="0"/>
                <a:ea typeface="ＭＳ Ｐゴシック" pitchFamily="34" charset="-128"/>
              </a:defRPr>
            </a:lvl5pPr>
            <a:lvl6pPr marL="25146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62407FA1-1975-4E55-8703-AB985D65762B}" type="slidenum">
              <a:rPr lang="en-US" sz="1300" smtClean="0">
                <a:latin typeface="Times New Roman" pitchFamily="18" charset="0"/>
              </a:rPr>
              <a:pPr>
                <a:defRPr/>
              </a:pPr>
              <a:t>13</a:t>
            </a:fld>
            <a:endParaRPr lang="en-US" sz="1300" smtClean="0">
              <a:latin typeface="Times New Roman"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3925">
              <a:defRPr sz="2400">
                <a:solidFill>
                  <a:schemeClr val="tx1"/>
                </a:solidFill>
                <a:latin typeface="Arial" pitchFamily="34" charset="0"/>
                <a:ea typeface="ＭＳ Ｐゴシック" pitchFamily="34" charset="-128"/>
              </a:defRPr>
            </a:lvl1pPr>
            <a:lvl2pPr marL="742950" indent="-285750" defTabSz="923925">
              <a:defRPr sz="2400">
                <a:solidFill>
                  <a:schemeClr val="tx1"/>
                </a:solidFill>
                <a:latin typeface="Arial" pitchFamily="34" charset="0"/>
                <a:ea typeface="ＭＳ Ｐゴシック" pitchFamily="34" charset="-128"/>
              </a:defRPr>
            </a:lvl2pPr>
            <a:lvl3pPr marL="1143000" indent="-228600" defTabSz="923925">
              <a:defRPr sz="2400">
                <a:solidFill>
                  <a:schemeClr val="tx1"/>
                </a:solidFill>
                <a:latin typeface="Arial" pitchFamily="34" charset="0"/>
                <a:ea typeface="ＭＳ Ｐゴシック" pitchFamily="34" charset="-128"/>
              </a:defRPr>
            </a:lvl3pPr>
            <a:lvl4pPr marL="1600200" indent="-228600" defTabSz="923925">
              <a:defRPr sz="2400">
                <a:solidFill>
                  <a:schemeClr val="tx1"/>
                </a:solidFill>
                <a:latin typeface="Arial" pitchFamily="34" charset="0"/>
                <a:ea typeface="ＭＳ Ｐゴシック" pitchFamily="34" charset="-128"/>
              </a:defRPr>
            </a:lvl4pPr>
            <a:lvl5pPr marL="2057400" indent="-228600" defTabSz="923925">
              <a:defRPr sz="2400">
                <a:solidFill>
                  <a:schemeClr val="tx1"/>
                </a:solidFill>
                <a:latin typeface="Arial" pitchFamily="34" charset="0"/>
                <a:ea typeface="ＭＳ Ｐゴシック" pitchFamily="34" charset="-128"/>
              </a:defRPr>
            </a:lvl5pPr>
            <a:lvl6pPr marL="25146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04B3081E-90D0-4E25-AE16-E71C4975FD2F}" type="slidenum">
              <a:rPr lang="en-US" sz="1300" smtClean="0">
                <a:latin typeface="Times New Roman" pitchFamily="18" charset="0"/>
              </a:rPr>
              <a:pPr>
                <a:defRPr/>
              </a:pPr>
              <a:t>16</a:t>
            </a:fld>
            <a:endParaRPr lang="en-US" sz="1300" smtClean="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3925">
              <a:defRPr sz="2400">
                <a:solidFill>
                  <a:schemeClr val="tx1"/>
                </a:solidFill>
                <a:latin typeface="Arial" pitchFamily="34" charset="0"/>
                <a:ea typeface="ＭＳ Ｐゴシック" pitchFamily="34" charset="-128"/>
              </a:defRPr>
            </a:lvl1pPr>
            <a:lvl2pPr marL="742950" indent="-285750" defTabSz="923925">
              <a:defRPr sz="2400">
                <a:solidFill>
                  <a:schemeClr val="tx1"/>
                </a:solidFill>
                <a:latin typeface="Arial" pitchFamily="34" charset="0"/>
                <a:ea typeface="ＭＳ Ｐゴシック" pitchFamily="34" charset="-128"/>
              </a:defRPr>
            </a:lvl2pPr>
            <a:lvl3pPr marL="1143000" indent="-228600" defTabSz="923925">
              <a:defRPr sz="2400">
                <a:solidFill>
                  <a:schemeClr val="tx1"/>
                </a:solidFill>
                <a:latin typeface="Arial" pitchFamily="34" charset="0"/>
                <a:ea typeface="ＭＳ Ｐゴシック" pitchFamily="34" charset="-128"/>
              </a:defRPr>
            </a:lvl3pPr>
            <a:lvl4pPr marL="1600200" indent="-228600" defTabSz="923925">
              <a:defRPr sz="2400">
                <a:solidFill>
                  <a:schemeClr val="tx1"/>
                </a:solidFill>
                <a:latin typeface="Arial" pitchFamily="34" charset="0"/>
                <a:ea typeface="ＭＳ Ｐゴシック" pitchFamily="34" charset="-128"/>
              </a:defRPr>
            </a:lvl4pPr>
            <a:lvl5pPr marL="2057400" indent="-228600" defTabSz="923925">
              <a:defRPr sz="2400">
                <a:solidFill>
                  <a:schemeClr val="tx1"/>
                </a:solidFill>
                <a:latin typeface="Arial" pitchFamily="34" charset="0"/>
                <a:ea typeface="ＭＳ Ｐゴシック" pitchFamily="34" charset="-128"/>
              </a:defRPr>
            </a:lvl5pPr>
            <a:lvl6pPr marL="25146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05884C9C-1974-4734-A958-0DD874AC107B}" type="slidenum">
              <a:rPr lang="en-US" sz="1300" smtClean="0">
                <a:latin typeface="Times New Roman" pitchFamily="18" charset="0"/>
              </a:rPr>
              <a:pPr>
                <a:defRPr/>
              </a:pPr>
              <a:t>17</a:t>
            </a:fld>
            <a:endParaRPr lang="en-US" sz="1300" smtClean="0">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3925">
              <a:defRPr sz="2400">
                <a:solidFill>
                  <a:schemeClr val="tx1"/>
                </a:solidFill>
                <a:latin typeface="Arial" pitchFamily="34" charset="0"/>
                <a:ea typeface="ＭＳ Ｐゴシック" pitchFamily="34" charset="-128"/>
              </a:defRPr>
            </a:lvl1pPr>
            <a:lvl2pPr marL="742950" indent="-285750" defTabSz="923925">
              <a:defRPr sz="2400">
                <a:solidFill>
                  <a:schemeClr val="tx1"/>
                </a:solidFill>
                <a:latin typeface="Arial" pitchFamily="34" charset="0"/>
                <a:ea typeface="ＭＳ Ｐゴシック" pitchFamily="34" charset="-128"/>
              </a:defRPr>
            </a:lvl2pPr>
            <a:lvl3pPr marL="1143000" indent="-228600" defTabSz="923925">
              <a:defRPr sz="2400">
                <a:solidFill>
                  <a:schemeClr val="tx1"/>
                </a:solidFill>
                <a:latin typeface="Arial" pitchFamily="34" charset="0"/>
                <a:ea typeface="ＭＳ Ｐゴシック" pitchFamily="34" charset="-128"/>
              </a:defRPr>
            </a:lvl3pPr>
            <a:lvl4pPr marL="1600200" indent="-228600" defTabSz="923925">
              <a:defRPr sz="2400">
                <a:solidFill>
                  <a:schemeClr val="tx1"/>
                </a:solidFill>
                <a:latin typeface="Arial" pitchFamily="34" charset="0"/>
                <a:ea typeface="ＭＳ Ｐゴシック" pitchFamily="34" charset="-128"/>
              </a:defRPr>
            </a:lvl4pPr>
            <a:lvl5pPr marL="2057400" indent="-228600" defTabSz="923925">
              <a:defRPr sz="2400">
                <a:solidFill>
                  <a:schemeClr val="tx1"/>
                </a:solidFill>
                <a:latin typeface="Arial" pitchFamily="34" charset="0"/>
                <a:ea typeface="ＭＳ Ｐゴシック" pitchFamily="34" charset="-128"/>
              </a:defRPr>
            </a:lvl5pPr>
            <a:lvl6pPr marL="25146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FC3B0EBA-AA0F-4BE0-B82C-3A6B71B6F98C}" type="slidenum">
              <a:rPr lang="en-US" sz="1300" smtClean="0">
                <a:latin typeface="Times New Roman" pitchFamily="18" charset="0"/>
              </a:rPr>
              <a:pPr>
                <a:defRPr/>
              </a:pPr>
              <a:t>19</a:t>
            </a:fld>
            <a:endParaRPr lang="en-US" sz="1300" smtClean="0">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3925">
              <a:defRPr sz="2400">
                <a:solidFill>
                  <a:schemeClr val="tx1"/>
                </a:solidFill>
                <a:latin typeface="Arial" pitchFamily="34" charset="0"/>
                <a:ea typeface="ＭＳ Ｐゴシック" pitchFamily="34" charset="-128"/>
              </a:defRPr>
            </a:lvl1pPr>
            <a:lvl2pPr marL="742950" indent="-285750" defTabSz="923925">
              <a:defRPr sz="2400">
                <a:solidFill>
                  <a:schemeClr val="tx1"/>
                </a:solidFill>
                <a:latin typeface="Arial" pitchFamily="34" charset="0"/>
                <a:ea typeface="ＭＳ Ｐゴシック" pitchFamily="34" charset="-128"/>
              </a:defRPr>
            </a:lvl2pPr>
            <a:lvl3pPr marL="1143000" indent="-228600" defTabSz="923925">
              <a:defRPr sz="2400">
                <a:solidFill>
                  <a:schemeClr val="tx1"/>
                </a:solidFill>
                <a:latin typeface="Arial" pitchFamily="34" charset="0"/>
                <a:ea typeface="ＭＳ Ｐゴシック" pitchFamily="34" charset="-128"/>
              </a:defRPr>
            </a:lvl3pPr>
            <a:lvl4pPr marL="1600200" indent="-228600" defTabSz="923925">
              <a:defRPr sz="2400">
                <a:solidFill>
                  <a:schemeClr val="tx1"/>
                </a:solidFill>
                <a:latin typeface="Arial" pitchFamily="34" charset="0"/>
                <a:ea typeface="ＭＳ Ｐゴシック" pitchFamily="34" charset="-128"/>
              </a:defRPr>
            </a:lvl4pPr>
            <a:lvl5pPr marL="2057400" indent="-228600" defTabSz="923925">
              <a:defRPr sz="2400">
                <a:solidFill>
                  <a:schemeClr val="tx1"/>
                </a:solidFill>
                <a:latin typeface="Arial" pitchFamily="34" charset="0"/>
                <a:ea typeface="ＭＳ Ｐゴシック" pitchFamily="34" charset="-128"/>
              </a:defRPr>
            </a:lvl5pPr>
            <a:lvl6pPr marL="25146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80F93756-872C-4BDE-A7E9-0A63D00800F9}" type="slidenum">
              <a:rPr lang="en-US" sz="1300" smtClean="0">
                <a:latin typeface="Times New Roman" pitchFamily="18" charset="0"/>
              </a:rPr>
              <a:pPr>
                <a:defRPr/>
              </a:pPr>
              <a:t>20</a:t>
            </a:fld>
            <a:endParaRPr lang="en-US" sz="1300" smtClean="0">
              <a:latin typeface="Times New Roman"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atin typeface="Times New Roman" charset="0"/>
                <a:cs typeface="+mn-cs"/>
              </a:rPr>
              <a:t>Metamorphic Runtime Checking is only outperformed in one case (MartiRank), but overall is much more effective, as shown at the bottom. </a:t>
            </a:r>
          </a:p>
          <a:p>
            <a:pPr>
              <a:defRPr/>
            </a:pPr>
            <a:endParaRPr lang="en-US">
              <a:latin typeface="Times New Roman" charset="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3925">
              <a:defRPr sz="2400">
                <a:solidFill>
                  <a:schemeClr val="tx1"/>
                </a:solidFill>
                <a:latin typeface="Arial" pitchFamily="34" charset="0"/>
                <a:ea typeface="ＭＳ Ｐゴシック" pitchFamily="34" charset="-128"/>
              </a:defRPr>
            </a:lvl1pPr>
            <a:lvl2pPr marL="742950" indent="-285750" defTabSz="923925">
              <a:defRPr sz="2400">
                <a:solidFill>
                  <a:schemeClr val="tx1"/>
                </a:solidFill>
                <a:latin typeface="Arial" pitchFamily="34" charset="0"/>
                <a:ea typeface="ＭＳ Ｐゴシック" pitchFamily="34" charset="-128"/>
              </a:defRPr>
            </a:lvl2pPr>
            <a:lvl3pPr marL="1143000" indent="-228600" defTabSz="923925">
              <a:defRPr sz="2400">
                <a:solidFill>
                  <a:schemeClr val="tx1"/>
                </a:solidFill>
                <a:latin typeface="Arial" pitchFamily="34" charset="0"/>
                <a:ea typeface="ＭＳ Ｐゴシック" pitchFamily="34" charset="-128"/>
              </a:defRPr>
            </a:lvl3pPr>
            <a:lvl4pPr marL="1600200" indent="-228600" defTabSz="923925">
              <a:defRPr sz="2400">
                <a:solidFill>
                  <a:schemeClr val="tx1"/>
                </a:solidFill>
                <a:latin typeface="Arial" pitchFamily="34" charset="0"/>
                <a:ea typeface="ＭＳ Ｐゴシック" pitchFamily="34" charset="-128"/>
              </a:defRPr>
            </a:lvl4pPr>
            <a:lvl5pPr marL="2057400" indent="-228600" defTabSz="923925">
              <a:defRPr sz="2400">
                <a:solidFill>
                  <a:schemeClr val="tx1"/>
                </a:solidFill>
                <a:latin typeface="Arial" pitchFamily="34" charset="0"/>
                <a:ea typeface="ＭＳ Ｐゴシック" pitchFamily="34" charset="-128"/>
              </a:defRPr>
            </a:lvl5pPr>
            <a:lvl6pPr marL="25146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743BEF6B-01D9-422C-BBBC-FB086C85F937}" type="slidenum">
              <a:rPr lang="en-US" sz="1300" smtClean="0">
                <a:latin typeface="Times New Roman" pitchFamily="18" charset="0"/>
              </a:rPr>
              <a:pPr>
                <a:defRPr/>
              </a:pPr>
              <a:t>24</a:t>
            </a:fld>
            <a:endParaRPr lang="en-US" sz="1300" smtClean="0">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3925">
              <a:defRPr sz="2400">
                <a:solidFill>
                  <a:schemeClr val="tx1"/>
                </a:solidFill>
                <a:latin typeface="Arial" pitchFamily="34" charset="0"/>
                <a:ea typeface="ＭＳ Ｐゴシック" pitchFamily="34" charset="-128"/>
              </a:defRPr>
            </a:lvl1pPr>
            <a:lvl2pPr marL="742950" indent="-285750" defTabSz="923925">
              <a:defRPr sz="2400">
                <a:solidFill>
                  <a:schemeClr val="tx1"/>
                </a:solidFill>
                <a:latin typeface="Arial" pitchFamily="34" charset="0"/>
                <a:ea typeface="ＭＳ Ｐゴシック" pitchFamily="34" charset="-128"/>
              </a:defRPr>
            </a:lvl2pPr>
            <a:lvl3pPr marL="1143000" indent="-228600" defTabSz="923925">
              <a:defRPr sz="2400">
                <a:solidFill>
                  <a:schemeClr val="tx1"/>
                </a:solidFill>
                <a:latin typeface="Arial" pitchFamily="34" charset="0"/>
                <a:ea typeface="ＭＳ Ｐゴシック" pitchFamily="34" charset="-128"/>
              </a:defRPr>
            </a:lvl3pPr>
            <a:lvl4pPr marL="1600200" indent="-228600" defTabSz="923925">
              <a:defRPr sz="2400">
                <a:solidFill>
                  <a:schemeClr val="tx1"/>
                </a:solidFill>
                <a:latin typeface="Arial" pitchFamily="34" charset="0"/>
                <a:ea typeface="ＭＳ Ｐゴシック" pitchFamily="34" charset="-128"/>
              </a:defRPr>
            </a:lvl4pPr>
            <a:lvl5pPr marL="2057400" indent="-228600" defTabSz="923925">
              <a:defRPr sz="2400">
                <a:solidFill>
                  <a:schemeClr val="tx1"/>
                </a:solidFill>
                <a:latin typeface="Arial" pitchFamily="34" charset="0"/>
                <a:ea typeface="ＭＳ Ｐゴシック" pitchFamily="34" charset="-128"/>
              </a:defRPr>
            </a:lvl5pPr>
            <a:lvl6pPr marL="25146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746764D2-653D-44F7-B24E-1BBA351813EC}" type="slidenum">
              <a:rPr lang="en-US" sz="1300" smtClean="0">
                <a:latin typeface="Times New Roman" pitchFamily="18" charset="0"/>
              </a:rPr>
              <a:pPr>
                <a:defRPr/>
              </a:pPr>
              <a:t>26</a:t>
            </a:fld>
            <a:endParaRPr lang="en-US" sz="1300" smtClean="0">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2400">
                <a:latin typeface="Times New Roman" charset="0"/>
                <a:ea typeface="ＭＳ Ｐゴシック"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grpSp>
      </p:grpSp>
      <p:sp>
        <p:nvSpPr>
          <p:cNvPr id="19763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noProof="0" smtClean="0"/>
              <a:t>Click to edit Master title style</a:t>
            </a:r>
          </a:p>
        </p:txBody>
      </p:sp>
      <p:sp>
        <p:nvSpPr>
          <p:cNvPr id="19763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US" noProof="0" smtClean="0"/>
              <a:t>Click to edit Master subtitle style</a:t>
            </a:r>
          </a:p>
        </p:txBody>
      </p:sp>
      <p:pic>
        <p:nvPicPr>
          <p:cNvPr id="19" name="Picture 4" descr="\\lasalle.cs.columbia.edu\jon\Documents\PSL\Admin\Logo\CSCU\CS@CU gail blue 15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72450" y="0"/>
            <a:ext cx="971550" cy="929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989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13037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457200"/>
            <a:ext cx="22288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457200"/>
            <a:ext cx="65341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28028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62231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78976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595362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524000"/>
            <a:ext cx="43815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524000"/>
            <a:ext cx="43815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30089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6856139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19386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622434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452301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4"/>
          <p:cNvGrpSpPr>
            <a:grpSpLocks/>
          </p:cNvGrpSpPr>
          <p:nvPr/>
        </p:nvGrpSpPr>
        <p:grpSpPr bwMode="auto">
          <a:xfrm>
            <a:off x="0" y="0"/>
            <a:ext cx="9144000" cy="546100"/>
            <a:chOff x="0" y="0"/>
            <a:chExt cx="5760" cy="344"/>
          </a:xfrm>
        </p:grpSpPr>
        <p:sp>
          <p:nvSpPr>
            <p:cNvPr id="103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2400">
                <a:latin typeface="Times New Roman" charset="0"/>
                <a:ea typeface="ＭＳ Ｐゴシック" charset="0"/>
              </a:endParaRPr>
            </a:p>
          </p:txBody>
        </p:sp>
        <p:sp>
          <p:nvSpPr>
            <p:cNvPr id="103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033"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hlink"/>
                </a:solidFill>
              </a:endParaRPr>
            </a:p>
          </p:txBody>
        </p:sp>
        <p:sp>
          <p:nvSpPr>
            <p:cNvPr id="1034"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hlink"/>
                </a:solidFill>
              </a:endParaRPr>
            </a:p>
          </p:txBody>
        </p:sp>
        <p:sp>
          <p:nvSpPr>
            <p:cNvPr id="1035"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accent2"/>
                </a:solidFill>
              </a:endParaRPr>
            </a:p>
          </p:txBody>
        </p:sp>
        <p:sp>
          <p:nvSpPr>
            <p:cNvPr id="1036"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hlink"/>
                </a:solidFill>
              </a:endParaRPr>
            </a:p>
          </p:txBody>
        </p:sp>
        <p:sp>
          <p:nvSpPr>
            <p:cNvPr id="1037"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038"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accent2"/>
                </a:solidFill>
              </a:endParaRPr>
            </a:p>
          </p:txBody>
        </p:sp>
        <p:sp>
          <p:nvSpPr>
            <p:cNvPr id="1039"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accent2"/>
                </a:solidFill>
              </a:endParaRPr>
            </a:p>
          </p:txBody>
        </p:sp>
      </p:grpSp>
      <p:sp>
        <p:nvSpPr>
          <p:cNvPr id="1027" name="Rectangle 14"/>
          <p:cNvSpPr>
            <a:spLocks noGrp="1" noChangeArrowheads="1"/>
          </p:cNvSpPr>
          <p:nvPr>
            <p:ph type="title"/>
          </p:nvPr>
        </p:nvSpPr>
        <p:spPr bwMode="auto">
          <a:xfrm>
            <a:off x="228600" y="45720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15"/>
          <p:cNvSpPr>
            <a:spLocks noGrp="1" noChangeArrowheads="1"/>
          </p:cNvSpPr>
          <p:nvPr>
            <p:ph type="body" idx="1"/>
          </p:nvPr>
        </p:nvSpPr>
        <p:spPr bwMode="auto">
          <a:xfrm>
            <a:off x="228600" y="1524000"/>
            <a:ext cx="8915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Text Box 20"/>
          <p:cNvSpPr txBox="1">
            <a:spLocks noChangeArrowheads="1"/>
          </p:cNvSpPr>
          <p:nvPr userDrawn="1"/>
        </p:nvSpPr>
        <p:spPr bwMode="auto">
          <a:xfrm>
            <a:off x="8686800" y="6510338"/>
            <a:ext cx="46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4C08A9D3-4B76-45B2-A552-2ECCA5E288AD}" type="slidenum">
              <a:rPr lang="en-US" sz="1800" smtClean="0"/>
              <a:pPr>
                <a:defRPr/>
              </a:pPr>
              <a:t>‹#›</a:t>
            </a:fld>
            <a:endParaRPr lang="en-US" sz="1800" smtClean="0"/>
          </a:p>
        </p:txBody>
      </p:sp>
      <p:pic>
        <p:nvPicPr>
          <p:cNvPr id="23556" name="Picture 4" descr="\\lasalle.cs.columbia.edu\jon\Documents\PSL\Admin\Logo\CSCU\CS@CU gail blue 150.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305800" y="0"/>
            <a:ext cx="838200" cy="80225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023" r:id="rId1"/>
    <p:sldLayoutId id="2147484013" r:id="rId2"/>
    <p:sldLayoutId id="2147484014" r:id="rId3"/>
    <p:sldLayoutId id="2147484016" r:id="rId4"/>
    <p:sldLayoutId id="2147484015" r:id="rId5"/>
    <p:sldLayoutId id="2147484017" r:id="rId6"/>
    <p:sldLayoutId id="2147484018" r:id="rId7"/>
    <p:sldLayoutId id="2147484019" r:id="rId8"/>
    <p:sldLayoutId id="2147484020" r:id="rId9"/>
    <p:sldLayoutId id="2147484021" r:id="rId10"/>
    <p:sldLayoutId id="2147484022" r:id="rId11"/>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1"/>
          </a:solidFill>
          <a:latin typeface="Arial" pitchFamily="34" charset="0"/>
          <a:ea typeface="ＭＳ Ｐゴシック" charset="0"/>
          <a:cs typeface="ＭＳ Ｐゴシック" charset="0"/>
        </a:defRPr>
      </a:lvl2pPr>
      <a:lvl3pPr algn="l" rtl="0" eaLnBrk="0" fontAlgn="base" hangingPunct="0">
        <a:spcBef>
          <a:spcPct val="0"/>
        </a:spcBef>
        <a:spcAft>
          <a:spcPct val="0"/>
        </a:spcAft>
        <a:defRPr sz="4400">
          <a:solidFill>
            <a:schemeClr val="tx1"/>
          </a:solidFill>
          <a:latin typeface="Arial" pitchFamily="34" charset="0"/>
          <a:ea typeface="ＭＳ Ｐゴシック" charset="0"/>
          <a:cs typeface="ＭＳ Ｐゴシック" charset="0"/>
        </a:defRPr>
      </a:lvl3pPr>
      <a:lvl4pPr algn="l" rtl="0" eaLnBrk="0" fontAlgn="base" hangingPunct="0">
        <a:spcBef>
          <a:spcPct val="0"/>
        </a:spcBef>
        <a:spcAft>
          <a:spcPct val="0"/>
        </a:spcAft>
        <a:defRPr sz="4400">
          <a:solidFill>
            <a:schemeClr val="tx1"/>
          </a:solidFill>
          <a:latin typeface="Arial" pitchFamily="34" charset="0"/>
          <a:ea typeface="ＭＳ Ｐゴシック" charset="0"/>
          <a:cs typeface="ＭＳ Ｐゴシック" charset="0"/>
        </a:defRPr>
      </a:lvl4pPr>
      <a:lvl5pPr algn="l" rtl="0" eaLnBrk="0" fontAlgn="base" hangingPunct="0">
        <a:spcBef>
          <a:spcPct val="0"/>
        </a:spcBef>
        <a:spcAft>
          <a:spcPct val="0"/>
        </a:spcAft>
        <a:defRPr sz="4400">
          <a:solidFill>
            <a:schemeClr val="tx1"/>
          </a:solidFill>
          <a:latin typeface="Arial" pitchFamily="34" charset="0"/>
          <a:ea typeface="ＭＳ Ｐゴシック" charset="0"/>
          <a:cs typeface="ＭＳ Ｐゴシック" charset="0"/>
        </a:defRPr>
      </a:lvl5pPr>
      <a:lvl6pPr marL="457200" algn="l" rtl="0" fontAlgn="base">
        <a:spcBef>
          <a:spcPct val="0"/>
        </a:spcBef>
        <a:spcAft>
          <a:spcPct val="0"/>
        </a:spcAft>
        <a:defRPr sz="4400">
          <a:solidFill>
            <a:schemeClr val="tx1"/>
          </a:solidFill>
          <a:latin typeface="Arial" pitchFamily="34" charset="0"/>
        </a:defRPr>
      </a:lvl6pPr>
      <a:lvl7pPr marL="914400" algn="l" rtl="0" fontAlgn="base">
        <a:spcBef>
          <a:spcPct val="0"/>
        </a:spcBef>
        <a:spcAft>
          <a:spcPct val="0"/>
        </a:spcAft>
        <a:defRPr sz="4400">
          <a:solidFill>
            <a:schemeClr val="tx1"/>
          </a:solidFill>
          <a:latin typeface="Arial" pitchFamily="34" charset="0"/>
        </a:defRPr>
      </a:lvl7pPr>
      <a:lvl8pPr marL="1371600" algn="l" rtl="0" fontAlgn="base">
        <a:spcBef>
          <a:spcPct val="0"/>
        </a:spcBef>
        <a:spcAft>
          <a:spcPct val="0"/>
        </a:spcAft>
        <a:defRPr sz="4400">
          <a:solidFill>
            <a:schemeClr val="tx1"/>
          </a:solidFill>
          <a:latin typeface="Arial" pitchFamily="34" charset="0"/>
        </a:defRPr>
      </a:lvl8pPr>
      <a:lvl9pPr marL="1828800" algn="l"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image" Target="../media/image28.wmf"/><Relationship Id="rId3" Type="http://schemas.openxmlformats.org/officeDocument/2006/relationships/image" Target="../media/image18.emf"/><Relationship Id="rId7" Type="http://schemas.openxmlformats.org/officeDocument/2006/relationships/image" Target="../media/image22.emf"/><Relationship Id="rId12" Type="http://schemas.openxmlformats.org/officeDocument/2006/relationships/image" Target="../media/image27.emf"/><Relationship Id="rId2" Type="http://schemas.openxmlformats.org/officeDocument/2006/relationships/image" Target="../media/image17.emf"/><Relationship Id="rId1" Type="http://schemas.openxmlformats.org/officeDocument/2006/relationships/slideLayout" Target="../slideLayouts/slideLayout2.xml"/><Relationship Id="rId6" Type="http://schemas.openxmlformats.org/officeDocument/2006/relationships/image" Target="../media/image21.emf"/><Relationship Id="rId11" Type="http://schemas.openxmlformats.org/officeDocument/2006/relationships/image" Target="../media/image26.emf"/><Relationship Id="rId5" Type="http://schemas.openxmlformats.org/officeDocument/2006/relationships/image" Target="../media/image20.emf"/><Relationship Id="rId10" Type="http://schemas.openxmlformats.org/officeDocument/2006/relationships/image" Target="../media/image25.emf"/><Relationship Id="rId4" Type="http://schemas.openxmlformats.org/officeDocument/2006/relationships/image" Target="../media/image19.emf"/><Relationship Id="rId9" Type="http://schemas.openxmlformats.org/officeDocument/2006/relationships/image" Target="../media/image24.emf"/></Relationships>
</file>

<file path=ppt/slides/_rels/slide4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github.com/Programming-Systems-Lab/chroniclerj"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 y="2606675"/>
            <a:ext cx="8991600" cy="1736725"/>
          </a:xfrm>
        </p:spPr>
        <p:txBody>
          <a:bodyPr/>
          <a:lstStyle/>
          <a:p>
            <a:pPr algn="r" eaLnBrk="1" hangingPunct="1">
              <a:lnSpc>
                <a:spcPct val="75000"/>
              </a:lnSpc>
              <a:defRPr/>
            </a:pPr>
            <a:r>
              <a:rPr lang="en-US" sz="4000" smtClean="0">
                <a:ea typeface="ＭＳ Ｐゴシック" pitchFamily="34" charset="-128"/>
              </a:rPr>
              <a:t/>
            </a:r>
            <a:br>
              <a:rPr lang="en-US" sz="4000" smtClean="0">
                <a:ea typeface="ＭＳ Ｐゴシック" pitchFamily="34" charset="-128"/>
              </a:rPr>
            </a:br>
            <a:r>
              <a:rPr lang="en-US" sz="2000" smtClean="0">
                <a:ea typeface="ＭＳ Ｐゴシック" pitchFamily="34" charset="-128"/>
              </a:rPr>
              <a:t>	</a:t>
            </a:r>
            <a:r>
              <a:rPr lang="en-US" sz="3800" b="1" smtClean="0">
                <a:ea typeface="ＭＳ Ｐゴシック" pitchFamily="34" charset="-128"/>
              </a:rPr>
              <a:t>Testing 1…2…3...</a:t>
            </a:r>
          </a:p>
        </p:txBody>
      </p:sp>
      <p:sp>
        <p:nvSpPr>
          <p:cNvPr id="3075" name="Rectangle 3"/>
          <p:cNvSpPr>
            <a:spLocks noGrp="1" noChangeArrowheads="1"/>
          </p:cNvSpPr>
          <p:nvPr>
            <p:ph type="subTitle" idx="1"/>
          </p:nvPr>
        </p:nvSpPr>
        <p:spPr>
          <a:xfrm>
            <a:off x="0" y="4267200"/>
            <a:ext cx="9144000" cy="2209800"/>
          </a:xfrm>
        </p:spPr>
        <p:txBody>
          <a:bodyPr/>
          <a:lstStyle/>
          <a:p>
            <a:pPr algn="r" eaLnBrk="1" hangingPunct="1">
              <a:buFont typeface="Wingdings" charset="0"/>
              <a:buNone/>
              <a:defRPr/>
            </a:pPr>
            <a:endParaRPr lang="en-US" sz="2800">
              <a:cs typeface="+mn-cs"/>
            </a:endParaRPr>
          </a:p>
          <a:p>
            <a:pPr algn="r" eaLnBrk="1" hangingPunct="1">
              <a:buFont typeface="Wingdings" charset="0"/>
              <a:buNone/>
              <a:defRPr/>
            </a:pPr>
            <a:r>
              <a:rPr lang="en-US" sz="2800">
                <a:cs typeface="+mn-cs"/>
              </a:rPr>
              <a:t>Gail Kaiser, Columbia University</a:t>
            </a:r>
          </a:p>
          <a:p>
            <a:pPr algn="r" eaLnBrk="1" hangingPunct="1">
              <a:buFont typeface="Wingdings" charset="0"/>
              <a:buNone/>
              <a:defRPr/>
            </a:pPr>
            <a:r>
              <a:rPr lang="en-US" sz="2800">
                <a:cs typeface="+mn-cs"/>
              </a:rPr>
              <a:t>kaiser@cs.columbia.edu</a:t>
            </a:r>
          </a:p>
          <a:p>
            <a:pPr algn="r" eaLnBrk="1" hangingPunct="1">
              <a:buFont typeface="Wingdings" charset="0"/>
              <a:buNone/>
              <a:defRPr/>
            </a:pPr>
            <a:r>
              <a:rPr lang="en-US" sz="2800">
                <a:cs typeface="+mn-cs"/>
              </a:rPr>
              <a:t>April 18, 2013</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defRPr/>
            </a:pPr>
            <a:r>
              <a:rPr lang="en-US">
                <a:cs typeface="+mj-cs"/>
              </a:rPr>
              <a:t>Overview</a:t>
            </a:r>
          </a:p>
        </p:txBody>
      </p:sp>
      <p:sp>
        <p:nvSpPr>
          <p:cNvPr id="7171" name="Content Placeholder 2"/>
          <p:cNvSpPr>
            <a:spLocks noGrp="1"/>
          </p:cNvSpPr>
          <p:nvPr>
            <p:ph idx="1"/>
          </p:nvPr>
        </p:nvSpPr>
        <p:spPr/>
        <p:txBody>
          <a:bodyPr/>
          <a:lstStyle/>
          <a:p>
            <a:pPr>
              <a:defRPr/>
            </a:pPr>
            <a:r>
              <a:rPr lang="en-US" dirty="0" smtClean="0">
                <a:solidFill>
                  <a:srgbClr val="FF0000"/>
                </a:solidFill>
                <a:ea typeface="ＭＳ Ｐゴシック" pitchFamily="34" charset="-128"/>
              </a:rPr>
              <a:t>Problem 1 – testing non-testable programs</a:t>
            </a:r>
          </a:p>
          <a:p>
            <a:pPr>
              <a:defRPr/>
            </a:pPr>
            <a:r>
              <a:rPr lang="en-US" dirty="0" smtClean="0">
                <a:ea typeface="ＭＳ Ｐゴシック" pitchFamily="34" charset="-128"/>
              </a:rPr>
              <a:t>Problem 2 – testing deployed programs</a:t>
            </a:r>
          </a:p>
          <a:p>
            <a:pPr>
              <a:defRPr/>
            </a:pPr>
            <a:r>
              <a:rPr lang="en-US" dirty="0" smtClean="0">
                <a:ea typeface="ＭＳ Ｐゴシック" pitchFamily="34" charset="-128"/>
              </a:rPr>
              <a:t>Problem 3 – reproducing failures in deployed programs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defRPr/>
            </a:pPr>
            <a:r>
              <a:rPr lang="en-US" dirty="0">
                <a:cs typeface="+mj-cs"/>
              </a:rPr>
              <a:t>Problem </a:t>
            </a:r>
            <a:r>
              <a:rPr lang="en-US" dirty="0" smtClean="0">
                <a:cs typeface="+mj-cs"/>
              </a:rPr>
              <a:t>1: No test oracle</a:t>
            </a:r>
            <a:endParaRPr lang="en-US" dirty="0">
              <a:cs typeface="+mj-cs"/>
            </a:endParaRPr>
          </a:p>
        </p:txBody>
      </p:sp>
      <p:sp>
        <p:nvSpPr>
          <p:cNvPr id="4099" name="Content Placeholder 2"/>
          <p:cNvSpPr>
            <a:spLocks noGrp="1"/>
          </p:cNvSpPr>
          <p:nvPr>
            <p:ph idx="1"/>
          </p:nvPr>
        </p:nvSpPr>
        <p:spPr/>
        <p:txBody>
          <a:bodyPr/>
          <a:lstStyle/>
          <a:p>
            <a:pPr eaLnBrk="1" hangingPunct="1">
              <a:buFont typeface="Wingdings" charset="0"/>
              <a:buChar char="n"/>
              <a:defRPr/>
            </a:pPr>
            <a:r>
              <a:rPr lang="en-US" sz="2400" dirty="0">
                <a:cs typeface="+mn-cs"/>
              </a:rPr>
              <a:t>Conventional software testing checks whether each output is correct for the set of test inputs. </a:t>
            </a:r>
          </a:p>
          <a:p>
            <a:pPr eaLnBrk="1" hangingPunct="1">
              <a:buFont typeface="Wingdings" charset="0"/>
              <a:buChar char="n"/>
              <a:defRPr/>
            </a:pPr>
            <a:r>
              <a:rPr lang="en-US" sz="2400" dirty="0">
                <a:cs typeface="+mn-cs"/>
              </a:rPr>
              <a:t>But for some software, it is not known what the correct output should be for some inputs. How can we construct and execute test cases </a:t>
            </a:r>
            <a:r>
              <a:rPr lang="en-US" sz="2400" dirty="0" smtClean="0">
                <a:cs typeface="+mn-cs"/>
              </a:rPr>
              <a:t>that will </a:t>
            </a:r>
            <a:r>
              <a:rPr lang="en-US" sz="2400" dirty="0">
                <a:cs typeface="+mn-cs"/>
              </a:rPr>
              <a:t>find coding errors even when we do not know </a:t>
            </a:r>
            <a:r>
              <a:rPr lang="en-US" sz="2400" dirty="0" smtClean="0">
                <a:cs typeface="+mn-cs"/>
              </a:rPr>
              <a:t>whether the output </a:t>
            </a:r>
            <a:r>
              <a:rPr lang="en-US" sz="2400" dirty="0">
                <a:cs typeface="+mn-cs"/>
              </a:rPr>
              <a:t>is correct? </a:t>
            </a:r>
          </a:p>
          <a:p>
            <a:pPr eaLnBrk="1" hangingPunct="1">
              <a:lnSpc>
                <a:spcPct val="90000"/>
              </a:lnSpc>
              <a:buFont typeface="Wingdings" charset="0"/>
              <a:buChar char="n"/>
              <a:defRPr/>
            </a:pPr>
            <a:r>
              <a:rPr lang="en-US" altLang="ko-KR" sz="2400" dirty="0">
                <a:ea typeface="Gulim" charset="0"/>
                <a:cs typeface="Gulim" charset="0"/>
              </a:rPr>
              <a:t>Test o</a:t>
            </a:r>
            <a:r>
              <a:rPr lang="en-US" sz="2400" dirty="0"/>
              <a:t>racles may exist for only a limited subset of the input domain and/or may be impractical to apply (e.g., </a:t>
            </a:r>
            <a:r>
              <a:rPr lang="en-US" sz="2400" dirty="0" err="1"/>
              <a:t>cyberphysical</a:t>
            </a:r>
            <a:r>
              <a:rPr lang="en-US" sz="2400" dirty="0"/>
              <a:t> systems).</a:t>
            </a:r>
          </a:p>
          <a:p>
            <a:pPr eaLnBrk="1" hangingPunct="1">
              <a:lnSpc>
                <a:spcPct val="90000"/>
              </a:lnSpc>
              <a:buFont typeface="Wingdings" charset="0"/>
              <a:buChar char="n"/>
              <a:defRPr/>
            </a:pPr>
            <a:r>
              <a:rPr lang="en-US" altLang="ko-KR" sz="2400" dirty="0">
                <a:ea typeface="Gulim" charset="0"/>
                <a:cs typeface="Gulim" charset="0"/>
              </a:rPr>
              <a:t>Obvious</a:t>
            </a:r>
            <a:r>
              <a:rPr lang="en-US" sz="2400" dirty="0"/>
              <a:t> errors (e.g., crashes) can be detected with various testing technique</a:t>
            </a:r>
            <a:r>
              <a:rPr lang="en-US" altLang="ko-KR" sz="2400" dirty="0">
                <a:ea typeface="Gulim" charset="0"/>
                <a:cs typeface="Gulim" charset="0"/>
              </a:rPr>
              <a:t>s.</a:t>
            </a:r>
            <a:endParaRPr lang="en-US" sz="2400" dirty="0"/>
          </a:p>
          <a:p>
            <a:pPr eaLnBrk="1" hangingPunct="1">
              <a:lnSpc>
                <a:spcPct val="90000"/>
              </a:lnSpc>
              <a:buFont typeface="Wingdings" charset="0"/>
              <a:buChar char="n"/>
              <a:defRPr/>
            </a:pPr>
            <a:r>
              <a:rPr lang="en-US" altLang="ko-KR" sz="2400" dirty="0">
                <a:ea typeface="Gulim" charset="0"/>
                <a:cs typeface="Gulim" charset="0"/>
              </a:rPr>
              <a:t>However, </a:t>
            </a:r>
            <a:r>
              <a:rPr lang="en-US" sz="2400" dirty="0"/>
              <a:t>it may be difficult to detect subtle computational defects for arbitrary inputs without true test oracles.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altLang="ko-KR" dirty="0" smtClean="0">
                <a:ea typeface="Gulim" charset="0"/>
                <a:cs typeface="Gulim" charset="0"/>
              </a:rPr>
              <a:t>Traditional Approaches</a:t>
            </a:r>
            <a:endParaRPr lang="en-US" dirty="0">
              <a:cs typeface="+mj-cs"/>
            </a:endParaRPr>
          </a:p>
        </p:txBody>
      </p:sp>
      <p:sp>
        <p:nvSpPr>
          <p:cNvPr id="2388995" name="Rectangle 3"/>
          <p:cNvSpPr>
            <a:spLocks noGrp="1" noChangeArrowheads="1"/>
          </p:cNvSpPr>
          <p:nvPr>
            <p:ph type="body" idx="1"/>
          </p:nvPr>
        </p:nvSpPr>
        <p:spPr>
          <a:xfrm>
            <a:off x="228600" y="1524000"/>
            <a:ext cx="8915400" cy="3352800"/>
          </a:xfrm>
        </p:spPr>
        <p:txBody>
          <a:bodyPr/>
          <a:lstStyle/>
          <a:p>
            <a:pPr eaLnBrk="1" hangingPunct="1">
              <a:lnSpc>
                <a:spcPct val="90000"/>
              </a:lnSpc>
              <a:buFont typeface="Wingdings" charset="0"/>
              <a:buChar char="n"/>
              <a:defRPr/>
            </a:pPr>
            <a:r>
              <a:rPr lang="en-US" altLang="ko-KR" sz="2400" dirty="0" smtClean="0">
                <a:ea typeface="Gulim" charset="0"/>
                <a:cs typeface="Gulim" charset="0"/>
              </a:rPr>
              <a:t>Pseudo oracles</a:t>
            </a:r>
          </a:p>
          <a:p>
            <a:pPr lvl="1" eaLnBrk="1" hangingPunct="1">
              <a:lnSpc>
                <a:spcPct val="90000"/>
              </a:lnSpc>
              <a:buFont typeface="Wingdings" charset="0"/>
              <a:buChar char="¨"/>
              <a:defRPr/>
            </a:pPr>
            <a:r>
              <a:rPr lang="en-US" altLang="ko-KR" sz="2000" dirty="0" smtClean="0">
                <a:ea typeface="Gulim" charset="0"/>
                <a:cs typeface="Gulim" charset="0"/>
              </a:rPr>
              <a:t>Create two independent implementations of the same program, compare the results</a:t>
            </a:r>
          </a:p>
          <a:p>
            <a:pPr eaLnBrk="1" hangingPunct="1">
              <a:lnSpc>
                <a:spcPct val="90000"/>
              </a:lnSpc>
              <a:buFont typeface="Wingdings" charset="0"/>
              <a:buChar char="n"/>
              <a:defRPr/>
            </a:pPr>
            <a:r>
              <a:rPr lang="en-US" altLang="ko-KR" sz="2400" dirty="0" smtClean="0">
                <a:ea typeface="Gulim" charset="0"/>
                <a:cs typeface="Gulim" charset="0"/>
              </a:rPr>
              <a:t>Formal </a:t>
            </a:r>
            <a:r>
              <a:rPr lang="en-US" altLang="ko-KR" sz="2400" dirty="0">
                <a:ea typeface="Gulim" charset="0"/>
                <a:cs typeface="Gulim" charset="0"/>
              </a:rPr>
              <a:t>specifications</a:t>
            </a:r>
          </a:p>
          <a:p>
            <a:pPr lvl="1" eaLnBrk="1" hangingPunct="1">
              <a:lnSpc>
                <a:spcPct val="90000"/>
              </a:lnSpc>
              <a:buFont typeface="Wingdings" charset="0"/>
              <a:buChar char="¨"/>
              <a:defRPr/>
            </a:pPr>
            <a:r>
              <a:rPr lang="en-US" altLang="ko-KR" sz="2000" dirty="0">
                <a:ea typeface="Gulim" charset="0"/>
                <a:cs typeface="Gulim" charset="0"/>
              </a:rPr>
              <a:t>A complete specification is essentially a test oracle (if practically executable within a reasonable time period</a:t>
            </a:r>
            <a:r>
              <a:rPr lang="en-US" altLang="ko-KR" sz="2000" dirty="0" smtClean="0">
                <a:ea typeface="Gulim" charset="0"/>
                <a:cs typeface="Gulim" charset="0"/>
              </a:rPr>
              <a:t>)</a:t>
            </a:r>
          </a:p>
          <a:p>
            <a:pPr lvl="1" eaLnBrk="1" hangingPunct="1">
              <a:lnSpc>
                <a:spcPct val="90000"/>
              </a:lnSpc>
              <a:buFont typeface="Wingdings" charset="0"/>
              <a:buChar char="¨"/>
              <a:defRPr/>
            </a:pPr>
            <a:r>
              <a:rPr lang="en-US" altLang="ko-KR" sz="2000" dirty="0" smtClean="0">
                <a:ea typeface="Gulim" charset="0"/>
                <a:cs typeface="Gulim" charset="0"/>
              </a:rPr>
              <a:t>An algorithm may not be a complete specification</a:t>
            </a:r>
            <a:endParaRPr lang="en-US" altLang="ko-KR" sz="2400" dirty="0">
              <a:ea typeface="Gulim" charset="0"/>
              <a:cs typeface="Gulim" charset="0"/>
            </a:endParaRPr>
          </a:p>
          <a:p>
            <a:pPr eaLnBrk="1" hangingPunct="1">
              <a:lnSpc>
                <a:spcPct val="90000"/>
              </a:lnSpc>
              <a:defRPr/>
            </a:pPr>
            <a:r>
              <a:rPr lang="en-US" altLang="ko-KR" sz="2800" dirty="0">
                <a:solidFill>
                  <a:srgbClr val="000000"/>
                </a:solidFill>
                <a:ea typeface="Gulim" pitchFamily="34" charset="-127"/>
              </a:rPr>
              <a:t>Embedded assertion and invariant checking</a:t>
            </a:r>
          </a:p>
          <a:p>
            <a:pPr lvl="1" eaLnBrk="1" hangingPunct="1">
              <a:lnSpc>
                <a:spcPct val="90000"/>
              </a:lnSpc>
              <a:defRPr/>
            </a:pPr>
            <a:r>
              <a:rPr lang="en-US" altLang="ko-KR" sz="2400" dirty="0">
                <a:solidFill>
                  <a:srgbClr val="000000"/>
                </a:solidFill>
                <a:ea typeface="Gulim" pitchFamily="34" charset="-127"/>
              </a:rPr>
              <a:t>Limited to checking </a:t>
            </a:r>
            <a:r>
              <a:rPr lang="en-US" altLang="ko-KR" sz="2400" dirty="0" smtClean="0">
                <a:solidFill>
                  <a:srgbClr val="000000"/>
                </a:solidFill>
                <a:ea typeface="Gulim" pitchFamily="34" charset="-127"/>
              </a:rPr>
              <a:t>simple conditions</a:t>
            </a:r>
            <a:endParaRPr lang="en-US" altLang="ko-KR" sz="2400" dirty="0">
              <a:solidFill>
                <a:srgbClr val="000000"/>
              </a:solidFill>
              <a:ea typeface="Gulim" pitchFamily="34" charset="-127"/>
            </a:endParaRPr>
          </a:p>
        </p:txBody>
      </p:sp>
      <p:sp>
        <p:nvSpPr>
          <p:cNvPr id="4" name="AutoShape 4"/>
          <p:cNvSpPr>
            <a:spLocks noChangeArrowheads="1"/>
          </p:cNvSpPr>
          <p:nvPr/>
        </p:nvSpPr>
        <p:spPr bwMode="auto">
          <a:xfrm rot="5400000">
            <a:off x="2312988" y="5303838"/>
            <a:ext cx="862012" cy="862012"/>
          </a:xfrm>
          <a:prstGeom prst="cube">
            <a:avLst>
              <a:gd name="adj" fmla="val 10972"/>
            </a:avLst>
          </a:prstGeom>
          <a:solidFill>
            <a:schemeClr val="accent1"/>
          </a:solidFill>
          <a:ln w="12700">
            <a:solidFill>
              <a:schemeClr val="tx1"/>
            </a:solidFill>
            <a:miter lim="800000"/>
            <a:headEnd/>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defRPr/>
            </a:pPr>
            <a:r>
              <a:rPr lang="en-US" sz="4000" b="1">
                <a:latin typeface="Courier New" charset="0"/>
                <a:ea typeface="ＭＳ Ｐゴシック" charset="0"/>
              </a:rPr>
              <a:t>x</a:t>
            </a:r>
          </a:p>
        </p:txBody>
      </p:sp>
      <p:sp>
        <p:nvSpPr>
          <p:cNvPr id="5" name="AutoShape 5"/>
          <p:cNvSpPr>
            <a:spLocks noChangeArrowheads="1"/>
          </p:cNvSpPr>
          <p:nvPr/>
        </p:nvSpPr>
        <p:spPr bwMode="auto">
          <a:xfrm rot="10800000">
            <a:off x="3505200" y="5105400"/>
            <a:ext cx="1789113" cy="1192213"/>
          </a:xfrm>
          <a:prstGeom prst="leftArrow">
            <a:avLst>
              <a:gd name="adj1" fmla="val 50000"/>
              <a:gd name="adj2" fmla="val 37517"/>
            </a:avLst>
          </a:prstGeom>
          <a:solidFill>
            <a:srgbClr val="FFFFFF"/>
          </a:solidFill>
          <a:ln w="9525">
            <a:miter lim="800000"/>
            <a:headEnd/>
            <a:tailEnd/>
          </a:ln>
          <a:effectLst/>
          <a:scene3d>
            <a:camera prst="legacyObliqueBottomRight"/>
            <a:lightRig rig="legacyFlat3" dir="t"/>
          </a:scene3d>
          <a:sp3d extrusionH="303200" prstMaterial="legacyMetal">
            <a:bevelT w="13500" h="13500" prst="angle"/>
            <a:bevelB w="13500" h="13500" prst="angle"/>
            <a:extrusionClr>
              <a:srgbClr val="FFFFFF"/>
            </a:extrusion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flatTx/>
          </a:bodyPr>
          <a:lstStyle/>
          <a:p>
            <a:pPr algn="ctr">
              <a:defRPr/>
            </a:pPr>
            <a:r>
              <a:rPr lang="en-US" sz="3600" b="1" dirty="0">
                <a:latin typeface="Courier New" charset="0"/>
                <a:ea typeface="ＭＳ Ｐゴシック" charset="0"/>
              </a:rPr>
              <a:t>f</a:t>
            </a:r>
          </a:p>
        </p:txBody>
      </p:sp>
      <p:sp>
        <p:nvSpPr>
          <p:cNvPr id="6" name="AutoShape 6"/>
          <p:cNvSpPr>
            <a:spLocks noChangeArrowheads="1"/>
          </p:cNvSpPr>
          <p:nvPr/>
        </p:nvSpPr>
        <p:spPr bwMode="auto">
          <a:xfrm rot="5400000">
            <a:off x="5772151" y="5091112"/>
            <a:ext cx="862012" cy="1287463"/>
          </a:xfrm>
          <a:prstGeom prst="cube">
            <a:avLst>
              <a:gd name="adj" fmla="val 10972"/>
            </a:avLst>
          </a:prstGeom>
          <a:solidFill>
            <a:srgbClr val="FF0000"/>
          </a:solidFill>
          <a:ln w="12700">
            <a:solidFill>
              <a:schemeClr val="tx1"/>
            </a:solidFill>
            <a:miter lim="800000"/>
            <a:headEnd/>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defRPr/>
            </a:pPr>
            <a:r>
              <a:rPr lang="en-US" sz="4000" b="1" dirty="0">
                <a:latin typeface="Courier New" charset="0"/>
                <a:ea typeface="ＭＳ Ｐゴシック" charset="0"/>
              </a:rPr>
              <a:t>f(x)</a:t>
            </a:r>
          </a:p>
        </p:txBody>
      </p:sp>
      <p:sp>
        <p:nvSpPr>
          <p:cNvPr id="13319" name="Action Button: Help 8">
            <a:hlinkClick r:id="" action="ppaction://noaction" highlightClick="1"/>
          </p:cNvPr>
          <p:cNvSpPr>
            <a:spLocks noChangeArrowheads="1"/>
          </p:cNvSpPr>
          <p:nvPr/>
        </p:nvSpPr>
        <p:spPr bwMode="auto">
          <a:xfrm>
            <a:off x="1295400" y="5981700"/>
            <a:ext cx="914400" cy="838200"/>
          </a:xfrm>
          <a:prstGeom prst="actionButtonHelp">
            <a:avLst/>
          </a:prstGeom>
          <a:solidFill>
            <a:schemeClr val="accent1"/>
          </a:solidFill>
          <a:ln w="12700">
            <a:solidFill>
              <a:schemeClr val="tx1"/>
            </a:solidFill>
            <a:round/>
            <a:headEn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Action Button: Help 8">
            <a:hlinkClick r:id="" action="ppaction://noaction" highlightClick="1"/>
          </p:cNvPr>
          <p:cNvSpPr>
            <a:spLocks noChangeArrowheads="1"/>
          </p:cNvSpPr>
          <p:nvPr/>
        </p:nvSpPr>
        <p:spPr bwMode="auto">
          <a:xfrm>
            <a:off x="6959600" y="5981700"/>
            <a:ext cx="914400" cy="838200"/>
          </a:xfrm>
          <a:prstGeom prst="actionButtonHelp">
            <a:avLst/>
          </a:prstGeom>
          <a:solidFill>
            <a:schemeClr val="accent1"/>
          </a:solidFill>
          <a:ln w="12700">
            <a:solidFill>
              <a:schemeClr val="tx1"/>
            </a:solidFill>
            <a:round/>
            <a:headEn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9"/>
                                        </p:tgtEl>
                                        <p:attrNameLst>
                                          <p:attrName>style.visibility</p:attrName>
                                        </p:attrNameLst>
                                      </p:cBhvr>
                                      <p:to>
                                        <p:strVal val="visible"/>
                                      </p:to>
                                    </p:set>
                                    <p:animEffect transition="in" filter="fade">
                                      <p:cBhvr>
                                        <p:cTn id="12" dur="500"/>
                                        <p:tgtEl>
                                          <p:spTgt spid="133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331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dirty="0">
                <a:cs typeface="+mj-cs"/>
              </a:rPr>
              <a:t>Metamorphic Testing</a:t>
            </a:r>
          </a:p>
        </p:txBody>
      </p:sp>
      <p:sp>
        <p:nvSpPr>
          <p:cNvPr id="2576387" name="Rectangle 3"/>
          <p:cNvSpPr>
            <a:spLocks noGrp="1" noChangeArrowheads="1"/>
          </p:cNvSpPr>
          <p:nvPr>
            <p:ph type="body" idx="1"/>
          </p:nvPr>
        </p:nvSpPr>
        <p:spPr>
          <a:xfrm>
            <a:off x="228600" y="5105400"/>
            <a:ext cx="8915400" cy="1447800"/>
          </a:xfrm>
        </p:spPr>
        <p:txBody>
          <a:bodyPr/>
          <a:lstStyle/>
          <a:p>
            <a:pPr eaLnBrk="1" hangingPunct="1">
              <a:lnSpc>
                <a:spcPct val="80000"/>
              </a:lnSpc>
              <a:defRPr/>
            </a:pPr>
            <a:r>
              <a:rPr lang="en-US" sz="2800" dirty="0" smtClean="0">
                <a:ea typeface="ＭＳ Ｐゴシック" pitchFamily="34" charset="-128"/>
              </a:rPr>
              <a:t>If new test case output </a:t>
            </a:r>
            <a:r>
              <a:rPr lang="en-US" sz="2800" dirty="0" smtClean="0">
                <a:latin typeface="Courier New" pitchFamily="49" charset="0"/>
                <a:ea typeface="ＭＳ Ｐゴシック" pitchFamily="34" charset="-128"/>
              </a:rPr>
              <a:t>f(t(x))</a:t>
            </a:r>
            <a:r>
              <a:rPr lang="en-US" sz="2800" dirty="0" smtClean="0">
                <a:ea typeface="ＭＳ Ｐゴシック" pitchFamily="34" charset="-128"/>
              </a:rPr>
              <a:t> is as expected, it is not necessarily correct</a:t>
            </a:r>
          </a:p>
          <a:p>
            <a:pPr eaLnBrk="1" hangingPunct="1">
              <a:lnSpc>
                <a:spcPct val="80000"/>
              </a:lnSpc>
              <a:defRPr/>
            </a:pPr>
            <a:r>
              <a:rPr lang="en-US" sz="2800" dirty="0" smtClean="0">
                <a:ea typeface="ＭＳ Ｐゴシック" pitchFamily="34" charset="-128"/>
              </a:rPr>
              <a:t>However, if </a:t>
            </a:r>
            <a:r>
              <a:rPr lang="en-US" sz="2800" dirty="0" smtClean="0">
                <a:latin typeface="Courier New" pitchFamily="49" charset="0"/>
                <a:ea typeface="ＭＳ Ｐゴシック" pitchFamily="34" charset="-128"/>
              </a:rPr>
              <a:t>f(t(x))</a:t>
            </a:r>
            <a:r>
              <a:rPr lang="en-US" sz="2800" dirty="0" smtClean="0">
                <a:ea typeface="ＭＳ Ｐゴシック" pitchFamily="34" charset="-128"/>
              </a:rPr>
              <a:t> is not as expected, either </a:t>
            </a:r>
            <a:r>
              <a:rPr lang="en-US" sz="2800" dirty="0" smtClean="0">
                <a:latin typeface="Courier New" pitchFamily="49" charset="0"/>
                <a:ea typeface="ＭＳ Ｐゴシック" pitchFamily="34" charset="-128"/>
              </a:rPr>
              <a:t>f(x)</a:t>
            </a:r>
            <a:r>
              <a:rPr lang="en-US" sz="2800" dirty="0" smtClean="0">
                <a:ea typeface="ＭＳ Ｐゴシック" pitchFamily="34" charset="-128"/>
              </a:rPr>
              <a:t> or </a:t>
            </a:r>
            <a:r>
              <a:rPr lang="en-US" sz="2800" dirty="0" smtClean="0">
                <a:latin typeface="Courier New" pitchFamily="49" charset="0"/>
                <a:ea typeface="ＭＳ Ｐゴシック" pitchFamily="34" charset="-128"/>
              </a:rPr>
              <a:t>f(t(x))</a:t>
            </a:r>
            <a:r>
              <a:rPr lang="en-US" sz="2800" dirty="0" smtClean="0">
                <a:ea typeface="ＭＳ Ｐゴシック" pitchFamily="34" charset="-128"/>
              </a:rPr>
              <a:t> – or both! –  is wrong</a:t>
            </a:r>
          </a:p>
        </p:txBody>
      </p:sp>
      <p:sp>
        <p:nvSpPr>
          <p:cNvPr id="2576388" name="AutoShape 4"/>
          <p:cNvSpPr>
            <a:spLocks noChangeArrowheads="1"/>
          </p:cNvSpPr>
          <p:nvPr/>
        </p:nvSpPr>
        <p:spPr bwMode="auto">
          <a:xfrm rot="5400000">
            <a:off x="2628900" y="1666875"/>
            <a:ext cx="862013" cy="862013"/>
          </a:xfrm>
          <a:prstGeom prst="cube">
            <a:avLst>
              <a:gd name="adj" fmla="val 10972"/>
            </a:avLst>
          </a:prstGeom>
          <a:solidFill>
            <a:schemeClr val="accent1"/>
          </a:solidFill>
          <a:ln w="12700">
            <a:solidFill>
              <a:schemeClr val="tx1"/>
            </a:solidFill>
            <a:miter lim="800000"/>
            <a:headEnd/>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defRPr/>
            </a:pPr>
            <a:r>
              <a:rPr lang="en-US" sz="4000" b="1">
                <a:latin typeface="Courier New" charset="0"/>
                <a:ea typeface="ＭＳ Ｐゴシック" charset="0"/>
              </a:rPr>
              <a:t>x</a:t>
            </a:r>
          </a:p>
        </p:txBody>
      </p:sp>
      <p:sp>
        <p:nvSpPr>
          <p:cNvPr id="2576389" name="AutoShape 5"/>
          <p:cNvSpPr>
            <a:spLocks noChangeArrowheads="1"/>
          </p:cNvSpPr>
          <p:nvPr/>
        </p:nvSpPr>
        <p:spPr bwMode="auto">
          <a:xfrm rot="10800000">
            <a:off x="3821113" y="1468438"/>
            <a:ext cx="1789112" cy="1192212"/>
          </a:xfrm>
          <a:prstGeom prst="leftArrow">
            <a:avLst>
              <a:gd name="adj1" fmla="val 50000"/>
              <a:gd name="adj2" fmla="val 37517"/>
            </a:avLst>
          </a:prstGeom>
          <a:solidFill>
            <a:srgbClr val="FFFFFF"/>
          </a:solidFill>
          <a:ln w="9525">
            <a:miter lim="800000"/>
            <a:headEnd/>
            <a:tailEnd/>
          </a:ln>
          <a:effectLst/>
          <a:scene3d>
            <a:camera prst="legacyObliqueBottomRight"/>
            <a:lightRig rig="legacyFlat3" dir="t"/>
          </a:scene3d>
          <a:sp3d extrusionH="303200" prstMaterial="legacyMetal">
            <a:bevelT w="13500" h="13500" prst="angle"/>
            <a:bevelB w="13500" h="13500" prst="angle"/>
            <a:extrusionClr>
              <a:srgbClr val="FFFFFF"/>
            </a:extrusion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flatTx/>
          </a:bodyPr>
          <a:lstStyle/>
          <a:p>
            <a:pPr algn="ctr">
              <a:defRPr/>
            </a:pPr>
            <a:r>
              <a:rPr lang="en-US" sz="3600" b="1">
                <a:latin typeface="Courier New" charset="0"/>
                <a:ea typeface="ＭＳ Ｐゴシック" charset="0"/>
              </a:rPr>
              <a:t>f</a:t>
            </a:r>
          </a:p>
        </p:txBody>
      </p:sp>
      <p:sp>
        <p:nvSpPr>
          <p:cNvPr id="2576390" name="AutoShape 6"/>
          <p:cNvSpPr>
            <a:spLocks noChangeArrowheads="1"/>
          </p:cNvSpPr>
          <p:nvPr/>
        </p:nvSpPr>
        <p:spPr bwMode="auto">
          <a:xfrm rot="5400000">
            <a:off x="6088062" y="1454151"/>
            <a:ext cx="862013" cy="1287462"/>
          </a:xfrm>
          <a:prstGeom prst="cube">
            <a:avLst>
              <a:gd name="adj" fmla="val 10972"/>
            </a:avLst>
          </a:prstGeom>
          <a:solidFill>
            <a:srgbClr val="FF0000"/>
          </a:solidFill>
          <a:ln w="12700">
            <a:solidFill>
              <a:schemeClr val="tx1"/>
            </a:solidFill>
            <a:miter lim="800000"/>
            <a:headEnd/>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defRPr/>
            </a:pPr>
            <a:r>
              <a:rPr lang="en-US" sz="4000" b="1" dirty="0">
                <a:latin typeface="Courier New" charset="0"/>
                <a:ea typeface="ＭＳ Ｐゴシック" charset="0"/>
              </a:rPr>
              <a:t>f(x)</a:t>
            </a:r>
          </a:p>
        </p:txBody>
      </p:sp>
      <p:sp>
        <p:nvSpPr>
          <p:cNvPr id="2576391" name="Text Box 7"/>
          <p:cNvSpPr txBox="1">
            <a:spLocks noChangeArrowheads="1"/>
          </p:cNvSpPr>
          <p:nvPr/>
        </p:nvSpPr>
        <p:spPr bwMode="auto">
          <a:xfrm>
            <a:off x="1008063" y="1733550"/>
            <a:ext cx="14906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2400" b="1" smtClean="0"/>
              <a:t>Initial </a:t>
            </a:r>
          </a:p>
          <a:p>
            <a:pPr algn="ctr">
              <a:defRPr/>
            </a:pPr>
            <a:r>
              <a:rPr lang="en-US" sz="2400" b="1" smtClean="0"/>
              <a:t>test case</a:t>
            </a:r>
          </a:p>
        </p:txBody>
      </p:sp>
      <p:sp>
        <p:nvSpPr>
          <p:cNvPr id="2576392" name="AutoShape 8"/>
          <p:cNvSpPr>
            <a:spLocks noChangeArrowheads="1"/>
          </p:cNvSpPr>
          <p:nvPr/>
        </p:nvSpPr>
        <p:spPr bwMode="auto">
          <a:xfrm rot="5400000">
            <a:off x="2381250" y="3406775"/>
            <a:ext cx="862013" cy="1357313"/>
          </a:xfrm>
          <a:prstGeom prst="cube">
            <a:avLst>
              <a:gd name="adj" fmla="val 10972"/>
            </a:avLst>
          </a:prstGeom>
          <a:solidFill>
            <a:schemeClr val="accent1"/>
          </a:solidFill>
          <a:ln w="12700">
            <a:solidFill>
              <a:schemeClr val="tx1"/>
            </a:solidFill>
            <a:miter lim="800000"/>
            <a:headEnd/>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defRPr/>
            </a:pPr>
            <a:r>
              <a:rPr lang="en-US" sz="4000" b="1">
                <a:latin typeface="Courier New" charset="0"/>
                <a:ea typeface="ＭＳ Ｐゴシック" charset="0"/>
              </a:rPr>
              <a:t>t(x)</a:t>
            </a:r>
          </a:p>
        </p:txBody>
      </p:sp>
      <p:sp>
        <p:nvSpPr>
          <p:cNvPr id="2576393" name="AutoShape 9"/>
          <p:cNvSpPr>
            <a:spLocks noChangeArrowheads="1"/>
          </p:cNvSpPr>
          <p:nvPr/>
        </p:nvSpPr>
        <p:spPr bwMode="auto">
          <a:xfrm rot="10800000">
            <a:off x="3821113" y="3455988"/>
            <a:ext cx="1789112" cy="1192212"/>
          </a:xfrm>
          <a:prstGeom prst="leftArrow">
            <a:avLst>
              <a:gd name="adj1" fmla="val 50000"/>
              <a:gd name="adj2" fmla="val 37517"/>
            </a:avLst>
          </a:prstGeom>
          <a:solidFill>
            <a:srgbClr val="FFFFFF"/>
          </a:solidFill>
          <a:ln w="9525">
            <a:miter lim="800000"/>
            <a:headEnd/>
            <a:tailEnd/>
          </a:ln>
          <a:effectLst/>
          <a:scene3d>
            <a:camera prst="legacyObliqueBottomRight"/>
            <a:lightRig rig="legacyFlat3" dir="t"/>
          </a:scene3d>
          <a:sp3d extrusionH="303200" prstMaterial="legacyMetal">
            <a:bevelT w="13500" h="13500" prst="angle"/>
            <a:bevelB w="13500" h="13500" prst="angle"/>
            <a:extrusionClr>
              <a:srgbClr val="FFFFFF"/>
            </a:extrusion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flatTx/>
          </a:bodyPr>
          <a:lstStyle/>
          <a:p>
            <a:pPr algn="ctr">
              <a:defRPr/>
            </a:pPr>
            <a:r>
              <a:rPr lang="en-US" sz="3600" b="1">
                <a:latin typeface="Courier New" charset="0"/>
                <a:ea typeface="ＭＳ Ｐゴシック" charset="0"/>
              </a:rPr>
              <a:t>f</a:t>
            </a:r>
          </a:p>
        </p:txBody>
      </p:sp>
      <p:sp>
        <p:nvSpPr>
          <p:cNvPr id="2576394" name="AutoShape 10"/>
          <p:cNvSpPr>
            <a:spLocks noChangeArrowheads="1"/>
          </p:cNvSpPr>
          <p:nvPr/>
        </p:nvSpPr>
        <p:spPr bwMode="auto">
          <a:xfrm rot="5400000">
            <a:off x="6545262" y="2984501"/>
            <a:ext cx="862013" cy="2201862"/>
          </a:xfrm>
          <a:prstGeom prst="cube">
            <a:avLst>
              <a:gd name="adj" fmla="val 10972"/>
            </a:avLst>
          </a:prstGeom>
          <a:solidFill>
            <a:srgbClr val="FF0000"/>
          </a:solidFill>
          <a:ln w="12700">
            <a:solidFill>
              <a:schemeClr val="tx1"/>
            </a:solidFill>
            <a:miter lim="800000"/>
            <a:headEnd/>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defRPr/>
            </a:pPr>
            <a:r>
              <a:rPr lang="en-US" sz="4000" b="1">
                <a:latin typeface="Courier New" charset="0"/>
                <a:ea typeface="ＭＳ Ｐゴシック" charset="0"/>
              </a:rPr>
              <a:t>f(t(x))</a:t>
            </a:r>
          </a:p>
        </p:txBody>
      </p:sp>
      <p:sp>
        <p:nvSpPr>
          <p:cNvPr id="2576395" name="Text Box 11"/>
          <p:cNvSpPr txBox="1">
            <a:spLocks noChangeArrowheads="1"/>
          </p:cNvSpPr>
          <p:nvPr/>
        </p:nvSpPr>
        <p:spPr bwMode="auto">
          <a:xfrm>
            <a:off x="609600" y="3721100"/>
            <a:ext cx="14906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2400" b="1" smtClean="0"/>
              <a:t>New </a:t>
            </a:r>
          </a:p>
          <a:p>
            <a:pPr algn="ctr">
              <a:defRPr/>
            </a:pPr>
            <a:r>
              <a:rPr lang="en-US" sz="2400" b="1" smtClean="0"/>
              <a:t>test case</a:t>
            </a:r>
          </a:p>
        </p:txBody>
      </p:sp>
      <p:sp>
        <p:nvSpPr>
          <p:cNvPr id="2576396" name="AutoShape 12"/>
          <p:cNvSpPr>
            <a:spLocks noChangeArrowheads="1"/>
          </p:cNvSpPr>
          <p:nvPr/>
        </p:nvSpPr>
        <p:spPr bwMode="auto">
          <a:xfrm>
            <a:off x="2495550" y="2660650"/>
            <a:ext cx="1060450" cy="862013"/>
          </a:xfrm>
          <a:prstGeom prst="downArrow">
            <a:avLst>
              <a:gd name="adj1" fmla="val 50000"/>
              <a:gd name="adj2" fmla="val 44069"/>
            </a:avLst>
          </a:prstGeom>
          <a:solidFill>
            <a:srgbClr val="CCFFCC"/>
          </a:solidFill>
          <a:ln w="9525">
            <a:miter lim="800000"/>
            <a:headEnd/>
            <a:tailEnd/>
          </a:ln>
          <a:effectLst/>
          <a:scene3d>
            <a:camera prst="legacyObliqueBottomRight"/>
            <a:lightRig rig="legacyFlat3" dir="b"/>
          </a:scene3d>
          <a:sp3d extrusionH="303200" prstMaterial="legacyMatte">
            <a:bevelT w="13500" h="13500" prst="angle"/>
            <a:bevelB w="13500" h="13500" prst="angle"/>
            <a:extrusionClr>
              <a:srgbClr val="CCFFCC"/>
            </a:extrusion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p>
            <a:pPr algn="ctr">
              <a:defRPr/>
            </a:pPr>
            <a:r>
              <a:rPr lang="en-US" sz="3200" b="1">
                <a:latin typeface="Courier New" charset="0"/>
                <a:ea typeface="ＭＳ Ｐゴシック" charset="0"/>
              </a:rPr>
              <a:t>t</a:t>
            </a:r>
          </a:p>
        </p:txBody>
      </p:sp>
      <p:sp>
        <p:nvSpPr>
          <p:cNvPr id="2576397" name="AutoShape 13"/>
          <p:cNvSpPr>
            <a:spLocks noChangeArrowheads="1"/>
          </p:cNvSpPr>
          <p:nvPr/>
        </p:nvSpPr>
        <p:spPr bwMode="auto">
          <a:xfrm rot="7209956">
            <a:off x="7394575" y="2039938"/>
            <a:ext cx="1362075" cy="1524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0000"/>
          </a:solidFill>
          <a:ln w="9525">
            <a:round/>
            <a:headEnd/>
            <a:tailEnd/>
          </a:ln>
          <a:effectLst/>
          <a:scene3d>
            <a:camera prst="legacyObliqueBottomRight"/>
            <a:lightRig rig="legacyFlat3" dir="b"/>
          </a:scene3d>
          <a:sp3d extrusionH="303200" prstMaterial="legacyMatte">
            <a:bevelT w="13500" h="13500" prst="angle"/>
            <a:bevelB w="13500" h="13500" prst="angle"/>
            <a:extrusionClr>
              <a:srgbClr val="FF00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576398" name="Text Box 14"/>
          <p:cNvSpPr txBox="1">
            <a:spLocks noChangeArrowheads="1"/>
          </p:cNvSpPr>
          <p:nvPr/>
        </p:nvSpPr>
        <p:spPr bwMode="auto">
          <a:xfrm>
            <a:off x="5665788" y="2554288"/>
            <a:ext cx="21748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en-US" sz="2000" b="1" dirty="0" smtClean="0">
                <a:solidFill>
                  <a:srgbClr val="FF0000"/>
                </a:solidFill>
                <a:latin typeface="Courier New" pitchFamily="49" charset="0"/>
              </a:rPr>
              <a:t>f(x)</a:t>
            </a:r>
            <a:r>
              <a:rPr lang="en-US" sz="2000" b="1" dirty="0" smtClean="0">
                <a:solidFill>
                  <a:srgbClr val="FF0000"/>
                </a:solidFill>
              </a:rPr>
              <a:t> acts as a</a:t>
            </a:r>
          </a:p>
          <a:p>
            <a:pPr algn="ctr">
              <a:defRPr/>
            </a:pPr>
            <a:r>
              <a:rPr lang="ja-JP" altLang="en-US" sz="2000" b="1" dirty="0" smtClean="0">
                <a:solidFill>
                  <a:srgbClr val="FF0000"/>
                </a:solidFill>
              </a:rPr>
              <a:t>“</a:t>
            </a:r>
            <a:r>
              <a:rPr lang="en-US" altLang="ja-JP" sz="2000" b="1" dirty="0" smtClean="0">
                <a:solidFill>
                  <a:srgbClr val="FF0000"/>
                </a:solidFill>
              </a:rPr>
              <a:t>pseudo-oracle</a:t>
            </a:r>
            <a:r>
              <a:rPr lang="ja-JP" altLang="en-US" sz="2000" b="1" dirty="0" smtClean="0">
                <a:solidFill>
                  <a:srgbClr val="FF0000"/>
                </a:solidFill>
              </a:rPr>
              <a:t>”</a:t>
            </a:r>
            <a:endParaRPr lang="en-US" altLang="ja-JP" sz="2000" b="1" dirty="0" smtClean="0">
              <a:solidFill>
                <a:srgbClr val="FF0000"/>
              </a:solidFill>
            </a:endParaRPr>
          </a:p>
          <a:p>
            <a:pPr algn="ctr">
              <a:defRPr/>
            </a:pPr>
            <a:r>
              <a:rPr lang="en-US" sz="2000" b="1" dirty="0" smtClean="0">
                <a:solidFill>
                  <a:srgbClr val="FF0000"/>
                </a:solidFill>
              </a:rPr>
              <a:t>for </a:t>
            </a:r>
            <a:r>
              <a:rPr lang="en-US" sz="2000" b="1" dirty="0" smtClean="0">
                <a:solidFill>
                  <a:srgbClr val="FF0000"/>
                </a:solidFill>
                <a:latin typeface="Courier New" pitchFamily="49" charset="0"/>
              </a:rPr>
              <a:t>f(t(x))</a:t>
            </a:r>
          </a:p>
        </p:txBody>
      </p:sp>
      <p:sp>
        <p:nvSpPr>
          <p:cNvPr id="2576399" name="Rectangle 15"/>
          <p:cNvSpPr>
            <a:spLocks noChangeArrowheads="1"/>
          </p:cNvSpPr>
          <p:nvPr/>
        </p:nvSpPr>
        <p:spPr bwMode="auto">
          <a:xfrm>
            <a:off x="381000" y="2514600"/>
            <a:ext cx="2209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b="1">
                <a:solidFill>
                  <a:srgbClr val="168428"/>
                </a:solidFill>
                <a:ea typeface="ＭＳ Ｐゴシック" charset="0"/>
              </a:rPr>
              <a:t>Transformation </a:t>
            </a:r>
          </a:p>
          <a:p>
            <a:pPr algn="ctr">
              <a:defRPr/>
            </a:pPr>
            <a:r>
              <a:rPr lang="en-US" b="1">
                <a:solidFill>
                  <a:srgbClr val="168428"/>
                </a:solidFill>
                <a:ea typeface="ＭＳ Ｐゴシック" charset="0"/>
              </a:rPr>
              <a:t>function based on</a:t>
            </a:r>
          </a:p>
          <a:p>
            <a:pPr algn="ctr">
              <a:defRPr/>
            </a:pPr>
            <a:r>
              <a:rPr lang="en-US" b="1">
                <a:solidFill>
                  <a:srgbClr val="168428"/>
                </a:solidFill>
                <a:ea typeface="ＭＳ Ｐゴシック" charset="0"/>
              </a:rPr>
              <a:t>metamorphic </a:t>
            </a:r>
          </a:p>
          <a:p>
            <a:pPr algn="ctr">
              <a:defRPr/>
            </a:pPr>
            <a:r>
              <a:rPr lang="en-US" b="1">
                <a:solidFill>
                  <a:srgbClr val="168428"/>
                </a:solidFill>
                <a:ea typeface="ＭＳ Ｐゴシック" charset="0"/>
              </a:rPr>
              <a:t>properties of </a:t>
            </a:r>
            <a:r>
              <a:rPr lang="en-US" b="1">
                <a:solidFill>
                  <a:srgbClr val="168428"/>
                </a:solidFill>
                <a:latin typeface="Courier New" charset="0"/>
                <a:ea typeface="ＭＳ Ｐゴシック" charset="0"/>
              </a:rPr>
              <a:t>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763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7638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763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7639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7639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7639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7639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7639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7639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7639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7639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7639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2576387">
                                            <p:txEl>
                                              <p:pRg st="0" end="0"/>
                                            </p:txEl>
                                          </p:spTgt>
                                        </p:tgtEl>
                                        <p:attrNameLst>
                                          <p:attrName>style.visibility</p:attrName>
                                        </p:attrNameLst>
                                      </p:cBhvr>
                                      <p:to>
                                        <p:strVal val="visible"/>
                                      </p:to>
                                    </p:set>
                                    <p:animEffect transition="in" filter="fade">
                                      <p:cBhvr>
                                        <p:cTn id="41" dur="500"/>
                                        <p:tgtEl>
                                          <p:spTgt spid="2576387">
                                            <p:txEl>
                                              <p:pRg st="0" end="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576387">
                                            <p:txEl>
                                              <p:pRg st="1" end="1"/>
                                            </p:txEl>
                                          </p:spTgt>
                                        </p:tgtEl>
                                        <p:attrNameLst>
                                          <p:attrName>style.visibility</p:attrName>
                                        </p:attrNameLst>
                                      </p:cBhvr>
                                      <p:to>
                                        <p:strVal val="visible"/>
                                      </p:to>
                                    </p:set>
                                    <p:animEffect transition="in" filter="fade">
                                      <p:cBhvr>
                                        <p:cTn id="44" dur="500"/>
                                        <p:tgtEl>
                                          <p:spTgt spid="2576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6388" grpId="0" animBg="1"/>
      <p:bldP spid="2576389" grpId="0" animBg="1"/>
      <p:bldP spid="2576390" grpId="0" animBg="1"/>
      <p:bldP spid="2576391" grpId="0"/>
      <p:bldP spid="2576392" grpId="0" animBg="1"/>
      <p:bldP spid="2576393" grpId="0" animBg="1"/>
      <p:bldP spid="2576394" grpId="0" animBg="1"/>
      <p:bldP spid="2576395" grpId="0"/>
      <p:bldP spid="2576396" grpId="0" animBg="1"/>
      <p:bldP spid="2576397" grpId="0" animBg="1"/>
      <p:bldP spid="2576398" grpId="0"/>
      <p:bldP spid="257639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Metamorphic Testing Approach</a:t>
            </a:r>
            <a:endParaRPr lang="en-US" dirty="0"/>
          </a:p>
        </p:txBody>
      </p:sp>
      <p:sp>
        <p:nvSpPr>
          <p:cNvPr id="3" name="Content Placeholder 2"/>
          <p:cNvSpPr>
            <a:spLocks noGrp="1"/>
          </p:cNvSpPr>
          <p:nvPr>
            <p:ph idx="1"/>
          </p:nvPr>
        </p:nvSpPr>
        <p:spPr/>
        <p:txBody>
          <a:bodyPr>
            <a:normAutofit fontScale="92500" lnSpcReduction="20000"/>
          </a:bodyPr>
          <a:lstStyle/>
          <a:p>
            <a:r>
              <a:rPr lang="en-US" dirty="0"/>
              <a:t>Many “non-testable” programs have properties such that certain changes to the input yield predictable changes to the output</a:t>
            </a:r>
          </a:p>
          <a:p>
            <a:r>
              <a:rPr lang="en-US" dirty="0"/>
              <a:t>That is, when we cannot know the relationship between an input and its output, it still may be possible to know relationships amongst a set of inputs and the set of their corresponding outputs </a:t>
            </a:r>
          </a:p>
          <a:p>
            <a:r>
              <a:rPr lang="en-US" dirty="0"/>
              <a:t>Test the programs by determining whether these “metamorphic properties” [TY Chen, 1998] hold as the program runs</a:t>
            </a:r>
          </a:p>
          <a:p>
            <a:r>
              <a:rPr lang="en-US" dirty="0"/>
              <a:t>If the properties do not hold, then a defect (or an anomaly) has been revealed</a:t>
            </a:r>
          </a:p>
          <a:p>
            <a:endParaRPr lang="en-US" dirty="0"/>
          </a:p>
        </p:txBody>
      </p:sp>
    </p:spTree>
    <p:extLst>
      <p:ext uri="{BB962C8B-B14F-4D97-AF65-F5344CB8AC3E}">
        <p14:creationId xmlns:p14="http://schemas.microsoft.com/office/powerpoint/2010/main" val="1188309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Metamorphic Runtime Checking</a:t>
            </a:r>
          </a:p>
        </p:txBody>
      </p:sp>
      <p:sp>
        <p:nvSpPr>
          <p:cNvPr id="3" name="Content Placeholder 2"/>
          <p:cNvSpPr>
            <a:spLocks noGrp="1"/>
          </p:cNvSpPr>
          <p:nvPr>
            <p:ph idx="1"/>
          </p:nvPr>
        </p:nvSpPr>
        <p:spPr/>
        <p:txBody>
          <a:bodyPr>
            <a:normAutofit fontScale="85000" lnSpcReduction="20000"/>
          </a:bodyPr>
          <a:lstStyle/>
          <a:p>
            <a:r>
              <a:rPr lang="en-US" dirty="0"/>
              <a:t>Most research only considers metamorphic properties of the entire application or of individual functions in isolation</a:t>
            </a:r>
          </a:p>
          <a:p>
            <a:r>
              <a:rPr lang="en-US" dirty="0"/>
              <a:t>We consider the metamorphic properties of individual functions and check those properties as the entire program is running</a:t>
            </a:r>
          </a:p>
          <a:p>
            <a:r>
              <a:rPr lang="en-US" dirty="0"/>
              <a:t>System testing approach in which functions’ metamorphic properties are specified with code annotations</a:t>
            </a:r>
          </a:p>
          <a:p>
            <a:r>
              <a:rPr lang="en-US" dirty="0"/>
              <a:t>When an instrumented function is executed, a metamorphic test is conducted at that point, using the current state and current function input (cloned into a sandbox)</a:t>
            </a:r>
          </a:p>
          <a:p>
            <a:endParaRPr lang="en-US" dirty="0"/>
          </a:p>
        </p:txBody>
      </p:sp>
    </p:spTree>
    <p:extLst>
      <p:ext uri="{BB962C8B-B14F-4D97-AF65-F5344CB8AC3E}">
        <p14:creationId xmlns:p14="http://schemas.microsoft.com/office/powerpoint/2010/main" val="40116110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a:cs typeface="+mj-cs"/>
              </a:rPr>
              <a:t>Example</a:t>
            </a:r>
          </a:p>
        </p:txBody>
      </p:sp>
      <p:sp>
        <p:nvSpPr>
          <p:cNvPr id="13315" name="Rectangle 3"/>
          <p:cNvSpPr>
            <a:spLocks noGrp="1" noChangeArrowheads="1"/>
          </p:cNvSpPr>
          <p:nvPr>
            <p:ph type="body" idx="1"/>
          </p:nvPr>
        </p:nvSpPr>
        <p:spPr>
          <a:xfrm>
            <a:off x="228600" y="1524000"/>
            <a:ext cx="8915400" cy="914400"/>
          </a:xfrm>
        </p:spPr>
        <p:txBody>
          <a:bodyPr/>
          <a:lstStyle/>
          <a:p>
            <a:pPr eaLnBrk="1" hangingPunct="1">
              <a:lnSpc>
                <a:spcPct val="80000"/>
              </a:lnSpc>
              <a:buFont typeface="Wingdings" charset="0"/>
              <a:buChar char="n"/>
              <a:defRPr/>
            </a:pPr>
            <a:r>
              <a:rPr lang="en-US" dirty="0">
                <a:cs typeface="+mn-cs"/>
              </a:rPr>
              <a:t>Consider a function to determine the standard deviation of a set of numbers</a:t>
            </a:r>
          </a:p>
          <a:p>
            <a:pPr eaLnBrk="1" hangingPunct="1">
              <a:lnSpc>
                <a:spcPct val="80000"/>
              </a:lnSpc>
              <a:buFont typeface="Wingdings" charset="0"/>
              <a:buChar char="n"/>
              <a:defRPr/>
            </a:pPr>
            <a:endParaRPr lang="en-US" dirty="0">
              <a:cs typeface="+mn-cs"/>
            </a:endParaRPr>
          </a:p>
        </p:txBody>
      </p:sp>
      <p:grpSp>
        <p:nvGrpSpPr>
          <p:cNvPr id="2260008" name="Group 40"/>
          <p:cNvGrpSpPr>
            <a:grpSpLocks/>
          </p:cNvGrpSpPr>
          <p:nvPr/>
        </p:nvGrpSpPr>
        <p:grpSpPr bwMode="auto">
          <a:xfrm>
            <a:off x="365125" y="2743200"/>
            <a:ext cx="5426075" cy="838200"/>
            <a:chOff x="230" y="1728"/>
            <a:chExt cx="3418" cy="528"/>
          </a:xfrm>
        </p:grpSpPr>
        <p:grpSp>
          <p:nvGrpSpPr>
            <p:cNvPr id="18463" name="Group 39"/>
            <p:cNvGrpSpPr>
              <a:grpSpLocks/>
            </p:cNvGrpSpPr>
            <p:nvPr/>
          </p:nvGrpSpPr>
          <p:grpSpPr bwMode="auto">
            <a:xfrm>
              <a:off x="1008" y="1776"/>
              <a:ext cx="2640" cy="480"/>
              <a:chOff x="1008" y="1776"/>
              <a:chExt cx="2640" cy="480"/>
            </a:xfrm>
          </p:grpSpPr>
          <p:sp>
            <p:nvSpPr>
              <p:cNvPr id="13345" name="AutoShape 4"/>
              <p:cNvSpPr>
                <a:spLocks noChangeArrowheads="1"/>
              </p:cNvSpPr>
              <p:nvPr/>
            </p:nvSpPr>
            <p:spPr bwMode="auto">
              <a:xfrm rot="5400000">
                <a:off x="1008" y="1776"/>
                <a:ext cx="480" cy="480"/>
              </a:xfrm>
              <a:prstGeom prst="cube">
                <a:avLst>
                  <a:gd name="adj" fmla="val 14370"/>
                </a:avLst>
              </a:prstGeom>
              <a:solidFill>
                <a:schemeClr val="accent1"/>
              </a:solidFill>
              <a:ln w="12700">
                <a:solidFill>
                  <a:schemeClr val="tx1"/>
                </a:solidFill>
                <a:miter lim="800000"/>
                <a:headEnd/>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defRPr/>
                </a:pPr>
                <a:r>
                  <a:rPr lang="en-US" sz="3200" b="1">
                    <a:latin typeface="Courier New" charset="0"/>
                    <a:ea typeface="ＭＳ Ｐゴシック" charset="0"/>
                  </a:rPr>
                  <a:t>a</a:t>
                </a:r>
              </a:p>
            </p:txBody>
          </p:sp>
          <p:sp>
            <p:nvSpPr>
              <p:cNvPr id="13346" name="AutoShape 12"/>
              <p:cNvSpPr>
                <a:spLocks noChangeArrowheads="1"/>
              </p:cNvSpPr>
              <p:nvPr/>
            </p:nvSpPr>
            <p:spPr bwMode="auto">
              <a:xfrm rot="5400000">
                <a:off x="1440" y="1776"/>
                <a:ext cx="480" cy="480"/>
              </a:xfrm>
              <a:prstGeom prst="cube">
                <a:avLst>
                  <a:gd name="adj" fmla="val 14370"/>
                </a:avLst>
              </a:prstGeom>
              <a:solidFill>
                <a:schemeClr val="accent1"/>
              </a:solidFill>
              <a:ln w="12700">
                <a:solidFill>
                  <a:schemeClr val="tx1"/>
                </a:solidFill>
                <a:miter lim="800000"/>
                <a:headEnd/>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defRPr/>
                </a:pPr>
                <a:r>
                  <a:rPr lang="en-US" sz="3200" b="1">
                    <a:latin typeface="Courier New" charset="0"/>
                    <a:ea typeface="ＭＳ Ｐゴシック" charset="0"/>
                  </a:rPr>
                  <a:t>b</a:t>
                </a:r>
              </a:p>
            </p:txBody>
          </p:sp>
          <p:sp>
            <p:nvSpPr>
              <p:cNvPr id="13347" name="AutoShape 13"/>
              <p:cNvSpPr>
                <a:spLocks noChangeArrowheads="1"/>
              </p:cNvSpPr>
              <p:nvPr/>
            </p:nvSpPr>
            <p:spPr bwMode="auto">
              <a:xfrm rot="5400000">
                <a:off x="1872" y="1776"/>
                <a:ext cx="480" cy="480"/>
              </a:xfrm>
              <a:prstGeom prst="cube">
                <a:avLst>
                  <a:gd name="adj" fmla="val 14370"/>
                </a:avLst>
              </a:prstGeom>
              <a:solidFill>
                <a:schemeClr val="accent1"/>
              </a:solidFill>
              <a:ln w="12700">
                <a:solidFill>
                  <a:schemeClr val="tx1"/>
                </a:solidFill>
                <a:miter lim="800000"/>
                <a:headEnd/>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defRPr/>
                </a:pPr>
                <a:r>
                  <a:rPr lang="en-US" sz="3200" b="1">
                    <a:latin typeface="Courier New" charset="0"/>
                    <a:ea typeface="ＭＳ Ｐゴシック" charset="0"/>
                  </a:rPr>
                  <a:t>c</a:t>
                </a:r>
              </a:p>
            </p:txBody>
          </p:sp>
          <p:sp>
            <p:nvSpPr>
              <p:cNvPr id="13348" name="AutoShape 14"/>
              <p:cNvSpPr>
                <a:spLocks noChangeArrowheads="1"/>
              </p:cNvSpPr>
              <p:nvPr/>
            </p:nvSpPr>
            <p:spPr bwMode="auto">
              <a:xfrm rot="5400000">
                <a:off x="2304" y="1776"/>
                <a:ext cx="480" cy="480"/>
              </a:xfrm>
              <a:prstGeom prst="cube">
                <a:avLst>
                  <a:gd name="adj" fmla="val 14370"/>
                </a:avLst>
              </a:prstGeom>
              <a:solidFill>
                <a:schemeClr val="accent1"/>
              </a:solidFill>
              <a:ln w="12700">
                <a:solidFill>
                  <a:schemeClr val="tx1"/>
                </a:solidFill>
                <a:miter lim="800000"/>
                <a:headEnd/>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defRPr/>
                </a:pPr>
                <a:r>
                  <a:rPr lang="en-US" sz="3200" b="1">
                    <a:latin typeface="Courier New" charset="0"/>
                    <a:ea typeface="ＭＳ Ｐゴシック" charset="0"/>
                  </a:rPr>
                  <a:t>d</a:t>
                </a:r>
              </a:p>
            </p:txBody>
          </p:sp>
          <p:sp>
            <p:nvSpPr>
              <p:cNvPr id="13349" name="AutoShape 15"/>
              <p:cNvSpPr>
                <a:spLocks noChangeArrowheads="1"/>
              </p:cNvSpPr>
              <p:nvPr/>
            </p:nvSpPr>
            <p:spPr bwMode="auto">
              <a:xfrm rot="5400000">
                <a:off x="2736" y="1776"/>
                <a:ext cx="480" cy="480"/>
              </a:xfrm>
              <a:prstGeom prst="cube">
                <a:avLst>
                  <a:gd name="adj" fmla="val 14370"/>
                </a:avLst>
              </a:prstGeom>
              <a:solidFill>
                <a:schemeClr val="accent1"/>
              </a:solidFill>
              <a:ln w="12700">
                <a:solidFill>
                  <a:schemeClr val="tx1"/>
                </a:solidFill>
                <a:miter lim="800000"/>
                <a:headEnd/>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defRPr/>
                </a:pPr>
                <a:r>
                  <a:rPr lang="en-US" sz="3200" b="1">
                    <a:latin typeface="Courier New" charset="0"/>
                    <a:ea typeface="ＭＳ Ｐゴシック" charset="0"/>
                  </a:rPr>
                  <a:t>e</a:t>
                </a:r>
              </a:p>
            </p:txBody>
          </p:sp>
          <p:sp>
            <p:nvSpPr>
              <p:cNvPr id="13350" name="AutoShape 16"/>
              <p:cNvSpPr>
                <a:spLocks noChangeArrowheads="1"/>
              </p:cNvSpPr>
              <p:nvPr/>
            </p:nvSpPr>
            <p:spPr bwMode="auto">
              <a:xfrm rot="5400000">
                <a:off x="3168" y="1776"/>
                <a:ext cx="480" cy="480"/>
              </a:xfrm>
              <a:prstGeom prst="cube">
                <a:avLst>
                  <a:gd name="adj" fmla="val 14370"/>
                </a:avLst>
              </a:prstGeom>
              <a:solidFill>
                <a:schemeClr val="accent1"/>
              </a:solidFill>
              <a:ln w="12700">
                <a:solidFill>
                  <a:schemeClr val="tx1"/>
                </a:solidFill>
                <a:miter lim="800000"/>
                <a:headEnd/>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defRPr/>
                </a:pPr>
                <a:r>
                  <a:rPr lang="en-US" sz="3200" b="1">
                    <a:latin typeface="Courier New" charset="0"/>
                    <a:ea typeface="ＭＳ Ｐゴシック" charset="0"/>
                  </a:rPr>
                  <a:t>f</a:t>
                </a:r>
              </a:p>
            </p:txBody>
          </p:sp>
        </p:grpSp>
        <p:sp>
          <p:nvSpPr>
            <p:cNvPr id="13344" name="Text Box 29"/>
            <p:cNvSpPr txBox="1">
              <a:spLocks noChangeArrowheads="1"/>
            </p:cNvSpPr>
            <p:nvPr/>
          </p:nvSpPr>
          <p:spPr bwMode="auto">
            <a:xfrm>
              <a:off x="230" y="1728"/>
              <a:ext cx="61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2400" b="1" smtClean="0"/>
                <a:t>Initial</a:t>
              </a:r>
            </a:p>
            <a:p>
              <a:pPr algn="ctr">
                <a:defRPr/>
              </a:pPr>
              <a:r>
                <a:rPr lang="en-US" sz="2400" b="1" smtClean="0"/>
                <a:t>input</a:t>
              </a:r>
            </a:p>
          </p:txBody>
        </p:sp>
      </p:grpSp>
      <p:grpSp>
        <p:nvGrpSpPr>
          <p:cNvPr id="2260009" name="Group 41"/>
          <p:cNvGrpSpPr>
            <a:grpSpLocks/>
          </p:cNvGrpSpPr>
          <p:nvPr/>
        </p:nvGrpSpPr>
        <p:grpSpPr bwMode="auto">
          <a:xfrm>
            <a:off x="182563" y="4114800"/>
            <a:ext cx="5608637" cy="838200"/>
            <a:chOff x="115" y="2592"/>
            <a:chExt cx="3533" cy="528"/>
          </a:xfrm>
        </p:grpSpPr>
        <p:sp>
          <p:nvSpPr>
            <p:cNvPr id="13336" name="AutoShape 17"/>
            <p:cNvSpPr>
              <a:spLocks noChangeArrowheads="1"/>
            </p:cNvSpPr>
            <p:nvPr/>
          </p:nvSpPr>
          <p:spPr bwMode="auto">
            <a:xfrm rot="5400000">
              <a:off x="1008" y="2640"/>
              <a:ext cx="480" cy="480"/>
            </a:xfrm>
            <a:prstGeom prst="cube">
              <a:avLst>
                <a:gd name="adj" fmla="val 14370"/>
              </a:avLst>
            </a:prstGeom>
            <a:solidFill>
              <a:schemeClr val="accent1"/>
            </a:solidFill>
            <a:ln w="12700">
              <a:solidFill>
                <a:schemeClr val="tx1"/>
              </a:solidFill>
              <a:miter lim="800000"/>
              <a:headEnd/>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defRPr/>
              </a:pPr>
              <a:r>
                <a:rPr lang="en-US" sz="3200" b="1">
                  <a:latin typeface="Courier New" charset="0"/>
                  <a:ea typeface="ＭＳ Ｐゴシック" charset="0"/>
                </a:rPr>
                <a:t>c</a:t>
              </a:r>
            </a:p>
          </p:txBody>
        </p:sp>
        <p:sp>
          <p:nvSpPr>
            <p:cNvPr id="13337" name="AutoShape 18"/>
            <p:cNvSpPr>
              <a:spLocks noChangeArrowheads="1"/>
            </p:cNvSpPr>
            <p:nvPr/>
          </p:nvSpPr>
          <p:spPr bwMode="auto">
            <a:xfrm rot="5400000">
              <a:off x="1440" y="2640"/>
              <a:ext cx="480" cy="480"/>
            </a:xfrm>
            <a:prstGeom prst="cube">
              <a:avLst>
                <a:gd name="adj" fmla="val 14370"/>
              </a:avLst>
            </a:prstGeom>
            <a:solidFill>
              <a:schemeClr val="accent1"/>
            </a:solidFill>
            <a:ln w="12700">
              <a:solidFill>
                <a:schemeClr val="tx1"/>
              </a:solidFill>
              <a:miter lim="800000"/>
              <a:headEnd/>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defRPr/>
              </a:pPr>
              <a:r>
                <a:rPr lang="en-US" sz="3200" b="1">
                  <a:latin typeface="Courier New" charset="0"/>
                  <a:ea typeface="ＭＳ Ｐゴシック" charset="0"/>
                </a:rPr>
                <a:t>e</a:t>
              </a:r>
            </a:p>
          </p:txBody>
        </p:sp>
        <p:sp>
          <p:nvSpPr>
            <p:cNvPr id="13338" name="AutoShape 19"/>
            <p:cNvSpPr>
              <a:spLocks noChangeArrowheads="1"/>
            </p:cNvSpPr>
            <p:nvPr/>
          </p:nvSpPr>
          <p:spPr bwMode="auto">
            <a:xfrm rot="5400000">
              <a:off x="1872" y="2640"/>
              <a:ext cx="480" cy="480"/>
            </a:xfrm>
            <a:prstGeom prst="cube">
              <a:avLst>
                <a:gd name="adj" fmla="val 14370"/>
              </a:avLst>
            </a:prstGeom>
            <a:solidFill>
              <a:schemeClr val="accent1"/>
            </a:solidFill>
            <a:ln w="12700">
              <a:solidFill>
                <a:schemeClr val="tx1"/>
              </a:solidFill>
              <a:miter lim="800000"/>
              <a:headEnd/>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defRPr/>
              </a:pPr>
              <a:r>
                <a:rPr lang="en-US" sz="3200" b="1">
                  <a:latin typeface="Courier New" charset="0"/>
                  <a:ea typeface="ＭＳ Ｐゴシック" charset="0"/>
                </a:rPr>
                <a:t>b</a:t>
              </a:r>
            </a:p>
          </p:txBody>
        </p:sp>
        <p:sp>
          <p:nvSpPr>
            <p:cNvPr id="13339" name="AutoShape 20"/>
            <p:cNvSpPr>
              <a:spLocks noChangeArrowheads="1"/>
            </p:cNvSpPr>
            <p:nvPr/>
          </p:nvSpPr>
          <p:spPr bwMode="auto">
            <a:xfrm rot="5400000">
              <a:off x="2304" y="2640"/>
              <a:ext cx="480" cy="480"/>
            </a:xfrm>
            <a:prstGeom prst="cube">
              <a:avLst>
                <a:gd name="adj" fmla="val 14370"/>
              </a:avLst>
            </a:prstGeom>
            <a:solidFill>
              <a:schemeClr val="accent1"/>
            </a:solidFill>
            <a:ln w="12700">
              <a:solidFill>
                <a:schemeClr val="tx1"/>
              </a:solidFill>
              <a:miter lim="800000"/>
              <a:headEnd/>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defRPr/>
              </a:pPr>
              <a:r>
                <a:rPr lang="en-US" sz="3200" b="1">
                  <a:latin typeface="Courier New" charset="0"/>
                  <a:ea typeface="ＭＳ Ｐゴシック" charset="0"/>
                </a:rPr>
                <a:t>a</a:t>
              </a:r>
            </a:p>
          </p:txBody>
        </p:sp>
        <p:sp>
          <p:nvSpPr>
            <p:cNvPr id="13340" name="AutoShape 21"/>
            <p:cNvSpPr>
              <a:spLocks noChangeArrowheads="1"/>
            </p:cNvSpPr>
            <p:nvPr/>
          </p:nvSpPr>
          <p:spPr bwMode="auto">
            <a:xfrm rot="5400000">
              <a:off x="2736" y="2640"/>
              <a:ext cx="480" cy="480"/>
            </a:xfrm>
            <a:prstGeom prst="cube">
              <a:avLst>
                <a:gd name="adj" fmla="val 14370"/>
              </a:avLst>
            </a:prstGeom>
            <a:solidFill>
              <a:schemeClr val="accent1"/>
            </a:solidFill>
            <a:ln w="12700">
              <a:solidFill>
                <a:schemeClr val="tx1"/>
              </a:solidFill>
              <a:miter lim="800000"/>
              <a:headEnd/>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defRPr/>
              </a:pPr>
              <a:r>
                <a:rPr lang="en-US" sz="3200" b="1">
                  <a:latin typeface="Courier New" charset="0"/>
                  <a:ea typeface="ＭＳ Ｐゴシック" charset="0"/>
                </a:rPr>
                <a:t>f</a:t>
              </a:r>
            </a:p>
          </p:txBody>
        </p:sp>
        <p:sp>
          <p:nvSpPr>
            <p:cNvPr id="13341" name="AutoShape 22"/>
            <p:cNvSpPr>
              <a:spLocks noChangeArrowheads="1"/>
            </p:cNvSpPr>
            <p:nvPr/>
          </p:nvSpPr>
          <p:spPr bwMode="auto">
            <a:xfrm rot="5400000">
              <a:off x="3168" y="2640"/>
              <a:ext cx="480" cy="480"/>
            </a:xfrm>
            <a:prstGeom prst="cube">
              <a:avLst>
                <a:gd name="adj" fmla="val 14370"/>
              </a:avLst>
            </a:prstGeom>
            <a:solidFill>
              <a:schemeClr val="accent1"/>
            </a:solidFill>
            <a:ln w="12700">
              <a:solidFill>
                <a:schemeClr val="tx1"/>
              </a:solidFill>
              <a:miter lim="800000"/>
              <a:headEnd/>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defRPr/>
              </a:pPr>
              <a:r>
                <a:rPr lang="en-US" sz="3200" b="1">
                  <a:latin typeface="Courier New" charset="0"/>
                  <a:ea typeface="ＭＳ Ｐゴシック" charset="0"/>
                </a:rPr>
                <a:t>d</a:t>
              </a:r>
            </a:p>
          </p:txBody>
        </p:sp>
        <p:sp>
          <p:nvSpPr>
            <p:cNvPr id="13342" name="Text Box 30"/>
            <p:cNvSpPr txBox="1">
              <a:spLocks noChangeArrowheads="1"/>
            </p:cNvSpPr>
            <p:nvPr/>
          </p:nvSpPr>
          <p:spPr bwMode="auto">
            <a:xfrm>
              <a:off x="115" y="2592"/>
              <a:ext cx="90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2400" b="1" smtClean="0"/>
                <a:t>New test</a:t>
              </a:r>
            </a:p>
            <a:p>
              <a:pPr algn="ctr">
                <a:defRPr/>
              </a:pPr>
              <a:r>
                <a:rPr lang="en-US" sz="2400" b="1" smtClean="0"/>
                <a:t>case #1</a:t>
              </a:r>
            </a:p>
          </p:txBody>
        </p:sp>
      </p:grpSp>
      <p:grpSp>
        <p:nvGrpSpPr>
          <p:cNvPr id="2260010" name="Group 42"/>
          <p:cNvGrpSpPr>
            <a:grpSpLocks/>
          </p:cNvGrpSpPr>
          <p:nvPr/>
        </p:nvGrpSpPr>
        <p:grpSpPr bwMode="auto">
          <a:xfrm>
            <a:off x="152400" y="5638800"/>
            <a:ext cx="5638800" cy="838200"/>
            <a:chOff x="96" y="3552"/>
            <a:chExt cx="3552" cy="528"/>
          </a:xfrm>
        </p:grpSpPr>
        <p:sp>
          <p:nvSpPr>
            <p:cNvPr id="13329" name="AutoShape 23"/>
            <p:cNvSpPr>
              <a:spLocks noChangeArrowheads="1"/>
            </p:cNvSpPr>
            <p:nvPr/>
          </p:nvSpPr>
          <p:spPr bwMode="auto">
            <a:xfrm rot="5400000">
              <a:off x="1008" y="3600"/>
              <a:ext cx="480" cy="480"/>
            </a:xfrm>
            <a:prstGeom prst="cube">
              <a:avLst>
                <a:gd name="adj" fmla="val 14370"/>
              </a:avLst>
            </a:prstGeom>
            <a:solidFill>
              <a:schemeClr val="accent1"/>
            </a:solidFill>
            <a:ln w="12700">
              <a:solidFill>
                <a:schemeClr val="tx1"/>
              </a:solidFill>
              <a:miter lim="800000"/>
              <a:headEnd/>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defRPr/>
              </a:pPr>
              <a:r>
                <a:rPr lang="en-US" sz="3200" b="1" dirty="0">
                  <a:latin typeface="Courier New" charset="0"/>
                  <a:ea typeface="ＭＳ Ｐゴシック" charset="0"/>
                </a:rPr>
                <a:t>2a</a:t>
              </a:r>
            </a:p>
          </p:txBody>
        </p:sp>
        <p:sp>
          <p:nvSpPr>
            <p:cNvPr id="13330" name="AutoShape 24"/>
            <p:cNvSpPr>
              <a:spLocks noChangeArrowheads="1"/>
            </p:cNvSpPr>
            <p:nvPr/>
          </p:nvSpPr>
          <p:spPr bwMode="auto">
            <a:xfrm rot="5400000">
              <a:off x="1440" y="3600"/>
              <a:ext cx="480" cy="480"/>
            </a:xfrm>
            <a:prstGeom prst="cube">
              <a:avLst>
                <a:gd name="adj" fmla="val 14370"/>
              </a:avLst>
            </a:prstGeom>
            <a:solidFill>
              <a:schemeClr val="accent1"/>
            </a:solidFill>
            <a:ln w="12700">
              <a:solidFill>
                <a:schemeClr val="tx1"/>
              </a:solidFill>
              <a:miter lim="800000"/>
              <a:headEnd/>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defRPr/>
              </a:pPr>
              <a:r>
                <a:rPr lang="en-US" sz="3200" b="1">
                  <a:latin typeface="Courier New" charset="0"/>
                  <a:ea typeface="ＭＳ Ｐゴシック" charset="0"/>
                </a:rPr>
                <a:t>2b</a:t>
              </a:r>
            </a:p>
          </p:txBody>
        </p:sp>
        <p:sp>
          <p:nvSpPr>
            <p:cNvPr id="13331" name="AutoShape 25"/>
            <p:cNvSpPr>
              <a:spLocks noChangeArrowheads="1"/>
            </p:cNvSpPr>
            <p:nvPr/>
          </p:nvSpPr>
          <p:spPr bwMode="auto">
            <a:xfrm rot="5400000">
              <a:off x="1872" y="3600"/>
              <a:ext cx="480" cy="480"/>
            </a:xfrm>
            <a:prstGeom prst="cube">
              <a:avLst>
                <a:gd name="adj" fmla="val 14370"/>
              </a:avLst>
            </a:prstGeom>
            <a:solidFill>
              <a:schemeClr val="accent1"/>
            </a:solidFill>
            <a:ln w="12700">
              <a:solidFill>
                <a:schemeClr val="tx1"/>
              </a:solidFill>
              <a:miter lim="800000"/>
              <a:headEnd/>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defRPr/>
              </a:pPr>
              <a:r>
                <a:rPr lang="en-US" sz="3200" b="1">
                  <a:latin typeface="Courier New" charset="0"/>
                  <a:ea typeface="ＭＳ Ｐゴシック" charset="0"/>
                </a:rPr>
                <a:t>2c</a:t>
              </a:r>
            </a:p>
          </p:txBody>
        </p:sp>
        <p:sp>
          <p:nvSpPr>
            <p:cNvPr id="13332" name="AutoShape 26"/>
            <p:cNvSpPr>
              <a:spLocks noChangeArrowheads="1"/>
            </p:cNvSpPr>
            <p:nvPr/>
          </p:nvSpPr>
          <p:spPr bwMode="auto">
            <a:xfrm rot="5400000">
              <a:off x="2304" y="3600"/>
              <a:ext cx="480" cy="480"/>
            </a:xfrm>
            <a:prstGeom prst="cube">
              <a:avLst>
                <a:gd name="adj" fmla="val 14370"/>
              </a:avLst>
            </a:prstGeom>
            <a:solidFill>
              <a:schemeClr val="accent1"/>
            </a:solidFill>
            <a:ln w="12700">
              <a:solidFill>
                <a:schemeClr val="tx1"/>
              </a:solidFill>
              <a:miter lim="800000"/>
              <a:headEnd/>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defRPr/>
              </a:pPr>
              <a:r>
                <a:rPr lang="en-US" sz="3200" b="1">
                  <a:latin typeface="Courier New" charset="0"/>
                  <a:ea typeface="ＭＳ Ｐゴシック" charset="0"/>
                </a:rPr>
                <a:t>2d</a:t>
              </a:r>
            </a:p>
          </p:txBody>
        </p:sp>
        <p:sp>
          <p:nvSpPr>
            <p:cNvPr id="13333" name="AutoShape 27"/>
            <p:cNvSpPr>
              <a:spLocks noChangeArrowheads="1"/>
            </p:cNvSpPr>
            <p:nvPr/>
          </p:nvSpPr>
          <p:spPr bwMode="auto">
            <a:xfrm rot="5400000">
              <a:off x="2736" y="3600"/>
              <a:ext cx="480" cy="480"/>
            </a:xfrm>
            <a:prstGeom prst="cube">
              <a:avLst>
                <a:gd name="adj" fmla="val 14370"/>
              </a:avLst>
            </a:prstGeom>
            <a:solidFill>
              <a:schemeClr val="accent1"/>
            </a:solidFill>
            <a:ln w="12700">
              <a:solidFill>
                <a:schemeClr val="tx1"/>
              </a:solidFill>
              <a:miter lim="800000"/>
              <a:headEnd/>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defRPr/>
              </a:pPr>
              <a:r>
                <a:rPr lang="en-US" sz="3200" b="1">
                  <a:latin typeface="Courier New" charset="0"/>
                  <a:ea typeface="ＭＳ Ｐゴシック" charset="0"/>
                </a:rPr>
                <a:t>2e</a:t>
              </a:r>
            </a:p>
          </p:txBody>
        </p:sp>
        <p:sp>
          <p:nvSpPr>
            <p:cNvPr id="13334" name="AutoShape 28"/>
            <p:cNvSpPr>
              <a:spLocks noChangeArrowheads="1"/>
            </p:cNvSpPr>
            <p:nvPr/>
          </p:nvSpPr>
          <p:spPr bwMode="auto">
            <a:xfrm rot="5400000">
              <a:off x="3168" y="3600"/>
              <a:ext cx="480" cy="480"/>
            </a:xfrm>
            <a:prstGeom prst="cube">
              <a:avLst>
                <a:gd name="adj" fmla="val 14370"/>
              </a:avLst>
            </a:prstGeom>
            <a:solidFill>
              <a:schemeClr val="accent1"/>
            </a:solidFill>
            <a:ln w="12700">
              <a:solidFill>
                <a:schemeClr val="tx1"/>
              </a:solidFill>
              <a:miter lim="800000"/>
              <a:headEnd/>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defRPr/>
              </a:pPr>
              <a:r>
                <a:rPr lang="en-US" sz="3200" b="1">
                  <a:latin typeface="Courier New" charset="0"/>
                  <a:ea typeface="ＭＳ Ｐゴシック" charset="0"/>
                </a:rPr>
                <a:t>2f</a:t>
              </a:r>
            </a:p>
          </p:txBody>
        </p:sp>
        <p:sp>
          <p:nvSpPr>
            <p:cNvPr id="13335" name="Text Box 31"/>
            <p:cNvSpPr txBox="1">
              <a:spLocks noChangeArrowheads="1"/>
            </p:cNvSpPr>
            <p:nvPr/>
          </p:nvSpPr>
          <p:spPr bwMode="auto">
            <a:xfrm>
              <a:off x="96" y="3552"/>
              <a:ext cx="90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2400" b="1" dirty="0" smtClean="0"/>
                <a:t>New test</a:t>
              </a:r>
            </a:p>
            <a:p>
              <a:pPr algn="ctr">
                <a:defRPr/>
              </a:pPr>
              <a:r>
                <a:rPr lang="en-US" sz="2400" b="1" dirty="0" smtClean="0"/>
                <a:t>case #2</a:t>
              </a:r>
            </a:p>
          </p:txBody>
        </p:sp>
      </p:grpSp>
      <p:sp>
        <p:nvSpPr>
          <p:cNvPr id="2260000" name="AutoShape 32"/>
          <p:cNvSpPr>
            <a:spLocks noChangeArrowheads="1"/>
          </p:cNvSpPr>
          <p:nvPr/>
        </p:nvSpPr>
        <p:spPr bwMode="auto">
          <a:xfrm rot="5400000">
            <a:off x="7696200" y="2819400"/>
            <a:ext cx="762000" cy="762000"/>
          </a:xfrm>
          <a:prstGeom prst="cube">
            <a:avLst>
              <a:gd name="adj" fmla="val 14370"/>
            </a:avLst>
          </a:prstGeom>
          <a:solidFill>
            <a:srgbClr val="FF0000"/>
          </a:solidFill>
          <a:ln w="12700">
            <a:solidFill>
              <a:schemeClr val="tx1"/>
            </a:solidFill>
            <a:miter lim="800000"/>
            <a:headEnd/>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defRPr/>
            </a:pPr>
            <a:r>
              <a:rPr lang="en-US" sz="3200" b="1">
                <a:latin typeface="Courier New" charset="0"/>
                <a:ea typeface="ＭＳ Ｐゴシック" charset="0"/>
              </a:rPr>
              <a:t>s</a:t>
            </a:r>
          </a:p>
        </p:txBody>
      </p:sp>
      <p:sp>
        <p:nvSpPr>
          <p:cNvPr id="2260004" name="AutoShape 36"/>
          <p:cNvSpPr>
            <a:spLocks noChangeArrowheads="1"/>
          </p:cNvSpPr>
          <p:nvPr/>
        </p:nvSpPr>
        <p:spPr bwMode="auto">
          <a:xfrm rot="10800000">
            <a:off x="5867400" y="2590800"/>
            <a:ext cx="1676400" cy="1066800"/>
          </a:xfrm>
          <a:prstGeom prst="leftArrow">
            <a:avLst>
              <a:gd name="adj1" fmla="val 50000"/>
              <a:gd name="adj2" fmla="val 39286"/>
            </a:avLst>
          </a:prstGeom>
          <a:solidFill>
            <a:srgbClr val="FFFFFF"/>
          </a:solidFill>
          <a:ln w="9525">
            <a:miter lim="800000"/>
            <a:headEnd/>
            <a:tailEnd/>
          </a:ln>
          <a:effectLst/>
          <a:scene3d>
            <a:camera prst="legacyObliqueBottomRight"/>
            <a:lightRig rig="legacyFlat3" dir="t"/>
          </a:scene3d>
          <a:sp3d extrusionH="303200" prstMaterial="legacyMetal">
            <a:bevelT w="13500" h="13500" prst="angle"/>
            <a:bevelB w="13500" h="13500" prst="angle"/>
            <a:extrusionClr>
              <a:srgbClr val="FFFFFF"/>
            </a:extrusion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flatTx/>
          </a:bodyPr>
          <a:lstStyle/>
          <a:p>
            <a:pPr algn="ctr">
              <a:defRPr/>
            </a:pPr>
            <a:r>
              <a:rPr lang="en-US" sz="2400" b="1">
                <a:latin typeface="Courier New" charset="0"/>
                <a:ea typeface="ＭＳ Ｐゴシック" charset="0"/>
              </a:rPr>
              <a:t>std_dev</a:t>
            </a:r>
          </a:p>
        </p:txBody>
      </p:sp>
      <p:sp>
        <p:nvSpPr>
          <p:cNvPr id="2260005" name="AutoShape 37"/>
          <p:cNvSpPr>
            <a:spLocks noChangeArrowheads="1"/>
          </p:cNvSpPr>
          <p:nvPr/>
        </p:nvSpPr>
        <p:spPr bwMode="auto">
          <a:xfrm rot="10800000">
            <a:off x="5867400" y="3962400"/>
            <a:ext cx="1676400" cy="1066800"/>
          </a:xfrm>
          <a:prstGeom prst="leftArrow">
            <a:avLst>
              <a:gd name="adj1" fmla="val 50000"/>
              <a:gd name="adj2" fmla="val 39286"/>
            </a:avLst>
          </a:prstGeom>
          <a:solidFill>
            <a:srgbClr val="FFFFFF"/>
          </a:solidFill>
          <a:ln w="9525">
            <a:miter lim="800000"/>
            <a:headEnd/>
            <a:tailEnd/>
          </a:ln>
          <a:effectLst/>
          <a:scene3d>
            <a:camera prst="legacyObliqueBottomRight"/>
            <a:lightRig rig="legacyFlat3" dir="t"/>
          </a:scene3d>
          <a:sp3d extrusionH="303200" prstMaterial="legacyMetal">
            <a:bevelT w="13500" h="13500" prst="angle"/>
            <a:bevelB w="13500" h="13500" prst="angle"/>
            <a:extrusionClr>
              <a:srgbClr val="FFFFFF"/>
            </a:extrusion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flatTx/>
          </a:bodyPr>
          <a:lstStyle/>
          <a:p>
            <a:pPr algn="ctr">
              <a:defRPr/>
            </a:pPr>
            <a:r>
              <a:rPr lang="en-US" sz="2400" b="1" dirty="0" err="1">
                <a:latin typeface="Courier New" charset="0"/>
                <a:ea typeface="ＭＳ Ｐゴシック" charset="0"/>
              </a:rPr>
              <a:t>std_dev</a:t>
            </a:r>
            <a:endParaRPr lang="en-US" sz="2400" b="1" dirty="0">
              <a:latin typeface="Courier New" charset="0"/>
              <a:ea typeface="ＭＳ Ｐゴシック" charset="0"/>
            </a:endParaRPr>
          </a:p>
        </p:txBody>
      </p:sp>
      <p:sp>
        <p:nvSpPr>
          <p:cNvPr id="2260006" name="AutoShape 38"/>
          <p:cNvSpPr>
            <a:spLocks noChangeArrowheads="1"/>
          </p:cNvSpPr>
          <p:nvPr/>
        </p:nvSpPr>
        <p:spPr bwMode="auto">
          <a:xfrm rot="10800000">
            <a:off x="5867400" y="5486400"/>
            <a:ext cx="1676400" cy="1066800"/>
          </a:xfrm>
          <a:prstGeom prst="leftArrow">
            <a:avLst>
              <a:gd name="adj1" fmla="val 50000"/>
              <a:gd name="adj2" fmla="val 39286"/>
            </a:avLst>
          </a:prstGeom>
          <a:solidFill>
            <a:srgbClr val="FFFFFF"/>
          </a:solidFill>
          <a:ln w="9525">
            <a:miter lim="800000"/>
            <a:headEnd/>
            <a:tailEnd/>
          </a:ln>
          <a:effectLst/>
          <a:scene3d>
            <a:camera prst="legacyObliqueBottomRight"/>
            <a:lightRig rig="legacyFlat3" dir="t"/>
          </a:scene3d>
          <a:sp3d extrusionH="303200" prstMaterial="legacyMetal">
            <a:bevelT w="13500" h="13500" prst="angle"/>
            <a:bevelB w="13500" h="13500" prst="angle"/>
            <a:extrusionClr>
              <a:srgbClr val="FFFFFF"/>
            </a:extrusion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flatTx/>
          </a:bodyPr>
          <a:lstStyle/>
          <a:p>
            <a:pPr algn="ctr">
              <a:defRPr/>
            </a:pPr>
            <a:r>
              <a:rPr lang="en-US" sz="2400" b="1" dirty="0" err="1">
                <a:latin typeface="Courier New" charset="0"/>
                <a:ea typeface="ＭＳ Ｐゴシック" charset="0"/>
              </a:rPr>
              <a:t>std_dev</a:t>
            </a:r>
            <a:endParaRPr lang="en-US" sz="2400" b="1" dirty="0">
              <a:latin typeface="Courier New" charset="0"/>
              <a:ea typeface="ＭＳ Ｐゴシック" charset="0"/>
            </a:endParaRPr>
          </a:p>
        </p:txBody>
      </p:sp>
      <p:grpSp>
        <p:nvGrpSpPr>
          <p:cNvPr id="2260014" name="Group 46"/>
          <p:cNvGrpSpPr>
            <a:grpSpLocks/>
          </p:cNvGrpSpPr>
          <p:nvPr/>
        </p:nvGrpSpPr>
        <p:grpSpPr bwMode="auto">
          <a:xfrm>
            <a:off x="7696200" y="4191000"/>
            <a:ext cx="1193800" cy="762000"/>
            <a:chOff x="4848" y="2640"/>
            <a:chExt cx="752" cy="480"/>
          </a:xfrm>
        </p:grpSpPr>
        <p:sp>
          <p:nvSpPr>
            <p:cNvPr id="13327" name="AutoShape 33"/>
            <p:cNvSpPr>
              <a:spLocks noChangeArrowheads="1"/>
            </p:cNvSpPr>
            <p:nvPr/>
          </p:nvSpPr>
          <p:spPr bwMode="auto">
            <a:xfrm rot="5400000">
              <a:off x="4848" y="2640"/>
              <a:ext cx="480" cy="480"/>
            </a:xfrm>
            <a:prstGeom prst="cube">
              <a:avLst>
                <a:gd name="adj" fmla="val 14370"/>
              </a:avLst>
            </a:prstGeom>
            <a:solidFill>
              <a:srgbClr val="FF0000"/>
            </a:solidFill>
            <a:ln w="12700">
              <a:solidFill>
                <a:schemeClr val="tx1"/>
              </a:solidFill>
              <a:miter lim="800000"/>
              <a:headEnd/>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defRPr/>
              </a:pPr>
              <a:r>
                <a:rPr lang="en-US" sz="3200" b="1">
                  <a:latin typeface="Courier New" charset="0"/>
                  <a:ea typeface="ＭＳ Ｐゴシック" charset="0"/>
                </a:rPr>
                <a:t>s</a:t>
              </a:r>
            </a:p>
          </p:txBody>
        </p:sp>
        <p:sp>
          <p:nvSpPr>
            <p:cNvPr id="13328" name="Text Box 43"/>
            <p:cNvSpPr txBox="1">
              <a:spLocks noChangeArrowheads="1"/>
            </p:cNvSpPr>
            <p:nvPr/>
          </p:nvSpPr>
          <p:spPr bwMode="auto">
            <a:xfrm>
              <a:off x="5328" y="2688"/>
              <a:ext cx="2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r>
                <a:rPr lang="en-US" sz="3200" b="1" smtClean="0">
                  <a:solidFill>
                    <a:srgbClr val="FF0000"/>
                  </a:solidFill>
                </a:rPr>
                <a:t>?</a:t>
              </a:r>
            </a:p>
          </p:txBody>
        </p:sp>
      </p:grpSp>
      <p:grpSp>
        <p:nvGrpSpPr>
          <p:cNvPr id="2260015" name="Group 47"/>
          <p:cNvGrpSpPr>
            <a:grpSpLocks/>
          </p:cNvGrpSpPr>
          <p:nvPr/>
        </p:nvGrpSpPr>
        <p:grpSpPr bwMode="auto">
          <a:xfrm>
            <a:off x="7696200" y="5715000"/>
            <a:ext cx="1193800" cy="762000"/>
            <a:chOff x="4848" y="3600"/>
            <a:chExt cx="752" cy="480"/>
          </a:xfrm>
        </p:grpSpPr>
        <p:sp>
          <p:nvSpPr>
            <p:cNvPr id="13325" name="AutoShape 34"/>
            <p:cNvSpPr>
              <a:spLocks noChangeArrowheads="1"/>
            </p:cNvSpPr>
            <p:nvPr/>
          </p:nvSpPr>
          <p:spPr bwMode="auto">
            <a:xfrm rot="5400000">
              <a:off x="4848" y="3600"/>
              <a:ext cx="480" cy="480"/>
            </a:xfrm>
            <a:prstGeom prst="cube">
              <a:avLst>
                <a:gd name="adj" fmla="val 14370"/>
              </a:avLst>
            </a:prstGeom>
            <a:solidFill>
              <a:srgbClr val="FF0000"/>
            </a:solidFill>
            <a:ln w="12700">
              <a:solidFill>
                <a:schemeClr val="tx1"/>
              </a:solidFill>
              <a:miter lim="800000"/>
              <a:headEnd/>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defRPr/>
              </a:pPr>
              <a:r>
                <a:rPr lang="en-US" sz="3200" b="1">
                  <a:latin typeface="Courier New" charset="0"/>
                  <a:ea typeface="ＭＳ Ｐゴシック" charset="0"/>
                </a:rPr>
                <a:t>2s</a:t>
              </a:r>
            </a:p>
          </p:txBody>
        </p:sp>
        <p:sp>
          <p:nvSpPr>
            <p:cNvPr id="13326" name="Text Box 45"/>
            <p:cNvSpPr txBox="1">
              <a:spLocks noChangeArrowheads="1"/>
            </p:cNvSpPr>
            <p:nvPr/>
          </p:nvSpPr>
          <p:spPr bwMode="auto">
            <a:xfrm>
              <a:off x="5328" y="3648"/>
              <a:ext cx="2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r>
                <a:rPr lang="en-US" sz="3200" b="1" smtClean="0">
                  <a:solidFill>
                    <a:srgbClr val="FF0000"/>
                  </a:solidFill>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2600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6000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600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6000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6000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26001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2600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6000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2600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0000" grpId="0" animBg="1"/>
      <p:bldP spid="2260004" grpId="0" animBg="1"/>
      <p:bldP spid="2260005" grpId="0" animBg="1"/>
      <p:bldP spid="226000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15650" name="Group 34"/>
          <p:cNvGrpSpPr>
            <a:grpSpLocks/>
          </p:cNvGrpSpPr>
          <p:nvPr/>
        </p:nvGrpSpPr>
        <p:grpSpPr bwMode="auto">
          <a:xfrm>
            <a:off x="685800" y="4800608"/>
            <a:ext cx="6248402" cy="1905003"/>
            <a:chOff x="432" y="3024"/>
            <a:chExt cx="3936" cy="1200"/>
          </a:xfrm>
        </p:grpSpPr>
        <p:sp>
          <p:nvSpPr>
            <p:cNvPr id="14363" name="Rectangle 12"/>
            <p:cNvSpPr>
              <a:spLocks noChangeArrowheads="1"/>
            </p:cNvSpPr>
            <p:nvPr/>
          </p:nvSpPr>
          <p:spPr bwMode="auto">
            <a:xfrm>
              <a:off x="432" y="3024"/>
              <a:ext cx="3936" cy="12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ea typeface="ＭＳ Ｐゴシック" charset="0"/>
              </a:endParaRPr>
            </a:p>
          </p:txBody>
        </p:sp>
        <p:sp>
          <p:nvSpPr>
            <p:cNvPr id="14364" name="Text Box 33"/>
            <p:cNvSpPr txBox="1">
              <a:spLocks noChangeArrowheads="1"/>
            </p:cNvSpPr>
            <p:nvPr/>
          </p:nvSpPr>
          <p:spPr bwMode="auto">
            <a:xfrm>
              <a:off x="864" y="3984"/>
              <a:ext cx="123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r>
                <a:rPr lang="en-US" dirty="0"/>
                <a:t>m</a:t>
              </a:r>
              <a:r>
                <a:rPr lang="en-US" dirty="0" smtClean="0"/>
                <a:t>etamorphic test</a:t>
              </a:r>
            </a:p>
          </p:txBody>
        </p:sp>
      </p:grpSp>
      <p:sp>
        <p:nvSpPr>
          <p:cNvPr id="14339" name="Rectangle 2"/>
          <p:cNvSpPr>
            <a:spLocks noGrp="1" noChangeArrowheads="1"/>
          </p:cNvSpPr>
          <p:nvPr>
            <p:ph type="title"/>
          </p:nvPr>
        </p:nvSpPr>
        <p:spPr/>
        <p:txBody>
          <a:bodyPr/>
          <a:lstStyle/>
          <a:p>
            <a:pPr eaLnBrk="1" hangingPunct="1">
              <a:defRPr/>
            </a:pPr>
            <a:r>
              <a:rPr lang="en-US" dirty="0">
                <a:cs typeface="+mj-cs"/>
              </a:rPr>
              <a:t>Model of Execution</a:t>
            </a:r>
          </a:p>
        </p:txBody>
      </p:sp>
      <p:sp>
        <p:nvSpPr>
          <p:cNvPr id="2415623" name="AutoShape 7"/>
          <p:cNvSpPr>
            <a:spLocks noChangeArrowheads="1"/>
          </p:cNvSpPr>
          <p:nvPr/>
        </p:nvSpPr>
        <p:spPr bwMode="auto">
          <a:xfrm>
            <a:off x="381000" y="1447800"/>
            <a:ext cx="3048000" cy="1447800"/>
          </a:xfrm>
          <a:prstGeom prst="flowChartDocumen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400">
                <a:ea typeface="ＭＳ Ｐゴシック" charset="0"/>
              </a:rPr>
              <a:t>Function </a:t>
            </a:r>
            <a:r>
              <a:rPr lang="en-US" sz="2400">
                <a:latin typeface="Courier New" charset="0"/>
                <a:ea typeface="ＭＳ Ｐゴシック" charset="0"/>
              </a:rPr>
              <a:t>f </a:t>
            </a:r>
            <a:r>
              <a:rPr lang="en-US" sz="2400">
                <a:ea typeface="ＭＳ Ｐゴシック" charset="0"/>
              </a:rPr>
              <a:t>is </a:t>
            </a:r>
          </a:p>
          <a:p>
            <a:pPr algn="ctr">
              <a:defRPr/>
            </a:pPr>
            <a:r>
              <a:rPr lang="en-US" sz="2400">
                <a:ea typeface="ＭＳ Ｐゴシック" charset="0"/>
              </a:rPr>
              <a:t>about to be executed </a:t>
            </a:r>
          </a:p>
          <a:p>
            <a:pPr algn="ctr">
              <a:defRPr/>
            </a:pPr>
            <a:r>
              <a:rPr lang="en-US" sz="2400">
                <a:ea typeface="ＭＳ Ｐゴシック" charset="0"/>
              </a:rPr>
              <a:t>with input </a:t>
            </a:r>
            <a:r>
              <a:rPr lang="en-US" sz="2400">
                <a:latin typeface="Courier New" charset="0"/>
                <a:ea typeface="ＭＳ Ｐゴシック" charset="0"/>
              </a:rPr>
              <a:t>x</a:t>
            </a:r>
          </a:p>
        </p:txBody>
      </p:sp>
      <p:sp>
        <p:nvSpPr>
          <p:cNvPr id="2415624" name="Rectangle 8"/>
          <p:cNvSpPr>
            <a:spLocks noChangeArrowheads="1"/>
          </p:cNvSpPr>
          <p:nvPr/>
        </p:nvSpPr>
        <p:spPr bwMode="auto">
          <a:xfrm>
            <a:off x="152400" y="3200400"/>
            <a:ext cx="1752600" cy="13716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400">
                <a:ea typeface="ＭＳ Ｐゴシック" charset="0"/>
              </a:rPr>
              <a:t>Create a </a:t>
            </a:r>
          </a:p>
          <a:p>
            <a:pPr algn="ctr">
              <a:defRPr/>
            </a:pPr>
            <a:r>
              <a:rPr lang="en-US" sz="2400">
                <a:ea typeface="ＭＳ Ｐゴシック" charset="0"/>
              </a:rPr>
              <a:t>sandbox for</a:t>
            </a:r>
          </a:p>
          <a:p>
            <a:pPr algn="ctr">
              <a:defRPr/>
            </a:pPr>
            <a:r>
              <a:rPr lang="en-US" sz="2400">
                <a:ea typeface="ＭＳ Ｐゴシック" charset="0"/>
              </a:rPr>
              <a:t>the test</a:t>
            </a:r>
          </a:p>
        </p:txBody>
      </p:sp>
      <p:sp>
        <p:nvSpPr>
          <p:cNvPr id="2415625" name="Rectangle 9"/>
          <p:cNvSpPr>
            <a:spLocks noChangeArrowheads="1"/>
          </p:cNvSpPr>
          <p:nvPr/>
        </p:nvSpPr>
        <p:spPr bwMode="auto">
          <a:xfrm>
            <a:off x="2362200" y="3200400"/>
            <a:ext cx="2057400" cy="13716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400">
                <a:ea typeface="ＭＳ Ｐゴシック" charset="0"/>
              </a:rPr>
              <a:t>Execute </a:t>
            </a:r>
            <a:r>
              <a:rPr lang="en-US" sz="2400">
                <a:latin typeface="Courier New" charset="0"/>
                <a:ea typeface="ＭＳ Ｐゴシック" charset="0"/>
              </a:rPr>
              <a:t>f(x)</a:t>
            </a:r>
          </a:p>
          <a:p>
            <a:pPr algn="ctr">
              <a:defRPr/>
            </a:pPr>
            <a:r>
              <a:rPr lang="en-US" sz="2400">
                <a:ea typeface="ＭＳ Ｐゴシック" charset="0"/>
              </a:rPr>
              <a:t>to get </a:t>
            </a:r>
            <a:r>
              <a:rPr lang="en-US" sz="2400">
                <a:latin typeface="Courier New" charset="0"/>
                <a:ea typeface="ＭＳ Ｐゴシック" charset="0"/>
              </a:rPr>
              <a:t>result</a:t>
            </a:r>
          </a:p>
        </p:txBody>
      </p:sp>
      <p:sp>
        <p:nvSpPr>
          <p:cNvPr id="2415626" name="Rectangle 10"/>
          <p:cNvSpPr>
            <a:spLocks noChangeArrowheads="1"/>
          </p:cNvSpPr>
          <p:nvPr/>
        </p:nvSpPr>
        <p:spPr bwMode="auto">
          <a:xfrm>
            <a:off x="4876800" y="3200400"/>
            <a:ext cx="1905000" cy="13716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400">
                <a:ea typeface="ＭＳ Ｐゴシック" charset="0"/>
              </a:rPr>
              <a:t>Send </a:t>
            </a:r>
            <a:r>
              <a:rPr lang="en-US" sz="2400">
                <a:latin typeface="Courier New" charset="0"/>
                <a:ea typeface="ＭＳ Ｐゴシック" charset="0"/>
              </a:rPr>
              <a:t>result</a:t>
            </a:r>
          </a:p>
          <a:p>
            <a:pPr algn="ctr">
              <a:defRPr/>
            </a:pPr>
            <a:r>
              <a:rPr lang="en-US" sz="2400">
                <a:ea typeface="ＭＳ Ｐゴシック" charset="0"/>
              </a:rPr>
              <a:t>to test</a:t>
            </a:r>
          </a:p>
        </p:txBody>
      </p:sp>
      <p:sp>
        <p:nvSpPr>
          <p:cNvPr id="2415627" name="AutoShape 11"/>
          <p:cNvSpPr>
            <a:spLocks noChangeArrowheads="1"/>
          </p:cNvSpPr>
          <p:nvPr/>
        </p:nvSpPr>
        <p:spPr bwMode="auto">
          <a:xfrm>
            <a:off x="7239000" y="2971800"/>
            <a:ext cx="1828800" cy="1752600"/>
          </a:xfrm>
          <a:prstGeom prst="rightArrow">
            <a:avLst>
              <a:gd name="adj1" fmla="val 48250"/>
              <a:gd name="adj2" fmla="val 3959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400">
                <a:ea typeface="ＭＳ Ｐゴシック" charset="0"/>
              </a:rPr>
              <a:t>Program </a:t>
            </a:r>
          </a:p>
          <a:p>
            <a:pPr algn="ctr">
              <a:defRPr/>
            </a:pPr>
            <a:r>
              <a:rPr lang="en-US" sz="2400">
                <a:ea typeface="ＭＳ Ｐゴシック" charset="0"/>
              </a:rPr>
              <a:t>continues</a:t>
            </a:r>
          </a:p>
        </p:txBody>
      </p:sp>
      <p:sp>
        <p:nvSpPr>
          <p:cNvPr id="2415629" name="Rectangle 13"/>
          <p:cNvSpPr>
            <a:spLocks noChangeArrowheads="1"/>
          </p:cNvSpPr>
          <p:nvPr/>
        </p:nvSpPr>
        <p:spPr bwMode="auto">
          <a:xfrm>
            <a:off x="914400" y="5105400"/>
            <a:ext cx="1524000" cy="11430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400" dirty="0">
                <a:ea typeface="ＭＳ Ｐゴシック" charset="0"/>
              </a:rPr>
              <a:t>Transform</a:t>
            </a:r>
          </a:p>
          <a:p>
            <a:pPr algn="ctr">
              <a:defRPr/>
            </a:pPr>
            <a:r>
              <a:rPr lang="en-US" sz="2400" dirty="0">
                <a:ea typeface="ＭＳ Ｐゴシック" charset="0"/>
              </a:rPr>
              <a:t>input to</a:t>
            </a:r>
          </a:p>
          <a:p>
            <a:pPr algn="ctr">
              <a:defRPr/>
            </a:pPr>
            <a:r>
              <a:rPr lang="en-US" sz="2400" dirty="0">
                <a:ea typeface="ＭＳ Ｐゴシック" charset="0"/>
              </a:rPr>
              <a:t>get </a:t>
            </a:r>
            <a:r>
              <a:rPr lang="en-US" sz="2400" dirty="0">
                <a:latin typeface="Courier New" charset="0"/>
                <a:ea typeface="ＭＳ Ｐゴシック" charset="0"/>
              </a:rPr>
              <a:t>t(x)</a:t>
            </a:r>
          </a:p>
        </p:txBody>
      </p:sp>
      <p:sp>
        <p:nvSpPr>
          <p:cNvPr id="2415630" name="Rectangle 14"/>
          <p:cNvSpPr>
            <a:spLocks noChangeArrowheads="1"/>
          </p:cNvSpPr>
          <p:nvPr/>
        </p:nvSpPr>
        <p:spPr bwMode="auto">
          <a:xfrm>
            <a:off x="2971800" y="5105400"/>
            <a:ext cx="1524000" cy="1143000"/>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400">
                <a:ea typeface="ＭＳ Ｐゴシック" charset="0"/>
              </a:rPr>
              <a:t>Execute</a:t>
            </a:r>
          </a:p>
          <a:p>
            <a:pPr algn="ctr">
              <a:defRPr/>
            </a:pPr>
            <a:r>
              <a:rPr lang="en-US" sz="2400">
                <a:latin typeface="Courier New" charset="0"/>
                <a:ea typeface="ＭＳ Ｐゴシック" charset="0"/>
              </a:rPr>
              <a:t>f(t(x))</a:t>
            </a:r>
          </a:p>
        </p:txBody>
      </p:sp>
      <p:sp>
        <p:nvSpPr>
          <p:cNvPr id="2415631" name="Rectangle 15"/>
          <p:cNvSpPr>
            <a:spLocks noChangeArrowheads="1"/>
          </p:cNvSpPr>
          <p:nvPr/>
        </p:nvSpPr>
        <p:spPr bwMode="auto">
          <a:xfrm>
            <a:off x="4953000" y="5105400"/>
            <a:ext cx="1524000" cy="11430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400">
                <a:ea typeface="ＭＳ Ｐゴシック" charset="0"/>
              </a:rPr>
              <a:t>Compare</a:t>
            </a:r>
          </a:p>
          <a:p>
            <a:pPr algn="ctr">
              <a:defRPr/>
            </a:pPr>
            <a:r>
              <a:rPr lang="en-US" sz="2400">
                <a:ea typeface="ＭＳ Ｐゴシック" charset="0"/>
              </a:rPr>
              <a:t>outputs</a:t>
            </a:r>
          </a:p>
        </p:txBody>
      </p:sp>
      <p:sp>
        <p:nvSpPr>
          <p:cNvPr id="2415632" name="Rectangle 16"/>
          <p:cNvSpPr>
            <a:spLocks noChangeArrowheads="1"/>
          </p:cNvSpPr>
          <p:nvPr/>
        </p:nvSpPr>
        <p:spPr bwMode="auto">
          <a:xfrm>
            <a:off x="7391400" y="5105400"/>
            <a:ext cx="1524000" cy="1143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400">
                <a:ea typeface="ＭＳ Ｐゴシック" charset="0"/>
              </a:rPr>
              <a:t>Report</a:t>
            </a:r>
          </a:p>
          <a:p>
            <a:pPr algn="ctr">
              <a:defRPr/>
            </a:pPr>
            <a:r>
              <a:rPr lang="en-US" sz="2400">
                <a:ea typeface="ＭＳ Ｐゴシック" charset="0"/>
              </a:rPr>
              <a:t>violations</a:t>
            </a:r>
          </a:p>
        </p:txBody>
      </p:sp>
      <p:sp>
        <p:nvSpPr>
          <p:cNvPr id="2415635" name="Line 19"/>
          <p:cNvSpPr>
            <a:spLocks noChangeShapeType="1"/>
          </p:cNvSpPr>
          <p:nvPr/>
        </p:nvSpPr>
        <p:spPr bwMode="auto">
          <a:xfrm>
            <a:off x="1143000" y="2895600"/>
            <a:ext cx="0" cy="304800"/>
          </a:xfrm>
          <a:prstGeom prst="line">
            <a:avLst/>
          </a:prstGeom>
          <a:noFill/>
          <a:ln w="127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415636" name="Line 20"/>
          <p:cNvSpPr>
            <a:spLocks noChangeShapeType="1"/>
          </p:cNvSpPr>
          <p:nvPr/>
        </p:nvSpPr>
        <p:spPr bwMode="auto">
          <a:xfrm>
            <a:off x="457200" y="5638800"/>
            <a:ext cx="457200" cy="0"/>
          </a:xfrm>
          <a:prstGeom prst="line">
            <a:avLst/>
          </a:prstGeom>
          <a:noFill/>
          <a:ln w="127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415637" name="Line 21"/>
          <p:cNvSpPr>
            <a:spLocks noChangeShapeType="1"/>
          </p:cNvSpPr>
          <p:nvPr/>
        </p:nvSpPr>
        <p:spPr bwMode="auto">
          <a:xfrm>
            <a:off x="457200" y="4572000"/>
            <a:ext cx="0" cy="1066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415638" name="Line 22"/>
          <p:cNvSpPr>
            <a:spLocks noChangeShapeType="1"/>
          </p:cNvSpPr>
          <p:nvPr/>
        </p:nvSpPr>
        <p:spPr bwMode="auto">
          <a:xfrm>
            <a:off x="1905000" y="3733800"/>
            <a:ext cx="457200" cy="0"/>
          </a:xfrm>
          <a:prstGeom prst="line">
            <a:avLst/>
          </a:prstGeom>
          <a:noFill/>
          <a:ln w="127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415639" name="Line 23"/>
          <p:cNvSpPr>
            <a:spLocks noChangeShapeType="1"/>
          </p:cNvSpPr>
          <p:nvPr/>
        </p:nvSpPr>
        <p:spPr bwMode="auto">
          <a:xfrm>
            <a:off x="4419600" y="3733800"/>
            <a:ext cx="457200" cy="0"/>
          </a:xfrm>
          <a:prstGeom prst="line">
            <a:avLst/>
          </a:prstGeom>
          <a:noFill/>
          <a:ln w="127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415640" name="Line 24"/>
          <p:cNvSpPr>
            <a:spLocks noChangeShapeType="1"/>
          </p:cNvSpPr>
          <p:nvPr/>
        </p:nvSpPr>
        <p:spPr bwMode="auto">
          <a:xfrm>
            <a:off x="6781800" y="3733800"/>
            <a:ext cx="457200" cy="0"/>
          </a:xfrm>
          <a:prstGeom prst="line">
            <a:avLst/>
          </a:prstGeom>
          <a:noFill/>
          <a:ln w="127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415641" name="Line 25"/>
          <p:cNvSpPr>
            <a:spLocks noChangeShapeType="1"/>
          </p:cNvSpPr>
          <p:nvPr/>
        </p:nvSpPr>
        <p:spPr bwMode="auto">
          <a:xfrm>
            <a:off x="2438400" y="5638800"/>
            <a:ext cx="533400" cy="0"/>
          </a:xfrm>
          <a:prstGeom prst="line">
            <a:avLst/>
          </a:prstGeom>
          <a:noFill/>
          <a:ln w="127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415642" name="Line 26"/>
          <p:cNvSpPr>
            <a:spLocks noChangeShapeType="1"/>
          </p:cNvSpPr>
          <p:nvPr/>
        </p:nvSpPr>
        <p:spPr bwMode="auto">
          <a:xfrm>
            <a:off x="4495800" y="5638800"/>
            <a:ext cx="457200" cy="0"/>
          </a:xfrm>
          <a:prstGeom prst="line">
            <a:avLst/>
          </a:prstGeom>
          <a:noFill/>
          <a:ln w="127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415643" name="Line 27"/>
          <p:cNvSpPr>
            <a:spLocks noChangeShapeType="1"/>
          </p:cNvSpPr>
          <p:nvPr/>
        </p:nvSpPr>
        <p:spPr bwMode="auto">
          <a:xfrm>
            <a:off x="6477000" y="5638800"/>
            <a:ext cx="914400" cy="0"/>
          </a:xfrm>
          <a:prstGeom prst="line">
            <a:avLst/>
          </a:prstGeom>
          <a:noFill/>
          <a:ln w="127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415644" name="Line 28"/>
          <p:cNvSpPr>
            <a:spLocks noChangeShapeType="1"/>
          </p:cNvSpPr>
          <p:nvPr/>
        </p:nvSpPr>
        <p:spPr bwMode="auto">
          <a:xfrm>
            <a:off x="5638800" y="4572000"/>
            <a:ext cx="0" cy="533400"/>
          </a:xfrm>
          <a:prstGeom prst="line">
            <a:avLst/>
          </a:prstGeom>
          <a:noFill/>
          <a:ln w="127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415645" name="Text Box 29"/>
          <p:cNvSpPr txBox="1">
            <a:spLocks noChangeArrowheads="1"/>
          </p:cNvSpPr>
          <p:nvPr/>
        </p:nvSpPr>
        <p:spPr bwMode="auto">
          <a:xfrm>
            <a:off x="4267200" y="1493838"/>
            <a:ext cx="42608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r>
              <a:rPr lang="en-US" smtClean="0">
                <a:solidFill>
                  <a:srgbClr val="FF0000"/>
                </a:solidFill>
              </a:rPr>
              <a:t>The metamorphic test is conducted at</a:t>
            </a:r>
          </a:p>
          <a:p>
            <a:pPr>
              <a:defRPr/>
            </a:pPr>
            <a:r>
              <a:rPr lang="en-US" smtClean="0">
                <a:solidFill>
                  <a:srgbClr val="FF0000"/>
                </a:solidFill>
              </a:rPr>
              <a:t>the same point in the program execution</a:t>
            </a:r>
          </a:p>
          <a:p>
            <a:pPr>
              <a:defRPr/>
            </a:pPr>
            <a:r>
              <a:rPr lang="en-US" smtClean="0">
                <a:solidFill>
                  <a:srgbClr val="FF0000"/>
                </a:solidFill>
              </a:rPr>
              <a:t>as the original function call</a:t>
            </a:r>
          </a:p>
        </p:txBody>
      </p:sp>
      <p:sp>
        <p:nvSpPr>
          <p:cNvPr id="2415646" name="Text Box 30"/>
          <p:cNvSpPr txBox="1">
            <a:spLocks noChangeArrowheads="1"/>
          </p:cNvSpPr>
          <p:nvPr/>
        </p:nvSpPr>
        <p:spPr bwMode="auto">
          <a:xfrm>
            <a:off x="4267200" y="2482850"/>
            <a:ext cx="4413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r>
              <a:rPr lang="en-US" smtClean="0">
                <a:solidFill>
                  <a:srgbClr val="FF0000"/>
                </a:solidFill>
              </a:rPr>
              <a:t>The metamorphic test runs in parallel with</a:t>
            </a:r>
          </a:p>
          <a:p>
            <a:pPr>
              <a:defRPr/>
            </a:pPr>
            <a:r>
              <a:rPr lang="en-US" smtClean="0">
                <a:solidFill>
                  <a:srgbClr val="FF0000"/>
                </a:solidFill>
              </a:rPr>
              <a:t>the rest of the application (or later)</a:t>
            </a:r>
          </a:p>
        </p:txBody>
      </p:sp>
      <p:sp>
        <p:nvSpPr>
          <p:cNvPr id="2415647" name="AutoShape 31"/>
          <p:cNvSpPr>
            <a:spLocks noChangeArrowheads="1"/>
          </p:cNvSpPr>
          <p:nvPr/>
        </p:nvSpPr>
        <p:spPr bwMode="auto">
          <a:xfrm>
            <a:off x="4114800" y="1524000"/>
            <a:ext cx="228600" cy="228600"/>
          </a:xfrm>
          <a:custGeom>
            <a:avLst/>
            <a:gdLst>
              <a:gd name="T0" fmla="*/ 0 w 228600"/>
              <a:gd name="T1" fmla="*/ 87317 h 228600"/>
              <a:gd name="T2" fmla="*/ 87318 w 228600"/>
              <a:gd name="T3" fmla="*/ 87318 h 228600"/>
              <a:gd name="T4" fmla="*/ 114300 w 228600"/>
              <a:gd name="T5" fmla="*/ 0 h 228600"/>
              <a:gd name="T6" fmla="*/ 141282 w 228600"/>
              <a:gd name="T7" fmla="*/ 87318 h 228600"/>
              <a:gd name="T8" fmla="*/ 228600 w 228600"/>
              <a:gd name="T9" fmla="*/ 87317 h 228600"/>
              <a:gd name="T10" fmla="*/ 157958 w 228600"/>
              <a:gd name="T11" fmla="*/ 141282 h 228600"/>
              <a:gd name="T12" fmla="*/ 184941 w 228600"/>
              <a:gd name="T13" fmla="*/ 228599 h 228600"/>
              <a:gd name="T14" fmla="*/ 114300 w 228600"/>
              <a:gd name="T15" fmla="*/ 174634 h 228600"/>
              <a:gd name="T16" fmla="*/ 43659 w 228600"/>
              <a:gd name="T17" fmla="*/ 228599 h 228600"/>
              <a:gd name="T18" fmla="*/ 70642 w 228600"/>
              <a:gd name="T19" fmla="*/ 141282 h 228600"/>
              <a:gd name="T20" fmla="*/ 0 w 228600"/>
              <a:gd name="T21" fmla="*/ 87317 h 228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8600" h="228600">
                <a:moveTo>
                  <a:pt x="0" y="87317"/>
                </a:moveTo>
                <a:lnTo>
                  <a:pt x="87318" y="87318"/>
                </a:lnTo>
                <a:lnTo>
                  <a:pt x="114300" y="0"/>
                </a:lnTo>
                <a:lnTo>
                  <a:pt x="141282" y="87318"/>
                </a:lnTo>
                <a:lnTo>
                  <a:pt x="228600" y="87317"/>
                </a:lnTo>
                <a:lnTo>
                  <a:pt x="157958" y="141282"/>
                </a:lnTo>
                <a:lnTo>
                  <a:pt x="184941" y="228599"/>
                </a:lnTo>
                <a:lnTo>
                  <a:pt x="114300" y="174634"/>
                </a:lnTo>
                <a:lnTo>
                  <a:pt x="43659" y="228599"/>
                </a:lnTo>
                <a:lnTo>
                  <a:pt x="70642" y="141282"/>
                </a:lnTo>
                <a:lnTo>
                  <a:pt x="0" y="87317"/>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5648" name="AutoShape 32"/>
          <p:cNvSpPr>
            <a:spLocks noChangeArrowheads="1"/>
          </p:cNvSpPr>
          <p:nvPr/>
        </p:nvSpPr>
        <p:spPr bwMode="auto">
          <a:xfrm>
            <a:off x="4114800" y="2514600"/>
            <a:ext cx="228600" cy="228600"/>
          </a:xfrm>
          <a:custGeom>
            <a:avLst/>
            <a:gdLst>
              <a:gd name="T0" fmla="*/ 0 w 228600"/>
              <a:gd name="T1" fmla="*/ 87317 h 228600"/>
              <a:gd name="T2" fmla="*/ 87318 w 228600"/>
              <a:gd name="T3" fmla="*/ 87318 h 228600"/>
              <a:gd name="T4" fmla="*/ 114300 w 228600"/>
              <a:gd name="T5" fmla="*/ 0 h 228600"/>
              <a:gd name="T6" fmla="*/ 141282 w 228600"/>
              <a:gd name="T7" fmla="*/ 87318 h 228600"/>
              <a:gd name="T8" fmla="*/ 228600 w 228600"/>
              <a:gd name="T9" fmla="*/ 87317 h 228600"/>
              <a:gd name="T10" fmla="*/ 157958 w 228600"/>
              <a:gd name="T11" fmla="*/ 141282 h 228600"/>
              <a:gd name="T12" fmla="*/ 184941 w 228600"/>
              <a:gd name="T13" fmla="*/ 228599 h 228600"/>
              <a:gd name="T14" fmla="*/ 114300 w 228600"/>
              <a:gd name="T15" fmla="*/ 174634 h 228600"/>
              <a:gd name="T16" fmla="*/ 43659 w 228600"/>
              <a:gd name="T17" fmla="*/ 228599 h 228600"/>
              <a:gd name="T18" fmla="*/ 70642 w 228600"/>
              <a:gd name="T19" fmla="*/ 141282 h 228600"/>
              <a:gd name="T20" fmla="*/ 0 w 228600"/>
              <a:gd name="T21" fmla="*/ 87317 h 228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8600" h="228600">
                <a:moveTo>
                  <a:pt x="0" y="87317"/>
                </a:moveTo>
                <a:lnTo>
                  <a:pt x="87318" y="87318"/>
                </a:lnTo>
                <a:lnTo>
                  <a:pt x="114300" y="0"/>
                </a:lnTo>
                <a:lnTo>
                  <a:pt x="141282" y="87318"/>
                </a:lnTo>
                <a:lnTo>
                  <a:pt x="228600" y="87317"/>
                </a:lnTo>
                <a:lnTo>
                  <a:pt x="157958" y="141282"/>
                </a:lnTo>
                <a:lnTo>
                  <a:pt x="184941" y="228599"/>
                </a:lnTo>
                <a:lnTo>
                  <a:pt x="114300" y="174634"/>
                </a:lnTo>
                <a:lnTo>
                  <a:pt x="43659" y="228599"/>
                </a:lnTo>
                <a:lnTo>
                  <a:pt x="70642" y="141282"/>
                </a:lnTo>
                <a:lnTo>
                  <a:pt x="0" y="87317"/>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156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156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1562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4156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156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1565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1562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4156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156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156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1563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41563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15626"/>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24156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1562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241564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1564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15631"/>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241564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415632"/>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41564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415645"/>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41564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4156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5623" grpId="0" animBg="1"/>
      <p:bldP spid="2415624" grpId="0" animBg="1"/>
      <p:bldP spid="2415625" grpId="0" animBg="1"/>
      <p:bldP spid="2415626" grpId="0" animBg="1"/>
      <p:bldP spid="2415627" grpId="0" animBg="1"/>
      <p:bldP spid="2415629" grpId="0" animBg="1"/>
      <p:bldP spid="2415630" grpId="0" animBg="1"/>
      <p:bldP spid="2415631" grpId="0" animBg="1"/>
      <p:bldP spid="2415632" grpId="0" animBg="1"/>
      <p:bldP spid="2415645" grpId="0"/>
      <p:bldP spid="2415646" grpId="0"/>
      <p:bldP spid="2415647" grpId="0" animBg="1"/>
      <p:bldP spid="241564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Effectiveness Case Studies</a:t>
            </a:r>
            <a:endParaRPr lang="en-US" dirty="0"/>
          </a:p>
        </p:txBody>
      </p:sp>
      <p:sp>
        <p:nvSpPr>
          <p:cNvPr id="3" name="Content Placeholder 2"/>
          <p:cNvSpPr>
            <a:spLocks noGrp="1"/>
          </p:cNvSpPr>
          <p:nvPr>
            <p:ph idx="1"/>
          </p:nvPr>
        </p:nvSpPr>
        <p:spPr>
          <a:xfrm>
            <a:off x="228600" y="1524000"/>
            <a:ext cx="8915400" cy="5334000"/>
          </a:xfrm>
        </p:spPr>
        <p:txBody>
          <a:bodyPr>
            <a:normAutofit fontScale="92500" lnSpcReduction="10000"/>
          </a:bodyPr>
          <a:lstStyle/>
          <a:p>
            <a:pPr eaLnBrk="1" hangingPunct="1">
              <a:defRPr/>
            </a:pPr>
            <a:r>
              <a:rPr lang="en-US" sz="2600" dirty="0" smtClean="0">
                <a:ea typeface="ＭＳ Ｐゴシック" pitchFamily="34" charset="-128"/>
              </a:rPr>
              <a:t>Comparison:</a:t>
            </a:r>
          </a:p>
          <a:p>
            <a:pPr lvl="1" eaLnBrk="1" hangingPunct="1">
              <a:defRPr/>
            </a:pPr>
            <a:r>
              <a:rPr lang="en-US" sz="2200" dirty="0">
                <a:ea typeface="ＭＳ Ｐゴシック" pitchFamily="34" charset="-128"/>
              </a:rPr>
              <a:t>Metamorphic Runtime Checking</a:t>
            </a:r>
          </a:p>
          <a:p>
            <a:pPr lvl="2" eaLnBrk="1" hangingPunct="1">
              <a:defRPr/>
            </a:pPr>
            <a:r>
              <a:rPr lang="en-US" sz="1800" dirty="0" smtClean="0">
                <a:ea typeface="ＭＳ Ｐゴシック" pitchFamily="34" charset="-128"/>
              </a:rPr>
              <a:t>Using </a:t>
            </a:r>
            <a:r>
              <a:rPr lang="en-US" sz="1800" dirty="0">
                <a:ea typeface="ＭＳ Ｐゴシック" pitchFamily="34" charset="-128"/>
              </a:rPr>
              <a:t>metamorphic properties of individual functions</a:t>
            </a:r>
          </a:p>
          <a:p>
            <a:pPr lvl="1" eaLnBrk="1" hangingPunct="1">
              <a:defRPr/>
            </a:pPr>
            <a:r>
              <a:rPr lang="en-US" sz="2200" dirty="0">
                <a:ea typeface="ＭＳ Ｐゴシック" pitchFamily="34" charset="-128"/>
              </a:rPr>
              <a:t>System-level Metamorphic Testing</a:t>
            </a:r>
          </a:p>
          <a:p>
            <a:pPr lvl="2" eaLnBrk="1" hangingPunct="1">
              <a:defRPr/>
            </a:pPr>
            <a:r>
              <a:rPr lang="en-US" sz="1800" dirty="0">
                <a:ea typeface="ＭＳ Ｐゴシック" pitchFamily="34" charset="-128"/>
              </a:rPr>
              <a:t>Using metamorphic properties of the entire application</a:t>
            </a:r>
          </a:p>
          <a:p>
            <a:pPr lvl="1" eaLnBrk="1" hangingPunct="1">
              <a:defRPr/>
            </a:pPr>
            <a:r>
              <a:rPr lang="en-US" sz="2200" dirty="0">
                <a:ea typeface="ＭＳ Ｐゴシック" pitchFamily="34" charset="-128"/>
              </a:rPr>
              <a:t>Embedded Assertions</a:t>
            </a:r>
          </a:p>
          <a:p>
            <a:pPr lvl="2" eaLnBrk="1" hangingPunct="1">
              <a:defRPr/>
            </a:pPr>
            <a:r>
              <a:rPr lang="en-US" sz="1800" dirty="0">
                <a:ea typeface="ＭＳ Ｐゴシック" pitchFamily="34" charset="-128"/>
              </a:rPr>
              <a:t>Using Daikon-detected program invariants [Ernst</a:t>
            </a:r>
            <a:r>
              <a:rPr lang="en-US" sz="1800" dirty="0" smtClean="0">
                <a:ea typeface="ＭＳ Ｐゴシック" pitchFamily="34" charset="-128"/>
              </a:rPr>
              <a:t>]</a:t>
            </a:r>
          </a:p>
          <a:p>
            <a:pPr eaLnBrk="1" hangingPunct="1">
              <a:lnSpc>
                <a:spcPct val="80000"/>
              </a:lnSpc>
              <a:defRPr/>
            </a:pPr>
            <a:r>
              <a:rPr lang="en-US" sz="2600" dirty="0" smtClean="0">
                <a:ea typeface="ＭＳ Ｐゴシック" pitchFamily="34" charset="-128"/>
              </a:rPr>
              <a:t>Mutation </a:t>
            </a:r>
            <a:r>
              <a:rPr lang="en-US" sz="2600" dirty="0">
                <a:ea typeface="ＭＳ Ｐゴシック" pitchFamily="34" charset="-128"/>
              </a:rPr>
              <a:t>testing </a:t>
            </a:r>
            <a:r>
              <a:rPr lang="en-US" sz="2600" dirty="0" smtClean="0">
                <a:ea typeface="ＭＳ Ｐゴシック" pitchFamily="34" charset="-128"/>
              </a:rPr>
              <a:t>used </a:t>
            </a:r>
            <a:r>
              <a:rPr lang="en-US" sz="2600" dirty="0">
                <a:ea typeface="ＭＳ Ｐゴシック" pitchFamily="34" charset="-128"/>
              </a:rPr>
              <a:t>to seed </a:t>
            </a:r>
            <a:r>
              <a:rPr lang="en-US" sz="2600" dirty="0" smtClean="0">
                <a:ea typeface="ＭＳ Ｐゴシック" pitchFamily="34" charset="-128"/>
              </a:rPr>
              <a:t>defects</a:t>
            </a:r>
            <a:endParaRPr lang="en-US" sz="2600" dirty="0">
              <a:ea typeface="ＭＳ Ｐゴシック" pitchFamily="34" charset="-128"/>
            </a:endParaRPr>
          </a:p>
          <a:p>
            <a:pPr lvl="1" eaLnBrk="1" hangingPunct="1">
              <a:lnSpc>
                <a:spcPct val="80000"/>
              </a:lnSpc>
              <a:defRPr/>
            </a:pPr>
            <a:r>
              <a:rPr lang="en-US" sz="2400" dirty="0">
                <a:ea typeface="ＭＳ Ｐゴシック" pitchFamily="34" charset="-128"/>
              </a:rPr>
              <a:t>Comparison operators were reversed</a:t>
            </a:r>
          </a:p>
          <a:p>
            <a:pPr lvl="1" eaLnBrk="1" hangingPunct="1">
              <a:lnSpc>
                <a:spcPct val="80000"/>
              </a:lnSpc>
              <a:defRPr/>
            </a:pPr>
            <a:r>
              <a:rPr lang="en-US" sz="2400" dirty="0">
                <a:ea typeface="ＭＳ Ｐゴシック" pitchFamily="34" charset="-128"/>
              </a:rPr>
              <a:t>Math operators were changed</a:t>
            </a:r>
          </a:p>
          <a:p>
            <a:pPr lvl="1" eaLnBrk="1" hangingPunct="1">
              <a:lnSpc>
                <a:spcPct val="80000"/>
              </a:lnSpc>
              <a:defRPr/>
            </a:pPr>
            <a:r>
              <a:rPr lang="en-US" sz="2400" dirty="0">
                <a:ea typeface="ＭＳ Ｐゴシック" pitchFamily="34" charset="-128"/>
              </a:rPr>
              <a:t>Off-by-one errors were </a:t>
            </a:r>
            <a:r>
              <a:rPr lang="en-US" sz="2400" dirty="0" smtClean="0">
                <a:ea typeface="ＭＳ Ｐゴシック" pitchFamily="34" charset="-128"/>
              </a:rPr>
              <a:t>introduced</a:t>
            </a:r>
            <a:endParaRPr lang="en-US" sz="2400" dirty="0">
              <a:ea typeface="ＭＳ Ｐゴシック" pitchFamily="34" charset="-128"/>
            </a:endParaRPr>
          </a:p>
          <a:p>
            <a:pPr eaLnBrk="1" hangingPunct="1">
              <a:lnSpc>
                <a:spcPct val="80000"/>
              </a:lnSpc>
              <a:defRPr/>
            </a:pPr>
            <a:r>
              <a:rPr lang="en-US" sz="2600" dirty="0">
                <a:ea typeface="ＭＳ Ｐゴシック" pitchFamily="34" charset="-128"/>
              </a:rPr>
              <a:t>For each program, we created multiple versions, </a:t>
            </a:r>
            <a:r>
              <a:rPr lang="en-US" sz="2600" dirty="0" smtClean="0">
                <a:ea typeface="ＭＳ Ｐゴシック" pitchFamily="34" charset="-128"/>
              </a:rPr>
              <a:t>each with exactly </a:t>
            </a:r>
            <a:r>
              <a:rPr lang="en-US" sz="2600" dirty="0">
                <a:ea typeface="ＭＳ Ｐゴシック" pitchFamily="34" charset="-128"/>
              </a:rPr>
              <a:t>one </a:t>
            </a:r>
            <a:r>
              <a:rPr lang="en-US" sz="2600" dirty="0" smtClean="0">
                <a:ea typeface="ＭＳ Ｐゴシック" pitchFamily="34" charset="-128"/>
              </a:rPr>
              <a:t>mutation</a:t>
            </a:r>
          </a:p>
          <a:p>
            <a:pPr eaLnBrk="1" hangingPunct="1">
              <a:lnSpc>
                <a:spcPct val="80000"/>
              </a:lnSpc>
              <a:defRPr/>
            </a:pPr>
            <a:r>
              <a:rPr lang="en-US" sz="2600" dirty="0" smtClean="0">
                <a:ea typeface="ＭＳ Ｐゴシック" pitchFamily="34" charset="-128"/>
              </a:rPr>
              <a:t>We </a:t>
            </a:r>
            <a:r>
              <a:rPr lang="en-US" sz="2600" dirty="0">
                <a:ea typeface="ＭＳ Ｐゴシック" pitchFamily="34" charset="-128"/>
              </a:rPr>
              <a:t>ignored mutants that yielded outputs that were obviously wrong, caused crashes, etc</a:t>
            </a:r>
            <a:r>
              <a:rPr lang="en-US" sz="2600" dirty="0" smtClean="0">
                <a:ea typeface="ＭＳ Ｐゴシック" pitchFamily="34" charset="-128"/>
              </a:rPr>
              <a:t>.</a:t>
            </a:r>
            <a:endParaRPr lang="en-US" sz="2600" dirty="0">
              <a:ea typeface="ＭＳ Ｐゴシック" pitchFamily="34" charset="-128"/>
            </a:endParaRPr>
          </a:p>
          <a:p>
            <a:pPr eaLnBrk="1" hangingPunct="1">
              <a:lnSpc>
                <a:spcPct val="80000"/>
              </a:lnSpc>
              <a:defRPr/>
            </a:pPr>
            <a:r>
              <a:rPr lang="en-US" sz="2600" dirty="0">
                <a:ea typeface="ＭＳ Ｐゴシック" pitchFamily="34" charset="-128"/>
              </a:rPr>
              <a:t>Goal is to measure how many mutants were </a:t>
            </a:r>
            <a:r>
              <a:rPr lang="ja-JP" altLang="en-US" sz="2600" dirty="0">
                <a:ea typeface="ＭＳ Ｐゴシック" pitchFamily="34" charset="-128"/>
              </a:rPr>
              <a:t>“</a:t>
            </a:r>
            <a:r>
              <a:rPr lang="en-US" altLang="ja-JP" sz="2600" dirty="0">
                <a:ea typeface="ＭＳ Ｐゴシック" pitchFamily="34" charset="-128"/>
              </a:rPr>
              <a:t>killed</a:t>
            </a:r>
            <a:r>
              <a:rPr lang="ja-JP" altLang="en-US" sz="2600" dirty="0">
                <a:ea typeface="ＭＳ Ｐゴシック" pitchFamily="34" charset="-128"/>
              </a:rPr>
              <a:t>”</a:t>
            </a:r>
            <a:endParaRPr lang="en-US" sz="2600" dirty="0">
              <a:ea typeface="ＭＳ Ｐゴシック" pitchFamily="34"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dirty="0">
                <a:cs typeface="+mj-cs"/>
              </a:rPr>
              <a:t>Applications Investigated</a:t>
            </a:r>
          </a:p>
        </p:txBody>
      </p:sp>
      <p:sp>
        <p:nvSpPr>
          <p:cNvPr id="16387" name="Rectangle 3"/>
          <p:cNvSpPr>
            <a:spLocks noGrp="1" noChangeArrowheads="1"/>
          </p:cNvSpPr>
          <p:nvPr>
            <p:ph type="body" idx="1"/>
          </p:nvPr>
        </p:nvSpPr>
        <p:spPr/>
        <p:txBody>
          <a:bodyPr/>
          <a:lstStyle/>
          <a:p>
            <a:pPr eaLnBrk="1" hangingPunct="1">
              <a:lnSpc>
                <a:spcPct val="90000"/>
              </a:lnSpc>
              <a:defRPr/>
            </a:pPr>
            <a:r>
              <a:rPr lang="en-US" sz="2800" dirty="0" smtClean="0">
                <a:ea typeface="ＭＳ Ｐゴシック" pitchFamily="34" charset="-128"/>
              </a:rPr>
              <a:t>Machine Learning </a:t>
            </a:r>
          </a:p>
          <a:p>
            <a:pPr lvl="1" eaLnBrk="1" hangingPunct="1">
              <a:lnSpc>
                <a:spcPct val="90000"/>
              </a:lnSpc>
              <a:defRPr/>
            </a:pPr>
            <a:r>
              <a:rPr lang="en-US" sz="2400" b="1" dirty="0" smtClean="0">
                <a:ea typeface="ＭＳ Ｐゴシック" pitchFamily="34" charset="-128"/>
              </a:rPr>
              <a:t>Support Vector Machines</a:t>
            </a:r>
            <a:r>
              <a:rPr lang="en-US" sz="2400" dirty="0" smtClean="0">
                <a:ea typeface="ＭＳ Ｐゴシック" pitchFamily="34" charset="-128"/>
              </a:rPr>
              <a:t> (SVM)</a:t>
            </a:r>
            <a:r>
              <a:rPr lang="en-US" altLang="ko-KR" sz="2400" dirty="0" smtClean="0">
                <a:ea typeface="Gulim" pitchFamily="34" charset="-127"/>
              </a:rPr>
              <a:t>: vector-based classifier</a:t>
            </a:r>
            <a:r>
              <a:rPr lang="en-US" sz="2400" b="1" dirty="0" smtClean="0">
                <a:ea typeface="ＭＳ Ｐゴシック" pitchFamily="34" charset="-128"/>
              </a:rPr>
              <a:t> </a:t>
            </a:r>
          </a:p>
          <a:p>
            <a:pPr lvl="1" eaLnBrk="1" hangingPunct="1">
              <a:lnSpc>
                <a:spcPct val="90000"/>
              </a:lnSpc>
              <a:defRPr/>
            </a:pPr>
            <a:r>
              <a:rPr lang="en-US" sz="2400" b="1" dirty="0" smtClean="0">
                <a:ea typeface="ＭＳ Ｐゴシック" pitchFamily="34" charset="-128"/>
              </a:rPr>
              <a:t>C4.5</a:t>
            </a:r>
            <a:r>
              <a:rPr lang="en-US" altLang="ko-KR" sz="2400" dirty="0" smtClean="0">
                <a:ea typeface="Gulim" pitchFamily="34" charset="-127"/>
              </a:rPr>
              <a:t>: decision tree classifier</a:t>
            </a:r>
          </a:p>
          <a:p>
            <a:pPr lvl="1" eaLnBrk="1" hangingPunct="1">
              <a:lnSpc>
                <a:spcPct val="90000"/>
              </a:lnSpc>
              <a:defRPr/>
            </a:pPr>
            <a:r>
              <a:rPr lang="en-US" sz="2400" b="1" dirty="0" err="1" smtClean="0">
                <a:ea typeface="ＭＳ Ｐゴシック" pitchFamily="34" charset="-128"/>
              </a:rPr>
              <a:t>MartiRank</a:t>
            </a:r>
            <a:r>
              <a:rPr lang="en-US" altLang="ko-KR" sz="2400" dirty="0" smtClean="0">
                <a:ea typeface="Gulim" pitchFamily="34" charset="-127"/>
              </a:rPr>
              <a:t>: ranking application</a:t>
            </a:r>
          </a:p>
          <a:p>
            <a:pPr lvl="1" eaLnBrk="1" hangingPunct="1">
              <a:lnSpc>
                <a:spcPct val="90000"/>
              </a:lnSpc>
              <a:defRPr/>
            </a:pPr>
            <a:r>
              <a:rPr lang="en-US" altLang="ko-KR" sz="2400" b="1" dirty="0" smtClean="0">
                <a:ea typeface="Gulim" pitchFamily="34" charset="-127"/>
              </a:rPr>
              <a:t>PAYL</a:t>
            </a:r>
            <a:r>
              <a:rPr lang="en-US" altLang="ko-KR" sz="2400" dirty="0" smtClean="0">
                <a:ea typeface="Gulim" pitchFamily="34" charset="-127"/>
              </a:rPr>
              <a:t>: anomaly-based intrusion detection system</a:t>
            </a:r>
            <a:endParaRPr lang="en-US" altLang="ko-KR" sz="2400" b="1" dirty="0" smtClean="0">
              <a:ea typeface="Gulim" pitchFamily="34" charset="-127"/>
            </a:endParaRPr>
          </a:p>
          <a:p>
            <a:pPr eaLnBrk="1" hangingPunct="1">
              <a:lnSpc>
                <a:spcPct val="90000"/>
              </a:lnSpc>
              <a:defRPr/>
            </a:pPr>
            <a:r>
              <a:rPr lang="en-US" sz="2800" dirty="0" smtClean="0">
                <a:ea typeface="Gulim" pitchFamily="34" charset="-127"/>
              </a:rPr>
              <a:t>Discrete Event Simulation</a:t>
            </a:r>
          </a:p>
          <a:p>
            <a:pPr lvl="1" eaLnBrk="1" hangingPunct="1">
              <a:lnSpc>
                <a:spcPct val="90000"/>
              </a:lnSpc>
              <a:defRPr/>
            </a:pPr>
            <a:r>
              <a:rPr lang="en-US" sz="2400" b="1" dirty="0" err="1" smtClean="0">
                <a:ea typeface="Gulim" pitchFamily="34" charset="-127"/>
              </a:rPr>
              <a:t>JSim</a:t>
            </a:r>
            <a:r>
              <a:rPr lang="en-US" sz="2400" dirty="0" smtClean="0">
                <a:ea typeface="Gulim" pitchFamily="34" charset="-127"/>
              </a:rPr>
              <a:t>: used in simulating hospital ER </a:t>
            </a:r>
            <a:endParaRPr lang="en-US" sz="2400" b="1" dirty="0" smtClean="0">
              <a:ea typeface="Gulim" pitchFamily="34" charset="-127"/>
            </a:endParaRPr>
          </a:p>
          <a:p>
            <a:pPr eaLnBrk="1" hangingPunct="1">
              <a:lnSpc>
                <a:spcPct val="90000"/>
              </a:lnSpc>
              <a:defRPr/>
            </a:pPr>
            <a:r>
              <a:rPr lang="en-US" sz="2800" dirty="0" smtClean="0">
                <a:ea typeface="Gulim" pitchFamily="34" charset="-127"/>
              </a:rPr>
              <a:t>Optimization</a:t>
            </a:r>
          </a:p>
          <a:p>
            <a:pPr lvl="1" eaLnBrk="1" hangingPunct="1">
              <a:lnSpc>
                <a:spcPct val="90000"/>
              </a:lnSpc>
              <a:defRPr/>
            </a:pPr>
            <a:r>
              <a:rPr lang="en-US" sz="2400" b="1" dirty="0" err="1" smtClean="0">
                <a:ea typeface="Gulim" pitchFamily="34" charset="-127"/>
              </a:rPr>
              <a:t>gaffitter</a:t>
            </a:r>
            <a:r>
              <a:rPr lang="en-US" sz="2400" dirty="0" smtClean="0">
                <a:ea typeface="Gulim" pitchFamily="34" charset="-127"/>
              </a:rPr>
              <a:t>: genetic algorithm approach to bin-packing problem</a:t>
            </a:r>
          </a:p>
          <a:p>
            <a:pPr eaLnBrk="1" hangingPunct="1">
              <a:lnSpc>
                <a:spcPct val="90000"/>
              </a:lnSpc>
              <a:defRPr/>
            </a:pPr>
            <a:r>
              <a:rPr lang="en-US" sz="2800" dirty="0" smtClean="0">
                <a:ea typeface="Gulim" pitchFamily="34" charset="-127"/>
              </a:rPr>
              <a:t>Information Retrieval</a:t>
            </a:r>
          </a:p>
          <a:p>
            <a:pPr lvl="1" eaLnBrk="1" hangingPunct="1">
              <a:lnSpc>
                <a:spcPct val="90000"/>
              </a:lnSpc>
              <a:defRPr/>
            </a:pPr>
            <a:r>
              <a:rPr lang="en-US" sz="2400" b="1" dirty="0" err="1" smtClean="0">
                <a:ea typeface="Gulim" pitchFamily="34" charset="-127"/>
              </a:rPr>
              <a:t>Lucene</a:t>
            </a:r>
            <a:r>
              <a:rPr lang="en-US" sz="2400" dirty="0" smtClean="0">
                <a:ea typeface="Gulim" pitchFamily="34" charset="-127"/>
              </a:rPr>
              <a:t>: Apache framework</a:t>
            </a:r>
            <a:r>
              <a:rPr lang="ja-JP" altLang="en-US" sz="2400" dirty="0" smtClean="0">
                <a:ea typeface="Gulim" pitchFamily="34" charset="-127"/>
              </a:rPr>
              <a:t>’</a:t>
            </a:r>
            <a:r>
              <a:rPr lang="en-US" altLang="ja-JP" sz="2400" dirty="0" smtClean="0">
                <a:ea typeface="Gulim" pitchFamily="34" charset="-127"/>
              </a:rPr>
              <a:t>s text search engine</a:t>
            </a:r>
            <a:endParaRPr lang="en-US" sz="2400" b="1" dirty="0" smtClean="0">
              <a:ea typeface="Gulim" pitchFamily="34" charset="-127"/>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Why do we test programs?</a:t>
            </a:r>
            <a:endParaRPr lang="en-US" dirty="0"/>
          </a:p>
        </p:txBody>
      </p:sp>
      <p:pic>
        <p:nvPicPr>
          <p:cNvPr id="4" name="Picture 5"/>
          <p:cNvPicPr>
            <a:picLocks noGrp="1" noChangeAspect="1"/>
          </p:cNvPicPr>
          <p:nvPr>
            <p:ph idx="1"/>
          </p:nvPr>
        </p:nvPicPr>
        <p:blipFill>
          <a:blip r:embed="rId2"/>
          <a:srcRect/>
          <a:stretch>
            <a:fillRect/>
          </a:stretch>
        </p:blipFill>
        <p:spPr>
          <a:xfrm>
            <a:off x="1333500" y="1524000"/>
            <a:ext cx="6705600" cy="5029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1"/>
          <p:cNvGraphicFramePr>
            <a:graphicFrameLocks noGrp="1" noChangeAspect="1"/>
          </p:cNvGraphicFramePr>
          <p:nvPr>
            <p:ph idx="1"/>
          </p:nvPr>
        </p:nvGraphicFramePr>
        <p:xfrm>
          <a:off x="0" y="1784350"/>
          <a:ext cx="8915400" cy="4735513"/>
        </p:xfrm>
        <a:graphic>
          <a:graphicData uri="http://schemas.openxmlformats.org/presentationml/2006/ole">
            <mc:AlternateContent xmlns:mc="http://schemas.openxmlformats.org/markup-compatibility/2006">
              <mc:Choice xmlns:v="urn:schemas-microsoft-com:vml" Requires="v">
                <p:oleObj spid="_x0000_s22590" name="Chart" r:id="rId5" imgW="7818218" imgH="4152816" progId="Excel.Chart.8">
                  <p:embed/>
                </p:oleObj>
              </mc:Choice>
              <mc:Fallback>
                <p:oleObj name="Chart" r:id="rId5" imgW="7818218" imgH="4152816" progId="Excel.Chart.8">
                  <p:embed/>
                  <p:pic>
                    <p:nvPicPr>
                      <p:cNvPr id="0"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784350"/>
                        <a:ext cx="8915400" cy="4735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8434" name="Rectangle 2"/>
          <p:cNvSpPr>
            <a:spLocks noGrp="1" noChangeArrowheads="1"/>
          </p:cNvSpPr>
          <p:nvPr>
            <p:ph type="title"/>
          </p:nvPr>
        </p:nvSpPr>
        <p:spPr/>
        <p:txBody>
          <a:bodyPr/>
          <a:lstStyle/>
          <a:p>
            <a:pPr eaLnBrk="1" hangingPunct="1">
              <a:defRPr/>
            </a:pPr>
            <a:r>
              <a:rPr lang="en-US" dirty="0" smtClean="0">
                <a:cs typeface="+mj-cs"/>
              </a:rPr>
              <a:t>Effectiveness Results</a:t>
            </a:r>
            <a:endParaRPr lang="en-US" dirty="0">
              <a:cs typeface="+mj-cs"/>
            </a:endParaRPr>
          </a:p>
        </p:txBody>
      </p:sp>
      <p:sp>
        <p:nvSpPr>
          <p:cNvPr id="22532" name="AutoShape 25"/>
          <p:cNvSpPr>
            <a:spLocks noChangeArrowheads="1"/>
          </p:cNvSpPr>
          <p:nvPr/>
        </p:nvSpPr>
        <p:spPr bwMode="auto">
          <a:xfrm>
            <a:off x="228600" y="5334000"/>
            <a:ext cx="228600" cy="228600"/>
          </a:xfrm>
          <a:custGeom>
            <a:avLst/>
            <a:gdLst>
              <a:gd name="T0" fmla="*/ 0 w 228600"/>
              <a:gd name="T1" fmla="*/ 87317 h 228600"/>
              <a:gd name="T2" fmla="*/ 87318 w 228600"/>
              <a:gd name="T3" fmla="*/ 87318 h 228600"/>
              <a:gd name="T4" fmla="*/ 114300 w 228600"/>
              <a:gd name="T5" fmla="*/ 0 h 228600"/>
              <a:gd name="T6" fmla="*/ 141282 w 228600"/>
              <a:gd name="T7" fmla="*/ 87318 h 228600"/>
              <a:gd name="T8" fmla="*/ 228600 w 228600"/>
              <a:gd name="T9" fmla="*/ 87317 h 228600"/>
              <a:gd name="T10" fmla="*/ 157958 w 228600"/>
              <a:gd name="T11" fmla="*/ 141282 h 228600"/>
              <a:gd name="T12" fmla="*/ 184941 w 228600"/>
              <a:gd name="T13" fmla="*/ 228599 h 228600"/>
              <a:gd name="T14" fmla="*/ 114300 w 228600"/>
              <a:gd name="T15" fmla="*/ 174634 h 228600"/>
              <a:gd name="T16" fmla="*/ 43659 w 228600"/>
              <a:gd name="T17" fmla="*/ 228599 h 228600"/>
              <a:gd name="T18" fmla="*/ 70642 w 228600"/>
              <a:gd name="T19" fmla="*/ 141282 h 228600"/>
              <a:gd name="T20" fmla="*/ 0 w 228600"/>
              <a:gd name="T21" fmla="*/ 87317 h 228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8600" h="228600">
                <a:moveTo>
                  <a:pt x="0" y="87317"/>
                </a:moveTo>
                <a:lnTo>
                  <a:pt x="87318" y="87318"/>
                </a:lnTo>
                <a:lnTo>
                  <a:pt x="114300" y="0"/>
                </a:lnTo>
                <a:lnTo>
                  <a:pt x="141282" y="87318"/>
                </a:lnTo>
                <a:lnTo>
                  <a:pt x="228600" y="87317"/>
                </a:lnTo>
                <a:lnTo>
                  <a:pt x="157958" y="141282"/>
                </a:lnTo>
                <a:lnTo>
                  <a:pt x="184941" y="228599"/>
                </a:lnTo>
                <a:lnTo>
                  <a:pt x="114300" y="174634"/>
                </a:lnTo>
                <a:lnTo>
                  <a:pt x="43659" y="228599"/>
                </a:lnTo>
                <a:lnTo>
                  <a:pt x="70642" y="141282"/>
                </a:lnTo>
                <a:lnTo>
                  <a:pt x="0" y="87317"/>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1" name="Rectangle 27"/>
          <p:cNvSpPr>
            <a:spLocks noChangeArrowheads="1"/>
          </p:cNvSpPr>
          <p:nvPr/>
        </p:nvSpPr>
        <p:spPr bwMode="auto">
          <a:xfrm>
            <a:off x="8229600" y="5791200"/>
            <a:ext cx="533400" cy="3048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Contributions and Future Work</a:t>
            </a:r>
          </a:p>
        </p:txBody>
      </p:sp>
      <p:sp>
        <p:nvSpPr>
          <p:cNvPr id="3" name="Content Placeholder 2"/>
          <p:cNvSpPr>
            <a:spLocks noGrp="1"/>
          </p:cNvSpPr>
          <p:nvPr>
            <p:ph idx="1"/>
          </p:nvPr>
        </p:nvSpPr>
        <p:spPr/>
        <p:txBody>
          <a:bodyPr>
            <a:normAutofit fontScale="85000" lnSpcReduction="20000"/>
          </a:bodyPr>
          <a:lstStyle/>
          <a:p>
            <a:r>
              <a:rPr lang="en-US" dirty="0"/>
              <a:t>Improved the way that metamorphic testing is conducted in practice</a:t>
            </a:r>
          </a:p>
          <a:p>
            <a:pPr lvl="1"/>
            <a:r>
              <a:rPr lang="en-US" dirty="0"/>
              <a:t>Classified types of metamorphic properties </a:t>
            </a:r>
            <a:r>
              <a:rPr lang="en-US" i="1" dirty="0"/>
              <a:t>[SEKE’08]</a:t>
            </a:r>
          </a:p>
          <a:p>
            <a:pPr lvl="1"/>
            <a:r>
              <a:rPr lang="en-US" dirty="0" smtClean="0"/>
              <a:t>Automated the </a:t>
            </a:r>
            <a:r>
              <a:rPr lang="en-US" dirty="0"/>
              <a:t>metamorphic </a:t>
            </a:r>
            <a:r>
              <a:rPr lang="en-US" dirty="0" smtClean="0"/>
              <a:t>testing process </a:t>
            </a:r>
            <a:r>
              <a:rPr lang="en-US" i="1" dirty="0"/>
              <a:t>[ISSTA’09]</a:t>
            </a:r>
          </a:p>
          <a:p>
            <a:r>
              <a:rPr lang="en-US" dirty="0"/>
              <a:t>Demonstrated ability to detect real defects in machine learning and simulation applications</a:t>
            </a:r>
          </a:p>
          <a:p>
            <a:pPr lvl="1"/>
            <a:r>
              <a:rPr lang="en-US" i="1" dirty="0"/>
              <a:t>[ICST’09; </a:t>
            </a:r>
            <a:r>
              <a:rPr lang="en-US" i="1" dirty="0" smtClean="0"/>
              <a:t>QSIC’09; </a:t>
            </a:r>
            <a:r>
              <a:rPr lang="en-US" i="1" dirty="0"/>
              <a:t>SEHC’11]</a:t>
            </a:r>
          </a:p>
          <a:p>
            <a:r>
              <a:rPr lang="en-US" dirty="0"/>
              <a:t>Increased the effectiveness of metamorphic testing </a:t>
            </a:r>
          </a:p>
          <a:p>
            <a:pPr lvl="1"/>
            <a:r>
              <a:rPr lang="en-US" dirty="0"/>
              <a:t>Developed new technique: Metamorphic Runtime Checking</a:t>
            </a:r>
          </a:p>
          <a:p>
            <a:endParaRPr lang="en-US" dirty="0"/>
          </a:p>
          <a:p>
            <a:pPr>
              <a:buFont typeface="Wingdings" pitchFamily="2" charset="2"/>
              <a:buChar char="Ø"/>
            </a:pPr>
            <a:r>
              <a:rPr lang="en-US" dirty="0"/>
              <a:t>Open problem: Where do the metamorphic properties come from?</a:t>
            </a:r>
          </a:p>
          <a:p>
            <a:endParaRPr lang="en-US" dirty="0"/>
          </a:p>
        </p:txBody>
      </p:sp>
    </p:spTree>
    <p:extLst>
      <p:ext uri="{BB962C8B-B14F-4D97-AF65-F5344CB8AC3E}">
        <p14:creationId xmlns:p14="http://schemas.microsoft.com/office/powerpoint/2010/main" val="31847840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defRPr/>
            </a:pPr>
            <a:r>
              <a:rPr lang="en-US">
                <a:cs typeface="+mj-cs"/>
              </a:rPr>
              <a:t>Overview</a:t>
            </a:r>
          </a:p>
        </p:txBody>
      </p:sp>
      <p:sp>
        <p:nvSpPr>
          <p:cNvPr id="21507" name="Content Placeholder 2"/>
          <p:cNvSpPr>
            <a:spLocks noGrp="1"/>
          </p:cNvSpPr>
          <p:nvPr>
            <p:ph idx="1"/>
          </p:nvPr>
        </p:nvSpPr>
        <p:spPr/>
        <p:txBody>
          <a:bodyPr/>
          <a:lstStyle/>
          <a:p>
            <a:pPr>
              <a:defRPr/>
            </a:pPr>
            <a:r>
              <a:rPr lang="en-US" dirty="0" smtClean="0">
                <a:solidFill>
                  <a:srgbClr val="000000"/>
                </a:solidFill>
                <a:ea typeface="ＭＳ Ｐゴシック" pitchFamily="34" charset="-128"/>
              </a:rPr>
              <a:t>Problem 1 – testing non-testable programs</a:t>
            </a:r>
          </a:p>
          <a:p>
            <a:pPr>
              <a:defRPr/>
            </a:pPr>
            <a:r>
              <a:rPr lang="en-US" dirty="0" smtClean="0">
                <a:solidFill>
                  <a:srgbClr val="FF0000"/>
                </a:solidFill>
                <a:ea typeface="ＭＳ Ｐゴシック" pitchFamily="34" charset="-128"/>
              </a:rPr>
              <a:t>Problem 2 – testing deployed programs</a:t>
            </a:r>
          </a:p>
          <a:p>
            <a:pPr>
              <a:defRPr/>
            </a:pPr>
            <a:r>
              <a:rPr lang="en-US" dirty="0" smtClean="0">
                <a:ea typeface="ＭＳ Ｐゴシック" pitchFamily="34" charset="-128"/>
              </a:rPr>
              <a:t>Problem 3 – recording deployed programs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defRPr/>
            </a:pPr>
            <a:r>
              <a:rPr lang="en-US" dirty="0">
                <a:cs typeface="+mj-cs"/>
              </a:rPr>
              <a:t>Problem </a:t>
            </a:r>
            <a:r>
              <a:rPr lang="en-US" dirty="0" smtClean="0">
                <a:cs typeface="+mj-cs"/>
              </a:rPr>
              <a:t>2: Testing after release</a:t>
            </a:r>
            <a:endParaRPr lang="en-US" dirty="0">
              <a:cs typeface="+mj-cs"/>
            </a:endParaRPr>
          </a:p>
        </p:txBody>
      </p:sp>
      <p:sp>
        <p:nvSpPr>
          <p:cNvPr id="5123" name="Content Placeholder 2"/>
          <p:cNvSpPr>
            <a:spLocks noGrp="1"/>
          </p:cNvSpPr>
          <p:nvPr>
            <p:ph idx="1"/>
          </p:nvPr>
        </p:nvSpPr>
        <p:spPr/>
        <p:txBody>
          <a:bodyPr>
            <a:normAutofit/>
          </a:bodyPr>
          <a:lstStyle/>
          <a:p>
            <a:pPr eaLnBrk="1" hangingPunct="1">
              <a:defRPr/>
            </a:pPr>
            <a:r>
              <a:rPr lang="en-US" sz="2400" dirty="0" smtClean="0">
                <a:ea typeface="ＭＳ Ｐゴシック" pitchFamily="34" charset="-128"/>
              </a:rPr>
              <a:t>Conventional software testing checks whether each output is correct for the set of test inputs. </a:t>
            </a:r>
          </a:p>
          <a:p>
            <a:pPr eaLnBrk="1" hangingPunct="1">
              <a:defRPr/>
            </a:pPr>
            <a:r>
              <a:rPr lang="en-US" sz="2400" dirty="0" smtClean="0">
                <a:ea typeface="ＭＳ Ｐゴシック" pitchFamily="34" charset="-128"/>
              </a:rPr>
              <a:t>But for most software, the development-lab testing process can not cover all inputs and/or internal states that can arise after </a:t>
            </a:r>
            <a:r>
              <a:rPr lang="en-US" sz="2400" dirty="0">
                <a:ea typeface="ＭＳ Ｐゴシック" pitchFamily="34" charset="-128"/>
              </a:rPr>
              <a:t>deployment. How can we construct and execute test cases </a:t>
            </a:r>
            <a:r>
              <a:rPr lang="en-US" sz="2400" dirty="0" smtClean="0">
                <a:ea typeface="ＭＳ Ｐゴシック" pitchFamily="34" charset="-128"/>
              </a:rPr>
              <a:t>that operate </a:t>
            </a:r>
            <a:r>
              <a:rPr lang="en-US" sz="2400" dirty="0">
                <a:ea typeface="ＭＳ Ｐゴシック" pitchFamily="34" charset="-128"/>
              </a:rPr>
              <a:t>in the states that occur during user </a:t>
            </a:r>
            <a:r>
              <a:rPr lang="en-US" sz="2400" dirty="0" smtClean="0">
                <a:ea typeface="ＭＳ Ｐゴシック" pitchFamily="34" charset="-128"/>
              </a:rPr>
              <a:t>operation, to continue to find coding errors without impacting </a:t>
            </a:r>
            <a:r>
              <a:rPr lang="en-US" sz="2400" dirty="0">
                <a:ea typeface="ＭＳ Ｐゴシック" pitchFamily="34" charset="-128"/>
              </a:rPr>
              <a:t>the user? </a:t>
            </a:r>
          </a:p>
          <a:p>
            <a:pPr eaLnBrk="1" hangingPunct="1">
              <a:buFont typeface="Wingdings" charset="0"/>
              <a:buChar char="n"/>
              <a:defRPr/>
            </a:pPr>
            <a:r>
              <a:rPr lang="en-US" altLang="ko-KR" sz="2400" dirty="0">
                <a:ea typeface="Gulim" charset="0"/>
                <a:cs typeface="Gulim" charset="0"/>
              </a:rPr>
              <a:t>Re-running the development-lab test suite in each deployment environment helps with configuration options but does not address real-world usage </a:t>
            </a:r>
            <a:r>
              <a:rPr lang="en-US" altLang="ko-KR" sz="2400" dirty="0" smtClean="0">
                <a:ea typeface="Gulim" charset="0"/>
                <a:cs typeface="Gulim" charset="0"/>
              </a:rPr>
              <a:t>patterns</a:t>
            </a:r>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altLang="ko-KR" dirty="0" smtClean="0">
                <a:ea typeface="Gulim" charset="0"/>
                <a:cs typeface="Gulim" charset="0"/>
              </a:rPr>
              <a:t>Traditional Approaches</a:t>
            </a:r>
            <a:endParaRPr lang="en-US" dirty="0">
              <a:cs typeface="+mj-cs"/>
            </a:endParaRPr>
          </a:p>
        </p:txBody>
      </p:sp>
      <p:sp>
        <p:nvSpPr>
          <p:cNvPr id="2388995" name="Rectangle 3"/>
          <p:cNvSpPr>
            <a:spLocks noGrp="1" noChangeArrowheads="1"/>
          </p:cNvSpPr>
          <p:nvPr>
            <p:ph type="body" idx="1"/>
          </p:nvPr>
        </p:nvSpPr>
        <p:spPr>
          <a:xfrm>
            <a:off x="228600" y="1524000"/>
            <a:ext cx="8915400" cy="5257800"/>
          </a:xfrm>
        </p:spPr>
        <p:txBody>
          <a:bodyPr/>
          <a:lstStyle/>
          <a:p>
            <a:pPr eaLnBrk="1" hangingPunct="1">
              <a:lnSpc>
                <a:spcPct val="90000"/>
              </a:lnSpc>
              <a:defRPr/>
            </a:pPr>
            <a:r>
              <a:rPr lang="en-US" altLang="ko-KR" sz="2800" dirty="0" smtClean="0">
                <a:solidFill>
                  <a:srgbClr val="000000"/>
                </a:solidFill>
                <a:ea typeface="Gulim" pitchFamily="34" charset="-127"/>
              </a:rPr>
              <a:t>Self-checking software is an old idea [</a:t>
            </a:r>
            <a:r>
              <a:rPr lang="en-US" altLang="ko-KR" sz="2800" dirty="0" err="1" smtClean="0">
                <a:solidFill>
                  <a:srgbClr val="000000"/>
                </a:solidFill>
                <a:ea typeface="Gulim" pitchFamily="34" charset="-127"/>
              </a:rPr>
              <a:t>Yau</a:t>
            </a:r>
            <a:r>
              <a:rPr lang="en-US" altLang="ko-KR" sz="2800" dirty="0" smtClean="0">
                <a:solidFill>
                  <a:srgbClr val="000000"/>
                </a:solidFill>
                <a:ea typeface="Gulim" pitchFamily="34" charset="-127"/>
              </a:rPr>
              <a:t>, 1975] </a:t>
            </a:r>
          </a:p>
          <a:p>
            <a:pPr eaLnBrk="1" hangingPunct="1">
              <a:lnSpc>
                <a:spcPct val="90000"/>
              </a:lnSpc>
              <a:defRPr/>
            </a:pPr>
            <a:r>
              <a:rPr lang="en-US" altLang="ko-KR" sz="2800" dirty="0" smtClean="0">
                <a:solidFill>
                  <a:srgbClr val="000000"/>
                </a:solidFill>
                <a:ea typeface="Gulim" pitchFamily="34" charset="-127"/>
              </a:rPr>
              <a:t>Continuous testing, perpetual testing, software tomography, cooperative bug isolation</a:t>
            </a:r>
          </a:p>
          <a:p>
            <a:pPr lvl="1" eaLnBrk="1" hangingPunct="1">
              <a:lnSpc>
                <a:spcPct val="90000"/>
              </a:lnSpc>
              <a:defRPr/>
            </a:pPr>
            <a:r>
              <a:rPr lang="en-US" altLang="ko-KR" sz="2400" dirty="0" smtClean="0">
                <a:solidFill>
                  <a:srgbClr val="000000"/>
                </a:solidFill>
                <a:ea typeface="Gulim" pitchFamily="34" charset="-127"/>
              </a:rPr>
              <a:t>Carefully managed acceptance testing, monitoring, analysis, profiling across distributed deployment sites</a:t>
            </a:r>
            <a:endParaRPr lang="en-US" altLang="ko-KR" dirty="0" smtClean="0">
              <a:solidFill>
                <a:srgbClr val="000000"/>
              </a:solidFill>
              <a:ea typeface="Gulim" pitchFamily="34" charset="-127"/>
            </a:endParaRPr>
          </a:p>
          <a:p>
            <a:pPr eaLnBrk="1" hangingPunct="1">
              <a:lnSpc>
                <a:spcPct val="90000"/>
              </a:lnSpc>
              <a:defRPr/>
            </a:pPr>
            <a:r>
              <a:rPr lang="en-US" altLang="ko-KR" sz="2800" dirty="0" smtClean="0">
                <a:solidFill>
                  <a:srgbClr val="000000"/>
                </a:solidFill>
                <a:ea typeface="Gulim" pitchFamily="34" charset="-127"/>
              </a:rPr>
              <a:t>Embedded assertion and invariant checking</a:t>
            </a:r>
          </a:p>
          <a:p>
            <a:pPr lvl="1" eaLnBrk="1" hangingPunct="1">
              <a:lnSpc>
                <a:spcPct val="90000"/>
              </a:lnSpc>
              <a:defRPr/>
            </a:pPr>
            <a:r>
              <a:rPr lang="en-US" altLang="ko-KR" sz="2400" dirty="0" smtClean="0">
                <a:solidFill>
                  <a:srgbClr val="000000"/>
                </a:solidFill>
                <a:ea typeface="Gulim" pitchFamily="34" charset="-127"/>
              </a:rPr>
              <a:t>Limited to checking conditions with no side-effects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In Vivo </a:t>
            </a:r>
            <a:r>
              <a:rPr lang="en-US" dirty="0"/>
              <a:t>Testing Approach</a:t>
            </a:r>
          </a:p>
        </p:txBody>
      </p:sp>
      <p:sp>
        <p:nvSpPr>
          <p:cNvPr id="3" name="Content Placeholder 2"/>
          <p:cNvSpPr>
            <a:spLocks noGrp="1"/>
          </p:cNvSpPr>
          <p:nvPr>
            <p:ph idx="1"/>
          </p:nvPr>
        </p:nvSpPr>
        <p:spPr/>
        <p:txBody>
          <a:bodyPr/>
          <a:lstStyle/>
          <a:p>
            <a:r>
              <a:rPr lang="en-US" dirty="0"/>
              <a:t>Continually test applications executing in the field (</a:t>
            </a:r>
            <a:r>
              <a:rPr lang="en-US" i="1" dirty="0"/>
              <a:t>in vivo</a:t>
            </a:r>
            <a:r>
              <a:rPr lang="en-US" dirty="0"/>
              <a:t>) as opposed to only testing in the development environment (</a:t>
            </a:r>
            <a:r>
              <a:rPr lang="en-US" i="1" dirty="0"/>
              <a:t>in vitro</a:t>
            </a:r>
            <a:r>
              <a:rPr lang="en-US" dirty="0"/>
              <a:t>)</a:t>
            </a:r>
          </a:p>
          <a:p>
            <a:r>
              <a:rPr lang="en-US" dirty="0"/>
              <a:t>Conduct unit-level tests in the context of the full running application</a:t>
            </a:r>
          </a:p>
          <a:p>
            <a:r>
              <a:rPr lang="en-US" dirty="0"/>
              <a:t>Do so with side-effects but without affecting the system’s users </a:t>
            </a:r>
          </a:p>
          <a:p>
            <a:pPr lvl="1"/>
            <a:r>
              <a:rPr lang="en-US" dirty="0"/>
              <a:t>Clone to a sandbox (or run “later”) </a:t>
            </a:r>
          </a:p>
          <a:p>
            <a:pPr lvl="1"/>
            <a:r>
              <a:rPr lang="en-US" dirty="0"/>
              <a:t>Minimal run-time performance overhead</a:t>
            </a:r>
          </a:p>
          <a:p>
            <a:endParaRPr lang="en-US" dirty="0"/>
          </a:p>
        </p:txBody>
      </p:sp>
    </p:spTree>
    <p:extLst>
      <p:ext uri="{BB962C8B-B14F-4D97-AF65-F5344CB8AC3E}">
        <p14:creationId xmlns:p14="http://schemas.microsoft.com/office/powerpoint/2010/main" val="19005851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altLang="ja-JP" i="1" dirty="0" smtClean="0">
                <a:ea typeface="ＭＳ Ｐゴシック" pitchFamily="34" charset="-128"/>
              </a:rPr>
              <a:t>In Vivo</a:t>
            </a:r>
            <a:r>
              <a:rPr lang="en-US" altLang="ja-JP" dirty="0" smtClean="0">
                <a:ea typeface="ＭＳ Ｐゴシック" pitchFamily="34" charset="-128"/>
              </a:rPr>
              <a:t> Testing</a:t>
            </a:r>
            <a:endParaRPr lang="en-US" dirty="0" smtClean="0">
              <a:ea typeface="ＭＳ Ｐゴシック" pitchFamily="34" charset="-128"/>
            </a:endParaRPr>
          </a:p>
        </p:txBody>
      </p:sp>
      <p:sp>
        <p:nvSpPr>
          <p:cNvPr id="25603" name="Content Placeholder 1"/>
          <p:cNvSpPr>
            <a:spLocks noGrp="1"/>
          </p:cNvSpPr>
          <p:nvPr>
            <p:ph idx="1"/>
          </p:nvPr>
        </p:nvSpPr>
        <p:spPr/>
        <p:txBody>
          <a:bodyPr/>
          <a:lstStyle/>
          <a:p>
            <a:pPr>
              <a:buFont typeface="Wingdings" charset="0"/>
              <a:buChar char="n"/>
              <a:defRPr/>
            </a:pPr>
            <a:endParaRPr lang="en-US">
              <a:cs typeface="+mn-cs"/>
            </a:endParaRPr>
          </a:p>
        </p:txBody>
      </p:sp>
      <p:sp>
        <p:nvSpPr>
          <p:cNvPr id="17" name="Rectangle 13"/>
          <p:cNvSpPr>
            <a:spLocks noChangeArrowheads="1"/>
          </p:cNvSpPr>
          <p:nvPr/>
        </p:nvSpPr>
        <p:spPr bwMode="auto">
          <a:xfrm>
            <a:off x="4572000" y="1143000"/>
            <a:ext cx="4343400" cy="52578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8" name="AutoShape 9"/>
          <p:cNvSpPr>
            <a:spLocks noChangeArrowheads="1"/>
          </p:cNvSpPr>
          <p:nvPr/>
        </p:nvSpPr>
        <p:spPr bwMode="auto">
          <a:xfrm>
            <a:off x="381000" y="1524000"/>
            <a:ext cx="3962400" cy="4495800"/>
          </a:xfrm>
          <a:prstGeom prst="flowChartDocumen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b="1">
                <a:latin typeface="Courier New" charset="0"/>
                <a:ea typeface="ＭＳ Ｐゴシック" charset="0"/>
              </a:rPr>
              <a:t>int main ( ) {</a:t>
            </a:r>
          </a:p>
          <a:p>
            <a:pPr>
              <a:defRPr/>
            </a:pPr>
            <a:r>
              <a:rPr lang="en-US" b="1">
                <a:latin typeface="Courier New" charset="0"/>
                <a:ea typeface="ＭＳ Ｐゴシック" charset="0"/>
              </a:rPr>
              <a:t>   ...</a:t>
            </a:r>
          </a:p>
          <a:p>
            <a:pPr>
              <a:defRPr/>
            </a:pPr>
            <a:r>
              <a:rPr lang="en-US" b="1">
                <a:latin typeface="Courier New" charset="0"/>
                <a:ea typeface="ＭＳ Ｐゴシック" charset="0"/>
              </a:rPr>
              <a:t>   ...</a:t>
            </a:r>
          </a:p>
          <a:p>
            <a:pPr>
              <a:defRPr/>
            </a:pPr>
            <a:r>
              <a:rPr lang="en-US" b="1">
                <a:latin typeface="Courier New" charset="0"/>
                <a:ea typeface="ＭＳ Ｐゴシック" charset="0"/>
              </a:rPr>
              <a:t>   ...</a:t>
            </a:r>
          </a:p>
          <a:p>
            <a:pPr>
              <a:defRPr/>
            </a:pPr>
            <a:r>
              <a:rPr lang="en-US" b="1">
                <a:latin typeface="Courier New" charset="0"/>
                <a:ea typeface="ＭＳ Ｐゴシック" charset="0"/>
              </a:rPr>
              <a:t>   foo(x);</a:t>
            </a:r>
          </a:p>
        </p:txBody>
      </p:sp>
      <p:sp>
        <p:nvSpPr>
          <p:cNvPr id="19" name="Text Box 10"/>
          <p:cNvSpPr txBox="1">
            <a:spLocks noChangeArrowheads="1"/>
          </p:cNvSpPr>
          <p:nvPr/>
        </p:nvSpPr>
        <p:spPr bwMode="auto">
          <a:xfrm>
            <a:off x="5105400" y="3657600"/>
            <a:ext cx="2374900" cy="4572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r>
              <a:rPr lang="en-US" b="1" dirty="0" err="1" smtClean="0">
                <a:solidFill>
                  <a:srgbClr val="FF0000"/>
                </a:solidFill>
                <a:latin typeface="Courier New" charset="0"/>
              </a:rPr>
              <a:t>test_foo</a:t>
            </a:r>
            <a:r>
              <a:rPr lang="en-US" b="1" dirty="0" smtClean="0">
                <a:solidFill>
                  <a:srgbClr val="FF0000"/>
                </a:solidFill>
                <a:latin typeface="Courier New" charset="0"/>
              </a:rPr>
              <a:t>(x);</a:t>
            </a:r>
          </a:p>
        </p:txBody>
      </p:sp>
      <p:sp>
        <p:nvSpPr>
          <p:cNvPr id="20" name="Text Box 11"/>
          <p:cNvSpPr txBox="1">
            <a:spLocks noChangeArrowheads="1"/>
          </p:cNvSpPr>
          <p:nvPr/>
        </p:nvSpPr>
        <p:spPr bwMode="auto">
          <a:xfrm>
            <a:off x="4876800" y="4267200"/>
            <a:ext cx="366713" cy="4572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r>
              <a:rPr lang="en-US" b="1" smtClean="0">
                <a:solidFill>
                  <a:srgbClr val="FF0000"/>
                </a:solidFill>
                <a:latin typeface="Courier New"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3.33333E-6 0 L 0.475 -0.00556 " pathEditMode="relative" rAng="0" ptsTypes="AA">
                                      <p:cBhvr>
                                        <p:cTn id="6" dur="2000" fill="hold"/>
                                        <p:tgtEl>
                                          <p:spTgt spid="18"/>
                                        </p:tgtEl>
                                        <p:attrNameLst>
                                          <p:attrName>ppt_x</p:attrName>
                                          <p:attrName>ppt_y</p:attrName>
                                        </p:attrNameLst>
                                      </p:cBhvr>
                                      <p:rCtr x="23750" y="-278"/>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linds(horizontal)">
                                      <p:cBhvr>
                                        <p:cTn id="11" dur="500"/>
                                        <p:tgtEl>
                                          <p:spTgt spid="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linds(horizontal)">
                                      <p:cBhvr>
                                        <p:cTn id="16" dur="500"/>
                                        <p:tgtEl>
                                          <p:spTgt spid="1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linds(horizontal)">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34"/>
          <p:cNvGrpSpPr>
            <a:grpSpLocks/>
          </p:cNvGrpSpPr>
          <p:nvPr/>
        </p:nvGrpSpPr>
        <p:grpSpPr bwMode="auto">
          <a:xfrm>
            <a:off x="685800" y="4800600"/>
            <a:ext cx="6248400" cy="1905000"/>
            <a:chOff x="432" y="3024"/>
            <a:chExt cx="3936" cy="1200"/>
          </a:xfrm>
        </p:grpSpPr>
        <p:sp>
          <p:nvSpPr>
            <p:cNvPr id="14363" name="Rectangle 12"/>
            <p:cNvSpPr>
              <a:spLocks noChangeArrowheads="1"/>
            </p:cNvSpPr>
            <p:nvPr/>
          </p:nvSpPr>
          <p:spPr bwMode="auto">
            <a:xfrm>
              <a:off x="432" y="3024"/>
              <a:ext cx="3936" cy="12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ea typeface="ＭＳ Ｐゴシック" charset="0"/>
              </a:endParaRPr>
            </a:p>
          </p:txBody>
        </p:sp>
        <p:sp>
          <p:nvSpPr>
            <p:cNvPr id="14364" name="Text Box 33"/>
            <p:cNvSpPr txBox="1">
              <a:spLocks noChangeArrowheads="1"/>
            </p:cNvSpPr>
            <p:nvPr/>
          </p:nvSpPr>
          <p:spPr bwMode="auto">
            <a:xfrm>
              <a:off x="864" y="3984"/>
              <a:ext cx="123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r>
                <a:rPr lang="en-US" dirty="0"/>
                <a:t>m</a:t>
              </a:r>
              <a:r>
                <a:rPr lang="en-US" dirty="0" smtClean="0"/>
                <a:t>etamorphic test</a:t>
              </a:r>
            </a:p>
          </p:txBody>
        </p:sp>
      </p:grpSp>
      <p:sp>
        <p:nvSpPr>
          <p:cNvPr id="14339" name="Rectangle 2"/>
          <p:cNvSpPr>
            <a:spLocks noGrp="1" noChangeArrowheads="1"/>
          </p:cNvSpPr>
          <p:nvPr>
            <p:ph type="title"/>
          </p:nvPr>
        </p:nvSpPr>
        <p:spPr/>
        <p:txBody>
          <a:bodyPr/>
          <a:lstStyle/>
          <a:p>
            <a:pPr eaLnBrk="1" hangingPunct="1">
              <a:defRPr/>
            </a:pPr>
            <a:r>
              <a:rPr lang="en-US" dirty="0" smtClean="0">
                <a:cs typeface="+mj-cs"/>
              </a:rPr>
              <a:t>Metamorphic Model </a:t>
            </a:r>
            <a:r>
              <a:rPr lang="en-US" dirty="0">
                <a:cs typeface="+mj-cs"/>
              </a:rPr>
              <a:t>of Execution</a:t>
            </a:r>
          </a:p>
        </p:txBody>
      </p:sp>
      <p:sp>
        <p:nvSpPr>
          <p:cNvPr id="2415623" name="AutoShape 7"/>
          <p:cNvSpPr>
            <a:spLocks noChangeArrowheads="1"/>
          </p:cNvSpPr>
          <p:nvPr/>
        </p:nvSpPr>
        <p:spPr bwMode="auto">
          <a:xfrm>
            <a:off x="381000" y="1447800"/>
            <a:ext cx="3048000" cy="1447800"/>
          </a:xfrm>
          <a:prstGeom prst="flowChartDocumen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400">
                <a:ea typeface="ＭＳ Ｐゴシック" charset="0"/>
              </a:rPr>
              <a:t>Function </a:t>
            </a:r>
            <a:r>
              <a:rPr lang="en-US" sz="2400">
                <a:latin typeface="Courier New" charset="0"/>
                <a:ea typeface="ＭＳ Ｐゴシック" charset="0"/>
              </a:rPr>
              <a:t>f </a:t>
            </a:r>
            <a:r>
              <a:rPr lang="en-US" sz="2400">
                <a:ea typeface="ＭＳ Ｐゴシック" charset="0"/>
              </a:rPr>
              <a:t>is </a:t>
            </a:r>
          </a:p>
          <a:p>
            <a:pPr algn="ctr">
              <a:defRPr/>
            </a:pPr>
            <a:r>
              <a:rPr lang="en-US" sz="2400">
                <a:ea typeface="ＭＳ Ｐゴシック" charset="0"/>
              </a:rPr>
              <a:t>about to be executed </a:t>
            </a:r>
          </a:p>
          <a:p>
            <a:pPr algn="ctr">
              <a:defRPr/>
            </a:pPr>
            <a:r>
              <a:rPr lang="en-US" sz="2400">
                <a:ea typeface="ＭＳ Ｐゴシック" charset="0"/>
              </a:rPr>
              <a:t>with input </a:t>
            </a:r>
            <a:r>
              <a:rPr lang="en-US" sz="2400">
                <a:latin typeface="Courier New" charset="0"/>
                <a:ea typeface="ＭＳ Ｐゴシック" charset="0"/>
              </a:rPr>
              <a:t>x</a:t>
            </a:r>
          </a:p>
        </p:txBody>
      </p:sp>
      <p:sp>
        <p:nvSpPr>
          <p:cNvPr id="2415624" name="Rectangle 8"/>
          <p:cNvSpPr>
            <a:spLocks noChangeArrowheads="1"/>
          </p:cNvSpPr>
          <p:nvPr/>
        </p:nvSpPr>
        <p:spPr bwMode="auto">
          <a:xfrm>
            <a:off x="152400" y="3200400"/>
            <a:ext cx="1752600" cy="13716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400">
                <a:ea typeface="ＭＳ Ｐゴシック" charset="0"/>
              </a:rPr>
              <a:t>Create a </a:t>
            </a:r>
          </a:p>
          <a:p>
            <a:pPr algn="ctr">
              <a:defRPr/>
            </a:pPr>
            <a:r>
              <a:rPr lang="en-US" sz="2400">
                <a:ea typeface="ＭＳ Ｐゴシック" charset="0"/>
              </a:rPr>
              <a:t>sandbox for</a:t>
            </a:r>
          </a:p>
          <a:p>
            <a:pPr algn="ctr">
              <a:defRPr/>
            </a:pPr>
            <a:r>
              <a:rPr lang="en-US" sz="2400">
                <a:ea typeface="ＭＳ Ｐゴシック" charset="0"/>
              </a:rPr>
              <a:t>the test</a:t>
            </a:r>
          </a:p>
        </p:txBody>
      </p:sp>
      <p:sp>
        <p:nvSpPr>
          <p:cNvPr id="2415625" name="Rectangle 9"/>
          <p:cNvSpPr>
            <a:spLocks noChangeArrowheads="1"/>
          </p:cNvSpPr>
          <p:nvPr/>
        </p:nvSpPr>
        <p:spPr bwMode="auto">
          <a:xfrm>
            <a:off x="2362200" y="3200400"/>
            <a:ext cx="2057400" cy="13716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400">
                <a:ea typeface="ＭＳ Ｐゴシック" charset="0"/>
              </a:rPr>
              <a:t>Execute </a:t>
            </a:r>
            <a:r>
              <a:rPr lang="en-US" sz="2400">
                <a:latin typeface="Courier New" charset="0"/>
                <a:ea typeface="ＭＳ Ｐゴシック" charset="0"/>
              </a:rPr>
              <a:t>f(x)</a:t>
            </a:r>
          </a:p>
          <a:p>
            <a:pPr algn="ctr">
              <a:defRPr/>
            </a:pPr>
            <a:r>
              <a:rPr lang="en-US" sz="2400">
                <a:ea typeface="ＭＳ Ｐゴシック" charset="0"/>
              </a:rPr>
              <a:t>to get </a:t>
            </a:r>
            <a:r>
              <a:rPr lang="en-US" sz="2400">
                <a:latin typeface="Courier New" charset="0"/>
                <a:ea typeface="ＭＳ Ｐゴシック" charset="0"/>
              </a:rPr>
              <a:t>result</a:t>
            </a:r>
          </a:p>
        </p:txBody>
      </p:sp>
      <p:sp>
        <p:nvSpPr>
          <p:cNvPr id="2415626" name="Rectangle 10"/>
          <p:cNvSpPr>
            <a:spLocks noChangeArrowheads="1"/>
          </p:cNvSpPr>
          <p:nvPr/>
        </p:nvSpPr>
        <p:spPr bwMode="auto">
          <a:xfrm>
            <a:off x="4876800" y="3200400"/>
            <a:ext cx="1905000" cy="13716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400">
                <a:ea typeface="ＭＳ Ｐゴシック" charset="0"/>
              </a:rPr>
              <a:t>Send </a:t>
            </a:r>
            <a:r>
              <a:rPr lang="en-US" sz="2400">
                <a:latin typeface="Courier New" charset="0"/>
                <a:ea typeface="ＭＳ Ｐゴシック" charset="0"/>
              </a:rPr>
              <a:t>result</a:t>
            </a:r>
          </a:p>
          <a:p>
            <a:pPr algn="ctr">
              <a:defRPr/>
            </a:pPr>
            <a:r>
              <a:rPr lang="en-US" sz="2400">
                <a:ea typeface="ＭＳ Ｐゴシック" charset="0"/>
              </a:rPr>
              <a:t>to test</a:t>
            </a:r>
          </a:p>
        </p:txBody>
      </p:sp>
      <p:sp>
        <p:nvSpPr>
          <p:cNvPr id="2415627" name="AutoShape 11"/>
          <p:cNvSpPr>
            <a:spLocks noChangeArrowheads="1"/>
          </p:cNvSpPr>
          <p:nvPr/>
        </p:nvSpPr>
        <p:spPr bwMode="auto">
          <a:xfrm>
            <a:off x="7239000" y="2971800"/>
            <a:ext cx="1828800" cy="1752600"/>
          </a:xfrm>
          <a:prstGeom prst="rightArrow">
            <a:avLst>
              <a:gd name="adj1" fmla="val 48250"/>
              <a:gd name="adj2" fmla="val 3959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400">
                <a:ea typeface="ＭＳ Ｐゴシック" charset="0"/>
              </a:rPr>
              <a:t>Program </a:t>
            </a:r>
          </a:p>
          <a:p>
            <a:pPr algn="ctr">
              <a:defRPr/>
            </a:pPr>
            <a:r>
              <a:rPr lang="en-US" sz="2400">
                <a:ea typeface="ＭＳ Ｐゴシック" charset="0"/>
              </a:rPr>
              <a:t>continues</a:t>
            </a:r>
          </a:p>
        </p:txBody>
      </p:sp>
      <p:sp>
        <p:nvSpPr>
          <p:cNvPr id="2415629" name="Rectangle 13"/>
          <p:cNvSpPr>
            <a:spLocks noChangeArrowheads="1"/>
          </p:cNvSpPr>
          <p:nvPr/>
        </p:nvSpPr>
        <p:spPr bwMode="auto">
          <a:xfrm>
            <a:off x="914400" y="5105400"/>
            <a:ext cx="1524000" cy="11430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400">
                <a:ea typeface="ＭＳ Ｐゴシック" charset="0"/>
              </a:rPr>
              <a:t>Transform</a:t>
            </a:r>
          </a:p>
          <a:p>
            <a:pPr algn="ctr">
              <a:defRPr/>
            </a:pPr>
            <a:r>
              <a:rPr lang="en-US" sz="2400">
                <a:ea typeface="ＭＳ Ｐゴシック" charset="0"/>
              </a:rPr>
              <a:t>input to</a:t>
            </a:r>
          </a:p>
          <a:p>
            <a:pPr algn="ctr">
              <a:defRPr/>
            </a:pPr>
            <a:r>
              <a:rPr lang="en-US" sz="2400">
                <a:ea typeface="ＭＳ Ｐゴシック" charset="0"/>
              </a:rPr>
              <a:t>get </a:t>
            </a:r>
            <a:r>
              <a:rPr lang="en-US" sz="2400">
                <a:latin typeface="Courier New" charset="0"/>
                <a:ea typeface="ＭＳ Ｐゴシック" charset="0"/>
              </a:rPr>
              <a:t>t(x)</a:t>
            </a:r>
          </a:p>
        </p:txBody>
      </p:sp>
      <p:sp>
        <p:nvSpPr>
          <p:cNvPr id="2415630" name="Rectangle 14"/>
          <p:cNvSpPr>
            <a:spLocks noChangeArrowheads="1"/>
          </p:cNvSpPr>
          <p:nvPr/>
        </p:nvSpPr>
        <p:spPr bwMode="auto">
          <a:xfrm>
            <a:off x="2971800" y="5105400"/>
            <a:ext cx="1524000" cy="1143000"/>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400">
                <a:ea typeface="ＭＳ Ｐゴシック" charset="0"/>
              </a:rPr>
              <a:t>Execute</a:t>
            </a:r>
          </a:p>
          <a:p>
            <a:pPr algn="ctr">
              <a:defRPr/>
            </a:pPr>
            <a:r>
              <a:rPr lang="en-US" sz="2400">
                <a:latin typeface="Courier New" charset="0"/>
                <a:ea typeface="ＭＳ Ｐゴシック" charset="0"/>
              </a:rPr>
              <a:t>f(t(x))</a:t>
            </a:r>
          </a:p>
        </p:txBody>
      </p:sp>
      <p:sp>
        <p:nvSpPr>
          <p:cNvPr id="2415631" name="Rectangle 15"/>
          <p:cNvSpPr>
            <a:spLocks noChangeArrowheads="1"/>
          </p:cNvSpPr>
          <p:nvPr/>
        </p:nvSpPr>
        <p:spPr bwMode="auto">
          <a:xfrm>
            <a:off x="4953000" y="5105400"/>
            <a:ext cx="1524000" cy="11430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400">
                <a:ea typeface="ＭＳ Ｐゴシック" charset="0"/>
              </a:rPr>
              <a:t>Compare</a:t>
            </a:r>
          </a:p>
          <a:p>
            <a:pPr algn="ctr">
              <a:defRPr/>
            </a:pPr>
            <a:r>
              <a:rPr lang="en-US" sz="2400">
                <a:ea typeface="ＭＳ Ｐゴシック" charset="0"/>
              </a:rPr>
              <a:t>outputs</a:t>
            </a:r>
          </a:p>
        </p:txBody>
      </p:sp>
      <p:sp>
        <p:nvSpPr>
          <p:cNvPr id="2415632" name="Rectangle 16"/>
          <p:cNvSpPr>
            <a:spLocks noChangeArrowheads="1"/>
          </p:cNvSpPr>
          <p:nvPr/>
        </p:nvSpPr>
        <p:spPr bwMode="auto">
          <a:xfrm>
            <a:off x="7391400" y="5105400"/>
            <a:ext cx="1524000" cy="1143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400">
                <a:ea typeface="ＭＳ Ｐゴシック" charset="0"/>
              </a:rPr>
              <a:t>Report</a:t>
            </a:r>
          </a:p>
          <a:p>
            <a:pPr algn="ctr">
              <a:defRPr/>
            </a:pPr>
            <a:r>
              <a:rPr lang="en-US" sz="2400">
                <a:ea typeface="ＭＳ Ｐゴシック" charset="0"/>
              </a:rPr>
              <a:t>violations</a:t>
            </a:r>
          </a:p>
        </p:txBody>
      </p:sp>
      <p:sp>
        <p:nvSpPr>
          <p:cNvPr id="2415635" name="Line 19"/>
          <p:cNvSpPr>
            <a:spLocks noChangeShapeType="1"/>
          </p:cNvSpPr>
          <p:nvPr/>
        </p:nvSpPr>
        <p:spPr bwMode="auto">
          <a:xfrm>
            <a:off x="1143000" y="2895600"/>
            <a:ext cx="0" cy="304800"/>
          </a:xfrm>
          <a:prstGeom prst="line">
            <a:avLst/>
          </a:prstGeom>
          <a:noFill/>
          <a:ln w="127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415636" name="Line 20"/>
          <p:cNvSpPr>
            <a:spLocks noChangeShapeType="1"/>
          </p:cNvSpPr>
          <p:nvPr/>
        </p:nvSpPr>
        <p:spPr bwMode="auto">
          <a:xfrm>
            <a:off x="457200" y="5638800"/>
            <a:ext cx="457200" cy="0"/>
          </a:xfrm>
          <a:prstGeom prst="line">
            <a:avLst/>
          </a:prstGeom>
          <a:noFill/>
          <a:ln w="127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415637" name="Line 21"/>
          <p:cNvSpPr>
            <a:spLocks noChangeShapeType="1"/>
          </p:cNvSpPr>
          <p:nvPr/>
        </p:nvSpPr>
        <p:spPr bwMode="auto">
          <a:xfrm>
            <a:off x="457200" y="4572000"/>
            <a:ext cx="0" cy="1066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415638" name="Line 22"/>
          <p:cNvSpPr>
            <a:spLocks noChangeShapeType="1"/>
          </p:cNvSpPr>
          <p:nvPr/>
        </p:nvSpPr>
        <p:spPr bwMode="auto">
          <a:xfrm>
            <a:off x="1905000" y="3733800"/>
            <a:ext cx="457200" cy="0"/>
          </a:xfrm>
          <a:prstGeom prst="line">
            <a:avLst/>
          </a:prstGeom>
          <a:noFill/>
          <a:ln w="127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415639" name="Line 23"/>
          <p:cNvSpPr>
            <a:spLocks noChangeShapeType="1"/>
          </p:cNvSpPr>
          <p:nvPr/>
        </p:nvSpPr>
        <p:spPr bwMode="auto">
          <a:xfrm>
            <a:off x="4419600" y="3733800"/>
            <a:ext cx="457200" cy="0"/>
          </a:xfrm>
          <a:prstGeom prst="line">
            <a:avLst/>
          </a:prstGeom>
          <a:noFill/>
          <a:ln w="127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415640" name="Line 24"/>
          <p:cNvSpPr>
            <a:spLocks noChangeShapeType="1"/>
          </p:cNvSpPr>
          <p:nvPr/>
        </p:nvSpPr>
        <p:spPr bwMode="auto">
          <a:xfrm>
            <a:off x="6781800" y="3733800"/>
            <a:ext cx="457200" cy="0"/>
          </a:xfrm>
          <a:prstGeom prst="line">
            <a:avLst/>
          </a:prstGeom>
          <a:noFill/>
          <a:ln w="127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415641" name="Line 25"/>
          <p:cNvSpPr>
            <a:spLocks noChangeShapeType="1"/>
          </p:cNvSpPr>
          <p:nvPr/>
        </p:nvSpPr>
        <p:spPr bwMode="auto">
          <a:xfrm>
            <a:off x="2438400" y="5638800"/>
            <a:ext cx="533400" cy="0"/>
          </a:xfrm>
          <a:prstGeom prst="line">
            <a:avLst/>
          </a:prstGeom>
          <a:noFill/>
          <a:ln w="127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415642" name="Line 26"/>
          <p:cNvSpPr>
            <a:spLocks noChangeShapeType="1"/>
          </p:cNvSpPr>
          <p:nvPr/>
        </p:nvSpPr>
        <p:spPr bwMode="auto">
          <a:xfrm>
            <a:off x="4495800" y="5638800"/>
            <a:ext cx="457200" cy="0"/>
          </a:xfrm>
          <a:prstGeom prst="line">
            <a:avLst/>
          </a:prstGeom>
          <a:noFill/>
          <a:ln w="127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415643" name="Line 27"/>
          <p:cNvSpPr>
            <a:spLocks noChangeShapeType="1"/>
          </p:cNvSpPr>
          <p:nvPr/>
        </p:nvSpPr>
        <p:spPr bwMode="auto">
          <a:xfrm>
            <a:off x="6477000" y="5638800"/>
            <a:ext cx="914400" cy="0"/>
          </a:xfrm>
          <a:prstGeom prst="line">
            <a:avLst/>
          </a:prstGeom>
          <a:noFill/>
          <a:ln w="127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415644" name="Line 28"/>
          <p:cNvSpPr>
            <a:spLocks noChangeShapeType="1"/>
          </p:cNvSpPr>
          <p:nvPr/>
        </p:nvSpPr>
        <p:spPr bwMode="auto">
          <a:xfrm>
            <a:off x="5638800" y="4572000"/>
            <a:ext cx="0" cy="533400"/>
          </a:xfrm>
          <a:prstGeom prst="line">
            <a:avLst/>
          </a:prstGeom>
          <a:noFill/>
          <a:ln w="127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415645" name="Text Box 29"/>
          <p:cNvSpPr txBox="1">
            <a:spLocks noChangeArrowheads="1"/>
          </p:cNvSpPr>
          <p:nvPr/>
        </p:nvSpPr>
        <p:spPr bwMode="auto">
          <a:xfrm>
            <a:off x="4267200" y="1493838"/>
            <a:ext cx="42608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r>
              <a:rPr lang="en-US" dirty="0" smtClean="0">
                <a:solidFill>
                  <a:srgbClr val="FF0000"/>
                </a:solidFill>
              </a:rPr>
              <a:t>The metamorphic test is conducted at</a:t>
            </a:r>
          </a:p>
          <a:p>
            <a:pPr>
              <a:defRPr/>
            </a:pPr>
            <a:r>
              <a:rPr lang="en-US" dirty="0" smtClean="0">
                <a:solidFill>
                  <a:srgbClr val="FF0000"/>
                </a:solidFill>
              </a:rPr>
              <a:t>the same point in the program execution</a:t>
            </a:r>
          </a:p>
          <a:p>
            <a:pPr>
              <a:defRPr/>
            </a:pPr>
            <a:r>
              <a:rPr lang="en-US" dirty="0" smtClean="0">
                <a:solidFill>
                  <a:srgbClr val="FF0000"/>
                </a:solidFill>
              </a:rPr>
              <a:t>as the original function call</a:t>
            </a:r>
          </a:p>
        </p:txBody>
      </p:sp>
      <p:sp>
        <p:nvSpPr>
          <p:cNvPr id="2415646" name="Text Box 30"/>
          <p:cNvSpPr txBox="1">
            <a:spLocks noChangeArrowheads="1"/>
          </p:cNvSpPr>
          <p:nvPr/>
        </p:nvSpPr>
        <p:spPr bwMode="auto">
          <a:xfrm>
            <a:off x="4267200" y="2482850"/>
            <a:ext cx="4413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r>
              <a:rPr lang="en-US" dirty="0" smtClean="0">
                <a:solidFill>
                  <a:srgbClr val="FF0000"/>
                </a:solidFill>
              </a:rPr>
              <a:t>The metamorphic test runs in parallel with</a:t>
            </a:r>
          </a:p>
          <a:p>
            <a:pPr>
              <a:defRPr/>
            </a:pPr>
            <a:r>
              <a:rPr lang="en-US" dirty="0" smtClean="0">
                <a:solidFill>
                  <a:srgbClr val="FF0000"/>
                </a:solidFill>
              </a:rPr>
              <a:t>the rest of the application (or later)</a:t>
            </a:r>
          </a:p>
        </p:txBody>
      </p:sp>
      <p:sp>
        <p:nvSpPr>
          <p:cNvPr id="29721" name="AutoShape 31"/>
          <p:cNvSpPr>
            <a:spLocks noChangeArrowheads="1"/>
          </p:cNvSpPr>
          <p:nvPr/>
        </p:nvSpPr>
        <p:spPr bwMode="auto">
          <a:xfrm>
            <a:off x="4114800" y="1524000"/>
            <a:ext cx="228600" cy="228600"/>
          </a:xfrm>
          <a:custGeom>
            <a:avLst/>
            <a:gdLst>
              <a:gd name="T0" fmla="*/ 0 w 228600"/>
              <a:gd name="T1" fmla="*/ 87317 h 228600"/>
              <a:gd name="T2" fmla="*/ 87318 w 228600"/>
              <a:gd name="T3" fmla="*/ 87318 h 228600"/>
              <a:gd name="T4" fmla="*/ 114300 w 228600"/>
              <a:gd name="T5" fmla="*/ 0 h 228600"/>
              <a:gd name="T6" fmla="*/ 141282 w 228600"/>
              <a:gd name="T7" fmla="*/ 87318 h 228600"/>
              <a:gd name="T8" fmla="*/ 228600 w 228600"/>
              <a:gd name="T9" fmla="*/ 87317 h 228600"/>
              <a:gd name="T10" fmla="*/ 157958 w 228600"/>
              <a:gd name="T11" fmla="*/ 141282 h 228600"/>
              <a:gd name="T12" fmla="*/ 184941 w 228600"/>
              <a:gd name="T13" fmla="*/ 228599 h 228600"/>
              <a:gd name="T14" fmla="*/ 114300 w 228600"/>
              <a:gd name="T15" fmla="*/ 174634 h 228600"/>
              <a:gd name="T16" fmla="*/ 43659 w 228600"/>
              <a:gd name="T17" fmla="*/ 228599 h 228600"/>
              <a:gd name="T18" fmla="*/ 70642 w 228600"/>
              <a:gd name="T19" fmla="*/ 141282 h 228600"/>
              <a:gd name="T20" fmla="*/ 0 w 228600"/>
              <a:gd name="T21" fmla="*/ 87317 h 228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8600" h="228600">
                <a:moveTo>
                  <a:pt x="0" y="87317"/>
                </a:moveTo>
                <a:lnTo>
                  <a:pt x="87318" y="87318"/>
                </a:lnTo>
                <a:lnTo>
                  <a:pt x="114300" y="0"/>
                </a:lnTo>
                <a:lnTo>
                  <a:pt x="141282" y="87318"/>
                </a:lnTo>
                <a:lnTo>
                  <a:pt x="228600" y="87317"/>
                </a:lnTo>
                <a:lnTo>
                  <a:pt x="157958" y="141282"/>
                </a:lnTo>
                <a:lnTo>
                  <a:pt x="184941" y="228599"/>
                </a:lnTo>
                <a:lnTo>
                  <a:pt x="114300" y="174634"/>
                </a:lnTo>
                <a:lnTo>
                  <a:pt x="43659" y="228599"/>
                </a:lnTo>
                <a:lnTo>
                  <a:pt x="70642" y="141282"/>
                </a:lnTo>
                <a:lnTo>
                  <a:pt x="0" y="87317"/>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2" name="AutoShape 32"/>
          <p:cNvSpPr>
            <a:spLocks noChangeArrowheads="1"/>
          </p:cNvSpPr>
          <p:nvPr/>
        </p:nvSpPr>
        <p:spPr bwMode="auto">
          <a:xfrm>
            <a:off x="4114800" y="2514600"/>
            <a:ext cx="228600" cy="228600"/>
          </a:xfrm>
          <a:custGeom>
            <a:avLst/>
            <a:gdLst>
              <a:gd name="T0" fmla="*/ 0 w 228600"/>
              <a:gd name="T1" fmla="*/ 87317 h 228600"/>
              <a:gd name="T2" fmla="*/ 87318 w 228600"/>
              <a:gd name="T3" fmla="*/ 87318 h 228600"/>
              <a:gd name="T4" fmla="*/ 114300 w 228600"/>
              <a:gd name="T5" fmla="*/ 0 h 228600"/>
              <a:gd name="T6" fmla="*/ 141282 w 228600"/>
              <a:gd name="T7" fmla="*/ 87318 h 228600"/>
              <a:gd name="T8" fmla="*/ 228600 w 228600"/>
              <a:gd name="T9" fmla="*/ 87317 h 228600"/>
              <a:gd name="T10" fmla="*/ 157958 w 228600"/>
              <a:gd name="T11" fmla="*/ 141282 h 228600"/>
              <a:gd name="T12" fmla="*/ 184941 w 228600"/>
              <a:gd name="T13" fmla="*/ 228599 h 228600"/>
              <a:gd name="T14" fmla="*/ 114300 w 228600"/>
              <a:gd name="T15" fmla="*/ 174634 h 228600"/>
              <a:gd name="T16" fmla="*/ 43659 w 228600"/>
              <a:gd name="T17" fmla="*/ 228599 h 228600"/>
              <a:gd name="T18" fmla="*/ 70642 w 228600"/>
              <a:gd name="T19" fmla="*/ 141282 h 228600"/>
              <a:gd name="T20" fmla="*/ 0 w 228600"/>
              <a:gd name="T21" fmla="*/ 87317 h 228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8600" h="228600">
                <a:moveTo>
                  <a:pt x="0" y="87317"/>
                </a:moveTo>
                <a:lnTo>
                  <a:pt x="87318" y="87318"/>
                </a:lnTo>
                <a:lnTo>
                  <a:pt x="114300" y="0"/>
                </a:lnTo>
                <a:lnTo>
                  <a:pt x="141282" y="87318"/>
                </a:lnTo>
                <a:lnTo>
                  <a:pt x="228600" y="87317"/>
                </a:lnTo>
                <a:lnTo>
                  <a:pt x="157958" y="141282"/>
                </a:lnTo>
                <a:lnTo>
                  <a:pt x="184941" y="228599"/>
                </a:lnTo>
                <a:lnTo>
                  <a:pt x="114300" y="174634"/>
                </a:lnTo>
                <a:lnTo>
                  <a:pt x="43659" y="228599"/>
                </a:lnTo>
                <a:lnTo>
                  <a:pt x="70642" y="141282"/>
                </a:lnTo>
                <a:lnTo>
                  <a:pt x="0" y="87317"/>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5639" name="Line 23"/>
          <p:cNvSpPr>
            <a:spLocks noChangeShapeType="1"/>
          </p:cNvSpPr>
          <p:nvPr/>
        </p:nvSpPr>
        <p:spPr bwMode="auto">
          <a:xfrm>
            <a:off x="4419600" y="3733800"/>
            <a:ext cx="2819400" cy="0"/>
          </a:xfrm>
          <a:prstGeom prst="line">
            <a:avLst/>
          </a:prstGeom>
          <a:noFill/>
          <a:ln w="127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grpSp>
        <p:nvGrpSpPr>
          <p:cNvPr id="2415650" name="Group 34"/>
          <p:cNvGrpSpPr>
            <a:grpSpLocks/>
          </p:cNvGrpSpPr>
          <p:nvPr/>
        </p:nvGrpSpPr>
        <p:grpSpPr bwMode="auto">
          <a:xfrm>
            <a:off x="685800" y="4800600"/>
            <a:ext cx="6248400" cy="1905000"/>
            <a:chOff x="432" y="3024"/>
            <a:chExt cx="3936" cy="1200"/>
          </a:xfrm>
        </p:grpSpPr>
        <p:sp>
          <p:nvSpPr>
            <p:cNvPr id="14363" name="Rectangle 12"/>
            <p:cNvSpPr>
              <a:spLocks noChangeArrowheads="1"/>
            </p:cNvSpPr>
            <p:nvPr/>
          </p:nvSpPr>
          <p:spPr bwMode="auto">
            <a:xfrm>
              <a:off x="432" y="3024"/>
              <a:ext cx="3936" cy="12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ea typeface="ＭＳ Ｐゴシック" charset="0"/>
              </a:endParaRPr>
            </a:p>
          </p:txBody>
        </p:sp>
        <p:sp>
          <p:nvSpPr>
            <p:cNvPr id="14364" name="Text Box 33"/>
            <p:cNvSpPr txBox="1">
              <a:spLocks noChangeArrowheads="1"/>
            </p:cNvSpPr>
            <p:nvPr/>
          </p:nvSpPr>
          <p:spPr bwMode="auto">
            <a:xfrm>
              <a:off x="864" y="3984"/>
              <a:ext cx="80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r>
                <a:rPr lang="en-US" i="1" dirty="0" smtClean="0"/>
                <a:t>in vivo </a:t>
              </a:r>
              <a:r>
                <a:rPr lang="en-US" dirty="0" smtClean="0"/>
                <a:t>test</a:t>
              </a:r>
            </a:p>
          </p:txBody>
        </p:sp>
      </p:grpSp>
      <p:sp>
        <p:nvSpPr>
          <p:cNvPr id="14339" name="Rectangle 2"/>
          <p:cNvSpPr>
            <a:spLocks noGrp="1" noChangeArrowheads="1"/>
          </p:cNvSpPr>
          <p:nvPr>
            <p:ph type="title"/>
          </p:nvPr>
        </p:nvSpPr>
        <p:spPr/>
        <p:txBody>
          <a:bodyPr/>
          <a:lstStyle/>
          <a:p>
            <a:pPr eaLnBrk="1" hangingPunct="1">
              <a:defRPr/>
            </a:pPr>
            <a:r>
              <a:rPr lang="en-US" i="1" dirty="0" smtClean="0">
                <a:cs typeface="+mj-cs"/>
              </a:rPr>
              <a:t>In Vivo </a:t>
            </a:r>
            <a:r>
              <a:rPr lang="en-US" dirty="0" smtClean="0">
                <a:cs typeface="+mj-cs"/>
              </a:rPr>
              <a:t>Model </a:t>
            </a:r>
            <a:r>
              <a:rPr lang="en-US" dirty="0">
                <a:cs typeface="+mj-cs"/>
              </a:rPr>
              <a:t>of Execution</a:t>
            </a:r>
          </a:p>
        </p:txBody>
      </p:sp>
      <p:sp>
        <p:nvSpPr>
          <p:cNvPr id="2415623" name="AutoShape 7"/>
          <p:cNvSpPr>
            <a:spLocks noChangeArrowheads="1"/>
          </p:cNvSpPr>
          <p:nvPr/>
        </p:nvSpPr>
        <p:spPr bwMode="auto">
          <a:xfrm>
            <a:off x="381000" y="1447800"/>
            <a:ext cx="3048000" cy="1447800"/>
          </a:xfrm>
          <a:prstGeom prst="flowChartDocumen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400" dirty="0">
                <a:ea typeface="ＭＳ Ｐゴシック" charset="0"/>
              </a:rPr>
              <a:t>Function </a:t>
            </a:r>
            <a:r>
              <a:rPr lang="en-US" sz="2400" dirty="0">
                <a:latin typeface="Courier New" charset="0"/>
                <a:ea typeface="ＭＳ Ｐゴシック" charset="0"/>
              </a:rPr>
              <a:t>f </a:t>
            </a:r>
            <a:r>
              <a:rPr lang="en-US" sz="2400" dirty="0">
                <a:ea typeface="ＭＳ Ｐゴシック" charset="0"/>
              </a:rPr>
              <a:t>is </a:t>
            </a:r>
          </a:p>
          <a:p>
            <a:pPr algn="ctr">
              <a:defRPr/>
            </a:pPr>
            <a:r>
              <a:rPr lang="en-US" sz="2400" dirty="0">
                <a:ea typeface="ＭＳ Ｐゴシック" charset="0"/>
              </a:rPr>
              <a:t>about to be executed </a:t>
            </a:r>
          </a:p>
          <a:p>
            <a:pPr algn="ctr">
              <a:defRPr/>
            </a:pPr>
            <a:r>
              <a:rPr lang="en-US" sz="2400" dirty="0">
                <a:ea typeface="ＭＳ Ｐゴシック" charset="0"/>
              </a:rPr>
              <a:t>with input </a:t>
            </a:r>
            <a:r>
              <a:rPr lang="en-US" sz="2400" dirty="0">
                <a:latin typeface="Courier New" charset="0"/>
                <a:ea typeface="ＭＳ Ｐゴシック" charset="0"/>
              </a:rPr>
              <a:t>x</a:t>
            </a:r>
          </a:p>
        </p:txBody>
      </p:sp>
      <p:sp>
        <p:nvSpPr>
          <p:cNvPr id="2415624" name="Rectangle 8"/>
          <p:cNvSpPr>
            <a:spLocks noChangeArrowheads="1"/>
          </p:cNvSpPr>
          <p:nvPr/>
        </p:nvSpPr>
        <p:spPr bwMode="auto">
          <a:xfrm>
            <a:off x="152400" y="3200400"/>
            <a:ext cx="1752600" cy="13716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400" dirty="0">
                <a:ea typeface="ＭＳ Ｐゴシック" charset="0"/>
              </a:rPr>
              <a:t>Create a </a:t>
            </a:r>
          </a:p>
          <a:p>
            <a:pPr algn="ctr">
              <a:defRPr/>
            </a:pPr>
            <a:r>
              <a:rPr lang="en-US" sz="2400" dirty="0">
                <a:ea typeface="ＭＳ Ｐゴシック" charset="0"/>
              </a:rPr>
              <a:t>sandbox for</a:t>
            </a:r>
          </a:p>
          <a:p>
            <a:pPr algn="ctr">
              <a:defRPr/>
            </a:pPr>
            <a:r>
              <a:rPr lang="en-US" sz="2400" dirty="0">
                <a:ea typeface="ＭＳ Ｐゴシック" charset="0"/>
              </a:rPr>
              <a:t>the test</a:t>
            </a:r>
          </a:p>
        </p:txBody>
      </p:sp>
      <p:sp>
        <p:nvSpPr>
          <p:cNvPr id="2415625" name="Rectangle 9"/>
          <p:cNvSpPr>
            <a:spLocks noChangeArrowheads="1"/>
          </p:cNvSpPr>
          <p:nvPr/>
        </p:nvSpPr>
        <p:spPr bwMode="auto">
          <a:xfrm>
            <a:off x="2362200" y="3200400"/>
            <a:ext cx="2057400" cy="13716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400" dirty="0">
                <a:ea typeface="ＭＳ Ｐゴシック" charset="0"/>
              </a:rPr>
              <a:t>Execute </a:t>
            </a:r>
            <a:r>
              <a:rPr lang="en-US" sz="2400" dirty="0">
                <a:latin typeface="Courier New" charset="0"/>
                <a:ea typeface="ＭＳ Ｐゴシック" charset="0"/>
              </a:rPr>
              <a:t>f(x)</a:t>
            </a:r>
          </a:p>
          <a:p>
            <a:pPr algn="ctr">
              <a:defRPr/>
            </a:pPr>
            <a:r>
              <a:rPr lang="en-US" sz="2400" dirty="0">
                <a:ea typeface="ＭＳ Ｐゴシック" charset="0"/>
              </a:rPr>
              <a:t>to get </a:t>
            </a:r>
            <a:r>
              <a:rPr lang="en-US" sz="2400" dirty="0">
                <a:latin typeface="Courier New" charset="0"/>
                <a:ea typeface="ＭＳ Ｐゴシック" charset="0"/>
              </a:rPr>
              <a:t>result</a:t>
            </a:r>
          </a:p>
        </p:txBody>
      </p:sp>
      <p:sp>
        <p:nvSpPr>
          <p:cNvPr id="2415627" name="AutoShape 11"/>
          <p:cNvSpPr>
            <a:spLocks noChangeArrowheads="1"/>
          </p:cNvSpPr>
          <p:nvPr/>
        </p:nvSpPr>
        <p:spPr bwMode="auto">
          <a:xfrm>
            <a:off x="7239000" y="2971800"/>
            <a:ext cx="1828800" cy="1752600"/>
          </a:xfrm>
          <a:prstGeom prst="rightArrow">
            <a:avLst>
              <a:gd name="adj1" fmla="val 48250"/>
              <a:gd name="adj2" fmla="val 3959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400" dirty="0">
                <a:ea typeface="ＭＳ Ｐゴシック" charset="0"/>
              </a:rPr>
              <a:t>Program </a:t>
            </a:r>
          </a:p>
          <a:p>
            <a:pPr algn="ctr">
              <a:defRPr/>
            </a:pPr>
            <a:r>
              <a:rPr lang="en-US" sz="2400" dirty="0">
                <a:ea typeface="ＭＳ Ｐゴシック" charset="0"/>
              </a:rPr>
              <a:t>continues</a:t>
            </a:r>
          </a:p>
        </p:txBody>
      </p:sp>
      <p:sp>
        <p:nvSpPr>
          <p:cNvPr id="2415630" name="Rectangle 14"/>
          <p:cNvSpPr>
            <a:spLocks noChangeArrowheads="1"/>
          </p:cNvSpPr>
          <p:nvPr/>
        </p:nvSpPr>
        <p:spPr bwMode="auto">
          <a:xfrm>
            <a:off x="2971800" y="5105400"/>
            <a:ext cx="1524000" cy="1143000"/>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400" dirty="0">
                <a:ea typeface="ＭＳ Ｐゴシック" charset="0"/>
              </a:rPr>
              <a:t/>
            </a:r>
            <a:br>
              <a:rPr lang="en-US" sz="2400" dirty="0">
                <a:ea typeface="ＭＳ Ｐゴシック" charset="0"/>
              </a:rPr>
            </a:br>
            <a:r>
              <a:rPr lang="en-US" sz="2400" dirty="0">
                <a:ea typeface="ＭＳ Ｐゴシック" charset="0"/>
              </a:rPr>
              <a:t>Execute</a:t>
            </a:r>
          </a:p>
          <a:p>
            <a:pPr algn="ctr">
              <a:defRPr/>
            </a:pPr>
            <a:r>
              <a:rPr lang="en-US" sz="2400" dirty="0" err="1">
                <a:latin typeface="Courier New" pitchFamily="49" charset="0"/>
                <a:ea typeface="ＭＳ Ｐゴシック" charset="0"/>
                <a:cs typeface="Courier New" pitchFamily="49" charset="0"/>
              </a:rPr>
              <a:t>test_f</a:t>
            </a:r>
            <a:r>
              <a:rPr lang="en-US" sz="2400" dirty="0">
                <a:latin typeface="Courier New" pitchFamily="49" charset="0"/>
                <a:ea typeface="ＭＳ Ｐゴシック" charset="0"/>
                <a:cs typeface="Courier New" pitchFamily="49" charset="0"/>
              </a:rPr>
              <a:t>()</a:t>
            </a:r>
          </a:p>
          <a:p>
            <a:pPr algn="ctr">
              <a:defRPr/>
            </a:pPr>
            <a:endParaRPr lang="en-US" sz="2400" dirty="0">
              <a:latin typeface="Courier New" charset="0"/>
              <a:ea typeface="ＭＳ Ｐゴシック" charset="0"/>
            </a:endParaRPr>
          </a:p>
        </p:txBody>
      </p:sp>
      <p:sp>
        <p:nvSpPr>
          <p:cNvPr id="2415632" name="Rectangle 16"/>
          <p:cNvSpPr>
            <a:spLocks noChangeArrowheads="1"/>
          </p:cNvSpPr>
          <p:nvPr/>
        </p:nvSpPr>
        <p:spPr bwMode="auto">
          <a:xfrm>
            <a:off x="7391400" y="5105400"/>
            <a:ext cx="1524000" cy="1143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400">
                <a:ea typeface="ＭＳ Ｐゴシック" charset="0"/>
              </a:rPr>
              <a:t>Report</a:t>
            </a:r>
          </a:p>
          <a:p>
            <a:pPr algn="ctr">
              <a:defRPr/>
            </a:pPr>
            <a:r>
              <a:rPr lang="en-US" sz="2400">
                <a:ea typeface="ＭＳ Ｐゴシック" charset="0"/>
              </a:rPr>
              <a:t>violations</a:t>
            </a:r>
          </a:p>
        </p:txBody>
      </p:sp>
      <p:sp>
        <p:nvSpPr>
          <p:cNvPr id="2415635" name="Line 19"/>
          <p:cNvSpPr>
            <a:spLocks noChangeShapeType="1"/>
          </p:cNvSpPr>
          <p:nvPr/>
        </p:nvSpPr>
        <p:spPr bwMode="auto">
          <a:xfrm>
            <a:off x="1143000" y="2895600"/>
            <a:ext cx="0" cy="304800"/>
          </a:xfrm>
          <a:prstGeom prst="line">
            <a:avLst/>
          </a:prstGeom>
          <a:noFill/>
          <a:ln w="127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415636" name="Line 20"/>
          <p:cNvSpPr>
            <a:spLocks noChangeShapeType="1"/>
          </p:cNvSpPr>
          <p:nvPr/>
        </p:nvSpPr>
        <p:spPr bwMode="auto">
          <a:xfrm>
            <a:off x="457200" y="5638800"/>
            <a:ext cx="2514600" cy="0"/>
          </a:xfrm>
          <a:prstGeom prst="line">
            <a:avLst/>
          </a:prstGeom>
          <a:noFill/>
          <a:ln w="127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415637" name="Line 21"/>
          <p:cNvSpPr>
            <a:spLocks noChangeShapeType="1"/>
          </p:cNvSpPr>
          <p:nvPr/>
        </p:nvSpPr>
        <p:spPr bwMode="auto">
          <a:xfrm>
            <a:off x="457200" y="4572000"/>
            <a:ext cx="0" cy="1066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415638" name="Line 22"/>
          <p:cNvSpPr>
            <a:spLocks noChangeShapeType="1"/>
          </p:cNvSpPr>
          <p:nvPr/>
        </p:nvSpPr>
        <p:spPr bwMode="auto">
          <a:xfrm>
            <a:off x="1905000" y="3733800"/>
            <a:ext cx="457200" cy="0"/>
          </a:xfrm>
          <a:prstGeom prst="line">
            <a:avLst/>
          </a:prstGeom>
          <a:noFill/>
          <a:ln w="127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415642" name="Line 26"/>
          <p:cNvSpPr>
            <a:spLocks noChangeShapeType="1"/>
          </p:cNvSpPr>
          <p:nvPr/>
        </p:nvSpPr>
        <p:spPr bwMode="auto">
          <a:xfrm>
            <a:off x="4495800" y="5638800"/>
            <a:ext cx="2895600" cy="0"/>
          </a:xfrm>
          <a:prstGeom prst="line">
            <a:avLst/>
          </a:prstGeom>
          <a:noFill/>
          <a:ln w="127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grpSp>
        <p:nvGrpSpPr>
          <p:cNvPr id="2" name="Group 1"/>
          <p:cNvGrpSpPr/>
          <p:nvPr/>
        </p:nvGrpSpPr>
        <p:grpSpPr>
          <a:xfrm>
            <a:off x="4114800" y="1493838"/>
            <a:ext cx="4413250" cy="915987"/>
            <a:chOff x="4114800" y="1493838"/>
            <a:chExt cx="4413250" cy="915987"/>
          </a:xfrm>
        </p:grpSpPr>
        <p:sp>
          <p:nvSpPr>
            <p:cNvPr id="36" name="Text Box 29"/>
            <p:cNvSpPr txBox="1">
              <a:spLocks noChangeArrowheads="1"/>
            </p:cNvSpPr>
            <p:nvPr/>
          </p:nvSpPr>
          <p:spPr bwMode="auto">
            <a:xfrm>
              <a:off x="4267200" y="1493838"/>
              <a:ext cx="42608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r>
                <a:rPr lang="en-US" dirty="0" smtClean="0">
                  <a:solidFill>
                    <a:srgbClr val="FF0000"/>
                  </a:solidFill>
                </a:rPr>
                <a:t>The </a:t>
              </a:r>
              <a:r>
                <a:rPr lang="en-US" i="1" dirty="0" smtClean="0">
                  <a:solidFill>
                    <a:srgbClr val="FF0000"/>
                  </a:solidFill>
                </a:rPr>
                <a:t>in vivo </a:t>
              </a:r>
              <a:r>
                <a:rPr lang="en-US" dirty="0" smtClean="0">
                  <a:solidFill>
                    <a:srgbClr val="FF0000"/>
                  </a:solidFill>
                </a:rPr>
                <a:t>test is conducted at</a:t>
              </a:r>
            </a:p>
            <a:p>
              <a:pPr>
                <a:defRPr/>
              </a:pPr>
              <a:r>
                <a:rPr lang="en-US" dirty="0" smtClean="0">
                  <a:solidFill>
                    <a:srgbClr val="FF0000"/>
                  </a:solidFill>
                </a:rPr>
                <a:t>the same point in the program execution</a:t>
              </a:r>
            </a:p>
            <a:p>
              <a:pPr>
                <a:defRPr/>
              </a:pPr>
              <a:r>
                <a:rPr lang="en-US" dirty="0" smtClean="0">
                  <a:solidFill>
                    <a:srgbClr val="FF0000"/>
                  </a:solidFill>
                </a:rPr>
                <a:t>as the original function call</a:t>
              </a:r>
            </a:p>
          </p:txBody>
        </p:sp>
        <p:sp>
          <p:nvSpPr>
            <p:cNvPr id="20" name="AutoShape 31"/>
            <p:cNvSpPr>
              <a:spLocks noChangeArrowheads="1"/>
            </p:cNvSpPr>
            <p:nvPr/>
          </p:nvSpPr>
          <p:spPr bwMode="auto">
            <a:xfrm>
              <a:off x="4114800" y="1524000"/>
              <a:ext cx="228600" cy="228600"/>
            </a:xfrm>
            <a:custGeom>
              <a:avLst/>
              <a:gdLst>
                <a:gd name="T0" fmla="*/ 0 w 228600"/>
                <a:gd name="T1" fmla="*/ 87317 h 228600"/>
                <a:gd name="T2" fmla="*/ 87318 w 228600"/>
                <a:gd name="T3" fmla="*/ 87318 h 228600"/>
                <a:gd name="T4" fmla="*/ 114300 w 228600"/>
                <a:gd name="T5" fmla="*/ 0 h 228600"/>
                <a:gd name="T6" fmla="*/ 141282 w 228600"/>
                <a:gd name="T7" fmla="*/ 87318 h 228600"/>
                <a:gd name="T8" fmla="*/ 228600 w 228600"/>
                <a:gd name="T9" fmla="*/ 87317 h 228600"/>
                <a:gd name="T10" fmla="*/ 157958 w 228600"/>
                <a:gd name="T11" fmla="*/ 141282 h 228600"/>
                <a:gd name="T12" fmla="*/ 184941 w 228600"/>
                <a:gd name="T13" fmla="*/ 228599 h 228600"/>
                <a:gd name="T14" fmla="*/ 114300 w 228600"/>
                <a:gd name="T15" fmla="*/ 174634 h 228600"/>
                <a:gd name="T16" fmla="*/ 43659 w 228600"/>
                <a:gd name="T17" fmla="*/ 228599 h 228600"/>
                <a:gd name="T18" fmla="*/ 70642 w 228600"/>
                <a:gd name="T19" fmla="*/ 141282 h 228600"/>
                <a:gd name="T20" fmla="*/ 0 w 228600"/>
                <a:gd name="T21" fmla="*/ 87317 h 228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8600" h="228600">
                  <a:moveTo>
                    <a:pt x="0" y="87317"/>
                  </a:moveTo>
                  <a:lnTo>
                    <a:pt x="87318" y="87318"/>
                  </a:lnTo>
                  <a:lnTo>
                    <a:pt x="114300" y="0"/>
                  </a:lnTo>
                  <a:lnTo>
                    <a:pt x="141282" y="87318"/>
                  </a:lnTo>
                  <a:lnTo>
                    <a:pt x="228600" y="87317"/>
                  </a:lnTo>
                  <a:lnTo>
                    <a:pt x="157958" y="141282"/>
                  </a:lnTo>
                  <a:lnTo>
                    <a:pt x="184941" y="228599"/>
                  </a:lnTo>
                  <a:lnTo>
                    <a:pt x="114300" y="174634"/>
                  </a:lnTo>
                  <a:lnTo>
                    <a:pt x="43659" y="228599"/>
                  </a:lnTo>
                  <a:lnTo>
                    <a:pt x="70642" y="141282"/>
                  </a:lnTo>
                  <a:lnTo>
                    <a:pt x="0" y="87317"/>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 name="Group 2"/>
          <p:cNvGrpSpPr/>
          <p:nvPr/>
        </p:nvGrpSpPr>
        <p:grpSpPr>
          <a:xfrm>
            <a:off x="4114800" y="2482850"/>
            <a:ext cx="3927475" cy="646113"/>
            <a:chOff x="4114800" y="2482850"/>
            <a:chExt cx="3927475" cy="646113"/>
          </a:xfrm>
        </p:grpSpPr>
        <p:sp>
          <p:nvSpPr>
            <p:cNvPr id="37" name="Text Box 30"/>
            <p:cNvSpPr txBox="1">
              <a:spLocks noChangeArrowheads="1"/>
            </p:cNvSpPr>
            <p:nvPr/>
          </p:nvSpPr>
          <p:spPr bwMode="auto">
            <a:xfrm>
              <a:off x="4267200" y="2482850"/>
              <a:ext cx="37750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r>
                <a:rPr lang="en-US" dirty="0" smtClean="0">
                  <a:solidFill>
                    <a:srgbClr val="FF0000"/>
                  </a:solidFill>
                </a:rPr>
                <a:t>The </a:t>
              </a:r>
              <a:r>
                <a:rPr lang="en-US" i="1" dirty="0" smtClean="0">
                  <a:solidFill>
                    <a:srgbClr val="FF0000"/>
                  </a:solidFill>
                </a:rPr>
                <a:t>in vivo </a:t>
              </a:r>
              <a:r>
                <a:rPr lang="en-US" dirty="0" smtClean="0">
                  <a:solidFill>
                    <a:srgbClr val="FF0000"/>
                  </a:solidFill>
                </a:rPr>
                <a:t>test runs in parallel with</a:t>
              </a:r>
            </a:p>
            <a:p>
              <a:pPr>
                <a:defRPr/>
              </a:pPr>
              <a:r>
                <a:rPr lang="en-US" dirty="0" smtClean="0">
                  <a:solidFill>
                    <a:srgbClr val="FF0000"/>
                  </a:solidFill>
                </a:rPr>
                <a:t>the rest of the application (or later)</a:t>
              </a:r>
            </a:p>
          </p:txBody>
        </p:sp>
        <p:sp>
          <p:nvSpPr>
            <p:cNvPr id="21" name="AutoShape 32"/>
            <p:cNvSpPr>
              <a:spLocks noChangeArrowheads="1"/>
            </p:cNvSpPr>
            <p:nvPr/>
          </p:nvSpPr>
          <p:spPr bwMode="auto">
            <a:xfrm>
              <a:off x="4114800" y="2514600"/>
              <a:ext cx="228600" cy="228600"/>
            </a:xfrm>
            <a:custGeom>
              <a:avLst/>
              <a:gdLst>
                <a:gd name="T0" fmla="*/ 0 w 228600"/>
                <a:gd name="T1" fmla="*/ 87317 h 228600"/>
                <a:gd name="T2" fmla="*/ 87318 w 228600"/>
                <a:gd name="T3" fmla="*/ 87318 h 228600"/>
                <a:gd name="T4" fmla="*/ 114300 w 228600"/>
                <a:gd name="T5" fmla="*/ 0 h 228600"/>
                <a:gd name="T6" fmla="*/ 141282 w 228600"/>
                <a:gd name="T7" fmla="*/ 87318 h 228600"/>
                <a:gd name="T8" fmla="*/ 228600 w 228600"/>
                <a:gd name="T9" fmla="*/ 87317 h 228600"/>
                <a:gd name="T10" fmla="*/ 157958 w 228600"/>
                <a:gd name="T11" fmla="*/ 141282 h 228600"/>
                <a:gd name="T12" fmla="*/ 184941 w 228600"/>
                <a:gd name="T13" fmla="*/ 228599 h 228600"/>
                <a:gd name="T14" fmla="*/ 114300 w 228600"/>
                <a:gd name="T15" fmla="*/ 174634 h 228600"/>
                <a:gd name="T16" fmla="*/ 43659 w 228600"/>
                <a:gd name="T17" fmla="*/ 228599 h 228600"/>
                <a:gd name="T18" fmla="*/ 70642 w 228600"/>
                <a:gd name="T19" fmla="*/ 141282 h 228600"/>
                <a:gd name="T20" fmla="*/ 0 w 228600"/>
                <a:gd name="T21" fmla="*/ 87317 h 228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8600" h="228600">
                  <a:moveTo>
                    <a:pt x="0" y="87317"/>
                  </a:moveTo>
                  <a:lnTo>
                    <a:pt x="87318" y="87318"/>
                  </a:lnTo>
                  <a:lnTo>
                    <a:pt x="114300" y="0"/>
                  </a:lnTo>
                  <a:lnTo>
                    <a:pt x="141282" y="87318"/>
                  </a:lnTo>
                  <a:lnTo>
                    <a:pt x="228600" y="87317"/>
                  </a:lnTo>
                  <a:lnTo>
                    <a:pt x="157958" y="141282"/>
                  </a:lnTo>
                  <a:lnTo>
                    <a:pt x="184941" y="228599"/>
                  </a:lnTo>
                  <a:lnTo>
                    <a:pt x="114300" y="174634"/>
                  </a:lnTo>
                  <a:lnTo>
                    <a:pt x="43659" y="228599"/>
                  </a:lnTo>
                  <a:lnTo>
                    <a:pt x="70642" y="141282"/>
                  </a:lnTo>
                  <a:lnTo>
                    <a:pt x="0" y="87317"/>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156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156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1562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4156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156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1565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4156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1562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4156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1562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1563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24156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156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5623" grpId="0" animBg="1"/>
      <p:bldP spid="2415624" grpId="0" animBg="1"/>
      <p:bldP spid="2415625" grpId="0" animBg="1"/>
      <p:bldP spid="2415627" grpId="0" animBg="1"/>
      <p:bldP spid="2415630" grpId="0" animBg="1"/>
      <p:bldP spid="241563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defRPr/>
            </a:pPr>
            <a:r>
              <a:rPr lang="en-US" altLang="ko-KR">
                <a:ea typeface="Gulim" charset="0"/>
                <a:cs typeface="Gulim" charset="0"/>
              </a:rPr>
              <a:t>Effectiveness Case Studies</a:t>
            </a:r>
            <a:endParaRPr lang="en-US">
              <a:cs typeface="+mj-cs"/>
            </a:endParaRPr>
          </a:p>
        </p:txBody>
      </p:sp>
      <p:sp>
        <p:nvSpPr>
          <p:cNvPr id="31747" name="Rectangle 3"/>
          <p:cNvSpPr>
            <a:spLocks noGrp="1" noChangeArrowheads="1"/>
          </p:cNvSpPr>
          <p:nvPr>
            <p:ph type="body" idx="1"/>
          </p:nvPr>
        </p:nvSpPr>
        <p:spPr>
          <a:xfrm>
            <a:off x="228600" y="1524000"/>
            <a:ext cx="8915400" cy="5334000"/>
          </a:xfrm>
        </p:spPr>
        <p:txBody>
          <a:bodyPr>
            <a:normAutofit fontScale="92500" lnSpcReduction="20000"/>
          </a:bodyPr>
          <a:lstStyle/>
          <a:p>
            <a:pPr>
              <a:buFont typeface="Wingdings" charset="0"/>
              <a:buChar char="n"/>
              <a:defRPr/>
            </a:pPr>
            <a:r>
              <a:rPr lang="en-US" altLang="ko-KR" sz="2800" dirty="0" smtClean="0">
                <a:ea typeface="Gulim" charset="0"/>
                <a:cs typeface="Gulim" charset="0"/>
              </a:rPr>
              <a:t>Two open source </a:t>
            </a:r>
            <a:r>
              <a:rPr lang="en-US" altLang="ko-KR" sz="2800" dirty="0">
                <a:ea typeface="Gulim" charset="0"/>
                <a:cs typeface="Gulim" charset="0"/>
              </a:rPr>
              <a:t>caching systems had known defects found by users but no corresponding unit </a:t>
            </a:r>
            <a:r>
              <a:rPr lang="en-US" altLang="ko-KR" sz="2800" dirty="0" smtClean="0">
                <a:ea typeface="Gulim" charset="0"/>
                <a:cs typeface="Gulim" charset="0"/>
              </a:rPr>
              <a:t>tests</a:t>
            </a:r>
            <a:endParaRPr lang="en-US" altLang="ko-KR" sz="2800" dirty="0">
              <a:ea typeface="Gulim" charset="0"/>
              <a:cs typeface="Gulim" charset="0"/>
            </a:endParaRPr>
          </a:p>
          <a:p>
            <a:pPr lvl="1">
              <a:buFont typeface="Wingdings" charset="0"/>
              <a:buChar char="¨"/>
              <a:defRPr/>
            </a:pPr>
            <a:r>
              <a:rPr lang="en-US" altLang="ko-KR" sz="2400" dirty="0" err="1" smtClean="0">
                <a:ea typeface="Gulim" charset="0"/>
                <a:cs typeface="Gulim" charset="0"/>
              </a:rPr>
              <a:t>OpenSymphony</a:t>
            </a:r>
            <a:r>
              <a:rPr lang="en-US" altLang="ko-KR" sz="2400" dirty="0" smtClean="0">
                <a:ea typeface="Gulim" charset="0"/>
                <a:cs typeface="Gulim" charset="0"/>
              </a:rPr>
              <a:t> </a:t>
            </a:r>
            <a:r>
              <a:rPr lang="en-US" altLang="ko-KR" sz="2400" dirty="0" err="1" smtClean="0">
                <a:ea typeface="Gulim" charset="0"/>
                <a:cs typeface="Gulim" charset="0"/>
              </a:rPr>
              <a:t>OSCache</a:t>
            </a:r>
            <a:r>
              <a:rPr lang="en-US" altLang="ko-KR" sz="2400" dirty="0" smtClean="0">
                <a:ea typeface="Gulim" charset="0"/>
                <a:cs typeface="Gulim" charset="0"/>
              </a:rPr>
              <a:t> </a:t>
            </a:r>
            <a:r>
              <a:rPr lang="en-US" altLang="ko-KR" sz="2400" dirty="0">
                <a:ea typeface="Gulim" charset="0"/>
                <a:cs typeface="Gulim" charset="0"/>
              </a:rPr>
              <a:t>2.1.1</a:t>
            </a:r>
          </a:p>
          <a:p>
            <a:pPr lvl="1">
              <a:buFont typeface="Wingdings" charset="0"/>
              <a:buChar char="¨"/>
              <a:defRPr/>
            </a:pPr>
            <a:r>
              <a:rPr lang="en-US" altLang="ko-KR" sz="2400" dirty="0">
                <a:ea typeface="Gulim" charset="0"/>
                <a:cs typeface="Gulim" charset="0"/>
              </a:rPr>
              <a:t>Apache JCS 1.3</a:t>
            </a:r>
          </a:p>
          <a:p>
            <a:pPr>
              <a:defRPr/>
            </a:pPr>
            <a:r>
              <a:rPr lang="en-US" altLang="ko-KR" sz="2800" dirty="0" smtClean="0">
                <a:ea typeface="Gulim" pitchFamily="34" charset="-127"/>
              </a:rPr>
              <a:t>An </a:t>
            </a:r>
            <a:r>
              <a:rPr lang="en-US" altLang="ko-KR" sz="2800" dirty="0">
                <a:ea typeface="Gulim" pitchFamily="34" charset="-127"/>
              </a:rPr>
              <a:t>undergraduate student created unit tests for the methods that contained the defects</a:t>
            </a:r>
          </a:p>
          <a:p>
            <a:pPr lvl="1">
              <a:defRPr/>
            </a:pPr>
            <a:r>
              <a:rPr lang="en-US" altLang="ko-KR" sz="2400" dirty="0">
                <a:ea typeface="Gulim" pitchFamily="34" charset="-127"/>
              </a:rPr>
              <a:t>These tests passed in “</a:t>
            </a:r>
            <a:r>
              <a:rPr lang="en-US" altLang="ko-KR" sz="2400" dirty="0" smtClean="0">
                <a:ea typeface="Gulim" pitchFamily="34" charset="-127"/>
              </a:rPr>
              <a:t>development environment”</a:t>
            </a:r>
            <a:endParaRPr lang="en-US" altLang="ko-KR" sz="2400" dirty="0">
              <a:ea typeface="Gulim" pitchFamily="34" charset="-127"/>
            </a:endParaRPr>
          </a:p>
          <a:p>
            <a:pPr>
              <a:defRPr/>
            </a:pPr>
            <a:r>
              <a:rPr lang="en-US" altLang="ko-KR" sz="2800" dirty="0" smtClean="0">
                <a:ea typeface="Gulim" pitchFamily="34" charset="-127"/>
              </a:rPr>
              <a:t>Student </a:t>
            </a:r>
            <a:r>
              <a:rPr lang="en-US" altLang="ko-KR" sz="2800" dirty="0">
                <a:ea typeface="Gulim" pitchFamily="34" charset="-127"/>
              </a:rPr>
              <a:t>then </a:t>
            </a:r>
            <a:r>
              <a:rPr lang="en-US" altLang="ko-KR" sz="2800" dirty="0" smtClean="0">
                <a:ea typeface="Gulim" pitchFamily="34" charset="-127"/>
              </a:rPr>
              <a:t>converted </a:t>
            </a:r>
            <a:r>
              <a:rPr lang="en-US" altLang="ko-KR" sz="2800" dirty="0">
                <a:ea typeface="Gulim" pitchFamily="34" charset="-127"/>
              </a:rPr>
              <a:t>the unit tests to </a:t>
            </a:r>
            <a:r>
              <a:rPr lang="en-US" altLang="ko-KR" sz="2800" i="1" dirty="0">
                <a:ea typeface="Gulim" pitchFamily="34" charset="-127"/>
              </a:rPr>
              <a:t>i</a:t>
            </a:r>
            <a:r>
              <a:rPr lang="en-US" altLang="ko-KR" sz="2800" i="1" dirty="0" smtClean="0">
                <a:ea typeface="Gulim" pitchFamily="34" charset="-127"/>
              </a:rPr>
              <a:t>n vivo</a:t>
            </a:r>
            <a:r>
              <a:rPr lang="en-US" altLang="ko-KR" sz="2800" dirty="0" smtClean="0">
                <a:ea typeface="Gulim" pitchFamily="34" charset="-127"/>
              </a:rPr>
              <a:t> </a:t>
            </a:r>
            <a:r>
              <a:rPr lang="en-US" altLang="ko-KR" sz="2800" dirty="0">
                <a:ea typeface="Gulim" pitchFamily="34" charset="-127"/>
              </a:rPr>
              <a:t>tests </a:t>
            </a:r>
          </a:p>
          <a:p>
            <a:pPr lvl="1">
              <a:defRPr/>
            </a:pPr>
            <a:r>
              <a:rPr lang="en-US" altLang="ko-KR" sz="2400" dirty="0">
                <a:ea typeface="Gulim" pitchFamily="34" charset="-127"/>
              </a:rPr>
              <a:t>Driver </a:t>
            </a:r>
            <a:r>
              <a:rPr lang="en-US" altLang="ko-KR" sz="2400" dirty="0" smtClean="0">
                <a:ea typeface="Gulim" pitchFamily="34" charset="-127"/>
              </a:rPr>
              <a:t>simulated usage </a:t>
            </a:r>
            <a:r>
              <a:rPr lang="en-US" altLang="ko-KR" sz="2400" dirty="0">
                <a:ea typeface="Gulim" pitchFamily="34" charset="-127"/>
              </a:rPr>
              <a:t>in a “deployment environment</a:t>
            </a:r>
            <a:r>
              <a:rPr lang="en-US" altLang="ko-KR" sz="2400" dirty="0" smtClean="0">
                <a:ea typeface="Gulim" pitchFamily="34" charset="-127"/>
              </a:rPr>
              <a:t>”</a:t>
            </a:r>
            <a:br>
              <a:rPr lang="en-US" altLang="ko-KR" sz="2400" dirty="0" smtClean="0">
                <a:ea typeface="Gulim" pitchFamily="34" charset="-127"/>
              </a:rPr>
            </a:br>
            <a:endParaRPr lang="en-US" altLang="ko-KR" sz="2400" dirty="0">
              <a:ea typeface="Gulim" pitchFamily="34" charset="-127"/>
            </a:endParaRPr>
          </a:p>
          <a:p>
            <a:pPr>
              <a:lnSpc>
                <a:spcPct val="90000"/>
              </a:lnSpc>
              <a:buFont typeface="Wingdings" pitchFamily="2" charset="2"/>
              <a:buChar char="Ø"/>
              <a:defRPr/>
            </a:pPr>
            <a:r>
              <a:rPr lang="en-US" altLang="ko-KR" sz="3300" i="1" dirty="0">
                <a:ea typeface="Gulim" pitchFamily="34" charset="-127"/>
              </a:rPr>
              <a:t>In Vivo </a:t>
            </a:r>
            <a:r>
              <a:rPr lang="en-US" altLang="ko-KR" sz="3300" dirty="0">
                <a:ea typeface="Gulim" pitchFamily="34" charset="-127"/>
              </a:rPr>
              <a:t>testing </a:t>
            </a:r>
            <a:r>
              <a:rPr lang="en-US" altLang="ko-KR" sz="3300" dirty="0" smtClean="0">
                <a:ea typeface="Gulim" pitchFamily="34" charset="-127"/>
              </a:rPr>
              <a:t>revealed the </a:t>
            </a:r>
            <a:r>
              <a:rPr lang="en-US" altLang="ko-KR" sz="3300" dirty="0">
                <a:ea typeface="Gulim" pitchFamily="34" charset="-127"/>
              </a:rPr>
              <a:t>defects, even though unit testing did </a:t>
            </a:r>
            <a:r>
              <a:rPr lang="en-US" altLang="ko-KR" sz="3300" dirty="0" smtClean="0">
                <a:ea typeface="Gulim" pitchFamily="34" charset="-127"/>
              </a:rPr>
              <a:t>not</a:t>
            </a:r>
          </a:p>
          <a:p>
            <a:pPr lvl="1">
              <a:lnSpc>
                <a:spcPct val="90000"/>
              </a:lnSpc>
              <a:buFont typeface="Wingdings" pitchFamily="2" charset="2"/>
              <a:buChar char="q"/>
              <a:defRPr/>
            </a:pPr>
            <a:r>
              <a:rPr lang="en-US" altLang="ko-KR" sz="2900" dirty="0" smtClean="0">
                <a:ea typeface="Gulim" pitchFamily="34" charset="-127"/>
              </a:rPr>
              <a:t>Some </a:t>
            </a:r>
            <a:r>
              <a:rPr lang="en-US" altLang="ko-KR" sz="2900" dirty="0">
                <a:ea typeface="Gulim" pitchFamily="34" charset="-127"/>
              </a:rPr>
              <a:t>defects only appeared in certain states, </a:t>
            </a:r>
            <a:r>
              <a:rPr lang="en-US" altLang="ko-KR" sz="2900" i="1" dirty="0">
                <a:ea typeface="Gulim" pitchFamily="34" charset="-127"/>
              </a:rPr>
              <a:t>e.g.,</a:t>
            </a:r>
            <a:r>
              <a:rPr lang="en-US" altLang="ko-KR" sz="2900" dirty="0">
                <a:ea typeface="Gulim" pitchFamily="34" charset="-127"/>
              </a:rPr>
              <a:t> when the cache was at full capacity</a:t>
            </a:r>
          </a:p>
          <a:p>
            <a:pPr>
              <a:buFont typeface="Wingdings" charset="0"/>
              <a:buChar char="n"/>
              <a:defRPr/>
            </a:pPr>
            <a:endParaRPr lang="en-US" altLang="ko-KR" sz="2800" dirty="0">
              <a:ea typeface="Gulim" charset="0"/>
              <a:cs typeface="Gulim"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pic>
        <p:nvPicPr>
          <p:cNvPr id="26627" name="Picture 3" descr="\\lasalle.cs.columbia.edu\jon\gails headlines\Screen Shot 2013-04-11 at 2.10.08 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975" y="685800"/>
            <a:ext cx="6143625"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6629" name="Picture 5" descr="\\lasalle.cs.columbia.edu\jon\gails headlines\Screen Shot 2013-04-11 at 2.10.41 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5" y="4791075"/>
            <a:ext cx="6048375" cy="1152525"/>
          </a:xfrm>
          <a:prstGeom prst="rect">
            <a:avLst/>
          </a:prstGeom>
          <a:noFill/>
          <a:extLst>
            <a:ext uri="{909E8E84-426E-40DD-AFC4-6F175D3DCCD1}">
              <a14:hiddenFill xmlns:a14="http://schemas.microsoft.com/office/drawing/2010/main">
                <a:solidFill>
                  <a:srgbClr val="FFFFFF"/>
                </a:solidFill>
              </a14:hiddenFill>
            </a:ext>
          </a:extLst>
        </p:spPr>
      </p:pic>
      <p:pic>
        <p:nvPicPr>
          <p:cNvPr id="26631" name="Picture 7" descr="\\lasalle.cs.columbia.edu\jon\gails headlines\Screen Shot 2013-04-11 at 2.12.00 P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5324475"/>
            <a:ext cx="5791200" cy="1495425"/>
          </a:xfrm>
          <a:prstGeom prst="rect">
            <a:avLst/>
          </a:prstGeom>
          <a:noFill/>
          <a:extLst>
            <a:ext uri="{909E8E84-426E-40DD-AFC4-6F175D3DCCD1}">
              <a14:hiddenFill xmlns:a14="http://schemas.microsoft.com/office/drawing/2010/main">
                <a:solidFill>
                  <a:srgbClr val="FFFFFF"/>
                </a:solidFill>
              </a14:hiddenFill>
            </a:ext>
          </a:extLst>
        </p:spPr>
      </p:pic>
      <p:pic>
        <p:nvPicPr>
          <p:cNvPr id="26633" name="Picture 9" descr="\\lasalle.cs.columbia.edu\jon\gails headlines\Screen Shot 2013-04-11 at 2.26.17 P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5772" y="2333624"/>
            <a:ext cx="3135828" cy="18573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1000" y="4038600"/>
            <a:ext cx="4572000" cy="646331"/>
          </a:xfrm>
          <a:prstGeom prst="rect">
            <a:avLst/>
          </a:prstGeom>
        </p:spPr>
        <p:txBody>
          <a:bodyPr>
            <a:spAutoFit/>
          </a:bodyPr>
          <a:lstStyle/>
          <a:p>
            <a:r>
              <a:rPr lang="en-US" b="1" dirty="0"/>
              <a:t>American Airlines grounds flights after computer outage</a:t>
            </a:r>
          </a:p>
        </p:txBody>
      </p:sp>
      <p:graphicFrame>
        <p:nvGraphicFramePr>
          <p:cNvPr id="5" name="Table 4"/>
          <p:cNvGraphicFramePr>
            <a:graphicFrameLocks noGrp="1"/>
          </p:cNvGraphicFramePr>
          <p:nvPr>
            <p:extLst>
              <p:ext uri="{D42A27DB-BD31-4B8C-83A1-F6EECF244321}">
                <p14:modId xmlns:p14="http://schemas.microsoft.com/office/powerpoint/2010/main" val="1798484741"/>
              </p:ext>
            </p:extLst>
          </p:nvPr>
        </p:nvGraphicFramePr>
        <p:xfrm>
          <a:off x="1143000" y="2514600"/>
          <a:ext cx="4419600" cy="1447800"/>
        </p:xfrm>
        <a:graphic>
          <a:graphicData uri="http://schemas.openxmlformats.org/drawingml/2006/table">
            <a:tbl>
              <a:tblPr/>
              <a:tblGrid>
                <a:gridCol w="4419600"/>
              </a:tblGrid>
              <a:tr h="0">
                <a:tc>
                  <a:txBody>
                    <a:bodyPr/>
                    <a:lstStyle/>
                    <a:p>
                      <a:r>
                        <a:rPr lang="en-US" dirty="0">
                          <a:effectLst/>
                        </a:rPr>
                        <a:t>Prius hybrids dogged by software</a:t>
                      </a:r>
                      <a:br>
                        <a:rPr lang="en-US" dirty="0">
                          <a:effectLst/>
                        </a:rPr>
                      </a:br>
                      <a:endParaRPr lang="en-US" dirty="0">
                        <a:effectLst/>
                      </a:endParaRPr>
                    </a:p>
                  </a:txBody>
                  <a:tcPr marL="0" marR="0" marT="76200" marB="0">
                    <a:lnL>
                      <a:noFill/>
                    </a:lnL>
                    <a:lnR>
                      <a:noFill/>
                    </a:lnR>
                    <a:lnT>
                      <a:noFill/>
                    </a:lnT>
                    <a:lnB>
                      <a:noFill/>
                    </a:lnB>
                  </a:tcPr>
                </a:tc>
              </a:tr>
              <a:tr h="0">
                <a:tc>
                  <a:txBody>
                    <a:bodyPr/>
                    <a:lstStyle/>
                    <a:p>
                      <a:r>
                        <a:rPr lang="en-US" dirty="0"/>
                        <a:t>Report: Internal computer woes reportedly cause autos to stall or shut down at highway speeds.</a:t>
                      </a:r>
                    </a:p>
                  </a:txBody>
                  <a:tcPr marL="0" marR="0" marT="0" marB="0">
                    <a:lnL>
                      <a:noFill/>
                    </a:lnL>
                    <a:lnR>
                      <a:noFill/>
                    </a:lnR>
                    <a:lnT>
                      <a:noFill/>
                    </a:lnT>
                    <a:lnB>
                      <a:noFill/>
                    </a:lnB>
                  </a:tcPr>
                </a:tc>
              </a:tr>
            </a:tbl>
          </a:graphicData>
        </a:graphic>
      </p:graphicFrame>
      <p:sp>
        <p:nvSpPr>
          <p:cNvPr id="8" name="Rectangle 7"/>
          <p:cNvSpPr/>
          <p:nvPr/>
        </p:nvSpPr>
        <p:spPr>
          <a:xfrm>
            <a:off x="381000" y="1828800"/>
            <a:ext cx="4572000" cy="646331"/>
          </a:xfrm>
          <a:prstGeom prst="rect">
            <a:avLst/>
          </a:prstGeom>
        </p:spPr>
        <p:txBody>
          <a:bodyPr>
            <a:spAutoFit/>
          </a:bodyPr>
          <a:lstStyle/>
          <a:p>
            <a:r>
              <a:rPr lang="en-US" b="1" dirty="0"/>
              <a:t>Comair cancels all 1,100 flights, cites problems with its computer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defRPr/>
            </a:pPr>
            <a:r>
              <a:rPr lang="en-US" altLang="ko-KR" dirty="0" smtClean="0">
                <a:ea typeface="Gulim" charset="0"/>
                <a:cs typeface="Gulim" charset="0"/>
              </a:rPr>
              <a:t>Performance Evaluation</a:t>
            </a:r>
            <a:endParaRPr lang="en-US" dirty="0">
              <a:cs typeface="+mj-cs"/>
            </a:endParaRPr>
          </a:p>
        </p:txBody>
      </p:sp>
      <p:sp>
        <p:nvSpPr>
          <p:cNvPr id="33795" name="Rectangle 3"/>
          <p:cNvSpPr>
            <a:spLocks noGrp="1" noChangeArrowheads="1"/>
          </p:cNvSpPr>
          <p:nvPr>
            <p:ph type="body" idx="1"/>
          </p:nvPr>
        </p:nvSpPr>
        <p:spPr/>
        <p:txBody>
          <a:bodyPr>
            <a:normAutofit fontScale="92500" lnSpcReduction="10000"/>
          </a:bodyPr>
          <a:lstStyle/>
          <a:p>
            <a:pPr>
              <a:defRPr/>
            </a:pPr>
            <a:r>
              <a:rPr lang="en-US" altLang="ko-KR" dirty="0" smtClean="0">
                <a:ea typeface="Gulim" pitchFamily="34" charset="-127"/>
              </a:rPr>
              <a:t>Each instrumented method has a set probability </a:t>
            </a:r>
            <a:r>
              <a:rPr lang="el-GR" altLang="ko-KR" i="1" dirty="0" smtClean="0">
                <a:ea typeface="ＭＳ Ｐゴシック" pitchFamily="34" charset="-128"/>
                <a:cs typeface="Arial" pitchFamily="34" charset="0"/>
              </a:rPr>
              <a:t>ρ</a:t>
            </a:r>
            <a:r>
              <a:rPr lang="en-US" altLang="ko-KR" dirty="0" smtClean="0">
                <a:ea typeface="Gulim" pitchFamily="34" charset="-127"/>
                <a:cs typeface="Arial" pitchFamily="34" charset="0"/>
              </a:rPr>
              <a:t> </a:t>
            </a:r>
            <a:r>
              <a:rPr lang="en-US" altLang="ko-KR" dirty="0" smtClean="0">
                <a:ea typeface="Gulim" pitchFamily="34" charset="-127"/>
              </a:rPr>
              <a:t>with which its test(s) will run</a:t>
            </a:r>
          </a:p>
          <a:p>
            <a:pPr>
              <a:defRPr/>
            </a:pPr>
            <a:r>
              <a:rPr lang="en-US" altLang="ko-KR" dirty="0" smtClean="0">
                <a:ea typeface="Gulim" pitchFamily="34" charset="-127"/>
              </a:rPr>
              <a:t>To avoid bottlenecks, can also configure:</a:t>
            </a:r>
          </a:p>
          <a:p>
            <a:pPr lvl="1">
              <a:defRPr/>
            </a:pPr>
            <a:r>
              <a:rPr lang="en-US" altLang="ko-KR" dirty="0" smtClean="0">
                <a:ea typeface="Gulim" pitchFamily="34" charset="-127"/>
              </a:rPr>
              <a:t>Maximum allowed performance overhead</a:t>
            </a:r>
          </a:p>
          <a:p>
            <a:pPr lvl="1">
              <a:defRPr/>
            </a:pPr>
            <a:r>
              <a:rPr lang="en-US" altLang="ko-KR" dirty="0" smtClean="0">
                <a:ea typeface="Gulim" pitchFamily="34" charset="-127"/>
              </a:rPr>
              <a:t>Maximum number of simultaneous tests</a:t>
            </a:r>
          </a:p>
          <a:p>
            <a:pPr>
              <a:defRPr/>
            </a:pPr>
            <a:r>
              <a:rPr lang="en-US" altLang="ko-KR" dirty="0" err="1" smtClean="0">
                <a:ea typeface="Gulim" pitchFamily="34" charset="-127"/>
              </a:rPr>
              <a:t>Config</a:t>
            </a:r>
            <a:r>
              <a:rPr lang="en-US" altLang="ko-KR" dirty="0" smtClean="0">
                <a:ea typeface="Gulim" pitchFamily="34" charset="-127"/>
              </a:rPr>
              <a:t> also specifies what actions to take when a test fails</a:t>
            </a:r>
          </a:p>
          <a:p>
            <a:pPr eaLnBrk="1" hangingPunct="1">
              <a:lnSpc>
                <a:spcPct val="90000"/>
              </a:lnSpc>
              <a:defRPr/>
            </a:pPr>
            <a:r>
              <a:rPr lang="en-US" dirty="0" smtClean="0">
                <a:ea typeface="ＭＳ Ｐゴシック" pitchFamily="34" charset="-128"/>
              </a:rPr>
              <a:t>Applications investigated</a:t>
            </a:r>
            <a:endParaRPr lang="en-US" dirty="0">
              <a:ea typeface="ＭＳ Ｐゴシック" pitchFamily="34" charset="-128"/>
            </a:endParaRPr>
          </a:p>
          <a:p>
            <a:pPr lvl="1" eaLnBrk="1" hangingPunct="1">
              <a:lnSpc>
                <a:spcPct val="90000"/>
              </a:lnSpc>
              <a:defRPr/>
            </a:pPr>
            <a:r>
              <a:rPr lang="en-US" sz="2400" b="1" dirty="0">
                <a:ea typeface="ＭＳ Ｐゴシック" pitchFamily="34" charset="-128"/>
              </a:rPr>
              <a:t>Support Vector Machines</a:t>
            </a:r>
            <a:r>
              <a:rPr lang="en-US" sz="2400" dirty="0">
                <a:ea typeface="ＭＳ Ｐゴシック" pitchFamily="34" charset="-128"/>
              </a:rPr>
              <a:t> (SVM)</a:t>
            </a:r>
            <a:r>
              <a:rPr lang="en-US" altLang="ko-KR" sz="2400" dirty="0">
                <a:ea typeface="Gulim" pitchFamily="34" charset="-127"/>
              </a:rPr>
              <a:t>: vector-based classifier</a:t>
            </a:r>
            <a:r>
              <a:rPr lang="en-US" sz="2400" b="1" dirty="0">
                <a:ea typeface="ＭＳ Ｐゴシック" pitchFamily="34" charset="-128"/>
              </a:rPr>
              <a:t> </a:t>
            </a:r>
          </a:p>
          <a:p>
            <a:pPr lvl="1" eaLnBrk="1" hangingPunct="1">
              <a:lnSpc>
                <a:spcPct val="90000"/>
              </a:lnSpc>
              <a:defRPr/>
            </a:pPr>
            <a:r>
              <a:rPr lang="en-US" sz="2400" b="1" dirty="0">
                <a:ea typeface="ＭＳ Ｐゴシック" pitchFamily="34" charset="-128"/>
              </a:rPr>
              <a:t>C4.5</a:t>
            </a:r>
            <a:r>
              <a:rPr lang="en-US" altLang="ko-KR" sz="2400" dirty="0">
                <a:ea typeface="Gulim" pitchFamily="34" charset="-127"/>
              </a:rPr>
              <a:t>: decision tree classifier</a:t>
            </a:r>
          </a:p>
          <a:p>
            <a:pPr lvl="1" eaLnBrk="1" hangingPunct="1">
              <a:lnSpc>
                <a:spcPct val="90000"/>
              </a:lnSpc>
              <a:defRPr/>
            </a:pPr>
            <a:r>
              <a:rPr lang="en-US" sz="2400" b="1" dirty="0" err="1">
                <a:ea typeface="ＭＳ Ｐゴシック" pitchFamily="34" charset="-128"/>
              </a:rPr>
              <a:t>MartiRank</a:t>
            </a:r>
            <a:r>
              <a:rPr lang="en-US" altLang="ko-KR" sz="2400" dirty="0">
                <a:ea typeface="Gulim" pitchFamily="34" charset="-127"/>
              </a:rPr>
              <a:t>: ranking application</a:t>
            </a:r>
          </a:p>
          <a:p>
            <a:pPr lvl="1" eaLnBrk="1" hangingPunct="1">
              <a:lnSpc>
                <a:spcPct val="90000"/>
              </a:lnSpc>
              <a:defRPr/>
            </a:pPr>
            <a:r>
              <a:rPr lang="en-US" altLang="ko-KR" sz="2400" b="1" dirty="0">
                <a:ea typeface="Gulim" pitchFamily="34" charset="-127"/>
              </a:rPr>
              <a:t>PAYL</a:t>
            </a:r>
            <a:r>
              <a:rPr lang="en-US" altLang="ko-KR" sz="2400" dirty="0">
                <a:ea typeface="Gulim" pitchFamily="34" charset="-127"/>
              </a:rPr>
              <a:t>: anomaly-based intrusion detection system</a:t>
            </a:r>
            <a:endParaRPr lang="en-US" altLang="ko-KR" sz="2400" b="1" dirty="0">
              <a:ea typeface="Gulim" pitchFamily="34" charset="-127"/>
            </a:endParaRPr>
          </a:p>
          <a:p>
            <a:pPr>
              <a:defRPr/>
            </a:pPr>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defRPr/>
            </a:pPr>
            <a:r>
              <a:rPr lang="en-US" dirty="0">
                <a:cs typeface="+mj-cs"/>
              </a:rPr>
              <a:t>Performance </a:t>
            </a:r>
            <a:r>
              <a:rPr lang="en-US" dirty="0" smtClean="0">
                <a:cs typeface="+mj-cs"/>
              </a:rPr>
              <a:t>Results</a:t>
            </a:r>
            <a:endParaRPr lang="en-US" dirty="0">
              <a:cs typeface="+mj-cs"/>
            </a:endParaRPr>
          </a:p>
        </p:txBody>
      </p:sp>
      <p:pic>
        <p:nvPicPr>
          <p:cNvPr id="24578" name="Picture 2" descr="C:\Users\Gail\AppData\Local\Temp\Temp1_ChrisMurphy-Thesis-2010-04-27.zip\invivo-performan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524000"/>
            <a:ext cx="5791200" cy="51643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Contributions and Future Work</a:t>
            </a:r>
            <a:endParaRPr lang="en-US" dirty="0"/>
          </a:p>
        </p:txBody>
      </p:sp>
      <p:sp>
        <p:nvSpPr>
          <p:cNvPr id="3" name="Content Placeholder 2"/>
          <p:cNvSpPr>
            <a:spLocks noGrp="1"/>
          </p:cNvSpPr>
          <p:nvPr>
            <p:ph idx="1"/>
          </p:nvPr>
        </p:nvSpPr>
        <p:spPr/>
        <p:txBody>
          <a:bodyPr>
            <a:normAutofit fontScale="85000" lnSpcReduction="10000"/>
          </a:bodyPr>
          <a:lstStyle/>
          <a:p>
            <a:r>
              <a:rPr lang="en-US" dirty="0"/>
              <a:t>A concrete approach to self-checking software</a:t>
            </a:r>
          </a:p>
          <a:p>
            <a:pPr lvl="1"/>
            <a:r>
              <a:rPr lang="en-US" dirty="0"/>
              <a:t>Automated </a:t>
            </a:r>
            <a:r>
              <a:rPr lang="en-US" dirty="0" smtClean="0"/>
              <a:t>the </a:t>
            </a:r>
            <a:r>
              <a:rPr lang="en-US" i="1" dirty="0"/>
              <a:t>in vivo </a:t>
            </a:r>
            <a:r>
              <a:rPr lang="en-US" dirty="0" smtClean="0"/>
              <a:t>testing process </a:t>
            </a:r>
            <a:r>
              <a:rPr lang="en-US" i="1" dirty="0" smtClean="0"/>
              <a:t>[ICST’09]</a:t>
            </a:r>
          </a:p>
          <a:p>
            <a:r>
              <a:rPr lang="en-US" dirty="0" smtClean="0"/>
              <a:t>Steps </a:t>
            </a:r>
            <a:r>
              <a:rPr lang="en-US" dirty="0"/>
              <a:t>towards overhead reduction</a:t>
            </a:r>
          </a:p>
          <a:p>
            <a:pPr lvl="1"/>
            <a:r>
              <a:rPr lang="en-US" dirty="0"/>
              <a:t>Distributed management: Each of the N members of an application community perform 1/Nth the testing </a:t>
            </a:r>
            <a:r>
              <a:rPr lang="en-US" i="1" dirty="0"/>
              <a:t>[ICST’08]</a:t>
            </a:r>
          </a:p>
          <a:p>
            <a:pPr lvl="1"/>
            <a:r>
              <a:rPr lang="en-US" dirty="0"/>
              <a:t>Automatically detect previously tested application states </a:t>
            </a:r>
            <a:r>
              <a:rPr lang="en-US" i="1" dirty="0"/>
              <a:t>[AST’10]</a:t>
            </a:r>
          </a:p>
          <a:p>
            <a:r>
              <a:rPr lang="en-US" dirty="0"/>
              <a:t>Has found real-world defects not found during pre-deployment testing</a:t>
            </a:r>
          </a:p>
          <a:p>
            <a:endParaRPr lang="en-US" dirty="0"/>
          </a:p>
          <a:p>
            <a:pPr>
              <a:buFont typeface="Wingdings" pitchFamily="2" charset="2"/>
              <a:buChar char="Ø"/>
            </a:pPr>
            <a:r>
              <a:rPr lang="en-US" dirty="0"/>
              <a:t>Open problem: Where do the </a:t>
            </a:r>
            <a:r>
              <a:rPr lang="en-US" i="1" dirty="0"/>
              <a:t>in vivo </a:t>
            </a:r>
            <a:r>
              <a:rPr lang="en-US" dirty="0"/>
              <a:t>tests come from?</a:t>
            </a:r>
          </a:p>
          <a:p>
            <a:endParaRPr lang="en-US" dirty="0"/>
          </a:p>
        </p:txBody>
      </p:sp>
    </p:spTree>
    <p:extLst>
      <p:ext uri="{BB962C8B-B14F-4D97-AF65-F5344CB8AC3E}">
        <p14:creationId xmlns:p14="http://schemas.microsoft.com/office/powerpoint/2010/main" val="10402535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defRPr/>
            </a:pPr>
            <a:r>
              <a:rPr lang="en-US">
                <a:cs typeface="+mj-cs"/>
              </a:rPr>
              <a:t>Overview</a:t>
            </a:r>
          </a:p>
        </p:txBody>
      </p:sp>
      <p:sp>
        <p:nvSpPr>
          <p:cNvPr id="36867" name="Content Placeholder 2"/>
          <p:cNvSpPr>
            <a:spLocks noGrp="1"/>
          </p:cNvSpPr>
          <p:nvPr>
            <p:ph idx="1"/>
          </p:nvPr>
        </p:nvSpPr>
        <p:spPr/>
        <p:txBody>
          <a:bodyPr/>
          <a:lstStyle/>
          <a:p>
            <a:pPr>
              <a:defRPr/>
            </a:pPr>
            <a:r>
              <a:rPr lang="en-US" dirty="0" smtClean="0">
                <a:solidFill>
                  <a:srgbClr val="000000"/>
                </a:solidFill>
                <a:ea typeface="ＭＳ Ｐゴシック" pitchFamily="34" charset="-128"/>
              </a:rPr>
              <a:t>Problem 1 – testing non-testable programs</a:t>
            </a:r>
          </a:p>
          <a:p>
            <a:pPr>
              <a:defRPr/>
            </a:pPr>
            <a:r>
              <a:rPr lang="en-US" dirty="0" smtClean="0">
                <a:ea typeface="ＭＳ Ｐゴシック" pitchFamily="34" charset="-128"/>
              </a:rPr>
              <a:t>Problem 2 – testing deployed programs</a:t>
            </a:r>
          </a:p>
          <a:p>
            <a:pPr>
              <a:defRPr/>
            </a:pPr>
            <a:r>
              <a:rPr lang="en-US" dirty="0" smtClean="0">
                <a:solidFill>
                  <a:srgbClr val="FF0000"/>
                </a:solidFill>
                <a:ea typeface="ＭＳ Ｐゴシック" pitchFamily="34" charset="-128"/>
              </a:rPr>
              <a:t>Problem 3 – recording deployed programs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defRPr/>
            </a:pPr>
            <a:r>
              <a:rPr lang="en-US" dirty="0">
                <a:cs typeface="+mj-cs"/>
              </a:rPr>
              <a:t>Problem </a:t>
            </a:r>
            <a:r>
              <a:rPr lang="en-US" dirty="0" smtClean="0">
                <a:cs typeface="+mj-cs"/>
              </a:rPr>
              <a:t>3: Reproducing errors</a:t>
            </a:r>
            <a:endParaRPr lang="en-US" dirty="0">
              <a:cs typeface="+mj-cs"/>
            </a:endParaRPr>
          </a:p>
        </p:txBody>
      </p:sp>
      <p:sp>
        <p:nvSpPr>
          <p:cNvPr id="6147" name="Content Placeholder 2"/>
          <p:cNvSpPr>
            <a:spLocks noGrp="1"/>
          </p:cNvSpPr>
          <p:nvPr>
            <p:ph idx="1"/>
          </p:nvPr>
        </p:nvSpPr>
        <p:spPr/>
        <p:txBody>
          <a:bodyPr/>
          <a:lstStyle/>
          <a:p>
            <a:pPr eaLnBrk="1" hangingPunct="1">
              <a:defRPr/>
            </a:pPr>
            <a:r>
              <a:rPr lang="en-US" sz="2400" dirty="0" smtClean="0">
                <a:ea typeface="ＭＳ Ｐゴシック" pitchFamily="34" charset="-128"/>
              </a:rPr>
              <a:t>Conventional software testing checks whether each output is correct for the set of test inputs. </a:t>
            </a:r>
          </a:p>
          <a:p>
            <a:pPr eaLnBrk="1" hangingPunct="1">
              <a:defRPr/>
            </a:pPr>
            <a:r>
              <a:rPr lang="en-US" sz="2400" dirty="0" smtClean="0">
                <a:ea typeface="ＭＳ Ｐゴシック" pitchFamily="34" charset="-128"/>
              </a:rPr>
              <a:t>But for some (most?) software, even with rigorous pre and post deployment testing, users will inevitably notice errors that were not detected by the developer’s test cases.  How can we construct and execute new test cases that reproduce these errors? </a:t>
            </a:r>
          </a:p>
          <a:p>
            <a:pPr eaLnBrk="1" hangingPunct="1">
              <a:defRPr/>
            </a:pPr>
            <a:r>
              <a:rPr lang="en-US" sz="2400" dirty="0" smtClean="0">
                <a:solidFill>
                  <a:srgbClr val="000000"/>
                </a:solidFill>
                <a:ea typeface="ＭＳ Ｐゴシック" pitchFamily="34" charset="-128"/>
              </a:rPr>
              <a:t>The user may not even know </a:t>
            </a:r>
            <a:r>
              <a:rPr lang="en-US" sz="2400" smtClean="0">
                <a:solidFill>
                  <a:srgbClr val="000000"/>
                </a:solidFill>
                <a:ea typeface="ＭＳ Ｐゴシック" pitchFamily="34" charset="-128"/>
              </a:rPr>
              <a:t>what triggered the bug.</a:t>
            </a:r>
            <a:endParaRPr lang="en-US" sz="2400" dirty="0" smtClean="0">
              <a:solidFill>
                <a:srgbClr val="FF0000"/>
              </a:solidFill>
              <a:ea typeface="ＭＳ Ｐゴシック" pitchFamily="34"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in Sequence corrected title.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857250"/>
            <a:ext cx="9144000"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Traditional </a:t>
            </a:r>
            <a:r>
              <a:rPr lang="en-US" dirty="0" smtClean="0">
                <a:cs typeface="+mj-cs"/>
              </a:rPr>
              <a:t>Approaches</a:t>
            </a:r>
            <a:endParaRPr lang="en-US" dirty="0">
              <a:cs typeface="+mj-cs"/>
            </a:endParaRPr>
          </a:p>
        </p:txBody>
      </p:sp>
      <p:sp>
        <p:nvSpPr>
          <p:cNvPr id="5" name="Content Placeholder 4"/>
          <p:cNvSpPr>
            <a:spLocks noGrp="1"/>
          </p:cNvSpPr>
          <p:nvPr>
            <p:ph idx="1"/>
          </p:nvPr>
        </p:nvSpPr>
        <p:spPr/>
        <p:txBody>
          <a:bodyPr/>
          <a:lstStyle/>
          <a:p>
            <a:pPr>
              <a:buFont typeface="Wingdings" charset="0"/>
              <a:buChar char="n"/>
              <a:defRPr/>
            </a:pPr>
            <a:r>
              <a:rPr lang="en-US" dirty="0" smtClean="0">
                <a:cs typeface="+mn-cs"/>
              </a:rPr>
              <a:t>Mozilla Crash Reporter</a:t>
            </a:r>
            <a:endParaRPr lang="en-US" dirty="0">
              <a:cs typeface="+mn-cs"/>
            </a:endParaRPr>
          </a:p>
        </p:txBody>
      </p:sp>
      <p:pic>
        <p:nvPicPr>
          <p:cNvPr id="3891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305050"/>
            <a:ext cx="449580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Traditional </a:t>
            </a:r>
            <a:r>
              <a:rPr lang="en-US" dirty="0" smtClean="0">
                <a:cs typeface="+mj-cs"/>
              </a:rPr>
              <a:t>Approaches</a:t>
            </a:r>
            <a:endParaRPr lang="en-US" dirty="0">
              <a:cs typeface="+mj-cs"/>
            </a:endParaRPr>
          </a:p>
        </p:txBody>
      </p:sp>
      <p:sp>
        <p:nvSpPr>
          <p:cNvPr id="5" name="Content Placeholder 4"/>
          <p:cNvSpPr>
            <a:spLocks noGrp="1"/>
          </p:cNvSpPr>
          <p:nvPr>
            <p:ph idx="1"/>
          </p:nvPr>
        </p:nvSpPr>
        <p:spPr/>
        <p:txBody>
          <a:bodyPr/>
          <a:lstStyle/>
          <a:p>
            <a:pPr>
              <a:buFont typeface="Wingdings" charset="0"/>
              <a:buChar char="n"/>
              <a:defRPr/>
            </a:pPr>
            <a:endParaRPr lang="en-US" dirty="0" smtClean="0">
              <a:cs typeface="+mn-cs"/>
            </a:endParaRPr>
          </a:p>
        </p:txBody>
      </p:sp>
      <p:pic>
        <p:nvPicPr>
          <p:cNvPr id="3994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550" y="685800"/>
            <a:ext cx="8147050"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Traditional Approaches</a:t>
            </a:r>
            <a:endParaRPr lang="en-US" dirty="0"/>
          </a:p>
        </p:txBody>
      </p:sp>
      <p:sp>
        <p:nvSpPr>
          <p:cNvPr id="3" name="Content Placeholder 2"/>
          <p:cNvSpPr>
            <a:spLocks noGrp="1"/>
          </p:cNvSpPr>
          <p:nvPr>
            <p:ph idx="1"/>
          </p:nvPr>
        </p:nvSpPr>
        <p:spPr/>
        <p:txBody>
          <a:bodyPr>
            <a:normAutofit/>
          </a:bodyPr>
          <a:lstStyle/>
          <a:p>
            <a:pPr>
              <a:lnSpc>
                <a:spcPct val="80000"/>
              </a:lnSpc>
              <a:defRPr/>
            </a:pPr>
            <a:r>
              <a:rPr lang="en-US" sz="3000" dirty="0" smtClean="0">
                <a:ea typeface="ＭＳ Ｐゴシック" pitchFamily="34" charset="-128"/>
              </a:rPr>
              <a:t>Log a stack trace at the time of failure</a:t>
            </a:r>
          </a:p>
          <a:p>
            <a:pPr>
              <a:lnSpc>
                <a:spcPct val="80000"/>
              </a:lnSpc>
              <a:defRPr/>
            </a:pPr>
            <a:r>
              <a:rPr lang="en-US" sz="3000" dirty="0">
                <a:ea typeface="ＭＳ Ｐゴシック" pitchFamily="34" charset="-128"/>
              </a:rPr>
              <a:t>Log the complete execution</a:t>
            </a:r>
          </a:p>
          <a:p>
            <a:pPr lvl="1">
              <a:lnSpc>
                <a:spcPct val="80000"/>
              </a:lnSpc>
              <a:defRPr/>
            </a:pPr>
            <a:r>
              <a:rPr lang="en-US" sz="2600" dirty="0">
                <a:ea typeface="ＭＳ Ｐゴシック" pitchFamily="34" charset="-128"/>
              </a:rPr>
              <a:t>This requires logging the result of every branch condition</a:t>
            </a:r>
          </a:p>
          <a:p>
            <a:pPr lvl="1">
              <a:lnSpc>
                <a:spcPct val="80000"/>
              </a:lnSpc>
              <a:defRPr/>
            </a:pPr>
            <a:r>
              <a:rPr lang="en-US" sz="2600" dirty="0">
                <a:ea typeface="ＭＳ Ｐゴシック" pitchFamily="34" charset="-128"/>
              </a:rPr>
              <a:t>Assures that the execution can be replayed, but has a very high overhead</a:t>
            </a:r>
          </a:p>
          <a:p>
            <a:pPr>
              <a:lnSpc>
                <a:spcPct val="80000"/>
              </a:lnSpc>
              <a:defRPr/>
            </a:pPr>
            <a:r>
              <a:rPr lang="en-US" sz="3000" dirty="0">
                <a:ea typeface="ＭＳ Ｐゴシック" pitchFamily="34" charset="-128"/>
              </a:rPr>
              <a:t>Log the complete </a:t>
            </a:r>
            <a:r>
              <a:rPr lang="en-US" sz="3000" dirty="0" smtClean="0">
                <a:ea typeface="ＭＳ Ｐゴシック" pitchFamily="34" charset="-128"/>
              </a:rPr>
              <a:t>execution of selected component(s)</a:t>
            </a:r>
            <a:endParaRPr lang="en-US" sz="3000" dirty="0">
              <a:ea typeface="ＭＳ Ｐゴシック" pitchFamily="34" charset="-128"/>
            </a:endParaRPr>
          </a:p>
          <a:p>
            <a:pPr lvl="1">
              <a:lnSpc>
                <a:spcPct val="80000"/>
              </a:lnSpc>
              <a:defRPr/>
            </a:pPr>
            <a:r>
              <a:rPr lang="en-US" sz="2600" dirty="0" smtClean="0">
                <a:ea typeface="ＭＳ Ｐゴシック" pitchFamily="34" charset="-128"/>
              </a:rPr>
              <a:t>Only reduces overhead for pinpoint localization</a:t>
            </a:r>
            <a:endParaRPr lang="en-US" sz="2600" dirty="0">
              <a:ea typeface="ＭＳ Ｐゴシック" pitchFamily="34" charset="-128"/>
            </a:endParaRPr>
          </a:p>
          <a:p>
            <a:pPr>
              <a:lnSpc>
                <a:spcPct val="80000"/>
              </a:lnSpc>
              <a:defRPr/>
            </a:pPr>
            <a:r>
              <a:rPr lang="en-US" sz="3000" dirty="0" smtClean="0">
                <a:ea typeface="ＭＳ Ｐゴシック" pitchFamily="34" charset="-128"/>
              </a:rPr>
              <a:t>There are also many systems that focus on replaying thread </a:t>
            </a:r>
            <a:r>
              <a:rPr lang="en-US" sz="3000" dirty="0" err="1" smtClean="0">
                <a:ea typeface="ＭＳ Ｐゴシック" pitchFamily="34" charset="-128"/>
              </a:rPr>
              <a:t>interleavings</a:t>
            </a:r>
            <a:endParaRPr lang="en-US" sz="30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cs typeface="+mj-cs"/>
              </a:rPr>
              <a:t>The Problem with Stack Traces</a:t>
            </a:r>
            <a:endParaRPr lang="en-US" dirty="0">
              <a:cs typeface="+mj-cs"/>
            </a:endParaRPr>
          </a:p>
        </p:txBody>
      </p:sp>
      <p:sp>
        <p:nvSpPr>
          <p:cNvPr id="3" name="Content Placeholder 2"/>
          <p:cNvSpPr>
            <a:spLocks noGrp="1"/>
          </p:cNvSpPr>
          <p:nvPr>
            <p:ph idx="1"/>
          </p:nvPr>
        </p:nvSpPr>
        <p:spPr/>
        <p:txBody>
          <a:bodyPr/>
          <a:lstStyle/>
          <a:p>
            <a:pPr>
              <a:buFont typeface="Wingdings" charset="0"/>
              <a:buChar char="n"/>
              <a:defRPr/>
            </a:pPr>
            <a:endParaRPr lang="en-US" dirty="0">
              <a:cs typeface="+mn-cs"/>
            </a:endParaRPr>
          </a:p>
        </p:txBody>
      </p:sp>
      <p:pic>
        <p:nvPicPr>
          <p:cNvPr id="41988" name="Picture 492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86200"/>
            <a:ext cx="7691438"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17" name="Rectangle 49216"/>
          <p:cNvSpPr>
            <a:spLocks noChangeArrowheads="1"/>
          </p:cNvSpPr>
          <p:nvPr/>
        </p:nvSpPr>
        <p:spPr bwMode="auto">
          <a:xfrm rot="2149716">
            <a:off x="6781800" y="5557838"/>
            <a:ext cx="1144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00"/>
                </a:solidFill>
              </a:rPr>
              <a:t>*Crashes*</a:t>
            </a:r>
          </a:p>
        </p:txBody>
      </p:sp>
      <p:cxnSp>
        <p:nvCxnSpPr>
          <p:cNvPr id="98" name="Straight Connector 97"/>
          <p:cNvCxnSpPr/>
          <p:nvPr/>
        </p:nvCxnSpPr>
        <p:spPr>
          <a:xfrm>
            <a:off x="1371600" y="4800600"/>
            <a:ext cx="1981200" cy="0"/>
          </a:xfrm>
          <a:prstGeom prst="line">
            <a:avLst/>
          </a:prstGeom>
          <a:ln w="28575" cmpd="sng">
            <a:solidFill>
              <a:srgbClr val="00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H="1">
            <a:off x="1371600" y="5105400"/>
            <a:ext cx="1981200" cy="0"/>
          </a:xfrm>
          <a:prstGeom prst="line">
            <a:avLst/>
          </a:prstGeom>
          <a:ln w="28575" cmpd="sng">
            <a:solidFill>
              <a:srgbClr val="00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1371600" y="5486400"/>
            <a:ext cx="3962400" cy="0"/>
          </a:xfrm>
          <a:prstGeom prst="line">
            <a:avLst/>
          </a:prstGeom>
          <a:ln w="28575" cmpd="sng">
            <a:solidFill>
              <a:srgbClr val="00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5410200" y="5867400"/>
            <a:ext cx="1943894" cy="25328"/>
          </a:xfrm>
          <a:prstGeom prst="line">
            <a:avLst/>
          </a:prstGeom>
          <a:ln w="28575" cmpd="sng">
            <a:solidFill>
              <a:srgbClr val="000000"/>
            </a:solidFill>
            <a:tailEnd type="triangle" w="lg"/>
          </a:ln>
        </p:spPr>
        <p:style>
          <a:lnRef idx="2">
            <a:schemeClr val="accent1"/>
          </a:lnRef>
          <a:fillRef idx="0">
            <a:schemeClr val="accent1"/>
          </a:fillRef>
          <a:effectRef idx="1">
            <a:schemeClr val="accent1"/>
          </a:effectRef>
          <a:fontRef idx="minor">
            <a:schemeClr val="tx1"/>
          </a:fontRef>
        </p:style>
      </p:cxnSp>
      <p:pic>
        <p:nvPicPr>
          <p:cNvPr id="41995" name="Picture 492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286000"/>
            <a:ext cx="990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3" name="Straight Connector 112"/>
          <p:cNvCxnSpPr/>
          <p:nvPr/>
        </p:nvCxnSpPr>
        <p:spPr>
          <a:xfrm flipV="1">
            <a:off x="3200400" y="3048000"/>
            <a:ext cx="914400" cy="914400"/>
          </a:xfrm>
          <a:prstGeom prst="line">
            <a:avLst/>
          </a:prstGeom>
          <a:ln w="28575" cmpd="sng">
            <a:solidFill>
              <a:srgbClr val="00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H="1" flipV="1">
            <a:off x="5029200" y="3048000"/>
            <a:ext cx="1828800" cy="914400"/>
          </a:xfrm>
          <a:prstGeom prst="line">
            <a:avLst/>
          </a:prstGeom>
          <a:ln w="28575" cmpd="sng">
            <a:solidFill>
              <a:srgbClr val="000000"/>
            </a:solidFill>
            <a:tailEnd type="triangle" w="lg"/>
          </a:ln>
        </p:spPr>
        <p:style>
          <a:lnRef idx="2">
            <a:schemeClr val="accent1"/>
          </a:lnRef>
          <a:fillRef idx="0">
            <a:schemeClr val="accent1"/>
          </a:fillRef>
          <a:effectRef idx="1">
            <a:schemeClr val="accent1"/>
          </a:effectRef>
          <a:fontRef idx="minor">
            <a:schemeClr val="tx1"/>
          </a:fontRef>
        </p:style>
      </p:cxnSp>
      <p:sp>
        <p:nvSpPr>
          <p:cNvPr id="49230" name="Rectangle 49229"/>
          <p:cNvSpPr>
            <a:spLocks noChangeArrowheads="1"/>
          </p:cNvSpPr>
          <p:nvPr/>
        </p:nvSpPr>
        <p:spPr bwMode="auto">
          <a:xfrm>
            <a:off x="1066800" y="3124200"/>
            <a:ext cx="2703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Writes invalid value to disk</a:t>
            </a:r>
          </a:p>
        </p:txBody>
      </p:sp>
      <p:sp>
        <p:nvSpPr>
          <p:cNvPr id="49231" name="Rectangle 49230"/>
          <p:cNvSpPr>
            <a:spLocks noChangeArrowheads="1"/>
          </p:cNvSpPr>
          <p:nvPr/>
        </p:nvSpPr>
        <p:spPr bwMode="auto">
          <a:xfrm>
            <a:off x="5867400" y="3124200"/>
            <a:ext cx="1677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Reads from disk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fade">
                                      <p:cBhvr>
                                        <p:cTn id="12" dur="500"/>
                                        <p:tgtEl>
                                          <p:spTgt spid="1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9230"/>
                                        </p:tgtEl>
                                        <p:attrNameLst>
                                          <p:attrName>style.visibility</p:attrName>
                                        </p:attrNameLst>
                                      </p:cBhvr>
                                      <p:to>
                                        <p:strVal val="visible"/>
                                      </p:to>
                                    </p:set>
                                    <p:animEffect transition="in" filter="fade">
                                      <p:cBhvr>
                                        <p:cTn id="15" dur="500"/>
                                        <p:tgtEl>
                                          <p:spTgt spid="4923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03"/>
                                        </p:tgtEl>
                                        <p:attrNameLst>
                                          <p:attrName>style.visibility</p:attrName>
                                        </p:attrNameLst>
                                      </p:cBhvr>
                                      <p:to>
                                        <p:strVal val="visible"/>
                                      </p:to>
                                    </p:set>
                                    <p:animEffect transition="in" filter="fade">
                                      <p:cBhvr>
                                        <p:cTn id="20" dur="500"/>
                                        <p:tgtEl>
                                          <p:spTgt spid="10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500"/>
                                        <p:tgtEl>
                                          <p:spTgt spid="10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fade">
                                      <p:cBhvr>
                                        <p:cTn id="30" dur="500"/>
                                        <p:tgtEl>
                                          <p:spTgt spid="10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115"/>
                                        </p:tgtEl>
                                        <p:attrNameLst>
                                          <p:attrName>style.visibility</p:attrName>
                                        </p:attrNameLst>
                                      </p:cBhvr>
                                      <p:to>
                                        <p:strVal val="visible"/>
                                      </p:to>
                                    </p:set>
                                    <p:animEffect transition="in" filter="fade">
                                      <p:cBhvr>
                                        <p:cTn id="35" dur="500"/>
                                        <p:tgtEl>
                                          <p:spTgt spid="11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9231"/>
                                        </p:tgtEl>
                                        <p:attrNameLst>
                                          <p:attrName>style.visibility</p:attrName>
                                        </p:attrNameLst>
                                      </p:cBhvr>
                                      <p:to>
                                        <p:strVal val="visible"/>
                                      </p:to>
                                    </p:set>
                                    <p:animEffect transition="in" filter="fade">
                                      <p:cBhvr>
                                        <p:cTn id="38" dur="500"/>
                                        <p:tgtEl>
                                          <p:spTgt spid="4923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9217"/>
                                        </p:tgtEl>
                                        <p:attrNameLst>
                                          <p:attrName>style.visibility</p:attrName>
                                        </p:attrNameLst>
                                      </p:cBhvr>
                                      <p:to>
                                        <p:strVal val="visible"/>
                                      </p:to>
                                    </p:set>
                                    <p:animEffect transition="in" filter="fade">
                                      <p:cBhvr>
                                        <p:cTn id="43" dur="500"/>
                                        <p:tgtEl>
                                          <p:spTgt spid="49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17" grpId="0"/>
      <p:bldP spid="49230" grpId="0"/>
      <p:bldP spid="492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How do we know whether a test passes or fails?</a:t>
            </a:r>
            <a:endParaRPr lang="en-US" dirty="0"/>
          </a:p>
        </p:txBody>
      </p:sp>
      <p:sp>
        <p:nvSpPr>
          <p:cNvPr id="3" name="Content Placeholder 2"/>
          <p:cNvSpPr>
            <a:spLocks noGrp="1"/>
          </p:cNvSpPr>
          <p:nvPr>
            <p:ph idx="1"/>
          </p:nvPr>
        </p:nvSpPr>
        <p:spPr/>
        <p:txBody>
          <a:bodyPr/>
          <a:lstStyle/>
          <a:p>
            <a:pPr>
              <a:defRPr/>
            </a:pPr>
            <a:endParaRPr lang="en-US" dirty="0" smtClean="0"/>
          </a:p>
          <a:p>
            <a:pPr>
              <a:defRPr/>
            </a:pPr>
            <a:endParaRPr lang="en-US" dirty="0"/>
          </a:p>
          <a:p>
            <a:pPr>
              <a:defRPr/>
            </a:pPr>
            <a:r>
              <a:rPr lang="en-US" dirty="0" smtClean="0"/>
              <a:t>2 + 2 = 4</a:t>
            </a:r>
          </a:p>
          <a:p>
            <a:pPr>
              <a:defRPr/>
            </a:pPr>
            <a:endParaRPr lang="en-US" dirty="0"/>
          </a:p>
          <a:p>
            <a:pPr marL="1714500" lvl="4" indent="0">
              <a:buFont typeface="Wingdings" pitchFamily="2" charset="2"/>
              <a:buNone/>
              <a:defRPr/>
            </a:pPr>
            <a:r>
              <a:rPr lang="en-US" sz="4000" dirty="0" smtClean="0">
                <a:latin typeface="Courier New" pitchFamily="49" charset="0"/>
                <a:cs typeface="Courier New" pitchFamily="49" charset="0"/>
              </a:rPr>
              <a:t>&gt; Add(2,2)</a:t>
            </a:r>
          </a:p>
          <a:p>
            <a:pPr marL="1714500" lvl="4" indent="0">
              <a:buFont typeface="Wingdings" pitchFamily="2" charset="2"/>
              <a:buNone/>
              <a:defRPr/>
            </a:pPr>
            <a:r>
              <a:rPr lang="en-US" sz="4000" dirty="0" smtClean="0">
                <a:latin typeface="Courier New" pitchFamily="49" charset="0"/>
                <a:cs typeface="Courier New" pitchFamily="49" charset="0"/>
              </a:rPr>
              <a:t>&gt; </a:t>
            </a:r>
            <a:r>
              <a:rPr lang="en-US" sz="4000" dirty="0" err="1" smtClean="0">
                <a:latin typeface="Courier New" pitchFamily="49" charset="0"/>
                <a:cs typeface="Courier New" pitchFamily="49" charset="0"/>
              </a:rPr>
              <a:t>qwertyuiop</a:t>
            </a:r>
            <a:endParaRPr lang="en-US" sz="4000" dirty="0" smtClean="0">
              <a:latin typeface="Courier New" pitchFamily="49" charset="0"/>
              <a:cs typeface="Courier New" pitchFamily="49" charset="0"/>
            </a:endParaRPr>
          </a:p>
          <a:p>
            <a:pPr>
              <a:defRPr/>
            </a:pPr>
            <a:endParaRPr lang="en-US" dirty="0" smtClean="0">
              <a:latin typeface="Courier New" pitchFamily="49" charset="0"/>
              <a:cs typeface="Courier New" pitchFamily="49" charset="0"/>
            </a:endParaRPr>
          </a:p>
          <a:p>
            <a:pPr>
              <a:defRPr/>
            </a:pPr>
            <a:endParaRPr lang="en-US" dirty="0">
              <a:latin typeface="Courier New" pitchFamily="49"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cs typeface="+mj-cs"/>
              </a:rPr>
              <a:t>The Problem with Stack Traces</a:t>
            </a:r>
            <a:endParaRPr lang="en-US" dirty="0">
              <a:cs typeface="+mj-cs"/>
            </a:endParaRPr>
          </a:p>
        </p:txBody>
      </p:sp>
      <p:sp>
        <p:nvSpPr>
          <p:cNvPr id="3" name="Content Placeholder 2"/>
          <p:cNvSpPr>
            <a:spLocks noGrp="1"/>
          </p:cNvSpPr>
          <p:nvPr>
            <p:ph idx="1"/>
          </p:nvPr>
        </p:nvSpPr>
        <p:spPr/>
        <p:txBody>
          <a:bodyPr/>
          <a:lstStyle/>
          <a:p>
            <a:pPr>
              <a:defRPr/>
            </a:pPr>
            <a:r>
              <a:rPr lang="en-US" smtClean="0">
                <a:ea typeface="ＭＳ Ｐゴシック" pitchFamily="34" charset="-128"/>
              </a:rPr>
              <a:t>The stack trace will only show Method 1, 3, and 4 – not 2!</a:t>
            </a:r>
          </a:p>
          <a:p>
            <a:pPr>
              <a:defRPr/>
            </a:pPr>
            <a:r>
              <a:rPr lang="en-US" smtClean="0">
                <a:ea typeface="ＭＳ Ｐゴシック" pitchFamily="34" charset="-128"/>
              </a:rPr>
              <a:t>How does the developer discern that the bug was caused by method 2?</a:t>
            </a:r>
          </a:p>
        </p:txBody>
      </p:sp>
      <p:grpSp>
        <p:nvGrpSpPr>
          <p:cNvPr id="43021" name="Group 43020"/>
          <p:cNvGrpSpPr/>
          <p:nvPr/>
        </p:nvGrpSpPr>
        <p:grpSpPr>
          <a:xfrm>
            <a:off x="533400" y="3886200"/>
            <a:ext cx="7691438" cy="2649538"/>
            <a:chOff x="533400" y="3886200"/>
            <a:chExt cx="7691438" cy="2649538"/>
          </a:xfrm>
        </p:grpSpPr>
        <p:pic>
          <p:nvPicPr>
            <p:cNvPr id="54" name="Picture 492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86200"/>
              <a:ext cx="7691438"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5" name="Straight Connector 54"/>
            <p:cNvCxnSpPr/>
            <p:nvPr/>
          </p:nvCxnSpPr>
          <p:spPr>
            <a:xfrm>
              <a:off x="1371600" y="4800600"/>
              <a:ext cx="1981200" cy="0"/>
            </a:xfrm>
            <a:prstGeom prst="line">
              <a:avLst/>
            </a:prstGeom>
            <a:ln w="28575" cmpd="sng">
              <a:solidFill>
                <a:srgbClr val="00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a:off x="1371600" y="5105400"/>
              <a:ext cx="1981200" cy="0"/>
            </a:xfrm>
            <a:prstGeom prst="line">
              <a:avLst/>
            </a:prstGeom>
            <a:ln w="28575" cmpd="sng">
              <a:solidFill>
                <a:srgbClr val="00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1371600" y="5486400"/>
              <a:ext cx="3962400" cy="0"/>
            </a:xfrm>
            <a:prstGeom prst="line">
              <a:avLst/>
            </a:prstGeom>
            <a:ln w="28575" cmpd="sng">
              <a:solidFill>
                <a:srgbClr val="00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5410200" y="5867400"/>
              <a:ext cx="1943894" cy="25328"/>
            </a:xfrm>
            <a:prstGeom prst="line">
              <a:avLst/>
            </a:prstGeom>
            <a:ln w="28575" cmpd="sng">
              <a:solidFill>
                <a:srgbClr val="000000"/>
              </a:solidFill>
              <a:tailEnd type="triangle" w="lg"/>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cs typeface="+mj-cs"/>
              </a:rPr>
              <a:t>Non-determinism in Software</a:t>
            </a:r>
            <a:endParaRPr lang="en-US" dirty="0">
              <a:cs typeface="+mj-cs"/>
            </a:endParaRPr>
          </a:p>
        </p:txBody>
      </p:sp>
      <p:sp>
        <p:nvSpPr>
          <p:cNvPr id="3" name="Content Placeholder 2"/>
          <p:cNvSpPr>
            <a:spLocks noGrp="1"/>
          </p:cNvSpPr>
          <p:nvPr>
            <p:ph idx="1"/>
          </p:nvPr>
        </p:nvSpPr>
        <p:spPr/>
        <p:txBody>
          <a:bodyPr>
            <a:normAutofit/>
          </a:bodyPr>
          <a:lstStyle/>
          <a:p>
            <a:pPr>
              <a:lnSpc>
                <a:spcPct val="90000"/>
              </a:lnSpc>
              <a:defRPr/>
            </a:pPr>
            <a:r>
              <a:rPr lang="en-US" sz="2800" dirty="0" smtClean="0">
                <a:ea typeface="ＭＳ Ｐゴシック" pitchFamily="34" charset="-128"/>
              </a:rPr>
              <a:t>Bugs are hard to reproduce because they appear non-deterministically</a:t>
            </a:r>
          </a:p>
          <a:p>
            <a:pPr>
              <a:lnSpc>
                <a:spcPct val="90000"/>
              </a:lnSpc>
              <a:defRPr/>
            </a:pPr>
            <a:r>
              <a:rPr lang="en-US" sz="2800" dirty="0" smtClean="0">
                <a:ea typeface="ＭＳ Ｐゴシック" pitchFamily="34" charset="-128"/>
              </a:rPr>
              <a:t>Examples:</a:t>
            </a:r>
          </a:p>
          <a:p>
            <a:pPr lvl="1">
              <a:lnSpc>
                <a:spcPct val="90000"/>
              </a:lnSpc>
              <a:defRPr/>
            </a:pPr>
            <a:r>
              <a:rPr lang="en-US" sz="2400" dirty="0">
                <a:ea typeface="ＭＳ Ｐゴシック" pitchFamily="34" charset="-128"/>
              </a:rPr>
              <a:t>Random numbers, current time/date</a:t>
            </a:r>
          </a:p>
          <a:p>
            <a:pPr lvl="1">
              <a:lnSpc>
                <a:spcPct val="90000"/>
              </a:lnSpc>
              <a:defRPr/>
            </a:pPr>
            <a:r>
              <a:rPr lang="en-US" sz="2400" dirty="0">
                <a:ea typeface="ＭＳ Ｐゴシック" pitchFamily="34" charset="-128"/>
              </a:rPr>
              <a:t>Asking the user for input</a:t>
            </a:r>
          </a:p>
          <a:p>
            <a:pPr lvl="1">
              <a:lnSpc>
                <a:spcPct val="90000"/>
              </a:lnSpc>
              <a:defRPr/>
            </a:pPr>
            <a:r>
              <a:rPr lang="en-US" sz="2400" dirty="0" smtClean="0">
                <a:ea typeface="ＭＳ Ｐゴシック" pitchFamily="34" charset="-128"/>
              </a:rPr>
              <a:t>Reading data from a shared database or shared files</a:t>
            </a:r>
          </a:p>
          <a:p>
            <a:pPr lvl="1">
              <a:lnSpc>
                <a:spcPct val="90000"/>
              </a:lnSpc>
              <a:defRPr/>
            </a:pPr>
            <a:r>
              <a:rPr lang="en-US" sz="2400" dirty="0" smtClean="0">
                <a:ea typeface="ＭＳ Ｐゴシック" pitchFamily="34" charset="-128"/>
              </a:rPr>
              <a:t>Interactions with external software systems</a:t>
            </a:r>
          </a:p>
          <a:p>
            <a:pPr lvl="1">
              <a:lnSpc>
                <a:spcPct val="90000"/>
              </a:lnSpc>
              <a:defRPr/>
            </a:pPr>
            <a:r>
              <a:rPr lang="en-US" sz="2400" dirty="0" smtClean="0">
                <a:ea typeface="ＭＳ Ｐゴシック" pitchFamily="34" charset="-128"/>
              </a:rPr>
              <a:t>Interactions with devices (</a:t>
            </a:r>
            <a:r>
              <a:rPr lang="en-US" sz="2400" dirty="0" err="1" smtClean="0">
                <a:ea typeface="ＭＳ Ｐゴシック" pitchFamily="34" charset="-128"/>
              </a:rPr>
              <a:t>gps</a:t>
            </a:r>
            <a:r>
              <a:rPr lang="en-US" sz="2400" dirty="0" smtClean="0">
                <a:ea typeface="ＭＳ Ｐゴシック" pitchFamily="34" charset="-128"/>
              </a:rPr>
              <a:t>, etc.)</a:t>
            </a:r>
          </a:p>
          <a:p>
            <a:pPr>
              <a:lnSpc>
                <a:spcPct val="90000"/>
              </a:lnSpc>
              <a:defRPr/>
            </a:pPr>
            <a:r>
              <a:rPr lang="en-US" sz="2800" dirty="0" smtClean="0">
                <a:ea typeface="ＭＳ Ｐゴシック" pitchFamily="34" charset="-128"/>
              </a:rPr>
              <a:t>Traditional approaches that record this data do so at the system call level – we do so at the API level to improve performance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Chronicler Approach</a:t>
            </a:r>
            <a:endParaRPr lang="en-US" dirty="0"/>
          </a:p>
        </p:txBody>
      </p:sp>
      <p:sp>
        <p:nvSpPr>
          <p:cNvPr id="3" name="Content Placeholder 2"/>
          <p:cNvSpPr>
            <a:spLocks noGrp="1"/>
          </p:cNvSpPr>
          <p:nvPr>
            <p:ph idx="1"/>
          </p:nvPr>
        </p:nvSpPr>
        <p:spPr/>
        <p:txBody>
          <a:bodyPr/>
          <a:lstStyle/>
          <a:p>
            <a:pPr>
              <a:buFont typeface="Wingdings" charset="0"/>
              <a:buChar char="n"/>
              <a:defRPr/>
            </a:pPr>
            <a:r>
              <a:rPr lang="en-US" sz="2400" dirty="0" smtClean="0"/>
              <a:t>Chronicler runtime sits between the application and sources of non-determinism at the API level, logging the results</a:t>
            </a:r>
          </a:p>
          <a:p>
            <a:pPr>
              <a:buFont typeface="Wingdings" charset="0"/>
              <a:buChar char="n"/>
              <a:defRPr/>
            </a:pPr>
            <a:r>
              <a:rPr lang="en-US" sz="2400" dirty="0" smtClean="0"/>
              <a:t>Many fewer API calls than system calls</a:t>
            </a:r>
            <a:endParaRPr lang="en-US" sz="2400" dirty="0"/>
          </a:p>
        </p:txBody>
      </p:sp>
      <p:pic>
        <p:nvPicPr>
          <p:cNvPr id="45060" name="Picture 3" descr="HLA.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192463"/>
            <a:ext cx="5181600" cy="364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cs typeface="+mj-cs"/>
              </a:rPr>
              <a:t>Model of Execution</a:t>
            </a:r>
            <a:endParaRPr lang="en-US" dirty="0">
              <a:cs typeface="+mj-cs"/>
            </a:endParaRPr>
          </a:p>
        </p:txBody>
      </p:sp>
      <p:sp>
        <p:nvSpPr>
          <p:cNvPr id="3" name="Content Placeholder 2"/>
          <p:cNvSpPr>
            <a:spLocks noGrp="1"/>
          </p:cNvSpPr>
          <p:nvPr>
            <p:ph idx="1"/>
          </p:nvPr>
        </p:nvSpPr>
        <p:spPr/>
        <p:txBody>
          <a:bodyPr/>
          <a:lstStyle/>
          <a:p>
            <a:pPr>
              <a:buFont typeface="Wingdings" charset="0"/>
              <a:buChar char="n"/>
              <a:defRPr/>
            </a:pPr>
            <a:r>
              <a:rPr lang="en-US" dirty="0" smtClean="0">
                <a:cs typeface="+mn-cs"/>
              </a:rPr>
              <a:t>Instrument the application to log these non-deterministic inputs</a:t>
            </a:r>
            <a:r>
              <a:rPr lang="en-US" dirty="0">
                <a:cs typeface="+mn-cs"/>
              </a:rPr>
              <a:t> </a:t>
            </a:r>
            <a:r>
              <a:rPr lang="en-US" dirty="0" smtClean="0">
                <a:cs typeface="+mn-cs"/>
              </a:rPr>
              <a:t>and create a replay-capable copy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0050" y="4502150"/>
            <a:ext cx="7294563"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14700" y="3359150"/>
            <a:ext cx="1884363"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7250" y="3473450"/>
            <a:ext cx="11049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95450" y="3394075"/>
            <a:ext cx="1104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44788" y="3587750"/>
            <a:ext cx="950912"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05388" y="3702050"/>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84863" y="3359150"/>
            <a:ext cx="1752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89775" y="3200400"/>
            <a:ext cx="914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485063" y="3702050"/>
            <a:ext cx="14859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010150" y="4559300"/>
            <a:ext cx="2571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027863" y="4845050"/>
            <a:ext cx="18859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5" descr="C:\Users\Gail\AppData\Local\Microsoft\Windows\Temporary Internet Files\Content.IE5\O98YLAD5\MC900057679[1].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225" y="3624263"/>
            <a:ext cx="1387475"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2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defRPr/>
            </a:pPr>
            <a:r>
              <a:rPr lang="en-US" dirty="0" smtClean="0">
                <a:cs typeface="+mj-cs"/>
              </a:rPr>
              <a:t>Chronicler Process</a:t>
            </a:r>
            <a:endParaRPr lang="en-US" dirty="0">
              <a:cs typeface="+mj-cs"/>
            </a:endParaRPr>
          </a:p>
        </p:txBody>
      </p:sp>
      <p:sp>
        <p:nvSpPr>
          <p:cNvPr id="38915" name="Content Placeholder 2"/>
          <p:cNvSpPr>
            <a:spLocks noGrp="1"/>
          </p:cNvSpPr>
          <p:nvPr>
            <p:ph idx="1"/>
          </p:nvPr>
        </p:nvSpPr>
        <p:spPr/>
        <p:txBody>
          <a:bodyPr/>
          <a:lstStyle/>
          <a:p>
            <a:pPr>
              <a:buFont typeface="Wingdings" charset="0"/>
              <a:buChar char="n"/>
              <a:defRPr/>
            </a:pPr>
            <a:endParaRPr lang="en-US" dirty="0">
              <a:cs typeface="+mn-cs"/>
            </a:endParaRPr>
          </a:p>
        </p:txBody>
      </p:sp>
      <p:pic>
        <p:nvPicPr>
          <p:cNvPr id="47108" name="Picture 1" descr="implementation-diagram.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590800"/>
            <a:ext cx="88392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defRPr/>
            </a:pPr>
            <a:r>
              <a:rPr lang="en-US" altLang="ko-KR" dirty="0" smtClean="0">
                <a:ea typeface="Gulim" charset="0"/>
                <a:cs typeface="Gulim" charset="0"/>
              </a:rPr>
              <a:t>Performance Evaluation</a:t>
            </a:r>
            <a:endParaRPr lang="en-US" dirty="0">
              <a:cs typeface="+mj-cs"/>
            </a:endParaRPr>
          </a:p>
        </p:txBody>
      </p:sp>
      <p:sp>
        <p:nvSpPr>
          <p:cNvPr id="33795" name="Rectangle 3"/>
          <p:cNvSpPr>
            <a:spLocks noGrp="1" noChangeArrowheads="1"/>
          </p:cNvSpPr>
          <p:nvPr>
            <p:ph type="body" idx="1"/>
          </p:nvPr>
        </p:nvSpPr>
        <p:spPr/>
        <p:txBody>
          <a:bodyPr>
            <a:normAutofit/>
          </a:bodyPr>
          <a:lstStyle/>
          <a:p>
            <a:pPr>
              <a:buFont typeface="Wingdings" charset="0"/>
              <a:buChar char="n"/>
              <a:defRPr/>
            </a:pPr>
            <a:r>
              <a:rPr lang="en-US" dirty="0" err="1" smtClean="0"/>
              <a:t>DaCapo</a:t>
            </a:r>
            <a:r>
              <a:rPr lang="en-US" dirty="0" smtClean="0"/>
              <a:t> real-world workload benchmark</a:t>
            </a:r>
          </a:p>
          <a:p>
            <a:pPr lvl="1">
              <a:buFont typeface="Wingdings" charset="0"/>
              <a:buChar char="n"/>
              <a:defRPr/>
            </a:pPr>
            <a:r>
              <a:rPr lang="en-US" altLang="ko-KR" dirty="0">
                <a:ea typeface="Gulim" pitchFamily="34" charset="-127"/>
              </a:rPr>
              <a:t>Comparison to </a:t>
            </a:r>
            <a:r>
              <a:rPr lang="en-US" altLang="ko-KR" dirty="0" err="1">
                <a:ea typeface="Gulim" pitchFamily="34" charset="-127"/>
              </a:rPr>
              <a:t>RecrashJ</a:t>
            </a:r>
            <a:r>
              <a:rPr lang="en-US" altLang="ko-KR" dirty="0">
                <a:ea typeface="Gulim" pitchFamily="34" charset="-127"/>
              </a:rPr>
              <a:t> [Ernst], which logs partial method </a:t>
            </a:r>
            <a:r>
              <a:rPr lang="en-US" altLang="ko-KR" dirty="0" smtClean="0">
                <a:ea typeface="Gulim" pitchFamily="34" charset="-127"/>
              </a:rPr>
              <a:t>arguments</a:t>
            </a:r>
            <a:endParaRPr lang="en-US" dirty="0" smtClean="0"/>
          </a:p>
          <a:p>
            <a:pPr>
              <a:buFont typeface="Wingdings" charset="0"/>
              <a:buChar char="n"/>
              <a:defRPr/>
            </a:pPr>
            <a:r>
              <a:rPr lang="en-US" dirty="0" smtClean="0"/>
              <a:t>Computation heavy </a:t>
            </a:r>
            <a:r>
              <a:rPr lang="en-US" dirty="0" err="1" smtClean="0"/>
              <a:t>SciMark</a:t>
            </a:r>
            <a:r>
              <a:rPr lang="en-US" dirty="0" smtClean="0"/>
              <a:t> 2.0 benchmark</a:t>
            </a:r>
          </a:p>
          <a:p>
            <a:pPr>
              <a:buFont typeface="Wingdings" charset="0"/>
              <a:buChar char="n"/>
              <a:defRPr/>
            </a:pPr>
            <a:r>
              <a:rPr lang="en-US" dirty="0" smtClean="0"/>
              <a:t>I/O heavy benchmark – 2MB to 3GB files with random binary data and no </a:t>
            </a:r>
            <a:r>
              <a:rPr lang="en-US" dirty="0" err="1" smtClean="0"/>
              <a:t>linebreaks</a:t>
            </a:r>
            <a:r>
              <a:rPr lang="en-US" dirty="0" smtClean="0"/>
              <a:t>, using </a:t>
            </a:r>
            <a:r>
              <a:rPr lang="en-US" dirty="0" err="1" smtClean="0">
                <a:latin typeface="Courier New" pitchFamily="49" charset="0"/>
                <a:cs typeface="Courier New" pitchFamily="49" charset="0"/>
              </a:rPr>
              <a:t>readLine</a:t>
            </a:r>
            <a:r>
              <a:rPr lang="en-US" dirty="0" smtClean="0"/>
              <a:t> to read into a string</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Performance Results</a:t>
            </a:r>
            <a:endParaRPr lang="en-US" dirty="0"/>
          </a:p>
        </p:txBody>
      </p:sp>
      <p:pic>
        <p:nvPicPr>
          <p:cNvPr id="25602" name="Picture 2" descr="\\lasalle.cs.columbia.edu\jon\Documents\PSL\Papers\2013-icse-chronicler-talk\dacapo-col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2029194"/>
            <a:ext cx="8915400" cy="3749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Performance Results</a:t>
            </a:r>
            <a:endParaRPr lang="en-US" dirty="0"/>
          </a:p>
        </p:txBody>
      </p:sp>
      <p:pic>
        <p:nvPicPr>
          <p:cNvPr id="50179" name="Picture 3" descr="scimark-results.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122488"/>
            <a:ext cx="4648200" cy="321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4" descr="io-results.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328863"/>
            <a:ext cx="4279900"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81000" y="1840468"/>
            <a:ext cx="4365298" cy="369332"/>
          </a:xfrm>
          <a:prstGeom prst="rect">
            <a:avLst/>
          </a:prstGeom>
          <a:noFill/>
        </p:spPr>
        <p:txBody>
          <a:bodyPr wrap="none" rtlCol="0">
            <a:spAutoFit/>
          </a:bodyPr>
          <a:lstStyle/>
          <a:p>
            <a:r>
              <a:rPr lang="en-US" dirty="0" err="1" smtClean="0"/>
              <a:t>SciMark</a:t>
            </a:r>
            <a:r>
              <a:rPr lang="en-US" dirty="0" smtClean="0"/>
              <a:t> Benchmark Results (Best Case)</a:t>
            </a:r>
            <a:endParaRPr lang="en-US" dirty="0"/>
          </a:p>
        </p:txBody>
      </p:sp>
      <p:sp>
        <p:nvSpPr>
          <p:cNvPr id="6" name="TextBox 5"/>
          <p:cNvSpPr txBox="1"/>
          <p:nvPr/>
        </p:nvSpPr>
        <p:spPr>
          <a:xfrm>
            <a:off x="5015190" y="1840468"/>
            <a:ext cx="3976410" cy="369332"/>
          </a:xfrm>
          <a:prstGeom prst="rect">
            <a:avLst/>
          </a:prstGeom>
          <a:noFill/>
        </p:spPr>
        <p:txBody>
          <a:bodyPr wrap="none" rtlCol="0">
            <a:spAutoFit/>
          </a:bodyPr>
          <a:lstStyle/>
          <a:p>
            <a:r>
              <a:rPr lang="en-US" dirty="0" smtClean="0"/>
              <a:t>I/O Benchmark Results (Worst Case)</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 and Future Work</a:t>
            </a:r>
            <a:endParaRPr lang="en-US" dirty="0"/>
          </a:p>
        </p:txBody>
      </p:sp>
      <p:sp>
        <p:nvSpPr>
          <p:cNvPr id="3" name="Content Placeholder 2"/>
          <p:cNvSpPr>
            <a:spLocks noGrp="1"/>
          </p:cNvSpPr>
          <p:nvPr>
            <p:ph idx="1"/>
          </p:nvPr>
        </p:nvSpPr>
        <p:spPr/>
        <p:txBody>
          <a:bodyPr/>
          <a:lstStyle/>
          <a:p>
            <a:r>
              <a:rPr lang="en-US" dirty="0"/>
              <a:t>A low overhead mechanism for record-and-replay for VM-based </a:t>
            </a:r>
            <a:r>
              <a:rPr lang="en-US" dirty="0" smtClean="0"/>
              <a:t>languages </a:t>
            </a:r>
            <a:r>
              <a:rPr lang="en-US" i="1" dirty="0" smtClean="0"/>
              <a:t>[ICSE </a:t>
            </a:r>
            <a:r>
              <a:rPr lang="en-US" i="1" dirty="0"/>
              <a:t>’13]</a:t>
            </a:r>
          </a:p>
          <a:p>
            <a:r>
              <a:rPr lang="en-US" dirty="0"/>
              <a:t>A concrete, working implementation of Chronicler for Java: </a:t>
            </a:r>
            <a:r>
              <a:rPr lang="en-US" dirty="0" err="1"/>
              <a:t>ChroniclerJ</a:t>
            </a:r>
            <a:r>
              <a:rPr lang="en-US" dirty="0"/>
              <a:t> </a:t>
            </a:r>
          </a:p>
          <a:p>
            <a:pPr lvl="1"/>
            <a:r>
              <a:rPr lang="en-US" dirty="0">
                <a:hlinkClick r:id="rId2"/>
              </a:rPr>
              <a:t>https://</a:t>
            </a:r>
            <a:r>
              <a:rPr lang="en-US" dirty="0" smtClean="0">
                <a:hlinkClick r:id="rId2"/>
              </a:rPr>
              <a:t>github.com/Programming-Systems-Lab/chroniclerj</a:t>
            </a:r>
            <a:r>
              <a:rPr lang="en-US" dirty="0" smtClean="0"/>
              <a:t> </a:t>
            </a:r>
            <a:endParaRPr lang="en-US" dirty="0"/>
          </a:p>
          <a:p>
            <a:endParaRPr lang="en-US" dirty="0"/>
          </a:p>
          <a:p>
            <a:pPr>
              <a:buFont typeface="Wingdings" pitchFamily="2" charset="2"/>
              <a:buChar char="Ø"/>
            </a:pPr>
            <a:r>
              <a:rPr lang="en-US" dirty="0"/>
              <a:t>Open problem: How do we maintain privacy of user data?</a:t>
            </a:r>
          </a:p>
          <a:p>
            <a:endParaRPr lang="en-US" dirty="0"/>
          </a:p>
        </p:txBody>
      </p:sp>
    </p:spTree>
    <p:extLst>
      <p:ext uri="{BB962C8B-B14F-4D97-AF65-F5344CB8AC3E}">
        <p14:creationId xmlns:p14="http://schemas.microsoft.com/office/powerpoint/2010/main" val="7383045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Collaborators in Software Reliability Research at Columbia</a:t>
            </a:r>
            <a:endParaRPr lang="en-US" dirty="0"/>
          </a:p>
        </p:txBody>
      </p:sp>
      <p:sp>
        <p:nvSpPr>
          <p:cNvPr id="3" name="Content Placeholder 2"/>
          <p:cNvSpPr>
            <a:spLocks noGrp="1"/>
          </p:cNvSpPr>
          <p:nvPr>
            <p:ph idx="1"/>
          </p:nvPr>
        </p:nvSpPr>
        <p:spPr>
          <a:xfrm>
            <a:off x="228600" y="1752600"/>
            <a:ext cx="8915400" cy="5029200"/>
          </a:xfrm>
        </p:spPr>
        <p:txBody>
          <a:bodyPr>
            <a:normAutofit fontScale="70000" lnSpcReduction="20000"/>
          </a:bodyPr>
          <a:lstStyle/>
          <a:p>
            <a:pPr>
              <a:defRPr/>
            </a:pPr>
            <a:r>
              <a:rPr lang="en-US" dirty="0" smtClean="0"/>
              <a:t>Software Systems Lab: </a:t>
            </a:r>
            <a:r>
              <a:rPr lang="en-US" dirty="0"/>
              <a:t>Roxana </a:t>
            </a:r>
            <a:r>
              <a:rPr lang="en-US" dirty="0" smtClean="0"/>
              <a:t>Geambasu, Jason Nieh, </a:t>
            </a:r>
            <a:r>
              <a:rPr lang="en-US" dirty="0" err="1" smtClean="0"/>
              <a:t>Junfeng</a:t>
            </a:r>
            <a:r>
              <a:rPr lang="en-US" dirty="0" smtClean="0"/>
              <a:t> Yang </a:t>
            </a:r>
          </a:p>
          <a:p>
            <a:pPr lvl="1">
              <a:defRPr/>
            </a:pPr>
            <a:r>
              <a:rPr lang="en-US" dirty="0" smtClean="0"/>
              <a:t>With Geambasu</a:t>
            </a:r>
            <a:r>
              <a:rPr lang="en-US" dirty="0"/>
              <a:t>: R</a:t>
            </a:r>
            <a:r>
              <a:rPr lang="en-US" dirty="0" smtClean="0"/>
              <a:t>eplay </a:t>
            </a:r>
            <a:r>
              <a:rPr lang="en-US" dirty="0"/>
              <a:t>for sensitive data </a:t>
            </a:r>
          </a:p>
          <a:p>
            <a:pPr lvl="1">
              <a:defRPr/>
            </a:pPr>
            <a:r>
              <a:rPr lang="en-US" dirty="0" smtClean="0"/>
              <a:t>With Nieh: Mutable replay extension of Chronicler </a:t>
            </a:r>
          </a:p>
          <a:p>
            <a:pPr lvl="1">
              <a:defRPr/>
            </a:pPr>
            <a:r>
              <a:rPr lang="en-US" dirty="0" smtClean="0"/>
              <a:t>With Yang: </a:t>
            </a:r>
            <a:r>
              <a:rPr lang="en-US" dirty="0"/>
              <a:t>I</a:t>
            </a:r>
            <a:r>
              <a:rPr lang="en-US" dirty="0" smtClean="0"/>
              <a:t>nfrastructure for testing distribution</a:t>
            </a:r>
          </a:p>
          <a:p>
            <a:pPr>
              <a:defRPr/>
            </a:pPr>
            <a:r>
              <a:rPr lang="en-US" dirty="0" smtClean="0"/>
              <a:t>Institute for Data Sciences and Engineering </a:t>
            </a:r>
            <a:r>
              <a:rPr lang="en-US" dirty="0" err="1" smtClean="0"/>
              <a:t>Cybersecurity</a:t>
            </a:r>
            <a:r>
              <a:rPr lang="en-US" dirty="0" smtClean="0"/>
              <a:t> Center: Steve Bellovin, Angelos Keromytis, Tal Malkin, Sal Stolfo, et al.</a:t>
            </a:r>
          </a:p>
          <a:p>
            <a:pPr lvl="1">
              <a:defRPr/>
            </a:pPr>
            <a:r>
              <a:rPr lang="en-US" dirty="0" smtClean="0"/>
              <a:t>With Malkin: Differential privacy for recommender systems</a:t>
            </a:r>
          </a:p>
          <a:p>
            <a:pPr>
              <a:defRPr/>
            </a:pPr>
            <a:r>
              <a:rPr lang="en-US" dirty="0" smtClean="0"/>
              <a:t>Computer Architecture and Security </a:t>
            </a:r>
            <a:r>
              <a:rPr lang="en-US" dirty="0"/>
              <a:t>Technology Lab: Simha </a:t>
            </a:r>
            <a:r>
              <a:rPr lang="en-US" dirty="0" smtClean="0"/>
              <a:t>Sethumadhavan</a:t>
            </a:r>
          </a:p>
          <a:p>
            <a:pPr lvl="1">
              <a:defRPr/>
            </a:pPr>
            <a:r>
              <a:rPr lang="en-US" dirty="0" smtClean="0"/>
              <a:t>Adapting </a:t>
            </a:r>
            <a:r>
              <a:rPr lang="en-US" dirty="0"/>
              <a:t>legacy code clones to </a:t>
            </a:r>
            <a:r>
              <a:rPr lang="en-US" dirty="0" smtClean="0"/>
              <a:t>leverage </a:t>
            </a:r>
            <a:r>
              <a:rPr lang="en-US" dirty="0"/>
              <a:t>new </a:t>
            </a:r>
            <a:r>
              <a:rPr lang="en-US" dirty="0" smtClean="0"/>
              <a:t>microarchitectures</a:t>
            </a:r>
          </a:p>
          <a:p>
            <a:pPr>
              <a:defRPr/>
            </a:pPr>
            <a:r>
              <a:rPr lang="en-US" dirty="0" err="1" smtClean="0"/>
              <a:t>Bionet</a:t>
            </a:r>
            <a:r>
              <a:rPr lang="en-US" dirty="0" smtClean="0"/>
              <a:t> Group: </a:t>
            </a:r>
            <a:r>
              <a:rPr lang="en-US" dirty="0" err="1" smtClean="0"/>
              <a:t>Aurel</a:t>
            </a:r>
            <a:r>
              <a:rPr lang="en-US" dirty="0" smtClean="0"/>
              <a:t> Lazar</a:t>
            </a:r>
          </a:p>
          <a:p>
            <a:pPr lvl="1">
              <a:defRPr/>
            </a:pPr>
            <a:r>
              <a:rPr lang="en-US" dirty="0" smtClean="0"/>
              <a:t>Mutable record and replay for Drosophila (fruit fly) brain models</a:t>
            </a:r>
          </a:p>
          <a:p>
            <a:pPr>
              <a:defRPr/>
            </a:pPr>
            <a:r>
              <a:rPr lang="en-US" dirty="0" smtClean="0"/>
              <a:t>Columbia Center for Computational Learning: cast of thousands</a:t>
            </a:r>
          </a:p>
          <a:p>
            <a:pPr lvl="1">
              <a:defRPr/>
            </a:pPr>
            <a:r>
              <a:rPr lang="en-US" dirty="0" smtClean="0"/>
              <a:t>With Roger Anderson: Monitoring smart grid, green skyscrapers, electric cars, …</a:t>
            </a:r>
          </a:p>
          <a:p>
            <a:pPr lvl="1">
              <a:defRP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That was simple, let’s try something harder</a:t>
            </a:r>
            <a:endParaRPr lang="en-US" dirty="0"/>
          </a:p>
        </p:txBody>
      </p:sp>
      <p:sp>
        <p:nvSpPr>
          <p:cNvPr id="3" name="Content Placeholder 2"/>
          <p:cNvSpPr>
            <a:spLocks noGrp="1"/>
          </p:cNvSpPr>
          <p:nvPr>
            <p:ph idx="1"/>
          </p:nvPr>
        </p:nvSpPr>
        <p:spPr/>
        <p:txBody>
          <a:bodyPr/>
          <a:lstStyle/>
          <a:p>
            <a:pPr>
              <a:defRPr/>
            </a:pPr>
            <a:endParaRPr lang="en-US" dirty="0"/>
          </a:p>
        </p:txBody>
      </p:sp>
      <p:pic>
        <p:nvPicPr>
          <p:cNvPr id="5" name="Picture 4" descr="Blank Page - Windows Internet Explore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7454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gail kaiser - Google Search - Windows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4550" y="0"/>
            <a:ext cx="7454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5" name="AutoShape 5" descr="http://york.cs.columbia.edu/bscw/bscw.cgi/d85564/PSL%20Logo_150.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7" descr="http://york.cs.columbia.edu/bscw/bscw.cgi/d85564/PSL%20Logo_150.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9" descr="http://york.cs.columbia.edu/bscw/bscw.cgi/d85564/PSL%20Logo_150.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325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69" y="1905000"/>
            <a:ext cx="9055100" cy="3910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med" len="med"/>
                <a:tailEnd type="none" w="lg" len="lg"/>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cs typeface="+mj-cs"/>
              </a:rPr>
              <a:t>Why is testing hard?</a:t>
            </a:r>
            <a:endParaRPr lang="en-US" dirty="0">
              <a:cs typeface="+mj-cs"/>
            </a:endParaRPr>
          </a:p>
        </p:txBody>
      </p:sp>
      <p:sp>
        <p:nvSpPr>
          <p:cNvPr id="3" name="Content Placeholder 2"/>
          <p:cNvSpPr>
            <a:spLocks noGrp="1"/>
          </p:cNvSpPr>
          <p:nvPr>
            <p:ph idx="1"/>
          </p:nvPr>
        </p:nvSpPr>
        <p:spPr/>
        <p:txBody>
          <a:bodyPr/>
          <a:lstStyle/>
          <a:p>
            <a:pPr>
              <a:buFont typeface="Wingdings" charset="0"/>
              <a:buChar char="n"/>
              <a:defRPr/>
            </a:pPr>
            <a:r>
              <a:rPr lang="en-US" dirty="0" smtClean="0">
                <a:cs typeface="+mn-cs"/>
              </a:rPr>
              <a:t>The correct answer may not be known for all inputs – how do we detect an error?</a:t>
            </a:r>
          </a:p>
          <a:p>
            <a:pPr>
              <a:buFont typeface="Wingdings" charset="0"/>
              <a:buChar char="n"/>
              <a:defRPr/>
            </a:pPr>
            <a:r>
              <a:rPr lang="en-US" dirty="0" smtClean="0">
                <a:cs typeface="+mn-cs"/>
              </a:rPr>
              <a:t>Even when the correct answer </a:t>
            </a:r>
            <a:r>
              <a:rPr lang="en-US" i="1" dirty="0" smtClean="0">
                <a:cs typeface="+mn-cs"/>
              </a:rPr>
              <a:t>could</a:t>
            </a:r>
            <a:r>
              <a:rPr lang="en-US" dirty="0" smtClean="0">
                <a:cs typeface="+mn-cs"/>
              </a:rPr>
              <a:t> be known for all inputs, it is not possible to check all of them in advance – how do we detect errors after release?</a:t>
            </a:r>
          </a:p>
          <a:p>
            <a:pPr>
              <a:buFont typeface="Wingdings" charset="0"/>
              <a:buChar char="n"/>
              <a:defRPr/>
            </a:pPr>
            <a:r>
              <a:rPr lang="en-US" dirty="0" smtClean="0">
                <a:cs typeface="+mn-cs"/>
              </a:rPr>
              <a:t>Users will inevitably detect errors that the developers did not – how do we reproduce those errors?</a:t>
            </a:r>
            <a:endParaRPr lang="en-US" dirty="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defRPr/>
            </a:pPr>
            <a:r>
              <a:rPr lang="en-US" dirty="0">
                <a:cs typeface="+mj-cs"/>
              </a:rPr>
              <a:t>Problem </a:t>
            </a:r>
            <a:r>
              <a:rPr lang="en-US" dirty="0" smtClean="0">
                <a:cs typeface="+mj-cs"/>
              </a:rPr>
              <a:t>1: No test oracle</a:t>
            </a:r>
            <a:endParaRPr lang="en-US" dirty="0">
              <a:cs typeface="+mj-cs"/>
            </a:endParaRPr>
          </a:p>
        </p:txBody>
      </p:sp>
      <p:sp>
        <p:nvSpPr>
          <p:cNvPr id="4099" name="Content Placeholder 2"/>
          <p:cNvSpPr>
            <a:spLocks noGrp="1"/>
          </p:cNvSpPr>
          <p:nvPr>
            <p:ph idx="1"/>
          </p:nvPr>
        </p:nvSpPr>
        <p:spPr/>
        <p:txBody>
          <a:bodyPr/>
          <a:lstStyle/>
          <a:p>
            <a:pPr eaLnBrk="1" hangingPunct="1">
              <a:buFont typeface="Wingdings" charset="0"/>
              <a:buChar char="n"/>
              <a:defRPr/>
            </a:pPr>
            <a:r>
              <a:rPr lang="en-US" sz="2400" dirty="0">
                <a:cs typeface="+mn-cs"/>
              </a:rPr>
              <a:t>Conventional software testing checks whether each output is correct for the set of test inputs. </a:t>
            </a:r>
          </a:p>
          <a:p>
            <a:pPr eaLnBrk="1" hangingPunct="1">
              <a:buFont typeface="Wingdings" charset="0"/>
              <a:buChar char="n"/>
              <a:defRPr/>
            </a:pPr>
            <a:r>
              <a:rPr lang="en-US" sz="2400" dirty="0">
                <a:cs typeface="+mn-cs"/>
              </a:rPr>
              <a:t>But for some software, it is not known what the correct output should be for some inputs. How can we construct and execute test cases </a:t>
            </a:r>
            <a:r>
              <a:rPr lang="en-US" sz="2400" dirty="0" smtClean="0">
                <a:cs typeface="+mn-cs"/>
              </a:rPr>
              <a:t>that will </a:t>
            </a:r>
            <a:r>
              <a:rPr lang="en-US" sz="2400" dirty="0">
                <a:cs typeface="+mn-cs"/>
              </a:rPr>
              <a:t>find coding errors even when we do not know </a:t>
            </a:r>
            <a:r>
              <a:rPr lang="en-US" sz="2400" dirty="0" smtClean="0">
                <a:cs typeface="+mn-cs"/>
              </a:rPr>
              <a:t>whether the output </a:t>
            </a:r>
            <a:r>
              <a:rPr lang="en-US" sz="2400" dirty="0">
                <a:cs typeface="+mn-cs"/>
              </a:rPr>
              <a:t>is correct? </a:t>
            </a:r>
          </a:p>
          <a:p>
            <a:pPr eaLnBrk="1" hangingPunct="1">
              <a:buFont typeface="Wingdings" charset="0"/>
              <a:buChar char="n"/>
              <a:defRPr/>
            </a:pPr>
            <a:r>
              <a:rPr lang="en-US" sz="2400" dirty="0">
                <a:cs typeface="+mn-cs"/>
              </a:rPr>
              <a:t>This dilemma arises frequently for machine learning, simulation and optimization applications, often </a:t>
            </a:r>
            <a:r>
              <a:rPr lang="en-US" sz="2400" i="1" dirty="0">
                <a:cs typeface="+mn-cs"/>
              </a:rPr>
              <a:t>"Programs which were written in order to determine the answer in the first place. There would be no need to write such programs, if the correct answer were known." </a:t>
            </a:r>
            <a:r>
              <a:rPr lang="en-US" sz="2400" dirty="0">
                <a:cs typeface="+mn-cs"/>
              </a:rPr>
              <a:t>[</a:t>
            </a:r>
            <a:r>
              <a:rPr lang="en-US" sz="2400" dirty="0" err="1">
                <a:cs typeface="+mn-cs"/>
              </a:rPr>
              <a:t>Weyuker</a:t>
            </a:r>
            <a:r>
              <a:rPr lang="en-US" sz="2400" dirty="0">
                <a:cs typeface="+mn-cs"/>
              </a:rPr>
              <a:t>, </a:t>
            </a:r>
            <a:r>
              <a:rPr lang="en-US" sz="2400" dirty="0" smtClean="0">
                <a:cs typeface="+mn-cs"/>
              </a:rPr>
              <a:t>1982]</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defRPr/>
            </a:pPr>
            <a:r>
              <a:rPr lang="en-US" dirty="0">
                <a:cs typeface="+mj-cs"/>
              </a:rPr>
              <a:t>Problem </a:t>
            </a:r>
            <a:r>
              <a:rPr lang="en-US" dirty="0" smtClean="0">
                <a:cs typeface="+mj-cs"/>
              </a:rPr>
              <a:t>2: Testing after release</a:t>
            </a:r>
            <a:endParaRPr lang="en-US" dirty="0">
              <a:cs typeface="+mj-cs"/>
            </a:endParaRPr>
          </a:p>
        </p:txBody>
      </p:sp>
      <p:sp>
        <p:nvSpPr>
          <p:cNvPr id="5123" name="Content Placeholder 2"/>
          <p:cNvSpPr>
            <a:spLocks noGrp="1"/>
          </p:cNvSpPr>
          <p:nvPr>
            <p:ph idx="1"/>
          </p:nvPr>
        </p:nvSpPr>
        <p:spPr/>
        <p:txBody>
          <a:bodyPr/>
          <a:lstStyle/>
          <a:p>
            <a:pPr eaLnBrk="1" hangingPunct="1">
              <a:defRPr/>
            </a:pPr>
            <a:r>
              <a:rPr lang="en-US" sz="2400" dirty="0" smtClean="0">
                <a:ea typeface="ＭＳ Ｐゴシック" pitchFamily="34" charset="-128"/>
              </a:rPr>
              <a:t>Conventional software testing checks whether each output is correct for the set of test inputs. </a:t>
            </a:r>
          </a:p>
          <a:p>
            <a:pPr eaLnBrk="1" hangingPunct="1">
              <a:defRPr/>
            </a:pPr>
            <a:r>
              <a:rPr lang="en-US" sz="2400" dirty="0" smtClean="0">
                <a:ea typeface="ＭＳ Ｐゴシック" pitchFamily="34" charset="-128"/>
              </a:rPr>
              <a:t>But for most software, the development-lab testing process can not cover all inputs and/or internal states that can arise after </a:t>
            </a:r>
            <a:r>
              <a:rPr lang="en-US" sz="2400" dirty="0">
                <a:ea typeface="ＭＳ Ｐゴシック" pitchFamily="34" charset="-128"/>
              </a:rPr>
              <a:t>deployment. How can we construct and execute test cases </a:t>
            </a:r>
            <a:r>
              <a:rPr lang="en-US" sz="2400" dirty="0" smtClean="0">
                <a:ea typeface="ＭＳ Ｐゴシック" pitchFamily="34" charset="-128"/>
              </a:rPr>
              <a:t>that operate </a:t>
            </a:r>
            <a:r>
              <a:rPr lang="en-US" sz="2400" dirty="0">
                <a:ea typeface="ＭＳ Ｐゴシック" pitchFamily="34" charset="-128"/>
              </a:rPr>
              <a:t>in the states that occur during user </a:t>
            </a:r>
            <a:r>
              <a:rPr lang="en-US" sz="2400" dirty="0" smtClean="0">
                <a:ea typeface="ＭＳ Ｐゴシック" pitchFamily="34" charset="-128"/>
              </a:rPr>
              <a:t>operation, to continue to find coding errors without impacting </a:t>
            </a:r>
            <a:r>
              <a:rPr lang="en-US" sz="2400" dirty="0">
                <a:ea typeface="ＭＳ Ｐゴシック" pitchFamily="34" charset="-128"/>
              </a:rPr>
              <a:t>the user? </a:t>
            </a:r>
          </a:p>
          <a:p>
            <a:pPr eaLnBrk="1" hangingPunct="1">
              <a:defRPr/>
            </a:pPr>
            <a:r>
              <a:rPr lang="en-US" sz="2400" dirty="0" smtClean="0">
                <a:solidFill>
                  <a:srgbClr val="000000"/>
                </a:solidFill>
                <a:ea typeface="ＭＳ Ｐゴシック" pitchFamily="34" charset="-128"/>
              </a:rPr>
              <a:t>This dilemma arises frequently for continuously executing on-line applications, where users and/or interacting external software may provide unexpected inputs. </a:t>
            </a:r>
            <a:endParaRPr lang="en-US" sz="2400" dirty="0" smtClean="0">
              <a:solidFill>
                <a:srgbClr val="FF0000"/>
              </a:solidFill>
              <a:ea typeface="ＭＳ Ｐゴシック" pitchFamily="3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defRPr/>
            </a:pPr>
            <a:r>
              <a:rPr lang="en-US" dirty="0">
                <a:cs typeface="+mj-cs"/>
              </a:rPr>
              <a:t>Problem </a:t>
            </a:r>
            <a:r>
              <a:rPr lang="en-US" dirty="0" smtClean="0">
                <a:cs typeface="+mj-cs"/>
              </a:rPr>
              <a:t>3: Reproducing errors</a:t>
            </a:r>
            <a:endParaRPr lang="en-US" dirty="0">
              <a:cs typeface="+mj-cs"/>
            </a:endParaRPr>
          </a:p>
        </p:txBody>
      </p:sp>
      <p:sp>
        <p:nvSpPr>
          <p:cNvPr id="6147" name="Content Placeholder 2"/>
          <p:cNvSpPr>
            <a:spLocks noGrp="1"/>
          </p:cNvSpPr>
          <p:nvPr>
            <p:ph idx="1"/>
          </p:nvPr>
        </p:nvSpPr>
        <p:spPr/>
        <p:txBody>
          <a:bodyPr/>
          <a:lstStyle/>
          <a:p>
            <a:pPr eaLnBrk="1" hangingPunct="1">
              <a:defRPr/>
            </a:pPr>
            <a:r>
              <a:rPr lang="en-US" sz="2400" dirty="0" smtClean="0">
                <a:ea typeface="ＭＳ Ｐゴシック" pitchFamily="34" charset="-128"/>
              </a:rPr>
              <a:t>Conventional software testing checks whether each output is correct for the set of test inputs. </a:t>
            </a:r>
          </a:p>
          <a:p>
            <a:pPr eaLnBrk="1" hangingPunct="1">
              <a:defRPr/>
            </a:pPr>
            <a:r>
              <a:rPr lang="en-US" sz="2400" dirty="0" smtClean="0">
                <a:ea typeface="ＭＳ Ｐゴシック" pitchFamily="34" charset="-128"/>
              </a:rPr>
              <a:t>But for some (most?) software, even with rigorous pre and post deployment testing, users will inevitably notice errors that were not detected by the developer’s test cases.  How can we construct and execute new test cases that reproduce these errors? </a:t>
            </a:r>
          </a:p>
          <a:p>
            <a:pPr eaLnBrk="1" hangingPunct="1">
              <a:defRPr/>
            </a:pPr>
            <a:r>
              <a:rPr lang="en-US" sz="2400" dirty="0" smtClean="0">
                <a:solidFill>
                  <a:srgbClr val="000000"/>
                </a:solidFill>
                <a:ea typeface="ＭＳ Ｐゴシック" pitchFamily="34" charset="-128"/>
              </a:rPr>
              <a:t>This dilemma arises frequently for software with complex multi-part external </a:t>
            </a:r>
            <a:r>
              <a:rPr lang="en-US" sz="2400" dirty="0">
                <a:solidFill>
                  <a:srgbClr val="000000"/>
                </a:solidFill>
                <a:ea typeface="ＭＳ Ｐゴシック" pitchFamily="34" charset="-128"/>
              </a:rPr>
              <a:t>dependencies (e.g</a:t>
            </a:r>
            <a:r>
              <a:rPr lang="en-US" sz="2400" dirty="0" smtClean="0">
                <a:solidFill>
                  <a:srgbClr val="000000"/>
                </a:solidFill>
                <a:ea typeface="ＭＳ Ｐゴシック" pitchFamily="34" charset="-128"/>
              </a:rPr>
              <a:t>., </a:t>
            </a:r>
            <a:r>
              <a:rPr lang="en-US" sz="2400" dirty="0">
                <a:solidFill>
                  <a:srgbClr val="000000"/>
                </a:solidFill>
                <a:ea typeface="ＭＳ Ｐゴシック" pitchFamily="34" charset="-128"/>
              </a:rPr>
              <a:t>from </a:t>
            </a:r>
            <a:r>
              <a:rPr lang="en-US" sz="2400" dirty="0" smtClean="0">
                <a:solidFill>
                  <a:srgbClr val="000000"/>
                </a:solidFill>
                <a:ea typeface="ＭＳ Ｐゴシック" pitchFamily="34" charset="-128"/>
              </a:rPr>
              <a:t>users or </a:t>
            </a:r>
            <a:r>
              <a:rPr lang="en-US" sz="2400" dirty="0">
                <a:solidFill>
                  <a:srgbClr val="000000"/>
                </a:solidFill>
                <a:ea typeface="ＭＳ Ｐゴシック" pitchFamily="34" charset="-128"/>
              </a:rPr>
              <a:t>network</a:t>
            </a:r>
            <a:r>
              <a:rPr lang="en-US" sz="2400" dirty="0" smtClean="0">
                <a:solidFill>
                  <a:srgbClr val="000000"/>
                </a:solidFill>
                <a:ea typeface="ＭＳ Ｐゴシック" pitchFamily="34" charset="-128"/>
              </a:rPr>
              <a:t>).</a:t>
            </a:r>
            <a:endParaRPr lang="en-US" sz="2400" dirty="0" smtClean="0">
              <a:solidFill>
                <a:srgbClr val="FF0000"/>
              </a:solidFill>
              <a:ea typeface="ＭＳ Ｐゴシック" pitchFamily="34"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40232</TotalTime>
  <Words>2493</Words>
  <Application>Microsoft Office PowerPoint</Application>
  <PresentationFormat>On-screen Show (4:3)</PresentationFormat>
  <Paragraphs>379</Paragraphs>
  <Slides>50</Slides>
  <Notes>15</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Pixel</vt:lpstr>
      <vt:lpstr>Chart</vt:lpstr>
      <vt:lpstr>  Testing 1…2…3...</vt:lpstr>
      <vt:lpstr>Why do we test programs?</vt:lpstr>
      <vt:lpstr>PowerPoint Presentation</vt:lpstr>
      <vt:lpstr>How do we know whether a test passes or fails?</vt:lpstr>
      <vt:lpstr>That was simple, let’s try something harder</vt:lpstr>
      <vt:lpstr>Why is testing hard?</vt:lpstr>
      <vt:lpstr>Problem 1: No test oracle</vt:lpstr>
      <vt:lpstr>Problem 2: Testing after release</vt:lpstr>
      <vt:lpstr>Problem 3: Reproducing errors</vt:lpstr>
      <vt:lpstr>Overview</vt:lpstr>
      <vt:lpstr>Problem 1: No test oracle</vt:lpstr>
      <vt:lpstr>Traditional Approaches</vt:lpstr>
      <vt:lpstr>Metamorphic Testing</vt:lpstr>
      <vt:lpstr>Metamorphic Testing Approach</vt:lpstr>
      <vt:lpstr>Metamorphic Runtime Checking</vt:lpstr>
      <vt:lpstr>Example</vt:lpstr>
      <vt:lpstr>Model of Execution</vt:lpstr>
      <vt:lpstr>Effectiveness Case Studies</vt:lpstr>
      <vt:lpstr>Applications Investigated</vt:lpstr>
      <vt:lpstr>Effectiveness Results</vt:lpstr>
      <vt:lpstr>Contributions and Future Work</vt:lpstr>
      <vt:lpstr>Overview</vt:lpstr>
      <vt:lpstr>Problem 2: Testing after release</vt:lpstr>
      <vt:lpstr>Traditional Approaches</vt:lpstr>
      <vt:lpstr>In Vivo Testing Approach</vt:lpstr>
      <vt:lpstr>In Vivo Testing</vt:lpstr>
      <vt:lpstr>Metamorphic Model of Execution</vt:lpstr>
      <vt:lpstr>In Vivo Model of Execution</vt:lpstr>
      <vt:lpstr>Effectiveness Case Studies</vt:lpstr>
      <vt:lpstr>Performance Evaluation</vt:lpstr>
      <vt:lpstr>Performance Results</vt:lpstr>
      <vt:lpstr>Contributions and Future Work</vt:lpstr>
      <vt:lpstr>Overview</vt:lpstr>
      <vt:lpstr>Problem 3: Reproducing errors</vt:lpstr>
      <vt:lpstr>PowerPoint Presentation</vt:lpstr>
      <vt:lpstr>Traditional Approaches</vt:lpstr>
      <vt:lpstr>Traditional Approaches</vt:lpstr>
      <vt:lpstr>Traditional Approaches</vt:lpstr>
      <vt:lpstr>The Problem with Stack Traces</vt:lpstr>
      <vt:lpstr>The Problem with Stack Traces</vt:lpstr>
      <vt:lpstr>Non-determinism in Software</vt:lpstr>
      <vt:lpstr>Chronicler Approach</vt:lpstr>
      <vt:lpstr>Model of Execution</vt:lpstr>
      <vt:lpstr>Chronicler Process</vt:lpstr>
      <vt:lpstr>Performance Evaluation</vt:lpstr>
      <vt:lpstr>Performance Results</vt:lpstr>
      <vt:lpstr>Performance Results</vt:lpstr>
      <vt:lpstr>Contributions and Future Work</vt:lpstr>
      <vt:lpstr>Collaborators in Software Reliability Research at Columbia</vt:lpstr>
      <vt:lpstr>PowerPoint Presentation</vt:lpstr>
    </vt:vector>
  </TitlesOfParts>
  <Company>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Testing of Applications without Test Oracles</dc:title>
  <dc:creator>Gail Kaiser</dc:creator>
  <cp:lastModifiedBy>Gail E. Kaiser</cp:lastModifiedBy>
  <cp:revision>3311</cp:revision>
  <cp:lastPrinted>1601-01-01T00:00:00Z</cp:lastPrinted>
  <dcterms:created xsi:type="dcterms:W3CDTF">1601-01-01T00:00:00Z</dcterms:created>
  <dcterms:modified xsi:type="dcterms:W3CDTF">2013-04-23T14:07:34Z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