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61" r:id="rId2"/>
    <p:sldId id="259" r:id="rId3"/>
    <p:sldId id="257" r:id="rId4"/>
    <p:sldId id="264" r:id="rId5"/>
    <p:sldId id="265" r:id="rId6"/>
    <p:sldId id="266" r:id="rId7"/>
    <p:sldId id="268" r:id="rId8"/>
    <p:sldId id="269" r:id="rId9"/>
    <p:sldId id="270" r:id="rId10"/>
    <p:sldId id="294" r:id="rId11"/>
    <p:sldId id="295" r:id="rId12"/>
    <p:sldId id="272" r:id="rId13"/>
    <p:sldId id="273" r:id="rId14"/>
    <p:sldId id="274" r:id="rId15"/>
    <p:sldId id="276" r:id="rId16"/>
    <p:sldId id="278" r:id="rId17"/>
    <p:sldId id="286" r:id="rId18"/>
    <p:sldId id="279" r:id="rId19"/>
    <p:sldId id="283" r:id="rId20"/>
    <p:sldId id="280" r:id="rId21"/>
    <p:sldId id="285" r:id="rId22"/>
    <p:sldId id="282" r:id="rId23"/>
    <p:sldId id="281" r:id="rId24"/>
    <p:sldId id="284" r:id="rId25"/>
    <p:sldId id="287" r:id="rId26"/>
    <p:sldId id="288" r:id="rId27"/>
    <p:sldId id="289" r:id="rId28"/>
    <p:sldId id="290" r:id="rId29"/>
    <p:sldId id="293" r:id="rId30"/>
    <p:sldId id="26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85" autoAdjust="0"/>
  </p:normalViewPr>
  <p:slideViewPr>
    <p:cSldViewPr>
      <p:cViewPr>
        <p:scale>
          <a:sx n="80" d="100"/>
          <a:sy n="80" d="100"/>
        </p:scale>
        <p:origin x="-2464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D1B7E1-1AE1-CA4D-93A7-257EC320C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0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1. Speakers will match the previous turn more closely when they are lying.</a:t>
            </a:r>
          </a:p>
          <a:p>
            <a:pPr rtl="0"/>
            <a:r>
              <a:rPr lang="en-US" dirty="0" smtClean="0"/>
              <a:t>2. Speakers will have more trouble identifying lies overall--they'll have more false negatives-- when their interlocutor has a higher overall degree of entrainment (they will trust the interlocutor more).</a:t>
            </a:r>
          </a:p>
          <a:p>
            <a:pPr rtl="0"/>
            <a:r>
              <a:rPr lang="en-US" dirty="0" smtClean="0"/>
              <a:t>3. Maybe -- they will be more likely to judge something as truth if it is entrained</a:t>
            </a:r>
          </a:p>
          <a:p>
            <a:pPr rtl="0"/>
            <a:r>
              <a:rPr lang="en-US" dirty="0" smtClean="0"/>
              <a:t>4. And maybe they will even be more likely to judge something as a lie if it is </a:t>
            </a:r>
            <a:r>
              <a:rPr lang="en-US" dirty="0" err="1" smtClean="0"/>
              <a:t>disentrained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O: </a:t>
            </a:r>
            <a:r>
              <a:rPr lang="en-US" dirty="0" smtClean="0"/>
              <a:t>“I have a lot of intellectual curiosity” (53)</a:t>
            </a:r>
          </a:p>
          <a:p>
            <a:r>
              <a:rPr lang="en-US" b="1" dirty="0" smtClean="0"/>
              <a:t>C: </a:t>
            </a:r>
            <a:r>
              <a:rPr lang="en-US" dirty="0" smtClean="0"/>
              <a:t>“I strive for excellence in everything I do.” (60)</a:t>
            </a:r>
          </a:p>
          <a:p>
            <a:r>
              <a:rPr lang="en-US" b="1" dirty="0" smtClean="0"/>
              <a:t>E: </a:t>
            </a:r>
            <a:r>
              <a:rPr lang="en-US" dirty="0" smtClean="0"/>
              <a:t>“I liked to have a lot of people around me.”</a:t>
            </a:r>
            <a:endParaRPr lang="en-US" b="1" dirty="0" smtClean="0"/>
          </a:p>
          <a:p>
            <a:r>
              <a:rPr lang="en-US" b="1" dirty="0" smtClean="0"/>
              <a:t>A: </a:t>
            </a:r>
            <a:r>
              <a:rPr lang="en-US" dirty="0" smtClean="0"/>
              <a:t>“I would rather cooperate with others than compete with them” (16)</a:t>
            </a:r>
            <a:endParaRPr lang="en-US" b="1" dirty="0" smtClean="0"/>
          </a:p>
          <a:p>
            <a:r>
              <a:rPr lang="en-US" b="1" dirty="0" smtClean="0"/>
              <a:t>N: </a:t>
            </a:r>
            <a:r>
              <a:rPr lang="en-US" dirty="0" smtClean="0"/>
              <a:t>“I often feel inferior to others” (6)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4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29DBC-D7E4-7741-BAC6-DEECB2B3A5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bullet is a correlation between # of successful lies and this post-session question:</a:t>
            </a:r>
          </a:p>
          <a:p>
            <a:r>
              <a:rPr lang="en-US" dirty="0" smtClean="0"/>
              <a:t>In your opinion, how many of the judgments that you made today are correct? (Choose the answer that best describes your opinion.) the choices are: 1 2 3 4 5 (almost none, a few, about half, most, almost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6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29DBC-D7E4-7741-BAC6-DEECB2B3A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56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A-score findings consistent with our previous findings on American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9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session</a:t>
            </a:r>
            <a:r>
              <a:rPr lang="en-US" baseline="0" dirty="0" smtClean="0"/>
              <a:t> confidence in truth/lie judgments positively </a:t>
            </a:r>
            <a:r>
              <a:rPr lang="en-US" baseline="0" dirty="0" err="1" smtClean="0"/>
              <a:t>ocrrelate</a:t>
            </a:r>
            <a:r>
              <a:rPr lang="en-US" baseline="0" dirty="0" smtClean="0"/>
              <a:t> with success </a:t>
            </a:r>
            <a:r>
              <a:rPr lang="en-US" baseline="0" smtClean="0"/>
              <a:t>in lying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6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E95A84-E967-3E4D-A130-01CC71D002CE}" type="slidenum">
              <a:rPr lang="en-US"/>
              <a:pPr/>
              <a:t>27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For quality control, we inserted one quality control audio clips in each HIT. And post 3 assignments for each HIT.</a:t>
            </a:r>
          </a:p>
          <a:p>
            <a:r>
              <a:rPr lang="en-US" dirty="0" smtClean="0"/>
              <a:t>For the cost control, we posted 21 audio clips in one HIT, and pay 0.7$/HIT.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16E26-CFB2-724F-B577-EAB4CE1F842B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Native </a:t>
            </a:r>
            <a:r>
              <a:rPr lang="en-US" dirty="0" err="1" smtClean="0"/>
              <a:t>pakistanis</a:t>
            </a:r>
            <a:r>
              <a:rPr lang="en-US" dirty="0" smtClean="0"/>
              <a:t> instead of </a:t>
            </a:r>
            <a:r>
              <a:rPr lang="en-US" dirty="0" err="1" smtClean="0"/>
              <a:t>arabic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EA3FA-19DE-FA43-B066-37560668D09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institutions had to get </a:t>
            </a:r>
            <a:r>
              <a:rPr lang="en-US" dirty="0" err="1" smtClean="0"/>
              <a:t>DoD</a:t>
            </a:r>
            <a:r>
              <a:rPr lang="en-US" dirty="0" smtClean="0"/>
              <a:t> addenda initiated or renewed</a:t>
            </a:r>
          </a:p>
          <a:p>
            <a:r>
              <a:rPr lang="en-US" dirty="0" smtClean="0"/>
              <a:t>Total ~ 2.5</a:t>
            </a:r>
            <a:r>
              <a:rPr lang="en-US" baseline="0" dirty="0" smtClean="0"/>
              <a:t> years to </a:t>
            </a:r>
            <a:r>
              <a:rPr lang="en-US" baseline="0" smtClean="0"/>
              <a:t>get everything done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3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BD347-9C28-F040-A110-60BF4529CBF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BF922D-169C-484A-BBC5-2BB81719EA2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DDEF63-8916-F24D-9D78-BD5098744CF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0A84F9-06B0-0F4A-8A76-20A0F40600A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Cody:</a:t>
            </a:r>
            <a:r>
              <a:rPr lang="en-US" baseline="0" dirty="0" smtClean="0"/>
              <a:t> </a:t>
            </a:r>
            <a:r>
              <a:rPr lang="en-US" dirty="0" smtClean="0"/>
              <a:t>Chinese subjects videotaped in mock interview, where they either told truths or lies (given by the experimenter) about their previous employment history. </a:t>
            </a:r>
          </a:p>
          <a:p>
            <a:r>
              <a:rPr lang="en-US" dirty="0" smtClean="0"/>
              <a:t>Bond et al:</a:t>
            </a:r>
            <a:r>
              <a:rPr lang="en-US" baseline="0" dirty="0" smtClean="0"/>
              <a:t> Jordanians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Americans</a:t>
            </a:r>
          </a:p>
          <a:p>
            <a:r>
              <a:rPr lang="en-US" baseline="0" dirty="0" smtClean="0"/>
              <a:t>Bond &amp; </a:t>
            </a:r>
            <a:r>
              <a:rPr lang="en-US" baseline="0" dirty="0" err="1" smtClean="0"/>
              <a:t>Atoum</a:t>
            </a:r>
            <a:r>
              <a:rPr lang="en-US" baseline="0" dirty="0" smtClean="0"/>
              <a:t>: Indians speaking Marathi vs. speaking </a:t>
            </a:r>
            <a:r>
              <a:rPr lang="en-US" baseline="0" dirty="0" err="1" smtClean="0"/>
              <a:t>english</a:t>
            </a:r>
            <a:endParaRPr lang="en-US" baseline="0" dirty="0" smtClean="0"/>
          </a:p>
          <a:p>
            <a:r>
              <a:rPr lang="en-US" baseline="0" dirty="0" smtClean="0"/>
              <a:t>Al-</a:t>
            </a:r>
            <a:r>
              <a:rPr lang="en-US" baseline="0" dirty="0" err="1" smtClean="0"/>
              <a:t>Simadi</a:t>
            </a:r>
            <a:r>
              <a:rPr lang="en-US" baseline="0" dirty="0" smtClean="0"/>
              <a:t>:  Jordanians vs. Malaysians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Payment scheme: 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Interviewers get $1 extra for every answer they judge correctly but lose $1 for each incorrect judgment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Interviewees get $1 extra for every lie they tell that interviewers</a:t>
            </a:r>
            <a:r>
              <a:rPr lang="en-US" baseline="0" dirty="0" smtClean="0"/>
              <a:t> judge to be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EA3FA-19DE-FA43-B066-37560668D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60-item version of the NEO-PI</a:t>
            </a:r>
          </a:p>
          <a:p>
            <a:pPr lvl="1"/>
            <a:r>
              <a:rPr lang="en-US" dirty="0" smtClean="0"/>
              <a:t>Descriptive statements</a:t>
            </a:r>
          </a:p>
          <a:p>
            <a:r>
              <a:rPr lang="en-US" dirty="0" smtClean="0"/>
              <a:t>5 Point Rating (1=strongly disagree to 5=strongly agree)</a:t>
            </a:r>
          </a:p>
          <a:p>
            <a:r>
              <a:rPr lang="en-US" dirty="0" smtClean="0"/>
              <a:t>Five Factors: Neuroticism, Extraversion, Openness, Agreeableness, and Conscientiousness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B7E1-1AE1-CA4D-93A7-257EC320C0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1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7ACA3-91D9-9743-8690-15D7D9E09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4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E5D7-B532-9642-B262-A701F5D9F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DC631-DF65-8444-A6FA-6EDDEF425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AE926-01A8-EE43-8487-2D0E9D6D4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A805C-28CD-9843-B703-98EB13E41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AD2AC-BD78-6142-9092-8B5B9C49B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0AA7E-1794-CC47-977B-4FD3BA3D6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17517-E237-EE40-8DF8-9D97814DE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18790-876E-834E-8B11-74587EBDC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2FDF9-6DC2-E14E-9C87-46AE0F62AE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2E407-1074-E54F-86E6-74D023E73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7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F1F4D-C23B-2841-9528-00CB59EEB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BA403EE-3527-E64E-88B3-31D2F27F37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Identifying Deceptive Speech Across Cultures</a:t>
            </a:r>
            <a:r>
              <a:rPr lang="en-US" sz="3200" b="1" dirty="0" smtClean="0">
                <a:latin typeface="Palatino Linotype" charset="0"/>
              </a:rPr>
              <a:t/>
            </a:r>
            <a:br>
              <a:rPr lang="en-US" sz="3200" b="1" dirty="0" smtClean="0">
                <a:latin typeface="Palatino Linotype" charset="0"/>
              </a:rPr>
            </a:br>
            <a:r>
              <a:rPr lang="en-US" sz="2400" b="1" dirty="0" smtClean="0">
                <a:latin typeface="Palatino Linotype" charset="0"/>
              </a:rPr>
              <a:t>(FA9550-11-1-0120)</a:t>
            </a:r>
            <a:endParaRPr lang="en-US" sz="3200" b="1" dirty="0">
              <a:latin typeface="Palatino Linotype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133600"/>
            <a:ext cx="6400800" cy="20574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latin typeface="Palatino Linotype" charset="0"/>
              </a:rPr>
              <a:t>PI: Julia Hirschberg (Columbia University)</a:t>
            </a:r>
          </a:p>
          <a:p>
            <a:pPr algn="l" eaLnBrk="1" hangingPunct="1"/>
            <a:r>
              <a:rPr lang="en-US" sz="2400" b="1" dirty="0" smtClean="0">
                <a:latin typeface="Palatino Linotype" charset="0"/>
              </a:rPr>
              <a:t>Co-PI: Andrew Rosenberg (CUNY)</a:t>
            </a:r>
          </a:p>
          <a:p>
            <a:pPr algn="l" eaLnBrk="1" hangingPunct="1"/>
            <a:r>
              <a:rPr lang="en-US" sz="2400" b="1" dirty="0" smtClean="0">
                <a:latin typeface="Palatino Linotype" charset="0"/>
              </a:rPr>
              <a:t>Co-PI: Michelle Levine (Columbia University)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584325" y="5065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grpSp>
        <p:nvGrpSpPr>
          <p:cNvPr id="2053" name="Group 12"/>
          <p:cNvGrpSpPr>
            <a:grpSpLocks/>
          </p:cNvGrpSpPr>
          <p:nvPr/>
        </p:nvGrpSpPr>
        <p:grpSpPr bwMode="auto">
          <a:xfrm>
            <a:off x="533400" y="4267200"/>
            <a:ext cx="8382000" cy="2209800"/>
            <a:chOff x="384" y="2448"/>
            <a:chExt cx="5328" cy="1344"/>
          </a:xfrm>
        </p:grpSpPr>
        <p:grpSp>
          <p:nvGrpSpPr>
            <p:cNvPr id="2054" name="Group 4"/>
            <p:cNvGrpSpPr>
              <a:grpSpLocks/>
            </p:cNvGrpSpPr>
            <p:nvPr/>
          </p:nvGrpSpPr>
          <p:grpSpPr bwMode="auto">
            <a:xfrm>
              <a:off x="4080" y="2448"/>
              <a:ext cx="1632" cy="1344"/>
              <a:chOff x="226" y="2111"/>
              <a:chExt cx="2189" cy="1997"/>
            </a:xfrm>
          </p:grpSpPr>
          <p:pic>
            <p:nvPicPr>
              <p:cNvPr id="2056" name="Picture 5" descr="chrmblue_st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53" r="12483" b="21310"/>
              <a:stretch>
                <a:fillRect/>
              </a:stretch>
            </p:blipFill>
            <p:spPr bwMode="auto">
              <a:xfrm>
                <a:off x="226" y="2268"/>
                <a:ext cx="2189" cy="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6" descr="AFRL Shield transparent background 1IN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" y="2111"/>
                <a:ext cx="936" cy="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384" y="3050"/>
              <a:ext cx="373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Palatino Linotype" charset="0"/>
                </a:rPr>
                <a:t>AFOSR Program Review:</a:t>
              </a:r>
            </a:p>
            <a:p>
              <a:r>
                <a:rPr lang="en-US" sz="1400" b="1">
                  <a:latin typeface="Palatino Linotype" charset="0"/>
                </a:rPr>
                <a:t>   Trust and Influence  (June 16 – 19, 2014, Arlington, VA)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Cultural Cues to 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Cody </a:t>
            </a:r>
            <a:r>
              <a:rPr lang="en-US" sz="2400" dirty="0"/>
              <a:t>et al (1989) compared visual and auditory deception cues </a:t>
            </a:r>
            <a:r>
              <a:rPr lang="en-US" sz="2400" dirty="0" smtClean="0"/>
              <a:t>of </a:t>
            </a:r>
            <a:r>
              <a:rPr lang="en-US" sz="2400" dirty="0"/>
              <a:t>Chinese speaking Mandarin to </a:t>
            </a:r>
            <a:r>
              <a:rPr lang="en-US" sz="2400" dirty="0" smtClean="0"/>
              <a:t>Western English speakers, finding similarities in verbal cues: shorter </a:t>
            </a:r>
            <a:r>
              <a:rPr lang="en-US" sz="2400" dirty="0"/>
              <a:t>responses, fewer errors, less concrete </a:t>
            </a:r>
            <a:r>
              <a:rPr lang="en-US" sz="2400" dirty="0" smtClean="0"/>
              <a:t>terms but </a:t>
            </a:r>
            <a:r>
              <a:rPr lang="en-US" sz="2400" dirty="0"/>
              <a:t>no visual </a:t>
            </a:r>
            <a:r>
              <a:rPr lang="en-US" sz="2400" dirty="0" smtClean="0"/>
              <a:t>cues</a:t>
            </a:r>
          </a:p>
          <a:p>
            <a:r>
              <a:rPr lang="en-US" sz="2400" dirty="0" smtClean="0"/>
              <a:t>Other cross-cultural studies (Bond et al ‘90, Bond &amp; </a:t>
            </a:r>
            <a:r>
              <a:rPr lang="en-US" sz="2400" dirty="0" err="1" smtClean="0"/>
              <a:t>Atoum</a:t>
            </a:r>
            <a:r>
              <a:rPr lang="en-US" sz="2400" dirty="0" smtClean="0"/>
              <a:t> ‘00, Al-</a:t>
            </a:r>
            <a:r>
              <a:rPr lang="en-US" sz="2400" dirty="0" err="1" smtClean="0"/>
              <a:t>Simadi</a:t>
            </a:r>
            <a:r>
              <a:rPr lang="en-US" sz="2400" dirty="0" smtClean="0"/>
              <a:t> </a:t>
            </a:r>
            <a:r>
              <a:rPr lang="fr-FR" sz="2400" dirty="0" smtClean="0"/>
              <a:t>’</a:t>
            </a:r>
            <a:r>
              <a:rPr lang="en-US" sz="2400" dirty="0" smtClean="0"/>
              <a:t>00) found subjects better able to judge deception within culture than across and some differences in utility of audio vs. visual cues</a:t>
            </a:r>
          </a:p>
          <a:p>
            <a:r>
              <a:rPr lang="en-US" sz="2400" dirty="0" smtClean="0"/>
              <a:t>Cheng &amp; </a:t>
            </a:r>
            <a:r>
              <a:rPr lang="en-US" sz="2400" dirty="0" err="1" smtClean="0"/>
              <a:t>Broadhurst</a:t>
            </a:r>
            <a:r>
              <a:rPr lang="en-US" sz="2400" dirty="0" smtClean="0"/>
              <a:t> ‘06 found Cantonese more likely to display audio and visual cues to deception when speaking in English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805C-28CD-9843-B703-98EB13E414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cultural studies of beliefs about deceptive behavior:  but these beliefs rarely correlate with actual cues (</a:t>
            </a:r>
            <a:r>
              <a:rPr lang="en-US" dirty="0" err="1"/>
              <a:t>Vrij</a:t>
            </a:r>
            <a:r>
              <a:rPr lang="en-US" dirty="0"/>
              <a:t> &amp; </a:t>
            </a:r>
            <a:r>
              <a:rPr lang="en-US" dirty="0" err="1"/>
              <a:t>Semin</a:t>
            </a:r>
            <a:r>
              <a:rPr lang="en-US" dirty="0"/>
              <a:t> </a:t>
            </a:r>
            <a:r>
              <a:rPr lang="en-US" dirty="0" smtClean="0"/>
              <a:t>‘96</a:t>
            </a:r>
            <a:r>
              <a:rPr lang="en-US" dirty="0"/>
              <a:t>, Zuckerman et </a:t>
            </a:r>
            <a:r>
              <a:rPr lang="en-US" dirty="0" smtClean="0"/>
              <a:t>al </a:t>
            </a:r>
            <a:r>
              <a:rPr lang="fr-FR" dirty="0" smtClean="0"/>
              <a:t>’</a:t>
            </a:r>
            <a:r>
              <a:rPr lang="en-US" dirty="0" smtClean="0"/>
              <a:t>81)</a:t>
            </a:r>
          </a:p>
          <a:p>
            <a:r>
              <a:rPr lang="en-US" dirty="0" smtClean="0"/>
              <a:t> Few studies of different cultures speaking common language (e.g. Bond &amp; </a:t>
            </a:r>
            <a:r>
              <a:rPr lang="en-US" dirty="0" err="1" smtClean="0"/>
              <a:t>Atoum</a:t>
            </a:r>
            <a:r>
              <a:rPr lang="en-US" dirty="0" smtClean="0"/>
              <a:t>) and no objective analysis of differences, only perceptual</a:t>
            </a:r>
          </a:p>
          <a:p>
            <a:r>
              <a:rPr lang="en-US" dirty="0" smtClean="0"/>
              <a:t>Are there objectively identifiable differences in deceptive behavior across cultures, given a common language?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805C-28CD-9843-B703-98EB13E414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4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Fake Resume” </a:t>
            </a:r>
            <a:r>
              <a:rPr lang="en-US" dirty="0" smtClean="0"/>
              <a:t>Variant, Mandarins and Americans Speaking English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Collected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Biographical Questionnaire </a:t>
            </a:r>
          </a:p>
          <a:p>
            <a:pPr lvl="2"/>
            <a:r>
              <a:rPr lang="en-US" dirty="0" smtClean="0"/>
              <a:t>Personal questions (e.g. “Who ended your last romantic relationship?”, “Have you ever watched a person or pet die?”)</a:t>
            </a:r>
          </a:p>
          <a:p>
            <a:pPr lvl="1"/>
            <a:r>
              <a:rPr lang="en-US" dirty="0" smtClean="0"/>
              <a:t>NEO FFI</a:t>
            </a:r>
          </a:p>
          <a:p>
            <a:r>
              <a:rPr lang="en-US" dirty="0" smtClean="0"/>
              <a:t>Baseline recordings for each speaker</a:t>
            </a:r>
          </a:p>
          <a:p>
            <a:r>
              <a:rPr lang="en-US" dirty="0" smtClean="0"/>
              <a:t>Lying game with no visual contact</a:t>
            </a:r>
          </a:p>
          <a:p>
            <a:pPr lvl="1"/>
            <a:r>
              <a:rPr lang="en-US" dirty="0" smtClean="0"/>
              <a:t>Monetary motivation, </a:t>
            </a:r>
            <a:r>
              <a:rPr lang="en-US" dirty="0" err="1" smtClean="0"/>
              <a:t>keylogging</a:t>
            </a:r>
            <a:r>
              <a:rPr lang="en-US" dirty="0" smtClean="0"/>
              <a:t> to provide ground truth, post-session survey</a:t>
            </a:r>
          </a:p>
        </p:txBody>
      </p:sp>
    </p:spTree>
    <p:extLst>
      <p:ext uri="{BB962C8B-B14F-4D97-AF65-F5344CB8AC3E}">
        <p14:creationId xmlns:p14="http://schemas.microsoft.com/office/powerpoint/2010/main" val="12420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88"/>
    </mc:Choice>
    <mc:Fallback xmlns="">
      <p:transition xmlns:p14="http://schemas.microsoft.com/office/powerpoint/2010/main" spd="slow" advTm="1904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Biographical Questionnaire</a:t>
            </a:r>
            <a:endParaRPr lang="en-US" dirty="0"/>
          </a:p>
        </p:txBody>
      </p:sp>
      <p:pic>
        <p:nvPicPr>
          <p:cNvPr id="5" name="Picture 4" descr="Screenshot from 2013-06-26 12_31_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0" y="440766"/>
            <a:ext cx="11022192" cy="61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photo.JP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61" t="2396" r="-28767" b="3385"/>
          <a:stretch/>
        </p:blipFill>
        <p:spPr>
          <a:xfrm rot="5400000">
            <a:off x="2551669" y="2022470"/>
            <a:ext cx="8954516" cy="3752027"/>
          </a:xfr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en-US" smtClean="0"/>
              <a:t>NEO-FFI</a:t>
            </a:r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111" y="1300265"/>
            <a:ext cx="5838347" cy="4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u="sng" dirty="0" smtClean="0"/>
              <a:t>Openness to Experience</a:t>
            </a:r>
            <a:r>
              <a:rPr lang="en-US" sz="2400" dirty="0" smtClean="0"/>
              <a:t>: originality, curiosity, ingenuity </a:t>
            </a:r>
          </a:p>
          <a:p>
            <a:pPr marL="457200" lvl="1" indent="0">
              <a:buNone/>
            </a:pPr>
            <a:r>
              <a:rPr lang="en-US" sz="2200" dirty="0" smtClean="0"/>
              <a:t>I have a lot of intellectual curiosity</a:t>
            </a:r>
          </a:p>
          <a:p>
            <a:r>
              <a:rPr lang="en-US" sz="2400" u="sng" dirty="0" smtClean="0"/>
              <a:t>Conscientiousness</a:t>
            </a:r>
            <a:r>
              <a:rPr lang="en-US" sz="2400" dirty="0" smtClean="0"/>
              <a:t>: orderliness, responsibility, dependability</a:t>
            </a:r>
          </a:p>
          <a:p>
            <a:pPr marL="457200" lvl="1" indent="0">
              <a:buNone/>
            </a:pPr>
            <a:r>
              <a:rPr lang="en-US" sz="2200" dirty="0" smtClean="0"/>
              <a:t>I strive for excellence in everything I do.</a:t>
            </a:r>
          </a:p>
          <a:p>
            <a:r>
              <a:rPr lang="en-US" sz="2400" u="sng" dirty="0" smtClean="0"/>
              <a:t>Extraversion</a:t>
            </a:r>
            <a:r>
              <a:rPr lang="en-US" sz="2400" dirty="0" smtClean="0"/>
              <a:t>: talkativeness, assertiveness, energy</a:t>
            </a:r>
          </a:p>
          <a:p>
            <a:pPr marL="457200" lvl="1" indent="0">
              <a:buNone/>
            </a:pPr>
            <a:r>
              <a:rPr lang="en-US" sz="2200" dirty="0" smtClean="0"/>
              <a:t>I liked to have a lot of people around me.</a:t>
            </a:r>
          </a:p>
          <a:p>
            <a:r>
              <a:rPr lang="en-US" sz="2400" u="sng" dirty="0" smtClean="0"/>
              <a:t>Agreeableness</a:t>
            </a:r>
            <a:r>
              <a:rPr lang="en-US" sz="2400" dirty="0" smtClean="0"/>
              <a:t>: good-naturedness, cooperativeness, trust</a:t>
            </a:r>
          </a:p>
          <a:p>
            <a:pPr marL="457200" lvl="1" indent="0">
              <a:buNone/>
            </a:pPr>
            <a:r>
              <a:rPr lang="en-US" sz="2200" dirty="0" smtClean="0"/>
              <a:t>I would rather cooperate with others than compete with them</a:t>
            </a:r>
          </a:p>
          <a:p>
            <a:r>
              <a:rPr lang="en-US" sz="2400" u="sng" dirty="0" smtClean="0"/>
              <a:t>Neuroticism</a:t>
            </a:r>
            <a:r>
              <a:rPr lang="en-US" sz="2400" dirty="0" smtClean="0"/>
              <a:t>: </a:t>
            </a:r>
            <a:r>
              <a:rPr lang="en-US" sz="2400" dirty="0" err="1" smtClean="0"/>
              <a:t>upsetability</a:t>
            </a:r>
            <a:r>
              <a:rPr lang="en-US" sz="2400" dirty="0" smtClean="0"/>
              <a:t>, emotional instability </a:t>
            </a:r>
          </a:p>
          <a:p>
            <a:pPr marL="457200" lvl="1" indent="0">
              <a:buNone/>
            </a:pPr>
            <a:r>
              <a:rPr lang="en-US" sz="2000" dirty="0" smtClean="0"/>
              <a:t>I often feel inferior to others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7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122 pairs recorded,   ~78 hours of speech</a:t>
            </a:r>
          </a:p>
          <a:p>
            <a:r>
              <a:rPr lang="en-US" dirty="0" smtClean="0"/>
              <a:t>AMT orthographic transcription</a:t>
            </a:r>
          </a:p>
          <a:p>
            <a:pPr lvl="1"/>
            <a:r>
              <a:rPr lang="en-US" dirty="0" smtClean="0"/>
              <a:t>Forced alignment to speech</a:t>
            </a:r>
          </a:p>
          <a:p>
            <a:r>
              <a:rPr lang="en-US" dirty="0" smtClean="0"/>
              <a:t>Data logging: T/F, detection scores, confidences</a:t>
            </a:r>
          </a:p>
          <a:p>
            <a:r>
              <a:rPr lang="en-US" dirty="0" smtClean="0"/>
              <a:t>Preliminary analysis</a:t>
            </a:r>
          </a:p>
          <a:p>
            <a:pPr lvl="1"/>
            <a:r>
              <a:rPr lang="en-US" dirty="0" smtClean="0"/>
              <a:t>Significant c</a:t>
            </a:r>
            <a:r>
              <a:rPr lang="en-US" dirty="0" smtClean="0"/>
              <a:t>orrelations </a:t>
            </a:r>
            <a:r>
              <a:rPr lang="en-US" dirty="0" smtClean="0"/>
              <a:t>between personality traits, confidence   scores, success at lying or detecting deception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Successful deception detection positively correlates with successful lying (n=214, r=.151, p=.028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Post-session confidence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deception detection judgments </a:t>
            </a:r>
            <a:r>
              <a:rPr lang="en-US" dirty="0">
                <a:solidFill>
                  <a:srgbClr val="000000"/>
                </a:solidFill>
              </a:rPr>
              <a:t>positively correlates with </a:t>
            </a:r>
            <a:r>
              <a:rPr lang="en-US" dirty="0" smtClean="0">
                <a:solidFill>
                  <a:srgbClr val="000000"/>
                </a:solidFill>
              </a:rPr>
              <a:t>successful lying (n</a:t>
            </a:r>
            <a:r>
              <a:rPr lang="en-US" dirty="0">
                <a:solidFill>
                  <a:srgbClr val="000000"/>
                </a:solidFill>
              </a:rPr>
              <a:t>=215, r=.158, p=.</a:t>
            </a:r>
            <a:r>
              <a:rPr lang="en-US" dirty="0" smtClean="0">
                <a:solidFill>
                  <a:srgbClr val="000000"/>
                </a:solidFill>
              </a:rPr>
              <a:t>02)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C-score negatively correlates with number of times guessed T (n=215, r=-.148, p=.03</a:t>
            </a:r>
            <a:r>
              <a:rPr lang="en-US" dirty="0" smtClean="0"/>
              <a:t>) and positively</a:t>
            </a:r>
            <a:r>
              <a:rPr lang="en-US" dirty="0" smtClean="0"/>
              <a:t> </a:t>
            </a:r>
            <a:r>
              <a:rPr lang="en-US" dirty="0"/>
              <a:t>correlates with number of times guessed F (n=215, r=.145, p=.034)</a:t>
            </a:r>
          </a:p>
          <a:p>
            <a:endParaRPr lang="en-US" dirty="0" smtClean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All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2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Across </a:t>
            </a:r>
            <a:r>
              <a:rPr lang="en-US" dirty="0" smtClean="0"/>
              <a:t>all participants, E-score positively correlates with </a:t>
            </a:r>
            <a:r>
              <a:rPr lang="en-US" dirty="0" smtClean="0"/>
              <a:t>confidence scores </a:t>
            </a:r>
            <a:r>
              <a:rPr lang="en-US" dirty="0" smtClean="0"/>
              <a:t>(N=216, r=.134, p=.049</a:t>
            </a:r>
            <a:r>
              <a:rPr lang="en-US" dirty="0" smtClean="0"/>
              <a:t>)</a:t>
            </a:r>
          </a:p>
          <a:p>
            <a:r>
              <a:rPr lang="en-US" dirty="0"/>
              <a:t>No difference in scores </a:t>
            </a:r>
            <a:r>
              <a:rPr lang="en-US" dirty="0" err="1"/>
              <a:t>wrt</a:t>
            </a:r>
            <a:r>
              <a:rPr lang="en-US" dirty="0"/>
              <a:t> whether subjects interviewed or were interviewed first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Across </a:t>
            </a:r>
            <a:r>
              <a:rPr lang="en-US" dirty="0" smtClean="0">
                <a:solidFill>
                  <a:srgbClr val="000000"/>
                </a:solidFill>
              </a:rPr>
              <a:t>all female </a:t>
            </a:r>
            <a:r>
              <a:rPr lang="en-US" dirty="0">
                <a:solidFill>
                  <a:srgbClr val="000000"/>
                </a:solidFill>
              </a:rPr>
              <a:t>participants, O-score negatively correlates with </a:t>
            </a:r>
            <a:r>
              <a:rPr lang="en-US" dirty="0" smtClean="0">
                <a:solidFill>
                  <a:srgbClr val="000000"/>
                </a:solidFill>
              </a:rPr>
              <a:t>confidence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n=152, r=-.180, p=.027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Women less confident over all in their judgments than men</a:t>
            </a:r>
          </a:p>
          <a:p>
            <a:r>
              <a:rPr lang="en-US" dirty="0">
                <a:solidFill>
                  <a:srgbClr val="000000"/>
                </a:solidFill>
              </a:rPr>
              <a:t>No significant findings across all male </a:t>
            </a:r>
            <a:r>
              <a:rPr lang="en-US" dirty="0" smtClean="0">
                <a:solidFill>
                  <a:srgbClr val="000000"/>
                </a:solidFill>
              </a:rPr>
              <a:t>categories so far, but data currently unbalanced for gender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0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Goals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Research Goals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Can we detect deception from lexical and acoustic/prosodic cues automatically?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How do these cues differ across cultures: American, Chinese?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How do personality factors correlate with differences in ability to deceive or to detect deception?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How do these differ across cultures?</a:t>
            </a:r>
          </a:p>
          <a:p>
            <a:r>
              <a:rPr lang="en-US" dirty="0" smtClean="0"/>
              <a:t>New Goals: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Do interviewers who entrain to/ align with interviewees have more success in deception detection?</a:t>
            </a:r>
          </a:p>
          <a:p>
            <a:endParaRPr lang="en-US" dirty="0"/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B5F2D5-734A-6746-A3D1-0A921187CC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lvl="1"/>
            <a:r>
              <a:rPr lang="en-US" sz="2800" dirty="0" smtClean="0"/>
              <a:t>N-score </a:t>
            </a:r>
            <a:r>
              <a:rPr lang="en-US" sz="2800" i="1" dirty="0" smtClean="0"/>
              <a:t>negatively</a:t>
            </a:r>
            <a:r>
              <a:rPr lang="en-US" sz="2800" dirty="0" smtClean="0"/>
              <a:t> correlates with successful lying</a:t>
            </a:r>
          </a:p>
          <a:p>
            <a:pPr marL="553720" lvl="2"/>
            <a:r>
              <a:rPr lang="en-US" sz="2800" dirty="0" smtClean="0"/>
              <a:t>N=94, r=-.298, p=.004 </a:t>
            </a:r>
            <a:r>
              <a:rPr lang="en-US" sz="2800" dirty="0" smtClean="0"/>
              <a:t> and E</a:t>
            </a:r>
            <a:r>
              <a:rPr lang="en-US" sz="2800" dirty="0" smtClean="0"/>
              <a:t>-score </a:t>
            </a:r>
            <a:r>
              <a:rPr lang="en-US" sz="2800" i="1" dirty="0" smtClean="0"/>
              <a:t>positively</a:t>
            </a:r>
            <a:r>
              <a:rPr lang="en-US" sz="2800" dirty="0" smtClean="0"/>
              <a:t> correlates with successful lying</a:t>
            </a:r>
          </a:p>
          <a:p>
            <a:pPr marL="553720" lvl="2"/>
            <a:r>
              <a:rPr lang="en-US" sz="2800" dirty="0" smtClean="0"/>
              <a:t>N=93, r=.225, p=.03</a:t>
            </a:r>
          </a:p>
          <a:p>
            <a:r>
              <a:rPr lang="en-US" dirty="0" smtClean="0"/>
              <a:t>E-score positively correlates with confidence in lies</a:t>
            </a:r>
          </a:p>
          <a:p>
            <a:pPr lvl="1"/>
            <a:r>
              <a:rPr lang="en-US" sz="2800" dirty="0" smtClean="0"/>
              <a:t>N=93, r=.254, p=.014</a:t>
            </a:r>
          </a:p>
          <a:p>
            <a:r>
              <a:rPr lang="en-US" dirty="0" smtClean="0"/>
              <a:t>A-score positively correlates with success in detecting deception</a:t>
            </a:r>
          </a:p>
          <a:p>
            <a:pPr lvl="1"/>
            <a:r>
              <a:rPr lang="en-US" sz="2800" dirty="0" smtClean="0"/>
              <a:t>N=92, r=.222, p=.034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Results Across All Mandarin Speaking Participants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1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N-score </a:t>
            </a:r>
            <a:r>
              <a:rPr lang="en-US" i="1" dirty="0">
                <a:solidFill>
                  <a:srgbClr val="000000"/>
                </a:solidFill>
              </a:rPr>
              <a:t>negatively</a:t>
            </a:r>
            <a:r>
              <a:rPr lang="en-US" dirty="0">
                <a:solidFill>
                  <a:srgbClr val="000000"/>
                </a:solidFill>
              </a:rPr>
              <a:t> correlates with </a:t>
            </a:r>
            <a:r>
              <a:rPr lang="en-US" dirty="0" smtClean="0">
                <a:solidFill>
                  <a:srgbClr val="000000"/>
                </a:solidFill>
              </a:rPr>
              <a:t>successful </a:t>
            </a:r>
            <a:r>
              <a:rPr lang="en-US" dirty="0" smtClean="0">
                <a:solidFill>
                  <a:srgbClr val="000000"/>
                </a:solidFill>
              </a:rPr>
              <a:t>lying (n</a:t>
            </a:r>
            <a:r>
              <a:rPr lang="en-US" dirty="0">
                <a:solidFill>
                  <a:srgbClr val="000000"/>
                </a:solidFill>
              </a:rPr>
              <a:t>=63, r=-.335, p=.</a:t>
            </a:r>
            <a:r>
              <a:rPr lang="en-US" dirty="0" smtClean="0">
                <a:solidFill>
                  <a:srgbClr val="000000"/>
                </a:solidFill>
              </a:rPr>
              <a:t>007) and A</a:t>
            </a:r>
            <a:r>
              <a:rPr lang="en-US" dirty="0" smtClean="0">
                <a:solidFill>
                  <a:srgbClr val="000000"/>
                </a:solidFill>
              </a:rPr>
              <a:t>-score </a:t>
            </a:r>
            <a:r>
              <a:rPr lang="en-US" i="1" dirty="0">
                <a:solidFill>
                  <a:srgbClr val="000000"/>
                </a:solidFill>
              </a:rPr>
              <a:t>positively</a:t>
            </a:r>
            <a:r>
              <a:rPr lang="en-US" dirty="0">
                <a:solidFill>
                  <a:srgbClr val="000000"/>
                </a:solidFill>
              </a:rPr>
              <a:t> correlates with </a:t>
            </a:r>
            <a:r>
              <a:rPr lang="en-US" dirty="0" smtClean="0">
                <a:solidFill>
                  <a:srgbClr val="000000"/>
                </a:solidFill>
              </a:rPr>
              <a:t>successful </a:t>
            </a:r>
            <a:r>
              <a:rPr lang="en-US" dirty="0" smtClean="0">
                <a:solidFill>
                  <a:srgbClr val="000000"/>
                </a:solidFill>
              </a:rPr>
              <a:t>lying (n</a:t>
            </a:r>
            <a:r>
              <a:rPr lang="en-US" dirty="0">
                <a:solidFill>
                  <a:srgbClr val="000000"/>
                </a:solidFill>
              </a:rPr>
              <a:t>=61, r=.274,p=.</a:t>
            </a:r>
            <a:r>
              <a:rPr lang="en-US" dirty="0" smtClean="0">
                <a:solidFill>
                  <a:srgbClr val="000000"/>
                </a:solidFill>
              </a:rPr>
              <a:t>003)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E-score </a:t>
            </a:r>
            <a:r>
              <a:rPr lang="en-US" dirty="0">
                <a:solidFill>
                  <a:srgbClr val="000000"/>
                </a:solidFill>
              </a:rPr>
              <a:t>positively correlates with confidence in lies </a:t>
            </a:r>
            <a:r>
              <a:rPr lang="en-US" dirty="0" smtClean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=63, r=.334, p=.</a:t>
            </a:r>
            <a:r>
              <a:rPr lang="en-US" dirty="0" smtClean="0">
                <a:solidFill>
                  <a:srgbClr val="000000"/>
                </a:solidFill>
              </a:rPr>
              <a:t>007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Like all Mandarin speakers in these respects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Across Female Mandarin 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A-score negatively correlates with success in lying (n</a:t>
            </a:r>
            <a:r>
              <a:rPr lang="en-US" dirty="0">
                <a:solidFill>
                  <a:srgbClr val="000000"/>
                </a:solidFill>
              </a:rPr>
              <a:t>=31, r=-.336, p=.</a:t>
            </a:r>
            <a:r>
              <a:rPr lang="en-US" dirty="0" smtClean="0">
                <a:solidFill>
                  <a:srgbClr val="000000"/>
                </a:solidFill>
              </a:rPr>
              <a:t>043)</a:t>
            </a:r>
            <a:endParaRPr lang="en-US" dirty="0" smtClean="0">
              <a:solidFill>
                <a:srgbClr val="000000"/>
              </a:solidFill>
            </a:endParaRPr>
          </a:p>
          <a:p>
            <a:pPr marL="301943" lvl="1" indent="0">
              <a:buNone/>
            </a:pPr>
            <a:endParaRPr lang="en-US" dirty="0">
              <a:solidFill>
                <a:srgbClr val="4BACC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Mandarin Male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8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A-score positively correlates with confidence </a:t>
            </a:r>
            <a:r>
              <a:rPr lang="en-US" dirty="0" smtClean="0">
                <a:solidFill>
                  <a:srgbClr val="000000"/>
                </a:solidFill>
              </a:rPr>
              <a:t>judgment (N</a:t>
            </a:r>
            <a:r>
              <a:rPr lang="en-US" dirty="0" smtClean="0">
                <a:solidFill>
                  <a:srgbClr val="000000"/>
                </a:solidFill>
              </a:rPr>
              <a:t>=34, r=.362, p=-.</a:t>
            </a:r>
            <a:r>
              <a:rPr lang="en-US" dirty="0" smtClean="0">
                <a:solidFill>
                  <a:srgbClr val="000000"/>
                </a:solidFill>
              </a:rPr>
              <a:t>036) as does C</a:t>
            </a:r>
            <a:r>
              <a:rPr lang="en-US" dirty="0" smtClean="0">
                <a:solidFill>
                  <a:srgbClr val="000000"/>
                </a:solidFill>
              </a:rPr>
              <a:t>-score </a:t>
            </a:r>
            <a:r>
              <a:rPr lang="en-US" dirty="0" smtClean="0">
                <a:solidFill>
                  <a:srgbClr val="000000"/>
                </a:solidFill>
              </a:rPr>
              <a:t>(N</a:t>
            </a:r>
            <a:r>
              <a:rPr lang="en-US" dirty="0">
                <a:solidFill>
                  <a:srgbClr val="000000"/>
                </a:solidFill>
              </a:rPr>
              <a:t>=34, r=</a:t>
            </a:r>
            <a:r>
              <a:rPr lang="en-US" dirty="0" smtClean="0">
                <a:solidFill>
                  <a:srgbClr val="000000"/>
                </a:solidFill>
              </a:rPr>
              <a:t>.035,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=.</a:t>
            </a:r>
            <a:r>
              <a:rPr lang="en-US" dirty="0" smtClean="0">
                <a:solidFill>
                  <a:srgbClr val="000000"/>
                </a:solidFill>
              </a:rPr>
              <a:t>046)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Male English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C-score negatively correlates with successful lying (N=88, r=-.215, p=-.045)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Female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6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</a:t>
            </a:r>
            <a:r>
              <a:rPr lang="en-US" dirty="0" smtClean="0"/>
              <a:t>currently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200" dirty="0" smtClean="0"/>
              <a:t>Do confidence </a:t>
            </a:r>
            <a:r>
              <a:rPr lang="en-US" sz="2200" dirty="0" smtClean="0"/>
              <a:t>in judgment correlate </a:t>
            </a:r>
            <a:r>
              <a:rPr lang="en-US" sz="2200" dirty="0" smtClean="0"/>
              <a:t>with successful judgment of truthful and untruthful statements? </a:t>
            </a:r>
            <a:r>
              <a:rPr lang="en-US" sz="2200" b="1" i="1" dirty="0" smtClean="0"/>
              <a:t>No but </a:t>
            </a:r>
            <a:r>
              <a:rPr lang="en-US" sz="2200" b="1" i="1" dirty="0" smtClean="0"/>
              <a:t>… they do correlate with success in lying</a:t>
            </a:r>
            <a:endParaRPr lang="en-US" sz="2200" b="1" i="1" dirty="0" smtClean="0"/>
          </a:p>
          <a:p>
            <a:r>
              <a:rPr lang="en-US" sz="2200" dirty="0" smtClean="0"/>
              <a:t>Are personality traits correlated with successful deception, or judgment of deception? </a:t>
            </a:r>
            <a:r>
              <a:rPr lang="en-US" sz="2200" b="1" i="1" dirty="0" smtClean="0"/>
              <a:t>Yes</a:t>
            </a:r>
          </a:p>
          <a:p>
            <a:r>
              <a:rPr lang="en-US" sz="2200" dirty="0" smtClean="0"/>
              <a:t>Are people who are successful at lying also better at judging truthful/untruthful statements? </a:t>
            </a:r>
            <a:r>
              <a:rPr lang="en-US" sz="2200" b="1" i="1" dirty="0" smtClean="0"/>
              <a:t>Yes</a:t>
            </a:r>
          </a:p>
          <a:p>
            <a:r>
              <a:rPr lang="en-US" sz="2200" dirty="0" smtClean="0"/>
              <a:t>Do differences in gender and ethnicity/culture play a role in deception production and recognition?  </a:t>
            </a:r>
            <a:r>
              <a:rPr lang="en-US" sz="2200" b="1" i="1" dirty="0" smtClean="0"/>
              <a:t>Yes</a:t>
            </a:r>
          </a:p>
          <a:p>
            <a:pPr lvl="1"/>
            <a:r>
              <a:rPr lang="en-US" sz="1800" dirty="0" smtClean="0"/>
              <a:t>Differences in confidence by gender</a:t>
            </a:r>
          </a:p>
          <a:p>
            <a:pPr lvl="1"/>
            <a:r>
              <a:rPr lang="en-US" sz="1800" dirty="0" smtClean="0"/>
              <a:t>Differences in correlation of personality traits with success in deceiving and detecting deception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Remaining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duration of session affect outcome?    (Do follow up questions </a:t>
            </a:r>
            <a:r>
              <a:rPr lang="en-US" dirty="0" smtClean="0"/>
              <a:t>help interviewer?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Are some questions easier to judge or to lie about?   (e.g. Yes/no questions, personal questions)</a:t>
            </a:r>
          </a:p>
          <a:p>
            <a:r>
              <a:rPr lang="en-US" dirty="0" smtClean="0"/>
              <a:t>What lexical and acoustic/prosodic cues correlate with deception vs. truth?  </a:t>
            </a:r>
          </a:p>
          <a:p>
            <a:pPr lvl="1"/>
            <a:r>
              <a:rPr lang="en-US" dirty="0" smtClean="0"/>
              <a:t>How do these differ by gender and culture?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Used Amazon Mechanical Turk to transcribe interviews</a:t>
            </a:r>
          </a:p>
          <a:p>
            <a:pPr lvl="1"/>
            <a:r>
              <a:rPr lang="en-US" smtClean="0"/>
              <a:t>Challenges: cost, speed, quality</a:t>
            </a:r>
          </a:p>
          <a:p>
            <a:pPr lvl="1"/>
            <a:r>
              <a:rPr lang="en-US" smtClean="0"/>
              <a:t>3 transcribers per speech segment</a:t>
            </a:r>
          </a:p>
          <a:p>
            <a:r>
              <a:rPr lang="en-US" smtClean="0"/>
              <a:t>Use Rover approach  to find best transcription</a:t>
            </a:r>
          </a:p>
          <a:p>
            <a:pPr lvl="1"/>
            <a:r>
              <a:rPr lang="en-US" smtClean="0"/>
              <a:t>1 its really fun um I go like to a place downtown yeah um</a:t>
            </a:r>
          </a:p>
          <a:p>
            <a:pPr lvl="1"/>
            <a:r>
              <a:rPr lang="en-US" smtClean="0"/>
              <a:t>2 its really fun i go to like a place downtown huh yeah um </a:t>
            </a:r>
          </a:p>
          <a:p>
            <a:pPr lvl="1"/>
            <a:r>
              <a:rPr lang="en-US" smtClean="0"/>
              <a:t>3 it's really fun um I go like to a place downtown yeah um</a:t>
            </a:r>
          </a:p>
          <a:p>
            <a:r>
              <a:rPr lang="en-US" smtClean="0"/>
              <a:t>Result: its really fun um i go like to a place downtown yeah um</a:t>
            </a:r>
          </a:p>
          <a:p>
            <a:endParaRPr lang="en-US" dirty="0" smtClean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805C-28CD-9843-B703-98EB13E4149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 transcripts with speech using HTK-based forced alignment </a:t>
            </a:r>
          </a:p>
          <a:p>
            <a:pPr lvl="1"/>
            <a:r>
              <a:rPr lang="en-US" dirty="0" err="1" smtClean="0"/>
              <a:t>Prosodylab</a:t>
            </a:r>
            <a:r>
              <a:rPr lang="en-US" dirty="0"/>
              <a:t>-Aligner: low accuracy on Mandarin </a:t>
            </a:r>
            <a:r>
              <a:rPr lang="en-US" dirty="0" smtClean="0"/>
              <a:t>speakers</a:t>
            </a:r>
          </a:p>
          <a:p>
            <a:pPr lvl="1"/>
            <a:r>
              <a:rPr lang="en-US" dirty="0" smtClean="0"/>
              <a:t>Penn Phonetics Lab </a:t>
            </a:r>
            <a:r>
              <a:rPr lang="en-US" dirty="0"/>
              <a:t>Forced Aligner: </a:t>
            </a:r>
            <a:r>
              <a:rPr lang="en-US" dirty="0" smtClean="0"/>
              <a:t>picks </a:t>
            </a:r>
            <a:r>
              <a:rPr lang="en-US" dirty="0"/>
              <a:t>up the </a:t>
            </a:r>
            <a:r>
              <a:rPr lang="en-US" dirty="0" smtClean="0"/>
              <a:t>background </a:t>
            </a:r>
            <a:r>
              <a:rPr lang="en-US" dirty="0"/>
              <a:t>noise as </a:t>
            </a:r>
            <a:r>
              <a:rPr lang="en-US" dirty="0" smtClean="0"/>
              <a:t>speech</a:t>
            </a:r>
          </a:p>
          <a:p>
            <a:r>
              <a:rPr lang="en-US" dirty="0" smtClean="0"/>
              <a:t>Currently building our own aligner: trained on native American English and non-native English speech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Alignment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</a:t>
            </a:r>
            <a:r>
              <a:rPr lang="en-US" dirty="0" smtClean="0"/>
              <a:t>Arabic-speaking subjects or??</a:t>
            </a:r>
            <a:endParaRPr lang="en-US" dirty="0" smtClean="0"/>
          </a:p>
          <a:p>
            <a:r>
              <a:rPr lang="en-US" dirty="0" smtClean="0"/>
              <a:t>Feature </a:t>
            </a:r>
            <a:r>
              <a:rPr lang="en-US" dirty="0" smtClean="0"/>
              <a:t>extraction under way</a:t>
            </a:r>
            <a:endParaRPr lang="en-US" dirty="0" smtClean="0"/>
          </a:p>
          <a:p>
            <a:pPr lvl="1"/>
            <a:r>
              <a:rPr lang="en-US" dirty="0" smtClean="0"/>
              <a:t>Acoustic/Prosodic (i.e. duration, speaking rate, pitch, pause)</a:t>
            </a:r>
          </a:p>
          <a:p>
            <a:pPr lvl="1"/>
            <a:r>
              <a:rPr lang="en-US" dirty="0" err="1" smtClean="0"/>
              <a:t>Lexico</a:t>
            </a:r>
            <a:r>
              <a:rPr lang="en-US" dirty="0" smtClean="0"/>
              <a:t>/Syntactic (i.e. laughter, </a:t>
            </a:r>
            <a:r>
              <a:rPr lang="en-US" dirty="0" err="1" smtClean="0"/>
              <a:t>disfluencies</a:t>
            </a:r>
            <a:r>
              <a:rPr lang="en-US" dirty="0" smtClean="0"/>
              <a:t>, hedges)</a:t>
            </a:r>
            <a:endParaRPr lang="en-US" dirty="0"/>
          </a:p>
          <a:p>
            <a:r>
              <a:rPr lang="en-US" dirty="0" smtClean="0"/>
              <a:t>Machine learning experiments to identify features significantly associated with deceptive vs. non-deceptive speech</a:t>
            </a:r>
          </a:p>
        </p:txBody>
      </p:sp>
    </p:spTree>
    <p:extLst>
      <p:ext uri="{BB962C8B-B14F-4D97-AF65-F5344CB8AC3E}">
        <p14:creationId xmlns:p14="http://schemas.microsoft.com/office/powerpoint/2010/main" val="166629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400" b="1" u="sng">
                <a:latin typeface="Palatino Linotype" charset="0"/>
              </a:rPr>
              <a:t>Progress Towards Goals (or New Goals)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All sites have IRB approval from all institutions and Air Force Surgeon General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Recorded 122 American and Mandarin speakers (male and female) deceiving and not, using “fake resume” paradigm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Currently transcribing using Amazon Mechanical Turk and aligning transcriptions automatically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Preliminary results: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Gender, culture, and personality scores all play a role in ability to detect deception and to deceive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Over all: Success in deception positively correlates with success in detecting deception</a:t>
            </a:r>
            <a:endParaRPr lang="en-US" sz="2000" dirty="0">
              <a:latin typeface="Arial" charset="0"/>
            </a:endParaRP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C650DE-73F4-F24C-92F4-AA855F6ADAFD}" type="slidenum">
              <a:rPr lang="en-US" sz="1400"/>
              <a:pPr/>
              <a:t>3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400" b="1" u="sng">
                <a:latin typeface="Palatino Linotype" charset="0"/>
              </a:rPr>
              <a:t>Publications or Transitions Attributed to the Grant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Talks at Columbia, Hong Kong University of Science and Technology, UT Dallas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Papers </a:t>
            </a:r>
            <a:r>
              <a:rPr lang="en-US" sz="2400" smtClean="0">
                <a:latin typeface="Arial" charset="0"/>
              </a:rPr>
              <a:t>this summer</a:t>
            </a:r>
            <a:endParaRPr lang="en-US" sz="2400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Many students involved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Sarah </a:t>
            </a:r>
            <a:r>
              <a:rPr lang="en-US" sz="2000" dirty="0" err="1" smtClean="0">
                <a:latin typeface="Arial" charset="0"/>
              </a:rPr>
              <a:t>Ita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Levitan</a:t>
            </a:r>
            <a:r>
              <a:rPr lang="en-US" sz="2000" dirty="0" smtClean="0">
                <a:latin typeface="Arial" charset="0"/>
              </a:rPr>
              <a:t>, Laura </a:t>
            </a:r>
            <a:r>
              <a:rPr lang="en-US" sz="2000" dirty="0" err="1" smtClean="0">
                <a:latin typeface="Arial" charset="0"/>
              </a:rPr>
              <a:t>Willson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Guozhen</a:t>
            </a:r>
            <a:r>
              <a:rPr lang="en-US" sz="2000" dirty="0" smtClean="0">
                <a:latin typeface="Arial" charset="0"/>
              </a:rPr>
              <a:t> An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Helena </a:t>
            </a:r>
            <a:r>
              <a:rPr lang="en-US" sz="2000" dirty="0" err="1" smtClean="0">
                <a:latin typeface="Arial" charset="0"/>
              </a:rPr>
              <a:t>Belhumeur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Nishmar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Cesteros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Angela </a:t>
            </a:r>
            <a:r>
              <a:rPr lang="en-US" sz="2000" dirty="0" err="1" smtClean="0">
                <a:latin typeface="Arial" charset="0"/>
              </a:rPr>
              <a:t>Filley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Lingshi</a:t>
            </a:r>
            <a:r>
              <a:rPr lang="en-US" sz="2000" dirty="0" smtClean="0">
                <a:latin typeface="Arial" charset="0"/>
              </a:rPr>
              <a:t> Huang, Melissa </a:t>
            </a:r>
            <a:r>
              <a:rPr lang="en-US" sz="2000" dirty="0" smtClean="0">
                <a:latin typeface="Arial" charset="0"/>
              </a:rPr>
              <a:t>Kaufman-</a:t>
            </a:r>
            <a:r>
              <a:rPr lang="en-US" sz="2000" dirty="0" err="1" smtClean="0">
                <a:latin typeface="Arial" charset="0"/>
              </a:rPr>
              <a:t>Gomez</a:t>
            </a:r>
            <a:r>
              <a:rPr lang="en-US" sz="2000" dirty="0" err="1" smtClean="0">
                <a:latin typeface="Arial" charset="0"/>
              </a:rPr>
              <a:t>,Yvonne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Missry</a:t>
            </a:r>
            <a:r>
              <a:rPr lang="en-US" sz="2000" dirty="0" smtClean="0">
                <a:latin typeface="Arial" charset="0"/>
              </a:rPr>
              <a:t>, Elizabeth </a:t>
            </a:r>
            <a:r>
              <a:rPr lang="en-US" sz="2000" dirty="0" err="1" smtClean="0">
                <a:latin typeface="Arial" charset="0"/>
              </a:rPr>
              <a:t>Pettiti</a:t>
            </a:r>
            <a:r>
              <a:rPr lang="en-US" sz="2000" dirty="0" smtClean="0">
                <a:latin typeface="Arial" charset="0"/>
              </a:rPr>
              <a:t>, Sarah Roth, Molly </a:t>
            </a:r>
            <a:r>
              <a:rPr lang="en-US" sz="2000" dirty="0" smtClean="0">
                <a:latin typeface="Arial" charset="0"/>
              </a:rPr>
              <a:t>Scott, Jenny Senior, Min Sun Song, Grace </a:t>
            </a:r>
            <a:r>
              <a:rPr lang="en-US" sz="2000" dirty="0" err="1" smtClean="0">
                <a:latin typeface="Arial" charset="0"/>
              </a:rPr>
              <a:t>Ulinski</a:t>
            </a:r>
            <a:r>
              <a:rPr lang="en-US" sz="2000" dirty="0" smtClean="0">
                <a:latin typeface="Arial" charset="0"/>
              </a:rPr>
              <a:t>, Christine Wang</a:t>
            </a:r>
          </a:p>
          <a:p>
            <a:pPr lvl="1" eaLnBrk="1" hangingPunct="1"/>
            <a:endParaRPr lang="en-US" sz="2000" dirty="0">
              <a:latin typeface="Arial" charset="0"/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16EBE-A039-544C-80D0-20E8C538D19B}" type="slidenum">
              <a:rPr lang="en-US" sz="1400"/>
              <a:pPr/>
              <a:t>30</a:t>
            </a:fld>
            <a:endParaRPr 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80380C1-EB64-BA4A-8B66-B4E266B248BE}" type="slidenum">
              <a:rPr lang="en-US"/>
              <a:pPr/>
              <a:t>4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Everyday Lies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charset="0"/>
              </a:rPr>
              <a:t>Ordinary people tell an average of 2 lies per day</a:t>
            </a:r>
          </a:p>
          <a:p>
            <a:pPr marL="301943" lvl="1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charset="0"/>
              </a:rPr>
              <a:t>I’m sorry, can I call you back?  I’m talking to my son in Taiwan.  (Ballston, 6/17/14).</a:t>
            </a:r>
            <a:endParaRPr lang="en-US" i="1" dirty="0">
              <a:solidFill>
                <a:srgbClr val="FF0000"/>
              </a:solidFill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In many cultures </a:t>
            </a:r>
            <a:r>
              <a:rPr lang="en-US" i="1" dirty="0" smtClean="0">
                <a:latin typeface="Times New Roman" charset="0"/>
              </a:rPr>
              <a:t>white lies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b="1" i="1" dirty="0" smtClean="0">
                <a:latin typeface="Times New Roman" charset="0"/>
              </a:rPr>
              <a:t>more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acceptable than </a:t>
            </a:r>
            <a:r>
              <a:rPr lang="en-US" dirty="0" smtClean="0">
                <a:latin typeface="Times New Roman" charset="0"/>
              </a:rPr>
              <a:t>truth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Likelihood of being caught is low</a:t>
            </a:r>
          </a:p>
          <a:p>
            <a:pPr lvl="1"/>
            <a:r>
              <a:rPr lang="en-US" dirty="0">
                <a:latin typeface="Times New Roman" charset="0"/>
              </a:rPr>
              <a:t>Rewards  also low </a:t>
            </a:r>
            <a:r>
              <a:rPr lang="en-US" b="1" i="1" dirty="0">
                <a:latin typeface="Times New Roman" charset="0"/>
              </a:rPr>
              <a:t>but</a:t>
            </a:r>
            <a:r>
              <a:rPr lang="en-US" dirty="0">
                <a:latin typeface="Times New Roman" charset="0"/>
              </a:rPr>
              <a:t> outweigh consequences of being caught</a:t>
            </a:r>
          </a:p>
          <a:p>
            <a:r>
              <a:rPr lang="en-US" dirty="0">
                <a:latin typeface="Times New Roman" charset="0"/>
              </a:rPr>
              <a:t>Not so easy to detect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B0C4AE1-F709-2745-A980-6BC2D31FDCB8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Times New Roman" charset="0"/>
              </a:rPr>
              <a:t>‘</a:t>
            </a:r>
            <a:r>
              <a:rPr lang="en-US" dirty="0" smtClean="0">
                <a:latin typeface="Times New Roman" charset="0"/>
              </a:rPr>
              <a:t>Serious’ Lies</a:t>
            </a:r>
            <a:endParaRPr lang="en-US" dirty="0">
              <a:latin typeface="Times New Roman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Lies where</a:t>
            </a:r>
          </a:p>
          <a:p>
            <a:pPr lvl="1"/>
            <a:r>
              <a:rPr lang="en-US" dirty="0">
                <a:latin typeface="Times New Roman" charset="0"/>
              </a:rPr>
              <a:t>Risks </a:t>
            </a:r>
            <a:r>
              <a:rPr lang="en-US" dirty="0" smtClean="0">
                <a:latin typeface="Times New Roman" charset="0"/>
              </a:rPr>
              <a:t>and rewards high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</a:rPr>
              <a:t>Emotional </a:t>
            </a:r>
            <a:r>
              <a:rPr lang="en-US" dirty="0">
                <a:latin typeface="Times New Roman" charset="0"/>
              </a:rPr>
              <a:t>consequences </a:t>
            </a:r>
            <a:r>
              <a:rPr lang="en-US" dirty="0" smtClean="0">
                <a:latin typeface="Times New Roman" charset="0"/>
              </a:rPr>
              <a:t>(fear, elation) harder to control</a:t>
            </a:r>
          </a:p>
          <a:p>
            <a:pPr lvl="1"/>
            <a:r>
              <a:rPr lang="en-US" dirty="0" smtClean="0">
                <a:latin typeface="Times New Roman" charset="0"/>
              </a:rPr>
              <a:t>Greater cognitive load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Hypothesis:  these are easier to detect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By humans?</a:t>
            </a:r>
          </a:p>
          <a:p>
            <a:pPr lvl="1"/>
            <a:r>
              <a:rPr lang="en-US" dirty="0">
                <a:latin typeface="Times New Roman" charset="0"/>
              </a:rPr>
              <a:t>By machines?</a:t>
            </a: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E62ADF2-3515-654A-9D44-F9A95BEDFA30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 Definition of Deception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Deliberate choice to mislead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Without 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prior notification</a:t>
            </a:r>
          </a:p>
          <a:p>
            <a:pPr lvl="1"/>
            <a:r>
              <a:rPr lang="en-US" dirty="0">
                <a:latin typeface="Times New Roman" charset="0"/>
              </a:rPr>
              <a:t>To 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gain some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advantage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or to 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avoid some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penalty</a:t>
            </a:r>
          </a:p>
          <a:p>
            <a:r>
              <a:rPr lang="en-US" b="1" i="1" dirty="0">
                <a:latin typeface="Times New Roman" charset="0"/>
              </a:rPr>
              <a:t>Not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:</a:t>
            </a:r>
          </a:p>
          <a:p>
            <a:pPr lvl="1"/>
            <a:r>
              <a:rPr lang="en-US" dirty="0">
                <a:latin typeface="Times New Roman" charset="0"/>
              </a:rPr>
              <a:t>Self-deception, delusion, pathological behavior</a:t>
            </a:r>
          </a:p>
          <a:p>
            <a:pPr lvl="1"/>
            <a:r>
              <a:rPr lang="en-US" dirty="0">
                <a:latin typeface="Times New Roman" charset="0"/>
              </a:rPr>
              <a:t>Theater</a:t>
            </a:r>
          </a:p>
          <a:p>
            <a:pPr lvl="1"/>
            <a:r>
              <a:rPr lang="en-US" dirty="0">
                <a:latin typeface="Times New Roman" charset="0"/>
              </a:rPr>
              <a:t>Falsehoods due to ignorance/error</a:t>
            </a:r>
          </a:p>
          <a:p>
            <a:endParaRPr lang="en-US" i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Body posture and gestures </a:t>
            </a:r>
            <a:r>
              <a:rPr lang="en-US" dirty="0">
                <a:latin typeface="Times New Roman" charset="0"/>
              </a:rPr>
              <a:t>(</a:t>
            </a:r>
            <a:r>
              <a:rPr lang="en-US" dirty="0" err="1">
                <a:latin typeface="Times New Roman" charset="0"/>
              </a:rPr>
              <a:t>Burgoon</a:t>
            </a:r>
            <a:r>
              <a:rPr lang="en-US" dirty="0">
                <a:latin typeface="Times New Roman" charset="0"/>
              </a:rPr>
              <a:t> et al </a:t>
            </a:r>
            <a:r>
              <a:rPr lang="en-US" dirty="0" smtClean="0">
                <a:latin typeface="Times New Roman" charset="0"/>
              </a:rPr>
              <a:t>‘94</a:t>
            </a:r>
            <a:r>
              <a:rPr lang="en-US" dirty="0">
                <a:latin typeface="Times New Roman" charset="0"/>
              </a:rPr>
              <a:t>)</a:t>
            </a:r>
          </a:p>
          <a:p>
            <a:pPr lvl="2"/>
            <a:r>
              <a:rPr lang="en-US" dirty="0">
                <a:latin typeface="Times New Roman" charset="0"/>
              </a:rPr>
              <a:t>Complete shifts in posture, touching </a:t>
            </a:r>
            <a:r>
              <a:rPr lang="en-US" dirty="0" smtClean="0">
                <a:latin typeface="Times New Roman" charset="0"/>
              </a:rPr>
              <a:t>one’s </a:t>
            </a:r>
            <a:r>
              <a:rPr lang="en-US" dirty="0">
                <a:latin typeface="Times New Roman" charset="0"/>
              </a:rPr>
              <a:t>face,…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  <a:latin typeface="Times New Roman" charset="0"/>
              </a:rPr>
              <a:t>Microexpressions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(Ekman </a:t>
            </a:r>
            <a:r>
              <a:rPr lang="en-US" dirty="0" smtClean="0">
                <a:latin typeface="Times New Roman" charset="0"/>
              </a:rPr>
              <a:t>‘76</a:t>
            </a:r>
            <a:r>
              <a:rPr lang="en-US" dirty="0">
                <a:latin typeface="Times New Roman" charset="0"/>
              </a:rPr>
              <a:t>, Frank </a:t>
            </a:r>
            <a:r>
              <a:rPr lang="en-US" dirty="0" smtClean="0">
                <a:latin typeface="Times New Roman" charset="0"/>
              </a:rPr>
              <a:t>‘03</a:t>
            </a:r>
            <a:r>
              <a:rPr lang="en-US" dirty="0">
                <a:latin typeface="Times New Roman" charset="0"/>
              </a:rPr>
              <a:t>)</a:t>
            </a:r>
          </a:p>
          <a:p>
            <a:pPr lvl="2"/>
            <a:r>
              <a:rPr lang="en-US" dirty="0">
                <a:latin typeface="Times New Roman" charset="0"/>
              </a:rPr>
              <a:t>Fleeting traces of fear, elation,…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Biometric factors</a:t>
            </a:r>
            <a:r>
              <a:rPr lang="en-US" dirty="0">
                <a:latin typeface="Times New Roman" charset="0"/>
              </a:rPr>
              <a:t> (Horvath </a:t>
            </a:r>
            <a:r>
              <a:rPr lang="en-US" dirty="0" smtClean="0">
                <a:latin typeface="Times New Roman" charset="0"/>
              </a:rPr>
              <a:t>‘73</a:t>
            </a:r>
            <a:r>
              <a:rPr lang="en-US" dirty="0">
                <a:latin typeface="Times New Roman" charset="0"/>
              </a:rPr>
              <a:t>)</a:t>
            </a:r>
          </a:p>
          <a:p>
            <a:pPr lvl="2"/>
            <a:r>
              <a:rPr lang="en-US" dirty="0">
                <a:latin typeface="Times New Roman" charset="0"/>
              </a:rPr>
              <a:t>Increased blood pressure, perspiration, respiration…other correlates of stress</a:t>
            </a:r>
          </a:p>
          <a:p>
            <a:pPr lvl="2"/>
            <a:r>
              <a:rPr lang="en-US" dirty="0" smtClean="0">
                <a:latin typeface="Times New Roman" charset="0"/>
              </a:rPr>
              <a:t>Odor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Changes in brain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activation</a:t>
            </a:r>
            <a:endParaRPr lang="en-US" dirty="0">
              <a:solidFill>
                <a:schemeClr val="accent2"/>
              </a:solidFill>
              <a:latin typeface="Times New Roman" charset="0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Variation in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what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is said and </a:t>
            </a:r>
            <a:r>
              <a:rPr lang="en-US" b="1" i="1" dirty="0">
                <a:solidFill>
                  <a:schemeClr val="accent2"/>
                </a:solidFill>
                <a:latin typeface="Times New Roman" charset="0"/>
              </a:rPr>
              <a:t>how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(Hirschberg et al ‘05, Adams ‘96</a:t>
            </a:r>
            <a:r>
              <a:rPr lang="en-US" dirty="0">
                <a:latin typeface="Times New Roman" charset="0"/>
              </a:rPr>
              <a:t>, </a:t>
            </a:r>
            <a:r>
              <a:rPr lang="en-US" dirty="0" err="1">
                <a:latin typeface="Times New Roman" charset="0"/>
              </a:rPr>
              <a:t>Pennebaker</a:t>
            </a:r>
            <a:r>
              <a:rPr lang="en-US" dirty="0">
                <a:latin typeface="Times New Roman" charset="0"/>
              </a:rPr>
              <a:t> et </a:t>
            </a:r>
            <a:r>
              <a:rPr lang="en-US" dirty="0" smtClean="0">
                <a:latin typeface="Times New Roman" charset="0"/>
              </a:rPr>
              <a:t>al ‘01</a:t>
            </a:r>
            <a:r>
              <a:rPr lang="en-US" dirty="0">
                <a:latin typeface="Times New Roman" charset="0"/>
              </a:rPr>
              <a:t>, Streeter et al </a:t>
            </a:r>
            <a:r>
              <a:rPr lang="en-US" dirty="0" smtClean="0">
                <a:latin typeface="Times New Roman" charset="0"/>
              </a:rPr>
              <a:t>‘77</a:t>
            </a:r>
            <a:r>
              <a:rPr lang="en-US" dirty="0">
                <a:latin typeface="Times New Roman" charset="0"/>
              </a:rPr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ECBF142-F901-7D4D-B05E-CE4457019C1A}" type="slidenum">
              <a:rPr lang="en-US"/>
              <a:pPr/>
              <a:t>7</a:t>
            </a:fld>
            <a:endParaRPr lang="en-US"/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</a:rPr>
              <a:t>Multiple Dimensions of Deception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charset="0"/>
              </a:rPr>
              <a:t>Goal: </a:t>
            </a:r>
          </a:p>
          <a:p>
            <a:pPr lvl="1"/>
            <a:r>
              <a:rPr lang="en-US" dirty="0">
                <a:latin typeface="Times New Roman" charset="0"/>
              </a:rPr>
              <a:t>Identify a 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set of acoustic, prosodic, and lexical features</a:t>
            </a:r>
            <a:r>
              <a:rPr lang="en-US" dirty="0">
                <a:latin typeface="Times New Roman" charset="0"/>
              </a:rPr>
              <a:t> that distinguish between deceptive and non-deceptive speech </a:t>
            </a:r>
            <a:r>
              <a:rPr lang="en-US" b="1" i="1" dirty="0">
                <a:solidFill>
                  <a:srgbClr val="0000FF"/>
                </a:solidFill>
                <a:latin typeface="Times New Roman" charset="0"/>
              </a:rPr>
              <a:t>as well or better than human judges</a:t>
            </a:r>
          </a:p>
          <a:p>
            <a:r>
              <a:rPr lang="en-US" dirty="0">
                <a:latin typeface="Times New Roman" charset="0"/>
              </a:rPr>
              <a:t>Method:</a:t>
            </a:r>
          </a:p>
          <a:p>
            <a:pPr lvl="1"/>
            <a:r>
              <a:rPr lang="en-US" dirty="0" smtClean="0">
                <a:latin typeface="Times New Roman" charset="0"/>
              </a:rPr>
              <a:t>Elicit and record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</a:rPr>
              <a:t>corpora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of deceptive/non-deceptive speech </a:t>
            </a:r>
          </a:p>
          <a:p>
            <a:pPr lvl="1"/>
            <a:r>
              <a:rPr lang="en-US" dirty="0">
                <a:latin typeface="Times New Roman" charset="0"/>
              </a:rPr>
              <a:t>Extract 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acoustic, prosodic, and lexical features</a:t>
            </a:r>
            <a:r>
              <a:rPr lang="en-US" dirty="0">
                <a:latin typeface="Times New Roman" charset="0"/>
              </a:rPr>
              <a:t> based on previous literature and our work in emotional speech and speaker id</a:t>
            </a:r>
          </a:p>
          <a:p>
            <a:pPr lvl="1"/>
            <a:r>
              <a:rPr lang="en-US" dirty="0">
                <a:latin typeface="Times New Roman" charset="0"/>
              </a:rPr>
              <a:t>Use statistical 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Machine Learning</a:t>
            </a:r>
            <a:r>
              <a:rPr lang="en-US" dirty="0">
                <a:latin typeface="Times New Roman" charset="0"/>
              </a:rPr>
              <a:t> techniques to train models to classify deceptive vs. non-deceptive speech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0E96780-B84D-A542-9D25-8AF01DA3A0AA}" type="slidenum">
              <a:rPr lang="en-US"/>
              <a:pPr/>
              <a:t>8</a:t>
            </a:fld>
            <a:endParaRPr lang="en-US"/>
          </a:p>
        </p:txBody>
      </p:sp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charset="0"/>
              </a:rPr>
              <a:t>Our Corpus</a:t>
            </a:r>
            <a:r>
              <a:rPr lang="en-US" sz="2800" dirty="0">
                <a:latin typeface="Times New Roman" charset="0"/>
              </a:rPr>
              <a:t>-Based Approach to Deception Detection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Previous Work</a:t>
            </a:r>
            <a:endParaRPr lang="en-US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Columbia/SRI/Colorado Deception Corpus </a:t>
            </a:r>
          </a:p>
          <a:p>
            <a:pPr lvl="1"/>
            <a:r>
              <a:rPr lang="en-US" dirty="0" smtClean="0"/>
              <a:t>Within subject (32 </a:t>
            </a:r>
            <a:r>
              <a:rPr lang="en-US" dirty="0" smtClean="0"/>
              <a:t>Americans) </a:t>
            </a:r>
            <a:r>
              <a:rPr lang="en-US" dirty="0" smtClean="0"/>
              <a:t>25-50m interviews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ubjects motivated to lie or tell truth about own performance on series of tests (~15h speech)</a:t>
            </a:r>
          </a:p>
          <a:p>
            <a:pPr lvl="1"/>
            <a:r>
              <a:rPr lang="en-US" dirty="0" smtClean="0"/>
              <a:t>Recorded, transcribed, analyzed for ~250 lexical and acoustic-prosodic features</a:t>
            </a:r>
          </a:p>
          <a:p>
            <a:pPr lvl="1"/>
            <a:r>
              <a:rPr lang="en-US" dirty="0" smtClean="0"/>
              <a:t>Machine Learning classifiers -&gt;70% accuracy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uman performance &lt; chance </a:t>
            </a:r>
          </a:p>
          <a:p>
            <a:pPr lvl="2"/>
            <a:r>
              <a:rPr lang="en-US" dirty="0" smtClean="0"/>
              <a:t>Performance on personality tests correlated with greater </a:t>
            </a:r>
            <a:r>
              <a:rPr lang="en-US" dirty="0" smtClean="0"/>
              <a:t>success – could this predict individual differences in deceiving behaviors?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B10997E-3A30-4B4C-A7BB-83CE5F6A60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2416</Words>
  <Application>Microsoft Macintosh PowerPoint</Application>
  <PresentationFormat>On-screen Show (4:3)</PresentationFormat>
  <Paragraphs>248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Identifying Deceptive Speech Across Cultures (FA9550-11-1-0120)</vt:lpstr>
      <vt:lpstr>Research Goals</vt:lpstr>
      <vt:lpstr>Progress Towards Goals (or New Goals)</vt:lpstr>
      <vt:lpstr>Everyday Lies</vt:lpstr>
      <vt:lpstr>‘Serious’ Lies</vt:lpstr>
      <vt:lpstr>A Definition of Deception</vt:lpstr>
      <vt:lpstr>Multiple Dimensions of Deception</vt:lpstr>
      <vt:lpstr>Our Corpus-Based Approach to Deception Detection</vt:lpstr>
      <vt:lpstr>Our Previous Work</vt:lpstr>
      <vt:lpstr>Cross Cultural Cues to Deception</vt:lpstr>
      <vt:lpstr>PowerPoint Presentation</vt:lpstr>
      <vt:lpstr>“Fake Resume” Variant, Mandarins and Americans Speaking English </vt:lpstr>
      <vt:lpstr>Biographical Questionnaire</vt:lpstr>
      <vt:lpstr>NEO-FFI</vt:lpstr>
      <vt:lpstr>Five Factors</vt:lpstr>
      <vt:lpstr>Current status</vt:lpstr>
      <vt:lpstr>Over All Subjects</vt:lpstr>
      <vt:lpstr>PowerPoint Presentation</vt:lpstr>
      <vt:lpstr>Results by Gender</vt:lpstr>
      <vt:lpstr>Results Across All Mandarin Speaking Participants </vt:lpstr>
      <vt:lpstr>Across Female Mandarin Speakers</vt:lpstr>
      <vt:lpstr>Across Mandarin Male </vt:lpstr>
      <vt:lpstr>Across Male English Participants</vt:lpstr>
      <vt:lpstr>Across Female English</vt:lpstr>
      <vt:lpstr>What do we currently find?</vt:lpstr>
      <vt:lpstr>Remaining Questions</vt:lpstr>
      <vt:lpstr>Transcription</vt:lpstr>
      <vt:lpstr>Alignment</vt:lpstr>
      <vt:lpstr>Future work</vt:lpstr>
      <vt:lpstr>Publications or Transitions Attributed to the Grant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Myung, Jay I Civ USAF AFMC AFOSR/RSL</dc:creator>
  <cp:lastModifiedBy>Julia Hirschberg</cp:lastModifiedBy>
  <cp:revision>112</cp:revision>
  <cp:lastPrinted>1601-01-01T00:00:00Z</cp:lastPrinted>
  <dcterms:created xsi:type="dcterms:W3CDTF">1601-01-01T00:00:00Z</dcterms:created>
  <dcterms:modified xsi:type="dcterms:W3CDTF">2014-06-18T02:37:02Z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