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262" r:id="rId3"/>
    <p:sldId id="263" r:id="rId4"/>
    <p:sldId id="264" r:id="rId5"/>
    <p:sldId id="259" r:id="rId6"/>
    <p:sldId id="265" r:id="rId7"/>
    <p:sldId id="266" r:id="rId8"/>
    <p:sldId id="261" r:id="rId9"/>
    <p:sldId id="267" r:id="rId10"/>
    <p:sldId id="270" r:id="rId11"/>
    <p:sldId id="271" r:id="rId12"/>
    <p:sldId id="269" r:id="rId13"/>
    <p:sldId id="268" r:id="rId14"/>
    <p:sldId id="285" r:id="rId15"/>
    <p:sldId id="273" r:id="rId16"/>
    <p:sldId id="274" r:id="rId17"/>
    <p:sldId id="275" r:id="rId18"/>
    <p:sldId id="276" r:id="rId19"/>
    <p:sldId id="277" r:id="rId20"/>
    <p:sldId id="283" r:id="rId21"/>
    <p:sldId id="284" r:id="rId22"/>
    <p:sldId id="282" r:id="rId23"/>
    <p:sldId id="281"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91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C0B1A-FAD3-4BB6-8D71-385D61188A93}" type="datetimeFigureOut">
              <a:rPr lang="en-US" smtClean="0"/>
              <a:pPr/>
              <a:t>11/16/2009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AED17B-399B-4319-B5D9-6ED316A4499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ED17B-399B-4319-B5D9-6ED316A4499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ED17B-399B-4319-B5D9-6ED316A449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AED17B-399B-4319-B5D9-6ED316A4499A}"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ED17B-399B-4319-B5D9-6ED316A4499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ED17B-399B-4319-B5D9-6ED316A4499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ED17B-399B-4319-B5D9-6ED316A449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ED17B-399B-4319-B5D9-6ED316A449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ED17B-399B-4319-B5D9-6ED316A4499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ED17B-399B-4319-B5D9-6ED316A449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AED17B-399B-4319-B5D9-6ED316A449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EA30D8-2D23-44B5-B095-DCB6F8B623D5}" type="datetimeFigureOut">
              <a:rPr lang="en-US" smtClean="0"/>
              <a:pPr/>
              <a:t>11/16/2009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CDBB5C-A22A-4CF4-81D4-4C330DF0E351}"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A30D8-2D23-44B5-B095-DCB6F8B623D5}" type="datetimeFigureOut">
              <a:rPr lang="en-US" smtClean="0"/>
              <a:pPr/>
              <a:t>11/16/2009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DBB5C-A22A-4CF4-81D4-4C330DF0E35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YouTube-%20AutoTutor%20Demo%20(10162008).mp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rhea.memphis.edu/JSONWebService/StartFrame1.ht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5.png"/><Relationship Id="rId2" Type="http://schemas.openxmlformats.org/officeDocument/2006/relationships/audio" Target="../media/audio5.wav"/><Relationship Id="rId1" Type="http://schemas.openxmlformats.org/officeDocument/2006/relationships/audio" Target="../media/audio4.wav"/><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057400"/>
            <a:ext cx="8077200" cy="196977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Detecting Certainness in Spoken Tutorial Dialogues</a:t>
            </a:r>
          </a:p>
          <a:p>
            <a:r>
              <a:rPr lang="en-US" sz="1600" dirty="0" smtClean="0">
                <a:latin typeface="Candara" pitchFamily="34" charset="0"/>
              </a:rPr>
              <a:t>Liscombe, Hirschberg &amp; </a:t>
            </a:r>
            <a:r>
              <a:rPr lang="en-US" sz="1600" dirty="0" err="1" smtClean="0">
                <a:latin typeface="Candara" pitchFamily="34" charset="0"/>
              </a:rPr>
              <a:t>Venditti</a:t>
            </a:r>
            <a:endParaRPr lang="en-US" sz="1600" dirty="0">
              <a:latin typeface="Candara" pitchFamily="34" charset="0"/>
            </a:endParaRPr>
          </a:p>
          <a:p>
            <a:endParaRPr lang="en-US" sz="1600" dirty="0">
              <a:latin typeface="Candara" pitchFamily="34" charset="0"/>
            </a:endParaRPr>
          </a:p>
          <a:p>
            <a:r>
              <a:rPr lang="en-US" sz="2400" dirty="0" smtClean="0">
                <a:latin typeface="Candara" pitchFamily="34" charset="0"/>
              </a:rPr>
              <a:t>Using System and User Performance Features to Improve Emotion Detection in Spoken Tutoring Dialogs</a:t>
            </a:r>
          </a:p>
          <a:p>
            <a:r>
              <a:rPr lang="en-US" sz="1600" dirty="0" smtClean="0">
                <a:latin typeface="Candara" pitchFamily="34" charset="0"/>
              </a:rPr>
              <a:t>Ai, </a:t>
            </a:r>
            <a:r>
              <a:rPr lang="en-US" sz="1600" dirty="0" err="1" smtClean="0">
                <a:latin typeface="Candara" pitchFamily="34" charset="0"/>
              </a:rPr>
              <a:t>Litman,Forbes</a:t>
            </a:r>
            <a:r>
              <a:rPr lang="en-US" sz="1600" dirty="0" smtClean="0">
                <a:latin typeface="Candara" pitchFamily="34" charset="0"/>
              </a:rPr>
              <a:t>-Riley, </a:t>
            </a:r>
            <a:r>
              <a:rPr lang="en-US" sz="1600" dirty="0" err="1" smtClean="0">
                <a:latin typeface="Candara" pitchFamily="34" charset="0"/>
              </a:rPr>
              <a:t>Rotaru</a:t>
            </a:r>
            <a:r>
              <a:rPr lang="en-US" sz="1600" dirty="0" smtClean="0">
                <a:latin typeface="Candara" pitchFamily="34" charset="0"/>
              </a:rPr>
              <a:t>, </a:t>
            </a:r>
            <a:r>
              <a:rPr lang="en-US" sz="1600" dirty="0" err="1" smtClean="0">
                <a:latin typeface="Candara" pitchFamily="34" charset="0"/>
              </a:rPr>
              <a:t>Tretreault</a:t>
            </a:r>
            <a:r>
              <a:rPr lang="en-US" sz="1600" dirty="0" smtClean="0">
                <a:latin typeface="Candara" pitchFamily="34" charset="0"/>
              </a:rPr>
              <a:t> &amp; </a:t>
            </a:r>
            <a:r>
              <a:rPr lang="en-US" sz="1600" dirty="0" err="1" smtClean="0">
                <a:latin typeface="Candara" pitchFamily="34" charset="0"/>
              </a:rPr>
              <a:t>Purandare</a:t>
            </a:r>
            <a:r>
              <a:rPr lang="en-US" sz="1600" dirty="0" smtClean="0">
                <a:latin typeface="Candara" pitchFamily="34" charset="0"/>
              </a:rPr>
              <a:t>.</a:t>
            </a:r>
            <a:endParaRPr lang="en-US" sz="1600" dirty="0">
              <a:latin typeface="Candara" pitchFamily="34" charset="0"/>
            </a:endParaRPr>
          </a:p>
        </p:txBody>
      </p:sp>
      <p:sp>
        <p:nvSpPr>
          <p:cNvPr id="4" name="TextBox 3"/>
          <p:cNvSpPr txBox="1"/>
          <p:nvPr/>
        </p:nvSpPr>
        <p:spPr>
          <a:xfrm>
            <a:off x="6248400" y="6096000"/>
            <a:ext cx="2667000" cy="369332"/>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mtClean="0">
                <a:latin typeface="Candara" pitchFamily="34" charset="0"/>
              </a:rPr>
              <a:t>- By Satyajeet Shaligram.</a:t>
            </a:r>
            <a:endParaRPr lang="en-US">
              <a:latin typeface="Candara" pitchFamily="34" charset="0"/>
            </a:endParaRPr>
          </a:p>
        </p:txBody>
      </p:sp>
      <p:sp>
        <p:nvSpPr>
          <p:cNvPr id="5" name="TextBox 4"/>
          <p:cNvSpPr txBox="1"/>
          <p:nvPr/>
        </p:nvSpPr>
        <p:spPr>
          <a:xfrm>
            <a:off x="2286000" y="228600"/>
            <a:ext cx="4648200" cy="738664"/>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n-US" sz="2400" dirty="0">
                <a:solidFill>
                  <a:prstClr val="black"/>
                </a:solidFill>
                <a:latin typeface="Candara" pitchFamily="34" charset="0"/>
              </a:rPr>
              <a:t>Emotions in Tutoring systems</a:t>
            </a:r>
            <a:br>
              <a:rPr lang="en-US" sz="2400" dirty="0">
                <a:solidFill>
                  <a:prstClr val="black"/>
                </a:solidFill>
                <a:latin typeface="Candara" pitchFamily="34" charset="0"/>
              </a:rPr>
            </a:br>
            <a:r>
              <a:rPr lang="en-US" dirty="0">
                <a:solidFill>
                  <a:prstClr val="black"/>
                </a:solidFill>
                <a:latin typeface="Candara" pitchFamily="34" charset="0"/>
              </a:rPr>
              <a:t>Confidence and </a:t>
            </a:r>
            <a:r>
              <a:rPr lang="en-US" dirty="0" smtClean="0">
                <a:solidFill>
                  <a:prstClr val="black"/>
                </a:solidFill>
                <a:latin typeface="Candara" pitchFamily="34" charset="0"/>
              </a:rPr>
              <a:t>Confusion</a:t>
            </a:r>
            <a:endParaRPr lang="en-US" sz="2400" dirty="0">
              <a:solidFill>
                <a:prstClr val="black"/>
              </a:solidFill>
              <a:latin typeface="Candara" pitchFamily="34" charset="0"/>
            </a:endParaRPr>
          </a:p>
        </p:txBody>
      </p:sp>
      <p:pic>
        <p:nvPicPr>
          <p:cNvPr id="6" name="Picture 2"/>
          <p:cNvPicPr>
            <a:picLocks noChangeAspect="1" noChangeArrowheads="1"/>
          </p:cNvPicPr>
          <p:nvPr/>
        </p:nvPicPr>
        <p:blipFill>
          <a:blip r:embed="rId3"/>
          <a:srcRect/>
          <a:stretch>
            <a:fillRect/>
          </a:stretch>
        </p:blipFill>
        <p:spPr bwMode="auto">
          <a:xfrm>
            <a:off x="6248400" y="4953000"/>
            <a:ext cx="1295400" cy="102336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8763000" cy="4524315"/>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Features:</a:t>
            </a:r>
          </a:p>
          <a:p>
            <a:endParaRPr lang="en-US" sz="2400" dirty="0" smtClean="0">
              <a:latin typeface="Candara" pitchFamily="34" charset="0"/>
            </a:endParaRPr>
          </a:p>
          <a:p>
            <a:r>
              <a:rPr lang="en-US" sz="2400" dirty="0" smtClean="0">
                <a:latin typeface="Candara" pitchFamily="34" charset="0"/>
              </a:rPr>
              <a:t>Turn features:</a:t>
            </a:r>
          </a:p>
          <a:p>
            <a:pPr lvl="1">
              <a:buFont typeface="Wingdings" pitchFamily="2" charset="2"/>
              <a:buChar char="§"/>
            </a:pPr>
            <a:r>
              <a:rPr lang="en-US" dirty="0" smtClean="0">
                <a:latin typeface="Candara" pitchFamily="34" charset="0"/>
              </a:rPr>
              <a:t> 57 acoustic-prosodic features</a:t>
            </a:r>
          </a:p>
          <a:p>
            <a:pPr lvl="1">
              <a:buFont typeface="Wingdings" pitchFamily="2" charset="2"/>
              <a:buChar char="§"/>
            </a:pPr>
            <a:r>
              <a:rPr lang="en-US" dirty="0">
                <a:latin typeface="Candara" pitchFamily="34" charset="0"/>
              </a:rPr>
              <a:t> </a:t>
            </a:r>
            <a:r>
              <a:rPr lang="en-US" dirty="0" smtClean="0">
                <a:latin typeface="Candara" pitchFamily="34" charset="0"/>
              </a:rPr>
              <a:t>t_cur – those extracted from the current turn only</a:t>
            </a:r>
          </a:p>
          <a:p>
            <a:pPr lvl="2">
              <a:buFont typeface="Wingdings" pitchFamily="2" charset="2"/>
              <a:buChar char="§"/>
            </a:pPr>
            <a:r>
              <a:rPr lang="en-US" dirty="0" smtClean="0">
                <a:latin typeface="Candara" pitchFamily="34" charset="0"/>
              </a:rPr>
              <a:t>Fundamental frequency, intensity, speaking rate, turn duration etc</a:t>
            </a:r>
          </a:p>
          <a:p>
            <a:pPr lvl="2">
              <a:buFont typeface="Wingdings" pitchFamily="2" charset="2"/>
              <a:buChar char="§"/>
            </a:pPr>
            <a:r>
              <a:rPr lang="en-US" dirty="0">
                <a:latin typeface="Candara" pitchFamily="34" charset="0"/>
              </a:rPr>
              <a:t> </a:t>
            </a:r>
            <a:r>
              <a:rPr lang="en-US" dirty="0" smtClean="0">
                <a:latin typeface="Candara" pitchFamily="34" charset="0"/>
              </a:rPr>
              <a:t>15 in total</a:t>
            </a:r>
          </a:p>
          <a:p>
            <a:pPr lvl="1">
              <a:buFont typeface="Wingdings" pitchFamily="2" charset="2"/>
              <a:buChar char="§"/>
            </a:pPr>
            <a:r>
              <a:rPr lang="en-US" dirty="0" smtClean="0">
                <a:latin typeface="Candara" pitchFamily="34" charset="0"/>
              </a:rPr>
              <a:t> t_cxt - </a:t>
            </a:r>
            <a:endParaRPr lang="en-US" dirty="0">
              <a:latin typeface="Candara" pitchFamily="34" charset="0"/>
            </a:endParaRPr>
          </a:p>
          <a:p>
            <a:pPr lvl="2">
              <a:buFont typeface="Wingdings" pitchFamily="2" charset="2"/>
              <a:buChar char="§"/>
            </a:pPr>
            <a:r>
              <a:rPr lang="en-US" dirty="0" smtClean="0">
                <a:latin typeface="Candara" pitchFamily="34" charset="0"/>
              </a:rPr>
              <a:t> 42 features in total </a:t>
            </a:r>
          </a:p>
          <a:p>
            <a:pPr lvl="2">
              <a:buFont typeface="Wingdings" pitchFamily="2" charset="2"/>
              <a:buChar char="§"/>
            </a:pPr>
            <a:r>
              <a:rPr lang="en-US" dirty="0" smtClean="0">
                <a:latin typeface="Candara" pitchFamily="34" charset="0"/>
              </a:rPr>
              <a:t>contextual information provided by dialogue history</a:t>
            </a:r>
          </a:p>
          <a:p>
            <a:pPr lvl="2">
              <a:buFont typeface="Wingdings" pitchFamily="2" charset="2"/>
              <a:buChar char="§"/>
            </a:pPr>
            <a:r>
              <a:rPr lang="en-US" dirty="0" smtClean="0">
                <a:latin typeface="Candara" pitchFamily="34" charset="0"/>
              </a:rPr>
              <a:t> Tracks how student prosody changes over time</a:t>
            </a:r>
          </a:p>
          <a:p>
            <a:pPr lvl="2">
              <a:buFont typeface="Wingdings" pitchFamily="2" charset="2"/>
              <a:buChar char="§"/>
            </a:pPr>
            <a:r>
              <a:rPr lang="en-US" dirty="0" smtClean="0">
                <a:latin typeface="Candara" pitchFamily="34" charset="0"/>
              </a:rPr>
              <a:t> rate of change of t_cur features between current and previous turn</a:t>
            </a:r>
          </a:p>
          <a:p>
            <a:pPr lvl="2">
              <a:buFont typeface="Wingdings" pitchFamily="2" charset="2"/>
              <a:buChar char="§"/>
            </a:pPr>
            <a:r>
              <a:rPr lang="en-US" dirty="0" smtClean="0">
                <a:latin typeface="Candara" pitchFamily="34" charset="0"/>
              </a:rPr>
              <a:t> rate of change of t_cur features between current and first turn</a:t>
            </a:r>
          </a:p>
          <a:p>
            <a:pPr lvl="2">
              <a:buFont typeface="Wingdings" pitchFamily="2" charset="2"/>
              <a:buChar char="§"/>
            </a:pPr>
            <a:r>
              <a:rPr lang="en-US" dirty="0">
                <a:latin typeface="Candara" pitchFamily="34" charset="0"/>
              </a:rPr>
              <a:t> </a:t>
            </a:r>
            <a:r>
              <a:rPr lang="en-US" dirty="0" smtClean="0">
                <a:latin typeface="Candara" pitchFamily="34" charset="0"/>
              </a:rPr>
              <a:t>if t_cur features have been monotonically increasing over last 3 turns</a:t>
            </a:r>
          </a:p>
          <a:p>
            <a:pPr lvl="2">
              <a:buFont typeface="Wingdings" pitchFamily="2" charset="2"/>
              <a:buChar char="§"/>
            </a:pPr>
            <a:r>
              <a:rPr lang="en-US" dirty="0" smtClean="0">
                <a:latin typeface="Candara" pitchFamily="34" charset="0"/>
              </a:rPr>
              <a:t> Total count of dialogue turns, preceding student turns etc.</a:t>
            </a:r>
          </a:p>
        </p:txBody>
      </p:sp>
      <p:sp>
        <p:nvSpPr>
          <p:cNvPr id="6" name="TextBox 5"/>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Candara" pitchFamily="34" charset="0"/>
              </a:rPr>
              <a:t>Detecting Certainness in Spoken Tutorial Dialogues – Liscombe, Hirschberg et all.</a:t>
            </a:r>
          </a:p>
        </p:txBody>
      </p:sp>
      <p:sp>
        <p:nvSpPr>
          <p:cNvPr id="7" name="Left Arrow 6"/>
          <p:cNvSpPr/>
          <p:nvPr/>
        </p:nvSpPr>
        <p:spPr>
          <a:xfrm rot="19861793">
            <a:off x="4005070" y="835116"/>
            <a:ext cx="2819400" cy="1219200"/>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mtClean="0">
                <a:latin typeface="Candara" pitchFamily="34" charset="0"/>
              </a:rPr>
              <a:t>Automatically extracted using Praat!</a:t>
            </a:r>
            <a:endParaRPr lang="en-US" dirty="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4419600" cy="4647426"/>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Features:</a:t>
            </a:r>
          </a:p>
          <a:p>
            <a:endParaRPr lang="en-US" sz="2400" dirty="0" smtClean="0">
              <a:latin typeface="Candara" pitchFamily="34" charset="0"/>
            </a:endParaRPr>
          </a:p>
          <a:p>
            <a:r>
              <a:rPr lang="en-US" sz="2400" dirty="0" smtClean="0">
                <a:latin typeface="Candara" pitchFamily="34" charset="0"/>
              </a:rPr>
              <a:t>Breath group features:</a:t>
            </a:r>
          </a:p>
          <a:p>
            <a:endParaRPr lang="en-US" sz="2400" dirty="0" smtClean="0">
              <a:latin typeface="Candara" pitchFamily="34" charset="0"/>
            </a:endParaRPr>
          </a:p>
          <a:p>
            <a:pPr>
              <a:buFont typeface="Wingdings" pitchFamily="2" charset="2"/>
              <a:buChar char="q"/>
            </a:pPr>
            <a:r>
              <a:rPr lang="en-US" sz="2000" dirty="0" smtClean="0">
                <a:latin typeface="Candara" pitchFamily="34" charset="0"/>
              </a:rPr>
              <a:t> Extraction of smaller, more prosodically coherent segmentation</a:t>
            </a:r>
          </a:p>
          <a:p>
            <a:pPr>
              <a:buFont typeface="Wingdings" pitchFamily="2" charset="2"/>
              <a:buChar char="q"/>
            </a:pPr>
            <a:r>
              <a:rPr lang="en-US" sz="2000" dirty="0" smtClean="0">
                <a:latin typeface="Candara" pitchFamily="34" charset="0"/>
              </a:rPr>
              <a:t> Roughly approximates intonational phrases</a:t>
            </a:r>
          </a:p>
          <a:p>
            <a:pPr>
              <a:buFont typeface="Wingdings" pitchFamily="2" charset="2"/>
              <a:buChar char="q"/>
            </a:pPr>
            <a:r>
              <a:rPr lang="en-US" sz="2000" dirty="0" smtClean="0">
                <a:latin typeface="Candara" pitchFamily="34" charset="0"/>
              </a:rPr>
              <a:t> Contiguous segments of speech bounded by silence with a minimum length of 200 ms</a:t>
            </a:r>
          </a:p>
          <a:p>
            <a:pPr>
              <a:buFont typeface="Wingdings" pitchFamily="2" charset="2"/>
              <a:buChar char="q"/>
            </a:pPr>
            <a:r>
              <a:rPr lang="en-US" sz="2000" dirty="0" smtClean="0">
                <a:latin typeface="Candara" pitchFamily="34" charset="0"/>
              </a:rPr>
              <a:t>Average of 2.5 BGs per student turn</a:t>
            </a:r>
          </a:p>
          <a:p>
            <a:pPr>
              <a:buFont typeface="Wingdings" pitchFamily="2" charset="2"/>
              <a:buChar char="q"/>
            </a:pPr>
            <a:r>
              <a:rPr lang="en-US" sz="2000" dirty="0" smtClean="0">
                <a:latin typeface="Candara" pitchFamily="34" charset="0"/>
              </a:rPr>
              <a:t> 15 features extracted per BG (similar to those in the t_cur features set)</a:t>
            </a:r>
            <a:endParaRPr lang="en-US" sz="1600" dirty="0" smtClean="0">
              <a:latin typeface="Candara" pitchFamily="34" charset="0"/>
            </a:endParaRPr>
          </a:p>
        </p:txBody>
      </p:sp>
      <p:pic>
        <p:nvPicPr>
          <p:cNvPr id="2" name="Picture 2"/>
          <p:cNvPicPr>
            <a:picLocks noChangeAspect="1" noChangeArrowheads="1"/>
          </p:cNvPicPr>
          <p:nvPr/>
        </p:nvPicPr>
        <p:blipFill>
          <a:blip r:embed="rId3"/>
          <a:srcRect/>
          <a:stretch>
            <a:fillRect/>
          </a:stretch>
        </p:blipFill>
        <p:spPr bwMode="auto">
          <a:xfrm>
            <a:off x="4800600" y="1021670"/>
            <a:ext cx="4191000" cy="3626530"/>
          </a:xfrm>
          <a:prstGeom prst="rect">
            <a:avLst/>
          </a:prstGeom>
          <a:noFill/>
          <a:ln w="9525">
            <a:noFill/>
            <a:miter lim="800000"/>
            <a:headEnd/>
            <a:tailEnd/>
          </a:ln>
        </p:spPr>
      </p:pic>
      <p:sp>
        <p:nvSpPr>
          <p:cNvPr id="6" name="TextBox 5"/>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Candara" pitchFamily="34" charset="0"/>
              </a:rPr>
              <a:t>Detecting Certainness in Spoken Tutorial Dialogues – Liscombe, Hirschberg et all.</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8763000" cy="2308324"/>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Classification Experiments:</a:t>
            </a:r>
          </a:p>
          <a:p>
            <a:endParaRPr lang="en-US" sz="2400" dirty="0" smtClean="0">
              <a:latin typeface="Candara" pitchFamily="34" charset="0"/>
            </a:endParaRPr>
          </a:p>
          <a:p>
            <a:pPr>
              <a:buFont typeface="Wingdings" pitchFamily="2" charset="2"/>
              <a:buChar char="q"/>
            </a:pPr>
            <a:r>
              <a:rPr lang="en-US" sz="2400" dirty="0" smtClean="0">
                <a:latin typeface="Candara" pitchFamily="34" charset="0"/>
              </a:rPr>
              <a:t> WEKA machine learning software package</a:t>
            </a:r>
          </a:p>
          <a:p>
            <a:pPr>
              <a:buFont typeface="Wingdings" pitchFamily="2" charset="2"/>
              <a:buChar char="q"/>
            </a:pPr>
            <a:r>
              <a:rPr lang="en-US" sz="2400" dirty="0" smtClean="0">
                <a:latin typeface="Candara" pitchFamily="34" charset="0"/>
              </a:rPr>
              <a:t> Adaboost using C4.5 decision tree learner</a:t>
            </a:r>
          </a:p>
          <a:p>
            <a:pPr>
              <a:buFont typeface="Wingdings" pitchFamily="2" charset="2"/>
              <a:buChar char="q"/>
            </a:pPr>
            <a:r>
              <a:rPr lang="en-US" sz="2400" dirty="0" smtClean="0">
                <a:latin typeface="Candara" pitchFamily="34" charset="0"/>
              </a:rPr>
              <a:t> Training 90% (6100) and 10% (687)</a:t>
            </a:r>
          </a:p>
          <a:p>
            <a:pPr>
              <a:buFont typeface="Wingdings" pitchFamily="2" charset="2"/>
              <a:buChar char="q"/>
            </a:pPr>
            <a:r>
              <a:rPr lang="en-US" sz="2400" dirty="0" smtClean="0">
                <a:latin typeface="Candara" pitchFamily="34" charset="0"/>
              </a:rPr>
              <a:t> Classification task: certain, neutral and uncertain</a:t>
            </a:r>
          </a:p>
        </p:txBody>
      </p:sp>
      <p:pic>
        <p:nvPicPr>
          <p:cNvPr id="2050" name="Picture 2"/>
          <p:cNvPicPr>
            <a:picLocks noChangeAspect="1" noChangeArrowheads="1"/>
          </p:cNvPicPr>
          <p:nvPr/>
        </p:nvPicPr>
        <p:blipFill>
          <a:blip r:embed="rId3"/>
          <a:srcRect/>
          <a:stretch>
            <a:fillRect/>
          </a:stretch>
        </p:blipFill>
        <p:spPr bwMode="auto">
          <a:xfrm>
            <a:off x="1752600" y="3733800"/>
            <a:ext cx="5229225" cy="2724150"/>
          </a:xfrm>
          <a:prstGeom prst="rect">
            <a:avLst/>
          </a:prstGeom>
          <a:noFill/>
          <a:ln w="9525">
            <a:noFill/>
            <a:miter lim="800000"/>
            <a:headEnd/>
            <a:tailEnd/>
          </a:ln>
        </p:spPr>
      </p:pic>
      <p:sp>
        <p:nvSpPr>
          <p:cNvPr id="6" name="TextBox 5"/>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Candara" pitchFamily="34" charset="0"/>
              </a:rPr>
              <a:t>Detecting Certainness in Spoken Tutorial Dialogues – Liscombe, Hirschberg et all.</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8763000" cy="1938992"/>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Conclusions:</a:t>
            </a:r>
          </a:p>
          <a:p>
            <a:pPr>
              <a:buFont typeface="Wingdings" pitchFamily="2" charset="2"/>
              <a:buChar char="q"/>
            </a:pPr>
            <a:r>
              <a:rPr lang="en-US" sz="2400" dirty="0" smtClean="0">
                <a:latin typeface="Candara" pitchFamily="34" charset="0"/>
              </a:rPr>
              <a:t> addition of contextual features aids classification </a:t>
            </a:r>
          </a:p>
          <a:p>
            <a:pPr>
              <a:buFont typeface="Wingdings" pitchFamily="2" charset="2"/>
              <a:buChar char="q"/>
            </a:pPr>
            <a:r>
              <a:rPr lang="en-US" sz="2400" dirty="0" smtClean="0">
                <a:latin typeface="Candara" pitchFamily="34" charset="0"/>
              </a:rPr>
              <a:t> BGs can be reliably predicted using a semi-automated algorithm </a:t>
            </a:r>
          </a:p>
          <a:p>
            <a:pPr>
              <a:buFont typeface="Wingdings" pitchFamily="2" charset="2"/>
              <a:buChar char="q"/>
            </a:pPr>
            <a:r>
              <a:rPr lang="en-US" sz="2400" dirty="0" smtClean="0">
                <a:latin typeface="Candara" pitchFamily="34" charset="0"/>
              </a:rPr>
              <a:t> bg_cur performed better than turn_cur</a:t>
            </a:r>
          </a:p>
          <a:p>
            <a:pPr>
              <a:buFont typeface="Wingdings" pitchFamily="2" charset="2"/>
              <a:buChar char="q"/>
            </a:pPr>
            <a:r>
              <a:rPr lang="en-US" sz="2400" dirty="0" smtClean="0">
                <a:latin typeface="Candara" pitchFamily="34" charset="0"/>
              </a:rPr>
              <a:t> Both types of features contain useful information</a:t>
            </a:r>
          </a:p>
        </p:txBody>
      </p:sp>
      <p:sp>
        <p:nvSpPr>
          <p:cNvPr id="6" name="TextBox 5"/>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Candara" pitchFamily="34" charset="0"/>
              </a:rPr>
              <a:t>Detecting Certainness in Spoken Tutorial Dialogues – Liscombe, Hirschberg et all.</a:t>
            </a:r>
          </a:p>
        </p:txBody>
      </p:sp>
      <p:sp>
        <p:nvSpPr>
          <p:cNvPr id="7" name="TextBox 6"/>
          <p:cNvSpPr txBox="1"/>
          <p:nvPr/>
        </p:nvSpPr>
        <p:spPr>
          <a:xfrm>
            <a:off x="152400" y="3200400"/>
            <a:ext cx="8763000" cy="156966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a:ln cap="rn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Future research:</a:t>
            </a:r>
          </a:p>
          <a:p>
            <a:pPr>
              <a:buFont typeface="Wingdings" pitchFamily="2" charset="2"/>
              <a:buChar char="q"/>
            </a:pPr>
            <a:r>
              <a:rPr lang="en-US" sz="2400" dirty="0" smtClean="0">
                <a:latin typeface="Candara" pitchFamily="34" charset="0"/>
              </a:rPr>
              <a:t> Studying the relationship between the two feature sets</a:t>
            </a:r>
          </a:p>
          <a:p>
            <a:pPr>
              <a:buFont typeface="Wingdings" pitchFamily="2" charset="2"/>
              <a:buChar char="q"/>
            </a:pPr>
            <a:r>
              <a:rPr lang="en-US" sz="2400" dirty="0" smtClean="0">
                <a:latin typeface="Candara" pitchFamily="34" charset="0"/>
              </a:rPr>
              <a:t> Annotate corpus for certainness for breath groups.</a:t>
            </a:r>
          </a:p>
          <a:p>
            <a:pPr>
              <a:buFont typeface="Wingdings" pitchFamily="2" charset="2"/>
              <a:buChar char="q"/>
            </a:pPr>
            <a:r>
              <a:rPr lang="en-US" sz="2400" dirty="0" smtClean="0">
                <a:latin typeface="Candara" pitchFamily="34" charset="0"/>
              </a:rPr>
              <a:t> Inclusion of non-acoustic-prosodic features e.g. lexical features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2057400"/>
            <a:ext cx="8077200" cy="107721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latin typeface="Candara" pitchFamily="34" charset="0"/>
              </a:rPr>
              <a:t>Using System and User Performance Features to Improve Emotion Detection in Spoken Tutoring Dialogs</a:t>
            </a:r>
          </a:p>
          <a:p>
            <a:pPr algn="ctr"/>
            <a:r>
              <a:rPr lang="en-US" sz="1600" dirty="0" smtClean="0">
                <a:latin typeface="Candara" pitchFamily="34" charset="0"/>
              </a:rPr>
              <a:t>Ai, </a:t>
            </a:r>
            <a:r>
              <a:rPr lang="en-US" sz="1600" dirty="0" err="1" smtClean="0">
                <a:latin typeface="Candara" pitchFamily="34" charset="0"/>
              </a:rPr>
              <a:t>Litman,Forbes</a:t>
            </a:r>
            <a:r>
              <a:rPr lang="en-US" sz="1600" dirty="0" smtClean="0">
                <a:latin typeface="Candara" pitchFamily="34" charset="0"/>
              </a:rPr>
              <a:t>-Riley, </a:t>
            </a:r>
            <a:r>
              <a:rPr lang="en-US" sz="1600" dirty="0" err="1" smtClean="0">
                <a:latin typeface="Candara" pitchFamily="34" charset="0"/>
              </a:rPr>
              <a:t>Rotaru</a:t>
            </a:r>
            <a:r>
              <a:rPr lang="en-US" sz="1600" dirty="0" smtClean="0">
                <a:latin typeface="Candara" pitchFamily="34" charset="0"/>
              </a:rPr>
              <a:t>, </a:t>
            </a:r>
            <a:r>
              <a:rPr lang="en-US" sz="1600" dirty="0" err="1" smtClean="0">
                <a:latin typeface="Candara" pitchFamily="34" charset="0"/>
              </a:rPr>
              <a:t>Tretreault</a:t>
            </a:r>
            <a:r>
              <a:rPr lang="en-US" sz="1600" dirty="0" smtClean="0">
                <a:latin typeface="Candara" pitchFamily="34" charset="0"/>
              </a:rPr>
              <a:t> &amp; </a:t>
            </a:r>
            <a:r>
              <a:rPr lang="en-US" sz="1600" dirty="0" err="1" smtClean="0">
                <a:latin typeface="Candara" pitchFamily="34" charset="0"/>
              </a:rPr>
              <a:t>Purandare</a:t>
            </a:r>
            <a:r>
              <a:rPr lang="en-US" sz="1600" dirty="0" smtClean="0">
                <a:latin typeface="Candara" pitchFamily="34" charset="0"/>
              </a:rPr>
              <a:t>.</a:t>
            </a:r>
            <a:endParaRPr lang="en-US" sz="1600" dirty="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762000"/>
            <a:ext cx="8763000" cy="1938992"/>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Key Idea:</a:t>
            </a:r>
          </a:p>
          <a:p>
            <a:endParaRPr lang="en-US" sz="2400" dirty="0" smtClean="0">
              <a:latin typeface="Candara" pitchFamily="34" charset="0"/>
            </a:endParaRPr>
          </a:p>
          <a:p>
            <a:r>
              <a:rPr lang="en-US" i="1" dirty="0" smtClean="0">
                <a:latin typeface="Candara" pitchFamily="34" charset="0"/>
              </a:rPr>
              <a:t>“In an application-oriented spoken dialog system where the user and the system complete some specific task together, we believe that user emotions are not only impacted by the factors that come directly from the dialog, but also by the progress of the task, which can be measured by metrics representing system and user performance.”</a:t>
            </a:r>
          </a:p>
        </p:txBody>
      </p:sp>
      <p:sp>
        <p:nvSpPr>
          <p:cNvPr id="6" name="TextBox 5"/>
          <p:cNvSpPr txBox="1"/>
          <p:nvPr/>
        </p:nvSpPr>
        <p:spPr>
          <a:xfrm>
            <a:off x="152400" y="152400"/>
            <a:ext cx="8839200" cy="29238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300" dirty="0" smtClean="0">
                <a:latin typeface="Candara" pitchFamily="34" charset="0"/>
              </a:rPr>
              <a:t>Using System and User Performance Features to Improve Emotion Detection in Spoken Tutoring Dialogs – Ai et all.</a:t>
            </a:r>
          </a:p>
        </p:txBody>
      </p:sp>
      <p:sp>
        <p:nvSpPr>
          <p:cNvPr id="7" name="TextBox 6"/>
          <p:cNvSpPr txBox="1"/>
          <p:nvPr/>
        </p:nvSpPr>
        <p:spPr>
          <a:xfrm>
            <a:off x="228600" y="3200400"/>
            <a:ext cx="8763000" cy="200054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Features used:</a:t>
            </a:r>
          </a:p>
          <a:p>
            <a:pPr marL="457200" indent="-457200">
              <a:buAutoNum type="arabicPeriod"/>
            </a:pPr>
            <a:r>
              <a:rPr lang="en-US" sz="2000" dirty="0" smtClean="0">
                <a:latin typeface="Candara" pitchFamily="34" charset="0"/>
              </a:rPr>
              <a:t>Lexical</a:t>
            </a:r>
          </a:p>
          <a:p>
            <a:pPr marL="457200" indent="-457200">
              <a:buAutoNum type="arabicPeriod"/>
            </a:pPr>
            <a:r>
              <a:rPr lang="en-US" sz="2000" dirty="0" smtClean="0">
                <a:latin typeface="Candara" pitchFamily="34" charset="0"/>
              </a:rPr>
              <a:t>Prosodic</a:t>
            </a:r>
          </a:p>
          <a:p>
            <a:pPr marL="457200" indent="-457200">
              <a:buAutoNum type="arabicPeriod"/>
            </a:pPr>
            <a:r>
              <a:rPr lang="en-US" sz="2000" dirty="0" smtClean="0">
                <a:latin typeface="Candara" pitchFamily="34" charset="0"/>
              </a:rPr>
              <a:t>Identification features</a:t>
            </a:r>
          </a:p>
          <a:p>
            <a:pPr marL="457200" indent="-457200">
              <a:buAutoNum type="arabicPeriod"/>
            </a:pPr>
            <a:r>
              <a:rPr lang="en-US" sz="2000" dirty="0" smtClean="0">
                <a:latin typeface="Candara" pitchFamily="34" charset="0"/>
              </a:rPr>
              <a:t>Dialogue acts</a:t>
            </a:r>
          </a:p>
          <a:p>
            <a:pPr marL="457200" indent="-457200">
              <a:buAutoNum type="arabicPeriod"/>
            </a:pPr>
            <a:r>
              <a:rPr lang="en-US" sz="2000" dirty="0" smtClean="0">
                <a:latin typeface="Candara" pitchFamily="34" charset="0"/>
              </a:rPr>
              <a:t>Different levels of contextual features</a:t>
            </a:r>
          </a:p>
        </p:txBody>
      </p:sp>
      <p:sp>
        <p:nvSpPr>
          <p:cNvPr id="9" name="Cloud Callout 8"/>
          <p:cNvSpPr/>
          <p:nvPr/>
        </p:nvSpPr>
        <p:spPr>
          <a:xfrm>
            <a:off x="4648200" y="3048000"/>
            <a:ext cx="2743200" cy="1600200"/>
          </a:xfrm>
          <a:prstGeom prst="cloudCallout">
            <a:avLst>
              <a:gd name="adj1" fmla="val -57268"/>
              <a:gd name="adj2" fmla="val -73049"/>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latin typeface="Candara" pitchFamily="34" charset="0"/>
              </a:rPr>
              <a:t>Domain  or task specific features!</a:t>
            </a:r>
            <a:endParaRPr lang="en-US" dirty="0">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8763000" cy="2739211"/>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Which emotions to detect?</a:t>
            </a:r>
          </a:p>
          <a:p>
            <a:endParaRPr lang="en-US" sz="2400" dirty="0" smtClean="0">
              <a:latin typeface="Candara" pitchFamily="34" charset="0"/>
            </a:endParaRPr>
          </a:p>
          <a:p>
            <a:r>
              <a:rPr lang="en-US" sz="2400" dirty="0" smtClean="0">
                <a:latin typeface="Candara" pitchFamily="34" charset="0"/>
              </a:rPr>
              <a:t>Full blown emotions.</a:t>
            </a:r>
          </a:p>
          <a:p>
            <a:r>
              <a:rPr lang="en-US" sz="2000" i="1" dirty="0" smtClean="0">
                <a:latin typeface="Candara" pitchFamily="34" charset="0"/>
              </a:rPr>
              <a:t>Oudeyer, P., “Novel useful features and algorithms for the recognition of emotions in human speech”, in Proc. Speech Prosody, 2002.</a:t>
            </a:r>
          </a:p>
          <a:p>
            <a:r>
              <a:rPr lang="en-US" sz="2000" dirty="0" smtClean="0">
                <a:solidFill>
                  <a:schemeClr val="accent2">
                    <a:lumMod val="50000"/>
                  </a:schemeClr>
                </a:solidFill>
                <a:latin typeface="Candara" pitchFamily="34" charset="0"/>
              </a:rPr>
              <a:t>Is this always possible? Relevant?</a:t>
            </a:r>
          </a:p>
          <a:p>
            <a:endParaRPr lang="en-US" sz="2000" dirty="0" smtClean="0">
              <a:solidFill>
                <a:schemeClr val="accent2">
                  <a:lumMod val="50000"/>
                </a:schemeClr>
              </a:solidFill>
              <a:latin typeface="Candara" pitchFamily="34" charset="0"/>
            </a:endParaRPr>
          </a:p>
          <a:p>
            <a:r>
              <a:rPr lang="en-US" sz="2000" dirty="0" smtClean="0">
                <a:solidFill>
                  <a:schemeClr val="accent2">
                    <a:lumMod val="50000"/>
                  </a:schemeClr>
                </a:solidFill>
                <a:latin typeface="Candara" pitchFamily="34" charset="0"/>
              </a:rPr>
              <a:t>Is collapsing emotions into simpler categories useful? Easier?</a:t>
            </a:r>
            <a:endParaRPr lang="en-US" sz="2800" dirty="0" smtClean="0">
              <a:latin typeface="Candara" pitchFamily="34" charset="0"/>
            </a:endParaRPr>
          </a:p>
        </p:txBody>
      </p:sp>
      <p:sp>
        <p:nvSpPr>
          <p:cNvPr id="6" name="TextBox 5"/>
          <p:cNvSpPr txBox="1"/>
          <p:nvPr/>
        </p:nvSpPr>
        <p:spPr>
          <a:xfrm>
            <a:off x="152400" y="152400"/>
            <a:ext cx="8839200" cy="29238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300" dirty="0" smtClean="0">
                <a:latin typeface="Candara" pitchFamily="34" charset="0"/>
              </a:rPr>
              <a:t>Using System and User Performance Features to Improve Emotion Detection in Spoken Tutoring Dialogs – Ai et all.</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8763000" cy="5262979"/>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Corpus:</a:t>
            </a:r>
          </a:p>
          <a:p>
            <a:endParaRPr lang="en-US" sz="2400" dirty="0" smtClean="0">
              <a:latin typeface="Candara" pitchFamily="34" charset="0"/>
            </a:endParaRPr>
          </a:p>
          <a:p>
            <a:pPr>
              <a:buFont typeface="Wingdings" pitchFamily="2" charset="2"/>
              <a:buChar char="q"/>
            </a:pPr>
            <a:r>
              <a:rPr lang="en-US" sz="2400" dirty="0" smtClean="0">
                <a:latin typeface="Candara" pitchFamily="34" charset="0"/>
              </a:rPr>
              <a:t> 100 dialogues</a:t>
            </a:r>
          </a:p>
          <a:p>
            <a:pPr>
              <a:buFont typeface="Wingdings" pitchFamily="2" charset="2"/>
              <a:buChar char="q"/>
            </a:pPr>
            <a:r>
              <a:rPr lang="en-US" sz="2400" dirty="0" smtClean="0">
                <a:latin typeface="Candara" pitchFamily="34" charset="0"/>
              </a:rPr>
              <a:t> 2252 student turns &amp; 2854 tutor turns</a:t>
            </a:r>
          </a:p>
          <a:p>
            <a:pPr>
              <a:buFont typeface="Wingdings" pitchFamily="2" charset="2"/>
              <a:buChar char="q"/>
            </a:pPr>
            <a:r>
              <a:rPr lang="en-US" sz="2400" dirty="0" smtClean="0">
                <a:latin typeface="Candara" pitchFamily="34" charset="0"/>
              </a:rPr>
              <a:t> 20 students (Distribution?)</a:t>
            </a:r>
          </a:p>
          <a:p>
            <a:pPr>
              <a:buFont typeface="Wingdings" pitchFamily="2" charset="2"/>
              <a:buChar char="q"/>
            </a:pPr>
            <a:r>
              <a:rPr lang="en-US" sz="2400" dirty="0" smtClean="0">
                <a:latin typeface="Candara" pitchFamily="34" charset="0"/>
              </a:rPr>
              <a:t> Using the ITSPOKE tutoring system</a:t>
            </a:r>
          </a:p>
          <a:p>
            <a:r>
              <a:rPr lang="en-US" sz="2400" dirty="0" smtClean="0">
                <a:latin typeface="Candara" pitchFamily="34" charset="0"/>
              </a:rPr>
              <a:t> </a:t>
            </a:r>
          </a:p>
          <a:p>
            <a:r>
              <a:rPr lang="en-US" sz="2400" dirty="0" smtClean="0">
                <a:latin typeface="Candara" pitchFamily="34" charset="0"/>
              </a:rPr>
              <a:t>Annotation:</a:t>
            </a:r>
          </a:p>
          <a:p>
            <a:pPr>
              <a:buFont typeface="Wingdings" pitchFamily="2" charset="2"/>
              <a:buChar char="q"/>
            </a:pPr>
            <a:r>
              <a:rPr lang="en-US" sz="2400" dirty="0" smtClean="0">
                <a:latin typeface="Candara" pitchFamily="34" charset="0"/>
              </a:rPr>
              <a:t> 4 tags: certain, uncertain, mixed &amp; neutral</a:t>
            </a:r>
          </a:p>
          <a:p>
            <a:pPr>
              <a:buFont typeface="Wingdings" pitchFamily="2" charset="2"/>
              <a:buChar char="q"/>
            </a:pPr>
            <a:r>
              <a:rPr lang="en-US" sz="2400" dirty="0" smtClean="0">
                <a:latin typeface="Candara" pitchFamily="34" charset="0"/>
              </a:rPr>
              <a:t> mixed + uncertain -&gt; uncertain &amp;</a:t>
            </a:r>
            <a:br>
              <a:rPr lang="en-US" sz="2400" dirty="0" smtClean="0">
                <a:latin typeface="Candara" pitchFamily="34" charset="0"/>
              </a:rPr>
            </a:br>
            <a:r>
              <a:rPr lang="en-US" sz="2400" dirty="0" smtClean="0">
                <a:latin typeface="Candara" pitchFamily="34" charset="0"/>
              </a:rPr>
              <a:t>	certain + neutral -&gt; ‘not-uncertain’</a:t>
            </a:r>
          </a:p>
          <a:p>
            <a:pPr>
              <a:buFont typeface="Wingdings" pitchFamily="2" charset="2"/>
              <a:buChar char="q"/>
            </a:pPr>
            <a:r>
              <a:rPr lang="en-US" sz="2400" dirty="0" smtClean="0">
                <a:latin typeface="Candara" pitchFamily="34" charset="0"/>
              </a:rPr>
              <a:t> Kappa for binary distribution = 0.68</a:t>
            </a:r>
          </a:p>
          <a:p>
            <a:pPr>
              <a:buFont typeface="Wingdings" pitchFamily="2" charset="2"/>
              <a:buChar char="q"/>
            </a:pPr>
            <a:endParaRPr lang="en-US" sz="2400" dirty="0" smtClean="0">
              <a:latin typeface="Candara" pitchFamily="34" charset="0"/>
            </a:endParaRPr>
          </a:p>
          <a:p>
            <a:pPr>
              <a:buFont typeface="Wingdings" pitchFamily="2" charset="2"/>
              <a:buChar char="q"/>
            </a:pPr>
            <a:endParaRPr lang="en-US" sz="2400" dirty="0" smtClean="0">
              <a:latin typeface="Candara" pitchFamily="34" charset="0"/>
            </a:endParaRPr>
          </a:p>
        </p:txBody>
      </p:sp>
      <p:sp>
        <p:nvSpPr>
          <p:cNvPr id="6" name="TextBox 5"/>
          <p:cNvSpPr txBox="1"/>
          <p:nvPr/>
        </p:nvSpPr>
        <p:spPr>
          <a:xfrm>
            <a:off x="152400" y="152400"/>
            <a:ext cx="8839200" cy="29238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300" dirty="0" smtClean="0">
                <a:latin typeface="Candara" pitchFamily="34" charset="0"/>
              </a:rPr>
              <a:t>Using System and User Performance Features to Improve Emotion Detection in Spoken Tutoring Dialogs – Ai et all.</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5105400" cy="2308324"/>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Classification:</a:t>
            </a:r>
          </a:p>
          <a:p>
            <a:endParaRPr lang="en-US" sz="2400" dirty="0" smtClean="0">
              <a:latin typeface="Candara" pitchFamily="34" charset="0"/>
            </a:endParaRPr>
          </a:p>
          <a:p>
            <a:pPr>
              <a:buFont typeface="Wingdings" pitchFamily="2" charset="2"/>
              <a:buChar char="q"/>
            </a:pPr>
            <a:r>
              <a:rPr lang="en-US" sz="2400" dirty="0" smtClean="0">
                <a:latin typeface="Candara" pitchFamily="34" charset="0"/>
              </a:rPr>
              <a:t> WEKA software toolkit</a:t>
            </a:r>
          </a:p>
          <a:p>
            <a:pPr>
              <a:buFont typeface="Wingdings" pitchFamily="2" charset="2"/>
              <a:buChar char="q"/>
            </a:pPr>
            <a:r>
              <a:rPr lang="en-US" sz="2400" dirty="0" smtClean="0">
                <a:latin typeface="Candara" pitchFamily="34" charset="0"/>
              </a:rPr>
              <a:t> Adaboost with J48 decision tree</a:t>
            </a:r>
          </a:p>
          <a:p>
            <a:pPr>
              <a:buFont typeface="Wingdings" pitchFamily="2" charset="2"/>
              <a:buChar char="q"/>
            </a:pPr>
            <a:r>
              <a:rPr lang="en-US" sz="2400" dirty="0" smtClean="0">
                <a:latin typeface="Candara" pitchFamily="34" charset="0"/>
              </a:rPr>
              <a:t> 10 fold cross validation</a:t>
            </a:r>
          </a:p>
          <a:p>
            <a:pPr>
              <a:buFont typeface="Wingdings" pitchFamily="2" charset="2"/>
              <a:buChar char="q"/>
            </a:pPr>
            <a:r>
              <a:rPr lang="en-US" sz="2400" dirty="0" smtClean="0">
                <a:latin typeface="Candara" pitchFamily="34" charset="0"/>
              </a:rPr>
              <a:t> Automatic feature extraction</a:t>
            </a:r>
          </a:p>
        </p:txBody>
      </p:sp>
      <p:sp>
        <p:nvSpPr>
          <p:cNvPr id="6" name="TextBox 5"/>
          <p:cNvSpPr txBox="1"/>
          <p:nvPr/>
        </p:nvSpPr>
        <p:spPr>
          <a:xfrm>
            <a:off x="152400" y="152400"/>
            <a:ext cx="8839200" cy="29238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300" dirty="0" smtClean="0">
                <a:latin typeface="Candara" pitchFamily="34" charset="0"/>
              </a:rPr>
              <a:t>Using System and User Performance Features to Improve Emotion Detection in Spoken Tutoring Dialogs – Ai et all.</a:t>
            </a:r>
          </a:p>
        </p:txBody>
      </p:sp>
      <p:sp>
        <p:nvSpPr>
          <p:cNvPr id="7" name="TextBox 6"/>
          <p:cNvSpPr txBox="1"/>
          <p:nvPr/>
        </p:nvSpPr>
        <p:spPr>
          <a:xfrm>
            <a:off x="152400" y="3657600"/>
            <a:ext cx="6705600" cy="2677656"/>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Features:</a:t>
            </a:r>
          </a:p>
          <a:p>
            <a:pPr>
              <a:buFont typeface="Wingdings" pitchFamily="2" charset="2"/>
              <a:buChar char="q"/>
            </a:pPr>
            <a:r>
              <a:rPr lang="en-US" sz="2400" dirty="0" smtClean="0">
                <a:latin typeface="Candara" pitchFamily="34" charset="0"/>
              </a:rPr>
              <a:t> Student utterances (treated as bag of words)</a:t>
            </a:r>
          </a:p>
          <a:p>
            <a:pPr>
              <a:buFont typeface="Wingdings" pitchFamily="2" charset="2"/>
              <a:buChar char="q"/>
            </a:pPr>
            <a:r>
              <a:rPr lang="en-US" sz="2400" dirty="0" smtClean="0">
                <a:latin typeface="Candara" pitchFamily="34" charset="0"/>
              </a:rPr>
              <a:t> automatically extracted prosodic features for pitch, energy duration, tempo, pausing etc.</a:t>
            </a:r>
          </a:p>
          <a:p>
            <a:pPr>
              <a:buFont typeface="Wingdings" pitchFamily="2" charset="2"/>
              <a:buChar char="q"/>
            </a:pPr>
            <a:r>
              <a:rPr lang="en-US" sz="2400" dirty="0" smtClean="0">
                <a:latin typeface="Candara" pitchFamily="34" charset="0"/>
              </a:rPr>
              <a:t> 12 as raw features (from above)</a:t>
            </a:r>
          </a:p>
          <a:p>
            <a:pPr>
              <a:buFont typeface="Wingdings" pitchFamily="2" charset="2"/>
              <a:buChar char="q"/>
            </a:pPr>
            <a:r>
              <a:rPr lang="en-US" sz="2400" dirty="0" smtClean="0">
                <a:latin typeface="Candara" pitchFamily="34" charset="0"/>
              </a:rPr>
              <a:t> 12 as normalized features</a:t>
            </a:r>
          </a:p>
          <a:p>
            <a:pPr>
              <a:buFont typeface="Wingdings" pitchFamily="2" charset="2"/>
              <a:buChar char="q"/>
            </a:pPr>
            <a:r>
              <a:rPr lang="en-US" sz="2400" dirty="0" smtClean="0">
                <a:latin typeface="Candara" pitchFamily="34" charset="0"/>
              </a:rPr>
              <a:t> 24 as running totals and averages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7924800" cy="4216539"/>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System/User performance features:</a:t>
            </a:r>
          </a:p>
          <a:p>
            <a:endParaRPr lang="en-US" sz="2400" dirty="0" smtClean="0">
              <a:latin typeface="Candara" pitchFamily="34" charset="0"/>
            </a:endParaRPr>
          </a:p>
          <a:p>
            <a:pPr>
              <a:buFont typeface="Wingdings" pitchFamily="2" charset="2"/>
              <a:buChar char="q"/>
            </a:pPr>
            <a:r>
              <a:rPr lang="en-US" sz="2000" dirty="0" smtClean="0">
                <a:latin typeface="Candara" pitchFamily="34" charset="0"/>
              </a:rPr>
              <a:t> Subtopics such as &lt;velocity&gt; serve as student performance indicators.</a:t>
            </a:r>
          </a:p>
          <a:p>
            <a:pPr>
              <a:buFont typeface="Wingdings" pitchFamily="2" charset="2"/>
              <a:buChar char="q"/>
            </a:pPr>
            <a:r>
              <a:rPr lang="en-US" sz="2000" dirty="0" smtClean="0">
                <a:latin typeface="Candara" pitchFamily="34" charset="0"/>
              </a:rPr>
              <a:t> Revisit counts for subtopics</a:t>
            </a:r>
          </a:p>
          <a:p>
            <a:pPr>
              <a:buFont typeface="Wingdings" pitchFamily="2" charset="2"/>
              <a:buChar char="q"/>
            </a:pPr>
            <a:r>
              <a:rPr lang="en-US" sz="2000" dirty="0" smtClean="0">
                <a:latin typeface="Candara" pitchFamily="34" charset="0"/>
              </a:rPr>
              <a:t> Nested subtopics, as in Grosz &amp; Sidner theory of discourse structure</a:t>
            </a:r>
          </a:p>
          <a:p>
            <a:pPr>
              <a:buFont typeface="Wingdings" pitchFamily="2" charset="2"/>
              <a:buChar char="q"/>
            </a:pPr>
            <a:r>
              <a:rPr lang="en-US" sz="2000" dirty="0" smtClean="0">
                <a:latin typeface="Candara" pitchFamily="34" charset="0"/>
              </a:rPr>
              <a:t> Depth of a tutoring session, average tutoring depth</a:t>
            </a:r>
          </a:p>
          <a:p>
            <a:pPr>
              <a:buFont typeface="Wingdings" pitchFamily="2" charset="2"/>
              <a:buChar char="q"/>
            </a:pPr>
            <a:r>
              <a:rPr lang="en-US" sz="2000" dirty="0" smtClean="0">
                <a:latin typeface="Candara" pitchFamily="34" charset="0"/>
              </a:rPr>
              <a:t> Essay revisions -&gt; helps model user satisfaction.</a:t>
            </a:r>
          </a:p>
          <a:p>
            <a:pPr>
              <a:buFont typeface="Wingdings" pitchFamily="2" charset="2"/>
              <a:buChar char="q"/>
            </a:pPr>
            <a:r>
              <a:rPr lang="en-US" sz="2000" dirty="0" smtClean="0">
                <a:latin typeface="Candara" pitchFamily="34" charset="0"/>
              </a:rPr>
              <a:t> Quality of student answer (correct, incorrect, partially correct)</a:t>
            </a:r>
          </a:p>
          <a:p>
            <a:pPr>
              <a:buFont typeface="Wingdings" pitchFamily="2" charset="2"/>
              <a:buChar char="q"/>
            </a:pPr>
            <a:r>
              <a:rPr lang="en-US" sz="2000" dirty="0" smtClean="0">
                <a:latin typeface="Candara" pitchFamily="34" charset="0"/>
              </a:rPr>
              <a:t> Percentage of correct answers</a:t>
            </a:r>
          </a:p>
          <a:p>
            <a:pPr>
              <a:buFont typeface="Wingdings" pitchFamily="2" charset="2"/>
              <a:buChar char="q"/>
            </a:pPr>
            <a:r>
              <a:rPr lang="en-US" sz="2000" dirty="0" smtClean="0">
                <a:latin typeface="Candara" pitchFamily="34" charset="0"/>
              </a:rPr>
              <a:t>  Key words counts</a:t>
            </a:r>
          </a:p>
          <a:p>
            <a:pPr>
              <a:buFont typeface="Wingdings" pitchFamily="2" charset="2"/>
              <a:buChar char="q"/>
            </a:pPr>
            <a:r>
              <a:rPr lang="en-US" sz="2000" dirty="0" smtClean="0">
                <a:latin typeface="Candara" pitchFamily="34" charset="0"/>
              </a:rPr>
              <a:t> Student Pretest scores</a:t>
            </a:r>
          </a:p>
          <a:p>
            <a:pPr>
              <a:buFont typeface="Wingdings" pitchFamily="2" charset="2"/>
              <a:buChar char="q"/>
            </a:pPr>
            <a:r>
              <a:rPr lang="en-US" sz="2000" dirty="0" smtClean="0">
                <a:latin typeface="Candara" pitchFamily="34" charset="0"/>
              </a:rPr>
              <a:t> Quality of student answers</a:t>
            </a:r>
          </a:p>
        </p:txBody>
      </p:sp>
      <p:sp>
        <p:nvSpPr>
          <p:cNvPr id="6" name="TextBox 5"/>
          <p:cNvSpPr txBox="1"/>
          <p:nvPr/>
        </p:nvSpPr>
        <p:spPr>
          <a:xfrm>
            <a:off x="152400" y="152400"/>
            <a:ext cx="8839200" cy="29238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300" dirty="0" smtClean="0">
                <a:latin typeface="Candara" pitchFamily="34" charset="0"/>
              </a:rPr>
              <a:t>Using System and User Performance Features to Improve Emotion Detection in Spoken Tutoring Dialogs – Ai et all.</a:t>
            </a:r>
          </a:p>
        </p:txBody>
      </p:sp>
      <p:sp>
        <p:nvSpPr>
          <p:cNvPr id="7" name="Rounded Rectangle 6"/>
          <p:cNvSpPr/>
          <p:nvPr/>
        </p:nvSpPr>
        <p:spPr>
          <a:xfrm>
            <a:off x="457200" y="2438400"/>
            <a:ext cx="3124200" cy="3048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 y="3092301"/>
            <a:ext cx="3124200" cy="3048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9098" y="3983666"/>
            <a:ext cx="3397101" cy="3048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7200" y="4593266"/>
            <a:ext cx="2514600" cy="3048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Candara" pitchFamily="34" charset="0"/>
              </a:rPr>
              <a:t>Detecting Certainness in Spoken Tutorial Dialogues – Liscombe, Hirschberg et all.</a:t>
            </a:r>
          </a:p>
        </p:txBody>
      </p:sp>
      <p:sp>
        <p:nvSpPr>
          <p:cNvPr id="4" name="TextBox 3"/>
          <p:cNvSpPr txBox="1"/>
          <p:nvPr/>
        </p:nvSpPr>
        <p:spPr>
          <a:xfrm>
            <a:off x="152400" y="1143000"/>
            <a:ext cx="8763000" cy="3724096"/>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hlinkClick r:id="rId3" action="ppaction://hlinkfile"/>
              </a:rPr>
              <a:t>Intelligent tutoring systems:</a:t>
            </a:r>
            <a:endParaRPr lang="en-US" sz="2400" dirty="0" smtClean="0">
              <a:latin typeface="Candara" pitchFamily="34" charset="0"/>
            </a:endParaRPr>
          </a:p>
          <a:p>
            <a:r>
              <a:rPr lang="en-US" i="1" dirty="0" smtClean="0">
                <a:latin typeface="Candara" pitchFamily="34" charset="0"/>
              </a:rPr>
              <a:t>An intelligent tutoring system (ITS) is any computer system that provides direct customized instruction or feedback to students, i.e. without the intervention of human beings, whilst performing a task.</a:t>
            </a:r>
            <a:endParaRPr lang="en-US" i="1" dirty="0">
              <a:latin typeface="Candara" pitchFamily="34" charset="0"/>
            </a:endParaRPr>
          </a:p>
          <a:p>
            <a:endParaRPr lang="en-US" dirty="0" smtClean="0">
              <a:latin typeface="Candara" pitchFamily="34" charset="0"/>
            </a:endParaRPr>
          </a:p>
          <a:p>
            <a:r>
              <a:rPr lang="en-US" dirty="0" smtClean="0">
                <a:latin typeface="Candara" pitchFamily="34" charset="0"/>
              </a:rPr>
              <a:t>General trend of moving from text based interactive systems to spoken dialogue systems.</a:t>
            </a:r>
            <a:endParaRPr lang="en-US" dirty="0">
              <a:latin typeface="Candara" pitchFamily="34" charset="0"/>
            </a:endParaRPr>
          </a:p>
          <a:p>
            <a:endParaRPr lang="en-US" dirty="0">
              <a:latin typeface="Candara" pitchFamily="34" charset="0"/>
            </a:endParaRPr>
          </a:p>
          <a:p>
            <a:r>
              <a:rPr lang="en-US" sz="2000" dirty="0" smtClean="0">
                <a:latin typeface="Candara" pitchFamily="34" charset="0"/>
              </a:rPr>
              <a:t>Provides an arena to apply emotion detection in speech!</a:t>
            </a:r>
            <a:endParaRPr lang="en-US" sz="2000" dirty="0">
              <a:latin typeface="Candara" pitchFamily="34" charset="0"/>
            </a:endParaRPr>
          </a:p>
          <a:p>
            <a:r>
              <a:rPr lang="en-US" dirty="0" smtClean="0">
                <a:latin typeface="Candara" pitchFamily="34" charset="0"/>
              </a:rPr>
              <a:t> - What emotions would be particularly interesting?</a:t>
            </a:r>
          </a:p>
          <a:p>
            <a:endParaRPr lang="en-US" sz="2400" dirty="0" smtClean="0">
              <a:latin typeface="Candara" pitchFamily="34" charset="0"/>
            </a:endParaRPr>
          </a:p>
          <a:p>
            <a:r>
              <a:rPr lang="en-US" sz="2400" dirty="0" smtClean="0">
                <a:latin typeface="Candara" pitchFamily="34" charset="0"/>
                <a:hlinkClick r:id="rId4"/>
              </a:rPr>
              <a:t>Auto Tutor online!</a:t>
            </a:r>
            <a:endParaRPr lang="en-US" sz="2400" dirty="0" smtClean="0">
              <a:latin typeface="Candara" pitchFamily="34" charset="0"/>
            </a:endParaRPr>
          </a:p>
        </p:txBody>
      </p:sp>
      <p:sp>
        <p:nvSpPr>
          <p:cNvPr id="5" name="Vertical Scroll 4"/>
          <p:cNvSpPr/>
          <p:nvPr/>
        </p:nvSpPr>
        <p:spPr>
          <a:xfrm>
            <a:off x="6096000" y="3276600"/>
            <a:ext cx="2667000" cy="3429000"/>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latin typeface="Candara" pitchFamily="34" charset="0"/>
              </a:rPr>
              <a:t>Amusement</a:t>
            </a:r>
          </a:p>
          <a:p>
            <a:pPr algn="ctr"/>
            <a:r>
              <a:rPr lang="en-US" sz="1400" dirty="0" smtClean="0">
                <a:latin typeface="Candara" pitchFamily="34" charset="0"/>
              </a:rPr>
              <a:t>Contempt</a:t>
            </a:r>
          </a:p>
          <a:p>
            <a:pPr algn="ctr"/>
            <a:r>
              <a:rPr lang="en-US" sz="1400" dirty="0" smtClean="0">
                <a:latin typeface="Candara" pitchFamily="34" charset="0"/>
              </a:rPr>
              <a:t>Contentment</a:t>
            </a:r>
          </a:p>
          <a:p>
            <a:pPr algn="ctr"/>
            <a:r>
              <a:rPr lang="en-US" sz="1400" dirty="0" smtClean="0">
                <a:latin typeface="Candara" pitchFamily="34" charset="0"/>
              </a:rPr>
              <a:t>Embarrassment</a:t>
            </a:r>
          </a:p>
          <a:p>
            <a:pPr algn="ctr"/>
            <a:r>
              <a:rPr lang="en-US" sz="1400" dirty="0" smtClean="0">
                <a:latin typeface="Candara" pitchFamily="34" charset="0"/>
              </a:rPr>
              <a:t>Excitement</a:t>
            </a:r>
          </a:p>
          <a:p>
            <a:pPr algn="ctr"/>
            <a:r>
              <a:rPr lang="en-US" sz="1400" dirty="0" smtClean="0">
                <a:latin typeface="Candara" pitchFamily="34" charset="0"/>
              </a:rPr>
              <a:t>Guilt</a:t>
            </a:r>
          </a:p>
          <a:p>
            <a:pPr algn="ctr"/>
            <a:r>
              <a:rPr lang="en-US" sz="1400" dirty="0" smtClean="0">
                <a:latin typeface="Candara" pitchFamily="34" charset="0"/>
              </a:rPr>
              <a:t>Pride-in-achievement</a:t>
            </a:r>
          </a:p>
          <a:p>
            <a:pPr algn="ctr"/>
            <a:r>
              <a:rPr lang="en-US" sz="1400" dirty="0" smtClean="0">
                <a:latin typeface="Candara" pitchFamily="34" charset="0"/>
              </a:rPr>
              <a:t>Relief</a:t>
            </a:r>
          </a:p>
          <a:p>
            <a:pPr algn="ctr"/>
            <a:r>
              <a:rPr lang="en-US" sz="1400" dirty="0" smtClean="0">
                <a:latin typeface="Candara" pitchFamily="34" charset="0"/>
              </a:rPr>
              <a:t>Satisfaction</a:t>
            </a:r>
          </a:p>
          <a:p>
            <a:pPr algn="ctr"/>
            <a:r>
              <a:rPr lang="en-US" sz="1400" dirty="0" smtClean="0">
                <a:latin typeface="Candara" pitchFamily="34" charset="0"/>
              </a:rPr>
              <a:t>Sensory pleasure</a:t>
            </a:r>
          </a:p>
          <a:p>
            <a:pPr algn="ctr"/>
            <a:r>
              <a:rPr lang="en-US" sz="1400" dirty="0" smtClean="0">
                <a:latin typeface="Candara" pitchFamily="34" charset="0"/>
              </a:rPr>
              <a:t>Shame</a:t>
            </a:r>
            <a:endParaRPr lang="en-US" sz="1400" dirty="0">
              <a:latin typeface="Candara" pitchFamily="34" charset="0"/>
            </a:endParaRPr>
          </a:p>
        </p:txBody>
      </p:sp>
      <p:sp>
        <p:nvSpPr>
          <p:cNvPr id="6" name="Vertical Scroll 5"/>
          <p:cNvSpPr/>
          <p:nvPr/>
        </p:nvSpPr>
        <p:spPr>
          <a:xfrm>
            <a:off x="4419600" y="4191000"/>
            <a:ext cx="1828800" cy="1981200"/>
          </a:xfrm>
          <a:prstGeom prst="verticalScroll">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latin typeface="Candara" pitchFamily="34" charset="0"/>
              </a:rPr>
              <a:t>Anger</a:t>
            </a:r>
          </a:p>
          <a:p>
            <a:pPr algn="ctr"/>
            <a:r>
              <a:rPr lang="en-US" sz="1400" dirty="0" smtClean="0">
                <a:latin typeface="Candara" pitchFamily="34" charset="0"/>
              </a:rPr>
              <a:t>Disgust</a:t>
            </a:r>
          </a:p>
          <a:p>
            <a:pPr algn="ctr"/>
            <a:r>
              <a:rPr lang="en-US" sz="1400" dirty="0" smtClean="0">
                <a:latin typeface="Candara" pitchFamily="34" charset="0"/>
              </a:rPr>
              <a:t>Fear</a:t>
            </a:r>
          </a:p>
          <a:p>
            <a:pPr algn="ctr"/>
            <a:r>
              <a:rPr lang="en-US" sz="1400" dirty="0" smtClean="0">
                <a:latin typeface="Candara" pitchFamily="34" charset="0"/>
              </a:rPr>
              <a:t>Happiness</a:t>
            </a:r>
          </a:p>
          <a:p>
            <a:pPr algn="ctr"/>
            <a:r>
              <a:rPr lang="en-US" sz="1400" dirty="0" smtClean="0">
                <a:latin typeface="Candara" pitchFamily="34" charset="0"/>
              </a:rPr>
              <a:t>Sadness</a:t>
            </a:r>
          </a:p>
          <a:p>
            <a:pPr algn="ctr"/>
            <a:r>
              <a:rPr lang="en-US" sz="1400" dirty="0" smtClean="0">
                <a:latin typeface="Candara" pitchFamily="34" charset="0"/>
              </a:rPr>
              <a:t>Surprise</a:t>
            </a:r>
            <a:endParaRPr lang="en-US" sz="1400" dirty="0">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8763000" cy="461665"/>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Results:</a:t>
            </a:r>
          </a:p>
        </p:txBody>
      </p:sp>
      <p:sp>
        <p:nvSpPr>
          <p:cNvPr id="6" name="TextBox 5"/>
          <p:cNvSpPr txBox="1"/>
          <p:nvPr/>
        </p:nvSpPr>
        <p:spPr>
          <a:xfrm>
            <a:off x="152400" y="152400"/>
            <a:ext cx="8839200" cy="29238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300" dirty="0" smtClean="0">
                <a:latin typeface="Candara" pitchFamily="34" charset="0"/>
              </a:rPr>
              <a:t>Using System and User Performance Features to Improve Emotion Detection in Spoken Tutoring Dialogs – Ai et all.</a:t>
            </a:r>
          </a:p>
        </p:txBody>
      </p:sp>
      <p:pic>
        <p:nvPicPr>
          <p:cNvPr id="2" name="Picture 2"/>
          <p:cNvPicPr>
            <a:picLocks noChangeAspect="1" noChangeArrowheads="1"/>
          </p:cNvPicPr>
          <p:nvPr/>
        </p:nvPicPr>
        <p:blipFill>
          <a:blip r:embed="rId3"/>
          <a:srcRect/>
          <a:stretch>
            <a:fillRect/>
          </a:stretch>
        </p:blipFill>
        <p:spPr bwMode="auto">
          <a:xfrm>
            <a:off x="1905000" y="1676400"/>
            <a:ext cx="5314950" cy="2038350"/>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1905000" y="3810000"/>
            <a:ext cx="5314950" cy="1428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8763000" cy="461665"/>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Results:</a:t>
            </a:r>
          </a:p>
        </p:txBody>
      </p:sp>
      <p:sp>
        <p:nvSpPr>
          <p:cNvPr id="6" name="TextBox 5"/>
          <p:cNvSpPr txBox="1"/>
          <p:nvPr/>
        </p:nvSpPr>
        <p:spPr>
          <a:xfrm>
            <a:off x="152400" y="152400"/>
            <a:ext cx="8839200" cy="29238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300" dirty="0" smtClean="0">
                <a:latin typeface="Candara" pitchFamily="34" charset="0"/>
              </a:rPr>
              <a:t>Using System and User Performance Features to Improve Emotion Detection in Spoken Tutoring Dialogs – Ai et all.</a:t>
            </a:r>
          </a:p>
        </p:txBody>
      </p:sp>
      <p:pic>
        <p:nvPicPr>
          <p:cNvPr id="2" name="Picture 2"/>
          <p:cNvPicPr>
            <a:picLocks noChangeAspect="1" noChangeArrowheads="1"/>
          </p:cNvPicPr>
          <p:nvPr/>
        </p:nvPicPr>
        <p:blipFill>
          <a:blip r:embed="rId3"/>
          <a:srcRect/>
          <a:stretch>
            <a:fillRect/>
          </a:stretch>
        </p:blipFill>
        <p:spPr bwMode="auto">
          <a:xfrm>
            <a:off x="228600" y="1752600"/>
            <a:ext cx="5314950" cy="2038350"/>
          </a:xfrm>
          <a:prstGeom prst="rect">
            <a:avLst/>
          </a:prstGeom>
          <a:no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4114800" y="4038600"/>
            <a:ext cx="4495800" cy="2342074"/>
          </a:xfrm>
          <a:prstGeom prst="rect">
            <a:avLst/>
          </a:prstGeom>
          <a:noFill/>
          <a:ln w="9525">
            <a:noFill/>
            <a:miter lim="800000"/>
            <a:headEnd/>
            <a:tailEnd/>
          </a:ln>
        </p:spPr>
      </p:pic>
      <p:sp>
        <p:nvSpPr>
          <p:cNvPr id="8" name="Left Arrow 7"/>
          <p:cNvSpPr/>
          <p:nvPr/>
        </p:nvSpPr>
        <p:spPr>
          <a:xfrm>
            <a:off x="5791200" y="2057400"/>
            <a:ext cx="2514600" cy="1447800"/>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latin typeface="Candara" pitchFamily="34" charset="0"/>
              </a:rPr>
              <a:t>Ai, Litman, Riley… et all (2006)</a:t>
            </a:r>
            <a:endParaRPr lang="en-US" dirty="0"/>
          </a:p>
        </p:txBody>
      </p:sp>
      <p:sp>
        <p:nvSpPr>
          <p:cNvPr id="9" name="Right Arrow 8"/>
          <p:cNvSpPr/>
          <p:nvPr/>
        </p:nvSpPr>
        <p:spPr>
          <a:xfrm>
            <a:off x="1295400" y="4419600"/>
            <a:ext cx="2667000" cy="14478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latin typeface="Candara" pitchFamily="34" charset="0"/>
              </a:rPr>
              <a:t>Liscombe, Hirschberg et al. (2005)</a:t>
            </a:r>
            <a:endParaRPr lang="en-US" dirty="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8763000" cy="4154984"/>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Future directions:</a:t>
            </a:r>
          </a:p>
          <a:p>
            <a:endParaRPr lang="en-US" sz="2400" dirty="0" smtClean="0">
              <a:latin typeface="Candara" pitchFamily="34" charset="0"/>
            </a:endParaRPr>
          </a:p>
          <a:p>
            <a:pPr>
              <a:buFont typeface="Wingdings" pitchFamily="2" charset="2"/>
              <a:buChar char="q"/>
            </a:pPr>
            <a:r>
              <a:rPr lang="en-US" sz="2400" dirty="0" smtClean="0">
                <a:latin typeface="Candara" pitchFamily="34" charset="0"/>
              </a:rPr>
              <a:t> System/user performance features can be generalized to information providing dialogue systems e.g. flight booking</a:t>
            </a:r>
            <a:br>
              <a:rPr lang="en-US" sz="2400" dirty="0" smtClean="0">
                <a:latin typeface="Candara" pitchFamily="34" charset="0"/>
              </a:rPr>
            </a:br>
            <a:r>
              <a:rPr lang="en-US" sz="2400" dirty="0" smtClean="0">
                <a:latin typeface="Candara" pitchFamily="34" charset="0"/>
              </a:rPr>
              <a:t>	dialogue progress -&gt; Number of ‘slots’ filled</a:t>
            </a:r>
            <a:br>
              <a:rPr lang="en-US" sz="2400" dirty="0" smtClean="0">
                <a:latin typeface="Candara" pitchFamily="34" charset="0"/>
              </a:rPr>
            </a:br>
            <a:r>
              <a:rPr lang="en-US" sz="2400" dirty="0" smtClean="0">
                <a:latin typeface="Candara" pitchFamily="34" charset="0"/>
              </a:rPr>
              <a:t>	 prior student knowledge -&gt; past experience</a:t>
            </a:r>
            <a:br>
              <a:rPr lang="en-US" sz="2400" dirty="0" smtClean="0">
                <a:latin typeface="Candara" pitchFamily="34" charset="0"/>
              </a:rPr>
            </a:br>
            <a:r>
              <a:rPr lang="en-US" sz="2400" dirty="0" smtClean="0">
                <a:latin typeface="Candara" pitchFamily="34" charset="0"/>
              </a:rPr>
              <a:t>	simple sentences -&gt; low expectation</a:t>
            </a:r>
          </a:p>
          <a:p>
            <a:pPr>
              <a:buFont typeface="Wingdings" pitchFamily="2" charset="2"/>
              <a:buChar char="q"/>
            </a:pPr>
            <a:r>
              <a:rPr lang="en-US" sz="2400" dirty="0" smtClean="0">
                <a:latin typeface="Candara" pitchFamily="34" charset="0"/>
              </a:rPr>
              <a:t> Apply features to human-human tutoring dialogues</a:t>
            </a:r>
            <a:br>
              <a:rPr lang="en-US" sz="2400" dirty="0" smtClean="0">
                <a:latin typeface="Candara" pitchFamily="34" charset="0"/>
              </a:rPr>
            </a:br>
            <a:endParaRPr lang="en-US" sz="2400" dirty="0" smtClean="0">
              <a:latin typeface="Candara" pitchFamily="34" charset="0"/>
            </a:endParaRPr>
          </a:p>
          <a:p>
            <a:pPr>
              <a:buFont typeface="Wingdings" pitchFamily="2" charset="2"/>
              <a:buChar char="q"/>
            </a:pPr>
            <a:r>
              <a:rPr lang="en-US" sz="2400" dirty="0" smtClean="0">
                <a:latin typeface="Candara" pitchFamily="34" charset="0"/>
              </a:rPr>
              <a:t> What is the best triggering mechanism for allowing a computer tutor to adapt its dialog?</a:t>
            </a:r>
          </a:p>
        </p:txBody>
      </p:sp>
      <p:sp>
        <p:nvSpPr>
          <p:cNvPr id="6" name="TextBox 5"/>
          <p:cNvSpPr txBox="1"/>
          <p:nvPr/>
        </p:nvSpPr>
        <p:spPr>
          <a:xfrm>
            <a:off x="152400" y="152400"/>
            <a:ext cx="8839200" cy="29238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300" dirty="0" smtClean="0">
                <a:latin typeface="Candara" pitchFamily="34" charset="0"/>
              </a:rPr>
              <a:t>Using System and User Performance Features to Improve Emotion Detection in Spoken Tutoring Dialogs – Ai et all.</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248400"/>
            <a:ext cx="8763000" cy="461665"/>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The end…well almost…</a:t>
            </a:r>
          </a:p>
        </p:txBody>
      </p:sp>
      <p:pic>
        <p:nvPicPr>
          <p:cNvPr id="2" name="Picture 2"/>
          <p:cNvPicPr>
            <a:picLocks noChangeAspect="1" noChangeArrowheads="1"/>
          </p:cNvPicPr>
          <p:nvPr/>
        </p:nvPicPr>
        <p:blipFill>
          <a:blip r:embed="rId3"/>
          <a:srcRect/>
          <a:stretch>
            <a:fillRect/>
          </a:stretch>
        </p:blipFill>
        <p:spPr bwMode="auto">
          <a:xfrm>
            <a:off x="1066800" y="381000"/>
            <a:ext cx="7142205" cy="518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6248400"/>
            <a:ext cx="8763000" cy="461665"/>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sz="2400" dirty="0" smtClean="0">
                <a:latin typeface="Candara" pitchFamily="34" charset="0"/>
              </a:rPr>
              <a:t>And finally…The end</a:t>
            </a:r>
          </a:p>
        </p:txBody>
      </p:sp>
      <p:pic>
        <p:nvPicPr>
          <p:cNvPr id="2050" name="Picture 2"/>
          <p:cNvPicPr>
            <a:picLocks noChangeAspect="1" noChangeArrowheads="1"/>
          </p:cNvPicPr>
          <p:nvPr/>
        </p:nvPicPr>
        <p:blipFill>
          <a:blip r:embed="rId3"/>
          <a:srcRect/>
          <a:stretch>
            <a:fillRect/>
          </a:stretch>
        </p:blipFill>
        <p:spPr bwMode="auto">
          <a:xfrm>
            <a:off x="1447800" y="228600"/>
            <a:ext cx="6248400" cy="575249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smtClean="0">
                <a:latin typeface="Candara" pitchFamily="34" charset="0"/>
              </a:rPr>
              <a:t>Detecting Certainness in Spoken Tutorial Dialogues – Liscombe, Hirschberg et all.</a:t>
            </a:r>
          </a:p>
        </p:txBody>
      </p:sp>
      <p:sp>
        <p:nvSpPr>
          <p:cNvPr id="4" name="TextBox 3"/>
          <p:cNvSpPr txBox="1"/>
          <p:nvPr/>
        </p:nvSpPr>
        <p:spPr>
          <a:xfrm>
            <a:off x="152400" y="1143000"/>
            <a:ext cx="8763000" cy="341632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Important questions to consider:</a:t>
            </a:r>
          </a:p>
          <a:p>
            <a:endParaRPr lang="en-US" sz="2400" dirty="0">
              <a:latin typeface="Candara" pitchFamily="34" charset="0"/>
            </a:endParaRPr>
          </a:p>
          <a:p>
            <a:pPr marL="457200" indent="-457200">
              <a:buAutoNum type="arabicPeriod"/>
            </a:pPr>
            <a:r>
              <a:rPr lang="en-US" sz="2400" dirty="0" smtClean="0">
                <a:latin typeface="Candara" pitchFamily="34" charset="0"/>
              </a:rPr>
              <a:t>Do human’s use such (emotional) information when tutoring students?</a:t>
            </a:r>
            <a:br>
              <a:rPr lang="en-US" sz="2400" dirty="0" smtClean="0">
                <a:latin typeface="Candara" pitchFamily="34" charset="0"/>
              </a:rPr>
            </a:br>
            <a:r>
              <a:rPr lang="en-US" sz="2400" dirty="0" smtClean="0">
                <a:latin typeface="Candara" pitchFamily="34" charset="0"/>
              </a:rPr>
              <a:t/>
            </a:r>
            <a:br>
              <a:rPr lang="en-US" sz="2400" dirty="0" smtClean="0">
                <a:latin typeface="Candara" pitchFamily="34" charset="0"/>
              </a:rPr>
            </a:br>
            <a:endParaRPr lang="en-US" sz="2400" dirty="0" smtClean="0">
              <a:latin typeface="Candara" pitchFamily="34" charset="0"/>
            </a:endParaRPr>
          </a:p>
          <a:p>
            <a:pPr marL="457200" indent="-457200">
              <a:buAutoNum type="arabicPeriod"/>
            </a:pPr>
            <a:r>
              <a:rPr lang="en-US" sz="2400" dirty="0" smtClean="0">
                <a:latin typeface="Candara" pitchFamily="34" charset="0"/>
              </a:rPr>
              <a:t>Does detection of certainness aid in student learning?</a:t>
            </a:r>
          </a:p>
          <a:p>
            <a:pPr marL="457200" indent="-457200">
              <a:buAutoNum type="arabicPeriod"/>
            </a:pPr>
            <a:endParaRPr lang="en-US" sz="2400" dirty="0" smtClean="0">
              <a:latin typeface="Candara" pitchFamily="34" charset="0"/>
            </a:endParaRPr>
          </a:p>
          <a:p>
            <a:pPr marL="457200" indent="-457200">
              <a:buAutoNum type="arabicPeriod"/>
            </a:pPr>
            <a:endParaRPr lang="en-US" sz="2400" dirty="0" smtClean="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smtClean="0">
                <a:latin typeface="Candara" pitchFamily="34" charset="0"/>
              </a:rPr>
              <a:t>Detecting Certainness in Spoken Tutorial Dialogues – Liscombe, Hirschberg et all.</a:t>
            </a:r>
          </a:p>
        </p:txBody>
      </p:sp>
      <p:sp>
        <p:nvSpPr>
          <p:cNvPr id="4" name="TextBox 3"/>
          <p:cNvSpPr txBox="1"/>
          <p:nvPr/>
        </p:nvSpPr>
        <p:spPr>
          <a:xfrm>
            <a:off x="152400" y="1143000"/>
            <a:ext cx="8763000" cy="3046988"/>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latin typeface="Candara" pitchFamily="34" charset="0"/>
              </a:rPr>
              <a:t>Corpus:</a:t>
            </a:r>
          </a:p>
          <a:p>
            <a:endParaRPr lang="en-US" sz="2000" dirty="0">
              <a:latin typeface="Candara" pitchFamily="34" charset="0"/>
            </a:endParaRPr>
          </a:p>
          <a:p>
            <a:pPr marL="457200" indent="-457200">
              <a:buAutoNum type="arabicPeriod"/>
            </a:pPr>
            <a:r>
              <a:rPr lang="en-US" sz="2000" dirty="0" smtClean="0">
                <a:latin typeface="Candara" pitchFamily="34" charset="0"/>
              </a:rPr>
              <a:t>Human-human spoken dialogues collected for the development of ITSPOKE</a:t>
            </a:r>
          </a:p>
          <a:p>
            <a:pPr marL="457200" indent="-457200">
              <a:buFontTx/>
              <a:buAutoNum type="arabicPeriod"/>
            </a:pPr>
            <a:r>
              <a:rPr lang="en-US" sz="2000" dirty="0" smtClean="0">
                <a:latin typeface="Candara" pitchFamily="34" charset="0"/>
              </a:rPr>
              <a:t>141 dialogues from 17 subjects (7 female, 10 male)</a:t>
            </a:r>
          </a:p>
          <a:p>
            <a:pPr marL="457200" indent="-457200">
              <a:buFontTx/>
              <a:buAutoNum type="arabicPeriod"/>
            </a:pPr>
            <a:r>
              <a:rPr lang="en-US" sz="2000" dirty="0">
                <a:latin typeface="Candara" pitchFamily="34" charset="0"/>
              </a:rPr>
              <a:t>S</a:t>
            </a:r>
            <a:r>
              <a:rPr lang="en-US" sz="2000" dirty="0" smtClean="0">
                <a:latin typeface="Candara" pitchFamily="34" charset="0"/>
              </a:rPr>
              <a:t>tudent and tutor were each recorded with different microphones and each channel was manually transcribed and segmented into turns</a:t>
            </a:r>
          </a:p>
          <a:p>
            <a:pPr marL="457200" indent="-457200">
              <a:buFontTx/>
              <a:buAutoNum type="arabicPeriod"/>
            </a:pPr>
            <a:r>
              <a:rPr lang="en-US" sz="2000" dirty="0" smtClean="0">
                <a:latin typeface="Candara" pitchFamily="34" charset="0"/>
              </a:rPr>
              <a:t>6778 student turns (about 400 turns per subject)</a:t>
            </a:r>
          </a:p>
          <a:p>
            <a:pPr marL="457200" indent="-457200">
              <a:buFontTx/>
              <a:buAutoNum type="arabicPeriod"/>
            </a:pPr>
            <a:r>
              <a:rPr lang="en-US" sz="2000" dirty="0">
                <a:latin typeface="Candara" pitchFamily="34" charset="0"/>
              </a:rPr>
              <a:t>A</a:t>
            </a:r>
            <a:r>
              <a:rPr lang="en-US" sz="2000" dirty="0" smtClean="0">
                <a:latin typeface="Candara" pitchFamily="34" charset="0"/>
              </a:rPr>
              <a:t>veraging 2.3 seconds in length</a:t>
            </a:r>
          </a:p>
          <a:p>
            <a:pPr marL="457200" indent="-457200">
              <a:buAutoNum type="arabicPeriod"/>
            </a:pPr>
            <a:endParaRPr lang="en-US" sz="2000" dirty="0" smtClean="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6"/>
          <a:srcRect/>
          <a:stretch>
            <a:fillRect/>
          </a:stretch>
        </p:blipFill>
        <p:spPr>
          <a:xfrm>
            <a:off x="609600" y="1219200"/>
            <a:ext cx="7350260" cy="5029200"/>
          </a:xfrm>
          <a:prstGeom prst="rect">
            <a:avLst/>
          </a:prstGeom>
          <a:ln w="12700">
            <a:solidFill>
              <a:schemeClr val="tx1"/>
            </a:solidFill>
          </a:ln>
        </p:spPr>
      </p:pic>
      <p:pic>
        <p:nvPicPr>
          <p:cNvPr id="11" name="Picture 7">
            <a:hlinkClick r:id="" action="ppaction://media"/>
          </p:cNvPr>
          <p:cNvPicPr>
            <a:picLocks noRot="1" noChangeAspect="1" noChangeArrowheads="1"/>
          </p:cNvPicPr>
          <p:nvPr>
            <a:wavAudioFile r:embed="rId1" name="Embedded Sound 39"/>
          </p:nvPr>
        </p:nvPicPr>
        <p:blipFill>
          <a:blip r:embed="rId7" cstate="print"/>
          <a:srcRect/>
          <a:stretch>
            <a:fillRect/>
          </a:stretch>
        </p:blipFill>
        <p:spPr bwMode="auto">
          <a:xfrm>
            <a:off x="1066800" y="4419600"/>
            <a:ext cx="406400" cy="406400"/>
          </a:xfrm>
          <a:prstGeom prst="rect">
            <a:avLst/>
          </a:prstGeom>
          <a:noFill/>
        </p:spPr>
      </p:pic>
      <p:pic>
        <p:nvPicPr>
          <p:cNvPr id="12" name="Picture 8">
            <a:hlinkClick r:id="" action="ppaction://media"/>
          </p:cNvPr>
          <p:cNvPicPr>
            <a:picLocks noRot="1" noChangeAspect="1" noChangeArrowheads="1"/>
          </p:cNvPicPr>
          <p:nvPr>
            <a:wavAudioFile r:embed="rId2" name="Embedded Sound 40"/>
          </p:nvPr>
        </p:nvPicPr>
        <p:blipFill>
          <a:blip r:embed="rId7" cstate="print"/>
          <a:srcRect/>
          <a:stretch>
            <a:fillRect/>
          </a:stretch>
        </p:blipFill>
        <p:spPr bwMode="auto">
          <a:xfrm>
            <a:off x="2133600" y="4419600"/>
            <a:ext cx="406400" cy="406400"/>
          </a:xfrm>
          <a:prstGeom prst="rect">
            <a:avLst/>
          </a:prstGeom>
          <a:noFill/>
        </p:spPr>
      </p:pic>
      <p:pic>
        <p:nvPicPr>
          <p:cNvPr id="13" name="Picture 9">
            <a:hlinkClick r:id="" action="ppaction://media"/>
          </p:cNvPr>
          <p:cNvPicPr>
            <a:picLocks noRot="1" noChangeAspect="1" noChangeArrowheads="1"/>
          </p:cNvPicPr>
          <p:nvPr>
            <a:wavAudioFile r:embed="rId3" name="Embedded Sound 41"/>
          </p:nvPr>
        </p:nvPicPr>
        <p:blipFill>
          <a:blip r:embed="rId7" cstate="print"/>
          <a:srcRect/>
          <a:stretch>
            <a:fillRect/>
          </a:stretch>
        </p:blipFill>
        <p:spPr bwMode="auto">
          <a:xfrm>
            <a:off x="3276600" y="4419600"/>
            <a:ext cx="406400" cy="406400"/>
          </a:xfrm>
          <a:prstGeom prst="rect">
            <a:avLst/>
          </a:prstGeom>
          <a:noFill/>
        </p:spPr>
      </p:pic>
      <p:sp>
        <p:nvSpPr>
          <p:cNvPr id="8" name="TextBox 7"/>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Candara" pitchFamily="34" charset="0"/>
              </a:rPr>
              <a:t>Detecting Certainness in Spoken Tutorial Dialogues – Liscombe, Hirschberg et all.</a:t>
            </a:r>
          </a:p>
        </p:txBody>
      </p:sp>
      <p:sp>
        <p:nvSpPr>
          <p:cNvPr id="9" name="Rectangle 8"/>
          <p:cNvSpPr/>
          <p:nvPr/>
        </p:nvSpPr>
        <p:spPr>
          <a:xfrm>
            <a:off x="4931734" y="4038600"/>
            <a:ext cx="2362200" cy="1371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7753" fill="hold"/>
                                        <p:tgtEl>
                                          <p:spTgt spid="11"/>
                                        </p:tgtEl>
                                      </p:cBhvr>
                                    </p:cmd>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574" fill="hold"/>
                                        <p:tgtEl>
                                          <p:spTgt spid="12"/>
                                        </p:tgtEl>
                                      </p:cBhvr>
                                    </p:cmd>
                                  </p:childTnLst>
                                </p:cTn>
                              </p:par>
                            </p:childTnLst>
                          </p:cTn>
                        </p:par>
                      </p:childTnLst>
                    </p:cTn>
                  </p:par>
                </p:childTnLst>
              </p:cTn>
              <p:nextCondLst>
                <p:cond evt="onClick" delay="0">
                  <p:tgtEl>
                    <p:spTgt spid="12"/>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4567" fill="hold"/>
                                        <p:tgtEl>
                                          <p:spTgt spid="13"/>
                                        </p:tgtEl>
                                      </p:cBhvr>
                                    </p:cmd>
                                  </p:childTnLst>
                                </p:cTn>
                              </p:par>
                            </p:childTnLst>
                          </p:cTn>
                        </p:par>
                      </p:childTnLst>
                    </p:cTn>
                  </p:par>
                </p:childTnLst>
              </p:cTn>
              <p:nextCondLst>
                <p:cond evt="onClick" delay="0">
                  <p:tgtEl>
                    <p:spTgt spid="13"/>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smtClean="0">
                <a:latin typeface="Candara" pitchFamily="34" charset="0"/>
              </a:rPr>
              <a:t>Detecting Certainness in Spoken Tutorial Dialogues – Liscombe, Hirschberg et all.</a:t>
            </a:r>
          </a:p>
        </p:txBody>
      </p:sp>
      <p:sp>
        <p:nvSpPr>
          <p:cNvPr id="4" name="TextBox 3"/>
          <p:cNvSpPr txBox="1"/>
          <p:nvPr/>
        </p:nvSpPr>
        <p:spPr>
          <a:xfrm>
            <a:off x="152400" y="1066800"/>
            <a:ext cx="8763000" cy="4893647"/>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Annotation:</a:t>
            </a:r>
          </a:p>
          <a:p>
            <a:endParaRPr lang="en-US" sz="2400" dirty="0">
              <a:latin typeface="Candara" pitchFamily="34" charset="0"/>
            </a:endParaRPr>
          </a:p>
          <a:p>
            <a:pPr marL="457200" indent="-457200">
              <a:buAutoNum type="arabicPeriod"/>
            </a:pPr>
            <a:r>
              <a:rPr lang="en-US" sz="2400" dirty="0" smtClean="0">
                <a:latin typeface="Candara" pitchFamily="34" charset="0"/>
              </a:rPr>
              <a:t>Labels used: uncertain, certain, neutral and mixed</a:t>
            </a:r>
            <a:br>
              <a:rPr lang="en-US" sz="2400" dirty="0" smtClean="0">
                <a:latin typeface="Candara" pitchFamily="34" charset="0"/>
              </a:rPr>
            </a:br>
            <a:endParaRPr lang="en-US" sz="2400" dirty="0" smtClean="0">
              <a:latin typeface="Candara" pitchFamily="34" charset="0"/>
            </a:endParaRPr>
          </a:p>
          <a:p>
            <a:pPr marL="457200" indent="-457200">
              <a:buFontTx/>
              <a:buAutoNum type="arabicPeriod"/>
            </a:pPr>
            <a:r>
              <a:rPr lang="en-US" sz="2400" dirty="0" smtClean="0">
                <a:latin typeface="Candara" pitchFamily="34" charset="0"/>
              </a:rPr>
              <a:t>Label distribution: 64.2% neutral, </a:t>
            </a:r>
            <a:br>
              <a:rPr lang="en-US" sz="2400" dirty="0" smtClean="0">
                <a:latin typeface="Candara" pitchFamily="34" charset="0"/>
              </a:rPr>
            </a:br>
            <a:r>
              <a:rPr lang="en-US" sz="2400" dirty="0" smtClean="0">
                <a:latin typeface="Candara" pitchFamily="34" charset="0"/>
              </a:rPr>
              <a:t>			 18.4% certain, </a:t>
            </a:r>
            <a:br>
              <a:rPr lang="en-US" sz="2400" dirty="0" smtClean="0">
                <a:latin typeface="Candara" pitchFamily="34" charset="0"/>
              </a:rPr>
            </a:br>
            <a:r>
              <a:rPr lang="en-US" sz="2400" dirty="0" smtClean="0">
                <a:latin typeface="Candara" pitchFamily="34" charset="0"/>
              </a:rPr>
              <a:t>			 13.6% uncertain, </a:t>
            </a:r>
            <a:br>
              <a:rPr lang="en-US" sz="2400" dirty="0" smtClean="0">
                <a:latin typeface="Candara" pitchFamily="34" charset="0"/>
              </a:rPr>
            </a:br>
            <a:r>
              <a:rPr lang="en-US" sz="2400" dirty="0" smtClean="0">
                <a:latin typeface="Candara" pitchFamily="34" charset="0"/>
              </a:rPr>
              <a:t>			 3.8% mixed</a:t>
            </a:r>
            <a:br>
              <a:rPr lang="en-US" sz="2400" dirty="0" smtClean="0">
                <a:latin typeface="Candara" pitchFamily="34" charset="0"/>
              </a:rPr>
            </a:br>
            <a:endParaRPr lang="en-US" sz="2400" dirty="0" smtClean="0">
              <a:latin typeface="Candara" pitchFamily="34" charset="0"/>
            </a:endParaRPr>
          </a:p>
          <a:p>
            <a:pPr marL="457200" indent="-457200">
              <a:buFontTx/>
              <a:buAutoNum type="arabicPeriod"/>
            </a:pPr>
            <a:r>
              <a:rPr lang="en-US" sz="2400" dirty="0" smtClean="0">
                <a:latin typeface="Candara" pitchFamily="34" charset="0"/>
              </a:rPr>
              <a:t>Inter-labeler agreement:</a:t>
            </a:r>
            <a:br>
              <a:rPr lang="en-US" sz="2400" dirty="0" smtClean="0">
                <a:latin typeface="Candara" pitchFamily="34" charset="0"/>
              </a:rPr>
            </a:br>
            <a:r>
              <a:rPr lang="en-US" sz="2400" dirty="0" smtClean="0">
                <a:latin typeface="Candara" pitchFamily="34" charset="0"/>
              </a:rPr>
              <a:t>Average kappa score = 0.52 (moderate agreement)</a:t>
            </a:r>
          </a:p>
          <a:p>
            <a:pPr marL="457200" indent="-457200">
              <a:buFontTx/>
              <a:buAutoNum type="arabicPeriod"/>
            </a:pPr>
            <a:r>
              <a:rPr lang="en-US" sz="2400" b="1" dirty="0" smtClean="0">
                <a:solidFill>
                  <a:schemeClr val="accent2">
                    <a:lumMod val="75000"/>
                  </a:schemeClr>
                </a:solidFill>
                <a:latin typeface="Candara" pitchFamily="34" charset="0"/>
              </a:rPr>
              <a:t>The labels used in this study are those from a single labeler?</a:t>
            </a:r>
            <a:r>
              <a:rPr lang="en-US" sz="2400" dirty="0" smtClean="0">
                <a:solidFill>
                  <a:srgbClr val="FF0000"/>
                </a:solidFill>
                <a:latin typeface="Candara" pitchFamily="34" charset="0"/>
              </a:rPr>
              <a:t/>
            </a:r>
            <a:br>
              <a:rPr lang="en-US" sz="2400" dirty="0" smtClean="0">
                <a:solidFill>
                  <a:srgbClr val="FF0000"/>
                </a:solidFill>
                <a:latin typeface="Candara" pitchFamily="34" charset="0"/>
              </a:rPr>
            </a:br>
            <a:endParaRPr lang="en-US" sz="2400" dirty="0" smtClean="0">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down)">
                                      <p:cBhvr>
                                        <p:cTn id="7" dur="580">
                                          <p:stCondLst>
                                            <p:cond delay="0"/>
                                          </p:stCondLst>
                                        </p:cTn>
                                        <p:tgtEl>
                                          <p:spTgt spid="4">
                                            <p:txEl>
                                              <p:pRg st="5" end="5"/>
                                            </p:txEl>
                                          </p:spTgt>
                                        </p:tgtEl>
                                      </p:cBhvr>
                                    </p:animEffect>
                                    <p:anim calcmode="lin" valueType="num">
                                      <p:cBhvr>
                                        <p:cTn id="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5" end="5"/>
                                            </p:txEl>
                                          </p:spTgt>
                                        </p:tgtEl>
                                      </p:cBhvr>
                                      <p:to x="100000" y="60000"/>
                                    </p:animScale>
                                    <p:animScale>
                                      <p:cBhvr>
                                        <p:cTn id="14" dur="166" decel="50000">
                                          <p:stCondLst>
                                            <p:cond delay="676"/>
                                          </p:stCondLst>
                                        </p:cTn>
                                        <p:tgtEl>
                                          <p:spTgt spid="4">
                                            <p:txEl>
                                              <p:pRg st="5" end="5"/>
                                            </p:txEl>
                                          </p:spTgt>
                                        </p:tgtEl>
                                      </p:cBhvr>
                                      <p:to x="100000" y="100000"/>
                                    </p:animScale>
                                    <p:animScale>
                                      <p:cBhvr>
                                        <p:cTn id="15" dur="26">
                                          <p:stCondLst>
                                            <p:cond delay="1312"/>
                                          </p:stCondLst>
                                        </p:cTn>
                                        <p:tgtEl>
                                          <p:spTgt spid="4">
                                            <p:txEl>
                                              <p:pRg st="5" end="5"/>
                                            </p:txEl>
                                          </p:spTgt>
                                        </p:tgtEl>
                                      </p:cBhvr>
                                      <p:to x="100000" y="80000"/>
                                    </p:animScale>
                                    <p:animScale>
                                      <p:cBhvr>
                                        <p:cTn id="16" dur="166" decel="50000">
                                          <p:stCondLst>
                                            <p:cond delay="1338"/>
                                          </p:stCondLst>
                                        </p:cTn>
                                        <p:tgtEl>
                                          <p:spTgt spid="4">
                                            <p:txEl>
                                              <p:pRg st="5" end="5"/>
                                            </p:txEl>
                                          </p:spTgt>
                                        </p:tgtEl>
                                      </p:cBhvr>
                                      <p:to x="100000" y="100000"/>
                                    </p:animScale>
                                    <p:animScale>
                                      <p:cBhvr>
                                        <p:cTn id="17" dur="26">
                                          <p:stCondLst>
                                            <p:cond delay="1642"/>
                                          </p:stCondLst>
                                        </p:cTn>
                                        <p:tgtEl>
                                          <p:spTgt spid="4">
                                            <p:txEl>
                                              <p:pRg st="5" end="5"/>
                                            </p:txEl>
                                          </p:spTgt>
                                        </p:tgtEl>
                                      </p:cBhvr>
                                      <p:to x="100000" y="90000"/>
                                    </p:animScale>
                                    <p:animScale>
                                      <p:cBhvr>
                                        <p:cTn id="18" dur="166" decel="50000">
                                          <p:stCondLst>
                                            <p:cond delay="1668"/>
                                          </p:stCondLst>
                                        </p:cTn>
                                        <p:tgtEl>
                                          <p:spTgt spid="4">
                                            <p:txEl>
                                              <p:pRg st="5" end="5"/>
                                            </p:txEl>
                                          </p:spTgt>
                                        </p:tgtEl>
                                      </p:cBhvr>
                                      <p:to x="100000" y="100000"/>
                                    </p:animScale>
                                    <p:animScale>
                                      <p:cBhvr>
                                        <p:cTn id="19" dur="26">
                                          <p:stCondLst>
                                            <p:cond delay="1808"/>
                                          </p:stCondLst>
                                        </p:cTn>
                                        <p:tgtEl>
                                          <p:spTgt spid="4">
                                            <p:txEl>
                                              <p:pRg st="5" end="5"/>
                                            </p:txEl>
                                          </p:spTgt>
                                        </p:tgtEl>
                                      </p:cBhvr>
                                      <p:to x="100000" y="95000"/>
                                    </p:animScale>
                                    <p:animScale>
                                      <p:cBhvr>
                                        <p:cTn id="20" dur="166" decel="50000">
                                          <p:stCondLst>
                                            <p:cond delay="1834"/>
                                          </p:stCondLst>
                                        </p:cTn>
                                        <p:tgtEl>
                                          <p:spTgt spid="4">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smtClean="0">
                <a:latin typeface="Candara" pitchFamily="34" charset="0"/>
              </a:rPr>
              <a:t>Detecting Certainness in Spoken Tutorial Dialogues – Liscombe, Hirschberg et all.</a:t>
            </a:r>
          </a:p>
        </p:txBody>
      </p:sp>
      <p:sp>
        <p:nvSpPr>
          <p:cNvPr id="4" name="TextBox 3"/>
          <p:cNvSpPr txBox="1"/>
          <p:nvPr/>
        </p:nvSpPr>
        <p:spPr>
          <a:xfrm>
            <a:off x="152400" y="1066800"/>
            <a:ext cx="8763000" cy="461665"/>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Sample annotation:</a:t>
            </a:r>
          </a:p>
        </p:txBody>
      </p:sp>
      <p:pic>
        <p:nvPicPr>
          <p:cNvPr id="3075" name="Picture 3"/>
          <p:cNvPicPr>
            <a:picLocks noChangeAspect="1" noChangeArrowheads="1"/>
          </p:cNvPicPr>
          <p:nvPr/>
        </p:nvPicPr>
        <p:blipFill>
          <a:blip r:embed="rId6"/>
          <a:srcRect/>
          <a:stretch>
            <a:fillRect/>
          </a:stretch>
        </p:blipFill>
        <p:spPr bwMode="auto">
          <a:xfrm>
            <a:off x="304800" y="1828800"/>
            <a:ext cx="4514850" cy="4067175"/>
          </a:xfrm>
          <a:prstGeom prst="rect">
            <a:avLst/>
          </a:prstGeom>
          <a:noFill/>
          <a:ln w="9525">
            <a:noFill/>
            <a:miter lim="800000"/>
            <a:headEnd/>
            <a:tailEnd/>
          </a:ln>
        </p:spPr>
      </p:pic>
      <p:pic>
        <p:nvPicPr>
          <p:cNvPr id="7" name="Picture 4">
            <a:hlinkClick r:id="" action="ppaction://media"/>
          </p:cNvPr>
          <p:cNvPicPr>
            <a:picLocks noRot="1" noChangeAspect="1" noChangeArrowheads="1"/>
          </p:cNvPicPr>
          <p:nvPr>
            <a:wavAudioFile r:embed="rId1" name="Embedded Sound 10"/>
          </p:nvPr>
        </p:nvPicPr>
        <p:blipFill>
          <a:blip r:embed="rId7"/>
          <a:srcRect/>
          <a:stretch>
            <a:fillRect/>
          </a:stretch>
        </p:blipFill>
        <p:spPr bwMode="auto">
          <a:xfrm>
            <a:off x="5181600" y="1752600"/>
            <a:ext cx="990600" cy="990600"/>
          </a:xfrm>
          <a:prstGeom prst="rect">
            <a:avLst/>
          </a:prstGeom>
          <a:noFill/>
        </p:spPr>
      </p:pic>
      <p:pic>
        <p:nvPicPr>
          <p:cNvPr id="8" name="Picture 5">
            <a:hlinkClick r:id="" action="ppaction://media"/>
          </p:cNvPr>
          <p:cNvPicPr>
            <a:picLocks noRot="1" noChangeAspect="1" noChangeArrowheads="1"/>
          </p:cNvPicPr>
          <p:nvPr>
            <a:wavAudioFile r:embed="rId2" name="Embedded Sound 11"/>
          </p:nvPr>
        </p:nvPicPr>
        <p:blipFill>
          <a:blip r:embed="rId7"/>
          <a:srcRect/>
          <a:stretch>
            <a:fillRect/>
          </a:stretch>
        </p:blipFill>
        <p:spPr bwMode="auto">
          <a:xfrm>
            <a:off x="5181600" y="3124200"/>
            <a:ext cx="990600" cy="990600"/>
          </a:xfrm>
          <a:prstGeom prst="rect">
            <a:avLst/>
          </a:prstGeom>
          <a:noFill/>
        </p:spPr>
      </p:pic>
      <p:pic>
        <p:nvPicPr>
          <p:cNvPr id="9" name="Picture 6">
            <a:hlinkClick r:id="" action="ppaction://media"/>
          </p:cNvPr>
          <p:cNvPicPr>
            <a:picLocks noRot="1" noChangeAspect="1" noChangeArrowheads="1"/>
          </p:cNvPicPr>
          <p:nvPr>
            <a:wavAudioFile r:embed="rId3" name="Embedded Sound 12"/>
          </p:nvPr>
        </p:nvPicPr>
        <p:blipFill>
          <a:blip r:embed="rId7"/>
          <a:srcRect/>
          <a:stretch>
            <a:fillRect/>
          </a:stretch>
        </p:blipFill>
        <p:spPr bwMode="auto">
          <a:xfrm>
            <a:off x="5181600" y="4724400"/>
            <a:ext cx="990600" cy="990600"/>
          </a:xfrm>
          <a:prstGeom prst="rect">
            <a:avLst/>
          </a:prstGeom>
          <a:noFill/>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9" fill="hold"/>
                                        <p:tgtEl>
                                          <p:spTgt spid="7"/>
                                        </p:tgtEl>
                                      </p:cBhvr>
                                    </p:cmd>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839" fill="hold"/>
                                        <p:tgtEl>
                                          <p:spTgt spid="8"/>
                                        </p:tgtEl>
                                      </p:cBhvr>
                                    </p:cmd>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899" fill="hold"/>
                                        <p:tgtEl>
                                          <p:spTgt spid="9"/>
                                        </p:tgtEl>
                                      </p:cBhvr>
                                    </p:cmd>
                                  </p:childTnLst>
                                </p:cTn>
                              </p:par>
                            </p:childTnLst>
                          </p:cTn>
                        </p:par>
                      </p:childTnLst>
                    </p:cTn>
                  </p:par>
                </p:childTnLst>
              </p:cTn>
              <p:nextCondLst>
                <p:cond evt="onClick" delay="0">
                  <p:tgtEl>
                    <p:spTgt spid="9"/>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0"/>
            <a:ext cx="8077200" cy="5262979"/>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Tutor responses to student certainness:</a:t>
            </a:r>
          </a:p>
          <a:p>
            <a:endParaRPr lang="en-US" sz="2400" dirty="0">
              <a:latin typeface="Candara" pitchFamily="34" charset="0"/>
            </a:endParaRPr>
          </a:p>
          <a:p>
            <a:r>
              <a:rPr lang="en-US" sz="2400" dirty="0" smtClean="0">
                <a:latin typeface="Candara" pitchFamily="34" charset="0"/>
              </a:rPr>
              <a:t>Dialogue acts:</a:t>
            </a:r>
          </a:p>
          <a:p>
            <a:pPr marL="457200" indent="-457200">
              <a:buAutoNum type="arabicPeriod"/>
            </a:pPr>
            <a:r>
              <a:rPr lang="en-US" sz="2400" dirty="0" smtClean="0">
                <a:latin typeface="Candara" pitchFamily="34" charset="0"/>
              </a:rPr>
              <a:t>Short answer question (ShortAnsQ)</a:t>
            </a:r>
          </a:p>
          <a:p>
            <a:pPr marL="457200" indent="-457200">
              <a:buAutoNum type="arabicPeriod"/>
            </a:pPr>
            <a:r>
              <a:rPr lang="en-US" sz="2400" dirty="0" smtClean="0">
                <a:latin typeface="Candara" pitchFamily="34" charset="0"/>
              </a:rPr>
              <a:t>Long answer question (LongAnsQ)</a:t>
            </a:r>
          </a:p>
          <a:p>
            <a:pPr marL="457200" indent="-457200">
              <a:buAutoNum type="arabicPeriod"/>
            </a:pPr>
            <a:r>
              <a:rPr lang="en-US" sz="2400" dirty="0" smtClean="0">
                <a:latin typeface="Candara" pitchFamily="34" charset="0"/>
              </a:rPr>
              <a:t>Deep answer question (DeepAnsQ)</a:t>
            </a:r>
          </a:p>
          <a:p>
            <a:pPr marL="457200" indent="-457200">
              <a:buAutoNum type="arabicPeriod"/>
            </a:pPr>
            <a:r>
              <a:rPr lang="en-US" sz="2400" dirty="0" smtClean="0">
                <a:latin typeface="Candara" pitchFamily="34" charset="0"/>
              </a:rPr>
              <a:t>Directives (RD)</a:t>
            </a:r>
          </a:p>
          <a:p>
            <a:pPr marL="457200" indent="-457200">
              <a:buAutoNum type="arabicPeriod"/>
            </a:pPr>
            <a:r>
              <a:rPr lang="en-US" sz="2400" dirty="0" smtClean="0">
                <a:latin typeface="Candara" pitchFamily="34" charset="0"/>
              </a:rPr>
              <a:t>Restatements or rewordings of student answers (Rst)</a:t>
            </a:r>
          </a:p>
          <a:p>
            <a:pPr marL="457200" indent="-457200">
              <a:buAutoNum type="arabicPeriod"/>
            </a:pPr>
            <a:r>
              <a:rPr lang="en-US" sz="2400" dirty="0" smtClean="0">
                <a:latin typeface="Candara" pitchFamily="34" charset="0"/>
              </a:rPr>
              <a:t>Tutor hints (Hint)</a:t>
            </a:r>
          </a:p>
          <a:p>
            <a:pPr marL="457200" indent="-457200">
              <a:buAutoNum type="arabicPeriod"/>
            </a:pPr>
            <a:r>
              <a:rPr lang="en-US" sz="2400" dirty="0" smtClean="0">
                <a:latin typeface="Candara" pitchFamily="34" charset="0"/>
              </a:rPr>
              <a:t>Tutor answers in the face of wrong student failure (Bot)</a:t>
            </a:r>
          </a:p>
          <a:p>
            <a:pPr marL="457200" indent="-457200">
              <a:buAutoNum type="arabicPeriod"/>
            </a:pPr>
            <a:r>
              <a:rPr lang="en-US" sz="2400" dirty="0" smtClean="0">
                <a:latin typeface="Candara" pitchFamily="34" charset="0"/>
              </a:rPr>
              <a:t>Novel information (Exp)</a:t>
            </a:r>
          </a:p>
          <a:p>
            <a:pPr marL="457200" indent="-457200">
              <a:buAutoNum type="arabicPeriod"/>
            </a:pPr>
            <a:r>
              <a:rPr lang="en-US" sz="2400" dirty="0" smtClean="0">
                <a:latin typeface="Candara" pitchFamily="34" charset="0"/>
              </a:rPr>
              <a:t>Review of past arguments (Rcp)</a:t>
            </a:r>
          </a:p>
          <a:p>
            <a:pPr marL="457200" indent="-457200">
              <a:buAutoNum type="arabicPeriod"/>
            </a:pPr>
            <a:r>
              <a:rPr lang="en-US" sz="2400" dirty="0" smtClean="0">
                <a:latin typeface="Candara" pitchFamily="34" charset="0"/>
              </a:rPr>
              <a:t>Direct positive feedback (Pos)</a:t>
            </a:r>
          </a:p>
          <a:p>
            <a:pPr marL="457200" indent="-457200">
              <a:buAutoNum type="arabicPeriod"/>
            </a:pPr>
            <a:r>
              <a:rPr lang="en-US" sz="2400" dirty="0" smtClean="0">
                <a:latin typeface="Candara" pitchFamily="34" charset="0"/>
              </a:rPr>
              <a:t>Direct negative feedback (Neg)</a:t>
            </a:r>
          </a:p>
        </p:txBody>
      </p:sp>
      <p:sp>
        <p:nvSpPr>
          <p:cNvPr id="6" name="TextBox 5"/>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Candara" pitchFamily="34" charset="0"/>
              </a:rPr>
              <a:t>Detecting Certainness in Spoken Tutorial Dialogues – Liscombe, Hirschberg et all.</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066801"/>
            <a:ext cx="8763000" cy="461665"/>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latin typeface="Candara" pitchFamily="34" charset="0"/>
              </a:rPr>
              <a:t>Tutor responses to student certainness:</a:t>
            </a:r>
          </a:p>
        </p:txBody>
      </p:sp>
      <p:pic>
        <p:nvPicPr>
          <p:cNvPr id="4098" name="Picture 2"/>
          <p:cNvPicPr>
            <a:picLocks noChangeAspect="1" noChangeArrowheads="1"/>
          </p:cNvPicPr>
          <p:nvPr/>
        </p:nvPicPr>
        <p:blipFill>
          <a:blip r:embed="rId3"/>
          <a:srcRect/>
          <a:stretch>
            <a:fillRect/>
          </a:stretch>
        </p:blipFill>
        <p:spPr bwMode="auto">
          <a:xfrm>
            <a:off x="3833104" y="1830569"/>
            <a:ext cx="5213430" cy="3581400"/>
          </a:xfrm>
          <a:prstGeom prst="rect">
            <a:avLst/>
          </a:prstGeom>
          <a:noFill/>
          <a:ln w="9525">
            <a:noFill/>
            <a:miter lim="800000"/>
            <a:headEnd/>
            <a:tailEnd/>
          </a:ln>
        </p:spPr>
      </p:pic>
      <p:sp>
        <p:nvSpPr>
          <p:cNvPr id="6" name="TextBox 5"/>
          <p:cNvSpPr txBox="1"/>
          <p:nvPr/>
        </p:nvSpPr>
        <p:spPr>
          <a:xfrm>
            <a:off x="152400" y="152400"/>
            <a:ext cx="8839200" cy="400110"/>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latin typeface="Candara" pitchFamily="34" charset="0"/>
              </a:rPr>
              <a:t>Detecting Certainness in Spoken Tutorial Dialogues – Liscombe, Hirschberg et all.</a:t>
            </a:r>
          </a:p>
        </p:txBody>
      </p:sp>
      <p:sp>
        <p:nvSpPr>
          <p:cNvPr id="7" name="Rounded Rectangle 6"/>
          <p:cNvSpPr/>
          <p:nvPr/>
        </p:nvSpPr>
        <p:spPr>
          <a:xfrm>
            <a:off x="7162869" y="2298402"/>
            <a:ext cx="533400" cy="2286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162869" y="3012696"/>
            <a:ext cx="533400" cy="2286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80219" y="3950949"/>
            <a:ext cx="1592249" cy="228600"/>
          </a:xfrm>
          <a:prstGeom prst="round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0" name="Rounded Rectangle 9"/>
          <p:cNvSpPr/>
          <p:nvPr/>
        </p:nvSpPr>
        <p:spPr>
          <a:xfrm>
            <a:off x="6180220" y="2550855"/>
            <a:ext cx="1592249" cy="228600"/>
          </a:xfrm>
          <a:prstGeom prst="round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TextBox 10"/>
          <p:cNvSpPr txBox="1"/>
          <p:nvPr/>
        </p:nvSpPr>
        <p:spPr>
          <a:xfrm>
            <a:off x="88602" y="1828800"/>
            <a:ext cx="3581400" cy="3108543"/>
          </a:xfrm>
          <a:prstGeom prst="rect">
            <a:avLst/>
          </a:prstGeom>
          <a:gradFill>
            <a:gsLst>
              <a:gs pos="35000">
                <a:schemeClr val="accent1">
                  <a:tint val="37000"/>
                  <a:satMod val="300000"/>
                  <a:alpha val="56000"/>
                </a:schemeClr>
              </a:gs>
              <a:gs pos="100000">
                <a:schemeClr val="accent1">
                  <a:tint val="15000"/>
                  <a:satMod val="350000"/>
                </a:schemeClr>
              </a:gs>
            </a:gsLst>
            <a:lin ang="16200000" scaled="1"/>
          </a:gra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latin typeface="Candara" pitchFamily="34" charset="0"/>
              </a:rPr>
              <a:t>Dialogue acts:</a:t>
            </a:r>
          </a:p>
          <a:p>
            <a:pPr marL="457200" indent="-457200">
              <a:buAutoNum type="arabicPeriod"/>
            </a:pPr>
            <a:r>
              <a:rPr lang="en-US" sz="1400" dirty="0" smtClean="0">
                <a:latin typeface="Candara" pitchFamily="34" charset="0"/>
              </a:rPr>
              <a:t>Short answer question (ShortAnsQ)</a:t>
            </a:r>
          </a:p>
          <a:p>
            <a:pPr marL="457200" indent="-457200">
              <a:buAutoNum type="arabicPeriod"/>
            </a:pPr>
            <a:r>
              <a:rPr lang="en-US" sz="1400" dirty="0" smtClean="0">
                <a:latin typeface="Candara" pitchFamily="34" charset="0"/>
              </a:rPr>
              <a:t>Long answer question (LongAnsQ)</a:t>
            </a:r>
          </a:p>
          <a:p>
            <a:pPr marL="457200" indent="-457200">
              <a:buAutoNum type="arabicPeriod"/>
            </a:pPr>
            <a:r>
              <a:rPr lang="en-US" sz="1400" dirty="0" smtClean="0">
                <a:latin typeface="Candara" pitchFamily="34" charset="0"/>
              </a:rPr>
              <a:t>Deep answer question (DeepAnsQ)</a:t>
            </a:r>
          </a:p>
          <a:p>
            <a:pPr marL="457200" indent="-457200">
              <a:buAutoNum type="arabicPeriod"/>
            </a:pPr>
            <a:r>
              <a:rPr lang="en-US" sz="1400" dirty="0" smtClean="0">
                <a:latin typeface="Candara" pitchFamily="34" charset="0"/>
              </a:rPr>
              <a:t>Directives (RD)</a:t>
            </a:r>
          </a:p>
          <a:p>
            <a:pPr marL="457200" indent="-457200">
              <a:buAutoNum type="arabicPeriod"/>
            </a:pPr>
            <a:r>
              <a:rPr lang="en-US" sz="1400" dirty="0" smtClean="0">
                <a:latin typeface="Candara" pitchFamily="34" charset="0"/>
              </a:rPr>
              <a:t>Restatements or rewordings of student answers (Rst)</a:t>
            </a:r>
          </a:p>
          <a:p>
            <a:pPr marL="457200" indent="-457200">
              <a:buAutoNum type="arabicPeriod"/>
            </a:pPr>
            <a:r>
              <a:rPr lang="en-US" sz="1400" dirty="0" smtClean="0">
                <a:latin typeface="Candara" pitchFamily="34" charset="0"/>
              </a:rPr>
              <a:t>Tutor hints (Hint)</a:t>
            </a:r>
          </a:p>
          <a:p>
            <a:pPr marL="457200" indent="-457200">
              <a:buAutoNum type="arabicPeriod"/>
            </a:pPr>
            <a:r>
              <a:rPr lang="en-US" sz="1400" dirty="0" smtClean="0">
                <a:latin typeface="Candara" pitchFamily="34" charset="0"/>
              </a:rPr>
              <a:t>Tutor answers in the face of wrong student failure (Bot)</a:t>
            </a:r>
          </a:p>
          <a:p>
            <a:pPr marL="457200" indent="-457200">
              <a:buAutoNum type="arabicPeriod"/>
            </a:pPr>
            <a:r>
              <a:rPr lang="en-US" sz="1400" dirty="0" smtClean="0">
                <a:latin typeface="Candara" pitchFamily="34" charset="0"/>
              </a:rPr>
              <a:t>Novel information (Exp)</a:t>
            </a:r>
          </a:p>
          <a:p>
            <a:pPr marL="457200" indent="-457200">
              <a:buAutoNum type="arabicPeriod"/>
            </a:pPr>
            <a:r>
              <a:rPr lang="en-US" sz="1400" dirty="0" smtClean="0">
                <a:latin typeface="Candara" pitchFamily="34" charset="0"/>
              </a:rPr>
              <a:t>Review of past arguments (Rcp)</a:t>
            </a:r>
          </a:p>
          <a:p>
            <a:pPr marL="457200" indent="-457200">
              <a:buAutoNum type="arabicPeriod"/>
            </a:pPr>
            <a:r>
              <a:rPr lang="en-US" sz="1400" dirty="0" smtClean="0">
                <a:latin typeface="Candara" pitchFamily="34" charset="0"/>
              </a:rPr>
              <a:t>Direct positive feedback (Pos)</a:t>
            </a:r>
          </a:p>
          <a:p>
            <a:pPr marL="457200" indent="-457200">
              <a:buAutoNum type="arabicPeriod"/>
            </a:pPr>
            <a:r>
              <a:rPr lang="en-US" sz="1400" dirty="0" smtClean="0">
                <a:latin typeface="Candara" pitchFamily="34" charset="0"/>
              </a:rPr>
              <a:t>Direct negative feedback (Neg)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5" presetClass="emph" presetSubtype="1" nodeType="withEffect">
                                  <p:stCondLst>
                                    <p:cond delay="0"/>
                                  </p:stCondLst>
                                  <p:childTnLst>
                                    <p:set>
                                      <p:cBhvr override="childStyle">
                                        <p:cTn id="70" dur="indefinite"/>
                                        <p:tgtEl>
                                          <p:spTgt spid="11">
                                            <p:txEl>
                                              <p:pRg st="7" end="7"/>
                                            </p:txEl>
                                          </p:spTgt>
                                        </p:tgtEl>
                                        <p:attrNameLst>
                                          <p:attrName>style.fontStyle</p:attrName>
                                        </p:attrNameLst>
                                      </p:cBhvr>
                                      <p:to>
                                        <p:strVal val="normal"/>
                                      </p:to>
                                    </p:set>
                                    <p:set>
                                      <p:cBhvr override="childStyle">
                                        <p:cTn id="71" dur="indefinite"/>
                                        <p:tgtEl>
                                          <p:spTgt spid="11">
                                            <p:txEl>
                                              <p:pRg st="7" end="7"/>
                                            </p:txEl>
                                          </p:spTgt>
                                        </p:tgtEl>
                                        <p:attrNameLst>
                                          <p:attrName>style.fontWeight</p:attrName>
                                        </p:attrNameLst>
                                      </p:cBhvr>
                                      <p:to>
                                        <p:strVal val="bold"/>
                                      </p:to>
                                    </p:set>
                                    <p:set>
                                      <p:cBhvr override="childStyle">
                                        <p:cTn id="72" dur="indefinite"/>
                                        <p:tgtEl>
                                          <p:spTgt spid="11">
                                            <p:txEl>
                                              <p:pRg st="7" end="7"/>
                                            </p:txEl>
                                          </p:spTgt>
                                        </p:tgtEl>
                                        <p:attrNameLst>
                                          <p:attrName>style.textDecorationUnderline</p:attrName>
                                        </p:attrNameLst>
                                      </p:cBhvr>
                                      <p:to>
                                        <p:strVal val="false"/>
                                      </p:to>
                                    </p:set>
                                  </p:childTnLst>
                                </p:cTn>
                              </p:par>
                              <p:par>
                                <p:cTn id="73" presetID="5" presetClass="emph" presetSubtype="1" nodeType="withEffect">
                                  <p:stCondLst>
                                    <p:cond delay="0"/>
                                  </p:stCondLst>
                                  <p:childTnLst>
                                    <p:set>
                                      <p:cBhvr override="childStyle">
                                        <p:cTn id="74" dur="indefinite"/>
                                        <p:tgtEl>
                                          <p:spTgt spid="11">
                                            <p:txEl>
                                              <p:pRg st="3" end="3"/>
                                            </p:txEl>
                                          </p:spTgt>
                                        </p:tgtEl>
                                        <p:attrNameLst>
                                          <p:attrName>style.fontStyle</p:attrName>
                                        </p:attrNameLst>
                                      </p:cBhvr>
                                      <p:to>
                                        <p:strVal val="normal"/>
                                      </p:to>
                                    </p:set>
                                    <p:set>
                                      <p:cBhvr override="childStyle">
                                        <p:cTn id="75" dur="indefinite"/>
                                        <p:tgtEl>
                                          <p:spTgt spid="11">
                                            <p:txEl>
                                              <p:pRg st="3" end="3"/>
                                            </p:txEl>
                                          </p:spTgt>
                                        </p:tgtEl>
                                        <p:attrNameLst>
                                          <p:attrName>style.fontWeight</p:attrName>
                                        </p:attrNameLst>
                                      </p:cBhvr>
                                      <p:to>
                                        <p:strVal val="bold"/>
                                      </p:to>
                                    </p:set>
                                    <p:set>
                                      <p:cBhvr override="childStyle">
                                        <p:cTn id="76" dur="indefinite"/>
                                        <p:tgtEl>
                                          <p:spTgt spid="11">
                                            <p:txEl>
                                              <p:pRg st="3" end="3"/>
                                            </p:txEl>
                                          </p:spTgt>
                                        </p:tgtEl>
                                        <p:attrNameLst>
                                          <p:attrName>style.textDecorationUnderline</p:attrName>
                                        </p:attrNameLst>
                                      </p:cBhvr>
                                      <p:to>
                                        <p:strVal val="false"/>
                                      </p:to>
                                    </p:set>
                                  </p:childTnLst>
                                </p:cTn>
                              </p:par>
                              <p:par>
                                <p:cTn id="77" presetID="5" presetClass="emph" presetSubtype="1" nodeType="withEffect">
                                  <p:stCondLst>
                                    <p:cond delay="0"/>
                                  </p:stCondLst>
                                  <p:childTnLst>
                                    <p:set>
                                      <p:cBhvr override="childStyle">
                                        <p:cTn id="78" dur="indefinite"/>
                                        <p:tgtEl>
                                          <p:spTgt spid="11">
                                            <p:txEl>
                                              <p:pRg st="11" end="11"/>
                                            </p:txEl>
                                          </p:spTgt>
                                        </p:tgtEl>
                                        <p:attrNameLst>
                                          <p:attrName>style.fontStyle</p:attrName>
                                        </p:attrNameLst>
                                      </p:cBhvr>
                                      <p:to>
                                        <p:strVal val="normal"/>
                                      </p:to>
                                    </p:set>
                                    <p:set>
                                      <p:cBhvr override="childStyle">
                                        <p:cTn id="79" dur="indefinite"/>
                                        <p:tgtEl>
                                          <p:spTgt spid="11">
                                            <p:txEl>
                                              <p:pRg st="11" end="11"/>
                                            </p:txEl>
                                          </p:spTgt>
                                        </p:tgtEl>
                                        <p:attrNameLst>
                                          <p:attrName>style.fontWeight</p:attrName>
                                        </p:attrNameLst>
                                      </p:cBhvr>
                                      <p:to>
                                        <p:strVal val="bold"/>
                                      </p:to>
                                    </p:set>
                                    <p:set>
                                      <p:cBhvr override="childStyle">
                                        <p:cTn id="80" dur="indefinite"/>
                                        <p:tgtEl>
                                          <p:spTgt spid="11">
                                            <p:txEl>
                                              <p:pRg st="11" end="11"/>
                                            </p:txEl>
                                          </p:spTgt>
                                        </p:tgtEl>
                                        <p:attrNameLst>
                                          <p:attrName>style.textDecorationUnderline</p:attrName>
                                        </p:attrNameLst>
                                      </p:cBhvr>
                                      <p:to>
                                        <p:strVal val="false"/>
                                      </p:to>
                                    </p:set>
                                  </p:childTnLst>
                                </p:cTn>
                              </p:par>
                              <p:par>
                                <p:cTn id="81" presetID="5" presetClass="emph" presetSubtype="1" nodeType="withEffect">
                                  <p:stCondLst>
                                    <p:cond delay="0"/>
                                  </p:stCondLst>
                                  <p:childTnLst>
                                    <p:set>
                                      <p:cBhvr override="childStyle">
                                        <p:cTn id="82" dur="indefinite"/>
                                        <p:tgtEl>
                                          <p:spTgt spid="11">
                                            <p:txEl>
                                              <p:pRg st="5" end="5"/>
                                            </p:txEl>
                                          </p:spTgt>
                                        </p:tgtEl>
                                        <p:attrNameLst>
                                          <p:attrName>style.fontStyle</p:attrName>
                                        </p:attrNameLst>
                                      </p:cBhvr>
                                      <p:to>
                                        <p:strVal val="normal"/>
                                      </p:to>
                                    </p:set>
                                    <p:set>
                                      <p:cBhvr override="childStyle">
                                        <p:cTn id="83" dur="indefinite"/>
                                        <p:tgtEl>
                                          <p:spTgt spid="11">
                                            <p:txEl>
                                              <p:pRg st="5" end="5"/>
                                            </p:txEl>
                                          </p:spTgt>
                                        </p:tgtEl>
                                        <p:attrNameLst>
                                          <p:attrName>style.fontWeight</p:attrName>
                                        </p:attrNameLst>
                                      </p:cBhvr>
                                      <p:to>
                                        <p:strVal val="bold"/>
                                      </p:to>
                                    </p:set>
                                    <p:set>
                                      <p:cBhvr override="childStyle">
                                        <p:cTn id="84" dur="indefinite"/>
                                        <p:tgtEl>
                                          <p:spTgt spid="11">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2257</TotalTime>
  <Words>1399</Words>
  <Application>Microsoft Office PowerPoint</Application>
  <PresentationFormat>On-screen Show (4:3)</PresentationFormat>
  <Paragraphs>227</Paragraphs>
  <Slides>24</Slides>
  <Notes>24</Notes>
  <HiddenSlides>0</HiddenSlides>
  <MMClips>6</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Satyajeet Shaligram</dc:creator>
  <cp:lastModifiedBy>Satyajeet Shaligram</cp:lastModifiedBy>
  <cp:revision>265</cp:revision>
  <dcterms:created xsi:type="dcterms:W3CDTF">2009-11-13T19:31:12Z</dcterms:created>
  <dcterms:modified xsi:type="dcterms:W3CDTF">2009-11-16T20:36:40Z</dcterms:modified>
</cp:coreProperties>
</file>