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60" r:id="rId3"/>
    <p:sldId id="257" r:id="rId4"/>
    <p:sldId id="258" r:id="rId5"/>
    <p:sldId id="284" r:id="rId6"/>
    <p:sldId id="259" r:id="rId7"/>
    <p:sldId id="282" r:id="rId8"/>
    <p:sldId id="261" r:id="rId9"/>
    <p:sldId id="292" r:id="rId10"/>
    <p:sldId id="262" r:id="rId11"/>
    <p:sldId id="263" r:id="rId12"/>
    <p:sldId id="264" r:id="rId13"/>
    <p:sldId id="265" r:id="rId14"/>
    <p:sldId id="266" r:id="rId15"/>
    <p:sldId id="293" r:id="rId16"/>
    <p:sldId id="283" r:id="rId17"/>
    <p:sldId id="267" r:id="rId18"/>
    <p:sldId id="291" r:id="rId19"/>
    <p:sldId id="294" r:id="rId20"/>
    <p:sldId id="268" r:id="rId21"/>
    <p:sldId id="269" r:id="rId22"/>
    <p:sldId id="285" r:id="rId23"/>
    <p:sldId id="270" r:id="rId24"/>
    <p:sldId id="295" r:id="rId25"/>
    <p:sldId id="271" r:id="rId26"/>
    <p:sldId id="272" r:id="rId27"/>
    <p:sldId id="286" r:id="rId28"/>
    <p:sldId id="273" r:id="rId29"/>
    <p:sldId id="274" r:id="rId30"/>
    <p:sldId id="287" r:id="rId31"/>
    <p:sldId id="275" r:id="rId32"/>
    <p:sldId id="276" r:id="rId33"/>
    <p:sldId id="288" r:id="rId34"/>
    <p:sldId id="277" r:id="rId35"/>
    <p:sldId id="278" r:id="rId36"/>
    <p:sldId id="279" r:id="rId37"/>
    <p:sldId id="280" r:id="rId38"/>
    <p:sldId id="289" r:id="rId39"/>
    <p:sldId id="281" r:id="rId40"/>
    <p:sldId id="290"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2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1223E0-C368-4A39-B8AF-E255578A5F99}" type="datetimeFigureOut">
              <a:rPr lang="en-US" smtClean="0"/>
              <a:t>11/23/2009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16F293-C65D-411D-B931-3E9AC245D36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316F293-C65D-411D-B931-3E9AC245D36F}" type="slidenum">
              <a:rPr lang="en-US" smtClean="0"/>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692DA1-9AA3-4D6F-9EB0-29B853FDD72C}" type="datetimeFigureOut">
              <a:rPr lang="en-US" smtClean="0"/>
              <a:pPr/>
              <a:t>11/23/2009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7FF30-07C2-48A4-8D7B-3C9C326BE3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692DA1-9AA3-4D6F-9EB0-29B853FDD72C}" type="datetimeFigureOut">
              <a:rPr lang="en-US" smtClean="0"/>
              <a:pPr/>
              <a:t>11/23/2009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7FF30-07C2-48A4-8D7B-3C9C326BE3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Emotion in Meetings: Hot Spots and Laughter</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838200" y="533400"/>
            <a:ext cx="7391400" cy="5334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Analysis</a:t>
            </a:r>
            <a:endParaRPr lang="en-US" dirty="0"/>
          </a:p>
        </p:txBody>
      </p:sp>
      <p:sp>
        <p:nvSpPr>
          <p:cNvPr id="3" name="Content Placeholder 2"/>
          <p:cNvSpPr>
            <a:spLocks noGrp="1"/>
          </p:cNvSpPr>
          <p:nvPr>
            <p:ph idx="1"/>
          </p:nvPr>
        </p:nvSpPr>
        <p:spPr>
          <a:xfrm>
            <a:off x="457200" y="1066800"/>
            <a:ext cx="8229600" cy="5059363"/>
          </a:xfrm>
        </p:spPr>
        <p:txBody>
          <a:bodyPr>
            <a:normAutofit fontScale="77500" lnSpcReduction="20000"/>
          </a:bodyPr>
          <a:lstStyle/>
          <a:p>
            <a:r>
              <a:rPr lang="en-US" dirty="0" smtClean="0"/>
              <a:t>Laughter duration and separation</a:t>
            </a:r>
          </a:p>
          <a:p>
            <a:pPr lvl="1"/>
            <a:r>
              <a:rPr lang="en-US" dirty="0" smtClean="0">
                <a:solidFill>
                  <a:srgbClr val="FF0000"/>
                </a:solidFill>
              </a:rPr>
              <a:t>Duration </a:t>
            </a:r>
            <a:r>
              <a:rPr lang="en-US" dirty="0" smtClean="0"/>
              <a:t>of laugh bouts and the </a:t>
            </a:r>
            <a:r>
              <a:rPr lang="en-US" dirty="0" smtClean="0">
                <a:solidFill>
                  <a:srgbClr val="FF0000"/>
                </a:solidFill>
              </a:rPr>
              <a:t>temporal separation </a:t>
            </a:r>
            <a:r>
              <a:rPr lang="en-US" dirty="0" smtClean="0"/>
              <a:t>between bouts for a participant?</a:t>
            </a:r>
          </a:p>
          <a:p>
            <a:pPr lvl="1"/>
            <a:r>
              <a:rPr lang="en-US" dirty="0" smtClean="0"/>
              <a:t>Duration and separation of </a:t>
            </a:r>
            <a:r>
              <a:rPr lang="en-US" dirty="0" smtClean="0">
                <a:solidFill>
                  <a:srgbClr val="FF0000"/>
                </a:solidFill>
              </a:rPr>
              <a:t>“islands” of laughter</a:t>
            </a:r>
            <a:r>
              <a:rPr lang="en-US" dirty="0" smtClean="0"/>
              <a:t>, produced by </a:t>
            </a:r>
            <a:r>
              <a:rPr lang="en-US" dirty="0" smtClean="0">
                <a:solidFill>
                  <a:srgbClr val="FF0000"/>
                </a:solidFill>
              </a:rPr>
              <a:t>merging overlapping bouts </a:t>
            </a:r>
            <a:r>
              <a:rPr lang="en-US" dirty="0" smtClean="0"/>
              <a:t>from all participants</a:t>
            </a:r>
          </a:p>
          <a:p>
            <a:pPr lvl="1"/>
            <a:r>
              <a:rPr lang="en-US" dirty="0" smtClean="0"/>
              <a:t>The </a:t>
            </a:r>
            <a:r>
              <a:rPr lang="en-US" dirty="0" smtClean="0">
                <a:solidFill>
                  <a:srgbClr val="FF0000"/>
                </a:solidFill>
              </a:rPr>
              <a:t>bout</a:t>
            </a:r>
            <a:r>
              <a:rPr lang="en-US" dirty="0" smtClean="0"/>
              <a:t> and bout “island” durations follow a </a:t>
            </a:r>
            <a:r>
              <a:rPr lang="en-US" dirty="0" smtClean="0">
                <a:solidFill>
                  <a:srgbClr val="FF0000"/>
                </a:solidFill>
              </a:rPr>
              <a:t>lognormal distribution</a:t>
            </a:r>
            <a:r>
              <a:rPr lang="en-US" dirty="0" smtClean="0"/>
              <a:t>, while </a:t>
            </a:r>
            <a:r>
              <a:rPr lang="en-US" dirty="0" smtClean="0">
                <a:solidFill>
                  <a:srgbClr val="FF0000"/>
                </a:solidFill>
              </a:rPr>
              <a:t>spurt</a:t>
            </a:r>
            <a:r>
              <a:rPr lang="en-US" dirty="0" smtClean="0"/>
              <a:t> and spurt “island” durations appear to be the </a:t>
            </a:r>
            <a:r>
              <a:rPr lang="en-US" dirty="0" smtClean="0">
                <a:solidFill>
                  <a:srgbClr val="FF0000"/>
                </a:solidFill>
              </a:rPr>
              <a:t>sum of two lognormal distributions</a:t>
            </a:r>
          </a:p>
          <a:p>
            <a:pPr lvl="1"/>
            <a:r>
              <a:rPr lang="en-US" dirty="0" smtClean="0"/>
              <a:t>Bout durations and bout “island” durations have an apparently </a:t>
            </a:r>
            <a:r>
              <a:rPr lang="en-US" dirty="0" smtClean="0">
                <a:solidFill>
                  <a:srgbClr val="FF0000"/>
                </a:solidFill>
              </a:rPr>
              <a:t>identical distribution</a:t>
            </a:r>
            <a:r>
              <a:rPr lang="en-US" dirty="0" smtClean="0"/>
              <a:t>, suggesting that bouts are committed either in isolation or in synchrony, since bout “island” construction does </a:t>
            </a:r>
            <a:r>
              <a:rPr lang="en-US" dirty="0" smtClean="0">
                <a:solidFill>
                  <a:srgbClr val="FF0000"/>
                </a:solidFill>
              </a:rPr>
              <a:t>not lead to longer phenomena</a:t>
            </a:r>
            <a:r>
              <a:rPr lang="en-US" dirty="0" smtClean="0"/>
              <a:t>. </a:t>
            </a:r>
          </a:p>
          <a:p>
            <a:pPr lvl="1"/>
            <a:r>
              <a:rPr lang="en-US" dirty="0" smtClean="0"/>
              <a:t>In contrast, construction of speech “islands” does appear to </a:t>
            </a:r>
            <a:r>
              <a:rPr lang="en-US" dirty="0" smtClean="0">
                <a:solidFill>
                  <a:srgbClr val="FF0000"/>
                </a:solidFill>
              </a:rPr>
              <a:t>affect the distribution</a:t>
            </a:r>
            <a:r>
              <a:rPr lang="en-US" dirty="0" smtClean="0"/>
              <a:t>, as expected.</a:t>
            </a:r>
          </a:p>
          <a:p>
            <a:pPr lvl="1"/>
            <a:r>
              <a:rPr lang="en-US" dirty="0" smtClean="0"/>
              <a:t>The distribution of </a:t>
            </a:r>
            <a:r>
              <a:rPr lang="en-US" dirty="0" smtClean="0">
                <a:solidFill>
                  <a:srgbClr val="FF0000"/>
                </a:solidFill>
              </a:rPr>
              <a:t>bout and bout “island” separations</a:t>
            </a:r>
            <a:r>
              <a:rPr lang="en-US" dirty="0" smtClean="0"/>
              <a:t> appears to be the </a:t>
            </a:r>
            <a:r>
              <a:rPr lang="en-US" dirty="0" smtClean="0">
                <a:solidFill>
                  <a:srgbClr val="FF0000"/>
                </a:solidFill>
              </a:rPr>
              <a:t>sum of two lognormal distributions</a:t>
            </a:r>
            <a:r>
              <a:rPr lang="en-US"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838200" y="762000"/>
            <a:ext cx="7239000" cy="52578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Analysis</a:t>
            </a:r>
            <a:endParaRPr lang="en-US" dirty="0"/>
          </a:p>
        </p:txBody>
      </p:sp>
      <p:sp>
        <p:nvSpPr>
          <p:cNvPr id="3" name="Content Placeholder 2"/>
          <p:cNvSpPr>
            <a:spLocks noGrp="1"/>
          </p:cNvSpPr>
          <p:nvPr>
            <p:ph idx="1"/>
          </p:nvPr>
        </p:nvSpPr>
        <p:spPr>
          <a:xfrm>
            <a:off x="457200" y="990600"/>
            <a:ext cx="8229600" cy="5486400"/>
          </a:xfrm>
        </p:spPr>
        <p:txBody>
          <a:bodyPr>
            <a:normAutofit/>
          </a:bodyPr>
          <a:lstStyle/>
          <a:p>
            <a:r>
              <a:rPr lang="en-US" dirty="0" smtClean="0"/>
              <a:t>Interactive aspects(multi-participant behavior)</a:t>
            </a:r>
          </a:p>
          <a:p>
            <a:pPr lvl="1"/>
            <a:r>
              <a:rPr lang="en-US" dirty="0" smtClean="0"/>
              <a:t>The laughter distribution </a:t>
            </a:r>
            <a:r>
              <a:rPr lang="en-US" dirty="0" smtClean="0"/>
              <a:t>was computed over different degrees of overlap.</a:t>
            </a:r>
          </a:p>
          <a:p>
            <a:pPr lvl="1"/>
            <a:r>
              <a:rPr lang="en-US" dirty="0" smtClean="0">
                <a:solidFill>
                  <a:srgbClr val="FF0000"/>
                </a:solidFill>
              </a:rPr>
              <a:t>Laughter</a:t>
            </a:r>
            <a:r>
              <a:rPr lang="en-US" dirty="0" smtClean="0"/>
              <a:t> has significantly </a:t>
            </a:r>
            <a:r>
              <a:rPr lang="en-US" dirty="0" smtClean="0">
                <a:solidFill>
                  <a:srgbClr val="FF0000"/>
                </a:solidFill>
              </a:rPr>
              <a:t>more overlap</a:t>
            </a:r>
            <a:r>
              <a:rPr lang="en-US" dirty="0" smtClean="0"/>
              <a:t> than speech; in relative terms, the ratio is </a:t>
            </a:r>
            <a:r>
              <a:rPr lang="en-US" dirty="0" smtClean="0">
                <a:solidFill>
                  <a:srgbClr val="FF0000"/>
                </a:solidFill>
              </a:rPr>
              <a:t>8.1%</a:t>
            </a:r>
            <a:r>
              <a:rPr lang="en-US" dirty="0" smtClean="0"/>
              <a:t> of meeting speech time versus </a:t>
            </a:r>
            <a:r>
              <a:rPr lang="en-US" dirty="0" smtClean="0">
                <a:solidFill>
                  <a:srgbClr val="FF0000"/>
                </a:solidFill>
              </a:rPr>
              <a:t>39.7%</a:t>
            </a:r>
            <a:r>
              <a:rPr lang="en-US" dirty="0" smtClean="0"/>
              <a:t> of meeting laughter time.</a:t>
            </a:r>
          </a:p>
          <a:p>
            <a:pPr lvl="1"/>
            <a:r>
              <a:rPr lang="en-US" dirty="0" smtClean="0"/>
              <a:t>The amount of </a:t>
            </a:r>
            <a:r>
              <a:rPr lang="en-US" dirty="0" smtClean="0">
                <a:solidFill>
                  <a:srgbClr val="FF0000"/>
                </a:solidFill>
              </a:rPr>
              <a:t>time</a:t>
            </a:r>
            <a:r>
              <a:rPr lang="en-US" dirty="0" smtClean="0"/>
              <a:t> spent in which </a:t>
            </a:r>
            <a:r>
              <a:rPr lang="en-US" dirty="0" smtClean="0">
                <a:solidFill>
                  <a:srgbClr val="FF0000"/>
                </a:solidFill>
              </a:rPr>
              <a:t>4 or more participants</a:t>
            </a:r>
            <a:r>
              <a:rPr lang="en-US" dirty="0" smtClean="0"/>
              <a:t> are simultaneously vocalizing is </a:t>
            </a:r>
            <a:r>
              <a:rPr lang="en-US" dirty="0" smtClean="0">
                <a:solidFill>
                  <a:srgbClr val="FF0000"/>
                </a:solidFill>
              </a:rPr>
              <a:t>25 times higher</a:t>
            </a:r>
            <a:r>
              <a:rPr lang="en-US" dirty="0" smtClean="0"/>
              <a:t> when laugher is considered.</a:t>
            </a:r>
          </a:p>
          <a:p>
            <a:pPr lvl="1"/>
            <a:r>
              <a:rPr lang="en-US" dirty="0" smtClean="0"/>
              <a:t>Exclusion and inclusion of “laughed speech”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cstate="print"/>
          <a:srcRect/>
          <a:stretch>
            <a:fillRect/>
          </a:stretch>
        </p:blipFill>
        <p:spPr bwMode="auto">
          <a:xfrm>
            <a:off x="685800" y="1447800"/>
            <a:ext cx="7772400" cy="4062464"/>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buNone/>
            </a:pPr>
            <a:endParaRPr lang="en-US" dirty="0" smtClean="0"/>
          </a:p>
          <a:p>
            <a:pPr algn="ctr">
              <a:buNone/>
            </a:pPr>
            <a:endParaRPr lang="en-US" dirty="0" smtClean="0"/>
          </a:p>
          <a:p>
            <a:pPr algn="ctr">
              <a:buNone/>
            </a:pPr>
            <a:r>
              <a:rPr lang="en-US" sz="4000" dirty="0" smtClean="0"/>
              <a:t>Anythin</a:t>
            </a:r>
            <a:r>
              <a:rPr lang="en-US" sz="4000" dirty="0" smtClean="0"/>
              <a:t>g odd with the results?</a:t>
            </a:r>
            <a:endParaRPr lang="en-US"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Interactive aspects(continued…)</a:t>
            </a:r>
            <a:endParaRPr lang="en-US" dirty="0"/>
          </a:p>
        </p:txBody>
      </p:sp>
      <p:sp>
        <p:nvSpPr>
          <p:cNvPr id="3" name="Content Placeholder 2"/>
          <p:cNvSpPr>
            <a:spLocks noGrp="1"/>
          </p:cNvSpPr>
          <p:nvPr>
            <p:ph idx="1"/>
          </p:nvPr>
        </p:nvSpPr>
        <p:spPr>
          <a:xfrm>
            <a:off x="457200" y="1295400"/>
            <a:ext cx="8229600" cy="4830763"/>
          </a:xfrm>
        </p:spPr>
        <p:txBody>
          <a:bodyPr/>
          <a:lstStyle/>
          <a:p>
            <a:pPr marL="342900" lvl="1" indent="-342900">
              <a:buFont typeface="Arial" pitchFamily="34" charset="0"/>
              <a:buChar char="•"/>
            </a:pPr>
            <a:r>
              <a:rPr lang="en-US" dirty="0" smtClean="0"/>
              <a:t>Probabilities of transition between various degrees of overlap:</a:t>
            </a:r>
          </a:p>
          <a:p>
            <a:pPr marL="342900" lvl="1" indent="-342900">
              <a:buFont typeface="Arial" pitchFamily="34" charset="0"/>
              <a:buChar char="•"/>
            </a:pPr>
            <a:endParaRPr lang="en-US" dirty="0" smtClean="0"/>
          </a:p>
          <a:p>
            <a:endParaRPr lang="en-US" dirty="0"/>
          </a:p>
        </p:txBody>
      </p:sp>
      <p:pic>
        <p:nvPicPr>
          <p:cNvPr id="4" name="Picture 3"/>
          <p:cNvPicPr>
            <a:picLocks noChangeAspect="1" noChangeArrowheads="1"/>
          </p:cNvPicPr>
          <p:nvPr/>
        </p:nvPicPr>
        <p:blipFill>
          <a:blip r:embed="rId2" cstate="print"/>
          <a:srcRect/>
          <a:stretch>
            <a:fillRect/>
          </a:stretch>
        </p:blipFill>
        <p:spPr bwMode="auto">
          <a:xfrm>
            <a:off x="2438400" y="2362200"/>
            <a:ext cx="4257675" cy="28098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Conclusions</a:t>
            </a:r>
            <a:endParaRPr lang="en-US" dirty="0"/>
          </a:p>
        </p:txBody>
      </p:sp>
      <p:sp>
        <p:nvSpPr>
          <p:cNvPr id="3" name="Content Placeholder 2"/>
          <p:cNvSpPr>
            <a:spLocks noGrp="1"/>
          </p:cNvSpPr>
          <p:nvPr>
            <p:ph idx="1"/>
          </p:nvPr>
        </p:nvSpPr>
        <p:spPr>
          <a:xfrm>
            <a:off x="457200" y="1143000"/>
            <a:ext cx="8229600" cy="4983163"/>
          </a:xfrm>
        </p:spPr>
        <p:txBody>
          <a:bodyPr>
            <a:noAutofit/>
          </a:bodyPr>
          <a:lstStyle/>
          <a:p>
            <a:r>
              <a:rPr lang="en-US" sz="2300" dirty="0" smtClean="0"/>
              <a:t>Laughter accounts for approximately 9.5% of all vocalizing time, which varies extensively from participant to participant and appears not to be correlated with speaking time.</a:t>
            </a:r>
          </a:p>
          <a:p>
            <a:r>
              <a:rPr lang="en-US" sz="2300" dirty="0" smtClean="0"/>
              <a:t>Laugh bout durations have a smaller variance than talk spurt durations.</a:t>
            </a:r>
          </a:p>
          <a:p>
            <a:r>
              <a:rPr lang="en-US" sz="2300" dirty="0" smtClean="0"/>
              <a:t>Laughter is responsible for a significant amount of vocal activity overlap in meetings, and transitioning out of laughter overlap is much less likely than out of speech overlap.</a:t>
            </a:r>
          </a:p>
          <a:p>
            <a:r>
              <a:rPr lang="en-US" sz="2300" dirty="0" smtClean="0"/>
              <a:t>The authors have quantified these effects in meetings, for the first time, in terms of probabilistic transition constraints on the evolution of conversations involving arbitrary numbers of participants.</a:t>
            </a:r>
            <a:endParaRPr lang="en-US" sz="2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endParaRPr lang="en-US" dirty="0" smtClean="0"/>
          </a:p>
          <a:p>
            <a:endParaRPr lang="en-US" dirty="0" smtClean="0"/>
          </a:p>
          <a:p>
            <a:endParaRPr lang="en-US" dirty="0" smtClean="0"/>
          </a:p>
          <a:p>
            <a:endParaRPr lang="en-US" dirty="0" smtClean="0"/>
          </a:p>
          <a:p>
            <a:pPr algn="ctr">
              <a:buNone/>
            </a:pPr>
            <a:r>
              <a:rPr lang="en-US" sz="4000" dirty="0" smtClean="0"/>
              <a:t>Have the questions been answered?</a:t>
            </a:r>
            <a:endParaRPr lang="en-US"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000" dirty="0" smtClean="0"/>
              <a:t>Enhancements to this work?</a:t>
            </a: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Corpus used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ICSI Meeting Corpus</a:t>
            </a:r>
          </a:p>
          <a:p>
            <a:pPr lvl="1"/>
            <a:r>
              <a:rPr lang="en-US" dirty="0" smtClean="0"/>
              <a:t>75 unscripted, naturally occurring meetings on scientific topics</a:t>
            </a:r>
          </a:p>
          <a:p>
            <a:pPr lvl="1"/>
            <a:r>
              <a:rPr lang="en-US" dirty="0" smtClean="0"/>
              <a:t>71 hours of recording time</a:t>
            </a:r>
          </a:p>
          <a:p>
            <a:pPr lvl="1"/>
            <a:r>
              <a:rPr lang="en-US" dirty="0" smtClean="0"/>
              <a:t>Each meeting contains between 3 and 9 participants</a:t>
            </a:r>
          </a:p>
          <a:p>
            <a:pPr lvl="1"/>
            <a:r>
              <a:rPr lang="en-US" dirty="0" smtClean="0"/>
              <a:t>Drawn from a pool of 53 unique speakers (13 female, 40 male).</a:t>
            </a:r>
          </a:p>
          <a:p>
            <a:pPr lvl="1"/>
            <a:r>
              <a:rPr lang="en-US" dirty="0" smtClean="0"/>
              <a:t>Speakers were recorded by both far field and individual close-talking microphones</a:t>
            </a:r>
          </a:p>
          <a:p>
            <a:pPr lvl="1"/>
            <a:r>
              <a:rPr lang="en-US" dirty="0" smtClean="0"/>
              <a:t>The recordings from the close-talking microphones </a:t>
            </a:r>
            <a:r>
              <a:rPr lang="en-US" smtClean="0"/>
              <a:t>were </a:t>
            </a:r>
            <a:r>
              <a:rPr lang="en-US" smtClean="0"/>
              <a:t>used</a:t>
            </a:r>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buNone/>
            </a:pPr>
            <a:endParaRPr lang="en-US" dirty="0" smtClean="0"/>
          </a:p>
          <a:p>
            <a:pPr>
              <a:buNone/>
            </a:pPr>
            <a:endParaRPr lang="en-US" dirty="0" smtClean="0"/>
          </a:p>
          <a:p>
            <a:pPr>
              <a:buNone/>
            </a:pPr>
            <a:endParaRPr lang="en-US" dirty="0" smtClean="0"/>
          </a:p>
          <a:p>
            <a:pPr algn="ctr">
              <a:buNone/>
            </a:pPr>
            <a:r>
              <a:rPr lang="en-US" dirty="0" smtClean="0"/>
              <a:t>Spotting “Hot Spots” in Meetings: Human Judgments and Prosodic Cues</a:t>
            </a:r>
          </a:p>
          <a:p>
            <a:pPr algn="r">
              <a:buNone/>
            </a:pPr>
            <a:r>
              <a:rPr lang="en-US" dirty="0" smtClean="0"/>
              <a:t>- </a:t>
            </a:r>
            <a:r>
              <a:rPr lang="en-US" sz="2600" dirty="0" smtClean="0"/>
              <a:t>Britta </a:t>
            </a:r>
            <a:r>
              <a:rPr lang="en-US" sz="2600" dirty="0" err="1" smtClean="0"/>
              <a:t>Werde</a:t>
            </a:r>
            <a:r>
              <a:rPr lang="en-US" sz="2600" dirty="0" smtClean="0"/>
              <a:t>, Elizabeth </a:t>
            </a:r>
            <a:r>
              <a:rPr lang="en-US" sz="2600" dirty="0" err="1" smtClean="0"/>
              <a:t>Shriberg</a:t>
            </a:r>
            <a:endParaRPr lang="en-US"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Questions asked</a:t>
            </a:r>
            <a:endParaRPr lang="en-US" dirty="0"/>
          </a:p>
        </p:txBody>
      </p:sp>
      <p:sp>
        <p:nvSpPr>
          <p:cNvPr id="3" name="Content Placeholder 2"/>
          <p:cNvSpPr>
            <a:spLocks noGrp="1"/>
          </p:cNvSpPr>
          <p:nvPr>
            <p:ph idx="1"/>
          </p:nvPr>
        </p:nvSpPr>
        <p:spPr>
          <a:xfrm>
            <a:off x="457200" y="1066800"/>
            <a:ext cx="8229600" cy="5059363"/>
          </a:xfrm>
        </p:spPr>
        <p:txBody>
          <a:bodyPr/>
          <a:lstStyle/>
          <a:p>
            <a:endParaRPr lang="en-US" dirty="0" smtClean="0"/>
          </a:p>
          <a:p>
            <a:endParaRPr lang="en-US" dirty="0" smtClean="0"/>
          </a:p>
          <a:p>
            <a:r>
              <a:rPr lang="en-US" dirty="0" smtClean="0"/>
              <a:t>Can human listeners agree on utterance-level judgments of speaker involvement?</a:t>
            </a:r>
          </a:p>
          <a:p>
            <a:r>
              <a:rPr lang="en-US" dirty="0" smtClean="0"/>
              <a:t>Do judgments of involvement correlate with automatically extractable prosodic cues?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gn="ctr">
              <a:buNone/>
            </a:pPr>
            <a:r>
              <a:rPr lang="en-US" dirty="0" smtClean="0"/>
              <a:t>What could be the potential uses of such a study?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subset of 13 meetings were selected and analyzed with respect to involvement. </a:t>
            </a:r>
          </a:p>
          <a:p>
            <a:r>
              <a:rPr lang="en-US" dirty="0" smtClean="0"/>
              <a:t>Utterances and hotspots</a:t>
            </a:r>
          </a:p>
          <a:p>
            <a:r>
              <a:rPr lang="en-US" i="1" dirty="0" smtClean="0"/>
              <a:t>amused, disagreeing, other</a:t>
            </a:r>
            <a:r>
              <a:rPr lang="en-US" dirty="0" smtClean="0"/>
              <a:t> and</a:t>
            </a:r>
            <a:r>
              <a:rPr lang="en-US" i="1" dirty="0" smtClean="0"/>
              <a:t> not particularly involved.</a:t>
            </a:r>
          </a:p>
          <a:p>
            <a:r>
              <a:rPr lang="en-US" dirty="0" smtClean="0"/>
              <a:t>Acoustics </a:t>
            </a:r>
            <a:r>
              <a:rPr lang="en-US" dirty="0" err="1" smtClean="0"/>
              <a:t>vs</a:t>
            </a:r>
            <a:r>
              <a:rPr lang="en-US" dirty="0" smtClean="0"/>
              <a:t> context…</a:t>
            </a:r>
          </a:p>
          <a:p>
            <a:r>
              <a:rPr lang="en-US" dirty="0" smtClean="0"/>
              <a:t>Example rating…</a:t>
            </a:r>
          </a:p>
          <a:p>
            <a:r>
              <a:rPr lang="en-US" dirty="0" smtClean="0"/>
              <a:t>The raters were asked to base </a:t>
            </a:r>
            <a:r>
              <a:rPr lang="en-US" smtClean="0"/>
              <a:t>their judgment </a:t>
            </a:r>
            <a:r>
              <a:rPr lang="en-US" dirty="0" smtClean="0"/>
              <a:t>as much as possible on </a:t>
            </a:r>
            <a:r>
              <a:rPr lang="en-US" smtClean="0"/>
              <a:t>the acoustics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endParaRPr lang="en-US" dirty="0" smtClean="0"/>
          </a:p>
          <a:p>
            <a:pPr algn="ctr">
              <a:buNone/>
            </a:pPr>
            <a:endParaRPr lang="en-US" dirty="0" smtClean="0"/>
          </a:p>
          <a:p>
            <a:pPr algn="ctr">
              <a:buNone/>
            </a:pPr>
            <a:r>
              <a:rPr lang="en-US" dirty="0" smtClean="0"/>
              <a:t>How many utterances per hotspot, possible correlations?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Inter-rater agreement</a:t>
            </a:r>
            <a:endParaRPr lang="en-US" dirty="0"/>
          </a:p>
        </p:txBody>
      </p:sp>
      <p:sp>
        <p:nvSpPr>
          <p:cNvPr id="3" name="Content Placeholder 2"/>
          <p:cNvSpPr>
            <a:spLocks noGrp="1"/>
          </p:cNvSpPr>
          <p:nvPr>
            <p:ph idx="1"/>
          </p:nvPr>
        </p:nvSpPr>
        <p:spPr>
          <a:xfrm>
            <a:off x="457200" y="1143000"/>
            <a:ext cx="8229600" cy="4525963"/>
          </a:xfrm>
        </p:spPr>
        <p:txBody>
          <a:bodyPr>
            <a:noAutofit/>
          </a:bodyPr>
          <a:lstStyle/>
          <a:p>
            <a:r>
              <a:rPr lang="en-US" dirty="0" smtClean="0"/>
              <a:t>In order to assess how consistently listeners perceive involvement, inter-rater agreement was measured by Kappa for both </a:t>
            </a:r>
            <a:r>
              <a:rPr lang="en-US" dirty="0" smtClean="0">
                <a:solidFill>
                  <a:srgbClr val="FF0000"/>
                </a:solidFill>
              </a:rPr>
              <a:t>pair-wise comparisons</a:t>
            </a:r>
            <a:r>
              <a:rPr lang="en-US" dirty="0" smtClean="0"/>
              <a:t> of raters and </a:t>
            </a:r>
            <a:r>
              <a:rPr lang="en-US" dirty="0" smtClean="0">
                <a:solidFill>
                  <a:srgbClr val="FF0000"/>
                </a:solidFill>
              </a:rPr>
              <a:t>overall agreement</a:t>
            </a:r>
            <a:r>
              <a:rPr lang="en-US" dirty="0" smtClean="0"/>
              <a:t>.</a:t>
            </a:r>
          </a:p>
          <a:p>
            <a:r>
              <a:rPr lang="en-US" dirty="0" smtClean="0"/>
              <a:t>Kappa computes agreement after taking </a:t>
            </a:r>
            <a:r>
              <a:rPr lang="en-US" dirty="0" smtClean="0">
                <a:solidFill>
                  <a:srgbClr val="FF0000"/>
                </a:solidFill>
              </a:rPr>
              <a:t>chance agreement </a:t>
            </a:r>
            <a:r>
              <a:rPr lang="en-US" dirty="0" smtClean="0"/>
              <a:t>into account.</a:t>
            </a:r>
          </a:p>
          <a:p>
            <a:r>
              <a:rPr lang="en-US" dirty="0" smtClean="0">
                <a:solidFill>
                  <a:srgbClr val="FF0000"/>
                </a:solidFill>
              </a:rPr>
              <a:t>Nine listeners</a:t>
            </a:r>
            <a:r>
              <a:rPr lang="en-US" dirty="0" smtClean="0"/>
              <a:t>, all of whom were familiar with the speakers provided ratings for at least </a:t>
            </a:r>
            <a:r>
              <a:rPr lang="en-US" dirty="0" smtClean="0">
                <a:solidFill>
                  <a:srgbClr val="FF0000"/>
                </a:solidFill>
              </a:rPr>
              <a:t>45 </a:t>
            </a:r>
            <a:r>
              <a:rPr lang="en-US" dirty="0" smtClean="0">
                <a:solidFill>
                  <a:srgbClr val="FF0000"/>
                </a:solidFill>
              </a:rPr>
              <a:t>utterances</a:t>
            </a:r>
            <a:r>
              <a:rPr lang="en-US" dirty="0" smtClean="0"/>
              <a:t> but only </a:t>
            </a:r>
            <a:r>
              <a:rPr lang="en-US" dirty="0" smtClean="0">
                <a:solidFill>
                  <a:srgbClr val="FF0000"/>
                </a:solidFill>
              </a:rPr>
              <a:t>8 ratings</a:t>
            </a:r>
            <a:r>
              <a:rPr lang="en-US" dirty="0" smtClean="0"/>
              <a:t> per utterance were used.</a:t>
            </a: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Inter-rater agreement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Inter-rater agreement for the high-level distinction between </a:t>
            </a:r>
            <a:r>
              <a:rPr lang="en-US" dirty="0" smtClean="0">
                <a:solidFill>
                  <a:srgbClr val="FF0000"/>
                </a:solidFill>
              </a:rPr>
              <a:t>involved and non involved</a:t>
            </a:r>
            <a:r>
              <a:rPr lang="en-US" dirty="0" smtClean="0"/>
              <a:t> yielded a Kappa of </a:t>
            </a:r>
            <a:r>
              <a:rPr lang="en-US" dirty="0" smtClean="0">
                <a:solidFill>
                  <a:srgbClr val="FF0000"/>
                </a:solidFill>
              </a:rPr>
              <a:t>.59</a:t>
            </a:r>
            <a:r>
              <a:rPr lang="en-US" dirty="0" smtClean="0"/>
              <a:t> (p &lt; .01) a value considered quite reasonable for subjective categorical tasks.</a:t>
            </a:r>
          </a:p>
          <a:p>
            <a:r>
              <a:rPr lang="en-US" dirty="0" smtClean="0"/>
              <a:t>When Kappa was computed over all </a:t>
            </a:r>
            <a:r>
              <a:rPr lang="en-US" dirty="0" smtClean="0">
                <a:solidFill>
                  <a:srgbClr val="FF0000"/>
                </a:solidFill>
              </a:rPr>
              <a:t>four categories</a:t>
            </a:r>
            <a:r>
              <a:rPr lang="en-US" dirty="0" smtClean="0"/>
              <a:t>, it was reduced to </a:t>
            </a:r>
            <a:r>
              <a:rPr lang="en-US" dirty="0" smtClean="0">
                <a:solidFill>
                  <a:srgbClr val="FF0000"/>
                </a:solidFill>
              </a:rPr>
              <a:t>.48 </a:t>
            </a:r>
            <a:r>
              <a:rPr lang="en-US" dirty="0" smtClean="0"/>
              <a:t>(p &lt; .01) indicating that there is </a:t>
            </a:r>
            <a:r>
              <a:rPr lang="en-US" dirty="0" smtClean="0">
                <a:solidFill>
                  <a:srgbClr val="FF0000"/>
                </a:solidFill>
              </a:rPr>
              <a:t>more difficulty</a:t>
            </a:r>
            <a:r>
              <a:rPr lang="en-US" dirty="0" smtClean="0"/>
              <a:t> in making distinctions among the types of involvement (</a:t>
            </a:r>
            <a:r>
              <a:rPr lang="en-US" i="1" dirty="0" smtClean="0"/>
              <a:t>amused, disagreeing and other) than in making </a:t>
            </a:r>
            <a:r>
              <a:rPr lang="en-US" dirty="0" smtClean="0"/>
              <a:t>the high-level judgment of the presence of involvement.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r>
              <a:rPr lang="en-US" dirty="0" smtClean="0"/>
              <a:t>    The authors raise the question whether fine tuning the classes will help improve the kappa coefficient, do you think this would help?</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Pair-wise agreement</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914400" y="1447800"/>
            <a:ext cx="7391400" cy="4648200"/>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Native vs. nonnative raters</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219200" y="1981200"/>
            <a:ext cx="6629400" cy="35814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dirty="0" smtClean="0"/>
              <a:t>Analysis of the occurrence of laughter in meetings</a:t>
            </a:r>
          </a:p>
          <a:p>
            <a:pPr algn="r">
              <a:buNone/>
            </a:pPr>
            <a:r>
              <a:rPr lang="en-US" dirty="0" smtClean="0"/>
              <a:t>- </a:t>
            </a:r>
            <a:r>
              <a:rPr lang="en-US" sz="2000" dirty="0" err="1" smtClean="0"/>
              <a:t>Kornel</a:t>
            </a:r>
            <a:r>
              <a:rPr lang="en-US" sz="2000" dirty="0" smtClean="0"/>
              <a:t> </a:t>
            </a:r>
            <a:r>
              <a:rPr lang="en-US" sz="2000" dirty="0" err="1" smtClean="0"/>
              <a:t>Laskowski</a:t>
            </a:r>
            <a:r>
              <a:rPr lang="en-US" sz="2000" dirty="0" smtClean="0"/>
              <a:t>, Susanne Burger</a:t>
            </a:r>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lgn="ctr">
              <a:buNone/>
            </a:pPr>
            <a:r>
              <a:rPr lang="en-US" dirty="0" smtClean="0"/>
              <a:t>    </a:t>
            </a:r>
          </a:p>
          <a:p>
            <a:pPr algn="ctr">
              <a:buNone/>
            </a:pPr>
            <a:r>
              <a:rPr lang="en-US" dirty="0" smtClean="0"/>
              <a:t>Would it be a reasonable assumption to assume that non-native rater agreement would be high?</a:t>
            </a:r>
          </a:p>
          <a:p>
            <a:pPr algn="ctr">
              <a:buNone/>
            </a:pPr>
            <a:r>
              <a:rPr lang="en-US" dirty="0" smtClean="0"/>
              <a:t>Could context have played a hidden part in this disparity?</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Acoustic cues to involvement</a:t>
            </a:r>
            <a:endParaRPr lang="en-US" dirty="0"/>
          </a:p>
        </p:txBody>
      </p:sp>
      <p:sp>
        <p:nvSpPr>
          <p:cNvPr id="3" name="Content Placeholder 2"/>
          <p:cNvSpPr>
            <a:spLocks noGrp="1"/>
          </p:cNvSpPr>
          <p:nvPr>
            <p:ph idx="1"/>
          </p:nvPr>
        </p:nvSpPr>
        <p:spPr/>
        <p:txBody>
          <a:bodyPr>
            <a:normAutofit/>
          </a:bodyPr>
          <a:lstStyle/>
          <a:p>
            <a:r>
              <a:rPr lang="en-US" dirty="0" smtClean="0"/>
              <a:t>Why prosody?</a:t>
            </a:r>
          </a:p>
          <a:p>
            <a:pPr lvl="1"/>
            <a:r>
              <a:rPr lang="en-US" dirty="0" smtClean="0"/>
              <a:t>There is not enough data in the corpus to allow robust language modeling. </a:t>
            </a:r>
          </a:p>
          <a:p>
            <a:pPr lvl="1"/>
            <a:r>
              <a:rPr lang="en-US" dirty="0" smtClean="0"/>
              <a:t>Prosody does not require the results of an automatic speech recognizer, which might not be available for certain audio browsing applications or have a poor performance on the meeting data.</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Acoustic cues to involvement</a:t>
            </a:r>
            <a:endParaRPr lang="en-US" dirty="0"/>
          </a:p>
        </p:txBody>
      </p:sp>
      <p:sp>
        <p:nvSpPr>
          <p:cNvPr id="3" name="Content Placeholder 2"/>
          <p:cNvSpPr>
            <a:spLocks noGrp="1"/>
          </p:cNvSpPr>
          <p:nvPr>
            <p:ph idx="1"/>
          </p:nvPr>
        </p:nvSpPr>
        <p:spPr>
          <a:xfrm>
            <a:off x="457200" y="1371600"/>
            <a:ext cx="8229600" cy="4754563"/>
          </a:xfrm>
        </p:spPr>
        <p:txBody>
          <a:bodyPr>
            <a:normAutofit/>
          </a:bodyPr>
          <a:lstStyle/>
          <a:p>
            <a:r>
              <a:rPr lang="en-US" dirty="0" smtClean="0"/>
              <a:t>Certain prosodic features, such as F0, show good correlation with certain emotions</a:t>
            </a:r>
          </a:p>
          <a:p>
            <a:r>
              <a:rPr lang="en-US" dirty="0" smtClean="0"/>
              <a:t>Studies have shown that acoustic features tend to be more dependent on dimensions such as </a:t>
            </a:r>
            <a:r>
              <a:rPr lang="en-US" i="1" dirty="0" smtClean="0"/>
              <a:t>activation</a:t>
            </a:r>
            <a:r>
              <a:rPr lang="en-US" dirty="0" smtClean="0"/>
              <a:t> and </a:t>
            </a:r>
            <a:r>
              <a:rPr lang="en-US" i="1" dirty="0" smtClean="0"/>
              <a:t>evaluation </a:t>
            </a:r>
            <a:r>
              <a:rPr lang="en-US" dirty="0" smtClean="0"/>
              <a:t>than on emotions</a:t>
            </a:r>
          </a:p>
          <a:p>
            <a:r>
              <a:rPr lang="en-US" dirty="0" smtClean="0"/>
              <a:t>Pitch related measures, energy and duration can be useful indicators of emotion.</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Acoustic features</a:t>
            </a:r>
            <a:endParaRPr lang="en-US" dirty="0"/>
          </a:p>
        </p:txBody>
      </p:sp>
      <p:sp>
        <p:nvSpPr>
          <p:cNvPr id="3" name="Content Placeholder 2"/>
          <p:cNvSpPr>
            <a:spLocks noGrp="1"/>
          </p:cNvSpPr>
          <p:nvPr>
            <p:ph idx="1"/>
          </p:nvPr>
        </p:nvSpPr>
        <p:spPr/>
        <p:txBody>
          <a:bodyPr/>
          <a:lstStyle/>
          <a:p>
            <a:r>
              <a:rPr lang="en-US" dirty="0" smtClean="0"/>
              <a:t>F0 and energy based features were computed</a:t>
            </a:r>
          </a:p>
          <a:p>
            <a:r>
              <a:rPr lang="en-US" dirty="0" smtClean="0"/>
              <a:t>For each word either the average, minimum or maximum was considered.</a:t>
            </a:r>
          </a:p>
          <a:p>
            <a:r>
              <a:rPr lang="en-US" dirty="0" smtClean="0"/>
              <a:t>In order to obtain a single value for the utterance, the average over all the words was computed</a:t>
            </a:r>
          </a:p>
          <a:p>
            <a:r>
              <a:rPr lang="en-US" dirty="0" smtClean="0"/>
              <a:t>Either absolute or normalized values were used.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Correlations with perceived involvement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class assigned to each utterance was determined as a weighted version of the ratings. (A soft decision, accounting for the different ratings in an adequate way)</a:t>
            </a:r>
          </a:p>
          <a:p>
            <a:r>
              <a:rPr lang="en-US" dirty="0" smtClean="0"/>
              <a:t>The difference between the two classes are significant for many features.</a:t>
            </a:r>
          </a:p>
          <a:p>
            <a:r>
              <a:rPr lang="en-US" dirty="0" smtClean="0"/>
              <a:t>The most affected features are all F0 based</a:t>
            </a:r>
          </a:p>
          <a:p>
            <a:r>
              <a:rPr lang="en-US" dirty="0" smtClean="0"/>
              <a:t>Normalized features lead to greater distinction than absolute features</a:t>
            </a:r>
          </a:p>
          <a:p>
            <a:r>
              <a:rPr lang="en-US" dirty="0" smtClean="0"/>
              <a:t>Patterns remain similar, and the most distinguishing features are roughly the same when within speaker features are analyzed</a:t>
            </a:r>
          </a:p>
          <a:p>
            <a:r>
              <a:rPr lang="en-US" dirty="0" smtClean="0"/>
              <a:t>Normalization removes a significant part of the variability across speakers</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Grp="1" noChangeAspect="1" noChangeArrowheads="1"/>
          </p:cNvPicPr>
          <p:nvPr>
            <p:ph idx="1"/>
          </p:nvPr>
        </p:nvPicPr>
        <p:blipFill>
          <a:blip r:embed="rId2" cstate="print"/>
          <a:srcRect/>
          <a:stretch>
            <a:fillRect/>
          </a:stretch>
        </p:blipFill>
        <p:spPr bwMode="auto">
          <a:xfrm>
            <a:off x="914400" y="762000"/>
            <a:ext cx="7239000" cy="5410200"/>
          </a:xfrm>
          <a:prstGeom prst="rect">
            <a:avLst/>
          </a:prstGeom>
          <a:noFill/>
          <a:ln w="9525">
            <a:noFill/>
            <a:miter lim="800000"/>
            <a:headEnd/>
            <a:tailEnd/>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Grp="1" noChangeAspect="1" noChangeArrowheads="1"/>
          </p:cNvPicPr>
          <p:nvPr>
            <p:ph idx="1"/>
          </p:nvPr>
        </p:nvPicPr>
        <p:blipFill>
          <a:blip r:embed="rId2" cstate="print"/>
          <a:srcRect/>
          <a:stretch>
            <a:fillRect/>
          </a:stretch>
        </p:blipFill>
        <p:spPr bwMode="auto">
          <a:xfrm>
            <a:off x="1524000" y="838200"/>
            <a:ext cx="6324600" cy="5105400"/>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Grp="1" noChangeAspect="1" noChangeArrowheads="1"/>
          </p:cNvPicPr>
          <p:nvPr>
            <p:ph idx="1"/>
          </p:nvPr>
        </p:nvPicPr>
        <p:blipFill>
          <a:blip r:embed="rId2" cstate="print"/>
          <a:srcRect/>
          <a:stretch>
            <a:fillRect/>
          </a:stretch>
        </p:blipFill>
        <p:spPr bwMode="auto">
          <a:xfrm>
            <a:off x="1219200" y="990600"/>
            <a:ext cx="6781799" cy="4876800"/>
          </a:xfrm>
          <a:prstGeom prst="rect">
            <a:avLst/>
          </a:prstGeom>
          <a:noFill/>
          <a:ln w="9525">
            <a:noFill/>
            <a:miter lim="800000"/>
            <a:headEnd/>
            <a:tailEnd/>
          </a:ln>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gn="ctr">
              <a:buNone/>
            </a:pPr>
            <a:r>
              <a:rPr lang="en-US" dirty="0" smtClean="0"/>
              <a:t>How could the weighted ratings have been used in the comparison of features?</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Conclusions</a:t>
            </a:r>
            <a:endParaRPr lang="en-US" dirty="0"/>
          </a:p>
        </p:txBody>
      </p:sp>
      <p:sp>
        <p:nvSpPr>
          <p:cNvPr id="3" name="Content Placeholder 2"/>
          <p:cNvSpPr>
            <a:spLocks noGrp="1"/>
          </p:cNvSpPr>
          <p:nvPr>
            <p:ph idx="1"/>
          </p:nvPr>
        </p:nvSpPr>
        <p:spPr>
          <a:xfrm>
            <a:off x="533400" y="1371600"/>
            <a:ext cx="8229600" cy="4800600"/>
          </a:xfrm>
        </p:spPr>
        <p:txBody>
          <a:bodyPr>
            <a:normAutofit fontScale="70000" lnSpcReduction="20000"/>
          </a:bodyPr>
          <a:lstStyle/>
          <a:p>
            <a:r>
              <a:rPr lang="en-US" dirty="0" smtClean="0"/>
              <a:t>Despite the subjective nature of the task, raters show significant agreement in distinguishing involved from non-involved utterances.</a:t>
            </a:r>
          </a:p>
          <a:p>
            <a:r>
              <a:rPr lang="en-US" dirty="0" smtClean="0"/>
              <a:t>Differences in performance between native and nonnative raters indicate that judgments on involvement are also influenced by the native language of the listener.</a:t>
            </a:r>
          </a:p>
          <a:p>
            <a:r>
              <a:rPr lang="en-US" dirty="0" smtClean="0"/>
              <a:t>The prosodic features of the rated utterances indicate that involvement can be characterized by deviations in F0 and energy. </a:t>
            </a:r>
          </a:p>
          <a:p>
            <a:r>
              <a:rPr lang="en-US" dirty="0" smtClean="0"/>
              <a:t>It is likely that this is a general effect over all speakers as it was shown for a least one speaker that the most affected features of an individual speaker were similar to the most affected features that were computed over all speakers. </a:t>
            </a:r>
          </a:p>
          <a:p>
            <a:r>
              <a:rPr lang="en-US" dirty="0" smtClean="0"/>
              <a:t>If this holds true for all speakers this is an indication that the applied mean and variance as well as baseline normalizations are able to remove most of the variability between speakers.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 asked</a:t>
            </a:r>
            <a:endParaRPr lang="en-US" dirty="0"/>
          </a:p>
        </p:txBody>
      </p:sp>
      <p:sp>
        <p:nvSpPr>
          <p:cNvPr id="3" name="Content Placeholder 2"/>
          <p:cNvSpPr>
            <a:spLocks noGrp="1"/>
          </p:cNvSpPr>
          <p:nvPr>
            <p:ph idx="1"/>
          </p:nvPr>
        </p:nvSpPr>
        <p:spPr/>
        <p:txBody>
          <a:bodyPr>
            <a:normAutofit/>
          </a:bodyPr>
          <a:lstStyle/>
          <a:p>
            <a:r>
              <a:rPr lang="en-US" dirty="0" smtClean="0"/>
              <a:t>What is the quantity of laughter, relative to the quantity of speech?</a:t>
            </a:r>
          </a:p>
          <a:p>
            <a:r>
              <a:rPr lang="en-US" dirty="0" smtClean="0"/>
              <a:t>How does the durational distribution of episodes of laughter differ from that of episodes of speech?</a:t>
            </a:r>
          </a:p>
          <a:p>
            <a:r>
              <a:rPr lang="en-US" dirty="0" smtClean="0"/>
              <a:t>How do meeting participants affect each other in their use of laughter, relative to their use of speech?</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endParaRPr lang="en-US" dirty="0" smtClean="0"/>
          </a:p>
          <a:p>
            <a:endParaRPr lang="en-US" dirty="0" smtClean="0"/>
          </a:p>
          <a:p>
            <a:pPr algn="ctr">
              <a:buNone/>
            </a:pPr>
            <a:endParaRPr lang="en-US" dirty="0" smtClean="0"/>
          </a:p>
          <a:p>
            <a:pPr algn="ctr">
              <a:buNone/>
            </a:pPr>
            <a:r>
              <a:rPr lang="en-US" sz="4000" dirty="0" smtClean="0"/>
              <a:t>Have the questions been answered?</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gn="ctr">
              <a:buNone/>
            </a:pPr>
            <a:r>
              <a:rPr lang="en-US" dirty="0" smtClean="0"/>
              <a:t>What could be got out of answering these questions?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Method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Analysis Framework</a:t>
            </a:r>
          </a:p>
          <a:p>
            <a:pPr lvl="1"/>
            <a:r>
              <a:rPr lang="en-US" dirty="0" smtClean="0"/>
              <a:t>Bouts, calls and spurts</a:t>
            </a:r>
          </a:p>
          <a:p>
            <a:pPr lvl="1"/>
            <a:r>
              <a:rPr lang="en-US" dirty="0" smtClean="0"/>
              <a:t>Laughed speech</a:t>
            </a:r>
          </a:p>
          <a:p>
            <a:r>
              <a:rPr lang="en-US" dirty="0" smtClean="0"/>
              <a:t>Data Preprocessing</a:t>
            </a:r>
          </a:p>
          <a:p>
            <a:pPr lvl="1"/>
            <a:r>
              <a:rPr lang="en-US" dirty="0" smtClean="0"/>
              <a:t>Talk spurt segmentation</a:t>
            </a:r>
          </a:p>
          <a:p>
            <a:pPr lvl="2"/>
            <a:r>
              <a:rPr lang="en-US" dirty="0" smtClean="0"/>
              <a:t>Using the word-level forced alignments in the ICSI Dialog Act (MRDA) Corpus</a:t>
            </a:r>
          </a:p>
          <a:p>
            <a:pPr lvl="2"/>
            <a:r>
              <a:rPr lang="en-US" dirty="0" smtClean="0"/>
              <a:t>300 ms threshold, based on a value adopted by the NIST Rich Transcription Meeting Recognition evaluations</a:t>
            </a:r>
          </a:p>
          <a:p>
            <a:pPr lvl="1"/>
            <a:r>
              <a:rPr lang="en-US" dirty="0" smtClean="0"/>
              <a:t>Selection of Annotated Laughter Instances</a:t>
            </a:r>
          </a:p>
          <a:p>
            <a:pPr lvl="2"/>
            <a:r>
              <a:rPr lang="en-US" dirty="0" smtClean="0"/>
              <a:t>Vocal sound and comment instances</a:t>
            </a:r>
          </a:p>
          <a:p>
            <a:pPr lvl="1"/>
            <a:r>
              <a:rPr lang="en-US" dirty="0" smtClean="0"/>
              <a:t>Laugh bout segmentation</a:t>
            </a:r>
          </a:p>
          <a:p>
            <a:pPr lvl="2"/>
            <a:r>
              <a:rPr lang="en-US" dirty="0" smtClean="0"/>
              <a:t>Semi-automatic segmentation</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cstate="print"/>
          <a:srcRect/>
          <a:stretch>
            <a:fillRect/>
          </a:stretch>
        </p:blipFill>
        <p:spPr bwMode="auto">
          <a:xfrm>
            <a:off x="3886200" y="3505200"/>
            <a:ext cx="4714875" cy="2333625"/>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762000" y="533400"/>
            <a:ext cx="4486275" cy="3019425"/>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a:t>
            </a:r>
            <a:endParaRPr lang="en-US" dirty="0"/>
          </a:p>
        </p:txBody>
      </p:sp>
      <p:sp>
        <p:nvSpPr>
          <p:cNvPr id="3" name="Content Placeholder 2"/>
          <p:cNvSpPr>
            <a:spLocks noGrp="1"/>
          </p:cNvSpPr>
          <p:nvPr>
            <p:ph idx="1"/>
          </p:nvPr>
        </p:nvSpPr>
        <p:spPr/>
        <p:txBody>
          <a:bodyPr>
            <a:normAutofit lnSpcReduction="10000"/>
          </a:bodyPr>
          <a:lstStyle/>
          <a:p>
            <a:r>
              <a:rPr lang="en-US" dirty="0" smtClean="0"/>
              <a:t>Quantity of laughter</a:t>
            </a:r>
          </a:p>
          <a:p>
            <a:pPr lvl="1"/>
            <a:r>
              <a:rPr lang="en-US" dirty="0" smtClean="0"/>
              <a:t>The average participant vocalizes for </a:t>
            </a:r>
            <a:r>
              <a:rPr lang="en-US" dirty="0" smtClean="0">
                <a:solidFill>
                  <a:srgbClr val="FF0000"/>
                </a:solidFill>
              </a:rPr>
              <a:t>14.8%</a:t>
            </a:r>
            <a:r>
              <a:rPr lang="en-US" dirty="0" smtClean="0"/>
              <a:t> of the </a:t>
            </a:r>
            <a:r>
              <a:rPr lang="en-US" dirty="0" smtClean="0">
                <a:solidFill>
                  <a:srgbClr val="FF0000"/>
                </a:solidFill>
              </a:rPr>
              <a:t>time</a:t>
            </a:r>
            <a:r>
              <a:rPr lang="en-US" dirty="0" smtClean="0"/>
              <a:t> that they </a:t>
            </a:r>
            <a:r>
              <a:rPr lang="en-US" dirty="0" smtClean="0">
                <a:solidFill>
                  <a:srgbClr val="FF0000"/>
                </a:solidFill>
              </a:rPr>
              <a:t>spend</a:t>
            </a:r>
            <a:r>
              <a:rPr lang="en-US" dirty="0" smtClean="0"/>
              <a:t> in meetings. </a:t>
            </a:r>
          </a:p>
          <a:p>
            <a:pPr lvl="1"/>
            <a:r>
              <a:rPr lang="en-US" dirty="0" smtClean="0"/>
              <a:t>Of this effort, </a:t>
            </a:r>
            <a:r>
              <a:rPr lang="en-US" dirty="0" smtClean="0">
                <a:solidFill>
                  <a:srgbClr val="FF0000"/>
                </a:solidFill>
              </a:rPr>
              <a:t>8.6% is spent on laughing</a:t>
            </a:r>
            <a:r>
              <a:rPr lang="en-US" dirty="0" smtClean="0"/>
              <a:t> and an additional </a:t>
            </a:r>
            <a:r>
              <a:rPr lang="en-US" dirty="0" smtClean="0">
                <a:solidFill>
                  <a:srgbClr val="FF0000"/>
                </a:solidFill>
              </a:rPr>
              <a:t>0.8% </a:t>
            </a:r>
            <a:r>
              <a:rPr lang="en-US" dirty="0" smtClean="0"/>
              <a:t>is spent on</a:t>
            </a:r>
            <a:r>
              <a:rPr lang="en-US" dirty="0" smtClean="0">
                <a:solidFill>
                  <a:srgbClr val="FF0000"/>
                </a:solidFill>
              </a:rPr>
              <a:t> laughing while talking</a:t>
            </a:r>
            <a:r>
              <a:rPr lang="en-US" dirty="0" smtClean="0"/>
              <a:t>.</a:t>
            </a:r>
          </a:p>
          <a:p>
            <a:pPr lvl="1"/>
            <a:r>
              <a:rPr lang="en-US" dirty="0" smtClean="0"/>
              <a:t>Participants </a:t>
            </a:r>
            <a:r>
              <a:rPr lang="en-US" dirty="0" smtClean="0">
                <a:solidFill>
                  <a:srgbClr val="FF0000"/>
                </a:solidFill>
              </a:rPr>
              <a:t>differ</a:t>
            </a:r>
            <a:r>
              <a:rPr lang="en-US" dirty="0" smtClean="0"/>
              <a:t> in both how much </a:t>
            </a:r>
            <a:r>
              <a:rPr lang="en-US" dirty="0" smtClean="0">
                <a:solidFill>
                  <a:srgbClr val="FF0000"/>
                </a:solidFill>
              </a:rPr>
              <a:t>time they spend vocalizing</a:t>
            </a:r>
            <a:r>
              <a:rPr lang="en-US" dirty="0" smtClean="0"/>
              <a:t>, and what </a:t>
            </a:r>
            <a:r>
              <a:rPr lang="en-US" dirty="0" smtClean="0">
                <a:solidFill>
                  <a:srgbClr val="FF0000"/>
                </a:solidFill>
              </a:rPr>
              <a:t>proportion of that is laughter</a:t>
            </a:r>
            <a:r>
              <a:rPr lang="en-US" dirty="0" smtClean="0"/>
              <a:t>. </a:t>
            </a:r>
          </a:p>
          <a:p>
            <a:pPr lvl="1"/>
            <a:r>
              <a:rPr lang="en-US" dirty="0" smtClean="0"/>
              <a:t>Importantly, </a:t>
            </a:r>
            <a:r>
              <a:rPr lang="en-US" dirty="0" smtClean="0">
                <a:solidFill>
                  <a:srgbClr val="FF0000"/>
                </a:solidFill>
              </a:rPr>
              <a:t>laughing time and speaking </a:t>
            </a:r>
            <a:r>
              <a:rPr lang="en-US" dirty="0" smtClean="0"/>
              <a:t>time do </a:t>
            </a:r>
            <a:r>
              <a:rPr lang="en-US" dirty="0" smtClean="0">
                <a:solidFill>
                  <a:srgbClr val="FF0000"/>
                </a:solidFill>
              </a:rPr>
              <a:t>not </a:t>
            </a:r>
            <a:r>
              <a:rPr lang="en-US" dirty="0" smtClean="0"/>
              <a:t>appear to be </a:t>
            </a:r>
            <a:r>
              <a:rPr lang="en-US" dirty="0" smtClean="0">
                <a:solidFill>
                  <a:srgbClr val="FF0000"/>
                </a:solidFill>
              </a:rPr>
              <a:t>correlated </a:t>
            </a:r>
            <a:r>
              <a:rPr lang="en-US" dirty="0" smtClean="0"/>
              <a:t>across participants.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endParaRPr lang="en-US" dirty="0" smtClean="0"/>
          </a:p>
          <a:p>
            <a:pPr algn="ctr">
              <a:buNone/>
            </a:pPr>
            <a:r>
              <a:rPr lang="en-US" sz="4000" dirty="0" smtClean="0"/>
              <a:t>What is laughed speech? Examples?</a:t>
            </a:r>
            <a:endParaRPr lang="en-US" sz="4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1390</Words>
  <Application>Microsoft Office PowerPoint</Application>
  <PresentationFormat>On-screen Show (4:3)</PresentationFormat>
  <Paragraphs>154</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 Emotion in Meetings: Hot Spots and Laughter</vt:lpstr>
      <vt:lpstr>Corpus used</vt:lpstr>
      <vt:lpstr>Slide 3</vt:lpstr>
      <vt:lpstr>Questions asked</vt:lpstr>
      <vt:lpstr>Question?</vt:lpstr>
      <vt:lpstr>Method</vt:lpstr>
      <vt:lpstr>Slide 7</vt:lpstr>
      <vt:lpstr>Analysis</vt:lpstr>
      <vt:lpstr>Question?</vt:lpstr>
      <vt:lpstr>Slide 10</vt:lpstr>
      <vt:lpstr>Analysis</vt:lpstr>
      <vt:lpstr>Slide 12</vt:lpstr>
      <vt:lpstr>Analysis</vt:lpstr>
      <vt:lpstr>Slide 14</vt:lpstr>
      <vt:lpstr>Question?</vt:lpstr>
      <vt:lpstr>Interactive aspects(continued…)</vt:lpstr>
      <vt:lpstr>Conclusions</vt:lpstr>
      <vt:lpstr>Slide 18</vt:lpstr>
      <vt:lpstr>Question?</vt:lpstr>
      <vt:lpstr>Slide 20</vt:lpstr>
      <vt:lpstr>Questions asked</vt:lpstr>
      <vt:lpstr>Question?</vt:lpstr>
      <vt:lpstr>Method</vt:lpstr>
      <vt:lpstr>Question?</vt:lpstr>
      <vt:lpstr>Inter-rater agreement</vt:lpstr>
      <vt:lpstr>Inter-rater agreement</vt:lpstr>
      <vt:lpstr>Question?</vt:lpstr>
      <vt:lpstr>Pair-wise agreement</vt:lpstr>
      <vt:lpstr>Native vs. nonnative raters</vt:lpstr>
      <vt:lpstr>Question?</vt:lpstr>
      <vt:lpstr>Acoustic cues to involvement</vt:lpstr>
      <vt:lpstr>Acoustic cues to involvement</vt:lpstr>
      <vt:lpstr>Acoustic features</vt:lpstr>
      <vt:lpstr>Correlations with perceived involvement</vt:lpstr>
      <vt:lpstr>Slide 35</vt:lpstr>
      <vt:lpstr>Slide 36</vt:lpstr>
      <vt:lpstr>Slide 37</vt:lpstr>
      <vt:lpstr>Question?</vt:lpstr>
      <vt:lpstr>Conclusions</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Emotion in Meetings: Hot Spots and Laughter</dc:title>
  <dc:creator>Siddhartha</dc:creator>
  <cp:lastModifiedBy>Siddhartha</cp:lastModifiedBy>
  <cp:revision>72</cp:revision>
  <dcterms:created xsi:type="dcterms:W3CDTF">2009-11-19T22:04:24Z</dcterms:created>
  <dcterms:modified xsi:type="dcterms:W3CDTF">2009-11-23T20:32:59Z</dcterms:modified>
</cp:coreProperties>
</file>