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that I did with my undergrad collaborators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Fun fact about this work: recently accepted at NAACL so if anyone will be in Mexico City in June, you will get to hear a version of this talk a second time!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83e1ae051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83e1ae051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Lower perplexity == better match (train on speaker A, test on speaker B → asymmetric measure)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Prior research suggests that power differentials between speakers and other sociolinguistic factors tend to have an influence on such asymmetric entraining behavior. We suspect that L2 speaker proficiency could additionally play a role in this, although this has not yet been explored, to our knowledge, because existing data sets do not include this information. This is an interesting direction for further work, and we plan to collect the relevant demographic data for inclusion in our future studies of entrainment in code-switching between different language pairs.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Takeaway: statistically significant evidence of lexical entrainment on all word sets and on overall language use in the corpus. Aligns with prior work on entrainment in monolingual domains → promising result! Potentially suggesting that the expected entraining behaviors previously observed in monolingual conversations also occur in code-switched settings, with possible implications for the cross-lingual nature of entrainment as a linguistic phenomenon.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83e1ae051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83e1ae051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Mention I am only showing positive and statistically significant results + we can break these down into proximity v. convergence v. synchrony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terms of proximity at the turn-level, we find that the majority of conversations show statistically significant evidence of entrainment in terms of proximity on the majority of acoustic-prosodic features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83e1ae0515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83e1ae0515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Similarly, in terms of convergence at the turn-level, the majority of conversations show statistically significant evidence of entrainment in the same direction on all of the acoustic-prosodic features under investigation - note that we define weak convergence in terms of </a:t>
            </a:r>
            <a:r>
              <a:rPr lang="en">
                <a:solidFill>
                  <a:schemeClr val="dk1"/>
                </a:solidFill>
              </a:rPr>
              <a:t>Pearson correlation value between 0 and 0.5.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Takeaway: again, statistically significant evidence of entrainment on the majority of acoustic-prosodic features, in alignment with prior work on entrainment in monolingual settings → promising result! So far, seems like the things we know about entrainment generalise to code-switched language settings.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3e1ae051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83e1ae051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do the patterns we’ve seen so far hold true when we look specifically at measures of code-switching?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generally find consistent evidence of proximity at the turn- and conversation-level on the CSW features of the Bangor Miami conversations. On the presence of CSW, we find turn- and conversation-level proximity and turn-level synchrony. This suggests that speakers are entraining to one another in a way that surfaces as one speaker's choice to code-switch in speech encouraging the other to choose the same and vary in turn.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results are mirrored in our experiments on the amount of CSW, where we continue to observe that speakers seem to match one another's CSW behavior, specifically in terms of the quantity of code-switched utterances used within a turn, and the variation of the same across turns.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from our experiments on CSW strategies, we find significant synchrony at the turn-level on insertional CSW, and significant proximity at the conversation-level on alternational CSW. The first of these findings mirrors the trend we see with entrainment on the presence of CSW. Since insertional CSW is a strategy lacking strict syntactic structure, when speakers mimic their interlocutors' variation in CSW in conversation, using insertional CSW is an easy way to achieve this kind of entrainment. This finding also aligns with that of Ahn and colleagues, who similarly found this CSW strategy to show the most entrainment in human-machine written interaction. The second of these findings is more interesting, however, because alternational CSW requires knowledge of both languages' syntax and is by definition the most structured strategy for speakers to employ. This likely makes it easier for interlocutors to notice and mimic in comparison to insertional or other CSW. We particularly highlight this finding because significant evidence of entrainment on alternational CSW has not been found in previous work on written CSW, which suggests that there may be a key difference in how CSW and subsequent entrainment behaviors are produced in the spoken versus written modality.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400">
                <a:solidFill>
                  <a:schemeClr val="dk1"/>
                </a:solidFill>
                <a:latin typeface="Source Sans Pro"/>
                <a:ea typeface="Source Sans Pro"/>
                <a:cs typeface="Source Sans Pro"/>
                <a:sym typeface="Source Sans Pro"/>
              </a:rPr>
              <a:t>Takeaway: evidence of proximity at turn- and conversation-level, fairly consistent across code-switching features. Generally finding evidence of proximity is in line with previous work on entrainment in monolingual domains. </a:t>
            </a:r>
            <a:endParaRPr sz="14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83e1ae0515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83e1ae051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finally perform a qualitative analysis of our results in relation to the genders of the speakers in conversations that showed significant evidence of entrainment. We particularly distinguish between same-gender (FF or MM) conversations and mixed-gender (FM) conversations. Our comparisons are weighted to account for there being 24 same-gender conversations, but only 15 mixed-gender ones.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Across all three feature sets, we generally find that there are equal or more same-gender conversations than mixed-gender conversations among those conversations that show evidence of entrainment on all lexical features, turn-level convergence on acoustic-prosodic features, conversation-level proximity on all CSW features, and turn-level synchrony on all CSW features. An example conversation snippet from a pair of interlocutors showing some of these entraining characteristics is the interaction here between $S_{A1}$ and $S_{B1}$, who are both female, where we see lexical entrainment on a frequent word and proximity on presence and strategy of CSW.</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f138d5e0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8f138d5e0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the opposite is true for conversations that show evidence of turn-level proximity on acoustic-prosodic features, and turn-level proximity on CSW features. An example conversation snippet from a pair of interlocutors showing some of these entraining characteristics is the interaction here between $S_{A2}$, who is female, and $S_{B2}$, who is male, where we see proximity on acoustic-prosodic features and presence and amount of CSW.</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So, our qualitative gender analysis shows a slight skew toward entrainment taking place in same-gender conversations over mixed-gender ones. Compared to prior work that has considered the role of speaker gender in entrainment behavior, earlier studies found more entrainment in mixed-gender pairs than same-gender pairs, but these were on task-oriented monolingual conversations. Our opposing results may suggest that there are linguistic differences between task-oriented and undirected spontaneous speech, which carry through to differences in entrainment behaviors in these differing conversational settings, but further work is required to confirm or refute this.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83e1ae051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83e1ae051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8f138d5e0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8f138d5e0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f138d5e0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f138d5e0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began by validating F-score as a measure of written formality. We found that the metric seems to generalise when averaged across languages as its value generally increases in more formal domains.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f138d5e0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8f138d5e0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largely found that the patterns from our previous sets of findings do generalise. First, the mean F-score for code-switched data is similar to that for telephone conversations, which is the most </a:t>
            </a:r>
            <a:r>
              <a:rPr i="1" lang="en">
                <a:solidFill>
                  <a:schemeClr val="dk1"/>
                </a:solidFill>
              </a:rPr>
              <a:t>informal</a:t>
            </a:r>
            <a:r>
              <a:rPr lang="en">
                <a:solidFill>
                  <a:schemeClr val="dk1"/>
                </a:solidFill>
              </a:rPr>
              <a:t> among the domains under consideration.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83e1ae051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83e1ae051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Dimensions can be acoustic prosodic (speaking rate, loudness, variations in pitch), lexical (specific words that are used in conversation), even gestures of body language.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8f138d5e0c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8f138d5e0c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final promising feature we found was the mean of number of pauses per utterance. In English, the ordering of telephone conversations above TED Talks aligns with our previously found patterns as telephone conversations are more informal than TED Talks. In Spanish, broadcast news having the lowest mean pause rate also makes sense as it is the most formal domain, however the remaining domains are similar to one another, making any distinction between them difficult to find. In Hindi, telephone conversations having the highest mean pause rate and broadcast news having the lowest value, with TED Talks in between, aligns with our expectations.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the patterns we found here are similar to, but less consistent than, those we uncovered in the written domains. However, our findings largely support previous work that has pointed to the importance of </a:t>
            </a:r>
            <a:r>
              <a:rPr i="1" lang="en"/>
              <a:t>variation</a:t>
            </a:r>
            <a:r>
              <a:rPr lang="en"/>
              <a:t> in speech variables in encoding formality of spoken language. In particular, we find some evidence of greater variation being linked to greater informality.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8f138d5e0c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8f138d5e0c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Further, across standard deviation in speaking rate, jitter, and shimmer, and mean pause rate, values for the code-switched Spanish-English and Mandarin-English corpora are either greater than or very similar to those for telephone conversations, the most informal of the monolingual domains. For time constraints, I am showing only the slide for pause rate, but this pattern holds across the set of consistent speech features, and is what we would expect since the code-switched data sets are also conversational and are likely around the same level of formality as the telephone conversation data. Overall, we find indications that textual and spoken measures of formality generalise beyond monolingual contexts to code-switched ones.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also looked at the correlation between text and speech measures for the code-switched corpora. As with the monolingual corpora, we found no correlation between conversation-level F-score and any of the speech variables. This reinforces our finding that patterns of formality in monolingual data generalise to code-switched contexts.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8f138d5e0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8f138d5e0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Odds that a CSW utterance are empathetic are X times the odds that a monolingual utterance are empathetic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True for both lexical and </a:t>
            </a:r>
            <a:r>
              <a:rPr lang="en"/>
              <a:t>acoustic prosodic features of empathetic speech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f138d5e0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8f138d5e0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83e1ae0515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83e1ae0515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83e1ae0515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83e1ae051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start with a definition of code-switching. Code switching happens when a speaker alternates between one language and another during written or spoken linguistic communication. Although I focus on code-switching between distinct languages, it is worth noting that many speakers code-switch between different dialects of the same language, and that in general, code-switching is pretty common among bilinguals.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3e1ae0515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83e1ae0515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3e1ae051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83e1ae051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Human-machine </a:t>
            </a:r>
            <a:r>
              <a:rPr lang="en"/>
              <a:t>communication</a:t>
            </a:r>
            <a:r>
              <a:rPr lang="en"/>
              <a:t> → when a virtual dialogue agent generates written code-switches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83e1ae05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83e1ae05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unpack each of these research questions a little bit: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800">
                <a:solidFill>
                  <a:srgbClr val="7F7F7F"/>
                </a:solidFill>
                <a:latin typeface="Source Sans Pro"/>
                <a:ea typeface="Source Sans Pro"/>
                <a:cs typeface="Source Sans Pro"/>
                <a:sym typeface="Source Sans Pro"/>
              </a:rPr>
              <a:t>Is entrainment a universal phenomenon of spoken communication? i.e. do the language behaviours we expect in monolingual communication also happen in code-switched communication?</a:t>
            </a:r>
            <a:endParaRPr sz="1800">
              <a:solidFill>
                <a:srgbClr val="7F7F7F"/>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Clr>
                <a:schemeClr val="dk1"/>
              </a:buClr>
              <a:buSzPts val="1100"/>
              <a:buFont typeface="Arial"/>
              <a:buNone/>
            </a:pPr>
            <a:r>
              <a:rPr lang="en" sz="1800">
                <a:solidFill>
                  <a:srgbClr val="7F7F7F"/>
                </a:solidFill>
                <a:latin typeface="Source Sans Pro"/>
                <a:ea typeface="Source Sans Pro"/>
                <a:cs typeface="Source Sans Pro"/>
                <a:sym typeface="Source Sans Pro"/>
              </a:rPr>
              <a:t>Given that we know previous studies on monolingual spoken communication have found varying degrees of entrainment on acoustic-prosodic and lexical features, and previous work on written code-switched communication (Ahn et al; Parekh et al) has found entrainment on strategies of code-switching. Do these findings, in combination, point to more generalisable truths about code-switched communication in speech?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3e1ae0515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3e1ae0515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83e1ae051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83e1ae051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proximity at conversation level: need to compare speaker differences with other differences</a:t>
            </a:r>
            <a:endParaRPr/>
          </a:p>
          <a:p>
            <a:pPr indent="0" lvl="0" marL="0" rtl="0" algn="l">
              <a:spcBef>
                <a:spcPts val="0"/>
              </a:spcBef>
              <a:spcAft>
                <a:spcPts val="0"/>
              </a:spcAft>
              <a:buNone/>
            </a:pPr>
            <a:r>
              <a:rPr lang="en"/>
              <a:t>convergence at conversation level: compare mean differences in first and second half of each conversation</a:t>
            </a:r>
            <a:endParaRPr/>
          </a:p>
          <a:p>
            <a:pPr indent="0" lvl="0" marL="0" rtl="0" algn="l">
              <a:spcBef>
                <a:spcPts val="0"/>
              </a:spcBef>
              <a:spcAft>
                <a:spcPts val="0"/>
              </a:spcAft>
              <a:buNone/>
            </a:pPr>
            <a:r>
              <a:rPr lang="en"/>
              <a:t>proximity at turn level: compare adjacent and (averaged over 10 randomly selected) non-adjacent (final-initial) turn differences between partners within each conversation</a:t>
            </a:r>
            <a:endParaRPr/>
          </a:p>
          <a:p>
            <a:pPr indent="0" lvl="0" marL="0" rtl="0" algn="l">
              <a:spcBef>
                <a:spcPts val="0"/>
              </a:spcBef>
              <a:spcAft>
                <a:spcPts val="0"/>
              </a:spcAft>
              <a:buNone/>
            </a:pPr>
            <a:r>
              <a:rPr lang="en"/>
              <a:t>convergence at turn level: for each conversation, calculate pearson r coef for absolute difference between adjacent IPUs versus time</a:t>
            </a:r>
            <a:endParaRPr/>
          </a:p>
          <a:p>
            <a:pPr indent="0" lvl="0" marL="0" rtl="0" algn="l">
              <a:spcBef>
                <a:spcPts val="0"/>
              </a:spcBef>
              <a:spcAft>
                <a:spcPts val="0"/>
              </a:spcAft>
              <a:buNone/>
            </a:pPr>
            <a:r>
              <a:rPr lang="en"/>
              <a:t>synchrony at turn level: for each conversation, compute pearson's correlation coef between adjacent IPUs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266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480">
                <a:solidFill>
                  <a:schemeClr val="lt1"/>
                </a:solidFill>
              </a:rPr>
              <a:t>Measuring Entrainment in Spontaneous Code-switched Speech</a:t>
            </a:r>
            <a:endParaRPr sz="3480">
              <a:solidFill>
                <a:schemeClr val="lt1"/>
              </a:solidFill>
            </a:endParaRPr>
          </a:p>
        </p:txBody>
      </p:sp>
      <p:sp>
        <p:nvSpPr>
          <p:cNvPr id="59" name="Google Shape;59;p13"/>
          <p:cNvSpPr txBox="1"/>
          <p:nvPr>
            <p:ph idx="1" type="subTitle"/>
          </p:nvPr>
        </p:nvSpPr>
        <p:spPr>
          <a:xfrm>
            <a:off x="485875" y="4100275"/>
            <a:ext cx="8183700" cy="861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i="1" lang="en">
                <a:solidFill>
                  <a:srgbClr val="D9D9D9"/>
                </a:solidFill>
              </a:rPr>
              <a:t>Debasmita Bhattacharya</a:t>
            </a:r>
            <a:r>
              <a:rPr lang="en">
                <a:solidFill>
                  <a:srgbClr val="D9D9D9"/>
                </a:solidFill>
              </a:rPr>
              <a:t>, Siying Ding, Alayna Nguyen, Julia Hirschberg</a:t>
            </a:r>
            <a:endParaRPr>
              <a:solidFill>
                <a:srgbClr val="D9D9D9"/>
              </a:solidFill>
            </a:endParaRPr>
          </a:p>
        </p:txBody>
      </p:sp>
      <p:pic>
        <p:nvPicPr>
          <p:cNvPr id="60" name="Google Shape;60;p13"/>
          <p:cNvPicPr preferRelativeResize="0"/>
          <p:nvPr/>
        </p:nvPicPr>
        <p:blipFill>
          <a:blip r:embed="rId3">
            <a:alphaModFix/>
          </a:blip>
          <a:stretch>
            <a:fillRect/>
          </a:stretch>
        </p:blipFill>
        <p:spPr>
          <a:xfrm>
            <a:off x="4912100" y="167275"/>
            <a:ext cx="2328850" cy="2328850"/>
          </a:xfrm>
          <a:prstGeom prst="rect">
            <a:avLst/>
          </a:prstGeom>
          <a:noFill/>
          <a:ln>
            <a:noFill/>
          </a:ln>
        </p:spPr>
      </p:pic>
      <p:pic>
        <p:nvPicPr>
          <p:cNvPr id="61" name="Google Shape;61;p13"/>
          <p:cNvPicPr preferRelativeResize="0"/>
          <p:nvPr/>
        </p:nvPicPr>
        <p:blipFill>
          <a:blip r:embed="rId4">
            <a:alphaModFix/>
          </a:blip>
          <a:stretch>
            <a:fillRect/>
          </a:stretch>
        </p:blipFill>
        <p:spPr>
          <a:xfrm>
            <a:off x="1740525" y="170763"/>
            <a:ext cx="2321874" cy="23218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lexical features</a:t>
            </a:r>
            <a:endParaRPr/>
          </a:p>
        </p:txBody>
      </p:sp>
      <p:sp>
        <p:nvSpPr>
          <p:cNvPr id="125" name="Google Shape;125;p22"/>
          <p:cNvSpPr txBox="1"/>
          <p:nvPr>
            <p:ph idx="1" type="body"/>
          </p:nvPr>
        </p:nvSpPr>
        <p:spPr>
          <a:xfrm>
            <a:off x="311700" y="1152475"/>
            <a:ext cx="8520600" cy="36861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b="1" lang="en" sz="1950"/>
              <a:t>Overall language use </a:t>
            </a:r>
            <a:endParaRPr b="1" sz="1950">
              <a:solidFill>
                <a:srgbClr val="FF0000"/>
              </a:solidFill>
            </a:endParaRPr>
          </a:p>
          <a:p>
            <a:pPr indent="-352425" lvl="1" marL="914400" rtl="0" algn="l">
              <a:spcBef>
                <a:spcPts val="0"/>
              </a:spcBef>
              <a:spcAft>
                <a:spcPts val="0"/>
              </a:spcAft>
              <a:buSzPts val="1950"/>
              <a:buChar char="○"/>
            </a:pPr>
            <a:r>
              <a:rPr lang="en" sz="1950"/>
              <a:t>Including OOVs: 38 conversations (</a:t>
            </a:r>
            <a:r>
              <a:rPr i="1" lang="en" sz="1950"/>
              <a:t>p</a:t>
            </a:r>
            <a:r>
              <a:rPr lang="en" sz="1950"/>
              <a:t> =3.58e-19 )</a:t>
            </a:r>
            <a:endParaRPr sz="1950"/>
          </a:p>
          <a:p>
            <a:pPr indent="-352425" lvl="1" marL="914400" rtl="0" algn="l">
              <a:spcBef>
                <a:spcPts val="0"/>
              </a:spcBef>
              <a:spcAft>
                <a:spcPts val="0"/>
              </a:spcAft>
              <a:buSzPts val="1950"/>
              <a:buChar char="○"/>
            </a:pPr>
            <a:r>
              <a:rPr lang="en" sz="1950"/>
              <a:t>Excluding OOVs: 29 conversations (</a:t>
            </a:r>
            <a:r>
              <a:rPr i="1" lang="en" sz="1950"/>
              <a:t>p</a:t>
            </a:r>
            <a:r>
              <a:rPr lang="en" sz="1950"/>
              <a:t> = 4.06e-13)</a:t>
            </a:r>
            <a:endParaRPr sz="1950"/>
          </a:p>
          <a:p>
            <a:pPr indent="0" lvl="0" marL="0" rtl="0" algn="l">
              <a:spcBef>
                <a:spcPts val="1200"/>
              </a:spcBef>
              <a:spcAft>
                <a:spcPts val="0"/>
              </a:spcAft>
              <a:buNone/>
            </a:pPr>
            <a:r>
              <a:t/>
            </a:r>
            <a:endParaRPr sz="1950"/>
          </a:p>
          <a:p>
            <a:pPr indent="-352425" lvl="0" marL="457200" rtl="0" algn="l">
              <a:spcBef>
                <a:spcPts val="1200"/>
              </a:spcBef>
              <a:spcAft>
                <a:spcPts val="0"/>
              </a:spcAft>
              <a:buClr>
                <a:schemeClr val="accent3"/>
              </a:buClr>
              <a:buSzPts val="1950"/>
              <a:buChar char="➢"/>
            </a:pPr>
            <a:r>
              <a:rPr b="1" lang="en" sz="1950"/>
              <a:t>Word sets</a:t>
            </a:r>
            <a:endParaRPr b="1" sz="1950">
              <a:solidFill>
                <a:srgbClr val="FF0000"/>
              </a:solidFill>
            </a:endParaRPr>
          </a:p>
          <a:p>
            <a:pPr indent="-352425" lvl="1" marL="914400" rtl="0" algn="l">
              <a:spcBef>
                <a:spcPts val="0"/>
              </a:spcBef>
              <a:spcAft>
                <a:spcPts val="0"/>
              </a:spcAft>
              <a:buSzPts val="1950"/>
              <a:buChar char="○"/>
            </a:pPr>
            <a:r>
              <a:rPr lang="en" sz="1950"/>
              <a:t>Top-100 words in corpus: 39 conversations (</a:t>
            </a:r>
            <a:r>
              <a:rPr i="1" lang="en" sz="1950"/>
              <a:t>p</a:t>
            </a:r>
            <a:r>
              <a:rPr lang="en" sz="1950"/>
              <a:t>=4.50e-31)</a:t>
            </a:r>
            <a:endParaRPr sz="1950"/>
          </a:p>
          <a:p>
            <a:pPr indent="-352425" lvl="1" marL="914400" rtl="0" algn="l">
              <a:spcBef>
                <a:spcPts val="0"/>
              </a:spcBef>
              <a:spcAft>
                <a:spcPts val="0"/>
              </a:spcAft>
              <a:buSzPts val="1950"/>
              <a:buChar char="○"/>
            </a:pPr>
            <a:r>
              <a:rPr lang="en" sz="1950"/>
              <a:t>Top-25 words in corpus: 38 conversations (</a:t>
            </a:r>
            <a:r>
              <a:rPr i="1" lang="en" sz="1950"/>
              <a:t>p</a:t>
            </a:r>
            <a:r>
              <a:rPr lang="en" sz="1950"/>
              <a:t>=3.14e-30)</a:t>
            </a:r>
            <a:endParaRPr sz="1950"/>
          </a:p>
          <a:p>
            <a:pPr indent="-352425" lvl="1" marL="914400" rtl="0" algn="l">
              <a:spcBef>
                <a:spcPts val="0"/>
              </a:spcBef>
              <a:spcAft>
                <a:spcPts val="0"/>
              </a:spcAft>
              <a:buSzPts val="1950"/>
              <a:buChar char="○"/>
            </a:pPr>
            <a:r>
              <a:rPr lang="en" sz="1950"/>
              <a:t>Affirmative cue words: 39 conversations (</a:t>
            </a:r>
            <a:r>
              <a:rPr i="1" lang="en" sz="1950"/>
              <a:t>p</a:t>
            </a:r>
            <a:r>
              <a:rPr lang="en" sz="1950"/>
              <a:t>=3.21e-12)</a:t>
            </a:r>
            <a:endParaRPr sz="1950"/>
          </a:p>
          <a:p>
            <a:pPr indent="-352425" lvl="1" marL="914400" rtl="0" algn="l">
              <a:spcBef>
                <a:spcPts val="0"/>
              </a:spcBef>
              <a:spcAft>
                <a:spcPts val="0"/>
              </a:spcAft>
              <a:buSzPts val="1950"/>
              <a:buChar char="○"/>
            </a:pPr>
            <a:r>
              <a:rPr lang="en" sz="1950"/>
              <a:t>Filler words: 38 conversations (</a:t>
            </a:r>
            <a:r>
              <a:rPr i="1" lang="en" sz="1950"/>
              <a:t>p</a:t>
            </a:r>
            <a:r>
              <a:rPr lang="en" sz="1950"/>
              <a:t>=2.42e-13)</a:t>
            </a:r>
            <a:endParaRPr sz="1950"/>
          </a:p>
        </p:txBody>
      </p:sp>
      <p:pic>
        <p:nvPicPr>
          <p:cNvPr id="126" name="Google Shape;126;p22"/>
          <p:cNvPicPr preferRelativeResize="0"/>
          <p:nvPr/>
        </p:nvPicPr>
        <p:blipFill>
          <a:blip r:embed="rId3">
            <a:alphaModFix/>
          </a:blip>
          <a:stretch>
            <a:fillRect/>
          </a:stretch>
        </p:blipFill>
        <p:spPr>
          <a:xfrm>
            <a:off x="4038525" y="2373575"/>
            <a:ext cx="4793776" cy="701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acoustic-prosodic features</a:t>
            </a:r>
            <a:endParaRPr/>
          </a:p>
        </p:txBody>
      </p:sp>
      <p:pic>
        <p:nvPicPr>
          <p:cNvPr id="132" name="Google Shape;132;p23"/>
          <p:cNvPicPr preferRelativeResize="0"/>
          <p:nvPr/>
        </p:nvPicPr>
        <p:blipFill>
          <a:blip r:embed="rId3">
            <a:alphaModFix/>
          </a:blip>
          <a:stretch>
            <a:fillRect/>
          </a:stretch>
        </p:blipFill>
        <p:spPr>
          <a:xfrm>
            <a:off x="2319663" y="1006550"/>
            <a:ext cx="4504670" cy="4136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acoustic-prosodic features</a:t>
            </a:r>
            <a:endParaRPr/>
          </a:p>
        </p:txBody>
      </p:sp>
      <p:pic>
        <p:nvPicPr>
          <p:cNvPr id="138" name="Google Shape;138;p24"/>
          <p:cNvPicPr preferRelativeResize="0"/>
          <p:nvPr/>
        </p:nvPicPr>
        <p:blipFill>
          <a:blip r:embed="rId3">
            <a:alphaModFix/>
          </a:blip>
          <a:stretch>
            <a:fillRect/>
          </a:stretch>
        </p:blipFill>
        <p:spPr>
          <a:xfrm>
            <a:off x="2383275" y="947975"/>
            <a:ext cx="4377450" cy="4195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code-switching features</a:t>
            </a:r>
            <a:endParaRPr/>
          </a:p>
        </p:txBody>
      </p:sp>
      <p:sp>
        <p:nvSpPr>
          <p:cNvPr id="144" name="Google Shape;144;p25"/>
          <p:cNvSpPr txBox="1"/>
          <p:nvPr>
            <p:ph idx="1" type="body"/>
          </p:nvPr>
        </p:nvSpPr>
        <p:spPr>
          <a:xfrm>
            <a:off x="311700" y="1152475"/>
            <a:ext cx="8520600" cy="3990900"/>
          </a:xfrm>
          <a:prstGeom prst="rect">
            <a:avLst/>
          </a:prstGeom>
        </p:spPr>
        <p:txBody>
          <a:bodyPr anchorCtr="0" anchor="t" bIns="91425" lIns="91425" spcFirstLastPara="1" rIns="91425" wrap="square" tIns="91425">
            <a:normAutofit lnSpcReduction="10000"/>
          </a:bodyPr>
          <a:lstStyle/>
          <a:p>
            <a:pPr indent="-352425" lvl="0" marL="457200" rtl="0" algn="l">
              <a:spcBef>
                <a:spcPts val="0"/>
              </a:spcBef>
              <a:spcAft>
                <a:spcPts val="0"/>
              </a:spcAft>
              <a:buClr>
                <a:schemeClr val="accent3"/>
              </a:buClr>
              <a:buSzPts val="1950"/>
              <a:buChar char="➢"/>
            </a:pPr>
            <a:r>
              <a:rPr b="1" lang="en" sz="1950"/>
              <a:t>Binary presence of code-switching</a:t>
            </a:r>
            <a:endParaRPr b="1" sz="1950"/>
          </a:p>
          <a:p>
            <a:pPr indent="-352425" lvl="1" marL="914400" rtl="0" algn="l">
              <a:spcBef>
                <a:spcPts val="0"/>
              </a:spcBef>
              <a:spcAft>
                <a:spcPts val="0"/>
              </a:spcAft>
              <a:buClr>
                <a:schemeClr val="accent3"/>
              </a:buClr>
              <a:buSzPts val="1950"/>
              <a:buChar char="○"/>
            </a:pPr>
            <a:r>
              <a:rPr lang="en" sz="1950"/>
              <a:t>Turn-level proximity: 29 conversations (</a:t>
            </a:r>
            <a:r>
              <a:rPr i="1" lang="en" sz="1950"/>
              <a:t>p</a:t>
            </a:r>
            <a:r>
              <a:rPr lang="en" sz="1950"/>
              <a:t> = 0.0155)</a:t>
            </a:r>
            <a:endParaRPr sz="1950"/>
          </a:p>
          <a:p>
            <a:pPr indent="-352425" lvl="1" marL="914400" rtl="0" algn="l">
              <a:spcBef>
                <a:spcPts val="0"/>
              </a:spcBef>
              <a:spcAft>
                <a:spcPts val="0"/>
              </a:spcAft>
              <a:buClr>
                <a:schemeClr val="accent3"/>
              </a:buClr>
              <a:buSzPts val="1950"/>
              <a:buChar char="○"/>
            </a:pPr>
            <a:r>
              <a:rPr lang="en" sz="1950"/>
              <a:t>Conversation-level proximity: 32 conversations (</a:t>
            </a:r>
            <a:r>
              <a:rPr i="1" lang="en" sz="1950"/>
              <a:t>p</a:t>
            </a:r>
            <a:r>
              <a:rPr lang="en" sz="1950"/>
              <a:t> = 0.0011)</a:t>
            </a:r>
            <a:endParaRPr sz="1950"/>
          </a:p>
          <a:p>
            <a:pPr indent="-352425" lvl="1" marL="914400" rtl="0" algn="l">
              <a:spcBef>
                <a:spcPts val="0"/>
              </a:spcBef>
              <a:spcAft>
                <a:spcPts val="0"/>
              </a:spcAft>
              <a:buClr>
                <a:schemeClr val="accent3"/>
              </a:buClr>
              <a:buSzPts val="1950"/>
              <a:buChar char="○"/>
            </a:pPr>
            <a:r>
              <a:rPr lang="en" sz="1950"/>
              <a:t>Turn-level synchrony: 21 conversations (</a:t>
            </a:r>
            <a:r>
              <a:rPr i="1" lang="en" sz="1950"/>
              <a:t>p</a:t>
            </a:r>
            <a:r>
              <a:rPr lang="en" sz="1950"/>
              <a:t>=0.0001)</a:t>
            </a:r>
            <a:endParaRPr sz="1950"/>
          </a:p>
          <a:p>
            <a:pPr indent="-352425" lvl="0" marL="457200" rtl="0" algn="l">
              <a:spcBef>
                <a:spcPts val="0"/>
              </a:spcBef>
              <a:spcAft>
                <a:spcPts val="0"/>
              </a:spcAft>
              <a:buClr>
                <a:schemeClr val="accent3"/>
              </a:buClr>
              <a:buSzPts val="1950"/>
              <a:buChar char="➢"/>
            </a:pPr>
            <a:r>
              <a:rPr b="1" lang="en" sz="1950"/>
              <a:t>Amount of code-switching</a:t>
            </a:r>
            <a:endParaRPr b="1" sz="1950"/>
          </a:p>
          <a:p>
            <a:pPr indent="-352425" lvl="1" marL="914400" rtl="0" algn="l">
              <a:spcBef>
                <a:spcPts val="0"/>
              </a:spcBef>
              <a:spcAft>
                <a:spcPts val="0"/>
              </a:spcAft>
              <a:buClr>
                <a:schemeClr val="accent3"/>
              </a:buClr>
              <a:buSzPts val="1950"/>
              <a:buChar char="○"/>
            </a:pPr>
            <a:r>
              <a:rPr lang="en" sz="1950"/>
              <a:t>Turn-level proximity: 33 conversations (</a:t>
            </a:r>
            <a:r>
              <a:rPr i="1" lang="en" sz="1950"/>
              <a:t>p</a:t>
            </a:r>
            <a:r>
              <a:rPr lang="en" sz="1950"/>
              <a:t> = 0.0314)</a:t>
            </a:r>
            <a:endParaRPr sz="1950"/>
          </a:p>
          <a:p>
            <a:pPr indent="-352425" lvl="1" marL="914400" rtl="0" algn="l">
              <a:spcBef>
                <a:spcPts val="0"/>
              </a:spcBef>
              <a:spcAft>
                <a:spcPts val="0"/>
              </a:spcAft>
              <a:buClr>
                <a:schemeClr val="accent3"/>
              </a:buClr>
              <a:buSzPts val="1950"/>
              <a:buChar char="○"/>
            </a:pPr>
            <a:r>
              <a:rPr lang="en" sz="1950"/>
              <a:t>Conversation-level proximity: 34 conversations (</a:t>
            </a:r>
            <a:r>
              <a:rPr i="1" lang="en" sz="1950"/>
              <a:t>p</a:t>
            </a:r>
            <a:r>
              <a:rPr lang="en" sz="1950"/>
              <a:t> = 0.0157)</a:t>
            </a:r>
            <a:endParaRPr sz="1950"/>
          </a:p>
          <a:p>
            <a:pPr indent="-352425" lvl="0" marL="457200" rtl="0" algn="l">
              <a:spcBef>
                <a:spcPts val="0"/>
              </a:spcBef>
              <a:spcAft>
                <a:spcPts val="0"/>
              </a:spcAft>
              <a:buClr>
                <a:schemeClr val="accent3"/>
              </a:buClr>
              <a:buSzPts val="1950"/>
              <a:buChar char="➢"/>
            </a:pPr>
            <a:r>
              <a:rPr b="1" lang="en" sz="1950"/>
              <a:t>Strategy of code-switching </a:t>
            </a:r>
            <a:endParaRPr b="1" sz="1950"/>
          </a:p>
          <a:p>
            <a:pPr indent="-352425" lvl="1" marL="914400" rtl="0" algn="l">
              <a:spcBef>
                <a:spcPts val="0"/>
              </a:spcBef>
              <a:spcAft>
                <a:spcPts val="0"/>
              </a:spcAft>
              <a:buClr>
                <a:schemeClr val="accent3"/>
              </a:buClr>
              <a:buSzPts val="1950"/>
              <a:buChar char="○"/>
            </a:pPr>
            <a:r>
              <a:rPr lang="en" sz="1950"/>
              <a:t>Turn-level synchrony: 22 conversations (1.53e-05)</a:t>
            </a:r>
            <a:endParaRPr sz="1950"/>
          </a:p>
          <a:p>
            <a:pPr indent="-352425" lvl="2" marL="1371600" rtl="0" algn="l">
              <a:spcBef>
                <a:spcPts val="0"/>
              </a:spcBef>
              <a:spcAft>
                <a:spcPts val="0"/>
              </a:spcAft>
              <a:buClr>
                <a:schemeClr val="lt2"/>
              </a:buClr>
              <a:buSzPts val="1950"/>
              <a:buChar char="■"/>
            </a:pPr>
            <a:r>
              <a:rPr lang="en" sz="1950"/>
              <a:t>Insertional code-switching</a:t>
            </a:r>
            <a:endParaRPr sz="1950"/>
          </a:p>
          <a:p>
            <a:pPr indent="-352425" lvl="1" marL="914400" rtl="0" algn="l">
              <a:spcBef>
                <a:spcPts val="0"/>
              </a:spcBef>
              <a:spcAft>
                <a:spcPts val="0"/>
              </a:spcAft>
              <a:buClr>
                <a:schemeClr val="lt2"/>
              </a:buClr>
              <a:buSzPts val="1950"/>
              <a:buChar char="○"/>
            </a:pPr>
            <a:r>
              <a:rPr lang="en" sz="1950"/>
              <a:t>Conversation-level proximity: 29 conversations (</a:t>
            </a:r>
            <a:r>
              <a:rPr i="1" lang="en" sz="1950"/>
              <a:t>p</a:t>
            </a:r>
            <a:r>
              <a:rPr lang="en" sz="1950"/>
              <a:t> = 0.0011)</a:t>
            </a:r>
            <a:endParaRPr sz="1950"/>
          </a:p>
          <a:p>
            <a:pPr indent="-352425" lvl="2" marL="1371600" rtl="0" algn="l">
              <a:spcBef>
                <a:spcPts val="0"/>
              </a:spcBef>
              <a:spcAft>
                <a:spcPts val="0"/>
              </a:spcAft>
              <a:buSzPts val="1950"/>
              <a:buChar char="■"/>
            </a:pPr>
            <a:r>
              <a:rPr lang="en" sz="1950"/>
              <a:t>Alternational code-switching</a:t>
            </a:r>
            <a:endParaRPr sz="195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2926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entrainment </a:t>
            </a:r>
            <a:r>
              <a:rPr lang="en" sz="2222"/>
              <a:t>x</a:t>
            </a:r>
            <a:r>
              <a:rPr lang="en"/>
              <a:t> gender interaction</a:t>
            </a:r>
            <a:endParaRPr/>
          </a:p>
        </p:txBody>
      </p:sp>
      <p:sp>
        <p:nvSpPr>
          <p:cNvPr id="150" name="Google Shape;150;p26"/>
          <p:cNvSpPr txBox="1"/>
          <p:nvPr>
            <p:ph idx="1" type="body"/>
          </p:nvPr>
        </p:nvSpPr>
        <p:spPr>
          <a:xfrm>
            <a:off x="311700" y="771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lang="en" sz="1950"/>
              <a:t>Lexical features</a:t>
            </a:r>
            <a:endParaRPr sz="1950"/>
          </a:p>
          <a:p>
            <a:pPr indent="-352425" lvl="1" marL="914400" rtl="0" algn="l">
              <a:spcBef>
                <a:spcPts val="0"/>
              </a:spcBef>
              <a:spcAft>
                <a:spcPts val="0"/>
              </a:spcAft>
              <a:buSzPts val="1950"/>
              <a:buChar char="○"/>
            </a:pPr>
            <a:r>
              <a:rPr lang="en" sz="1950"/>
              <a:t>FF, MM pairs &gt;&gt;&gt; FM pairs</a:t>
            </a:r>
            <a:endParaRPr sz="1950"/>
          </a:p>
          <a:p>
            <a:pPr indent="-352425" lvl="0" marL="457200" rtl="0" algn="l">
              <a:spcBef>
                <a:spcPts val="0"/>
              </a:spcBef>
              <a:spcAft>
                <a:spcPts val="0"/>
              </a:spcAft>
              <a:buClr>
                <a:schemeClr val="accent3"/>
              </a:buClr>
              <a:buSzPts val="1950"/>
              <a:buChar char="➢"/>
            </a:pPr>
            <a:r>
              <a:rPr lang="en" sz="1950"/>
              <a:t>Acoustic-prosodic features</a:t>
            </a:r>
            <a:endParaRPr sz="1950"/>
          </a:p>
          <a:p>
            <a:pPr indent="-352425" lvl="1" marL="914400" rtl="0" algn="l">
              <a:spcBef>
                <a:spcPts val="0"/>
              </a:spcBef>
              <a:spcAft>
                <a:spcPts val="0"/>
              </a:spcAft>
              <a:buSzPts val="1950"/>
              <a:buChar char="○"/>
            </a:pPr>
            <a:r>
              <a:rPr lang="en" sz="1950"/>
              <a:t>Turn-level convergence: FF, MM pairs &gt;&gt;&gt; FM pairs</a:t>
            </a:r>
            <a:endParaRPr sz="1950"/>
          </a:p>
          <a:p>
            <a:pPr indent="-352425" lvl="0" marL="457200" rtl="0" algn="l">
              <a:spcBef>
                <a:spcPts val="0"/>
              </a:spcBef>
              <a:spcAft>
                <a:spcPts val="0"/>
              </a:spcAft>
              <a:buClr>
                <a:schemeClr val="accent3"/>
              </a:buClr>
              <a:buSzPts val="1950"/>
              <a:buChar char="➢"/>
            </a:pPr>
            <a:r>
              <a:rPr lang="en" sz="1950"/>
              <a:t>Code-switching features</a:t>
            </a:r>
            <a:endParaRPr sz="1950"/>
          </a:p>
          <a:p>
            <a:pPr indent="-352425" lvl="1" marL="914400" rtl="0" algn="l">
              <a:spcBef>
                <a:spcPts val="0"/>
              </a:spcBef>
              <a:spcAft>
                <a:spcPts val="0"/>
              </a:spcAft>
              <a:buSzPts val="1950"/>
              <a:buChar char="○"/>
            </a:pPr>
            <a:r>
              <a:rPr lang="en" sz="1950"/>
              <a:t>Conversation-level proximity: FF, MM pairs &gt;&gt;&gt;  FM pairs</a:t>
            </a:r>
            <a:endParaRPr sz="1950"/>
          </a:p>
          <a:p>
            <a:pPr indent="-352425" lvl="1" marL="914400" rtl="0" algn="l">
              <a:spcBef>
                <a:spcPts val="0"/>
              </a:spcBef>
              <a:spcAft>
                <a:spcPts val="0"/>
              </a:spcAft>
              <a:buSzPts val="1950"/>
              <a:buChar char="○"/>
            </a:pPr>
            <a:r>
              <a:rPr lang="en" sz="1950"/>
              <a:t>Turn-level </a:t>
            </a:r>
            <a:r>
              <a:rPr lang="en" sz="1950"/>
              <a:t>synchrony</a:t>
            </a:r>
            <a:r>
              <a:rPr lang="en" sz="1950"/>
              <a:t>: </a:t>
            </a:r>
            <a:r>
              <a:rPr lang="en" sz="1950"/>
              <a:t>FF, MM pairs &gt;&gt;&gt;  FM pairs</a:t>
            </a:r>
            <a:endParaRPr sz="1950"/>
          </a:p>
        </p:txBody>
      </p:sp>
      <p:pic>
        <p:nvPicPr>
          <p:cNvPr id="151" name="Google Shape;151;p26"/>
          <p:cNvPicPr preferRelativeResize="0"/>
          <p:nvPr/>
        </p:nvPicPr>
        <p:blipFill rotWithShape="1">
          <a:blip r:embed="rId3">
            <a:alphaModFix/>
          </a:blip>
          <a:srcRect b="50000" l="0" r="0" t="0"/>
          <a:stretch/>
        </p:blipFill>
        <p:spPr>
          <a:xfrm>
            <a:off x="1024200" y="3435300"/>
            <a:ext cx="7095600" cy="1708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entrainment </a:t>
            </a:r>
            <a:r>
              <a:rPr lang="en" sz="2222"/>
              <a:t>x</a:t>
            </a:r>
            <a:r>
              <a:rPr lang="en"/>
              <a:t> gender interaction</a:t>
            </a:r>
            <a:endParaRPr/>
          </a:p>
        </p:txBody>
      </p:sp>
      <p:sp>
        <p:nvSpPr>
          <p:cNvPr id="157" name="Google Shape;157;p27"/>
          <p:cNvSpPr txBox="1"/>
          <p:nvPr>
            <p:ph idx="1" type="body"/>
          </p:nvPr>
        </p:nvSpPr>
        <p:spPr>
          <a:xfrm>
            <a:off x="311700" y="6539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950"/>
          </a:p>
          <a:p>
            <a:pPr indent="-352425" lvl="0" marL="457200" rtl="0" algn="l">
              <a:spcBef>
                <a:spcPts val="1200"/>
              </a:spcBef>
              <a:spcAft>
                <a:spcPts val="0"/>
              </a:spcAft>
              <a:buClr>
                <a:schemeClr val="accent3"/>
              </a:buClr>
              <a:buSzPts val="1950"/>
              <a:buChar char="➢"/>
            </a:pPr>
            <a:r>
              <a:rPr lang="en" sz="1950"/>
              <a:t>Acoustic-prosodic features</a:t>
            </a:r>
            <a:endParaRPr sz="1950"/>
          </a:p>
          <a:p>
            <a:pPr indent="-352425" lvl="1" marL="914400" rtl="0" algn="l">
              <a:spcBef>
                <a:spcPts val="0"/>
              </a:spcBef>
              <a:spcAft>
                <a:spcPts val="0"/>
              </a:spcAft>
              <a:buSzPts val="1950"/>
              <a:buChar char="○"/>
            </a:pPr>
            <a:r>
              <a:rPr lang="en" sz="1950"/>
              <a:t>Turn-level proximity: FM pairs &gt;&gt;&gt; FF, MM pairs</a:t>
            </a:r>
            <a:endParaRPr sz="1950"/>
          </a:p>
          <a:p>
            <a:pPr indent="-352425" lvl="0" marL="457200" rtl="0" algn="l">
              <a:spcBef>
                <a:spcPts val="0"/>
              </a:spcBef>
              <a:spcAft>
                <a:spcPts val="0"/>
              </a:spcAft>
              <a:buClr>
                <a:schemeClr val="accent3"/>
              </a:buClr>
              <a:buSzPts val="1950"/>
              <a:buChar char="➢"/>
            </a:pPr>
            <a:r>
              <a:rPr lang="en" sz="1950"/>
              <a:t>Code-switching features</a:t>
            </a:r>
            <a:endParaRPr sz="1950"/>
          </a:p>
          <a:p>
            <a:pPr indent="-352425" lvl="1" marL="914400" rtl="0" algn="l">
              <a:spcBef>
                <a:spcPts val="0"/>
              </a:spcBef>
              <a:spcAft>
                <a:spcPts val="0"/>
              </a:spcAft>
              <a:buSzPts val="1950"/>
              <a:buChar char="○"/>
            </a:pPr>
            <a:r>
              <a:rPr lang="en" sz="1950"/>
              <a:t>Turn-level proximity: FM pairs &gt;&gt;&gt; FF, MM pairs</a:t>
            </a:r>
            <a:endParaRPr sz="1950"/>
          </a:p>
        </p:txBody>
      </p:sp>
      <p:pic>
        <p:nvPicPr>
          <p:cNvPr id="158" name="Google Shape;158;p27"/>
          <p:cNvPicPr preferRelativeResize="0"/>
          <p:nvPr/>
        </p:nvPicPr>
        <p:blipFill rotWithShape="1">
          <a:blip r:embed="rId3">
            <a:alphaModFix/>
          </a:blip>
          <a:srcRect b="0" l="0" r="0" t="62247"/>
          <a:stretch/>
        </p:blipFill>
        <p:spPr>
          <a:xfrm>
            <a:off x="1024200" y="3002325"/>
            <a:ext cx="7095600" cy="1289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Takeaways</a:t>
            </a:r>
            <a:endParaRPr/>
          </a:p>
        </p:txBody>
      </p:sp>
      <p:sp>
        <p:nvSpPr>
          <p:cNvPr id="164" name="Google Shape;164;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lang="en" sz="1950"/>
              <a:t>Patterns of entrainment from monolingual domains also present in a code-switched setting</a:t>
            </a:r>
            <a:endParaRPr sz="1950"/>
          </a:p>
          <a:p>
            <a:pPr indent="-352425" lvl="1" marL="914400" rtl="0" algn="l">
              <a:spcBef>
                <a:spcPts val="0"/>
              </a:spcBef>
              <a:spcAft>
                <a:spcPts val="0"/>
              </a:spcAft>
              <a:buSzPts val="1950"/>
              <a:buChar char="○"/>
            </a:pPr>
            <a:r>
              <a:rPr lang="en" sz="1950"/>
              <a:t>Lexical &amp; acoustic-prosodic features</a:t>
            </a:r>
            <a:endParaRPr sz="1950"/>
          </a:p>
          <a:p>
            <a:pPr indent="-352425" lvl="1" marL="914400" rtl="0" algn="l">
              <a:spcBef>
                <a:spcPts val="0"/>
              </a:spcBef>
              <a:spcAft>
                <a:spcPts val="0"/>
              </a:spcAft>
              <a:buSzPts val="1950"/>
              <a:buChar char="○"/>
            </a:pPr>
            <a:r>
              <a:rPr lang="en" sz="1950"/>
              <a:t>Gender </a:t>
            </a:r>
            <a:endParaRPr sz="1950"/>
          </a:p>
          <a:p>
            <a:pPr indent="-352425" lvl="0" marL="457200" rtl="0" algn="l">
              <a:spcBef>
                <a:spcPts val="0"/>
              </a:spcBef>
              <a:spcAft>
                <a:spcPts val="0"/>
              </a:spcAft>
              <a:buClr>
                <a:schemeClr val="accent3"/>
              </a:buClr>
              <a:buSzPts val="1950"/>
              <a:buChar char="➢"/>
            </a:pPr>
            <a:r>
              <a:rPr lang="en" sz="1950"/>
              <a:t>Entrainment on measures of code-switching too</a:t>
            </a:r>
            <a:endParaRPr sz="1950"/>
          </a:p>
          <a:p>
            <a:pPr indent="-352425" lvl="0" marL="457200" rtl="0" algn="l">
              <a:spcBef>
                <a:spcPts val="0"/>
              </a:spcBef>
              <a:spcAft>
                <a:spcPts val="0"/>
              </a:spcAft>
              <a:buClr>
                <a:schemeClr val="accent3"/>
              </a:buClr>
              <a:buSzPts val="1950"/>
              <a:buChar char="➢"/>
            </a:pPr>
            <a:r>
              <a:rPr lang="en" sz="1950"/>
              <a:t>Exciting implications for “universal” nature of entrainment as a communication phenomenon!</a:t>
            </a:r>
            <a:endParaRPr sz="195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Other CSW research completed…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Brief look: CSW and formality </a:t>
            </a:r>
            <a:endParaRPr/>
          </a:p>
        </p:txBody>
      </p:sp>
      <p:pic>
        <p:nvPicPr>
          <p:cNvPr id="175" name="Google Shape;175;p30"/>
          <p:cNvPicPr preferRelativeResize="0"/>
          <p:nvPr/>
        </p:nvPicPr>
        <p:blipFill rotWithShape="1">
          <a:blip r:embed="rId3">
            <a:alphaModFix/>
          </a:blip>
          <a:srcRect b="27434" l="9362" r="0" t="9178"/>
          <a:stretch/>
        </p:blipFill>
        <p:spPr>
          <a:xfrm>
            <a:off x="2449450" y="1436850"/>
            <a:ext cx="4245099" cy="2544075"/>
          </a:xfrm>
          <a:prstGeom prst="rect">
            <a:avLst/>
          </a:prstGeom>
          <a:noFill/>
          <a:ln>
            <a:noFill/>
          </a:ln>
        </p:spPr>
      </p:pic>
      <p:sp>
        <p:nvSpPr>
          <p:cNvPr id="176" name="Google Shape;176;p30"/>
          <p:cNvSpPr txBox="1"/>
          <p:nvPr/>
        </p:nvSpPr>
        <p:spPr>
          <a:xfrm rot="-1800425">
            <a:off x="1170270" y="4258929"/>
            <a:ext cx="2520660" cy="44649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Telephone conversations</a:t>
            </a:r>
            <a:endParaRPr sz="1700">
              <a:latin typeface="Source Sans Pro"/>
              <a:ea typeface="Source Sans Pro"/>
              <a:cs typeface="Source Sans Pro"/>
              <a:sym typeface="Source Sans Pro"/>
            </a:endParaRPr>
          </a:p>
        </p:txBody>
      </p:sp>
      <p:sp>
        <p:nvSpPr>
          <p:cNvPr id="177" name="Google Shape;177;p30"/>
          <p:cNvSpPr txBox="1"/>
          <p:nvPr/>
        </p:nvSpPr>
        <p:spPr>
          <a:xfrm rot="-1799719">
            <a:off x="2676144" y="4042511"/>
            <a:ext cx="1506813" cy="4467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Fitness videos</a:t>
            </a:r>
            <a:endParaRPr sz="1700">
              <a:latin typeface="Source Sans Pro"/>
              <a:ea typeface="Source Sans Pro"/>
              <a:cs typeface="Source Sans Pro"/>
              <a:sym typeface="Source Sans Pro"/>
            </a:endParaRPr>
          </a:p>
        </p:txBody>
      </p:sp>
      <p:sp>
        <p:nvSpPr>
          <p:cNvPr id="178" name="Google Shape;178;p30"/>
          <p:cNvSpPr txBox="1"/>
          <p:nvPr/>
        </p:nvSpPr>
        <p:spPr>
          <a:xfrm rot="-1799698">
            <a:off x="3615715" y="3937870"/>
            <a:ext cx="1074163" cy="44690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TED Talks</a:t>
            </a:r>
            <a:endParaRPr sz="1700">
              <a:latin typeface="Source Sans Pro"/>
              <a:ea typeface="Source Sans Pro"/>
              <a:cs typeface="Source Sans Pro"/>
              <a:sym typeface="Source Sans Pro"/>
            </a:endParaRPr>
          </a:p>
        </p:txBody>
      </p:sp>
      <p:sp>
        <p:nvSpPr>
          <p:cNvPr id="179" name="Google Shape;179;p30"/>
          <p:cNvSpPr txBox="1"/>
          <p:nvPr/>
        </p:nvSpPr>
        <p:spPr>
          <a:xfrm rot="-1799389">
            <a:off x="3732041" y="4085697"/>
            <a:ext cx="1679917" cy="4467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Broadcast news</a:t>
            </a:r>
            <a:endParaRPr sz="1700">
              <a:latin typeface="Source Sans Pro"/>
              <a:ea typeface="Source Sans Pro"/>
              <a:cs typeface="Source Sans Pro"/>
              <a:sym typeface="Source Sans Pro"/>
            </a:endParaRPr>
          </a:p>
        </p:txBody>
      </p:sp>
      <p:sp>
        <p:nvSpPr>
          <p:cNvPr id="180" name="Google Shape;180;p30"/>
          <p:cNvSpPr txBox="1"/>
          <p:nvPr/>
        </p:nvSpPr>
        <p:spPr>
          <a:xfrm rot="-1799701">
            <a:off x="4179259" y="4136601"/>
            <a:ext cx="1883684" cy="44664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Legal proceedings</a:t>
            </a:r>
            <a:endParaRPr sz="1700">
              <a:latin typeface="Source Sans Pro"/>
              <a:ea typeface="Source Sans Pro"/>
              <a:cs typeface="Source Sans Pro"/>
              <a:sym typeface="Source Sans Pro"/>
            </a:endParaRPr>
          </a:p>
        </p:txBody>
      </p:sp>
      <p:sp>
        <p:nvSpPr>
          <p:cNvPr id="181" name="Google Shape;181;p30"/>
          <p:cNvSpPr txBox="1"/>
          <p:nvPr/>
        </p:nvSpPr>
        <p:spPr>
          <a:xfrm rot="-1800446">
            <a:off x="5061012" y="4085627"/>
            <a:ext cx="1664626" cy="44690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Code-switched</a:t>
            </a:r>
            <a:endParaRPr sz="1700">
              <a:latin typeface="Source Sans Pro"/>
              <a:ea typeface="Source Sans Pro"/>
              <a:cs typeface="Source Sans Pro"/>
              <a:sym typeface="Source Sans Pro"/>
            </a:endParaRPr>
          </a:p>
        </p:txBody>
      </p:sp>
      <p:sp>
        <p:nvSpPr>
          <p:cNvPr id="182" name="Google Shape;182;p30"/>
          <p:cNvSpPr txBox="1"/>
          <p:nvPr/>
        </p:nvSpPr>
        <p:spPr>
          <a:xfrm>
            <a:off x="846600" y="2551075"/>
            <a:ext cx="16782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Source Sans Pro"/>
                <a:ea typeface="Source Sans Pro"/>
                <a:cs typeface="Source Sans Pro"/>
                <a:sym typeface="Source Sans Pro"/>
              </a:rPr>
              <a:t>Mean F-score</a:t>
            </a:r>
            <a:endParaRPr sz="2000">
              <a:latin typeface="Source Sans Pro"/>
              <a:ea typeface="Source Sans Pro"/>
              <a:cs typeface="Source Sans Pro"/>
              <a:sym typeface="Source Sans Pro"/>
            </a:endParaRPr>
          </a:p>
        </p:txBody>
      </p:sp>
      <p:sp>
        <p:nvSpPr>
          <p:cNvPr id="183" name="Google Shape;183;p3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30"/>
          <p:cNvSpPr txBox="1"/>
          <p:nvPr/>
        </p:nvSpPr>
        <p:spPr>
          <a:xfrm>
            <a:off x="7111300" y="2332350"/>
            <a:ext cx="19497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Larger F-score ⟹ </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More </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formal</a:t>
            </a:r>
            <a:endParaRPr b="1" sz="2500">
              <a:solidFill>
                <a:schemeClr val="accent1"/>
              </a:solidFill>
              <a:latin typeface="Source Sans Pro"/>
              <a:ea typeface="Source Sans Pro"/>
              <a:cs typeface="Source Sans Pro"/>
              <a:sym typeface="Source Sans Pro"/>
            </a:endParaRPr>
          </a:p>
        </p:txBody>
      </p:sp>
      <p:sp>
        <p:nvSpPr>
          <p:cNvPr id="185" name="Google Shape;185;p30"/>
          <p:cNvSpPr txBox="1"/>
          <p:nvPr/>
        </p:nvSpPr>
        <p:spPr>
          <a:xfrm>
            <a:off x="4795700" y="0"/>
            <a:ext cx="4500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latin typeface="Source Sans Pro"/>
                <a:ea typeface="Source Sans Pro"/>
                <a:cs typeface="Source Sans Pro"/>
                <a:sym typeface="Source Sans Pro"/>
              </a:rPr>
              <a:t>Capturing Formality in Speech Across Domains and Languages</a:t>
            </a:r>
            <a:endParaRPr sz="1300">
              <a:solidFill>
                <a:schemeClr val="dk2"/>
              </a:solidFill>
              <a:latin typeface="Source Sans Pro"/>
              <a:ea typeface="Source Sans Pro"/>
              <a:cs typeface="Source Sans Pro"/>
              <a:sym typeface="Source Sans Pro"/>
            </a:endParaRPr>
          </a:p>
        </p:txBody>
      </p:sp>
      <p:sp>
        <p:nvSpPr>
          <p:cNvPr id="186" name="Google Shape;186;p30"/>
          <p:cNvSpPr txBox="1"/>
          <p:nvPr/>
        </p:nvSpPr>
        <p:spPr>
          <a:xfrm>
            <a:off x="152300" y="1068425"/>
            <a:ext cx="9144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2"/>
                </a:solidFill>
                <a:latin typeface="Raleway"/>
                <a:ea typeface="Raleway"/>
                <a:cs typeface="Raleway"/>
                <a:sym typeface="Raleway"/>
              </a:rPr>
              <a:t>Results: F-score generalizes to lexical representations of speech across languages</a:t>
            </a:r>
            <a:endParaRPr b="1" sz="1700">
              <a:solidFill>
                <a:schemeClr val="dk2"/>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Brief look: CSW and formality</a:t>
            </a:r>
            <a:endParaRPr/>
          </a:p>
        </p:txBody>
      </p:sp>
      <p:pic>
        <p:nvPicPr>
          <p:cNvPr id="192" name="Google Shape;192;p31"/>
          <p:cNvPicPr preferRelativeResize="0"/>
          <p:nvPr/>
        </p:nvPicPr>
        <p:blipFill rotWithShape="1">
          <a:blip r:embed="rId3">
            <a:alphaModFix/>
          </a:blip>
          <a:srcRect b="27434" l="9362" r="0" t="9178"/>
          <a:stretch/>
        </p:blipFill>
        <p:spPr>
          <a:xfrm>
            <a:off x="2449450" y="1436850"/>
            <a:ext cx="4245099" cy="2544075"/>
          </a:xfrm>
          <a:prstGeom prst="rect">
            <a:avLst/>
          </a:prstGeom>
          <a:noFill/>
          <a:ln>
            <a:noFill/>
          </a:ln>
        </p:spPr>
      </p:pic>
      <p:sp>
        <p:nvSpPr>
          <p:cNvPr id="193" name="Google Shape;193;p31"/>
          <p:cNvSpPr txBox="1"/>
          <p:nvPr/>
        </p:nvSpPr>
        <p:spPr>
          <a:xfrm rot="-1800425">
            <a:off x="1170270" y="4258929"/>
            <a:ext cx="2520660" cy="44649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Telephone conversations</a:t>
            </a:r>
            <a:endParaRPr sz="1700">
              <a:latin typeface="Source Sans Pro"/>
              <a:ea typeface="Source Sans Pro"/>
              <a:cs typeface="Source Sans Pro"/>
              <a:sym typeface="Source Sans Pro"/>
            </a:endParaRPr>
          </a:p>
        </p:txBody>
      </p:sp>
      <p:sp>
        <p:nvSpPr>
          <p:cNvPr id="194" name="Google Shape;194;p31"/>
          <p:cNvSpPr txBox="1"/>
          <p:nvPr/>
        </p:nvSpPr>
        <p:spPr>
          <a:xfrm rot="-1799719">
            <a:off x="2676144" y="4042511"/>
            <a:ext cx="1506813" cy="4467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Fitness videos</a:t>
            </a:r>
            <a:endParaRPr sz="1700">
              <a:latin typeface="Source Sans Pro"/>
              <a:ea typeface="Source Sans Pro"/>
              <a:cs typeface="Source Sans Pro"/>
              <a:sym typeface="Source Sans Pro"/>
            </a:endParaRPr>
          </a:p>
        </p:txBody>
      </p:sp>
      <p:sp>
        <p:nvSpPr>
          <p:cNvPr id="195" name="Google Shape;195;p31"/>
          <p:cNvSpPr txBox="1"/>
          <p:nvPr/>
        </p:nvSpPr>
        <p:spPr>
          <a:xfrm rot="-1799698">
            <a:off x="3615715" y="3937870"/>
            <a:ext cx="1074163" cy="44690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TED Talks</a:t>
            </a:r>
            <a:endParaRPr sz="1700">
              <a:latin typeface="Source Sans Pro"/>
              <a:ea typeface="Source Sans Pro"/>
              <a:cs typeface="Source Sans Pro"/>
              <a:sym typeface="Source Sans Pro"/>
            </a:endParaRPr>
          </a:p>
        </p:txBody>
      </p:sp>
      <p:sp>
        <p:nvSpPr>
          <p:cNvPr id="196" name="Google Shape;196;p31"/>
          <p:cNvSpPr txBox="1"/>
          <p:nvPr/>
        </p:nvSpPr>
        <p:spPr>
          <a:xfrm rot="-1799389">
            <a:off x="3732041" y="4085697"/>
            <a:ext cx="1679917" cy="4467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Broadcast news</a:t>
            </a:r>
            <a:endParaRPr sz="1700">
              <a:latin typeface="Source Sans Pro"/>
              <a:ea typeface="Source Sans Pro"/>
              <a:cs typeface="Source Sans Pro"/>
              <a:sym typeface="Source Sans Pro"/>
            </a:endParaRPr>
          </a:p>
        </p:txBody>
      </p:sp>
      <p:sp>
        <p:nvSpPr>
          <p:cNvPr id="197" name="Google Shape;197;p31"/>
          <p:cNvSpPr txBox="1"/>
          <p:nvPr/>
        </p:nvSpPr>
        <p:spPr>
          <a:xfrm rot="-1799701">
            <a:off x="4179259" y="4136601"/>
            <a:ext cx="1883684" cy="44664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Legal proceedings</a:t>
            </a:r>
            <a:endParaRPr sz="1700">
              <a:latin typeface="Source Sans Pro"/>
              <a:ea typeface="Source Sans Pro"/>
              <a:cs typeface="Source Sans Pro"/>
              <a:sym typeface="Source Sans Pro"/>
            </a:endParaRPr>
          </a:p>
        </p:txBody>
      </p:sp>
      <p:sp>
        <p:nvSpPr>
          <p:cNvPr id="198" name="Google Shape;198;p31"/>
          <p:cNvSpPr txBox="1"/>
          <p:nvPr/>
        </p:nvSpPr>
        <p:spPr>
          <a:xfrm rot="-1800446">
            <a:off x="5061012" y="4085627"/>
            <a:ext cx="1664626" cy="44690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Source Sans Pro"/>
                <a:ea typeface="Source Sans Pro"/>
                <a:cs typeface="Source Sans Pro"/>
                <a:sym typeface="Source Sans Pro"/>
              </a:rPr>
              <a:t>Code-switched</a:t>
            </a:r>
            <a:endParaRPr sz="1700">
              <a:latin typeface="Source Sans Pro"/>
              <a:ea typeface="Source Sans Pro"/>
              <a:cs typeface="Source Sans Pro"/>
              <a:sym typeface="Source Sans Pro"/>
            </a:endParaRPr>
          </a:p>
        </p:txBody>
      </p:sp>
      <p:sp>
        <p:nvSpPr>
          <p:cNvPr id="199" name="Google Shape;199;p31"/>
          <p:cNvSpPr txBox="1"/>
          <p:nvPr/>
        </p:nvSpPr>
        <p:spPr>
          <a:xfrm>
            <a:off x="846600" y="2551075"/>
            <a:ext cx="16782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Source Sans Pro"/>
                <a:ea typeface="Source Sans Pro"/>
                <a:cs typeface="Source Sans Pro"/>
                <a:sym typeface="Source Sans Pro"/>
              </a:rPr>
              <a:t>Mean F-score</a:t>
            </a:r>
            <a:endParaRPr sz="2000">
              <a:latin typeface="Source Sans Pro"/>
              <a:ea typeface="Source Sans Pro"/>
              <a:cs typeface="Source Sans Pro"/>
              <a:sym typeface="Source Sans Pro"/>
            </a:endParaRPr>
          </a:p>
        </p:txBody>
      </p:sp>
      <p:sp>
        <p:nvSpPr>
          <p:cNvPr id="200" name="Google Shape;200;p31"/>
          <p:cNvSpPr/>
          <p:nvPr/>
        </p:nvSpPr>
        <p:spPr>
          <a:xfrm>
            <a:off x="6048550" y="1492150"/>
            <a:ext cx="159900" cy="9921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p:nvPr/>
        </p:nvSpPr>
        <p:spPr>
          <a:xfrm>
            <a:off x="3076750" y="1568350"/>
            <a:ext cx="159900" cy="9921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31"/>
          <p:cNvSpPr txBox="1"/>
          <p:nvPr/>
        </p:nvSpPr>
        <p:spPr>
          <a:xfrm>
            <a:off x="7111300" y="2332350"/>
            <a:ext cx="19497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Larger F-score ⟹ </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More </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formal</a:t>
            </a:r>
            <a:endParaRPr b="1" sz="2500">
              <a:solidFill>
                <a:schemeClr val="accent1"/>
              </a:solidFill>
              <a:latin typeface="Source Sans Pro"/>
              <a:ea typeface="Source Sans Pro"/>
              <a:cs typeface="Source Sans Pro"/>
              <a:sym typeface="Source Sans Pro"/>
            </a:endParaRPr>
          </a:p>
        </p:txBody>
      </p:sp>
      <p:sp>
        <p:nvSpPr>
          <p:cNvPr id="204" name="Google Shape;204;p31"/>
          <p:cNvSpPr txBox="1"/>
          <p:nvPr/>
        </p:nvSpPr>
        <p:spPr>
          <a:xfrm>
            <a:off x="4795700" y="0"/>
            <a:ext cx="4500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latin typeface="Source Sans Pro"/>
                <a:ea typeface="Source Sans Pro"/>
                <a:cs typeface="Source Sans Pro"/>
                <a:sym typeface="Source Sans Pro"/>
              </a:rPr>
              <a:t>Capturing Formality in Speech Across Domains and Languages</a:t>
            </a:r>
            <a:endParaRPr sz="1300">
              <a:solidFill>
                <a:schemeClr val="dk2"/>
              </a:solidFill>
              <a:latin typeface="Source Sans Pro"/>
              <a:ea typeface="Source Sans Pro"/>
              <a:cs typeface="Source Sans Pro"/>
              <a:sym typeface="Source Sans Pro"/>
            </a:endParaRPr>
          </a:p>
        </p:txBody>
      </p:sp>
      <p:sp>
        <p:nvSpPr>
          <p:cNvPr id="205" name="Google Shape;205;p31"/>
          <p:cNvSpPr txBox="1"/>
          <p:nvPr/>
        </p:nvSpPr>
        <p:spPr>
          <a:xfrm>
            <a:off x="152300" y="1068425"/>
            <a:ext cx="9144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dk2"/>
                </a:solidFill>
                <a:latin typeface="Raleway"/>
                <a:ea typeface="Raleway"/>
                <a:cs typeface="Raleway"/>
                <a:sym typeface="Raleway"/>
              </a:rPr>
              <a:t>Results: patterns in monolingual data generalize to code-switched contexts</a:t>
            </a:r>
            <a:endParaRPr sz="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t>
            </a:r>
            <a:r>
              <a:rPr lang="en">
                <a:solidFill>
                  <a:schemeClr val="accent2"/>
                </a:solidFill>
              </a:rPr>
              <a:t>entrainment</a:t>
            </a:r>
            <a:r>
              <a:rPr lang="en"/>
              <a:t>?</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lnSpc>
                <a:spcPct val="115000"/>
              </a:lnSpc>
              <a:spcBef>
                <a:spcPts val="0"/>
              </a:spcBef>
              <a:spcAft>
                <a:spcPts val="0"/>
              </a:spcAft>
              <a:buClr>
                <a:schemeClr val="accent3"/>
              </a:buClr>
              <a:buSzPts val="1950"/>
              <a:buChar char="➢"/>
            </a:pPr>
            <a:r>
              <a:rPr lang="en" sz="1950"/>
              <a:t>S</a:t>
            </a:r>
            <a:r>
              <a:rPr lang="en" sz="1950"/>
              <a:t>peakers become more like their interlocutors across various dimensions</a:t>
            </a:r>
            <a:endParaRPr sz="1950"/>
          </a:p>
          <a:p>
            <a:pPr indent="-346075" lvl="1" marL="914400" rtl="0" algn="l">
              <a:lnSpc>
                <a:spcPct val="115000"/>
              </a:lnSpc>
              <a:spcBef>
                <a:spcPts val="0"/>
              </a:spcBef>
              <a:spcAft>
                <a:spcPts val="0"/>
              </a:spcAft>
              <a:buClr>
                <a:schemeClr val="accent3"/>
              </a:buClr>
              <a:buSzPts val="1850"/>
              <a:buChar char="○"/>
            </a:pPr>
            <a:r>
              <a:rPr lang="en" sz="1850"/>
              <a:t>(= </a:t>
            </a:r>
            <a:r>
              <a:rPr lang="en" sz="1850">
                <a:solidFill>
                  <a:schemeClr val="accent2"/>
                </a:solidFill>
              </a:rPr>
              <a:t>alignment</a:t>
            </a:r>
            <a:r>
              <a:rPr lang="en" sz="1850"/>
              <a:t> = </a:t>
            </a:r>
            <a:r>
              <a:rPr lang="en" sz="1850">
                <a:solidFill>
                  <a:schemeClr val="accent2"/>
                </a:solidFill>
              </a:rPr>
              <a:t>accommodation</a:t>
            </a:r>
            <a:r>
              <a:rPr lang="en" sz="1850"/>
              <a:t> = </a:t>
            </a:r>
            <a:r>
              <a:rPr lang="en" sz="1850">
                <a:solidFill>
                  <a:schemeClr val="accent2"/>
                </a:solidFill>
              </a:rPr>
              <a:t>coordination</a:t>
            </a:r>
            <a:r>
              <a:rPr lang="en" sz="1850"/>
              <a:t>)</a:t>
            </a:r>
            <a:endParaRPr sz="1850"/>
          </a:p>
          <a:p>
            <a:pPr indent="-346075" lvl="1" marL="914400" rtl="0" algn="l">
              <a:lnSpc>
                <a:spcPct val="115000"/>
              </a:lnSpc>
              <a:spcBef>
                <a:spcPts val="0"/>
              </a:spcBef>
              <a:spcAft>
                <a:spcPts val="0"/>
              </a:spcAft>
              <a:buClr>
                <a:schemeClr val="accent3"/>
              </a:buClr>
              <a:buSzPts val="1850"/>
              <a:buChar char="○"/>
            </a:pPr>
            <a:r>
              <a:rPr lang="en" sz="1850"/>
              <a:t>Linked to more successful conversations!</a:t>
            </a:r>
            <a:endParaRPr sz="1850"/>
          </a:p>
          <a:p>
            <a:pPr indent="0" lvl="0" marL="0" rtl="0" algn="l">
              <a:lnSpc>
                <a:spcPct val="115000"/>
              </a:lnSpc>
              <a:spcBef>
                <a:spcPts val="1200"/>
              </a:spcBef>
              <a:spcAft>
                <a:spcPts val="1200"/>
              </a:spcAft>
              <a:buNone/>
            </a:pPr>
            <a:r>
              <a:t/>
            </a:r>
            <a:endParaRPr sz="1850"/>
          </a:p>
        </p:txBody>
      </p:sp>
      <p:pic>
        <p:nvPicPr>
          <p:cNvPr id="68" name="Google Shape;68;p14"/>
          <p:cNvPicPr preferRelativeResize="0"/>
          <p:nvPr/>
        </p:nvPicPr>
        <p:blipFill>
          <a:blip r:embed="rId3">
            <a:alphaModFix/>
          </a:blip>
          <a:stretch>
            <a:fillRect/>
          </a:stretch>
        </p:blipFill>
        <p:spPr>
          <a:xfrm>
            <a:off x="3144013" y="2310225"/>
            <a:ext cx="2855974" cy="27570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311700" y="2164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Brief look: CSW and formality</a:t>
            </a:r>
            <a:endParaRPr/>
          </a:p>
        </p:txBody>
      </p:sp>
      <p:sp>
        <p:nvSpPr>
          <p:cNvPr id="211" name="Google Shape;211;p32"/>
          <p:cNvSpPr txBox="1"/>
          <p:nvPr/>
        </p:nvSpPr>
        <p:spPr>
          <a:xfrm>
            <a:off x="8280125" y="4135175"/>
            <a:ext cx="863700" cy="11358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latin typeface="Source Sans Pro"/>
                <a:ea typeface="Source Sans Pro"/>
                <a:cs typeface="Source Sans Pro"/>
                <a:sym typeface="Source Sans Pro"/>
              </a:rPr>
              <a:t>Legend</a:t>
            </a:r>
            <a:endParaRPr sz="1200" u="sng">
              <a:latin typeface="Source Sans Pro"/>
              <a:ea typeface="Source Sans Pro"/>
              <a:cs typeface="Source Sans Pro"/>
              <a:sym typeface="Source Sans Pro"/>
            </a:endParaRPr>
          </a:p>
          <a:p>
            <a:pPr indent="0" lvl="0" marL="0" rtl="0" algn="l">
              <a:spcBef>
                <a:spcPts val="0"/>
              </a:spcBef>
              <a:spcAft>
                <a:spcPts val="0"/>
              </a:spcAft>
              <a:buNone/>
            </a:pPr>
            <a:r>
              <a:rPr lang="en" sz="1200">
                <a:solidFill>
                  <a:schemeClr val="lt1"/>
                </a:solidFill>
                <a:latin typeface="Source Sans Pro"/>
                <a:ea typeface="Source Sans Pro"/>
                <a:cs typeface="Source Sans Pro"/>
                <a:sym typeface="Source Sans Pro"/>
              </a:rPr>
              <a:t>English</a:t>
            </a:r>
            <a:endParaRPr sz="12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9900FF"/>
                </a:solidFill>
                <a:latin typeface="Source Sans Pro"/>
                <a:ea typeface="Source Sans Pro"/>
                <a:cs typeface="Source Sans Pro"/>
                <a:sym typeface="Source Sans Pro"/>
              </a:rPr>
              <a:t>Spanish</a:t>
            </a:r>
            <a:endParaRPr sz="1200">
              <a:solidFill>
                <a:srgbClr val="9900FF"/>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0000FF"/>
                </a:solidFill>
                <a:latin typeface="Source Sans Pro"/>
                <a:ea typeface="Source Sans Pro"/>
                <a:cs typeface="Source Sans Pro"/>
                <a:sym typeface="Source Sans Pro"/>
              </a:rPr>
              <a:t>Mandarin</a:t>
            </a:r>
            <a:endParaRPr sz="1200">
              <a:solidFill>
                <a:srgbClr val="0000FF"/>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F00FF"/>
                </a:solidFill>
                <a:latin typeface="Source Sans Pro"/>
                <a:ea typeface="Source Sans Pro"/>
                <a:cs typeface="Source Sans Pro"/>
                <a:sym typeface="Source Sans Pro"/>
              </a:rPr>
              <a:t>Hindi</a:t>
            </a:r>
            <a:endParaRPr sz="1200">
              <a:solidFill>
                <a:srgbClr val="FF00FF"/>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latin typeface="Source Sans Pro"/>
              <a:ea typeface="Source Sans Pro"/>
              <a:cs typeface="Source Sans Pro"/>
              <a:sym typeface="Source Sans Pro"/>
            </a:endParaRPr>
          </a:p>
        </p:txBody>
      </p:sp>
      <p:sp>
        <p:nvSpPr>
          <p:cNvPr id="212" name="Google Shape;212;p3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3" name="Google Shape;213;p32"/>
          <p:cNvPicPr preferRelativeResize="0"/>
          <p:nvPr/>
        </p:nvPicPr>
        <p:blipFill>
          <a:blip r:embed="rId3">
            <a:alphaModFix/>
          </a:blip>
          <a:stretch>
            <a:fillRect/>
          </a:stretch>
        </p:blipFill>
        <p:spPr>
          <a:xfrm>
            <a:off x="1685075" y="1151674"/>
            <a:ext cx="5841974" cy="3991826"/>
          </a:xfrm>
          <a:prstGeom prst="rect">
            <a:avLst/>
          </a:prstGeom>
          <a:noFill/>
          <a:ln>
            <a:noFill/>
          </a:ln>
        </p:spPr>
      </p:pic>
      <p:sp>
        <p:nvSpPr>
          <p:cNvPr id="214" name="Google Shape;214;p32"/>
          <p:cNvSpPr txBox="1"/>
          <p:nvPr/>
        </p:nvSpPr>
        <p:spPr>
          <a:xfrm>
            <a:off x="-31825" y="2372800"/>
            <a:ext cx="3050400" cy="5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Source Sans Pro"/>
                <a:ea typeface="Source Sans Pro"/>
                <a:cs typeface="Source Sans Pro"/>
                <a:sym typeface="Source Sans Pro"/>
              </a:rPr>
              <a:t>Pausal duration</a:t>
            </a:r>
            <a:r>
              <a:rPr baseline="-25000" lang="en" sz="2000">
                <a:latin typeface="Source Sans Pro"/>
                <a:ea typeface="Source Sans Pro"/>
                <a:cs typeface="Source Sans Pro"/>
                <a:sym typeface="Source Sans Pro"/>
              </a:rPr>
              <a:t>mean</a:t>
            </a:r>
            <a:endParaRPr baseline="-25000" sz="2000">
              <a:latin typeface="Source Sans Pro"/>
              <a:ea typeface="Source Sans Pro"/>
              <a:cs typeface="Source Sans Pro"/>
              <a:sym typeface="Source Sans Pro"/>
            </a:endParaRPr>
          </a:p>
        </p:txBody>
      </p:sp>
      <p:sp>
        <p:nvSpPr>
          <p:cNvPr id="215" name="Google Shape;215;p32"/>
          <p:cNvSpPr txBox="1"/>
          <p:nvPr/>
        </p:nvSpPr>
        <p:spPr>
          <a:xfrm>
            <a:off x="7433775" y="1663700"/>
            <a:ext cx="19497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Larger </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mean </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 </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More </a:t>
            </a:r>
            <a:r>
              <a:rPr b="1" i="1" lang="en" sz="2500">
                <a:solidFill>
                  <a:schemeClr val="accent1"/>
                </a:solidFill>
                <a:latin typeface="Source Sans Pro"/>
                <a:ea typeface="Source Sans Pro"/>
                <a:cs typeface="Source Sans Pro"/>
                <a:sym typeface="Source Sans Pro"/>
              </a:rPr>
              <a:t>in</a:t>
            </a:r>
            <a:r>
              <a:rPr b="1" lang="en" sz="2500">
                <a:solidFill>
                  <a:schemeClr val="accent1"/>
                </a:solidFill>
                <a:latin typeface="Source Sans Pro"/>
                <a:ea typeface="Source Sans Pro"/>
                <a:cs typeface="Source Sans Pro"/>
                <a:sym typeface="Source Sans Pro"/>
              </a:rPr>
              <a:t>formal</a:t>
            </a:r>
            <a:endParaRPr b="1" sz="2500">
              <a:solidFill>
                <a:schemeClr val="accent1"/>
              </a:solidFill>
              <a:latin typeface="Source Sans Pro"/>
              <a:ea typeface="Source Sans Pro"/>
              <a:cs typeface="Source Sans Pro"/>
              <a:sym typeface="Source Sans Pro"/>
            </a:endParaRPr>
          </a:p>
        </p:txBody>
      </p:sp>
      <p:sp>
        <p:nvSpPr>
          <p:cNvPr id="216" name="Google Shape;216;p32"/>
          <p:cNvSpPr txBox="1"/>
          <p:nvPr/>
        </p:nvSpPr>
        <p:spPr>
          <a:xfrm>
            <a:off x="4795700" y="0"/>
            <a:ext cx="4500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latin typeface="Source Sans Pro"/>
                <a:ea typeface="Source Sans Pro"/>
                <a:cs typeface="Source Sans Pro"/>
                <a:sym typeface="Source Sans Pro"/>
              </a:rPr>
              <a:t>Capturing Formality in Speech Across Domains and Languages</a:t>
            </a:r>
            <a:endParaRPr sz="1300">
              <a:solidFill>
                <a:schemeClr val="dk2"/>
              </a:solidFill>
              <a:latin typeface="Source Sans Pro"/>
              <a:ea typeface="Source Sans Pro"/>
              <a:cs typeface="Source Sans Pro"/>
              <a:sym typeface="Source Sans Pro"/>
            </a:endParaRPr>
          </a:p>
        </p:txBody>
      </p:sp>
      <p:sp>
        <p:nvSpPr>
          <p:cNvPr id="217" name="Google Shape;217;p32"/>
          <p:cNvSpPr txBox="1"/>
          <p:nvPr/>
        </p:nvSpPr>
        <p:spPr>
          <a:xfrm>
            <a:off x="228600" y="736175"/>
            <a:ext cx="9144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2"/>
                </a:solidFill>
                <a:latin typeface="Raleway"/>
                <a:ea typeface="Raleway"/>
                <a:cs typeface="Raleway"/>
                <a:sym typeface="Raleway"/>
              </a:rPr>
              <a:t>Results: Variation in select acoustic-prosodic features may encode formality across languages</a:t>
            </a:r>
            <a:endParaRPr sz="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311700" y="2164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Brief look: CSW + formality</a:t>
            </a:r>
            <a:endParaRPr/>
          </a:p>
        </p:txBody>
      </p:sp>
      <p:sp>
        <p:nvSpPr>
          <p:cNvPr id="223" name="Google Shape;223;p33"/>
          <p:cNvSpPr txBox="1"/>
          <p:nvPr/>
        </p:nvSpPr>
        <p:spPr>
          <a:xfrm>
            <a:off x="8280125" y="4135175"/>
            <a:ext cx="863700" cy="11358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latin typeface="Source Sans Pro"/>
                <a:ea typeface="Source Sans Pro"/>
                <a:cs typeface="Source Sans Pro"/>
                <a:sym typeface="Source Sans Pro"/>
              </a:rPr>
              <a:t>Legend</a:t>
            </a:r>
            <a:endParaRPr sz="1200" u="sng">
              <a:latin typeface="Source Sans Pro"/>
              <a:ea typeface="Source Sans Pro"/>
              <a:cs typeface="Source Sans Pro"/>
              <a:sym typeface="Source Sans Pro"/>
            </a:endParaRPr>
          </a:p>
          <a:p>
            <a:pPr indent="0" lvl="0" marL="0" rtl="0" algn="l">
              <a:spcBef>
                <a:spcPts val="0"/>
              </a:spcBef>
              <a:spcAft>
                <a:spcPts val="0"/>
              </a:spcAft>
              <a:buNone/>
            </a:pPr>
            <a:r>
              <a:rPr lang="en" sz="1200">
                <a:solidFill>
                  <a:schemeClr val="lt1"/>
                </a:solidFill>
                <a:latin typeface="Source Sans Pro"/>
                <a:ea typeface="Source Sans Pro"/>
                <a:cs typeface="Source Sans Pro"/>
                <a:sym typeface="Source Sans Pro"/>
              </a:rPr>
              <a:t>English</a:t>
            </a:r>
            <a:endParaRPr sz="12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9900FF"/>
                </a:solidFill>
                <a:latin typeface="Source Sans Pro"/>
                <a:ea typeface="Source Sans Pro"/>
                <a:cs typeface="Source Sans Pro"/>
                <a:sym typeface="Source Sans Pro"/>
              </a:rPr>
              <a:t>Spanish</a:t>
            </a:r>
            <a:endParaRPr sz="1200">
              <a:solidFill>
                <a:srgbClr val="9900FF"/>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0000FF"/>
                </a:solidFill>
                <a:latin typeface="Source Sans Pro"/>
                <a:ea typeface="Source Sans Pro"/>
                <a:cs typeface="Source Sans Pro"/>
                <a:sym typeface="Source Sans Pro"/>
              </a:rPr>
              <a:t>Mandarin</a:t>
            </a:r>
            <a:endParaRPr sz="1200">
              <a:solidFill>
                <a:srgbClr val="0000FF"/>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F00FF"/>
                </a:solidFill>
                <a:latin typeface="Source Sans Pro"/>
                <a:ea typeface="Source Sans Pro"/>
                <a:cs typeface="Source Sans Pro"/>
                <a:sym typeface="Source Sans Pro"/>
              </a:rPr>
              <a:t>Hindi</a:t>
            </a:r>
            <a:endParaRPr sz="1200">
              <a:solidFill>
                <a:srgbClr val="FF00FF"/>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latin typeface="Source Sans Pro"/>
              <a:ea typeface="Source Sans Pro"/>
              <a:cs typeface="Source Sans Pro"/>
              <a:sym typeface="Source Sans Pro"/>
            </a:endParaRPr>
          </a:p>
        </p:txBody>
      </p:sp>
      <p:sp>
        <p:nvSpPr>
          <p:cNvPr id="224" name="Google Shape;224;p3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5" name="Google Shape;225;p33"/>
          <p:cNvPicPr preferRelativeResize="0"/>
          <p:nvPr/>
        </p:nvPicPr>
        <p:blipFill>
          <a:blip r:embed="rId3">
            <a:alphaModFix/>
          </a:blip>
          <a:stretch>
            <a:fillRect/>
          </a:stretch>
        </p:blipFill>
        <p:spPr>
          <a:xfrm>
            <a:off x="1761275" y="1151674"/>
            <a:ext cx="5841974" cy="3991826"/>
          </a:xfrm>
          <a:prstGeom prst="rect">
            <a:avLst/>
          </a:prstGeom>
          <a:noFill/>
          <a:ln>
            <a:noFill/>
          </a:ln>
        </p:spPr>
      </p:pic>
      <p:sp>
        <p:nvSpPr>
          <p:cNvPr id="226" name="Google Shape;226;p33"/>
          <p:cNvSpPr txBox="1"/>
          <p:nvPr/>
        </p:nvSpPr>
        <p:spPr>
          <a:xfrm>
            <a:off x="-31825" y="2372800"/>
            <a:ext cx="3050400" cy="5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Source Sans Pro"/>
                <a:ea typeface="Source Sans Pro"/>
                <a:cs typeface="Source Sans Pro"/>
                <a:sym typeface="Source Sans Pro"/>
              </a:rPr>
              <a:t>Pausal duration</a:t>
            </a:r>
            <a:r>
              <a:rPr baseline="-25000" lang="en" sz="2000">
                <a:latin typeface="Source Sans Pro"/>
                <a:ea typeface="Source Sans Pro"/>
                <a:cs typeface="Source Sans Pro"/>
                <a:sym typeface="Source Sans Pro"/>
              </a:rPr>
              <a:t>mean</a:t>
            </a:r>
            <a:endParaRPr baseline="-25000" sz="2000">
              <a:latin typeface="Source Sans Pro"/>
              <a:ea typeface="Source Sans Pro"/>
              <a:cs typeface="Source Sans Pro"/>
              <a:sym typeface="Source Sans Pro"/>
            </a:endParaRPr>
          </a:p>
        </p:txBody>
      </p:sp>
      <p:sp>
        <p:nvSpPr>
          <p:cNvPr id="227" name="Google Shape;227;p33"/>
          <p:cNvSpPr/>
          <p:nvPr/>
        </p:nvSpPr>
        <p:spPr>
          <a:xfrm>
            <a:off x="3365025" y="1345675"/>
            <a:ext cx="238500" cy="3948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3"/>
          <p:cNvSpPr/>
          <p:nvPr/>
        </p:nvSpPr>
        <p:spPr>
          <a:xfrm>
            <a:off x="4779725" y="916025"/>
            <a:ext cx="238500" cy="6924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3"/>
          <p:cNvSpPr/>
          <p:nvPr/>
        </p:nvSpPr>
        <p:spPr>
          <a:xfrm>
            <a:off x="5127150" y="1213625"/>
            <a:ext cx="238500" cy="3948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3"/>
          <p:cNvSpPr/>
          <p:nvPr/>
        </p:nvSpPr>
        <p:spPr>
          <a:xfrm>
            <a:off x="5832000" y="833075"/>
            <a:ext cx="238500" cy="3948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3"/>
          <p:cNvSpPr txBox="1"/>
          <p:nvPr/>
        </p:nvSpPr>
        <p:spPr>
          <a:xfrm>
            <a:off x="7509975" y="1663700"/>
            <a:ext cx="19497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Larger</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mean</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 </a:t>
            </a:r>
            <a:endParaRPr b="1" sz="2500">
              <a:solidFill>
                <a:schemeClr val="accent1"/>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1"/>
                </a:solidFill>
                <a:latin typeface="Source Sans Pro"/>
                <a:ea typeface="Source Sans Pro"/>
                <a:cs typeface="Source Sans Pro"/>
                <a:sym typeface="Source Sans Pro"/>
              </a:rPr>
              <a:t>More </a:t>
            </a:r>
            <a:r>
              <a:rPr b="1" i="1" lang="en" sz="2500">
                <a:solidFill>
                  <a:schemeClr val="accent1"/>
                </a:solidFill>
                <a:latin typeface="Source Sans Pro"/>
                <a:ea typeface="Source Sans Pro"/>
                <a:cs typeface="Source Sans Pro"/>
                <a:sym typeface="Source Sans Pro"/>
              </a:rPr>
              <a:t>in</a:t>
            </a:r>
            <a:r>
              <a:rPr b="1" lang="en" sz="2500">
                <a:solidFill>
                  <a:schemeClr val="accent1"/>
                </a:solidFill>
                <a:latin typeface="Source Sans Pro"/>
                <a:ea typeface="Source Sans Pro"/>
                <a:cs typeface="Source Sans Pro"/>
                <a:sym typeface="Source Sans Pro"/>
              </a:rPr>
              <a:t>formal</a:t>
            </a:r>
            <a:endParaRPr b="1" sz="2500">
              <a:solidFill>
                <a:schemeClr val="accent1"/>
              </a:solidFill>
              <a:latin typeface="Source Sans Pro"/>
              <a:ea typeface="Source Sans Pro"/>
              <a:cs typeface="Source Sans Pro"/>
              <a:sym typeface="Source Sans Pro"/>
            </a:endParaRPr>
          </a:p>
        </p:txBody>
      </p:sp>
      <p:sp>
        <p:nvSpPr>
          <p:cNvPr id="232" name="Google Shape;232;p33"/>
          <p:cNvSpPr txBox="1"/>
          <p:nvPr/>
        </p:nvSpPr>
        <p:spPr>
          <a:xfrm>
            <a:off x="4795700" y="0"/>
            <a:ext cx="4500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latin typeface="Source Sans Pro"/>
                <a:ea typeface="Source Sans Pro"/>
                <a:cs typeface="Source Sans Pro"/>
                <a:sym typeface="Source Sans Pro"/>
              </a:rPr>
              <a:t>Capturing Formality in Speech Across Domains and Languages</a:t>
            </a:r>
            <a:endParaRPr sz="1300">
              <a:solidFill>
                <a:schemeClr val="dk2"/>
              </a:solidFill>
              <a:latin typeface="Source Sans Pro"/>
              <a:ea typeface="Source Sans Pro"/>
              <a:cs typeface="Source Sans Pro"/>
              <a:sym typeface="Source Sans Pro"/>
            </a:endParaRPr>
          </a:p>
        </p:txBody>
      </p:sp>
      <p:sp>
        <p:nvSpPr>
          <p:cNvPr id="233" name="Google Shape;233;p33"/>
          <p:cNvSpPr txBox="1"/>
          <p:nvPr/>
        </p:nvSpPr>
        <p:spPr>
          <a:xfrm>
            <a:off x="0" y="598475"/>
            <a:ext cx="9144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dk2"/>
                </a:solidFill>
                <a:latin typeface="Raleway"/>
                <a:ea typeface="Raleway"/>
                <a:cs typeface="Raleway"/>
                <a:sym typeface="Raleway"/>
              </a:rPr>
              <a:t>Results: patterns in monolingual data generalize to code-switched contexts</a:t>
            </a:r>
            <a:endParaRPr b="1" sz="1900">
              <a:solidFill>
                <a:schemeClr val="dk2"/>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Brief look: CSW and empathy</a:t>
            </a:r>
            <a:endParaRPr/>
          </a:p>
        </p:txBody>
      </p:sp>
      <p:pic>
        <p:nvPicPr>
          <p:cNvPr id="239" name="Google Shape;239;p34"/>
          <p:cNvPicPr preferRelativeResize="0"/>
          <p:nvPr/>
        </p:nvPicPr>
        <p:blipFill>
          <a:blip r:embed="rId3">
            <a:alphaModFix/>
          </a:blip>
          <a:stretch>
            <a:fillRect/>
          </a:stretch>
        </p:blipFill>
        <p:spPr>
          <a:xfrm>
            <a:off x="1096275" y="1373225"/>
            <a:ext cx="6951444" cy="3770275"/>
          </a:xfrm>
          <a:prstGeom prst="rect">
            <a:avLst/>
          </a:prstGeom>
          <a:noFill/>
          <a:ln>
            <a:noFill/>
          </a:ln>
        </p:spPr>
      </p:pic>
      <p:sp>
        <p:nvSpPr>
          <p:cNvPr id="240" name="Google Shape;240;p34"/>
          <p:cNvSpPr txBox="1"/>
          <p:nvPr/>
        </p:nvSpPr>
        <p:spPr>
          <a:xfrm>
            <a:off x="311700" y="896225"/>
            <a:ext cx="9144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dk2"/>
                </a:solidFill>
                <a:latin typeface="Raleway"/>
                <a:ea typeface="Raleway"/>
                <a:cs typeface="Raleway"/>
                <a:sym typeface="Raleway"/>
              </a:rPr>
              <a:t>Results: positive correlation between CSW and empathy in speech</a:t>
            </a:r>
            <a:endParaRPr sz="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CSW </a:t>
            </a:r>
            <a:r>
              <a:rPr lang="en"/>
              <a:t>research</a:t>
            </a:r>
            <a:r>
              <a:rPr lang="en"/>
              <a:t> directions</a:t>
            </a:r>
            <a:endParaRPr/>
          </a:p>
        </p:txBody>
      </p:sp>
      <p:sp>
        <p:nvSpPr>
          <p:cNvPr id="246" name="Google Shape;246;p35"/>
          <p:cNvSpPr txBox="1"/>
          <p:nvPr>
            <p:ph idx="1" type="body"/>
          </p:nvPr>
        </p:nvSpPr>
        <p:spPr>
          <a:xfrm>
            <a:off x="311700" y="1152475"/>
            <a:ext cx="8520600" cy="38985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Which </a:t>
            </a:r>
            <a:r>
              <a:rPr b="1" lang="en" sz="1900"/>
              <a:t>dialogue acts</a:t>
            </a:r>
            <a:r>
              <a:rPr lang="en" sz="1900"/>
              <a:t> tend to be produced most often in CSW?</a:t>
            </a:r>
            <a:endParaRPr sz="1900"/>
          </a:p>
          <a:p>
            <a:pPr indent="-323850" lvl="1" marL="914400" rtl="0" algn="l">
              <a:spcBef>
                <a:spcPts val="0"/>
              </a:spcBef>
              <a:spcAft>
                <a:spcPts val="0"/>
              </a:spcAft>
              <a:buSzPts val="1500"/>
              <a:buChar char="➢"/>
            </a:pPr>
            <a:r>
              <a:rPr lang="en" sz="1500"/>
              <a:t>Understanding motivation for CSW</a:t>
            </a:r>
            <a:endParaRPr sz="1500"/>
          </a:p>
          <a:p>
            <a:pPr indent="-323850" lvl="1" marL="914400" rtl="0" algn="l">
              <a:spcBef>
                <a:spcPts val="0"/>
              </a:spcBef>
              <a:spcAft>
                <a:spcPts val="0"/>
              </a:spcAft>
              <a:buSzPts val="1500"/>
              <a:buChar char="➢"/>
            </a:pPr>
            <a:r>
              <a:rPr lang="en" sz="1500"/>
              <a:t>Generating appropriate and natural CSW responses in text</a:t>
            </a:r>
            <a:endParaRPr sz="1500"/>
          </a:p>
          <a:p>
            <a:pPr indent="0" lvl="0" marL="0" rtl="0" algn="l">
              <a:spcBef>
                <a:spcPts val="1200"/>
              </a:spcBef>
              <a:spcAft>
                <a:spcPts val="0"/>
              </a:spcAft>
              <a:buNone/>
            </a:pPr>
            <a:r>
              <a:t/>
            </a:r>
            <a:endParaRPr sz="1900"/>
          </a:p>
          <a:p>
            <a:pPr indent="-349250" lvl="0" marL="457200" rtl="0" algn="l">
              <a:spcBef>
                <a:spcPts val="1200"/>
              </a:spcBef>
              <a:spcAft>
                <a:spcPts val="0"/>
              </a:spcAft>
              <a:buSzPts val="1900"/>
              <a:buChar char="❖"/>
            </a:pPr>
            <a:r>
              <a:rPr lang="en" sz="1900"/>
              <a:t>How does the presence of </a:t>
            </a:r>
            <a:r>
              <a:rPr b="1" lang="en" sz="1900"/>
              <a:t>named entities</a:t>
            </a:r>
            <a:r>
              <a:rPr lang="en" sz="1900"/>
              <a:t> influence CSW?</a:t>
            </a:r>
            <a:endParaRPr sz="1900"/>
          </a:p>
          <a:p>
            <a:pPr indent="-323850" lvl="1" marL="914400" rtl="0" algn="l">
              <a:spcBef>
                <a:spcPts val="0"/>
              </a:spcBef>
              <a:spcAft>
                <a:spcPts val="0"/>
              </a:spcAft>
              <a:buSzPts val="1500"/>
              <a:buChar char="➢"/>
            </a:pPr>
            <a:r>
              <a:rPr lang="en" sz="1500"/>
              <a:t>Improving CSW prediction</a:t>
            </a:r>
            <a:endParaRPr sz="1500"/>
          </a:p>
          <a:p>
            <a:pPr indent="0" lvl="0" marL="0" rtl="0" algn="l">
              <a:spcBef>
                <a:spcPts val="1200"/>
              </a:spcBef>
              <a:spcAft>
                <a:spcPts val="0"/>
              </a:spcAft>
              <a:buNone/>
            </a:pPr>
            <a:r>
              <a:t/>
            </a:r>
            <a:endParaRPr sz="1900"/>
          </a:p>
          <a:p>
            <a:pPr indent="-349250" lvl="0" marL="457200" rtl="0" algn="l">
              <a:spcBef>
                <a:spcPts val="1200"/>
              </a:spcBef>
              <a:spcAft>
                <a:spcPts val="0"/>
              </a:spcAft>
              <a:buSzPts val="1900"/>
              <a:buChar char="❖"/>
            </a:pPr>
            <a:r>
              <a:rPr lang="en" sz="1900"/>
              <a:t>How do bilingual speakers produce </a:t>
            </a:r>
            <a:r>
              <a:rPr b="1" lang="en" sz="1900"/>
              <a:t>intonational contours</a:t>
            </a:r>
            <a:r>
              <a:rPr lang="en" sz="1900"/>
              <a:t> when </a:t>
            </a:r>
            <a:r>
              <a:rPr lang="en" sz="1900"/>
              <a:t>performing</a:t>
            </a:r>
            <a:r>
              <a:rPr lang="en" sz="1900"/>
              <a:t> CSW? Matching one language, the other, both, neither?</a:t>
            </a:r>
            <a:endParaRPr sz="1900"/>
          </a:p>
          <a:p>
            <a:pPr indent="-323850" lvl="1" marL="914400" rtl="0" algn="l">
              <a:spcBef>
                <a:spcPts val="0"/>
              </a:spcBef>
              <a:spcAft>
                <a:spcPts val="0"/>
              </a:spcAft>
              <a:buSzPts val="1500"/>
              <a:buChar char="➢"/>
            </a:pPr>
            <a:r>
              <a:rPr lang="en" sz="1500"/>
              <a:t>Generating natural CSW responses in speech</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Types of </a:t>
            </a:r>
            <a:r>
              <a:rPr lang="en">
                <a:solidFill>
                  <a:schemeClr val="accent2"/>
                </a:solidFill>
              </a:rPr>
              <a:t>entrainment</a:t>
            </a:r>
            <a:endParaRPr>
              <a:solidFill>
                <a:schemeClr val="accent2"/>
              </a:solidFill>
            </a:endParaRPr>
          </a:p>
        </p:txBody>
      </p:sp>
      <p:pic>
        <p:nvPicPr>
          <p:cNvPr id="74" name="Google Shape;74;p15"/>
          <p:cNvPicPr preferRelativeResize="0"/>
          <p:nvPr/>
        </p:nvPicPr>
        <p:blipFill>
          <a:blip r:embed="rId3">
            <a:alphaModFix/>
          </a:blip>
          <a:stretch>
            <a:fillRect/>
          </a:stretch>
        </p:blipFill>
        <p:spPr>
          <a:xfrm>
            <a:off x="2609888" y="1141800"/>
            <a:ext cx="3924226" cy="351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t>
            </a:r>
            <a:r>
              <a:rPr lang="en">
                <a:solidFill>
                  <a:schemeClr val="accent2"/>
                </a:solidFill>
              </a:rPr>
              <a:t>code-switching</a:t>
            </a:r>
            <a:r>
              <a:rPr lang="en"/>
              <a:t>? </a:t>
            </a:r>
            <a:endParaRPr/>
          </a:p>
        </p:txBody>
      </p:sp>
      <p:sp>
        <p:nvSpPr>
          <p:cNvPr id="80" name="Google Shape;80;p16"/>
          <p:cNvSpPr txBox="1"/>
          <p:nvPr>
            <p:ph idx="1" type="body"/>
          </p:nvPr>
        </p:nvSpPr>
        <p:spPr>
          <a:xfrm>
            <a:off x="231450" y="1152475"/>
            <a:ext cx="8681100" cy="1402500"/>
          </a:xfrm>
          <a:prstGeom prst="rect">
            <a:avLst/>
          </a:prstGeom>
        </p:spPr>
        <p:txBody>
          <a:bodyPr anchorCtr="0" anchor="t" bIns="91425" lIns="91425" spcFirstLastPara="1" rIns="91425" wrap="square" tIns="91425">
            <a:noAutofit/>
          </a:bodyPr>
          <a:lstStyle/>
          <a:p>
            <a:pPr indent="-352425" lvl="0" marL="457200" rtl="0" algn="l">
              <a:lnSpc>
                <a:spcPct val="95000"/>
              </a:lnSpc>
              <a:spcBef>
                <a:spcPts val="0"/>
              </a:spcBef>
              <a:spcAft>
                <a:spcPts val="0"/>
              </a:spcAft>
              <a:buClr>
                <a:schemeClr val="accent3"/>
              </a:buClr>
              <a:buSzPts val="1950"/>
              <a:buChar char="➢"/>
            </a:pPr>
            <a:r>
              <a:rPr lang="en" sz="1950"/>
              <a:t>When a speaker alternates between one or more languages during linguistic communication</a:t>
            </a:r>
            <a:endParaRPr sz="1950"/>
          </a:p>
          <a:p>
            <a:pPr indent="-346075" lvl="1" marL="914400" rtl="0" algn="l">
              <a:lnSpc>
                <a:spcPct val="95000"/>
              </a:lnSpc>
              <a:spcBef>
                <a:spcPts val="0"/>
              </a:spcBef>
              <a:spcAft>
                <a:spcPts val="0"/>
              </a:spcAft>
              <a:buClr>
                <a:schemeClr val="accent3"/>
              </a:buClr>
              <a:buSzPts val="1850"/>
              <a:buChar char="○"/>
            </a:pPr>
            <a:r>
              <a:rPr lang="en" sz="1850"/>
              <a:t>Can occur in written or spoken communication</a:t>
            </a:r>
            <a:endParaRPr sz="1850"/>
          </a:p>
          <a:p>
            <a:pPr indent="-346075" lvl="1" marL="914400" rtl="0" algn="l">
              <a:lnSpc>
                <a:spcPct val="95000"/>
              </a:lnSpc>
              <a:spcBef>
                <a:spcPts val="0"/>
              </a:spcBef>
              <a:spcAft>
                <a:spcPts val="0"/>
              </a:spcAft>
              <a:buClr>
                <a:schemeClr val="accent3"/>
              </a:buClr>
              <a:buSzPts val="1850"/>
              <a:buChar char="○"/>
            </a:pPr>
            <a:r>
              <a:rPr lang="en" sz="1850"/>
              <a:t>Can involve switching between dialects of the same language </a:t>
            </a:r>
            <a:endParaRPr sz="1850"/>
          </a:p>
          <a:p>
            <a:pPr indent="-346075" lvl="1" marL="914400" rtl="0" algn="l">
              <a:lnSpc>
                <a:spcPct val="95000"/>
              </a:lnSpc>
              <a:spcBef>
                <a:spcPts val="0"/>
              </a:spcBef>
              <a:spcAft>
                <a:spcPts val="0"/>
              </a:spcAft>
              <a:buClr>
                <a:schemeClr val="accent3"/>
              </a:buClr>
              <a:buSzPts val="1850"/>
              <a:buChar char="○"/>
            </a:pPr>
            <a:r>
              <a:rPr lang="en" sz="1850"/>
              <a:t>Very common among bilinguals!</a:t>
            </a:r>
            <a:endParaRPr sz="1850"/>
          </a:p>
          <a:p>
            <a:pPr indent="0" lvl="0" marL="0" rtl="0" algn="l">
              <a:lnSpc>
                <a:spcPct val="95000"/>
              </a:lnSpc>
              <a:spcBef>
                <a:spcPts val="1200"/>
              </a:spcBef>
              <a:spcAft>
                <a:spcPts val="0"/>
              </a:spcAft>
              <a:buSzPts val="275"/>
              <a:buNone/>
            </a:pPr>
            <a:r>
              <a:t/>
            </a:r>
            <a:endParaRPr sz="1950"/>
          </a:p>
          <a:p>
            <a:pPr indent="0" lvl="0" marL="0" rtl="0" algn="l">
              <a:lnSpc>
                <a:spcPct val="95000"/>
              </a:lnSpc>
              <a:spcBef>
                <a:spcPts val="1200"/>
              </a:spcBef>
              <a:spcAft>
                <a:spcPts val="0"/>
              </a:spcAft>
              <a:buSzPts val="275"/>
              <a:buNone/>
            </a:pPr>
            <a:r>
              <a:t/>
            </a:r>
            <a:endParaRPr sz="1950"/>
          </a:p>
          <a:p>
            <a:pPr indent="0" lvl="0" marL="0" rtl="0" algn="l">
              <a:lnSpc>
                <a:spcPct val="95000"/>
              </a:lnSpc>
              <a:spcBef>
                <a:spcPts val="1200"/>
              </a:spcBef>
              <a:spcAft>
                <a:spcPts val="0"/>
              </a:spcAft>
              <a:buSzPts val="275"/>
              <a:buNone/>
            </a:pPr>
            <a:r>
              <a:rPr lang="en" sz="1950"/>
              <a:t>        </a:t>
            </a:r>
            <a:endParaRPr sz="1950"/>
          </a:p>
          <a:p>
            <a:pPr indent="0" lvl="0" marL="0" rtl="0" algn="l">
              <a:lnSpc>
                <a:spcPct val="95000"/>
              </a:lnSpc>
              <a:spcBef>
                <a:spcPts val="1200"/>
              </a:spcBef>
              <a:spcAft>
                <a:spcPts val="0"/>
              </a:spcAft>
              <a:buSzPts val="275"/>
              <a:buNone/>
            </a:pPr>
            <a:r>
              <a:rPr lang="en" sz="1950"/>
              <a:t> </a:t>
            </a:r>
            <a:endParaRPr sz="1950"/>
          </a:p>
          <a:p>
            <a:pPr indent="0" lvl="0" marL="0" rtl="0" algn="l">
              <a:lnSpc>
                <a:spcPct val="95000"/>
              </a:lnSpc>
              <a:spcBef>
                <a:spcPts val="1200"/>
              </a:spcBef>
              <a:spcAft>
                <a:spcPts val="1200"/>
              </a:spcAft>
              <a:buSzPts val="275"/>
              <a:buNone/>
            </a:pPr>
            <a:r>
              <a:t/>
            </a:r>
            <a:endParaRPr sz="1950"/>
          </a:p>
        </p:txBody>
      </p:sp>
      <p:sp>
        <p:nvSpPr>
          <p:cNvPr id="81" name="Google Shape;81;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 name="Google Shape;82;p16"/>
          <p:cNvSpPr txBox="1"/>
          <p:nvPr/>
        </p:nvSpPr>
        <p:spPr>
          <a:xfrm>
            <a:off x="5826300" y="3636400"/>
            <a:ext cx="14697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1800">
                <a:solidFill>
                  <a:schemeClr val="accent2"/>
                </a:solidFill>
                <a:latin typeface="Source Sans Pro"/>
                <a:ea typeface="Source Sans Pro"/>
                <a:cs typeface="Source Sans Pro"/>
                <a:sym typeface="Source Sans Pro"/>
              </a:rPr>
              <a:t>internship</a:t>
            </a:r>
            <a:r>
              <a:rPr lang="en" sz="1800">
                <a:solidFill>
                  <a:schemeClr val="accent2"/>
                </a:solidFill>
                <a:latin typeface="Source Sans Pro"/>
                <a:ea typeface="Source Sans Pro"/>
                <a:cs typeface="Source Sans Pro"/>
                <a:sym typeface="Source Sans Pro"/>
              </a:rPr>
              <a:t> </a:t>
            </a:r>
            <a:r>
              <a:rPr lang="en" sz="1800">
                <a:solidFill>
                  <a:schemeClr val="lt2"/>
                </a:solidFill>
                <a:latin typeface="Source Sans Pro"/>
                <a:ea typeface="Source Sans Pro"/>
                <a:cs typeface="Source Sans Pro"/>
                <a:sym typeface="Source Sans Pro"/>
              </a:rPr>
              <a:t>.</a:t>
            </a:r>
            <a:endParaRPr>
              <a:latin typeface="Source Sans Pro"/>
              <a:ea typeface="Source Sans Pro"/>
              <a:cs typeface="Source Sans Pro"/>
              <a:sym typeface="Source Sans Pro"/>
            </a:endParaRPr>
          </a:p>
        </p:txBody>
      </p:sp>
      <p:sp>
        <p:nvSpPr>
          <p:cNvPr id="83" name="Google Shape;83;p16"/>
          <p:cNvSpPr txBox="1"/>
          <p:nvPr/>
        </p:nvSpPr>
        <p:spPr>
          <a:xfrm>
            <a:off x="5745100" y="2931375"/>
            <a:ext cx="2331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chemeClr val="lt2"/>
                </a:solidFill>
                <a:latin typeface="Source Sans Pro"/>
                <a:ea typeface="Source Sans Pro"/>
                <a:cs typeface="Source Sans Pro"/>
                <a:sym typeface="Source Sans Pro"/>
              </a:rPr>
              <a:t>puesto de interno</a:t>
            </a:r>
            <a:r>
              <a:rPr lang="en" sz="1800">
                <a:solidFill>
                  <a:schemeClr val="lt2"/>
                </a:solidFill>
                <a:latin typeface="Source Sans Pro"/>
                <a:ea typeface="Source Sans Pro"/>
                <a:cs typeface="Source Sans Pro"/>
                <a:sym typeface="Source Sans Pro"/>
              </a:rPr>
              <a:t> .</a:t>
            </a:r>
            <a:endParaRPr>
              <a:solidFill>
                <a:schemeClr val="lt2"/>
              </a:solidFill>
              <a:latin typeface="Source Sans Pro"/>
              <a:ea typeface="Source Sans Pro"/>
              <a:cs typeface="Source Sans Pro"/>
              <a:sym typeface="Source Sans Pro"/>
            </a:endParaRPr>
          </a:p>
        </p:txBody>
      </p:sp>
      <p:sp>
        <p:nvSpPr>
          <p:cNvPr id="84" name="Google Shape;84;p16"/>
          <p:cNvSpPr txBox="1"/>
          <p:nvPr/>
        </p:nvSpPr>
        <p:spPr>
          <a:xfrm>
            <a:off x="1067900" y="3204850"/>
            <a:ext cx="28785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2000">
                <a:solidFill>
                  <a:schemeClr val="accent2"/>
                </a:solidFill>
                <a:latin typeface="Source Sans Pro"/>
                <a:ea typeface="Source Sans Pro"/>
                <a:cs typeface="Source Sans Pro"/>
                <a:sym typeface="Source Sans Pro"/>
              </a:rPr>
              <a:t>Dice que le dieron ese</a:t>
            </a:r>
            <a:r>
              <a:rPr lang="en" sz="2000">
                <a:solidFill>
                  <a:schemeClr val="accent2"/>
                </a:solidFill>
                <a:latin typeface="Source Sans Pro"/>
                <a:ea typeface="Source Sans Pro"/>
                <a:cs typeface="Source Sans Pro"/>
                <a:sym typeface="Source Sans Pro"/>
              </a:rPr>
              <a:t> ...</a:t>
            </a:r>
            <a:endParaRPr sz="1600">
              <a:solidFill>
                <a:schemeClr val="accent2"/>
              </a:solidFill>
              <a:latin typeface="Source Sans Pro"/>
              <a:ea typeface="Source Sans Pro"/>
              <a:cs typeface="Source Sans Pro"/>
              <a:sym typeface="Source Sans Pro"/>
            </a:endParaRPr>
          </a:p>
        </p:txBody>
      </p:sp>
      <p:cxnSp>
        <p:nvCxnSpPr>
          <p:cNvPr id="85" name="Google Shape;85;p16"/>
          <p:cNvCxnSpPr/>
          <p:nvPr/>
        </p:nvCxnSpPr>
        <p:spPr>
          <a:xfrm flipH="1" rot="10800000">
            <a:off x="4462025" y="3123075"/>
            <a:ext cx="1171500" cy="390600"/>
          </a:xfrm>
          <a:prstGeom prst="straightConnector1">
            <a:avLst/>
          </a:prstGeom>
          <a:noFill/>
          <a:ln cap="flat" cmpd="sng" w="9525">
            <a:solidFill>
              <a:schemeClr val="dk2"/>
            </a:solidFill>
            <a:prstDash val="lgDash"/>
            <a:round/>
            <a:headEnd len="med" w="med" type="none"/>
            <a:tailEnd len="med" w="med" type="triangle"/>
          </a:ln>
        </p:spPr>
      </p:cxnSp>
      <p:cxnSp>
        <p:nvCxnSpPr>
          <p:cNvPr id="86" name="Google Shape;86;p16"/>
          <p:cNvCxnSpPr/>
          <p:nvPr/>
        </p:nvCxnSpPr>
        <p:spPr>
          <a:xfrm>
            <a:off x="4456475" y="3513675"/>
            <a:ext cx="1182600" cy="446400"/>
          </a:xfrm>
          <a:prstGeom prst="straightConnector1">
            <a:avLst/>
          </a:prstGeom>
          <a:noFill/>
          <a:ln cap="flat" cmpd="sng" w="9525">
            <a:solidFill>
              <a:schemeClr val="dk2"/>
            </a:solidFill>
            <a:prstDash val="lgDash"/>
            <a:round/>
            <a:headEnd len="med" w="med" type="none"/>
            <a:tailEnd len="med" w="med" type="triangle"/>
          </a:ln>
        </p:spPr>
      </p:cxnSp>
      <p:sp>
        <p:nvSpPr>
          <p:cNvPr id="87" name="Google Shape;87;p16"/>
          <p:cNvSpPr txBox="1"/>
          <p:nvPr/>
        </p:nvSpPr>
        <p:spPr>
          <a:xfrm>
            <a:off x="2632200" y="4341425"/>
            <a:ext cx="41841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lt2"/>
                </a:solidFill>
                <a:latin typeface="Source Sans Pro"/>
                <a:ea typeface="Source Sans Pro"/>
                <a:cs typeface="Source Sans Pro"/>
                <a:sym typeface="Source Sans Pro"/>
              </a:rPr>
              <a:t>(= He said they gave him this internship.)</a:t>
            </a:r>
            <a:endParaRPr sz="1800">
              <a:solidFill>
                <a:schemeClr val="lt2"/>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Clr>
                <a:schemeClr val="dk2"/>
              </a:buClr>
              <a:buSzPts val="1100"/>
              <a:buFont typeface="Arial"/>
              <a:buNone/>
            </a:pPr>
            <a:r>
              <a:t/>
            </a:r>
            <a:endParaRPr sz="1800">
              <a:solidFill>
                <a:schemeClr val="lt2"/>
              </a:solidFill>
              <a:latin typeface="Source Sans Pro"/>
              <a:ea typeface="Source Sans Pro"/>
              <a:cs typeface="Source Sans Pro"/>
              <a:sym typeface="Source Sans Pro"/>
            </a:endParaRPr>
          </a:p>
        </p:txBody>
      </p:sp>
      <p:pic>
        <p:nvPicPr>
          <p:cNvPr id="88" name="Google Shape;88;p16"/>
          <p:cNvPicPr preferRelativeResize="0"/>
          <p:nvPr/>
        </p:nvPicPr>
        <p:blipFill>
          <a:blip r:embed="rId3">
            <a:alphaModFix/>
          </a:blip>
          <a:stretch>
            <a:fillRect/>
          </a:stretch>
        </p:blipFill>
        <p:spPr>
          <a:xfrm>
            <a:off x="3720550" y="2786100"/>
            <a:ext cx="548701" cy="13300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Strategies of </a:t>
            </a:r>
            <a:r>
              <a:rPr lang="en">
                <a:solidFill>
                  <a:schemeClr val="accent2"/>
                </a:solidFill>
              </a:rPr>
              <a:t>code-switching</a:t>
            </a:r>
            <a:endParaRPr/>
          </a:p>
        </p:txBody>
      </p:sp>
      <p:pic>
        <p:nvPicPr>
          <p:cNvPr id="94" name="Google Shape;94;p17"/>
          <p:cNvPicPr preferRelativeResize="0"/>
          <p:nvPr/>
        </p:nvPicPr>
        <p:blipFill rotWithShape="1">
          <a:blip r:embed="rId3">
            <a:alphaModFix/>
          </a:blip>
          <a:srcRect b="31581" l="0" r="0" t="0"/>
          <a:stretch/>
        </p:blipFill>
        <p:spPr>
          <a:xfrm>
            <a:off x="152400" y="1220825"/>
            <a:ext cx="8195277" cy="2579550"/>
          </a:xfrm>
          <a:prstGeom prst="rect">
            <a:avLst/>
          </a:prstGeom>
          <a:noFill/>
          <a:ln>
            <a:noFill/>
          </a:ln>
        </p:spPr>
      </p:pic>
      <p:pic>
        <p:nvPicPr>
          <p:cNvPr id="95" name="Google Shape;95;p17"/>
          <p:cNvPicPr preferRelativeResize="0"/>
          <p:nvPr/>
        </p:nvPicPr>
        <p:blipFill rotWithShape="1">
          <a:blip r:embed="rId3">
            <a:alphaModFix/>
          </a:blip>
          <a:srcRect b="0" l="0" r="0" t="86931"/>
          <a:stretch/>
        </p:blipFill>
        <p:spPr>
          <a:xfrm>
            <a:off x="228600" y="3736374"/>
            <a:ext cx="8195277" cy="492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101" name="Google Shape;10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lang="en" sz="1950"/>
              <a:t>Majority of prior work on entrainment has focused on monolingual written and spoken communication </a:t>
            </a:r>
            <a:r>
              <a:rPr lang="en" sz="1650"/>
              <a:t>(e.g. Nenkova et al., 2008; Levitan and Hirschberg, 2011)</a:t>
            </a:r>
            <a:endParaRPr sz="1650"/>
          </a:p>
          <a:p>
            <a:pPr indent="-346075" lvl="1" marL="914400" rtl="0" algn="l">
              <a:spcBef>
                <a:spcPts val="0"/>
              </a:spcBef>
              <a:spcAft>
                <a:spcPts val="0"/>
              </a:spcAft>
              <a:buClr>
                <a:schemeClr val="accent3"/>
              </a:buClr>
              <a:buSzPts val="1850"/>
              <a:buChar char="○"/>
            </a:pPr>
            <a:r>
              <a:rPr lang="en" sz="1850"/>
              <a:t>Couple of recent papers have considered code-switched human-machine communication </a:t>
            </a:r>
            <a:r>
              <a:rPr lang="en" sz="1650"/>
              <a:t>(Ahn et al., 2020; Parekh et al., 2020)</a:t>
            </a:r>
            <a:endParaRPr sz="1650"/>
          </a:p>
          <a:p>
            <a:pPr indent="-346075" lvl="1" marL="914400" rtl="0" algn="l">
              <a:spcBef>
                <a:spcPts val="0"/>
              </a:spcBef>
              <a:spcAft>
                <a:spcPts val="0"/>
              </a:spcAft>
              <a:buClr>
                <a:schemeClr val="accent3"/>
              </a:buClr>
              <a:buSzPts val="1850"/>
              <a:buChar char="○"/>
            </a:pPr>
            <a:r>
              <a:rPr lang="en" sz="1850"/>
              <a:t>What about </a:t>
            </a:r>
            <a:r>
              <a:rPr i="1" lang="en" sz="1850"/>
              <a:t>naturalistic</a:t>
            </a:r>
            <a:r>
              <a:rPr lang="en" sz="1850"/>
              <a:t>, </a:t>
            </a:r>
            <a:r>
              <a:rPr i="1" lang="en" sz="1850"/>
              <a:t>code-switched </a:t>
            </a:r>
            <a:r>
              <a:rPr lang="en" sz="1850"/>
              <a:t>speech between </a:t>
            </a:r>
            <a:r>
              <a:rPr i="1" lang="en" sz="1850"/>
              <a:t>real people</a:t>
            </a:r>
            <a:r>
              <a:rPr lang="en" sz="1850"/>
              <a:t>? </a:t>
            </a:r>
            <a:endParaRPr sz="1850"/>
          </a:p>
          <a:p>
            <a:pPr indent="0" lvl="0" marL="45720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SzPts val="1950"/>
              <a:buAutoNum type="arabicPeriod"/>
            </a:pPr>
            <a:r>
              <a:rPr lang="en" sz="1950"/>
              <a:t>Do patterns of entrainment in monolingual settings generalize to code-switched settings? </a:t>
            </a:r>
            <a:endParaRPr sz="1950"/>
          </a:p>
          <a:p>
            <a:pPr indent="0" lvl="0" marL="0" rtl="0" algn="l">
              <a:spcBef>
                <a:spcPts val="1200"/>
              </a:spcBef>
              <a:spcAft>
                <a:spcPts val="0"/>
              </a:spcAft>
              <a:buNone/>
            </a:pPr>
            <a:r>
              <a:t/>
            </a:r>
            <a:endParaRPr sz="1950"/>
          </a:p>
          <a:p>
            <a:pPr indent="-352425" lvl="0" marL="457200" rtl="0" algn="l">
              <a:spcBef>
                <a:spcPts val="1200"/>
              </a:spcBef>
              <a:spcAft>
                <a:spcPts val="0"/>
              </a:spcAft>
              <a:buSzPts val="1950"/>
              <a:buAutoNum type="arabicPeriod"/>
            </a:pPr>
            <a:r>
              <a:rPr lang="en" sz="1950"/>
              <a:t>Do patterns of entrainment on code-switching in text — some of which is produced by virtual dialogue agents — generalize to spontaneous code-switching in speech?</a:t>
            </a:r>
            <a:endParaRPr sz="195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Corpus</a:t>
            </a:r>
            <a:endParaRPr/>
          </a:p>
        </p:txBody>
      </p:sp>
      <p:sp>
        <p:nvSpPr>
          <p:cNvPr id="113" name="Google Shape;11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lang="en" sz="1950"/>
              <a:t>Bangor Talk: Miami corpus</a:t>
            </a:r>
            <a:endParaRPr sz="1950"/>
          </a:p>
          <a:p>
            <a:pPr indent="-346075" lvl="1" marL="914400" rtl="0" algn="l">
              <a:spcBef>
                <a:spcPts val="0"/>
              </a:spcBef>
              <a:spcAft>
                <a:spcPts val="0"/>
              </a:spcAft>
              <a:buClr>
                <a:schemeClr val="accent3"/>
              </a:buClr>
              <a:buSzPts val="1850"/>
              <a:buChar char="○"/>
            </a:pPr>
            <a:r>
              <a:rPr lang="en" sz="1850"/>
              <a:t>Spanish-English bilingual speech + transcripts</a:t>
            </a:r>
            <a:endParaRPr sz="1850"/>
          </a:p>
          <a:p>
            <a:pPr indent="-346075" lvl="1" marL="914400" rtl="0" algn="l">
              <a:spcBef>
                <a:spcPts val="0"/>
              </a:spcBef>
              <a:spcAft>
                <a:spcPts val="0"/>
              </a:spcAft>
              <a:buClr>
                <a:schemeClr val="accent3"/>
              </a:buClr>
              <a:buSzPts val="1850"/>
              <a:buChar char="○"/>
            </a:pPr>
            <a:r>
              <a:rPr lang="en" sz="1850"/>
              <a:t>56 conversations (39 code-switched and dyadic)</a:t>
            </a:r>
            <a:endParaRPr sz="1850"/>
          </a:p>
          <a:p>
            <a:pPr indent="-346075" lvl="1" marL="914400" rtl="0" algn="l">
              <a:spcBef>
                <a:spcPts val="0"/>
              </a:spcBef>
              <a:spcAft>
                <a:spcPts val="0"/>
              </a:spcAft>
              <a:buClr>
                <a:schemeClr val="accent3"/>
              </a:buClr>
              <a:buSzPts val="1850"/>
              <a:buChar char="○"/>
            </a:pPr>
            <a:r>
              <a:rPr lang="en" sz="1850"/>
              <a:t>242,475 words of text</a:t>
            </a:r>
            <a:endParaRPr sz="1850"/>
          </a:p>
          <a:p>
            <a:pPr indent="-346075" lvl="1" marL="914400" rtl="0" algn="l">
              <a:spcBef>
                <a:spcPts val="0"/>
              </a:spcBef>
              <a:spcAft>
                <a:spcPts val="0"/>
              </a:spcAft>
              <a:buClr>
                <a:schemeClr val="accent3"/>
              </a:buClr>
              <a:buSzPts val="1850"/>
              <a:buChar char="○"/>
            </a:pPr>
            <a:r>
              <a:rPr lang="en" sz="1850"/>
              <a:t>35 hours of recorded conversation</a:t>
            </a:r>
            <a:endParaRPr sz="185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a:t>
            </a:r>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lang="en" sz="1950"/>
              <a:t>Data annotation</a:t>
            </a:r>
            <a:endParaRPr sz="1950"/>
          </a:p>
          <a:p>
            <a:pPr indent="-346075" lvl="1" marL="914400" rtl="0" algn="l">
              <a:spcBef>
                <a:spcPts val="0"/>
              </a:spcBef>
              <a:spcAft>
                <a:spcPts val="0"/>
              </a:spcAft>
              <a:buClr>
                <a:schemeClr val="accent3"/>
              </a:buClr>
              <a:buSzPts val="1850"/>
              <a:buChar char="○"/>
            </a:pPr>
            <a:r>
              <a:rPr lang="en" sz="1950"/>
              <a:t>Code-switching strategies: I, A, O</a:t>
            </a:r>
            <a:endParaRPr sz="1950"/>
          </a:p>
          <a:p>
            <a:pPr indent="-352425" lvl="0" marL="457200" rtl="0" algn="l">
              <a:spcBef>
                <a:spcPts val="0"/>
              </a:spcBef>
              <a:spcAft>
                <a:spcPts val="0"/>
              </a:spcAft>
              <a:buClr>
                <a:schemeClr val="accent3"/>
              </a:buClr>
              <a:buSzPts val="1950"/>
              <a:buChar char="➢"/>
            </a:pPr>
            <a:r>
              <a:rPr lang="en" sz="1950"/>
              <a:t>De-noising audio recordings</a:t>
            </a:r>
            <a:endParaRPr sz="1950"/>
          </a:p>
          <a:p>
            <a:pPr indent="-352425" lvl="0" marL="457200" rtl="0" algn="l">
              <a:spcBef>
                <a:spcPts val="0"/>
              </a:spcBef>
              <a:spcAft>
                <a:spcPts val="0"/>
              </a:spcAft>
              <a:buClr>
                <a:schemeClr val="accent3"/>
              </a:buClr>
              <a:buSzPts val="1950"/>
              <a:buChar char="➢"/>
            </a:pPr>
            <a:r>
              <a:rPr lang="en" sz="1950"/>
              <a:t>Statistical analyses to measure entrainment</a:t>
            </a:r>
            <a:endParaRPr sz="1950"/>
          </a:p>
          <a:p>
            <a:pPr indent="-352425" lvl="1" marL="914400" rtl="0" algn="l">
              <a:spcBef>
                <a:spcPts val="0"/>
              </a:spcBef>
              <a:spcAft>
                <a:spcPts val="0"/>
              </a:spcAft>
              <a:buClr>
                <a:schemeClr val="accent3"/>
              </a:buClr>
              <a:buSzPts val="1950"/>
              <a:buChar char="○"/>
            </a:pPr>
            <a:r>
              <a:rPr lang="en" sz="1950"/>
              <a:t>Lexical features + acoustic-prosodic features + c</a:t>
            </a:r>
            <a:r>
              <a:rPr lang="en" sz="1950"/>
              <a:t>ode-switching features</a:t>
            </a:r>
            <a:endParaRPr sz="1950"/>
          </a:p>
          <a:p>
            <a:pPr indent="-352425" lvl="1" marL="914400" rtl="0" algn="l">
              <a:spcBef>
                <a:spcPts val="0"/>
              </a:spcBef>
              <a:spcAft>
                <a:spcPts val="0"/>
              </a:spcAft>
              <a:buClr>
                <a:schemeClr val="accent3"/>
              </a:buClr>
              <a:buSzPts val="1950"/>
              <a:buChar char="○"/>
            </a:pPr>
            <a:r>
              <a:rPr lang="en" sz="1950"/>
              <a:t>C</a:t>
            </a:r>
            <a:r>
              <a:rPr lang="en" sz="1950"/>
              <a:t>ount-based/probabilistic measures</a:t>
            </a:r>
            <a:endParaRPr sz="1950"/>
          </a:p>
          <a:p>
            <a:pPr indent="-352425" lvl="1" marL="914400" rtl="0" algn="l">
              <a:spcBef>
                <a:spcPts val="0"/>
              </a:spcBef>
              <a:spcAft>
                <a:spcPts val="0"/>
              </a:spcAft>
              <a:buClr>
                <a:schemeClr val="accent3"/>
              </a:buClr>
              <a:buSzPts val="1950"/>
              <a:buChar char="○"/>
            </a:pPr>
            <a:r>
              <a:rPr lang="en" sz="1950"/>
              <a:t>P</a:t>
            </a:r>
            <a:r>
              <a:rPr lang="en" sz="1950"/>
              <a:t>roximity v. convergence v. synchrony</a:t>
            </a:r>
            <a:endParaRPr sz="1950"/>
          </a:p>
          <a:p>
            <a:pPr indent="-352425" lvl="2" marL="1371600" rtl="0" algn="l">
              <a:spcBef>
                <a:spcPts val="0"/>
              </a:spcBef>
              <a:spcAft>
                <a:spcPts val="0"/>
              </a:spcAft>
              <a:buSzPts val="1950"/>
              <a:buChar char="■"/>
            </a:pPr>
            <a:r>
              <a:rPr lang="en" sz="1950"/>
              <a:t>Turn-level v. conversation-level</a:t>
            </a:r>
            <a:endParaRPr sz="195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