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mov" ContentType="video/quicktime"/>
  <Default Extension="png" ContentType="image/png"/>
  <Default Extension="rels" ContentType="application/vnd.openxmlformats-package.relationships+xml"/>
  <Default Extension="tiff" ContentType="image/tiff"/>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 id="2147483746" r:id="rId2"/>
    <p:sldMasterId id="2147483776" r:id="rId3"/>
    <p:sldMasterId id="2147483763" r:id="rId4"/>
  </p:sldMasterIdLst>
  <p:notesMasterIdLst>
    <p:notesMasterId r:id="rId66"/>
  </p:notesMasterIdLst>
  <p:handoutMasterIdLst>
    <p:handoutMasterId r:id="rId67"/>
  </p:handoutMasterIdLst>
  <p:sldIdLst>
    <p:sldId id="550" r:id="rId5"/>
    <p:sldId id="611" r:id="rId6"/>
    <p:sldId id="551" r:id="rId7"/>
    <p:sldId id="552" r:id="rId8"/>
    <p:sldId id="553" r:id="rId9"/>
    <p:sldId id="598" r:id="rId10"/>
    <p:sldId id="597" r:id="rId11"/>
    <p:sldId id="599" r:id="rId12"/>
    <p:sldId id="600" r:id="rId13"/>
    <p:sldId id="554" r:id="rId14"/>
    <p:sldId id="555" r:id="rId15"/>
    <p:sldId id="556" r:id="rId16"/>
    <p:sldId id="557" r:id="rId17"/>
    <p:sldId id="558" r:id="rId18"/>
    <p:sldId id="559" r:id="rId19"/>
    <p:sldId id="560" r:id="rId20"/>
    <p:sldId id="561" r:id="rId21"/>
    <p:sldId id="562" r:id="rId22"/>
    <p:sldId id="563" r:id="rId23"/>
    <p:sldId id="564" r:id="rId24"/>
    <p:sldId id="565" r:id="rId25"/>
    <p:sldId id="566" r:id="rId26"/>
    <p:sldId id="567" r:id="rId27"/>
    <p:sldId id="568" r:id="rId28"/>
    <p:sldId id="569" r:id="rId29"/>
    <p:sldId id="570" r:id="rId30"/>
    <p:sldId id="571" r:id="rId31"/>
    <p:sldId id="572" r:id="rId32"/>
    <p:sldId id="573" r:id="rId33"/>
    <p:sldId id="603" r:id="rId34"/>
    <p:sldId id="604" r:id="rId35"/>
    <p:sldId id="605" r:id="rId36"/>
    <p:sldId id="606" r:id="rId37"/>
    <p:sldId id="607" r:id="rId38"/>
    <p:sldId id="608" r:id="rId39"/>
    <p:sldId id="609" r:id="rId40"/>
    <p:sldId id="610" r:id="rId41"/>
    <p:sldId id="574" r:id="rId42"/>
    <p:sldId id="575" r:id="rId43"/>
    <p:sldId id="576" r:id="rId44"/>
    <p:sldId id="577" r:id="rId45"/>
    <p:sldId id="578" r:id="rId46"/>
    <p:sldId id="579" r:id="rId47"/>
    <p:sldId id="580" r:id="rId48"/>
    <p:sldId id="581" r:id="rId49"/>
    <p:sldId id="582" r:id="rId50"/>
    <p:sldId id="583" r:id="rId51"/>
    <p:sldId id="584" r:id="rId52"/>
    <p:sldId id="585" r:id="rId53"/>
    <p:sldId id="586" r:id="rId54"/>
    <p:sldId id="587" r:id="rId55"/>
    <p:sldId id="588" r:id="rId56"/>
    <p:sldId id="589" r:id="rId57"/>
    <p:sldId id="590" r:id="rId58"/>
    <p:sldId id="591" r:id="rId59"/>
    <p:sldId id="601" r:id="rId60"/>
    <p:sldId id="592" r:id="rId61"/>
    <p:sldId id="593" r:id="rId62"/>
    <p:sldId id="594" r:id="rId63"/>
    <p:sldId id="602" r:id="rId64"/>
    <p:sldId id="595" r:id="rId6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05"/>
    <p:restoredTop sz="85486" autoAdjust="0"/>
  </p:normalViewPr>
  <p:slideViewPr>
    <p:cSldViewPr snapToGrid="0" snapToObjects="1">
      <p:cViewPr varScale="1">
        <p:scale>
          <a:sx n="111" d="100"/>
          <a:sy n="111" d="100"/>
        </p:scale>
        <p:origin x="528" y="200"/>
      </p:cViewPr>
      <p:guideLst>
        <p:guide orient="horz" pos="2160"/>
        <p:guide pos="2880"/>
      </p:guideLst>
    </p:cSldViewPr>
  </p:slideViewPr>
  <p:notesTextViewPr>
    <p:cViewPr>
      <p:scale>
        <a:sx n="100" d="100"/>
        <a:sy n="100" d="100"/>
      </p:scale>
      <p:origin x="0" y="-32"/>
    </p:cViewPr>
  </p:notesTextViewPr>
  <p:sorterViewPr>
    <p:cViewPr>
      <p:scale>
        <a:sx n="126" d="100"/>
        <a:sy n="126" d="100"/>
      </p:scale>
      <p:origin x="0" y="0"/>
    </p:cViewPr>
  </p:sorterViewPr>
  <p:notesViewPr>
    <p:cSldViewPr snapToGrid="0" snapToObjects="1">
      <p:cViewPr varScale="1">
        <p:scale>
          <a:sx n="90" d="100"/>
          <a:sy n="90" d="100"/>
        </p:scale>
        <p:origin x="1944" y="21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D240FE-3757-F84D-9275-87ABEAD731DD}" type="datetime1">
              <a:rPr lang="en-US" smtClean="0"/>
              <a:pPr/>
              <a:t>3/6/23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C67532B-0F6B-DE41-AF67-DF1D2B67AD66}" type="slidenum">
              <a:rPr lang="en-US" smtClean="0"/>
              <a:pPr/>
              <a:t>‹#›</a:t>
            </a:fld>
            <a:endParaRPr lang="en-US"/>
          </a:p>
        </p:txBody>
      </p:sp>
    </p:spTree>
    <p:extLst>
      <p:ext uri="{BB962C8B-B14F-4D97-AF65-F5344CB8AC3E}">
        <p14:creationId xmlns:p14="http://schemas.microsoft.com/office/powerpoint/2010/main" val="10361407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E7AC69-0637-1442-AE6C-4389FAA2B37D}" type="datetime1">
              <a:rPr lang="en-US" smtClean="0"/>
              <a:pPr/>
              <a:t>3/6/23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852A1C-1FF8-1E47-9FB8-7A686FDCE2A1}" type="slidenum">
              <a:rPr lang="en-US" smtClean="0"/>
              <a:pPr/>
              <a:t>‹#›</a:t>
            </a:fld>
            <a:endParaRPr lang="en-US"/>
          </a:p>
        </p:txBody>
      </p:sp>
    </p:spTree>
    <p:extLst>
      <p:ext uri="{BB962C8B-B14F-4D97-AF65-F5344CB8AC3E}">
        <p14:creationId xmlns:p14="http://schemas.microsoft.com/office/powerpoint/2010/main" val="182733632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882650" eaLnBrk="0" hangingPunct="0">
              <a:defRPr>
                <a:solidFill>
                  <a:schemeClr val="tx1"/>
                </a:solidFill>
                <a:latin typeface="Arial" charset="0"/>
                <a:ea typeface="ＭＳ Ｐゴシック" charset="0"/>
              </a:defRPr>
            </a:lvl1pPr>
            <a:lvl2pPr marL="742950" indent="-285750" defTabSz="882650" eaLnBrk="0" hangingPunct="0">
              <a:defRPr>
                <a:solidFill>
                  <a:schemeClr val="tx1"/>
                </a:solidFill>
                <a:latin typeface="Arial" charset="0"/>
                <a:ea typeface="ＭＳ Ｐゴシック" charset="0"/>
              </a:defRPr>
            </a:lvl2pPr>
            <a:lvl3pPr marL="1143000" indent="-228600" defTabSz="882650" eaLnBrk="0" hangingPunct="0">
              <a:defRPr>
                <a:solidFill>
                  <a:schemeClr val="tx1"/>
                </a:solidFill>
                <a:latin typeface="Arial" charset="0"/>
                <a:ea typeface="ＭＳ Ｐゴシック" charset="0"/>
              </a:defRPr>
            </a:lvl3pPr>
            <a:lvl4pPr marL="1600200" indent="-228600" defTabSz="882650" eaLnBrk="0" hangingPunct="0">
              <a:defRPr>
                <a:solidFill>
                  <a:schemeClr val="tx1"/>
                </a:solidFill>
                <a:latin typeface="Arial" charset="0"/>
                <a:ea typeface="ＭＳ Ｐゴシック" charset="0"/>
              </a:defRPr>
            </a:lvl4pPr>
            <a:lvl5pPr marL="2057400" indent="-228600" defTabSz="882650" eaLnBrk="0" hangingPunct="0">
              <a:defRPr>
                <a:solidFill>
                  <a:schemeClr val="tx1"/>
                </a:solidFill>
                <a:latin typeface="Arial" charset="0"/>
                <a:ea typeface="ＭＳ Ｐゴシック" charset="0"/>
              </a:defRPr>
            </a:lvl5pPr>
            <a:lvl6pPr marL="2514600" indent="-228600" defTabSz="882650" eaLnBrk="0" fontAlgn="base" hangingPunct="0">
              <a:spcBef>
                <a:spcPct val="0"/>
              </a:spcBef>
              <a:spcAft>
                <a:spcPct val="0"/>
              </a:spcAft>
              <a:defRPr>
                <a:solidFill>
                  <a:schemeClr val="tx1"/>
                </a:solidFill>
                <a:latin typeface="Arial" charset="0"/>
                <a:ea typeface="ＭＳ Ｐゴシック" charset="0"/>
              </a:defRPr>
            </a:lvl6pPr>
            <a:lvl7pPr marL="2971800" indent="-228600" defTabSz="882650" eaLnBrk="0" fontAlgn="base" hangingPunct="0">
              <a:spcBef>
                <a:spcPct val="0"/>
              </a:spcBef>
              <a:spcAft>
                <a:spcPct val="0"/>
              </a:spcAft>
              <a:defRPr>
                <a:solidFill>
                  <a:schemeClr val="tx1"/>
                </a:solidFill>
                <a:latin typeface="Arial" charset="0"/>
                <a:ea typeface="ＭＳ Ｐゴシック" charset="0"/>
              </a:defRPr>
            </a:lvl7pPr>
            <a:lvl8pPr marL="3429000" indent="-228600" defTabSz="882650" eaLnBrk="0" fontAlgn="base" hangingPunct="0">
              <a:spcBef>
                <a:spcPct val="0"/>
              </a:spcBef>
              <a:spcAft>
                <a:spcPct val="0"/>
              </a:spcAft>
              <a:defRPr>
                <a:solidFill>
                  <a:schemeClr val="tx1"/>
                </a:solidFill>
                <a:latin typeface="Arial" charset="0"/>
                <a:ea typeface="ＭＳ Ｐゴシック" charset="0"/>
              </a:defRPr>
            </a:lvl8pPr>
            <a:lvl9pPr marL="3886200" indent="-228600" defTabSz="882650" eaLnBrk="0" fontAlgn="base" hangingPunct="0">
              <a:spcBef>
                <a:spcPct val="0"/>
              </a:spcBef>
              <a:spcAft>
                <a:spcPct val="0"/>
              </a:spcAft>
              <a:defRPr>
                <a:solidFill>
                  <a:schemeClr val="tx1"/>
                </a:solidFill>
                <a:latin typeface="Arial" charset="0"/>
                <a:ea typeface="ＭＳ Ｐゴシック" charset="0"/>
              </a:defRPr>
            </a:lvl9pPr>
          </a:lstStyle>
          <a:p>
            <a:pPr>
              <a:defRPr/>
            </a:pPr>
            <a:fld id="{02F7D54E-AC23-5F40-8723-44A416F1677D}" type="slidenum">
              <a:rPr lang="en-US" smtClean="0"/>
              <a:pPr>
                <a:defRPr/>
              </a:pPr>
              <a:t>4</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defRPr/>
            </a:pPr>
            <a:r>
              <a:rPr lang="en-US" dirty="0">
                <a:latin typeface="Times New Roman" charset="0"/>
                <a:cs typeface="+mn-cs"/>
              </a:rPr>
              <a:t>When we speak with others, we each tend to adapt to our conversational partners way of speaking:  in syntax, word choice, pronunciation, and acoustic and prosodic production.  This entrainment (also called….) is part of a larger communicative phenomenon which Howard Giles and colleagues describe in Speech</a:t>
            </a:r>
            <a:r>
              <a:rPr lang="en-US" baseline="0" dirty="0">
                <a:latin typeface="Times New Roman" charset="0"/>
                <a:cs typeface="+mn-cs"/>
              </a:rPr>
              <a:t> Accommodation Theory</a:t>
            </a:r>
            <a:endParaRPr lang="en-US" dirty="0">
              <a:latin typeface="Times New Roman" charset="0"/>
              <a:cs typeface="+mn-cs"/>
            </a:endParaRPr>
          </a:p>
          <a:p>
            <a:pPr eaLnBrk="1" hangingPunct="1">
              <a:defRPr/>
            </a:pPr>
            <a:r>
              <a:rPr lang="en-US" dirty="0">
                <a:latin typeface="Times New Roman" charset="0"/>
                <a:cs typeface="+mn-cs"/>
              </a:rPr>
              <a:t>Giles, H., </a:t>
            </a:r>
            <a:r>
              <a:rPr lang="en-US" dirty="0" err="1">
                <a:latin typeface="Times New Roman" charset="0"/>
                <a:cs typeface="+mn-cs"/>
              </a:rPr>
              <a:t>Mulac</a:t>
            </a:r>
            <a:r>
              <a:rPr lang="en-US" dirty="0">
                <a:latin typeface="Times New Roman" charset="0"/>
                <a:cs typeface="+mn-cs"/>
              </a:rPr>
              <a:t>, A., </a:t>
            </a:r>
            <a:r>
              <a:rPr lang="en-US" dirty="0" err="1">
                <a:latin typeface="Times New Roman" charset="0"/>
                <a:cs typeface="+mn-cs"/>
              </a:rPr>
              <a:t>Bradac</a:t>
            </a:r>
            <a:r>
              <a:rPr lang="en-US" dirty="0">
                <a:latin typeface="Times New Roman" charset="0"/>
                <a:cs typeface="+mn-cs"/>
              </a:rPr>
              <a:t>, J.J. &amp; Johnson, P. Speech accommodation theory: The first decade and beyond. In M. McLaughlin (ed.): Communication Yearbook, 10, Newbury Park, CA, Sage, pp. 13-48, 1987.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DD08D6-82A7-9045-8D87-49904F964781}" type="slidenum">
              <a:rPr lang="en-US" smtClean="0"/>
              <a:pPr/>
              <a:t>15</a:t>
            </a:fld>
            <a:endParaRPr lang="en-US"/>
          </a:p>
        </p:txBody>
      </p:sp>
    </p:spTree>
    <p:extLst>
      <p:ext uri="{BB962C8B-B14F-4D97-AF65-F5344CB8AC3E}">
        <p14:creationId xmlns:p14="http://schemas.microsoft.com/office/powerpoint/2010/main" val="1429145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features</a:t>
            </a:r>
            <a:endParaRPr lang="en-US" baseline="0" dirty="0">
              <a:sym typeface="Wingdings"/>
            </a:endParaRPr>
          </a:p>
        </p:txBody>
      </p:sp>
      <p:sp>
        <p:nvSpPr>
          <p:cNvPr id="4" name="Slide Number Placeholder 3"/>
          <p:cNvSpPr>
            <a:spLocks noGrp="1"/>
          </p:cNvSpPr>
          <p:nvPr>
            <p:ph type="sldNum" sz="quarter" idx="10"/>
          </p:nvPr>
        </p:nvSpPr>
        <p:spPr/>
        <p:txBody>
          <a:bodyPr/>
          <a:lstStyle/>
          <a:p>
            <a:fld id="{58DD08D6-82A7-9045-8D87-49904F964781}" type="slidenum">
              <a:rPr lang="en-US" smtClean="0"/>
              <a:pPr/>
              <a:t>16</a:t>
            </a:fld>
            <a:endParaRPr lang="en-US"/>
          </a:p>
        </p:txBody>
      </p:sp>
    </p:spTree>
    <p:extLst>
      <p:ext uri="{BB962C8B-B14F-4D97-AF65-F5344CB8AC3E}">
        <p14:creationId xmlns:p14="http://schemas.microsoft.com/office/powerpoint/2010/main" val="1969569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All significance tests correct for family-wise Type I error (false</a:t>
            </a:r>
            <a:r>
              <a:rPr lang="en-US" sz="1200" kern="1200" baseline="0" dirty="0">
                <a:solidFill>
                  <a:schemeClr val="tx1"/>
                </a:solidFill>
                <a:effectLst/>
                <a:latin typeface="+mn-lt"/>
                <a:ea typeface="+mn-ea"/>
                <a:cs typeface="+mn-cs"/>
              </a:rPr>
              <a:t> pos) </a:t>
            </a:r>
            <a:r>
              <a:rPr lang="en-US" sz="1200" kern="1200" dirty="0">
                <a:solidFill>
                  <a:schemeClr val="tx1"/>
                </a:solidFill>
                <a:effectLst/>
                <a:latin typeface="+mn-lt"/>
                <a:ea typeface="+mn-ea"/>
                <a:cs typeface="+mn-cs"/>
              </a:rPr>
              <a:t>by controlling the false discovery </a:t>
            </a:r>
            <a:endParaRPr lang="en-US" dirty="0"/>
          </a:p>
          <a:p>
            <a:r>
              <a:rPr lang="en-US" sz="1200" kern="1200" dirty="0">
                <a:solidFill>
                  <a:schemeClr val="tx1"/>
                </a:solidFill>
                <a:effectLst/>
                <a:latin typeface="+mn-lt"/>
                <a:ea typeface="+mn-ea"/>
                <a:cs typeface="+mn-cs"/>
              </a:rPr>
              <a:t>rate (FDR) at α = 0.05. The kth smallest p value is considered significant if it is less than </a:t>
            </a:r>
            <a:endParaRPr lang="en-US" dirty="0"/>
          </a:p>
          <a:p>
            <a:r>
              <a:rPr lang="en-US" sz="1200" kern="1200" dirty="0">
                <a:solidFill>
                  <a:schemeClr val="tx1"/>
                </a:solidFill>
                <a:effectLst/>
                <a:latin typeface="+mn-lt"/>
                <a:ea typeface="+mn-ea"/>
                <a:cs typeface="+mn-cs"/>
              </a:rPr>
              <a:t>k×α. We also consider a result to approach significance if its uncorrected p value is less n </a:t>
            </a:r>
            <a:endParaRPr lang="en-US" dirty="0"/>
          </a:p>
          <a:p>
            <a:r>
              <a:rPr lang="en-US" sz="1200" kern="1200" dirty="0">
                <a:solidFill>
                  <a:schemeClr val="tx1"/>
                </a:solidFill>
                <a:effectLst/>
                <a:latin typeface="+mn-lt"/>
                <a:ea typeface="+mn-ea"/>
                <a:cs typeface="+mn-cs"/>
              </a:rPr>
              <a:t>than 0.05. </a:t>
            </a:r>
          </a:p>
          <a:p>
            <a:endParaRPr lang="en-US" sz="1200" kern="1200" dirty="0">
              <a:solidFill>
                <a:schemeClr val="tx1"/>
              </a:solidFill>
              <a:effectLst/>
              <a:latin typeface="+mn-lt"/>
              <a:ea typeface="+mn-ea"/>
              <a:cs typeface="+mn-cs"/>
            </a:endParaRPr>
          </a:p>
          <a:p>
            <a:r>
              <a:rPr lang="en-US" dirty="0"/>
              <a:t>http://</a:t>
            </a:r>
            <a:r>
              <a:rPr lang="en-US" dirty="0" err="1"/>
              <a:t>www.cs.columbia.edu</a:t>
            </a:r>
            <a:r>
              <a:rPr lang="en-US" dirty="0"/>
              <a:t>/speech/</a:t>
            </a:r>
            <a:r>
              <a:rPr lang="en-US" dirty="0" err="1"/>
              <a:t>PaperFiles</a:t>
            </a:r>
            <a:r>
              <a:rPr lang="en-US" dirty="0"/>
              <a:t>/2011/p70791.pdf</a:t>
            </a:r>
          </a:p>
          <a:p>
            <a:endParaRPr lang="en-US" dirty="0"/>
          </a:p>
        </p:txBody>
      </p:sp>
      <p:sp>
        <p:nvSpPr>
          <p:cNvPr id="4" name="Slide Number Placeholder 3"/>
          <p:cNvSpPr>
            <a:spLocks noGrp="1"/>
          </p:cNvSpPr>
          <p:nvPr>
            <p:ph type="sldNum" sz="quarter" idx="10"/>
          </p:nvPr>
        </p:nvSpPr>
        <p:spPr/>
        <p:txBody>
          <a:bodyPr/>
          <a:lstStyle/>
          <a:p>
            <a:fld id="{E3ACCC00-11F9-2040-9B04-B3E4978C4D56}" type="slidenum">
              <a:rPr lang="en-US" smtClean="0"/>
              <a:t>17</a:t>
            </a:fld>
            <a:endParaRPr lang="en-US"/>
          </a:p>
        </p:txBody>
      </p:sp>
    </p:spTree>
    <p:extLst>
      <p:ext uri="{BB962C8B-B14F-4D97-AF65-F5344CB8AC3E}">
        <p14:creationId xmlns:p14="http://schemas.microsoft.com/office/powerpoint/2010/main" val="120276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All significance tests correct for family-wise Type I error by controlling the false discovery </a:t>
            </a:r>
            <a:endParaRPr lang="en-US" dirty="0"/>
          </a:p>
          <a:p>
            <a:r>
              <a:rPr lang="en-US" sz="1200" kern="1200" dirty="0">
                <a:solidFill>
                  <a:schemeClr val="tx1"/>
                </a:solidFill>
                <a:effectLst/>
                <a:latin typeface="+mn-lt"/>
                <a:ea typeface="+mn-ea"/>
                <a:cs typeface="+mn-cs"/>
              </a:rPr>
              <a:t>rate (FDR) at α = 0.05. The kth smallest p value is considered significant if it is less than </a:t>
            </a:r>
            <a:endParaRPr lang="en-US" dirty="0"/>
          </a:p>
          <a:p>
            <a:r>
              <a:rPr lang="en-US" sz="1200" kern="1200" dirty="0">
                <a:solidFill>
                  <a:schemeClr val="tx1"/>
                </a:solidFill>
                <a:effectLst/>
                <a:latin typeface="+mn-lt"/>
                <a:ea typeface="+mn-ea"/>
                <a:cs typeface="+mn-cs"/>
              </a:rPr>
              <a:t>k×α. We also consider a result to approach significance if its uncorrected p value is less n </a:t>
            </a:r>
            <a:endParaRPr lang="en-US" dirty="0"/>
          </a:p>
          <a:p>
            <a:r>
              <a:rPr lang="en-US" sz="1200" kern="1200" dirty="0">
                <a:solidFill>
                  <a:schemeClr val="tx1"/>
                </a:solidFill>
                <a:effectLst/>
                <a:latin typeface="+mn-lt"/>
                <a:ea typeface="+mn-ea"/>
                <a:cs typeface="+mn-cs"/>
              </a:rPr>
              <a:t>than 0.05. </a:t>
            </a:r>
            <a:endParaRPr lang="en-US" dirty="0"/>
          </a:p>
          <a:p>
            <a:endParaRPr lang="en-US" dirty="0"/>
          </a:p>
        </p:txBody>
      </p:sp>
      <p:sp>
        <p:nvSpPr>
          <p:cNvPr id="4" name="Slide Number Placeholder 3"/>
          <p:cNvSpPr>
            <a:spLocks noGrp="1"/>
          </p:cNvSpPr>
          <p:nvPr>
            <p:ph type="sldNum" sz="quarter" idx="10"/>
          </p:nvPr>
        </p:nvSpPr>
        <p:spPr/>
        <p:txBody>
          <a:bodyPr/>
          <a:lstStyle/>
          <a:p>
            <a:fld id="{58DD08D6-82A7-9045-8D87-49904F964781}" type="slidenum">
              <a:rPr lang="en-US" smtClean="0"/>
              <a:pPr/>
              <a:t>18</a:t>
            </a:fld>
            <a:endParaRPr lang="en-US"/>
          </a:p>
        </p:txBody>
      </p:sp>
    </p:spTree>
    <p:extLst>
      <p:ext uri="{BB962C8B-B14F-4D97-AF65-F5344CB8AC3E}">
        <p14:creationId xmlns:p14="http://schemas.microsoft.com/office/powerpoint/2010/main" val="21823155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83DC2C6-2D37-D842-9C6E-BDCBD6E94899}" type="slidenum">
              <a:rPr lang="en-US" smtClean="0"/>
              <a:pPr/>
              <a:t>19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technique here is to look at comparisons where we would expect to see a difference if this type of entrainment exists</a:t>
            </a:r>
            <a:endParaRPr lang="en-US" dirty="0"/>
          </a:p>
        </p:txBody>
      </p:sp>
      <p:sp>
        <p:nvSpPr>
          <p:cNvPr id="4" name="Slide Number Placeholder 3"/>
          <p:cNvSpPr>
            <a:spLocks noGrp="1"/>
          </p:cNvSpPr>
          <p:nvPr>
            <p:ph type="sldNum" sz="quarter" idx="10"/>
          </p:nvPr>
        </p:nvSpPr>
        <p:spPr/>
        <p:txBody>
          <a:bodyPr/>
          <a:lstStyle/>
          <a:p>
            <a:fld id="{58DD08D6-82A7-9045-8D87-49904F964781}" type="slidenum">
              <a:rPr lang="en-US" smtClean="0"/>
              <a:pPr/>
              <a:t>20</a:t>
            </a:fld>
            <a:endParaRPr lang="en-US"/>
          </a:p>
        </p:txBody>
      </p:sp>
    </p:spTree>
    <p:extLst>
      <p:ext uri="{BB962C8B-B14F-4D97-AF65-F5344CB8AC3E}">
        <p14:creationId xmlns:p14="http://schemas.microsoft.com/office/powerpoint/2010/main" val="20900158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the session level, we looked for evidence of </a:t>
            </a:r>
            <a:r>
              <a:rPr lang="en-US" sz="1200" b="0" kern="1200" dirty="0">
                <a:solidFill>
                  <a:schemeClr val="tx1"/>
                </a:solidFill>
                <a:effectLst/>
                <a:latin typeface="+mn-lt"/>
                <a:ea typeface="+mn-ea"/>
                <a:cs typeface="+mn-cs"/>
              </a:rPr>
              <a:t>proximity </a:t>
            </a:r>
            <a:r>
              <a:rPr lang="en-US" sz="1200" kern="1200" dirty="0">
                <a:solidFill>
                  <a:schemeClr val="tx1"/>
                </a:solidFill>
                <a:effectLst/>
                <a:latin typeface="+mn-lt"/>
                <a:ea typeface="+mn-ea"/>
                <a:cs typeface="+mn-cs"/>
              </a:rPr>
              <a:t>using paired t-tests on two sets of differences. For each speaker in a session we calculated a </a:t>
            </a:r>
            <a:r>
              <a:rPr lang="en-US" sz="1200" i="1" kern="1200" dirty="0">
                <a:solidFill>
                  <a:schemeClr val="tx1"/>
                </a:solidFill>
                <a:effectLst/>
                <a:latin typeface="+mn-lt"/>
                <a:ea typeface="+mn-ea"/>
                <a:cs typeface="+mn-cs"/>
              </a:rPr>
              <a:t>partner </a:t>
            </a:r>
            <a:r>
              <a:rPr lang="en-US" sz="1200" kern="1200" dirty="0">
                <a:solidFill>
                  <a:schemeClr val="tx1"/>
                </a:solidFill>
                <a:effectLst/>
                <a:latin typeface="+mn-lt"/>
                <a:ea typeface="+mn-ea"/>
                <a:cs typeface="+mn-cs"/>
              </a:rPr>
              <a:t>difference and an </a:t>
            </a:r>
            <a:r>
              <a:rPr lang="en-US" sz="1200" i="1" kern="1200" dirty="0">
                <a:solidFill>
                  <a:schemeClr val="tx1"/>
                </a:solidFill>
                <a:effectLst/>
                <a:latin typeface="+mn-lt"/>
                <a:ea typeface="+mn-ea"/>
                <a:cs typeface="+mn-cs"/>
              </a:rPr>
              <a:t>other </a:t>
            </a:r>
            <a:r>
              <a:rPr lang="en-US" sz="1200" kern="1200" dirty="0">
                <a:solidFill>
                  <a:schemeClr val="tx1"/>
                </a:solidFill>
                <a:effectLst/>
                <a:latin typeface="+mn-lt"/>
                <a:ea typeface="+mn-ea"/>
                <a:cs typeface="+mn-cs"/>
              </a:rPr>
              <a:t>difference across the session. e.g. for mean pitch.  The </a:t>
            </a:r>
            <a:r>
              <a:rPr lang="en-US" sz="1200" i="1" kern="1200" dirty="0">
                <a:solidFill>
                  <a:schemeClr val="tx1"/>
                </a:solidFill>
                <a:effectLst/>
                <a:latin typeface="+mn-lt"/>
                <a:ea typeface="+mn-ea"/>
                <a:cs typeface="+mn-cs"/>
              </a:rPr>
              <a:t>partner </a:t>
            </a:r>
            <a:r>
              <a:rPr lang="en-US" sz="1200" kern="1200" dirty="0">
                <a:solidFill>
                  <a:schemeClr val="tx1"/>
                </a:solidFill>
                <a:effectLst/>
                <a:latin typeface="+mn-lt"/>
                <a:ea typeface="+mn-ea"/>
                <a:cs typeface="+mn-cs"/>
              </a:rPr>
              <a:t>difference was the difference between the speaker’s value for a feature and that of her partner. The </a:t>
            </a:r>
            <a:r>
              <a:rPr lang="en-US" sz="1200" i="1" kern="1200" dirty="0">
                <a:solidFill>
                  <a:schemeClr val="tx1"/>
                </a:solidFill>
                <a:effectLst/>
                <a:latin typeface="+mn-lt"/>
                <a:ea typeface="+mn-ea"/>
                <a:cs typeface="+mn-cs"/>
              </a:rPr>
              <a:t>other </a:t>
            </a:r>
            <a:r>
              <a:rPr lang="en-US" sz="1200" kern="1200" dirty="0">
                <a:solidFill>
                  <a:schemeClr val="tx1"/>
                </a:solidFill>
                <a:effectLst/>
                <a:latin typeface="+mn-lt"/>
                <a:ea typeface="+mn-ea"/>
                <a:cs typeface="+mn-cs"/>
              </a:rPr>
              <a:t>difference was the mean of the differences between the speaker’s value and the values of each of the speakers with whom she was not partnered in any session. Take absolute value and negate to get same score for 3-2 and 2-3.</a:t>
            </a:r>
            <a:endParaRPr lang="en-US" dirty="0"/>
          </a:p>
          <a:p>
            <a:r>
              <a:rPr lang="en-US" dirty="0"/>
              <a:t>X = # of All speakers not paired with speaker1 and all not paired with speaker2</a:t>
            </a:r>
          </a:p>
          <a:p>
            <a:r>
              <a:rPr lang="en-US" baseline="0" dirty="0"/>
              <a:t>We then compare </a:t>
            </a:r>
            <a:r>
              <a:rPr lang="en-US" baseline="0" dirty="0" err="1"/>
              <a:t>ENTp</a:t>
            </a:r>
            <a:r>
              <a:rPr lang="en-US" baseline="0" dirty="0"/>
              <a:t> and </a:t>
            </a:r>
            <a:r>
              <a:rPr lang="en-US" baseline="0" dirty="0" err="1"/>
              <a:t>ENTx</a:t>
            </a:r>
            <a:r>
              <a:rPr lang="en-US" baseline="0" dirty="0"/>
              <a:t> for each feature – is a speaker more similar to their partner than they are to everyone else who is like their partner?</a:t>
            </a:r>
          </a:p>
          <a:p>
            <a:r>
              <a:rPr lang="en-US" baseline="0" dirty="0"/>
              <a:t>Also measure “self-similarity”:  is the speaker more similar to his/her partner than to him/herself in another conversation?</a:t>
            </a:r>
          </a:p>
          <a:p>
            <a:r>
              <a:rPr lang="en-US" sz="1200" kern="1200" dirty="0">
                <a:solidFill>
                  <a:schemeClr val="tx1"/>
                </a:solidFill>
                <a:effectLst/>
                <a:latin typeface="+mn-lt"/>
                <a:ea typeface="+mn-ea"/>
                <a:cs typeface="+mn-cs"/>
              </a:rPr>
              <a:t>All significance tests correct for family-wise Type I error (false </a:t>
            </a:r>
            <a:r>
              <a:rPr lang="en-US" sz="1200" kern="1200" dirty="0" err="1">
                <a:solidFill>
                  <a:schemeClr val="tx1"/>
                </a:solidFill>
                <a:effectLst/>
                <a:latin typeface="+mn-lt"/>
                <a:ea typeface="+mn-ea"/>
                <a:cs typeface="+mn-cs"/>
              </a:rPr>
              <a:t>pos</a:t>
            </a:r>
            <a:r>
              <a:rPr lang="en-US" sz="1200" kern="1200" dirty="0">
                <a:solidFill>
                  <a:schemeClr val="tx1"/>
                </a:solidFill>
                <a:effectLst/>
                <a:latin typeface="+mn-lt"/>
                <a:ea typeface="+mn-ea"/>
                <a:cs typeface="+mn-cs"/>
              </a:rPr>
              <a:t>) by controlling the false discovery </a:t>
            </a:r>
            <a:endParaRPr lang="en-US" dirty="0"/>
          </a:p>
          <a:p>
            <a:r>
              <a:rPr lang="en-US" sz="1200" kern="1200" dirty="0">
                <a:solidFill>
                  <a:schemeClr val="tx1"/>
                </a:solidFill>
                <a:effectLst/>
                <a:latin typeface="+mn-lt"/>
                <a:ea typeface="+mn-ea"/>
                <a:cs typeface="+mn-cs"/>
              </a:rPr>
              <a:t>rate (FDR) at α = 0.05. The kth smallest p value is considered significant if it is less than </a:t>
            </a:r>
            <a:endParaRPr lang="en-US" dirty="0"/>
          </a:p>
          <a:p>
            <a:r>
              <a:rPr lang="en-US" sz="1200" kern="1200" dirty="0">
                <a:solidFill>
                  <a:schemeClr val="tx1"/>
                </a:solidFill>
                <a:effectLst/>
                <a:latin typeface="+mn-lt"/>
                <a:ea typeface="+mn-ea"/>
                <a:cs typeface="+mn-cs"/>
              </a:rPr>
              <a:t>k×α. We also consider a result to approach significance if its uncorrected p value is less n </a:t>
            </a:r>
            <a:endParaRPr lang="en-US" dirty="0"/>
          </a:p>
          <a:p>
            <a:r>
              <a:rPr lang="en-US" sz="1200" kern="1200" dirty="0">
                <a:solidFill>
                  <a:schemeClr val="tx1"/>
                </a:solidFill>
                <a:effectLst/>
                <a:latin typeface="+mn-lt"/>
                <a:ea typeface="+mn-ea"/>
                <a:cs typeface="+mn-cs"/>
              </a:rPr>
              <a:t>than 0.05. </a:t>
            </a:r>
            <a:endParaRPr lang="en-US" dirty="0"/>
          </a:p>
          <a:p>
            <a:endParaRPr lang="en-US" baseline="0" dirty="0"/>
          </a:p>
        </p:txBody>
      </p:sp>
      <p:sp>
        <p:nvSpPr>
          <p:cNvPr id="4" name="Slide Number Placeholder 3"/>
          <p:cNvSpPr>
            <a:spLocks noGrp="1"/>
          </p:cNvSpPr>
          <p:nvPr>
            <p:ph type="sldNum" sz="quarter" idx="10"/>
          </p:nvPr>
        </p:nvSpPr>
        <p:spPr/>
        <p:txBody>
          <a:bodyPr/>
          <a:lstStyle/>
          <a:p>
            <a:fld id="{23B61B61-0BDB-DA4C-B607-85179BC4F221}" type="slidenum">
              <a:rPr lang="en-US" smtClean="0"/>
              <a:t>21</a:t>
            </a:fld>
            <a:endParaRPr lang="en-US"/>
          </a:p>
        </p:txBody>
      </p:sp>
    </p:spTree>
    <p:extLst>
      <p:ext uri="{BB962C8B-B14F-4D97-AF65-F5344CB8AC3E}">
        <p14:creationId xmlns:p14="http://schemas.microsoft.com/office/powerpoint/2010/main" val="5449546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Similarity:  </a:t>
            </a:r>
            <a:r>
              <a:rPr lang="en-US" sz="1200" kern="1200" dirty="0">
                <a:solidFill>
                  <a:schemeClr val="tx1"/>
                </a:solidFill>
                <a:effectLst/>
                <a:latin typeface="+mn-lt"/>
                <a:ea typeface="+mn-ea"/>
                <a:cs typeface="+mn-cs"/>
              </a:rPr>
              <a:t>We test for local similarity by comparing the similarity at turn exchanges between</a:t>
            </a:r>
          </a:p>
          <a:p>
            <a:r>
              <a:rPr lang="en-US" sz="1200" kern="1200" dirty="0">
                <a:solidFill>
                  <a:schemeClr val="tx1"/>
                </a:solidFill>
                <a:effectLst/>
                <a:latin typeface="+mn-lt"/>
                <a:ea typeface="+mn-ea"/>
                <a:cs typeface="+mn-cs"/>
              </a:rPr>
              <a:t>adjacent and non-adjacent IPUs (</a:t>
            </a:r>
            <a:r>
              <a:rPr lang="en-US" sz="1200" kern="1200" dirty="0" err="1">
                <a:solidFill>
                  <a:schemeClr val="tx1"/>
                </a:solidFill>
                <a:effectLst/>
                <a:latin typeface="+mn-lt"/>
                <a:ea typeface="+mn-ea"/>
                <a:cs typeface="+mn-cs"/>
              </a:rPr>
              <a:t>ENTadj</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ENTXadj</a:t>
            </a:r>
            <a:r>
              <a:rPr lang="en-US" sz="1200" kern="1200" dirty="0">
                <a:solidFill>
                  <a:schemeClr val="tx1"/>
                </a:solidFill>
                <a:effectLst/>
                <a:latin typeface="+mn-lt"/>
                <a:ea typeface="+mn-ea"/>
                <a:cs typeface="+mn-cs"/>
              </a:rPr>
              <a:t> ). If, for a given feature, turn final</a:t>
            </a:r>
          </a:p>
          <a:p>
            <a:r>
              <a:rPr lang="en-US" sz="1200" kern="1200" dirty="0">
                <a:solidFill>
                  <a:schemeClr val="tx1"/>
                </a:solidFill>
                <a:effectLst/>
                <a:latin typeface="+mn-lt"/>
                <a:ea typeface="+mn-ea"/>
                <a:cs typeface="+mn-cs"/>
              </a:rPr>
              <a:t>IPUs are more similar to the subsequent turn-initial IPUs than to ten other turn initial</a:t>
            </a:r>
          </a:p>
          <a:p>
            <a:r>
              <a:rPr lang="en-US" sz="1200" kern="1200" dirty="0">
                <a:solidFill>
                  <a:schemeClr val="tx1"/>
                </a:solidFill>
                <a:effectLst/>
                <a:latin typeface="+mn-lt"/>
                <a:ea typeface="+mn-ea"/>
                <a:cs typeface="+mn-cs"/>
              </a:rPr>
              <a:t>IPUs chosen randomly from the same session, we conclude that speakers entrain</a:t>
            </a:r>
          </a:p>
          <a:p>
            <a:r>
              <a:rPr lang="en-US" sz="1200" kern="1200" dirty="0">
                <a:solidFill>
                  <a:schemeClr val="tx1"/>
                </a:solidFill>
                <a:effectLst/>
                <a:latin typeface="+mn-lt"/>
                <a:ea typeface="+mn-ea"/>
                <a:cs typeface="+mn-cs"/>
              </a:rPr>
              <a:t>locally on that feature, irrespective of their global similarity</a:t>
            </a:r>
          </a:p>
          <a:p>
            <a:endParaRPr lang="en-US"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58DD08D6-82A7-9045-8D87-49904F964781}" type="slidenum">
              <a:rPr lang="en-US" smtClean="0"/>
              <a:pPr/>
              <a:t>22</a:t>
            </a:fld>
            <a:endParaRPr lang="en-US"/>
          </a:p>
        </p:txBody>
      </p:sp>
    </p:spTree>
    <p:extLst>
      <p:ext uri="{BB962C8B-B14F-4D97-AF65-F5344CB8AC3E}">
        <p14:creationId xmlns:p14="http://schemas.microsoft.com/office/powerpoint/2010/main" val="2426520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Other ways of of looking at entrainment: synchrony or convergence: compare last IPU of one speaker’s IPU to first IPU of the other</a:t>
            </a:r>
            <a:endParaRPr lang="en-US" dirty="0"/>
          </a:p>
          <a:p>
            <a:r>
              <a:rPr lang="en-US" dirty="0"/>
              <a:t>we did these comparisons for SAE and MC</a:t>
            </a:r>
          </a:p>
          <a:p>
            <a:r>
              <a:rPr lang="en-US" sz="1200" kern="1200" dirty="0">
                <a:solidFill>
                  <a:schemeClr val="tx1"/>
                </a:solidFill>
                <a:effectLst/>
                <a:latin typeface="+mn-lt"/>
                <a:ea typeface="+mn-ea"/>
                <a:cs typeface="+mn-cs"/>
              </a:rPr>
              <a:t>For local </a:t>
            </a:r>
            <a:r>
              <a:rPr lang="en-US" sz="1200" b="1" kern="1200" dirty="0">
                <a:solidFill>
                  <a:schemeClr val="tx1"/>
                </a:solidFill>
                <a:effectLst/>
                <a:latin typeface="+mn-lt"/>
                <a:ea typeface="+mn-ea"/>
                <a:cs typeface="+mn-cs"/>
              </a:rPr>
              <a:t>synchrony</a:t>
            </a:r>
            <a:r>
              <a:rPr lang="en-US" sz="1200" kern="1200" dirty="0">
                <a:solidFill>
                  <a:schemeClr val="tx1"/>
                </a:solidFill>
                <a:effectLst/>
                <a:latin typeface="+mn-lt"/>
                <a:ea typeface="+mn-ea"/>
                <a:cs typeface="+mn-cs"/>
              </a:rPr>
              <a:t>, we measure the Pearson’s correlation between the two sets of values, as proposed by [</a:t>
            </a:r>
            <a:r>
              <a:rPr lang="en-US" sz="1200" kern="1200" dirty="0" err="1">
                <a:solidFill>
                  <a:schemeClr val="tx1"/>
                </a:solidFill>
                <a:effectLst/>
                <a:latin typeface="+mn-lt"/>
                <a:ea typeface="+mn-ea"/>
                <a:cs typeface="+mn-cs"/>
              </a:rPr>
              <a:t>Edlund</a:t>
            </a:r>
            <a:r>
              <a:rPr lang="en-US" sz="1200" kern="1200" dirty="0">
                <a:solidFill>
                  <a:schemeClr val="tx1"/>
                </a:solidFill>
                <a:effectLst/>
                <a:latin typeface="+mn-lt"/>
                <a:ea typeface="+mn-ea"/>
                <a:cs typeface="+mn-cs"/>
              </a:rPr>
              <a:t> et al.,</a:t>
            </a:r>
          </a:p>
          <a:p>
            <a:r>
              <a:rPr lang="en-US" sz="1200" kern="1200" dirty="0">
                <a:solidFill>
                  <a:schemeClr val="tx1"/>
                </a:solidFill>
                <a:effectLst/>
                <a:latin typeface="+mn-lt"/>
                <a:ea typeface="+mn-ea"/>
                <a:cs typeface="+mn-cs"/>
              </a:rPr>
              <a:t>2009], to test whether interlocutors’ respective acoustic features vary in synchrony even</a:t>
            </a:r>
          </a:p>
          <a:p>
            <a:r>
              <a:rPr lang="en-US" sz="1200" kern="1200" dirty="0">
                <a:solidFill>
                  <a:schemeClr val="tx1"/>
                </a:solidFill>
                <a:effectLst/>
                <a:latin typeface="+mn-lt"/>
                <a:ea typeface="+mn-ea"/>
                <a:cs typeface="+mn-cs"/>
              </a:rPr>
              <a:t>if they are not similar.</a:t>
            </a:r>
          </a:p>
          <a:p>
            <a:r>
              <a:rPr lang="en-US" b="0" i="0" u="none" strike="noStrike" dirty="0">
                <a:solidFill>
                  <a:srgbClr val="202124"/>
                </a:solidFill>
                <a:effectLst/>
                <a:latin typeface="arial" panose="020B0604020202020204" pitchFamily="34" charset="0"/>
              </a:rPr>
              <a:t>The Pearson correlation coefficient (r) is </a:t>
            </a:r>
            <a:r>
              <a:rPr lang="en-US" b="1" i="0" u="none" strike="noStrike" dirty="0">
                <a:solidFill>
                  <a:srgbClr val="202124"/>
                </a:solidFill>
                <a:effectLst/>
                <a:latin typeface="arial" panose="020B0604020202020204" pitchFamily="34" charset="0"/>
              </a:rPr>
              <a:t>the most common way of measuring a linear correlation</a:t>
            </a:r>
            <a:r>
              <a:rPr lang="en-US" b="0" i="0" u="none" strike="noStrike" dirty="0">
                <a:solidFill>
                  <a:srgbClr val="202124"/>
                </a:solidFill>
                <a:effectLst/>
                <a:latin typeface="arial" panose="020B0604020202020204" pitchFamily="34" charset="0"/>
              </a:rPr>
              <a:t>. It is a number between –1 and 1 that measures the strength and direction of the relationship between two variables. When one variable changes, the other variable changes in the same direction.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test for local </a:t>
            </a:r>
            <a:r>
              <a:rPr lang="en-US" sz="1200" b="1" kern="1200" dirty="0">
                <a:solidFill>
                  <a:schemeClr val="tx1"/>
                </a:solidFill>
                <a:effectLst/>
                <a:latin typeface="+mn-lt"/>
                <a:ea typeface="+mn-ea"/>
                <a:cs typeface="+mn-cs"/>
              </a:rPr>
              <a:t>convergence</a:t>
            </a:r>
            <a:r>
              <a:rPr lang="en-US" sz="1200" kern="1200" dirty="0">
                <a:solidFill>
                  <a:schemeClr val="tx1"/>
                </a:solidFill>
                <a:effectLst/>
                <a:latin typeface="+mn-lt"/>
                <a:ea typeface="+mn-ea"/>
                <a:cs typeface="+mn-cs"/>
              </a:rPr>
              <a:t>, an increase in similarity between interlocutors at turn</a:t>
            </a:r>
          </a:p>
          <a:p>
            <a:r>
              <a:rPr lang="en-US" sz="1200" kern="1200" dirty="0">
                <a:solidFill>
                  <a:schemeClr val="tx1"/>
                </a:solidFill>
                <a:effectLst/>
                <a:latin typeface="+mn-lt"/>
                <a:ea typeface="+mn-ea"/>
                <a:cs typeface="+mn-cs"/>
              </a:rPr>
              <a:t>exchanges over time, we correlate the difference between adjacent IPUs at turn exchanges</a:t>
            </a:r>
          </a:p>
          <a:p>
            <a:r>
              <a:rPr lang="en-US" sz="1200" kern="1200" dirty="0">
                <a:solidFill>
                  <a:schemeClr val="tx1"/>
                </a:solidFill>
                <a:effectLst/>
                <a:latin typeface="+mn-lt"/>
                <a:ea typeface="+mn-ea"/>
                <a:cs typeface="+mn-cs"/>
              </a:rPr>
              <a:t>with turn index; a negative correlation is evidence of local convergence</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8DD08D6-82A7-9045-8D87-49904F964781}" type="slidenum">
              <a:rPr lang="en-US" smtClean="0"/>
              <a:pPr/>
              <a:t>23</a:t>
            </a:fld>
            <a:endParaRPr lang="en-US"/>
          </a:p>
        </p:txBody>
      </p:sp>
    </p:spTree>
    <p:extLst>
      <p:ext uri="{BB962C8B-B14F-4D97-AF65-F5344CB8AC3E}">
        <p14:creationId xmlns:p14="http://schemas.microsoft.com/office/powerpoint/2010/main" val="2426520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Arrives 2013</a:t>
            </a:r>
          </a:p>
          <a:p>
            <a:r>
              <a:rPr lang="en-US" dirty="0"/>
              <a:t>http://</a:t>
            </a:r>
            <a:r>
              <a:rPr lang="en-US" dirty="0" err="1"/>
              <a:t>www.cs.columbia.edu</a:t>
            </a:r>
            <a:r>
              <a:rPr lang="en-US" dirty="0"/>
              <a:t>/~</a:t>
            </a:r>
            <a:r>
              <a:rPr lang="en-US" dirty="0" err="1"/>
              <a:t>rlevitan</a:t>
            </a:r>
            <a:r>
              <a:rPr lang="en-US" dirty="0"/>
              <a:t>/papers/sp7_submission_125.pdf</a:t>
            </a:r>
          </a:p>
          <a:p>
            <a:r>
              <a:rPr lang="en-US" dirty="0"/>
              <a:t>Picture Ordering:  1 speaker gives the other instructions on how to order the cards; then change roles</a:t>
            </a:r>
          </a:p>
          <a:p>
            <a:r>
              <a:rPr lang="en-US" dirty="0"/>
              <a:t>Picture Classifying:  speakers work together to decide how to classify the pictures into groups</a:t>
            </a:r>
          </a:p>
        </p:txBody>
      </p:sp>
      <p:sp>
        <p:nvSpPr>
          <p:cNvPr id="4" name="Slide Number Placeholder 3"/>
          <p:cNvSpPr>
            <a:spLocks noGrp="1"/>
          </p:cNvSpPr>
          <p:nvPr>
            <p:ph type="sldNum" sz="quarter" idx="10"/>
          </p:nvPr>
        </p:nvSpPr>
        <p:spPr/>
        <p:txBody>
          <a:bodyPr/>
          <a:lstStyle/>
          <a:p>
            <a:fld id="{58DD08D6-82A7-9045-8D87-49904F964781}" type="slidenum">
              <a:rPr lang="en-US" smtClean="0"/>
              <a:pPr/>
              <a:t>24</a:t>
            </a:fld>
            <a:endParaRPr lang="en-US"/>
          </a:p>
        </p:txBody>
      </p:sp>
    </p:spTree>
    <p:extLst>
      <p:ext uri="{BB962C8B-B14F-4D97-AF65-F5344CB8AC3E}">
        <p14:creationId xmlns:p14="http://schemas.microsoft.com/office/powerpoint/2010/main" val="1157190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61B61-0BDB-DA4C-B607-85179BC4F221}" type="slidenum">
              <a:rPr lang="en-US" smtClean="0"/>
              <a:t>5</a:t>
            </a:fld>
            <a:endParaRPr lang="en-US"/>
          </a:p>
        </p:txBody>
      </p:sp>
    </p:spTree>
    <p:extLst>
      <p:ext uri="{BB962C8B-B14F-4D97-AF65-F5344CB8AC3E}">
        <p14:creationId xmlns:p14="http://schemas.microsoft.com/office/powerpoint/2010/main" val="19715442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Assymetric</a:t>
            </a:r>
            <a:r>
              <a:rPr lang="en-US" dirty="0"/>
              <a:t> relationships</a:t>
            </a:r>
          </a:p>
        </p:txBody>
      </p:sp>
      <p:sp>
        <p:nvSpPr>
          <p:cNvPr id="4" name="Slide Number Placeholder 3"/>
          <p:cNvSpPr>
            <a:spLocks noGrp="1"/>
          </p:cNvSpPr>
          <p:nvPr>
            <p:ph type="sldNum" sz="quarter" idx="10"/>
          </p:nvPr>
        </p:nvSpPr>
        <p:spPr/>
        <p:txBody>
          <a:bodyPr/>
          <a:lstStyle/>
          <a:p>
            <a:fld id="{B83DC2C6-2D37-D842-9C6E-BDCBD6E94899}" type="slidenum">
              <a:rPr lang="en-US" smtClean="0"/>
              <a:pPr/>
              <a:t>25</a:t>
            </a:fld>
            <a:endParaRPr lang="en-US"/>
          </a:p>
        </p:txBody>
      </p:sp>
    </p:spTree>
    <p:extLst>
      <p:ext uri="{BB962C8B-B14F-4D97-AF65-F5344CB8AC3E}">
        <p14:creationId xmlns:p14="http://schemas.microsoft.com/office/powerpoint/2010/main" val="19017839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Collaborative, symmetric relationships.  Worked together to classify pictures into several</a:t>
            </a:r>
            <a:r>
              <a:rPr lang="en-US" baseline="0" dirty="0"/>
              <a:t> categories.</a:t>
            </a:r>
            <a:endParaRPr lang="en-US" dirty="0"/>
          </a:p>
        </p:txBody>
      </p:sp>
      <p:sp>
        <p:nvSpPr>
          <p:cNvPr id="4" name="Slide Number Placeholder 3"/>
          <p:cNvSpPr>
            <a:spLocks noGrp="1"/>
          </p:cNvSpPr>
          <p:nvPr>
            <p:ph type="sldNum" sz="quarter" idx="10"/>
          </p:nvPr>
        </p:nvSpPr>
        <p:spPr/>
        <p:txBody>
          <a:bodyPr/>
          <a:lstStyle/>
          <a:p>
            <a:fld id="{B83DC2C6-2D37-D842-9C6E-BDCBD6E94899}" type="slidenum">
              <a:rPr lang="en-US" smtClean="0"/>
              <a:pPr/>
              <a:t>26</a:t>
            </a:fld>
            <a:endParaRPr lang="en-US"/>
          </a:p>
        </p:txBody>
      </p:sp>
    </p:spTree>
    <p:extLst>
      <p:ext uri="{BB962C8B-B14F-4D97-AF65-F5344CB8AC3E}">
        <p14:creationId xmlns:p14="http://schemas.microsoft.com/office/powerpoint/2010/main" val="8919412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check: significant</a:t>
            </a:r>
            <a:r>
              <a:rPr lang="en-US" baseline="0" dirty="0"/>
              <a:t> difference from non-partner similarity</a:t>
            </a:r>
          </a:p>
          <a:p>
            <a:r>
              <a:rPr lang="en-US" baseline="0" dirty="0"/>
              <a:t>Two checks:  also significant difference from self similarity</a:t>
            </a:r>
          </a:p>
          <a:p>
            <a:r>
              <a:rPr lang="en-US" baseline="0" dirty="0"/>
              <a:t>Local Synchrony tested by Pearson’s correlation to see whether vocal changes are similar even if values are different time  </a:t>
            </a:r>
          </a:p>
          <a:p>
            <a:r>
              <a:rPr lang="en-US" baseline="0" dirty="0"/>
              <a:t>	.2-.4 is moderate </a:t>
            </a:r>
            <a:r>
              <a:rPr lang="en-US" baseline="0" dirty="0" err="1"/>
              <a:t>signif</a:t>
            </a:r>
            <a:r>
              <a:rPr lang="en-US" baseline="0" dirty="0"/>
              <a:t>; over .4 is </a:t>
            </a:r>
            <a:r>
              <a:rPr lang="en-US" baseline="0" dirty="0" err="1"/>
              <a:t>signif</a:t>
            </a:r>
            <a:endParaRPr lang="en-US" baseline="0" dirty="0"/>
          </a:p>
          <a:p>
            <a:r>
              <a:rPr lang="en-US" baseline="0" dirty="0"/>
              <a:t>Local Convergence by correlation also, but here we are looking for *negative* values of similarity over</a:t>
            </a:r>
          </a:p>
          <a:p>
            <a:endParaRPr lang="en-US" baseline="0" dirty="0"/>
          </a:p>
          <a:p>
            <a:r>
              <a:rPr lang="en-US" baseline="0" dirty="0"/>
              <a:t>Significant results in Global and Local similarity for both (red), SAE only (blue); synchrony for MC in intensity mean and max, pitch mean and max and some tendencies for SAE; some in SAE Global convergence; less for local convergence in MC (pitch)</a:t>
            </a:r>
          </a:p>
          <a:p>
            <a:r>
              <a:rPr lang="en-US" baseline="0" dirty="0"/>
              <a:t>Did not look for Global Synchrony</a:t>
            </a:r>
            <a:endParaRPr lang="en-US" dirty="0"/>
          </a:p>
        </p:txBody>
      </p:sp>
      <p:sp>
        <p:nvSpPr>
          <p:cNvPr id="4" name="Slide Number Placeholder 3"/>
          <p:cNvSpPr>
            <a:spLocks noGrp="1"/>
          </p:cNvSpPr>
          <p:nvPr>
            <p:ph type="sldNum" sz="quarter" idx="10"/>
          </p:nvPr>
        </p:nvSpPr>
        <p:spPr/>
        <p:txBody>
          <a:bodyPr/>
          <a:lstStyle/>
          <a:p>
            <a:fld id="{32492F52-A338-644C-A768-571BB0FBDC85}" type="slidenum">
              <a:rPr lang="en-US" smtClean="0"/>
              <a:t>27</a:t>
            </a:fld>
            <a:endParaRPr lang="en-US"/>
          </a:p>
        </p:txBody>
      </p:sp>
    </p:spTree>
    <p:extLst>
      <p:ext uri="{BB962C8B-B14F-4D97-AF65-F5344CB8AC3E}">
        <p14:creationId xmlns:p14="http://schemas.microsoft.com/office/powerpoint/2010/main" val="19485628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check: significant</a:t>
            </a:r>
            <a:r>
              <a:rPr lang="en-US" baseline="0" dirty="0"/>
              <a:t> difference from non-partner similarity</a:t>
            </a:r>
          </a:p>
          <a:p>
            <a:r>
              <a:rPr lang="en-US" baseline="0" dirty="0"/>
              <a:t>Two checks:  also significant difference from self similarity</a:t>
            </a:r>
          </a:p>
          <a:p>
            <a:r>
              <a:rPr lang="en-US" baseline="0" dirty="0"/>
              <a:t>Local Synchrony tested by Pearson’s correlation to see whether vocal changes are similar even if values are different time  </a:t>
            </a:r>
          </a:p>
          <a:p>
            <a:r>
              <a:rPr lang="en-US" baseline="0" dirty="0"/>
              <a:t>	.2-.4 is moderate </a:t>
            </a:r>
            <a:r>
              <a:rPr lang="en-US" baseline="0" dirty="0" err="1"/>
              <a:t>signif</a:t>
            </a:r>
            <a:r>
              <a:rPr lang="en-US" baseline="0" dirty="0"/>
              <a:t>; over .4 is </a:t>
            </a:r>
            <a:r>
              <a:rPr lang="en-US" baseline="0" dirty="0" err="1"/>
              <a:t>signif</a:t>
            </a:r>
            <a:endParaRPr lang="en-US" baseline="0" dirty="0"/>
          </a:p>
          <a:p>
            <a:r>
              <a:rPr lang="en-US" baseline="0" dirty="0"/>
              <a:t>Local Convergence by correlation also, but here we are looking for *negative* values of similarity over</a:t>
            </a:r>
          </a:p>
          <a:p>
            <a:endParaRPr lang="en-US" baseline="0" dirty="0"/>
          </a:p>
          <a:p>
            <a:r>
              <a:rPr lang="en-US" baseline="0" dirty="0"/>
              <a:t>http://</a:t>
            </a:r>
            <a:r>
              <a:rPr lang="en-US" baseline="0" dirty="0" err="1"/>
              <a:t>www.cs.columbia.edu</a:t>
            </a:r>
            <a:r>
              <a:rPr lang="en-US" baseline="0" dirty="0"/>
              <a:t>/speech/</a:t>
            </a:r>
            <a:r>
              <a:rPr lang="en-US" baseline="0" dirty="0" err="1"/>
              <a:t>ThesisFiles</a:t>
            </a:r>
            <a:r>
              <a:rPr lang="en-US" baseline="0" dirty="0"/>
              <a:t>/</a:t>
            </a:r>
            <a:r>
              <a:rPr lang="en-US" baseline="0" dirty="0" err="1"/>
              <a:t>rivka_levitan.pdf</a:t>
            </a:r>
            <a:endParaRPr lang="en-US" baseline="0" dirty="0"/>
          </a:p>
          <a:p>
            <a:endParaRPr lang="en-US" baseline="0" dirty="0"/>
          </a:p>
          <a:p>
            <a:r>
              <a:rPr lang="en-US" baseline="0" dirty="0"/>
              <a:t>Significant results in Global and Local similarity for both (red), SAE only (blue); synchrony for MC in intensity mean and max, pitch mean and max and some tendencies for SAE; some in SAE Global convergence; less for local convergence in MC (pitch)</a:t>
            </a:r>
            <a:endParaRPr lang="en-US" dirty="0"/>
          </a:p>
        </p:txBody>
      </p:sp>
      <p:sp>
        <p:nvSpPr>
          <p:cNvPr id="4" name="Slide Number Placeholder 3"/>
          <p:cNvSpPr>
            <a:spLocks noGrp="1"/>
          </p:cNvSpPr>
          <p:nvPr>
            <p:ph type="sldNum" sz="quarter" idx="10"/>
          </p:nvPr>
        </p:nvSpPr>
        <p:spPr/>
        <p:txBody>
          <a:bodyPr/>
          <a:lstStyle/>
          <a:p>
            <a:fld id="{32492F52-A338-644C-A768-571BB0FBDC85}" type="slidenum">
              <a:rPr lang="en-US" smtClean="0"/>
              <a:t>28</a:t>
            </a:fld>
            <a:endParaRPr lang="en-US"/>
          </a:p>
        </p:txBody>
      </p:sp>
    </p:spTree>
    <p:extLst>
      <p:ext uri="{BB962C8B-B14F-4D97-AF65-F5344CB8AC3E}">
        <p14:creationId xmlns:p14="http://schemas.microsoft.com/office/powerpoint/2010/main" val="15317220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all…</a:t>
            </a:r>
          </a:p>
        </p:txBody>
      </p:sp>
      <p:sp>
        <p:nvSpPr>
          <p:cNvPr id="4" name="Slide Number Placeholder 3"/>
          <p:cNvSpPr>
            <a:spLocks noGrp="1"/>
          </p:cNvSpPr>
          <p:nvPr>
            <p:ph type="sldNum" sz="quarter" idx="5"/>
          </p:nvPr>
        </p:nvSpPr>
        <p:spPr/>
        <p:txBody>
          <a:bodyPr/>
          <a:lstStyle/>
          <a:p>
            <a:fld id="{EB852A1C-1FF8-1E47-9FB8-7A686FDCE2A1}" type="slidenum">
              <a:rPr lang="en-US" smtClean="0"/>
              <a:pPr/>
              <a:t>29</a:t>
            </a:fld>
            <a:endParaRPr lang="en-US"/>
          </a:p>
        </p:txBody>
      </p:sp>
    </p:spTree>
    <p:extLst>
      <p:ext uri="{BB962C8B-B14F-4D97-AF65-F5344CB8AC3E}">
        <p14:creationId xmlns:p14="http://schemas.microsoft.com/office/powerpoint/2010/main" val="16259963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Finally,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we did a study of entrainment and gender differences. </a:t>
            </a:r>
          </a:p>
          <a:p>
            <a:r>
              <a:rPr lang="en-US" sz="1200" kern="1200" dirty="0">
                <a:solidFill>
                  <a:schemeClr val="tx1"/>
                </a:solidFill>
                <a:effectLst/>
                <a:latin typeface="+mn-lt"/>
                <a:ea typeface="+mn-ea"/>
                <a:cs typeface="+mn-cs"/>
              </a:rPr>
              <a:t>       The related theories are the Male Dominance Hypothesis</a:t>
            </a:r>
            <a:r>
              <a:rPr lang="en-US" sz="1200" kern="1200" baseline="0" dirty="0">
                <a:solidFill>
                  <a:schemeClr val="tx1"/>
                </a:solidFill>
                <a:effectLst/>
                <a:latin typeface="+mn-lt"/>
                <a:ea typeface="+mn-ea"/>
                <a:cs typeface="+mn-cs"/>
              </a:rPr>
              <a:t> and Communication Accommodation Theory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baseline="0" dirty="0"/>
              <a:t>The male dominance hypothesis states that differences in speech between men and women occur because of men’s dominant position in society.</a:t>
            </a:r>
          </a:p>
          <a:p>
            <a:r>
              <a:rPr lang="en-US" sz="1200" kern="1200" dirty="0">
                <a:solidFill>
                  <a:schemeClr val="tx1"/>
                </a:solidFill>
                <a:effectLst/>
                <a:latin typeface="+mn-lt"/>
                <a:ea typeface="+mn-ea"/>
                <a:cs typeface="+mn-cs"/>
              </a:rPr>
              <a:t>  CAT states that when there is an imbalance of power between speakers, the less   </a:t>
            </a:r>
          </a:p>
          <a:p>
            <a:r>
              <a:rPr lang="en-US" sz="1200" kern="1200" dirty="0">
                <a:solidFill>
                  <a:schemeClr val="tx1"/>
                </a:solidFill>
                <a:effectLst/>
                <a:latin typeface="+mn-lt"/>
                <a:ea typeface="+mn-ea"/>
                <a:cs typeface="+mn-cs"/>
              </a:rPr>
              <a:t>  dominant speaker will entrain more. </a:t>
            </a:r>
          </a:p>
          <a:p>
            <a:r>
              <a:rPr lang="en-US" sz="1200" kern="1200" dirty="0">
                <a:solidFill>
                  <a:schemeClr val="tx1"/>
                </a:solidFill>
                <a:effectLst/>
                <a:latin typeface="+mn-lt"/>
                <a:ea typeface="+mn-ea"/>
                <a:cs typeface="+mn-cs"/>
              </a:rPr>
              <a:t>The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Perception behavior link proposes that  perceiving something makes people more likely to mimic it.</a:t>
            </a:r>
          </a:p>
          <a:p>
            <a:r>
              <a:rPr lang="en-US" sz="1200" kern="1200" dirty="0">
                <a:solidFill>
                  <a:schemeClr val="tx1"/>
                </a:solidFill>
                <a:effectLst/>
                <a:latin typeface="+mn-lt"/>
                <a:ea typeface="+mn-ea"/>
                <a:cs typeface="+mn-cs"/>
              </a:rPr>
              <a:t>And females are known to be more sensitive to perceived differences in speech. </a:t>
            </a:r>
          </a:p>
          <a:p>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58DD08D6-82A7-9045-8D87-49904F964781}" type="slidenum">
              <a:rPr lang="en-US" smtClean="0"/>
              <a:pPr/>
              <a:t>30</a:t>
            </a:fld>
            <a:endParaRPr lang="en-US"/>
          </a:p>
        </p:txBody>
      </p:sp>
    </p:spTree>
    <p:extLst>
      <p:ext uri="{BB962C8B-B14F-4D97-AF65-F5344CB8AC3E}">
        <p14:creationId xmlns:p14="http://schemas.microsoft.com/office/powerpoint/2010/main" val="3555797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Predictions made by these theories: in </a:t>
            </a:r>
            <a:r>
              <a:rPr lang="en-US" sz="1200" kern="1200" dirty="0" err="1">
                <a:solidFill>
                  <a:schemeClr val="tx1"/>
                </a:solidFill>
                <a:effectLst/>
                <a:latin typeface="+mn-lt"/>
                <a:ea typeface="+mn-ea"/>
                <a:cs typeface="+mn-cs"/>
              </a:rPr>
              <a:t>MFconversations</a:t>
            </a:r>
            <a:r>
              <a:rPr lang="en-US" sz="1200" kern="1200" dirty="0">
                <a:solidFill>
                  <a:schemeClr val="tx1"/>
                </a:solidFill>
                <a:effectLst/>
                <a:latin typeface="+mn-lt"/>
                <a:ea typeface="+mn-ea"/>
                <a:cs typeface="+mn-cs"/>
              </a:rPr>
              <a:t>, females should entrain more. There should be more entrainment in FF conversations than MM conversations.  Previous</a:t>
            </a:r>
            <a:r>
              <a:rPr lang="en-US" sz="1200" kern="1200" baseline="0" dirty="0">
                <a:solidFill>
                  <a:schemeClr val="tx1"/>
                </a:solidFill>
                <a:effectLst/>
                <a:latin typeface="+mn-lt"/>
                <a:ea typeface="+mn-ea"/>
                <a:cs typeface="+mn-cs"/>
              </a:rPr>
              <a:t> literature has found support and counter evidence for all theories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8DD08D6-82A7-9045-8D87-49904F964781}" type="slidenum">
              <a:rPr lang="en-US" smtClean="0"/>
              <a:pPr/>
              <a:t>31</a:t>
            </a:fld>
            <a:endParaRPr lang="en-US"/>
          </a:p>
        </p:txBody>
      </p:sp>
    </p:spTree>
    <p:extLst>
      <p:ext uri="{BB962C8B-B14F-4D97-AF65-F5344CB8AC3E}">
        <p14:creationId xmlns:p14="http://schemas.microsoft.com/office/powerpoint/2010/main" val="15982959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we calculate</a:t>
            </a:r>
            <a:r>
              <a:rPr lang="en-US" baseline="0" dirty="0"/>
              <a:t> partner similarity and non-partner similarity</a:t>
            </a:r>
          </a:p>
        </p:txBody>
      </p:sp>
      <p:sp>
        <p:nvSpPr>
          <p:cNvPr id="4" name="Slide Number Placeholder 3"/>
          <p:cNvSpPr>
            <a:spLocks noGrp="1"/>
          </p:cNvSpPr>
          <p:nvPr>
            <p:ph type="sldNum" sz="quarter" idx="10"/>
          </p:nvPr>
        </p:nvSpPr>
        <p:spPr/>
        <p:txBody>
          <a:bodyPr/>
          <a:lstStyle/>
          <a:p>
            <a:fld id="{58DD08D6-82A7-9045-8D87-49904F964781}" type="slidenum">
              <a:rPr lang="en-US" smtClean="0"/>
              <a:pPr/>
              <a:t>32</a:t>
            </a:fld>
            <a:endParaRPr lang="en-US"/>
          </a:p>
        </p:txBody>
      </p:sp>
    </p:spTree>
    <p:extLst>
      <p:ext uri="{BB962C8B-B14F-4D97-AF65-F5344CB8AC3E}">
        <p14:creationId xmlns:p14="http://schemas.microsoft.com/office/powerpoint/2010/main" val="9821689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 are the results of our analyses. More entrainment in FM than in FF and then even less in MM where there are also differences between language</a:t>
            </a:r>
            <a:endParaRPr lang="en-US" dirty="0"/>
          </a:p>
        </p:txBody>
      </p:sp>
      <p:sp>
        <p:nvSpPr>
          <p:cNvPr id="4" name="Slide Number Placeholder 3"/>
          <p:cNvSpPr>
            <a:spLocks noGrp="1"/>
          </p:cNvSpPr>
          <p:nvPr>
            <p:ph type="sldNum" sz="quarter" idx="10"/>
          </p:nvPr>
        </p:nvSpPr>
        <p:spPr/>
        <p:txBody>
          <a:bodyPr/>
          <a:lstStyle/>
          <a:p>
            <a:fld id="{58DD08D6-82A7-9045-8D87-49904F964781}" type="slidenum">
              <a:rPr lang="en-US" smtClean="0"/>
              <a:pPr/>
              <a:t>33</a:t>
            </a:fld>
            <a:endParaRPr lang="en-US"/>
          </a:p>
        </p:txBody>
      </p:sp>
    </p:spTree>
    <p:extLst>
      <p:ext uri="{BB962C8B-B14F-4D97-AF65-F5344CB8AC3E}">
        <p14:creationId xmlns:p14="http://schemas.microsoft.com/office/powerpoint/2010/main" val="5743661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find that mixed-gender pairs entrain on every single feature except f0 and intensity </a:t>
            </a:r>
          </a:p>
          <a:p>
            <a:r>
              <a:rPr lang="en-US" sz="1200" kern="1200" dirty="0">
                <a:solidFill>
                  <a:schemeClr val="tx1"/>
                </a:solidFill>
                <a:effectLst/>
                <a:latin typeface="+mn-lt"/>
                <a:ea typeface="+mn-ea"/>
                <a:cs typeface="+mn-cs"/>
              </a:rPr>
              <a:t>       min; and the pattern is very similar in Mandarin and English.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58DD08D6-82A7-9045-8D87-49904F964781}" type="slidenum">
              <a:rPr lang="en-US" smtClean="0"/>
              <a:pPr/>
              <a:t>34</a:t>
            </a:fld>
            <a:endParaRPr lang="en-US"/>
          </a:p>
        </p:txBody>
      </p:sp>
    </p:spTree>
    <p:extLst>
      <p:ext uri="{BB962C8B-B14F-4D97-AF65-F5344CB8AC3E}">
        <p14:creationId xmlns:p14="http://schemas.microsoft.com/office/powerpoint/2010/main" val="128657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solidFill>
                  <a:srgbClr val="FF0000"/>
                </a:solidFill>
                <a:latin typeface="Times New Roman" charset="0"/>
                <a:cs typeface="+mn-cs"/>
              </a:rPr>
              <a:t>Speech Accommodation Theory</a:t>
            </a:r>
            <a:r>
              <a:rPr lang="en-US" dirty="0">
                <a:solidFill>
                  <a:srgbClr val="000000"/>
                </a:solidFill>
                <a:latin typeface="Times New Roman" charset="0"/>
                <a:cs typeface="+mn-cs"/>
              </a:rPr>
              <a:t>:  “</a:t>
            </a:r>
            <a:r>
              <a:rPr lang="en-US" i="1" dirty="0">
                <a:latin typeface="Times New Roman" charset="0"/>
                <a:cs typeface="+mn-cs"/>
              </a:rPr>
              <a:t>In conversation, people tend to adapt their communicative behavior to that of their conversational partner.” (Giles et al </a:t>
            </a:r>
            <a:r>
              <a:rPr lang="fr-FR" i="1" dirty="0">
                <a:latin typeface="Times New Roman" charset="0"/>
                <a:cs typeface="+mn-cs"/>
              </a:rPr>
              <a:t>’</a:t>
            </a:r>
            <a:r>
              <a:rPr lang="en-US" i="1" dirty="0">
                <a:latin typeface="Times New Roman" charset="0"/>
                <a:cs typeface="+mn-cs"/>
              </a:rPr>
              <a:t>87)</a:t>
            </a:r>
          </a:p>
          <a:p>
            <a:pPr>
              <a:defRPr/>
            </a:pPr>
            <a:endParaRPr lang="en-US" i="1" dirty="0">
              <a:latin typeface="Times New Roman" charset="0"/>
              <a:cs typeface="+mn-cs"/>
            </a:endParaRPr>
          </a:p>
          <a:p>
            <a:pPr>
              <a:defRPr/>
            </a:pPr>
            <a:r>
              <a:rPr lang="en-US" i="1" dirty="0">
                <a:latin typeface="Times New Roman" charset="0"/>
                <a:cs typeface="+mn-cs"/>
              </a:rPr>
              <a:t>Communication mode:  entrainment and social desirability:  measured vocalizations, pauses</a:t>
            </a:r>
            <a:r>
              <a:rPr lang="en-US" i="1">
                <a:latin typeface="Times New Roman" charset="0"/>
                <a:cs typeface="+mn-cs"/>
              </a:rPr>
              <a:t>, switching pauses</a:t>
            </a:r>
            <a:endParaRPr lang="en-US" i="1" dirty="0">
              <a:latin typeface="Times New Roman" charset="0"/>
              <a:cs typeface="+mn-cs"/>
            </a:endParaRPr>
          </a:p>
          <a:p>
            <a:pPr>
              <a:defRPr/>
            </a:pPr>
            <a:endParaRPr lang="en-US" b="1" i="1" dirty="0">
              <a:latin typeface="Times New Roman" charset="0"/>
              <a:cs typeface="+mn-cs"/>
            </a:endParaRPr>
          </a:p>
          <a:p>
            <a:pPr>
              <a:defRPr/>
            </a:pPr>
            <a:r>
              <a:rPr lang="en-US" b="1" i="1" dirty="0"/>
              <a:t>Chameleon Effect:</a:t>
            </a:r>
            <a:r>
              <a:rPr lang="en-US" dirty="0">
                <a:solidFill>
                  <a:srgbClr val="FF0000"/>
                </a:solidFill>
              </a:rPr>
              <a:t> Non-conscious </a:t>
            </a:r>
            <a:r>
              <a:rPr lang="en-US" b="1" i="1" dirty="0">
                <a:solidFill>
                  <a:srgbClr val="FF0000"/>
                </a:solidFill>
              </a:rPr>
              <a:t>mimicry</a:t>
            </a:r>
            <a:r>
              <a:rPr lang="en-US" dirty="0">
                <a:solidFill>
                  <a:srgbClr val="FF0000"/>
                </a:solidFill>
              </a:rPr>
              <a:t> </a:t>
            </a:r>
            <a:r>
              <a:rPr lang="en-US" dirty="0"/>
              <a:t>of the postures, mannerisms, facial expressions, and other behaviors of one's interaction partners </a:t>
            </a:r>
            <a:r>
              <a:rPr lang="en-US" sz="1600" dirty="0"/>
              <a:t>(Chartrand &amp; </a:t>
            </a:r>
            <a:r>
              <a:rPr lang="en-US" sz="1600" dirty="0" err="1"/>
              <a:t>Bargh</a:t>
            </a:r>
            <a:r>
              <a:rPr lang="en-US" sz="1600" dirty="0"/>
              <a:t> 1999).</a:t>
            </a:r>
          </a:p>
          <a:p>
            <a:pPr>
              <a:defRPr/>
            </a:pPr>
            <a:endParaRPr lang="en-US" sz="1600" b="1" i="1" dirty="0"/>
          </a:p>
          <a:p>
            <a:pPr>
              <a:defRPr/>
            </a:pPr>
            <a:r>
              <a:rPr lang="en-US" b="1" i="1" dirty="0"/>
              <a:t>Perception-behavior link</a:t>
            </a:r>
            <a:r>
              <a:rPr lang="en-US" dirty="0"/>
              <a:t>: the </a:t>
            </a:r>
            <a:r>
              <a:rPr lang="en-US" dirty="0">
                <a:solidFill>
                  <a:srgbClr val="FF0000"/>
                </a:solidFill>
              </a:rPr>
              <a:t>underlying mechanism </a:t>
            </a:r>
            <a:r>
              <a:rPr lang="en-US" dirty="0"/>
              <a:t>for the Chameleon Effect --- “ Unintentional, </a:t>
            </a:r>
            <a:r>
              <a:rPr lang="en-US" dirty="0">
                <a:solidFill>
                  <a:srgbClr val="FF0000"/>
                </a:solidFill>
              </a:rPr>
              <a:t>non-conscious </a:t>
            </a:r>
            <a:r>
              <a:rPr lang="en-US" b="1" i="1" dirty="0">
                <a:solidFill>
                  <a:srgbClr val="FF0000"/>
                </a:solidFill>
              </a:rPr>
              <a:t>effects</a:t>
            </a:r>
            <a:r>
              <a:rPr lang="en-US" dirty="0">
                <a:solidFill>
                  <a:srgbClr val="FF0000"/>
                </a:solidFill>
              </a:rPr>
              <a:t> </a:t>
            </a:r>
            <a:r>
              <a:rPr lang="en-US" dirty="0"/>
              <a:t>of social perception on social behavior”</a:t>
            </a:r>
            <a:r>
              <a:rPr lang="en-US" sz="1600" dirty="0"/>
              <a:t> (Chartrand, Maddux, &amp; Lakin, 2005)</a:t>
            </a:r>
            <a:endParaRPr lang="zh-CN" altLang="en-US" sz="1600" dirty="0"/>
          </a:p>
          <a:p>
            <a:pPr marL="228600" indent="-228600">
              <a:buAutoNum type="arabicPeriod"/>
            </a:pPr>
            <a:endParaRPr lang="en-US" baseline="0" dirty="0"/>
          </a:p>
        </p:txBody>
      </p:sp>
      <p:sp>
        <p:nvSpPr>
          <p:cNvPr id="4" name="Slide Number Placeholder 3"/>
          <p:cNvSpPr>
            <a:spLocks noGrp="1"/>
          </p:cNvSpPr>
          <p:nvPr>
            <p:ph type="sldNum" sz="quarter" idx="10"/>
          </p:nvPr>
        </p:nvSpPr>
        <p:spPr/>
        <p:txBody>
          <a:bodyPr/>
          <a:lstStyle/>
          <a:p>
            <a:fld id="{32492F52-A338-644C-A768-571BB0FBDC85}" type="slidenum">
              <a:rPr lang="en-US" smtClean="0"/>
              <a:t>8</a:t>
            </a:fld>
            <a:endParaRPr lang="en-US"/>
          </a:p>
        </p:txBody>
      </p:sp>
    </p:spTree>
    <p:extLst>
      <p:ext uri="{BB962C8B-B14F-4D97-AF65-F5344CB8AC3E}">
        <p14:creationId xmlns:p14="http://schemas.microsoft.com/office/powerpoint/2010/main" val="20753904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female pairs entrain on everything except intensity min and F0 features; </a:t>
            </a:r>
          </a:p>
          <a:p>
            <a:r>
              <a:rPr lang="en-US" sz="1200" kern="1200" dirty="0">
                <a:solidFill>
                  <a:schemeClr val="tx1"/>
                </a:solidFill>
                <a:effectLst/>
                <a:latin typeface="+mn-lt"/>
                <a:ea typeface="+mn-ea"/>
                <a:cs typeface="+mn-cs"/>
              </a:rPr>
              <a:t>       and the pattern is very similar in Mandarin and English. </a:t>
            </a:r>
          </a:p>
          <a:p>
            <a:r>
              <a:rPr lang="en-US" sz="1200" kern="1200" dirty="0">
                <a:solidFill>
                  <a:schemeClr val="tx1"/>
                </a:solidFill>
                <a:effectLst/>
                <a:latin typeface="+mn-lt"/>
                <a:ea typeface="+mn-ea"/>
                <a:cs typeface="+mn-cs"/>
              </a:rPr>
              <a:t>       For the prediction that female pairs entrain the most – we don’t find support for that.</a:t>
            </a:r>
          </a:p>
        </p:txBody>
      </p:sp>
      <p:sp>
        <p:nvSpPr>
          <p:cNvPr id="4" name="Slide Number Placeholder 3"/>
          <p:cNvSpPr>
            <a:spLocks noGrp="1"/>
          </p:cNvSpPr>
          <p:nvPr>
            <p:ph type="sldNum" sz="quarter" idx="10"/>
          </p:nvPr>
        </p:nvSpPr>
        <p:spPr/>
        <p:txBody>
          <a:bodyPr/>
          <a:lstStyle/>
          <a:p>
            <a:fld id="{58DD08D6-82A7-9045-8D87-49904F964781}" type="slidenum">
              <a:rPr lang="en-US" smtClean="0"/>
              <a:pPr/>
              <a:t>35</a:t>
            </a:fld>
            <a:endParaRPr lang="en-US"/>
          </a:p>
        </p:txBody>
      </p:sp>
    </p:spTree>
    <p:extLst>
      <p:ext uri="{BB962C8B-B14F-4D97-AF65-F5344CB8AC3E}">
        <p14:creationId xmlns:p14="http://schemas.microsoft.com/office/powerpoint/2010/main" val="17357375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male pairs only entrain in  speaking rate in Mandarin, while they entrain more on  intensity and duration in English. </a:t>
            </a:r>
          </a:p>
        </p:txBody>
      </p:sp>
      <p:sp>
        <p:nvSpPr>
          <p:cNvPr id="4" name="Slide Number Placeholder 3"/>
          <p:cNvSpPr>
            <a:spLocks noGrp="1"/>
          </p:cNvSpPr>
          <p:nvPr>
            <p:ph type="sldNum" sz="quarter" idx="10"/>
          </p:nvPr>
        </p:nvSpPr>
        <p:spPr/>
        <p:txBody>
          <a:bodyPr/>
          <a:lstStyle/>
          <a:p>
            <a:fld id="{58DD08D6-82A7-9045-8D87-49904F964781}" type="slidenum">
              <a:rPr lang="en-US" smtClean="0"/>
              <a:pPr/>
              <a:t>36</a:t>
            </a:fld>
            <a:endParaRPr lang="en-US"/>
          </a:p>
        </p:txBody>
      </p:sp>
    </p:spTree>
    <p:extLst>
      <p:ext uri="{BB962C8B-B14F-4D97-AF65-F5344CB8AC3E}">
        <p14:creationId xmlns:p14="http://schemas.microsoft.com/office/powerpoint/2010/main" val="7768411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what’s really interesting is that we find a very similar pattern in English and Mandarin: mixed-gender pairs entrain the most, then female pairs, then male pairs.</a:t>
            </a:r>
          </a:p>
          <a:p>
            <a:r>
              <a:rPr lang="en-US" sz="1200" kern="1200" dirty="0">
                <a:solidFill>
                  <a:schemeClr val="tx1"/>
                </a:solidFill>
                <a:effectLst/>
                <a:latin typeface="+mn-lt"/>
                <a:ea typeface="+mn-ea"/>
                <a:cs typeface="+mn-cs"/>
              </a:rPr>
              <a:t>      in both number of features entrained on and degree of entrainment: males entrain the least, mixed-gender entrain the most.</a:t>
            </a:r>
          </a:p>
          <a:p>
            <a:r>
              <a:rPr lang="en-US" sz="1200" kern="1200" dirty="0">
                <a:solidFill>
                  <a:schemeClr val="tx1"/>
                </a:solidFill>
                <a:effectLst/>
                <a:latin typeface="+mn-lt"/>
                <a:ea typeface="+mn-ea"/>
                <a:cs typeface="+mn-cs"/>
              </a:rPr>
              <a:t>      theories of dominance are not supported, theories of perception partially supported.</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58DD08D6-82A7-9045-8D87-49904F964781}" type="slidenum">
              <a:rPr lang="en-US" smtClean="0"/>
              <a:pPr/>
              <a:t>37</a:t>
            </a:fld>
            <a:endParaRPr lang="en-US"/>
          </a:p>
        </p:txBody>
      </p:sp>
    </p:spTree>
    <p:extLst>
      <p:ext uri="{BB962C8B-B14F-4D97-AF65-F5344CB8AC3E}">
        <p14:creationId xmlns:p14="http://schemas.microsoft.com/office/powerpoint/2010/main" val="14180519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www.cs.columbia.edu</a:t>
            </a:r>
            <a:r>
              <a:rPr lang="en-US" dirty="0"/>
              <a:t>/speech/</a:t>
            </a:r>
            <a:r>
              <a:rPr lang="en-US" dirty="0" err="1"/>
              <a:t>PaperFiles</a:t>
            </a:r>
            <a:r>
              <a:rPr lang="en-US" dirty="0"/>
              <a:t>/2012/N12-1002.pdf</a:t>
            </a:r>
          </a:p>
        </p:txBody>
      </p:sp>
      <p:sp>
        <p:nvSpPr>
          <p:cNvPr id="4" name="Slide Number Placeholder 3"/>
          <p:cNvSpPr>
            <a:spLocks noGrp="1"/>
          </p:cNvSpPr>
          <p:nvPr>
            <p:ph type="sldNum" sz="quarter" idx="5"/>
          </p:nvPr>
        </p:nvSpPr>
        <p:spPr/>
        <p:txBody>
          <a:bodyPr/>
          <a:lstStyle/>
          <a:p>
            <a:fld id="{EB852A1C-1FF8-1E47-9FB8-7A686FDCE2A1}" type="slidenum">
              <a:rPr lang="en-US" smtClean="0"/>
              <a:pPr/>
              <a:t>38</a:t>
            </a:fld>
            <a:endParaRPr lang="en-US"/>
          </a:p>
        </p:txBody>
      </p:sp>
    </p:spTree>
    <p:extLst>
      <p:ext uri="{BB962C8B-B14F-4D97-AF65-F5344CB8AC3E}">
        <p14:creationId xmlns:p14="http://schemas.microsoft.com/office/powerpoint/2010/main" val="22615226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Native speakers, paid $.30</a:t>
            </a:r>
            <a:r>
              <a:rPr lang="en-US" baseline="0" dirty="0"/>
              <a:t> per hit.  Each hit an entire objects game.  Examined conversations with 5 raters rating yes or no for each question.  Score is # who said “yes” to question.</a:t>
            </a:r>
            <a:endParaRPr lang="en-US" dirty="0"/>
          </a:p>
        </p:txBody>
      </p:sp>
      <p:sp>
        <p:nvSpPr>
          <p:cNvPr id="4" name="Slide Number Placeholder 3"/>
          <p:cNvSpPr>
            <a:spLocks noGrp="1"/>
          </p:cNvSpPr>
          <p:nvPr>
            <p:ph type="sldNum" sz="quarter" idx="10"/>
          </p:nvPr>
        </p:nvSpPr>
        <p:spPr/>
        <p:txBody>
          <a:bodyPr/>
          <a:lstStyle/>
          <a:p>
            <a:pPr>
              <a:defRPr/>
            </a:pPr>
            <a:fld id="{7D85F7D9-5A21-4F43-ACA6-B7652882014C}" type="slidenum">
              <a:rPr lang="en-US" smtClean="0"/>
              <a:pPr>
                <a:defRPr/>
              </a:pPr>
              <a:t>39</a:t>
            </a:fld>
            <a:endParaRPr lang="en-US"/>
          </a:p>
        </p:txBody>
      </p:sp>
    </p:spTree>
    <p:extLst>
      <p:ext uri="{BB962C8B-B14F-4D97-AF65-F5344CB8AC3E}">
        <p14:creationId xmlns:p14="http://schemas.microsoft.com/office/powerpoint/2010/main" val="7035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0" i="0" u="none" strike="noStrike" kern="1200" baseline="0" dirty="0">
                <a:solidFill>
                  <a:schemeClr val="tx1"/>
                </a:solidFill>
                <a:latin typeface="Times New Roman" pitchFamily="18" charset="0"/>
                <a:ea typeface="ＭＳ Ｐゴシック" charset="0"/>
                <a:cs typeface="ＭＳ Ｐゴシック" charset="0"/>
              </a:rPr>
              <a:t>Based on Communication Accommodation Theory, we would expect gives encouragement,</a:t>
            </a:r>
          </a:p>
          <a:p>
            <a:r>
              <a:rPr lang="en-US" sz="1200" b="0" i="0" u="none" strike="noStrike" kern="1200" baseline="0" dirty="0">
                <a:solidFill>
                  <a:schemeClr val="tx1"/>
                </a:solidFill>
                <a:latin typeface="Times New Roman" pitchFamily="18" charset="0"/>
                <a:ea typeface="ＭＳ Ｐゴシック" charset="0"/>
                <a:cs typeface="ＭＳ Ｐゴシック" charset="0"/>
              </a:rPr>
              <a:t>a variable representing a desirable social characteristic,</a:t>
            </a:r>
          </a:p>
          <a:p>
            <a:r>
              <a:rPr lang="en-US" sz="1200" b="0" i="0" u="none" strike="noStrike" kern="1200" baseline="0" dirty="0">
                <a:solidFill>
                  <a:schemeClr val="tx1"/>
                </a:solidFill>
                <a:latin typeface="Times New Roman" pitchFamily="18" charset="0"/>
                <a:ea typeface="ＭＳ Ｐゴシック" charset="0"/>
                <a:cs typeface="ＭＳ Ｐゴシック" charset="0"/>
              </a:rPr>
              <a:t>to be positively correlated with entrainment.</a:t>
            </a:r>
          </a:p>
          <a:p>
            <a:r>
              <a:rPr lang="en-US" sz="1200" b="0" i="0" u="none" strike="noStrike" kern="1200" baseline="0" dirty="0">
                <a:solidFill>
                  <a:schemeClr val="tx1"/>
                </a:solidFill>
                <a:latin typeface="Times New Roman" pitchFamily="18" charset="0"/>
                <a:ea typeface="ＭＳ Ｐゴシック" charset="0"/>
                <a:cs typeface="ＭＳ Ｐゴシック" charset="0"/>
              </a:rPr>
              <a:t>Conversely, conversation awkward should be</a:t>
            </a:r>
          </a:p>
          <a:p>
            <a:r>
              <a:rPr lang="en-US" sz="1200" b="0" i="0" u="none" strike="noStrike" kern="1200" baseline="0" dirty="0">
                <a:solidFill>
                  <a:schemeClr val="tx1"/>
                </a:solidFill>
                <a:latin typeface="Times New Roman" pitchFamily="18" charset="0"/>
                <a:ea typeface="ＭＳ Ｐゴシック" charset="0"/>
                <a:cs typeface="ＭＳ Ｐゴシック" charset="0"/>
              </a:rPr>
              <a:t>negatively correlated with entrainment. We note that</a:t>
            </a:r>
          </a:p>
          <a:p>
            <a:r>
              <a:rPr lang="en-US" sz="1200" b="0" i="0" u="none" strike="noStrike" kern="1200" baseline="0" dirty="0">
                <a:solidFill>
                  <a:schemeClr val="tx1"/>
                </a:solidFill>
                <a:latin typeface="Times New Roman" pitchFamily="18" charset="0"/>
                <a:ea typeface="ＭＳ Ｐゴシック" charset="0"/>
                <a:cs typeface="ＭＳ Ｐゴシック" charset="0"/>
              </a:rPr>
              <a:t>trying to be liked is negatively correlated with the</a:t>
            </a:r>
          </a:p>
          <a:p>
            <a:r>
              <a:rPr lang="en-US" sz="1200" b="0" i="0" u="none" strike="noStrike" kern="1200" baseline="0" dirty="0">
                <a:solidFill>
                  <a:schemeClr val="tx1"/>
                </a:solidFill>
                <a:latin typeface="Times New Roman" pitchFamily="18" charset="0"/>
                <a:ea typeface="ＭＳ Ｐゴシック" charset="0"/>
                <a:cs typeface="ＭＳ Ｐゴシック" charset="0"/>
              </a:rPr>
              <a:t>like more variable in our data – that is, annotators</a:t>
            </a:r>
          </a:p>
          <a:p>
            <a:r>
              <a:rPr lang="en-US" sz="1200" b="0" i="0" u="none" strike="noStrike" kern="1200" baseline="0" dirty="0">
                <a:solidFill>
                  <a:schemeClr val="tx1"/>
                </a:solidFill>
                <a:latin typeface="Times New Roman" pitchFamily="18" charset="0"/>
                <a:ea typeface="ＭＳ Ｐゴシック" charset="0"/>
                <a:cs typeface="ＭＳ Ｐゴシック" charset="0"/>
              </a:rPr>
              <a:t>were less likely to prefer speakers whom they perceived</a:t>
            </a:r>
          </a:p>
          <a:p>
            <a:r>
              <a:rPr lang="en-US" sz="1200" b="0" i="0" u="none" strike="noStrike" kern="1200" baseline="0" dirty="0">
                <a:solidFill>
                  <a:schemeClr val="tx1"/>
                </a:solidFill>
                <a:latin typeface="Times New Roman" pitchFamily="18" charset="0"/>
                <a:ea typeface="ＭＳ Ｐゴシック" charset="0"/>
                <a:cs typeface="ＭＳ Ｐゴシック" charset="0"/>
              </a:rPr>
              <a:t>as trying to be liked. This reflects the intuition</a:t>
            </a:r>
          </a:p>
          <a:p>
            <a:r>
              <a:rPr lang="en-US" sz="1200" b="0" i="0" u="none" strike="noStrike" kern="1200" baseline="0" dirty="0">
                <a:solidFill>
                  <a:schemeClr val="tx1"/>
                </a:solidFill>
                <a:latin typeface="Times New Roman" pitchFamily="18" charset="0"/>
                <a:ea typeface="ＭＳ Ｐゴシック" charset="0"/>
                <a:cs typeface="ＭＳ Ｐゴシック" charset="0"/>
              </a:rPr>
              <a:t>that someone overly eager to be liked may</a:t>
            </a:r>
          </a:p>
          <a:p>
            <a:r>
              <a:rPr lang="en-US" sz="1200" b="0" i="0" u="none" strike="noStrike" kern="1200" baseline="0" dirty="0">
                <a:solidFill>
                  <a:schemeClr val="tx1"/>
                </a:solidFill>
                <a:latin typeface="Times New Roman" pitchFamily="18" charset="0"/>
                <a:ea typeface="ＭＳ Ｐゴシック" charset="0"/>
                <a:cs typeface="ＭＳ Ｐゴシック" charset="0"/>
              </a:rPr>
              <a:t>be perceived as annoying and socially inept. However,</a:t>
            </a:r>
          </a:p>
          <a:p>
            <a:r>
              <a:rPr lang="en-US" sz="1200" b="0" i="0" u="none" strike="noStrike" kern="1200" baseline="0" dirty="0">
                <a:solidFill>
                  <a:schemeClr val="tx1"/>
                </a:solidFill>
                <a:latin typeface="Times New Roman" pitchFamily="18" charset="0"/>
                <a:ea typeface="ＭＳ Ｐゴシック" charset="0"/>
                <a:cs typeface="ＭＳ Ｐゴシック" charset="0"/>
              </a:rPr>
              <a:t>similarity-attraction theory states that similarity</a:t>
            </a:r>
          </a:p>
          <a:p>
            <a:r>
              <a:rPr lang="en-US" sz="1200" b="0" i="0" u="none" strike="noStrike" kern="1200" baseline="0" dirty="0">
                <a:solidFill>
                  <a:schemeClr val="tx1"/>
                </a:solidFill>
                <a:latin typeface="Times New Roman" pitchFamily="18" charset="0"/>
                <a:ea typeface="ＭＳ Ｐゴシック" charset="0"/>
                <a:cs typeface="ＭＳ Ｐゴシック" charset="0"/>
              </a:rPr>
              <a:t>promotes attraction, and someone might therefore</a:t>
            </a:r>
          </a:p>
          <a:p>
            <a:r>
              <a:rPr lang="en-US" sz="1200" b="0" i="0" u="none" strike="noStrike" kern="1200" baseline="0" dirty="0">
                <a:solidFill>
                  <a:schemeClr val="tx1"/>
                </a:solidFill>
                <a:latin typeface="Times New Roman" pitchFamily="18" charset="0"/>
                <a:ea typeface="ＭＳ Ｐゴシック" charset="0"/>
                <a:cs typeface="ＭＳ Ｐゴシック" charset="0"/>
              </a:rPr>
              <a:t>entrain in order to obtain his partner’s social</a:t>
            </a:r>
          </a:p>
          <a:p>
            <a:r>
              <a:rPr lang="en-US" sz="1200" b="0" i="0" u="none" strike="noStrike" kern="1200" baseline="0" dirty="0">
                <a:solidFill>
                  <a:schemeClr val="tx1"/>
                </a:solidFill>
                <a:latin typeface="Times New Roman" pitchFamily="18" charset="0"/>
                <a:ea typeface="ＭＳ Ｐゴシック" charset="0"/>
                <a:cs typeface="ＭＳ Ｐゴシック" charset="0"/>
              </a:rPr>
              <a:t>approval. This idea is supported by </a:t>
            </a:r>
            <a:r>
              <a:rPr lang="en-US" sz="1200" b="0" i="0" u="none" strike="noStrike" kern="1200" baseline="0" dirty="0" err="1">
                <a:solidFill>
                  <a:schemeClr val="tx1"/>
                </a:solidFill>
                <a:latin typeface="Times New Roman" pitchFamily="18" charset="0"/>
                <a:ea typeface="ＭＳ Ｐゴシック" charset="0"/>
                <a:cs typeface="ＭＳ Ｐゴシック" charset="0"/>
              </a:rPr>
              <a:t>Natale’s</a:t>
            </a:r>
            <a:r>
              <a:rPr lang="en-US" sz="1200" b="0" i="0" u="none" strike="noStrike" kern="1200" baseline="0" dirty="0">
                <a:solidFill>
                  <a:schemeClr val="tx1"/>
                </a:solidFill>
                <a:latin typeface="Times New Roman" pitchFamily="18" charset="0"/>
                <a:ea typeface="ＭＳ Ｐゴシック" charset="0"/>
                <a:cs typeface="ＭＳ Ｐゴシック" charset="0"/>
              </a:rPr>
              <a:t> finding</a:t>
            </a:r>
          </a:p>
          <a:p>
            <a:r>
              <a:rPr lang="en-US" sz="1200" b="0" i="0" u="none" strike="noStrike" kern="1200" baseline="0" dirty="0">
                <a:solidFill>
                  <a:schemeClr val="tx1"/>
                </a:solidFill>
                <a:latin typeface="Times New Roman" pitchFamily="18" charset="0"/>
                <a:ea typeface="ＭＳ Ｐゴシック" charset="0"/>
                <a:cs typeface="ＭＳ Ｐゴシック" charset="0"/>
              </a:rPr>
              <a:t>that the need for social approval is predictive</a:t>
            </a:r>
          </a:p>
          <a:p>
            <a:r>
              <a:rPr lang="en-US" sz="1200" b="0" i="0" u="none" strike="noStrike" kern="1200" baseline="0" dirty="0">
                <a:solidFill>
                  <a:schemeClr val="tx1"/>
                </a:solidFill>
                <a:latin typeface="Times New Roman" pitchFamily="18" charset="0"/>
                <a:ea typeface="ＭＳ Ｐゴシック" charset="0"/>
                <a:cs typeface="ＭＳ Ｐゴシック" charset="0"/>
              </a:rPr>
              <a:t>of the degree of a speaker’s convergence on intensity</a:t>
            </a:r>
          </a:p>
          <a:p>
            <a:r>
              <a:rPr lang="en-US" sz="1200" b="0" i="0" u="none" strike="noStrike" kern="1200" baseline="0" dirty="0">
                <a:solidFill>
                  <a:schemeClr val="tx1"/>
                </a:solidFill>
                <a:latin typeface="Times New Roman" pitchFamily="18" charset="0"/>
                <a:ea typeface="ＭＳ Ｐゴシック" charset="0"/>
                <a:cs typeface="ＭＳ Ｐゴシック" charset="0"/>
              </a:rPr>
              <a:t>(</a:t>
            </a:r>
            <a:r>
              <a:rPr lang="en-US" sz="1200" b="0" i="0" u="none" strike="noStrike" kern="1200" baseline="0" dirty="0" err="1">
                <a:solidFill>
                  <a:schemeClr val="tx1"/>
                </a:solidFill>
                <a:latin typeface="Times New Roman" pitchFamily="18" charset="0"/>
                <a:ea typeface="ＭＳ Ｐゴシック" charset="0"/>
                <a:cs typeface="ＭＳ Ｐゴシック" charset="0"/>
              </a:rPr>
              <a:t>Natale</a:t>
            </a:r>
            <a:r>
              <a:rPr lang="en-US" sz="1200" b="0" i="0" u="none" strike="noStrike" kern="1200" baseline="0" dirty="0">
                <a:solidFill>
                  <a:schemeClr val="tx1"/>
                </a:solidFill>
                <a:latin typeface="Times New Roman" pitchFamily="18" charset="0"/>
                <a:ea typeface="ＭＳ Ｐゴシック" charset="0"/>
                <a:cs typeface="ＭＳ Ｐゴシック" charset="0"/>
              </a:rPr>
              <a:t>, 1975). We can therefore expect trying</a:t>
            </a:r>
          </a:p>
          <a:p>
            <a:r>
              <a:rPr lang="en-US" sz="1200" b="0" i="0" u="none" strike="noStrike" kern="1200" baseline="0" dirty="0">
                <a:solidFill>
                  <a:schemeClr val="tx1"/>
                </a:solidFill>
                <a:latin typeface="Times New Roman" pitchFamily="18" charset="0"/>
                <a:ea typeface="ＭＳ Ｐゴシック" charset="0"/>
                <a:cs typeface="ＭＳ Ｐゴシック" charset="0"/>
              </a:rPr>
              <a:t>to be liked to positively correlate with entrainment.</a:t>
            </a:r>
          </a:p>
          <a:p>
            <a:r>
              <a:rPr lang="en-US" sz="1200" b="0" i="0" u="none" strike="noStrike" kern="1200" baseline="0" dirty="0">
                <a:solidFill>
                  <a:schemeClr val="tx1"/>
                </a:solidFill>
                <a:latin typeface="Times New Roman" pitchFamily="18" charset="0"/>
                <a:ea typeface="ＭＳ Ｐゴシック" charset="0"/>
                <a:cs typeface="ＭＳ Ｐゴシック" charset="0"/>
              </a:rPr>
              <a:t>Speakers who are perceived as trying to dominate</a:t>
            </a:r>
          </a:p>
          <a:p>
            <a:r>
              <a:rPr lang="en-US" sz="1200" b="0" i="0" u="none" strike="noStrike" kern="1200" baseline="0" dirty="0">
                <a:solidFill>
                  <a:schemeClr val="tx1"/>
                </a:solidFill>
                <a:latin typeface="Times New Roman" pitchFamily="18" charset="0"/>
                <a:ea typeface="ＭＳ Ｐゴシック" charset="0"/>
                <a:cs typeface="ＭＳ Ｐゴシック" charset="0"/>
              </a:rPr>
              <a:t>may be overly entraining to their interlocutors in</a:t>
            </a:r>
          </a:p>
          <a:p>
            <a:r>
              <a:rPr lang="en-US" sz="1200" b="0" i="0" u="none" strike="noStrike" kern="1200" baseline="0" dirty="0">
                <a:solidFill>
                  <a:schemeClr val="tx1"/>
                </a:solidFill>
                <a:latin typeface="Times New Roman" pitchFamily="18" charset="0"/>
                <a:ea typeface="ＭＳ Ｐゴシック" charset="0"/>
                <a:cs typeface="ＭＳ Ｐゴシック" charset="0"/>
              </a:rPr>
              <a:t>what is sometimes called “dependency over-accommodation.”</a:t>
            </a:r>
          </a:p>
          <a:p>
            <a:r>
              <a:rPr lang="en-US" sz="1200" b="0" i="0" u="none" strike="noStrike" kern="1200" baseline="0" dirty="0">
                <a:solidFill>
                  <a:schemeClr val="tx1"/>
                </a:solidFill>
                <a:latin typeface="Times New Roman" pitchFamily="18" charset="0"/>
                <a:ea typeface="ＭＳ Ｐゴシック" charset="0"/>
                <a:cs typeface="ＭＳ Ｐゴシック" charset="0"/>
              </a:rPr>
              <a:t>Dependency over-accommodation causes</a:t>
            </a:r>
          </a:p>
          <a:p>
            <a:r>
              <a:rPr lang="en-US" sz="1200" b="0" i="0" u="none" strike="noStrike" kern="1200" baseline="0" dirty="0">
                <a:solidFill>
                  <a:schemeClr val="tx1"/>
                </a:solidFill>
                <a:latin typeface="Times New Roman" pitchFamily="18" charset="0"/>
                <a:ea typeface="ＭＳ Ｐゴシック" charset="0"/>
                <a:cs typeface="ＭＳ Ｐゴシック" charset="0"/>
              </a:rPr>
              <a:t>the interlocutor to appear dependent on the speaker</a:t>
            </a:r>
          </a:p>
          <a:p>
            <a:r>
              <a:rPr lang="en-US" sz="1200" b="0" i="0" u="none" strike="noStrike" kern="1200" baseline="0" dirty="0">
                <a:solidFill>
                  <a:schemeClr val="tx1"/>
                </a:solidFill>
                <a:latin typeface="Times New Roman" pitchFamily="18" charset="0"/>
                <a:ea typeface="ＭＳ Ｐゴシック" charset="0"/>
                <a:cs typeface="ＭＳ Ｐゴシック" charset="0"/>
              </a:rPr>
              <a:t>and gives the impression that the speaker is controlling</a:t>
            </a:r>
          </a:p>
          <a:p>
            <a:r>
              <a:rPr lang="en-US" sz="1200" b="0" i="0" u="none" strike="noStrike" kern="1200" baseline="0" dirty="0">
                <a:solidFill>
                  <a:schemeClr val="tx1"/>
                </a:solidFill>
                <a:latin typeface="Times New Roman" pitchFamily="18" charset="0"/>
                <a:ea typeface="ＭＳ Ｐゴシック" charset="0"/>
                <a:cs typeface="ＭＳ Ｐゴシック" charset="0"/>
              </a:rPr>
              <a:t>the conversation (West &amp; Turner, 2009).</a:t>
            </a:r>
            <a:endParaRPr lang="en-US" dirty="0"/>
          </a:p>
        </p:txBody>
      </p:sp>
      <p:sp>
        <p:nvSpPr>
          <p:cNvPr id="4" name="Slide Number Placeholder 3"/>
          <p:cNvSpPr>
            <a:spLocks noGrp="1"/>
          </p:cNvSpPr>
          <p:nvPr>
            <p:ph type="sldNum" sz="quarter" idx="10"/>
          </p:nvPr>
        </p:nvSpPr>
        <p:spPr/>
        <p:txBody>
          <a:bodyPr/>
          <a:lstStyle/>
          <a:p>
            <a:pPr>
              <a:defRPr/>
            </a:pPr>
            <a:fld id="{7D85F7D9-5A21-4F43-ACA6-B7652882014C}" type="slidenum">
              <a:rPr lang="en-US" smtClean="0"/>
              <a:pPr>
                <a:defRPr/>
              </a:pPr>
              <a:t>41</a:t>
            </a:fld>
            <a:endParaRPr lang="en-US"/>
          </a:p>
        </p:txBody>
      </p:sp>
    </p:spTree>
    <p:extLst>
      <p:ext uri="{BB962C8B-B14F-4D97-AF65-F5344CB8AC3E}">
        <p14:creationId xmlns:p14="http://schemas.microsoft.com/office/powerpoint/2010/main" val="13602192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0" i="0" u="none" strike="noStrike" kern="1200" baseline="0" dirty="0">
                <a:solidFill>
                  <a:schemeClr val="tx1"/>
                </a:solidFill>
                <a:latin typeface="Times New Roman" pitchFamily="18" charset="0"/>
                <a:ea typeface="ＭＳ Ｐゴシック" charset="0"/>
                <a:cs typeface="ＭＳ Ｐゴシック" charset="0"/>
              </a:rPr>
              <a:t>Based on Communication Accommodation Theory, we would expect gives encouragement,</a:t>
            </a:r>
          </a:p>
          <a:p>
            <a:r>
              <a:rPr lang="en-US" sz="1200" b="0" i="0" u="none" strike="noStrike" kern="1200" baseline="0" dirty="0">
                <a:solidFill>
                  <a:schemeClr val="tx1"/>
                </a:solidFill>
                <a:latin typeface="Times New Roman" pitchFamily="18" charset="0"/>
                <a:ea typeface="ＭＳ Ｐゴシック" charset="0"/>
                <a:cs typeface="ＭＳ Ｐゴシック" charset="0"/>
              </a:rPr>
              <a:t>a variable representing a desirable social characteristic, to be positively correlated with entrainment.</a:t>
            </a:r>
          </a:p>
          <a:p>
            <a:r>
              <a:rPr lang="en-US" sz="1200" b="0" i="0" u="none" strike="noStrike" kern="1200" baseline="0" dirty="0">
                <a:solidFill>
                  <a:schemeClr val="tx1"/>
                </a:solidFill>
                <a:latin typeface="Times New Roman" pitchFamily="18" charset="0"/>
                <a:ea typeface="ＭＳ Ｐゴシック" charset="0"/>
                <a:cs typeface="ＭＳ Ｐゴシック" charset="0"/>
              </a:rPr>
              <a:t>Conversely, conversation awkward should be negatively correlated with entrainment. We note that</a:t>
            </a:r>
          </a:p>
          <a:p>
            <a:r>
              <a:rPr lang="en-US" sz="1200" b="0" i="0" u="none" strike="noStrike" kern="1200" baseline="0" dirty="0">
                <a:solidFill>
                  <a:schemeClr val="tx1"/>
                </a:solidFill>
                <a:latin typeface="Times New Roman" pitchFamily="18" charset="0"/>
                <a:ea typeface="ＭＳ Ｐゴシック" charset="0"/>
                <a:cs typeface="ＭＳ Ｐゴシック" charset="0"/>
              </a:rPr>
              <a:t>trying to be liked is negatively correlated with the like more variable in our data – that is, annotators</a:t>
            </a:r>
          </a:p>
          <a:p>
            <a:r>
              <a:rPr lang="en-US" sz="1200" b="0" i="0" u="none" strike="noStrike" kern="1200" baseline="0" dirty="0">
                <a:solidFill>
                  <a:schemeClr val="tx1"/>
                </a:solidFill>
                <a:latin typeface="Times New Roman" pitchFamily="18" charset="0"/>
                <a:ea typeface="ＭＳ Ｐゴシック" charset="0"/>
                <a:cs typeface="ＭＳ Ｐゴシック" charset="0"/>
              </a:rPr>
              <a:t>were less likely to prefer speakers whom they perceived as trying to be liked. This reflects the intuition</a:t>
            </a:r>
          </a:p>
          <a:p>
            <a:r>
              <a:rPr lang="en-US" sz="1200" b="0" i="0" u="none" strike="noStrike" kern="1200" baseline="0" dirty="0">
                <a:solidFill>
                  <a:schemeClr val="tx1"/>
                </a:solidFill>
                <a:latin typeface="Times New Roman" pitchFamily="18" charset="0"/>
                <a:ea typeface="ＭＳ Ｐゴシック" charset="0"/>
                <a:cs typeface="ＭＳ Ｐゴシック" charset="0"/>
              </a:rPr>
              <a:t>that someone overly eager to be liked may be perceived as annoying and socially inept. However,</a:t>
            </a:r>
          </a:p>
          <a:p>
            <a:r>
              <a:rPr lang="en-US" sz="1200" b="0" i="0" u="none" strike="noStrike" kern="1200" baseline="0" dirty="0">
                <a:solidFill>
                  <a:schemeClr val="tx1"/>
                </a:solidFill>
                <a:latin typeface="Times New Roman" pitchFamily="18" charset="0"/>
                <a:ea typeface="ＭＳ Ｐゴシック" charset="0"/>
                <a:cs typeface="ＭＳ Ｐゴシック" charset="0"/>
              </a:rPr>
              <a:t>similarity-attraction theory states that similarity promotes attraction, and someone might therefore</a:t>
            </a:r>
          </a:p>
          <a:p>
            <a:r>
              <a:rPr lang="en-US" sz="1200" b="0" i="0" u="none" strike="noStrike" kern="1200" baseline="0" dirty="0">
                <a:solidFill>
                  <a:schemeClr val="tx1"/>
                </a:solidFill>
                <a:latin typeface="Times New Roman" pitchFamily="18" charset="0"/>
                <a:ea typeface="ＭＳ Ｐゴシック" charset="0"/>
                <a:cs typeface="ＭＳ Ｐゴシック" charset="0"/>
              </a:rPr>
              <a:t>entrain in order to obtain his partner’s social approval. This idea is supported by </a:t>
            </a:r>
            <a:r>
              <a:rPr lang="en-US" sz="1200" b="0" i="0" u="none" strike="noStrike" kern="1200" baseline="0" dirty="0" err="1">
                <a:solidFill>
                  <a:schemeClr val="tx1"/>
                </a:solidFill>
                <a:latin typeface="Times New Roman" pitchFamily="18" charset="0"/>
                <a:ea typeface="ＭＳ Ｐゴシック" charset="0"/>
                <a:cs typeface="ＭＳ Ｐゴシック" charset="0"/>
              </a:rPr>
              <a:t>Natale’s</a:t>
            </a:r>
            <a:r>
              <a:rPr lang="en-US" sz="1200" b="0" i="0" u="none" strike="noStrike" kern="1200" baseline="0" dirty="0">
                <a:solidFill>
                  <a:schemeClr val="tx1"/>
                </a:solidFill>
                <a:latin typeface="Times New Roman" pitchFamily="18" charset="0"/>
                <a:ea typeface="ＭＳ Ｐゴシック" charset="0"/>
                <a:cs typeface="ＭＳ Ｐゴシック" charset="0"/>
              </a:rPr>
              <a:t> finding</a:t>
            </a:r>
          </a:p>
          <a:p>
            <a:r>
              <a:rPr lang="en-US" sz="1200" b="0" i="0" u="none" strike="noStrike" kern="1200" baseline="0" dirty="0">
                <a:solidFill>
                  <a:schemeClr val="tx1"/>
                </a:solidFill>
                <a:latin typeface="Times New Roman" pitchFamily="18" charset="0"/>
                <a:ea typeface="ＭＳ Ｐゴシック" charset="0"/>
                <a:cs typeface="ＭＳ Ｐゴシック" charset="0"/>
              </a:rPr>
              <a:t>that the need for social approval is predictive of the degree of a speaker’s convergence on intensity</a:t>
            </a:r>
          </a:p>
          <a:p>
            <a:r>
              <a:rPr lang="en-US" sz="1200" b="0" i="0" u="none" strike="noStrike" kern="1200" baseline="0" dirty="0">
                <a:solidFill>
                  <a:schemeClr val="tx1"/>
                </a:solidFill>
                <a:latin typeface="Times New Roman" pitchFamily="18" charset="0"/>
                <a:ea typeface="ＭＳ Ｐゴシック" charset="0"/>
                <a:cs typeface="ＭＳ Ｐゴシック" charset="0"/>
              </a:rPr>
              <a:t>(</a:t>
            </a:r>
            <a:r>
              <a:rPr lang="en-US" sz="1200" b="0" i="0" u="none" strike="noStrike" kern="1200" baseline="0" dirty="0" err="1">
                <a:solidFill>
                  <a:schemeClr val="tx1"/>
                </a:solidFill>
                <a:latin typeface="Times New Roman" pitchFamily="18" charset="0"/>
                <a:ea typeface="ＭＳ Ｐゴシック" charset="0"/>
                <a:cs typeface="ＭＳ Ｐゴシック" charset="0"/>
              </a:rPr>
              <a:t>Natale</a:t>
            </a:r>
            <a:r>
              <a:rPr lang="en-US" sz="1200" b="0" i="0" u="none" strike="noStrike" kern="1200" baseline="0" dirty="0">
                <a:solidFill>
                  <a:schemeClr val="tx1"/>
                </a:solidFill>
                <a:latin typeface="Times New Roman" pitchFamily="18" charset="0"/>
                <a:ea typeface="ＭＳ Ｐゴシック" charset="0"/>
                <a:cs typeface="ＭＳ Ｐゴシック" charset="0"/>
              </a:rPr>
              <a:t>, 1975). We can therefore expect trying to be liked to positively correlate with entrainment.</a:t>
            </a:r>
          </a:p>
          <a:p>
            <a:r>
              <a:rPr lang="en-US" sz="1200" b="0" i="0" u="none" strike="noStrike" kern="1200" baseline="0" dirty="0">
                <a:solidFill>
                  <a:schemeClr val="tx1"/>
                </a:solidFill>
                <a:latin typeface="Times New Roman" pitchFamily="18" charset="0"/>
                <a:ea typeface="ＭＳ Ｐゴシック" charset="0"/>
                <a:cs typeface="ＭＳ Ｐゴシック" charset="0"/>
              </a:rPr>
              <a:t>Features entrained on differed to some extent based on gender of speakers…Speakers who are perceived as trying to dominate</a:t>
            </a:r>
          </a:p>
          <a:p>
            <a:r>
              <a:rPr lang="en-US" sz="1200" b="0" i="0" u="none" strike="noStrike" kern="1200" baseline="0" dirty="0">
                <a:solidFill>
                  <a:schemeClr val="tx1"/>
                </a:solidFill>
                <a:latin typeface="Times New Roman" pitchFamily="18" charset="0"/>
                <a:ea typeface="ＭＳ Ｐゴシック" charset="0"/>
                <a:cs typeface="ＭＳ Ｐゴシック" charset="0"/>
              </a:rPr>
              <a:t>may be overly entraining to their interlocutors in what is sometimes called “dependency over-accommodation.”</a:t>
            </a:r>
          </a:p>
          <a:p>
            <a:r>
              <a:rPr lang="en-US" sz="1200" b="0" i="0" u="none" strike="noStrike" kern="1200" baseline="0" dirty="0">
                <a:solidFill>
                  <a:schemeClr val="tx1"/>
                </a:solidFill>
                <a:latin typeface="Times New Roman" pitchFamily="18" charset="0"/>
                <a:ea typeface="ＭＳ Ｐゴシック" charset="0"/>
                <a:cs typeface="ＭＳ Ｐゴシック" charset="0"/>
              </a:rPr>
              <a:t>Dependency over-accommodation causes the interlocutor to appear dependent on the speaker</a:t>
            </a:r>
          </a:p>
          <a:p>
            <a:r>
              <a:rPr lang="en-US" sz="1200" b="0" i="0" u="none" strike="noStrike" kern="1200" baseline="0" dirty="0">
                <a:solidFill>
                  <a:schemeClr val="tx1"/>
                </a:solidFill>
                <a:latin typeface="Times New Roman" pitchFamily="18" charset="0"/>
                <a:ea typeface="ＭＳ Ｐゴシック" charset="0"/>
                <a:cs typeface="ＭＳ Ｐゴシック" charset="0"/>
              </a:rPr>
              <a:t>and gives the impression that the speaker is controlling the conversation (West &amp; Turner, 2009).</a:t>
            </a:r>
            <a:endParaRPr lang="en-US" dirty="0"/>
          </a:p>
        </p:txBody>
      </p:sp>
      <p:sp>
        <p:nvSpPr>
          <p:cNvPr id="4" name="Slide Number Placeholder 3"/>
          <p:cNvSpPr>
            <a:spLocks noGrp="1"/>
          </p:cNvSpPr>
          <p:nvPr>
            <p:ph type="sldNum" sz="quarter" idx="10"/>
          </p:nvPr>
        </p:nvSpPr>
        <p:spPr/>
        <p:txBody>
          <a:bodyPr/>
          <a:lstStyle/>
          <a:p>
            <a:pPr>
              <a:defRPr/>
            </a:pPr>
            <a:fld id="{7D85F7D9-5A21-4F43-ACA6-B7652882014C}" type="slidenum">
              <a:rPr lang="en-US" smtClean="0"/>
              <a:pPr>
                <a:defRPr/>
              </a:pPr>
              <a:t>42</a:t>
            </a:fld>
            <a:endParaRPr lang="en-US"/>
          </a:p>
        </p:txBody>
      </p:sp>
    </p:spTree>
    <p:extLst>
      <p:ext uri="{BB962C8B-B14F-4D97-AF65-F5344CB8AC3E}">
        <p14:creationId xmlns:p14="http://schemas.microsoft.com/office/powerpoint/2010/main" val="10327036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www.cs.columbia.edu</a:t>
            </a:r>
            <a:r>
              <a:rPr lang="en-US" dirty="0"/>
              <a:t>/speech/</a:t>
            </a:r>
            <a:r>
              <a:rPr lang="en-US" dirty="0" err="1"/>
              <a:t>paperFiles</a:t>
            </a:r>
            <a:r>
              <a:rPr lang="en-US" dirty="0"/>
              <a:t>/2014/entrain-final-</a:t>
            </a:r>
            <a:r>
              <a:rPr lang="en-US" dirty="0" err="1"/>
              <a:t>submission.pdf</a:t>
            </a:r>
            <a:endParaRPr lang="en-US" dirty="0"/>
          </a:p>
          <a:p>
            <a:r>
              <a:rPr lang="en-US" dirty="0"/>
              <a:t>Low perplexity indicates similarity – less difference between prosodic contours</a:t>
            </a:r>
          </a:p>
          <a:p>
            <a:r>
              <a:rPr lang="en-US" dirty="0" err="1"/>
              <a:t>Levenshtein</a:t>
            </a:r>
            <a:r>
              <a:rPr lang="en-US" dirty="0"/>
              <a:t> distance represents similarity of contours uttered one after the other</a:t>
            </a:r>
          </a:p>
          <a:p>
            <a:r>
              <a:rPr lang="en-US" dirty="0" err="1"/>
              <a:t>Kullback-Leibler</a:t>
            </a:r>
            <a:r>
              <a:rPr lang="en-US" dirty="0"/>
              <a:t> divergence also shows similarity of contours uttered one after the other</a:t>
            </a:r>
          </a:p>
          <a:p>
            <a:endParaRPr lang="en-US" dirty="0"/>
          </a:p>
        </p:txBody>
      </p:sp>
      <p:sp>
        <p:nvSpPr>
          <p:cNvPr id="4" name="Slide Number Placeholder 3"/>
          <p:cNvSpPr>
            <a:spLocks noGrp="1"/>
          </p:cNvSpPr>
          <p:nvPr>
            <p:ph type="sldNum" sz="quarter" idx="5"/>
          </p:nvPr>
        </p:nvSpPr>
        <p:spPr/>
        <p:txBody>
          <a:bodyPr/>
          <a:lstStyle/>
          <a:p>
            <a:fld id="{EB852A1C-1FF8-1E47-9FB8-7A686FDCE2A1}" type="slidenum">
              <a:rPr lang="en-US" smtClean="0"/>
              <a:pPr/>
              <a:t>45</a:t>
            </a:fld>
            <a:endParaRPr lang="en-US"/>
          </a:p>
        </p:txBody>
      </p:sp>
    </p:spTree>
    <p:extLst>
      <p:ext uri="{BB962C8B-B14F-4D97-AF65-F5344CB8AC3E}">
        <p14:creationId xmlns:p14="http://schemas.microsoft.com/office/powerpoint/2010/main" val="10640644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perplexity</a:t>
            </a:r>
            <a:r>
              <a:rPr lang="en-US" sz="1200" b="0" i="0" u="none" strike="noStrike" kern="1200" dirty="0">
                <a:solidFill>
                  <a:schemeClr val="tx1"/>
                </a:solidFill>
                <a:effectLst/>
                <a:latin typeface="+mn-lt"/>
                <a:ea typeface="+mn-ea"/>
                <a:cs typeface="+mn-cs"/>
              </a:rPr>
              <a:t> is a measurement of how well a probability distribution or probability model predicts a sample</a:t>
            </a:r>
            <a:endParaRPr lang="en-US" dirty="0"/>
          </a:p>
        </p:txBody>
      </p:sp>
      <p:sp>
        <p:nvSpPr>
          <p:cNvPr id="4" name="Slide Number Placeholder 3"/>
          <p:cNvSpPr>
            <a:spLocks noGrp="1"/>
          </p:cNvSpPr>
          <p:nvPr>
            <p:ph type="sldNum" sz="quarter" idx="5"/>
          </p:nvPr>
        </p:nvSpPr>
        <p:spPr/>
        <p:txBody>
          <a:bodyPr/>
          <a:lstStyle/>
          <a:p>
            <a:fld id="{EB852A1C-1FF8-1E47-9FB8-7A686FDCE2A1}" type="slidenum">
              <a:rPr lang="en-US" smtClean="0"/>
              <a:pPr/>
              <a:t>46</a:t>
            </a:fld>
            <a:endParaRPr lang="en-US"/>
          </a:p>
        </p:txBody>
      </p:sp>
    </p:spTree>
    <p:extLst>
      <p:ext uri="{BB962C8B-B14F-4D97-AF65-F5344CB8AC3E}">
        <p14:creationId xmlns:p14="http://schemas.microsoft.com/office/powerpoint/2010/main" val="26250782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smaller</a:t>
            </a:r>
            <a:r>
              <a:rPr lang="en-US" baseline="0" dirty="0"/>
              <a:t> divergence means more similar</a:t>
            </a:r>
            <a:endParaRPr lang="en-US" dirty="0"/>
          </a:p>
        </p:txBody>
      </p:sp>
      <p:sp>
        <p:nvSpPr>
          <p:cNvPr id="4" name="Slide Number Placeholder 3"/>
          <p:cNvSpPr>
            <a:spLocks noGrp="1"/>
          </p:cNvSpPr>
          <p:nvPr>
            <p:ph type="sldNum" sz="quarter" idx="10"/>
          </p:nvPr>
        </p:nvSpPr>
        <p:spPr/>
        <p:txBody>
          <a:bodyPr/>
          <a:lstStyle/>
          <a:p>
            <a:fld id="{E3ACCC00-11F9-2040-9B04-B3E4978C4D56}" type="slidenum">
              <a:rPr lang="en-US" smtClean="0"/>
              <a:t>48</a:t>
            </a:fld>
            <a:endParaRPr lang="en-US"/>
          </a:p>
        </p:txBody>
      </p:sp>
    </p:spTree>
    <p:extLst>
      <p:ext uri="{BB962C8B-B14F-4D97-AF65-F5344CB8AC3E}">
        <p14:creationId xmlns:p14="http://schemas.microsoft.com/office/powerpoint/2010/main" val="1795646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sz="quarter" idx="10"/>
          </p:nvPr>
        </p:nvSpPr>
        <p:spPr/>
        <p:txBody>
          <a:bodyPr/>
          <a:lstStyle/>
          <a:p>
            <a:fld id="{32492F52-A338-644C-A768-571BB0FBDC85}" type="slidenum">
              <a:rPr lang="en-US" smtClean="0"/>
              <a:t>9</a:t>
            </a:fld>
            <a:endParaRPr lang="en-US"/>
          </a:p>
        </p:txBody>
      </p:sp>
    </p:spTree>
    <p:extLst>
      <p:ext uri="{BB962C8B-B14F-4D97-AF65-F5344CB8AC3E}">
        <p14:creationId xmlns:p14="http://schemas.microsoft.com/office/powerpoint/2010/main" val="20859769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E1 = E1(A1, B1), E1(B1, A1), E1(A2, B2), E1(B2, A2), . . . , E1(A12, B12), E1(B12, A12) , where Ai, Bi are the two speakers from session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a:t>
            </a:r>
            <a:endParaRPr lang="en-US" dirty="0"/>
          </a:p>
          <a:p>
            <a:endParaRPr lang="en-US" dirty="0"/>
          </a:p>
        </p:txBody>
      </p:sp>
      <p:sp>
        <p:nvSpPr>
          <p:cNvPr id="4" name="Slide Number Placeholder 3"/>
          <p:cNvSpPr>
            <a:spLocks noGrp="1"/>
          </p:cNvSpPr>
          <p:nvPr>
            <p:ph type="sldNum" sz="quarter" idx="10"/>
          </p:nvPr>
        </p:nvSpPr>
        <p:spPr/>
        <p:txBody>
          <a:bodyPr/>
          <a:lstStyle/>
          <a:p>
            <a:fld id="{E3ACCC00-11F9-2040-9B04-B3E4978C4D56}" type="slidenum">
              <a:rPr lang="en-US" smtClean="0"/>
              <a:t>49</a:t>
            </a:fld>
            <a:endParaRPr lang="en-US"/>
          </a:p>
        </p:txBody>
      </p:sp>
    </p:spTree>
    <p:extLst>
      <p:ext uri="{BB962C8B-B14F-4D97-AF65-F5344CB8AC3E}">
        <p14:creationId xmlns:p14="http://schemas.microsoft.com/office/powerpoint/2010/main" val="5417816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Pos</a:t>
            </a:r>
            <a:r>
              <a:rPr lang="en-US" dirty="0"/>
              <a:t> for difficult-to-speak</a:t>
            </a:r>
            <a:r>
              <a:rPr lang="en-US" baseline="0" dirty="0"/>
              <a:t> is interesting</a:t>
            </a:r>
            <a:r>
              <a:rPr lang="mr-IN" baseline="0" dirty="0"/>
              <a:t>…</a:t>
            </a:r>
            <a:endParaRPr lang="en-US" dirty="0"/>
          </a:p>
        </p:txBody>
      </p:sp>
      <p:sp>
        <p:nvSpPr>
          <p:cNvPr id="4" name="Slide Number Placeholder 3"/>
          <p:cNvSpPr>
            <a:spLocks noGrp="1"/>
          </p:cNvSpPr>
          <p:nvPr>
            <p:ph type="sldNum" sz="quarter" idx="10"/>
          </p:nvPr>
        </p:nvSpPr>
        <p:spPr/>
        <p:txBody>
          <a:bodyPr/>
          <a:lstStyle/>
          <a:p>
            <a:fld id="{E3ACCC00-11F9-2040-9B04-B3E4978C4D56}" type="slidenum">
              <a:rPr lang="en-US" smtClean="0"/>
              <a:t>50</a:t>
            </a:fld>
            <a:endParaRPr lang="en-US"/>
          </a:p>
        </p:txBody>
      </p:sp>
    </p:spTree>
    <p:extLst>
      <p:ext uri="{BB962C8B-B14F-4D97-AF65-F5344CB8AC3E}">
        <p14:creationId xmlns:p14="http://schemas.microsoft.com/office/powerpoint/2010/main" val="6238836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Entrained, default, random on intensity and speaking rate</a:t>
            </a:r>
          </a:p>
          <a:p>
            <a:r>
              <a:rPr lang="en-US" dirty="0"/>
              <a:t>Timing:</a:t>
            </a:r>
          </a:p>
          <a:p>
            <a:pPr lvl="1"/>
            <a:r>
              <a:rPr lang="en-US" dirty="0"/>
              <a:t>default: 1.04 s</a:t>
            </a:r>
          </a:p>
          <a:p>
            <a:pPr lvl="1"/>
            <a:r>
              <a:rPr lang="en-US" dirty="0"/>
              <a:t>entrained: 1.73 s (</a:t>
            </a:r>
            <a:r>
              <a:rPr lang="en-US" dirty="0" err="1"/>
              <a:t>Praat</a:t>
            </a:r>
            <a:r>
              <a:rPr lang="en-US" dirty="0"/>
              <a:t> extract: 0.70)</a:t>
            </a:r>
          </a:p>
          <a:p>
            <a:pPr lvl="1"/>
            <a:r>
              <a:rPr lang="en-US" dirty="0"/>
              <a:t>ASR: 2.19 s</a:t>
            </a:r>
          </a:p>
          <a:p>
            <a:r>
              <a:rPr lang="en-US" dirty="0"/>
              <a:t>Entrained vs. random:</a:t>
            </a:r>
          </a:p>
          <a:p>
            <a:r>
              <a:rPr lang="en-US" dirty="0"/>
              <a:t>Global entrainment:</a:t>
            </a:r>
          </a:p>
          <a:p>
            <a:pPr lvl="1"/>
            <a:r>
              <a:rPr lang="en-US" dirty="0"/>
              <a:t>volume: 1.72 dB </a:t>
            </a:r>
            <a:r>
              <a:rPr lang="en-US" dirty="0" err="1"/>
              <a:t>vs</a:t>
            </a:r>
            <a:r>
              <a:rPr lang="en-US" dirty="0"/>
              <a:t> 6.12 dB </a:t>
            </a:r>
            <a:r>
              <a:rPr lang="en-US" dirty="0">
                <a:sym typeface="Zapf Dingbats"/>
              </a:rPr>
              <a:t>✓</a:t>
            </a:r>
            <a:endParaRPr lang="en-US" dirty="0"/>
          </a:p>
          <a:p>
            <a:pPr lvl="1"/>
            <a:r>
              <a:rPr lang="en-US" dirty="0"/>
              <a:t>rate: 1.03 </a:t>
            </a:r>
            <a:r>
              <a:rPr lang="en-US" dirty="0" err="1"/>
              <a:t>vs</a:t>
            </a:r>
            <a:r>
              <a:rPr lang="en-US" dirty="0"/>
              <a:t> 2.26   </a:t>
            </a:r>
            <a:r>
              <a:rPr lang="en-US" dirty="0">
                <a:sym typeface="Zapf Dingbats"/>
              </a:rPr>
              <a:t>✓</a:t>
            </a:r>
          </a:p>
          <a:p>
            <a:r>
              <a:rPr lang="en-US" dirty="0"/>
              <a:t>Local entrainment</a:t>
            </a:r>
          </a:p>
          <a:p>
            <a:pPr lvl="1"/>
            <a:r>
              <a:rPr lang="en-US" dirty="0"/>
              <a:t>similarity: 19/19, volume &amp; rate</a:t>
            </a:r>
          </a:p>
          <a:p>
            <a:pPr lvl="1"/>
            <a:r>
              <a:rPr lang="en-US" dirty="0"/>
              <a:t>synchrony: volume: strong; rate: moderate (16/19)</a:t>
            </a:r>
          </a:p>
          <a:p>
            <a:endParaRPr lang="en-US" dirty="0"/>
          </a:p>
        </p:txBody>
      </p:sp>
      <p:sp>
        <p:nvSpPr>
          <p:cNvPr id="4" name="Slide Number Placeholder 3"/>
          <p:cNvSpPr>
            <a:spLocks noGrp="1"/>
          </p:cNvSpPr>
          <p:nvPr>
            <p:ph type="sldNum" sz="quarter" idx="10"/>
          </p:nvPr>
        </p:nvSpPr>
        <p:spPr/>
        <p:txBody>
          <a:bodyPr/>
          <a:lstStyle/>
          <a:p>
            <a:fld id="{58DD08D6-82A7-9045-8D87-49904F964781}" type="slidenum">
              <a:rPr lang="en-US" smtClean="0"/>
              <a:t>52</a:t>
            </a:fld>
            <a:endParaRPr lang="en-US"/>
          </a:p>
        </p:txBody>
      </p:sp>
    </p:spTree>
    <p:extLst>
      <p:ext uri="{BB962C8B-B14F-4D97-AF65-F5344CB8AC3E}">
        <p14:creationId xmlns:p14="http://schemas.microsoft.com/office/powerpoint/2010/main" val="8334657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describe gameplay: Goal:</a:t>
            </a:r>
            <a:r>
              <a:rPr lang="en-US" baseline="0" dirty="0"/>
              <a:t> collect as many cards of the same # as possible by asking partner for theirs, e.g. give me all your Aces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Had to ask for advice from one of 2 avatars (one entrains and the other does not) before each</a:t>
            </a:r>
            <a:r>
              <a:rPr lang="en-US" baseline="0" dirty="0"/>
              <a:t> request: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“Bobby and Freddy can see the system’s hand and will tell you which rank to ask for. They will usually give you good advice, but sometimes they will give you bad advice. One will give you bad advice more often than the other. Your role in this game is to decide who to trust.”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Forced alternation for 3 turns, then they can choose</a:t>
            </a:r>
          </a:p>
          <a:p>
            <a:r>
              <a:rPr lang="en-US" dirty="0"/>
              <a:t>hypothesis</a:t>
            </a:r>
          </a:p>
          <a:p>
            <a:r>
              <a:rPr lang="en-US" dirty="0"/>
              <a:t>implicit</a:t>
            </a:r>
            <a:r>
              <a:rPr lang="en-US" baseline="0" dirty="0"/>
              <a:t> and explicit trust</a:t>
            </a:r>
          </a:p>
          <a:p>
            <a:r>
              <a:rPr lang="en-US" baseline="0" dirty="0"/>
              <a:t>postgame survey</a:t>
            </a:r>
            <a:endParaRPr lang="en-US" dirty="0"/>
          </a:p>
        </p:txBody>
      </p:sp>
      <p:sp>
        <p:nvSpPr>
          <p:cNvPr id="4" name="Slide Number Placeholder 3"/>
          <p:cNvSpPr>
            <a:spLocks noGrp="1"/>
          </p:cNvSpPr>
          <p:nvPr>
            <p:ph type="sldNum" sz="quarter" idx="10"/>
          </p:nvPr>
        </p:nvSpPr>
        <p:spPr/>
        <p:txBody>
          <a:bodyPr/>
          <a:lstStyle/>
          <a:p>
            <a:fld id="{58DD08D6-82A7-9045-8D87-49904F964781}" type="slidenum">
              <a:rPr lang="en-US" smtClean="0"/>
              <a:t>53</a:t>
            </a:fld>
            <a:endParaRPr lang="en-US"/>
          </a:p>
        </p:txBody>
      </p:sp>
    </p:spTree>
    <p:extLst>
      <p:ext uri="{BB962C8B-B14F-4D97-AF65-F5344CB8AC3E}">
        <p14:creationId xmlns:p14="http://schemas.microsoft.com/office/powerpoint/2010/main" val="19484938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gives the same quality of advice</a:t>
            </a:r>
          </a:p>
          <a:p>
            <a:r>
              <a:rPr lang="en-US" dirty="0"/>
              <a:t>One entrains to subject in intensity</a:t>
            </a:r>
            <a:r>
              <a:rPr lang="en-US" baseline="0" dirty="0"/>
              <a:t> and rate, the other is given random values for these features within natural ranges</a:t>
            </a:r>
          </a:p>
          <a:p>
            <a:r>
              <a:rPr lang="en-US" baseline="0" dirty="0"/>
              <a:t>Entrainment is turn by turn</a:t>
            </a:r>
          </a:p>
          <a:p>
            <a:r>
              <a:rPr lang="en-US" baseline="0" dirty="0"/>
              <a:t>15 turns per game and 3 games</a:t>
            </a:r>
            <a:endParaRPr lang="en-US" dirty="0"/>
          </a:p>
        </p:txBody>
      </p:sp>
      <p:sp>
        <p:nvSpPr>
          <p:cNvPr id="4" name="Slide Number Placeholder 3"/>
          <p:cNvSpPr>
            <a:spLocks noGrp="1"/>
          </p:cNvSpPr>
          <p:nvPr>
            <p:ph type="sldNum" sz="quarter" idx="10"/>
          </p:nvPr>
        </p:nvSpPr>
        <p:spPr/>
        <p:txBody>
          <a:bodyPr/>
          <a:lstStyle/>
          <a:p>
            <a:fld id="{B83DC2C6-2D37-D842-9C6E-BDCBD6E94899}" type="slidenum">
              <a:rPr lang="en-US" smtClean="0"/>
              <a:pPr/>
              <a:t>54</a:t>
            </a:fld>
            <a:endParaRPr lang="en-US"/>
          </a:p>
        </p:txBody>
      </p:sp>
    </p:spTree>
    <p:extLst>
      <p:ext uri="{BB962C8B-B14F-4D97-AF65-F5344CB8AC3E}">
        <p14:creationId xmlns:p14="http://schemas.microsoft.com/office/powerpoint/2010/main" val="1196626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a:t>
            </a:r>
            <a:r>
              <a:rPr lang="en-US" baseline="0" dirty="0"/>
              <a:t> collect as many cards of the same # as possible by asking partner for theirs</a:t>
            </a:r>
            <a:endParaRPr lang="en-US" dirty="0"/>
          </a:p>
        </p:txBody>
      </p:sp>
      <p:sp>
        <p:nvSpPr>
          <p:cNvPr id="4" name="Slide Number Placeholder 3"/>
          <p:cNvSpPr>
            <a:spLocks noGrp="1"/>
          </p:cNvSpPr>
          <p:nvPr>
            <p:ph type="sldNum" sz="quarter" idx="10"/>
          </p:nvPr>
        </p:nvSpPr>
        <p:spPr/>
        <p:txBody>
          <a:bodyPr/>
          <a:lstStyle/>
          <a:p>
            <a:fld id="{E3ACCC00-11F9-2040-9B04-B3E4978C4D56}" type="slidenum">
              <a:rPr lang="en-US" smtClean="0"/>
              <a:t>55</a:t>
            </a:fld>
            <a:endParaRPr lang="en-US"/>
          </a:p>
        </p:txBody>
      </p:sp>
    </p:spTree>
    <p:extLst>
      <p:ext uri="{BB962C8B-B14F-4D97-AF65-F5344CB8AC3E}">
        <p14:creationId xmlns:p14="http://schemas.microsoft.com/office/powerpoint/2010/main" val="3126673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58DD08D6-82A7-9045-8D87-49904F964781}" type="slidenum">
              <a:rPr lang="en-US" smtClean="0"/>
              <a:t>56</a:t>
            </a:fld>
            <a:endParaRPr lang="en-US"/>
          </a:p>
        </p:txBody>
      </p:sp>
    </p:spTree>
    <p:extLst>
      <p:ext uri="{BB962C8B-B14F-4D97-AF65-F5344CB8AC3E}">
        <p14:creationId xmlns:p14="http://schemas.microsoft.com/office/powerpoint/2010/main" val="1595765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Control: </a:t>
            </a:r>
            <a:r>
              <a:rPr lang="en-US" dirty="0" err="1"/>
              <a:t>disentraining</a:t>
            </a:r>
            <a:endParaRPr lang="en-US" dirty="0"/>
          </a:p>
        </p:txBody>
      </p:sp>
      <p:sp>
        <p:nvSpPr>
          <p:cNvPr id="4" name="Slide Number Placeholder 3"/>
          <p:cNvSpPr>
            <a:spLocks noGrp="1"/>
          </p:cNvSpPr>
          <p:nvPr>
            <p:ph type="sldNum" sz="quarter" idx="10"/>
          </p:nvPr>
        </p:nvSpPr>
        <p:spPr/>
        <p:txBody>
          <a:bodyPr/>
          <a:lstStyle/>
          <a:p>
            <a:fld id="{58DD08D6-82A7-9045-8D87-49904F964781}" type="slidenum">
              <a:rPr lang="en-US" smtClean="0"/>
              <a:t>57</a:t>
            </a:fld>
            <a:endParaRPr lang="en-US"/>
          </a:p>
        </p:txBody>
      </p:sp>
    </p:spTree>
    <p:extLst>
      <p:ext uri="{BB962C8B-B14F-4D97-AF65-F5344CB8AC3E}">
        <p14:creationId xmlns:p14="http://schemas.microsoft.com/office/powerpoint/2010/main" val="16840491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effect size of entrainment</a:t>
            </a:r>
            <a:r>
              <a:rPr lang="en-US" baseline="0" dirty="0"/>
              <a:t> in trust model is small but significant</a:t>
            </a:r>
          </a:p>
          <a:p>
            <a:r>
              <a:rPr lang="en-US" baseline="0" dirty="0"/>
              <a:t>Liking voice approaches significance (p&lt;.053)</a:t>
            </a:r>
          </a:p>
          <a:p>
            <a:r>
              <a:rPr lang="en-US" baseline="0" dirty="0"/>
              <a:t>Implicit trust measured in how often the user asks for the help, weighted by index in the game (later turns weighted more heavily)</a:t>
            </a:r>
            <a:endParaRPr lang="en-US" dirty="0"/>
          </a:p>
        </p:txBody>
      </p:sp>
      <p:sp>
        <p:nvSpPr>
          <p:cNvPr id="4" name="Slide Number Placeholder 3"/>
          <p:cNvSpPr>
            <a:spLocks noGrp="1"/>
          </p:cNvSpPr>
          <p:nvPr>
            <p:ph type="sldNum" sz="quarter" idx="10"/>
          </p:nvPr>
        </p:nvSpPr>
        <p:spPr/>
        <p:txBody>
          <a:bodyPr/>
          <a:lstStyle/>
          <a:p>
            <a:fld id="{58DD08D6-82A7-9045-8D87-49904F964781}" type="slidenum">
              <a:rPr lang="en-US" smtClean="0"/>
              <a:t>58</a:t>
            </a:fld>
            <a:endParaRPr lang="en-US"/>
          </a:p>
        </p:txBody>
      </p:sp>
    </p:spTree>
    <p:extLst>
      <p:ext uri="{BB962C8B-B14F-4D97-AF65-F5344CB8AC3E}">
        <p14:creationId xmlns:p14="http://schemas.microsoft.com/office/powerpoint/2010/main" val="20318093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Deception:</a:t>
            </a:r>
          </a:p>
          <a:p>
            <a:r>
              <a:rPr lang="en-US" dirty="0"/>
              <a:t>Here are the results from comparing how similar a speaker is to their partner with how similar they were to themselves. The complete results are in </a:t>
            </a:r>
            <a:r>
              <a:rPr lang="en-US" dirty="0" err="1"/>
              <a:t>partner_self_results.txt</a:t>
            </a:r>
            <a:r>
              <a:rPr lang="en-US" dirty="0"/>
              <a:t>. The following features were significant:</a:t>
            </a:r>
            <a:br>
              <a:rPr lang="en-US" dirty="0"/>
            </a:br>
            <a:endParaRPr lang="en-US" dirty="0"/>
          </a:p>
          <a:p>
            <a:r>
              <a:rPr lang="en-US" dirty="0"/>
              <a:t>High Frequency 100: more similar to partner than self (this makes sense because some of the words in the top 100 were specific to the questions that were asked, High Frequency 25 was not significant)</a:t>
            </a:r>
          </a:p>
          <a:p>
            <a:r>
              <a:rPr lang="en-US" dirty="0"/>
              <a:t>p-value &lt; 2.2e-16</a:t>
            </a:r>
          </a:p>
          <a:p>
            <a:endParaRPr lang="en-US" dirty="0"/>
          </a:p>
          <a:p>
            <a:r>
              <a:rPr lang="en-US" dirty="0"/>
              <a:t>http://</a:t>
            </a:r>
            <a:r>
              <a:rPr lang="en-US" dirty="0" err="1"/>
              <a:t>www.cs.columbia.edu</a:t>
            </a:r>
            <a:r>
              <a:rPr lang="en-US" dirty="0"/>
              <a:t>/speech/</a:t>
            </a:r>
            <a:r>
              <a:rPr lang="en-US" dirty="0" err="1"/>
              <a:t>PaperFiles</a:t>
            </a:r>
            <a:r>
              <a:rPr lang="en-US" dirty="0"/>
              <a:t>/2018/levitan_speech_prosody18.pdf</a:t>
            </a:r>
          </a:p>
          <a:p>
            <a:endParaRPr lang="en-US" dirty="0"/>
          </a:p>
          <a:p>
            <a:r>
              <a:rPr lang="en-US" dirty="0"/>
              <a:t>Mean Pitch: more similar to partner than self</a:t>
            </a:r>
          </a:p>
          <a:p>
            <a:r>
              <a:rPr lang="en-US" dirty="0"/>
              <a:t>p-value &lt; 2.2e-16</a:t>
            </a:r>
            <a:br>
              <a:rPr lang="en-US" dirty="0"/>
            </a:br>
            <a:endParaRPr lang="en-US" dirty="0"/>
          </a:p>
          <a:p>
            <a:r>
              <a:rPr lang="en-US" dirty="0"/>
              <a:t>Max Pitch: more similar to partner than self</a:t>
            </a:r>
          </a:p>
          <a:p>
            <a:r>
              <a:rPr lang="en-US" dirty="0"/>
              <a:t>p-value = 9.732e-05</a:t>
            </a:r>
            <a:br>
              <a:rPr lang="en-US" dirty="0"/>
            </a:br>
            <a:endParaRPr lang="en-US" dirty="0"/>
          </a:p>
          <a:p>
            <a:r>
              <a:rPr lang="en-US" dirty="0"/>
              <a:t>Max Intensity: more similar to self than partner</a:t>
            </a:r>
          </a:p>
          <a:p>
            <a:r>
              <a:rPr lang="en-US" dirty="0"/>
              <a:t>p-value = 0.0003149</a:t>
            </a:r>
            <a:br>
              <a:rPr lang="en-US" dirty="0"/>
            </a:br>
            <a:endParaRPr lang="en-US" dirty="0"/>
          </a:p>
          <a:p>
            <a:r>
              <a:rPr lang="en-US" dirty="0"/>
              <a:t>Jitter: more similar to partner than self</a:t>
            </a:r>
          </a:p>
          <a:p>
            <a:r>
              <a:rPr lang="en-US" dirty="0"/>
              <a:t>p-value = 4.497e-12</a:t>
            </a:r>
            <a:br>
              <a:rPr lang="en-US" dirty="0"/>
            </a:br>
            <a:endParaRPr lang="en-US" dirty="0"/>
          </a:p>
          <a:p>
            <a:r>
              <a:rPr lang="en-US" dirty="0"/>
              <a:t>Shimmer: more similar to self than partner</a:t>
            </a:r>
          </a:p>
          <a:p>
            <a:r>
              <a:rPr lang="en-US" dirty="0"/>
              <a:t>p-value = 0.00206</a:t>
            </a:r>
          </a:p>
          <a:p>
            <a:endParaRPr lang="en-US" dirty="0"/>
          </a:p>
          <a:p>
            <a:r>
              <a:rPr lang="en-US" dirty="0"/>
              <a:t>NHR: more similar to partner than self</a:t>
            </a:r>
          </a:p>
          <a:p>
            <a:r>
              <a:rPr lang="en-US" dirty="0"/>
              <a:t>p-value &lt; 2.2e-16</a:t>
            </a:r>
          </a:p>
          <a:p>
            <a:endParaRPr lang="en-US" dirty="0"/>
          </a:p>
          <a:p>
            <a:r>
              <a:rPr lang="en-US" dirty="0"/>
              <a:t>The following features were significant, and for all of them interviewers were more similar to their partners than interviewees were. </a:t>
            </a:r>
          </a:p>
          <a:p>
            <a:endParaRPr lang="en-US" dirty="0"/>
          </a:p>
          <a:p>
            <a:r>
              <a:rPr lang="en-US" dirty="0"/>
              <a:t>High Frequency 100: p-value = 2.024e-14</a:t>
            </a:r>
          </a:p>
          <a:p>
            <a:r>
              <a:rPr lang="en-US" dirty="0"/>
              <a:t>Mean Intensity: p-value = 0.0004933</a:t>
            </a:r>
          </a:p>
          <a:p>
            <a:r>
              <a:rPr lang="en-US" dirty="0"/>
              <a:t>NHR: p-value = 5.643e-06</a:t>
            </a:r>
          </a:p>
          <a:p>
            <a:endParaRPr lang="en-US" dirty="0"/>
          </a:p>
          <a:p>
            <a:endParaRPr lang="en-US" dirty="0"/>
          </a:p>
        </p:txBody>
      </p:sp>
      <p:sp>
        <p:nvSpPr>
          <p:cNvPr id="4" name="Slide Number Placeholder 3"/>
          <p:cNvSpPr>
            <a:spLocks noGrp="1"/>
          </p:cNvSpPr>
          <p:nvPr>
            <p:ph type="sldNum" sz="quarter" idx="10"/>
          </p:nvPr>
        </p:nvSpPr>
        <p:spPr/>
        <p:txBody>
          <a:bodyPr/>
          <a:lstStyle/>
          <a:p>
            <a:fld id="{E3ACCC00-11F9-2040-9B04-B3E4978C4D56}" type="slidenum">
              <a:rPr lang="en-US" smtClean="0"/>
              <a:t>59</a:t>
            </a:fld>
            <a:endParaRPr lang="en-US"/>
          </a:p>
        </p:txBody>
      </p:sp>
    </p:spTree>
    <p:extLst>
      <p:ext uri="{BB962C8B-B14F-4D97-AF65-F5344CB8AC3E}">
        <p14:creationId xmlns:p14="http://schemas.microsoft.com/office/powerpoint/2010/main" val="877013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882650" eaLnBrk="0" hangingPunct="0">
              <a:defRPr>
                <a:solidFill>
                  <a:schemeClr val="tx1"/>
                </a:solidFill>
                <a:latin typeface="Arial" charset="0"/>
                <a:ea typeface="ＭＳ Ｐゴシック" charset="0"/>
              </a:defRPr>
            </a:lvl1pPr>
            <a:lvl2pPr marL="742950" indent="-285750" defTabSz="882650" eaLnBrk="0" hangingPunct="0">
              <a:defRPr>
                <a:solidFill>
                  <a:schemeClr val="tx1"/>
                </a:solidFill>
                <a:latin typeface="Arial" charset="0"/>
                <a:ea typeface="ＭＳ Ｐゴシック" charset="0"/>
              </a:defRPr>
            </a:lvl2pPr>
            <a:lvl3pPr marL="1143000" indent="-228600" defTabSz="882650" eaLnBrk="0" hangingPunct="0">
              <a:defRPr>
                <a:solidFill>
                  <a:schemeClr val="tx1"/>
                </a:solidFill>
                <a:latin typeface="Arial" charset="0"/>
                <a:ea typeface="ＭＳ Ｐゴシック" charset="0"/>
              </a:defRPr>
            </a:lvl3pPr>
            <a:lvl4pPr marL="1600200" indent="-228600" defTabSz="882650" eaLnBrk="0" hangingPunct="0">
              <a:defRPr>
                <a:solidFill>
                  <a:schemeClr val="tx1"/>
                </a:solidFill>
                <a:latin typeface="Arial" charset="0"/>
                <a:ea typeface="ＭＳ Ｐゴシック" charset="0"/>
              </a:defRPr>
            </a:lvl4pPr>
            <a:lvl5pPr marL="2057400" indent="-228600" defTabSz="882650" eaLnBrk="0" hangingPunct="0">
              <a:defRPr>
                <a:solidFill>
                  <a:schemeClr val="tx1"/>
                </a:solidFill>
                <a:latin typeface="Arial" charset="0"/>
                <a:ea typeface="ＭＳ Ｐゴシック" charset="0"/>
              </a:defRPr>
            </a:lvl5pPr>
            <a:lvl6pPr marL="2514600" indent="-228600" defTabSz="882650" eaLnBrk="0" fontAlgn="base" hangingPunct="0">
              <a:spcBef>
                <a:spcPct val="0"/>
              </a:spcBef>
              <a:spcAft>
                <a:spcPct val="0"/>
              </a:spcAft>
              <a:defRPr>
                <a:solidFill>
                  <a:schemeClr val="tx1"/>
                </a:solidFill>
                <a:latin typeface="Arial" charset="0"/>
                <a:ea typeface="ＭＳ Ｐゴシック" charset="0"/>
              </a:defRPr>
            </a:lvl6pPr>
            <a:lvl7pPr marL="2971800" indent="-228600" defTabSz="882650" eaLnBrk="0" fontAlgn="base" hangingPunct="0">
              <a:spcBef>
                <a:spcPct val="0"/>
              </a:spcBef>
              <a:spcAft>
                <a:spcPct val="0"/>
              </a:spcAft>
              <a:defRPr>
                <a:solidFill>
                  <a:schemeClr val="tx1"/>
                </a:solidFill>
                <a:latin typeface="Arial" charset="0"/>
                <a:ea typeface="ＭＳ Ｐゴシック" charset="0"/>
              </a:defRPr>
            </a:lvl7pPr>
            <a:lvl8pPr marL="3429000" indent="-228600" defTabSz="882650" eaLnBrk="0" fontAlgn="base" hangingPunct="0">
              <a:spcBef>
                <a:spcPct val="0"/>
              </a:spcBef>
              <a:spcAft>
                <a:spcPct val="0"/>
              </a:spcAft>
              <a:defRPr>
                <a:solidFill>
                  <a:schemeClr val="tx1"/>
                </a:solidFill>
                <a:latin typeface="Arial" charset="0"/>
                <a:ea typeface="ＭＳ Ｐゴシック" charset="0"/>
              </a:defRPr>
            </a:lvl8pPr>
            <a:lvl9pPr marL="3886200" indent="-228600" defTabSz="882650" eaLnBrk="0" fontAlgn="base" hangingPunct="0">
              <a:spcBef>
                <a:spcPct val="0"/>
              </a:spcBef>
              <a:spcAft>
                <a:spcPct val="0"/>
              </a:spcAft>
              <a:defRPr>
                <a:solidFill>
                  <a:schemeClr val="tx1"/>
                </a:solidFill>
                <a:latin typeface="Arial" charset="0"/>
                <a:ea typeface="ＭＳ Ｐゴシック" charset="0"/>
              </a:defRPr>
            </a:lvl9pPr>
          </a:lstStyle>
          <a:p>
            <a:pPr>
              <a:defRPr/>
            </a:pPr>
            <a:fld id="{5DA8FBE6-A2ED-174D-9222-55A4C6B00A41}" type="slidenum">
              <a:rPr lang="en-US" smtClean="0"/>
              <a:pPr>
                <a:defRPr/>
              </a:pPr>
              <a:t>10</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defRPr/>
            </a:pPr>
            <a:r>
              <a:rPr lang="en-US">
                <a:latin typeface="Times New Roman" charset="0"/>
                <a:cs typeface="+mn-cs"/>
              </a:rPr>
              <a:t>From consequences to motivations?</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ACCC00-11F9-2040-9B04-B3E4978C4D56}" type="slidenum">
              <a:rPr lang="en-US" smtClean="0"/>
              <a:t>61</a:t>
            </a:fld>
            <a:endParaRPr lang="en-US"/>
          </a:p>
        </p:txBody>
      </p:sp>
    </p:spTree>
    <p:extLst>
      <p:ext uri="{BB962C8B-B14F-4D97-AF65-F5344CB8AC3E}">
        <p14:creationId xmlns:p14="http://schemas.microsoft.com/office/powerpoint/2010/main" val="1693960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882650" eaLnBrk="0" hangingPunct="0">
              <a:defRPr>
                <a:solidFill>
                  <a:schemeClr val="tx1"/>
                </a:solidFill>
                <a:latin typeface="Arial" charset="0"/>
                <a:ea typeface="ＭＳ Ｐゴシック" charset="0"/>
              </a:defRPr>
            </a:lvl1pPr>
            <a:lvl2pPr marL="742950" indent="-285750" defTabSz="882650" eaLnBrk="0" hangingPunct="0">
              <a:defRPr>
                <a:solidFill>
                  <a:schemeClr val="tx1"/>
                </a:solidFill>
                <a:latin typeface="Arial" charset="0"/>
                <a:ea typeface="ＭＳ Ｐゴシック" charset="0"/>
              </a:defRPr>
            </a:lvl2pPr>
            <a:lvl3pPr marL="1143000" indent="-228600" defTabSz="882650" eaLnBrk="0" hangingPunct="0">
              <a:defRPr>
                <a:solidFill>
                  <a:schemeClr val="tx1"/>
                </a:solidFill>
                <a:latin typeface="Arial" charset="0"/>
                <a:ea typeface="ＭＳ Ｐゴシック" charset="0"/>
              </a:defRPr>
            </a:lvl3pPr>
            <a:lvl4pPr marL="1600200" indent="-228600" defTabSz="882650" eaLnBrk="0" hangingPunct="0">
              <a:defRPr>
                <a:solidFill>
                  <a:schemeClr val="tx1"/>
                </a:solidFill>
                <a:latin typeface="Arial" charset="0"/>
                <a:ea typeface="ＭＳ Ｐゴシック" charset="0"/>
              </a:defRPr>
            </a:lvl4pPr>
            <a:lvl5pPr marL="2057400" indent="-228600" defTabSz="882650" eaLnBrk="0" hangingPunct="0">
              <a:defRPr>
                <a:solidFill>
                  <a:schemeClr val="tx1"/>
                </a:solidFill>
                <a:latin typeface="Arial" charset="0"/>
                <a:ea typeface="ＭＳ Ｐゴシック" charset="0"/>
              </a:defRPr>
            </a:lvl5pPr>
            <a:lvl6pPr marL="2514600" indent="-228600" defTabSz="882650" eaLnBrk="0" fontAlgn="base" hangingPunct="0">
              <a:spcBef>
                <a:spcPct val="0"/>
              </a:spcBef>
              <a:spcAft>
                <a:spcPct val="0"/>
              </a:spcAft>
              <a:defRPr>
                <a:solidFill>
                  <a:schemeClr val="tx1"/>
                </a:solidFill>
                <a:latin typeface="Arial" charset="0"/>
                <a:ea typeface="ＭＳ Ｐゴシック" charset="0"/>
              </a:defRPr>
            </a:lvl6pPr>
            <a:lvl7pPr marL="2971800" indent="-228600" defTabSz="882650" eaLnBrk="0" fontAlgn="base" hangingPunct="0">
              <a:spcBef>
                <a:spcPct val="0"/>
              </a:spcBef>
              <a:spcAft>
                <a:spcPct val="0"/>
              </a:spcAft>
              <a:defRPr>
                <a:solidFill>
                  <a:schemeClr val="tx1"/>
                </a:solidFill>
                <a:latin typeface="Arial" charset="0"/>
                <a:ea typeface="ＭＳ Ｐゴシック" charset="0"/>
              </a:defRPr>
            </a:lvl7pPr>
            <a:lvl8pPr marL="3429000" indent="-228600" defTabSz="882650" eaLnBrk="0" fontAlgn="base" hangingPunct="0">
              <a:spcBef>
                <a:spcPct val="0"/>
              </a:spcBef>
              <a:spcAft>
                <a:spcPct val="0"/>
              </a:spcAft>
              <a:defRPr>
                <a:solidFill>
                  <a:schemeClr val="tx1"/>
                </a:solidFill>
                <a:latin typeface="Arial" charset="0"/>
                <a:ea typeface="ＭＳ Ｐゴシック" charset="0"/>
              </a:defRPr>
            </a:lvl8pPr>
            <a:lvl9pPr marL="3886200" indent="-228600" defTabSz="882650" eaLnBrk="0" fontAlgn="base" hangingPunct="0">
              <a:spcBef>
                <a:spcPct val="0"/>
              </a:spcBef>
              <a:spcAft>
                <a:spcPct val="0"/>
              </a:spcAft>
              <a:defRPr>
                <a:solidFill>
                  <a:schemeClr val="tx1"/>
                </a:solidFill>
                <a:latin typeface="Arial" charset="0"/>
                <a:ea typeface="ＭＳ Ｐゴシック" charset="0"/>
              </a:defRPr>
            </a:lvl9pPr>
          </a:lstStyle>
          <a:p>
            <a:pPr>
              <a:defRPr/>
            </a:pPr>
            <a:fld id="{FC6831DA-9B0B-BD4C-B5C0-4E56E5199998}" type="slidenum">
              <a:rPr lang="en-US" smtClean="0"/>
              <a:pPr>
                <a:defRPr/>
              </a:pPr>
              <a:t>11</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defRPr/>
            </a:pPr>
            <a:r>
              <a:rPr lang="en-US" dirty="0">
                <a:latin typeface="Times New Roman" charset="0"/>
                <a:cs typeface="+mn-cs"/>
              </a:rPr>
              <a:t>~73K words</a:t>
            </a:r>
          </a:p>
          <a:p>
            <a:pPr eaLnBrk="1" hangingPunct="1">
              <a:defRPr/>
            </a:pPr>
            <a:r>
              <a:rPr lang="en-US" dirty="0">
                <a:latin typeface="Times New Roman" charset="0"/>
                <a:cs typeface="+mn-cs"/>
              </a:rPr>
              <a:t>https://</a:t>
            </a:r>
            <a:r>
              <a:rPr lang="en-US" dirty="0" err="1">
                <a:latin typeface="Times New Roman" charset="0"/>
                <a:cs typeface="+mn-cs"/>
              </a:rPr>
              <a:t>aclanthology.org</a:t>
            </a:r>
            <a:r>
              <a:rPr lang="en-US" dirty="0">
                <a:latin typeface="Times New Roman" charset="0"/>
                <a:cs typeface="+mn-cs"/>
              </a:rPr>
              <a:t>/W09-3936.pdf</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participant sees a slightly different version of the game:  the goal is to find “cards” that match</a:t>
            </a:r>
          </a:p>
        </p:txBody>
      </p:sp>
      <p:sp>
        <p:nvSpPr>
          <p:cNvPr id="4" name="Slide Number Placeholder 3"/>
          <p:cNvSpPr>
            <a:spLocks noGrp="1"/>
          </p:cNvSpPr>
          <p:nvPr>
            <p:ph type="sldNum" sz="quarter" idx="5"/>
          </p:nvPr>
        </p:nvSpPr>
        <p:spPr/>
        <p:txBody>
          <a:bodyPr/>
          <a:lstStyle/>
          <a:p>
            <a:fld id="{EB852A1C-1FF8-1E47-9FB8-7A686FDCE2A1}" type="slidenum">
              <a:rPr lang="en-US" smtClean="0"/>
              <a:pPr/>
              <a:t>12</a:t>
            </a:fld>
            <a:endParaRPr lang="en-US"/>
          </a:p>
        </p:txBody>
      </p:sp>
    </p:spTree>
    <p:extLst>
      <p:ext uri="{BB962C8B-B14F-4D97-AF65-F5344CB8AC3E}">
        <p14:creationId xmlns:p14="http://schemas.microsoft.com/office/powerpoint/2010/main" val="1818177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05B19B-B40B-6D43-B55F-3AED730DD58E}" type="slidenum">
              <a:rPr lang="en-US"/>
              <a:pPr/>
              <a:t>13</a:t>
            </a:fld>
            <a:endParaRPr lang="en-US"/>
          </a:p>
        </p:txBody>
      </p:sp>
      <p:sp>
        <p:nvSpPr>
          <p:cNvPr id="666626"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ma14="http://schemas.microsoft.com/office/mac/drawingml/2011/main" xmlns="" val="1"/>
            </a:ext>
          </a:extLst>
        </p:spPr>
      </p:sp>
      <p:sp>
        <p:nvSpPr>
          <p:cNvPr id="666627" name="Rectangle 3"/>
          <p:cNvSpPr>
            <a:spLocks noGrp="1" noChangeArrowheads="1"/>
          </p:cNvSpPr>
          <p:nvPr>
            <p:ph type="body" idx="1"/>
          </p:nvPr>
        </p:nvSpPr>
        <p:spPr>
          <a:xfrm>
            <a:off x="914400" y="4343400"/>
            <a:ext cx="5029200" cy="4114800"/>
          </a:xfrm>
        </p:spPr>
        <p:txBody>
          <a:bodyPr/>
          <a:lstStyle/>
          <a:p>
            <a:r>
              <a:rPr lang="en-US" dirty="0"/>
              <a:t>Speaker is now faculty at Georgia Tech</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DD08D6-82A7-9045-8D87-49904F964781}" type="slidenum">
              <a:rPr lang="en-US" smtClean="0"/>
              <a:pPr/>
              <a:t>14</a:t>
            </a:fld>
            <a:endParaRPr lang="en-US"/>
          </a:p>
        </p:txBody>
      </p:sp>
    </p:spTree>
    <p:extLst>
      <p:ext uri="{BB962C8B-B14F-4D97-AF65-F5344CB8AC3E}">
        <p14:creationId xmlns:p14="http://schemas.microsoft.com/office/powerpoint/2010/main" val="414113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6C5B778-B5C4-6744-956B-82A4159A047A}" type="datetime1">
              <a:rPr lang="en-US" smtClean="0"/>
              <a:pPr/>
              <a:t>3/6/23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4F8BD4-3FE5-BE49-8F41-AB9D1870388F}" type="datetime1">
              <a:rPr lang="en-US" smtClean="0"/>
              <a:pPr/>
              <a:t>3/6/23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AA7C82-AE75-9B45-BD0D-1FA76EF94B82}" type="datetime1">
              <a:rPr lang="en-US" smtClean="0"/>
              <a:pPr/>
              <a:t>3/6/23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B86A04-D641-B44B-898F-32A18C20F3CF}" type="datetime1">
              <a:rPr lang="en-US" smtClean="0"/>
              <a:pPr/>
              <a:t>3/6/23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785D79D-554A-E242-AD4C-ABFA0A7472DD}" type="slidenum">
              <a:rPr lang="en-US" altLang="x-none"/>
              <a:pPr/>
              <a:t>‹#›</a:t>
            </a:fld>
            <a:endParaRPr lang="en-US" altLang="x-none"/>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8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ED9C20-2B53-F848-9E2E-FB3EB10743E2}" type="datetime1">
              <a:rPr lang="en-US" smtClean="0"/>
              <a:pPr/>
              <a:t>3/6/23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7060C1-CD7E-2840-B5A1-488EBD1FEE97}" type="slidenum">
              <a:rPr lang="en-US" smtClean="0"/>
              <a:pPr/>
              <a:t>‹#›</a:t>
            </a:fld>
            <a:endParaRPr lang="en-US"/>
          </a:p>
        </p:txBody>
      </p:sp>
    </p:spTree>
    <p:extLst>
      <p:ext uri="{BB962C8B-B14F-4D97-AF65-F5344CB8AC3E}">
        <p14:creationId xmlns:p14="http://schemas.microsoft.com/office/powerpoint/2010/main" val="30912541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73200"/>
            <a:ext cx="3810000" cy="462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73200"/>
            <a:ext cx="3810000" cy="462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64C8B6-89E7-DF43-89CF-216DE41BB558}" type="datetime1">
              <a:rPr lang="en-US" smtClean="0"/>
              <a:pPr/>
              <a:t>3/6/23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355600"/>
            <a:ext cx="1962150" cy="5740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55600"/>
            <a:ext cx="5734050" cy="5740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55600"/>
            <a:ext cx="7772400" cy="927100"/>
          </a:xfrm>
        </p:spPr>
        <p:txBody>
          <a:bodyPr/>
          <a:lstStyle/>
          <a:p>
            <a:r>
              <a:rPr lang="en-US"/>
              <a:t>Click to edit Master title style</a:t>
            </a:r>
          </a:p>
        </p:txBody>
      </p:sp>
      <p:sp>
        <p:nvSpPr>
          <p:cNvPr id="3" name="Text Placeholder 2"/>
          <p:cNvSpPr>
            <a:spLocks noGrp="1"/>
          </p:cNvSpPr>
          <p:nvPr>
            <p:ph type="body" sz="half" idx="1"/>
          </p:nvPr>
        </p:nvSpPr>
        <p:spPr>
          <a:xfrm>
            <a:off x="685800" y="1473200"/>
            <a:ext cx="3810000" cy="462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73200"/>
            <a:ext cx="3810000" cy="462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67060C1-CD7E-2840-B5A1-488EBD1FEE97}" type="slidenum">
              <a:rPr lang="en-US" smtClean="0"/>
              <a:pPr/>
              <a:t>‹#›</a:t>
            </a:fld>
            <a:endParaRPr lang="en-US" dirty="0"/>
          </a:p>
        </p:txBody>
      </p:sp>
    </p:spTree>
  </p:cSld>
  <p:clrMapOvr>
    <a:masterClrMapping/>
  </p:clrMapOvr>
  <p:transition/>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355600"/>
            <a:ext cx="7772400" cy="927100"/>
          </a:xfrm>
        </p:spPr>
        <p:txBody>
          <a:bodyPr/>
          <a:lstStyle/>
          <a:p>
            <a:r>
              <a:rPr lang="en-US"/>
              <a:t>Click to edit Master title style</a:t>
            </a:r>
          </a:p>
        </p:txBody>
      </p:sp>
      <p:sp>
        <p:nvSpPr>
          <p:cNvPr id="3" name="Table Placeholder 2"/>
          <p:cNvSpPr>
            <a:spLocks noGrp="1"/>
          </p:cNvSpPr>
          <p:nvPr>
            <p:ph type="tbl" idx="1"/>
          </p:nvPr>
        </p:nvSpPr>
        <p:spPr>
          <a:xfrm>
            <a:off x="685800" y="1473200"/>
            <a:ext cx="7772400" cy="4622800"/>
          </a:xfrm>
        </p:spPr>
        <p:txBody>
          <a:bodyPr/>
          <a:lstStyle/>
          <a:p>
            <a:pPr lvl="0"/>
            <a:r>
              <a:rPr lang="en-US" noProof="0"/>
              <a:t>Click icon to add table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67060C1-CD7E-2840-B5A1-488EBD1FEE97}" type="slidenum">
              <a:rPr lang="en-US" smtClean="0"/>
              <a:pPr/>
              <a:t>‹#›</a:t>
            </a:fld>
            <a:endParaRPr lang="en-US" dirty="0"/>
          </a:p>
        </p:txBody>
      </p:sp>
    </p:spTree>
  </p:cSld>
  <p:clrMapOvr>
    <a:masterClrMapping/>
  </p:clrMapOvr>
  <p:transition/>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D785592-94C0-BC48-B26D-8356D8AE1606}" type="datetimeFigureOut">
              <a:rPr lang="en-US" smtClean="0"/>
              <a:t>3/6/23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15896772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charset="0"/>
                <a:ea typeface="Times New Roman" charset="0"/>
                <a:cs typeface="Times New Roman"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Times New Roman" charset="0"/>
                <a:ea typeface="Times New Roman" charset="0"/>
                <a:cs typeface="Times New Roman" charset="0"/>
              </a:defRPr>
            </a:lvl1pPr>
            <a:lvl2pPr>
              <a:defRPr>
                <a:latin typeface="Times New Roman" charset="0"/>
                <a:ea typeface="Times New Roman" charset="0"/>
                <a:cs typeface="Times New Roman" charset="0"/>
              </a:defRPr>
            </a:lvl2pPr>
            <a:lvl3pPr>
              <a:defRPr>
                <a:latin typeface="Times New Roman" charset="0"/>
                <a:ea typeface="Times New Roman" charset="0"/>
                <a:cs typeface="Times New Roman" charset="0"/>
              </a:defRPr>
            </a:lvl3pPr>
            <a:lvl4pPr>
              <a:defRPr>
                <a:latin typeface="Times New Roman" charset="0"/>
                <a:ea typeface="Times New Roman" charset="0"/>
                <a:cs typeface="Times New Roman" charset="0"/>
              </a:defRPr>
            </a:lvl4pPr>
            <a:lvl5pPr>
              <a:defRPr>
                <a:latin typeface="Times New Roman" charset="0"/>
                <a:ea typeface="Times New Roman" charset="0"/>
                <a:cs typeface="Times New Roman"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785592-94C0-BC48-B26D-8356D8AE1606}" type="datetimeFigureOut">
              <a:rPr lang="en-US" smtClean="0"/>
              <a:t>3/6/23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8607153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785592-94C0-BC48-B26D-8356D8AE1606}" type="datetimeFigureOut">
              <a:rPr lang="en-US" smtClean="0"/>
              <a:t>3/6/23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592217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ED9C20-2B53-F848-9E2E-FB3EB10743E2}" type="datetime1">
              <a:rPr lang="en-US" smtClean="0"/>
              <a:pPr/>
              <a:t>3/6/23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7060C1-CD7E-2840-B5A1-488EBD1FEE97}" type="slidenum">
              <a:rPr lang="en-US" smtClean="0"/>
              <a:pPr/>
              <a:t>‹#›</a:t>
            </a:fld>
            <a:endParaRPr lang="en-US"/>
          </a:p>
        </p:txBody>
      </p:sp>
    </p:spTree>
    <p:extLst>
      <p:ext uri="{BB962C8B-B14F-4D97-AF65-F5344CB8AC3E}">
        <p14:creationId xmlns:p14="http://schemas.microsoft.com/office/powerpoint/2010/main" val="6716832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785592-94C0-BC48-B26D-8356D8AE1606}" type="datetimeFigureOut">
              <a:rPr lang="en-US" smtClean="0"/>
              <a:t>3/6/23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19639158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785592-94C0-BC48-B26D-8356D8AE1606}" type="datetimeFigureOut">
              <a:rPr lang="en-US" smtClean="0"/>
              <a:t>3/6/23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7093138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785592-94C0-BC48-B26D-8356D8AE1606}" type="datetimeFigureOut">
              <a:rPr lang="en-US" smtClean="0"/>
              <a:t>3/6/23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7563037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85592-94C0-BC48-B26D-8356D8AE1606}" type="datetimeFigureOut">
              <a:rPr lang="en-US" smtClean="0"/>
              <a:t>3/6/23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2408482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785592-94C0-BC48-B26D-8356D8AE1606}" type="datetimeFigureOut">
              <a:rPr lang="en-US" smtClean="0"/>
              <a:t>3/6/23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20768257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785592-94C0-BC48-B26D-8356D8AE1606}" type="datetimeFigureOut">
              <a:rPr lang="en-US" smtClean="0"/>
              <a:t>3/6/23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117701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85592-94C0-BC48-B26D-8356D8AE1606}" type="datetimeFigureOut">
              <a:rPr lang="en-US" smtClean="0"/>
              <a:t>3/6/23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2525331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85592-94C0-BC48-B26D-8356D8AE1606}" type="datetimeFigureOut">
              <a:rPr lang="en-US" smtClean="0"/>
              <a:t>3/6/23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8973857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14633841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E737BCE-ABB2-2E4F-B310-C12A8721FAAE}" type="datetimeFigureOut">
              <a:rPr lang="en-US" smtClean="0"/>
              <a:t>3/6/23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1482299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4E586E-B440-884B-B8CD-E47CD623D55E}" type="datetime1">
              <a:rPr lang="en-US" smtClean="0"/>
              <a:pPr/>
              <a:t>3/6/23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737BCE-ABB2-2E4F-B310-C12A8721FAAE}" type="datetimeFigureOut">
              <a:rPr lang="en-US" smtClean="0"/>
              <a:t>3/6/23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466470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737BCE-ABB2-2E4F-B310-C12A8721FAAE}" type="datetimeFigureOut">
              <a:rPr lang="en-US" smtClean="0"/>
              <a:t>3/6/23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1661945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E737BCE-ABB2-2E4F-B310-C12A8721FAAE}" type="datetimeFigureOut">
              <a:rPr lang="en-US" smtClean="0"/>
              <a:t>3/6/23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15023884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E737BCE-ABB2-2E4F-B310-C12A8721FAAE}" type="datetimeFigureOut">
              <a:rPr lang="en-US" smtClean="0"/>
              <a:t>3/6/23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5302938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737BCE-ABB2-2E4F-B310-C12A8721FAAE}" type="datetimeFigureOut">
              <a:rPr lang="en-US" smtClean="0"/>
              <a:t>3/6/23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5918371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737BCE-ABB2-2E4F-B310-C12A8721FAAE}" type="datetimeFigureOut">
              <a:rPr lang="en-US" smtClean="0"/>
              <a:t>3/6/23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20110175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737BCE-ABB2-2E4F-B310-C12A8721FAAE}" type="datetimeFigureOut">
              <a:rPr lang="en-US" smtClean="0"/>
              <a:t>3/6/23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20739734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737BCE-ABB2-2E4F-B310-C12A8721FAAE}" type="datetimeFigureOut">
              <a:rPr lang="en-US" smtClean="0"/>
              <a:t>3/6/23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14641450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737BCE-ABB2-2E4F-B310-C12A8721FAAE}" type="datetimeFigureOut">
              <a:rPr lang="en-US" smtClean="0"/>
              <a:t>3/6/23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20184297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737BCE-ABB2-2E4F-B310-C12A8721FAAE}" type="datetimeFigureOut">
              <a:rPr lang="en-US" smtClean="0"/>
              <a:t>3/6/23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2096414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C0831DC-CD77-744B-9B3D-E7D79A05F4BB}" type="datetime1">
              <a:rPr lang="en-US" smtClean="0"/>
              <a:pPr/>
              <a:t>3/6/23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2968E0-FA99-F74D-8BDE-01829594365B}" type="datetime1">
              <a:rPr lang="en-US" smtClean="0"/>
              <a:pPr/>
              <a:t>3/6/23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70CF86-B1DE-C940-8CEF-CBD407DF609E}" type="datetime1">
              <a:rPr lang="en-US" smtClean="0"/>
              <a:pPr/>
              <a:t>3/6/23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3BB4B0-DF9E-1D48-A58C-E7676D9EAE03}" type="datetime1">
              <a:rPr lang="en-US" smtClean="0"/>
              <a:pPr/>
              <a:t>3/6/23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0A471D-3002-0148-9747-C4007B93D55B}" type="datetime1">
              <a:rPr lang="en-US" smtClean="0"/>
              <a:pPr/>
              <a:t>3/6/23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ED9C20-2B53-F848-9E2E-FB3EB10743E2}" type="datetime1">
              <a:rPr lang="en-US" smtClean="0"/>
              <a:pPr/>
              <a:t>3/6/23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7060C1-CD7E-2840-B5A1-488EBD1FEE9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775"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55600"/>
            <a:ext cx="77724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x-none" dirty="0"/>
              <a:t>Click to edit Master title style</a:t>
            </a:r>
          </a:p>
        </p:txBody>
      </p:sp>
      <p:sp>
        <p:nvSpPr>
          <p:cNvPr id="1027" name="Rectangle 3"/>
          <p:cNvSpPr>
            <a:spLocks noGrp="1" noChangeArrowheads="1"/>
          </p:cNvSpPr>
          <p:nvPr>
            <p:ph type="body" idx="1"/>
          </p:nvPr>
        </p:nvSpPr>
        <p:spPr bwMode="auto">
          <a:xfrm>
            <a:off x="685800" y="1473200"/>
            <a:ext cx="7772400" cy="4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fld id="{DBED9C20-2B53-F848-9E2E-FB3EB10743E2}" type="datetime1">
              <a:rPr lang="en-US" smtClean="0"/>
              <a:pPr/>
              <a:t>3/6/23</a:t>
            </a:fld>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67060C1-CD7E-2840-B5A1-488EBD1FEE97}" type="slidenum">
              <a:rPr lang="en-US" smtClean="0"/>
              <a:pPr/>
              <a:t>‹#›</a:t>
            </a:fld>
            <a:endParaRPr lang="en-US"/>
          </a:p>
        </p:txBody>
      </p:sp>
    </p:spTree>
    <p:extLst>
      <p:ext uri="{BB962C8B-B14F-4D97-AF65-F5344CB8AC3E}">
        <p14:creationId xmlns:p14="http://schemas.microsoft.com/office/powerpoint/2010/main" val="708869096"/>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62"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Lst>
  <p:transition/>
  <p:hf hdr="0" ftr="0" dt="0"/>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Times New Roman" pitchFamily="18" charset="0"/>
        </a:defRPr>
      </a:lvl2pPr>
      <a:lvl3pPr algn="ctr" rtl="0" eaLnBrk="1" fontAlgn="base" hangingPunct="1">
        <a:spcBef>
          <a:spcPct val="0"/>
        </a:spcBef>
        <a:spcAft>
          <a:spcPct val="0"/>
        </a:spcAft>
        <a:defRPr sz="3200" b="1">
          <a:solidFill>
            <a:schemeClr val="tx2"/>
          </a:solidFill>
          <a:latin typeface="Times New Roman" pitchFamily="18" charset="0"/>
        </a:defRPr>
      </a:lvl3pPr>
      <a:lvl4pPr algn="ctr" rtl="0" eaLnBrk="1" fontAlgn="base" hangingPunct="1">
        <a:spcBef>
          <a:spcPct val="0"/>
        </a:spcBef>
        <a:spcAft>
          <a:spcPct val="0"/>
        </a:spcAft>
        <a:defRPr sz="3200" b="1">
          <a:solidFill>
            <a:schemeClr val="tx2"/>
          </a:solidFill>
          <a:latin typeface="Times New Roman" pitchFamily="18" charset="0"/>
        </a:defRPr>
      </a:lvl4pPr>
      <a:lvl5pPr algn="ctr" rtl="0" eaLnBrk="1" fontAlgn="base" hangingPunct="1">
        <a:spcBef>
          <a:spcPct val="0"/>
        </a:spcBef>
        <a:spcAft>
          <a:spcPct val="0"/>
        </a:spcAft>
        <a:defRPr sz="3200" b="1">
          <a:solidFill>
            <a:schemeClr val="tx2"/>
          </a:solidFill>
          <a:latin typeface="Times New Roman" pitchFamily="18" charset="0"/>
        </a:defRPr>
      </a:lvl5pPr>
      <a:lvl6pPr marL="457200" algn="ctr" rtl="0" eaLnBrk="1" fontAlgn="base" hangingPunct="1">
        <a:spcBef>
          <a:spcPct val="0"/>
        </a:spcBef>
        <a:spcAft>
          <a:spcPct val="0"/>
        </a:spcAft>
        <a:defRPr sz="3200" b="1">
          <a:solidFill>
            <a:schemeClr val="tx2"/>
          </a:solidFill>
          <a:latin typeface="Times New Roman" pitchFamily="18" charset="0"/>
        </a:defRPr>
      </a:lvl6pPr>
      <a:lvl7pPr marL="914400" algn="ctr" rtl="0" eaLnBrk="1" fontAlgn="base" hangingPunct="1">
        <a:spcBef>
          <a:spcPct val="0"/>
        </a:spcBef>
        <a:spcAft>
          <a:spcPct val="0"/>
        </a:spcAft>
        <a:defRPr sz="3200" b="1">
          <a:solidFill>
            <a:schemeClr val="tx2"/>
          </a:solidFill>
          <a:latin typeface="Times New Roman" pitchFamily="18" charset="0"/>
        </a:defRPr>
      </a:lvl7pPr>
      <a:lvl8pPr marL="1371600" algn="ctr" rtl="0" eaLnBrk="1" fontAlgn="base" hangingPunct="1">
        <a:spcBef>
          <a:spcPct val="0"/>
        </a:spcBef>
        <a:spcAft>
          <a:spcPct val="0"/>
        </a:spcAft>
        <a:defRPr sz="3200" b="1">
          <a:solidFill>
            <a:schemeClr val="tx2"/>
          </a:solidFill>
          <a:latin typeface="Times New Roman" pitchFamily="18" charset="0"/>
        </a:defRPr>
      </a:lvl8pPr>
      <a:lvl9pPr marL="1828800" algn="ctr" rtl="0" eaLnBrk="1" fontAlgn="base" hangingPunct="1">
        <a:spcBef>
          <a:spcPct val="0"/>
        </a:spcBef>
        <a:spcAft>
          <a:spcPct val="0"/>
        </a:spcAft>
        <a:defRPr sz="3200" b="1">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85592-94C0-BC48-B26D-8356D8AE1606}" type="datetimeFigureOut">
              <a:rPr lang="en-US" smtClean="0"/>
              <a:t>3/6/23</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695821-B6AB-9644-8896-BDDCA04A8F73}" type="slidenum">
              <a:rPr lang="en-US" smtClean="0"/>
              <a:t>‹#›</a:t>
            </a:fld>
            <a:endParaRPr lang="en-US"/>
          </a:p>
        </p:txBody>
      </p:sp>
    </p:spTree>
    <p:extLst>
      <p:ext uri="{BB962C8B-B14F-4D97-AF65-F5344CB8AC3E}">
        <p14:creationId xmlns:p14="http://schemas.microsoft.com/office/powerpoint/2010/main" val="20201883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Lst>
  <p:txStyles>
    <p:titleStyle>
      <a:lvl1pPr algn="ctr"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737BCE-ABB2-2E4F-B310-C12A8721FAAE}" type="datetimeFigureOut">
              <a:rPr lang="en-US" smtClean="0"/>
              <a:t>3/6/23</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7CFD33-CFFB-9545-A2F0-CCE35F17F424}" type="slidenum">
              <a:rPr lang="en-US" smtClean="0"/>
              <a:t>‹#›</a:t>
            </a:fld>
            <a:endParaRPr lang="en-US"/>
          </a:p>
        </p:txBody>
      </p:sp>
    </p:spTree>
    <p:extLst>
      <p:ext uri="{BB962C8B-B14F-4D97-AF65-F5344CB8AC3E}">
        <p14:creationId xmlns:p14="http://schemas.microsoft.com/office/powerpoint/2010/main" val="707823777"/>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4.xml"/><Relationship Id="rId7" Type="http://schemas.openxmlformats.org/officeDocument/2006/relationships/image" Target="../media/image6.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16.tiff"/><Relationship Id="rId5" Type="http://schemas.openxmlformats.org/officeDocument/2006/relationships/image" Target="../media/image15.png"/><Relationship Id="rId4" Type="http://schemas.openxmlformats.org/officeDocument/2006/relationships/image" Target="../media/image14.tif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9.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7.xml"/><Relationship Id="rId1" Type="http://schemas.openxmlformats.org/officeDocument/2006/relationships/slideLayout" Target="../slideLayouts/slideLayout19.xml"/><Relationship Id="rId4" Type="http://schemas.openxmlformats.org/officeDocument/2006/relationships/image" Target="../media/image22.e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video" Target="../media/media2.mov"/><Relationship Id="rId1" Type="http://schemas.microsoft.com/office/2007/relationships/media" Target="../media/media2.mov"/><Relationship Id="rId5" Type="http://schemas.openxmlformats.org/officeDocument/2006/relationships/image" Target="../media/image27.jpeg"/><Relationship Id="rId4" Type="http://schemas.openxmlformats.org/officeDocument/2006/relationships/notesSlide" Target="../notesSlides/notesSlide43.xml"/></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4.xml"/><Relationship Id="rId1" Type="http://schemas.openxmlformats.org/officeDocument/2006/relationships/slideLayout" Target="../slideLayouts/slideLayout14.xml"/><Relationship Id="rId4" Type="http://schemas.openxmlformats.org/officeDocument/2006/relationships/image" Target="../media/image29.png"/></Relationships>
</file>

<file path=ppt/slides/_rels/slide5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6.xml"/><Relationship Id="rId1" Type="http://schemas.openxmlformats.org/officeDocument/2006/relationships/slideLayout" Target="../slideLayouts/slideLayout19.xml"/><Relationship Id="rId4" Type="http://schemas.openxmlformats.org/officeDocument/2006/relationships/image" Target="../media/image32.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a:t>Prosodic Entrainment in Dialogue:  Language and Social Impact</a:t>
            </a:r>
          </a:p>
        </p:txBody>
      </p:sp>
      <p:sp>
        <p:nvSpPr>
          <p:cNvPr id="5" name="Subtitle 4"/>
          <p:cNvSpPr>
            <a:spLocks noGrp="1"/>
          </p:cNvSpPr>
          <p:nvPr>
            <p:ph type="subTitle" idx="1"/>
          </p:nvPr>
        </p:nvSpPr>
        <p:spPr>
          <a:xfrm>
            <a:off x="1371600" y="3886199"/>
            <a:ext cx="6400800" cy="2132635"/>
          </a:xfrm>
        </p:spPr>
        <p:txBody>
          <a:bodyPr/>
          <a:lstStyle/>
          <a:p>
            <a:r>
              <a:rPr lang="en-US" dirty="0"/>
              <a:t>Julia Hirschberg</a:t>
            </a:r>
          </a:p>
          <a:p>
            <a:r>
              <a:rPr lang="en-US" dirty="0"/>
              <a:t>Columbia University</a:t>
            </a:r>
          </a:p>
          <a:p>
            <a:r>
              <a:rPr lang="en-US" dirty="0"/>
              <a:t>COMS 6998</a:t>
            </a:r>
          </a:p>
        </p:txBody>
      </p:sp>
    </p:spTree>
    <p:extLst>
      <p:ext uri="{BB962C8B-B14F-4D97-AF65-F5344CB8AC3E}">
        <p14:creationId xmlns:p14="http://schemas.microsoft.com/office/powerpoint/2010/main" val="204943270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3"/>
          <p:cNvSpPr>
            <a:spLocks noGrp="1"/>
          </p:cNvSpPr>
          <p:nvPr>
            <p:ph type="dt" sz="quarter" idx="10"/>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endParaRPr lang="en-US" dirty="0"/>
          </a:p>
        </p:txBody>
      </p:sp>
      <p:sp>
        <p:nvSpPr>
          <p:cNvPr id="8195" name="Slide Number Placeholder 5"/>
          <p:cNvSpPr>
            <a:spLocks noGrp="1"/>
          </p:cNvSpPr>
          <p:nvPr>
            <p:ph type="sldNum" sz="quarter" idx="12"/>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27949731-44DD-934A-8D33-E986C790AE6B}" type="slidenum">
              <a:rPr lang="en-US" smtClean="0"/>
              <a:pPr eaLnBrk="1" hangingPunct="1">
                <a:defRPr/>
              </a:pPr>
              <a:t>10</a:t>
            </a:fld>
            <a:endParaRPr lang="en-US"/>
          </a:p>
        </p:txBody>
      </p:sp>
      <p:sp>
        <p:nvSpPr>
          <p:cNvPr id="8196" name="Rectangle 8"/>
          <p:cNvSpPr>
            <a:spLocks noGrp="1" noChangeArrowheads="1"/>
          </p:cNvSpPr>
          <p:nvPr>
            <p:ph type="title"/>
          </p:nvPr>
        </p:nvSpPr>
        <p:spPr/>
        <p:txBody>
          <a:bodyPr>
            <a:normAutofit fontScale="90000"/>
          </a:bodyPr>
          <a:lstStyle/>
          <a:p>
            <a:pPr eaLnBrk="1" hangingPunct="1">
              <a:defRPr/>
            </a:pPr>
            <a:r>
              <a:rPr lang="en-US" dirty="0">
                <a:latin typeface="Times New Roman" charset="0"/>
                <a:cs typeface="+mj-cs"/>
              </a:rPr>
              <a:t>Effects of Entrainment on Social Perception</a:t>
            </a:r>
          </a:p>
        </p:txBody>
      </p:sp>
      <p:sp>
        <p:nvSpPr>
          <p:cNvPr id="8197" name="Rectangle 9"/>
          <p:cNvSpPr>
            <a:spLocks noGrp="1" noChangeArrowheads="1"/>
          </p:cNvSpPr>
          <p:nvPr>
            <p:ph type="body" idx="1"/>
          </p:nvPr>
        </p:nvSpPr>
        <p:spPr/>
        <p:txBody>
          <a:bodyPr/>
          <a:lstStyle/>
          <a:p>
            <a:pPr eaLnBrk="1" hangingPunct="1">
              <a:defRPr/>
            </a:pPr>
            <a:r>
              <a:rPr lang="en-US" sz="2400" dirty="0">
                <a:latin typeface="Times New Roman" charset="0"/>
                <a:cs typeface="+mn-cs"/>
              </a:rPr>
              <a:t>Subjects who entrain </a:t>
            </a:r>
          </a:p>
          <a:p>
            <a:pPr lvl="1">
              <a:defRPr/>
            </a:pPr>
            <a:r>
              <a:rPr lang="en-US" sz="2400" dirty="0">
                <a:latin typeface="Times New Roman" charset="0"/>
              </a:rPr>
              <a:t>Perceived as </a:t>
            </a:r>
            <a:r>
              <a:rPr lang="en-US" sz="2400" dirty="0">
                <a:solidFill>
                  <a:srgbClr val="FF3300"/>
                </a:solidFill>
                <a:latin typeface="Times New Roman" charset="0"/>
              </a:rPr>
              <a:t>more socially </a:t>
            </a:r>
            <a:r>
              <a:rPr lang="en-US" sz="2400" b="1" i="1" dirty="0">
                <a:solidFill>
                  <a:srgbClr val="FF3300"/>
                </a:solidFill>
                <a:latin typeface="Times New Roman" charset="0"/>
              </a:rPr>
              <a:t>attractive</a:t>
            </a:r>
            <a:r>
              <a:rPr lang="en-US" sz="2400" dirty="0">
                <a:latin typeface="Times New Roman" charset="0"/>
              </a:rPr>
              <a:t> (Putnam &amp; Street '84, </a:t>
            </a:r>
            <a:r>
              <a:rPr lang="en-US" sz="2400" dirty="0" err="1">
                <a:latin typeface="Times New Roman" charset="0"/>
              </a:rPr>
              <a:t>Bourhis</a:t>
            </a:r>
            <a:r>
              <a:rPr lang="en-US" sz="2400" dirty="0">
                <a:latin typeface="Times New Roman" charset="0"/>
              </a:rPr>
              <a:t> et al '75)</a:t>
            </a:r>
          </a:p>
          <a:p>
            <a:pPr lvl="1" eaLnBrk="1" hangingPunct="1">
              <a:defRPr/>
            </a:pPr>
            <a:r>
              <a:rPr lang="en-US" sz="2400" dirty="0">
                <a:latin typeface="Times New Roman" charset="0"/>
              </a:rPr>
              <a:t>Perceived as </a:t>
            </a:r>
            <a:r>
              <a:rPr lang="en-US" sz="2400" dirty="0">
                <a:solidFill>
                  <a:srgbClr val="FF3300"/>
                </a:solidFill>
                <a:latin typeface="Times New Roman" charset="0"/>
              </a:rPr>
              <a:t>more </a:t>
            </a:r>
            <a:r>
              <a:rPr lang="en-US" sz="2400" b="1" i="1" dirty="0">
                <a:solidFill>
                  <a:srgbClr val="FF3300"/>
                </a:solidFill>
                <a:latin typeface="Times New Roman" charset="0"/>
              </a:rPr>
              <a:t>competent</a:t>
            </a:r>
            <a:r>
              <a:rPr lang="en-US" sz="2400" dirty="0">
                <a:latin typeface="Times New Roman" charset="0"/>
              </a:rPr>
              <a:t> (Street '84)</a:t>
            </a:r>
          </a:p>
          <a:p>
            <a:pPr lvl="1" eaLnBrk="1" hangingPunct="1">
              <a:defRPr/>
            </a:pPr>
            <a:r>
              <a:rPr lang="en-US" sz="2400" dirty="0">
                <a:latin typeface="Times New Roman" charset="0"/>
              </a:rPr>
              <a:t>Conversation perceived as </a:t>
            </a:r>
            <a:r>
              <a:rPr lang="en-US" sz="2400" dirty="0">
                <a:solidFill>
                  <a:srgbClr val="FF3300"/>
                </a:solidFill>
                <a:latin typeface="Times New Roman" charset="0"/>
              </a:rPr>
              <a:t>more </a:t>
            </a:r>
            <a:r>
              <a:rPr lang="en-US" sz="2400" b="1" i="1" dirty="0">
                <a:solidFill>
                  <a:srgbClr val="FF3300"/>
                </a:solidFill>
                <a:latin typeface="Times New Roman" charset="0"/>
              </a:rPr>
              <a:t>intimate</a:t>
            </a:r>
            <a:r>
              <a:rPr lang="en-US" sz="2400" dirty="0">
                <a:latin typeface="Times New Roman" charset="0"/>
              </a:rPr>
              <a:t> (Buller &amp; </a:t>
            </a:r>
            <a:r>
              <a:rPr lang="en-US" sz="2400" dirty="0" err="1">
                <a:latin typeface="Times New Roman" charset="0"/>
              </a:rPr>
              <a:t>Aune</a:t>
            </a:r>
            <a:r>
              <a:rPr lang="en-US" sz="2400" dirty="0">
                <a:latin typeface="Times New Roman" charset="0"/>
              </a:rPr>
              <a:t> '88)</a:t>
            </a:r>
          </a:p>
          <a:p>
            <a:pPr eaLnBrk="1" hangingPunct="1">
              <a:defRPr/>
            </a:pPr>
            <a:r>
              <a:rPr lang="en-US" sz="2400" dirty="0">
                <a:latin typeface="Times New Roman" charset="0"/>
                <a:cs typeface="+mn-cs"/>
              </a:rPr>
              <a:t>Entrainment </a:t>
            </a:r>
            <a:r>
              <a:rPr lang="en-US" sz="2400" dirty="0">
                <a:latin typeface="Times New Roman" charset="0"/>
                <a:cs typeface="+mn-cs"/>
                <a:sym typeface="Wingdings" charset="0"/>
              </a:rPr>
              <a:t>leads subjects to </a:t>
            </a:r>
            <a:r>
              <a:rPr lang="en-US" sz="2400" b="1" i="1" dirty="0">
                <a:solidFill>
                  <a:srgbClr val="FF3300"/>
                </a:solidFill>
                <a:latin typeface="Times New Roman" charset="0"/>
                <a:cs typeface="+mn-cs"/>
                <a:sym typeface="Wingdings" charset="0"/>
              </a:rPr>
              <a:t>like</a:t>
            </a:r>
            <a:r>
              <a:rPr lang="en-US" sz="2400" dirty="0">
                <a:solidFill>
                  <a:srgbClr val="FF3300"/>
                </a:solidFill>
                <a:latin typeface="Times New Roman" charset="0"/>
                <a:cs typeface="+mn-cs"/>
                <a:sym typeface="Wingdings" charset="0"/>
              </a:rPr>
              <a:t> their conversational partners (and their computers) more</a:t>
            </a:r>
            <a:r>
              <a:rPr lang="en-US" sz="2400" dirty="0">
                <a:latin typeface="Times New Roman" charset="0"/>
                <a:cs typeface="+mn-cs"/>
                <a:sym typeface="Wingdings" charset="0"/>
              </a:rPr>
              <a:t> and to </a:t>
            </a:r>
            <a:r>
              <a:rPr lang="en-US" sz="2400" dirty="0">
                <a:solidFill>
                  <a:srgbClr val="FF3300"/>
                </a:solidFill>
                <a:latin typeface="Times New Roman" charset="0"/>
                <a:cs typeface="+mn-cs"/>
                <a:sym typeface="Wingdings" charset="0"/>
              </a:rPr>
              <a:t>perceive interactions as </a:t>
            </a:r>
            <a:r>
              <a:rPr lang="en-US" sz="2400" b="1" i="1" dirty="0">
                <a:solidFill>
                  <a:srgbClr val="FF3300"/>
                </a:solidFill>
                <a:latin typeface="Times New Roman" charset="0"/>
                <a:cs typeface="+mn-cs"/>
                <a:sym typeface="Wingdings" charset="0"/>
              </a:rPr>
              <a:t>more successful</a:t>
            </a:r>
            <a:r>
              <a:rPr lang="en-US" sz="2400" dirty="0">
                <a:latin typeface="Times New Roman" charset="0"/>
                <a:cs typeface="+mn-cs"/>
                <a:sym typeface="Wingdings" charset="0"/>
              </a:rPr>
              <a:t> (</a:t>
            </a:r>
            <a:r>
              <a:rPr lang="en-US" sz="2400" dirty="0" err="1">
                <a:latin typeface="Times New Roman" charset="0"/>
                <a:cs typeface="+mn-cs"/>
                <a:sym typeface="Wingdings" charset="0"/>
              </a:rPr>
              <a:t>Nass</a:t>
            </a:r>
            <a:r>
              <a:rPr lang="en-US" sz="2400" dirty="0">
                <a:latin typeface="Times New Roman" charset="0"/>
                <a:cs typeface="+mn-cs"/>
                <a:sym typeface="Wingdings" charset="0"/>
              </a:rPr>
              <a:t> et al ‘95, </a:t>
            </a:r>
            <a:r>
              <a:rPr lang="en-US" sz="2400" dirty="0" err="1">
                <a:latin typeface="Times New Roman" charset="0"/>
                <a:cs typeface="+mn-cs"/>
                <a:sym typeface="Wingdings" charset="0"/>
              </a:rPr>
              <a:t>Chartrand</a:t>
            </a:r>
            <a:r>
              <a:rPr lang="en-US" sz="2400" dirty="0">
                <a:latin typeface="Times New Roman" charset="0"/>
                <a:cs typeface="+mn-cs"/>
                <a:sym typeface="Wingdings" charset="0"/>
              </a:rPr>
              <a:t> &amp; </a:t>
            </a:r>
            <a:r>
              <a:rPr lang="en-US" sz="2400" dirty="0" err="1">
                <a:latin typeface="Times New Roman" charset="0"/>
                <a:cs typeface="+mn-cs"/>
                <a:sym typeface="Wingdings" charset="0"/>
              </a:rPr>
              <a:t>Bargh</a:t>
            </a:r>
            <a:r>
              <a:rPr lang="en-US" sz="2400" dirty="0">
                <a:latin typeface="Times New Roman" charset="0"/>
                <a:cs typeface="+mn-cs"/>
                <a:sym typeface="Wingdings" charset="0"/>
              </a:rPr>
              <a:t> </a:t>
            </a:r>
            <a:r>
              <a:rPr lang="ja-JP" altLang="en-US" sz="2400" dirty="0">
                <a:latin typeface="Times New Roman" charset="0"/>
                <a:cs typeface="+mn-cs"/>
                <a:sym typeface="Wingdings" charset="0"/>
              </a:rPr>
              <a:t>‘</a:t>
            </a:r>
            <a:r>
              <a:rPr lang="en-US" sz="2400" dirty="0">
                <a:latin typeface="Times New Roman" charset="0"/>
                <a:cs typeface="+mn-cs"/>
                <a:sym typeface="Wingdings" charset="0"/>
              </a:rPr>
              <a:t>99)</a:t>
            </a:r>
            <a:endParaRPr lang="en-US" sz="2400" dirty="0">
              <a:latin typeface="Times New Roman" charset="0"/>
              <a:cs typeface="+mn-cs"/>
            </a:endParaRPr>
          </a:p>
          <a:p>
            <a:pPr eaLnBrk="1" hangingPunct="1">
              <a:defRPr/>
            </a:pPr>
            <a:r>
              <a:rPr lang="en-US" sz="2400" dirty="0">
                <a:latin typeface="Times New Roman" charset="0"/>
                <a:cs typeface="+mn-cs"/>
                <a:sym typeface="Wingdings" charset="0"/>
              </a:rPr>
              <a:t>Long-term syntactic entrainment is a good </a:t>
            </a:r>
            <a:r>
              <a:rPr lang="en-US" sz="2400" dirty="0">
                <a:solidFill>
                  <a:srgbClr val="FF3300"/>
                </a:solidFill>
                <a:latin typeface="Times New Roman" charset="0"/>
                <a:cs typeface="+mn-cs"/>
                <a:sym typeface="Wingdings" charset="0"/>
              </a:rPr>
              <a:t>predictor of actual </a:t>
            </a:r>
            <a:r>
              <a:rPr lang="en-US" sz="2400" b="1" i="1" dirty="0">
                <a:solidFill>
                  <a:srgbClr val="FF3300"/>
                </a:solidFill>
                <a:latin typeface="Times New Roman" charset="0"/>
                <a:cs typeface="+mn-cs"/>
                <a:sym typeface="Wingdings" charset="0"/>
              </a:rPr>
              <a:t>task success</a:t>
            </a:r>
            <a:r>
              <a:rPr lang="en-US" sz="2400" dirty="0">
                <a:latin typeface="Times New Roman" charset="0"/>
                <a:cs typeface="+mn-cs"/>
                <a:sym typeface="Wingdings" charset="0"/>
              </a:rPr>
              <a:t> in Map Task (</a:t>
            </a:r>
            <a:r>
              <a:rPr lang="en-US" sz="2400" dirty="0" err="1">
                <a:latin typeface="Times New Roman" charset="0"/>
                <a:cs typeface="+mn-cs"/>
                <a:sym typeface="Wingdings" charset="0"/>
              </a:rPr>
              <a:t>Reitter</a:t>
            </a:r>
            <a:r>
              <a:rPr lang="en-US" sz="2400" dirty="0">
                <a:latin typeface="Times New Roman" charset="0"/>
                <a:cs typeface="+mn-cs"/>
                <a:sym typeface="Wingdings" charset="0"/>
              </a:rPr>
              <a:t> et al </a:t>
            </a:r>
            <a:r>
              <a:rPr lang="ja-JP" altLang="en-US" sz="2400" dirty="0">
                <a:latin typeface="Times New Roman" charset="0"/>
                <a:cs typeface="+mn-cs"/>
                <a:sym typeface="Wingdings" charset="0"/>
              </a:rPr>
              <a:t>’</a:t>
            </a:r>
            <a:r>
              <a:rPr lang="en-US" sz="2400" dirty="0">
                <a:latin typeface="Times New Roman" charset="0"/>
                <a:cs typeface="+mn-cs"/>
                <a:sym typeface="Wingdings" charset="0"/>
              </a:rPr>
              <a:t>07)</a:t>
            </a:r>
            <a:endParaRPr lang="en-US" sz="2000" b="1" i="1" dirty="0">
              <a:latin typeface="Times New Roman" charset="0"/>
            </a:endParaRPr>
          </a:p>
          <a:p>
            <a:pPr eaLnBrk="1" hangingPunct="1">
              <a:defRPr/>
            </a:pPr>
            <a:endParaRPr lang="en-US" sz="2400" dirty="0">
              <a:latin typeface="Times New Roman" charset="0"/>
              <a:cs typeface="+mn-cs"/>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p:txBody>
          <a:bodyPr/>
          <a:lstStyle/>
          <a:p>
            <a:r>
              <a:rPr lang="en-US" dirty="0"/>
              <a:t>The Columbia Games Corpus </a:t>
            </a:r>
            <a:r>
              <a:rPr lang="en-US" sz="2400" dirty="0"/>
              <a:t>(</a:t>
            </a:r>
            <a:r>
              <a:rPr lang="en-US" sz="2400" dirty="0" err="1"/>
              <a:t>Gravano</a:t>
            </a:r>
            <a:r>
              <a:rPr lang="en-US" sz="2400" dirty="0"/>
              <a:t> ‘09)</a:t>
            </a:r>
          </a:p>
        </p:txBody>
      </p:sp>
      <p:sp>
        <p:nvSpPr>
          <p:cNvPr id="11269" name="Rectangle 3"/>
          <p:cNvSpPr>
            <a:spLocks noGrp="1" noChangeArrowheads="1"/>
          </p:cNvSpPr>
          <p:nvPr>
            <p:ph idx="1"/>
          </p:nvPr>
        </p:nvSpPr>
        <p:spPr/>
        <p:txBody>
          <a:bodyPr>
            <a:normAutofit lnSpcReduction="10000"/>
          </a:bodyPr>
          <a:lstStyle/>
          <a:p>
            <a:r>
              <a:rPr lang="en-US" dirty="0"/>
              <a:t>Initial goal:  study </a:t>
            </a:r>
            <a:r>
              <a:rPr lang="en-US" dirty="0">
                <a:solidFill>
                  <a:srgbClr val="FF3300"/>
                </a:solidFill>
              </a:rPr>
              <a:t>prosody of given/new </a:t>
            </a:r>
            <a:r>
              <a:rPr lang="en-US" dirty="0"/>
              <a:t>items</a:t>
            </a:r>
          </a:p>
          <a:p>
            <a:pPr lvl="1"/>
            <a:r>
              <a:rPr lang="en-US" dirty="0"/>
              <a:t>12 </a:t>
            </a:r>
            <a:r>
              <a:rPr lang="en-US" dirty="0">
                <a:solidFill>
                  <a:srgbClr val="FF3300"/>
                </a:solidFill>
              </a:rPr>
              <a:t>spontaneous task-oriented dyadic conversations </a:t>
            </a:r>
            <a:r>
              <a:rPr lang="en-US" dirty="0"/>
              <a:t>(9h 8m speech)</a:t>
            </a:r>
          </a:p>
          <a:p>
            <a:pPr lvl="1"/>
            <a:r>
              <a:rPr lang="en-US" dirty="0"/>
              <a:t>2 subjects play series of computer </a:t>
            </a:r>
            <a:r>
              <a:rPr lang="en-US" dirty="0">
                <a:solidFill>
                  <a:srgbClr val="FF3300"/>
                </a:solidFill>
              </a:rPr>
              <a:t>games</a:t>
            </a:r>
            <a:r>
              <a:rPr lang="en-US" dirty="0"/>
              <a:t>, no eye contact (45m 39s mean session time)</a:t>
            </a:r>
          </a:p>
          <a:p>
            <a:pPr lvl="1"/>
            <a:r>
              <a:rPr lang="en-US" dirty="0"/>
              <a:t>2 sessions per subject, </a:t>
            </a:r>
            <a:r>
              <a:rPr lang="en-US" i="1" dirty="0"/>
              <a:t>w/different partners</a:t>
            </a:r>
          </a:p>
          <a:p>
            <a:pPr lvl="1"/>
            <a:r>
              <a:rPr lang="en-US" dirty="0"/>
              <a:t>Multiple games and types</a:t>
            </a:r>
          </a:p>
          <a:p>
            <a:r>
              <a:rPr lang="en-US" dirty="0"/>
              <a:t>Recorded on separate channels in soundproof booth, digitized and down-sampled to 16k</a:t>
            </a:r>
          </a:p>
          <a:p>
            <a:r>
              <a:rPr lang="en-US" dirty="0">
                <a:solidFill>
                  <a:srgbClr val="FF3300"/>
                </a:solidFill>
              </a:rPr>
              <a:t>Features</a:t>
            </a:r>
            <a:r>
              <a:rPr lang="en-US" dirty="0"/>
              <a:t> extracted with </a:t>
            </a:r>
            <a:r>
              <a:rPr lang="en-US" dirty="0" err="1"/>
              <a:t>Praat</a:t>
            </a:r>
            <a:endParaRPr lang="en-US" dirty="0"/>
          </a:p>
        </p:txBody>
      </p:sp>
      <p:sp>
        <p:nvSpPr>
          <p:cNvPr id="11266" name="Date Placeholder 3"/>
          <p:cNvSpPr>
            <a:spLocks noGrp="1"/>
          </p:cNvSpPr>
          <p:nvPr>
            <p:ph type="dt" sz="half" idx="10"/>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F08EFCC3-6E9B-CE44-8390-25838A6698C7}" type="datetime1">
              <a:rPr lang="en-US" smtClean="0"/>
              <a:pPr/>
              <a:t>3/6/23</a:t>
            </a:fld>
            <a:endParaRPr lang="en-US"/>
          </a:p>
        </p:txBody>
      </p:sp>
      <p:sp>
        <p:nvSpPr>
          <p:cNvPr id="11267" name="Slide Number Placeholder 5"/>
          <p:cNvSpPr>
            <a:spLocks noGrp="1"/>
          </p:cNvSpPr>
          <p:nvPr>
            <p:ph type="sldNum" sz="quarter" idx="12"/>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C2C3F9E9-E991-CC4C-BC0D-32F185049C37}" type="slidenum">
              <a:rPr lang="en-US" smtClean="0"/>
              <a:pPr/>
              <a:t>11</a:t>
            </a:fld>
            <a:endParaRPr lang="en-US"/>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fld id="{9C13C066-223D-C548-A296-D3790C8D2618}" type="datetime1">
              <a:rPr lang="en-US"/>
              <a:pPr/>
              <a:t>3/6/23</a:t>
            </a:fld>
            <a:endParaRPr lang="en-US"/>
          </a:p>
        </p:txBody>
      </p:sp>
      <p:sp>
        <p:nvSpPr>
          <p:cNvPr id="5" name="Slide Number Placeholder 4"/>
          <p:cNvSpPr>
            <a:spLocks noGrp="1"/>
          </p:cNvSpPr>
          <p:nvPr>
            <p:ph type="sldNum" sz="quarter" idx="12"/>
          </p:nvPr>
        </p:nvSpPr>
        <p:spPr/>
        <p:txBody>
          <a:bodyPr/>
          <a:lstStyle/>
          <a:p>
            <a:fld id="{9113D23F-EAF4-2C47-BE00-85A7EDCDDC98}" type="slidenum">
              <a:rPr lang="en-US"/>
              <a:pPr/>
              <a:t>12</a:t>
            </a:fld>
            <a:endParaRPr lang="en-US"/>
          </a:p>
        </p:txBody>
      </p:sp>
      <p:sp>
        <p:nvSpPr>
          <p:cNvPr id="945154" name="Rectangle 2"/>
          <p:cNvSpPr>
            <a:spLocks noGrp="1" noChangeArrowheads="1"/>
          </p:cNvSpPr>
          <p:nvPr>
            <p:ph type="title"/>
          </p:nvPr>
        </p:nvSpPr>
        <p:spPr/>
        <p:txBody>
          <a:bodyPr/>
          <a:lstStyle/>
          <a:p>
            <a:r>
              <a:rPr lang="en-US" dirty="0"/>
              <a:t>The Cards Game</a:t>
            </a:r>
          </a:p>
        </p:txBody>
      </p:sp>
      <p:pic>
        <p:nvPicPr>
          <p:cNvPr id="945155" name="Picture 3" descr="game-snapsh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155700"/>
            <a:ext cx="7372350" cy="542131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fld id="{36064F50-5F97-E944-BF36-5136B8A47E7B}" type="datetime1">
              <a:rPr lang="en-US"/>
              <a:pPr/>
              <a:t>3/6/23</a:t>
            </a:fld>
            <a:endParaRPr lang="en-US"/>
          </a:p>
        </p:txBody>
      </p:sp>
      <p:sp>
        <p:nvSpPr>
          <p:cNvPr id="12" name="Slide Number Placeholder 5"/>
          <p:cNvSpPr>
            <a:spLocks noGrp="1"/>
          </p:cNvSpPr>
          <p:nvPr>
            <p:ph type="sldNum" sz="quarter" idx="12"/>
          </p:nvPr>
        </p:nvSpPr>
        <p:spPr/>
        <p:txBody>
          <a:bodyPr/>
          <a:lstStyle/>
          <a:p>
            <a:fld id="{E5E16055-7639-6043-A760-8F7F77B7AF32}" type="slidenum">
              <a:rPr lang="en-US"/>
              <a:pPr/>
              <a:t>13</a:t>
            </a:fld>
            <a:endParaRPr lang="en-US"/>
          </a:p>
        </p:txBody>
      </p:sp>
      <p:sp>
        <p:nvSpPr>
          <p:cNvPr id="665602" name="Rectangle 2"/>
          <p:cNvSpPr>
            <a:spLocks noGrp="1" noChangeArrowheads="1"/>
          </p:cNvSpPr>
          <p:nvPr>
            <p:ph type="title"/>
          </p:nvPr>
        </p:nvSpPr>
        <p:spPr/>
        <p:txBody>
          <a:bodyPr/>
          <a:lstStyle/>
          <a:p>
            <a:r>
              <a:rPr lang="en-US" sz="3600" dirty="0"/>
              <a:t>The Objects Game</a:t>
            </a:r>
          </a:p>
        </p:txBody>
      </p:sp>
      <p:sp>
        <p:nvSpPr>
          <p:cNvPr id="665604" name="Rectangle 4"/>
          <p:cNvSpPr>
            <a:spLocks noGrp="1" noChangeArrowheads="1"/>
          </p:cNvSpPr>
          <p:nvPr>
            <p:ph type="body" idx="4294967295"/>
          </p:nvPr>
        </p:nvSpPr>
        <p:spPr>
          <a:xfrm>
            <a:off x="0" y="1295400"/>
            <a:ext cx="8229600" cy="4835525"/>
          </a:xfrm>
        </p:spPr>
        <p:txBody>
          <a:bodyPr/>
          <a:lstStyle/>
          <a:p>
            <a:endParaRPr lang="en-US" dirty="0"/>
          </a:p>
        </p:txBody>
      </p:sp>
      <p:pic>
        <p:nvPicPr>
          <p:cNvPr id="665605" name="Picture 5" descr="c1"/>
          <p:cNvPicPr>
            <a:picLocks noChangeAspect="1" noChangeArrowheads="1"/>
          </p:cNvPicPr>
          <p:nvPr/>
        </p:nvPicPr>
        <p:blipFill>
          <a:blip r:embed="rId5">
            <a:extLst>
              <a:ext uri="{28A0092B-C50C-407E-A947-70E740481C1C}">
                <a14:useLocalDpi xmlns:a14="http://schemas.microsoft.com/office/drawing/2010/main" val="0"/>
              </a:ext>
            </a:extLst>
          </a:blip>
          <a:srcRect r="703" b="2812"/>
          <a:stretch>
            <a:fillRect/>
          </a:stretch>
        </p:blipFill>
        <p:spPr bwMode="auto">
          <a:xfrm>
            <a:off x="990600" y="3549650"/>
            <a:ext cx="3556000" cy="260985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665606" name="Rectangle 6"/>
          <p:cNvSpPr>
            <a:spLocks noChangeArrowheads="1"/>
          </p:cNvSpPr>
          <p:nvPr/>
        </p:nvSpPr>
        <p:spPr bwMode="auto">
          <a:xfrm>
            <a:off x="1970088" y="3089275"/>
            <a:ext cx="1574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400">
                <a:ea typeface="MS Gothic" charset="0"/>
                <a:cs typeface="MS Gothic" charset="0"/>
              </a:rPr>
              <a:t>Describer:</a:t>
            </a:r>
          </a:p>
        </p:txBody>
      </p:sp>
      <p:sp>
        <p:nvSpPr>
          <p:cNvPr id="665607" name="Rectangle 7"/>
          <p:cNvSpPr>
            <a:spLocks noChangeArrowheads="1"/>
          </p:cNvSpPr>
          <p:nvPr/>
        </p:nvSpPr>
        <p:spPr bwMode="auto">
          <a:xfrm>
            <a:off x="5818188" y="3087688"/>
            <a:ext cx="1422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400">
                <a:ea typeface="MS Gothic" charset="0"/>
                <a:cs typeface="MS Gothic" charset="0"/>
              </a:rPr>
              <a:t>Follower:</a:t>
            </a:r>
          </a:p>
        </p:txBody>
      </p:sp>
      <p:grpSp>
        <p:nvGrpSpPr>
          <p:cNvPr id="665608" name="Group 8"/>
          <p:cNvGrpSpPr>
            <a:grpSpLocks/>
          </p:cNvGrpSpPr>
          <p:nvPr/>
        </p:nvGrpSpPr>
        <p:grpSpPr bwMode="auto">
          <a:xfrm>
            <a:off x="4800600" y="3562350"/>
            <a:ext cx="3556000" cy="2609850"/>
            <a:chOff x="3024" y="2148"/>
            <a:chExt cx="2240" cy="1644"/>
          </a:xfrm>
        </p:grpSpPr>
        <p:pic>
          <p:nvPicPr>
            <p:cNvPr id="665609" name="Picture 9" descr="c3"/>
            <p:cNvPicPr>
              <a:picLocks noChangeAspect="1" noChangeArrowheads="1"/>
            </p:cNvPicPr>
            <p:nvPr/>
          </p:nvPicPr>
          <p:blipFill>
            <a:blip r:embed="rId6">
              <a:extLst>
                <a:ext uri="{28A0092B-C50C-407E-A947-70E740481C1C}">
                  <a14:useLocalDpi xmlns:a14="http://schemas.microsoft.com/office/drawing/2010/main" val="0"/>
                </a:ext>
              </a:extLst>
            </a:blip>
            <a:srcRect r="703" b="2812"/>
            <a:stretch>
              <a:fillRect/>
            </a:stretch>
          </p:blipFill>
          <p:spPr bwMode="auto">
            <a:xfrm>
              <a:off x="3024" y="2148"/>
              <a:ext cx="2240" cy="1644"/>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665610" name="Picture 10" descr="airplan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26" y="3326"/>
              <a:ext cx="234" cy="234"/>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665613" name="9C9E1833.WAV">
            <a:hlinkClick r:id="" action="ppaction://media"/>
          </p:cNvPr>
          <p:cNvPicPr>
            <a:picLocks noGrp="1" noRot="1" noChangeAspect="1" noChangeArrowheads="1"/>
          </p:cNvPicPr>
          <p:nvPr>
            <p:ph idx="1"/>
            <a:audioFile r:link="rId2"/>
            <p:extLst>
              <p:ext uri="{DAA4B4D4-6D71-4841-9C94-3DE7FCFB9230}">
                <p14:media xmlns:p14="http://schemas.microsoft.com/office/powerpoint/2010/main" r:embed="rId1"/>
              </p:ext>
            </p:extLst>
          </p:nvPr>
        </p:nvPicPr>
        <p:blipFill>
          <a:blip r:embed="rId8">
            <a:extLst>
              <a:ext uri="{28A0092B-C50C-407E-A947-70E740481C1C}">
                <a14:useLocalDpi xmlns:a14="http://schemas.microsoft.com/office/drawing/2010/main" val="0"/>
              </a:ext>
            </a:extLst>
          </a:blip>
          <a:srcRect/>
          <a:stretch>
            <a:fillRect/>
          </a:stretch>
        </p:blipFill>
        <p:spPr>
          <a:xfrm>
            <a:off x="4419600" y="1972733"/>
            <a:ext cx="304800" cy="304800"/>
          </a:xfrm>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665613"/>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6094" fill="hold"/>
                                        <p:tgtEl>
                                          <p:spTgt spid="665613"/>
                                        </p:tgtEl>
                                      </p:cBhvr>
                                    </p:cmd>
                                  </p:childTnLst>
                                </p:cTn>
                              </p:par>
                            </p:childTnLst>
                          </p:cTn>
                        </p:par>
                      </p:childTnLst>
                    </p:cTn>
                  </p:par>
                </p:childTnLst>
              </p:cTn>
              <p:nextCondLst>
                <p:cond evt="onClick" delay="0">
                  <p:tgtEl>
                    <p:spTgt spid="665613"/>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6561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a:t>Units of Analysis</a:t>
            </a:r>
          </a:p>
        </p:txBody>
      </p:sp>
      <p:sp>
        <p:nvSpPr>
          <p:cNvPr id="3" name="Content Placeholder 2"/>
          <p:cNvSpPr>
            <a:spLocks noGrp="1"/>
          </p:cNvSpPr>
          <p:nvPr>
            <p:ph idx="1"/>
          </p:nvPr>
        </p:nvSpPr>
        <p:spPr/>
        <p:txBody>
          <a:bodyPr>
            <a:normAutofit/>
          </a:bodyPr>
          <a:lstStyle/>
          <a:p>
            <a:r>
              <a:rPr lang="en-US" b="1" i="1" dirty="0">
                <a:solidFill>
                  <a:srgbClr val="FF3300"/>
                </a:solidFill>
              </a:rPr>
              <a:t>Inter-</a:t>
            </a:r>
            <a:r>
              <a:rPr lang="en-US" b="1" i="1" dirty="0" err="1">
                <a:solidFill>
                  <a:srgbClr val="FF3300"/>
                </a:solidFill>
              </a:rPr>
              <a:t>pausal</a:t>
            </a:r>
            <a:r>
              <a:rPr lang="en-US" b="1" i="1" dirty="0">
                <a:solidFill>
                  <a:srgbClr val="FF3300"/>
                </a:solidFill>
              </a:rPr>
              <a:t> unit </a:t>
            </a:r>
            <a:r>
              <a:rPr lang="en-US" dirty="0">
                <a:solidFill>
                  <a:srgbClr val="FF3300"/>
                </a:solidFill>
              </a:rPr>
              <a:t>(IPU): </a:t>
            </a:r>
            <a:r>
              <a:rPr lang="en-US" dirty="0"/>
              <a:t>	Pause-free segment of speech  (50ms or more) from a single speaker</a:t>
            </a:r>
          </a:p>
          <a:p>
            <a:r>
              <a:rPr lang="en-US" dirty="0"/>
              <a:t>speech &lt;silence&gt; speech &lt;silence&gt; speech</a:t>
            </a:r>
          </a:p>
          <a:p>
            <a:r>
              <a:rPr lang="en-US" b="1" i="1" dirty="0">
                <a:solidFill>
                  <a:srgbClr val="FF3300"/>
                </a:solidFill>
              </a:rPr>
              <a:t>Turn</a:t>
            </a:r>
            <a:r>
              <a:rPr lang="en-US" dirty="0"/>
              <a:t>: Sequence of speech from one speaker without intervening speech from the other speaker.</a:t>
            </a:r>
          </a:p>
          <a:p>
            <a:r>
              <a:rPr lang="en-US" b="1" i="1" dirty="0">
                <a:solidFill>
                  <a:srgbClr val="FF3300"/>
                </a:solidFill>
              </a:rPr>
              <a:t>Session</a:t>
            </a:r>
            <a:r>
              <a:rPr lang="en-US" dirty="0"/>
              <a:t>: Complete interaction between two subjects on one task</a:t>
            </a:r>
            <a:br>
              <a:rPr lang="en-US" dirty="0"/>
            </a:br>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DD929FFB-2557-3B41-9CA6-33D6BD90B95E}" type="slidenum">
              <a:rPr lang="en-US" smtClean="0"/>
              <a:pPr/>
              <a:t>14</a:t>
            </a:fld>
            <a:endParaRPr lang="en-US"/>
          </a:p>
        </p:txBody>
      </p:sp>
    </p:spTree>
    <p:extLst>
      <p:ext uri="{BB962C8B-B14F-4D97-AF65-F5344CB8AC3E}">
        <p14:creationId xmlns:p14="http://schemas.microsoft.com/office/powerpoint/2010/main" val="892520223"/>
      </p:ext>
    </p:extLst>
  </p:cSld>
  <p:clrMapOvr>
    <a:masterClrMapping/>
  </p:clrMapOvr>
  <mc:AlternateContent xmlns:mc="http://schemas.openxmlformats.org/markup-compatibility/2006" xmlns:p14="http://schemas.microsoft.com/office/powerpoint/2010/main">
    <mc:Choice Requires="p14">
      <p:transition spd="slow" p14:dur="2000" advTm="8465"/>
    </mc:Choice>
    <mc:Fallback xmlns="">
      <p:transition spd="slow" advTm="8465"/>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a:t>Units of Analysis</a:t>
            </a:r>
          </a:p>
        </p:txBody>
      </p:sp>
      <p:sp>
        <p:nvSpPr>
          <p:cNvPr id="3" name="Content Placeholder 2"/>
          <p:cNvSpPr>
            <a:spLocks noGrp="1"/>
          </p:cNvSpPr>
          <p:nvPr>
            <p:ph idx="1"/>
          </p:nvPr>
        </p:nvSpPr>
        <p:spPr/>
        <p:txBody>
          <a:bodyPr>
            <a:normAutofit/>
          </a:bodyPr>
          <a:lstStyle/>
          <a:p>
            <a:r>
              <a:rPr lang="en-US" b="1" i="1" dirty="0">
                <a:solidFill>
                  <a:srgbClr val="FF3300"/>
                </a:solidFill>
              </a:rPr>
              <a:t>Inter-</a:t>
            </a:r>
            <a:r>
              <a:rPr lang="en-US" b="1" i="1" dirty="0" err="1">
                <a:solidFill>
                  <a:srgbClr val="FF3300"/>
                </a:solidFill>
              </a:rPr>
              <a:t>pausal</a:t>
            </a:r>
            <a:r>
              <a:rPr lang="en-US" b="1" i="1" dirty="0">
                <a:solidFill>
                  <a:srgbClr val="FF3300"/>
                </a:solidFill>
              </a:rPr>
              <a:t> unit </a:t>
            </a:r>
            <a:r>
              <a:rPr lang="en-US" dirty="0">
                <a:solidFill>
                  <a:srgbClr val="FF3300"/>
                </a:solidFill>
              </a:rPr>
              <a:t>(IPU): </a:t>
            </a:r>
            <a:r>
              <a:rPr lang="en-US" dirty="0"/>
              <a:t>	Pause-free segment of speech  (50ms or more) from a single speaker</a:t>
            </a:r>
          </a:p>
          <a:p>
            <a:pPr lvl="1"/>
            <a:endParaRPr lang="en-US" dirty="0"/>
          </a:p>
          <a:p>
            <a:r>
              <a:rPr lang="en-US" b="1" i="1" dirty="0">
                <a:solidFill>
                  <a:srgbClr val="FF3300"/>
                </a:solidFill>
              </a:rPr>
              <a:t>Turn</a:t>
            </a:r>
            <a:r>
              <a:rPr lang="en-US" dirty="0"/>
              <a:t>: Sequence of speech from one speaker without intervening speech from the other speaker.</a:t>
            </a:r>
          </a:p>
          <a:p>
            <a:r>
              <a:rPr lang="en-US" b="1" i="1" dirty="0">
                <a:solidFill>
                  <a:srgbClr val="FF3300"/>
                </a:solidFill>
              </a:rPr>
              <a:t>Session</a:t>
            </a:r>
            <a:r>
              <a:rPr lang="en-US" dirty="0"/>
              <a:t>: Complete interaction between two subjects on one task</a:t>
            </a:r>
            <a:br>
              <a:rPr lang="en-US" dirty="0"/>
            </a:br>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DD929FFB-2557-3B41-9CA6-33D6BD90B95E}" type="slidenum">
              <a:rPr lang="en-US" smtClean="0"/>
              <a:pPr/>
              <a:t>15</a:t>
            </a:fld>
            <a:endParaRPr lang="en-US"/>
          </a:p>
        </p:txBody>
      </p:sp>
      <p:sp>
        <p:nvSpPr>
          <p:cNvPr id="5" name="TextBox 4"/>
          <p:cNvSpPr txBox="1"/>
          <p:nvPr/>
        </p:nvSpPr>
        <p:spPr>
          <a:xfrm>
            <a:off x="938495" y="2610111"/>
            <a:ext cx="1427018" cy="400110"/>
          </a:xfrm>
          <a:prstGeom prst="rect">
            <a:avLst/>
          </a:prstGeom>
          <a:solidFill>
            <a:srgbClr val="FFFFFF"/>
          </a:solidFill>
          <a:ln>
            <a:solidFill>
              <a:schemeClr val="tx1"/>
            </a:solidFill>
          </a:ln>
        </p:spPr>
        <p:txBody>
          <a:bodyPr wrap="square" rtlCol="0">
            <a:spAutoFit/>
          </a:bodyPr>
          <a:lstStyle/>
          <a:p>
            <a:pPr algn="ctr"/>
            <a:r>
              <a:rPr lang="en-US" sz="2000" dirty="0">
                <a:latin typeface="Courier New"/>
                <a:cs typeface="Courier New"/>
              </a:rPr>
              <a:t>IPU</a:t>
            </a:r>
          </a:p>
        </p:txBody>
      </p:sp>
      <p:sp>
        <p:nvSpPr>
          <p:cNvPr id="6" name="TextBox 5"/>
          <p:cNvSpPr txBox="1"/>
          <p:nvPr/>
        </p:nvSpPr>
        <p:spPr>
          <a:xfrm>
            <a:off x="3726344" y="2600109"/>
            <a:ext cx="1358899" cy="400110"/>
          </a:xfrm>
          <a:prstGeom prst="rect">
            <a:avLst/>
          </a:prstGeom>
          <a:solidFill>
            <a:srgbClr val="FFFFFF"/>
          </a:solidFill>
          <a:ln>
            <a:solidFill>
              <a:schemeClr val="tx1"/>
            </a:solidFill>
          </a:ln>
        </p:spPr>
        <p:txBody>
          <a:bodyPr wrap="square" rtlCol="0">
            <a:spAutoFit/>
          </a:bodyPr>
          <a:lstStyle/>
          <a:p>
            <a:pPr algn="ctr"/>
            <a:r>
              <a:rPr lang="en-US" sz="2000" dirty="0">
                <a:latin typeface="Courier New"/>
                <a:cs typeface="Courier New"/>
              </a:rPr>
              <a:t>IPU</a:t>
            </a:r>
          </a:p>
        </p:txBody>
      </p:sp>
      <p:sp>
        <p:nvSpPr>
          <p:cNvPr id="7" name="TextBox 6"/>
          <p:cNvSpPr txBox="1"/>
          <p:nvPr/>
        </p:nvSpPr>
        <p:spPr>
          <a:xfrm>
            <a:off x="6518416" y="2600109"/>
            <a:ext cx="1358899" cy="400110"/>
          </a:xfrm>
          <a:prstGeom prst="rect">
            <a:avLst/>
          </a:prstGeom>
          <a:solidFill>
            <a:srgbClr val="FFFFFF"/>
          </a:solidFill>
          <a:ln>
            <a:solidFill>
              <a:schemeClr val="tx1"/>
            </a:solidFill>
          </a:ln>
        </p:spPr>
        <p:txBody>
          <a:bodyPr wrap="square" rtlCol="0">
            <a:spAutoFit/>
          </a:bodyPr>
          <a:lstStyle/>
          <a:p>
            <a:pPr algn="ctr"/>
            <a:r>
              <a:rPr lang="en-US" sz="2000" dirty="0">
                <a:latin typeface="Courier New"/>
                <a:cs typeface="Courier New"/>
              </a:rPr>
              <a:t>IPU</a:t>
            </a:r>
          </a:p>
        </p:txBody>
      </p:sp>
    </p:spTree>
    <p:extLst>
      <p:ext uri="{BB962C8B-B14F-4D97-AF65-F5344CB8AC3E}">
        <p14:creationId xmlns:p14="http://schemas.microsoft.com/office/powerpoint/2010/main" val="13884535"/>
      </p:ext>
    </p:extLst>
  </p:cSld>
  <p:clrMapOvr>
    <a:masterClrMapping/>
  </p:clrMapOvr>
  <mc:AlternateContent xmlns:mc="http://schemas.openxmlformats.org/markup-compatibility/2006" xmlns:p14="http://schemas.microsoft.com/office/powerpoint/2010/main">
    <mc:Choice Requires="p14">
      <p:transition spd="slow" p14:dur="2000" advTm="8465"/>
    </mc:Choice>
    <mc:Fallback xmlns="">
      <p:transition spd="slow" advTm="8465"/>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Low Level Prosodic Features</a:t>
            </a:r>
          </a:p>
        </p:txBody>
      </p:sp>
      <p:sp>
        <p:nvSpPr>
          <p:cNvPr id="4" name="Slide Number Placeholder 3"/>
          <p:cNvSpPr>
            <a:spLocks noGrp="1"/>
          </p:cNvSpPr>
          <p:nvPr>
            <p:ph type="sldNum" sz="quarter" idx="12"/>
          </p:nvPr>
        </p:nvSpPr>
        <p:spPr/>
        <p:txBody>
          <a:bodyPr/>
          <a:lstStyle/>
          <a:p>
            <a:fld id="{DD929FFB-2557-3B41-9CA6-33D6BD90B95E}" type="slidenum">
              <a:rPr lang="en-US" smtClean="0"/>
              <a:pPr/>
              <a:t>16</a:t>
            </a:fld>
            <a:endParaRPr lang="en-US"/>
          </a:p>
        </p:txBody>
      </p:sp>
      <p:sp>
        <p:nvSpPr>
          <p:cNvPr id="3" name="Content Placeholder 2"/>
          <p:cNvSpPr>
            <a:spLocks noGrp="1"/>
          </p:cNvSpPr>
          <p:nvPr>
            <p:ph idx="4294967295"/>
          </p:nvPr>
        </p:nvSpPr>
        <p:spPr>
          <a:xfrm>
            <a:off x="2222500" y="1600200"/>
            <a:ext cx="4756150" cy="1803400"/>
          </a:xfrm>
        </p:spPr>
        <p:txBody>
          <a:bodyPr numCol="2">
            <a:normAutofit/>
          </a:bodyPr>
          <a:lstStyle/>
          <a:p>
            <a:r>
              <a:rPr lang="en-US" sz="2200" dirty="0">
                <a:latin typeface="Calibri"/>
                <a:cs typeface="Calibri"/>
              </a:rPr>
              <a:t>Intensity mean</a:t>
            </a:r>
          </a:p>
          <a:p>
            <a:r>
              <a:rPr lang="en-US" sz="2200" dirty="0">
                <a:latin typeface="Calibri"/>
                <a:cs typeface="Calibri"/>
              </a:rPr>
              <a:t>Intensity max</a:t>
            </a:r>
          </a:p>
          <a:p>
            <a:r>
              <a:rPr lang="en-US" sz="2200" dirty="0">
                <a:latin typeface="Calibri"/>
                <a:cs typeface="Calibri"/>
              </a:rPr>
              <a:t>Intensity min</a:t>
            </a:r>
          </a:p>
          <a:p>
            <a:r>
              <a:rPr lang="en-US" sz="2200" dirty="0">
                <a:latin typeface="Calibri"/>
                <a:cs typeface="Calibri"/>
              </a:rPr>
              <a:t>F0 mean</a:t>
            </a:r>
          </a:p>
          <a:p>
            <a:r>
              <a:rPr lang="en-US" sz="2200" dirty="0">
                <a:latin typeface="Calibri"/>
                <a:cs typeface="Calibri"/>
              </a:rPr>
              <a:t>F0 max</a:t>
            </a:r>
          </a:p>
          <a:p>
            <a:r>
              <a:rPr lang="en-US" sz="2200" dirty="0">
                <a:latin typeface="Calibri"/>
                <a:cs typeface="Calibri"/>
              </a:rPr>
              <a:t>F0 min</a:t>
            </a:r>
          </a:p>
          <a:p>
            <a:r>
              <a:rPr lang="en-US" sz="2200" dirty="0">
                <a:latin typeface="Calibri"/>
                <a:cs typeface="Calibri"/>
              </a:rPr>
              <a:t>speaking rate</a:t>
            </a:r>
          </a:p>
        </p:txBody>
      </p:sp>
      <p:pic>
        <p:nvPicPr>
          <p:cNvPr id="5" name="Picture 4" descr="praat_edit_sound.tif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3984" y="3621210"/>
            <a:ext cx="7315200" cy="2653125"/>
          </a:xfrm>
          <a:prstGeom prst="rect">
            <a:avLst/>
          </a:prstGeom>
        </p:spPr>
      </p:pic>
    </p:spTree>
    <p:extLst>
      <p:ext uri="{BB962C8B-B14F-4D97-AF65-F5344CB8AC3E}">
        <p14:creationId xmlns:p14="http://schemas.microsoft.com/office/powerpoint/2010/main" val="4034350933"/>
      </p:ext>
    </p:extLst>
  </p:cSld>
  <p:clrMapOvr>
    <a:masterClrMapping/>
  </p:clrMapOvr>
  <mc:AlternateContent xmlns:mc="http://schemas.openxmlformats.org/markup-compatibility/2006" xmlns:p14="http://schemas.microsoft.com/office/powerpoint/2010/main">
    <mc:Choice Requires="p14">
      <p:transition spd="slow" p14:dur="2000" advTm="28511"/>
    </mc:Choice>
    <mc:Fallback xmlns="">
      <p:transition spd="slow" advTm="28511"/>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Forms of Entrainment </a:t>
            </a:r>
            <a:r>
              <a:rPr lang="en-US" altLang="zh-CN" sz="2400" dirty="0"/>
              <a:t>(</a:t>
            </a:r>
            <a:r>
              <a:rPr lang="en-US" altLang="zh-CN" sz="2400" dirty="0" err="1"/>
              <a:t>Levitan</a:t>
            </a:r>
            <a:r>
              <a:rPr lang="en-US" altLang="zh-CN" sz="2400" dirty="0"/>
              <a:t> &amp; Hirschberg ‘11)</a:t>
            </a:r>
            <a:endParaRPr lang="zh-CN" altLang="en-US" sz="2400" dirty="0"/>
          </a:p>
        </p:txBody>
      </p:sp>
      <p:pic>
        <p:nvPicPr>
          <p:cNvPr id="6" name="Picture 3"/>
          <p:cNvPicPr>
            <a:picLocks noGrp="1" noChangeAspect="1" noChangeArrowheads="1"/>
          </p:cNvPicPr>
          <p:nvPr>
            <p:ph idx="1"/>
          </p:nvPr>
        </p:nvPicPr>
        <p:blipFill>
          <a:blip r:embed="rId3"/>
          <a:srcRect l="33202" t="30378" r="40362" b="30918"/>
          <a:stretch>
            <a:fillRect/>
          </a:stretch>
        </p:blipFill>
        <p:spPr bwMode="auto">
          <a:xfrm>
            <a:off x="357158" y="1928802"/>
            <a:ext cx="3222674" cy="2948876"/>
          </a:xfrm>
          <a:prstGeom prst="rect">
            <a:avLst/>
          </a:prstGeom>
          <a:noFill/>
          <a:ln w="1">
            <a:noFill/>
            <a:miter lim="800000"/>
            <a:headEnd/>
            <a:tailEnd type="none" w="med" len="med"/>
          </a:ln>
          <a:effectLst/>
        </p:spPr>
      </p:pic>
      <p:sp>
        <p:nvSpPr>
          <p:cNvPr id="8" name="TextBox 7"/>
          <p:cNvSpPr txBox="1"/>
          <p:nvPr/>
        </p:nvSpPr>
        <p:spPr>
          <a:xfrm>
            <a:off x="3714744" y="1500174"/>
            <a:ext cx="5286412" cy="4247317"/>
          </a:xfrm>
          <a:prstGeom prst="rect">
            <a:avLst/>
          </a:prstGeom>
          <a:noFill/>
        </p:spPr>
        <p:txBody>
          <a:bodyPr wrap="square" rtlCol="0">
            <a:spAutoFit/>
          </a:bodyPr>
          <a:lstStyle/>
          <a:p>
            <a:r>
              <a:rPr lang="en-US" sz="2800" b="1" i="1" dirty="0">
                <a:solidFill>
                  <a:srgbClr val="FF3300"/>
                </a:solidFill>
              </a:rPr>
              <a:t>Proximity</a:t>
            </a:r>
            <a:r>
              <a:rPr lang="en-US" sz="2800" dirty="0">
                <a:solidFill>
                  <a:srgbClr val="FF3300"/>
                </a:solidFill>
              </a:rPr>
              <a:t> </a:t>
            </a:r>
            <a:r>
              <a:rPr lang="en-US" sz="2800" dirty="0"/>
              <a:t>---- significant similarity of partner features</a:t>
            </a:r>
          </a:p>
          <a:p>
            <a:endParaRPr lang="en-US" sz="2800" dirty="0"/>
          </a:p>
          <a:p>
            <a:r>
              <a:rPr lang="en-US" sz="2800" b="1" i="1" dirty="0">
                <a:solidFill>
                  <a:srgbClr val="FF3300"/>
                </a:solidFill>
              </a:rPr>
              <a:t>Convergence</a:t>
            </a:r>
            <a:r>
              <a:rPr lang="en-US" sz="2800" dirty="0">
                <a:solidFill>
                  <a:srgbClr val="FF3300"/>
                </a:solidFill>
              </a:rPr>
              <a:t> </a:t>
            </a:r>
            <a:r>
              <a:rPr lang="en-US" sz="2800" dirty="0"/>
              <a:t>----significant increase in similarity of partner features over time </a:t>
            </a:r>
          </a:p>
          <a:p>
            <a:endParaRPr lang="en-US" sz="2800" dirty="0"/>
          </a:p>
          <a:p>
            <a:r>
              <a:rPr lang="en-US" sz="2800" b="1" i="1" dirty="0">
                <a:solidFill>
                  <a:srgbClr val="FF3300"/>
                </a:solidFill>
              </a:rPr>
              <a:t>Synchrony</a:t>
            </a:r>
            <a:r>
              <a:rPr lang="en-US" sz="2800" dirty="0">
                <a:solidFill>
                  <a:srgbClr val="FF3300"/>
                </a:solidFill>
              </a:rPr>
              <a:t> </a:t>
            </a:r>
            <a:r>
              <a:rPr lang="en-US" sz="2800" dirty="0"/>
              <a:t>----  correlated relative change in partner features</a:t>
            </a:r>
          </a:p>
          <a:p>
            <a:endParaRPr lang="en-US" dirty="0"/>
          </a:p>
        </p:txBody>
      </p:sp>
      <p:sp>
        <p:nvSpPr>
          <p:cNvPr id="3" name="TextBox 2"/>
          <p:cNvSpPr txBox="1"/>
          <p:nvPr/>
        </p:nvSpPr>
        <p:spPr>
          <a:xfrm>
            <a:off x="889000" y="5842000"/>
            <a:ext cx="6680200" cy="369332"/>
          </a:xfrm>
          <a:prstGeom prst="rect">
            <a:avLst/>
          </a:prstGeom>
          <a:noFill/>
        </p:spPr>
        <p:txBody>
          <a:bodyPr wrap="square" rtlCol="0">
            <a:spAutoFit/>
          </a:bodyPr>
          <a:lstStyle/>
          <a:p>
            <a:r>
              <a:rPr lang="en-US" dirty="0"/>
              <a:t>Correcting for Type 1 error (false </a:t>
            </a:r>
            <a:r>
              <a:rPr lang="en-US" dirty="0" err="1"/>
              <a:t>pos</a:t>
            </a:r>
            <a:r>
              <a:rPr lang="en-US" dirty="0"/>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1F497D"/>
                </a:solidFill>
                <a:latin typeface="Garamond"/>
                <a:cs typeface="Garamond"/>
              </a:rPr>
              <a:t>Similarity/Proximity</a:t>
            </a:r>
          </a:p>
        </p:txBody>
      </p:sp>
      <p:sp>
        <p:nvSpPr>
          <p:cNvPr id="3" name="Content Placeholder 2"/>
          <p:cNvSpPr>
            <a:spLocks noGrp="1"/>
          </p:cNvSpPr>
          <p:nvPr>
            <p:ph idx="1"/>
          </p:nvPr>
        </p:nvSpPr>
        <p:spPr/>
        <p:txBody>
          <a:bodyPr>
            <a:normAutofit/>
          </a:bodyPr>
          <a:lstStyle/>
          <a:p>
            <a:r>
              <a:rPr lang="en-US" sz="2400" dirty="0">
                <a:solidFill>
                  <a:srgbClr val="FF3300"/>
                </a:solidFill>
                <a:latin typeface="Calibri"/>
                <a:cs typeface="Calibri"/>
              </a:rPr>
              <a:t>Global</a:t>
            </a:r>
            <a:r>
              <a:rPr lang="en-US" sz="2400" dirty="0">
                <a:latin typeface="Calibri"/>
                <a:cs typeface="Calibri"/>
              </a:rPr>
              <a:t> or </a:t>
            </a:r>
            <a:r>
              <a:rPr lang="en-US" sz="2400" dirty="0">
                <a:solidFill>
                  <a:srgbClr val="FF3300"/>
                </a:solidFill>
                <a:latin typeface="Calibri"/>
                <a:cs typeface="Calibri"/>
              </a:rPr>
              <a:t>local</a:t>
            </a:r>
            <a:r>
              <a:rPr lang="en-US" sz="2400" dirty="0">
                <a:latin typeface="Calibri"/>
                <a:cs typeface="Calibri"/>
              </a:rPr>
              <a:t>?</a:t>
            </a:r>
          </a:p>
          <a:p>
            <a:r>
              <a:rPr lang="en-US" sz="2400" dirty="0">
                <a:solidFill>
                  <a:srgbClr val="BFBFBF"/>
                </a:solidFill>
                <a:latin typeface="Calibri"/>
                <a:cs typeface="Calibri"/>
              </a:rPr>
              <a:t>Exact or relative?</a:t>
            </a:r>
          </a:p>
          <a:p>
            <a:r>
              <a:rPr lang="en-US" sz="2400" dirty="0">
                <a:solidFill>
                  <a:srgbClr val="BFBFBF"/>
                </a:solidFill>
                <a:latin typeface="Calibri"/>
                <a:cs typeface="Calibri"/>
              </a:rPr>
              <a:t>Convergent or constant?</a:t>
            </a:r>
          </a:p>
        </p:txBody>
      </p:sp>
      <p:sp>
        <p:nvSpPr>
          <p:cNvPr id="4" name="Slide Number Placeholder 3"/>
          <p:cNvSpPr>
            <a:spLocks noGrp="1"/>
          </p:cNvSpPr>
          <p:nvPr>
            <p:ph type="sldNum" sz="quarter" idx="12"/>
          </p:nvPr>
        </p:nvSpPr>
        <p:spPr/>
        <p:txBody>
          <a:bodyPr/>
          <a:lstStyle/>
          <a:p>
            <a:fld id="{DD929FFB-2557-3B41-9CA6-33D6BD90B95E}" type="slidenum">
              <a:rPr lang="en-US" smtClean="0"/>
              <a:pPr/>
              <a:t>18</a:t>
            </a:fld>
            <a:endParaRPr lang="en-US"/>
          </a:p>
        </p:txBody>
      </p:sp>
      <p:pic>
        <p:nvPicPr>
          <p:cNvPr id="11" name="Picture 10" descr="globnotloc.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5791" y="1417638"/>
            <a:ext cx="4101009" cy="4101009"/>
          </a:xfrm>
          <a:prstGeom prst="rect">
            <a:avLst/>
          </a:prstGeom>
        </p:spPr>
      </p:pic>
    </p:spTree>
    <p:extLst>
      <p:ext uri="{BB962C8B-B14F-4D97-AF65-F5344CB8AC3E}">
        <p14:creationId xmlns:p14="http://schemas.microsoft.com/office/powerpoint/2010/main" val="901209244"/>
      </p:ext>
    </p:extLst>
  </p:cSld>
  <p:clrMapOvr>
    <a:masterClrMapping/>
  </p:clrMapOvr>
  <mc:AlternateContent xmlns:mc="http://schemas.openxmlformats.org/markup-compatibility/2006" xmlns:p14="http://schemas.microsoft.com/office/powerpoint/2010/main">
    <mc:Choice Requires="p14">
      <p:transition spd="slow" p14:dur="2000" advTm="23536"/>
    </mc:Choice>
    <mc:Fallback xmlns="">
      <p:transition spd="slow" advTm="23536"/>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1F497D"/>
                </a:solidFill>
                <a:latin typeface="Garamond"/>
                <a:cs typeface="Garamond"/>
              </a:rPr>
              <a:t>Synchrony</a:t>
            </a:r>
          </a:p>
        </p:txBody>
      </p:sp>
      <p:sp>
        <p:nvSpPr>
          <p:cNvPr id="3" name="Content Placeholder 2"/>
          <p:cNvSpPr>
            <a:spLocks noGrp="1"/>
          </p:cNvSpPr>
          <p:nvPr>
            <p:ph idx="1"/>
          </p:nvPr>
        </p:nvSpPr>
        <p:spPr/>
        <p:txBody>
          <a:bodyPr>
            <a:normAutofit/>
          </a:bodyPr>
          <a:lstStyle/>
          <a:p>
            <a:r>
              <a:rPr lang="en-US" sz="2400" dirty="0">
                <a:solidFill>
                  <a:srgbClr val="BFBFBF"/>
                </a:solidFill>
                <a:latin typeface="Calibri"/>
                <a:cs typeface="Calibri"/>
              </a:rPr>
              <a:t>Global or local?</a:t>
            </a:r>
          </a:p>
          <a:p>
            <a:r>
              <a:rPr lang="en-US" sz="2400" dirty="0">
                <a:solidFill>
                  <a:srgbClr val="FF3300"/>
                </a:solidFill>
                <a:latin typeface="Calibri"/>
                <a:cs typeface="Calibri"/>
              </a:rPr>
              <a:t>Exact</a:t>
            </a:r>
            <a:r>
              <a:rPr lang="en-US" sz="2400" dirty="0">
                <a:latin typeface="Calibri"/>
                <a:cs typeface="Calibri"/>
              </a:rPr>
              <a:t> or </a:t>
            </a:r>
            <a:r>
              <a:rPr lang="en-US" sz="2400" dirty="0">
                <a:solidFill>
                  <a:srgbClr val="FF3300"/>
                </a:solidFill>
                <a:latin typeface="Calibri"/>
                <a:cs typeface="Calibri"/>
              </a:rPr>
              <a:t>relative</a:t>
            </a:r>
            <a:r>
              <a:rPr lang="en-US" sz="2400" dirty="0">
                <a:latin typeface="Calibri"/>
                <a:cs typeface="Calibri"/>
              </a:rPr>
              <a:t>?</a:t>
            </a:r>
          </a:p>
          <a:p>
            <a:r>
              <a:rPr lang="en-US" sz="2400" dirty="0">
                <a:solidFill>
                  <a:srgbClr val="BFBFBF"/>
                </a:solidFill>
                <a:latin typeface="Calibri"/>
                <a:cs typeface="Calibri"/>
              </a:rPr>
              <a:t>Convergent or constant?</a:t>
            </a:r>
          </a:p>
        </p:txBody>
      </p:sp>
      <p:sp>
        <p:nvSpPr>
          <p:cNvPr id="4" name="Slide Number Placeholder 3"/>
          <p:cNvSpPr>
            <a:spLocks noGrp="1"/>
          </p:cNvSpPr>
          <p:nvPr>
            <p:ph type="sldNum" sz="quarter" idx="12"/>
          </p:nvPr>
        </p:nvSpPr>
        <p:spPr/>
        <p:txBody>
          <a:bodyPr/>
          <a:lstStyle/>
          <a:p>
            <a:fld id="{DD929FFB-2557-3B41-9CA6-33D6BD90B95E}" type="slidenum">
              <a:rPr lang="en-US" smtClean="0"/>
              <a:pPr/>
              <a:t>19</a:t>
            </a:fld>
            <a:endParaRPr lang="en-US"/>
          </a:p>
        </p:txBody>
      </p:sp>
      <p:pic>
        <p:nvPicPr>
          <p:cNvPr id="16" name="Picture 15" descr="exact_vs_relativ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81145" y="1417638"/>
            <a:ext cx="4105655" cy="4105655"/>
          </a:xfrm>
          <a:prstGeom prst="rect">
            <a:avLst/>
          </a:prstGeom>
        </p:spPr>
      </p:pic>
    </p:spTree>
    <p:extLst>
      <p:ext uri="{BB962C8B-B14F-4D97-AF65-F5344CB8AC3E}">
        <p14:creationId xmlns:p14="http://schemas.microsoft.com/office/powerpoint/2010/main" val="3439237530"/>
      </p:ext>
    </p:extLst>
  </p:cSld>
  <p:clrMapOvr>
    <a:masterClrMapping/>
  </p:clrMapOvr>
  <mc:AlternateContent xmlns:mc="http://schemas.openxmlformats.org/markup-compatibility/2006" xmlns:p14="http://schemas.microsoft.com/office/powerpoint/2010/main">
    <mc:Choice Requires="p14">
      <p:transition spd="slow" p14:dur="2000" advTm="8164"/>
    </mc:Choice>
    <mc:Fallback xmlns="">
      <p:transition spd="slow" advTm="8164"/>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9007A-13B5-F98B-E014-98445627C400}"/>
              </a:ext>
            </a:extLst>
          </p:cNvPr>
          <p:cNvSpPr>
            <a:spLocks noGrp="1"/>
          </p:cNvSpPr>
          <p:nvPr>
            <p:ph type="title"/>
          </p:nvPr>
        </p:nvSpPr>
        <p:spPr/>
        <p:txBody>
          <a:bodyPr/>
          <a:lstStyle/>
          <a:p>
            <a:r>
              <a:rPr lang="en-US" dirty="0"/>
              <a:t>Please Note</a:t>
            </a:r>
          </a:p>
        </p:txBody>
      </p:sp>
      <p:sp>
        <p:nvSpPr>
          <p:cNvPr id="3" name="Content Placeholder 2">
            <a:extLst>
              <a:ext uri="{FF2B5EF4-FFF2-40B4-BE49-F238E27FC236}">
                <a16:creationId xmlns:a16="http://schemas.microsoft.com/office/drawing/2014/main" id="{DFA6551D-8A7E-EEFF-BE5E-D58BE9FCF696}"/>
              </a:ext>
            </a:extLst>
          </p:cNvPr>
          <p:cNvSpPr>
            <a:spLocks noGrp="1"/>
          </p:cNvSpPr>
          <p:nvPr>
            <p:ph idx="1"/>
          </p:nvPr>
        </p:nvSpPr>
        <p:spPr/>
        <p:txBody>
          <a:bodyPr/>
          <a:lstStyle/>
          <a:p>
            <a:r>
              <a:rPr lang="en-US" dirty="0"/>
              <a:t>The 100-200 word requirement for each reading does not include the title of the reading, i.e. “Week 7, Chapter 14:  Positive” – just the paragraphs you write for each positive and for each negative aspect</a:t>
            </a:r>
          </a:p>
          <a:p>
            <a:r>
              <a:rPr lang="en-US" dirty="0"/>
              <a:t>Also, please remember to post any questions you have on Ed Discussion, not </a:t>
            </a:r>
            <a:r>
              <a:rPr lang="en-US"/>
              <a:t>in email to the Tas or to me</a:t>
            </a:r>
            <a:endParaRPr lang="en-US" dirty="0"/>
          </a:p>
        </p:txBody>
      </p:sp>
      <p:sp>
        <p:nvSpPr>
          <p:cNvPr id="4" name="Slide Number Placeholder 3">
            <a:extLst>
              <a:ext uri="{FF2B5EF4-FFF2-40B4-BE49-F238E27FC236}">
                <a16:creationId xmlns:a16="http://schemas.microsoft.com/office/drawing/2014/main" id="{ECE9DD29-5A89-DB36-7DD1-7C135113BFA0}"/>
              </a:ext>
            </a:extLst>
          </p:cNvPr>
          <p:cNvSpPr>
            <a:spLocks noGrp="1"/>
          </p:cNvSpPr>
          <p:nvPr>
            <p:ph type="sldNum" sz="quarter" idx="12"/>
          </p:nvPr>
        </p:nvSpPr>
        <p:spPr/>
        <p:txBody>
          <a:bodyPr/>
          <a:lstStyle/>
          <a:p>
            <a:fld id="{C596511B-2857-694D-871F-422885452280}" type="slidenum">
              <a:rPr lang="en-US" smtClean="0"/>
              <a:pPr/>
              <a:t>2</a:t>
            </a:fld>
            <a:endParaRPr lang="en-US"/>
          </a:p>
        </p:txBody>
      </p:sp>
    </p:spTree>
    <p:extLst>
      <p:ext uri="{BB962C8B-B14F-4D97-AF65-F5344CB8AC3E}">
        <p14:creationId xmlns:p14="http://schemas.microsoft.com/office/powerpoint/2010/main" val="306214642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1F497D"/>
                </a:solidFill>
                <a:latin typeface="Garamond"/>
                <a:cs typeface="Garamond"/>
              </a:rPr>
              <a:t>Convergence</a:t>
            </a:r>
          </a:p>
        </p:txBody>
      </p:sp>
      <p:sp>
        <p:nvSpPr>
          <p:cNvPr id="3" name="Content Placeholder 2"/>
          <p:cNvSpPr>
            <a:spLocks noGrp="1"/>
          </p:cNvSpPr>
          <p:nvPr>
            <p:ph idx="1"/>
          </p:nvPr>
        </p:nvSpPr>
        <p:spPr/>
        <p:txBody>
          <a:bodyPr>
            <a:normAutofit/>
          </a:bodyPr>
          <a:lstStyle/>
          <a:p>
            <a:r>
              <a:rPr lang="en-US" sz="2400" dirty="0">
                <a:solidFill>
                  <a:srgbClr val="BFBFBF"/>
                </a:solidFill>
                <a:latin typeface="Calibri"/>
                <a:cs typeface="Calibri"/>
              </a:rPr>
              <a:t>Global or local?</a:t>
            </a:r>
          </a:p>
          <a:p>
            <a:r>
              <a:rPr lang="en-US" sz="2400" dirty="0">
                <a:solidFill>
                  <a:srgbClr val="BFBFBF"/>
                </a:solidFill>
                <a:latin typeface="Calibri"/>
                <a:cs typeface="Calibri"/>
              </a:rPr>
              <a:t>Exact or relative?</a:t>
            </a:r>
          </a:p>
          <a:p>
            <a:r>
              <a:rPr lang="en-US" sz="2400" dirty="0">
                <a:solidFill>
                  <a:srgbClr val="FF3300"/>
                </a:solidFill>
                <a:latin typeface="Calibri"/>
                <a:cs typeface="Calibri"/>
              </a:rPr>
              <a:t>Convergent</a:t>
            </a:r>
            <a:r>
              <a:rPr lang="en-US" sz="2400" dirty="0">
                <a:latin typeface="Calibri"/>
                <a:cs typeface="Calibri"/>
              </a:rPr>
              <a:t> or </a:t>
            </a:r>
            <a:r>
              <a:rPr lang="en-US" sz="2400" dirty="0">
                <a:solidFill>
                  <a:srgbClr val="FF3300"/>
                </a:solidFill>
                <a:latin typeface="Calibri"/>
                <a:cs typeface="Calibri"/>
              </a:rPr>
              <a:t>divergent</a:t>
            </a:r>
            <a:r>
              <a:rPr lang="en-US" sz="2400" dirty="0">
                <a:latin typeface="Calibri"/>
                <a:cs typeface="Calibri"/>
              </a:rPr>
              <a:t> or </a:t>
            </a:r>
          </a:p>
          <a:p>
            <a:pPr marL="0" indent="0">
              <a:buNone/>
            </a:pPr>
            <a:r>
              <a:rPr lang="en-US" sz="2400" dirty="0">
                <a:solidFill>
                  <a:srgbClr val="FF3300"/>
                </a:solidFill>
                <a:latin typeface="Calibri"/>
                <a:cs typeface="Calibri"/>
              </a:rPr>
              <a:t>constant</a:t>
            </a:r>
            <a:r>
              <a:rPr lang="en-US" sz="2400" dirty="0">
                <a:latin typeface="Calibri"/>
                <a:cs typeface="Calibri"/>
              </a:rPr>
              <a:t>?</a:t>
            </a:r>
          </a:p>
        </p:txBody>
      </p:sp>
      <p:sp>
        <p:nvSpPr>
          <p:cNvPr id="4" name="Slide Number Placeholder 3"/>
          <p:cNvSpPr>
            <a:spLocks noGrp="1"/>
          </p:cNvSpPr>
          <p:nvPr>
            <p:ph type="sldNum" sz="quarter" idx="12"/>
          </p:nvPr>
        </p:nvSpPr>
        <p:spPr/>
        <p:txBody>
          <a:bodyPr/>
          <a:lstStyle/>
          <a:p>
            <a:fld id="{DD929FFB-2557-3B41-9CA6-33D6BD90B95E}" type="slidenum">
              <a:rPr lang="en-US" smtClean="0"/>
              <a:pPr/>
              <a:t>20</a:t>
            </a:fld>
            <a:endParaRPr lang="en-US"/>
          </a:p>
        </p:txBody>
      </p:sp>
      <p:pic>
        <p:nvPicPr>
          <p:cNvPr id="12" name="Picture 11" descr="conv_vs_const.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70045" y="1417638"/>
            <a:ext cx="4105655" cy="4105655"/>
          </a:xfrm>
          <a:prstGeom prst="rect">
            <a:avLst/>
          </a:prstGeom>
        </p:spPr>
      </p:pic>
    </p:spTree>
    <p:extLst>
      <p:ext uri="{BB962C8B-B14F-4D97-AF65-F5344CB8AC3E}">
        <p14:creationId xmlns:p14="http://schemas.microsoft.com/office/powerpoint/2010/main" val="3363707511"/>
      </p:ext>
    </p:extLst>
  </p:cSld>
  <p:clrMapOvr>
    <a:masterClrMapping/>
  </p:clrMapOvr>
  <mc:AlternateContent xmlns:mc="http://schemas.openxmlformats.org/markup-compatibility/2006" xmlns:p14="http://schemas.microsoft.com/office/powerpoint/2010/main">
    <mc:Choice Requires="p14">
      <p:transition spd="slow" p14:dur="2000" advTm="15236"/>
    </mc:Choice>
    <mc:Fallback xmlns="">
      <p:transition spd="slow" advTm="15236"/>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Global Pairwise Entrainment</a:t>
            </a:r>
          </a:p>
        </p:txBody>
      </p:sp>
      <p:sp>
        <p:nvSpPr>
          <p:cNvPr id="6" name="Content Placeholder 5"/>
          <p:cNvSpPr>
            <a:spLocks noGrp="1"/>
          </p:cNvSpPr>
          <p:nvPr>
            <p:ph idx="1"/>
          </p:nvPr>
        </p:nvSpPr>
        <p:spPr>
          <a:xfrm>
            <a:off x="457200" y="1208868"/>
            <a:ext cx="8229600" cy="5284922"/>
          </a:xfrm>
        </p:spPr>
        <p:txBody>
          <a:bodyPr>
            <a:normAutofit/>
          </a:bodyPr>
          <a:lstStyle/>
          <a:p>
            <a:r>
              <a:rPr lang="en-US" dirty="0">
                <a:solidFill>
                  <a:srgbClr val="FF3300"/>
                </a:solidFill>
              </a:rPr>
              <a:t>Similarity</a:t>
            </a:r>
          </a:p>
          <a:p>
            <a:endParaRPr lang="en-US" dirty="0"/>
          </a:p>
          <a:p>
            <a:endParaRPr lang="en-US" dirty="0"/>
          </a:p>
          <a:p>
            <a:endParaRPr lang="en-US" dirty="0"/>
          </a:p>
          <a:p>
            <a:endParaRPr lang="en-US" dirty="0"/>
          </a:p>
          <a:p>
            <a:endParaRPr lang="en-US" dirty="0"/>
          </a:p>
          <a:p>
            <a:r>
              <a:rPr lang="en-US" dirty="0">
                <a:solidFill>
                  <a:srgbClr val="FF3300"/>
                </a:solidFill>
              </a:rPr>
              <a:t>Synchrony</a:t>
            </a:r>
            <a:r>
              <a:rPr lang="en-US" dirty="0"/>
              <a:t>: positive correlation between partners</a:t>
            </a:r>
          </a:p>
          <a:p>
            <a:r>
              <a:rPr lang="en-US" dirty="0">
                <a:solidFill>
                  <a:srgbClr val="FF3300"/>
                </a:solidFill>
              </a:rPr>
              <a:t>Convergence</a:t>
            </a:r>
            <a:r>
              <a:rPr lang="en-US" dirty="0"/>
              <a:t>: negative correlation between partners</a:t>
            </a:r>
          </a:p>
        </p:txBody>
      </p:sp>
      <p:pic>
        <p:nvPicPr>
          <p:cNvPr id="9" name="Picture 8" descr="person.png"/>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423063" y="2525735"/>
            <a:ext cx="685800" cy="685800"/>
          </a:xfrm>
          <a:prstGeom prst="rect">
            <a:avLst/>
          </a:prstGeom>
        </p:spPr>
      </p:pic>
      <p:pic>
        <p:nvPicPr>
          <p:cNvPr id="11" name="Picture 10" descr="person.png"/>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707823" y="2547049"/>
            <a:ext cx="685800" cy="685800"/>
          </a:xfrm>
          <a:prstGeom prst="rect">
            <a:avLst/>
          </a:prstGeom>
        </p:spPr>
      </p:pic>
      <p:pic>
        <p:nvPicPr>
          <p:cNvPr id="12" name="Picture 11" descr="person.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796047" y="2621831"/>
            <a:ext cx="685800" cy="685800"/>
          </a:xfrm>
          <a:prstGeom prst="rect">
            <a:avLst/>
          </a:prstGeom>
        </p:spPr>
      </p:pic>
      <p:pic>
        <p:nvPicPr>
          <p:cNvPr id="5" name="Picture 4" descr="entx.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1656" y="2327135"/>
            <a:ext cx="3606800" cy="939800"/>
          </a:xfrm>
          <a:prstGeom prst="rect">
            <a:avLst/>
          </a:prstGeom>
        </p:spPr>
      </p:pic>
      <p:pic>
        <p:nvPicPr>
          <p:cNvPr id="13" name="Picture 12" descr="person.png"/>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493251" y="2592163"/>
            <a:ext cx="685800" cy="685800"/>
          </a:xfrm>
          <a:prstGeom prst="rect">
            <a:avLst/>
          </a:prstGeom>
        </p:spPr>
      </p:pic>
      <p:sp>
        <p:nvSpPr>
          <p:cNvPr id="19" name="TextBox 18"/>
          <p:cNvSpPr txBox="1"/>
          <p:nvPr/>
        </p:nvSpPr>
        <p:spPr>
          <a:xfrm>
            <a:off x="6646779" y="2612369"/>
            <a:ext cx="2252540" cy="369332"/>
          </a:xfrm>
          <a:prstGeom prst="rect">
            <a:avLst/>
          </a:prstGeom>
          <a:noFill/>
        </p:spPr>
        <p:txBody>
          <a:bodyPr wrap="none" rtlCol="0">
            <a:spAutoFit/>
          </a:bodyPr>
          <a:lstStyle/>
          <a:p>
            <a:r>
              <a:rPr lang="en-US" i="1" dirty="0">
                <a:solidFill>
                  <a:srgbClr val="FF3300"/>
                </a:solidFill>
              </a:rPr>
              <a:t>Non-partner</a:t>
            </a:r>
            <a:r>
              <a:rPr lang="en-US" i="1" dirty="0"/>
              <a:t> </a:t>
            </a:r>
            <a:r>
              <a:rPr lang="en-US" dirty="0"/>
              <a:t>similarity</a:t>
            </a:r>
          </a:p>
        </p:txBody>
      </p:sp>
      <p:pic>
        <p:nvPicPr>
          <p:cNvPr id="10" name="Picture 9" descr="woman icon.png"/>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70943" y="2494239"/>
            <a:ext cx="685800" cy="685800"/>
          </a:xfrm>
          <a:prstGeom prst="rect">
            <a:avLst/>
          </a:prstGeom>
        </p:spPr>
      </p:pic>
      <p:pic>
        <p:nvPicPr>
          <p:cNvPr id="4" name="Picture 3" descr="entp.tif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23556" y="1642820"/>
            <a:ext cx="3683000" cy="684533"/>
          </a:xfrm>
          <a:prstGeom prst="rect">
            <a:avLst/>
          </a:prstGeom>
        </p:spPr>
      </p:pic>
      <p:pic>
        <p:nvPicPr>
          <p:cNvPr id="7" name="Picture 6" descr="person.png"/>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570111" y="1777191"/>
            <a:ext cx="685800" cy="560542"/>
          </a:xfrm>
          <a:prstGeom prst="rect">
            <a:avLst/>
          </a:prstGeom>
        </p:spPr>
      </p:pic>
      <p:sp>
        <p:nvSpPr>
          <p:cNvPr id="3" name="TextBox 2"/>
          <p:cNvSpPr txBox="1"/>
          <p:nvPr/>
        </p:nvSpPr>
        <p:spPr>
          <a:xfrm>
            <a:off x="6646779" y="1885613"/>
            <a:ext cx="1791516" cy="369332"/>
          </a:xfrm>
          <a:prstGeom prst="rect">
            <a:avLst/>
          </a:prstGeom>
          <a:noFill/>
        </p:spPr>
        <p:txBody>
          <a:bodyPr wrap="none" rtlCol="0">
            <a:spAutoFit/>
          </a:bodyPr>
          <a:lstStyle/>
          <a:p>
            <a:r>
              <a:rPr lang="en-US" i="1" dirty="0">
                <a:solidFill>
                  <a:srgbClr val="FF3300"/>
                </a:solidFill>
              </a:rPr>
              <a:t>Partner</a:t>
            </a:r>
            <a:r>
              <a:rPr lang="en-US" dirty="0">
                <a:solidFill>
                  <a:srgbClr val="FF3300"/>
                </a:solidFill>
              </a:rPr>
              <a:t> </a:t>
            </a:r>
            <a:r>
              <a:rPr lang="en-US" dirty="0"/>
              <a:t>similarity</a:t>
            </a:r>
          </a:p>
        </p:txBody>
      </p:sp>
      <p:pic>
        <p:nvPicPr>
          <p:cNvPr id="20" name="Picture 19" descr="woman icon.png"/>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84311" y="3549719"/>
            <a:ext cx="685800" cy="560542"/>
          </a:xfrm>
          <a:prstGeom prst="rect">
            <a:avLst/>
          </a:prstGeom>
        </p:spPr>
      </p:pic>
      <p:pic>
        <p:nvPicPr>
          <p:cNvPr id="17" name="Picture 16" descr="woman icon.png"/>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84311" y="1822305"/>
            <a:ext cx="685800" cy="560542"/>
          </a:xfrm>
          <a:prstGeom prst="rect">
            <a:avLst/>
          </a:prstGeom>
        </p:spPr>
      </p:pic>
      <p:pic>
        <p:nvPicPr>
          <p:cNvPr id="18" name="Picture 17" descr="woman icon.png"/>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493251" y="3553495"/>
            <a:ext cx="685800" cy="560542"/>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23733" y="3513163"/>
            <a:ext cx="3276600" cy="469900"/>
          </a:xfrm>
          <a:prstGeom prst="rect">
            <a:avLst/>
          </a:prstGeom>
        </p:spPr>
      </p:pic>
      <p:sp>
        <p:nvSpPr>
          <p:cNvPr id="21" name="TextBox 20"/>
          <p:cNvSpPr txBox="1"/>
          <p:nvPr/>
        </p:nvSpPr>
        <p:spPr>
          <a:xfrm>
            <a:off x="6752685" y="3384698"/>
            <a:ext cx="1433406" cy="369332"/>
          </a:xfrm>
          <a:prstGeom prst="rect">
            <a:avLst/>
          </a:prstGeom>
          <a:noFill/>
        </p:spPr>
        <p:txBody>
          <a:bodyPr wrap="none" rtlCol="0">
            <a:spAutoFit/>
          </a:bodyPr>
          <a:lstStyle/>
          <a:p>
            <a:r>
              <a:rPr lang="en-US" i="1" dirty="0">
                <a:solidFill>
                  <a:srgbClr val="FF3300"/>
                </a:solidFill>
              </a:rPr>
              <a:t>Self</a:t>
            </a:r>
            <a:r>
              <a:rPr lang="en-US" i="1" dirty="0"/>
              <a:t> </a:t>
            </a:r>
            <a:r>
              <a:rPr lang="en-US" dirty="0"/>
              <a:t>similarity</a:t>
            </a:r>
          </a:p>
        </p:txBody>
      </p:sp>
    </p:spTree>
    <p:extLst>
      <p:ext uri="{BB962C8B-B14F-4D97-AF65-F5344CB8AC3E}">
        <p14:creationId xmlns:p14="http://schemas.microsoft.com/office/powerpoint/2010/main" val="1790907440"/>
      </p:ext>
    </p:extLst>
  </p:cSld>
  <p:clrMapOvr>
    <a:masterClrMapping/>
  </p:clrMapOvr>
  <mc:AlternateContent xmlns:mc="http://schemas.openxmlformats.org/markup-compatibility/2006" xmlns:p14="http://schemas.microsoft.com/office/powerpoint/2010/main">
    <mc:Choice Requires="p14">
      <p:transition spd="slow" p14:dur="2000" advTm="200"/>
    </mc:Choice>
    <mc:Fallback xmlns="">
      <p:transition spd="slow" advTm="2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Entrainment: Proximity</a:t>
            </a:r>
          </a:p>
        </p:txBody>
      </p:sp>
      <p:sp>
        <p:nvSpPr>
          <p:cNvPr id="7" name="Content Placeholder 6"/>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DD929FFB-2557-3B41-9CA6-33D6BD90B95E}" type="slidenum">
              <a:rPr lang="en-US" smtClean="0"/>
              <a:pPr/>
              <a:t>22</a:t>
            </a:fld>
            <a:endParaRPr lang="en-US"/>
          </a:p>
        </p:txBody>
      </p:sp>
      <p:sp>
        <p:nvSpPr>
          <p:cNvPr id="5" name="Rounded Rectangle 4"/>
          <p:cNvSpPr/>
          <p:nvPr/>
        </p:nvSpPr>
        <p:spPr>
          <a:xfrm>
            <a:off x="2106097"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10"/>
          <p:cNvSpPr/>
          <p:nvPr/>
        </p:nvSpPr>
        <p:spPr>
          <a:xfrm>
            <a:off x="3646424"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13" name="TextBox 12"/>
          <p:cNvSpPr txBox="1"/>
          <p:nvPr/>
        </p:nvSpPr>
        <p:spPr>
          <a:xfrm>
            <a:off x="3075373" y="2335675"/>
            <a:ext cx="331403" cy="323165"/>
          </a:xfrm>
          <a:prstGeom prst="rect">
            <a:avLst/>
          </a:prstGeom>
          <a:noFill/>
        </p:spPr>
        <p:txBody>
          <a:bodyPr wrap="none" rtlCol="0">
            <a:spAutoFit/>
          </a:bodyPr>
          <a:lstStyle/>
          <a:p>
            <a:r>
              <a:rPr lang="en-US" sz="1500" i="1" dirty="0" err="1">
                <a:latin typeface="Times New Roman"/>
                <a:cs typeface="Times New Roman"/>
              </a:rPr>
              <a:t>t</a:t>
            </a:r>
            <a:r>
              <a:rPr lang="en-US" sz="1500" i="1" baseline="-25000" dirty="0" err="1">
                <a:latin typeface="Times New Roman"/>
                <a:cs typeface="Times New Roman"/>
              </a:rPr>
              <a:t>i</a:t>
            </a:r>
            <a:endParaRPr lang="en-US" sz="1500" i="1" dirty="0">
              <a:latin typeface="Times New Roman"/>
              <a:cs typeface="Times New Roman"/>
            </a:endParaRPr>
          </a:p>
        </p:txBody>
      </p:sp>
      <p:grpSp>
        <p:nvGrpSpPr>
          <p:cNvPr id="16" name="Group 15"/>
          <p:cNvGrpSpPr/>
          <p:nvPr/>
        </p:nvGrpSpPr>
        <p:grpSpPr>
          <a:xfrm>
            <a:off x="4767949" y="1985966"/>
            <a:ext cx="2269955" cy="660914"/>
            <a:chOff x="4767949" y="1985966"/>
            <a:chExt cx="2269955" cy="660914"/>
          </a:xfrm>
        </p:grpSpPr>
        <p:sp>
          <p:nvSpPr>
            <p:cNvPr id="10" name="Rounded Rectangle 9"/>
            <p:cNvSpPr/>
            <p:nvPr/>
          </p:nvSpPr>
          <p:spPr>
            <a:xfrm>
              <a:off x="4767949"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ounded Rectangle 11"/>
            <p:cNvSpPr/>
            <p:nvPr/>
          </p:nvSpPr>
          <p:spPr>
            <a:xfrm>
              <a:off x="4767949"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14" name="TextBox 13"/>
            <p:cNvSpPr txBox="1"/>
            <p:nvPr/>
          </p:nvSpPr>
          <p:spPr>
            <a:xfrm>
              <a:off x="5782281" y="2323715"/>
              <a:ext cx="482060" cy="323165"/>
            </a:xfrm>
            <a:prstGeom prst="rect">
              <a:avLst/>
            </a:prstGeom>
            <a:noFill/>
          </p:spPr>
          <p:txBody>
            <a:bodyPr wrap="none" rtlCol="0">
              <a:spAutoFit/>
            </a:bodyPr>
            <a:lstStyle/>
            <a:p>
              <a:r>
                <a:rPr lang="en-US" sz="1500" i="1" dirty="0">
                  <a:latin typeface="Times New Roman"/>
                  <a:cs typeface="Times New Roman"/>
                </a:rPr>
                <a:t>t</a:t>
              </a:r>
              <a:r>
                <a:rPr lang="en-US" sz="1500" i="1" baseline="-25000" dirty="0">
                  <a:latin typeface="Times New Roman"/>
                  <a:cs typeface="Times New Roman"/>
                </a:rPr>
                <a:t>i+1</a:t>
              </a:r>
              <a:endParaRPr lang="en-US" sz="1500" i="1" dirty="0">
                <a:latin typeface="Times New Roman"/>
                <a:cs typeface="Times New Roman"/>
              </a:endParaRPr>
            </a:p>
          </p:txBody>
        </p:sp>
      </p:grpSp>
      <p:grpSp>
        <p:nvGrpSpPr>
          <p:cNvPr id="17" name="Group 16"/>
          <p:cNvGrpSpPr/>
          <p:nvPr/>
        </p:nvGrpSpPr>
        <p:grpSpPr>
          <a:xfrm>
            <a:off x="4767949" y="2924557"/>
            <a:ext cx="2269955" cy="660914"/>
            <a:chOff x="4767949" y="1985966"/>
            <a:chExt cx="2269955" cy="660914"/>
          </a:xfrm>
        </p:grpSpPr>
        <p:sp>
          <p:nvSpPr>
            <p:cNvPr id="18" name="Rounded Rectangle 17"/>
            <p:cNvSpPr/>
            <p:nvPr/>
          </p:nvSpPr>
          <p:spPr>
            <a:xfrm>
              <a:off x="4767949"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ounded Rectangle 18"/>
            <p:cNvSpPr/>
            <p:nvPr/>
          </p:nvSpPr>
          <p:spPr>
            <a:xfrm>
              <a:off x="4767949"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20" name="TextBox 19"/>
            <p:cNvSpPr txBox="1"/>
            <p:nvPr/>
          </p:nvSpPr>
          <p:spPr>
            <a:xfrm>
              <a:off x="5782281" y="2323715"/>
              <a:ext cx="331403" cy="323165"/>
            </a:xfrm>
            <a:prstGeom prst="rect">
              <a:avLst/>
            </a:prstGeom>
            <a:noFill/>
          </p:spPr>
          <p:txBody>
            <a:bodyPr wrap="none" rtlCol="0">
              <a:spAutoFit/>
            </a:bodyPr>
            <a:lstStyle/>
            <a:p>
              <a:r>
                <a:rPr lang="en-US" sz="1500" i="1" dirty="0" err="1">
                  <a:latin typeface="Times New Roman"/>
                  <a:cs typeface="Times New Roman"/>
                </a:rPr>
                <a:t>t</a:t>
              </a:r>
              <a:r>
                <a:rPr lang="en-US" sz="1500" i="1" baseline="-25000" dirty="0" err="1">
                  <a:latin typeface="Times New Roman"/>
                  <a:cs typeface="Times New Roman"/>
                </a:rPr>
                <a:t>j</a:t>
              </a:r>
              <a:endParaRPr lang="en-US" sz="1500" i="1" dirty="0">
                <a:latin typeface="Times New Roman"/>
                <a:cs typeface="Times New Roman"/>
              </a:endParaRPr>
            </a:p>
          </p:txBody>
        </p:sp>
      </p:grpSp>
      <p:grpSp>
        <p:nvGrpSpPr>
          <p:cNvPr id="21" name="Group 20"/>
          <p:cNvGrpSpPr/>
          <p:nvPr/>
        </p:nvGrpSpPr>
        <p:grpSpPr>
          <a:xfrm>
            <a:off x="4767949" y="3863148"/>
            <a:ext cx="2269955" cy="660914"/>
            <a:chOff x="4767949" y="1985966"/>
            <a:chExt cx="2269955" cy="660914"/>
          </a:xfrm>
        </p:grpSpPr>
        <p:sp>
          <p:nvSpPr>
            <p:cNvPr id="22" name="Rounded Rectangle 21"/>
            <p:cNvSpPr/>
            <p:nvPr/>
          </p:nvSpPr>
          <p:spPr>
            <a:xfrm>
              <a:off x="4767949"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4767949"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24" name="TextBox 23"/>
            <p:cNvSpPr txBox="1"/>
            <p:nvPr/>
          </p:nvSpPr>
          <p:spPr>
            <a:xfrm>
              <a:off x="5782281" y="2323715"/>
              <a:ext cx="352693" cy="323165"/>
            </a:xfrm>
            <a:prstGeom prst="rect">
              <a:avLst/>
            </a:prstGeom>
            <a:noFill/>
          </p:spPr>
          <p:txBody>
            <a:bodyPr wrap="none" rtlCol="0">
              <a:spAutoFit/>
            </a:bodyPr>
            <a:lstStyle/>
            <a:p>
              <a:r>
                <a:rPr lang="en-US" sz="1500" i="1" dirty="0" err="1">
                  <a:latin typeface="Times New Roman"/>
                  <a:cs typeface="Times New Roman"/>
                </a:rPr>
                <a:t>t</a:t>
              </a:r>
              <a:r>
                <a:rPr lang="en-US" sz="1500" i="1" baseline="-25000" dirty="0" err="1">
                  <a:latin typeface="Times New Roman"/>
                  <a:cs typeface="Times New Roman"/>
                </a:rPr>
                <a:t>k</a:t>
              </a:r>
              <a:endParaRPr lang="en-US" sz="1500" i="1" dirty="0">
                <a:latin typeface="Times New Roman"/>
                <a:cs typeface="Times New Roman"/>
              </a:endParaRPr>
            </a:p>
          </p:txBody>
        </p:sp>
      </p:grpSp>
      <p:grpSp>
        <p:nvGrpSpPr>
          <p:cNvPr id="25" name="Group 24"/>
          <p:cNvGrpSpPr/>
          <p:nvPr/>
        </p:nvGrpSpPr>
        <p:grpSpPr>
          <a:xfrm>
            <a:off x="4767949" y="4801739"/>
            <a:ext cx="2269955" cy="660914"/>
            <a:chOff x="4767949" y="1985966"/>
            <a:chExt cx="2269955" cy="660914"/>
          </a:xfrm>
        </p:grpSpPr>
        <p:sp>
          <p:nvSpPr>
            <p:cNvPr id="26" name="Rounded Rectangle 25"/>
            <p:cNvSpPr/>
            <p:nvPr/>
          </p:nvSpPr>
          <p:spPr>
            <a:xfrm>
              <a:off x="4767949"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ounded Rectangle 26"/>
            <p:cNvSpPr/>
            <p:nvPr/>
          </p:nvSpPr>
          <p:spPr>
            <a:xfrm>
              <a:off x="4767949"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28" name="TextBox 27"/>
            <p:cNvSpPr txBox="1"/>
            <p:nvPr/>
          </p:nvSpPr>
          <p:spPr>
            <a:xfrm>
              <a:off x="5782281" y="2323715"/>
              <a:ext cx="331403" cy="323165"/>
            </a:xfrm>
            <a:prstGeom prst="rect">
              <a:avLst/>
            </a:prstGeom>
            <a:noFill/>
          </p:spPr>
          <p:txBody>
            <a:bodyPr wrap="none" rtlCol="0">
              <a:spAutoFit/>
            </a:bodyPr>
            <a:lstStyle/>
            <a:p>
              <a:r>
                <a:rPr lang="en-US" sz="1500" i="1" dirty="0" err="1">
                  <a:latin typeface="Times New Roman"/>
                  <a:cs typeface="Times New Roman"/>
                </a:rPr>
                <a:t>t</a:t>
              </a:r>
              <a:r>
                <a:rPr lang="en-US" sz="1500" i="1" baseline="-25000" dirty="0" err="1">
                  <a:latin typeface="Times New Roman"/>
                  <a:cs typeface="Times New Roman"/>
                </a:rPr>
                <a:t>l</a:t>
              </a:r>
              <a:endParaRPr lang="en-US" sz="1500" i="1" dirty="0">
                <a:latin typeface="Times New Roman"/>
                <a:cs typeface="Times New Roman"/>
              </a:endParaRPr>
            </a:p>
          </p:txBody>
        </p:sp>
      </p:grpSp>
      <p:sp>
        <p:nvSpPr>
          <p:cNvPr id="3" name="TextBox 2"/>
          <p:cNvSpPr txBox="1"/>
          <p:nvPr/>
        </p:nvSpPr>
        <p:spPr>
          <a:xfrm>
            <a:off x="901700" y="5651500"/>
            <a:ext cx="4595877" cy="369332"/>
          </a:xfrm>
          <a:prstGeom prst="rect">
            <a:avLst/>
          </a:prstGeom>
          <a:noFill/>
        </p:spPr>
        <p:txBody>
          <a:bodyPr wrap="square" rtlCol="0">
            <a:spAutoFit/>
          </a:bodyPr>
          <a:lstStyle/>
          <a:p>
            <a:r>
              <a:rPr lang="en-US" dirty="0"/>
              <a:t>Comparing to 10 random initial IPUs</a:t>
            </a:r>
          </a:p>
        </p:txBody>
      </p:sp>
    </p:spTree>
    <p:extLst>
      <p:ext uri="{BB962C8B-B14F-4D97-AF65-F5344CB8AC3E}">
        <p14:creationId xmlns:p14="http://schemas.microsoft.com/office/powerpoint/2010/main" val="4065289159"/>
      </p:ext>
    </p:extLst>
  </p:cSld>
  <p:clrMapOvr>
    <a:masterClrMapping/>
  </p:clrMapOvr>
  <mc:AlternateContent xmlns:mc="http://schemas.openxmlformats.org/markup-compatibility/2006" xmlns:p14="http://schemas.microsoft.com/office/powerpoint/2010/main">
    <mc:Choice Requires="p14">
      <p:transition spd="slow" p14:dur="2000" advTm="44119"/>
    </mc:Choice>
    <mc:Fallback xmlns="">
      <p:transition spd="slow" advTm="44119"/>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Entrainment: Synchrony, Convergence</a:t>
            </a:r>
          </a:p>
        </p:txBody>
      </p:sp>
      <p:sp>
        <p:nvSpPr>
          <p:cNvPr id="4" name="Slide Number Placeholder 3"/>
          <p:cNvSpPr>
            <a:spLocks noGrp="1"/>
          </p:cNvSpPr>
          <p:nvPr>
            <p:ph type="sldNum" sz="quarter" idx="12"/>
          </p:nvPr>
        </p:nvSpPr>
        <p:spPr/>
        <p:txBody>
          <a:bodyPr/>
          <a:lstStyle/>
          <a:p>
            <a:fld id="{DD929FFB-2557-3B41-9CA6-33D6BD90B95E}" type="slidenum">
              <a:rPr lang="en-US" smtClean="0"/>
              <a:pPr/>
              <a:t>23</a:t>
            </a:fld>
            <a:endParaRPr lang="en-US"/>
          </a:p>
        </p:txBody>
      </p:sp>
      <p:grpSp>
        <p:nvGrpSpPr>
          <p:cNvPr id="6" name="Group 5"/>
          <p:cNvGrpSpPr/>
          <p:nvPr/>
        </p:nvGrpSpPr>
        <p:grpSpPr>
          <a:xfrm>
            <a:off x="2106097" y="1985966"/>
            <a:ext cx="2269955" cy="672874"/>
            <a:chOff x="2106097" y="1985966"/>
            <a:chExt cx="2269955" cy="672874"/>
          </a:xfrm>
        </p:grpSpPr>
        <p:sp>
          <p:nvSpPr>
            <p:cNvPr id="5" name="Rounded Rectangle 4"/>
            <p:cNvSpPr/>
            <p:nvPr/>
          </p:nvSpPr>
          <p:spPr>
            <a:xfrm>
              <a:off x="2106097"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10"/>
            <p:cNvSpPr/>
            <p:nvPr/>
          </p:nvSpPr>
          <p:spPr>
            <a:xfrm>
              <a:off x="3646424"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13" name="TextBox 12"/>
            <p:cNvSpPr txBox="1"/>
            <p:nvPr/>
          </p:nvSpPr>
          <p:spPr>
            <a:xfrm>
              <a:off x="3075373" y="2335675"/>
              <a:ext cx="331403" cy="323165"/>
            </a:xfrm>
            <a:prstGeom prst="rect">
              <a:avLst/>
            </a:prstGeom>
            <a:noFill/>
          </p:spPr>
          <p:txBody>
            <a:bodyPr wrap="none" rtlCol="0">
              <a:spAutoFit/>
            </a:bodyPr>
            <a:lstStyle/>
            <a:p>
              <a:r>
                <a:rPr lang="en-US" sz="1500" i="1" dirty="0" err="1">
                  <a:latin typeface="Times New Roman"/>
                  <a:cs typeface="Times New Roman"/>
                </a:rPr>
                <a:t>t</a:t>
              </a:r>
              <a:r>
                <a:rPr lang="en-US" sz="1500" i="1" baseline="-25000" dirty="0" err="1">
                  <a:latin typeface="Times New Roman"/>
                  <a:cs typeface="Times New Roman"/>
                </a:rPr>
                <a:t>i</a:t>
              </a:r>
              <a:endParaRPr lang="en-US" sz="1500" i="1" dirty="0">
                <a:latin typeface="Times New Roman"/>
                <a:cs typeface="Times New Roman"/>
              </a:endParaRPr>
            </a:p>
          </p:txBody>
        </p:sp>
      </p:grpSp>
      <p:grpSp>
        <p:nvGrpSpPr>
          <p:cNvPr id="16" name="Group 15"/>
          <p:cNvGrpSpPr/>
          <p:nvPr/>
        </p:nvGrpSpPr>
        <p:grpSpPr>
          <a:xfrm>
            <a:off x="4767949" y="1985966"/>
            <a:ext cx="2269955" cy="660914"/>
            <a:chOff x="4767949" y="1985966"/>
            <a:chExt cx="2269955" cy="660914"/>
          </a:xfrm>
        </p:grpSpPr>
        <p:sp>
          <p:nvSpPr>
            <p:cNvPr id="10" name="Rounded Rectangle 9"/>
            <p:cNvSpPr/>
            <p:nvPr/>
          </p:nvSpPr>
          <p:spPr>
            <a:xfrm>
              <a:off x="4767949"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ounded Rectangle 11"/>
            <p:cNvSpPr/>
            <p:nvPr/>
          </p:nvSpPr>
          <p:spPr>
            <a:xfrm>
              <a:off x="4767949"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14" name="TextBox 13"/>
            <p:cNvSpPr txBox="1"/>
            <p:nvPr/>
          </p:nvSpPr>
          <p:spPr>
            <a:xfrm>
              <a:off x="5782281" y="2323715"/>
              <a:ext cx="482060" cy="323165"/>
            </a:xfrm>
            <a:prstGeom prst="rect">
              <a:avLst/>
            </a:prstGeom>
            <a:noFill/>
          </p:spPr>
          <p:txBody>
            <a:bodyPr wrap="none" rtlCol="0">
              <a:spAutoFit/>
            </a:bodyPr>
            <a:lstStyle/>
            <a:p>
              <a:r>
                <a:rPr lang="en-US" sz="1500" i="1" dirty="0">
                  <a:latin typeface="Times New Roman"/>
                  <a:cs typeface="Times New Roman"/>
                </a:rPr>
                <a:t>t</a:t>
              </a:r>
              <a:r>
                <a:rPr lang="en-US" sz="1500" i="1" baseline="-25000" dirty="0">
                  <a:latin typeface="Times New Roman"/>
                  <a:cs typeface="Times New Roman"/>
                </a:rPr>
                <a:t>i+1</a:t>
              </a:r>
              <a:endParaRPr lang="en-US" sz="1500" i="1" dirty="0">
                <a:latin typeface="Times New Roman"/>
                <a:cs typeface="Times New Roman"/>
              </a:endParaRPr>
            </a:p>
          </p:txBody>
        </p:sp>
      </p:grpSp>
      <p:grpSp>
        <p:nvGrpSpPr>
          <p:cNvPr id="17" name="Group 16"/>
          <p:cNvGrpSpPr/>
          <p:nvPr/>
        </p:nvGrpSpPr>
        <p:grpSpPr>
          <a:xfrm>
            <a:off x="4767949" y="2924557"/>
            <a:ext cx="2269955" cy="660914"/>
            <a:chOff x="4767949" y="1985966"/>
            <a:chExt cx="2269955" cy="660914"/>
          </a:xfrm>
        </p:grpSpPr>
        <p:sp>
          <p:nvSpPr>
            <p:cNvPr id="18" name="Rounded Rectangle 17"/>
            <p:cNvSpPr/>
            <p:nvPr/>
          </p:nvSpPr>
          <p:spPr>
            <a:xfrm>
              <a:off x="4767949"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ounded Rectangle 18"/>
            <p:cNvSpPr/>
            <p:nvPr/>
          </p:nvSpPr>
          <p:spPr>
            <a:xfrm>
              <a:off x="4767949"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20" name="TextBox 19"/>
            <p:cNvSpPr txBox="1"/>
            <p:nvPr/>
          </p:nvSpPr>
          <p:spPr>
            <a:xfrm>
              <a:off x="5782281" y="2323715"/>
              <a:ext cx="482060" cy="323165"/>
            </a:xfrm>
            <a:prstGeom prst="rect">
              <a:avLst/>
            </a:prstGeom>
            <a:noFill/>
          </p:spPr>
          <p:txBody>
            <a:bodyPr wrap="none" rtlCol="0">
              <a:spAutoFit/>
            </a:bodyPr>
            <a:lstStyle/>
            <a:p>
              <a:r>
                <a:rPr lang="en-US" sz="1500" i="1" dirty="0">
                  <a:latin typeface="Times New Roman"/>
                  <a:cs typeface="Times New Roman"/>
                </a:rPr>
                <a:t>t</a:t>
              </a:r>
              <a:r>
                <a:rPr lang="en-US" sz="1500" i="1" baseline="-25000" dirty="0">
                  <a:latin typeface="Times New Roman"/>
                  <a:cs typeface="Times New Roman"/>
                </a:rPr>
                <a:t>i+2</a:t>
              </a:r>
              <a:endParaRPr lang="en-US" sz="1500" i="1" dirty="0">
                <a:latin typeface="Times New Roman"/>
                <a:cs typeface="Times New Roman"/>
              </a:endParaRPr>
            </a:p>
          </p:txBody>
        </p:sp>
      </p:grpSp>
      <p:grpSp>
        <p:nvGrpSpPr>
          <p:cNvPr id="21" name="Group 20"/>
          <p:cNvGrpSpPr/>
          <p:nvPr/>
        </p:nvGrpSpPr>
        <p:grpSpPr>
          <a:xfrm>
            <a:off x="4767949" y="3863148"/>
            <a:ext cx="2269955" cy="660914"/>
            <a:chOff x="4767949" y="1985966"/>
            <a:chExt cx="2269955" cy="660914"/>
          </a:xfrm>
        </p:grpSpPr>
        <p:sp>
          <p:nvSpPr>
            <p:cNvPr id="22" name="Rounded Rectangle 21"/>
            <p:cNvSpPr/>
            <p:nvPr/>
          </p:nvSpPr>
          <p:spPr>
            <a:xfrm>
              <a:off x="4767949"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4767949"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24" name="TextBox 23"/>
            <p:cNvSpPr txBox="1"/>
            <p:nvPr/>
          </p:nvSpPr>
          <p:spPr>
            <a:xfrm>
              <a:off x="5782281" y="2323715"/>
              <a:ext cx="482060" cy="323165"/>
            </a:xfrm>
            <a:prstGeom prst="rect">
              <a:avLst/>
            </a:prstGeom>
            <a:noFill/>
          </p:spPr>
          <p:txBody>
            <a:bodyPr wrap="none" rtlCol="0">
              <a:spAutoFit/>
            </a:bodyPr>
            <a:lstStyle/>
            <a:p>
              <a:r>
                <a:rPr lang="en-US" sz="1500" i="1" dirty="0">
                  <a:latin typeface="Times New Roman"/>
                  <a:cs typeface="Times New Roman"/>
                </a:rPr>
                <a:t>t</a:t>
              </a:r>
              <a:r>
                <a:rPr lang="en-US" sz="1500" i="1" baseline="-25000" dirty="0">
                  <a:latin typeface="Times New Roman"/>
                  <a:cs typeface="Times New Roman"/>
                </a:rPr>
                <a:t>i+3</a:t>
              </a:r>
              <a:endParaRPr lang="en-US" sz="1500" i="1" dirty="0">
                <a:latin typeface="Times New Roman"/>
                <a:cs typeface="Times New Roman"/>
              </a:endParaRPr>
            </a:p>
          </p:txBody>
        </p:sp>
      </p:grpSp>
      <p:grpSp>
        <p:nvGrpSpPr>
          <p:cNvPr id="25" name="Group 24"/>
          <p:cNvGrpSpPr/>
          <p:nvPr/>
        </p:nvGrpSpPr>
        <p:grpSpPr>
          <a:xfrm>
            <a:off x="4767949" y="4801739"/>
            <a:ext cx="2269955" cy="660914"/>
            <a:chOff x="4767949" y="1985966"/>
            <a:chExt cx="2269955" cy="660914"/>
          </a:xfrm>
        </p:grpSpPr>
        <p:sp>
          <p:nvSpPr>
            <p:cNvPr id="26" name="Rounded Rectangle 25"/>
            <p:cNvSpPr/>
            <p:nvPr/>
          </p:nvSpPr>
          <p:spPr>
            <a:xfrm>
              <a:off x="4767949"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ounded Rectangle 26"/>
            <p:cNvSpPr/>
            <p:nvPr/>
          </p:nvSpPr>
          <p:spPr>
            <a:xfrm>
              <a:off x="4767949"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28" name="TextBox 27"/>
            <p:cNvSpPr txBox="1"/>
            <p:nvPr/>
          </p:nvSpPr>
          <p:spPr>
            <a:xfrm>
              <a:off x="5782281" y="2323715"/>
              <a:ext cx="482060" cy="323165"/>
            </a:xfrm>
            <a:prstGeom prst="rect">
              <a:avLst/>
            </a:prstGeom>
            <a:noFill/>
          </p:spPr>
          <p:txBody>
            <a:bodyPr wrap="none" rtlCol="0">
              <a:spAutoFit/>
            </a:bodyPr>
            <a:lstStyle/>
            <a:p>
              <a:r>
                <a:rPr lang="en-US" sz="1500" i="1" dirty="0">
                  <a:latin typeface="Times New Roman"/>
                  <a:cs typeface="Times New Roman"/>
                </a:rPr>
                <a:t>t</a:t>
              </a:r>
              <a:r>
                <a:rPr lang="en-US" sz="1500" i="1" baseline="-25000" dirty="0">
                  <a:latin typeface="Times New Roman"/>
                  <a:cs typeface="Times New Roman"/>
                </a:rPr>
                <a:t>i+4</a:t>
              </a:r>
              <a:endParaRPr lang="en-US" sz="1500" i="1" dirty="0">
                <a:latin typeface="Times New Roman"/>
                <a:cs typeface="Times New Roman"/>
              </a:endParaRPr>
            </a:p>
          </p:txBody>
        </p:sp>
      </p:grpSp>
      <p:grpSp>
        <p:nvGrpSpPr>
          <p:cNvPr id="30" name="Group 29"/>
          <p:cNvGrpSpPr/>
          <p:nvPr/>
        </p:nvGrpSpPr>
        <p:grpSpPr>
          <a:xfrm>
            <a:off x="2131207" y="2924557"/>
            <a:ext cx="2269955" cy="672874"/>
            <a:chOff x="2106097" y="1985966"/>
            <a:chExt cx="2269955" cy="672874"/>
          </a:xfrm>
        </p:grpSpPr>
        <p:sp>
          <p:nvSpPr>
            <p:cNvPr id="31" name="Rounded Rectangle 30"/>
            <p:cNvSpPr/>
            <p:nvPr/>
          </p:nvSpPr>
          <p:spPr>
            <a:xfrm>
              <a:off x="2106097"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ounded Rectangle 31"/>
            <p:cNvSpPr/>
            <p:nvPr/>
          </p:nvSpPr>
          <p:spPr>
            <a:xfrm>
              <a:off x="3646424"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33" name="TextBox 32"/>
            <p:cNvSpPr txBox="1"/>
            <p:nvPr/>
          </p:nvSpPr>
          <p:spPr>
            <a:xfrm>
              <a:off x="3075373" y="2335675"/>
              <a:ext cx="482060" cy="323165"/>
            </a:xfrm>
            <a:prstGeom prst="rect">
              <a:avLst/>
            </a:prstGeom>
            <a:noFill/>
          </p:spPr>
          <p:txBody>
            <a:bodyPr wrap="none" rtlCol="0">
              <a:spAutoFit/>
            </a:bodyPr>
            <a:lstStyle/>
            <a:p>
              <a:r>
                <a:rPr lang="en-US" sz="1500" i="1" dirty="0">
                  <a:latin typeface="Times New Roman"/>
                  <a:cs typeface="Times New Roman"/>
                </a:rPr>
                <a:t>t</a:t>
              </a:r>
              <a:r>
                <a:rPr lang="en-US" sz="1500" i="1" baseline="-25000" dirty="0">
                  <a:latin typeface="Times New Roman"/>
                  <a:cs typeface="Times New Roman"/>
                </a:rPr>
                <a:t>i+1</a:t>
              </a:r>
              <a:endParaRPr lang="en-US" sz="1500" i="1" dirty="0">
                <a:latin typeface="Times New Roman"/>
                <a:cs typeface="Times New Roman"/>
              </a:endParaRPr>
            </a:p>
          </p:txBody>
        </p:sp>
      </p:grpSp>
      <p:grpSp>
        <p:nvGrpSpPr>
          <p:cNvPr id="34" name="Group 33"/>
          <p:cNvGrpSpPr/>
          <p:nvPr/>
        </p:nvGrpSpPr>
        <p:grpSpPr>
          <a:xfrm>
            <a:off x="2131207" y="3864460"/>
            <a:ext cx="2269955" cy="672874"/>
            <a:chOff x="2106097" y="1985966"/>
            <a:chExt cx="2269955" cy="672874"/>
          </a:xfrm>
        </p:grpSpPr>
        <p:sp>
          <p:nvSpPr>
            <p:cNvPr id="35" name="Rounded Rectangle 34"/>
            <p:cNvSpPr/>
            <p:nvPr/>
          </p:nvSpPr>
          <p:spPr>
            <a:xfrm>
              <a:off x="2106097"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ounded Rectangle 35"/>
            <p:cNvSpPr/>
            <p:nvPr/>
          </p:nvSpPr>
          <p:spPr>
            <a:xfrm>
              <a:off x="3646424"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37" name="TextBox 36"/>
            <p:cNvSpPr txBox="1"/>
            <p:nvPr/>
          </p:nvSpPr>
          <p:spPr>
            <a:xfrm>
              <a:off x="3075373" y="2335675"/>
              <a:ext cx="482060" cy="323165"/>
            </a:xfrm>
            <a:prstGeom prst="rect">
              <a:avLst/>
            </a:prstGeom>
            <a:noFill/>
          </p:spPr>
          <p:txBody>
            <a:bodyPr wrap="none" rtlCol="0">
              <a:spAutoFit/>
            </a:bodyPr>
            <a:lstStyle/>
            <a:p>
              <a:r>
                <a:rPr lang="en-US" sz="1500" i="1" dirty="0">
                  <a:latin typeface="Times New Roman"/>
                  <a:cs typeface="Times New Roman"/>
                </a:rPr>
                <a:t>t</a:t>
              </a:r>
              <a:r>
                <a:rPr lang="en-US" sz="1500" i="1" baseline="-25000" dirty="0">
                  <a:latin typeface="Times New Roman"/>
                  <a:cs typeface="Times New Roman"/>
                </a:rPr>
                <a:t>i+2</a:t>
              </a:r>
              <a:endParaRPr lang="en-US" sz="1500" i="1" dirty="0">
                <a:latin typeface="Times New Roman"/>
                <a:cs typeface="Times New Roman"/>
              </a:endParaRPr>
            </a:p>
          </p:txBody>
        </p:sp>
      </p:grpSp>
      <p:grpSp>
        <p:nvGrpSpPr>
          <p:cNvPr id="38" name="Group 37"/>
          <p:cNvGrpSpPr/>
          <p:nvPr/>
        </p:nvGrpSpPr>
        <p:grpSpPr>
          <a:xfrm>
            <a:off x="2131207" y="4803051"/>
            <a:ext cx="2269955" cy="672874"/>
            <a:chOff x="2106097" y="1985966"/>
            <a:chExt cx="2269955" cy="672874"/>
          </a:xfrm>
        </p:grpSpPr>
        <p:sp>
          <p:nvSpPr>
            <p:cNvPr id="39" name="Rounded Rectangle 38"/>
            <p:cNvSpPr/>
            <p:nvPr/>
          </p:nvSpPr>
          <p:spPr>
            <a:xfrm>
              <a:off x="2106097"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ounded Rectangle 39"/>
            <p:cNvSpPr/>
            <p:nvPr/>
          </p:nvSpPr>
          <p:spPr>
            <a:xfrm>
              <a:off x="3646424"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41" name="TextBox 40"/>
            <p:cNvSpPr txBox="1"/>
            <p:nvPr/>
          </p:nvSpPr>
          <p:spPr>
            <a:xfrm>
              <a:off x="3075373" y="2335675"/>
              <a:ext cx="482060" cy="323165"/>
            </a:xfrm>
            <a:prstGeom prst="rect">
              <a:avLst/>
            </a:prstGeom>
            <a:noFill/>
          </p:spPr>
          <p:txBody>
            <a:bodyPr wrap="none" rtlCol="0">
              <a:spAutoFit/>
            </a:bodyPr>
            <a:lstStyle/>
            <a:p>
              <a:r>
                <a:rPr lang="en-US" sz="1500" i="1" dirty="0">
                  <a:latin typeface="Times New Roman"/>
                  <a:cs typeface="Times New Roman"/>
                </a:rPr>
                <a:t>t</a:t>
              </a:r>
              <a:r>
                <a:rPr lang="en-US" sz="1500" i="1" baseline="-25000" dirty="0">
                  <a:latin typeface="Times New Roman"/>
                  <a:cs typeface="Times New Roman"/>
                </a:rPr>
                <a:t>i+3</a:t>
              </a:r>
              <a:endParaRPr lang="en-US" sz="1500" i="1" dirty="0">
                <a:latin typeface="Times New Roman"/>
                <a:cs typeface="Times New Roman"/>
              </a:endParaRPr>
            </a:p>
          </p:txBody>
        </p:sp>
      </p:grpSp>
    </p:spTree>
    <p:extLst>
      <p:ext uri="{BB962C8B-B14F-4D97-AF65-F5344CB8AC3E}">
        <p14:creationId xmlns:p14="http://schemas.microsoft.com/office/powerpoint/2010/main" val="2801094717"/>
      </p:ext>
    </p:extLst>
  </p:cSld>
  <p:clrMapOvr>
    <a:masterClrMapping/>
  </p:clrMapOvr>
  <mc:AlternateContent xmlns:mc="http://schemas.openxmlformats.org/markup-compatibility/2006" xmlns:p14="http://schemas.microsoft.com/office/powerpoint/2010/main">
    <mc:Choice Requires="p14">
      <p:transition spd="slow" p14:dur="2000" advTm="44119"/>
    </mc:Choice>
    <mc:Fallback xmlns="">
      <p:transition spd="slow" advTm="44119"/>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Tongji Games Corpus </a:t>
            </a:r>
            <a:r>
              <a:rPr lang="en-US" sz="2400" dirty="0"/>
              <a:t>(Xia et al ’14)</a:t>
            </a:r>
          </a:p>
        </p:txBody>
      </p:sp>
      <p:sp>
        <p:nvSpPr>
          <p:cNvPr id="3" name="Content Placeholder 2"/>
          <p:cNvSpPr>
            <a:spLocks noGrp="1"/>
          </p:cNvSpPr>
          <p:nvPr>
            <p:ph idx="1"/>
          </p:nvPr>
        </p:nvSpPr>
        <p:spPr/>
        <p:txBody>
          <a:bodyPr>
            <a:normAutofit/>
          </a:bodyPr>
          <a:lstStyle/>
          <a:p>
            <a:r>
              <a:rPr lang="en-US" dirty="0">
                <a:solidFill>
                  <a:srgbClr val="FF3300"/>
                </a:solidFill>
              </a:rPr>
              <a:t>Collaboration</a:t>
            </a:r>
            <a:r>
              <a:rPr lang="en-US" dirty="0"/>
              <a:t> with </a:t>
            </a:r>
            <a:r>
              <a:rPr lang="en-US" dirty="0" err="1"/>
              <a:t>Zihua</a:t>
            </a:r>
            <a:r>
              <a:rPr lang="en-US" dirty="0"/>
              <a:t> (Shirley) Xia</a:t>
            </a:r>
          </a:p>
          <a:p>
            <a:pPr lvl="1"/>
            <a:r>
              <a:rPr lang="en-US" dirty="0"/>
              <a:t>Inspired by our work, she had recorded 115 spontaneous task-oriented sessions</a:t>
            </a:r>
          </a:p>
          <a:p>
            <a:pPr lvl="2"/>
            <a:r>
              <a:rPr lang="en-US" dirty="0"/>
              <a:t>70 pairs of speakers (40 female, 30 male)</a:t>
            </a:r>
          </a:p>
          <a:p>
            <a:pPr lvl="2"/>
            <a:r>
              <a:rPr lang="en-US" dirty="0"/>
              <a:t>12 hours of recorded dialogue</a:t>
            </a:r>
          </a:p>
          <a:p>
            <a:pPr lvl="2"/>
            <a:r>
              <a:rPr lang="en-US" dirty="0"/>
              <a:t>University students with a National Mandarin Test Certificate level 2, grade A or above</a:t>
            </a:r>
          </a:p>
          <a:p>
            <a:r>
              <a:rPr lang="en-US" dirty="0"/>
              <a:t>Elicited using two games: </a:t>
            </a:r>
            <a:r>
              <a:rPr lang="en-US" dirty="0">
                <a:solidFill>
                  <a:srgbClr val="FF3300"/>
                </a:solidFill>
              </a:rPr>
              <a:t>Picture Ordering </a:t>
            </a:r>
            <a:r>
              <a:rPr lang="en-US" dirty="0"/>
              <a:t>(role imbalance), </a:t>
            </a:r>
            <a:r>
              <a:rPr lang="en-US" dirty="0">
                <a:solidFill>
                  <a:srgbClr val="FF3300"/>
                </a:solidFill>
              </a:rPr>
              <a:t>Picture Classifying </a:t>
            </a:r>
            <a:r>
              <a:rPr lang="en-US" dirty="0"/>
              <a:t>(cooperative)</a:t>
            </a:r>
          </a:p>
          <a:p>
            <a:r>
              <a:rPr lang="en-US" dirty="0"/>
              <a:t>We compared entrainment in both corpora</a:t>
            </a:r>
          </a:p>
        </p:txBody>
      </p:sp>
      <p:sp>
        <p:nvSpPr>
          <p:cNvPr id="4" name="Slide Number Placeholder 3"/>
          <p:cNvSpPr>
            <a:spLocks noGrp="1"/>
          </p:cNvSpPr>
          <p:nvPr>
            <p:ph type="sldNum" sz="quarter" idx="12"/>
          </p:nvPr>
        </p:nvSpPr>
        <p:spPr/>
        <p:txBody>
          <a:bodyPr/>
          <a:lstStyle/>
          <a:p>
            <a:fld id="{DD929FFB-2557-3B41-9CA6-33D6BD90B95E}" type="slidenum">
              <a:rPr lang="en-US" smtClean="0"/>
              <a:pPr/>
              <a:t>24</a:t>
            </a:fld>
            <a:endParaRPr lang="en-US"/>
          </a:p>
        </p:txBody>
      </p:sp>
    </p:spTree>
    <p:extLst>
      <p:ext uri="{BB962C8B-B14F-4D97-AF65-F5344CB8AC3E}">
        <p14:creationId xmlns:p14="http://schemas.microsoft.com/office/powerpoint/2010/main" val="1878973298"/>
      </p:ext>
    </p:extLst>
  </p:cSld>
  <p:clrMapOvr>
    <a:masterClrMapping/>
  </p:clrMapOvr>
  <mc:AlternateContent xmlns:mc="http://schemas.openxmlformats.org/markup-compatibility/2006" xmlns:p14="http://schemas.microsoft.com/office/powerpoint/2010/main">
    <mc:Choice Requires="p14">
      <p:transition spd="slow" p14:dur="2000" advTm="32281"/>
    </mc:Choice>
    <mc:Fallback xmlns="">
      <p:transition spd="slow" advTm="32282"/>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图片 1"/>
          <p:cNvPicPr>
            <a:picLocks noChangeAspect="1"/>
          </p:cNvPicPr>
          <p:nvPr/>
        </p:nvPicPr>
        <p:blipFill>
          <a:blip r:embed="rId3"/>
          <a:srcRect/>
          <a:stretch>
            <a:fillRect/>
          </a:stretch>
        </p:blipFill>
        <p:spPr bwMode="auto">
          <a:xfrm>
            <a:off x="2121073" y="86709"/>
            <a:ext cx="4679263" cy="1455888"/>
          </a:xfrm>
          <a:prstGeom prst="rect">
            <a:avLst/>
          </a:prstGeom>
          <a:noFill/>
          <a:ln w="9525">
            <a:noFill/>
            <a:miter lim="800000"/>
            <a:headEnd/>
            <a:tailEnd/>
          </a:ln>
        </p:spPr>
      </p:pic>
      <p:pic>
        <p:nvPicPr>
          <p:cNvPr id="26627" name="图片 3"/>
          <p:cNvPicPr>
            <a:picLocks noChangeAspect="1"/>
          </p:cNvPicPr>
          <p:nvPr/>
        </p:nvPicPr>
        <p:blipFill>
          <a:blip r:embed="rId4"/>
          <a:srcRect/>
          <a:stretch>
            <a:fillRect/>
          </a:stretch>
        </p:blipFill>
        <p:spPr bwMode="auto">
          <a:xfrm>
            <a:off x="4221177" y="5267009"/>
            <a:ext cx="4679263" cy="1457905"/>
          </a:xfrm>
          <a:prstGeom prst="rect">
            <a:avLst/>
          </a:prstGeom>
          <a:noFill/>
          <a:ln w="9525">
            <a:noFill/>
            <a:miter lim="800000"/>
            <a:headEnd/>
            <a:tailEnd/>
          </a:ln>
        </p:spPr>
      </p:pic>
      <p:sp>
        <p:nvSpPr>
          <p:cNvPr id="26628" name="文本框 3"/>
          <p:cNvSpPr txBox="1">
            <a:spLocks noChangeArrowheads="1"/>
          </p:cNvSpPr>
          <p:nvPr/>
        </p:nvSpPr>
        <p:spPr bwMode="auto">
          <a:xfrm>
            <a:off x="5724477" y="5829603"/>
            <a:ext cx="2753361" cy="262218"/>
          </a:xfrm>
          <a:prstGeom prst="rect">
            <a:avLst/>
          </a:prstGeom>
          <a:noFill/>
          <a:ln w="9525">
            <a:noFill/>
            <a:miter lim="800000"/>
            <a:headEnd/>
            <a:tailEnd/>
          </a:ln>
        </p:spPr>
        <p:txBody>
          <a:bodyPr lIns="76802" tIns="38401" rIns="76802" bIns="38401">
            <a:spAutoFit/>
          </a:bodyPr>
          <a:lstStyle/>
          <a:p>
            <a:r>
              <a:rPr kumimoji="1" lang="de-DE" altLang="zh-CN" sz="1200" dirty="0">
                <a:solidFill>
                  <a:srgbClr val="F2F2F2"/>
                </a:solidFill>
                <a:latin typeface="Hiragino Sans GB W3" pitchFamily="-84" charset="-122"/>
                <a:ea typeface="Hiragino Sans GB W3" pitchFamily="-84" charset="-122"/>
              </a:rPr>
              <a:t> </a:t>
            </a:r>
            <a:endParaRPr kumimoji="1" lang="zh-CN" altLang="en-US" sz="1200" dirty="0">
              <a:solidFill>
                <a:srgbClr val="F2F2F2"/>
              </a:solidFill>
              <a:latin typeface="Hiragino Sans GB W3" pitchFamily="-84" charset="-122"/>
              <a:ea typeface="Hiragino Sans GB W3" pitchFamily="-84" charset="-122"/>
            </a:endParaRPr>
          </a:p>
        </p:txBody>
      </p:sp>
      <p:sp>
        <p:nvSpPr>
          <p:cNvPr id="26630" name="Rectangle 6"/>
          <p:cNvSpPr txBox="1">
            <a:spLocks noChangeArrowheads="1"/>
          </p:cNvSpPr>
          <p:nvPr/>
        </p:nvSpPr>
        <p:spPr bwMode="auto">
          <a:xfrm>
            <a:off x="343566" y="1542597"/>
            <a:ext cx="8171371" cy="4416060"/>
          </a:xfrm>
          <a:prstGeom prst="rect">
            <a:avLst/>
          </a:prstGeom>
          <a:noFill/>
          <a:ln w="9525">
            <a:noFill/>
            <a:miter lim="800000"/>
            <a:headEnd/>
            <a:tailEnd/>
          </a:ln>
        </p:spPr>
        <p:txBody>
          <a:bodyPr lIns="76802" tIns="38401" rIns="76802" bIns="38401"/>
          <a:lstStyle/>
          <a:p>
            <a:pPr marL="190532" indent="-190532">
              <a:lnSpc>
                <a:spcPct val="90000"/>
              </a:lnSpc>
              <a:spcBef>
                <a:spcPct val="30000"/>
              </a:spcBef>
            </a:pPr>
            <a:endParaRPr lang="zh-CN" altLang="en-US" dirty="0">
              <a:solidFill>
                <a:schemeClr val="bg2"/>
              </a:solidFill>
              <a:latin typeface="微软雅黑" pitchFamily="34" charset="-122"/>
              <a:ea typeface="微软雅黑" pitchFamily="34" charset="-122"/>
            </a:endParaRPr>
          </a:p>
        </p:txBody>
      </p:sp>
      <p:pic>
        <p:nvPicPr>
          <p:cNvPr id="26631" name="Picture 2"/>
          <p:cNvPicPr>
            <a:picLocks noChangeAspect="1" noChangeArrowheads="1"/>
          </p:cNvPicPr>
          <p:nvPr/>
        </p:nvPicPr>
        <p:blipFill>
          <a:blip r:embed="rId5"/>
          <a:srcRect l="2719" t="11333" r="34641" b="46500"/>
          <a:stretch>
            <a:fillRect/>
          </a:stretch>
        </p:blipFill>
        <p:spPr bwMode="auto">
          <a:xfrm>
            <a:off x="0" y="1209879"/>
            <a:ext cx="4379249" cy="4637871"/>
          </a:xfrm>
          <a:prstGeom prst="rect">
            <a:avLst/>
          </a:prstGeom>
          <a:noFill/>
          <a:ln w="1">
            <a:noFill/>
            <a:miter lim="800000"/>
            <a:headEnd/>
            <a:tailEnd/>
          </a:ln>
        </p:spPr>
      </p:pic>
      <p:pic>
        <p:nvPicPr>
          <p:cNvPr id="26632" name="Picture 2"/>
          <p:cNvPicPr>
            <a:picLocks noChangeAspect="1" noChangeArrowheads="1"/>
          </p:cNvPicPr>
          <p:nvPr/>
        </p:nvPicPr>
        <p:blipFill>
          <a:blip r:embed="rId5"/>
          <a:srcRect l="2719" t="11333" r="34641" b="46500"/>
          <a:stretch>
            <a:fillRect/>
          </a:stretch>
        </p:blipFill>
        <p:spPr bwMode="auto">
          <a:xfrm>
            <a:off x="4764752" y="1199798"/>
            <a:ext cx="4379249" cy="4639887"/>
          </a:xfrm>
          <a:prstGeom prst="rect">
            <a:avLst/>
          </a:prstGeom>
          <a:noFill/>
          <a:ln w="1">
            <a:noFill/>
            <a:miter lim="800000"/>
            <a:headEnd/>
            <a:tailEnd/>
          </a:ln>
        </p:spPr>
      </p:pic>
      <p:sp>
        <p:nvSpPr>
          <p:cNvPr id="26633" name="TextBox 8"/>
          <p:cNvSpPr txBox="1">
            <a:spLocks noChangeArrowheads="1"/>
          </p:cNvSpPr>
          <p:nvPr/>
        </p:nvSpPr>
        <p:spPr bwMode="auto">
          <a:xfrm>
            <a:off x="1640404" y="6095777"/>
            <a:ext cx="1406521" cy="354551"/>
          </a:xfrm>
          <a:prstGeom prst="rect">
            <a:avLst/>
          </a:prstGeom>
          <a:noFill/>
          <a:ln w="9525">
            <a:noFill/>
            <a:miter lim="800000"/>
            <a:headEnd/>
            <a:tailEnd/>
          </a:ln>
        </p:spPr>
        <p:txBody>
          <a:bodyPr lIns="76802" tIns="38401" rIns="76802" bIns="38401">
            <a:spAutoFit/>
          </a:bodyPr>
          <a:lstStyle/>
          <a:p>
            <a:r>
              <a:rPr lang="en-US" altLang="zh-CN"/>
              <a:t>A</a:t>
            </a:r>
            <a:endParaRPr lang="zh-CN" altLang="en-US"/>
          </a:p>
        </p:txBody>
      </p:sp>
      <p:sp>
        <p:nvSpPr>
          <p:cNvPr id="26634" name="TextBox 9"/>
          <p:cNvSpPr txBox="1">
            <a:spLocks noChangeArrowheads="1"/>
          </p:cNvSpPr>
          <p:nvPr/>
        </p:nvSpPr>
        <p:spPr bwMode="auto">
          <a:xfrm>
            <a:off x="6677749" y="6095777"/>
            <a:ext cx="1429103" cy="354551"/>
          </a:xfrm>
          <a:prstGeom prst="rect">
            <a:avLst/>
          </a:prstGeom>
          <a:noFill/>
          <a:ln w="9525">
            <a:noFill/>
            <a:miter lim="800000"/>
            <a:headEnd/>
            <a:tailEnd/>
          </a:ln>
        </p:spPr>
        <p:txBody>
          <a:bodyPr lIns="76802" tIns="38401" rIns="76802" bIns="38401">
            <a:spAutoFit/>
          </a:bodyPr>
          <a:lstStyle/>
          <a:p>
            <a:r>
              <a:rPr lang="en-US" altLang="zh-CN"/>
              <a:t>B</a:t>
            </a:r>
            <a:endParaRPr lang="zh-CN" altLang="en-US"/>
          </a:p>
        </p:txBody>
      </p:sp>
      <p:sp>
        <p:nvSpPr>
          <p:cNvPr id="12" name="矩形 11"/>
          <p:cNvSpPr/>
          <p:nvPr/>
        </p:nvSpPr>
        <p:spPr>
          <a:xfrm>
            <a:off x="4572000" y="928670"/>
            <a:ext cx="71438" cy="5715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itle 2"/>
          <p:cNvSpPr>
            <a:spLocks noGrp="1"/>
          </p:cNvSpPr>
          <p:nvPr>
            <p:ph type="title"/>
          </p:nvPr>
        </p:nvSpPr>
        <p:spPr>
          <a:xfrm>
            <a:off x="457200" y="86709"/>
            <a:ext cx="8229600" cy="1143000"/>
          </a:xfrm>
        </p:spPr>
        <p:txBody>
          <a:bodyPr/>
          <a:lstStyle/>
          <a:p>
            <a:r>
              <a:rPr lang="en-US" dirty="0"/>
              <a:t>Picture Ordering Game</a:t>
            </a:r>
          </a:p>
        </p:txBody>
      </p:sp>
    </p:spTree>
    <p:extLst>
      <p:ext uri="{BB962C8B-B14F-4D97-AF65-F5344CB8AC3E}">
        <p14:creationId xmlns:p14="http://schemas.microsoft.com/office/powerpoint/2010/main" val="16800709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图片 3"/>
          <p:cNvPicPr>
            <a:picLocks noChangeAspect="1"/>
          </p:cNvPicPr>
          <p:nvPr/>
        </p:nvPicPr>
        <p:blipFill>
          <a:blip r:embed="rId3"/>
          <a:srcRect/>
          <a:stretch>
            <a:fillRect/>
          </a:stretch>
        </p:blipFill>
        <p:spPr bwMode="auto">
          <a:xfrm>
            <a:off x="4221177" y="5267009"/>
            <a:ext cx="4679263" cy="1457905"/>
          </a:xfrm>
          <a:prstGeom prst="rect">
            <a:avLst/>
          </a:prstGeom>
          <a:noFill/>
          <a:ln w="9525">
            <a:noFill/>
            <a:miter lim="800000"/>
            <a:headEnd/>
            <a:tailEnd/>
          </a:ln>
        </p:spPr>
      </p:pic>
      <p:sp>
        <p:nvSpPr>
          <p:cNvPr id="26628" name="文本框 3"/>
          <p:cNvSpPr txBox="1">
            <a:spLocks noChangeArrowheads="1"/>
          </p:cNvSpPr>
          <p:nvPr/>
        </p:nvSpPr>
        <p:spPr bwMode="auto">
          <a:xfrm>
            <a:off x="5724477" y="5829603"/>
            <a:ext cx="2753361" cy="262218"/>
          </a:xfrm>
          <a:prstGeom prst="rect">
            <a:avLst/>
          </a:prstGeom>
          <a:noFill/>
          <a:ln w="9525">
            <a:noFill/>
            <a:miter lim="800000"/>
            <a:headEnd/>
            <a:tailEnd/>
          </a:ln>
        </p:spPr>
        <p:txBody>
          <a:bodyPr lIns="76802" tIns="38401" rIns="76802" bIns="38401">
            <a:spAutoFit/>
          </a:bodyPr>
          <a:lstStyle/>
          <a:p>
            <a:r>
              <a:rPr kumimoji="1" lang="de-DE" altLang="zh-CN" sz="1200" dirty="0">
                <a:solidFill>
                  <a:srgbClr val="F2F2F2"/>
                </a:solidFill>
                <a:latin typeface="Hiragino Sans GB W3" pitchFamily="-84" charset="-122"/>
                <a:ea typeface="Hiragino Sans GB W3" pitchFamily="-84" charset="-122"/>
              </a:rPr>
              <a:t> </a:t>
            </a:r>
            <a:endParaRPr kumimoji="1" lang="zh-CN" altLang="en-US" sz="1200" dirty="0">
              <a:solidFill>
                <a:srgbClr val="F2F2F2"/>
              </a:solidFill>
              <a:latin typeface="Hiragino Sans GB W3" pitchFamily="-84" charset="-122"/>
              <a:ea typeface="Hiragino Sans GB W3" pitchFamily="-84" charset="-122"/>
            </a:endParaRPr>
          </a:p>
        </p:txBody>
      </p:sp>
      <p:sp>
        <p:nvSpPr>
          <p:cNvPr id="26630" name="Rectangle 6"/>
          <p:cNvSpPr txBox="1">
            <a:spLocks noChangeArrowheads="1"/>
          </p:cNvSpPr>
          <p:nvPr/>
        </p:nvSpPr>
        <p:spPr bwMode="auto">
          <a:xfrm>
            <a:off x="343566" y="1542597"/>
            <a:ext cx="8171371" cy="4416060"/>
          </a:xfrm>
          <a:prstGeom prst="rect">
            <a:avLst/>
          </a:prstGeom>
          <a:noFill/>
          <a:ln w="9525">
            <a:noFill/>
            <a:miter lim="800000"/>
            <a:headEnd/>
            <a:tailEnd/>
          </a:ln>
        </p:spPr>
        <p:txBody>
          <a:bodyPr lIns="76802" tIns="38401" rIns="76802" bIns="38401"/>
          <a:lstStyle/>
          <a:p>
            <a:pPr marL="190532" indent="-190532">
              <a:lnSpc>
                <a:spcPct val="90000"/>
              </a:lnSpc>
              <a:spcBef>
                <a:spcPct val="30000"/>
              </a:spcBef>
            </a:pPr>
            <a:endParaRPr lang="zh-CN" altLang="en-US" dirty="0">
              <a:solidFill>
                <a:schemeClr val="bg2"/>
              </a:solidFill>
              <a:latin typeface="微软雅黑" pitchFamily="34" charset="-122"/>
              <a:ea typeface="微软雅黑" pitchFamily="34" charset="-122"/>
            </a:endParaRPr>
          </a:p>
        </p:txBody>
      </p:sp>
      <p:pic>
        <p:nvPicPr>
          <p:cNvPr id="26631" name="Picture 2"/>
          <p:cNvPicPr>
            <a:picLocks noChangeAspect="1" noChangeArrowheads="1"/>
          </p:cNvPicPr>
          <p:nvPr/>
        </p:nvPicPr>
        <p:blipFill>
          <a:blip r:embed="rId4"/>
          <a:srcRect l="2719" t="11333" r="34641" b="46500"/>
          <a:stretch>
            <a:fillRect/>
          </a:stretch>
        </p:blipFill>
        <p:spPr bwMode="auto">
          <a:xfrm>
            <a:off x="0" y="1209879"/>
            <a:ext cx="4379249" cy="4637871"/>
          </a:xfrm>
          <a:prstGeom prst="rect">
            <a:avLst/>
          </a:prstGeom>
          <a:noFill/>
          <a:ln w="1">
            <a:noFill/>
            <a:miter lim="800000"/>
            <a:headEnd/>
            <a:tailEnd/>
          </a:ln>
        </p:spPr>
      </p:pic>
      <p:pic>
        <p:nvPicPr>
          <p:cNvPr id="26632" name="Picture 2"/>
          <p:cNvPicPr>
            <a:picLocks noChangeAspect="1" noChangeArrowheads="1"/>
          </p:cNvPicPr>
          <p:nvPr/>
        </p:nvPicPr>
        <p:blipFill>
          <a:blip r:embed="rId4"/>
          <a:srcRect l="2719" t="11333" r="34641" b="46500"/>
          <a:stretch>
            <a:fillRect/>
          </a:stretch>
        </p:blipFill>
        <p:spPr bwMode="auto">
          <a:xfrm>
            <a:off x="4764752" y="1199798"/>
            <a:ext cx="4379249" cy="4639887"/>
          </a:xfrm>
          <a:prstGeom prst="rect">
            <a:avLst/>
          </a:prstGeom>
          <a:noFill/>
          <a:ln w="1">
            <a:noFill/>
            <a:miter lim="800000"/>
            <a:headEnd/>
            <a:tailEnd/>
          </a:ln>
        </p:spPr>
      </p:pic>
      <p:sp>
        <p:nvSpPr>
          <p:cNvPr id="26633" name="TextBox 8"/>
          <p:cNvSpPr txBox="1">
            <a:spLocks noChangeArrowheads="1"/>
          </p:cNvSpPr>
          <p:nvPr/>
        </p:nvSpPr>
        <p:spPr bwMode="auto">
          <a:xfrm>
            <a:off x="1640404" y="6095777"/>
            <a:ext cx="1406521" cy="354551"/>
          </a:xfrm>
          <a:prstGeom prst="rect">
            <a:avLst/>
          </a:prstGeom>
          <a:noFill/>
          <a:ln w="9525">
            <a:noFill/>
            <a:miter lim="800000"/>
            <a:headEnd/>
            <a:tailEnd/>
          </a:ln>
        </p:spPr>
        <p:txBody>
          <a:bodyPr lIns="76802" tIns="38401" rIns="76802" bIns="38401">
            <a:spAutoFit/>
          </a:bodyPr>
          <a:lstStyle/>
          <a:p>
            <a:r>
              <a:rPr lang="en-US" altLang="zh-CN"/>
              <a:t>A</a:t>
            </a:r>
            <a:endParaRPr lang="zh-CN" altLang="en-US"/>
          </a:p>
        </p:txBody>
      </p:sp>
      <p:sp>
        <p:nvSpPr>
          <p:cNvPr id="26634" name="TextBox 9"/>
          <p:cNvSpPr txBox="1">
            <a:spLocks noChangeArrowheads="1"/>
          </p:cNvSpPr>
          <p:nvPr/>
        </p:nvSpPr>
        <p:spPr bwMode="auto">
          <a:xfrm>
            <a:off x="6677749" y="6095777"/>
            <a:ext cx="1429103" cy="354551"/>
          </a:xfrm>
          <a:prstGeom prst="rect">
            <a:avLst/>
          </a:prstGeom>
          <a:noFill/>
          <a:ln w="9525">
            <a:noFill/>
            <a:miter lim="800000"/>
            <a:headEnd/>
            <a:tailEnd/>
          </a:ln>
        </p:spPr>
        <p:txBody>
          <a:bodyPr lIns="76802" tIns="38401" rIns="76802" bIns="38401">
            <a:spAutoFit/>
          </a:bodyPr>
          <a:lstStyle/>
          <a:p>
            <a:r>
              <a:rPr lang="en-US" altLang="zh-CN"/>
              <a:t>B</a:t>
            </a:r>
            <a:endParaRPr lang="zh-CN" altLang="en-US"/>
          </a:p>
        </p:txBody>
      </p:sp>
      <p:sp>
        <p:nvSpPr>
          <p:cNvPr id="12" name="矩形 11"/>
          <p:cNvSpPr/>
          <p:nvPr/>
        </p:nvSpPr>
        <p:spPr>
          <a:xfrm>
            <a:off x="4572000" y="928670"/>
            <a:ext cx="71438" cy="5715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itle 1"/>
          <p:cNvSpPr>
            <a:spLocks noGrp="1"/>
          </p:cNvSpPr>
          <p:nvPr>
            <p:ph type="title"/>
          </p:nvPr>
        </p:nvSpPr>
        <p:spPr>
          <a:xfrm>
            <a:off x="457200" y="74817"/>
            <a:ext cx="8229600" cy="1143000"/>
          </a:xfrm>
        </p:spPr>
        <p:txBody>
          <a:bodyPr/>
          <a:lstStyle/>
          <a:p>
            <a:r>
              <a:rPr lang="en-US" dirty="0"/>
              <a:t>Picture Classifying Game</a:t>
            </a:r>
          </a:p>
        </p:txBody>
      </p:sp>
    </p:spTree>
    <p:extLst>
      <p:ext uri="{BB962C8B-B14F-4D97-AF65-F5344CB8AC3E}">
        <p14:creationId xmlns:p14="http://schemas.microsoft.com/office/powerpoint/2010/main" val="13587594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Helvetica Neue"/>
                <a:cs typeface="Helvetica Neue"/>
              </a:rPr>
              <a:t>Comparing American with Mandarin Partners </a:t>
            </a:r>
            <a:r>
              <a:rPr lang="en-US" sz="2400" b="0" dirty="0">
                <a:latin typeface="Helvetica Neue"/>
                <a:cs typeface="Helvetica Neue"/>
              </a:rPr>
              <a:t>(</a:t>
            </a:r>
            <a:r>
              <a:rPr lang="en-US" sz="2400" b="0" dirty="0" err="1">
                <a:latin typeface="Helvetica Neue"/>
                <a:cs typeface="Helvetica Neue"/>
              </a:rPr>
              <a:t>Levitan</a:t>
            </a:r>
            <a:r>
              <a:rPr lang="en-US" sz="2400" b="0" dirty="0">
                <a:latin typeface="Helvetica Neue"/>
                <a:cs typeface="Helvetica Neue"/>
              </a:rPr>
              <a:t> ‘14, Xia et al ‘14)</a:t>
            </a:r>
          </a:p>
        </p:txBody>
      </p:sp>
      <p:sp>
        <p:nvSpPr>
          <p:cNvPr id="4" name="Slide Number Placeholder 3"/>
          <p:cNvSpPr>
            <a:spLocks noGrp="1"/>
          </p:cNvSpPr>
          <p:nvPr>
            <p:ph type="sldNum" sz="quarter" idx="12"/>
          </p:nvPr>
        </p:nvSpPr>
        <p:spPr/>
        <p:txBody>
          <a:bodyPr/>
          <a:lstStyle/>
          <a:p>
            <a:fld id="{C4B2705B-315F-7F40-9D1B-68E215362B97}" type="slidenum">
              <a:rPr lang="en-US" smtClean="0"/>
              <a:t>27</a:t>
            </a:fld>
            <a:endParaRPr lang="en-US"/>
          </a:p>
        </p:txBody>
      </p:sp>
      <p:graphicFrame>
        <p:nvGraphicFramePr>
          <p:cNvPr id="7" name="Table 6"/>
          <p:cNvGraphicFramePr>
            <a:graphicFrameLocks noGrp="1"/>
          </p:cNvGraphicFramePr>
          <p:nvPr/>
        </p:nvGraphicFramePr>
        <p:xfrm>
          <a:off x="333788" y="1738100"/>
          <a:ext cx="8476424" cy="3977640"/>
        </p:xfrm>
        <a:graphic>
          <a:graphicData uri="http://schemas.openxmlformats.org/drawingml/2006/table">
            <a:tbl>
              <a:tblPr firstRow="1" bandRow="1">
                <a:tableStyleId>{2D5ABB26-0587-4C30-8999-92F81FD0307C}</a:tableStyleId>
              </a:tblPr>
              <a:tblGrid>
                <a:gridCol w="1618424">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gridCol w="6858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685800">
                  <a:extLst>
                    <a:ext uri="{9D8B030D-6E8A-4147-A177-3AD203B41FA5}">
                      <a16:colId xmlns:a16="http://schemas.microsoft.com/office/drawing/2014/main" val="20008"/>
                    </a:ext>
                  </a:extLst>
                </a:gridCol>
                <a:gridCol w="685800">
                  <a:extLst>
                    <a:ext uri="{9D8B030D-6E8A-4147-A177-3AD203B41FA5}">
                      <a16:colId xmlns:a16="http://schemas.microsoft.com/office/drawing/2014/main" val="20009"/>
                    </a:ext>
                  </a:extLst>
                </a:gridCol>
                <a:gridCol w="685800">
                  <a:extLst>
                    <a:ext uri="{9D8B030D-6E8A-4147-A177-3AD203B41FA5}">
                      <a16:colId xmlns:a16="http://schemas.microsoft.com/office/drawing/2014/main" val="20010"/>
                    </a:ext>
                  </a:extLst>
                </a:gridCol>
              </a:tblGrid>
              <a:tr h="370840">
                <a:tc>
                  <a:txBody>
                    <a:bodyPr/>
                    <a:lstStyle/>
                    <a:p>
                      <a:endParaRPr lang="en-US" b="1" i="1"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2">
                  <a:txBody>
                    <a:bodyPr/>
                    <a:lstStyle/>
                    <a:p>
                      <a:r>
                        <a:rPr lang="en-US" b="0" i="1" dirty="0">
                          <a:latin typeface="Times New Roman"/>
                          <a:cs typeface="Times New Roman"/>
                        </a:rPr>
                        <a:t>Global similarity</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r>
                        <a:rPr lang="en-US" b="0" i="1" dirty="0">
                          <a:latin typeface="Times New Roman"/>
                          <a:cs typeface="Times New Roman"/>
                        </a:rPr>
                        <a:t>Local similarity</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r>
                        <a:rPr lang="en-US" b="0" i="1" dirty="0">
                          <a:latin typeface="Times New Roman"/>
                          <a:cs typeface="Times New Roman"/>
                        </a:rPr>
                        <a:t>Synchrony</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r>
                        <a:rPr lang="en-US" b="0" i="1" dirty="0">
                          <a:latin typeface="Times New Roman"/>
                          <a:cs typeface="Times New Roman"/>
                        </a:rPr>
                        <a:t>Global</a:t>
                      </a:r>
                      <a:r>
                        <a:rPr lang="en-US" b="0" i="1" baseline="0" dirty="0">
                          <a:latin typeface="Times New Roman"/>
                          <a:cs typeface="Times New Roman"/>
                        </a:rPr>
                        <a:t> convergence</a:t>
                      </a:r>
                      <a:endParaRPr lang="en-US" b="0" i="1"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r>
                        <a:rPr lang="en-US" b="0" i="1" dirty="0">
                          <a:latin typeface="Times New Roman"/>
                          <a:cs typeface="Times New Roman"/>
                        </a:rPr>
                        <a:t>Local convergence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i="1" dirty="0">
                          <a:latin typeface="Times New Roman"/>
                          <a:cs typeface="Times New Roman"/>
                        </a:rPr>
                        <a:t>Feature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SAE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MC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SAE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MC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SAE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MC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SAE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MC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SAE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MC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en-US" dirty="0">
                          <a:solidFill>
                            <a:srgbClr val="FF0000"/>
                          </a:solidFill>
                          <a:latin typeface="Times New Roman"/>
                          <a:cs typeface="Times New Roman"/>
                        </a:rPr>
                        <a:t>Intensity mean</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a:cs typeface="Times New Roman"/>
                        </a:rPr>
                        <a:t>(</a:t>
                      </a:r>
                      <a:r>
                        <a:rPr lang="en-US" dirty="0">
                          <a:latin typeface="Zapf Dingbats"/>
                          <a:ea typeface="Zapf Dingbats"/>
                          <a:cs typeface="Zapf Dingbats"/>
                          <a:sym typeface="Zapf Dingbats"/>
                        </a:rPr>
                        <a:t>✓</a:t>
                      </a: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n-US" dirty="0">
                          <a:solidFill>
                            <a:srgbClr val="FF0000"/>
                          </a:solidFill>
                          <a:latin typeface="Times New Roman"/>
                          <a:cs typeface="Times New Roman"/>
                        </a:rPr>
                        <a:t>Intensity max</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r>
                        <a:rPr lang="en-US" dirty="0">
                          <a:latin typeface="Times New Roman"/>
                          <a:ea typeface="Zapf Dingbats"/>
                          <a:cs typeface="Times New Roman"/>
                          <a:sym typeface="Zapf Dingbats"/>
                        </a:rPr>
                        <a:t>(</a:t>
                      </a:r>
                      <a:r>
                        <a:rPr lang="en-US" dirty="0">
                          <a:latin typeface="Zapf Dingbats"/>
                          <a:ea typeface="Zapf Dingbats"/>
                          <a:cs typeface="Zapf Dingbats"/>
                          <a:sym typeface="Zapf Dingbats"/>
                        </a:rPr>
                        <a:t>✓</a:t>
                      </a:r>
                      <a:r>
                        <a:rPr lang="en-US" dirty="0">
                          <a:latin typeface="Times New Roman"/>
                          <a:ea typeface="Zapf Dingbats"/>
                          <a:cs typeface="Times New Roman"/>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a:cs typeface="Times New Roman"/>
                        </a:rPr>
                        <a:t>(</a:t>
                      </a:r>
                      <a:r>
                        <a:rPr lang="en-US" dirty="0">
                          <a:latin typeface="Zapf Dingbats"/>
                          <a:ea typeface="Zapf Dingbats"/>
                          <a:cs typeface="Zapf Dingbats"/>
                          <a:sym typeface="Zapf Dingbats"/>
                        </a:rPr>
                        <a:t>✓</a:t>
                      </a: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r>
                        <a:rPr lang="en-US" dirty="0">
                          <a:latin typeface="Times New Roman"/>
                          <a:cs typeface="Times New Roman"/>
                        </a:rPr>
                        <a:t>Pitch</a:t>
                      </a:r>
                      <a:r>
                        <a:rPr lang="en-US" baseline="0" dirty="0">
                          <a:latin typeface="Times New Roman"/>
                          <a:cs typeface="Times New Roman"/>
                        </a:rPr>
                        <a:t> mean</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r>
                        <a:rPr lang="en-US" dirty="0">
                          <a:solidFill>
                            <a:srgbClr val="0070C0"/>
                          </a:solidFill>
                          <a:latin typeface="Times New Roman"/>
                          <a:cs typeface="Times New Roman"/>
                        </a:rPr>
                        <a:t>Pitch max</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r>
                        <a:rPr lang="en-US" dirty="0">
                          <a:latin typeface="Times New Roman"/>
                          <a:cs typeface="Times New Roman"/>
                        </a:rPr>
                        <a:t>Jitter</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atin typeface="Times New Roman"/>
                          <a:cs typeface="Times New Roman"/>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atin typeface="Times New Roman"/>
                          <a:cs typeface="Times New Roman"/>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atin typeface="Times New Roman"/>
                          <a:cs typeface="Times New Roman"/>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r>
                        <a:rPr lang="en-US" dirty="0">
                          <a:latin typeface="Times New Roman"/>
                          <a:cs typeface="Times New Roman"/>
                        </a:rPr>
                        <a:t>Shimmer</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atin typeface="Times New Roman"/>
                          <a:cs typeface="Times New Roman"/>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atin typeface="Times New Roman"/>
                          <a:cs typeface="Times New Roman"/>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atin typeface="Times New Roman"/>
                          <a:cs typeface="Times New Roman"/>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7"/>
                  </a:ext>
                </a:extLst>
              </a:tr>
              <a:tr h="370840">
                <a:tc>
                  <a:txBody>
                    <a:bodyPr/>
                    <a:lstStyle/>
                    <a:p>
                      <a:r>
                        <a:rPr lang="en-US" dirty="0">
                          <a:solidFill>
                            <a:srgbClr val="0070C0"/>
                          </a:solidFill>
                          <a:latin typeface="Times New Roman"/>
                          <a:cs typeface="Times New Roman"/>
                        </a:rPr>
                        <a:t>NHR</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8"/>
                  </a:ext>
                </a:extLst>
              </a:tr>
              <a:tr h="370840">
                <a:tc>
                  <a:txBody>
                    <a:bodyPr/>
                    <a:lstStyle/>
                    <a:p>
                      <a:r>
                        <a:rPr lang="en-US" dirty="0">
                          <a:solidFill>
                            <a:srgbClr val="FF0000"/>
                          </a:solidFill>
                          <a:latin typeface="Times New Roman"/>
                          <a:cs typeface="Times New Roman"/>
                        </a:rPr>
                        <a:t>Speaking</a:t>
                      </a:r>
                      <a:r>
                        <a:rPr lang="en-US" baseline="0" dirty="0">
                          <a:solidFill>
                            <a:srgbClr val="FF0000"/>
                          </a:solidFill>
                          <a:latin typeface="Times New Roman"/>
                          <a:cs typeface="Times New Roman"/>
                        </a:rPr>
                        <a:t> rate</a:t>
                      </a:r>
                      <a:endParaRPr lang="en-US" dirty="0">
                        <a:solidFill>
                          <a:srgbClr val="FF0000"/>
                        </a:solidFill>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a:cs typeface="Times New Roman"/>
                        </a:rPr>
                        <a:t>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3" name="TextBox 2"/>
          <p:cNvSpPr txBox="1"/>
          <p:nvPr/>
        </p:nvSpPr>
        <p:spPr>
          <a:xfrm>
            <a:off x="457200" y="5956300"/>
            <a:ext cx="6692900" cy="646331"/>
          </a:xfrm>
          <a:prstGeom prst="rect">
            <a:avLst/>
          </a:prstGeom>
          <a:noFill/>
        </p:spPr>
        <p:txBody>
          <a:bodyPr wrap="square" rtlCol="0">
            <a:spAutoFit/>
          </a:bodyPr>
          <a:lstStyle/>
          <a:p>
            <a:r>
              <a:rPr lang="en-US" dirty="0"/>
              <a:t>One check: significant difference from non-partner similarity</a:t>
            </a:r>
          </a:p>
          <a:p>
            <a:r>
              <a:rPr lang="en-US" dirty="0"/>
              <a:t>Two checks:  also significant difference from self similarity</a:t>
            </a:r>
          </a:p>
        </p:txBody>
      </p:sp>
    </p:spTree>
    <p:extLst>
      <p:ext uri="{BB962C8B-B14F-4D97-AF65-F5344CB8AC3E}">
        <p14:creationId xmlns:p14="http://schemas.microsoft.com/office/powerpoint/2010/main" val="62211572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Helvetica Neue"/>
                <a:cs typeface="Helvetica Neue"/>
              </a:rPr>
              <a:t>Comparing American with Mandarin Partners </a:t>
            </a:r>
            <a:r>
              <a:rPr lang="en-US" sz="2400" b="0" dirty="0">
                <a:latin typeface="Helvetica Neue"/>
                <a:cs typeface="Helvetica Neue"/>
              </a:rPr>
              <a:t>(</a:t>
            </a:r>
            <a:r>
              <a:rPr lang="en-US" sz="2400" b="0" dirty="0" err="1">
                <a:latin typeface="Helvetica Neue"/>
                <a:cs typeface="Helvetica Neue"/>
              </a:rPr>
              <a:t>Levitan</a:t>
            </a:r>
            <a:r>
              <a:rPr lang="en-US" sz="2400" b="0" dirty="0">
                <a:latin typeface="Helvetica Neue"/>
                <a:cs typeface="Helvetica Neue"/>
              </a:rPr>
              <a:t> ‘14, Xia et al ‘14)</a:t>
            </a:r>
          </a:p>
        </p:txBody>
      </p:sp>
      <p:sp>
        <p:nvSpPr>
          <p:cNvPr id="4" name="Slide Number Placeholder 3"/>
          <p:cNvSpPr>
            <a:spLocks noGrp="1"/>
          </p:cNvSpPr>
          <p:nvPr>
            <p:ph type="sldNum" sz="quarter" idx="12"/>
          </p:nvPr>
        </p:nvSpPr>
        <p:spPr/>
        <p:txBody>
          <a:bodyPr/>
          <a:lstStyle/>
          <a:p>
            <a:fld id="{C4B2705B-315F-7F40-9D1B-68E215362B97}" type="slidenum">
              <a:rPr lang="en-US" smtClean="0"/>
              <a:t>28</a:t>
            </a:fld>
            <a:endParaRPr lang="en-US"/>
          </a:p>
        </p:txBody>
      </p:sp>
      <p:graphicFrame>
        <p:nvGraphicFramePr>
          <p:cNvPr id="7" name="Table 6"/>
          <p:cNvGraphicFramePr>
            <a:graphicFrameLocks noGrp="1"/>
          </p:cNvGraphicFramePr>
          <p:nvPr/>
        </p:nvGraphicFramePr>
        <p:xfrm>
          <a:off x="333788" y="1738100"/>
          <a:ext cx="8476424" cy="3977640"/>
        </p:xfrm>
        <a:graphic>
          <a:graphicData uri="http://schemas.openxmlformats.org/drawingml/2006/table">
            <a:tbl>
              <a:tblPr firstRow="1" bandRow="1">
                <a:tableStyleId>{2D5ABB26-0587-4C30-8999-92F81FD0307C}</a:tableStyleId>
              </a:tblPr>
              <a:tblGrid>
                <a:gridCol w="1618424">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gridCol w="6858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685800">
                  <a:extLst>
                    <a:ext uri="{9D8B030D-6E8A-4147-A177-3AD203B41FA5}">
                      <a16:colId xmlns:a16="http://schemas.microsoft.com/office/drawing/2014/main" val="20008"/>
                    </a:ext>
                  </a:extLst>
                </a:gridCol>
                <a:gridCol w="685800">
                  <a:extLst>
                    <a:ext uri="{9D8B030D-6E8A-4147-A177-3AD203B41FA5}">
                      <a16:colId xmlns:a16="http://schemas.microsoft.com/office/drawing/2014/main" val="20009"/>
                    </a:ext>
                  </a:extLst>
                </a:gridCol>
                <a:gridCol w="685800">
                  <a:extLst>
                    <a:ext uri="{9D8B030D-6E8A-4147-A177-3AD203B41FA5}">
                      <a16:colId xmlns:a16="http://schemas.microsoft.com/office/drawing/2014/main" val="20010"/>
                    </a:ext>
                  </a:extLst>
                </a:gridCol>
              </a:tblGrid>
              <a:tr h="370840">
                <a:tc>
                  <a:txBody>
                    <a:bodyPr/>
                    <a:lstStyle/>
                    <a:p>
                      <a:endParaRPr lang="en-US" b="1" i="1"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2">
                  <a:txBody>
                    <a:bodyPr/>
                    <a:lstStyle/>
                    <a:p>
                      <a:r>
                        <a:rPr lang="en-US" b="0" i="1" dirty="0">
                          <a:latin typeface="Times New Roman"/>
                          <a:cs typeface="Times New Roman"/>
                        </a:rPr>
                        <a:t>Global similarity</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r>
                        <a:rPr lang="en-US" b="0" i="1" dirty="0">
                          <a:latin typeface="Times New Roman"/>
                          <a:cs typeface="Times New Roman"/>
                        </a:rPr>
                        <a:t>Local similarity</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r>
                        <a:rPr lang="en-US" b="0" i="1" dirty="0">
                          <a:latin typeface="Times New Roman"/>
                          <a:cs typeface="Times New Roman"/>
                        </a:rPr>
                        <a:t>Synchrony</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r>
                        <a:rPr lang="en-US" b="0" i="1" dirty="0">
                          <a:latin typeface="Times New Roman"/>
                          <a:cs typeface="Times New Roman"/>
                        </a:rPr>
                        <a:t>Global</a:t>
                      </a:r>
                      <a:r>
                        <a:rPr lang="en-US" b="0" i="1" baseline="0" dirty="0">
                          <a:latin typeface="Times New Roman"/>
                          <a:cs typeface="Times New Roman"/>
                        </a:rPr>
                        <a:t> convergence</a:t>
                      </a:r>
                      <a:endParaRPr lang="en-US" b="0" i="1"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r>
                        <a:rPr lang="en-US" b="0" i="1" dirty="0">
                          <a:latin typeface="Times New Roman"/>
                          <a:cs typeface="Times New Roman"/>
                        </a:rPr>
                        <a:t>Local convergence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i="1" dirty="0">
                          <a:latin typeface="Times New Roman"/>
                          <a:cs typeface="Times New Roman"/>
                        </a:rPr>
                        <a:t>Feature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SAE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MC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SAE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MC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SAE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MC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SAE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MC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SAE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MC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en-US" dirty="0">
                          <a:solidFill>
                            <a:srgbClr val="FF0000"/>
                          </a:solidFill>
                          <a:latin typeface="Times New Roman"/>
                          <a:cs typeface="Times New Roman"/>
                        </a:rPr>
                        <a:t>Intensity mean</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a:cs typeface="Times New Roman"/>
                        </a:rPr>
                        <a:t>(</a:t>
                      </a:r>
                      <a:r>
                        <a:rPr lang="en-US" dirty="0">
                          <a:latin typeface="Zapf Dingbats"/>
                          <a:ea typeface="Zapf Dingbats"/>
                          <a:cs typeface="Zapf Dingbats"/>
                          <a:sym typeface="Zapf Dingbats"/>
                        </a:rPr>
                        <a:t>✓</a:t>
                      </a: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n-US" dirty="0">
                          <a:solidFill>
                            <a:srgbClr val="FF0000"/>
                          </a:solidFill>
                          <a:latin typeface="Times New Roman"/>
                          <a:cs typeface="Times New Roman"/>
                        </a:rPr>
                        <a:t>Intensity max</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r>
                        <a:rPr lang="en-US" dirty="0">
                          <a:latin typeface="Times New Roman"/>
                          <a:ea typeface="Zapf Dingbats"/>
                          <a:cs typeface="Times New Roman"/>
                          <a:sym typeface="Zapf Dingbats"/>
                        </a:rPr>
                        <a:t>(</a:t>
                      </a:r>
                      <a:r>
                        <a:rPr lang="en-US" dirty="0">
                          <a:latin typeface="Zapf Dingbats"/>
                          <a:ea typeface="Zapf Dingbats"/>
                          <a:cs typeface="Zapf Dingbats"/>
                          <a:sym typeface="Zapf Dingbats"/>
                        </a:rPr>
                        <a:t>✓</a:t>
                      </a:r>
                      <a:r>
                        <a:rPr lang="en-US" dirty="0">
                          <a:latin typeface="Times New Roman"/>
                          <a:ea typeface="Zapf Dingbats"/>
                          <a:cs typeface="Times New Roman"/>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a:cs typeface="Times New Roman"/>
                        </a:rPr>
                        <a:t>(</a:t>
                      </a:r>
                      <a:r>
                        <a:rPr lang="en-US" dirty="0">
                          <a:latin typeface="Zapf Dingbats"/>
                          <a:ea typeface="Zapf Dingbats"/>
                          <a:cs typeface="Zapf Dingbats"/>
                          <a:sym typeface="Zapf Dingbats"/>
                        </a:rPr>
                        <a:t>✓</a:t>
                      </a: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r>
                        <a:rPr lang="en-US" dirty="0">
                          <a:latin typeface="Times New Roman"/>
                          <a:cs typeface="Times New Roman"/>
                        </a:rPr>
                        <a:t>Pitch</a:t>
                      </a:r>
                      <a:r>
                        <a:rPr lang="en-US" baseline="0" dirty="0">
                          <a:latin typeface="Times New Roman"/>
                          <a:cs typeface="Times New Roman"/>
                        </a:rPr>
                        <a:t> mean</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r>
                        <a:rPr lang="en-US" dirty="0">
                          <a:solidFill>
                            <a:srgbClr val="0070C0"/>
                          </a:solidFill>
                          <a:latin typeface="Times New Roman"/>
                          <a:cs typeface="Times New Roman"/>
                        </a:rPr>
                        <a:t>Pitch max</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r>
                        <a:rPr lang="en-US" dirty="0">
                          <a:latin typeface="Times New Roman"/>
                          <a:cs typeface="Times New Roman"/>
                        </a:rPr>
                        <a:t>Jitter</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atin typeface="Times New Roman"/>
                          <a:cs typeface="Times New Roman"/>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atin typeface="Times New Roman"/>
                          <a:cs typeface="Times New Roman"/>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atin typeface="Times New Roman"/>
                          <a:cs typeface="Times New Roman"/>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r>
                        <a:rPr lang="en-US" dirty="0">
                          <a:latin typeface="Times New Roman"/>
                          <a:cs typeface="Times New Roman"/>
                        </a:rPr>
                        <a:t>Shimmer</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atin typeface="Times New Roman"/>
                          <a:cs typeface="Times New Roman"/>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atin typeface="Times New Roman"/>
                          <a:cs typeface="Times New Roman"/>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atin typeface="Times New Roman"/>
                          <a:cs typeface="Times New Roman"/>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7"/>
                  </a:ext>
                </a:extLst>
              </a:tr>
              <a:tr h="370840">
                <a:tc>
                  <a:txBody>
                    <a:bodyPr/>
                    <a:lstStyle/>
                    <a:p>
                      <a:r>
                        <a:rPr lang="en-US" dirty="0">
                          <a:solidFill>
                            <a:srgbClr val="0070C0"/>
                          </a:solidFill>
                          <a:latin typeface="Times New Roman"/>
                          <a:cs typeface="Times New Roman"/>
                        </a:rPr>
                        <a:t>NHR</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8"/>
                  </a:ext>
                </a:extLst>
              </a:tr>
              <a:tr h="370840">
                <a:tc>
                  <a:txBody>
                    <a:bodyPr/>
                    <a:lstStyle/>
                    <a:p>
                      <a:r>
                        <a:rPr lang="en-US" dirty="0">
                          <a:solidFill>
                            <a:srgbClr val="FF0000"/>
                          </a:solidFill>
                          <a:latin typeface="Times New Roman"/>
                          <a:cs typeface="Times New Roman"/>
                        </a:rPr>
                        <a:t>Speaking</a:t>
                      </a:r>
                      <a:r>
                        <a:rPr lang="en-US" baseline="0" dirty="0">
                          <a:solidFill>
                            <a:srgbClr val="FF0000"/>
                          </a:solidFill>
                          <a:latin typeface="Times New Roman"/>
                          <a:cs typeface="Times New Roman"/>
                        </a:rPr>
                        <a:t> rate</a:t>
                      </a:r>
                      <a:endParaRPr lang="en-US" dirty="0">
                        <a:solidFill>
                          <a:srgbClr val="FF0000"/>
                        </a:solidFill>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a:cs typeface="Times New Roman"/>
                        </a:rPr>
                        <a:t>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3" name="TextBox 2"/>
          <p:cNvSpPr txBox="1"/>
          <p:nvPr/>
        </p:nvSpPr>
        <p:spPr>
          <a:xfrm>
            <a:off x="457200" y="5956300"/>
            <a:ext cx="6692900" cy="646331"/>
          </a:xfrm>
          <a:prstGeom prst="rect">
            <a:avLst/>
          </a:prstGeom>
          <a:noFill/>
        </p:spPr>
        <p:txBody>
          <a:bodyPr wrap="square" rtlCol="0">
            <a:spAutoFit/>
          </a:bodyPr>
          <a:lstStyle/>
          <a:p>
            <a:r>
              <a:rPr lang="en-US" dirty="0"/>
              <a:t>One check: significant difference from non-partner similarity</a:t>
            </a:r>
          </a:p>
          <a:p>
            <a:r>
              <a:rPr lang="en-US" dirty="0"/>
              <a:t>Two checks:  also significant difference from self similarity</a:t>
            </a:r>
          </a:p>
        </p:txBody>
      </p:sp>
    </p:spTree>
    <p:extLst>
      <p:ext uri="{BB962C8B-B14F-4D97-AF65-F5344CB8AC3E}">
        <p14:creationId xmlns:p14="http://schemas.microsoft.com/office/powerpoint/2010/main" val="26969252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Entrainment in Different Languages and Situations</a:t>
            </a:r>
          </a:p>
        </p:txBody>
      </p:sp>
      <p:sp>
        <p:nvSpPr>
          <p:cNvPr id="4" name="Content Placeholder 3"/>
          <p:cNvSpPr>
            <a:spLocks noGrp="1"/>
          </p:cNvSpPr>
          <p:nvPr>
            <p:ph idx="1"/>
          </p:nvPr>
        </p:nvSpPr>
        <p:spPr/>
        <p:txBody>
          <a:bodyPr>
            <a:normAutofit fontScale="92500" lnSpcReduction="20000"/>
          </a:bodyPr>
          <a:lstStyle/>
          <a:p>
            <a:r>
              <a:rPr lang="en-US" dirty="0"/>
              <a:t>Standard American English (SAE) vs. Mandarin Chinese (MC) showed surprising similarities on multiple metrics</a:t>
            </a:r>
          </a:p>
          <a:p>
            <a:r>
              <a:rPr lang="en-US" dirty="0">
                <a:solidFill>
                  <a:srgbClr val="FF3300"/>
                </a:solidFill>
              </a:rPr>
              <a:t>Similarity</a:t>
            </a:r>
          </a:p>
          <a:p>
            <a:pPr lvl="1"/>
            <a:r>
              <a:rPr lang="en-US" dirty="0"/>
              <a:t>Global : similar intensity, rate</a:t>
            </a:r>
          </a:p>
          <a:p>
            <a:pPr lvl="1"/>
            <a:r>
              <a:rPr lang="en-US" dirty="0"/>
              <a:t>Local: similar intensity</a:t>
            </a:r>
          </a:p>
          <a:p>
            <a:r>
              <a:rPr lang="en-US" dirty="0">
                <a:solidFill>
                  <a:srgbClr val="FF3300"/>
                </a:solidFill>
              </a:rPr>
              <a:t>Synchrony</a:t>
            </a:r>
          </a:p>
          <a:p>
            <a:pPr lvl="1"/>
            <a:r>
              <a:rPr lang="en-US" dirty="0"/>
              <a:t>Stronger synchrony for MC (intensity, pitch)</a:t>
            </a:r>
          </a:p>
          <a:p>
            <a:r>
              <a:rPr lang="en-US" dirty="0">
                <a:solidFill>
                  <a:srgbClr val="FF3300"/>
                </a:solidFill>
              </a:rPr>
              <a:t>Convergence</a:t>
            </a:r>
          </a:p>
          <a:p>
            <a:pPr lvl="1"/>
            <a:r>
              <a:rPr lang="en-US" dirty="0"/>
              <a:t>Global for SAE only (pitch, NHR, rate)</a:t>
            </a:r>
          </a:p>
          <a:p>
            <a:pPr lvl="1"/>
            <a:r>
              <a:rPr lang="en-US" dirty="0"/>
              <a:t>Stronger local convergence for MC (pitch)</a:t>
            </a:r>
          </a:p>
          <a:p>
            <a:endParaRPr lang="en-US" dirty="0"/>
          </a:p>
        </p:txBody>
      </p:sp>
    </p:spTree>
    <p:extLst>
      <p:ext uri="{BB962C8B-B14F-4D97-AF65-F5344CB8AC3E}">
        <p14:creationId xmlns:p14="http://schemas.microsoft.com/office/powerpoint/2010/main" val="47028074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Real World Example</a:t>
            </a:r>
          </a:p>
        </p:txBody>
      </p:sp>
      <p:sp>
        <p:nvSpPr>
          <p:cNvPr id="7" name="Content Placeholder 6"/>
          <p:cNvSpPr>
            <a:spLocks noGrp="1"/>
          </p:cNvSpPr>
          <p:nvPr>
            <p:ph idx="1"/>
          </p:nvPr>
        </p:nvSpPr>
        <p:spPr/>
        <p:txBody>
          <a:bodyPr>
            <a:normAutofit/>
          </a:bodyPr>
          <a:lstStyle/>
          <a:p>
            <a:pPr marL="0" indent="0">
              <a:buNone/>
            </a:pPr>
            <a:r>
              <a:rPr lang="en-US" sz="2400" dirty="0"/>
              <a:t>Waiting for a long time for the elevator on our floor. Two undergrads talking. One says she is a senior (let's call her Senior) and talks about what she has done this summer and her activities here on campus.  Relatively </a:t>
            </a:r>
            <a:r>
              <a:rPr lang="en-US" sz="2400" dirty="0">
                <a:solidFill>
                  <a:srgbClr val="FF3300"/>
                </a:solidFill>
              </a:rPr>
              <a:t>high pitch, a light pleasant voice, normal speed. </a:t>
            </a:r>
            <a:r>
              <a:rPr lang="en-US" sz="2400" dirty="0"/>
              <a:t>Other one is younger (let's call her Junior) and is giving opinions on the other person's activities. She has </a:t>
            </a:r>
            <a:r>
              <a:rPr lang="en-US" sz="2400" dirty="0">
                <a:solidFill>
                  <a:srgbClr val="FF3300"/>
                </a:solidFill>
              </a:rPr>
              <a:t>vocal fry/ creaky voice and low pitch and fast speech</a:t>
            </a:r>
            <a:r>
              <a:rPr lang="en-US" sz="2400" dirty="0"/>
              <a:t>, which seems to be the norm of the day. As the conversation goes on, </a:t>
            </a:r>
            <a:r>
              <a:rPr lang="en-US" sz="2400" dirty="0">
                <a:solidFill>
                  <a:srgbClr val="FF3300"/>
                </a:solidFill>
              </a:rPr>
              <a:t>Senior gets faster and faster. The last part of it that I heard before they exited the elevator, Senior was now in Junior's pitch range and starting to show vocal fry</a:t>
            </a:r>
            <a:r>
              <a:rPr lang="en-US" sz="2400" dirty="0"/>
              <a:t>.  (Maxine </a:t>
            </a:r>
            <a:r>
              <a:rPr lang="en-US" sz="2400" dirty="0" err="1"/>
              <a:t>Eskenazi</a:t>
            </a:r>
            <a:r>
              <a:rPr lang="en-US" sz="2400" dirty="0"/>
              <a:t>, 9/13/17)</a:t>
            </a:r>
          </a:p>
        </p:txBody>
      </p:sp>
    </p:spTree>
    <p:extLst>
      <p:ext uri="{BB962C8B-B14F-4D97-AF65-F5344CB8AC3E}">
        <p14:creationId xmlns:p14="http://schemas.microsoft.com/office/powerpoint/2010/main" val="166367007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Theories of Entrainment and Gender</a:t>
            </a:r>
            <a:endParaRPr lang="en-US" dirty="0"/>
          </a:p>
        </p:txBody>
      </p:sp>
      <p:sp>
        <p:nvSpPr>
          <p:cNvPr id="3" name="Content Placeholder 2"/>
          <p:cNvSpPr>
            <a:spLocks noGrp="1"/>
          </p:cNvSpPr>
          <p:nvPr>
            <p:ph idx="1"/>
          </p:nvPr>
        </p:nvSpPr>
        <p:spPr/>
        <p:txBody>
          <a:bodyPr/>
          <a:lstStyle/>
          <a:p>
            <a:r>
              <a:rPr lang="en-US" dirty="0">
                <a:solidFill>
                  <a:srgbClr val="FF0000"/>
                </a:solidFill>
              </a:rPr>
              <a:t>Dominance</a:t>
            </a:r>
          </a:p>
          <a:p>
            <a:pPr lvl="1"/>
            <a:r>
              <a:rPr lang="en-US" dirty="0"/>
              <a:t>Male Dominance Hypothesis</a:t>
            </a:r>
          </a:p>
          <a:p>
            <a:pPr lvl="1"/>
            <a:r>
              <a:rPr lang="en-US" dirty="0"/>
              <a:t>Communication Accommodation Theory</a:t>
            </a:r>
          </a:p>
          <a:p>
            <a:r>
              <a:rPr lang="en-US" dirty="0">
                <a:solidFill>
                  <a:srgbClr val="FF0000"/>
                </a:solidFill>
              </a:rPr>
              <a:t>Perception</a:t>
            </a:r>
          </a:p>
          <a:p>
            <a:pPr lvl="1"/>
            <a:r>
              <a:rPr lang="en-US" dirty="0"/>
              <a:t>Perception-Behavior Link</a:t>
            </a:r>
          </a:p>
          <a:p>
            <a:pPr lvl="1"/>
            <a:r>
              <a:rPr lang="en-US" dirty="0"/>
              <a:t>Female perceptual sensitivity</a:t>
            </a:r>
          </a:p>
          <a:p>
            <a:pPr lvl="1"/>
            <a:endParaRPr lang="en-US" dirty="0"/>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DD929FFB-2557-3B41-9CA6-33D6BD90B95E}" type="slidenum">
              <a:rPr lang="en-US" smtClean="0"/>
              <a:pPr/>
              <a:t>30</a:t>
            </a:fld>
            <a:endParaRPr lang="en-US"/>
          </a:p>
        </p:txBody>
      </p:sp>
    </p:spTree>
    <p:extLst>
      <p:ext uri="{BB962C8B-B14F-4D97-AF65-F5344CB8AC3E}">
        <p14:creationId xmlns:p14="http://schemas.microsoft.com/office/powerpoint/2010/main" val="32092222"/>
      </p:ext>
    </p:extLst>
  </p:cSld>
  <p:clrMapOvr>
    <a:masterClrMapping/>
  </p:clrMapOvr>
  <p:transition advTm="67381"/>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Predictions and Previous Work</a:t>
            </a:r>
            <a:endParaRPr lang="en-US" dirty="0"/>
          </a:p>
        </p:txBody>
      </p:sp>
      <p:sp>
        <p:nvSpPr>
          <p:cNvPr id="3" name="Content Placeholder 2"/>
          <p:cNvSpPr>
            <a:spLocks noGrp="1"/>
          </p:cNvSpPr>
          <p:nvPr>
            <p:ph idx="1"/>
          </p:nvPr>
        </p:nvSpPr>
        <p:spPr/>
        <p:txBody>
          <a:bodyPr/>
          <a:lstStyle/>
          <a:p>
            <a:pPr lvl="1"/>
            <a:r>
              <a:rPr lang="en-US" dirty="0">
                <a:solidFill>
                  <a:srgbClr val="FF0000"/>
                </a:solidFill>
              </a:rPr>
              <a:t>Predictions</a:t>
            </a:r>
          </a:p>
          <a:p>
            <a:pPr lvl="2"/>
            <a:r>
              <a:rPr lang="en-US" dirty="0"/>
              <a:t> In MF conversations, females should entrain more. </a:t>
            </a:r>
          </a:p>
          <a:p>
            <a:pPr lvl="2"/>
            <a:r>
              <a:rPr lang="en-US" dirty="0"/>
              <a:t> There should be more entrainment in FF conversations than MM conversations.</a:t>
            </a:r>
          </a:p>
          <a:p>
            <a:pPr lvl="1"/>
            <a:r>
              <a:rPr lang="en-US" dirty="0">
                <a:solidFill>
                  <a:srgbClr val="FF0000"/>
                </a:solidFill>
              </a:rPr>
              <a:t>Previous work</a:t>
            </a:r>
          </a:p>
          <a:p>
            <a:pPr lvl="2"/>
            <a:r>
              <a:rPr lang="en-US" dirty="0" err="1"/>
              <a:t>Bilous</a:t>
            </a:r>
            <a:r>
              <a:rPr lang="en-US" dirty="0"/>
              <a:t> and Krauss (1988)</a:t>
            </a:r>
          </a:p>
          <a:p>
            <a:pPr lvl="2"/>
            <a:r>
              <a:rPr lang="en-US" dirty="0" err="1"/>
              <a:t>Namy</a:t>
            </a:r>
            <a:r>
              <a:rPr lang="en-US" dirty="0"/>
              <a:t> et al. (2002)</a:t>
            </a:r>
          </a:p>
          <a:p>
            <a:pPr lvl="2"/>
            <a:r>
              <a:rPr lang="en-US" dirty="0" err="1"/>
              <a:t>Pardo</a:t>
            </a:r>
            <a:r>
              <a:rPr lang="en-US" dirty="0"/>
              <a:t> (2006)</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DD929FFB-2557-3B41-9CA6-33D6BD90B95E}" type="slidenum">
              <a:rPr lang="en-US" smtClean="0"/>
              <a:pPr/>
              <a:t>31</a:t>
            </a:fld>
            <a:endParaRPr lang="en-US"/>
          </a:p>
        </p:txBody>
      </p:sp>
    </p:spTree>
    <p:extLst>
      <p:ext uri="{BB962C8B-B14F-4D97-AF65-F5344CB8AC3E}">
        <p14:creationId xmlns:p14="http://schemas.microsoft.com/office/powerpoint/2010/main" val="1929469945"/>
      </p:ext>
    </p:extLst>
  </p:cSld>
  <p:clrMapOvr>
    <a:masterClrMapping/>
  </p:clrMapOvr>
  <p:transition advTm="67381"/>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Partner vs. Non-Partner Differences</a:t>
            </a:r>
            <a:endParaRPr lang="en-US" dirty="0"/>
          </a:p>
        </p:txBody>
      </p:sp>
      <p:sp>
        <p:nvSpPr>
          <p:cNvPr id="3" name="Slide Number Placeholder 2"/>
          <p:cNvSpPr>
            <a:spLocks noGrp="1"/>
          </p:cNvSpPr>
          <p:nvPr>
            <p:ph type="sldNum" sz="quarter" idx="12"/>
          </p:nvPr>
        </p:nvSpPr>
        <p:spPr/>
        <p:txBody>
          <a:bodyPr/>
          <a:lstStyle/>
          <a:p>
            <a:fld id="{DD929FFB-2557-3B41-9CA6-33D6BD90B95E}" type="slidenum">
              <a:rPr lang="en-US" smtClean="0"/>
              <a:pPr/>
              <a:t>32</a:t>
            </a:fld>
            <a:endParaRPr lang="en-US"/>
          </a:p>
        </p:txBody>
      </p:sp>
      <p:pic>
        <p:nvPicPr>
          <p:cNvPr id="7" name="Object 6"/>
          <p:cNvPicPr>
            <a:picLocks noChangeAspect="1"/>
          </p:cNvPicPr>
          <p:nvPr/>
        </p:nvPicPr>
        <p:blipFill>
          <a:blip r:embed="rId3"/>
          <a:srcRect/>
          <a:stretch>
            <a:fillRect/>
          </a:stretch>
        </p:blipFill>
        <p:spPr bwMode="auto">
          <a:xfrm>
            <a:off x="2258002" y="2031482"/>
            <a:ext cx="4627997" cy="615114"/>
          </a:xfrm>
          <a:prstGeom prst="rect">
            <a:avLst/>
          </a:prstGeom>
          <a:noFill/>
        </p:spPr>
      </p:pic>
      <p:pic>
        <p:nvPicPr>
          <p:cNvPr id="8" name="Object 7"/>
          <p:cNvPicPr>
            <a:picLocks noChangeAspect="1"/>
          </p:cNvPicPr>
          <p:nvPr/>
        </p:nvPicPr>
        <p:blipFill>
          <a:blip r:embed="rId4"/>
          <a:srcRect/>
          <a:stretch>
            <a:fillRect/>
          </a:stretch>
        </p:blipFill>
        <p:spPr bwMode="auto">
          <a:xfrm>
            <a:off x="2433638" y="3153569"/>
            <a:ext cx="4276725" cy="1169988"/>
          </a:xfrm>
          <a:prstGeom prst="rect">
            <a:avLst/>
          </a:prstGeom>
          <a:noFill/>
        </p:spPr>
      </p:pic>
      <p:sp>
        <p:nvSpPr>
          <p:cNvPr id="4" name="TextBox 3"/>
          <p:cNvSpPr txBox="1"/>
          <p:nvPr/>
        </p:nvSpPr>
        <p:spPr>
          <a:xfrm>
            <a:off x="1651000" y="4728337"/>
            <a:ext cx="5930899" cy="1200328"/>
          </a:xfrm>
          <a:prstGeom prst="rect">
            <a:avLst/>
          </a:prstGeom>
          <a:noFill/>
        </p:spPr>
        <p:txBody>
          <a:bodyPr wrap="square" rtlCol="0">
            <a:spAutoFit/>
          </a:bodyPr>
          <a:lstStyle/>
          <a:p>
            <a:pPr algn="ctr"/>
            <a:r>
              <a:rPr lang="en-US" sz="2400" dirty="0">
                <a:latin typeface="Times New Roman"/>
                <a:cs typeface="Times New Roman"/>
              </a:rPr>
              <a:t>X = set of speakers of the same gender and role as speaker1’s partner who are never paired with speaker1.</a:t>
            </a:r>
          </a:p>
        </p:txBody>
      </p:sp>
    </p:spTree>
    <p:extLst>
      <p:ext uri="{BB962C8B-B14F-4D97-AF65-F5344CB8AC3E}">
        <p14:creationId xmlns:p14="http://schemas.microsoft.com/office/powerpoint/2010/main" val="1833986729"/>
      </p:ext>
    </p:extLst>
  </p:cSld>
  <p:clrMapOvr>
    <a:masterClrMapping/>
  </p:clrMapOvr>
  <p:transition advTm="3108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Entrainment and Gender</a:t>
            </a:r>
          </a:p>
        </p:txBody>
      </p:sp>
      <p:sp>
        <p:nvSpPr>
          <p:cNvPr id="9" name="Content Placeholder 8"/>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DD929FFB-2557-3B41-9CA6-33D6BD90B95E}" type="slidenum">
              <a:rPr lang="en-US" smtClean="0"/>
              <a:pPr/>
              <a:t>33</a:t>
            </a:fld>
            <a:endParaRPr lang="en-US"/>
          </a:p>
        </p:txBody>
      </p:sp>
      <p:graphicFrame>
        <p:nvGraphicFramePr>
          <p:cNvPr id="5" name="Table 4"/>
          <p:cNvGraphicFramePr>
            <a:graphicFrameLocks noGrp="1"/>
          </p:cNvGraphicFramePr>
          <p:nvPr/>
        </p:nvGraphicFramePr>
        <p:xfrm>
          <a:off x="1285875" y="1759022"/>
          <a:ext cx="6279697" cy="3507039"/>
        </p:xfrm>
        <a:graphic>
          <a:graphicData uri="http://schemas.openxmlformats.org/drawingml/2006/table">
            <a:tbl>
              <a:tblPr firstRow="1" bandRow="1">
                <a:tableStyleId>{2D5ABB26-0587-4C30-8999-92F81FD0307C}</a:tableStyleId>
              </a:tblPr>
              <a:tblGrid>
                <a:gridCol w="2199203">
                  <a:extLst>
                    <a:ext uri="{9D8B030D-6E8A-4147-A177-3AD203B41FA5}">
                      <a16:colId xmlns:a16="http://schemas.microsoft.com/office/drawing/2014/main" val="20000"/>
                    </a:ext>
                  </a:extLst>
                </a:gridCol>
                <a:gridCol w="643304">
                  <a:extLst>
                    <a:ext uri="{9D8B030D-6E8A-4147-A177-3AD203B41FA5}">
                      <a16:colId xmlns:a16="http://schemas.microsoft.com/office/drawing/2014/main" val="20001"/>
                    </a:ext>
                  </a:extLst>
                </a:gridCol>
                <a:gridCol w="643304">
                  <a:extLst>
                    <a:ext uri="{9D8B030D-6E8A-4147-A177-3AD203B41FA5}">
                      <a16:colId xmlns:a16="http://schemas.microsoft.com/office/drawing/2014/main" val="20002"/>
                    </a:ext>
                  </a:extLst>
                </a:gridCol>
                <a:gridCol w="693795">
                  <a:extLst>
                    <a:ext uri="{9D8B030D-6E8A-4147-A177-3AD203B41FA5}">
                      <a16:colId xmlns:a16="http://schemas.microsoft.com/office/drawing/2014/main" val="20003"/>
                    </a:ext>
                  </a:extLst>
                </a:gridCol>
                <a:gridCol w="693795">
                  <a:extLst>
                    <a:ext uri="{9D8B030D-6E8A-4147-A177-3AD203B41FA5}">
                      <a16:colId xmlns:a16="http://schemas.microsoft.com/office/drawing/2014/main" val="20004"/>
                    </a:ext>
                  </a:extLst>
                </a:gridCol>
                <a:gridCol w="703148">
                  <a:extLst>
                    <a:ext uri="{9D8B030D-6E8A-4147-A177-3AD203B41FA5}">
                      <a16:colId xmlns:a16="http://schemas.microsoft.com/office/drawing/2014/main" val="20005"/>
                    </a:ext>
                  </a:extLst>
                </a:gridCol>
                <a:gridCol w="703148">
                  <a:extLst>
                    <a:ext uri="{9D8B030D-6E8A-4147-A177-3AD203B41FA5}">
                      <a16:colId xmlns:a16="http://schemas.microsoft.com/office/drawing/2014/main" val="20006"/>
                    </a:ext>
                  </a:extLst>
                </a:gridCol>
              </a:tblGrid>
              <a:tr h="389671">
                <a:tc>
                  <a:txBody>
                    <a:bodyPr/>
                    <a:lstStyle/>
                    <a:p>
                      <a:r>
                        <a:rPr lang="en-US" sz="1800" b="1" i="1" dirty="0">
                          <a:latin typeface="Times New Roman"/>
                          <a:cs typeface="Times New Roman"/>
                        </a:rPr>
                        <a:t>Feature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1800" b="1" i="1" dirty="0">
                          <a:latin typeface="Times New Roman"/>
                          <a:cs typeface="Times New Roman"/>
                        </a:rPr>
                        <a:t>FF</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6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1800" b="1" i="1" dirty="0">
                          <a:latin typeface="Times New Roman"/>
                          <a:cs typeface="Times New Roman"/>
                        </a:rPr>
                        <a:t>MM</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6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1800" b="1" i="1" dirty="0">
                          <a:latin typeface="Times New Roman"/>
                          <a:cs typeface="Times New Roman"/>
                        </a:rPr>
                        <a:t>FM</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6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9671">
                <a:tc>
                  <a:txBody>
                    <a:bodyPr/>
                    <a:lstStyle/>
                    <a:p>
                      <a:endParaRPr lang="en-US" sz="18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MC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SAE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MC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SAE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MC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SAE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89671">
                <a:tc>
                  <a:txBody>
                    <a:bodyPr/>
                    <a:lstStyle/>
                    <a:p>
                      <a:r>
                        <a:rPr lang="en-US" sz="1800" dirty="0">
                          <a:latin typeface="Times New Roman"/>
                          <a:cs typeface="Times New Roman"/>
                        </a:rPr>
                        <a:t>Intensity mean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389671">
                <a:tc>
                  <a:txBody>
                    <a:bodyPr/>
                    <a:lstStyle/>
                    <a:p>
                      <a:r>
                        <a:rPr lang="en-US" sz="1800" dirty="0">
                          <a:latin typeface="Times New Roman"/>
                          <a:cs typeface="Times New Roman"/>
                        </a:rPr>
                        <a:t>Intensity</a:t>
                      </a:r>
                      <a:r>
                        <a:rPr lang="en-US" sz="1800" baseline="0" dirty="0">
                          <a:latin typeface="Times New Roman"/>
                          <a:cs typeface="Times New Roman"/>
                        </a:rPr>
                        <a:t> max</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389671">
                <a:tc>
                  <a:txBody>
                    <a:bodyPr/>
                    <a:lstStyle/>
                    <a:p>
                      <a:r>
                        <a:rPr lang="en-US" sz="1800" dirty="0">
                          <a:latin typeface="Times New Roman"/>
                          <a:cs typeface="Times New Roman"/>
                        </a:rPr>
                        <a:t>Intensity min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Times New Roman"/>
                          <a:ea typeface="Zapf Dingbats"/>
                          <a:cs typeface="Times New Roman"/>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r h="389671">
                <a:tc>
                  <a:txBody>
                    <a:bodyPr/>
                    <a:lstStyle/>
                    <a:p>
                      <a:r>
                        <a:rPr lang="en-US" sz="1800" dirty="0">
                          <a:latin typeface="Times New Roman"/>
                          <a:cs typeface="Times New Roman"/>
                        </a:rPr>
                        <a:t>F0</a:t>
                      </a:r>
                      <a:r>
                        <a:rPr lang="en-US" sz="1800" baseline="0" dirty="0">
                          <a:latin typeface="Times New Roman"/>
                          <a:cs typeface="Times New Roman"/>
                        </a:rPr>
                        <a:t> mean</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r h="389671">
                <a:tc>
                  <a:txBody>
                    <a:bodyPr/>
                    <a:lstStyle/>
                    <a:p>
                      <a:r>
                        <a:rPr lang="en-US" sz="1800" dirty="0">
                          <a:latin typeface="Times New Roman"/>
                          <a:cs typeface="Times New Roman"/>
                        </a:rPr>
                        <a:t>F0 max</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6"/>
                  </a:ext>
                </a:extLst>
              </a:tr>
              <a:tr h="389671">
                <a:tc>
                  <a:txBody>
                    <a:bodyPr/>
                    <a:lstStyle/>
                    <a:p>
                      <a:r>
                        <a:rPr lang="en-US" sz="1800" dirty="0">
                          <a:latin typeface="Times New Roman"/>
                          <a:cs typeface="Times New Roman"/>
                        </a:rPr>
                        <a:t>F0 min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7"/>
                  </a:ext>
                </a:extLst>
              </a:tr>
              <a:tr h="389671">
                <a:tc>
                  <a:txBody>
                    <a:bodyPr/>
                    <a:lstStyle/>
                    <a:p>
                      <a:r>
                        <a:rPr lang="en-US" sz="1800" dirty="0">
                          <a:latin typeface="Times New Roman"/>
                          <a:cs typeface="Times New Roman"/>
                        </a:rPr>
                        <a:t>Speaking rate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6" name="矩形 5"/>
          <p:cNvSpPr/>
          <p:nvPr/>
        </p:nvSpPr>
        <p:spPr>
          <a:xfrm>
            <a:off x="6210300" y="1759022"/>
            <a:ext cx="1355272" cy="3507039"/>
          </a:xfrm>
          <a:prstGeom prst="rect">
            <a:avLst/>
          </a:prstGeom>
          <a:noFill/>
          <a:ln w="571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 name="矩形 6"/>
          <p:cNvSpPr/>
          <p:nvPr/>
        </p:nvSpPr>
        <p:spPr>
          <a:xfrm>
            <a:off x="1285875" y="1759022"/>
            <a:ext cx="2190750" cy="3507039"/>
          </a:xfrm>
          <a:prstGeom prst="rect">
            <a:avLst/>
          </a:prstGeom>
          <a:noFill/>
          <a:ln w="571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53593142"/>
      </p:ext>
    </p:extLst>
  </p:cSld>
  <p:clrMapOvr>
    <a:masterClrMapping/>
  </p:clrMapOvr>
  <p:transition advTm="20638"/>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Entrainment and Gender</a:t>
            </a:r>
            <a:endParaRPr lang="en-US" sz="3600" b="1" dirty="0">
              <a:solidFill>
                <a:srgbClr val="1F497D"/>
              </a:solidFill>
              <a:latin typeface="Garamond"/>
              <a:cs typeface="Garamond"/>
            </a:endParaRPr>
          </a:p>
        </p:txBody>
      </p:sp>
      <p:sp>
        <p:nvSpPr>
          <p:cNvPr id="4" name="Slide Number Placeholder 3"/>
          <p:cNvSpPr>
            <a:spLocks noGrp="1"/>
          </p:cNvSpPr>
          <p:nvPr>
            <p:ph type="sldNum" sz="quarter" idx="12"/>
          </p:nvPr>
        </p:nvSpPr>
        <p:spPr/>
        <p:txBody>
          <a:bodyPr/>
          <a:lstStyle/>
          <a:p>
            <a:fld id="{DD929FFB-2557-3B41-9CA6-33D6BD90B95E}" type="slidenum">
              <a:rPr lang="en-US" smtClean="0"/>
              <a:pPr/>
              <a:t>34</a:t>
            </a:fld>
            <a:endParaRPr lang="en-US"/>
          </a:p>
        </p:txBody>
      </p:sp>
      <p:graphicFrame>
        <p:nvGraphicFramePr>
          <p:cNvPr id="5" name="Table 4"/>
          <p:cNvGraphicFramePr>
            <a:graphicFrameLocks noGrp="1"/>
          </p:cNvGraphicFramePr>
          <p:nvPr/>
        </p:nvGraphicFramePr>
        <p:xfrm>
          <a:off x="1285875" y="1759022"/>
          <a:ext cx="6279697" cy="3507039"/>
        </p:xfrm>
        <a:graphic>
          <a:graphicData uri="http://schemas.openxmlformats.org/drawingml/2006/table">
            <a:tbl>
              <a:tblPr firstRow="1" bandRow="1">
                <a:tableStyleId>{2D5ABB26-0587-4C30-8999-92F81FD0307C}</a:tableStyleId>
              </a:tblPr>
              <a:tblGrid>
                <a:gridCol w="2199203">
                  <a:extLst>
                    <a:ext uri="{9D8B030D-6E8A-4147-A177-3AD203B41FA5}">
                      <a16:colId xmlns:a16="http://schemas.microsoft.com/office/drawing/2014/main" val="20000"/>
                    </a:ext>
                  </a:extLst>
                </a:gridCol>
                <a:gridCol w="643304">
                  <a:extLst>
                    <a:ext uri="{9D8B030D-6E8A-4147-A177-3AD203B41FA5}">
                      <a16:colId xmlns:a16="http://schemas.microsoft.com/office/drawing/2014/main" val="20001"/>
                    </a:ext>
                  </a:extLst>
                </a:gridCol>
                <a:gridCol w="643304">
                  <a:extLst>
                    <a:ext uri="{9D8B030D-6E8A-4147-A177-3AD203B41FA5}">
                      <a16:colId xmlns:a16="http://schemas.microsoft.com/office/drawing/2014/main" val="20002"/>
                    </a:ext>
                  </a:extLst>
                </a:gridCol>
                <a:gridCol w="693795">
                  <a:extLst>
                    <a:ext uri="{9D8B030D-6E8A-4147-A177-3AD203B41FA5}">
                      <a16:colId xmlns:a16="http://schemas.microsoft.com/office/drawing/2014/main" val="20003"/>
                    </a:ext>
                  </a:extLst>
                </a:gridCol>
                <a:gridCol w="763869">
                  <a:extLst>
                    <a:ext uri="{9D8B030D-6E8A-4147-A177-3AD203B41FA5}">
                      <a16:colId xmlns:a16="http://schemas.microsoft.com/office/drawing/2014/main" val="20004"/>
                    </a:ext>
                  </a:extLst>
                </a:gridCol>
                <a:gridCol w="633074">
                  <a:extLst>
                    <a:ext uri="{9D8B030D-6E8A-4147-A177-3AD203B41FA5}">
                      <a16:colId xmlns:a16="http://schemas.microsoft.com/office/drawing/2014/main" val="20005"/>
                    </a:ext>
                  </a:extLst>
                </a:gridCol>
                <a:gridCol w="703148">
                  <a:extLst>
                    <a:ext uri="{9D8B030D-6E8A-4147-A177-3AD203B41FA5}">
                      <a16:colId xmlns:a16="http://schemas.microsoft.com/office/drawing/2014/main" val="20006"/>
                    </a:ext>
                  </a:extLst>
                </a:gridCol>
              </a:tblGrid>
              <a:tr h="389671">
                <a:tc>
                  <a:txBody>
                    <a:bodyPr/>
                    <a:lstStyle/>
                    <a:p>
                      <a:r>
                        <a:rPr lang="en-US" sz="1800" b="1" i="1" dirty="0">
                          <a:latin typeface="Times New Roman"/>
                          <a:cs typeface="Times New Roman"/>
                        </a:rPr>
                        <a:t>Feature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1800" b="1" i="1" dirty="0">
                          <a:latin typeface="Times New Roman"/>
                          <a:cs typeface="Times New Roman"/>
                        </a:rPr>
                        <a:t>FF</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6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1800" b="1" i="1" dirty="0">
                          <a:latin typeface="Times New Roman"/>
                          <a:cs typeface="Times New Roman"/>
                        </a:rPr>
                        <a:t>MM</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6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1800" b="1" i="1" dirty="0">
                          <a:latin typeface="Times New Roman"/>
                          <a:cs typeface="Times New Roman"/>
                        </a:rPr>
                        <a:t>FM</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6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9671">
                <a:tc>
                  <a:txBody>
                    <a:bodyPr/>
                    <a:lstStyle/>
                    <a:p>
                      <a:endParaRPr lang="en-US" sz="18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MC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SAE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MC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SAE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MC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SAE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89671">
                <a:tc>
                  <a:txBody>
                    <a:bodyPr/>
                    <a:lstStyle/>
                    <a:p>
                      <a:r>
                        <a:rPr lang="en-US" sz="1800" dirty="0">
                          <a:latin typeface="Times New Roman"/>
                          <a:cs typeface="Times New Roman"/>
                        </a:rPr>
                        <a:t>Intensity mean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389671">
                <a:tc>
                  <a:txBody>
                    <a:bodyPr/>
                    <a:lstStyle/>
                    <a:p>
                      <a:r>
                        <a:rPr lang="en-US" sz="1800" dirty="0">
                          <a:latin typeface="Times New Roman"/>
                          <a:cs typeface="Times New Roman"/>
                        </a:rPr>
                        <a:t>Intensity</a:t>
                      </a:r>
                      <a:r>
                        <a:rPr lang="en-US" sz="1800" baseline="0" dirty="0">
                          <a:latin typeface="Times New Roman"/>
                          <a:cs typeface="Times New Roman"/>
                        </a:rPr>
                        <a:t> max</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389671">
                <a:tc>
                  <a:txBody>
                    <a:bodyPr/>
                    <a:lstStyle/>
                    <a:p>
                      <a:r>
                        <a:rPr lang="en-US" sz="1800" dirty="0">
                          <a:latin typeface="Times New Roman"/>
                          <a:cs typeface="Times New Roman"/>
                        </a:rPr>
                        <a:t>Intensity min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Times New Roman"/>
                          <a:ea typeface="Zapf Dingbats"/>
                          <a:cs typeface="Times New Roman"/>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r h="389671">
                <a:tc>
                  <a:txBody>
                    <a:bodyPr/>
                    <a:lstStyle/>
                    <a:p>
                      <a:r>
                        <a:rPr lang="en-US" sz="1800" dirty="0">
                          <a:latin typeface="Times New Roman"/>
                          <a:cs typeface="Times New Roman"/>
                        </a:rPr>
                        <a:t>F0</a:t>
                      </a:r>
                      <a:r>
                        <a:rPr lang="en-US" sz="1800" baseline="0" dirty="0">
                          <a:latin typeface="Times New Roman"/>
                          <a:cs typeface="Times New Roman"/>
                        </a:rPr>
                        <a:t> mean</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r h="389671">
                <a:tc>
                  <a:txBody>
                    <a:bodyPr/>
                    <a:lstStyle/>
                    <a:p>
                      <a:r>
                        <a:rPr lang="en-US" sz="1800" dirty="0">
                          <a:latin typeface="Times New Roman"/>
                          <a:cs typeface="Times New Roman"/>
                        </a:rPr>
                        <a:t>F0 max</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6"/>
                  </a:ext>
                </a:extLst>
              </a:tr>
              <a:tr h="389671">
                <a:tc>
                  <a:txBody>
                    <a:bodyPr/>
                    <a:lstStyle/>
                    <a:p>
                      <a:r>
                        <a:rPr lang="en-US" sz="1800" dirty="0">
                          <a:latin typeface="Times New Roman"/>
                          <a:cs typeface="Times New Roman"/>
                        </a:rPr>
                        <a:t>F0 min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7"/>
                  </a:ext>
                </a:extLst>
              </a:tr>
              <a:tr h="389671">
                <a:tc>
                  <a:txBody>
                    <a:bodyPr/>
                    <a:lstStyle/>
                    <a:p>
                      <a:r>
                        <a:rPr lang="en-US" sz="1800" dirty="0">
                          <a:latin typeface="Times New Roman"/>
                          <a:cs typeface="Times New Roman"/>
                        </a:rPr>
                        <a:t>Speaking rate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6" name="矩形 5"/>
          <p:cNvSpPr/>
          <p:nvPr/>
        </p:nvSpPr>
        <p:spPr>
          <a:xfrm>
            <a:off x="6210300" y="1759022"/>
            <a:ext cx="1355272" cy="3507039"/>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 name="矩形 6"/>
          <p:cNvSpPr/>
          <p:nvPr/>
        </p:nvSpPr>
        <p:spPr>
          <a:xfrm>
            <a:off x="1285875" y="1759022"/>
            <a:ext cx="2190750" cy="3507039"/>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33158697"/>
      </p:ext>
    </p:extLst>
  </p:cSld>
  <p:clrMapOvr>
    <a:masterClrMapping/>
  </p:clrMapOvr>
  <p:transition advTm="20638"/>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Entrainment and Gender</a:t>
            </a:r>
            <a:endParaRPr lang="en-US" sz="3600" b="1" dirty="0">
              <a:solidFill>
                <a:srgbClr val="1F497D"/>
              </a:solidFill>
              <a:latin typeface="Garamond"/>
              <a:cs typeface="Garamond"/>
            </a:endParaRPr>
          </a:p>
        </p:txBody>
      </p:sp>
      <p:sp>
        <p:nvSpPr>
          <p:cNvPr id="4" name="Slide Number Placeholder 3"/>
          <p:cNvSpPr>
            <a:spLocks noGrp="1"/>
          </p:cNvSpPr>
          <p:nvPr>
            <p:ph type="sldNum" sz="quarter" idx="12"/>
          </p:nvPr>
        </p:nvSpPr>
        <p:spPr/>
        <p:txBody>
          <a:bodyPr/>
          <a:lstStyle/>
          <a:p>
            <a:fld id="{DD929FFB-2557-3B41-9CA6-33D6BD90B95E}" type="slidenum">
              <a:rPr lang="en-US" smtClean="0"/>
              <a:pPr/>
              <a:t>35</a:t>
            </a:fld>
            <a:endParaRPr lang="en-US"/>
          </a:p>
        </p:txBody>
      </p:sp>
      <p:graphicFrame>
        <p:nvGraphicFramePr>
          <p:cNvPr id="5" name="Table 4"/>
          <p:cNvGraphicFramePr>
            <a:graphicFrameLocks noGrp="1"/>
          </p:cNvGraphicFramePr>
          <p:nvPr/>
        </p:nvGraphicFramePr>
        <p:xfrm>
          <a:off x="1285875" y="1638300"/>
          <a:ext cx="6279697" cy="3507039"/>
        </p:xfrm>
        <a:graphic>
          <a:graphicData uri="http://schemas.openxmlformats.org/drawingml/2006/table">
            <a:tbl>
              <a:tblPr firstRow="1" bandRow="1">
                <a:tableStyleId>{2D5ABB26-0587-4C30-8999-92F81FD0307C}</a:tableStyleId>
              </a:tblPr>
              <a:tblGrid>
                <a:gridCol w="2199203">
                  <a:extLst>
                    <a:ext uri="{9D8B030D-6E8A-4147-A177-3AD203B41FA5}">
                      <a16:colId xmlns:a16="http://schemas.microsoft.com/office/drawing/2014/main" val="20000"/>
                    </a:ext>
                  </a:extLst>
                </a:gridCol>
                <a:gridCol w="643304">
                  <a:extLst>
                    <a:ext uri="{9D8B030D-6E8A-4147-A177-3AD203B41FA5}">
                      <a16:colId xmlns:a16="http://schemas.microsoft.com/office/drawing/2014/main" val="20001"/>
                    </a:ext>
                  </a:extLst>
                </a:gridCol>
                <a:gridCol w="700793">
                  <a:extLst>
                    <a:ext uri="{9D8B030D-6E8A-4147-A177-3AD203B41FA5}">
                      <a16:colId xmlns:a16="http://schemas.microsoft.com/office/drawing/2014/main" val="20002"/>
                    </a:ext>
                  </a:extLst>
                </a:gridCol>
                <a:gridCol w="636306">
                  <a:extLst>
                    <a:ext uri="{9D8B030D-6E8A-4147-A177-3AD203B41FA5}">
                      <a16:colId xmlns:a16="http://schemas.microsoft.com/office/drawing/2014/main" val="20003"/>
                    </a:ext>
                  </a:extLst>
                </a:gridCol>
                <a:gridCol w="693795">
                  <a:extLst>
                    <a:ext uri="{9D8B030D-6E8A-4147-A177-3AD203B41FA5}">
                      <a16:colId xmlns:a16="http://schemas.microsoft.com/office/drawing/2014/main" val="20004"/>
                    </a:ext>
                  </a:extLst>
                </a:gridCol>
                <a:gridCol w="703148">
                  <a:extLst>
                    <a:ext uri="{9D8B030D-6E8A-4147-A177-3AD203B41FA5}">
                      <a16:colId xmlns:a16="http://schemas.microsoft.com/office/drawing/2014/main" val="20005"/>
                    </a:ext>
                  </a:extLst>
                </a:gridCol>
                <a:gridCol w="703148">
                  <a:extLst>
                    <a:ext uri="{9D8B030D-6E8A-4147-A177-3AD203B41FA5}">
                      <a16:colId xmlns:a16="http://schemas.microsoft.com/office/drawing/2014/main" val="20006"/>
                    </a:ext>
                  </a:extLst>
                </a:gridCol>
              </a:tblGrid>
              <a:tr h="389671">
                <a:tc>
                  <a:txBody>
                    <a:bodyPr/>
                    <a:lstStyle/>
                    <a:p>
                      <a:r>
                        <a:rPr lang="en-US" sz="1800" b="1" i="1" dirty="0">
                          <a:latin typeface="Times New Roman"/>
                          <a:cs typeface="Times New Roman"/>
                        </a:rPr>
                        <a:t>Feature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1800" b="1" i="1" dirty="0">
                          <a:latin typeface="Times New Roman"/>
                          <a:cs typeface="Times New Roman"/>
                        </a:rPr>
                        <a:t>FF</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6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1800" b="1" i="1" dirty="0">
                          <a:latin typeface="Times New Roman"/>
                          <a:cs typeface="Times New Roman"/>
                        </a:rPr>
                        <a:t>MM</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6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1800" b="1" i="1" dirty="0">
                          <a:latin typeface="Times New Roman"/>
                          <a:cs typeface="Times New Roman"/>
                        </a:rPr>
                        <a:t>FM</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6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9671">
                <a:tc>
                  <a:txBody>
                    <a:bodyPr/>
                    <a:lstStyle/>
                    <a:p>
                      <a:endParaRPr lang="en-US" sz="18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MC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SAE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MC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SAE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MC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SAE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89671">
                <a:tc>
                  <a:txBody>
                    <a:bodyPr/>
                    <a:lstStyle/>
                    <a:p>
                      <a:r>
                        <a:rPr lang="en-US" sz="1800" dirty="0">
                          <a:latin typeface="Times New Roman"/>
                          <a:cs typeface="Times New Roman"/>
                        </a:rPr>
                        <a:t>Intensity mean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389671">
                <a:tc>
                  <a:txBody>
                    <a:bodyPr/>
                    <a:lstStyle/>
                    <a:p>
                      <a:r>
                        <a:rPr lang="en-US" sz="1800" dirty="0">
                          <a:latin typeface="Times New Roman"/>
                          <a:cs typeface="Times New Roman"/>
                        </a:rPr>
                        <a:t>Intensity</a:t>
                      </a:r>
                      <a:r>
                        <a:rPr lang="en-US" sz="1800" baseline="0" dirty="0">
                          <a:latin typeface="Times New Roman"/>
                          <a:cs typeface="Times New Roman"/>
                        </a:rPr>
                        <a:t> max</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389671">
                <a:tc>
                  <a:txBody>
                    <a:bodyPr/>
                    <a:lstStyle/>
                    <a:p>
                      <a:r>
                        <a:rPr lang="en-US" sz="1800" dirty="0">
                          <a:latin typeface="Times New Roman"/>
                          <a:cs typeface="Times New Roman"/>
                        </a:rPr>
                        <a:t>Intensity min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Times New Roman"/>
                          <a:ea typeface="Zapf Dingbats"/>
                          <a:cs typeface="Times New Roman"/>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r h="389671">
                <a:tc>
                  <a:txBody>
                    <a:bodyPr/>
                    <a:lstStyle/>
                    <a:p>
                      <a:r>
                        <a:rPr lang="en-US" sz="1800" dirty="0">
                          <a:latin typeface="Times New Roman"/>
                          <a:cs typeface="Times New Roman"/>
                        </a:rPr>
                        <a:t>F0</a:t>
                      </a:r>
                      <a:r>
                        <a:rPr lang="en-US" sz="1800" baseline="0" dirty="0">
                          <a:latin typeface="Times New Roman"/>
                          <a:cs typeface="Times New Roman"/>
                        </a:rPr>
                        <a:t> mean</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r h="389671">
                <a:tc>
                  <a:txBody>
                    <a:bodyPr/>
                    <a:lstStyle/>
                    <a:p>
                      <a:r>
                        <a:rPr lang="en-US" sz="1800" dirty="0">
                          <a:latin typeface="Times New Roman"/>
                          <a:cs typeface="Times New Roman"/>
                        </a:rPr>
                        <a:t>F0 max</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6"/>
                  </a:ext>
                </a:extLst>
              </a:tr>
              <a:tr h="389671">
                <a:tc>
                  <a:txBody>
                    <a:bodyPr/>
                    <a:lstStyle/>
                    <a:p>
                      <a:r>
                        <a:rPr lang="en-US" sz="1800" dirty="0">
                          <a:latin typeface="Times New Roman"/>
                          <a:cs typeface="Times New Roman"/>
                        </a:rPr>
                        <a:t>F0 min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7"/>
                  </a:ext>
                </a:extLst>
              </a:tr>
              <a:tr h="389671">
                <a:tc>
                  <a:txBody>
                    <a:bodyPr/>
                    <a:lstStyle/>
                    <a:p>
                      <a:r>
                        <a:rPr lang="en-US" sz="1800" dirty="0">
                          <a:latin typeface="Times New Roman"/>
                          <a:cs typeface="Times New Roman"/>
                        </a:rPr>
                        <a:t>Speaking rate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6" name="矩形 5"/>
          <p:cNvSpPr/>
          <p:nvPr/>
        </p:nvSpPr>
        <p:spPr>
          <a:xfrm>
            <a:off x="3476625" y="1638300"/>
            <a:ext cx="1355272" cy="3507039"/>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 name="矩形 6"/>
          <p:cNvSpPr/>
          <p:nvPr/>
        </p:nvSpPr>
        <p:spPr>
          <a:xfrm>
            <a:off x="1285875" y="1638300"/>
            <a:ext cx="2190750" cy="3507039"/>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972154361"/>
      </p:ext>
    </p:extLst>
  </p:cSld>
  <p:clrMapOvr>
    <a:masterClrMapping/>
  </p:clrMapOvr>
  <p:transition advTm="20638"/>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Entrainment and Gender</a:t>
            </a:r>
            <a:endParaRPr lang="en-US" sz="3600" b="1" dirty="0">
              <a:solidFill>
                <a:srgbClr val="1F497D"/>
              </a:solidFill>
              <a:latin typeface="Garamond"/>
              <a:cs typeface="Garamond"/>
            </a:endParaRPr>
          </a:p>
        </p:txBody>
      </p:sp>
      <p:sp>
        <p:nvSpPr>
          <p:cNvPr id="4" name="Slide Number Placeholder 3"/>
          <p:cNvSpPr>
            <a:spLocks noGrp="1"/>
          </p:cNvSpPr>
          <p:nvPr>
            <p:ph type="sldNum" sz="quarter" idx="12"/>
          </p:nvPr>
        </p:nvSpPr>
        <p:spPr/>
        <p:txBody>
          <a:bodyPr/>
          <a:lstStyle/>
          <a:p>
            <a:fld id="{DD929FFB-2557-3B41-9CA6-33D6BD90B95E}" type="slidenum">
              <a:rPr lang="en-US" smtClean="0"/>
              <a:pPr/>
              <a:t>36</a:t>
            </a:fld>
            <a:endParaRPr lang="en-US"/>
          </a:p>
        </p:txBody>
      </p:sp>
      <p:graphicFrame>
        <p:nvGraphicFramePr>
          <p:cNvPr id="5" name="Table 4"/>
          <p:cNvGraphicFramePr>
            <a:graphicFrameLocks noGrp="1"/>
          </p:cNvGraphicFramePr>
          <p:nvPr/>
        </p:nvGraphicFramePr>
        <p:xfrm>
          <a:off x="1285875" y="1638300"/>
          <a:ext cx="6279697" cy="3507039"/>
        </p:xfrm>
        <a:graphic>
          <a:graphicData uri="http://schemas.openxmlformats.org/drawingml/2006/table">
            <a:tbl>
              <a:tblPr firstRow="1" bandRow="1">
                <a:tableStyleId>{2D5ABB26-0587-4C30-8999-92F81FD0307C}</a:tableStyleId>
              </a:tblPr>
              <a:tblGrid>
                <a:gridCol w="2199203">
                  <a:extLst>
                    <a:ext uri="{9D8B030D-6E8A-4147-A177-3AD203B41FA5}">
                      <a16:colId xmlns:a16="http://schemas.microsoft.com/office/drawing/2014/main" val="20000"/>
                    </a:ext>
                  </a:extLst>
                </a:gridCol>
                <a:gridCol w="643304">
                  <a:extLst>
                    <a:ext uri="{9D8B030D-6E8A-4147-A177-3AD203B41FA5}">
                      <a16:colId xmlns:a16="http://schemas.microsoft.com/office/drawing/2014/main" val="20001"/>
                    </a:ext>
                  </a:extLst>
                </a:gridCol>
                <a:gridCol w="710318">
                  <a:extLst>
                    <a:ext uri="{9D8B030D-6E8A-4147-A177-3AD203B41FA5}">
                      <a16:colId xmlns:a16="http://schemas.microsoft.com/office/drawing/2014/main" val="20002"/>
                    </a:ext>
                  </a:extLst>
                </a:gridCol>
                <a:gridCol w="626781">
                  <a:extLst>
                    <a:ext uri="{9D8B030D-6E8A-4147-A177-3AD203B41FA5}">
                      <a16:colId xmlns:a16="http://schemas.microsoft.com/office/drawing/2014/main" val="20003"/>
                    </a:ext>
                  </a:extLst>
                </a:gridCol>
                <a:gridCol w="693795">
                  <a:extLst>
                    <a:ext uri="{9D8B030D-6E8A-4147-A177-3AD203B41FA5}">
                      <a16:colId xmlns:a16="http://schemas.microsoft.com/office/drawing/2014/main" val="20004"/>
                    </a:ext>
                  </a:extLst>
                </a:gridCol>
                <a:gridCol w="703148">
                  <a:extLst>
                    <a:ext uri="{9D8B030D-6E8A-4147-A177-3AD203B41FA5}">
                      <a16:colId xmlns:a16="http://schemas.microsoft.com/office/drawing/2014/main" val="20005"/>
                    </a:ext>
                  </a:extLst>
                </a:gridCol>
                <a:gridCol w="703148">
                  <a:extLst>
                    <a:ext uri="{9D8B030D-6E8A-4147-A177-3AD203B41FA5}">
                      <a16:colId xmlns:a16="http://schemas.microsoft.com/office/drawing/2014/main" val="20006"/>
                    </a:ext>
                  </a:extLst>
                </a:gridCol>
              </a:tblGrid>
              <a:tr h="389671">
                <a:tc>
                  <a:txBody>
                    <a:bodyPr/>
                    <a:lstStyle/>
                    <a:p>
                      <a:r>
                        <a:rPr lang="en-US" sz="1800" b="1" i="1" dirty="0">
                          <a:latin typeface="Times New Roman"/>
                          <a:cs typeface="Times New Roman"/>
                        </a:rPr>
                        <a:t>Feature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1800" b="1" i="1" dirty="0">
                          <a:latin typeface="Times New Roman"/>
                          <a:cs typeface="Times New Roman"/>
                        </a:rPr>
                        <a:t>FF</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6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1800" b="1" i="1" dirty="0">
                          <a:latin typeface="Times New Roman"/>
                          <a:cs typeface="Times New Roman"/>
                        </a:rPr>
                        <a:t>MM</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6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1800" b="1" i="1" dirty="0">
                          <a:latin typeface="Times New Roman"/>
                          <a:cs typeface="Times New Roman"/>
                        </a:rPr>
                        <a:t>FM</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6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9671">
                <a:tc>
                  <a:txBody>
                    <a:bodyPr/>
                    <a:lstStyle/>
                    <a:p>
                      <a:endParaRPr lang="en-US" sz="18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MC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SAE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MC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SAE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MC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SAE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89671">
                <a:tc>
                  <a:txBody>
                    <a:bodyPr/>
                    <a:lstStyle/>
                    <a:p>
                      <a:r>
                        <a:rPr lang="en-US" sz="1800" dirty="0">
                          <a:latin typeface="Times New Roman"/>
                          <a:cs typeface="Times New Roman"/>
                        </a:rPr>
                        <a:t>Intensity mean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389671">
                <a:tc>
                  <a:txBody>
                    <a:bodyPr/>
                    <a:lstStyle/>
                    <a:p>
                      <a:r>
                        <a:rPr lang="en-US" sz="1800" dirty="0">
                          <a:latin typeface="Times New Roman"/>
                          <a:cs typeface="Times New Roman"/>
                        </a:rPr>
                        <a:t>Intensity</a:t>
                      </a:r>
                      <a:r>
                        <a:rPr lang="en-US" sz="1800" baseline="0" dirty="0">
                          <a:latin typeface="Times New Roman"/>
                          <a:cs typeface="Times New Roman"/>
                        </a:rPr>
                        <a:t> max</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389671">
                <a:tc>
                  <a:txBody>
                    <a:bodyPr/>
                    <a:lstStyle/>
                    <a:p>
                      <a:r>
                        <a:rPr lang="en-US" sz="1800" dirty="0">
                          <a:latin typeface="Times New Roman"/>
                          <a:cs typeface="Times New Roman"/>
                        </a:rPr>
                        <a:t>Intensity min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Times New Roman"/>
                          <a:ea typeface="Zapf Dingbats"/>
                          <a:cs typeface="Times New Roman"/>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r h="389671">
                <a:tc>
                  <a:txBody>
                    <a:bodyPr/>
                    <a:lstStyle/>
                    <a:p>
                      <a:r>
                        <a:rPr lang="en-US" sz="1800" dirty="0">
                          <a:latin typeface="Times New Roman"/>
                          <a:cs typeface="Times New Roman"/>
                        </a:rPr>
                        <a:t>F0</a:t>
                      </a:r>
                      <a:r>
                        <a:rPr lang="en-US" sz="1800" baseline="0" dirty="0">
                          <a:latin typeface="Times New Roman"/>
                          <a:cs typeface="Times New Roman"/>
                        </a:rPr>
                        <a:t> mean</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r h="389671">
                <a:tc>
                  <a:txBody>
                    <a:bodyPr/>
                    <a:lstStyle/>
                    <a:p>
                      <a:r>
                        <a:rPr lang="en-US" sz="1800" dirty="0">
                          <a:latin typeface="Times New Roman"/>
                          <a:cs typeface="Times New Roman"/>
                        </a:rPr>
                        <a:t>F0 max</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6"/>
                  </a:ext>
                </a:extLst>
              </a:tr>
              <a:tr h="389671">
                <a:tc>
                  <a:txBody>
                    <a:bodyPr/>
                    <a:lstStyle/>
                    <a:p>
                      <a:r>
                        <a:rPr lang="en-US" sz="1800" dirty="0">
                          <a:latin typeface="Times New Roman"/>
                          <a:cs typeface="Times New Roman"/>
                        </a:rPr>
                        <a:t>F0 min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7"/>
                  </a:ext>
                </a:extLst>
              </a:tr>
              <a:tr h="389671">
                <a:tc>
                  <a:txBody>
                    <a:bodyPr/>
                    <a:lstStyle/>
                    <a:p>
                      <a:r>
                        <a:rPr lang="en-US" sz="1800" dirty="0">
                          <a:latin typeface="Times New Roman"/>
                          <a:cs typeface="Times New Roman"/>
                        </a:rPr>
                        <a:t>Speaking rate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6" name="矩形 5"/>
          <p:cNvSpPr/>
          <p:nvPr/>
        </p:nvSpPr>
        <p:spPr>
          <a:xfrm>
            <a:off x="4831897" y="1638300"/>
            <a:ext cx="1355272" cy="3507039"/>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 name="矩形 6"/>
          <p:cNvSpPr/>
          <p:nvPr/>
        </p:nvSpPr>
        <p:spPr>
          <a:xfrm>
            <a:off x="1285875" y="1638300"/>
            <a:ext cx="2190750" cy="3507039"/>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22789055"/>
      </p:ext>
    </p:extLst>
  </p:cSld>
  <p:clrMapOvr>
    <a:masterClrMapping/>
  </p:clrMapOvr>
  <p:transition advTm="20638"/>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lstStyle/>
          <a:p>
            <a:r>
              <a:rPr lang="en-US" dirty="0">
                <a:solidFill>
                  <a:srgbClr val="FF0000"/>
                </a:solidFill>
              </a:rPr>
              <a:t>Mixed gender </a:t>
            </a:r>
            <a:r>
              <a:rPr lang="en-US" dirty="0"/>
              <a:t>pairs entrain the most, in Mandarin Chinese and in SAE</a:t>
            </a:r>
          </a:p>
          <a:p>
            <a:r>
              <a:rPr lang="en-US" dirty="0">
                <a:solidFill>
                  <a:srgbClr val="FF0000"/>
                </a:solidFill>
              </a:rPr>
              <a:t>Female/female</a:t>
            </a:r>
            <a:r>
              <a:rPr lang="en-US" dirty="0"/>
              <a:t> pairs come next and then </a:t>
            </a:r>
            <a:r>
              <a:rPr lang="en-US" dirty="0">
                <a:solidFill>
                  <a:srgbClr val="FF0000"/>
                </a:solidFill>
              </a:rPr>
              <a:t>male/male</a:t>
            </a:r>
          </a:p>
          <a:p>
            <a:r>
              <a:rPr lang="en-US" dirty="0"/>
              <a:t>MM &lt;&lt; FF &lt;&lt; MF</a:t>
            </a:r>
          </a:p>
          <a:p>
            <a:r>
              <a:rPr lang="en-US" dirty="0">
                <a:solidFill>
                  <a:srgbClr val="FF0000"/>
                </a:solidFill>
              </a:rPr>
              <a:t>Similar patterns </a:t>
            </a:r>
            <a:r>
              <a:rPr lang="en-US" dirty="0"/>
              <a:t>for Mandarin Chinese and SAE</a:t>
            </a:r>
          </a:p>
        </p:txBody>
      </p:sp>
      <p:sp>
        <p:nvSpPr>
          <p:cNvPr id="4" name="Slide Number Placeholder 3"/>
          <p:cNvSpPr>
            <a:spLocks noGrp="1"/>
          </p:cNvSpPr>
          <p:nvPr>
            <p:ph type="sldNum" sz="quarter" idx="12"/>
          </p:nvPr>
        </p:nvSpPr>
        <p:spPr/>
        <p:txBody>
          <a:bodyPr/>
          <a:lstStyle/>
          <a:p>
            <a:fld id="{DD929FFB-2557-3B41-9CA6-33D6BD90B95E}" type="slidenum">
              <a:rPr lang="en-US" smtClean="0"/>
              <a:pPr/>
              <a:t>37</a:t>
            </a:fld>
            <a:endParaRPr lang="en-US"/>
          </a:p>
        </p:txBody>
      </p:sp>
    </p:spTree>
    <p:extLst>
      <p:ext uri="{BB962C8B-B14F-4D97-AF65-F5344CB8AC3E}">
        <p14:creationId xmlns:p14="http://schemas.microsoft.com/office/powerpoint/2010/main" val="1816891059"/>
      </p:ext>
    </p:extLst>
  </p:cSld>
  <p:clrMapOvr>
    <a:masterClrMapping/>
  </p:clrMapOvr>
  <p:transition advTm="14197"/>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Social Dimensions of Entrainment </a:t>
            </a:r>
            <a:r>
              <a:rPr lang="en-US" sz="2400" dirty="0"/>
              <a:t>(Levitan et al 2012)</a:t>
            </a:r>
          </a:p>
        </p:txBody>
      </p:sp>
      <p:sp>
        <p:nvSpPr>
          <p:cNvPr id="5" name="Content Placeholder 4"/>
          <p:cNvSpPr>
            <a:spLocks noGrp="1"/>
          </p:cNvSpPr>
          <p:nvPr>
            <p:ph idx="1"/>
          </p:nvPr>
        </p:nvSpPr>
        <p:spPr/>
        <p:txBody>
          <a:bodyPr/>
          <a:lstStyle/>
          <a:p>
            <a:pPr eaLnBrk="1" hangingPunct="1">
              <a:defRPr/>
            </a:pPr>
            <a:r>
              <a:rPr lang="en-US" sz="2400" dirty="0">
                <a:latin typeface="Times New Roman" charset="0"/>
              </a:rPr>
              <a:t>Recall that subjects who entrain are</a:t>
            </a:r>
          </a:p>
          <a:p>
            <a:pPr lvl="1" eaLnBrk="1" hangingPunct="1">
              <a:defRPr/>
            </a:pPr>
            <a:r>
              <a:rPr lang="en-US" sz="2400" dirty="0">
                <a:latin typeface="Times New Roman" charset="0"/>
              </a:rPr>
              <a:t>Perceived as </a:t>
            </a:r>
            <a:r>
              <a:rPr lang="en-US" sz="2400" dirty="0">
                <a:solidFill>
                  <a:srgbClr val="FF3300"/>
                </a:solidFill>
                <a:latin typeface="Times New Roman" charset="0"/>
              </a:rPr>
              <a:t>more socially </a:t>
            </a:r>
            <a:r>
              <a:rPr lang="en-US" sz="2400" b="1" i="1" dirty="0">
                <a:solidFill>
                  <a:srgbClr val="FF3300"/>
                </a:solidFill>
                <a:latin typeface="Times New Roman" charset="0"/>
              </a:rPr>
              <a:t>attractive</a:t>
            </a:r>
            <a:r>
              <a:rPr lang="en-US" sz="2400" dirty="0">
                <a:latin typeface="Times New Roman" charset="0"/>
              </a:rPr>
              <a:t> (Putnam &amp; Street '84, </a:t>
            </a:r>
            <a:r>
              <a:rPr lang="en-US" sz="2400" dirty="0" err="1">
                <a:latin typeface="Times New Roman" charset="0"/>
              </a:rPr>
              <a:t>Bourhis</a:t>
            </a:r>
            <a:r>
              <a:rPr lang="en-US" sz="2400" dirty="0">
                <a:latin typeface="Times New Roman" charset="0"/>
              </a:rPr>
              <a:t> et al '75)</a:t>
            </a:r>
          </a:p>
          <a:p>
            <a:pPr lvl="1" eaLnBrk="1" hangingPunct="1">
              <a:defRPr/>
            </a:pPr>
            <a:r>
              <a:rPr lang="en-US" sz="2400" dirty="0">
                <a:latin typeface="Times New Roman" charset="0"/>
              </a:rPr>
              <a:t>Perceived as </a:t>
            </a:r>
            <a:r>
              <a:rPr lang="en-US" sz="2400" dirty="0">
                <a:solidFill>
                  <a:srgbClr val="FF3300"/>
                </a:solidFill>
                <a:latin typeface="Times New Roman" charset="0"/>
              </a:rPr>
              <a:t>more </a:t>
            </a:r>
            <a:r>
              <a:rPr lang="en-US" sz="2400" b="1" i="1" dirty="0">
                <a:solidFill>
                  <a:srgbClr val="FF3300"/>
                </a:solidFill>
                <a:latin typeface="Times New Roman" charset="0"/>
              </a:rPr>
              <a:t>competent</a:t>
            </a:r>
            <a:r>
              <a:rPr lang="en-US" sz="2400" dirty="0">
                <a:latin typeface="Times New Roman" charset="0"/>
              </a:rPr>
              <a:t> (Street '84)</a:t>
            </a:r>
          </a:p>
          <a:p>
            <a:pPr lvl="1" eaLnBrk="1" hangingPunct="1">
              <a:defRPr/>
            </a:pPr>
            <a:r>
              <a:rPr lang="en-US" sz="2400" dirty="0">
                <a:latin typeface="Times New Roman" charset="0"/>
              </a:rPr>
              <a:t>Speech perceived as </a:t>
            </a:r>
            <a:r>
              <a:rPr lang="en-US" sz="2400" dirty="0">
                <a:solidFill>
                  <a:srgbClr val="FF3300"/>
                </a:solidFill>
                <a:latin typeface="Times New Roman" charset="0"/>
              </a:rPr>
              <a:t>more </a:t>
            </a:r>
            <a:r>
              <a:rPr lang="en-US" sz="2400" b="1" i="1" dirty="0">
                <a:solidFill>
                  <a:srgbClr val="FF3300"/>
                </a:solidFill>
                <a:latin typeface="Times New Roman" charset="0"/>
              </a:rPr>
              <a:t>intimate</a:t>
            </a:r>
            <a:r>
              <a:rPr lang="en-US" sz="2400" dirty="0">
                <a:latin typeface="Times New Roman" charset="0"/>
              </a:rPr>
              <a:t> (</a:t>
            </a:r>
            <a:r>
              <a:rPr lang="en-US" sz="2400" dirty="0" err="1">
                <a:latin typeface="Times New Roman" charset="0"/>
              </a:rPr>
              <a:t>Buller</a:t>
            </a:r>
            <a:r>
              <a:rPr lang="en-US" sz="2400" dirty="0">
                <a:latin typeface="Times New Roman" charset="0"/>
              </a:rPr>
              <a:t> &amp; </a:t>
            </a:r>
            <a:r>
              <a:rPr lang="en-US" sz="2400" dirty="0" err="1">
                <a:latin typeface="Times New Roman" charset="0"/>
              </a:rPr>
              <a:t>Aune</a:t>
            </a:r>
            <a:r>
              <a:rPr lang="en-US" sz="2400" dirty="0">
                <a:latin typeface="Times New Roman" charset="0"/>
              </a:rPr>
              <a:t> '88)</a:t>
            </a:r>
          </a:p>
          <a:p>
            <a:pPr eaLnBrk="1" hangingPunct="1">
              <a:defRPr/>
            </a:pPr>
            <a:r>
              <a:rPr lang="en-US" sz="2400" dirty="0">
                <a:latin typeface="Times New Roman" charset="0"/>
              </a:rPr>
              <a:t>Entrainment </a:t>
            </a:r>
            <a:r>
              <a:rPr lang="en-US" sz="2400" dirty="0">
                <a:latin typeface="Times New Roman" charset="0"/>
                <a:sym typeface="Wingdings" charset="0"/>
              </a:rPr>
              <a:t>leads subjects to </a:t>
            </a:r>
            <a:r>
              <a:rPr lang="en-US" sz="2400" b="1" i="1" dirty="0">
                <a:solidFill>
                  <a:srgbClr val="FF3300"/>
                </a:solidFill>
                <a:latin typeface="Times New Roman" charset="0"/>
                <a:sym typeface="Wingdings" charset="0"/>
              </a:rPr>
              <a:t>like</a:t>
            </a:r>
            <a:r>
              <a:rPr lang="en-US" sz="2400" dirty="0">
                <a:solidFill>
                  <a:srgbClr val="FF3300"/>
                </a:solidFill>
                <a:latin typeface="Times New Roman" charset="0"/>
                <a:sym typeface="Wingdings" charset="0"/>
              </a:rPr>
              <a:t> their conversational partners (and their computers) more</a:t>
            </a:r>
            <a:r>
              <a:rPr lang="en-US" sz="2400" dirty="0">
                <a:latin typeface="Times New Roman" charset="0"/>
                <a:sym typeface="Wingdings" charset="0"/>
              </a:rPr>
              <a:t> and to </a:t>
            </a:r>
            <a:r>
              <a:rPr lang="en-US" sz="2400" dirty="0">
                <a:solidFill>
                  <a:srgbClr val="FF3300"/>
                </a:solidFill>
                <a:latin typeface="Times New Roman" charset="0"/>
                <a:sym typeface="Wingdings" charset="0"/>
              </a:rPr>
              <a:t>perceive interactions as </a:t>
            </a:r>
            <a:r>
              <a:rPr lang="en-US" sz="2400" b="1" i="1" dirty="0">
                <a:solidFill>
                  <a:srgbClr val="FF3300"/>
                </a:solidFill>
                <a:latin typeface="Times New Roman" charset="0"/>
                <a:sym typeface="Wingdings" charset="0"/>
              </a:rPr>
              <a:t>more successful</a:t>
            </a:r>
            <a:r>
              <a:rPr lang="en-US" sz="2400" dirty="0">
                <a:latin typeface="Times New Roman" charset="0"/>
                <a:sym typeface="Wingdings" charset="0"/>
              </a:rPr>
              <a:t> (</a:t>
            </a:r>
            <a:r>
              <a:rPr lang="en-US" sz="2400" dirty="0" err="1">
                <a:latin typeface="Times New Roman" charset="0"/>
                <a:sym typeface="Wingdings" charset="0"/>
              </a:rPr>
              <a:t>Nass</a:t>
            </a:r>
            <a:r>
              <a:rPr lang="en-US" sz="2400" dirty="0">
                <a:latin typeface="Times New Roman" charset="0"/>
                <a:sym typeface="Wingdings" charset="0"/>
              </a:rPr>
              <a:t> et al ‘95, </a:t>
            </a:r>
            <a:r>
              <a:rPr lang="en-US" sz="2400" dirty="0" err="1">
                <a:latin typeface="Times New Roman" charset="0"/>
                <a:sym typeface="Wingdings" charset="0"/>
              </a:rPr>
              <a:t>Chartrand</a:t>
            </a:r>
            <a:r>
              <a:rPr lang="en-US" sz="2400" dirty="0">
                <a:latin typeface="Times New Roman" charset="0"/>
                <a:sym typeface="Wingdings" charset="0"/>
              </a:rPr>
              <a:t> &amp; </a:t>
            </a:r>
            <a:r>
              <a:rPr lang="en-US" sz="2400" dirty="0" err="1">
                <a:latin typeface="Times New Roman" charset="0"/>
                <a:sym typeface="Wingdings" charset="0"/>
              </a:rPr>
              <a:t>Bargh</a:t>
            </a:r>
            <a:r>
              <a:rPr lang="en-US" sz="2400" dirty="0">
                <a:latin typeface="Times New Roman" charset="0"/>
                <a:sym typeface="Wingdings" charset="0"/>
              </a:rPr>
              <a:t> </a:t>
            </a:r>
            <a:r>
              <a:rPr lang="ja-JP" altLang="en-US" sz="2400" dirty="0">
                <a:latin typeface="Times New Roman" charset="0"/>
                <a:sym typeface="Wingdings" charset="0"/>
              </a:rPr>
              <a:t>‘</a:t>
            </a:r>
            <a:r>
              <a:rPr lang="en-US" sz="2400" dirty="0">
                <a:latin typeface="Times New Roman" charset="0"/>
                <a:sym typeface="Wingdings" charset="0"/>
              </a:rPr>
              <a:t>99)</a:t>
            </a:r>
            <a:endParaRPr lang="en-US" sz="2400" dirty="0">
              <a:latin typeface="Times New Roman" charset="0"/>
            </a:endParaRPr>
          </a:p>
          <a:p>
            <a:pPr eaLnBrk="1" hangingPunct="1">
              <a:defRPr/>
            </a:pPr>
            <a:r>
              <a:rPr lang="en-US" sz="2400" dirty="0">
                <a:latin typeface="Times New Roman" charset="0"/>
                <a:sym typeface="Wingdings" charset="0"/>
              </a:rPr>
              <a:t>Long-term syntactic entrainment a good </a:t>
            </a:r>
            <a:r>
              <a:rPr lang="en-US" sz="2400" dirty="0">
                <a:solidFill>
                  <a:srgbClr val="FF3300"/>
                </a:solidFill>
                <a:latin typeface="Times New Roman" charset="0"/>
                <a:sym typeface="Wingdings" charset="0"/>
              </a:rPr>
              <a:t>predictor of actual </a:t>
            </a:r>
            <a:r>
              <a:rPr lang="en-US" sz="2400" b="1" i="1" dirty="0">
                <a:solidFill>
                  <a:srgbClr val="FF3300"/>
                </a:solidFill>
                <a:latin typeface="Times New Roman" charset="0"/>
                <a:sym typeface="Wingdings" charset="0"/>
              </a:rPr>
              <a:t>task success</a:t>
            </a:r>
            <a:r>
              <a:rPr lang="en-US" sz="2400" dirty="0">
                <a:latin typeface="Times New Roman" charset="0"/>
                <a:sym typeface="Wingdings" charset="0"/>
              </a:rPr>
              <a:t> in the Map Task (</a:t>
            </a:r>
            <a:r>
              <a:rPr lang="en-US" sz="2400" dirty="0" err="1">
                <a:latin typeface="Times New Roman" charset="0"/>
                <a:sym typeface="Wingdings" charset="0"/>
              </a:rPr>
              <a:t>Reitter</a:t>
            </a:r>
            <a:r>
              <a:rPr lang="en-US" sz="2400" dirty="0">
                <a:latin typeface="Times New Roman" charset="0"/>
                <a:sym typeface="Wingdings" charset="0"/>
              </a:rPr>
              <a:t> et al </a:t>
            </a:r>
            <a:r>
              <a:rPr lang="ja-JP" altLang="en-US" sz="2400" dirty="0">
                <a:latin typeface="Times New Roman" charset="0"/>
                <a:sym typeface="Wingdings" charset="0"/>
              </a:rPr>
              <a:t>’</a:t>
            </a:r>
            <a:r>
              <a:rPr lang="en-US" sz="2400" dirty="0">
                <a:latin typeface="Times New Roman" charset="0"/>
                <a:sym typeface="Wingdings" charset="0"/>
              </a:rPr>
              <a:t>07)</a:t>
            </a:r>
          </a:p>
          <a:p>
            <a:endParaRPr lang="en-US" dirty="0"/>
          </a:p>
        </p:txBody>
      </p:sp>
      <p:sp>
        <p:nvSpPr>
          <p:cNvPr id="2" name="Date Placeholder 1"/>
          <p:cNvSpPr>
            <a:spLocks noGrp="1"/>
          </p:cNvSpPr>
          <p:nvPr>
            <p:ph type="dt" sz="half" idx="10"/>
          </p:nvPr>
        </p:nvSpPr>
        <p:spPr/>
        <p:txBody>
          <a:bodyPr/>
          <a:lstStyle/>
          <a:p>
            <a:pPr>
              <a:defRPr/>
            </a:pPr>
            <a:fld id="{CFD31400-0E0C-774E-889B-2EAF477FC048}" type="datetime1">
              <a:rPr lang="en-US" smtClean="0"/>
              <a:pPr>
                <a:defRPr/>
              </a:pPr>
              <a:t>3/6/23</a:t>
            </a:fld>
            <a:endParaRPr lang="en-US"/>
          </a:p>
        </p:txBody>
      </p:sp>
      <p:sp>
        <p:nvSpPr>
          <p:cNvPr id="3" name="Slide Number Placeholder 2"/>
          <p:cNvSpPr>
            <a:spLocks noGrp="1"/>
          </p:cNvSpPr>
          <p:nvPr>
            <p:ph type="sldNum" sz="quarter" idx="12"/>
          </p:nvPr>
        </p:nvSpPr>
        <p:spPr/>
        <p:txBody>
          <a:bodyPr/>
          <a:lstStyle/>
          <a:p>
            <a:pPr>
              <a:defRPr/>
            </a:pPr>
            <a:fld id="{3B95DE97-F708-B849-A2FC-5A3CA5D98A17}" type="slidenum">
              <a:rPr lang="en-US" smtClean="0"/>
              <a:pPr>
                <a:defRPr/>
              </a:pPr>
              <a:t>38</a:t>
            </a:fld>
            <a:endParaRPr lang="en-US"/>
          </a:p>
        </p:txBody>
      </p:sp>
    </p:spTree>
    <p:extLst>
      <p:ext uri="{BB962C8B-B14F-4D97-AF65-F5344CB8AC3E}">
        <p14:creationId xmlns:p14="http://schemas.microsoft.com/office/powerpoint/2010/main" val="736525415"/>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Annotation of Social Variables</a:t>
            </a:r>
          </a:p>
        </p:txBody>
      </p:sp>
      <p:sp>
        <p:nvSpPr>
          <p:cNvPr id="3" name="Content Placeholder 2"/>
          <p:cNvSpPr>
            <a:spLocks noGrp="1"/>
          </p:cNvSpPr>
          <p:nvPr>
            <p:ph idx="1"/>
          </p:nvPr>
        </p:nvSpPr>
        <p:spPr>
          <a:xfrm>
            <a:off x="457200" y="1417638"/>
            <a:ext cx="8229600" cy="4708525"/>
          </a:xfrm>
        </p:spPr>
        <p:txBody>
          <a:bodyPr>
            <a:normAutofit fontScale="92500"/>
          </a:bodyPr>
          <a:lstStyle/>
          <a:p>
            <a:r>
              <a:rPr lang="en-US" dirty="0"/>
              <a:t>Amazon Mechanical Turk workers labeled 168 Columbia Games Corpus object games</a:t>
            </a:r>
          </a:p>
          <a:p>
            <a:r>
              <a:rPr lang="en-US" dirty="0"/>
              <a:t>Answered following questions about partners</a:t>
            </a:r>
          </a:p>
          <a:p>
            <a:pPr lvl="1"/>
            <a:r>
              <a:rPr lang="en-US" dirty="0"/>
              <a:t>Does s/he believe s/he is </a:t>
            </a:r>
            <a:r>
              <a:rPr lang="en-US" dirty="0">
                <a:solidFill>
                  <a:srgbClr val="FF0000"/>
                </a:solidFill>
              </a:rPr>
              <a:t>better than </a:t>
            </a:r>
            <a:r>
              <a:rPr lang="en-US" dirty="0"/>
              <a:t>his/her partner? </a:t>
            </a:r>
          </a:p>
          <a:p>
            <a:pPr lvl="1"/>
            <a:r>
              <a:rPr lang="en-US" dirty="0">
                <a:solidFill>
                  <a:srgbClr val="FF0000"/>
                </a:solidFill>
              </a:rPr>
              <a:t>Making it difficult </a:t>
            </a:r>
            <a:r>
              <a:rPr lang="en-US" dirty="0"/>
              <a:t>for his/her partner to speak? </a:t>
            </a:r>
          </a:p>
          <a:p>
            <a:pPr lvl="1"/>
            <a:r>
              <a:rPr lang="en-US" dirty="0"/>
              <a:t>Seem </a:t>
            </a:r>
            <a:r>
              <a:rPr lang="en-US" dirty="0">
                <a:solidFill>
                  <a:srgbClr val="FF0000"/>
                </a:solidFill>
              </a:rPr>
              <a:t>engaged</a:t>
            </a:r>
            <a:r>
              <a:rPr lang="en-US" dirty="0"/>
              <a:t> in the game? </a:t>
            </a:r>
          </a:p>
          <a:p>
            <a:pPr lvl="1"/>
            <a:r>
              <a:rPr lang="en-US" dirty="0"/>
              <a:t>Seem to </a:t>
            </a:r>
            <a:r>
              <a:rPr lang="en-US" dirty="0">
                <a:solidFill>
                  <a:srgbClr val="FF0000"/>
                </a:solidFill>
              </a:rPr>
              <a:t>dislike</a:t>
            </a:r>
            <a:r>
              <a:rPr lang="en-US" dirty="0"/>
              <a:t> his/her partner? </a:t>
            </a:r>
          </a:p>
          <a:p>
            <a:pPr lvl="1"/>
            <a:r>
              <a:rPr lang="en-US" dirty="0"/>
              <a:t>Is s/he </a:t>
            </a:r>
            <a:r>
              <a:rPr lang="en-US" dirty="0">
                <a:solidFill>
                  <a:srgbClr val="FF0000"/>
                </a:solidFill>
              </a:rPr>
              <a:t>bored</a:t>
            </a:r>
            <a:r>
              <a:rPr lang="en-US" dirty="0"/>
              <a:t> with the game?</a:t>
            </a:r>
          </a:p>
          <a:p>
            <a:pPr lvl="1"/>
            <a:r>
              <a:rPr lang="en-US" dirty="0">
                <a:solidFill>
                  <a:srgbClr val="FF0000"/>
                </a:solidFill>
              </a:rPr>
              <a:t>Directing</a:t>
            </a:r>
            <a:r>
              <a:rPr lang="en-US" dirty="0"/>
              <a:t> the conversation? </a:t>
            </a:r>
          </a:p>
          <a:p>
            <a:pPr lvl="1"/>
            <a:r>
              <a:rPr lang="en-US" dirty="0">
                <a:solidFill>
                  <a:srgbClr val="FF0000"/>
                </a:solidFill>
              </a:rPr>
              <a:t>Frustrated</a:t>
            </a:r>
            <a:r>
              <a:rPr lang="en-US" dirty="0"/>
              <a:t> with his/her partner? </a:t>
            </a:r>
          </a:p>
        </p:txBody>
      </p:sp>
      <p:sp>
        <p:nvSpPr>
          <p:cNvPr id="4" name="Date Placeholder 3"/>
          <p:cNvSpPr>
            <a:spLocks noGrp="1"/>
          </p:cNvSpPr>
          <p:nvPr>
            <p:ph type="dt" sz="half" idx="10"/>
          </p:nvPr>
        </p:nvSpPr>
        <p:spPr/>
        <p:txBody>
          <a:bodyPr/>
          <a:lstStyle/>
          <a:p>
            <a:pPr>
              <a:defRPr/>
            </a:pPr>
            <a:fld id="{9F41EF36-3479-D646-AE75-60C5985D4C10}" type="datetime1">
              <a:rPr lang="en-US" smtClean="0"/>
              <a:pPr>
                <a:defRPr/>
              </a:pPr>
              <a:t>3/6/23</a:t>
            </a:fld>
            <a:endParaRPr lang="en-US"/>
          </a:p>
        </p:txBody>
      </p:sp>
      <p:sp>
        <p:nvSpPr>
          <p:cNvPr id="5" name="Slide Number Placeholder 4"/>
          <p:cNvSpPr>
            <a:spLocks noGrp="1"/>
          </p:cNvSpPr>
          <p:nvPr>
            <p:ph type="sldNum" sz="quarter" idx="12"/>
          </p:nvPr>
        </p:nvSpPr>
        <p:spPr/>
        <p:txBody>
          <a:bodyPr/>
          <a:lstStyle/>
          <a:p>
            <a:pPr>
              <a:defRPr/>
            </a:pPr>
            <a:fld id="{23238958-D4FD-B04D-A2BE-C00CAC6970D3}" type="slidenum">
              <a:rPr lang="en-US" smtClean="0"/>
              <a:pPr>
                <a:defRPr/>
              </a:pPr>
              <a:t>39</a:t>
            </a:fld>
            <a:endParaRPr lang="en-US"/>
          </a:p>
        </p:txBody>
      </p:sp>
    </p:spTree>
    <p:extLst>
      <p:ext uri="{BB962C8B-B14F-4D97-AF65-F5344CB8AC3E}">
        <p14:creationId xmlns:p14="http://schemas.microsoft.com/office/powerpoint/2010/main" val="68690859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E89AC88D-9D2B-E542-A770-E30282B94CA9}" type="datetime1">
              <a:rPr lang="en-US" smtClean="0"/>
              <a:pPr eaLnBrk="1" hangingPunct="1">
                <a:defRPr/>
              </a:pPr>
              <a:t>3/6/23</a:t>
            </a:fld>
            <a:endParaRPr lang="en-US"/>
          </a:p>
        </p:txBody>
      </p:sp>
      <p:sp>
        <p:nvSpPr>
          <p:cNvPr id="5123" name="Slide Number Placeholder 5"/>
          <p:cNvSpPr>
            <a:spLocks noGrp="1"/>
          </p:cNvSpPr>
          <p:nvPr>
            <p:ph type="sldNum" sz="quarter" idx="12"/>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7EDE869C-3AB1-1245-B05B-151D108BC490}" type="slidenum">
              <a:rPr lang="en-US" smtClean="0"/>
              <a:pPr eaLnBrk="1" hangingPunct="1">
                <a:defRPr/>
              </a:pPr>
              <a:t>4</a:t>
            </a:fld>
            <a:endParaRPr lang="en-US"/>
          </a:p>
        </p:txBody>
      </p:sp>
      <p:sp>
        <p:nvSpPr>
          <p:cNvPr id="5124" name="Rectangle 4"/>
          <p:cNvSpPr>
            <a:spLocks noGrp="1" noChangeArrowheads="1"/>
          </p:cNvSpPr>
          <p:nvPr>
            <p:ph type="title"/>
          </p:nvPr>
        </p:nvSpPr>
        <p:spPr/>
        <p:txBody>
          <a:bodyPr/>
          <a:lstStyle/>
          <a:p>
            <a:pPr eaLnBrk="1" hangingPunct="1">
              <a:defRPr/>
            </a:pPr>
            <a:r>
              <a:rPr lang="en-US" dirty="0">
                <a:latin typeface="Times New Roman" charset="0"/>
                <a:cs typeface="+mj-cs"/>
              </a:rPr>
              <a:t>Entrainment/Alignment/Adaptation: </a:t>
            </a:r>
            <a:r>
              <a:rPr lang="en-US" i="1" dirty="0">
                <a:latin typeface="Times New Roman" charset="0"/>
                <a:cs typeface="+mj-cs"/>
              </a:rPr>
              <a:t>The Chameleon Effect</a:t>
            </a:r>
          </a:p>
        </p:txBody>
      </p:sp>
      <p:sp>
        <p:nvSpPr>
          <p:cNvPr id="5125" name="Rectangle 5"/>
          <p:cNvSpPr>
            <a:spLocks noGrp="1" noChangeArrowheads="1"/>
          </p:cNvSpPr>
          <p:nvPr>
            <p:ph type="body" idx="1"/>
          </p:nvPr>
        </p:nvSpPr>
        <p:spPr>
          <a:xfrm>
            <a:off x="457200" y="1600200"/>
            <a:ext cx="8229600" cy="4756150"/>
          </a:xfrm>
        </p:spPr>
        <p:txBody>
          <a:bodyPr>
            <a:normAutofit/>
          </a:bodyPr>
          <a:lstStyle/>
          <a:p>
            <a:pPr>
              <a:defRPr/>
            </a:pPr>
            <a:r>
              <a:rPr lang="en-US" dirty="0">
                <a:solidFill>
                  <a:srgbClr val="FF0000"/>
                </a:solidFill>
                <a:latin typeface="Times New Roman" charset="0"/>
                <a:cs typeface="+mn-cs"/>
              </a:rPr>
              <a:t>Speech Accommodation Theory</a:t>
            </a:r>
            <a:r>
              <a:rPr lang="en-US" dirty="0">
                <a:solidFill>
                  <a:srgbClr val="000000"/>
                </a:solidFill>
                <a:latin typeface="Times New Roman" charset="0"/>
                <a:cs typeface="+mn-cs"/>
              </a:rPr>
              <a:t>:  “</a:t>
            </a:r>
            <a:r>
              <a:rPr lang="en-US" i="1" dirty="0">
                <a:latin typeface="Times New Roman" charset="0"/>
                <a:cs typeface="+mn-cs"/>
              </a:rPr>
              <a:t>In conversation, people tend to adapt their communicative behavior to that of their conversational partner.” (Giles et al </a:t>
            </a:r>
            <a:r>
              <a:rPr lang="fr-FR" i="1" dirty="0">
                <a:latin typeface="Times New Roman" charset="0"/>
                <a:cs typeface="+mn-cs"/>
              </a:rPr>
              <a:t>’</a:t>
            </a:r>
            <a:r>
              <a:rPr lang="en-US" i="1" dirty="0">
                <a:latin typeface="Times New Roman" charset="0"/>
                <a:cs typeface="+mn-cs"/>
              </a:rPr>
              <a:t>87)</a:t>
            </a:r>
          </a:p>
          <a:p>
            <a:pPr lvl="2"/>
            <a:r>
              <a:rPr lang="en-US" b="1" i="1" dirty="0"/>
              <a:t>Chameleon Effect:</a:t>
            </a:r>
            <a:r>
              <a:rPr lang="en-US" dirty="0">
                <a:solidFill>
                  <a:srgbClr val="FF0000"/>
                </a:solidFill>
              </a:rPr>
              <a:t> Non-conscious </a:t>
            </a:r>
            <a:r>
              <a:rPr lang="en-US" b="1" i="1" dirty="0">
                <a:solidFill>
                  <a:srgbClr val="FF0000"/>
                </a:solidFill>
              </a:rPr>
              <a:t>mimicry</a:t>
            </a:r>
            <a:r>
              <a:rPr lang="en-US" dirty="0">
                <a:solidFill>
                  <a:srgbClr val="FF0000"/>
                </a:solidFill>
              </a:rPr>
              <a:t> </a:t>
            </a:r>
            <a:r>
              <a:rPr lang="en-US" dirty="0"/>
              <a:t>of the postures, mannerisms, facial expressions, and other behaviors of one's interaction partners </a:t>
            </a:r>
            <a:r>
              <a:rPr lang="en-US" sz="1600" dirty="0"/>
              <a:t>(Chartrand &amp; </a:t>
            </a:r>
            <a:r>
              <a:rPr lang="en-US" sz="1600" dirty="0" err="1"/>
              <a:t>Bargh</a:t>
            </a:r>
            <a:r>
              <a:rPr lang="en-US" sz="1600" dirty="0"/>
              <a:t> 1999). </a:t>
            </a:r>
            <a:endParaRPr lang="en-US" altLang="zh-CN" dirty="0"/>
          </a:p>
          <a:p>
            <a:pPr lvl="2"/>
            <a:r>
              <a:rPr lang="en-US" b="1" i="1" dirty="0"/>
              <a:t>Perception-behavior link</a:t>
            </a:r>
            <a:r>
              <a:rPr lang="en-US" dirty="0"/>
              <a:t>: the </a:t>
            </a:r>
            <a:r>
              <a:rPr lang="en-US" dirty="0">
                <a:solidFill>
                  <a:srgbClr val="FF0000"/>
                </a:solidFill>
              </a:rPr>
              <a:t>underlying mechanism </a:t>
            </a:r>
            <a:r>
              <a:rPr lang="en-US" dirty="0"/>
              <a:t>for the Chameleon Effect --- “ Unintentional, </a:t>
            </a:r>
            <a:r>
              <a:rPr lang="en-US" dirty="0">
                <a:solidFill>
                  <a:srgbClr val="FF0000"/>
                </a:solidFill>
              </a:rPr>
              <a:t>non-conscious </a:t>
            </a:r>
            <a:r>
              <a:rPr lang="en-US" b="1" i="1" dirty="0">
                <a:solidFill>
                  <a:srgbClr val="FF0000"/>
                </a:solidFill>
              </a:rPr>
              <a:t>effects</a:t>
            </a:r>
            <a:r>
              <a:rPr lang="en-US" dirty="0">
                <a:solidFill>
                  <a:srgbClr val="FF0000"/>
                </a:solidFill>
              </a:rPr>
              <a:t> </a:t>
            </a:r>
            <a:r>
              <a:rPr lang="en-US" dirty="0"/>
              <a:t>of social perception on social behavior”</a:t>
            </a:r>
            <a:r>
              <a:rPr lang="en-US" sz="1600" dirty="0"/>
              <a:t> (Chartrand, Maddux, &amp; </a:t>
            </a:r>
            <a:r>
              <a:rPr lang="en-US" sz="1600" dirty="0" err="1"/>
              <a:t>Lakin</a:t>
            </a:r>
            <a:r>
              <a:rPr lang="en-US" sz="1600" dirty="0"/>
              <a:t>, 2005)</a:t>
            </a:r>
            <a:endParaRPr lang="zh-CN" altLang="en-US" sz="1600" dirty="0"/>
          </a:p>
          <a:p>
            <a:pPr eaLnBrk="1" hangingPunct="1">
              <a:defRPr/>
            </a:pPr>
            <a:endParaRPr lang="en-US" i="1" dirty="0">
              <a:latin typeface="Times New Roman" charset="0"/>
              <a:cs typeface="+mn-cs"/>
            </a:endParaRPr>
          </a:p>
          <a:p>
            <a:pPr eaLnBrk="1" hangingPunct="1">
              <a:defRPr/>
            </a:pPr>
            <a:endParaRPr lang="en-US" b="1" dirty="0">
              <a:latin typeface="Times New Roman" charset="0"/>
              <a:cs typeface="+mn-cs"/>
            </a:endParaRPr>
          </a:p>
          <a:p>
            <a:pPr lvl="1" eaLnBrk="1" hangingPunct="1">
              <a:defRPr/>
            </a:pPr>
            <a:endParaRPr lang="en-US" dirty="0">
              <a:latin typeface="Times New Roman" charset="0"/>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8000"/>
            <a:ext cx="8229600" cy="5618163"/>
          </a:xfrm>
        </p:spPr>
        <p:txBody>
          <a:bodyPr>
            <a:normAutofit fontScale="92500" lnSpcReduction="10000"/>
          </a:bodyPr>
          <a:lstStyle/>
          <a:p>
            <a:pPr lvl="1"/>
            <a:r>
              <a:rPr lang="en-US" dirty="0">
                <a:solidFill>
                  <a:srgbClr val="FF0000"/>
                </a:solidFill>
              </a:rPr>
              <a:t>Encouraging</a:t>
            </a:r>
            <a:r>
              <a:rPr lang="en-US" dirty="0"/>
              <a:t> his/her partner? </a:t>
            </a:r>
          </a:p>
          <a:p>
            <a:pPr lvl="1"/>
            <a:r>
              <a:rPr lang="en-US" dirty="0"/>
              <a:t>Trying to </a:t>
            </a:r>
            <a:r>
              <a:rPr lang="en-US" dirty="0">
                <a:solidFill>
                  <a:srgbClr val="FF0000"/>
                </a:solidFill>
              </a:rPr>
              <a:t>dominate</a:t>
            </a:r>
            <a:r>
              <a:rPr lang="en-US" dirty="0"/>
              <a:t> the conversation?</a:t>
            </a:r>
          </a:p>
          <a:p>
            <a:pPr lvl="1"/>
            <a:r>
              <a:rPr lang="en-US" dirty="0"/>
              <a:t>Making him/herself </a:t>
            </a:r>
            <a:r>
              <a:rPr lang="en-US" dirty="0">
                <a:solidFill>
                  <a:srgbClr val="FF0000"/>
                </a:solidFill>
              </a:rPr>
              <a:t>clear</a:t>
            </a:r>
            <a:r>
              <a:rPr lang="en-US" dirty="0"/>
              <a:t>? </a:t>
            </a:r>
          </a:p>
          <a:p>
            <a:pPr lvl="1"/>
            <a:r>
              <a:rPr lang="en-US" dirty="0">
                <a:solidFill>
                  <a:srgbClr val="FF0000"/>
                </a:solidFill>
              </a:rPr>
              <a:t>Planning</a:t>
            </a:r>
            <a:r>
              <a:rPr lang="en-US" dirty="0"/>
              <a:t> what s/he is going to say? </a:t>
            </a:r>
          </a:p>
          <a:p>
            <a:pPr lvl="1"/>
            <a:r>
              <a:rPr lang="en-US" dirty="0">
                <a:solidFill>
                  <a:srgbClr val="FF0000"/>
                </a:solidFill>
              </a:rPr>
              <a:t>Polite</a:t>
            </a:r>
            <a:r>
              <a:rPr lang="en-US" dirty="0"/>
              <a:t>?</a:t>
            </a:r>
          </a:p>
          <a:p>
            <a:pPr lvl="1"/>
            <a:r>
              <a:rPr lang="en-US" dirty="0"/>
              <a:t>Trying to be </a:t>
            </a:r>
            <a:r>
              <a:rPr lang="en-US" dirty="0">
                <a:solidFill>
                  <a:srgbClr val="FF0000"/>
                </a:solidFill>
              </a:rPr>
              <a:t>liked</a:t>
            </a:r>
          </a:p>
          <a:p>
            <a:r>
              <a:rPr lang="en-US" dirty="0"/>
              <a:t>Questions about the conversation</a:t>
            </a:r>
          </a:p>
          <a:p>
            <a:pPr lvl="1"/>
            <a:r>
              <a:rPr lang="en-US" dirty="0"/>
              <a:t>Does it </a:t>
            </a:r>
            <a:r>
              <a:rPr lang="en-US" dirty="0">
                <a:solidFill>
                  <a:srgbClr val="FF0000"/>
                </a:solidFill>
              </a:rPr>
              <a:t>flow naturally</a:t>
            </a:r>
            <a:r>
              <a:rPr lang="en-US" dirty="0"/>
              <a:t> or is it </a:t>
            </a:r>
            <a:r>
              <a:rPr lang="en-US" dirty="0">
                <a:solidFill>
                  <a:srgbClr val="FF0000"/>
                </a:solidFill>
              </a:rPr>
              <a:t>awkward</a:t>
            </a:r>
            <a:r>
              <a:rPr lang="en-US" dirty="0"/>
              <a:t>?</a:t>
            </a:r>
          </a:p>
          <a:p>
            <a:pPr lvl="1"/>
            <a:r>
              <a:rPr lang="en-US" dirty="0"/>
              <a:t>Are the participants </a:t>
            </a:r>
            <a:r>
              <a:rPr lang="en-US" dirty="0">
                <a:solidFill>
                  <a:srgbClr val="FF0000"/>
                </a:solidFill>
              </a:rPr>
              <a:t>having trouble understanding </a:t>
            </a:r>
            <a:r>
              <a:rPr lang="en-US" dirty="0"/>
              <a:t>each other? </a:t>
            </a:r>
          </a:p>
          <a:p>
            <a:pPr lvl="1"/>
            <a:r>
              <a:rPr lang="en-US" dirty="0"/>
              <a:t>Which person do you </a:t>
            </a:r>
            <a:r>
              <a:rPr lang="en-US" dirty="0">
                <a:solidFill>
                  <a:srgbClr val="FF0000"/>
                </a:solidFill>
              </a:rPr>
              <a:t>like more</a:t>
            </a:r>
            <a:r>
              <a:rPr lang="en-US" dirty="0"/>
              <a:t>? </a:t>
            </a:r>
          </a:p>
          <a:p>
            <a:pPr lvl="1"/>
            <a:r>
              <a:rPr lang="en-US" dirty="0"/>
              <a:t>Who would you </a:t>
            </a:r>
            <a:r>
              <a:rPr lang="en-US" dirty="0">
                <a:solidFill>
                  <a:srgbClr val="FF0000"/>
                </a:solidFill>
              </a:rPr>
              <a:t>rather have as a partner</a:t>
            </a:r>
            <a:r>
              <a:rPr lang="en-US" dirty="0"/>
              <a:t>?</a:t>
            </a:r>
          </a:p>
          <a:p>
            <a:endParaRPr lang="en-US" dirty="0"/>
          </a:p>
        </p:txBody>
      </p:sp>
      <p:sp>
        <p:nvSpPr>
          <p:cNvPr id="4" name="Date Placeholder 3"/>
          <p:cNvSpPr>
            <a:spLocks noGrp="1"/>
          </p:cNvSpPr>
          <p:nvPr>
            <p:ph type="dt" sz="half" idx="10"/>
          </p:nvPr>
        </p:nvSpPr>
        <p:spPr/>
        <p:txBody>
          <a:bodyPr/>
          <a:lstStyle/>
          <a:p>
            <a:pPr>
              <a:defRPr/>
            </a:pPr>
            <a:fld id="{9F41EF36-3479-D646-AE75-60C5985D4C10}" type="datetime1">
              <a:rPr lang="en-US" smtClean="0"/>
              <a:pPr>
                <a:defRPr/>
              </a:pPr>
              <a:t>3/6/23</a:t>
            </a:fld>
            <a:endParaRPr lang="en-US"/>
          </a:p>
        </p:txBody>
      </p:sp>
      <p:sp>
        <p:nvSpPr>
          <p:cNvPr id="5" name="Slide Number Placeholder 4"/>
          <p:cNvSpPr>
            <a:spLocks noGrp="1"/>
          </p:cNvSpPr>
          <p:nvPr>
            <p:ph type="sldNum" sz="quarter" idx="12"/>
          </p:nvPr>
        </p:nvSpPr>
        <p:spPr/>
        <p:txBody>
          <a:bodyPr/>
          <a:lstStyle/>
          <a:p>
            <a:pPr>
              <a:defRPr/>
            </a:pPr>
            <a:fld id="{23238958-D4FD-B04D-A2BE-C00CAC6970D3}" type="slidenum">
              <a:rPr lang="en-US" smtClean="0"/>
              <a:pPr>
                <a:defRPr/>
              </a:pPr>
              <a:t>40</a:t>
            </a:fld>
            <a:endParaRPr lang="en-US"/>
          </a:p>
        </p:txBody>
      </p:sp>
    </p:spTree>
    <p:extLst>
      <p:ext uri="{BB962C8B-B14F-4D97-AF65-F5344CB8AC3E}">
        <p14:creationId xmlns:p14="http://schemas.microsoft.com/office/powerpoint/2010/main" val="1086423914"/>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Hypotheses from Literature</a:t>
            </a:r>
          </a:p>
        </p:txBody>
      </p:sp>
      <p:sp>
        <p:nvSpPr>
          <p:cNvPr id="3" name="Content Placeholder 2"/>
          <p:cNvSpPr>
            <a:spLocks noGrp="1"/>
          </p:cNvSpPr>
          <p:nvPr>
            <p:ph idx="1"/>
          </p:nvPr>
        </p:nvSpPr>
        <p:spPr/>
        <p:txBody>
          <a:bodyPr>
            <a:normAutofit fontScale="92500" lnSpcReduction="10000"/>
          </a:bodyPr>
          <a:lstStyle/>
          <a:p>
            <a:r>
              <a:rPr lang="en-US" dirty="0">
                <a:solidFill>
                  <a:srgbClr val="0000FF"/>
                </a:solidFill>
              </a:rPr>
              <a:t>Communication Accommodation Theory </a:t>
            </a:r>
          </a:p>
          <a:p>
            <a:pPr lvl="1"/>
            <a:r>
              <a:rPr lang="en-US" dirty="0">
                <a:solidFill>
                  <a:srgbClr val="FF0000"/>
                </a:solidFill>
              </a:rPr>
              <a:t>Giving encouragement: </a:t>
            </a:r>
            <a:r>
              <a:rPr lang="en-US" dirty="0"/>
              <a:t>positively correlated with entrainment</a:t>
            </a:r>
          </a:p>
          <a:p>
            <a:pPr lvl="1"/>
            <a:r>
              <a:rPr lang="en-US" dirty="0"/>
              <a:t>Conversational </a:t>
            </a:r>
            <a:r>
              <a:rPr lang="en-US" dirty="0">
                <a:solidFill>
                  <a:srgbClr val="FF0000"/>
                </a:solidFill>
              </a:rPr>
              <a:t>awkwardness:</a:t>
            </a:r>
            <a:r>
              <a:rPr lang="en-US" dirty="0"/>
              <a:t> negatively correlated with entrainment</a:t>
            </a:r>
          </a:p>
          <a:p>
            <a:r>
              <a:rPr lang="en-US" dirty="0">
                <a:solidFill>
                  <a:srgbClr val="0000FF"/>
                </a:solidFill>
              </a:rPr>
              <a:t>Similarity-Attraction Theory</a:t>
            </a:r>
          </a:p>
          <a:p>
            <a:pPr lvl="1"/>
            <a:r>
              <a:rPr lang="en-US" dirty="0">
                <a:solidFill>
                  <a:srgbClr val="FF0000"/>
                </a:solidFill>
              </a:rPr>
              <a:t>Trying to be liked:</a:t>
            </a:r>
            <a:r>
              <a:rPr lang="en-US" dirty="0"/>
              <a:t> positively correlated?</a:t>
            </a:r>
          </a:p>
          <a:p>
            <a:r>
              <a:rPr lang="en-US" dirty="0">
                <a:solidFill>
                  <a:srgbClr val="0000FF"/>
                </a:solidFill>
              </a:rPr>
              <a:t>Dependency Over-Accommodation </a:t>
            </a:r>
            <a:r>
              <a:rPr lang="en-US" dirty="0"/>
              <a:t>occurs when an interlocutor appears to be trying to dominate or control the conversation: </a:t>
            </a:r>
            <a:r>
              <a:rPr lang="en-US" dirty="0">
                <a:solidFill>
                  <a:srgbClr val="FF0000"/>
                </a:solidFill>
              </a:rPr>
              <a:t>excessive entrainment </a:t>
            </a:r>
            <a:r>
              <a:rPr lang="en-US" dirty="0"/>
              <a:t>(West &amp; Turner, 2009).</a:t>
            </a:r>
          </a:p>
        </p:txBody>
      </p:sp>
      <p:sp>
        <p:nvSpPr>
          <p:cNvPr id="4" name="Date Placeholder 3"/>
          <p:cNvSpPr>
            <a:spLocks noGrp="1"/>
          </p:cNvSpPr>
          <p:nvPr>
            <p:ph type="dt" sz="half" idx="10"/>
          </p:nvPr>
        </p:nvSpPr>
        <p:spPr/>
        <p:txBody>
          <a:bodyPr/>
          <a:lstStyle/>
          <a:p>
            <a:pPr>
              <a:defRPr/>
            </a:pPr>
            <a:fld id="{9F41EF36-3479-D646-AE75-60C5985D4C10}" type="datetime1">
              <a:rPr lang="en-US" smtClean="0"/>
              <a:pPr>
                <a:defRPr/>
              </a:pPr>
              <a:t>3/6/23</a:t>
            </a:fld>
            <a:endParaRPr lang="en-US"/>
          </a:p>
        </p:txBody>
      </p:sp>
      <p:sp>
        <p:nvSpPr>
          <p:cNvPr id="5" name="Slide Number Placeholder 4"/>
          <p:cNvSpPr>
            <a:spLocks noGrp="1"/>
          </p:cNvSpPr>
          <p:nvPr>
            <p:ph type="sldNum" sz="quarter" idx="12"/>
          </p:nvPr>
        </p:nvSpPr>
        <p:spPr/>
        <p:txBody>
          <a:bodyPr/>
          <a:lstStyle/>
          <a:p>
            <a:pPr>
              <a:defRPr/>
            </a:pPr>
            <a:fld id="{23238958-D4FD-B04D-A2BE-C00CAC6970D3}" type="slidenum">
              <a:rPr lang="en-US" smtClean="0"/>
              <a:pPr>
                <a:defRPr/>
              </a:pPr>
              <a:t>41</a:t>
            </a:fld>
            <a:endParaRPr lang="en-US"/>
          </a:p>
        </p:txBody>
      </p:sp>
    </p:spTree>
    <p:extLst>
      <p:ext uri="{BB962C8B-B14F-4D97-AF65-F5344CB8AC3E}">
        <p14:creationId xmlns:p14="http://schemas.microsoft.com/office/powerpoint/2010/main" val="1620755804"/>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Findings vs. Hypotheses</a:t>
            </a:r>
          </a:p>
        </p:txBody>
      </p:sp>
      <p:sp>
        <p:nvSpPr>
          <p:cNvPr id="3" name="Content Placeholder 2"/>
          <p:cNvSpPr>
            <a:spLocks noGrp="1"/>
          </p:cNvSpPr>
          <p:nvPr>
            <p:ph idx="1"/>
          </p:nvPr>
        </p:nvSpPr>
        <p:spPr/>
        <p:txBody>
          <a:bodyPr>
            <a:normAutofit fontScale="92500" lnSpcReduction="10000"/>
          </a:bodyPr>
          <a:lstStyle/>
          <a:p>
            <a:r>
              <a:rPr lang="en-US" dirty="0"/>
              <a:t>From Communication Accommodation Theory </a:t>
            </a:r>
          </a:p>
          <a:p>
            <a:pPr lvl="1"/>
            <a:r>
              <a:rPr lang="en-US" b="1" dirty="0">
                <a:solidFill>
                  <a:srgbClr val="FF0000"/>
                </a:solidFill>
              </a:rPr>
              <a:t>Perceiving to be giving encouragement: </a:t>
            </a:r>
            <a:r>
              <a:rPr lang="en-US" b="1" dirty="0"/>
              <a:t>positively correlated </a:t>
            </a:r>
            <a:r>
              <a:rPr lang="en-US" dirty="0"/>
              <a:t>with entrainment</a:t>
            </a:r>
          </a:p>
          <a:p>
            <a:pPr lvl="1"/>
            <a:r>
              <a:rPr lang="en-US" b="1" dirty="0">
                <a:solidFill>
                  <a:srgbClr val="FF0000"/>
                </a:solidFill>
              </a:rPr>
              <a:t>Perceived conversational awkwardness: </a:t>
            </a:r>
            <a:r>
              <a:rPr lang="en-US" dirty="0"/>
              <a:t>(in fact, a weak </a:t>
            </a:r>
            <a:r>
              <a:rPr lang="en-US" b="1" i="1" dirty="0"/>
              <a:t>positive</a:t>
            </a:r>
            <a:r>
              <a:rPr lang="en-US" dirty="0"/>
              <a:t> correlation)</a:t>
            </a:r>
          </a:p>
          <a:p>
            <a:r>
              <a:rPr lang="en-US" dirty="0"/>
              <a:t>Based on Similarity-Attraction Theory</a:t>
            </a:r>
          </a:p>
          <a:p>
            <a:pPr lvl="1"/>
            <a:r>
              <a:rPr lang="en-US" b="1" dirty="0">
                <a:solidFill>
                  <a:srgbClr val="FF0000"/>
                </a:solidFill>
              </a:rPr>
              <a:t>Perceived as trying to be liked: </a:t>
            </a:r>
            <a:r>
              <a:rPr lang="en-US" b="1" dirty="0"/>
              <a:t>positively correlated </a:t>
            </a:r>
            <a:r>
              <a:rPr lang="en-US" dirty="0"/>
              <a:t>(but raters </a:t>
            </a:r>
            <a:r>
              <a:rPr lang="en-US" b="1" i="1" dirty="0"/>
              <a:t>dis-preferred</a:t>
            </a:r>
            <a:r>
              <a:rPr lang="en-US" b="1" dirty="0"/>
              <a:t> </a:t>
            </a:r>
            <a:r>
              <a:rPr lang="en-US" dirty="0"/>
              <a:t>these speakers)</a:t>
            </a:r>
            <a:endParaRPr lang="en-US" b="1" dirty="0"/>
          </a:p>
          <a:p>
            <a:pPr lvl="1"/>
            <a:r>
              <a:rPr lang="en-US" b="1" dirty="0"/>
              <a:t>No correlation </a:t>
            </a:r>
            <a:r>
              <a:rPr lang="en-US" dirty="0"/>
              <a:t>between </a:t>
            </a:r>
            <a:r>
              <a:rPr lang="en-US" b="1" dirty="0">
                <a:solidFill>
                  <a:srgbClr val="FF0000"/>
                </a:solidFill>
              </a:rPr>
              <a:t>perceived dominance </a:t>
            </a:r>
            <a:r>
              <a:rPr lang="en-US" dirty="0"/>
              <a:t>and entrainment: no Dependency-Over-Accommodation?</a:t>
            </a:r>
          </a:p>
        </p:txBody>
      </p:sp>
      <p:sp>
        <p:nvSpPr>
          <p:cNvPr id="4" name="Date Placeholder 3"/>
          <p:cNvSpPr>
            <a:spLocks noGrp="1"/>
          </p:cNvSpPr>
          <p:nvPr>
            <p:ph type="dt" sz="half" idx="10"/>
          </p:nvPr>
        </p:nvSpPr>
        <p:spPr/>
        <p:txBody>
          <a:bodyPr/>
          <a:lstStyle/>
          <a:p>
            <a:pPr>
              <a:defRPr/>
            </a:pPr>
            <a:fld id="{9F41EF36-3479-D646-AE75-60C5985D4C10}" type="datetime1">
              <a:rPr lang="en-US" smtClean="0"/>
              <a:pPr>
                <a:defRPr/>
              </a:pPr>
              <a:t>3/6/23</a:t>
            </a:fld>
            <a:endParaRPr lang="en-US"/>
          </a:p>
        </p:txBody>
      </p:sp>
      <p:sp>
        <p:nvSpPr>
          <p:cNvPr id="5" name="Slide Number Placeholder 4"/>
          <p:cNvSpPr>
            <a:spLocks noGrp="1"/>
          </p:cNvSpPr>
          <p:nvPr>
            <p:ph type="sldNum" sz="quarter" idx="12"/>
          </p:nvPr>
        </p:nvSpPr>
        <p:spPr/>
        <p:txBody>
          <a:bodyPr/>
          <a:lstStyle/>
          <a:p>
            <a:pPr>
              <a:defRPr/>
            </a:pPr>
            <a:fld id="{23238958-D4FD-B04D-A2BE-C00CAC6970D3}" type="slidenum">
              <a:rPr lang="en-US" smtClean="0"/>
              <a:pPr>
                <a:defRPr/>
              </a:pPr>
              <a:t>42</a:t>
            </a:fld>
            <a:endParaRPr lang="en-US" dirty="0"/>
          </a:p>
        </p:txBody>
      </p:sp>
    </p:spTree>
    <p:extLst>
      <p:ext uri="{BB962C8B-B14F-4D97-AF65-F5344CB8AC3E}">
        <p14:creationId xmlns:p14="http://schemas.microsoft.com/office/powerpoint/2010/main" val="1242016645"/>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Entrainment in Higher Level Prosodic Features </a:t>
            </a:r>
            <a:r>
              <a:rPr lang="en-US" sz="2700" dirty="0"/>
              <a:t>(</a:t>
            </a:r>
            <a:r>
              <a:rPr lang="en-US" sz="2700" dirty="0" err="1"/>
              <a:t>Gravano</a:t>
            </a:r>
            <a:r>
              <a:rPr lang="en-US" sz="2700" dirty="0"/>
              <a:t> et al ‘14)</a:t>
            </a:r>
          </a:p>
        </p:txBody>
      </p:sp>
      <p:sp>
        <p:nvSpPr>
          <p:cNvPr id="3" name="Content Placeholder 2"/>
          <p:cNvSpPr>
            <a:spLocks noGrp="1"/>
          </p:cNvSpPr>
          <p:nvPr>
            <p:ph idx="1"/>
          </p:nvPr>
        </p:nvSpPr>
        <p:spPr/>
        <p:txBody>
          <a:bodyPr>
            <a:normAutofit fontScale="92500"/>
          </a:bodyPr>
          <a:lstStyle/>
          <a:p>
            <a:r>
              <a:rPr lang="en-US" b="1" dirty="0" err="1">
                <a:solidFill>
                  <a:srgbClr val="FF3300"/>
                </a:solidFill>
              </a:rPr>
              <a:t>ToBI</a:t>
            </a:r>
            <a:r>
              <a:rPr lang="en-US" b="1" dirty="0">
                <a:solidFill>
                  <a:srgbClr val="FF3300"/>
                </a:solidFill>
              </a:rPr>
              <a:t> annotation </a:t>
            </a:r>
            <a:r>
              <a:rPr lang="en-US" dirty="0"/>
              <a:t>of Columbia Games Corpus</a:t>
            </a:r>
          </a:p>
          <a:p>
            <a:pPr lvl="1"/>
            <a:r>
              <a:rPr lang="en-US" dirty="0"/>
              <a:t>Three expert labelers using the </a:t>
            </a:r>
            <a:r>
              <a:rPr lang="en-US" dirty="0" err="1"/>
              <a:t>ToBI</a:t>
            </a:r>
            <a:r>
              <a:rPr lang="en-US" dirty="0"/>
              <a:t> conventions:</a:t>
            </a:r>
          </a:p>
          <a:p>
            <a:pPr lvl="1"/>
            <a:r>
              <a:rPr lang="en-US" dirty="0"/>
              <a:t>Tonal tier: targets in the F0 contour</a:t>
            </a:r>
          </a:p>
          <a:p>
            <a:pPr lvl="2"/>
            <a:r>
              <a:rPr lang="en-US" dirty="0">
                <a:solidFill>
                  <a:srgbClr val="FF3300"/>
                </a:solidFill>
              </a:rPr>
              <a:t>Pitch accents</a:t>
            </a:r>
            <a:r>
              <a:rPr lang="en-US" dirty="0"/>
              <a:t>: H*, L*, L+H*, L*+H, H*+L, </a:t>
            </a:r>
            <a:r>
              <a:rPr lang="en-US" dirty="0" err="1"/>
              <a:t>downstep</a:t>
            </a:r>
            <a:endParaRPr lang="en-US" dirty="0"/>
          </a:p>
          <a:p>
            <a:pPr lvl="2"/>
            <a:r>
              <a:rPr lang="en-US" dirty="0">
                <a:solidFill>
                  <a:srgbClr val="FF3300"/>
                </a:solidFill>
              </a:rPr>
              <a:t>Phrase accents</a:t>
            </a:r>
            <a:r>
              <a:rPr lang="en-US" dirty="0"/>
              <a:t>: H-, L-, !H-</a:t>
            </a:r>
          </a:p>
          <a:p>
            <a:pPr lvl="2"/>
            <a:r>
              <a:rPr lang="en-US" dirty="0">
                <a:solidFill>
                  <a:srgbClr val="FF3300"/>
                </a:solidFill>
              </a:rPr>
              <a:t>Boundary tones</a:t>
            </a:r>
            <a:r>
              <a:rPr lang="en-US" dirty="0"/>
              <a:t>: H%, L%.</a:t>
            </a:r>
          </a:p>
          <a:p>
            <a:pPr lvl="1"/>
            <a:r>
              <a:rPr lang="en-US" dirty="0">
                <a:solidFill>
                  <a:srgbClr val="FF3300"/>
                </a:solidFill>
              </a:rPr>
              <a:t>Orthographic</a:t>
            </a:r>
            <a:r>
              <a:rPr lang="en-US" dirty="0"/>
              <a:t> tier: time-aligned words</a:t>
            </a:r>
          </a:p>
          <a:p>
            <a:pPr lvl="1"/>
            <a:r>
              <a:rPr lang="en-US" dirty="0">
                <a:solidFill>
                  <a:srgbClr val="FF3300"/>
                </a:solidFill>
              </a:rPr>
              <a:t>Break index </a:t>
            </a:r>
            <a:r>
              <a:rPr lang="en-US" dirty="0"/>
              <a:t>tier: degrees of juncture (0-4)</a:t>
            </a:r>
          </a:p>
          <a:p>
            <a:pPr lvl="1"/>
            <a:r>
              <a:rPr lang="en-US" dirty="0" err="1">
                <a:solidFill>
                  <a:srgbClr val="FF3300"/>
                </a:solidFill>
              </a:rPr>
              <a:t>Misc</a:t>
            </a:r>
            <a:r>
              <a:rPr lang="en-US" dirty="0">
                <a:solidFill>
                  <a:srgbClr val="FF3300"/>
                </a:solidFill>
              </a:rPr>
              <a:t> </a:t>
            </a:r>
            <a:r>
              <a:rPr lang="en-US" dirty="0"/>
              <a:t>tier: laughs, disfluencies, etc.</a:t>
            </a:r>
          </a:p>
          <a:p>
            <a:endParaRPr lang="en-US" dirty="0"/>
          </a:p>
        </p:txBody>
      </p:sp>
    </p:spTree>
    <p:extLst>
      <p:ext uri="{BB962C8B-B14F-4D97-AF65-F5344CB8AC3E}">
        <p14:creationId xmlns:p14="http://schemas.microsoft.com/office/powerpoint/2010/main" val="211758052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7156" y="1653646"/>
            <a:ext cx="4948144" cy="3504935"/>
          </a:xfrm>
        </p:spPr>
      </p:pic>
    </p:spTree>
    <p:extLst>
      <p:ext uri="{BB962C8B-B14F-4D97-AF65-F5344CB8AC3E}">
        <p14:creationId xmlns:p14="http://schemas.microsoft.com/office/powerpoint/2010/main" val="2076952819"/>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Entrainment on Pitch Contours and Social Variables </a:t>
            </a:r>
            <a:r>
              <a:rPr lang="en-US" sz="2400" dirty="0"/>
              <a:t>(</a:t>
            </a:r>
            <a:r>
              <a:rPr lang="en-US" sz="2400" dirty="0" err="1"/>
              <a:t>Gravano</a:t>
            </a:r>
            <a:r>
              <a:rPr lang="en-US" sz="2400" dirty="0"/>
              <a:t> et al </a:t>
            </a:r>
            <a:r>
              <a:rPr lang="fr-FR" sz="2400" dirty="0"/>
              <a:t>’</a:t>
            </a:r>
            <a:r>
              <a:rPr lang="en-US" sz="2400" dirty="0"/>
              <a:t>14, ‘15)</a:t>
            </a:r>
          </a:p>
        </p:txBody>
      </p:sp>
      <p:sp>
        <p:nvSpPr>
          <p:cNvPr id="3" name="Content Placeholder 2"/>
          <p:cNvSpPr>
            <a:spLocks noGrp="1"/>
          </p:cNvSpPr>
          <p:nvPr>
            <p:ph idx="1"/>
          </p:nvPr>
        </p:nvSpPr>
        <p:spPr/>
        <p:txBody>
          <a:bodyPr>
            <a:normAutofit fontScale="85000" lnSpcReduction="10000"/>
          </a:bodyPr>
          <a:lstStyle/>
          <a:p>
            <a:r>
              <a:rPr lang="en-US" dirty="0"/>
              <a:t>Measures of contour similarity between speakers: when I use contour X are you more likely to do the same?</a:t>
            </a:r>
          </a:p>
          <a:p>
            <a:pPr lvl="1"/>
            <a:r>
              <a:rPr lang="en-US" b="1" dirty="0">
                <a:solidFill>
                  <a:srgbClr val="0070C0"/>
                </a:solidFill>
              </a:rPr>
              <a:t>Perplexity of language models </a:t>
            </a:r>
            <a:r>
              <a:rPr lang="en-US" dirty="0"/>
              <a:t>of sequences trained on Speaker A and used to model prosodic sequences of Speaker B: </a:t>
            </a:r>
            <a:r>
              <a:rPr lang="en-US" i="1" dirty="0"/>
              <a:t>low perplexity indicates greater similarity</a:t>
            </a:r>
          </a:p>
          <a:p>
            <a:pPr lvl="1"/>
            <a:r>
              <a:rPr lang="en-US" b="1" dirty="0" err="1">
                <a:solidFill>
                  <a:srgbClr val="0070C0"/>
                </a:solidFill>
              </a:rPr>
              <a:t>Levenshtein</a:t>
            </a:r>
            <a:r>
              <a:rPr lang="en-US" b="1" dirty="0">
                <a:solidFill>
                  <a:srgbClr val="0070C0"/>
                </a:solidFill>
              </a:rPr>
              <a:t> distance</a:t>
            </a:r>
            <a:r>
              <a:rPr lang="en-US" b="1" dirty="0"/>
              <a:t> </a:t>
            </a:r>
            <a:r>
              <a:rPr lang="en-US" dirty="0"/>
              <a:t>of similar </a:t>
            </a:r>
            <a:r>
              <a:rPr lang="en-US" dirty="0" err="1"/>
              <a:t>intonational</a:t>
            </a:r>
            <a:r>
              <a:rPr lang="en-US" dirty="0"/>
              <a:t> phrase contours used by Speaker A and Speaker B: </a:t>
            </a:r>
            <a:r>
              <a:rPr lang="en-US" i="1" dirty="0"/>
              <a:t>low values show similar contours are uttered closer together</a:t>
            </a:r>
          </a:p>
          <a:p>
            <a:pPr lvl="1"/>
            <a:r>
              <a:rPr lang="en-US" b="1" dirty="0" err="1"/>
              <a:t>Kullback-Leibler</a:t>
            </a:r>
            <a:r>
              <a:rPr lang="en-US" b="1" dirty="0"/>
              <a:t> divergence </a:t>
            </a:r>
            <a:r>
              <a:rPr lang="en-US" dirty="0"/>
              <a:t>between contours of Speaker A and Speaker B:  </a:t>
            </a:r>
            <a:r>
              <a:rPr lang="en-US" i="1" dirty="0"/>
              <a:t>low values show that one is a subset of the other</a:t>
            </a:r>
          </a:p>
          <a:p>
            <a:r>
              <a:rPr lang="en-US" dirty="0"/>
              <a:t>How </a:t>
            </a:r>
            <a:r>
              <a:rPr lang="en-US" b="1" i="1" dirty="0"/>
              <a:t>similar</a:t>
            </a:r>
            <a:r>
              <a:rPr lang="en-US" dirty="0"/>
              <a:t> are Speaker A’s contours to Speaker B’s?</a:t>
            </a:r>
          </a:p>
          <a:p>
            <a:pPr lvl="2"/>
            <a:endParaRPr lang="en-US" dirty="0"/>
          </a:p>
          <a:p>
            <a:pPr lvl="2"/>
            <a:endParaRPr lang="en-US" dirty="0"/>
          </a:p>
          <a:p>
            <a:pPr lvl="2"/>
            <a:endParaRPr lang="en-US" dirty="0"/>
          </a:p>
        </p:txBody>
      </p:sp>
    </p:spTree>
    <p:extLst>
      <p:ext uri="{BB962C8B-B14F-4D97-AF65-F5344CB8AC3E}">
        <p14:creationId xmlns:p14="http://schemas.microsoft.com/office/powerpoint/2010/main" val="1376114282"/>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ε</a:t>
            </a:r>
            <a:r>
              <a:rPr lang="en-US" dirty="0"/>
              <a:t>1 Measure: N-Gram Perplexity</a:t>
            </a:r>
          </a:p>
        </p:txBody>
      </p:sp>
      <p:sp>
        <p:nvSpPr>
          <p:cNvPr id="3" name="Content Placeholder 2"/>
          <p:cNvSpPr>
            <a:spLocks noGrp="1"/>
          </p:cNvSpPr>
          <p:nvPr>
            <p:ph idx="1"/>
          </p:nvPr>
        </p:nvSpPr>
        <p:spPr/>
        <p:txBody>
          <a:bodyPr/>
          <a:lstStyle/>
          <a:p>
            <a:r>
              <a:rPr lang="en-US" dirty="0"/>
              <a:t>How well does a prosodic model trained on A predict B’s prosody?</a:t>
            </a:r>
          </a:p>
          <a:p>
            <a:pPr lvl="1"/>
            <a:r>
              <a:rPr lang="en-US" dirty="0" err="1"/>
              <a:t>SpkrA</a:t>
            </a:r>
            <a:r>
              <a:rPr lang="en-US" dirty="0"/>
              <a:t>: L* L-H% H* H-L% ...</a:t>
            </a:r>
          </a:p>
          <a:p>
            <a:pPr lvl="1"/>
            <a:r>
              <a:rPr lang="en-US" dirty="0" err="1"/>
              <a:t>SpkrB</a:t>
            </a:r>
            <a:r>
              <a:rPr lang="en-US" dirty="0"/>
              <a:t>: H* !H* H- L* H-H% ...</a:t>
            </a:r>
          </a:p>
          <a:p>
            <a:pPr lvl="1"/>
            <a:r>
              <a:rPr lang="en-US" dirty="0"/>
              <a:t>TRAIN TRIGRAM</a:t>
            </a:r>
          </a:p>
          <a:p>
            <a:pPr lvl="1"/>
            <a:r>
              <a:rPr lang="en-US" dirty="0"/>
              <a:t>MODEL TEST </a:t>
            </a:r>
            <a:r>
              <a:rPr lang="en-US" b="1" dirty="0"/>
              <a:t>ε</a:t>
            </a:r>
            <a:r>
              <a:rPr lang="en-US" dirty="0"/>
              <a:t>1(A, B) = </a:t>
            </a:r>
            <a:r>
              <a:rPr lang="en-US" b="1" dirty="0"/>
              <a:t>−</a:t>
            </a:r>
            <a:r>
              <a:rPr lang="en-US" dirty="0"/>
              <a:t>(Perplexity of A's model on B's productions)</a:t>
            </a:r>
          </a:p>
          <a:p>
            <a:pPr lvl="1"/>
            <a:r>
              <a:rPr lang="en-US" i="1" dirty="0">
                <a:solidFill>
                  <a:srgbClr val="FF0000"/>
                </a:solidFill>
              </a:rPr>
              <a:t>Lower perplexity means more similar</a:t>
            </a:r>
          </a:p>
          <a:p>
            <a:endParaRPr lang="en-US" i="1" dirty="0"/>
          </a:p>
        </p:txBody>
      </p:sp>
    </p:spTree>
    <p:extLst>
      <p:ext uri="{BB962C8B-B14F-4D97-AF65-F5344CB8AC3E}">
        <p14:creationId xmlns:p14="http://schemas.microsoft.com/office/powerpoint/2010/main" val="550688396"/>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ε</a:t>
            </a:r>
            <a:r>
              <a:rPr lang="en-US" dirty="0"/>
              <a:t>2 Measure: </a:t>
            </a:r>
            <a:r>
              <a:rPr lang="en-US" dirty="0" err="1"/>
              <a:t>Levenshtein</a:t>
            </a:r>
            <a:r>
              <a:rPr lang="en-US" dirty="0"/>
              <a:t> Distance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443942"/>
            <a:ext cx="8183061" cy="3923607"/>
          </a:xfrm>
        </p:spPr>
      </p:pic>
      <p:sp>
        <p:nvSpPr>
          <p:cNvPr id="5" name="TextBox 4"/>
          <p:cNvSpPr txBox="1"/>
          <p:nvPr/>
        </p:nvSpPr>
        <p:spPr>
          <a:xfrm>
            <a:off x="997527" y="1417638"/>
            <a:ext cx="7464829" cy="1200329"/>
          </a:xfrm>
          <a:prstGeom prst="rect">
            <a:avLst/>
          </a:prstGeom>
          <a:noFill/>
        </p:spPr>
        <p:txBody>
          <a:bodyPr wrap="square" rtlCol="0">
            <a:spAutoFit/>
          </a:bodyPr>
          <a:lstStyle/>
          <a:p>
            <a:r>
              <a:rPr lang="en-US" sz="2400" dirty="0"/>
              <a:t>Given B’s production of contour c (sequence of tones) how close  is A’s production of the same contour (sequence of tones?</a:t>
            </a:r>
          </a:p>
        </p:txBody>
      </p:sp>
    </p:spTree>
    <p:extLst>
      <p:ext uri="{BB962C8B-B14F-4D97-AF65-F5344CB8AC3E}">
        <p14:creationId xmlns:p14="http://schemas.microsoft.com/office/powerpoint/2010/main" val="1215364153"/>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ε</a:t>
            </a:r>
            <a:r>
              <a:rPr lang="en-US" dirty="0"/>
              <a:t>3 Measure: </a:t>
            </a:r>
            <a:r>
              <a:rPr lang="en-US" dirty="0" err="1"/>
              <a:t>Kullback-Leibler</a:t>
            </a:r>
            <a:r>
              <a:rPr lang="en-US" dirty="0"/>
              <a:t> Divergence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2800" y="2111434"/>
            <a:ext cx="7697908" cy="3009206"/>
          </a:xfrm>
        </p:spPr>
      </p:pic>
    </p:spTree>
    <p:extLst>
      <p:ext uri="{BB962C8B-B14F-4D97-AF65-F5344CB8AC3E}">
        <p14:creationId xmlns:p14="http://schemas.microsoft.com/office/powerpoint/2010/main" val="1018149233"/>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Experiments</a:t>
            </a:r>
          </a:p>
        </p:txBody>
      </p:sp>
      <p:sp>
        <p:nvSpPr>
          <p:cNvPr id="3" name="Content Placeholder 2"/>
          <p:cNvSpPr>
            <a:spLocks noGrp="1"/>
          </p:cNvSpPr>
          <p:nvPr>
            <p:ph idx="1"/>
          </p:nvPr>
        </p:nvSpPr>
        <p:spPr/>
        <p:txBody>
          <a:bodyPr/>
          <a:lstStyle/>
          <a:p>
            <a:r>
              <a:rPr lang="en-US" dirty="0"/>
              <a:t>Built </a:t>
            </a:r>
            <a:r>
              <a:rPr lang="en-US" dirty="0">
                <a:solidFill>
                  <a:srgbClr val="FF0000"/>
                </a:solidFill>
              </a:rPr>
              <a:t>24D vectors </a:t>
            </a:r>
            <a:r>
              <a:rPr lang="en-US" dirty="0"/>
              <a:t>(one for each speaker) with the value of each of the 3 metrics for each member of each speaker pair</a:t>
            </a:r>
          </a:p>
          <a:p>
            <a:r>
              <a:rPr lang="en-US" dirty="0"/>
              <a:t>Built similar vector for each social variable v (e.g., bored-with-game) where </a:t>
            </a:r>
            <a:r>
              <a:rPr lang="en-US" dirty="0" err="1"/>
              <a:t>Aj</a:t>
            </a:r>
            <a:r>
              <a:rPr lang="en-US" dirty="0"/>
              <a:t>, </a:t>
            </a:r>
            <a:r>
              <a:rPr lang="en-US" dirty="0" err="1"/>
              <a:t>Bj</a:t>
            </a:r>
            <a:r>
              <a:rPr lang="en-US" dirty="0"/>
              <a:t> are the two speakers from the same session j</a:t>
            </a:r>
          </a:p>
          <a:p>
            <a:r>
              <a:rPr lang="en-US" dirty="0"/>
              <a:t>Ran </a:t>
            </a:r>
            <a:r>
              <a:rPr lang="en-US" dirty="0">
                <a:solidFill>
                  <a:srgbClr val="FF0000"/>
                </a:solidFill>
              </a:rPr>
              <a:t>Pearson's correlation test</a:t>
            </a:r>
            <a:r>
              <a:rPr lang="en-US" dirty="0"/>
              <a:t>s between entrainment vectors and social variable vectors</a:t>
            </a:r>
          </a:p>
          <a:p>
            <a:endParaRPr lang="en-US" dirty="0"/>
          </a:p>
        </p:txBody>
      </p:sp>
    </p:spTree>
    <p:extLst>
      <p:ext uri="{BB962C8B-B14F-4D97-AF65-F5344CB8AC3E}">
        <p14:creationId xmlns:p14="http://schemas.microsoft.com/office/powerpoint/2010/main" val="201027994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Entrainment in Multiple Dimensions</a:t>
            </a:r>
            <a:endParaRPr lang="en-US" dirty="0"/>
          </a:p>
        </p:txBody>
      </p:sp>
      <p:sp>
        <p:nvSpPr>
          <p:cNvPr id="4" name="Content Placeholder 3"/>
          <p:cNvSpPr>
            <a:spLocks noGrp="1"/>
          </p:cNvSpPr>
          <p:nvPr>
            <p:ph idx="1"/>
          </p:nvPr>
        </p:nvSpPr>
        <p:spPr/>
        <p:txBody>
          <a:bodyPr/>
          <a:lstStyle/>
          <a:p>
            <a:r>
              <a:rPr lang="en-US" dirty="0">
                <a:solidFill>
                  <a:srgbClr val="FF0000"/>
                </a:solidFill>
              </a:rPr>
              <a:t>Lexical and syntactic </a:t>
            </a:r>
          </a:p>
          <a:p>
            <a:pPr lvl="1"/>
            <a:r>
              <a:rPr lang="en-US" sz="2400" dirty="0"/>
              <a:t>Referring expressions: Brennan &amp; Clark, 1992</a:t>
            </a:r>
          </a:p>
          <a:p>
            <a:pPr lvl="1"/>
            <a:r>
              <a:rPr lang="en-US" sz="2400" dirty="0"/>
              <a:t>High frequency words: </a:t>
            </a:r>
            <a:r>
              <a:rPr lang="en-US" sz="2400" dirty="0" err="1"/>
              <a:t>Nenkova</a:t>
            </a:r>
            <a:r>
              <a:rPr lang="en-US" sz="2400" dirty="0"/>
              <a:t> et al., 2008</a:t>
            </a:r>
          </a:p>
          <a:p>
            <a:pPr lvl="1"/>
            <a:r>
              <a:rPr lang="en-US" sz="2400" dirty="0"/>
              <a:t>Syntax: </a:t>
            </a:r>
            <a:r>
              <a:rPr lang="en-US" sz="2400" dirty="0" err="1"/>
              <a:t>Branigan</a:t>
            </a:r>
            <a:r>
              <a:rPr lang="en-US" sz="2400" dirty="0"/>
              <a:t> et al., 2000; </a:t>
            </a:r>
            <a:r>
              <a:rPr lang="en-US" sz="2400" dirty="0" err="1"/>
              <a:t>Reitter</a:t>
            </a:r>
            <a:r>
              <a:rPr lang="en-US" sz="2400" dirty="0"/>
              <a:t> et al., 2010</a:t>
            </a:r>
          </a:p>
          <a:p>
            <a:pPr lvl="1"/>
            <a:r>
              <a:rPr lang="en-US" sz="2400" dirty="0"/>
              <a:t>Linguistic Style Matching: </a:t>
            </a:r>
            <a:r>
              <a:rPr lang="en-US" sz="2400" dirty="0" err="1"/>
              <a:t>Niederhoffer</a:t>
            </a:r>
            <a:r>
              <a:rPr lang="en-US" sz="2400" dirty="0"/>
              <a:t> &amp; </a:t>
            </a:r>
            <a:r>
              <a:rPr lang="en-US" sz="2400" dirty="0" err="1"/>
              <a:t>Pennebaker</a:t>
            </a:r>
            <a:r>
              <a:rPr lang="en-US" sz="2400" dirty="0"/>
              <a:t>, 2002; </a:t>
            </a:r>
            <a:r>
              <a:rPr lang="en-US" sz="2400" dirty="0" err="1"/>
              <a:t>Danescu-Niculescu-Mizil</a:t>
            </a:r>
            <a:r>
              <a:rPr lang="en-US" sz="2400" dirty="0"/>
              <a:t> et al., 2011</a:t>
            </a:r>
          </a:p>
          <a:p>
            <a:pPr lvl="1"/>
            <a:r>
              <a:rPr lang="en-US" sz="2400" dirty="0"/>
              <a:t>To a computer: Brennan, 1996; </a:t>
            </a:r>
            <a:r>
              <a:rPr lang="en-US" sz="2400" dirty="0" err="1"/>
              <a:t>Stoyanchev</a:t>
            </a:r>
            <a:r>
              <a:rPr lang="en-US" sz="2400" dirty="0"/>
              <a:t> &amp; Stent, 2009</a:t>
            </a:r>
          </a:p>
          <a:p>
            <a:r>
              <a:rPr lang="en-US" dirty="0">
                <a:solidFill>
                  <a:srgbClr val="FF0000"/>
                </a:solidFill>
              </a:rPr>
              <a:t>Acoustic/Prosodic </a:t>
            </a:r>
          </a:p>
          <a:p>
            <a:pPr lvl="1"/>
            <a:r>
              <a:rPr lang="en-US" sz="2400" dirty="0"/>
              <a:t>Response time: </a:t>
            </a:r>
            <a:r>
              <a:rPr lang="en-US" sz="2400" dirty="0" err="1"/>
              <a:t>Matarazzo</a:t>
            </a:r>
            <a:r>
              <a:rPr lang="en-US" sz="2400" dirty="0"/>
              <a:t> &amp; Wiens, 1967; Street, 1984</a:t>
            </a:r>
          </a:p>
        </p:txBody>
      </p:sp>
    </p:spTree>
    <p:extLst>
      <p:ext uri="{BB962C8B-B14F-4D97-AF65-F5344CB8AC3E}">
        <p14:creationId xmlns:p14="http://schemas.microsoft.com/office/powerpoint/2010/main" val="924304595"/>
      </p:ext>
    </p:extLst>
  </p:cSld>
  <p:clrMapOvr>
    <a:masterClrMapping/>
  </p:clrMapOvr>
  <mc:AlternateContent xmlns:mc="http://schemas.openxmlformats.org/markup-compatibility/2006" xmlns:p14="http://schemas.microsoft.com/office/powerpoint/2010/main">
    <mc:Choice Requires="p14">
      <p:transition spd="slow" p14:dur="2000" advTm="81"/>
    </mc:Choice>
    <mc:Fallback xmlns="">
      <p:transition xmlns:p14="http://schemas.microsoft.com/office/powerpoint/2010/main" spd="slow" advTm="81"/>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Correlations for Different Prosodic Similarity Metrics with Social Variables</a:t>
            </a:r>
          </a:p>
        </p:txBody>
      </p:sp>
      <p:graphicFrame>
        <p:nvGraphicFramePr>
          <p:cNvPr id="5" name="Content Placeholder 4"/>
          <p:cNvGraphicFramePr>
            <a:graphicFrameLocks noGrp="1"/>
          </p:cNvGraphicFramePr>
          <p:nvPr>
            <p:ph idx="1"/>
          </p:nvPr>
        </p:nvGraphicFramePr>
        <p:xfrm>
          <a:off x="457200" y="1912620"/>
          <a:ext cx="8229600" cy="4241800"/>
        </p:xfrm>
        <a:graphic>
          <a:graphicData uri="http://schemas.openxmlformats.org/drawingml/2006/table">
            <a:tbl>
              <a:tblPr firstRow="1" bandRow="1">
                <a:tableStyleId>{5C22544A-7EE6-4342-B048-85BDC9FD1C3A}</a:tableStyleId>
              </a:tblPr>
              <a:tblGrid>
                <a:gridCol w="2921000">
                  <a:extLst>
                    <a:ext uri="{9D8B030D-6E8A-4147-A177-3AD203B41FA5}">
                      <a16:colId xmlns:a16="http://schemas.microsoft.com/office/drawing/2014/main" val="20000"/>
                    </a:ext>
                  </a:extLst>
                </a:gridCol>
                <a:gridCol w="11938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0">
                <a:tc>
                  <a:txBody>
                    <a:bodyPr/>
                    <a:lstStyle/>
                    <a:p>
                      <a:r>
                        <a:rPr lang="en-US" dirty="0"/>
                        <a:t>Social Variable</a:t>
                      </a:r>
                    </a:p>
                  </a:txBody>
                  <a:tcPr/>
                </a:tc>
                <a:tc>
                  <a:txBody>
                    <a:bodyPr/>
                    <a:lstStyle/>
                    <a:p>
                      <a:pPr algn="ctr"/>
                      <a:r>
                        <a:rPr lang="en-US" dirty="0"/>
                        <a:t>Perplexity</a:t>
                      </a:r>
                    </a:p>
                  </a:txBody>
                  <a:tcPr anchor="ctr"/>
                </a:tc>
                <a:tc>
                  <a:txBody>
                    <a:bodyPr/>
                    <a:lstStyle/>
                    <a:p>
                      <a:pPr algn="ctr"/>
                      <a:r>
                        <a:rPr lang="en-US" dirty="0" err="1"/>
                        <a:t>Levenshtein</a:t>
                      </a:r>
                      <a:r>
                        <a:rPr lang="en-US" dirty="0"/>
                        <a:t> </a:t>
                      </a:r>
                      <a:r>
                        <a:rPr lang="en-US" dirty="0" err="1"/>
                        <a:t>Dist</a:t>
                      </a:r>
                      <a:endParaRPr lang="en-US" dirty="0"/>
                    </a:p>
                  </a:txBody>
                  <a:tcPr anchor="ctr"/>
                </a:tc>
                <a:tc>
                  <a:txBody>
                    <a:bodyPr/>
                    <a:lstStyle/>
                    <a:p>
                      <a:pPr algn="ctr"/>
                      <a:r>
                        <a:rPr lang="en-US" dirty="0"/>
                        <a:t>KL Divergence</a:t>
                      </a:r>
                    </a:p>
                  </a:txBody>
                  <a:tcPr anchor="ctr"/>
                </a:tc>
                <a:extLst>
                  <a:ext uri="{0D108BD9-81ED-4DB2-BD59-A6C34878D82A}">
                    <a16:rowId xmlns:a16="http://schemas.microsoft.com/office/drawing/2014/main" val="10000"/>
                  </a:ext>
                </a:extLst>
              </a:tr>
              <a:tr h="370840">
                <a:tc>
                  <a:txBody>
                    <a:bodyPr/>
                    <a:lstStyle/>
                    <a:p>
                      <a:r>
                        <a:rPr lang="en-US" sz="1800" b="0" i="0" u="none" strike="noStrike" kern="1200" baseline="0" dirty="0">
                          <a:solidFill>
                            <a:srgbClr val="3366FF"/>
                          </a:solidFill>
                          <a:latin typeface="+mn-lt"/>
                          <a:ea typeface="+mn-ea"/>
                          <a:cs typeface="+mn-cs"/>
                        </a:rPr>
                        <a:t>Making-self-clear </a:t>
                      </a:r>
                      <a:endParaRPr lang="en-US" dirty="0">
                        <a:solidFill>
                          <a:srgbClr val="3366FF"/>
                        </a:solidFill>
                      </a:endParaRPr>
                    </a:p>
                  </a:txBody>
                  <a:tcPr/>
                </a:tc>
                <a:tc>
                  <a:txBody>
                    <a:bodyPr/>
                    <a:lstStyle/>
                    <a:p>
                      <a:pPr algn="ctr"/>
                      <a:r>
                        <a:rPr lang="en-US" dirty="0" err="1"/>
                        <a:t>pos</a:t>
                      </a:r>
                      <a:endParaRPr lang="en-US" dirty="0"/>
                    </a:p>
                  </a:txBody>
                  <a:tcPr anchor="ctr"/>
                </a:tc>
                <a:tc>
                  <a:txBody>
                    <a:bodyPr/>
                    <a:lstStyle/>
                    <a:p>
                      <a:pPr algn="ctr"/>
                      <a:r>
                        <a:rPr lang="en-US" dirty="0" err="1"/>
                        <a:t>pos</a:t>
                      </a: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0001"/>
                  </a:ext>
                </a:extLst>
              </a:tr>
              <a:tr h="370840">
                <a:tc>
                  <a:txBody>
                    <a:bodyPr/>
                    <a:lstStyle/>
                    <a:p>
                      <a:r>
                        <a:rPr lang="en-US" dirty="0">
                          <a:solidFill>
                            <a:srgbClr val="3366FF"/>
                          </a:solidFill>
                        </a:rPr>
                        <a:t>Giving encouragement</a:t>
                      </a:r>
                    </a:p>
                  </a:txBody>
                  <a:tcPr/>
                </a:tc>
                <a:tc>
                  <a:txBody>
                    <a:bodyPr/>
                    <a:lstStyle/>
                    <a:p>
                      <a:pPr algn="ctr"/>
                      <a:endParaRPr lang="en-US" dirty="0"/>
                    </a:p>
                  </a:txBody>
                  <a:tcPr anchor="ctr"/>
                </a:tc>
                <a:tc>
                  <a:txBody>
                    <a:bodyPr/>
                    <a:lstStyle/>
                    <a:p>
                      <a:pPr algn="ctr"/>
                      <a:r>
                        <a:rPr lang="en-US" dirty="0" err="1"/>
                        <a:t>pos</a:t>
                      </a:r>
                      <a:endParaRPr lang="en-US" dirty="0"/>
                    </a:p>
                  </a:txBody>
                  <a:tcPr anchor="ctr"/>
                </a:tc>
                <a:tc>
                  <a:txBody>
                    <a:bodyPr/>
                    <a:lstStyle/>
                    <a:p>
                      <a:pPr algn="ctr"/>
                      <a:r>
                        <a:rPr lang="en-US" dirty="0" err="1"/>
                        <a:t>pos</a:t>
                      </a:r>
                      <a:endParaRPr lang="en-US" dirty="0"/>
                    </a:p>
                  </a:txBody>
                  <a:tcPr anchor="ctr"/>
                </a:tc>
                <a:extLst>
                  <a:ext uri="{0D108BD9-81ED-4DB2-BD59-A6C34878D82A}">
                    <a16:rowId xmlns:a16="http://schemas.microsoft.com/office/drawing/2014/main" val="10002"/>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rgbClr val="3366FF"/>
                          </a:solidFill>
                          <a:latin typeface="+mn-lt"/>
                          <a:ea typeface="+mn-ea"/>
                          <a:cs typeface="+mn-cs"/>
                        </a:rPr>
                        <a:t>Engaged-in-game </a:t>
                      </a:r>
                      <a:endParaRPr lang="en-US" dirty="0">
                        <a:solidFill>
                          <a:srgbClr val="3366FF"/>
                        </a:solidFill>
                      </a:endParaRPr>
                    </a:p>
                  </a:txBody>
                  <a:tcPr/>
                </a:tc>
                <a:tc>
                  <a:txBody>
                    <a:bodyPr/>
                    <a:lstStyle/>
                    <a:p>
                      <a:pPr algn="ctr"/>
                      <a:r>
                        <a:rPr lang="en-US" dirty="0" err="1"/>
                        <a:t>neg</a:t>
                      </a:r>
                      <a:endParaRPr lang="en-US" dirty="0"/>
                    </a:p>
                  </a:txBody>
                  <a:tcPr anchor="ctr"/>
                </a:tc>
                <a:tc>
                  <a:txBody>
                    <a:bodyPr/>
                    <a:lstStyle/>
                    <a:p>
                      <a:pPr algn="ctr"/>
                      <a:r>
                        <a:rPr lang="en-US" dirty="0" err="1"/>
                        <a:t>pos</a:t>
                      </a:r>
                      <a:endParaRPr lang="en-US" dirty="0"/>
                    </a:p>
                  </a:txBody>
                  <a:tcPr anchor="ctr"/>
                </a:tc>
                <a:tc>
                  <a:txBody>
                    <a:bodyPr/>
                    <a:lstStyle/>
                    <a:p>
                      <a:pPr algn="ctr"/>
                      <a:r>
                        <a:rPr lang="en-US" dirty="0" err="1"/>
                        <a:t>pos</a:t>
                      </a:r>
                      <a:endParaRPr lang="en-US" dirty="0"/>
                    </a:p>
                  </a:txBody>
                  <a:tcPr anchor="ctr"/>
                </a:tc>
                <a:extLst>
                  <a:ext uri="{0D108BD9-81ED-4DB2-BD59-A6C34878D82A}">
                    <a16:rowId xmlns:a16="http://schemas.microsoft.com/office/drawing/2014/main" val="10003"/>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solidFill>
                            <a:srgbClr val="3366FF"/>
                          </a:solidFill>
                        </a:rPr>
                        <a:t>Contributes-to-successful-task-completion</a:t>
                      </a:r>
                    </a:p>
                  </a:txBody>
                  <a:tcPr/>
                </a:tc>
                <a:tc>
                  <a:txBody>
                    <a:bodyPr/>
                    <a:lstStyle/>
                    <a:p>
                      <a:pPr algn="ctr"/>
                      <a:r>
                        <a:rPr lang="en-US" dirty="0" err="1"/>
                        <a:t>pos</a:t>
                      </a:r>
                      <a:endParaRPr lang="en-US" dirty="0"/>
                    </a:p>
                  </a:txBody>
                  <a:tcPr anchor="ctr"/>
                </a:tc>
                <a:tc>
                  <a:txBody>
                    <a:bodyPr/>
                    <a:lstStyle/>
                    <a:p>
                      <a:pPr algn="ctr"/>
                      <a:r>
                        <a:rPr lang="en-US" dirty="0" err="1"/>
                        <a:t>pos</a:t>
                      </a:r>
                      <a:endParaRPr lang="en-US" dirty="0"/>
                    </a:p>
                  </a:txBody>
                  <a:tcPr anchor="ctr"/>
                </a:tc>
                <a:tc>
                  <a:txBody>
                    <a:bodyPr/>
                    <a:lstStyle/>
                    <a:p>
                      <a:pPr algn="ctr"/>
                      <a:r>
                        <a:rPr lang="en-US" dirty="0" err="1"/>
                        <a:t>pos</a:t>
                      </a:r>
                      <a:endParaRPr lang="en-US" dirty="0"/>
                    </a:p>
                  </a:txBody>
                  <a:tcPr anchor="ctr"/>
                </a:tc>
                <a:extLst>
                  <a:ext uri="{0D108BD9-81ED-4DB2-BD59-A6C34878D82A}">
                    <a16:rowId xmlns:a16="http://schemas.microsoft.com/office/drawing/2014/main" val="10004"/>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solidFill>
                            <a:srgbClr val="3366FF"/>
                          </a:solidFill>
                        </a:rPr>
                        <a:t>Trying-to-be-liked</a:t>
                      </a:r>
                    </a:p>
                  </a:txBody>
                  <a:tcPr/>
                </a:tc>
                <a:tc>
                  <a:txBody>
                    <a:bodyPr/>
                    <a:lstStyle/>
                    <a:p>
                      <a:pPr algn="ctr"/>
                      <a:endParaRPr lang="en-US" dirty="0"/>
                    </a:p>
                  </a:txBody>
                  <a:tcPr anchor="ctr"/>
                </a:tc>
                <a:tc>
                  <a:txBody>
                    <a:bodyPr/>
                    <a:lstStyle/>
                    <a:p>
                      <a:pPr algn="ctr"/>
                      <a:endParaRPr lang="en-US" dirty="0"/>
                    </a:p>
                  </a:txBody>
                  <a:tcPr anchor="ctr"/>
                </a:tc>
                <a:tc>
                  <a:txBody>
                    <a:bodyPr/>
                    <a:lstStyle/>
                    <a:p>
                      <a:pPr algn="ctr"/>
                      <a:r>
                        <a:rPr lang="en-US" dirty="0" err="1"/>
                        <a:t>pos</a:t>
                      </a:r>
                      <a:endParaRPr lang="en-US" dirty="0"/>
                    </a:p>
                  </a:txBody>
                  <a:tcPr anchor="ctr"/>
                </a:tc>
                <a:extLst>
                  <a:ext uri="{0D108BD9-81ED-4DB2-BD59-A6C34878D82A}">
                    <a16:rowId xmlns:a16="http://schemas.microsoft.com/office/drawing/2014/main" val="10005"/>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rgbClr val="3366FF"/>
                          </a:solidFill>
                          <a:latin typeface="+mn-lt"/>
                          <a:ea typeface="+mn-ea"/>
                          <a:cs typeface="+mn-cs"/>
                        </a:rPr>
                        <a:t>Planning-what-to-say </a:t>
                      </a:r>
                      <a:endParaRPr lang="en-US" dirty="0">
                        <a:solidFill>
                          <a:srgbClr val="3366FF"/>
                        </a:solidFill>
                      </a:endParaRPr>
                    </a:p>
                  </a:txBody>
                  <a:tcPr/>
                </a:tc>
                <a:tc>
                  <a:txBody>
                    <a:bodyPr/>
                    <a:lstStyle/>
                    <a:p>
                      <a:pPr algn="ctr"/>
                      <a:r>
                        <a:rPr lang="en-US" dirty="0" err="1"/>
                        <a:t>pos</a:t>
                      </a:r>
                      <a:endParaRPr lang="en-US" dirty="0"/>
                    </a:p>
                  </a:txBody>
                  <a:tcPr anchor="ctr"/>
                </a:tc>
                <a:tc>
                  <a:txBody>
                    <a:bodyPr/>
                    <a:lstStyle/>
                    <a:p>
                      <a:pPr algn="ctr"/>
                      <a:r>
                        <a:rPr lang="en-US" dirty="0" err="1"/>
                        <a:t>pos</a:t>
                      </a: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0006"/>
                  </a:ext>
                </a:extLst>
              </a:tr>
              <a:tr h="370840">
                <a:tc>
                  <a:txBody>
                    <a:bodyPr/>
                    <a:lstStyle/>
                    <a:p>
                      <a:r>
                        <a:rPr lang="nb-NO" sz="1800" b="0" i="0" u="none" strike="noStrike" kern="1200" baseline="0" dirty="0" err="1">
                          <a:solidFill>
                            <a:srgbClr val="FF0000"/>
                          </a:solidFill>
                          <a:latin typeface="+mn-lt"/>
                          <a:ea typeface="+mn-ea"/>
                          <a:cs typeface="+mn-cs"/>
                        </a:rPr>
                        <a:t>Dislikes</a:t>
                      </a:r>
                      <a:r>
                        <a:rPr lang="nb-NO" sz="1800" b="0" i="0" u="none" strike="noStrike" kern="1200" baseline="0" dirty="0">
                          <a:solidFill>
                            <a:srgbClr val="FF0000"/>
                          </a:solidFill>
                          <a:latin typeface="+mn-lt"/>
                          <a:ea typeface="+mn-ea"/>
                          <a:cs typeface="+mn-cs"/>
                        </a:rPr>
                        <a:t>-partner</a:t>
                      </a:r>
                      <a:endParaRPr lang="nb-NO" sz="1800" b="1" i="0" u="none" strike="noStrike" kern="1200" baseline="0" dirty="0">
                        <a:solidFill>
                          <a:srgbClr val="FF0000"/>
                        </a:solidFill>
                        <a:latin typeface="+mn-lt"/>
                        <a:ea typeface="+mn-ea"/>
                        <a:cs typeface="+mn-cs"/>
                      </a:endParaRPr>
                    </a:p>
                  </a:txBody>
                  <a:tcPr/>
                </a:tc>
                <a:tc>
                  <a:txBody>
                    <a:bodyPr/>
                    <a:lstStyle/>
                    <a:p>
                      <a:pPr algn="ctr"/>
                      <a:endParaRPr lang="en-US" dirty="0"/>
                    </a:p>
                  </a:txBody>
                  <a:tcPr anchor="ctr"/>
                </a:tc>
                <a:tc>
                  <a:txBody>
                    <a:bodyPr/>
                    <a:lstStyle/>
                    <a:p>
                      <a:pPr algn="ctr"/>
                      <a:r>
                        <a:rPr lang="en-US" dirty="0" err="1"/>
                        <a:t>neg</a:t>
                      </a: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0007"/>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sz="1800" b="0" i="0" u="none" strike="noStrike" kern="1200" baseline="0" dirty="0">
                          <a:solidFill>
                            <a:srgbClr val="FF0000"/>
                          </a:solidFill>
                          <a:latin typeface="+mn-lt"/>
                          <a:ea typeface="+mn-ea"/>
                          <a:cs typeface="+mn-cs"/>
                        </a:rPr>
                        <a:t>Making-it-</a:t>
                      </a:r>
                      <a:r>
                        <a:rPr lang="nb-NO" sz="1800" b="0" i="0" u="none" strike="noStrike" kern="1200" baseline="0" dirty="0" err="1">
                          <a:solidFill>
                            <a:srgbClr val="FF0000"/>
                          </a:solidFill>
                          <a:latin typeface="+mn-lt"/>
                          <a:ea typeface="+mn-ea"/>
                          <a:cs typeface="+mn-cs"/>
                        </a:rPr>
                        <a:t>difficult</a:t>
                      </a:r>
                      <a:r>
                        <a:rPr lang="nb-NO" sz="1800" b="0" i="0" u="none" strike="noStrike" kern="1200" baseline="0" dirty="0">
                          <a:solidFill>
                            <a:srgbClr val="FF0000"/>
                          </a:solidFill>
                          <a:latin typeface="+mn-lt"/>
                          <a:ea typeface="+mn-ea"/>
                          <a:cs typeface="+mn-cs"/>
                        </a:rPr>
                        <a:t>-for-partner-to-</a:t>
                      </a:r>
                      <a:r>
                        <a:rPr lang="nb-NO" sz="1800" b="0" i="0" u="none" strike="noStrike" kern="1200" baseline="0" dirty="0" err="1">
                          <a:solidFill>
                            <a:srgbClr val="FF0000"/>
                          </a:solidFill>
                          <a:latin typeface="+mn-lt"/>
                          <a:ea typeface="+mn-ea"/>
                          <a:cs typeface="+mn-cs"/>
                        </a:rPr>
                        <a:t>speak</a:t>
                      </a:r>
                      <a:endParaRPr lang="en-US" dirty="0">
                        <a:solidFill>
                          <a:srgbClr val="FF0000"/>
                        </a:solidFill>
                      </a:endParaRPr>
                    </a:p>
                  </a:txBody>
                  <a:tcPr/>
                </a:tc>
                <a:tc>
                  <a:txBody>
                    <a:bodyPr/>
                    <a:lstStyle/>
                    <a:p>
                      <a:pPr algn="ctr"/>
                      <a:endParaRPr lang="en-US" dirty="0"/>
                    </a:p>
                  </a:txBody>
                  <a:tcPr anchor="ctr"/>
                </a:tc>
                <a:tc>
                  <a:txBody>
                    <a:bodyPr/>
                    <a:lstStyle/>
                    <a:p>
                      <a:pPr algn="ctr"/>
                      <a:r>
                        <a:rPr lang="en-US" dirty="0" err="1"/>
                        <a:t>pos</a:t>
                      </a:r>
                      <a:endParaRPr lang="en-US" dirty="0"/>
                    </a:p>
                  </a:txBody>
                  <a:tcPr anchor="ctr"/>
                </a:tc>
                <a:tc>
                  <a:txBody>
                    <a:bodyPr/>
                    <a:lstStyle/>
                    <a:p>
                      <a:pPr algn="ctr"/>
                      <a:r>
                        <a:rPr lang="en-US" dirty="0" err="1"/>
                        <a:t>pos</a:t>
                      </a:r>
                      <a:endParaRPr lang="en-US" dirty="0"/>
                    </a:p>
                  </a:txBody>
                  <a:tcPr anchor="ctr"/>
                </a:tc>
                <a:extLst>
                  <a:ext uri="{0D108BD9-81ED-4DB2-BD59-A6C34878D82A}">
                    <a16:rowId xmlns:a16="http://schemas.microsoft.com/office/drawing/2014/main" val="10008"/>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rgbClr val="FF0000"/>
                          </a:solidFill>
                          <a:latin typeface="+mn-lt"/>
                          <a:ea typeface="+mn-ea"/>
                          <a:cs typeface="+mn-cs"/>
                        </a:rPr>
                        <a:t>Bored-with-game </a:t>
                      </a:r>
                      <a:endParaRPr lang="en-US" dirty="0">
                        <a:solidFill>
                          <a:srgbClr val="FF0000"/>
                        </a:solidFill>
                      </a:endParaRPr>
                    </a:p>
                  </a:txBody>
                  <a:tcPr/>
                </a:tc>
                <a:tc>
                  <a:txBody>
                    <a:bodyPr/>
                    <a:lstStyle/>
                    <a:p>
                      <a:pPr algn="ctr"/>
                      <a:r>
                        <a:rPr lang="en-US" dirty="0" err="1"/>
                        <a:t>neg</a:t>
                      </a:r>
                      <a:endParaRPr lang="en-US" dirty="0"/>
                    </a:p>
                  </a:txBody>
                  <a:tcPr anchor="ctr"/>
                </a:tc>
                <a:tc>
                  <a:txBody>
                    <a:bodyPr/>
                    <a:lstStyle/>
                    <a:p>
                      <a:pPr algn="ctr"/>
                      <a:r>
                        <a:rPr lang="en-US" dirty="0" err="1"/>
                        <a:t>neg</a:t>
                      </a:r>
                      <a:endParaRPr lang="en-US" dirty="0"/>
                    </a:p>
                  </a:txBody>
                  <a:tcPr anchor="ctr"/>
                </a:tc>
                <a:tc>
                  <a:txBody>
                    <a:bodyPr/>
                    <a:lstStyle/>
                    <a:p>
                      <a:pPr algn="ctr"/>
                      <a:r>
                        <a:rPr lang="en-US" dirty="0" err="1"/>
                        <a:t>neg</a:t>
                      </a:r>
                      <a:endParaRPr lang="en-US" dirty="0"/>
                    </a:p>
                  </a:txBody>
                  <a:tcPr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101343031"/>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normAutofit fontScale="92500"/>
          </a:bodyPr>
          <a:lstStyle/>
          <a:p>
            <a:r>
              <a:rPr lang="en-US" dirty="0"/>
              <a:t>3 </a:t>
            </a:r>
            <a:r>
              <a:rPr lang="en-US" dirty="0">
                <a:solidFill>
                  <a:srgbClr val="0070C0"/>
                </a:solidFill>
              </a:rPr>
              <a:t>novel metric</a:t>
            </a:r>
            <a:r>
              <a:rPr lang="en-US" dirty="0"/>
              <a:t>s of entrainment on </a:t>
            </a:r>
            <a:r>
              <a:rPr lang="en-US" dirty="0" err="1"/>
              <a:t>intonational</a:t>
            </a:r>
            <a:r>
              <a:rPr lang="en-US" dirty="0"/>
              <a:t> contours annotated within the </a:t>
            </a:r>
            <a:r>
              <a:rPr lang="en-US" dirty="0" err="1"/>
              <a:t>ToBI</a:t>
            </a:r>
            <a:r>
              <a:rPr lang="en-US" dirty="0"/>
              <a:t> framework.</a:t>
            </a:r>
          </a:p>
          <a:p>
            <a:r>
              <a:rPr lang="en-US" dirty="0"/>
              <a:t>Findings:  </a:t>
            </a:r>
            <a:r>
              <a:rPr lang="en-US" dirty="0">
                <a:solidFill>
                  <a:srgbClr val="FF0000"/>
                </a:solidFill>
              </a:rPr>
              <a:t>correlations of prosodic entrainment </a:t>
            </a:r>
            <a:r>
              <a:rPr lang="en-US" dirty="0"/>
              <a:t>with perceived levels of</a:t>
            </a:r>
          </a:p>
          <a:p>
            <a:pPr lvl="1"/>
            <a:r>
              <a:rPr lang="en-US" dirty="0">
                <a:solidFill>
                  <a:srgbClr val="FF0000"/>
                </a:solidFill>
              </a:rPr>
              <a:t>speaker engagement</a:t>
            </a:r>
          </a:p>
          <a:p>
            <a:pPr lvl="1"/>
            <a:r>
              <a:rPr lang="en-US" dirty="0">
                <a:solidFill>
                  <a:srgbClr val="FF0000"/>
                </a:solidFill>
              </a:rPr>
              <a:t>positive partner-oriented features of social behavior </a:t>
            </a:r>
            <a:r>
              <a:rPr lang="en-US" dirty="0"/>
              <a:t>(giving encouragement, making self clear, etc.)</a:t>
            </a:r>
          </a:p>
          <a:p>
            <a:r>
              <a:rPr lang="en-US" dirty="0"/>
              <a:t>Future work: Automate computation of our measures using automatic prosodic labeling tools (e.g., </a:t>
            </a:r>
            <a:r>
              <a:rPr lang="en-US" dirty="0" err="1">
                <a:solidFill>
                  <a:srgbClr val="FF0000"/>
                </a:solidFill>
              </a:rPr>
              <a:t>AuToBI</a:t>
            </a:r>
            <a:r>
              <a:rPr lang="en-US" dirty="0"/>
              <a:t>).</a:t>
            </a:r>
          </a:p>
          <a:p>
            <a:endParaRPr lang="en-US" dirty="0"/>
          </a:p>
        </p:txBody>
      </p:sp>
    </p:spTree>
    <p:extLst>
      <p:ext uri="{BB962C8B-B14F-4D97-AF65-F5344CB8AC3E}">
        <p14:creationId xmlns:p14="http://schemas.microsoft.com/office/powerpoint/2010/main" val="9536041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Entraining on Rate and Intensity to Users in Spoken Dialogue Systems </a:t>
            </a:r>
            <a:r>
              <a:rPr lang="en-US" sz="2400" dirty="0"/>
              <a:t>(</a:t>
            </a:r>
            <a:r>
              <a:rPr lang="en-US" sz="2400" dirty="0" err="1"/>
              <a:t>Levitan</a:t>
            </a:r>
            <a:r>
              <a:rPr lang="en-US" sz="2400" dirty="0"/>
              <a:t> </a:t>
            </a:r>
            <a:r>
              <a:rPr lang="fr-FR" sz="2400" dirty="0"/>
              <a:t>et al ‘16</a:t>
            </a:r>
            <a:r>
              <a:rPr lang="en-US" sz="2400" dirty="0"/>
              <a:t>)</a:t>
            </a:r>
          </a:p>
        </p:txBody>
      </p:sp>
      <p:sp>
        <p:nvSpPr>
          <p:cNvPr id="7" name="Content Placeholder 6"/>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DD929FFB-2557-3B41-9CA6-33D6BD90B95E}" type="slidenum">
              <a:rPr lang="en-US" smtClean="0"/>
              <a:pPr/>
              <a:t>52</a:t>
            </a:fld>
            <a:endParaRPr lang="en-US" dirty="0"/>
          </a:p>
        </p:txBody>
      </p:sp>
      <p:pic>
        <p:nvPicPr>
          <p:cNvPr id="5" name="Picture 4" descr="fitting_proteus_into_existing_syste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 y="2204897"/>
            <a:ext cx="8915400" cy="2971800"/>
          </a:xfrm>
          <a:prstGeom prst="rect">
            <a:avLst/>
          </a:prstGeom>
        </p:spPr>
      </p:pic>
    </p:spTree>
    <p:extLst>
      <p:ext uri="{BB962C8B-B14F-4D97-AF65-F5344CB8AC3E}">
        <p14:creationId xmlns:p14="http://schemas.microsoft.com/office/powerpoint/2010/main" val="1681544491"/>
      </p:ext>
    </p:extLst>
  </p:cSld>
  <p:clrMapOvr>
    <a:masterClrMapping/>
  </p:clrMapOvr>
  <mc:AlternateContent xmlns:mc="http://schemas.openxmlformats.org/markup-compatibility/2006" xmlns:p14="http://schemas.microsoft.com/office/powerpoint/2010/main">
    <mc:Choice Requires="p14">
      <p:transition spd="slow" p14:dur="2000" advTm="8900"/>
    </mc:Choice>
    <mc:Fallback xmlns="">
      <p:transition xmlns:p14="http://schemas.microsoft.com/office/powerpoint/2010/main" spd="slow" advTm="890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 Fish: Do Users Prefer an Entraining System?</a:t>
            </a:r>
          </a:p>
        </p:txBody>
      </p:sp>
      <p:pic>
        <p:nvPicPr>
          <p:cNvPr id="9" name="Demo.mo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rcRect t="15592" b="15592"/>
          <a:stretch>
            <a:fillRect/>
          </a:stretch>
        </p:blipFill>
        <p:spPr/>
      </p:pic>
      <p:sp>
        <p:nvSpPr>
          <p:cNvPr id="4" name="Slide Number Placeholder 3"/>
          <p:cNvSpPr>
            <a:spLocks noGrp="1"/>
          </p:cNvSpPr>
          <p:nvPr>
            <p:ph type="sldNum" sz="quarter" idx="12"/>
          </p:nvPr>
        </p:nvSpPr>
        <p:spPr/>
        <p:txBody>
          <a:bodyPr/>
          <a:lstStyle/>
          <a:p>
            <a:fld id="{DD929FFB-2557-3B41-9CA6-33D6BD90B95E}" type="slidenum">
              <a:rPr lang="en-US" smtClean="0"/>
              <a:pPr/>
              <a:t>53</a:t>
            </a:fld>
            <a:endParaRPr lang="en-US" dirty="0"/>
          </a:p>
        </p:txBody>
      </p:sp>
    </p:spTree>
    <p:extLst>
      <p:ext uri="{BB962C8B-B14F-4D97-AF65-F5344CB8AC3E}">
        <p14:creationId xmlns:p14="http://schemas.microsoft.com/office/powerpoint/2010/main" val="22476238"/>
      </p:ext>
    </p:extLst>
  </p:cSld>
  <p:clrMapOvr>
    <a:masterClrMapping/>
  </p:clrMapOvr>
  <mc:AlternateContent xmlns:mc="http://schemas.openxmlformats.org/markup-compatibility/2006" xmlns:p14="http://schemas.microsoft.com/office/powerpoint/2010/main">
    <mc:Choice Requires="p14">
      <p:transition spd="slow" p14:dur="2000" advTm="8900"/>
    </mc:Choice>
    <mc:Fallback xmlns="">
      <p:transition xmlns:p14="http://schemas.microsoft.com/office/powerpoint/2010/main" spd="slow" advTm="890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vol="80000">
                <p:cTn id="7" fill="hold" display="0">
                  <p:stCondLst>
                    <p:cond delay="indefinite"/>
                  </p:stCondLst>
                </p:cTn>
                <p:tgtEl>
                  <p:spTgt spid="9"/>
                </p:tgtEl>
              </p:cMediaNode>
            </p:video>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 Fish Helpers</a:t>
            </a:r>
          </a:p>
        </p:txBody>
      </p:sp>
      <p:sp>
        <p:nvSpPr>
          <p:cNvPr id="3" name="Content Placeholder 2"/>
          <p:cNvSpPr>
            <a:spLocks noGrp="1"/>
          </p:cNvSpPr>
          <p:nvPr>
            <p:ph idx="1"/>
          </p:nvPr>
        </p:nvSpPr>
        <p:spPr/>
        <p:txBody>
          <a:bodyPr/>
          <a:lstStyle/>
          <a:p>
            <a:endParaRPr lang="en-US" dirty="0"/>
          </a:p>
          <a:p>
            <a:endParaRPr lang="en-US" dirty="0"/>
          </a:p>
        </p:txBody>
      </p:sp>
      <p:pic>
        <p:nvPicPr>
          <p:cNvPr id="5" name="Picture 4"/>
          <p:cNvPicPr>
            <a:picLocks noChangeAspect="1"/>
          </p:cNvPicPr>
          <p:nvPr/>
        </p:nvPicPr>
        <p:blipFill>
          <a:blip r:embed="rId3"/>
          <a:stretch>
            <a:fillRect/>
          </a:stretch>
        </p:blipFill>
        <p:spPr>
          <a:xfrm>
            <a:off x="1358900" y="1282700"/>
            <a:ext cx="6426200" cy="3720621"/>
          </a:xfrm>
          <a:prstGeom prst="rect">
            <a:avLst/>
          </a:prstGeom>
        </p:spPr>
      </p:pic>
      <p:pic>
        <p:nvPicPr>
          <p:cNvPr id="6" name="Content Placeholder 4" descr="Screen Shot 2018-09-05 at 10.58.25 AM.png"/>
          <p:cNvPicPr>
            <a:picLocks noChangeAspect="1"/>
          </p:cNvPicPr>
          <p:nvPr/>
        </p:nvPicPr>
        <p:blipFill rotWithShape="1">
          <a:blip r:embed="rId4">
            <a:extLst>
              <a:ext uri="{28A0092B-C50C-407E-A947-70E740481C1C}">
                <a14:useLocalDpi xmlns:a14="http://schemas.microsoft.com/office/drawing/2010/main" val="0"/>
              </a:ext>
            </a:extLst>
          </a:blip>
          <a:stretch/>
        </p:blipFill>
        <p:spPr bwMode="auto">
          <a:xfrm>
            <a:off x="1963950" y="4851400"/>
            <a:ext cx="50419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Tree>
    <p:extLst>
      <p:ext uri="{BB962C8B-B14F-4D97-AF65-F5344CB8AC3E}">
        <p14:creationId xmlns:p14="http://schemas.microsoft.com/office/powerpoint/2010/main" val="1357852584"/>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rcRect t="11626" b="11626"/>
          <a:stretch>
            <a:fillRect/>
          </a:stretch>
        </p:blipFill>
        <p:spPr/>
      </p:pic>
    </p:spTree>
    <p:extLst>
      <p:ext uri="{BB962C8B-B14F-4D97-AF65-F5344CB8AC3E}">
        <p14:creationId xmlns:p14="http://schemas.microsoft.com/office/powerpoint/2010/main" val="1124943941"/>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solidFill>
                  <a:srgbClr val="000000"/>
                </a:solidFill>
                <a:latin typeface="Helvetica Neue"/>
                <a:cs typeface="Helvetica Neue"/>
              </a:rPr>
              <a:t>Do Users Prefer an Entraining System?</a:t>
            </a:r>
            <a:endParaRPr lang="en-US" dirty="0"/>
          </a:p>
        </p:txBody>
      </p:sp>
      <p:sp>
        <p:nvSpPr>
          <p:cNvPr id="4" name="Slide Number Placeholder 3"/>
          <p:cNvSpPr>
            <a:spLocks noGrp="1"/>
          </p:cNvSpPr>
          <p:nvPr>
            <p:ph type="sldNum" sz="quarter" idx="12"/>
          </p:nvPr>
        </p:nvSpPr>
        <p:spPr/>
        <p:txBody>
          <a:bodyPr/>
          <a:lstStyle/>
          <a:p>
            <a:fld id="{DD929FFB-2557-3B41-9CA6-33D6BD90B95E}" type="slidenum">
              <a:rPr lang="en-US" smtClean="0"/>
              <a:pPr/>
              <a:t>56</a:t>
            </a:fld>
            <a:endParaRPr lang="en-US" dirty="0"/>
          </a:p>
        </p:txBody>
      </p:sp>
      <p:pic>
        <p:nvPicPr>
          <p:cNvPr id="5" name="Picture 4" descr="Screen Shot 2018-09-05 at 9.36.5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643626"/>
            <a:ext cx="3810000" cy="1917700"/>
          </a:xfrm>
          <a:prstGeom prst="rect">
            <a:avLst/>
          </a:prstGeom>
        </p:spPr>
      </p:pic>
      <p:pic>
        <p:nvPicPr>
          <p:cNvPr id="6" name="Picture 5" descr="Screen Shot 2018-09-05 at 9.37.21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3561326"/>
            <a:ext cx="7975600" cy="2692400"/>
          </a:xfrm>
          <a:prstGeom prst="rect">
            <a:avLst/>
          </a:prstGeom>
        </p:spPr>
      </p:pic>
    </p:spTree>
    <p:extLst>
      <p:ext uri="{BB962C8B-B14F-4D97-AF65-F5344CB8AC3E}">
        <p14:creationId xmlns:p14="http://schemas.microsoft.com/office/powerpoint/2010/main" val="1532137561"/>
      </p:ext>
    </p:extLst>
  </p:cSld>
  <p:clrMapOvr>
    <a:masterClrMapping/>
  </p:clrMapOvr>
  <mc:AlternateContent xmlns:mc="http://schemas.openxmlformats.org/markup-compatibility/2006" xmlns:p14="http://schemas.microsoft.com/office/powerpoint/2010/main">
    <mc:Choice Requires="p14">
      <p:transition spd="slow" p14:dur="2000" advTm="8900"/>
    </mc:Choice>
    <mc:Fallback xmlns="">
      <p:transition xmlns:p14="http://schemas.microsoft.com/office/powerpoint/2010/main" spd="slow" advTm="890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a:t>
            </a:r>
          </a:p>
        </p:txBody>
      </p:sp>
      <p:sp>
        <p:nvSpPr>
          <p:cNvPr id="3" name="Content Placeholder 2"/>
          <p:cNvSpPr>
            <a:spLocks noGrp="1"/>
          </p:cNvSpPr>
          <p:nvPr>
            <p:ph idx="1"/>
          </p:nvPr>
        </p:nvSpPr>
        <p:spPr/>
        <p:txBody>
          <a:bodyPr/>
          <a:lstStyle/>
          <a:p>
            <a:r>
              <a:rPr lang="en-US" dirty="0"/>
              <a:t>19 participants: </a:t>
            </a:r>
          </a:p>
          <a:p>
            <a:pPr lvl="1"/>
            <a:r>
              <a:rPr lang="en-US" dirty="0"/>
              <a:t>9 female, 10 male</a:t>
            </a:r>
          </a:p>
          <a:p>
            <a:pPr lvl="1"/>
            <a:r>
              <a:rPr lang="en-US" dirty="0"/>
              <a:t>Ages 20—35</a:t>
            </a:r>
          </a:p>
          <a:p>
            <a:r>
              <a:rPr lang="en-US" dirty="0"/>
              <a:t>Each session: ~45 user turns (entraining + control)</a:t>
            </a:r>
          </a:p>
          <a:p>
            <a:pPr lvl="1"/>
            <a:r>
              <a:rPr lang="en-US" dirty="0"/>
              <a:t>~9 minutes</a:t>
            </a:r>
          </a:p>
          <a:p>
            <a:pPr lvl="1"/>
            <a:r>
              <a:rPr lang="en-US" dirty="0"/>
              <a:t>Acoustic-prosodic features extracted by </a:t>
            </a:r>
            <a:r>
              <a:rPr lang="en-US" dirty="0" err="1"/>
              <a:t>Praat</a:t>
            </a:r>
            <a:endParaRPr lang="en-US" dirty="0"/>
          </a:p>
          <a:p>
            <a:pPr lvl="1"/>
            <a:r>
              <a:rPr lang="en-US" dirty="0"/>
              <a:t>Advice logged</a:t>
            </a:r>
          </a:p>
        </p:txBody>
      </p:sp>
      <p:sp>
        <p:nvSpPr>
          <p:cNvPr id="4" name="Slide Number Placeholder 3"/>
          <p:cNvSpPr>
            <a:spLocks noGrp="1"/>
          </p:cNvSpPr>
          <p:nvPr>
            <p:ph type="sldNum" sz="quarter" idx="12"/>
          </p:nvPr>
        </p:nvSpPr>
        <p:spPr/>
        <p:txBody>
          <a:bodyPr/>
          <a:lstStyle/>
          <a:p>
            <a:fld id="{DD929FFB-2557-3B41-9CA6-33D6BD90B95E}" type="slidenum">
              <a:rPr lang="en-US" smtClean="0"/>
              <a:pPr/>
              <a:t>57</a:t>
            </a:fld>
            <a:endParaRPr lang="en-US" dirty="0"/>
          </a:p>
        </p:txBody>
      </p:sp>
    </p:spTree>
    <p:extLst>
      <p:ext uri="{BB962C8B-B14F-4D97-AF65-F5344CB8AC3E}">
        <p14:creationId xmlns:p14="http://schemas.microsoft.com/office/powerpoint/2010/main" val="486788199"/>
      </p:ext>
    </p:extLst>
  </p:cSld>
  <p:clrMapOvr>
    <a:masterClrMapping/>
  </p:clrMapOvr>
  <mc:AlternateContent xmlns:mc="http://schemas.openxmlformats.org/markup-compatibility/2006" xmlns:p14="http://schemas.microsoft.com/office/powerpoint/2010/main">
    <mc:Choice Requires="p14">
      <p:transition spd="slow" p14:dur="2000" advTm="8900"/>
    </mc:Choice>
    <mc:Fallback xmlns="">
      <p:transition xmlns:p14="http://schemas.microsoft.com/office/powerpoint/2010/main" spd="slow" advTm="890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Preferences for Entraining Helpers</a:t>
            </a:r>
          </a:p>
        </p:txBody>
      </p:sp>
      <p:sp>
        <p:nvSpPr>
          <p:cNvPr id="3" name="Content Placeholder 2"/>
          <p:cNvSpPr>
            <a:spLocks noGrp="1"/>
          </p:cNvSpPr>
          <p:nvPr>
            <p:ph idx="1"/>
          </p:nvPr>
        </p:nvSpPr>
        <p:spPr/>
        <p:txBody>
          <a:bodyPr>
            <a:normAutofit lnSpcReduction="10000"/>
          </a:bodyPr>
          <a:lstStyle/>
          <a:p>
            <a:r>
              <a:rPr lang="en-US" dirty="0">
                <a:solidFill>
                  <a:srgbClr val="FF3300"/>
                </a:solidFill>
              </a:rPr>
              <a:t>Trust</a:t>
            </a:r>
          </a:p>
          <a:p>
            <a:pPr lvl="1"/>
            <a:r>
              <a:rPr lang="en-US" dirty="0"/>
              <a:t>“Who gave better advice?” </a:t>
            </a:r>
            <a:r>
              <a:rPr lang="en-US" dirty="0">
                <a:solidFill>
                  <a:srgbClr val="FF0000"/>
                </a:solidFill>
                <a:sym typeface="Zapf Dingbats"/>
              </a:rPr>
              <a:t>N.S.</a:t>
            </a:r>
          </a:p>
          <a:p>
            <a:pPr lvl="1"/>
            <a:r>
              <a:rPr lang="en-US" dirty="0"/>
              <a:t>Implicit trust (whose advice was followed?)  </a:t>
            </a:r>
            <a:r>
              <a:rPr lang="en-US" dirty="0">
                <a:solidFill>
                  <a:srgbClr val="00B050"/>
                </a:solidFill>
                <a:sym typeface="Zapf Dingbats"/>
              </a:rPr>
              <a:t>Entraining</a:t>
            </a:r>
          </a:p>
          <a:p>
            <a:r>
              <a:rPr lang="en-US" dirty="0">
                <a:solidFill>
                  <a:srgbClr val="FF3300"/>
                </a:solidFill>
                <a:sym typeface="Zapf Dingbats"/>
              </a:rPr>
              <a:t>Liking</a:t>
            </a:r>
          </a:p>
          <a:p>
            <a:pPr lvl="1"/>
            <a:r>
              <a:rPr lang="en-US" dirty="0"/>
              <a:t>“Which advisor did you like better?” </a:t>
            </a:r>
            <a:r>
              <a:rPr lang="en-US" dirty="0">
                <a:solidFill>
                  <a:srgbClr val="00B050"/>
                </a:solidFill>
                <a:sym typeface="Zapf Dingbats"/>
              </a:rPr>
              <a:t>Entraining</a:t>
            </a:r>
          </a:p>
          <a:p>
            <a:r>
              <a:rPr lang="en-US" dirty="0">
                <a:solidFill>
                  <a:srgbClr val="FF3300"/>
                </a:solidFill>
                <a:sym typeface="Zapf Dingbats"/>
              </a:rPr>
              <a:t>Voice</a:t>
            </a:r>
          </a:p>
          <a:p>
            <a:pPr lvl="1"/>
            <a:r>
              <a:rPr lang="en-US" dirty="0">
                <a:sym typeface="Zapf Dingbats"/>
              </a:rPr>
              <a:t>“Whose voice did you like better?” </a:t>
            </a:r>
            <a:r>
              <a:rPr lang="en-US" dirty="0">
                <a:solidFill>
                  <a:srgbClr val="00B050"/>
                </a:solidFill>
                <a:sym typeface="Zapf Dingbats"/>
              </a:rPr>
              <a:t>Entraining</a:t>
            </a:r>
          </a:p>
          <a:p>
            <a:pPr lvl="1"/>
            <a:r>
              <a:rPr lang="en-US" dirty="0">
                <a:sym typeface="Zapf Dingbats"/>
              </a:rPr>
              <a:t>“Strange”</a:t>
            </a:r>
            <a:r>
              <a:rPr lang="en-US" dirty="0"/>
              <a:t> </a:t>
            </a:r>
            <a:r>
              <a:rPr lang="en-US" dirty="0">
                <a:solidFill>
                  <a:srgbClr val="00B050"/>
                </a:solidFill>
                <a:sym typeface="Zapf Dingbats"/>
              </a:rPr>
              <a:t>Non-Entraining</a:t>
            </a:r>
          </a:p>
          <a:p>
            <a:pPr lvl="1"/>
            <a:r>
              <a:rPr lang="en-US" dirty="0">
                <a:sym typeface="Zapf Dingbats"/>
              </a:rPr>
              <a:t>“Annoying”</a:t>
            </a:r>
            <a:r>
              <a:rPr lang="en-US" dirty="0"/>
              <a:t> </a:t>
            </a:r>
            <a:r>
              <a:rPr lang="en-US" dirty="0">
                <a:solidFill>
                  <a:srgbClr val="00B050"/>
                </a:solidFill>
                <a:sym typeface="Zapf Dingbats"/>
              </a:rPr>
              <a:t>Non-Entraining</a:t>
            </a:r>
          </a:p>
        </p:txBody>
      </p:sp>
      <p:sp>
        <p:nvSpPr>
          <p:cNvPr id="4" name="Slide Number Placeholder 3"/>
          <p:cNvSpPr>
            <a:spLocks noGrp="1"/>
          </p:cNvSpPr>
          <p:nvPr>
            <p:ph type="sldNum" sz="quarter" idx="12"/>
          </p:nvPr>
        </p:nvSpPr>
        <p:spPr/>
        <p:txBody>
          <a:bodyPr/>
          <a:lstStyle/>
          <a:p>
            <a:fld id="{DD929FFB-2557-3B41-9CA6-33D6BD90B95E}" type="slidenum">
              <a:rPr lang="en-US" smtClean="0"/>
              <a:pPr/>
              <a:t>58</a:t>
            </a:fld>
            <a:endParaRPr lang="en-US" dirty="0"/>
          </a:p>
        </p:txBody>
      </p:sp>
    </p:spTree>
    <p:extLst>
      <p:ext uri="{BB962C8B-B14F-4D97-AF65-F5344CB8AC3E}">
        <p14:creationId xmlns:p14="http://schemas.microsoft.com/office/powerpoint/2010/main" val="2127416377"/>
      </p:ext>
    </p:extLst>
  </p:cSld>
  <p:clrMapOvr>
    <a:masterClrMapping/>
  </p:clrMapOvr>
  <mc:AlternateContent xmlns:mc="http://schemas.openxmlformats.org/markup-compatibility/2006" xmlns:p14="http://schemas.microsoft.com/office/powerpoint/2010/main">
    <mc:Choice Requires="p14">
      <p:transition spd="slow" p14:dur="2000" advTm="8900"/>
    </mc:Choice>
    <mc:Fallback xmlns="">
      <p:transition xmlns:p14="http://schemas.microsoft.com/office/powerpoint/2010/main" spd="slow" advTm="890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Entrainment in Deceptive Speech </a:t>
            </a:r>
            <a:r>
              <a:rPr lang="en-US" sz="2400" dirty="0"/>
              <a:t>(Levitan et al 2018)</a:t>
            </a:r>
            <a:endParaRPr lang="en-US" dirty="0"/>
          </a:p>
        </p:txBody>
      </p:sp>
      <p:sp>
        <p:nvSpPr>
          <p:cNvPr id="3" name="Content Placeholder 2"/>
          <p:cNvSpPr>
            <a:spLocks noGrp="1"/>
          </p:cNvSpPr>
          <p:nvPr>
            <p:ph idx="1"/>
          </p:nvPr>
        </p:nvSpPr>
        <p:spPr/>
        <p:txBody>
          <a:bodyPr>
            <a:normAutofit fontScale="77500" lnSpcReduction="20000"/>
          </a:bodyPr>
          <a:lstStyle/>
          <a:p>
            <a:r>
              <a:rPr lang="en-US" sz="3100" dirty="0" err="1"/>
              <a:t>CxC</a:t>
            </a:r>
            <a:r>
              <a:rPr lang="en-US" sz="3100" dirty="0"/>
              <a:t> Corpus</a:t>
            </a:r>
          </a:p>
          <a:p>
            <a:pPr lvl="1"/>
            <a:r>
              <a:rPr lang="en-US" dirty="0"/>
              <a:t>340 native speakers of English and Chinese, balanced by gender and native language as described in our deceptive speech talk</a:t>
            </a:r>
          </a:p>
          <a:p>
            <a:pPr lvl="1"/>
            <a:r>
              <a:rPr lang="en-US" dirty="0"/>
              <a:t>Taking turns as interviewer/interviewee with interviewer trying to detect deception</a:t>
            </a:r>
          </a:p>
          <a:p>
            <a:r>
              <a:rPr lang="en-US" sz="3100" dirty="0"/>
              <a:t>Is there entrainment in lexical and acoustic/prosodic features in these conversations?</a:t>
            </a:r>
          </a:p>
          <a:p>
            <a:pPr lvl="1"/>
            <a:r>
              <a:rPr lang="en-US" dirty="0"/>
              <a:t>Some evidence that </a:t>
            </a:r>
            <a:r>
              <a:rPr lang="en-US" dirty="0">
                <a:solidFill>
                  <a:srgbClr val="FF3300"/>
                </a:solidFill>
              </a:rPr>
              <a:t>speakers become more similar to partner than to their own norming data in high frequency words, pitch, voice quality and intensity </a:t>
            </a:r>
            <a:r>
              <a:rPr lang="en-US" dirty="0"/>
              <a:t>but..</a:t>
            </a:r>
          </a:p>
          <a:p>
            <a:pPr lvl="1"/>
            <a:r>
              <a:rPr lang="en-US" i="1" dirty="0">
                <a:solidFill>
                  <a:srgbClr val="FF3300"/>
                </a:solidFill>
              </a:rPr>
              <a:t>More pairs exhibited divergence over time </a:t>
            </a:r>
            <a:r>
              <a:rPr lang="en-US" i="1" dirty="0"/>
              <a:t>than they do convergence</a:t>
            </a:r>
            <a:r>
              <a:rPr lang="mr-IN" dirty="0"/>
              <a:t>…</a:t>
            </a:r>
            <a:r>
              <a:rPr lang="en-US" dirty="0"/>
              <a:t> not too surprising given the task</a:t>
            </a:r>
            <a:r>
              <a:rPr lang="mr-IN" dirty="0"/>
              <a:t>…</a:t>
            </a:r>
            <a:r>
              <a:rPr lang="en-US" dirty="0"/>
              <a:t>to deceive</a:t>
            </a:r>
          </a:p>
          <a:p>
            <a:pPr lvl="1"/>
            <a:r>
              <a:rPr lang="en-US" dirty="0"/>
              <a:t>Interviewers </a:t>
            </a:r>
            <a:r>
              <a:rPr lang="en-US" dirty="0">
                <a:solidFill>
                  <a:srgbClr val="FF3300"/>
                </a:solidFill>
              </a:rPr>
              <a:t>guessed lying better when there was lexical entrainment </a:t>
            </a:r>
            <a:r>
              <a:rPr lang="en-US" dirty="0"/>
              <a:t>between them and interviewees</a:t>
            </a:r>
          </a:p>
          <a:p>
            <a:endParaRPr lang="en-US" dirty="0"/>
          </a:p>
        </p:txBody>
      </p:sp>
    </p:spTree>
    <p:extLst>
      <p:ext uri="{BB962C8B-B14F-4D97-AF65-F5344CB8AC3E}">
        <p14:creationId xmlns:p14="http://schemas.microsoft.com/office/powerpoint/2010/main" val="44821120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72860"/>
            <a:ext cx="7772400" cy="5423140"/>
          </a:xfrm>
        </p:spPr>
        <p:txBody>
          <a:bodyPr/>
          <a:lstStyle/>
          <a:p>
            <a:pPr lvl="1"/>
            <a:r>
              <a:rPr lang="en-US" sz="2400" dirty="0"/>
              <a:t>Intensity, pitch: </a:t>
            </a:r>
            <a:r>
              <a:rPr lang="en-US" sz="2400" dirty="0" err="1"/>
              <a:t>Natale</a:t>
            </a:r>
            <a:r>
              <a:rPr lang="en-US" sz="2400" dirty="0"/>
              <a:t>, 1975; Gregory et al., 2003; Ward &amp; </a:t>
            </a:r>
            <a:r>
              <a:rPr lang="en-US" sz="2400" dirty="0" err="1"/>
              <a:t>Litman</a:t>
            </a:r>
            <a:r>
              <a:rPr lang="en-US" sz="2400" dirty="0"/>
              <a:t>, 2007</a:t>
            </a:r>
          </a:p>
          <a:p>
            <a:pPr lvl="1"/>
            <a:r>
              <a:rPr lang="en-US" sz="2400" dirty="0"/>
              <a:t>To a computer: Bell et al., 2003; </a:t>
            </a:r>
            <a:r>
              <a:rPr lang="en-US" sz="2400" dirty="0" err="1"/>
              <a:t>Coulston</a:t>
            </a:r>
            <a:r>
              <a:rPr lang="en-US" sz="2400" dirty="0"/>
              <a:t> et al., 2002</a:t>
            </a:r>
          </a:p>
          <a:p>
            <a:pPr lvl="1"/>
            <a:r>
              <a:rPr lang="en-US" sz="2400" dirty="0"/>
              <a:t>Intensity, pitch, speaking rate, voice quality, backchannel-inviting cues, pitch contours: </a:t>
            </a:r>
            <a:r>
              <a:rPr lang="en-US" sz="2400" dirty="0" err="1"/>
              <a:t>Levitan</a:t>
            </a:r>
            <a:r>
              <a:rPr lang="en-US" sz="2400" dirty="0"/>
              <a:t> et al. 2011, 2012, 2014, 2015, 2016</a:t>
            </a:r>
          </a:p>
          <a:p>
            <a:pPr lvl="1"/>
            <a:r>
              <a:rPr lang="en-US" sz="2400" dirty="0"/>
              <a:t>Phonological/Phonetic (Pardo ‘06)</a:t>
            </a:r>
          </a:p>
          <a:p>
            <a:r>
              <a:rPr lang="en-US" dirty="0">
                <a:solidFill>
                  <a:srgbClr val="FF0000"/>
                </a:solidFill>
              </a:rPr>
              <a:t>Socio-cultural</a:t>
            </a:r>
          </a:p>
          <a:p>
            <a:pPr lvl="1"/>
            <a:r>
              <a:rPr lang="en-US" sz="2400" dirty="0"/>
              <a:t> Imperial speaking style on visits to countryside (Azuma </a:t>
            </a:r>
            <a:r>
              <a:rPr lang="mr-IN" sz="2400" dirty="0"/>
              <a:t>’</a:t>
            </a:r>
            <a:r>
              <a:rPr lang="en-US" sz="2400" dirty="0"/>
              <a:t>97)</a:t>
            </a:r>
          </a:p>
          <a:p>
            <a:pPr lvl="1"/>
            <a:r>
              <a:rPr lang="en-US" sz="2400" dirty="0"/>
              <a:t>Co-teaching (Roth ‘05)</a:t>
            </a:r>
          </a:p>
          <a:p>
            <a:pPr lvl="1"/>
            <a:r>
              <a:rPr lang="en-US" sz="2400" dirty="0"/>
              <a:t>Jokes and laughter (Bales ‘50, </a:t>
            </a:r>
            <a:r>
              <a:rPr lang="en-US" sz="2400" dirty="0" err="1"/>
              <a:t>Raganath</a:t>
            </a:r>
            <a:r>
              <a:rPr lang="en-US" sz="2400" dirty="0"/>
              <a:t> et al ‘11)</a:t>
            </a:r>
          </a:p>
          <a:p>
            <a:pPr lvl="1"/>
            <a:endParaRPr lang="en-US" sz="2400" dirty="0"/>
          </a:p>
          <a:p>
            <a:pPr lvl="1"/>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pPr/>
              <a:t>6</a:t>
            </a:fld>
            <a:endParaRPr lang="en-US"/>
          </a:p>
        </p:txBody>
      </p:sp>
    </p:spTree>
    <p:extLst>
      <p:ext uri="{BB962C8B-B14F-4D97-AF65-F5344CB8AC3E}">
        <p14:creationId xmlns:p14="http://schemas.microsoft.com/office/powerpoint/2010/main" val="8366613"/>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 Still Do Not Know</a:t>
            </a:r>
            <a:r>
              <a:rPr lang="mr-IN" dirty="0"/>
              <a:t>…</a:t>
            </a:r>
            <a:endParaRPr lang="en-US" dirty="0"/>
          </a:p>
        </p:txBody>
      </p:sp>
      <p:sp>
        <p:nvSpPr>
          <p:cNvPr id="3" name="Content Placeholder 2"/>
          <p:cNvSpPr>
            <a:spLocks noGrp="1"/>
          </p:cNvSpPr>
          <p:nvPr>
            <p:ph idx="1"/>
          </p:nvPr>
        </p:nvSpPr>
        <p:spPr/>
        <p:txBody>
          <a:bodyPr/>
          <a:lstStyle/>
          <a:p>
            <a:r>
              <a:rPr lang="en-US" dirty="0"/>
              <a:t>How much? (effect size)</a:t>
            </a:r>
          </a:p>
          <a:p>
            <a:r>
              <a:rPr lang="en-US" dirty="0"/>
              <a:t>How significant are different types of entrainment (feature, measure)?</a:t>
            </a:r>
          </a:p>
          <a:p>
            <a:r>
              <a:rPr lang="en-US" dirty="0"/>
              <a:t>What is the influence of speaker traits/identity?</a:t>
            </a:r>
          </a:p>
          <a:p>
            <a:r>
              <a:rPr lang="en-US" dirty="0"/>
              <a:t>What is the influence of dialogue context?</a:t>
            </a:r>
          </a:p>
        </p:txBody>
      </p:sp>
    </p:spTree>
    <p:extLst>
      <p:ext uri="{BB962C8B-B14F-4D97-AF65-F5344CB8AC3E}">
        <p14:creationId xmlns:p14="http://schemas.microsoft.com/office/powerpoint/2010/main" val="1574455961"/>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Later Research</a:t>
            </a:r>
          </a:p>
        </p:txBody>
      </p:sp>
      <p:sp>
        <p:nvSpPr>
          <p:cNvPr id="3" name="Content Placeholder 2"/>
          <p:cNvSpPr>
            <a:spLocks noGrp="1"/>
          </p:cNvSpPr>
          <p:nvPr>
            <p:ph idx="1"/>
          </p:nvPr>
        </p:nvSpPr>
        <p:spPr>
          <a:xfrm>
            <a:off x="457200" y="1417638"/>
            <a:ext cx="8229600" cy="4915429"/>
          </a:xfrm>
        </p:spPr>
        <p:txBody>
          <a:bodyPr>
            <a:normAutofit lnSpcReduction="10000"/>
          </a:bodyPr>
          <a:lstStyle/>
          <a:p>
            <a:r>
              <a:rPr lang="en-US" b="1" dirty="0"/>
              <a:t>Entrainment and trust: </a:t>
            </a:r>
          </a:p>
          <a:p>
            <a:pPr lvl="1"/>
            <a:r>
              <a:rPr lang="en-US" i="1" dirty="0" err="1"/>
              <a:t>GoFish</a:t>
            </a:r>
            <a:r>
              <a:rPr lang="en-US" dirty="0"/>
              <a:t>, </a:t>
            </a:r>
            <a:r>
              <a:rPr lang="en-US" i="1" dirty="0" err="1"/>
              <a:t>NavGame</a:t>
            </a:r>
            <a:r>
              <a:rPr lang="en-US" i="1" dirty="0"/>
              <a:t> (</a:t>
            </a:r>
            <a:r>
              <a:rPr lang="en-US" dirty="0"/>
              <a:t>Harry Potter like adventure game), </a:t>
            </a:r>
            <a:r>
              <a:rPr lang="en-US" i="1" dirty="0" err="1"/>
              <a:t>GuessWho</a:t>
            </a:r>
            <a:r>
              <a:rPr lang="en-US" dirty="0"/>
              <a:t> (aka </a:t>
            </a:r>
            <a:r>
              <a:rPr lang="en-US" i="1" dirty="0" err="1"/>
              <a:t>TwentyQuestions</a:t>
            </a:r>
            <a:r>
              <a:rPr lang="en-US" dirty="0"/>
              <a:t>) games developed and tested for Slovak and Spanish</a:t>
            </a:r>
          </a:p>
          <a:p>
            <a:r>
              <a:rPr lang="en-US" b="1" dirty="0"/>
              <a:t>Entrainment in </a:t>
            </a:r>
            <a:r>
              <a:rPr lang="en-US" b="1" i="1" dirty="0"/>
              <a:t>code-switching:</a:t>
            </a:r>
          </a:p>
          <a:p>
            <a:pPr lvl="1"/>
            <a:r>
              <a:rPr lang="en-US" i="1" dirty="0"/>
              <a:t>Miami Bangor Corpus (</a:t>
            </a:r>
            <a:r>
              <a:rPr lang="en-US" i="1" dirty="0" err="1"/>
              <a:t>Sp</a:t>
            </a:r>
            <a:r>
              <a:rPr lang="en-US" i="1" dirty="0"/>
              <a:t>/</a:t>
            </a:r>
            <a:r>
              <a:rPr lang="en-US" i="1" dirty="0" err="1"/>
              <a:t>Eng</a:t>
            </a:r>
            <a:r>
              <a:rPr lang="en-US" i="1" dirty="0"/>
              <a:t>) </a:t>
            </a:r>
            <a:r>
              <a:rPr lang="en-US" dirty="0"/>
              <a:t>shows significant evidence of entrainment in CSW</a:t>
            </a:r>
          </a:p>
          <a:p>
            <a:r>
              <a:rPr lang="en-US" b="1" dirty="0"/>
              <a:t>Research on individual differences:</a:t>
            </a:r>
          </a:p>
          <a:p>
            <a:pPr lvl="1"/>
            <a:r>
              <a:rPr lang="en-US" dirty="0"/>
              <a:t>Differences in gender, native language (e.g. Spanish, Slovak, Hebrew), culture, and personality may explain entrainment differences</a:t>
            </a:r>
          </a:p>
        </p:txBody>
      </p:sp>
    </p:spTree>
    <p:extLst>
      <p:ext uri="{BB962C8B-B14F-4D97-AF65-F5344CB8AC3E}">
        <p14:creationId xmlns:p14="http://schemas.microsoft.com/office/powerpoint/2010/main" val="214683059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55608"/>
            <a:ext cx="7772400" cy="5440392"/>
          </a:xfrm>
        </p:spPr>
        <p:txBody>
          <a:bodyPr/>
          <a:lstStyle/>
          <a:p>
            <a:r>
              <a:rPr lang="en-US" dirty="0">
                <a:solidFill>
                  <a:srgbClr val="FF0000"/>
                </a:solidFill>
              </a:rPr>
              <a:t>Body language</a:t>
            </a:r>
          </a:p>
          <a:p>
            <a:pPr lvl="1"/>
            <a:r>
              <a:rPr lang="en-US" sz="2400" dirty="0"/>
              <a:t>Facial expression and gesture (</a:t>
            </a:r>
            <a:r>
              <a:rPr lang="en-US" sz="2400" dirty="0" err="1"/>
              <a:t>Mauer</a:t>
            </a:r>
            <a:r>
              <a:rPr lang="en-US" sz="2400" dirty="0"/>
              <a:t> &amp; Tindall ‘83, Hale &amp; </a:t>
            </a:r>
            <a:r>
              <a:rPr lang="en-US" sz="2400" dirty="0" err="1"/>
              <a:t>Burgoon</a:t>
            </a:r>
            <a:r>
              <a:rPr lang="en-US" sz="2400" dirty="0"/>
              <a:t> ‘84, Chartrand &amp; </a:t>
            </a:r>
            <a:r>
              <a:rPr lang="en-US" sz="2400" dirty="0" err="1"/>
              <a:t>Bargh</a:t>
            </a:r>
            <a:r>
              <a:rPr lang="en-US" sz="2400" dirty="0"/>
              <a:t> ‘99)</a:t>
            </a:r>
          </a:p>
          <a:p>
            <a:pPr lvl="1"/>
            <a:r>
              <a:rPr lang="en-US" sz="2400" dirty="0"/>
              <a:t>Posture (Condon &amp; </a:t>
            </a:r>
            <a:r>
              <a:rPr lang="en-US" sz="2400" dirty="0" err="1"/>
              <a:t>Ogston</a:t>
            </a:r>
            <a:r>
              <a:rPr lang="en-US" sz="2400" dirty="0"/>
              <a:t> ‘67)</a:t>
            </a:r>
          </a:p>
          <a:p>
            <a:r>
              <a:rPr lang="en-US" dirty="0">
                <a:solidFill>
                  <a:srgbClr val="FF0000"/>
                </a:solidFill>
              </a:rPr>
              <a:t>Brain activity</a:t>
            </a:r>
          </a:p>
          <a:p>
            <a:pPr lvl="1"/>
            <a:r>
              <a:rPr lang="en-US" sz="2400" dirty="0"/>
              <a:t>Brain wave oscillation and speech amplitude (</a:t>
            </a:r>
            <a:r>
              <a:rPr lang="en-US" sz="2400" dirty="0" err="1"/>
              <a:t>Bosker</a:t>
            </a:r>
            <a:r>
              <a:rPr lang="en-US" sz="2400" dirty="0"/>
              <a:t> &amp; </a:t>
            </a:r>
            <a:r>
              <a:rPr lang="en-US" sz="2400" dirty="0" err="1"/>
              <a:t>Kösem</a:t>
            </a:r>
            <a:r>
              <a:rPr lang="en-US" sz="2400" dirty="0"/>
              <a:t> ‘17)</a:t>
            </a:r>
          </a:p>
          <a:p>
            <a:pPr lvl="1"/>
            <a:endParaRPr lang="en-US" sz="2400" dirty="0"/>
          </a:p>
        </p:txBody>
      </p:sp>
      <p:sp>
        <p:nvSpPr>
          <p:cNvPr id="4" name="Slide Number Placeholder 3"/>
          <p:cNvSpPr>
            <a:spLocks noGrp="1"/>
          </p:cNvSpPr>
          <p:nvPr>
            <p:ph type="sldNum" sz="quarter" idx="12"/>
          </p:nvPr>
        </p:nvSpPr>
        <p:spPr/>
        <p:txBody>
          <a:bodyPr/>
          <a:lstStyle/>
          <a:p>
            <a:fld id="{C596511B-2857-694D-871F-422885452280}" type="slidenum">
              <a:rPr lang="en-US" smtClean="0"/>
              <a:pPr/>
              <a:t>7</a:t>
            </a:fld>
            <a:endParaRPr lang="en-US"/>
          </a:p>
        </p:txBody>
      </p:sp>
    </p:spTree>
    <p:extLst>
      <p:ext uri="{BB962C8B-B14F-4D97-AF65-F5344CB8AC3E}">
        <p14:creationId xmlns:p14="http://schemas.microsoft.com/office/powerpoint/2010/main" val="117308596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Entrainment theory</a:t>
            </a:r>
            <a:endParaRPr lang="en-US" dirty="0"/>
          </a:p>
        </p:txBody>
      </p:sp>
      <p:sp>
        <p:nvSpPr>
          <p:cNvPr id="3" name="Content Placeholder 2"/>
          <p:cNvSpPr>
            <a:spLocks noGrp="1"/>
          </p:cNvSpPr>
          <p:nvPr>
            <p:ph sz="half" idx="1"/>
          </p:nvPr>
        </p:nvSpPr>
        <p:spPr>
          <a:xfrm>
            <a:off x="685800" y="1473200"/>
            <a:ext cx="3962400" cy="4622800"/>
          </a:xfrm>
        </p:spPr>
        <p:txBody>
          <a:bodyPr/>
          <a:lstStyle/>
          <a:p>
            <a:r>
              <a:rPr lang="en-US" dirty="0">
                <a:solidFill>
                  <a:srgbClr val="FF0000"/>
                </a:solidFill>
              </a:rPr>
              <a:t>Communication Accommodation Theory </a:t>
            </a:r>
            <a:r>
              <a:rPr lang="en-US" sz="2400" dirty="0"/>
              <a:t>(Giles et al., 1991)</a:t>
            </a:r>
          </a:p>
          <a:p>
            <a:r>
              <a:rPr lang="en-US" dirty="0">
                <a:solidFill>
                  <a:srgbClr val="FF0000"/>
                </a:solidFill>
              </a:rPr>
              <a:t>Communication model </a:t>
            </a:r>
            <a:r>
              <a:rPr lang="en-US" sz="2400" dirty="0"/>
              <a:t>(</a:t>
            </a:r>
            <a:r>
              <a:rPr lang="en-US" sz="2400" dirty="0" err="1"/>
              <a:t>Natale</a:t>
            </a:r>
            <a:r>
              <a:rPr lang="en-US" sz="2400" dirty="0"/>
              <a:t>, 1975)</a:t>
            </a:r>
          </a:p>
          <a:p>
            <a:r>
              <a:rPr lang="en-US" dirty="0">
                <a:solidFill>
                  <a:srgbClr val="FF0000"/>
                </a:solidFill>
              </a:rPr>
              <a:t>Perception-behavior link </a:t>
            </a:r>
            <a:r>
              <a:rPr lang="en-US" sz="2400" dirty="0"/>
              <a:t>(Chartrand &amp; </a:t>
            </a:r>
            <a:r>
              <a:rPr lang="en-US" sz="2400" dirty="0" err="1"/>
              <a:t>Bargh</a:t>
            </a:r>
            <a:r>
              <a:rPr lang="en-US" sz="2400" dirty="0"/>
              <a:t>, 1999)</a:t>
            </a:r>
          </a:p>
          <a:p>
            <a:r>
              <a:rPr lang="en-US" dirty="0">
                <a:solidFill>
                  <a:srgbClr val="FF0000"/>
                </a:solidFill>
              </a:rPr>
              <a:t>Interactive Alignment Theory </a:t>
            </a:r>
            <a:r>
              <a:rPr lang="en-US" sz="2400" dirty="0"/>
              <a:t>(Pickering &amp; </a:t>
            </a:r>
            <a:r>
              <a:rPr lang="en-US" sz="2400" dirty="0" err="1"/>
              <a:t>Garrod</a:t>
            </a:r>
            <a:r>
              <a:rPr lang="en-US" sz="2400" dirty="0"/>
              <a:t>, 2004)</a:t>
            </a:r>
          </a:p>
        </p:txBody>
      </p:sp>
      <p:sp>
        <p:nvSpPr>
          <p:cNvPr id="12" name="Content Placeholder 11"/>
          <p:cNvSpPr>
            <a:spLocks noGrp="1"/>
          </p:cNvSpPr>
          <p:nvPr>
            <p:ph sz="half" idx="2"/>
          </p:nvPr>
        </p:nvSpPr>
        <p:spPr/>
        <p:txBody>
          <a:bodyPr/>
          <a:lstStyle/>
          <a:p>
            <a:endParaRPr lang="en-US"/>
          </a:p>
        </p:txBody>
      </p:sp>
      <p:sp>
        <p:nvSpPr>
          <p:cNvPr id="4" name="Slide Number Placeholder 3"/>
          <p:cNvSpPr>
            <a:spLocks noGrp="1"/>
          </p:cNvSpPr>
          <p:nvPr>
            <p:ph type="sldNum" sz="quarter" idx="12"/>
          </p:nvPr>
        </p:nvSpPr>
        <p:spPr/>
        <p:txBody>
          <a:bodyPr/>
          <a:lstStyle/>
          <a:p>
            <a:fld id="{C4B2705B-315F-7F40-9D1B-68E215362B97}" type="slidenum">
              <a:rPr lang="en-US" smtClean="0"/>
              <a:pPr/>
              <a:t>8</a:t>
            </a:fld>
            <a:endParaRPr lang="en-US"/>
          </a:p>
        </p:txBody>
      </p:sp>
      <p:pic>
        <p:nvPicPr>
          <p:cNvPr id="5" name="Picture 4" descr="chamele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6816" y="3741073"/>
            <a:ext cx="2782957" cy="2286000"/>
          </a:xfrm>
          <a:prstGeom prst="rect">
            <a:avLst/>
          </a:prstGeom>
        </p:spPr>
      </p:pic>
      <p:pic>
        <p:nvPicPr>
          <p:cNvPr id="6" name="Picture 5" descr="sheep goat friends.jpg"/>
          <p:cNvPicPr>
            <a:picLocks noChangeAspect="1"/>
          </p:cNvPicPr>
          <p:nvPr/>
        </p:nvPicPr>
        <p:blipFill rotWithShape="1">
          <a:blip r:embed="rId4">
            <a:extLst>
              <a:ext uri="{28A0092B-C50C-407E-A947-70E740481C1C}">
                <a14:useLocalDpi xmlns:a14="http://schemas.microsoft.com/office/drawing/2010/main" val="0"/>
              </a:ext>
            </a:extLst>
          </a:blip>
          <a:srcRect l="6972" r="4818"/>
          <a:stretch/>
        </p:blipFill>
        <p:spPr>
          <a:xfrm>
            <a:off x="4726460" y="1302673"/>
            <a:ext cx="2782786" cy="2286000"/>
          </a:xfrm>
          <a:prstGeom prst="rect">
            <a:avLst/>
          </a:prstGeom>
        </p:spPr>
      </p:pic>
      <p:sp>
        <p:nvSpPr>
          <p:cNvPr id="7" name="TextBox 6"/>
          <p:cNvSpPr txBox="1"/>
          <p:nvPr/>
        </p:nvSpPr>
        <p:spPr>
          <a:xfrm>
            <a:off x="7664523" y="1863306"/>
            <a:ext cx="946077" cy="369332"/>
          </a:xfrm>
          <a:prstGeom prst="rect">
            <a:avLst/>
          </a:prstGeom>
          <a:noFill/>
        </p:spPr>
        <p:txBody>
          <a:bodyPr wrap="square" rtlCol="0">
            <a:spAutoFit/>
          </a:bodyPr>
          <a:lstStyle/>
          <a:p>
            <a:r>
              <a:rPr lang="en-US" dirty="0">
                <a:latin typeface="Helvetica Neue Light"/>
                <a:cs typeface="Helvetica Neue Light"/>
              </a:rPr>
              <a:t>Social</a:t>
            </a:r>
          </a:p>
        </p:txBody>
      </p:sp>
      <p:sp>
        <p:nvSpPr>
          <p:cNvPr id="8" name="TextBox 7"/>
          <p:cNvSpPr txBox="1"/>
          <p:nvPr/>
        </p:nvSpPr>
        <p:spPr>
          <a:xfrm>
            <a:off x="7505700" y="4276920"/>
            <a:ext cx="1193620" cy="369332"/>
          </a:xfrm>
          <a:prstGeom prst="rect">
            <a:avLst/>
          </a:prstGeom>
          <a:noFill/>
        </p:spPr>
        <p:txBody>
          <a:bodyPr wrap="none" rtlCol="0">
            <a:spAutoFit/>
          </a:bodyPr>
          <a:lstStyle/>
          <a:p>
            <a:r>
              <a:rPr lang="en-US" dirty="0">
                <a:latin typeface="Helvetica Neue Light"/>
                <a:cs typeface="Helvetica Neue Light"/>
              </a:rPr>
              <a:t>Automatic</a:t>
            </a:r>
          </a:p>
        </p:txBody>
      </p:sp>
    </p:spTree>
    <p:extLst>
      <p:ext uri="{BB962C8B-B14F-4D97-AF65-F5344CB8AC3E}">
        <p14:creationId xmlns:p14="http://schemas.microsoft.com/office/powerpoint/2010/main" val="110817240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Effects on Dialogue Quality</a:t>
            </a:r>
          </a:p>
        </p:txBody>
      </p:sp>
      <p:sp>
        <p:nvSpPr>
          <p:cNvPr id="8" name="Content Placeholder 3"/>
          <p:cNvSpPr>
            <a:spLocks noGrp="1"/>
          </p:cNvSpPr>
          <p:nvPr>
            <p:ph idx="1"/>
          </p:nvPr>
        </p:nvSpPr>
        <p:spPr>
          <a:xfrm>
            <a:off x="685800" y="1282699"/>
            <a:ext cx="7772400" cy="5135353"/>
          </a:xfrm>
        </p:spPr>
        <p:txBody>
          <a:bodyPr/>
          <a:lstStyle/>
          <a:p>
            <a:r>
              <a:rPr lang="en-US" dirty="0">
                <a:solidFill>
                  <a:srgbClr val="FF0000"/>
                </a:solidFill>
              </a:rPr>
              <a:t>Positive interactions </a:t>
            </a:r>
            <a:r>
              <a:rPr lang="en-US" dirty="0"/>
              <a:t>in married couples </a:t>
            </a:r>
            <a:r>
              <a:rPr lang="en-US" sz="2400" dirty="0"/>
              <a:t>(Lee et al., 2010)</a:t>
            </a:r>
          </a:p>
          <a:p>
            <a:r>
              <a:rPr lang="en-US" dirty="0">
                <a:solidFill>
                  <a:srgbClr val="FF0000"/>
                </a:solidFill>
              </a:rPr>
              <a:t>Score</a:t>
            </a:r>
            <a:r>
              <a:rPr lang="en-US" dirty="0"/>
              <a:t> on the Map Task </a:t>
            </a:r>
            <a:r>
              <a:rPr lang="en-US" sz="2400" dirty="0"/>
              <a:t>(</a:t>
            </a:r>
            <a:r>
              <a:rPr lang="en-US" sz="2400" dirty="0" err="1"/>
              <a:t>Reitter</a:t>
            </a:r>
            <a:r>
              <a:rPr lang="en-US" sz="2400" dirty="0"/>
              <a:t> and Moore, 2007)</a:t>
            </a:r>
          </a:p>
          <a:p>
            <a:r>
              <a:rPr lang="en-US" dirty="0">
                <a:solidFill>
                  <a:srgbClr val="FF0000"/>
                </a:solidFill>
              </a:rPr>
              <a:t>Liking</a:t>
            </a:r>
            <a:r>
              <a:rPr lang="en-US" dirty="0"/>
              <a:t>, </a:t>
            </a:r>
            <a:r>
              <a:rPr lang="en-US" dirty="0">
                <a:solidFill>
                  <a:srgbClr val="FF0000"/>
                </a:solidFill>
              </a:rPr>
              <a:t>smooth interaction </a:t>
            </a:r>
            <a:r>
              <a:rPr lang="en-US" sz="2400" dirty="0"/>
              <a:t>(Chartrand &amp; </a:t>
            </a:r>
            <a:r>
              <a:rPr lang="en-US" sz="2400" dirty="0" err="1"/>
              <a:t>Bargh</a:t>
            </a:r>
            <a:r>
              <a:rPr lang="en-US" sz="2400" dirty="0"/>
              <a:t>, 1999)</a:t>
            </a:r>
          </a:p>
          <a:p>
            <a:r>
              <a:rPr lang="en-US" dirty="0"/>
              <a:t>Social desirability </a:t>
            </a:r>
            <a:r>
              <a:rPr lang="en-US" sz="2400" dirty="0"/>
              <a:t>(</a:t>
            </a:r>
            <a:r>
              <a:rPr lang="en-US" sz="2400" dirty="0" err="1"/>
              <a:t>Natale</a:t>
            </a:r>
            <a:r>
              <a:rPr lang="en-US" sz="2400" dirty="0"/>
              <a:t>, 1975)</a:t>
            </a:r>
          </a:p>
          <a:p>
            <a:r>
              <a:rPr lang="en-US" dirty="0">
                <a:solidFill>
                  <a:srgbClr val="FF0000"/>
                </a:solidFill>
              </a:rPr>
              <a:t>Power</a:t>
            </a:r>
            <a:r>
              <a:rPr lang="en-US" dirty="0"/>
              <a:t> </a:t>
            </a:r>
            <a:r>
              <a:rPr lang="en-US" sz="2400" dirty="0"/>
              <a:t>(</a:t>
            </a:r>
            <a:r>
              <a:rPr lang="en-US" sz="2400" dirty="0" err="1"/>
              <a:t>Danescu-Niculescu-Mizil</a:t>
            </a:r>
            <a:r>
              <a:rPr lang="en-US" sz="2400" dirty="0"/>
              <a:t> et al., 2012)</a:t>
            </a:r>
          </a:p>
          <a:p>
            <a:r>
              <a:rPr lang="en-US" dirty="0">
                <a:solidFill>
                  <a:srgbClr val="FF0000"/>
                </a:solidFill>
              </a:rPr>
              <a:t>Smooth interaction, task success </a:t>
            </a:r>
            <a:r>
              <a:rPr lang="en-US" sz="2400" dirty="0"/>
              <a:t>(</a:t>
            </a:r>
            <a:r>
              <a:rPr lang="en-US" sz="2400" dirty="0" err="1"/>
              <a:t>Nenkova</a:t>
            </a:r>
            <a:r>
              <a:rPr lang="en-US" sz="2400" dirty="0"/>
              <a:t> et al, 2008)</a:t>
            </a:r>
          </a:p>
          <a:p>
            <a:r>
              <a:rPr lang="en-US" dirty="0">
                <a:solidFill>
                  <a:srgbClr val="FF0000"/>
                </a:solidFill>
              </a:rPr>
              <a:t>Romantic interest </a:t>
            </a:r>
            <a:r>
              <a:rPr lang="en-US" sz="2400" dirty="0"/>
              <a:t>(Ireland et al., 2014)</a:t>
            </a:r>
          </a:p>
          <a:p>
            <a:r>
              <a:rPr lang="en-US" dirty="0">
                <a:solidFill>
                  <a:srgbClr val="FF0000"/>
                </a:solidFill>
              </a:rPr>
              <a:t>Turn taking, encouraging, trying to be liked </a:t>
            </a:r>
            <a:r>
              <a:rPr lang="en-US" sz="2400" dirty="0"/>
              <a:t>(</a:t>
            </a:r>
            <a:r>
              <a:rPr lang="en-US" sz="2400" dirty="0" err="1"/>
              <a:t>Levitan</a:t>
            </a:r>
            <a:r>
              <a:rPr lang="en-US" sz="2400" dirty="0"/>
              <a:t> et al., 2012)</a:t>
            </a:r>
          </a:p>
        </p:txBody>
      </p:sp>
      <p:sp>
        <p:nvSpPr>
          <p:cNvPr id="6" name="Slide Number Placeholder 5"/>
          <p:cNvSpPr>
            <a:spLocks noGrp="1"/>
          </p:cNvSpPr>
          <p:nvPr>
            <p:ph type="sldNum" sz="quarter" idx="12"/>
          </p:nvPr>
        </p:nvSpPr>
        <p:spPr/>
        <p:txBody>
          <a:bodyPr/>
          <a:lstStyle/>
          <a:p>
            <a:fld id="{C4B2705B-315F-7F40-9D1B-68E215362B97}" type="slidenum">
              <a:rPr lang="en-US" smtClean="0"/>
              <a:pPr/>
              <a:t>9</a:t>
            </a:fld>
            <a:endParaRPr lang="en-US"/>
          </a:p>
        </p:txBody>
      </p:sp>
    </p:spTree>
    <p:extLst>
      <p:ext uri="{BB962C8B-B14F-4D97-AF65-F5344CB8AC3E}">
        <p14:creationId xmlns:p14="http://schemas.microsoft.com/office/powerpoint/2010/main" val="1146121664"/>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2" id="{ED1BCE6C-F808-084F-83F6-3A7F59A4D5FD}" vid="{6C617128-E700-0C42-B0CE-0CAE787ACFE6}"/>
    </a:ext>
  </a:extLst>
</a:theme>
</file>

<file path=ppt/theme/theme2.xml><?xml version="1.0" encoding="utf-8"?>
<a:theme xmlns:a="http://schemas.openxmlformats.org/drawingml/2006/main" name="LSA17-course">
  <a:themeElements>
    <a:clrScheme name="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0099"/>
      </a:hlink>
      <a:folHlink>
        <a:srgbClr val="FF0066"/>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0099"/>
        </a:hlink>
        <a:folHlink>
          <a:srgbClr val="B2B2B2"/>
        </a:folHlink>
      </a:clrScheme>
      <a:clrMap bg1="lt1" tx1="dk1" bg2="lt2" tx2="dk2" accent1="accent1" accent2="accent2" accent3="accent3" accent4="accent4" accent5="accent5" accent6="accent6" hlink="hlink" folHlink="folHlink"/>
    </a:extraClrScheme>
    <a:extraClrScheme>
      <a:clrScheme name="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0099"/>
        </a:hlink>
        <a:folHlink>
          <a:srgbClr val="FF00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2" id="{ED1BCE6C-F808-084F-83F6-3A7F59A4D5FD}" vid="{E0DA586A-3779-9F42-8695-F594F36960DB}"/>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2" id="{ED1BCE6C-F808-084F-83F6-3A7F59A4D5FD}" vid="{86FDB3C0-84A4-2E49-8120-27191408A726}"/>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2" id="{ED1BCE6C-F808-084F-83F6-3A7F59A4D5FD}" vid="{4E972E27-78C8-0E4E-B263-E282782C0EA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talks19</Template>
  <TotalTime>2548</TotalTime>
  <Words>6012</Words>
  <Application>Microsoft Macintosh PowerPoint</Application>
  <PresentationFormat>On-screen Show (4:3)</PresentationFormat>
  <Paragraphs>983</Paragraphs>
  <Slides>61</Slides>
  <Notes>50</Notes>
  <HiddenSlides>4</HiddenSlides>
  <MMClips>2</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61</vt:i4>
      </vt:variant>
    </vt:vector>
  </HeadingPairs>
  <TitlesOfParts>
    <vt:vector size="77" baseType="lpstr">
      <vt:lpstr>Hiragino Sans GB W3</vt:lpstr>
      <vt:lpstr>微软雅黑</vt:lpstr>
      <vt:lpstr>Arial</vt:lpstr>
      <vt:lpstr>Arial</vt:lpstr>
      <vt:lpstr>Calibri</vt:lpstr>
      <vt:lpstr>Calibri Light</vt:lpstr>
      <vt:lpstr>Courier New</vt:lpstr>
      <vt:lpstr>Garamond</vt:lpstr>
      <vt:lpstr>Helvetica Neue</vt:lpstr>
      <vt:lpstr>Helvetica Neue Light</vt:lpstr>
      <vt:lpstr>Times New Roman</vt:lpstr>
      <vt:lpstr>Zapf Dingbats</vt:lpstr>
      <vt:lpstr>Office Theme</vt:lpstr>
      <vt:lpstr>LSA17-course</vt:lpstr>
      <vt:lpstr>1_Custom Design</vt:lpstr>
      <vt:lpstr>Custom Design</vt:lpstr>
      <vt:lpstr>Prosodic Entrainment in Dialogue:  Language and Social Impact</vt:lpstr>
      <vt:lpstr>Please Note</vt:lpstr>
      <vt:lpstr>Real World Example</vt:lpstr>
      <vt:lpstr>Entrainment/Alignment/Adaptation: The Chameleon Effect</vt:lpstr>
      <vt:lpstr>Entrainment in Multiple Dimensions</vt:lpstr>
      <vt:lpstr>PowerPoint Presentation</vt:lpstr>
      <vt:lpstr>PowerPoint Presentation</vt:lpstr>
      <vt:lpstr>Entrainment theory</vt:lpstr>
      <vt:lpstr>Effects on Dialogue Quality</vt:lpstr>
      <vt:lpstr>Effects of Entrainment on Social Perception</vt:lpstr>
      <vt:lpstr>The Columbia Games Corpus (Gravano ‘09)</vt:lpstr>
      <vt:lpstr>The Cards Game</vt:lpstr>
      <vt:lpstr>The Objects Game</vt:lpstr>
      <vt:lpstr>Units of Analysis</vt:lpstr>
      <vt:lpstr>Units of Analysis</vt:lpstr>
      <vt:lpstr>Low Level Prosodic Features</vt:lpstr>
      <vt:lpstr>Forms of Entrainment (Levitan &amp; Hirschberg ‘11)</vt:lpstr>
      <vt:lpstr>Similarity/Proximity</vt:lpstr>
      <vt:lpstr>Synchrony</vt:lpstr>
      <vt:lpstr>Convergence</vt:lpstr>
      <vt:lpstr>Defining Global Pairwise Entrainment</vt:lpstr>
      <vt:lpstr>Local Entrainment: Proximity</vt:lpstr>
      <vt:lpstr>Local Entrainment: Synchrony, Convergence</vt:lpstr>
      <vt:lpstr>Tongji Games Corpus (Xia et al ’14)</vt:lpstr>
      <vt:lpstr>Picture Ordering Game</vt:lpstr>
      <vt:lpstr>Picture Classifying Game</vt:lpstr>
      <vt:lpstr>Comparing American with Mandarin Partners (Levitan ‘14, Xia et al ‘14)</vt:lpstr>
      <vt:lpstr>Comparing American with Mandarin Partners (Levitan ‘14, Xia et al ‘14)</vt:lpstr>
      <vt:lpstr>Entrainment in Different Languages and Situations</vt:lpstr>
      <vt:lpstr>Theories of Entrainment and Gender</vt:lpstr>
      <vt:lpstr>Predictions and Previous Work</vt:lpstr>
      <vt:lpstr>Partner vs. Non-Partner Differences</vt:lpstr>
      <vt:lpstr>Entrainment and Gender</vt:lpstr>
      <vt:lpstr>Entrainment and Gender</vt:lpstr>
      <vt:lpstr>Entrainment and Gender</vt:lpstr>
      <vt:lpstr>Entrainment and Gender</vt:lpstr>
      <vt:lpstr>Conclusions</vt:lpstr>
      <vt:lpstr>Social Dimensions of Entrainment (Levitan et al 2012)</vt:lpstr>
      <vt:lpstr>Annotation of Social Variables</vt:lpstr>
      <vt:lpstr>PowerPoint Presentation</vt:lpstr>
      <vt:lpstr>Hypotheses from Literature</vt:lpstr>
      <vt:lpstr>Findings vs. Hypotheses</vt:lpstr>
      <vt:lpstr>Entrainment in Higher Level Prosodic Features (Gravano et al ‘14)</vt:lpstr>
      <vt:lpstr>PowerPoint Presentation</vt:lpstr>
      <vt:lpstr>Entrainment on Pitch Contours and Social Variables (Gravano et al ’14, ‘15)</vt:lpstr>
      <vt:lpstr>ε1 Measure: N-Gram Perplexity</vt:lpstr>
      <vt:lpstr>ε2 Measure: Levenshtein Distance</vt:lpstr>
      <vt:lpstr>ε3 Measure: Kullback-Leibler Divergence</vt:lpstr>
      <vt:lpstr>Experiments</vt:lpstr>
      <vt:lpstr>Correlations for Different Prosodic Similarity Metrics with Social Variables</vt:lpstr>
      <vt:lpstr>Conclusions</vt:lpstr>
      <vt:lpstr>Entraining on Rate and Intensity to Users in Spoken Dialogue Systems (Levitan et al ‘16)</vt:lpstr>
      <vt:lpstr>Go Fish: Do Users Prefer an Entraining System?</vt:lpstr>
      <vt:lpstr>Go Fish Helpers</vt:lpstr>
      <vt:lpstr>PowerPoint Presentation</vt:lpstr>
      <vt:lpstr>Do Users Prefer an Entraining System?</vt:lpstr>
      <vt:lpstr>Method</vt:lpstr>
      <vt:lpstr>User Preferences for Entraining Helpers</vt:lpstr>
      <vt:lpstr>Entrainment in Deceptive Speech (Levitan et al 2018)</vt:lpstr>
      <vt:lpstr>What We Still Do Not Know…</vt:lpstr>
      <vt:lpstr>Later Research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Prosodic Entrainment in Dialogue:  Language and Social Impact</dc:title>
  <dc:creator>Microsoft Office User</dc:creator>
  <cp:lastModifiedBy>Julia H</cp:lastModifiedBy>
  <cp:revision>63</cp:revision>
  <cp:lastPrinted>2011-01-19T13:45:15Z</cp:lastPrinted>
  <dcterms:created xsi:type="dcterms:W3CDTF">2020-03-16T21:15:11Z</dcterms:created>
  <dcterms:modified xsi:type="dcterms:W3CDTF">2023-03-06T23:22:11Z</dcterms:modified>
</cp:coreProperties>
</file>