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66"/>
  </p:notesMasterIdLst>
  <p:handoutMasterIdLst>
    <p:handoutMasterId r:id="rId67"/>
  </p:handoutMasterIdLst>
  <p:sldIdLst>
    <p:sldId id="505" r:id="rId5"/>
    <p:sldId id="523" r:id="rId6"/>
    <p:sldId id="585" r:id="rId7"/>
    <p:sldId id="578" r:id="rId8"/>
    <p:sldId id="522" r:id="rId9"/>
    <p:sldId id="527" r:id="rId10"/>
    <p:sldId id="526" r:id="rId11"/>
    <p:sldId id="525" r:id="rId12"/>
    <p:sldId id="586" r:id="rId13"/>
    <p:sldId id="573" r:id="rId14"/>
    <p:sldId id="563" r:id="rId15"/>
    <p:sldId id="531" r:id="rId16"/>
    <p:sldId id="532" r:id="rId17"/>
    <p:sldId id="533" r:id="rId18"/>
    <p:sldId id="536" r:id="rId19"/>
    <p:sldId id="535" r:id="rId20"/>
    <p:sldId id="537" r:id="rId21"/>
    <p:sldId id="577" r:id="rId22"/>
    <p:sldId id="569" r:id="rId23"/>
    <p:sldId id="545" r:id="rId24"/>
    <p:sldId id="570" r:id="rId25"/>
    <p:sldId id="558" r:id="rId26"/>
    <p:sldId id="571" r:id="rId27"/>
    <p:sldId id="572" r:id="rId28"/>
    <p:sldId id="559" r:id="rId29"/>
    <p:sldId id="529" r:id="rId30"/>
    <p:sldId id="556" r:id="rId31"/>
    <p:sldId id="552" r:id="rId32"/>
    <p:sldId id="551" r:id="rId33"/>
    <p:sldId id="546" r:id="rId34"/>
    <p:sldId id="555" r:id="rId35"/>
    <p:sldId id="549" r:id="rId36"/>
    <p:sldId id="547" r:id="rId37"/>
    <p:sldId id="576" r:id="rId38"/>
    <p:sldId id="548" r:id="rId39"/>
    <p:sldId id="528" r:id="rId40"/>
    <p:sldId id="560" r:id="rId41"/>
    <p:sldId id="557" r:id="rId42"/>
    <p:sldId id="566" r:id="rId43"/>
    <p:sldId id="553" r:id="rId44"/>
    <p:sldId id="565" r:id="rId45"/>
    <p:sldId id="582" r:id="rId46"/>
    <p:sldId id="587" r:id="rId47"/>
    <p:sldId id="583" r:id="rId48"/>
    <p:sldId id="598" r:id="rId49"/>
    <p:sldId id="584" r:id="rId50"/>
    <p:sldId id="267" r:id="rId51"/>
    <p:sldId id="588" r:id="rId52"/>
    <p:sldId id="589" r:id="rId53"/>
    <p:sldId id="590" r:id="rId54"/>
    <p:sldId id="591" r:id="rId55"/>
    <p:sldId id="592" r:id="rId56"/>
    <p:sldId id="593" r:id="rId57"/>
    <p:sldId id="599" r:id="rId58"/>
    <p:sldId id="524" r:id="rId59"/>
    <p:sldId id="561" r:id="rId60"/>
    <p:sldId id="564" r:id="rId61"/>
    <p:sldId id="595" r:id="rId62"/>
    <p:sldId id="594" r:id="rId63"/>
    <p:sldId id="264" r:id="rId64"/>
    <p:sldId id="600"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7377" autoAdjust="0"/>
  </p:normalViewPr>
  <p:slideViewPr>
    <p:cSldViewPr snapToGrid="0" snapToObjects="1">
      <p:cViewPr varScale="1">
        <p:scale>
          <a:sx n="86" d="100"/>
          <a:sy n="86" d="100"/>
        </p:scale>
        <p:origin x="1936" y="192"/>
      </p:cViewPr>
      <p:guideLst>
        <p:guide orient="horz" pos="2160"/>
        <p:guide pos="2880"/>
      </p:guideLst>
    </p:cSldViewPr>
  </p:slideViewPr>
  <p:notesTextViewPr>
    <p:cViewPr>
      <p:scale>
        <a:sx n="85" d="100"/>
        <a:sy n="85" d="100"/>
      </p:scale>
      <p:origin x="0" y="0"/>
    </p:cViewPr>
  </p:notesTextViewPr>
  <p:sorterViewPr>
    <p:cViewPr>
      <p:scale>
        <a:sx n="77" d="100"/>
        <a:sy n="77" d="100"/>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1/16/23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gosling.psy.utexas.edu/scales-weve-developed/ten-item-personality-measure-tipi/"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fetzer.org/sites/default/files/images/stories/pdf/selfmeasures/EMPATHY-InterpersonalReactivityIndex.pdf" TargetMode="External"/><Relationship Id="rId4" Type="http://schemas.openxmlformats.org/officeDocument/2006/relationships/hyperlink" Target="https://psychology-tools.com/test/empathy-quotien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p:txBody>
          <a:bodyPr/>
          <a:lstStyle/>
          <a:p>
            <a:r>
              <a:rPr lang="en-US" b="1" i="1" dirty="0"/>
              <a:t>Tx </a:t>
            </a:r>
            <a:r>
              <a:rPr lang="en-US" b="1" i="1" dirty="0" err="1"/>
              <a:t>mireia</a:t>
            </a:r>
            <a:r>
              <a:rPr lang="en-US" b="1" i="1" dirty="0"/>
              <a:t>!  I’m delighted to see all of you and talk with you today about a current interest of mine in empathetic conversations and how they can be produced in dialogue systems in general – but especially in those using avatars as conversational partners.</a:t>
            </a:r>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14</a:t>
            </a:fld>
            <a:endParaRPr lang="en-US"/>
          </a:p>
        </p:txBody>
      </p:sp>
    </p:spTree>
    <p:extLst>
      <p:ext uri="{BB962C8B-B14F-4D97-AF65-F5344CB8AC3E}">
        <p14:creationId xmlns:p14="http://schemas.microsoft.com/office/powerpoint/2010/main" val="332385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past and current development of Conversational Agents and Avatars which tried to develop different forms of empathetic behavior and see how successful they were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413423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psych.fullerton.edu</a:t>
            </a:r>
            <a:r>
              <a:rPr lang="en-US" dirty="0"/>
              <a:t>/</a:t>
            </a:r>
            <a:r>
              <a:rPr lang="en-US" dirty="0" err="1"/>
              <a:t>mbirnbaum</a:t>
            </a:r>
            <a:r>
              <a:rPr lang="en-US" dirty="0"/>
              <a:t>/psych101/</a:t>
            </a:r>
            <a:r>
              <a:rPr lang="en-US" dirty="0" err="1"/>
              <a:t>Eliza.htm</a:t>
            </a:r>
            <a:endParaRPr lang="en-US" dirty="0"/>
          </a:p>
          <a:p>
            <a:r>
              <a:rPr lang="en-US" dirty="0"/>
              <a:t>much of this conversation may be deemed empathetic:  Eliza tis trying to identify the user mood in her first question, then what is causing unhappiness, and starting a pretty empathetic discussion.</a:t>
            </a:r>
          </a:p>
        </p:txBody>
      </p:sp>
      <p:sp>
        <p:nvSpPr>
          <p:cNvPr id="4" name="Slide Number Placeholder 3"/>
          <p:cNvSpPr>
            <a:spLocks noGrp="1"/>
          </p:cNvSpPr>
          <p:nvPr>
            <p:ph type="sldNum" sz="quarter" idx="5"/>
          </p:nvPr>
        </p:nvSpPr>
        <p:spPr/>
        <p:txBody>
          <a:bodyPr/>
          <a:lstStyle/>
          <a:p>
            <a:fld id="{4B8AFCE4-5EA5-FB45-A07D-7DC601B63471}" type="slidenum">
              <a:rPr lang="en-US" smtClean="0"/>
              <a:t>19</a:t>
            </a:fld>
            <a:endParaRPr lang="en-US"/>
          </a:p>
        </p:txBody>
      </p:sp>
    </p:spTree>
    <p:extLst>
      <p:ext uri="{BB962C8B-B14F-4D97-AF65-F5344CB8AC3E}">
        <p14:creationId xmlns:p14="http://schemas.microsoft.com/office/powerpoint/2010/main" val="56332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Fembot</a:t>
            </a:r>
            <a:r>
              <a:rPr lang="en-US" dirty="0"/>
              <a:t> = FMBT (female robot)</a:t>
            </a:r>
          </a:p>
          <a:p>
            <a:endParaRPr lang="en-US" dirty="0"/>
          </a:p>
          <a:p>
            <a:r>
              <a:rPr lang="en-US" dirty="0"/>
              <a:t>Justine Cassell, “Embodied Conversational Agents:  Representation and Intelligence in User Interfaces”, 2001.</a:t>
            </a:r>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36944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attempts in the </a:t>
            </a:r>
            <a:r>
              <a:rPr lang="en-US" dirty="0" err="1"/>
              <a:t>fearly</a:t>
            </a:r>
            <a:r>
              <a:rPr lang="en-US" dirty="0"/>
              <a:t> 2000’s to create more human-like agents.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65751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Virtual Laboratory Exercise Counselor Agent, Timothy </a:t>
            </a:r>
            <a:r>
              <a:rPr lang="en-US" dirty="0" err="1"/>
              <a:t>Bickemore</a:t>
            </a:r>
            <a:r>
              <a:rPr lang="en-US" dirty="0"/>
              <a:t> et </a:t>
            </a:r>
            <a:r>
              <a:rPr lang="en-US" dirty="0" err="1"/>
              <a:t>al’s</a:t>
            </a:r>
            <a:r>
              <a:rPr lang="en-US" dirty="0"/>
              <a:t> virtual humans for </a:t>
            </a:r>
            <a:r>
              <a:rPr lang="en-US" b="1" i="1" dirty="0">
                <a:solidFill>
                  <a:srgbClr val="FF0000"/>
                </a:solidFill>
              </a:rPr>
              <a:t>long-term healthcare support </a:t>
            </a:r>
            <a:r>
              <a:rPr lang="en-US" dirty="0"/>
              <a:t>was able  to establish and maintain long-term social-emotional relationships.  conversational story-telling does appear in other projects to be a useful way to engage users.  Experiments were for a month at first then continued for 24 </a:t>
            </a:r>
            <a:r>
              <a:rPr lang="en-US" dirty="0" err="1"/>
              <a:t>mo</a:t>
            </a:r>
            <a:r>
              <a:rPr lang="en-US" dirty="0"/>
              <a:t> in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and </a:t>
            </a:r>
            <a:r>
              <a:rPr lang="en-US" dirty="0" err="1"/>
              <a:t>Rosaling</a:t>
            </a:r>
            <a:r>
              <a:rPr lang="en-US" dirty="0"/>
              <a:t> Picard “Establishing and Maintaining Long-term Human Computer Relationships, 2005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Daniel Schulman and </a:t>
            </a:r>
            <a:r>
              <a:rPr lang="en-US" dirty="0" err="1"/>
              <a:t>Langsuan</a:t>
            </a:r>
            <a:r>
              <a:rPr lang="en-US" dirty="0"/>
              <a:t> Yin, “Maintain Engagement in Long-term Interventions with Relational Agents”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162823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think viewing the mouth producing the prominence was the key:  but curiously, people identified prominence more accurately when looking at the top part of the face than the bottom and the left side more than the right</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21093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a:t>
            </a:r>
            <a:r>
              <a:rPr lang="en-US" b="1" dirty="0"/>
              <a:t>simple sadness best (33%) (upper left)  but super-positive about as highly (31%) (lower left) </a:t>
            </a:r>
            <a:r>
              <a:rPr lang="en-US" dirty="0"/>
              <a:t>,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about almost a year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Andre and </a:t>
            </a:r>
            <a:r>
              <a:rPr lang="en-US" dirty="0" err="1"/>
              <a:t>Pelachaud</a:t>
            </a:r>
            <a:r>
              <a:rPr lang="en-US" dirty="0"/>
              <a:t> 2010:   focused on developing different uses for avatars in general  and how these would improve over simple text-based systems so that you could interact more like you would do in real life in “Interacting with Embodied Conversational Agents”</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27</a:t>
            </a:fld>
            <a:endParaRPr lang="en-US"/>
          </a:p>
        </p:txBody>
      </p:sp>
    </p:spTree>
    <p:extLst>
      <p:ext uri="{BB962C8B-B14F-4D97-AF65-F5344CB8AC3E}">
        <p14:creationId xmlns:p14="http://schemas.microsoft.com/office/powerpoint/2010/main" val="274871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paper</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408931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29</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Interactions with Rapport Agent compared to human-human interactions (2007)</a:t>
            </a:r>
          </a:p>
          <a:p>
            <a:endParaRPr lang="en-US" dirty="0"/>
          </a:p>
          <a:p>
            <a:r>
              <a:rPr lang="en-US" dirty="0"/>
              <a:t>Jonathan </a:t>
            </a:r>
            <a:r>
              <a:rPr lang="en-US" dirty="0" err="1"/>
              <a:t>Gratch</a:t>
            </a:r>
            <a:r>
              <a:rPr lang="en-US" dirty="0"/>
              <a:t>, Ning Wang, Jillian </a:t>
            </a:r>
            <a:r>
              <a:rPr lang="en-US" dirty="0" err="1"/>
              <a:t>Gerten</a:t>
            </a:r>
            <a:r>
              <a:rPr lang="en-US" dirty="0"/>
              <a:t>, Edward Fast, and Robin Duffy, “Creating Rapport with Virtual Agents”, 2007</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1317788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Lixing</a:t>
            </a:r>
            <a:r>
              <a:rPr lang="en-US" dirty="0"/>
              <a:t> Huang, Louis-Philippe </a:t>
            </a:r>
            <a:r>
              <a:rPr lang="en-US" dirty="0" err="1"/>
              <a:t>Morency</a:t>
            </a:r>
            <a:r>
              <a:rPr lang="en-US" dirty="0"/>
              <a:t>, Jonathan </a:t>
            </a:r>
            <a:r>
              <a:rPr lang="en-US" dirty="0" err="1"/>
              <a:t>Gratch</a:t>
            </a:r>
            <a:r>
              <a:rPr lang="en-US" dirty="0"/>
              <a:t>, “Virtual Rapport 2.0”</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31</a:t>
            </a:fld>
            <a:endParaRPr lang="en-US"/>
          </a:p>
        </p:txBody>
      </p:sp>
    </p:spTree>
    <p:extLst>
      <p:ext uri="{BB962C8B-B14F-4D97-AF65-F5344CB8AC3E}">
        <p14:creationId xmlns:p14="http://schemas.microsoft.com/office/powerpoint/2010/main" val="3627937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current state-of-the-art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34</a:t>
            </a:fld>
            <a:endParaRPr lang="en-US"/>
          </a:p>
        </p:txBody>
      </p:sp>
    </p:spTree>
    <p:extLst>
      <p:ext uri="{BB962C8B-B14F-4D97-AF65-F5344CB8AC3E}">
        <p14:creationId xmlns:p14="http://schemas.microsoft.com/office/powerpoint/2010/main" val="3085287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36</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converse in English, Mandarin and Cantonese. focuses on detecting suicidal tendencies and abusive language.  </a:t>
            </a:r>
            <a:r>
              <a:rPr lang="en-US" dirty="0"/>
              <a:t>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 pronounced “now”</a:t>
            </a:r>
          </a:p>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38</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4287912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39</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Rapport Between Humans and Socially Interactive Agents, Chapter 12 in The Handbook on Socially Interactive Agents, 2021</a:t>
            </a:r>
          </a:p>
        </p:txBody>
      </p:sp>
      <p:sp>
        <p:nvSpPr>
          <p:cNvPr id="4" name="Slide Number Placeholder 3"/>
          <p:cNvSpPr>
            <a:spLocks noGrp="1"/>
          </p:cNvSpPr>
          <p:nvPr>
            <p:ph type="sldNum" sz="quarter" idx="5"/>
          </p:nvPr>
        </p:nvSpPr>
        <p:spPr/>
        <p:txBody>
          <a:bodyPr/>
          <a:lstStyle/>
          <a:p>
            <a:fld id="{EB852A1C-1FF8-1E47-9FB8-7A686FDCE2A1}" type="slidenum">
              <a:rPr lang="en-US" smtClean="0"/>
              <a:pPr/>
              <a:t>40</a:t>
            </a:fld>
            <a:endParaRPr lang="en-US"/>
          </a:p>
        </p:txBody>
      </p:sp>
    </p:spTree>
    <p:extLst>
      <p:ext uri="{BB962C8B-B14F-4D97-AF65-F5344CB8AC3E}">
        <p14:creationId xmlns:p14="http://schemas.microsoft.com/office/powerpoint/2010/main" val="3188238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a:t>
            </a:r>
          </a:p>
        </p:txBody>
      </p:sp>
      <p:sp>
        <p:nvSpPr>
          <p:cNvPr id="4" name="Slide Number Placeholder 3"/>
          <p:cNvSpPr>
            <a:spLocks noGrp="1"/>
          </p:cNvSpPr>
          <p:nvPr>
            <p:ph type="sldNum" sz="quarter" idx="5"/>
          </p:nvPr>
        </p:nvSpPr>
        <p:spPr/>
        <p:txBody>
          <a:bodyPr/>
          <a:lstStyle/>
          <a:p>
            <a:fld id="{EB852A1C-1FF8-1E47-9FB8-7A686FDCE2A1}" type="slidenum">
              <a:rPr lang="en-US" smtClean="0"/>
              <a:pPr/>
              <a:t>41</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43</a:t>
            </a:fld>
            <a:endParaRPr lang="en-US"/>
          </a:p>
        </p:txBody>
      </p:sp>
    </p:spTree>
    <p:extLst>
      <p:ext uri="{BB962C8B-B14F-4D97-AF65-F5344CB8AC3E}">
        <p14:creationId xmlns:p14="http://schemas.microsoft.com/office/powerpoint/2010/main" val="3980611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44</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3"/>
              </a:rPr>
              <a:t>Ten Item Personality Inventory</a:t>
            </a:r>
            <a:r>
              <a:rPr lang="en-US" dirty="0"/>
              <a:t>) scores</a:t>
            </a:r>
          </a:p>
          <a:p>
            <a:pPr lvl="2"/>
            <a:r>
              <a:rPr lang="en-US" dirty="0"/>
              <a:t>Lawrence et </a:t>
            </a:r>
            <a:r>
              <a:rPr lang="en-US" dirty="0" err="1"/>
              <a:t>al’s</a:t>
            </a:r>
            <a:r>
              <a:rPr lang="en-US" dirty="0"/>
              <a:t> </a:t>
            </a:r>
            <a:r>
              <a:rPr lang="en-US" dirty="0">
                <a:hlinkClick r:id="rId4"/>
              </a:rPr>
              <a:t>Empathy Quotient</a:t>
            </a:r>
            <a:endParaRPr lang="en-US" dirty="0"/>
          </a:p>
          <a:p>
            <a:pPr lvl="2"/>
            <a:r>
              <a:rPr lang="en-US" dirty="0"/>
              <a:t>Davis et </a:t>
            </a:r>
            <a:r>
              <a:rPr lang="en-US" dirty="0" err="1"/>
              <a:t>al’s</a:t>
            </a:r>
            <a:r>
              <a:rPr lang="en-US" dirty="0"/>
              <a:t> </a:t>
            </a:r>
            <a:r>
              <a:rPr lang="en-US" dirty="0">
                <a:hlinkClick r:id="rId5"/>
              </a:rPr>
              <a:t>Interpersonal Reactivity Index</a:t>
            </a:r>
            <a:endParaRPr lang="en-US" dirty="0"/>
          </a:p>
          <a:p>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46</a:t>
            </a:fld>
            <a:endParaRPr lang="en-US"/>
          </a:p>
        </p:txBody>
      </p:sp>
    </p:spTree>
    <p:extLst>
      <p:ext uri="{BB962C8B-B14F-4D97-AF65-F5344CB8AC3E}">
        <p14:creationId xmlns:p14="http://schemas.microsoft.com/office/powerpoint/2010/main" val="281828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Ensemble methods: decision trees and </a:t>
            </a:r>
            <a:r>
              <a:rPr lang="en-US"/>
              <a:t>random forest</a:t>
            </a:r>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52</a:t>
            </a:fld>
            <a:endParaRPr lang="en-US"/>
          </a:p>
        </p:txBody>
      </p:sp>
    </p:spTree>
    <p:extLst>
      <p:ext uri="{BB962C8B-B14F-4D97-AF65-F5344CB8AC3E}">
        <p14:creationId xmlns:p14="http://schemas.microsoft.com/office/powerpoint/2010/main" val="2762906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55</a:t>
            </a:fld>
            <a:endParaRPr lang="en-US"/>
          </a:p>
        </p:txBody>
      </p:sp>
    </p:spTree>
    <p:extLst>
      <p:ext uri="{BB962C8B-B14F-4D97-AF65-F5344CB8AC3E}">
        <p14:creationId xmlns:p14="http://schemas.microsoft.com/office/powerpoint/2010/main" val="3033020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a:t>
            </a:r>
          </a:p>
        </p:txBody>
      </p:sp>
      <p:sp>
        <p:nvSpPr>
          <p:cNvPr id="4" name="Slide Number Placeholder 3"/>
          <p:cNvSpPr>
            <a:spLocks noGrp="1"/>
          </p:cNvSpPr>
          <p:nvPr>
            <p:ph type="sldNum" sz="quarter" idx="5"/>
          </p:nvPr>
        </p:nvSpPr>
        <p:spPr/>
        <p:txBody>
          <a:bodyPr/>
          <a:lstStyle/>
          <a:p>
            <a:fld id="{EB852A1C-1FF8-1E47-9FB8-7A686FDCE2A1}" type="slidenum">
              <a:rPr lang="en-US" smtClean="0"/>
              <a:pPr/>
              <a:t>56</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57</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a:t>
            </a:fld>
            <a:endParaRPr lang="en-US"/>
          </a:p>
        </p:txBody>
      </p:sp>
    </p:spTree>
    <p:extLst>
      <p:ext uri="{BB962C8B-B14F-4D97-AF65-F5344CB8AC3E}">
        <p14:creationId xmlns:p14="http://schemas.microsoft.com/office/powerpoint/2010/main" val="280413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58</a:t>
            </a:fld>
            <a:endParaRPr lang="en-US"/>
          </a:p>
        </p:txBody>
      </p:sp>
    </p:spTree>
    <p:extLst>
      <p:ext uri="{BB962C8B-B14F-4D97-AF65-F5344CB8AC3E}">
        <p14:creationId xmlns:p14="http://schemas.microsoft.com/office/powerpoint/2010/main" val="2708924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3e4952a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3e4952a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33e4952a8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7</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11</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12</a:t>
            </a:fld>
            <a:endParaRPr lang="en-US"/>
          </a:p>
        </p:txBody>
      </p:sp>
    </p:spTree>
    <p:extLst>
      <p:ext uri="{BB962C8B-B14F-4D97-AF65-F5344CB8AC3E}">
        <p14:creationId xmlns:p14="http://schemas.microsoft.com/office/powerpoint/2010/main" val="398304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1/16/23</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1/16/23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1/16/23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1/16/23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tiff"/></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vjSenw6PgrM"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facebookresearch/EmpatheticDialogues"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6998</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10</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18570181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 (e.g. Mandarin…)</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 (conversational history)?</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16</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Other User behaviors</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17</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b="1" i="1" dirty="0">
                <a:solidFill>
                  <a:srgbClr val="0070C0"/>
                </a:solidFill>
              </a:rPr>
              <a:t>Empathetic behavior </a:t>
            </a:r>
            <a:r>
              <a:rPr lang="en-US" dirty="0"/>
              <a:t>in early Conversational Agents</a:t>
            </a:r>
          </a:p>
          <a:p>
            <a:r>
              <a:rPr lang="en-US" dirty="0"/>
              <a:t>Current </a:t>
            </a:r>
            <a:r>
              <a:rPr lang="en-US" b="1" i="1" dirty="0">
                <a:solidFill>
                  <a:srgbClr val="0070C0"/>
                </a:solidFill>
              </a:rPr>
              <a:t>state-of-the-art</a:t>
            </a:r>
            <a:r>
              <a:rPr lang="en-US" dirty="0"/>
              <a:t> 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18</a:t>
            </a:fld>
            <a:endParaRPr lang="en-US"/>
          </a:p>
        </p:txBody>
      </p:sp>
    </p:spTree>
    <p:extLst>
      <p:ext uri="{BB962C8B-B14F-4D97-AF65-F5344CB8AC3E}">
        <p14:creationId xmlns:p14="http://schemas.microsoft.com/office/powerpoint/2010/main" val="35348124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913B-D387-824B-ADEF-14E675CAA20F}"/>
              </a:ext>
            </a:extLst>
          </p:cNvPr>
          <p:cNvSpPr>
            <a:spLocks noGrp="1"/>
          </p:cNvSpPr>
          <p:nvPr>
            <p:ph type="title"/>
          </p:nvPr>
        </p:nvSpPr>
        <p:spPr/>
        <p:txBody>
          <a:bodyPr/>
          <a:lstStyle/>
          <a:p>
            <a:r>
              <a:rPr lang="en-US" dirty="0" err="1"/>
              <a:t>Weizenbaum’s</a:t>
            </a:r>
            <a:r>
              <a:rPr lang="en-US" dirty="0"/>
              <a:t> </a:t>
            </a:r>
            <a:r>
              <a:rPr lang="en-US" dirty="0">
                <a:hlinkClick r:id="rId3"/>
              </a:rPr>
              <a:t>ELIZA </a:t>
            </a:r>
            <a:r>
              <a:rPr lang="en-US" dirty="0"/>
              <a:t>(1966): Earliest</a:t>
            </a:r>
            <a:br>
              <a:rPr lang="en-US" dirty="0"/>
            </a:br>
            <a:r>
              <a:rPr lang="en-US" dirty="0"/>
              <a:t>Rule-based Chatbot -- Often Believed Human</a:t>
            </a:r>
          </a:p>
        </p:txBody>
      </p:sp>
      <p:sp>
        <p:nvSpPr>
          <p:cNvPr id="4" name="Content Placeholder 3"/>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0F96A2-D876-D44D-8F83-C005744FB305}"/>
              </a:ext>
            </a:extLst>
          </p:cNvPr>
          <p:cNvPicPr>
            <a:picLocks noChangeAspect="1"/>
          </p:cNvPicPr>
          <p:nvPr/>
        </p:nvPicPr>
        <p:blipFill>
          <a:blip r:embed="rId4"/>
          <a:stretch>
            <a:fillRect/>
          </a:stretch>
        </p:blipFill>
        <p:spPr>
          <a:xfrm>
            <a:off x="1281723" y="1528829"/>
            <a:ext cx="6361281" cy="4520833"/>
          </a:xfrm>
          <a:prstGeom prst="rect">
            <a:avLst/>
          </a:prstGeom>
        </p:spPr>
      </p:pic>
    </p:spTree>
    <p:extLst>
      <p:ext uri="{BB962C8B-B14F-4D97-AF65-F5344CB8AC3E}">
        <p14:creationId xmlns:p14="http://schemas.microsoft.com/office/powerpoint/2010/main" val="40297143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D775-8475-1C41-8536-8F3FE6497314}"/>
              </a:ext>
            </a:extLst>
          </p:cNvPr>
          <p:cNvSpPr>
            <a:spLocks noGrp="1"/>
          </p:cNvSpPr>
          <p:nvPr>
            <p:ph type="title"/>
          </p:nvPr>
        </p:nvSpPr>
        <p:spPr/>
        <p:txBody>
          <a:bodyPr/>
          <a:lstStyle/>
          <a:p>
            <a:r>
              <a:rPr lang="en-US" dirty="0"/>
              <a:t>Early Work on Conversational Agents</a:t>
            </a:r>
          </a:p>
        </p:txBody>
      </p:sp>
      <p:sp>
        <p:nvSpPr>
          <p:cNvPr id="3" name="Content Placeholder 2">
            <a:extLst>
              <a:ext uri="{FF2B5EF4-FFF2-40B4-BE49-F238E27FC236}">
                <a16:creationId xmlns:a16="http://schemas.microsoft.com/office/drawing/2014/main" id="{8F19071B-9FD6-0E48-86FF-B9CDE78A28EE}"/>
              </a:ext>
            </a:extLst>
          </p:cNvPr>
          <p:cNvSpPr>
            <a:spLocks noGrp="1"/>
          </p:cNvSpPr>
          <p:nvPr>
            <p:ph idx="1"/>
          </p:nvPr>
        </p:nvSpPr>
        <p:spPr/>
        <p:txBody>
          <a:bodyPr/>
          <a:lstStyle/>
          <a:p>
            <a:r>
              <a:rPr lang="en-US" sz="2400" dirty="0"/>
              <a:t>But </a:t>
            </a:r>
            <a:r>
              <a:rPr lang="en-US" sz="2400" b="1" i="1" dirty="0">
                <a:solidFill>
                  <a:srgbClr val="0070C0"/>
                </a:solidFill>
              </a:rPr>
              <a:t>would Eliza seem even more empathetic </a:t>
            </a:r>
            <a:r>
              <a:rPr lang="en-US" sz="2400" dirty="0"/>
              <a:t>if she appeared as human:  voice, face, movement?</a:t>
            </a:r>
          </a:p>
          <a:p>
            <a:r>
              <a:rPr lang="en-US" sz="2400" dirty="0"/>
              <a:t>Justine Cassell (2001) addressed a similar question:</a:t>
            </a:r>
          </a:p>
          <a:p>
            <a:pPr lvl="1"/>
            <a:r>
              <a:rPr lang="en-US" dirty="0"/>
              <a:t>Conversational agents should be represented as human</a:t>
            </a:r>
            <a:r>
              <a:rPr lang="en-US" b="1" i="1" dirty="0">
                <a:solidFill>
                  <a:srgbClr val="FF0000"/>
                </a:solidFill>
              </a:rPr>
              <a:t> </a:t>
            </a:r>
            <a:r>
              <a:rPr lang="en-US" dirty="0"/>
              <a:t>in “cases where </a:t>
            </a:r>
            <a:r>
              <a:rPr lang="en-US" b="1" i="1" dirty="0">
                <a:solidFill>
                  <a:srgbClr val="FF0000"/>
                </a:solidFill>
              </a:rPr>
              <a:t>social collaborative behavior </a:t>
            </a:r>
            <a:r>
              <a:rPr lang="en-US" dirty="0"/>
              <a:t>is key” </a:t>
            </a:r>
          </a:p>
          <a:p>
            <a:pPr lvl="1"/>
            <a:r>
              <a:rPr lang="en-US" dirty="0"/>
              <a:t>Systems should </a:t>
            </a:r>
            <a:r>
              <a:rPr lang="en-US" b="1" i="1" dirty="0">
                <a:solidFill>
                  <a:srgbClr val="FF0000"/>
                </a:solidFill>
              </a:rPr>
              <a:t>convey information to users in multiple modalities</a:t>
            </a:r>
            <a:r>
              <a:rPr lang="en-US" dirty="0"/>
              <a:t> as humans do (voice, facial expression, head movements and hand gesture) </a:t>
            </a:r>
          </a:p>
          <a:p>
            <a:pPr lvl="1"/>
            <a:r>
              <a:rPr lang="en-US" dirty="0"/>
              <a:t>Implemented </a:t>
            </a:r>
            <a:r>
              <a:rPr lang="en-US" b="1" i="1" dirty="0">
                <a:solidFill>
                  <a:srgbClr val="FF0000"/>
                </a:solidFill>
              </a:rPr>
              <a:t>Rea, a </a:t>
            </a:r>
            <a:r>
              <a:rPr lang="en-US" b="1" i="1" dirty="0" err="1">
                <a:solidFill>
                  <a:srgbClr val="FF0000"/>
                </a:solidFill>
              </a:rPr>
              <a:t>Fembot</a:t>
            </a:r>
            <a:r>
              <a:rPr lang="en-US" b="1" i="1" dirty="0">
                <a:solidFill>
                  <a:srgbClr val="FF0000"/>
                </a:solidFill>
              </a:rPr>
              <a:t> Conversational Agent </a:t>
            </a:r>
            <a:r>
              <a:rPr lang="en-US" dirty="0"/>
              <a:t>who imitated human glancing, head nods, hand gestures and eyebrow raises</a:t>
            </a:r>
          </a:p>
        </p:txBody>
      </p:sp>
      <p:sp>
        <p:nvSpPr>
          <p:cNvPr id="4" name="Slide Number Placeholder 3">
            <a:extLst>
              <a:ext uri="{FF2B5EF4-FFF2-40B4-BE49-F238E27FC236}">
                <a16:creationId xmlns:a16="http://schemas.microsoft.com/office/drawing/2014/main" id="{B6C8FD12-532D-B346-953C-0A252616BEFB}"/>
              </a:ext>
            </a:extLst>
          </p:cNvPr>
          <p:cNvSpPr>
            <a:spLocks noGrp="1"/>
          </p:cNvSpPr>
          <p:nvPr>
            <p:ph type="sldNum" sz="quarter" idx="12"/>
          </p:nvPr>
        </p:nvSpPr>
        <p:spPr/>
        <p:txBody>
          <a:bodyPr/>
          <a:lstStyle/>
          <a:p>
            <a:fld id="{C596511B-2857-694D-871F-422885452280}" type="slidenum">
              <a:rPr lang="en-US" smtClean="0"/>
              <a:pPr/>
              <a:t>20</a:t>
            </a:fld>
            <a:endParaRPr lang="en-US"/>
          </a:p>
        </p:txBody>
      </p:sp>
    </p:spTree>
    <p:extLst>
      <p:ext uri="{BB962C8B-B14F-4D97-AF65-F5344CB8AC3E}">
        <p14:creationId xmlns:p14="http://schemas.microsoft.com/office/powerpoint/2010/main" val="21938782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CA375-32D6-9A43-89B2-D361CAE54B36}"/>
              </a:ext>
            </a:extLst>
          </p:cNvPr>
          <p:cNvSpPr>
            <a:spLocks noGrp="1"/>
          </p:cNvSpPr>
          <p:nvPr>
            <p:ph type="title"/>
          </p:nvPr>
        </p:nvSpPr>
        <p:spPr/>
        <p:txBody>
          <a:bodyPr/>
          <a:lstStyle/>
          <a:p>
            <a:r>
              <a:rPr lang="en-US" dirty="0"/>
              <a:t>Rea in Virtual Reality</a:t>
            </a:r>
          </a:p>
        </p:txBody>
      </p:sp>
      <p:sp>
        <p:nvSpPr>
          <p:cNvPr id="4" name="Slide Number Placeholder 3">
            <a:extLst>
              <a:ext uri="{FF2B5EF4-FFF2-40B4-BE49-F238E27FC236}">
                <a16:creationId xmlns:a16="http://schemas.microsoft.com/office/drawing/2014/main" id="{F47108E4-8F22-1C49-9DC1-CB2113DB4854}"/>
              </a:ext>
            </a:extLst>
          </p:cNvPr>
          <p:cNvSpPr>
            <a:spLocks noGrp="1"/>
          </p:cNvSpPr>
          <p:nvPr>
            <p:ph type="sldNum" sz="quarter" idx="12"/>
          </p:nvPr>
        </p:nvSpPr>
        <p:spPr/>
        <p:txBody>
          <a:bodyPr/>
          <a:lstStyle/>
          <a:p>
            <a:fld id="{C596511B-2857-694D-871F-422885452280}" type="slidenum">
              <a:rPr lang="en-US" smtClean="0"/>
              <a:pPr/>
              <a:t>21</a:t>
            </a:fld>
            <a:endParaRPr lang="en-US"/>
          </a:p>
        </p:txBody>
      </p:sp>
      <p:pic>
        <p:nvPicPr>
          <p:cNvPr id="8" name="Picture 7">
            <a:extLst>
              <a:ext uri="{FF2B5EF4-FFF2-40B4-BE49-F238E27FC236}">
                <a16:creationId xmlns:a16="http://schemas.microsoft.com/office/drawing/2014/main" id="{21BEB66C-CAE8-D64D-9C0C-8BDBEA1811FA}"/>
              </a:ext>
            </a:extLst>
          </p:cNvPr>
          <p:cNvPicPr>
            <a:picLocks noChangeAspect="1"/>
          </p:cNvPicPr>
          <p:nvPr/>
        </p:nvPicPr>
        <p:blipFill>
          <a:blip r:embed="rId3"/>
          <a:stretch>
            <a:fillRect/>
          </a:stretch>
        </p:blipFill>
        <p:spPr>
          <a:xfrm>
            <a:off x="1933599" y="2184400"/>
            <a:ext cx="5592616" cy="3666062"/>
          </a:xfrm>
          <a:prstGeom prst="rect">
            <a:avLst/>
          </a:prstGeom>
        </p:spPr>
      </p:pic>
    </p:spTree>
    <p:extLst>
      <p:ext uri="{BB962C8B-B14F-4D97-AF65-F5344CB8AC3E}">
        <p14:creationId xmlns:p14="http://schemas.microsoft.com/office/powerpoint/2010/main" val="22701535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6BA326-CD55-8F41-B40B-DFA688C2BD43}"/>
              </a:ext>
            </a:extLst>
          </p:cNvPr>
          <p:cNvSpPr>
            <a:spLocks noGrp="1"/>
          </p:cNvSpPr>
          <p:nvPr>
            <p:ph idx="1"/>
          </p:nvPr>
        </p:nvSpPr>
        <p:spPr>
          <a:xfrm>
            <a:off x="685800" y="636998"/>
            <a:ext cx="7772400" cy="5459002"/>
          </a:xfrm>
        </p:spPr>
        <p:txBody>
          <a:bodyPr/>
          <a:lstStyle/>
          <a:p>
            <a:r>
              <a:rPr lang="en-US" dirty="0" err="1"/>
              <a:t>Bickmore</a:t>
            </a:r>
            <a:r>
              <a:rPr lang="en-US" dirty="0"/>
              <a:t> et al 2005, 2010 investigated longer-term interactions between </a:t>
            </a:r>
            <a:r>
              <a:rPr lang="en-US" b="1" i="1" dirty="0">
                <a:solidFill>
                  <a:srgbClr val="0070C0"/>
                </a:solidFill>
              </a:rPr>
              <a:t>Virtual Laboratory Exercise Agents</a:t>
            </a:r>
            <a:r>
              <a:rPr lang="en-US" dirty="0">
                <a:solidFill>
                  <a:srgbClr val="0070C0"/>
                </a:solidFill>
              </a:rPr>
              <a:t> </a:t>
            </a:r>
            <a:r>
              <a:rPr lang="en-US" dirty="0"/>
              <a:t>and humans to improve daily exercise interactions with considerable success</a:t>
            </a:r>
          </a:p>
          <a:p>
            <a:pPr lvl="1"/>
            <a:r>
              <a:rPr lang="en-US" dirty="0"/>
              <a:t>Enhanced when the agent used </a:t>
            </a:r>
            <a:r>
              <a:rPr lang="en-US" b="1" i="1" dirty="0">
                <a:solidFill>
                  <a:srgbClr val="FF0000"/>
                </a:solidFill>
              </a:rPr>
              <a:t>autobiographical conversational storytelling</a:t>
            </a:r>
          </a:p>
        </p:txBody>
      </p:sp>
      <p:sp>
        <p:nvSpPr>
          <p:cNvPr id="4" name="Slide Number Placeholder 3">
            <a:extLst>
              <a:ext uri="{FF2B5EF4-FFF2-40B4-BE49-F238E27FC236}">
                <a16:creationId xmlns:a16="http://schemas.microsoft.com/office/drawing/2014/main" id="{E1A1026C-C885-6E41-B3F6-98F1DC237FCD}"/>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6" name="Picture 5">
            <a:extLst>
              <a:ext uri="{FF2B5EF4-FFF2-40B4-BE49-F238E27FC236}">
                <a16:creationId xmlns:a16="http://schemas.microsoft.com/office/drawing/2014/main" id="{63537675-ADE4-6C40-8AD9-7AFD98765C6A}"/>
              </a:ext>
            </a:extLst>
          </p:cNvPr>
          <p:cNvPicPr>
            <a:picLocks noChangeAspect="1"/>
          </p:cNvPicPr>
          <p:nvPr/>
        </p:nvPicPr>
        <p:blipFill>
          <a:blip r:embed="rId3"/>
          <a:stretch>
            <a:fillRect/>
          </a:stretch>
        </p:blipFill>
        <p:spPr>
          <a:xfrm>
            <a:off x="2533106" y="3249975"/>
            <a:ext cx="3456898" cy="2681901"/>
          </a:xfrm>
          <a:prstGeom prst="rect">
            <a:avLst/>
          </a:prstGeom>
        </p:spPr>
      </p:pic>
    </p:spTree>
    <p:extLst>
      <p:ext uri="{BB962C8B-B14F-4D97-AF65-F5344CB8AC3E}">
        <p14:creationId xmlns:p14="http://schemas.microsoft.com/office/powerpoint/2010/main" val="38117244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CE15E-9252-6840-B1E0-DA73BDBAA0B8}"/>
              </a:ext>
            </a:extLst>
          </p:cNvPr>
          <p:cNvSpPr>
            <a:spLocks noGrp="1"/>
          </p:cNvSpPr>
          <p:nvPr>
            <p:ph idx="1"/>
          </p:nvPr>
        </p:nvSpPr>
        <p:spPr>
          <a:xfrm>
            <a:off x="685800" y="593969"/>
            <a:ext cx="7772400" cy="5502031"/>
          </a:xfrm>
        </p:spPr>
        <p:txBody>
          <a:bodyPr/>
          <a:lstStyle/>
          <a:p>
            <a:r>
              <a:rPr lang="en-US" dirty="0" err="1"/>
              <a:t>Swerts</a:t>
            </a:r>
            <a:r>
              <a:rPr lang="en-US" dirty="0"/>
              <a:t> &amp; </a:t>
            </a:r>
            <a:r>
              <a:rPr lang="en-US" dirty="0" err="1"/>
              <a:t>Krahmer</a:t>
            </a:r>
            <a:r>
              <a:rPr lang="en-US" dirty="0"/>
              <a:t> (2008) found that facial expression (top of the face) helped users understand prosodic prominence</a:t>
            </a:r>
          </a:p>
          <a:p>
            <a:endParaRPr lang="en-US" dirty="0"/>
          </a:p>
        </p:txBody>
      </p:sp>
      <p:sp>
        <p:nvSpPr>
          <p:cNvPr id="4" name="Slide Number Placeholder 3">
            <a:extLst>
              <a:ext uri="{FF2B5EF4-FFF2-40B4-BE49-F238E27FC236}">
                <a16:creationId xmlns:a16="http://schemas.microsoft.com/office/drawing/2014/main" id="{E1024FC1-A2D6-5544-8B98-5A2906ECFC8D}"/>
              </a:ext>
            </a:extLst>
          </p:cNvPr>
          <p:cNvSpPr>
            <a:spLocks noGrp="1"/>
          </p:cNvSpPr>
          <p:nvPr>
            <p:ph type="sldNum" sz="quarter" idx="12"/>
          </p:nvPr>
        </p:nvSpPr>
        <p:spPr/>
        <p:txBody>
          <a:bodyPr/>
          <a:lstStyle/>
          <a:p>
            <a:fld id="{C596511B-2857-694D-871F-422885452280}" type="slidenum">
              <a:rPr lang="en-US" smtClean="0"/>
              <a:pPr/>
              <a:t>23</a:t>
            </a:fld>
            <a:endParaRPr lang="en-US"/>
          </a:p>
        </p:txBody>
      </p:sp>
      <p:pic>
        <p:nvPicPr>
          <p:cNvPr id="5" name="Picture 4">
            <a:extLst>
              <a:ext uri="{FF2B5EF4-FFF2-40B4-BE49-F238E27FC236}">
                <a16:creationId xmlns:a16="http://schemas.microsoft.com/office/drawing/2014/main" id="{8D8547D6-2BD2-704F-8BFB-B8D0DDC86CAE}"/>
              </a:ext>
            </a:extLst>
          </p:cNvPr>
          <p:cNvPicPr>
            <a:picLocks noChangeAspect="1"/>
          </p:cNvPicPr>
          <p:nvPr/>
        </p:nvPicPr>
        <p:blipFill>
          <a:blip r:embed="rId3"/>
          <a:stretch>
            <a:fillRect/>
          </a:stretch>
        </p:blipFill>
        <p:spPr>
          <a:xfrm>
            <a:off x="3750560" y="1891076"/>
            <a:ext cx="3527046" cy="4522081"/>
          </a:xfrm>
          <a:prstGeom prst="rect">
            <a:avLst/>
          </a:prstGeom>
        </p:spPr>
      </p:pic>
    </p:spTree>
    <p:extLst>
      <p:ext uri="{BB962C8B-B14F-4D97-AF65-F5344CB8AC3E}">
        <p14:creationId xmlns:p14="http://schemas.microsoft.com/office/powerpoint/2010/main" val="22221965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2AD8-3FC1-154B-83DC-424B67C8F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8180FA-E16F-2646-AEAF-BC005195ACA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04FA381-1F82-6642-BC9D-B98A71A50E91}"/>
              </a:ext>
            </a:extLst>
          </p:cNvPr>
          <p:cNvSpPr>
            <a:spLocks noGrp="1"/>
          </p:cNvSpPr>
          <p:nvPr>
            <p:ph type="sldNum" sz="quarter" idx="12"/>
          </p:nvPr>
        </p:nvSpPr>
        <p:spPr/>
        <p:txBody>
          <a:bodyPr/>
          <a:lstStyle/>
          <a:p>
            <a:fld id="{C596511B-2857-694D-871F-422885452280}" type="slidenum">
              <a:rPr lang="en-US" smtClean="0"/>
              <a:pPr/>
              <a:t>24</a:t>
            </a:fld>
            <a:endParaRPr lang="en-US"/>
          </a:p>
        </p:txBody>
      </p:sp>
      <p:sp>
        <p:nvSpPr>
          <p:cNvPr id="5" name="Rectangle 4">
            <a:extLst>
              <a:ext uri="{FF2B5EF4-FFF2-40B4-BE49-F238E27FC236}">
                <a16:creationId xmlns:a16="http://schemas.microsoft.com/office/drawing/2014/main" id="{5A8A4A31-BAD6-CE45-94C3-1EBABE2DBD16}"/>
              </a:ext>
            </a:extLst>
          </p:cNvPr>
          <p:cNvSpPr/>
          <p:nvPr/>
        </p:nvSpPr>
        <p:spPr>
          <a:xfrm>
            <a:off x="2286000" y="2828836"/>
            <a:ext cx="4572000" cy="1200329"/>
          </a:xfrm>
          <a:prstGeom prst="rect">
            <a:avLst/>
          </a:prstGeom>
        </p:spPr>
        <p:txBody>
          <a:bodyPr>
            <a:spAutoFit/>
          </a:bodyPr>
          <a:lstStyle/>
          <a:p>
            <a:r>
              <a:rPr lang="en-US" dirty="0"/>
              <a:t>Foster and Oberlander (2010):  tried different modalities (face and TTS descriptions) but found no difference – they think user preferences at work</a:t>
            </a:r>
          </a:p>
        </p:txBody>
      </p:sp>
    </p:spTree>
    <p:extLst>
      <p:ext uri="{BB962C8B-B14F-4D97-AF65-F5344CB8AC3E}">
        <p14:creationId xmlns:p14="http://schemas.microsoft.com/office/powerpoint/2010/main" val="5614077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25</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26</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C8754-D6A8-084D-A258-239BCB000481}"/>
              </a:ext>
            </a:extLst>
          </p:cNvPr>
          <p:cNvSpPr>
            <a:spLocks noGrp="1"/>
          </p:cNvSpPr>
          <p:nvPr>
            <p:ph idx="1"/>
          </p:nvPr>
        </p:nvSpPr>
        <p:spPr>
          <a:xfrm>
            <a:off x="685800" y="584391"/>
            <a:ext cx="7772400" cy="5511609"/>
          </a:xfrm>
        </p:spPr>
        <p:txBody>
          <a:bodyPr/>
          <a:lstStyle/>
          <a:p>
            <a:r>
              <a:rPr lang="en-US" dirty="0"/>
              <a:t>Andre and </a:t>
            </a:r>
            <a:r>
              <a:rPr lang="en-US" dirty="0" err="1"/>
              <a:t>Pelachaud</a:t>
            </a:r>
            <a:r>
              <a:rPr lang="en-US" dirty="0"/>
              <a:t> (2010) described </a:t>
            </a:r>
            <a:r>
              <a:rPr lang="en-US" b="1" i="1" dirty="0">
                <a:solidFill>
                  <a:srgbClr val="0070C0"/>
                </a:solidFill>
              </a:rPr>
              <a:t>different conversational settings/tasks</a:t>
            </a:r>
            <a:r>
              <a:rPr lang="en-US" b="1" i="1" dirty="0">
                <a:solidFill>
                  <a:srgbClr val="FF0000"/>
                </a:solidFill>
              </a:rPr>
              <a:t> </a:t>
            </a:r>
            <a:r>
              <a:rPr lang="en-US" dirty="0"/>
              <a:t>for agents more generally as: </a:t>
            </a:r>
            <a:r>
              <a:rPr lang="en-US" sz="2400" dirty="0"/>
              <a:t>Virtual </a:t>
            </a:r>
            <a:r>
              <a:rPr lang="en-US" sz="2400" b="1" i="1" dirty="0">
                <a:solidFill>
                  <a:srgbClr val="FF0000"/>
                </a:solidFill>
              </a:rPr>
              <a:t>news readers</a:t>
            </a:r>
            <a:r>
              <a:rPr lang="en-US" sz="2400" dirty="0"/>
              <a:t>, role playing between virtual </a:t>
            </a:r>
            <a:r>
              <a:rPr lang="en-US" sz="2400" b="1" i="1" dirty="0">
                <a:solidFill>
                  <a:srgbClr val="FF0000"/>
                </a:solidFill>
              </a:rPr>
              <a:t>sellers and buyers</a:t>
            </a:r>
            <a:r>
              <a:rPr lang="en-US" sz="2400" dirty="0"/>
              <a:t>, shifting from </a:t>
            </a:r>
            <a:r>
              <a:rPr lang="en-US" sz="2400" b="1" i="1" dirty="0">
                <a:solidFill>
                  <a:srgbClr val="FF0000"/>
                </a:solidFill>
              </a:rPr>
              <a:t>face-to-face</a:t>
            </a:r>
            <a:r>
              <a:rPr lang="en-US" sz="2400" b="1" i="1" dirty="0">
                <a:solidFill>
                  <a:srgbClr val="7030A0"/>
                </a:solidFill>
              </a:rPr>
              <a:t> </a:t>
            </a:r>
            <a:r>
              <a:rPr lang="en-US" sz="2400" dirty="0"/>
              <a:t>dialogues to </a:t>
            </a:r>
            <a:r>
              <a:rPr lang="en-US" sz="2400" b="1" i="1" dirty="0">
                <a:solidFill>
                  <a:srgbClr val="FF0000"/>
                </a:solidFill>
              </a:rPr>
              <a:t>multi-party</a:t>
            </a:r>
            <a:r>
              <a:rPr lang="en-US" sz="2400" dirty="0"/>
              <a:t> dialogues</a:t>
            </a:r>
          </a:p>
        </p:txBody>
      </p:sp>
      <p:sp>
        <p:nvSpPr>
          <p:cNvPr id="4" name="Slide Number Placeholder 3">
            <a:extLst>
              <a:ext uri="{FF2B5EF4-FFF2-40B4-BE49-F238E27FC236}">
                <a16:creationId xmlns:a16="http://schemas.microsoft.com/office/drawing/2014/main" id="{DBE92F58-71F3-CB40-B252-6D20A56C321F}"/>
              </a:ext>
            </a:extLst>
          </p:cNvPr>
          <p:cNvSpPr>
            <a:spLocks noGrp="1"/>
          </p:cNvSpPr>
          <p:nvPr>
            <p:ph type="sldNum" sz="quarter" idx="12"/>
          </p:nvPr>
        </p:nvSpPr>
        <p:spPr/>
        <p:txBody>
          <a:bodyPr/>
          <a:lstStyle/>
          <a:p>
            <a:fld id="{C596511B-2857-694D-871F-422885452280}" type="slidenum">
              <a:rPr lang="en-US" smtClean="0"/>
              <a:pPr/>
              <a:t>27</a:t>
            </a:fld>
            <a:endParaRPr lang="en-US"/>
          </a:p>
        </p:txBody>
      </p:sp>
      <p:pic>
        <p:nvPicPr>
          <p:cNvPr id="6" name="Picture 5">
            <a:extLst>
              <a:ext uri="{FF2B5EF4-FFF2-40B4-BE49-F238E27FC236}">
                <a16:creationId xmlns:a16="http://schemas.microsoft.com/office/drawing/2014/main" id="{C326E16A-4D29-A14D-9B47-B52C31C855EF}"/>
              </a:ext>
            </a:extLst>
          </p:cNvPr>
          <p:cNvPicPr>
            <a:picLocks noChangeAspect="1"/>
          </p:cNvPicPr>
          <p:nvPr/>
        </p:nvPicPr>
        <p:blipFill>
          <a:blip r:embed="rId3"/>
          <a:stretch>
            <a:fillRect/>
          </a:stretch>
        </p:blipFill>
        <p:spPr>
          <a:xfrm>
            <a:off x="3695308" y="2668251"/>
            <a:ext cx="5344616" cy="3605358"/>
          </a:xfrm>
          <a:prstGeom prst="rect">
            <a:avLst/>
          </a:prstGeom>
        </p:spPr>
      </p:pic>
    </p:spTree>
    <p:extLst>
      <p:ext uri="{BB962C8B-B14F-4D97-AF65-F5344CB8AC3E}">
        <p14:creationId xmlns:p14="http://schemas.microsoft.com/office/powerpoint/2010/main" val="28651494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56EC-9538-2841-B7DC-73F16E1EAB7A}"/>
              </a:ext>
            </a:extLst>
          </p:cNvPr>
          <p:cNvSpPr>
            <a:spLocks noGrp="1"/>
          </p:cNvSpPr>
          <p:nvPr>
            <p:ph type="title"/>
          </p:nvPr>
        </p:nvSpPr>
        <p:spPr/>
        <p:txBody>
          <a:bodyPr/>
          <a:lstStyle/>
          <a:p>
            <a:r>
              <a:rPr lang="en-US" dirty="0"/>
              <a:t>Many Similar Early Attempts to Develop Agents for Different Tasks</a:t>
            </a:r>
          </a:p>
        </p:txBody>
      </p:sp>
      <p:sp>
        <p:nvSpPr>
          <p:cNvPr id="3" name="Content Placeholder 2">
            <a:extLst>
              <a:ext uri="{FF2B5EF4-FFF2-40B4-BE49-F238E27FC236}">
                <a16:creationId xmlns:a16="http://schemas.microsoft.com/office/drawing/2014/main" id="{EDC3135C-A380-E543-A68F-B55B84ABBBA8}"/>
              </a:ext>
            </a:extLst>
          </p:cNvPr>
          <p:cNvSpPr>
            <a:spLocks noGrp="1"/>
          </p:cNvSpPr>
          <p:nvPr>
            <p:ph idx="1"/>
          </p:nvPr>
        </p:nvSpPr>
        <p:spPr/>
        <p:txBody>
          <a:bodyPr/>
          <a:lstStyle/>
          <a:p>
            <a:r>
              <a:rPr lang="en-US" dirty="0"/>
              <a:t>However, as </a:t>
            </a:r>
            <a:r>
              <a:rPr lang="en-US" dirty="0" err="1"/>
              <a:t>Dehn</a:t>
            </a:r>
            <a:r>
              <a:rPr lang="en-US" dirty="0"/>
              <a:t> &amp; </a:t>
            </a:r>
            <a:r>
              <a:rPr lang="en-US" dirty="0" err="1"/>
              <a:t>Mulken</a:t>
            </a:r>
            <a:r>
              <a:rPr lang="en-US" dirty="0"/>
              <a:t> noted, it was </a:t>
            </a:r>
            <a:r>
              <a:rPr lang="en-US" b="1" i="1" dirty="0">
                <a:solidFill>
                  <a:srgbClr val="0070C0"/>
                </a:solidFill>
              </a:rPr>
              <a:t>difficult to compare </a:t>
            </a:r>
            <a:r>
              <a:rPr lang="en-US" dirty="0"/>
              <a:t>how effective animated agents were because studies differed in:</a:t>
            </a:r>
          </a:p>
          <a:p>
            <a:pPr lvl="1"/>
            <a:r>
              <a:rPr lang="en-US" dirty="0"/>
              <a:t>Experimental treatment: </a:t>
            </a:r>
            <a:r>
              <a:rPr lang="en-US" b="1" i="1" dirty="0">
                <a:solidFill>
                  <a:srgbClr val="FF0000"/>
                </a:solidFill>
              </a:rPr>
              <a:t>kinds of animation </a:t>
            </a:r>
            <a:r>
              <a:rPr lang="en-US" dirty="0"/>
              <a:t>used differ (realistic faces, sketches, full bodies…)</a:t>
            </a:r>
          </a:p>
          <a:p>
            <a:pPr lvl="1"/>
            <a:r>
              <a:rPr lang="en-US" b="1" i="1" dirty="0">
                <a:solidFill>
                  <a:srgbClr val="FF0000"/>
                </a:solidFill>
              </a:rPr>
              <a:t>Control conditions </a:t>
            </a:r>
            <a:r>
              <a:rPr lang="en-US" dirty="0"/>
              <a:t>and kinds of </a:t>
            </a:r>
            <a:r>
              <a:rPr lang="en-US" b="1" i="1" dirty="0">
                <a:solidFill>
                  <a:srgbClr val="FF0000"/>
                </a:solidFill>
              </a:rPr>
              <a:t>comparisons</a:t>
            </a:r>
            <a:r>
              <a:rPr lang="en-US" dirty="0"/>
              <a:t> made: e.g. </a:t>
            </a:r>
            <a:r>
              <a:rPr lang="en-US" dirty="0" err="1"/>
              <a:t>WoZ</a:t>
            </a:r>
            <a:r>
              <a:rPr lang="en-US" dirty="0"/>
              <a:t> or text-only or human systems</a:t>
            </a:r>
          </a:p>
          <a:p>
            <a:pPr lvl="1"/>
            <a:r>
              <a:rPr lang="en-US" dirty="0"/>
              <a:t>Dependent variable: </a:t>
            </a:r>
            <a:r>
              <a:rPr lang="en-US" b="1" i="1" dirty="0">
                <a:solidFill>
                  <a:srgbClr val="FF0000"/>
                </a:solidFill>
              </a:rPr>
              <a:t>measurements</a:t>
            </a:r>
            <a:r>
              <a:rPr lang="en-US" dirty="0"/>
              <a:t> of effect differ</a:t>
            </a:r>
          </a:p>
          <a:p>
            <a:pPr lvl="1"/>
            <a:r>
              <a:rPr lang="en-US" b="1" i="1" dirty="0">
                <a:solidFill>
                  <a:srgbClr val="FF0000"/>
                </a:solidFill>
              </a:rPr>
              <a:t>Experimental setting</a:t>
            </a:r>
            <a:r>
              <a:rPr lang="en-US" dirty="0"/>
              <a:t>: tasks to be carried out differ</a:t>
            </a:r>
          </a:p>
          <a:p>
            <a:pPr lvl="1"/>
            <a:r>
              <a:rPr lang="en-US" dirty="0"/>
              <a:t>While some were </a:t>
            </a:r>
            <a:r>
              <a:rPr lang="en-US" b="1" i="1" dirty="0">
                <a:solidFill>
                  <a:srgbClr val="0070C0"/>
                </a:solidFill>
              </a:rPr>
              <a:t>relatively successful </a:t>
            </a:r>
            <a:r>
              <a:rPr lang="en-US" dirty="0"/>
              <a:t>the differences made it </a:t>
            </a:r>
            <a:r>
              <a:rPr lang="en-US" b="1" i="1" dirty="0">
                <a:solidFill>
                  <a:srgbClr val="0070C0"/>
                </a:solidFill>
              </a:rPr>
              <a:t>harder to determine why</a:t>
            </a:r>
          </a:p>
        </p:txBody>
      </p:sp>
      <p:sp>
        <p:nvSpPr>
          <p:cNvPr id="4" name="Slide Number Placeholder 3">
            <a:extLst>
              <a:ext uri="{FF2B5EF4-FFF2-40B4-BE49-F238E27FC236}">
                <a16:creationId xmlns:a16="http://schemas.microsoft.com/office/drawing/2014/main" id="{C2F72080-4FAA-F647-B503-E7DC4833670A}"/>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1313764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323512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38C46-0804-E640-9CD2-765A767E19A4}"/>
              </a:ext>
            </a:extLst>
          </p:cNvPr>
          <p:cNvSpPr>
            <a:spLocks noGrp="1"/>
          </p:cNvSpPr>
          <p:nvPr>
            <p:ph idx="1"/>
          </p:nvPr>
        </p:nvSpPr>
        <p:spPr>
          <a:xfrm>
            <a:off x="685800" y="567559"/>
            <a:ext cx="7772400" cy="5528441"/>
          </a:xfrm>
        </p:spPr>
        <p:txBody>
          <a:bodyPr/>
          <a:lstStyle/>
          <a:p>
            <a:r>
              <a:rPr lang="en-US" dirty="0" err="1"/>
              <a:t>Gratch</a:t>
            </a:r>
            <a:r>
              <a:rPr lang="en-US" dirty="0"/>
              <a:t> et al (2007) </a:t>
            </a:r>
          </a:p>
          <a:p>
            <a:pPr lvl="1"/>
            <a:r>
              <a:rPr lang="en-US" b="1" i="1" dirty="0">
                <a:solidFill>
                  <a:srgbClr val="FF0000"/>
                </a:solidFill>
              </a:rPr>
              <a:t>Rapport Agent </a:t>
            </a:r>
            <a:r>
              <a:rPr lang="en-US" dirty="0"/>
              <a:t>generated feedback in speech and gesture fairly effective in creating rapport with subjects</a:t>
            </a:r>
          </a:p>
          <a:p>
            <a:pPr lvl="2"/>
            <a:r>
              <a:rPr lang="en-US" dirty="0"/>
              <a:t>Not so successful in </a:t>
            </a:r>
            <a:r>
              <a:rPr lang="en-US" b="1" i="1" dirty="0">
                <a:solidFill>
                  <a:srgbClr val="FF0000"/>
                </a:solidFill>
              </a:rPr>
              <a:t>creating human behaviors</a:t>
            </a:r>
          </a:p>
          <a:p>
            <a:pPr lvl="1"/>
            <a:endParaRPr lang="en-US" dirty="0"/>
          </a:p>
          <a:p>
            <a:pPr lvl="1"/>
            <a:endParaRPr lang="en-US" dirty="0"/>
          </a:p>
          <a:p>
            <a:pPr lvl="1"/>
            <a:endParaRPr lang="en-US" dirty="0"/>
          </a:p>
          <a:p>
            <a:pPr lvl="1"/>
            <a:endParaRPr lang="en-US" dirty="0"/>
          </a:p>
          <a:p>
            <a:pPr lvl="1"/>
            <a:endParaRPr lang="en-US" dirty="0"/>
          </a:p>
          <a:p>
            <a:pPr lvl="1"/>
            <a:r>
              <a:rPr lang="en-US" b="1" i="1" dirty="0">
                <a:solidFill>
                  <a:srgbClr val="FF0000"/>
                </a:solidFill>
              </a:rPr>
              <a:t>Later version </a:t>
            </a:r>
            <a:r>
              <a:rPr lang="en-US" dirty="0"/>
              <a:t>based on models learned from humans, significantly better at creating rapport, at turn-taking, and at producing more natural human behaviors</a:t>
            </a:r>
          </a:p>
          <a:p>
            <a:pPr lvl="1"/>
            <a:endParaRPr lang="en-US" dirty="0"/>
          </a:p>
        </p:txBody>
      </p:sp>
      <p:sp>
        <p:nvSpPr>
          <p:cNvPr id="4" name="Slide Number Placeholder 3">
            <a:extLst>
              <a:ext uri="{FF2B5EF4-FFF2-40B4-BE49-F238E27FC236}">
                <a16:creationId xmlns:a16="http://schemas.microsoft.com/office/drawing/2014/main" id="{4C895853-D1BB-0141-AC75-A6B4815C802F}"/>
              </a:ext>
            </a:extLst>
          </p:cNvPr>
          <p:cNvSpPr>
            <a:spLocks noGrp="1"/>
          </p:cNvSpPr>
          <p:nvPr>
            <p:ph type="sldNum" sz="quarter" idx="12"/>
          </p:nvPr>
        </p:nvSpPr>
        <p:spPr/>
        <p:txBody>
          <a:bodyPr/>
          <a:lstStyle/>
          <a:p>
            <a:fld id="{C596511B-2857-694D-871F-422885452280}" type="slidenum">
              <a:rPr lang="en-US" smtClean="0"/>
              <a:pPr/>
              <a:t>30</a:t>
            </a:fld>
            <a:endParaRPr lang="en-US"/>
          </a:p>
        </p:txBody>
      </p:sp>
      <p:pic>
        <p:nvPicPr>
          <p:cNvPr id="2" name="Picture 1">
            <a:extLst>
              <a:ext uri="{FF2B5EF4-FFF2-40B4-BE49-F238E27FC236}">
                <a16:creationId xmlns:a16="http://schemas.microsoft.com/office/drawing/2014/main" id="{53228997-22F2-E740-9167-6B197ED20EFE}"/>
              </a:ext>
            </a:extLst>
          </p:cNvPr>
          <p:cNvPicPr>
            <a:picLocks noChangeAspect="1"/>
          </p:cNvPicPr>
          <p:nvPr/>
        </p:nvPicPr>
        <p:blipFill>
          <a:blip r:embed="rId3"/>
          <a:stretch>
            <a:fillRect/>
          </a:stretch>
        </p:blipFill>
        <p:spPr>
          <a:xfrm>
            <a:off x="1591444" y="2406550"/>
            <a:ext cx="2997200" cy="1854200"/>
          </a:xfrm>
          <a:prstGeom prst="rect">
            <a:avLst/>
          </a:prstGeom>
        </p:spPr>
      </p:pic>
      <p:pic>
        <p:nvPicPr>
          <p:cNvPr id="7" name="Picture 6">
            <a:extLst>
              <a:ext uri="{FF2B5EF4-FFF2-40B4-BE49-F238E27FC236}">
                <a16:creationId xmlns:a16="http://schemas.microsoft.com/office/drawing/2014/main" id="{6E792A87-6EA1-2B4D-ADC0-97A46E955250}"/>
              </a:ext>
            </a:extLst>
          </p:cNvPr>
          <p:cNvPicPr>
            <a:picLocks noChangeAspect="1"/>
          </p:cNvPicPr>
          <p:nvPr/>
        </p:nvPicPr>
        <p:blipFill>
          <a:blip r:embed="rId4"/>
          <a:stretch>
            <a:fillRect/>
          </a:stretch>
        </p:blipFill>
        <p:spPr>
          <a:xfrm>
            <a:off x="5076502" y="2374740"/>
            <a:ext cx="3252070" cy="1915603"/>
          </a:xfrm>
          <a:prstGeom prst="rect">
            <a:avLst/>
          </a:prstGeom>
        </p:spPr>
      </p:pic>
    </p:spTree>
    <p:extLst>
      <p:ext uri="{BB962C8B-B14F-4D97-AF65-F5344CB8AC3E}">
        <p14:creationId xmlns:p14="http://schemas.microsoft.com/office/powerpoint/2010/main" val="12794276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9AD20-7737-C743-A5DF-6C3329DBFDBE}"/>
              </a:ext>
            </a:extLst>
          </p:cNvPr>
          <p:cNvSpPr>
            <a:spLocks noGrp="1"/>
          </p:cNvSpPr>
          <p:nvPr>
            <p:ph idx="1"/>
          </p:nvPr>
        </p:nvSpPr>
        <p:spPr>
          <a:xfrm>
            <a:off x="685800" y="777766"/>
            <a:ext cx="7772400" cy="5318234"/>
          </a:xfrm>
        </p:spPr>
        <p:txBody>
          <a:bodyPr/>
          <a:lstStyle/>
          <a:p>
            <a:r>
              <a:rPr lang="en-US" dirty="0" err="1"/>
              <a:t>Gratch’s</a:t>
            </a:r>
            <a:r>
              <a:rPr lang="en-US" dirty="0"/>
              <a:t> &amp; Montmorency’s </a:t>
            </a:r>
            <a:r>
              <a:rPr lang="en-US" b="1" i="1" dirty="0">
                <a:solidFill>
                  <a:srgbClr val="0070C0"/>
                </a:solidFill>
              </a:rPr>
              <a:t>Virtual Rapport 2.0 </a:t>
            </a:r>
            <a:r>
              <a:rPr lang="en-US" sz="2400" i="1" dirty="0"/>
              <a:t>(Huang et al (2011)) more successful</a:t>
            </a:r>
          </a:p>
          <a:p>
            <a:pPr lvl="1"/>
            <a:r>
              <a:rPr lang="en-US" sz="2000" dirty="0"/>
              <a:t>Created rapport using Tickle-</a:t>
            </a:r>
            <a:r>
              <a:rPr lang="en-US" sz="2000" dirty="0" err="1"/>
              <a:t>Degnen</a:t>
            </a:r>
            <a:r>
              <a:rPr lang="en-US" sz="2000" dirty="0"/>
              <a:t> &amp; Rosenberg’s </a:t>
            </a:r>
            <a:r>
              <a:rPr lang="en-US" sz="2000" b="1" i="1" dirty="0">
                <a:solidFill>
                  <a:srgbClr val="FF0000"/>
                </a:solidFill>
              </a:rPr>
              <a:t>3-factor theory</a:t>
            </a:r>
            <a:r>
              <a:rPr lang="en-US" sz="2000" dirty="0">
                <a:solidFill>
                  <a:srgbClr val="FF0000"/>
                </a:solidFill>
              </a:rPr>
              <a:t> </a:t>
            </a:r>
            <a:r>
              <a:rPr lang="en-US" sz="2000" dirty="0"/>
              <a:t>(positivity, mutual attention and coordination)</a:t>
            </a:r>
          </a:p>
          <a:p>
            <a:pPr lvl="1"/>
            <a:r>
              <a:rPr lang="en-US" sz="2000" dirty="0"/>
              <a:t>Predicted timing of </a:t>
            </a:r>
            <a:r>
              <a:rPr lang="en-US" sz="2000" b="1" i="1" dirty="0">
                <a:solidFill>
                  <a:srgbClr val="FF0000"/>
                </a:solidFill>
              </a:rPr>
              <a:t>backchannel feedback </a:t>
            </a:r>
            <a:r>
              <a:rPr lang="en-US" sz="2000" dirty="0"/>
              <a:t>and </a:t>
            </a:r>
            <a:r>
              <a:rPr lang="en-US" sz="2000" b="1" i="1" dirty="0">
                <a:solidFill>
                  <a:srgbClr val="FF0000"/>
                </a:solidFill>
              </a:rPr>
              <a:t>turn-ending identification</a:t>
            </a:r>
            <a:r>
              <a:rPr lang="en-US" sz="2000" dirty="0"/>
              <a:t> more accurately than their earlier Rapport Agent</a:t>
            </a:r>
          </a:p>
          <a:p>
            <a:endParaRPr lang="en-US" dirty="0"/>
          </a:p>
        </p:txBody>
      </p:sp>
      <p:sp>
        <p:nvSpPr>
          <p:cNvPr id="4" name="Slide Number Placeholder 3">
            <a:extLst>
              <a:ext uri="{FF2B5EF4-FFF2-40B4-BE49-F238E27FC236}">
                <a16:creationId xmlns:a16="http://schemas.microsoft.com/office/drawing/2014/main" id="{1A455B80-13C7-E049-93F6-151344E6FBEA}"/>
              </a:ext>
            </a:extLst>
          </p:cNvPr>
          <p:cNvSpPr>
            <a:spLocks noGrp="1"/>
          </p:cNvSpPr>
          <p:nvPr>
            <p:ph type="sldNum" sz="quarter" idx="12"/>
          </p:nvPr>
        </p:nvSpPr>
        <p:spPr/>
        <p:txBody>
          <a:bodyPr/>
          <a:lstStyle/>
          <a:p>
            <a:fld id="{C596511B-2857-694D-871F-422885452280}" type="slidenum">
              <a:rPr lang="en-US" smtClean="0"/>
              <a:pPr/>
              <a:t>31</a:t>
            </a:fld>
            <a:endParaRPr lang="en-US"/>
          </a:p>
        </p:txBody>
      </p:sp>
      <p:pic>
        <p:nvPicPr>
          <p:cNvPr id="5" name="Picture 4">
            <a:extLst>
              <a:ext uri="{FF2B5EF4-FFF2-40B4-BE49-F238E27FC236}">
                <a16:creationId xmlns:a16="http://schemas.microsoft.com/office/drawing/2014/main" id="{F0B7AE5C-88D2-3E41-8E7C-E4261C017A9B}"/>
              </a:ext>
            </a:extLst>
          </p:cNvPr>
          <p:cNvPicPr>
            <a:picLocks noChangeAspect="1"/>
          </p:cNvPicPr>
          <p:nvPr/>
        </p:nvPicPr>
        <p:blipFill>
          <a:blip r:embed="rId3"/>
          <a:stretch>
            <a:fillRect/>
          </a:stretch>
        </p:blipFill>
        <p:spPr>
          <a:xfrm>
            <a:off x="1981200" y="3006719"/>
            <a:ext cx="5181600" cy="2933700"/>
          </a:xfrm>
          <a:prstGeom prst="rect">
            <a:avLst/>
          </a:prstGeom>
        </p:spPr>
      </p:pic>
    </p:spTree>
    <p:extLst>
      <p:ext uri="{BB962C8B-B14F-4D97-AF65-F5344CB8AC3E}">
        <p14:creationId xmlns:p14="http://schemas.microsoft.com/office/powerpoint/2010/main" val="40930318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32</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026CB-1A9B-C44F-9D03-566A8ADC1DA8}"/>
              </a:ext>
            </a:extLst>
          </p:cNvPr>
          <p:cNvSpPr>
            <a:spLocks noGrp="1"/>
          </p:cNvSpPr>
          <p:nvPr>
            <p:ph idx="1"/>
          </p:nvPr>
        </p:nvSpPr>
        <p:spPr>
          <a:xfrm>
            <a:off x="685800" y="639392"/>
            <a:ext cx="7772400" cy="5456608"/>
          </a:xfrm>
        </p:spPr>
        <p:txBody>
          <a:bodyPr/>
          <a:lstStyle/>
          <a:p>
            <a:pPr lvl="1"/>
            <a:r>
              <a:rPr lang="en-US" dirty="0"/>
              <a:t>Zhao et al (2014) developed a framework for long-term virtual agents </a:t>
            </a:r>
          </a:p>
          <a:p>
            <a:pPr lvl="2"/>
            <a:r>
              <a:rPr lang="en-US" dirty="0"/>
              <a:t>Used reinforcement learning to learn behavioral expectations, rapport strategies and dialogue act policies</a:t>
            </a:r>
          </a:p>
          <a:p>
            <a:pPr lvl="2"/>
            <a:r>
              <a:rPr lang="en-US" dirty="0"/>
              <a:t>In 2016 developed behavioral strategies which effectively distinguished between high and low rapport between human subjects in language as well as face and gesture features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4852A3A4-7F85-194D-B65D-130C24830CB5}"/>
              </a:ext>
            </a:extLst>
          </p:cNvPr>
          <p:cNvSpPr>
            <a:spLocks noGrp="1"/>
          </p:cNvSpPr>
          <p:nvPr>
            <p:ph type="sldNum" sz="quarter" idx="12"/>
          </p:nvPr>
        </p:nvSpPr>
        <p:spPr/>
        <p:txBody>
          <a:bodyPr/>
          <a:lstStyle/>
          <a:p>
            <a:fld id="{C596511B-2857-694D-871F-422885452280}" type="slidenum">
              <a:rPr lang="en-US" smtClean="0"/>
              <a:pPr/>
              <a:t>33</a:t>
            </a:fld>
            <a:endParaRPr lang="en-US"/>
          </a:p>
        </p:txBody>
      </p:sp>
      <p:pic>
        <p:nvPicPr>
          <p:cNvPr id="6" name="Picture 5">
            <a:extLst>
              <a:ext uri="{FF2B5EF4-FFF2-40B4-BE49-F238E27FC236}">
                <a16:creationId xmlns:a16="http://schemas.microsoft.com/office/drawing/2014/main" id="{3B342517-ED61-3F47-B3FD-EA8C223EFB92}"/>
              </a:ext>
            </a:extLst>
          </p:cNvPr>
          <p:cNvPicPr>
            <a:picLocks noChangeAspect="1"/>
          </p:cNvPicPr>
          <p:nvPr/>
        </p:nvPicPr>
        <p:blipFill>
          <a:blip r:embed="rId2"/>
          <a:stretch>
            <a:fillRect/>
          </a:stretch>
        </p:blipFill>
        <p:spPr>
          <a:xfrm>
            <a:off x="2334988" y="3360201"/>
            <a:ext cx="5294086" cy="2562338"/>
          </a:xfrm>
          <a:prstGeom prst="rect">
            <a:avLst/>
          </a:prstGeom>
        </p:spPr>
      </p:pic>
    </p:spTree>
    <p:extLst>
      <p:ext uri="{BB962C8B-B14F-4D97-AF65-F5344CB8AC3E}">
        <p14:creationId xmlns:p14="http://schemas.microsoft.com/office/powerpoint/2010/main" val="4153914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a:t>
            </a:r>
            <a:r>
              <a:rPr lang="en-US" b="1" i="1" dirty="0"/>
              <a:t> </a:t>
            </a:r>
            <a:r>
              <a:rPr lang="en-US" b="1" i="1" dirty="0">
                <a:solidFill>
                  <a:srgbClr val="0070C0"/>
                </a:solidFill>
              </a:rPr>
              <a:t>state-of-the-art</a:t>
            </a:r>
            <a:r>
              <a:rPr lang="en-US" b="1" i="1" dirty="0"/>
              <a:t> </a:t>
            </a:r>
            <a:r>
              <a:rPr lang="en-US" dirty="0"/>
              <a:t>in Empathic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34</a:t>
            </a:fld>
            <a:endParaRPr lang="en-US"/>
          </a:p>
        </p:txBody>
      </p:sp>
    </p:spTree>
    <p:extLst>
      <p:ext uri="{BB962C8B-B14F-4D97-AF65-F5344CB8AC3E}">
        <p14:creationId xmlns:p14="http://schemas.microsoft.com/office/powerpoint/2010/main" val="12616212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1081-8546-AA43-B431-C3F17A4FE468}"/>
              </a:ext>
            </a:extLst>
          </p:cNvPr>
          <p:cNvSpPr>
            <a:spLocks noGrp="1"/>
          </p:cNvSpPr>
          <p:nvPr>
            <p:ph type="title"/>
          </p:nvPr>
        </p:nvSpPr>
        <p:spPr/>
        <p:txBody>
          <a:bodyPr/>
          <a:lstStyle/>
          <a:p>
            <a:r>
              <a:rPr lang="en-US" dirty="0"/>
              <a:t>Why should we develop more Empathetic Avatars – and how?</a:t>
            </a:r>
          </a:p>
        </p:txBody>
      </p:sp>
      <p:sp>
        <p:nvSpPr>
          <p:cNvPr id="3" name="Content Placeholder 2">
            <a:extLst>
              <a:ext uri="{FF2B5EF4-FFF2-40B4-BE49-F238E27FC236}">
                <a16:creationId xmlns:a16="http://schemas.microsoft.com/office/drawing/2014/main" id="{D2A3DCAC-3194-2545-BF43-D679EC9B4106}"/>
              </a:ext>
            </a:extLst>
          </p:cNvPr>
          <p:cNvSpPr>
            <a:spLocks noGrp="1"/>
          </p:cNvSpPr>
          <p:nvPr>
            <p:ph idx="1"/>
          </p:nvPr>
        </p:nvSpPr>
        <p:spPr/>
        <p:txBody>
          <a:bodyPr/>
          <a:lstStyle/>
          <a:p>
            <a:r>
              <a:rPr lang="en-US" dirty="0"/>
              <a:t>What is empathy and why is it important?</a:t>
            </a:r>
          </a:p>
          <a:p>
            <a:r>
              <a:rPr lang="en-US" dirty="0"/>
              <a:t>What do we need to identify in the user?  To produce?</a:t>
            </a:r>
          </a:p>
          <a:p>
            <a:r>
              <a:rPr lang="en-US" dirty="0"/>
              <a:t>Early examples and current state-of-the-art</a:t>
            </a:r>
          </a:p>
          <a:p>
            <a:r>
              <a:rPr lang="en-US" dirty="0"/>
              <a:t>How should we measure success?  What are the ethical concerns?</a:t>
            </a:r>
          </a:p>
          <a:p>
            <a:r>
              <a:rPr lang="en-US" dirty="0"/>
              <a:t>What still needs to be improved?</a:t>
            </a:r>
          </a:p>
        </p:txBody>
      </p:sp>
      <p:sp>
        <p:nvSpPr>
          <p:cNvPr id="4" name="Slide Number Placeholder 3">
            <a:extLst>
              <a:ext uri="{FF2B5EF4-FFF2-40B4-BE49-F238E27FC236}">
                <a16:creationId xmlns:a16="http://schemas.microsoft.com/office/drawing/2014/main" id="{215D3295-1237-DC42-AE52-489EE8DD52A8}"/>
              </a:ext>
            </a:extLst>
          </p:cNvPr>
          <p:cNvSpPr>
            <a:spLocks noGrp="1"/>
          </p:cNvSpPr>
          <p:nvPr>
            <p:ph type="sldNum" sz="quarter" idx="12"/>
          </p:nvPr>
        </p:nvSpPr>
        <p:spPr/>
        <p:txBody>
          <a:bodyPr/>
          <a:lstStyle/>
          <a:p>
            <a:fld id="{C596511B-2857-694D-871F-422885452280}" type="slidenum">
              <a:rPr lang="en-US" smtClean="0"/>
              <a:pPr/>
              <a:t>35</a:t>
            </a:fld>
            <a:endParaRPr lang="en-US"/>
          </a:p>
        </p:txBody>
      </p:sp>
    </p:spTree>
    <p:extLst>
      <p:ext uri="{BB962C8B-B14F-4D97-AF65-F5344CB8AC3E}">
        <p14:creationId xmlns:p14="http://schemas.microsoft.com/office/powerpoint/2010/main" val="36977378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Current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36</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37</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38</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292639" y="2560478"/>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39</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6287828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567566"/>
            <a:ext cx="7772400" cy="5275295"/>
          </a:xfrm>
        </p:spPr>
        <p:txBody>
          <a:bodyPr/>
          <a:lstStyle/>
          <a:p>
            <a:r>
              <a:rPr lang="en-US" dirty="0" err="1"/>
              <a:t>Gratch</a:t>
            </a:r>
            <a:r>
              <a:rPr lang="en-US" dirty="0"/>
              <a:t> &amp; Lucas (2021</a:t>
            </a:r>
            <a:r>
              <a:rPr lang="en-US"/>
              <a:t>)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(2017)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40</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41</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42</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43</a:t>
            </a:fld>
            <a:endParaRPr lang="en-US"/>
          </a:p>
        </p:txBody>
      </p:sp>
    </p:spTree>
    <p:extLst>
      <p:ext uri="{BB962C8B-B14F-4D97-AF65-F5344CB8AC3E}">
        <p14:creationId xmlns:p14="http://schemas.microsoft.com/office/powerpoint/2010/main" val="27615547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Goals: Identifying the </a:t>
            </a:r>
            <a:r>
              <a:rPr lang="en-US" b="1" i="1" dirty="0">
                <a:solidFill>
                  <a:srgbClr val="0070C0"/>
                </a:solidFill>
              </a:rPr>
              <a:t>acoustic-prosodic </a:t>
            </a:r>
            <a:r>
              <a:rPr lang="en-US" dirty="0"/>
              <a:t>and</a:t>
            </a:r>
            <a:r>
              <a:rPr lang="en-US" b="1" i="1" dirty="0">
                <a:solidFill>
                  <a:srgbClr val="0070C0"/>
                </a:solidFill>
              </a:rPr>
              <a:t> visual features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and Mandarin Chinese</a:t>
            </a:r>
          </a:p>
          <a:p>
            <a:r>
              <a:rPr lang="en-US" dirty="0"/>
              <a:t>Collecting and annotating a </a:t>
            </a:r>
            <a:r>
              <a:rPr lang="en-US" b="1" i="1" dirty="0">
                <a:solidFill>
                  <a:srgbClr val="0070C0"/>
                </a:solidFill>
              </a:rPr>
              <a:t>large</a:t>
            </a:r>
            <a:r>
              <a:rPr lang="en-US" dirty="0"/>
              <a:t> </a:t>
            </a:r>
            <a:r>
              <a:rPr lang="en-US" b="1" i="1" dirty="0">
                <a:solidFill>
                  <a:srgbClr val="0070C0"/>
                </a:solidFill>
              </a:rPr>
              <a:t>corpus</a:t>
            </a:r>
            <a:r>
              <a:rPr lang="en-US" dirty="0"/>
              <a:t> of empathetic and non-empathetic videos</a:t>
            </a:r>
          </a:p>
          <a:p>
            <a:pPr lvl="1"/>
            <a:r>
              <a:rPr lang="en-US" dirty="0">
                <a:solidFill>
                  <a:srgbClr val="FF0000"/>
                </a:solidFill>
              </a:rPr>
              <a:t>Most focus on </a:t>
            </a:r>
            <a:r>
              <a:rPr lang="en-US" dirty="0"/>
              <a:t>customer service, manager/employee, psychological therapy, academic stress, social work,  religious leaders, parent/child, doctor/patient, self-improvement</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44</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2F-CD8B-B190-4021-FCEFE28F3E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A7ACC-7F67-7B2E-058C-E71CDF1EA687}"/>
              </a:ext>
            </a:extLst>
          </p:cNvPr>
          <p:cNvSpPr>
            <a:spLocks noGrp="1"/>
          </p:cNvSpPr>
          <p:nvPr>
            <p:ph idx="1"/>
          </p:nvPr>
        </p:nvSpPr>
        <p:spPr/>
        <p:txBody>
          <a:bodyPr/>
          <a:lstStyle/>
          <a:p>
            <a:r>
              <a:rPr lang="en-US" dirty="0"/>
              <a:t>Examining </a:t>
            </a:r>
            <a:r>
              <a:rPr lang="en-US" b="1" i="1" dirty="0">
                <a:solidFill>
                  <a:srgbClr val="0070C0"/>
                </a:solidFill>
              </a:rPr>
              <a:t>pitch, intensity, voice quality, speaking rate, intonation</a:t>
            </a:r>
            <a:r>
              <a:rPr lang="en-US" dirty="0"/>
              <a:t> to discover which are most important and how they align with text and visual features including gesture and facial expressions</a:t>
            </a:r>
          </a:p>
          <a:p>
            <a:endParaRPr lang="en-US" dirty="0"/>
          </a:p>
        </p:txBody>
      </p:sp>
      <p:sp>
        <p:nvSpPr>
          <p:cNvPr id="4" name="Slide Number Placeholder 3">
            <a:extLst>
              <a:ext uri="{FF2B5EF4-FFF2-40B4-BE49-F238E27FC236}">
                <a16:creationId xmlns:a16="http://schemas.microsoft.com/office/drawing/2014/main" id="{A0571167-7019-DAF6-5A2C-A3AA2DE1F7C5}"/>
              </a:ext>
            </a:extLst>
          </p:cNvPr>
          <p:cNvSpPr>
            <a:spLocks noGrp="1"/>
          </p:cNvSpPr>
          <p:nvPr>
            <p:ph type="sldNum" sz="quarter" idx="12"/>
          </p:nvPr>
        </p:nvSpPr>
        <p:spPr/>
        <p:txBody>
          <a:bodyPr/>
          <a:lstStyle/>
          <a:p>
            <a:fld id="{C596511B-2857-694D-871F-422885452280}" type="slidenum">
              <a:rPr lang="en-US" smtClean="0"/>
              <a:pPr/>
              <a:t>45</a:t>
            </a:fld>
            <a:endParaRPr lang="en-US"/>
          </a:p>
        </p:txBody>
      </p:sp>
    </p:spTree>
    <p:extLst>
      <p:ext uri="{BB962C8B-B14F-4D97-AF65-F5344CB8AC3E}">
        <p14:creationId xmlns:p14="http://schemas.microsoft.com/office/powerpoint/2010/main" val="5332139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111B-C453-15E5-84DF-59C5ECB99430}"/>
              </a:ext>
            </a:extLst>
          </p:cNvPr>
          <p:cNvSpPr>
            <a:spLocks noGrp="1"/>
          </p:cNvSpPr>
          <p:nvPr>
            <p:ph type="title"/>
          </p:nvPr>
        </p:nvSpPr>
        <p:spPr/>
        <p:txBody>
          <a:bodyPr/>
          <a:lstStyle/>
          <a:p>
            <a:r>
              <a:rPr lang="en-US" dirty="0"/>
              <a:t>Corpus Collection</a:t>
            </a:r>
          </a:p>
        </p:txBody>
      </p:sp>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p:txBody>
          <a:bodyPr/>
          <a:lstStyle/>
          <a:p>
            <a:r>
              <a:rPr lang="en-US" dirty="0"/>
              <a:t>Currently: </a:t>
            </a:r>
            <a:r>
              <a:rPr lang="en-US" b="1" i="1" dirty="0">
                <a:solidFill>
                  <a:srgbClr val="0070C0"/>
                </a:solidFill>
              </a:rPr>
              <a:t>353 English </a:t>
            </a:r>
            <a:r>
              <a:rPr lang="en-US" dirty="0"/>
              <a:t>and </a:t>
            </a:r>
            <a:r>
              <a:rPr lang="en-US" b="1" i="1" dirty="0">
                <a:solidFill>
                  <a:srgbClr val="0070C0"/>
                </a:solidFill>
              </a:rPr>
              <a:t>112 Mandarin </a:t>
            </a:r>
            <a:r>
              <a:rPr lang="en-US" dirty="0"/>
              <a:t>empathetic and non-empathetic monologues and dialogues from YouTube and </a:t>
            </a:r>
            <a:r>
              <a:rPr lang="en-US" dirty="0" err="1"/>
              <a:t>Bilibili</a:t>
            </a:r>
            <a:r>
              <a:rPr lang="en-US" dirty="0"/>
              <a:t> </a:t>
            </a:r>
          </a:p>
          <a:p>
            <a:pPr lvl="1"/>
            <a:r>
              <a:rPr lang="en-US" b="1" dirty="0">
                <a:solidFill>
                  <a:srgbClr val="FF0000"/>
                </a:solidFill>
              </a:rPr>
              <a:t>Annotating these </a:t>
            </a:r>
            <a:r>
              <a:rPr lang="en-US" dirty="0"/>
              <a:t>for number of speakers, intended audience, emotions, type of video (e.g. reality show, comedy, variety show, interview, presentation, therapy training session), focus, gender of speakers and presence of features such as music</a:t>
            </a:r>
          </a:p>
          <a:p>
            <a:pPr lvl="1"/>
            <a:r>
              <a:rPr lang="en-US" dirty="0"/>
              <a:t>Also identified </a:t>
            </a:r>
            <a:r>
              <a:rPr lang="en-US" b="1" dirty="0">
                <a:solidFill>
                  <a:srgbClr val="FF0000"/>
                </a:solidFill>
              </a:rPr>
              <a:t>4 different “stages” of empathy</a:t>
            </a:r>
            <a:r>
              <a:rPr lang="en-US" dirty="0"/>
              <a:t>:  </a:t>
            </a:r>
          </a:p>
          <a:p>
            <a:pPr marL="1000125" lvl="2">
              <a:spcBef>
                <a:spcPts val="0"/>
              </a:spcBef>
              <a:buClr>
                <a:srgbClr val="0070C0"/>
              </a:buClr>
              <a:buSzPts val="2800"/>
              <a:buFont typeface="Calibri"/>
              <a:buChar char="•"/>
            </a:pPr>
            <a:r>
              <a:rPr lang="en-US" sz="2200" b="1" dirty="0">
                <a:solidFill>
                  <a:srgbClr val="FF0000"/>
                </a:solidFill>
              </a:rPr>
              <a:t>Stage 1</a:t>
            </a:r>
            <a:r>
              <a:rPr lang="en-US" sz="2200" dirty="0"/>
              <a:t>: Speaker makes listener feel more comfortable</a:t>
            </a:r>
          </a:p>
          <a:p>
            <a:pPr marL="1000125" lvl="2">
              <a:spcBef>
                <a:spcPts val="0"/>
              </a:spcBef>
              <a:buClr>
                <a:srgbClr val="0070C0"/>
              </a:buClr>
              <a:buSzPts val="2800"/>
              <a:buFont typeface="Calibri"/>
              <a:buChar char="•"/>
            </a:pPr>
            <a:r>
              <a:rPr lang="en-US" sz="2400" b="1" dirty="0">
                <a:solidFill>
                  <a:srgbClr val="FF0000"/>
                </a:solidFill>
              </a:rPr>
              <a:t>Stage 2</a:t>
            </a:r>
            <a:r>
              <a:rPr lang="en-US" sz="2400" dirty="0"/>
              <a:t>: Speaker asks questions to understand listener’s personal situation</a:t>
            </a:r>
          </a:p>
          <a:p>
            <a:pPr marL="1000125" lvl="2">
              <a:spcBef>
                <a:spcPts val="0"/>
              </a:spcBef>
              <a:buClr>
                <a:srgbClr val="0070C0"/>
              </a:buClr>
              <a:buSzPts val="2800"/>
              <a:buFont typeface="Calibri"/>
              <a:buChar char="•"/>
            </a:pPr>
            <a:endParaRPr lang="en-US" sz="2200"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46</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1C9F0-D6AB-6D40-AB1A-9FB7D6476EA5}"/>
              </a:ext>
            </a:extLst>
          </p:cNvPr>
          <p:cNvSpPr>
            <a:spLocks noGrp="1"/>
          </p:cNvSpPr>
          <p:nvPr>
            <p:ph type="body" idx="1"/>
          </p:nvPr>
        </p:nvSpPr>
        <p:spPr>
          <a:xfrm>
            <a:off x="628650" y="1275160"/>
            <a:ext cx="7886700" cy="4214813"/>
          </a:xfrm>
        </p:spPr>
        <p:txBody>
          <a:bodyPr/>
          <a:lstStyle/>
          <a:p>
            <a:pPr marL="600075" lvl="1">
              <a:spcBef>
                <a:spcPts val="420"/>
              </a:spcBef>
              <a:buClr>
                <a:srgbClr val="0070C0"/>
              </a:buClr>
              <a:buSzPts val="2800"/>
              <a:buFont typeface="Calibri"/>
              <a:buChar char="•"/>
            </a:pPr>
            <a:r>
              <a:rPr lang="en-US" b="1" dirty="0">
                <a:solidFill>
                  <a:srgbClr val="FF0000"/>
                </a:solidFill>
              </a:rPr>
              <a:t>Stage 3</a:t>
            </a:r>
            <a:r>
              <a:rPr lang="en-US" dirty="0"/>
              <a:t>: Speaker re-frames and acknowledges the listener’s situation</a:t>
            </a:r>
          </a:p>
          <a:p>
            <a:pPr marL="600075" lvl="1">
              <a:spcBef>
                <a:spcPts val="420"/>
              </a:spcBef>
              <a:buClr>
                <a:srgbClr val="0070C0"/>
              </a:buClr>
              <a:buSzPts val="2800"/>
              <a:buFont typeface="Calibri"/>
              <a:buChar char="•"/>
            </a:pPr>
            <a:r>
              <a:rPr lang="en-US" b="1" dirty="0">
                <a:solidFill>
                  <a:srgbClr val="FF0000"/>
                </a:solidFill>
              </a:rPr>
              <a:t>Stage 4</a:t>
            </a:r>
            <a:r>
              <a:rPr lang="en-US" dirty="0"/>
              <a:t>: Speaker proposes solutions</a:t>
            </a:r>
          </a:p>
          <a:p>
            <a:r>
              <a:rPr lang="en-US" dirty="0"/>
              <a:t>Rate videos for </a:t>
            </a:r>
            <a:r>
              <a:rPr lang="en-US" b="1" i="1" dirty="0">
                <a:solidFill>
                  <a:srgbClr val="0070C0"/>
                </a:solidFill>
              </a:rPr>
              <a:t>degree of empathy </a:t>
            </a:r>
            <a:r>
              <a:rPr lang="en-US" dirty="0"/>
              <a:t>from 3 annotators</a:t>
            </a:r>
          </a:p>
          <a:p>
            <a:pPr lvl="1"/>
            <a:r>
              <a:rPr lang="en-US" dirty="0"/>
              <a:t>Selecting empathetic and neutral </a:t>
            </a:r>
            <a:r>
              <a:rPr lang="en-US" b="1" dirty="0">
                <a:solidFill>
                  <a:srgbClr val="FF0000"/>
                </a:solidFill>
              </a:rPr>
              <a:t>segments</a:t>
            </a:r>
            <a:r>
              <a:rPr lang="en-US" dirty="0"/>
              <a:t> from each video</a:t>
            </a:r>
          </a:p>
          <a:p>
            <a:pPr marL="600075" lvl="1">
              <a:spcBef>
                <a:spcPts val="420"/>
              </a:spcBef>
              <a:buClr>
                <a:srgbClr val="0070C0"/>
              </a:buClr>
              <a:buSzPts val="2800"/>
              <a:buFont typeface="Calibri"/>
              <a:buChar char="•"/>
            </a:pPr>
            <a:endParaRPr lang="en-US" dirty="0"/>
          </a:p>
          <a:p>
            <a:endParaRPr lang="en-US" dirty="0"/>
          </a:p>
        </p:txBody>
      </p:sp>
    </p:spTree>
    <p:extLst>
      <p:ext uri="{BB962C8B-B14F-4D97-AF65-F5344CB8AC3E}">
        <p14:creationId xmlns:p14="http://schemas.microsoft.com/office/powerpoint/2010/main" val="34886903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597-28D5-B19C-1FEB-2FBE97CFCEC2}"/>
              </a:ext>
            </a:extLst>
          </p:cNvPr>
          <p:cNvSpPr>
            <a:spLocks noGrp="1"/>
          </p:cNvSpPr>
          <p:nvPr>
            <p:ph type="title"/>
          </p:nvPr>
        </p:nvSpPr>
        <p:spPr/>
        <p:txBody>
          <a:bodyPr/>
          <a:lstStyle/>
          <a:p>
            <a:r>
              <a:rPr lang="en-US" dirty="0"/>
              <a:t>Initial Results</a:t>
            </a:r>
          </a:p>
        </p:txBody>
      </p:sp>
      <p:sp>
        <p:nvSpPr>
          <p:cNvPr id="3" name="Content Placeholder 2">
            <a:extLst>
              <a:ext uri="{FF2B5EF4-FFF2-40B4-BE49-F238E27FC236}">
                <a16:creationId xmlns:a16="http://schemas.microsoft.com/office/drawing/2014/main" id="{3E295F1C-A5A5-04EF-6179-8DBDAE9FD33F}"/>
              </a:ext>
            </a:extLst>
          </p:cNvPr>
          <p:cNvSpPr>
            <a:spLocks noGrp="1"/>
          </p:cNvSpPr>
          <p:nvPr>
            <p:ph idx="1"/>
          </p:nvPr>
        </p:nvSpPr>
        <p:spPr/>
        <p:txBody>
          <a:bodyPr/>
          <a:lstStyle/>
          <a:p>
            <a:r>
              <a:rPr lang="en-US" b="1" i="1" dirty="0">
                <a:solidFill>
                  <a:srgbClr val="0070C0"/>
                </a:solidFill>
              </a:rPr>
              <a:t>Compared empathetic and neutral segments </a:t>
            </a:r>
            <a:r>
              <a:rPr lang="en-US" dirty="0"/>
              <a:t>from 289 YouTube American English videos using paired t-tests for speech and lexical features</a:t>
            </a:r>
          </a:p>
        </p:txBody>
      </p:sp>
      <p:sp>
        <p:nvSpPr>
          <p:cNvPr id="4" name="Slide Number Placeholder 3">
            <a:extLst>
              <a:ext uri="{FF2B5EF4-FFF2-40B4-BE49-F238E27FC236}">
                <a16:creationId xmlns:a16="http://schemas.microsoft.com/office/drawing/2014/main" id="{928E661D-C70E-FF55-0FC9-CFFA60132E85}"/>
              </a:ext>
            </a:extLst>
          </p:cNvPr>
          <p:cNvSpPr>
            <a:spLocks noGrp="1"/>
          </p:cNvSpPr>
          <p:nvPr>
            <p:ph type="sldNum" sz="quarter" idx="12"/>
          </p:nvPr>
        </p:nvSpPr>
        <p:spPr/>
        <p:txBody>
          <a:bodyPr/>
          <a:lstStyle/>
          <a:p>
            <a:fld id="{C596511B-2857-694D-871F-422885452280}" type="slidenum">
              <a:rPr lang="en-US" smtClean="0"/>
              <a:pPr/>
              <a:t>48</a:t>
            </a:fld>
            <a:endParaRPr lang="en-US"/>
          </a:p>
        </p:txBody>
      </p:sp>
      <p:pic>
        <p:nvPicPr>
          <p:cNvPr id="5" name="Picture 34">
            <a:extLst>
              <a:ext uri="{FF2B5EF4-FFF2-40B4-BE49-F238E27FC236}">
                <a16:creationId xmlns:a16="http://schemas.microsoft.com/office/drawing/2014/main" id="{29415FAD-C8CF-A9DC-F1C9-D6258EC3C956}"/>
              </a:ext>
            </a:extLst>
          </p:cNvPr>
          <p:cNvPicPr>
            <a:picLocks noChangeAspect="1"/>
          </p:cNvPicPr>
          <p:nvPr/>
        </p:nvPicPr>
        <p:blipFill>
          <a:blip r:embed="rId2"/>
          <a:srcRect/>
          <a:stretch>
            <a:fillRect/>
          </a:stretch>
        </p:blipFill>
        <p:spPr>
          <a:xfrm>
            <a:off x="1140300" y="3022169"/>
            <a:ext cx="6461655" cy="3264331"/>
          </a:xfrm>
          <a:prstGeom prst="rect">
            <a:avLst/>
          </a:prstGeom>
        </p:spPr>
      </p:pic>
    </p:spTree>
    <p:extLst>
      <p:ext uri="{BB962C8B-B14F-4D97-AF65-F5344CB8AC3E}">
        <p14:creationId xmlns:p14="http://schemas.microsoft.com/office/powerpoint/2010/main" val="26980378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F112-241E-E30A-CAD2-8D2CA1C36641}"/>
              </a:ext>
            </a:extLst>
          </p:cNvPr>
          <p:cNvSpPr>
            <a:spLocks noGrp="1"/>
          </p:cNvSpPr>
          <p:nvPr>
            <p:ph type="title"/>
          </p:nvPr>
        </p:nvSpPr>
        <p:spPr/>
        <p:txBody>
          <a:bodyPr/>
          <a:lstStyle/>
          <a:p>
            <a:r>
              <a:rPr lang="en-US" dirty="0"/>
              <a:t>Mean Pitch</a:t>
            </a:r>
          </a:p>
        </p:txBody>
      </p:sp>
      <p:sp>
        <p:nvSpPr>
          <p:cNvPr id="4" name="Slide Number Placeholder 3">
            <a:extLst>
              <a:ext uri="{FF2B5EF4-FFF2-40B4-BE49-F238E27FC236}">
                <a16:creationId xmlns:a16="http://schemas.microsoft.com/office/drawing/2014/main" id="{F03137F7-4D1F-B748-E9FD-957EE7CF56A9}"/>
              </a:ext>
            </a:extLst>
          </p:cNvPr>
          <p:cNvSpPr>
            <a:spLocks noGrp="1"/>
          </p:cNvSpPr>
          <p:nvPr>
            <p:ph type="sldNum" sz="quarter" idx="12"/>
          </p:nvPr>
        </p:nvSpPr>
        <p:spPr/>
        <p:txBody>
          <a:bodyPr/>
          <a:lstStyle/>
          <a:p>
            <a:fld id="{C596511B-2857-694D-871F-422885452280}" type="slidenum">
              <a:rPr lang="en-US" smtClean="0"/>
              <a:pPr/>
              <a:t>49</a:t>
            </a:fld>
            <a:endParaRPr lang="en-US"/>
          </a:p>
        </p:txBody>
      </p:sp>
      <p:pic>
        <p:nvPicPr>
          <p:cNvPr id="5" name="Picture 44">
            <a:extLst>
              <a:ext uri="{FF2B5EF4-FFF2-40B4-BE49-F238E27FC236}">
                <a16:creationId xmlns:a16="http://schemas.microsoft.com/office/drawing/2014/main" id="{F9E2398B-1B94-974C-66CF-8DD0B9AA9B3F}"/>
              </a:ext>
            </a:extLst>
          </p:cNvPr>
          <p:cNvPicPr>
            <a:picLocks noGrp="1" noChangeAspect="1"/>
          </p:cNvPicPr>
          <p:nvPr>
            <p:ph idx="1"/>
          </p:nvPr>
        </p:nvPicPr>
        <p:blipFill>
          <a:blip r:embed="rId2"/>
          <a:srcRect/>
          <a:stretch>
            <a:fillRect/>
          </a:stretch>
        </p:blipFill>
        <p:spPr>
          <a:xfrm>
            <a:off x="1428750" y="1739900"/>
            <a:ext cx="6286500" cy="4089400"/>
          </a:xfrm>
          <a:prstGeom prst="rect">
            <a:avLst/>
          </a:prstGeom>
        </p:spPr>
      </p:pic>
    </p:spTree>
    <p:extLst>
      <p:ext uri="{BB962C8B-B14F-4D97-AF65-F5344CB8AC3E}">
        <p14:creationId xmlns:p14="http://schemas.microsoft.com/office/powerpoint/2010/main" val="10622047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EE77-871B-C12F-CBA1-82EBCE8687D9}"/>
              </a:ext>
            </a:extLst>
          </p:cNvPr>
          <p:cNvSpPr>
            <a:spLocks noGrp="1"/>
          </p:cNvSpPr>
          <p:nvPr>
            <p:ph type="title"/>
          </p:nvPr>
        </p:nvSpPr>
        <p:spPr/>
        <p:txBody>
          <a:bodyPr/>
          <a:lstStyle/>
          <a:p>
            <a:r>
              <a:rPr lang="en-US" dirty="0"/>
              <a:t>Jitter</a:t>
            </a:r>
          </a:p>
        </p:txBody>
      </p:sp>
      <p:sp>
        <p:nvSpPr>
          <p:cNvPr id="3" name="Slide Number Placeholder 2">
            <a:extLst>
              <a:ext uri="{FF2B5EF4-FFF2-40B4-BE49-F238E27FC236}">
                <a16:creationId xmlns:a16="http://schemas.microsoft.com/office/drawing/2014/main" id="{8A56C1BB-C840-97E8-85DE-223D278B7D4A}"/>
              </a:ext>
            </a:extLst>
          </p:cNvPr>
          <p:cNvSpPr>
            <a:spLocks noGrp="1"/>
          </p:cNvSpPr>
          <p:nvPr>
            <p:ph type="sldNum" sz="quarter" idx="12"/>
          </p:nvPr>
        </p:nvSpPr>
        <p:spPr/>
        <p:txBody>
          <a:bodyPr/>
          <a:lstStyle/>
          <a:p>
            <a:fld id="{367060C1-CD7E-2840-B5A1-488EBD1FEE97}" type="slidenum">
              <a:rPr lang="en-US" smtClean="0"/>
              <a:pPr/>
              <a:t>50</a:t>
            </a:fld>
            <a:endParaRPr lang="en-US"/>
          </a:p>
        </p:txBody>
      </p:sp>
      <p:pic>
        <p:nvPicPr>
          <p:cNvPr id="4" name="Picture 45">
            <a:extLst>
              <a:ext uri="{FF2B5EF4-FFF2-40B4-BE49-F238E27FC236}">
                <a16:creationId xmlns:a16="http://schemas.microsoft.com/office/drawing/2014/main" id="{F0BCB8E1-786D-99E0-97E3-8999F313FC0E}"/>
              </a:ext>
            </a:extLst>
          </p:cNvPr>
          <p:cNvPicPr>
            <a:picLocks noChangeAspect="1"/>
          </p:cNvPicPr>
          <p:nvPr/>
        </p:nvPicPr>
        <p:blipFill>
          <a:blip r:embed="rId2"/>
          <a:srcRect/>
          <a:stretch>
            <a:fillRect/>
          </a:stretch>
        </p:blipFill>
        <p:spPr>
          <a:xfrm>
            <a:off x="1365348" y="1940103"/>
            <a:ext cx="6228821" cy="4166230"/>
          </a:xfrm>
          <a:prstGeom prst="rect">
            <a:avLst/>
          </a:prstGeom>
        </p:spPr>
      </p:pic>
    </p:spTree>
    <p:extLst>
      <p:ext uri="{BB962C8B-B14F-4D97-AF65-F5344CB8AC3E}">
        <p14:creationId xmlns:p14="http://schemas.microsoft.com/office/powerpoint/2010/main" val="27640506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29F1-BFD9-809F-E767-F626BA64A275}"/>
              </a:ext>
            </a:extLst>
          </p:cNvPr>
          <p:cNvSpPr>
            <a:spLocks noGrp="1"/>
          </p:cNvSpPr>
          <p:nvPr>
            <p:ph type="title"/>
          </p:nvPr>
        </p:nvSpPr>
        <p:spPr/>
        <p:txBody>
          <a:bodyPr/>
          <a:lstStyle/>
          <a:p>
            <a:r>
              <a:rPr lang="en-US" dirty="0"/>
              <a:t>Speech Features</a:t>
            </a:r>
          </a:p>
        </p:txBody>
      </p:sp>
      <p:sp>
        <p:nvSpPr>
          <p:cNvPr id="3" name="Content Placeholder 2">
            <a:extLst>
              <a:ext uri="{FF2B5EF4-FFF2-40B4-BE49-F238E27FC236}">
                <a16:creationId xmlns:a16="http://schemas.microsoft.com/office/drawing/2014/main" id="{A5461D31-29C8-6C11-7335-4E5E29A2B92F}"/>
              </a:ext>
            </a:extLst>
          </p:cNvPr>
          <p:cNvSpPr>
            <a:spLocks noGrp="1"/>
          </p:cNvSpPr>
          <p:nvPr>
            <p:ph idx="1"/>
          </p:nvPr>
        </p:nvSpPr>
        <p:spPr>
          <a:xfrm>
            <a:off x="685800" y="1282700"/>
            <a:ext cx="7772400" cy="4813300"/>
          </a:xfrm>
        </p:spPr>
        <p:txBody>
          <a:bodyPr/>
          <a:lstStyle/>
          <a:p>
            <a:r>
              <a:rPr lang="en-US" dirty="0"/>
              <a:t>Trained </a:t>
            </a:r>
            <a:r>
              <a:rPr lang="en-US" b="1" i="1" dirty="0">
                <a:solidFill>
                  <a:srgbClr val="0070C0"/>
                </a:solidFill>
              </a:rPr>
              <a:t>machine learning models </a:t>
            </a:r>
            <a:r>
              <a:rPr lang="en-US" dirty="0"/>
              <a:t>on extracted features to distinguish empathetic from neutral speech	</a:t>
            </a:r>
            <a:r>
              <a:rPr lang="en-US" b="1" i="1" dirty="0" err="1">
                <a:solidFill>
                  <a:srgbClr val="0070C0"/>
                </a:solidFill>
              </a:rPr>
              <a:t>Parselmouth</a:t>
            </a:r>
            <a:r>
              <a:rPr lang="en-US" b="1" i="1" dirty="0">
                <a:solidFill>
                  <a:srgbClr val="0070C0"/>
                </a:solidFill>
              </a:rPr>
              <a:t> features</a:t>
            </a:r>
          </a:p>
          <a:p>
            <a:endParaRPr lang="en-US" dirty="0"/>
          </a:p>
          <a:p>
            <a:endParaRPr lang="en-US" dirty="0"/>
          </a:p>
          <a:p>
            <a:endParaRPr lang="en-US" dirty="0"/>
          </a:p>
          <a:p>
            <a:pPr marL="0" indent="0" algn="ctr">
              <a:buNone/>
            </a:pPr>
            <a:r>
              <a:rPr lang="en-US" b="1" i="1" dirty="0" err="1">
                <a:solidFill>
                  <a:srgbClr val="0070C0"/>
                </a:solidFill>
              </a:rPr>
              <a:t>openSmile</a:t>
            </a:r>
            <a:r>
              <a:rPr lang="en-US" b="1" i="1" dirty="0">
                <a:solidFill>
                  <a:srgbClr val="0070C0"/>
                </a:solidFill>
              </a:rPr>
              <a:t> features</a:t>
            </a:r>
          </a:p>
          <a:p>
            <a:pPr lvl="1"/>
            <a:endParaRPr lang="en-US" dirty="0"/>
          </a:p>
        </p:txBody>
      </p:sp>
      <p:sp>
        <p:nvSpPr>
          <p:cNvPr id="4" name="Slide Number Placeholder 3">
            <a:extLst>
              <a:ext uri="{FF2B5EF4-FFF2-40B4-BE49-F238E27FC236}">
                <a16:creationId xmlns:a16="http://schemas.microsoft.com/office/drawing/2014/main" id="{43BA012B-6108-D18C-BFF8-7E3EA1CF6058}"/>
              </a:ext>
            </a:extLst>
          </p:cNvPr>
          <p:cNvSpPr>
            <a:spLocks noGrp="1"/>
          </p:cNvSpPr>
          <p:nvPr>
            <p:ph type="sldNum" sz="quarter" idx="12"/>
          </p:nvPr>
        </p:nvSpPr>
        <p:spPr/>
        <p:txBody>
          <a:bodyPr/>
          <a:lstStyle/>
          <a:p>
            <a:fld id="{C596511B-2857-694D-871F-422885452280}" type="slidenum">
              <a:rPr lang="en-US" smtClean="0"/>
              <a:pPr/>
              <a:t>51</a:t>
            </a:fld>
            <a:endParaRPr lang="en-US"/>
          </a:p>
        </p:txBody>
      </p:sp>
      <p:pic>
        <p:nvPicPr>
          <p:cNvPr id="5" name="Picture 35">
            <a:extLst>
              <a:ext uri="{FF2B5EF4-FFF2-40B4-BE49-F238E27FC236}">
                <a16:creationId xmlns:a16="http://schemas.microsoft.com/office/drawing/2014/main" id="{E1D4F07D-73BF-5E38-08B7-86958FED29C2}"/>
              </a:ext>
            </a:extLst>
          </p:cNvPr>
          <p:cNvPicPr>
            <a:picLocks noChangeAspect="1"/>
          </p:cNvPicPr>
          <p:nvPr/>
        </p:nvPicPr>
        <p:blipFill>
          <a:blip r:embed="rId2"/>
          <a:srcRect/>
          <a:stretch>
            <a:fillRect/>
          </a:stretch>
        </p:blipFill>
        <p:spPr>
          <a:xfrm>
            <a:off x="1831778" y="2603940"/>
            <a:ext cx="5382289" cy="1544019"/>
          </a:xfrm>
          <a:prstGeom prst="rect">
            <a:avLst/>
          </a:prstGeom>
        </p:spPr>
      </p:pic>
      <p:pic>
        <p:nvPicPr>
          <p:cNvPr id="6" name="Picture 36">
            <a:extLst>
              <a:ext uri="{FF2B5EF4-FFF2-40B4-BE49-F238E27FC236}">
                <a16:creationId xmlns:a16="http://schemas.microsoft.com/office/drawing/2014/main" id="{DFC7CF2B-CD20-15E6-F184-C87E47871CA9}"/>
              </a:ext>
            </a:extLst>
          </p:cNvPr>
          <p:cNvPicPr>
            <a:picLocks noChangeAspect="1"/>
          </p:cNvPicPr>
          <p:nvPr/>
        </p:nvPicPr>
        <p:blipFill>
          <a:blip r:embed="rId3"/>
          <a:srcRect/>
          <a:stretch>
            <a:fillRect/>
          </a:stretch>
        </p:blipFill>
        <p:spPr>
          <a:xfrm>
            <a:off x="1955764" y="4742481"/>
            <a:ext cx="5443370" cy="1544019"/>
          </a:xfrm>
          <a:prstGeom prst="rect">
            <a:avLst/>
          </a:prstGeom>
        </p:spPr>
      </p:pic>
    </p:spTree>
    <p:extLst>
      <p:ext uri="{BB962C8B-B14F-4D97-AF65-F5344CB8AC3E}">
        <p14:creationId xmlns:p14="http://schemas.microsoft.com/office/powerpoint/2010/main" val="3517010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C481-35C8-D29D-9CF2-4B580D7E4D76}"/>
              </a:ext>
            </a:extLst>
          </p:cNvPr>
          <p:cNvSpPr>
            <a:spLocks noGrp="1"/>
          </p:cNvSpPr>
          <p:nvPr>
            <p:ph type="title"/>
          </p:nvPr>
        </p:nvSpPr>
        <p:spPr/>
        <p:txBody>
          <a:bodyPr/>
          <a:lstStyle/>
          <a:p>
            <a:r>
              <a:rPr lang="en-US" dirty="0"/>
              <a:t>Some Conclusions</a:t>
            </a:r>
          </a:p>
        </p:txBody>
      </p:sp>
      <p:sp>
        <p:nvSpPr>
          <p:cNvPr id="3" name="Content Placeholder 2">
            <a:extLst>
              <a:ext uri="{FF2B5EF4-FFF2-40B4-BE49-F238E27FC236}">
                <a16:creationId xmlns:a16="http://schemas.microsoft.com/office/drawing/2014/main" id="{25CA5C23-22A6-702C-F1C2-FA9832F94035}"/>
              </a:ext>
            </a:extLst>
          </p:cNvPr>
          <p:cNvSpPr>
            <a:spLocks noGrp="1"/>
          </p:cNvSpPr>
          <p:nvPr>
            <p:ph idx="1"/>
          </p:nvPr>
        </p:nvSpPr>
        <p:spPr/>
        <p:txBody>
          <a:bodyPr/>
          <a:lstStyle/>
          <a:p>
            <a:r>
              <a:rPr lang="en-US" dirty="0"/>
              <a:t>Across all speakers, voices that were </a:t>
            </a:r>
            <a:r>
              <a:rPr lang="en-US" b="1" i="1" dirty="0">
                <a:solidFill>
                  <a:srgbClr val="0070C0"/>
                </a:solidFill>
              </a:rPr>
              <a:t>lower, softer and slower </a:t>
            </a:r>
            <a:r>
              <a:rPr lang="en-US" dirty="0"/>
              <a:t>were perceived as empathetic</a:t>
            </a:r>
          </a:p>
          <a:p>
            <a:r>
              <a:rPr lang="en-US" dirty="0"/>
              <a:t>Lower pitch and slower speaker were more significant in </a:t>
            </a:r>
            <a:r>
              <a:rPr lang="en-US" b="1" i="1" dirty="0">
                <a:solidFill>
                  <a:srgbClr val="0070C0"/>
                </a:solidFill>
              </a:rPr>
              <a:t>male speech</a:t>
            </a:r>
          </a:p>
          <a:p>
            <a:r>
              <a:rPr lang="en-US" dirty="0"/>
              <a:t>Changes in </a:t>
            </a:r>
            <a:r>
              <a:rPr lang="en-US" b="1" i="1" dirty="0">
                <a:solidFill>
                  <a:srgbClr val="0070C0"/>
                </a:solidFill>
              </a:rPr>
              <a:t>voice quality </a:t>
            </a:r>
            <a:r>
              <a:rPr lang="en-US" dirty="0"/>
              <a:t>(jitter, shimmer) were more significant in female empathetic voices</a:t>
            </a:r>
          </a:p>
          <a:p>
            <a:r>
              <a:rPr lang="en-US" b="1" i="1" dirty="0">
                <a:solidFill>
                  <a:srgbClr val="0070C0"/>
                </a:solidFill>
              </a:rPr>
              <a:t>Ensemble methods </a:t>
            </a:r>
            <a:r>
              <a:rPr lang="en-US" dirty="0"/>
              <a:t>out-performed linear ones for </a:t>
            </a:r>
            <a:r>
              <a:rPr lang="en-US" dirty="0" err="1"/>
              <a:t>Parselmouth</a:t>
            </a:r>
            <a:r>
              <a:rPr lang="en-US" dirty="0"/>
              <a:t> features</a:t>
            </a:r>
          </a:p>
          <a:p>
            <a:endParaRPr lang="en-US" dirty="0"/>
          </a:p>
        </p:txBody>
      </p:sp>
      <p:sp>
        <p:nvSpPr>
          <p:cNvPr id="4" name="Slide Number Placeholder 3">
            <a:extLst>
              <a:ext uri="{FF2B5EF4-FFF2-40B4-BE49-F238E27FC236}">
                <a16:creationId xmlns:a16="http://schemas.microsoft.com/office/drawing/2014/main" id="{A2CD477B-B507-7D4D-F3E4-AC697D1ED94F}"/>
              </a:ext>
            </a:extLst>
          </p:cNvPr>
          <p:cNvSpPr>
            <a:spLocks noGrp="1"/>
          </p:cNvSpPr>
          <p:nvPr>
            <p:ph type="sldNum" sz="quarter" idx="12"/>
          </p:nvPr>
        </p:nvSpPr>
        <p:spPr/>
        <p:txBody>
          <a:bodyPr/>
          <a:lstStyle/>
          <a:p>
            <a:fld id="{C596511B-2857-694D-871F-422885452280}" type="slidenum">
              <a:rPr lang="en-US" smtClean="0"/>
              <a:pPr/>
              <a:t>52</a:t>
            </a:fld>
            <a:endParaRPr lang="en-US"/>
          </a:p>
        </p:txBody>
      </p:sp>
    </p:spTree>
    <p:extLst>
      <p:ext uri="{BB962C8B-B14F-4D97-AF65-F5344CB8AC3E}">
        <p14:creationId xmlns:p14="http://schemas.microsoft.com/office/powerpoint/2010/main" val="24394367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FEC4-E5E2-3540-13B8-63ECE5DDC9FE}"/>
              </a:ext>
            </a:extLst>
          </p:cNvPr>
          <p:cNvSpPr>
            <a:spLocks noGrp="1"/>
          </p:cNvSpPr>
          <p:nvPr>
            <p:ph type="title"/>
          </p:nvPr>
        </p:nvSpPr>
        <p:spPr/>
        <p:txBody>
          <a:bodyPr/>
          <a:lstStyle/>
          <a:p>
            <a:r>
              <a:rPr lang="en-US" dirty="0"/>
              <a:t>Lexical Features</a:t>
            </a:r>
          </a:p>
        </p:txBody>
      </p:sp>
      <p:sp>
        <p:nvSpPr>
          <p:cNvPr id="3" name="Content Placeholder 2">
            <a:extLst>
              <a:ext uri="{FF2B5EF4-FFF2-40B4-BE49-F238E27FC236}">
                <a16:creationId xmlns:a16="http://schemas.microsoft.com/office/drawing/2014/main" id="{693E1EEF-7213-CF28-CE5D-9DBFF6FD89D9}"/>
              </a:ext>
            </a:extLst>
          </p:cNvPr>
          <p:cNvSpPr>
            <a:spLocks noGrp="1"/>
          </p:cNvSpPr>
          <p:nvPr>
            <p:ph idx="1"/>
          </p:nvPr>
        </p:nvSpPr>
        <p:spPr/>
        <p:txBody>
          <a:bodyPr/>
          <a:lstStyle/>
          <a:p>
            <a:r>
              <a:rPr lang="en-US" dirty="0"/>
              <a:t>Preliminary results for </a:t>
            </a:r>
            <a:r>
              <a:rPr lang="en-US" b="1" i="1" dirty="0"/>
              <a:t>LIWC features </a:t>
            </a:r>
            <a:r>
              <a:rPr lang="en-US" dirty="0"/>
              <a:t>show</a:t>
            </a:r>
          </a:p>
          <a:p>
            <a:pPr lvl="1"/>
            <a:r>
              <a:rPr lang="en-US" dirty="0"/>
              <a:t>You and pronoun categories (especially second-person) appear more frequently in empathetic speech than in neutral speech</a:t>
            </a:r>
          </a:p>
          <a:p>
            <a:pPr lvl="1"/>
            <a:r>
              <a:rPr lang="en-US" dirty="0"/>
              <a:t>Other phrases common: “it sounds like…”, “…you’re feeling”, “I know you…”</a:t>
            </a:r>
          </a:p>
        </p:txBody>
      </p:sp>
      <p:sp>
        <p:nvSpPr>
          <p:cNvPr id="4" name="Slide Number Placeholder 3">
            <a:extLst>
              <a:ext uri="{FF2B5EF4-FFF2-40B4-BE49-F238E27FC236}">
                <a16:creationId xmlns:a16="http://schemas.microsoft.com/office/drawing/2014/main" id="{C5C4297F-0DA7-BD33-2240-A1EDF9E30EA5}"/>
              </a:ext>
            </a:extLst>
          </p:cNvPr>
          <p:cNvSpPr>
            <a:spLocks noGrp="1"/>
          </p:cNvSpPr>
          <p:nvPr>
            <p:ph type="sldNum" sz="quarter" idx="12"/>
          </p:nvPr>
        </p:nvSpPr>
        <p:spPr/>
        <p:txBody>
          <a:bodyPr/>
          <a:lstStyle/>
          <a:p>
            <a:fld id="{C596511B-2857-694D-871F-422885452280}" type="slidenum">
              <a:rPr lang="en-US" smtClean="0"/>
              <a:pPr/>
              <a:t>53</a:t>
            </a:fld>
            <a:endParaRPr lang="en-US"/>
          </a:p>
        </p:txBody>
      </p:sp>
    </p:spTree>
    <p:extLst>
      <p:ext uri="{BB962C8B-B14F-4D97-AF65-F5344CB8AC3E}">
        <p14:creationId xmlns:p14="http://schemas.microsoft.com/office/powerpoint/2010/main" val="36373338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D0AA-0CCB-460E-1A88-186917226A5F}"/>
              </a:ext>
            </a:extLst>
          </p:cNvPr>
          <p:cNvSpPr>
            <a:spLocks noGrp="1"/>
          </p:cNvSpPr>
          <p:nvPr>
            <p:ph type="title"/>
          </p:nvPr>
        </p:nvSpPr>
        <p:spPr/>
        <p:txBody>
          <a:bodyPr/>
          <a:lstStyle/>
          <a:p>
            <a:r>
              <a:rPr lang="en-US" dirty="0"/>
              <a:t>How is Entrainment related to Empathy?</a:t>
            </a:r>
          </a:p>
        </p:txBody>
      </p:sp>
      <p:sp>
        <p:nvSpPr>
          <p:cNvPr id="3" name="Content Placeholder 2">
            <a:extLst>
              <a:ext uri="{FF2B5EF4-FFF2-40B4-BE49-F238E27FC236}">
                <a16:creationId xmlns:a16="http://schemas.microsoft.com/office/drawing/2014/main" id="{FCAA1111-7751-400A-6D70-6F8F6C643203}"/>
              </a:ext>
            </a:extLst>
          </p:cNvPr>
          <p:cNvSpPr>
            <a:spLocks noGrp="1"/>
          </p:cNvSpPr>
          <p:nvPr>
            <p:ph idx="1"/>
          </p:nvPr>
        </p:nvSpPr>
        <p:spPr/>
        <p:txBody>
          <a:bodyPr/>
          <a:lstStyle/>
          <a:p>
            <a:r>
              <a:rPr lang="en-US" sz="2400" dirty="0"/>
              <a:t>Entrainment also can occur in multiple modalities as noted earlier</a:t>
            </a:r>
          </a:p>
          <a:p>
            <a:r>
              <a:rPr lang="en-US" sz="2400" dirty="0"/>
              <a:t>Much evidence too that people who entrain are perceived as more attractive and competent and entraining conversations are perceived as more intimate, encouraging and engaged and people like their conversational partners more and perceive interactions as more successful</a:t>
            </a:r>
          </a:p>
          <a:p>
            <a:r>
              <a:rPr lang="en-US" sz="2400" dirty="0"/>
              <a:t>So entrainment could be very useful in promoting empathy in conversation – at least in response to some emotions like sadness – but not anger </a:t>
            </a:r>
            <a:r>
              <a:rPr lang="en-US" sz="2400" dirty="0">
                <a:sym typeface="Wingdings" pitchFamily="2" charset="2"/>
              </a:rPr>
              <a:t></a:t>
            </a:r>
          </a:p>
          <a:p>
            <a:r>
              <a:rPr lang="en-US" sz="2400" dirty="0">
                <a:sym typeface="Wingdings" pitchFamily="2" charset="2"/>
              </a:rPr>
              <a:t>Another topic we are working on now…</a:t>
            </a:r>
            <a:endParaRPr lang="en-US" sz="2400" dirty="0"/>
          </a:p>
        </p:txBody>
      </p:sp>
      <p:sp>
        <p:nvSpPr>
          <p:cNvPr id="4" name="Slide Number Placeholder 3">
            <a:extLst>
              <a:ext uri="{FF2B5EF4-FFF2-40B4-BE49-F238E27FC236}">
                <a16:creationId xmlns:a16="http://schemas.microsoft.com/office/drawing/2014/main" id="{69AD0C17-EC62-1830-DCE6-ABEE325EB094}"/>
              </a:ext>
            </a:extLst>
          </p:cNvPr>
          <p:cNvSpPr>
            <a:spLocks noGrp="1"/>
          </p:cNvSpPr>
          <p:nvPr>
            <p:ph type="sldNum" sz="quarter" idx="12"/>
          </p:nvPr>
        </p:nvSpPr>
        <p:spPr/>
        <p:txBody>
          <a:bodyPr/>
          <a:lstStyle/>
          <a:p>
            <a:fld id="{C596511B-2857-694D-871F-422885452280}" type="slidenum">
              <a:rPr lang="en-US" smtClean="0"/>
              <a:pPr/>
              <a:t>54</a:t>
            </a:fld>
            <a:endParaRPr lang="en-US"/>
          </a:p>
        </p:txBody>
      </p:sp>
    </p:spTree>
    <p:extLst>
      <p:ext uri="{BB962C8B-B14F-4D97-AF65-F5344CB8AC3E}">
        <p14:creationId xmlns:p14="http://schemas.microsoft.com/office/powerpoint/2010/main" val="39609540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current work 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55</a:t>
            </a:fld>
            <a:endParaRPr lang="en-US"/>
          </a:p>
        </p:txBody>
      </p:sp>
    </p:spTree>
    <p:extLst>
      <p:ext uri="{BB962C8B-B14F-4D97-AF65-F5344CB8AC3E}">
        <p14:creationId xmlns:p14="http://schemas.microsoft.com/office/powerpoint/2010/main" val="35653473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56</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196214"/>
          </a:xfrm>
        </p:spPr>
        <p:txBody>
          <a:bodyPr/>
          <a:lstStyle/>
          <a:p>
            <a:r>
              <a:rPr lang="en-US" sz="2400" dirty="0"/>
              <a:t>New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things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57</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current work on Empathetic Speech</a:t>
            </a:r>
          </a:p>
          <a:p>
            <a:r>
              <a:rPr lang="en-US" dirty="0"/>
              <a:t>What are the ethical challenges?</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58</a:t>
            </a:fld>
            <a:endParaRPr lang="en-US"/>
          </a:p>
        </p:txBody>
      </p:sp>
    </p:spTree>
    <p:extLst>
      <p:ext uri="{BB962C8B-B14F-4D97-AF65-F5344CB8AC3E}">
        <p14:creationId xmlns:p14="http://schemas.microsoft.com/office/powerpoint/2010/main" val="4717165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CCD9-8308-5E30-F272-6BB65A4B1618}"/>
              </a:ext>
            </a:extLst>
          </p:cNvPr>
          <p:cNvSpPr>
            <a:spLocks noGrp="1"/>
          </p:cNvSpPr>
          <p:nvPr>
            <p:ph type="title"/>
          </p:nvPr>
        </p:nvSpPr>
        <p:spPr/>
        <p:txBody>
          <a:bodyPr/>
          <a:lstStyle/>
          <a:p>
            <a:r>
              <a:rPr lang="en-US" dirty="0"/>
              <a:t>Current and Future Work</a:t>
            </a:r>
          </a:p>
        </p:txBody>
      </p:sp>
      <p:sp>
        <p:nvSpPr>
          <p:cNvPr id="3" name="Content Placeholder 2">
            <a:extLst>
              <a:ext uri="{FF2B5EF4-FFF2-40B4-BE49-F238E27FC236}">
                <a16:creationId xmlns:a16="http://schemas.microsoft.com/office/drawing/2014/main" id="{62DBAA8A-B2AB-B35D-BAF8-2A1ECA632429}"/>
              </a:ext>
            </a:extLst>
          </p:cNvPr>
          <p:cNvSpPr>
            <a:spLocks noGrp="1"/>
          </p:cNvSpPr>
          <p:nvPr>
            <p:ph idx="1"/>
          </p:nvPr>
        </p:nvSpPr>
        <p:spPr>
          <a:xfrm>
            <a:off x="685800" y="1473200"/>
            <a:ext cx="7772400" cy="4775200"/>
          </a:xfrm>
        </p:spPr>
        <p:txBody>
          <a:bodyPr/>
          <a:lstStyle/>
          <a:p>
            <a:r>
              <a:rPr lang="en-US" sz="2400" dirty="0"/>
              <a:t>Identifying </a:t>
            </a:r>
            <a:r>
              <a:rPr lang="en-US" sz="2400" b="1" i="1" dirty="0">
                <a:solidFill>
                  <a:srgbClr val="0070C0"/>
                </a:solidFill>
              </a:rPr>
              <a:t>different</a:t>
            </a:r>
            <a:r>
              <a:rPr lang="en-US" sz="2400" dirty="0">
                <a:solidFill>
                  <a:srgbClr val="0070C0"/>
                </a:solidFill>
              </a:rPr>
              <a:t> </a:t>
            </a:r>
            <a:r>
              <a:rPr lang="en-US" sz="2400" b="1" i="1" dirty="0">
                <a:solidFill>
                  <a:srgbClr val="0070C0"/>
                </a:solidFill>
              </a:rPr>
              <a:t>users’ cultural “norms” </a:t>
            </a:r>
            <a:r>
              <a:rPr lang="en-US" sz="2400" dirty="0"/>
              <a:t>in empathy, e.g. Mandarin speakers</a:t>
            </a:r>
          </a:p>
          <a:p>
            <a:r>
              <a:rPr lang="en-US" sz="2400" dirty="0"/>
              <a:t>Making use of </a:t>
            </a:r>
            <a:r>
              <a:rPr lang="en-US" sz="2400" b="1" i="1" dirty="0">
                <a:solidFill>
                  <a:srgbClr val="0070C0"/>
                </a:solidFill>
              </a:rPr>
              <a:t>conversational history</a:t>
            </a:r>
          </a:p>
          <a:p>
            <a:r>
              <a:rPr lang="en-US" sz="2400" b="1" i="1" dirty="0">
                <a:solidFill>
                  <a:srgbClr val="0070C0"/>
                </a:solidFill>
              </a:rPr>
              <a:t>Identifying entrainment </a:t>
            </a:r>
            <a:r>
              <a:rPr lang="en-US" sz="2400" dirty="0"/>
              <a:t>and how it relates to empathy in conversation and </a:t>
            </a:r>
            <a:r>
              <a:rPr lang="en-US" sz="2400" b="1" i="1" dirty="0">
                <a:solidFill>
                  <a:srgbClr val="0070C0"/>
                </a:solidFill>
              </a:rPr>
              <a:t>identifying other aspects of conversation</a:t>
            </a:r>
            <a:r>
              <a:rPr lang="en-US" sz="2400" dirty="0"/>
              <a:t> we should consider</a:t>
            </a:r>
          </a:p>
          <a:p>
            <a:r>
              <a:rPr lang="en-US" sz="2400" dirty="0"/>
              <a:t>Building</a:t>
            </a:r>
            <a:r>
              <a:rPr lang="en-US" sz="2400" b="1" i="1" dirty="0">
                <a:solidFill>
                  <a:srgbClr val="0070C0"/>
                </a:solidFill>
              </a:rPr>
              <a:t> better Machine Learning models </a:t>
            </a:r>
            <a:r>
              <a:rPr lang="en-US" sz="2400" dirty="0"/>
              <a:t>both to identify empathy in conversation and to produce it in speech</a:t>
            </a:r>
          </a:p>
          <a:p>
            <a:r>
              <a:rPr lang="en-US" sz="2400" b="1" i="1" dirty="0">
                <a:solidFill>
                  <a:srgbClr val="0070C0"/>
                </a:solidFill>
              </a:rPr>
              <a:t>Adding visual features </a:t>
            </a:r>
            <a:r>
              <a:rPr lang="en-US" sz="2400" dirty="0"/>
              <a:t>to our models from our videos</a:t>
            </a:r>
          </a:p>
          <a:p>
            <a:r>
              <a:rPr lang="en-US" sz="2400" dirty="0"/>
              <a:t>Building </a:t>
            </a:r>
            <a:r>
              <a:rPr lang="en-US" sz="2400" b="1" i="1" dirty="0">
                <a:solidFill>
                  <a:srgbClr val="0070C0"/>
                </a:solidFill>
              </a:rPr>
              <a:t>empathetic TTS systems</a:t>
            </a:r>
          </a:p>
          <a:p>
            <a:r>
              <a:rPr lang="en-US" sz="2400" dirty="0"/>
              <a:t>Considering </a:t>
            </a:r>
            <a:r>
              <a:rPr lang="en-US" sz="2400" b="1" i="1" dirty="0">
                <a:solidFill>
                  <a:srgbClr val="0070C0"/>
                </a:solidFill>
              </a:rPr>
              <a:t>ethical issues, </a:t>
            </a:r>
            <a:r>
              <a:rPr lang="en-US" sz="2400" dirty="0"/>
              <a:t>what we need to avoid and how</a:t>
            </a:r>
          </a:p>
          <a:p>
            <a:endParaRPr lang="en-US" dirty="0"/>
          </a:p>
          <a:p>
            <a:endParaRPr lang="en-US" dirty="0"/>
          </a:p>
        </p:txBody>
      </p:sp>
      <p:sp>
        <p:nvSpPr>
          <p:cNvPr id="4" name="Slide Number Placeholder 3">
            <a:extLst>
              <a:ext uri="{FF2B5EF4-FFF2-40B4-BE49-F238E27FC236}">
                <a16:creationId xmlns:a16="http://schemas.microsoft.com/office/drawing/2014/main" id="{090854EA-ECDF-8CE1-D1DA-ADAF1645BDB6}"/>
              </a:ext>
            </a:extLst>
          </p:cNvPr>
          <p:cNvSpPr>
            <a:spLocks noGrp="1"/>
          </p:cNvSpPr>
          <p:nvPr>
            <p:ph type="sldNum" sz="quarter" idx="12"/>
          </p:nvPr>
        </p:nvSpPr>
        <p:spPr/>
        <p:txBody>
          <a:bodyPr/>
          <a:lstStyle/>
          <a:p>
            <a:fld id="{C596511B-2857-694D-871F-422885452280}" type="slidenum">
              <a:rPr lang="en-US" smtClean="0"/>
              <a:pPr/>
              <a:t>59</a:t>
            </a:fld>
            <a:endParaRPr lang="en-US"/>
          </a:p>
        </p:txBody>
      </p:sp>
    </p:spTree>
    <p:extLst>
      <p:ext uri="{BB962C8B-B14F-4D97-AF65-F5344CB8AC3E}">
        <p14:creationId xmlns:p14="http://schemas.microsoft.com/office/powerpoint/2010/main" val="29009499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33e4952a86_0_0"/>
          <p:cNvSpPr txBox="1">
            <a:spLocks noGrp="1"/>
          </p:cNvSpPr>
          <p:nvPr>
            <p:ph type="title"/>
          </p:nvPr>
        </p:nvSpPr>
        <p:spPr>
          <a:xfrm>
            <a:off x="628650" y="1131094"/>
            <a:ext cx="7886700" cy="828450"/>
          </a:xfrm>
          <a:prstGeom prst="rect">
            <a:avLst/>
          </a:prstGeom>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pPr>
            <a:r>
              <a:rPr lang="en-US" sz="2400"/>
              <a:t>An Empathetic Video</a:t>
            </a:r>
            <a:endParaRPr sz="2400"/>
          </a:p>
        </p:txBody>
      </p:sp>
      <p:sp>
        <p:nvSpPr>
          <p:cNvPr id="151" name="Google Shape;151;g133e4952a86_0_0"/>
          <p:cNvSpPr txBox="1">
            <a:spLocks noGrp="1"/>
          </p:cNvSpPr>
          <p:nvPr>
            <p:ph type="body" idx="1"/>
          </p:nvPr>
        </p:nvSpPr>
        <p:spPr>
          <a:xfrm>
            <a:off x="628650" y="2053406"/>
            <a:ext cx="7886700" cy="3436425"/>
          </a:xfrm>
          <a:prstGeom prst="rect">
            <a:avLst/>
          </a:prstGeom>
        </p:spPr>
        <p:txBody>
          <a:bodyPr spcFirstLastPara="1" vert="horz" wrap="square" lIns="68569" tIns="34275" rIns="68569" bIns="34275" numCol="1" anchor="t" anchorCtr="0" compatLnSpc="1">
            <a:prstTxWarp prst="textNoShape">
              <a:avLst/>
            </a:prstTxWarp>
            <a:normAutofit/>
          </a:bodyPr>
          <a:lstStyle/>
          <a:p>
            <a:pPr marL="0" indent="0">
              <a:buNone/>
            </a:pPr>
            <a:r>
              <a:rPr lang="en-US" dirty="0">
                <a:hlinkClick r:id="rId3"/>
              </a:rPr>
              <a:t>Empathy in customer service</a:t>
            </a:r>
            <a:endParaRPr dirty="0"/>
          </a:p>
        </p:txBody>
      </p:sp>
      <p:pic>
        <p:nvPicPr>
          <p:cNvPr id="3" name="Picture 2">
            <a:extLst>
              <a:ext uri="{FF2B5EF4-FFF2-40B4-BE49-F238E27FC236}">
                <a16:creationId xmlns:a16="http://schemas.microsoft.com/office/drawing/2014/main" id="{35322B13-9C22-2942-B59E-CAFC478EA11A}"/>
              </a:ext>
            </a:extLst>
          </p:cNvPr>
          <p:cNvPicPr>
            <a:picLocks noChangeAspect="1"/>
          </p:cNvPicPr>
          <p:nvPr/>
        </p:nvPicPr>
        <p:blipFill>
          <a:blip r:embed="rId4"/>
          <a:stretch>
            <a:fillRect/>
          </a:stretch>
        </p:blipFill>
        <p:spPr>
          <a:xfrm>
            <a:off x="3005138" y="2663432"/>
            <a:ext cx="3133725" cy="23241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192C-B4B1-F95C-3378-6FE757066D77}"/>
              </a:ext>
            </a:extLst>
          </p:cNvPr>
          <p:cNvSpPr>
            <a:spLocks noGrp="1"/>
          </p:cNvSpPr>
          <p:nvPr>
            <p:ph type="title"/>
          </p:nvPr>
        </p:nvSpPr>
        <p:spPr/>
        <p:txBody>
          <a:bodyPr/>
          <a:lstStyle/>
          <a:p>
            <a:r>
              <a:rPr lang="en-US"/>
              <a:t>Thanks!</a:t>
            </a:r>
            <a:endParaRPr lang="en-US" dirty="0"/>
          </a:p>
        </p:txBody>
      </p:sp>
      <p:sp>
        <p:nvSpPr>
          <p:cNvPr id="3" name="Content Placeholder 2">
            <a:extLst>
              <a:ext uri="{FF2B5EF4-FFF2-40B4-BE49-F238E27FC236}">
                <a16:creationId xmlns:a16="http://schemas.microsoft.com/office/drawing/2014/main" id="{736E988D-37D1-AC2C-2A15-AA4B3991359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7565C9B-35ED-C8C0-CB3C-5545922A4C67}"/>
              </a:ext>
            </a:extLst>
          </p:cNvPr>
          <p:cNvSpPr>
            <a:spLocks noGrp="1"/>
          </p:cNvSpPr>
          <p:nvPr>
            <p:ph type="sldNum" sz="quarter" idx="12"/>
          </p:nvPr>
        </p:nvSpPr>
        <p:spPr/>
        <p:txBody>
          <a:bodyPr/>
          <a:lstStyle/>
          <a:p>
            <a:fld id="{C596511B-2857-694D-871F-422885452280}" type="slidenum">
              <a:rPr lang="en-US" smtClean="0"/>
              <a:pPr/>
              <a:t>61</a:t>
            </a:fld>
            <a:endParaRPr lang="en-US"/>
          </a:p>
        </p:txBody>
      </p:sp>
    </p:spTree>
    <p:extLst>
      <p:ext uri="{BB962C8B-B14F-4D97-AF65-F5344CB8AC3E}">
        <p14:creationId xmlns:p14="http://schemas.microsoft.com/office/powerpoint/2010/main" val="15260724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8</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p:txBody>
          <a:bodyPr/>
          <a:lstStyle/>
          <a:p>
            <a:r>
              <a:rPr lang="en-US" dirty="0">
                <a:hlinkClick r:id="rId2"/>
              </a:rPr>
              <a:t>One-Minute Gradual Empathy Challenge (OMG), 2019</a:t>
            </a:r>
            <a:endParaRPr lang="en-US" dirty="0"/>
          </a:p>
          <a:p>
            <a:pPr lvl="1"/>
            <a:r>
              <a:rPr lang="en-US" dirty="0"/>
              <a:t>Dataset of 80 pairs of actors telling each other fictional stories (415m)</a:t>
            </a:r>
          </a:p>
          <a:p>
            <a:pPr lvl="1"/>
            <a:r>
              <a:rPr lang="en-US" dirty="0"/>
              <a:t>Listeners assessed for valence (pos/neg/neu)</a:t>
            </a:r>
          </a:p>
          <a:p>
            <a:r>
              <a:rPr lang="en-US" dirty="0">
                <a:hlinkClick r:id="rId3"/>
              </a:rPr>
              <a:t>Rashkin et al Empathic Dialogues</a:t>
            </a:r>
            <a:r>
              <a:rPr lang="en-US" dirty="0"/>
              <a:t> (2018)</a:t>
            </a:r>
          </a:p>
          <a:p>
            <a:pPr lvl="1"/>
            <a:r>
              <a:rPr lang="en-US" dirty="0"/>
              <a:t>25k text conversations crowd-sourced for different emotional categories</a:t>
            </a:r>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9</a:t>
            </a:fld>
            <a:endParaRPr lang="en-US"/>
          </a:p>
        </p:txBody>
      </p:sp>
    </p:spTree>
    <p:extLst>
      <p:ext uri="{BB962C8B-B14F-4D97-AF65-F5344CB8AC3E}">
        <p14:creationId xmlns:p14="http://schemas.microsoft.com/office/powerpoint/2010/main" val="280307177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16723</TotalTime>
  <Words>5291</Words>
  <Application>Microsoft Macintosh PowerPoint</Application>
  <PresentationFormat>On-screen Show (4:3)</PresentationFormat>
  <Paragraphs>481</Paragraphs>
  <Slides>61</Slides>
  <Notes>41</Notes>
  <HiddenSlides>6</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61</vt:i4>
      </vt:variant>
    </vt:vector>
  </HeadingPairs>
  <TitlesOfParts>
    <vt:vector size="69" baseType="lpstr">
      <vt:lpstr>Arial</vt:lpstr>
      <vt:lpstr>Calibri</vt:lpstr>
      <vt:lpstr>Calibri Light</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Conversations</vt:lpstr>
      <vt:lpstr>Empathetic Conversation in Dialogue Systems</vt:lpstr>
      <vt:lpstr>Different Forms of Empathy</vt:lpstr>
      <vt:lpstr>PowerPoint Presentation</vt:lpstr>
      <vt:lpstr>Examples of Empathy in Conversation</vt:lpstr>
      <vt:lpstr>Empathy Corpora</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Empathetic Conversations</vt:lpstr>
      <vt:lpstr>Weizenbaum’s ELIZA (1966): Earliest Rule-based Chatbot -- Often Believed Human</vt:lpstr>
      <vt:lpstr>Early Work on Conversational Agents</vt:lpstr>
      <vt:lpstr>Rea in Virtual Reality</vt:lpstr>
      <vt:lpstr>PowerPoint Presentation</vt:lpstr>
      <vt:lpstr>PowerPoint Presentation</vt:lpstr>
      <vt:lpstr>PowerPoint Presentation</vt:lpstr>
      <vt:lpstr>Early Empathetic Virtual Agents</vt:lpstr>
      <vt:lpstr>PowerPoint Presentation</vt:lpstr>
      <vt:lpstr>PowerPoint Presentation</vt:lpstr>
      <vt:lpstr>Many Similar Early Attempts to Develop Agents for Different Tasks</vt:lpstr>
      <vt:lpstr>Conversational Agents with Rapport</vt:lpstr>
      <vt:lpstr>PowerPoint Presentation</vt:lpstr>
      <vt:lpstr>PowerPoint Presentation</vt:lpstr>
      <vt:lpstr>PowerPoint Presentation</vt:lpstr>
      <vt:lpstr>PowerPoint Presentation</vt:lpstr>
      <vt:lpstr>Empathetic Conversational Agents</vt:lpstr>
      <vt:lpstr>Why should we develop more Empathetic Avatars – and how?</vt:lpstr>
      <vt:lpstr>Empathy in Current Conversational Agents </vt:lpstr>
      <vt:lpstr>PowerPoint Presentation</vt:lpstr>
      <vt:lpstr>PowerPoint Presentation</vt:lpstr>
      <vt:lpstr>PowerPoint Presentation</vt:lpstr>
      <vt:lpstr>PowerPoint Presentation</vt:lpstr>
      <vt:lpstr>Current Societal Benefits of Empathetic Agents (Zerwinski, Hernandex &amp; McDuff 2021) </vt:lpstr>
      <vt:lpstr>PowerPoint Presentation</vt:lpstr>
      <vt:lpstr>Empathetic Conversational Agents</vt:lpstr>
      <vt:lpstr>Our Current Work on Empathetic Conversation</vt:lpstr>
      <vt:lpstr>PowerPoint Presentation</vt:lpstr>
      <vt:lpstr>Corpus Collection</vt:lpstr>
      <vt:lpstr>PowerPoint Presentation</vt:lpstr>
      <vt:lpstr>Initial Results</vt:lpstr>
      <vt:lpstr>Mean Pitch</vt:lpstr>
      <vt:lpstr>Jitter</vt:lpstr>
      <vt:lpstr>Speech Features</vt:lpstr>
      <vt:lpstr>Some Conclusions</vt:lpstr>
      <vt:lpstr>Lexical Features</vt:lpstr>
      <vt:lpstr>How is Entrainment related to Empathy?</vt:lpstr>
      <vt:lpstr>Empathetic Conversational Agents</vt:lpstr>
      <vt:lpstr>Some Ethical Challenges</vt:lpstr>
      <vt:lpstr>Ethics of Empathy (Joseph Turow, The Voice Catchers) </vt:lpstr>
      <vt:lpstr>Empathetic Conversational Agents</vt:lpstr>
      <vt:lpstr>Current and Future Work</vt:lpstr>
      <vt:lpstr>An Empathetic Video</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 H</cp:lastModifiedBy>
  <cp:revision>693</cp:revision>
  <cp:lastPrinted>2011-01-19T13:45:15Z</cp:lastPrinted>
  <dcterms:created xsi:type="dcterms:W3CDTF">2021-04-20T19:14:07Z</dcterms:created>
  <dcterms:modified xsi:type="dcterms:W3CDTF">2023-01-16T21:43:36Z</dcterms:modified>
</cp:coreProperties>
</file>