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i0p7mZKAfdLwsWYDH8lVWkeScw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10F3FC-3CC0-42EA-9371-2443D6B09E5F}">
  <a:tblStyle styleId="{7110F3FC-3CC0-42EA-9371-2443D6B09E5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customschemas.google.com/relationships/presentationmetadata" Target="metadata"/><Relationship Id="rId7"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g513:Desktop: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1"/>
          <c:order val="0"/>
          <c:tx>
            <c:v>Sarc. vs. Lit. (Sentiment)</c:v>
          </c:tx>
          <c:invertIfNegative val="0"/>
          <c:cat>
            <c:strRef>
              <c:f>Sheet2!$A$1:$A$5</c:f>
              <c:strCache>
                <c:ptCount val="5"/>
                <c:pt idx="0">
                  <c:v>BL_SVM</c:v>
                </c:pt>
                <c:pt idx="1">
                  <c:v>WTMF</c:v>
                </c:pt>
                <c:pt idx="2">
                  <c:v>GloVe</c:v>
                </c:pt>
                <c:pt idx="3">
                  <c:v>SG</c:v>
                </c:pt>
                <c:pt idx="4">
                  <c:v>CBOW</c:v>
                </c:pt>
              </c:strCache>
            </c:strRef>
          </c:cat>
          <c:val>
            <c:numRef>
              <c:f>Sheet2!$C$1:$C$5</c:f>
              <c:numCache>
                <c:formatCode>General</c:formatCode>
                <c:ptCount val="5"/>
                <c:pt idx="0">
                  <c:v>77.7</c:v>
                </c:pt>
                <c:pt idx="1">
                  <c:v>78.8</c:v>
                </c:pt>
                <c:pt idx="2">
                  <c:v>81.2</c:v>
                </c:pt>
                <c:pt idx="3">
                  <c:v>84.8</c:v>
                </c:pt>
                <c:pt idx="4">
                  <c:v>84.9</c:v>
                </c:pt>
              </c:numCache>
            </c:numRef>
          </c:val>
          <c:extLst>
            <c:ext xmlns:c16="http://schemas.microsoft.com/office/drawing/2014/chart" uri="{C3380CC4-5D6E-409C-BE32-E72D297353CC}">
              <c16:uniqueId val="{00000000-CE86-B440-BC74-7AC065B1BE3B}"/>
            </c:ext>
          </c:extLst>
        </c:ser>
        <c:dLbls>
          <c:showLegendKey val="0"/>
          <c:showVal val="0"/>
          <c:showCatName val="0"/>
          <c:showSerName val="0"/>
          <c:showPercent val="0"/>
          <c:showBubbleSize val="0"/>
        </c:dLbls>
        <c:gapWidth val="150"/>
        <c:axId val="-206242480"/>
        <c:axId val="-206240160"/>
      </c:barChart>
      <c:catAx>
        <c:axId val="-206242480"/>
        <c:scaling>
          <c:orientation val="minMax"/>
        </c:scaling>
        <c:delete val="0"/>
        <c:axPos val="l"/>
        <c:numFmt formatCode="General" sourceLinked="0"/>
        <c:majorTickMark val="out"/>
        <c:minorTickMark val="none"/>
        <c:tickLblPos val="nextTo"/>
        <c:crossAx val="-206240160"/>
        <c:crosses val="autoZero"/>
        <c:auto val="1"/>
        <c:lblAlgn val="ctr"/>
        <c:lblOffset val="100"/>
        <c:noMultiLvlLbl val="0"/>
      </c:catAx>
      <c:valAx>
        <c:axId val="-206240160"/>
        <c:scaling>
          <c:orientation val="minMax"/>
          <c:min val="60"/>
        </c:scaling>
        <c:delete val="0"/>
        <c:axPos val="b"/>
        <c:majorGridlines/>
        <c:numFmt formatCode="General" sourceLinked="1"/>
        <c:majorTickMark val="out"/>
        <c:minorTickMark val="none"/>
        <c:tickLblPos val="nextTo"/>
        <c:crossAx val="-20624248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aclweb.org/anthology/people/e/ellen-riloff/" TargetMode="External"/><Relationship Id="rId3" Type="http://schemas.openxmlformats.org/officeDocument/2006/relationships/hyperlink" Target="https://www.aclweb.org/anthology/W16-3604.pdf" TargetMode="External"/><Relationship Id="rId7" Type="http://schemas.openxmlformats.org/officeDocument/2006/relationships/hyperlink" Target="https://www.aclweb.org/anthology/people/e/ernesto-hernandez/"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aclweb.org/anthology/people/l/lena-reed/" TargetMode="External"/><Relationship Id="rId5" Type="http://schemas.openxmlformats.org/officeDocument/2006/relationships/hyperlink" Target="https://www.aclweb.org/anthology/people/v/vrindavan-harrison/" TargetMode="External"/><Relationship Id="rId4" Type="http://schemas.openxmlformats.org/officeDocument/2006/relationships/hyperlink" Target="https://www.aclweb.org/anthology/people/s/shereen-oraby/" TargetMode="External"/><Relationship Id="rId9" Type="http://schemas.openxmlformats.org/officeDocument/2006/relationships/hyperlink" Target="https://www.aclweb.org/anthology/people/m/marilyn-walke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s.pitt.edu/~wiebe/pubs/papers/emnlp05polarity.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Occupy_Oakland#cite_note-sfsnowpark-5" TargetMode="External"/><Relationship Id="rId3" Type="http://schemas.openxmlformats.org/officeDocument/2006/relationships/hyperlink" Target="https://en.wikipedia.org/wiki/Oscar_Grant" TargetMode="External"/><Relationship Id="rId7" Type="http://schemas.openxmlformats.org/officeDocument/2006/relationships/hyperlink" Target="https://en.wikipedia.org/wiki/Port_of_Oaklan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2011_Oakland_general_strike" TargetMode="External"/><Relationship Id="rId5" Type="http://schemas.openxmlformats.org/officeDocument/2006/relationships/hyperlink" Target="https://en.wikipedia.org/wiki/Occupy_Oakland#cite_note-police_clear-4" TargetMode="External"/><Relationship Id="rId4" Type="http://schemas.openxmlformats.org/officeDocument/2006/relationships/hyperlink" Target="https://en.wikipedia.org/wiki/BART_Polic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103" name="Google Shape;1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i="1"/>
              <a:t>thanks to everyone for getting their HW2 in</a:t>
            </a:r>
            <a:endParaRPr b="1" i="1"/>
          </a:p>
          <a:p>
            <a:pPr marL="0" lvl="0" indent="0" algn="l" rtl="0">
              <a:spcBef>
                <a:spcPts val="0"/>
              </a:spcBef>
              <a:spcAft>
                <a:spcPts val="0"/>
              </a:spcAft>
              <a:buNone/>
            </a:pPr>
            <a:r>
              <a:rPr lang="en-US" b="1" i="1"/>
              <a:t>catching up on grading</a:t>
            </a:r>
            <a:endParaRPr b="1" i="1"/>
          </a:p>
          <a:p>
            <a:pPr marL="0" lvl="0" indent="0" algn="l" rtl="0">
              <a:spcBef>
                <a:spcPts val="0"/>
              </a:spcBef>
              <a:spcAft>
                <a:spcPts val="0"/>
              </a:spcAft>
              <a:buNone/>
            </a:pPr>
            <a:r>
              <a:rPr lang="en-US" b="1" i="1"/>
              <a:t>covid19 tip</a:t>
            </a:r>
            <a:endParaRPr b="1"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7" name="Google Shape;2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WTMF: weights word similarities by TF-IDF of words appearing in same definitions of the 2 words compared</a:t>
            </a:r>
            <a:endParaRPr/>
          </a:p>
        </p:txBody>
      </p:sp>
      <p:sp>
        <p:nvSpPr>
          <p:cNvPr id="253" name="Google Shape;25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CBOW and Skip-gram perform the best</a:t>
            </a:r>
            <a:endParaRPr/>
          </a:p>
        </p:txBody>
      </p:sp>
      <p:sp>
        <p:nvSpPr>
          <p:cNvPr id="261" name="Google Shape;26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incongruent</a:t>
            </a:r>
            <a:r>
              <a:rPr lang="en-US" sz="1200" b="0" i="0" u="none" strike="noStrike">
                <a:solidFill>
                  <a:schemeClr val="dk1"/>
                </a:solidFill>
                <a:latin typeface="Calibri"/>
                <a:ea typeface="Calibri"/>
                <a:cs typeface="Calibri"/>
                <a:sym typeface="Calibri"/>
              </a:rPr>
              <a:t> means not the same, not compatible or out of place. When you take one position on something and then a second later you take a contrary position, this is an example of a situation where your statements would be described as </a:t>
            </a:r>
            <a:r>
              <a:rPr lang="en-US" sz="1200" b="1" i="0" u="none" strike="noStrike">
                <a:solidFill>
                  <a:schemeClr val="dk1"/>
                </a:solidFill>
                <a:latin typeface="Calibri"/>
                <a:ea typeface="Calibri"/>
                <a:cs typeface="Calibri"/>
                <a:sym typeface="Calibri"/>
              </a:rPr>
              <a:t>incongruent</a:t>
            </a:r>
            <a:endParaRPr/>
          </a:p>
        </p:txBody>
      </p:sp>
      <p:sp>
        <p:nvSpPr>
          <p:cNvPr id="272" name="Google Shape;27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3" name="Google Shape;29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Author context, e.g. rajadesingan: leveraging behavioral traits intrinsic to users expressing sarcasm. We identify such traits using the user's past tweets. We employ theories from behavioral and psychological studies to construct a behavioral modeling framework tuned for detecting sarcasm</a:t>
            </a:r>
            <a:endParaRPr/>
          </a:p>
        </p:txBody>
      </p:sp>
      <p:sp>
        <p:nvSpPr>
          <p:cNvPr id="311" name="Google Shape;31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9" name="Google Shape;31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7" name="Google Shape;32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discussion of killings as a political act…1) don’t disrespect the families by using this act for political reasons; 2) the gunman was respecting them</a:t>
            </a:r>
            <a:endParaRPr/>
          </a:p>
        </p:txBody>
      </p:sp>
      <p:sp>
        <p:nvSpPr>
          <p:cNvPr id="344" name="Google Shape;3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Just to remind you of what the Speech Lab looks like!</a:t>
            </a: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Banging head on wall:  frustration</a:t>
            </a:r>
            <a:endParaRPr/>
          </a:p>
          <a:p>
            <a:pPr marL="0" lvl="0" indent="0" algn="l" rtl="0">
              <a:spcBef>
                <a:spcPts val="0"/>
              </a:spcBef>
              <a:spcAft>
                <a:spcPts val="0"/>
              </a:spcAft>
              <a:buNone/>
            </a:pPr>
            <a:r>
              <a:rPr lang="en-US"/>
              <a:t>:p : sticking out tongue</a:t>
            </a:r>
            <a:endParaRPr/>
          </a:p>
        </p:txBody>
      </p:sp>
      <p:sp>
        <p:nvSpPr>
          <p:cNvPr id="363" name="Google Shape;36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Data used for experiments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82" name="Google Shape;38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u="sng" strike="noStrike">
                <a:solidFill>
                  <a:schemeClr val="dk1"/>
                </a:solidFill>
                <a:latin typeface="Calibri"/>
                <a:ea typeface="Calibri"/>
                <a:cs typeface="Calibri"/>
                <a:sym typeface="Calibri"/>
                <a:hlinkClick r:id="rId3"/>
              </a:rPr>
              <a:t>Creating and Characterizing a Diverse Corpus of Sarcasm in Dialogue</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sng" strike="noStrike">
                <a:solidFill>
                  <a:schemeClr val="dk1"/>
                </a:solidFill>
                <a:latin typeface="Calibri"/>
                <a:ea typeface="Calibri"/>
                <a:cs typeface="Calibri"/>
                <a:sym typeface="Calibri"/>
                <a:hlinkClick r:id="rId4"/>
              </a:rPr>
              <a:t>Shereen Oraby</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5"/>
              </a:rPr>
              <a:t>Vrindavan Harrison</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6"/>
              </a:rPr>
              <a:t>Lena Reed</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7"/>
              </a:rPr>
              <a:t>Ernesto Hernandez</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8"/>
              </a:rPr>
              <a:t>Ellen Riloff</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9"/>
              </a:rPr>
              <a:t>Marilyn Walker</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Rhetorical: Q not wanting an answer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Hyperbole: exaggerated comment</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a:b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99" name="Google Shape;39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12" name="Google Shape;41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A Large Self-Annotated Corpus for Sarcasm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Mikhail Khodak, Nikunj Saunshi, Kiran Vodrahalli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28" name="Google Shape;42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The Subjectivity Lexicon</a:t>
            </a:r>
            <a:r>
              <a:rPr lang="en-US" sz="1200" b="0" i="0" u="none" strike="noStrike">
                <a:solidFill>
                  <a:schemeClr val="dk1"/>
                </a:solidFill>
                <a:latin typeface="Calibri"/>
                <a:ea typeface="Calibri"/>
                <a:cs typeface="Calibri"/>
                <a:sym typeface="Calibri"/>
              </a:rPr>
              <a:t> (list of subjectivity clues) that is part of OpinionFinder is also available for separate download. These clues were compiled from several sources (see the enclosed README). This is the version of the lexicon used in: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Theresa Wilson, Janyce Wiebe, and Paul Hoffmann (2005). </a:t>
            </a:r>
            <a:r>
              <a:rPr lang="en-US" sz="1200" b="0" i="0" u="sng" strike="noStrike">
                <a:solidFill>
                  <a:schemeClr val="dk1"/>
                </a:solidFill>
                <a:latin typeface="Calibri"/>
                <a:ea typeface="Calibri"/>
                <a:cs typeface="Calibri"/>
                <a:sym typeface="Calibri"/>
                <a:hlinkClick r:id="rId3"/>
              </a:rPr>
              <a:t>Recognizing Contextual Polarity in Phrase-Level Sentiment Analysis.</a:t>
            </a:r>
            <a:r>
              <a:rPr lang="en-US" sz="1200" b="0" i="0" u="none" strike="noStrike">
                <a:solidFill>
                  <a:schemeClr val="dk1"/>
                </a:solidFill>
                <a:latin typeface="Calibri"/>
                <a:ea typeface="Calibri"/>
                <a:cs typeface="Calibri"/>
                <a:sym typeface="Calibri"/>
              </a:rPr>
              <a:t> </a:t>
            </a:r>
            <a:r>
              <a:rPr lang="en-US" sz="1200" b="0" i="1" u="none" strike="noStrike">
                <a:solidFill>
                  <a:schemeClr val="dk1"/>
                </a:solidFill>
                <a:latin typeface="Calibri"/>
                <a:ea typeface="Calibri"/>
                <a:cs typeface="Calibri"/>
                <a:sym typeface="Calibri"/>
              </a:rPr>
              <a:t>Proc. of HLT-EMNLP-2005.</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1" name="Google Shape;44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Context:  prior turns; Response: sarcastic or not.</a:t>
            </a:r>
            <a:endParaRPr/>
          </a:p>
        </p:txBody>
      </p:sp>
      <p:sp>
        <p:nvSpPr>
          <p:cNvPr id="449" name="Google Shape;44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context c contains d sentences and each sentence sci contain Tci words. we first feed the sentence annotation hci through a one layer M</a:t>
            </a:r>
            <a:r>
              <a:rPr lang="en-US"/>
              <a:t>ulti-layer perceptron </a:t>
            </a:r>
            <a:r>
              <a:rPr lang="en-US" sz="1200">
                <a:solidFill>
                  <a:schemeClr val="dk1"/>
                </a:solidFill>
                <a:latin typeface="Calibri"/>
                <a:ea typeface="Calibri"/>
                <a:cs typeface="Calibri"/>
                <a:sym typeface="Calibri"/>
              </a:rPr>
              <a:t>to get uci as a hidden representation of hci , then we weight the sentence uci by measuring similarity with a sentence level context vector ucs . This gives a normalized importance weight αci through a softmax function. vc is the vector that summarizes all the information of sentences in the context.</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Likewise we compute vr for the response r via LSTMr (similar to eq. 1 and 2; also shown in Figure 1). Finally, we concatenate the vector vc and vr from the two LSTMs for the final softmax decision (i.e., predicting the S or N S class).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57" name="Google Shape;45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a:t>
            </a:r>
            <a:endParaRPr/>
          </a:p>
        </p:txBody>
      </p:sp>
      <p:sp>
        <p:nvSpPr>
          <p:cNvPr id="473" name="Google Shape;47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We need to identify a speaker’s sentiment and beliefs in order to properly interpret what they say….</a:t>
            </a:r>
            <a:endParaRPr/>
          </a:p>
          <a:p>
            <a:pPr marL="0" lvl="0" indent="0" algn="l" rtl="0">
              <a:lnSpc>
                <a:spcPct val="115000"/>
              </a:lnSpc>
              <a:spcBef>
                <a:spcPts val="500"/>
              </a:spcBef>
              <a:spcAft>
                <a:spcPts val="0"/>
              </a:spcAft>
              <a:buClr>
                <a:schemeClr val="dk1"/>
              </a:buClr>
              <a:buSzPts val="1100"/>
              <a:buFont typeface="Arial"/>
              <a:buNone/>
            </a:pPr>
            <a:r>
              <a:rPr lang="en-US" sz="1050">
                <a:solidFill>
                  <a:srgbClr val="222222"/>
                </a:solidFill>
                <a:latin typeface="Arial"/>
                <a:ea typeface="Arial"/>
                <a:cs typeface="Arial"/>
                <a:sym typeface="Arial"/>
              </a:rPr>
              <a:t>Occupy Oakland began as a protest encampment at Frank H. Ogawa Plaza on October 10, 2011. Protestors renamed it </a:t>
            </a:r>
            <a:r>
              <a:rPr lang="en-US" sz="1050">
                <a:solidFill>
                  <a:srgbClr val="0B0080"/>
                </a:solidFill>
                <a:uFill>
                  <a:noFill/>
                </a:uFill>
                <a:latin typeface="Arial"/>
                <a:ea typeface="Arial"/>
                <a:cs typeface="Arial"/>
                <a:sym typeface="Arial"/>
                <a:hlinkClick r:id="rId3"/>
              </a:rPr>
              <a:t>Oscar Grant</a:t>
            </a:r>
            <a:r>
              <a:rPr lang="en-US" sz="1050">
                <a:solidFill>
                  <a:srgbClr val="222222"/>
                </a:solidFill>
                <a:latin typeface="Arial"/>
                <a:ea typeface="Arial"/>
                <a:cs typeface="Arial"/>
                <a:sym typeface="Arial"/>
              </a:rPr>
              <a:t> Plaza after a young man who was fatally shot by </a:t>
            </a:r>
            <a:r>
              <a:rPr lang="en-US" sz="1050">
                <a:solidFill>
                  <a:srgbClr val="0B0080"/>
                </a:solidFill>
                <a:uFill>
                  <a:noFill/>
                </a:uFill>
                <a:latin typeface="Arial"/>
                <a:ea typeface="Arial"/>
                <a:cs typeface="Arial"/>
                <a:sym typeface="Arial"/>
                <a:hlinkClick r:id="rId4"/>
              </a:rPr>
              <a:t>Bay Area Rapid Transit Police</a:t>
            </a:r>
            <a:r>
              <a:rPr lang="en-US" sz="1050">
                <a:solidFill>
                  <a:srgbClr val="222222"/>
                </a:solidFill>
                <a:latin typeface="Arial"/>
                <a:ea typeface="Arial"/>
                <a:cs typeface="Arial"/>
                <a:sym typeface="Arial"/>
              </a:rPr>
              <a:t> in 2009. The encampment was cleared out by multiple law enforcement agencies on October 25, 2011.</a:t>
            </a:r>
            <a:r>
              <a:rPr lang="en-US" sz="1400" baseline="30000">
                <a:solidFill>
                  <a:srgbClr val="0B0080"/>
                </a:solidFill>
                <a:uFill>
                  <a:noFill/>
                </a:uFill>
                <a:latin typeface="Arial"/>
                <a:ea typeface="Arial"/>
                <a:cs typeface="Arial"/>
                <a:sym typeface="Arial"/>
                <a:hlinkClick r:id="rId5"/>
              </a:rPr>
              <a:t>[4]</a:t>
            </a:r>
            <a:r>
              <a:rPr lang="en-US" sz="1050">
                <a:solidFill>
                  <a:srgbClr val="222222"/>
                </a:solidFill>
                <a:latin typeface="Arial"/>
                <a:ea typeface="Arial"/>
                <a:cs typeface="Arial"/>
                <a:sym typeface="Arial"/>
              </a:rPr>
              <a:t> The movement also helped spur the November 2, 2011 Oakland </a:t>
            </a:r>
            <a:r>
              <a:rPr lang="en-US" sz="1050">
                <a:solidFill>
                  <a:srgbClr val="0B0080"/>
                </a:solidFill>
                <a:uFill>
                  <a:noFill/>
                </a:uFill>
                <a:latin typeface="Arial"/>
                <a:ea typeface="Arial"/>
                <a:cs typeface="Arial"/>
                <a:sym typeface="Arial"/>
                <a:hlinkClick r:id="rId6"/>
              </a:rPr>
              <a:t>General Strike</a:t>
            </a:r>
            <a:r>
              <a:rPr lang="en-US" sz="1050">
                <a:solidFill>
                  <a:srgbClr val="222222"/>
                </a:solidFill>
                <a:latin typeface="Arial"/>
                <a:ea typeface="Arial"/>
                <a:cs typeface="Arial"/>
                <a:sym typeface="Arial"/>
              </a:rPr>
              <a:t> that shut down the </a:t>
            </a:r>
            <a:r>
              <a:rPr lang="en-US" sz="1050">
                <a:solidFill>
                  <a:srgbClr val="0B0080"/>
                </a:solidFill>
                <a:uFill>
                  <a:noFill/>
                </a:uFill>
                <a:latin typeface="Arial"/>
                <a:ea typeface="Arial"/>
                <a:cs typeface="Arial"/>
                <a:sym typeface="Arial"/>
                <a:hlinkClick r:id="rId7"/>
              </a:rPr>
              <a:t>Port of Oakland</a:t>
            </a:r>
            <a:r>
              <a:rPr lang="en-US" sz="1050">
                <a:solidFill>
                  <a:srgbClr val="222222"/>
                </a:solidFill>
                <a:latin typeface="Arial"/>
                <a:ea typeface="Arial"/>
                <a:cs typeface="Arial"/>
                <a:sym typeface="Arial"/>
              </a:rPr>
              <a:t>. Police again cleared the protest encampment at Frank Ogawa Plaza on November 14, 2011. Other protest encampments were created and subsequently dismantled by law enforcement. The last encampment at Snow Park was cleared on November 21, 2011. Occupy Oakland then had no physical presence in any public space overnight in the city.</a:t>
            </a:r>
            <a:r>
              <a:rPr lang="en-US" sz="1400" baseline="30000">
                <a:solidFill>
                  <a:srgbClr val="0B0080"/>
                </a:solidFill>
                <a:uFill>
                  <a:noFill/>
                </a:uFill>
                <a:latin typeface="Arial"/>
                <a:ea typeface="Arial"/>
                <a:cs typeface="Arial"/>
                <a:sym typeface="Arial"/>
                <a:hlinkClick r:id="rId8"/>
              </a:rPr>
              <a:t>[5]</a:t>
            </a:r>
            <a:endParaRPr sz="1400" baseline="30000">
              <a:solidFill>
                <a:srgbClr val="0B0080"/>
              </a:solidFill>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r>
              <a:rPr lang="en-US" sz="1050">
                <a:solidFill>
                  <a:srgbClr val="222222"/>
                </a:solidFill>
                <a:latin typeface="Arial"/>
                <a:ea typeface="Arial"/>
                <a:cs typeface="Arial"/>
                <a:sym typeface="Arial"/>
              </a:rPr>
              <a:t>Occupy Oakland has often centered on complaints about alleged police misconduct, </a:t>
            </a:r>
            <a:endParaRPr sz="1050">
              <a:solidFill>
                <a:srgbClr val="222222"/>
              </a:solidFill>
              <a:latin typeface="Arial"/>
              <a:ea typeface="Arial"/>
              <a:cs typeface="Arial"/>
              <a:sym typeface="Arial"/>
            </a:endParaRPr>
          </a:p>
          <a:p>
            <a:pPr marL="0" lvl="0" indent="0" algn="l" rtl="0">
              <a:spcBef>
                <a:spcPts val="500"/>
              </a:spcBef>
              <a:spcAft>
                <a:spcPts val="0"/>
              </a:spcAft>
              <a:buNone/>
            </a:pPr>
            <a:endParaRPr/>
          </a:p>
        </p:txBody>
      </p:sp>
      <p:sp>
        <p:nvSpPr>
          <p:cNvPr id="119" name="Google Shape;11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Pt==rt (response)</a:t>
            </a:r>
            <a:endParaRPr/>
          </a:p>
          <a:p>
            <a:pPr marL="0" lvl="0" indent="0" algn="l" rtl="0">
              <a:spcBef>
                <a:spcPts val="0"/>
              </a:spcBef>
              <a:spcAft>
                <a:spcPts val="0"/>
              </a:spcAft>
              <a:buNone/>
            </a:pPr>
            <a:endParaRPr/>
          </a:p>
        </p:txBody>
      </p:sp>
      <p:sp>
        <p:nvSpPr>
          <p:cNvPr id="488" name="Google Shape;48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Stat significant</a:t>
            </a:r>
            <a:endParaRPr/>
          </a:p>
        </p:txBody>
      </p:sp>
      <p:sp>
        <p:nvSpPr>
          <p:cNvPr id="498" name="Google Shape;49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Statistically significant differences for the final model– best model for S and NS classes is LSTM(conditional); the LSTM with attention for c and prior turn gives best F1 for S but for NS the LSTM with attention only on prior turn is best</a:t>
            </a:r>
            <a:endParaRPr/>
          </a:p>
        </p:txBody>
      </p:sp>
      <p:sp>
        <p:nvSpPr>
          <p:cNvPr id="508" name="Google Shape;50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35" name="Google Shape;53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Stat significant</a:t>
            </a:r>
            <a:endParaRPr/>
          </a:p>
        </p:txBody>
      </p:sp>
      <p:sp>
        <p:nvSpPr>
          <p:cNvPr id="544" name="Google Shape;54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Larger than IACvs corpus but smaller than Reddit;; using context, prior turn and succeeding turn; Stat significant</a:t>
            </a:r>
            <a:endParaRPr/>
          </a:p>
        </p:txBody>
      </p:sp>
      <p:sp>
        <p:nvSpPr>
          <p:cNvPr id="554" name="Google Shape;5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63" name="Google Shape;5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Triggerng sentence location differs for different samples but for 41% the attention weights agree with humans</a:t>
            </a:r>
            <a:endParaRPr/>
          </a:p>
        </p:txBody>
      </p:sp>
      <p:sp>
        <p:nvSpPr>
          <p:cNvPr id="571" name="Google Shape;57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Sarcasm is one form of what we call “verbal irony”.  To identify sarcasm we need to decide if people are using a word like ‘happy’ in a sarcastic of a literal sense.</a:t>
            </a:r>
            <a:endParaRPr/>
          </a:p>
        </p:txBody>
      </p:sp>
      <p:sp>
        <p:nvSpPr>
          <p:cNvPr id="138" name="Google Shape;13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81" name="Google Shape;5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Here the attention weight is on S1 but the turkers believed it was S2</a:t>
            </a:r>
            <a:endParaRPr/>
          </a:p>
        </p:txBody>
      </p:sp>
      <p:sp>
        <p:nvSpPr>
          <p:cNvPr id="593" name="Google Shape;59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1" indent="0" algn="l" rtl="0">
              <a:lnSpc>
                <a:spcPct val="100000"/>
              </a:lnSpc>
              <a:spcBef>
                <a:spcPts val="0"/>
              </a:spcBef>
              <a:spcAft>
                <a:spcPts val="0"/>
              </a:spcAft>
              <a:buClr>
                <a:schemeClr val="dk1"/>
              </a:buClr>
              <a:buSzPts val="2400"/>
              <a:buFont typeface="Calibri"/>
              <a:buNone/>
            </a:pPr>
            <a:r>
              <a:rPr lang="en-US" sz="2400"/>
              <a:t>Identify what triggered that sarcastic sentence in the previous turn</a:t>
            </a:r>
            <a:endParaRPr/>
          </a:p>
          <a:p>
            <a:pPr marL="457200" lvl="1" indent="0" algn="l" rtl="0">
              <a:spcBef>
                <a:spcPts val="0"/>
              </a:spcBef>
              <a:spcAft>
                <a:spcPts val="0"/>
              </a:spcAft>
              <a:buNone/>
            </a:pPr>
            <a:endParaRPr sz="2400"/>
          </a:p>
          <a:p>
            <a:pPr marL="457200" lvl="1" indent="0" algn="l" rtl="0">
              <a:spcBef>
                <a:spcPts val="0"/>
              </a:spcBef>
              <a:spcAft>
                <a:spcPts val="0"/>
              </a:spcAft>
              <a:buNone/>
            </a:pPr>
            <a:r>
              <a:rPr lang="en-US" sz="2400"/>
              <a:t>Indicate what sentence inside the sarcastic turn expresses sarcasm</a:t>
            </a:r>
            <a:endParaRPr/>
          </a:p>
        </p:txBody>
      </p:sp>
      <p:sp>
        <p:nvSpPr>
          <p:cNvPr id="615" name="Google Shape;61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29" name="Google Shape;629;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44" name="Google Shape;64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66" name="Google Shape;666;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An important indicator of sarcasm is a word or phrases incongruence in its context.</a:t>
            </a:r>
            <a:endParaRPr/>
          </a:p>
        </p:txBody>
      </p:sp>
      <p:sp>
        <p:nvSpPr>
          <p:cNvPr id="157" name="Google Shape;15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Same debate as with emotion – acted vs. natural speech</a:t>
            </a:r>
            <a:endParaRPr/>
          </a:p>
          <a:p>
            <a:pPr marL="0" lvl="0" indent="0" algn="l" rtl="0">
              <a:spcBef>
                <a:spcPts val="0"/>
              </a:spcBef>
              <a:spcAft>
                <a:spcPts val="0"/>
              </a:spcAft>
              <a:buNone/>
            </a:pPr>
            <a:r>
              <a:rPr lang="en-US"/>
              <a:t>Rakov &amp; Rosenberg argue that TV show is sort of “natural” – do you agree?</a:t>
            </a:r>
            <a:endParaRPr/>
          </a:p>
          <a:p>
            <a:pPr marL="0" lvl="0" indent="0" algn="l" rtl="0">
              <a:spcBef>
                <a:spcPts val="0"/>
              </a:spcBef>
              <a:spcAft>
                <a:spcPts val="0"/>
              </a:spcAft>
              <a:buNone/>
            </a:pPr>
            <a:endParaRPr/>
          </a:p>
          <a:p>
            <a:pPr marL="0" lvl="0" indent="0" algn="l" rtl="0">
              <a:spcBef>
                <a:spcPts val="0"/>
              </a:spcBef>
              <a:spcAft>
                <a:spcPts val="0"/>
              </a:spcAft>
              <a:buNone/>
            </a:pPr>
            <a:r>
              <a:rPr lang="en-US"/>
              <a:t>Problem with natural – between strangers</a:t>
            </a:r>
            <a:endParaRPr/>
          </a:p>
          <a:p>
            <a:pPr marL="0" lvl="0" indent="0" algn="l" rtl="0">
              <a:spcBef>
                <a:spcPts val="0"/>
              </a:spcBef>
              <a:spcAft>
                <a:spcPts val="0"/>
              </a:spcAft>
              <a:buNone/>
            </a:pPr>
            <a:endParaRPr/>
          </a:p>
        </p:txBody>
      </p:sp>
      <p:sp>
        <p:nvSpPr>
          <p:cNvPr id="674" name="Google Shape;67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What other cases can you think of in which it would be important to recognize sarcasm in speech:  poitical debates?</a:t>
            </a:r>
            <a:endParaRPr/>
          </a:p>
        </p:txBody>
      </p:sp>
      <p:sp>
        <p:nvSpPr>
          <p:cNvPr id="682" name="Google Shape;68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Both corpora collected to elicit data for ASR training</a:t>
            </a:r>
            <a:endParaRPr/>
          </a:p>
        </p:txBody>
      </p:sp>
      <p:sp>
        <p:nvSpPr>
          <p:cNvPr id="689" name="Google Shape;689;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Second could be sarcastic if said in disagreement of course</a:t>
            </a:r>
            <a:endParaRPr/>
          </a:p>
        </p:txBody>
      </p:sp>
      <p:sp>
        <p:nvSpPr>
          <p:cNvPr id="696" name="Google Shape;696;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03" name="Google Shape;703;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Laughter, answer to question, at beginning of speaker turn, at end, were there surroucing pauses?</a:t>
            </a:r>
            <a:endParaRPr/>
          </a:p>
          <a:p>
            <a:pPr marL="0" lvl="0" indent="0" algn="l" rtl="0">
              <a:spcBef>
                <a:spcPts val="0"/>
              </a:spcBef>
              <a:spcAft>
                <a:spcPts val="0"/>
              </a:spcAft>
              <a:buNone/>
            </a:pPr>
            <a:r>
              <a:rPr lang="en-US"/>
              <a:t>Interesting that the prosodic features do not help…</a:t>
            </a:r>
            <a:endParaRPr/>
          </a:p>
        </p:txBody>
      </p:sp>
      <p:sp>
        <p:nvSpPr>
          <p:cNvPr id="735" name="Google Shape;73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What smara and her students did was to reframe this problem into a word-sense disambiguation problem.  But how do we tell when ’happy’ is meant in its literal sense – or as the opposite of ‘happy’</a:t>
            </a:r>
            <a:endParaRPr/>
          </a:p>
        </p:txBody>
      </p:sp>
      <p:sp>
        <p:nvSpPr>
          <p:cNvPr id="180" name="Google Shape;18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What do you do with sarcasm classifier?</a:t>
            </a:r>
            <a:endParaRPr/>
          </a:p>
          <a:p>
            <a:pPr marL="0" lvl="0" indent="0" algn="l" rtl="0">
              <a:spcBef>
                <a:spcPts val="0"/>
              </a:spcBef>
              <a:spcAft>
                <a:spcPts val="0"/>
              </a:spcAft>
              <a:buNone/>
            </a:pPr>
            <a:endParaRPr/>
          </a:p>
          <a:p>
            <a:pPr marL="0" lvl="0" indent="0" algn="l" rtl="0">
              <a:spcBef>
                <a:spcPts val="0"/>
              </a:spcBef>
              <a:spcAft>
                <a:spcPts val="0"/>
              </a:spcAft>
              <a:buNone/>
            </a:pPr>
            <a:r>
              <a:rPr lang="en-US"/>
              <a:t>Do you agree/disagree with this?  </a:t>
            </a:r>
            <a:endParaRPr/>
          </a:p>
          <a:p>
            <a:pPr marL="0" lvl="0" indent="0" algn="l" rtl="0">
              <a:spcBef>
                <a:spcPts val="0"/>
              </a:spcBef>
              <a:spcAft>
                <a:spcPts val="0"/>
              </a:spcAft>
              <a:buNone/>
            </a:pPr>
            <a:endParaRPr/>
          </a:p>
          <a:p>
            <a:pPr marL="0" lvl="0" indent="0" algn="l" rtl="0">
              <a:spcBef>
                <a:spcPts val="0"/>
              </a:spcBef>
              <a:spcAft>
                <a:spcPts val="0"/>
              </a:spcAft>
              <a:buNone/>
            </a:pPr>
            <a:r>
              <a:rPr lang="en-US"/>
              <a:t>Future work:  go beyond “yeah right”, more data…</a:t>
            </a:r>
            <a:endParaRPr/>
          </a:p>
          <a:p>
            <a:pPr marL="0" lvl="0" indent="0" algn="l" rtl="0">
              <a:spcBef>
                <a:spcPts val="0"/>
              </a:spcBef>
              <a:spcAft>
                <a:spcPts val="0"/>
              </a:spcAft>
              <a:buNone/>
            </a:pPr>
            <a:r>
              <a:rPr lang="en-US"/>
              <a:t>Rakov and Rosenberg build directly on this paper</a:t>
            </a:r>
            <a:endParaRPr/>
          </a:p>
        </p:txBody>
      </p:sp>
      <p:sp>
        <p:nvSpPr>
          <p:cNvPr id="755" name="Google Shape;755;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Differences:  acted speech, good results even without context</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Where "acted speech" implies that a speaker read an utterance with a prescribed emotion, the pragmatic and paralinguistic content of the </a:t>
            </a:r>
            <a:r>
              <a:rPr lang="en-US" sz="1200" i="1">
                <a:solidFill>
                  <a:schemeClr val="dk1"/>
                </a:solidFill>
                <a:latin typeface="Calibri"/>
                <a:ea typeface="Calibri"/>
                <a:cs typeface="Calibri"/>
                <a:sym typeface="Calibri"/>
              </a:rPr>
              <a:t>Daria </a:t>
            </a:r>
            <a:r>
              <a:rPr lang="en-US" sz="1200">
                <a:solidFill>
                  <a:schemeClr val="dk1"/>
                </a:solidFill>
                <a:latin typeface="Calibri"/>
                <a:ea typeface="Calibri"/>
                <a:cs typeface="Calibri"/>
                <a:sym typeface="Calibri"/>
              </a:rPr>
              <a:t>material is dictated by the character's state and narrative context. We believe this should lead to a more natural expression of sarcasm than traditional "acted speech.” Additionally, since the television show uses a stylized animation style, it is difficult to determine sarcasm from facial expression alone. We predicted that this would result in even more exaggerated acted speech than a live-action sitcom could have yielded. Furthermore, as a scripted sitcom, </a:t>
            </a:r>
            <a:r>
              <a:rPr lang="en-US" sz="1200" i="1">
                <a:solidFill>
                  <a:schemeClr val="dk1"/>
                </a:solidFill>
                <a:latin typeface="Calibri"/>
                <a:ea typeface="Calibri"/>
                <a:cs typeface="Calibri"/>
                <a:sym typeface="Calibri"/>
              </a:rPr>
              <a:t>Daria </a:t>
            </a:r>
            <a:r>
              <a:rPr lang="en-US" sz="1200">
                <a:solidFill>
                  <a:schemeClr val="dk1"/>
                </a:solidFill>
                <a:latin typeface="Calibri"/>
                <a:ea typeface="Calibri"/>
                <a:cs typeface="Calibri"/>
                <a:sym typeface="Calibri"/>
              </a:rPr>
              <a:t>leans heavily on sarcasm as a comedic device. This causes the source material to be rich in examples that can be used for investigation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Question:  included non-native speakers for perception studies (3 years of English) – is that a problem?</a:t>
            </a:r>
            <a:endParaRPr/>
          </a:p>
          <a:p>
            <a:pPr marL="0" lvl="0" indent="0" algn="l" rtl="0">
              <a:spcBef>
                <a:spcPts val="0"/>
              </a:spcBef>
              <a:spcAft>
                <a:spcPts val="0"/>
              </a:spcAft>
              <a:buNone/>
            </a:pPr>
            <a:endParaRPr/>
          </a:p>
        </p:txBody>
      </p:sp>
      <p:sp>
        <p:nvSpPr>
          <p:cNvPr id="763" name="Google Shape;763;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Simple Logistic Regression modeling</a:t>
            </a:r>
            <a:endParaRPr/>
          </a:p>
          <a:p>
            <a:pPr marL="0" lvl="0" indent="0" algn="l" rtl="0">
              <a:spcBef>
                <a:spcPts val="0"/>
              </a:spcBef>
              <a:spcAft>
                <a:spcPts val="0"/>
              </a:spcAft>
              <a:buNone/>
            </a:pPr>
            <a:r>
              <a:rPr lang="en-US"/>
              <a:t>Pitch range was most predictive</a:t>
            </a:r>
            <a:endParaRPr/>
          </a:p>
          <a:p>
            <a:pPr marL="0" lvl="0" indent="0" algn="l" rtl="0">
              <a:spcBef>
                <a:spcPts val="0"/>
              </a:spcBef>
              <a:spcAft>
                <a:spcPts val="0"/>
              </a:spcAft>
              <a:buNone/>
            </a:pPr>
            <a:r>
              <a:rPr lang="en-US"/>
              <a:t>They argue that prosody is important!</a:t>
            </a:r>
            <a:endParaRPr/>
          </a:p>
          <a:p>
            <a:pPr marL="0" lvl="0" indent="0" algn="l" rtl="0">
              <a:spcBef>
                <a:spcPts val="0"/>
              </a:spcBef>
              <a:spcAft>
                <a:spcPts val="0"/>
              </a:spcAft>
              <a:buNone/>
            </a:pPr>
            <a:r>
              <a:rPr lang="en-US"/>
              <a:t>Difference from “Yeah Right”:  they use intonational contours and intensity contours </a:t>
            </a:r>
            <a:endParaRPr/>
          </a:p>
        </p:txBody>
      </p:sp>
      <p:sp>
        <p:nvSpPr>
          <p:cNvPr id="791" name="Google Shape;791;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Humor next or next week</a:t>
            </a:r>
            <a:endParaRPr/>
          </a:p>
        </p:txBody>
      </p:sp>
      <p:sp>
        <p:nvSpPr>
          <p:cNvPr id="799" name="Google Shape;79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9" name="Google Shape;19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SM: sarcastic msg</a:t>
            </a:r>
            <a:endParaRPr/>
          </a:p>
          <a:p>
            <a:pPr marL="0" lvl="0" indent="0" algn="l" rtl="0">
              <a:spcBef>
                <a:spcPts val="0"/>
              </a:spcBef>
              <a:spcAft>
                <a:spcPts val="0"/>
              </a:spcAft>
              <a:buNone/>
            </a:pPr>
            <a:r>
              <a:rPr lang="en-US"/>
              <a:t>IM: intended msg which turkers asked to identify in multiple examples, which gives us </a:t>
            </a:r>
            <a:r>
              <a:rPr lang="en-US" b="1"/>
              <a:t>antonyms</a:t>
            </a:r>
            <a:r>
              <a:rPr lang="en-US"/>
              <a:t> of the word used in sarcasm</a:t>
            </a:r>
            <a:endParaRPr/>
          </a:p>
          <a:p>
            <a:pPr marL="0" lvl="0" indent="0" algn="l" rtl="0">
              <a:spcBef>
                <a:spcPts val="0"/>
              </a:spcBef>
              <a:spcAft>
                <a:spcPts val="0"/>
              </a:spcAft>
              <a:buNone/>
            </a:pPr>
            <a:r>
              <a:rPr lang="en-US"/>
              <a:t>Unsupervised alignment of sarcastic words with opposite meanings in phrases</a:t>
            </a:r>
            <a:endParaRPr/>
          </a:p>
        </p:txBody>
      </p:sp>
      <p:sp>
        <p:nvSpPr>
          <p:cNvPr id="207" name="Google Shape;2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Pairing sarcastic uses of happy with literal ones</a:t>
            </a:r>
            <a:endParaRPr/>
          </a:p>
        </p:txBody>
      </p:sp>
      <p:sp>
        <p:nvSpPr>
          <p:cNvPr id="227" name="Google Shape;22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7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chemeClr val="dk1"/>
              </a:buClr>
              <a:buSzPts val="2800"/>
              <a:buFont typeface="Times New Roman"/>
              <a:buNone/>
              <a:defRPr/>
            </a:lvl1pPr>
            <a:lvl2pPr lvl="1" algn="ctr">
              <a:spcBef>
                <a:spcPts val="480"/>
              </a:spcBef>
              <a:spcAft>
                <a:spcPts val="0"/>
              </a:spcAft>
              <a:buClr>
                <a:schemeClr val="dk1"/>
              </a:buClr>
              <a:buSzPts val="24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80"/>
              </a:spcBef>
              <a:spcAft>
                <a:spcPts val="0"/>
              </a:spcAft>
              <a:buClr>
                <a:schemeClr val="dk1"/>
              </a:buClr>
              <a:buSzPts val="2400"/>
              <a:buFont typeface="Times New Roman"/>
              <a:buNone/>
              <a:defRPr/>
            </a:lvl4pPr>
            <a:lvl5pPr lvl="4" algn="ctr">
              <a:spcBef>
                <a:spcPts val="480"/>
              </a:spcBef>
              <a:spcAft>
                <a:spcPts val="0"/>
              </a:spcAft>
              <a:buClr>
                <a:schemeClr val="dk1"/>
              </a:buClr>
              <a:buSzPts val="2400"/>
              <a:buFont typeface="Times New Roman"/>
              <a:buNone/>
              <a:defRPr/>
            </a:lvl5pPr>
            <a:lvl6pPr lvl="5" algn="ctr">
              <a:spcBef>
                <a:spcPts val="480"/>
              </a:spcBef>
              <a:spcAft>
                <a:spcPts val="0"/>
              </a:spcAft>
              <a:buClr>
                <a:schemeClr val="dk1"/>
              </a:buClr>
              <a:buSzPts val="2400"/>
              <a:buFont typeface="Times New Roman"/>
              <a:buNone/>
              <a:defRPr/>
            </a:lvl6pPr>
            <a:lvl7pPr lvl="6" algn="ctr">
              <a:spcBef>
                <a:spcPts val="480"/>
              </a:spcBef>
              <a:spcAft>
                <a:spcPts val="0"/>
              </a:spcAft>
              <a:buClr>
                <a:schemeClr val="dk1"/>
              </a:buClr>
              <a:buSzPts val="2400"/>
              <a:buFont typeface="Times New Roman"/>
              <a:buNone/>
              <a:defRPr/>
            </a:lvl7pPr>
            <a:lvl8pPr lvl="7" algn="ctr">
              <a:spcBef>
                <a:spcPts val="480"/>
              </a:spcBef>
              <a:spcAft>
                <a:spcPts val="0"/>
              </a:spcAft>
              <a:buClr>
                <a:schemeClr val="dk1"/>
              </a:buClr>
              <a:buSzPts val="2400"/>
              <a:buFont typeface="Times New Roman"/>
              <a:buNone/>
              <a:defRPr/>
            </a:lvl8pPr>
            <a:lvl9pPr lvl="8" algn="ctr">
              <a:spcBef>
                <a:spcPts val="480"/>
              </a:spcBef>
              <a:spcAft>
                <a:spcPts val="0"/>
              </a:spcAft>
              <a:buClr>
                <a:schemeClr val="dk1"/>
              </a:buClr>
              <a:buSzPts val="2400"/>
              <a:buFont typeface="Times New Roman"/>
              <a:buNone/>
              <a:defRPr/>
            </a:lvl9pPr>
          </a:lstStyle>
          <a:p>
            <a:endParaRPr/>
          </a:p>
        </p:txBody>
      </p:sp>
      <p:sp>
        <p:nvSpPr>
          <p:cNvPr id="18" name="Google Shape;18;p7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0" i="0" u="none" strike="noStrike" cap="none">
                <a:solidFill>
                  <a:schemeClr val="dk1"/>
                </a:solidFill>
                <a:latin typeface="Times New Roman"/>
                <a:ea typeface="Times New Roman"/>
                <a:cs typeface="Times New Roman"/>
                <a:sym typeface="Times New Roman"/>
              </a:defRPr>
            </a:lvl1pPr>
            <a:lvl2pPr marL="0" lvl="1" indent="0" algn="r">
              <a:spcBef>
                <a:spcPts val="0"/>
              </a:spcBef>
              <a:buNone/>
              <a:defRPr sz="1400" b="0" i="0" u="none" strike="noStrike" cap="none">
                <a:solidFill>
                  <a:schemeClr val="dk1"/>
                </a:solidFill>
                <a:latin typeface="Times New Roman"/>
                <a:ea typeface="Times New Roman"/>
                <a:cs typeface="Times New Roman"/>
                <a:sym typeface="Times New Roman"/>
              </a:defRPr>
            </a:lvl2pPr>
            <a:lvl3pPr marL="0" lvl="2" indent="0" algn="r">
              <a:spcBef>
                <a:spcPts val="0"/>
              </a:spcBef>
              <a:buNone/>
              <a:defRPr sz="1400" b="0" i="0" u="none" strike="noStrike" cap="none">
                <a:solidFill>
                  <a:schemeClr val="dk1"/>
                </a:solidFill>
                <a:latin typeface="Times New Roman"/>
                <a:ea typeface="Times New Roman"/>
                <a:cs typeface="Times New Roman"/>
                <a:sym typeface="Times New Roman"/>
              </a:defRPr>
            </a:lvl3pPr>
            <a:lvl4pPr marL="0" lvl="3" indent="0" algn="r">
              <a:spcBef>
                <a:spcPts val="0"/>
              </a:spcBef>
              <a:buNone/>
              <a:defRPr sz="1400" b="0" i="0" u="none" strike="noStrike" cap="none">
                <a:solidFill>
                  <a:schemeClr val="dk1"/>
                </a:solidFill>
                <a:latin typeface="Times New Roman"/>
                <a:ea typeface="Times New Roman"/>
                <a:cs typeface="Times New Roman"/>
                <a:sym typeface="Times New Roman"/>
              </a:defRPr>
            </a:lvl4pPr>
            <a:lvl5pPr marL="0" lvl="4" indent="0" algn="r">
              <a:spcBef>
                <a:spcPts val="0"/>
              </a:spcBef>
              <a:buNone/>
              <a:defRPr sz="1400" b="0" i="0" u="none" strike="noStrike" cap="none">
                <a:solidFill>
                  <a:schemeClr val="dk1"/>
                </a:solidFill>
                <a:latin typeface="Times New Roman"/>
                <a:ea typeface="Times New Roman"/>
                <a:cs typeface="Times New Roman"/>
                <a:sym typeface="Times New Roman"/>
              </a:defRPr>
            </a:lvl5pPr>
            <a:lvl6pPr marL="0" lvl="5" indent="0" algn="r">
              <a:spcBef>
                <a:spcPts val="0"/>
              </a:spcBef>
              <a:buNone/>
              <a:defRPr sz="1400" b="0" i="0" u="none" strike="noStrike" cap="none">
                <a:solidFill>
                  <a:schemeClr val="dk1"/>
                </a:solidFill>
                <a:latin typeface="Times New Roman"/>
                <a:ea typeface="Times New Roman"/>
                <a:cs typeface="Times New Roman"/>
                <a:sym typeface="Times New Roman"/>
              </a:defRPr>
            </a:lvl6pPr>
            <a:lvl7pPr marL="0" lvl="6" indent="0" algn="r">
              <a:spcBef>
                <a:spcPts val="0"/>
              </a:spcBef>
              <a:buNone/>
              <a:defRPr sz="1400" b="0" i="0" u="none" strike="noStrike" cap="none">
                <a:solidFill>
                  <a:schemeClr val="dk1"/>
                </a:solidFill>
                <a:latin typeface="Times New Roman"/>
                <a:ea typeface="Times New Roman"/>
                <a:cs typeface="Times New Roman"/>
                <a:sym typeface="Times New Roman"/>
              </a:defRPr>
            </a:lvl7pPr>
            <a:lvl8pPr marL="0" lvl="7" indent="0" algn="r">
              <a:spcBef>
                <a:spcPts val="0"/>
              </a:spcBef>
              <a:buNone/>
              <a:defRPr sz="1400" b="0" i="0" u="none" strike="noStrike" cap="none">
                <a:solidFill>
                  <a:schemeClr val="dk1"/>
                </a:solidFill>
                <a:latin typeface="Times New Roman"/>
                <a:ea typeface="Times New Roman"/>
                <a:cs typeface="Times New Roman"/>
                <a:sym typeface="Times New Roman"/>
              </a:defRPr>
            </a:lvl8pPr>
            <a:lvl9pPr marL="0" lvl="8" indent="0" algn="r">
              <a:spcBef>
                <a:spcPts val="0"/>
              </a:spcBef>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8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8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8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74" name="Google Shape;74;p8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8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81"/>
          <p:cNvSpPr txBox="1">
            <a:spLocks noGrp="1"/>
          </p:cNvSpPr>
          <p:nvPr>
            <p:ph type="body" idx="1"/>
          </p:nvPr>
        </p:nvSpPr>
        <p:spPr>
          <a:xfrm rot="5400000">
            <a:off x="2260600" y="-101600"/>
            <a:ext cx="4622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8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82"/>
          <p:cNvSpPr txBox="1">
            <a:spLocks noGrp="1"/>
          </p:cNvSpPr>
          <p:nvPr>
            <p:ph type="title"/>
          </p:nvPr>
        </p:nvSpPr>
        <p:spPr>
          <a:xfrm rot="5400000">
            <a:off x="4606925" y="2244725"/>
            <a:ext cx="5740400" cy="19621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82"/>
          <p:cNvSpPr txBox="1">
            <a:spLocks noGrp="1"/>
          </p:cNvSpPr>
          <p:nvPr>
            <p:ph type="body" idx="1"/>
          </p:nvPr>
        </p:nvSpPr>
        <p:spPr>
          <a:xfrm rot="5400000">
            <a:off x="606425" y="358775"/>
            <a:ext cx="5740400" cy="57340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8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9"/>
        <p:cNvGrpSpPr/>
        <p:nvPr/>
      </p:nvGrpSpPr>
      <p:grpSpPr>
        <a:xfrm>
          <a:off x="0" y="0"/>
          <a:ext cx="0" cy="0"/>
          <a:chOff x="0" y="0"/>
          <a:chExt cx="0" cy="0"/>
        </a:xfrm>
      </p:grpSpPr>
      <p:sp>
        <p:nvSpPr>
          <p:cNvPr id="90" name="Google Shape;90;p8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1" name="Google Shape;91;p83"/>
          <p:cNvSpPr txBox="1">
            <a:spLocks noGrp="1"/>
          </p:cNvSpPr>
          <p:nvPr>
            <p:ph type="body" idx="1"/>
          </p:nvPr>
        </p:nvSpPr>
        <p:spPr>
          <a:xfrm>
            <a:off x="685800" y="1473200"/>
            <a:ext cx="3810000" cy="462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83"/>
          <p:cNvSpPr txBox="1">
            <a:spLocks noGrp="1"/>
          </p:cNvSpPr>
          <p:nvPr>
            <p:ph type="body" idx="2"/>
          </p:nvPr>
        </p:nvSpPr>
        <p:spPr>
          <a:xfrm>
            <a:off x="4648200" y="1473200"/>
            <a:ext cx="3810000" cy="462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8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8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6"/>
        <p:cNvGrpSpPr/>
        <p:nvPr/>
      </p:nvGrpSpPr>
      <p:grpSpPr>
        <a:xfrm>
          <a:off x="0" y="0"/>
          <a:ext cx="0" cy="0"/>
          <a:chOff x="0" y="0"/>
          <a:chExt cx="0" cy="0"/>
        </a:xfrm>
      </p:grpSpPr>
      <p:sp>
        <p:nvSpPr>
          <p:cNvPr id="97" name="Google Shape;97;p8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8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8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7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73"/>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406400" algn="l">
              <a:spcBef>
                <a:spcPts val="560"/>
              </a:spcBef>
              <a:spcAft>
                <a:spcPts val="0"/>
              </a:spcAft>
              <a:buClr>
                <a:schemeClr val="dk1"/>
              </a:buClr>
              <a:buSzPts val="2800"/>
              <a:buFont typeface="Times New Roman"/>
              <a:buChar char="–"/>
              <a:defRPr sz="2800"/>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7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7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7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7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44" name="Google Shape;44;p7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77"/>
          <p:cNvSpPr txBox="1">
            <a:spLocks noGrp="1"/>
          </p:cNvSpPr>
          <p:nvPr>
            <p:ph type="body" idx="1"/>
          </p:nvPr>
        </p:nvSpPr>
        <p:spPr>
          <a:xfrm>
            <a:off x="685800" y="1473200"/>
            <a:ext cx="3810000" cy="462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0" name="Google Shape;50;p77"/>
          <p:cNvSpPr txBox="1">
            <a:spLocks noGrp="1"/>
          </p:cNvSpPr>
          <p:nvPr>
            <p:ph type="body" idx="2"/>
          </p:nvPr>
        </p:nvSpPr>
        <p:spPr>
          <a:xfrm>
            <a:off x="4648200" y="1473200"/>
            <a:ext cx="3810000" cy="462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1" name="Google Shape;51;p7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7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7" name="Google Shape;57;p7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8" name="Google Shape;58;p7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7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7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7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7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6" name="Google Shape;66;p7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7" name="Google Shape;67;p7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Times New Roman"/>
                <a:ea typeface="Times New Roman"/>
                <a:cs typeface="Times New Roman"/>
                <a:sym typeface="Times New Roman"/>
              </a:defRPr>
            </a:lvl1pPr>
            <a:lvl2pPr marL="0" lvl="1" indent="0" algn="r">
              <a:spcBef>
                <a:spcPts val="0"/>
              </a:spcBef>
              <a:buNone/>
              <a:defRPr sz="1400">
                <a:solidFill>
                  <a:schemeClr val="dk1"/>
                </a:solidFill>
                <a:latin typeface="Times New Roman"/>
                <a:ea typeface="Times New Roman"/>
                <a:cs typeface="Times New Roman"/>
                <a:sym typeface="Times New Roman"/>
              </a:defRPr>
            </a:lvl2pPr>
            <a:lvl3pPr marL="0" lvl="2" indent="0" algn="r">
              <a:spcBef>
                <a:spcPts val="0"/>
              </a:spcBef>
              <a:buNone/>
              <a:defRPr sz="1400">
                <a:solidFill>
                  <a:schemeClr val="dk1"/>
                </a:solidFill>
                <a:latin typeface="Times New Roman"/>
                <a:ea typeface="Times New Roman"/>
                <a:cs typeface="Times New Roman"/>
                <a:sym typeface="Times New Roman"/>
              </a:defRPr>
            </a:lvl3pPr>
            <a:lvl4pPr marL="0" lvl="3" indent="0" algn="r">
              <a:spcBef>
                <a:spcPts val="0"/>
              </a:spcBef>
              <a:buNone/>
              <a:defRPr sz="1400">
                <a:solidFill>
                  <a:schemeClr val="dk1"/>
                </a:solidFill>
                <a:latin typeface="Times New Roman"/>
                <a:ea typeface="Times New Roman"/>
                <a:cs typeface="Times New Roman"/>
                <a:sym typeface="Times New Roman"/>
              </a:defRPr>
            </a:lvl4pPr>
            <a:lvl5pPr marL="0" lvl="4" indent="0" algn="r">
              <a:spcBef>
                <a:spcPts val="0"/>
              </a:spcBef>
              <a:buNone/>
              <a:defRPr sz="1400">
                <a:solidFill>
                  <a:schemeClr val="dk1"/>
                </a:solidFill>
                <a:latin typeface="Times New Roman"/>
                <a:ea typeface="Times New Roman"/>
                <a:cs typeface="Times New Roman"/>
                <a:sym typeface="Times New Roman"/>
              </a:defRPr>
            </a:lvl5pPr>
            <a:lvl6pPr marL="0" lvl="5" indent="0" algn="r">
              <a:spcBef>
                <a:spcPts val="0"/>
              </a:spcBef>
              <a:buNone/>
              <a:defRPr sz="1400">
                <a:solidFill>
                  <a:schemeClr val="dk1"/>
                </a:solidFill>
                <a:latin typeface="Times New Roman"/>
                <a:ea typeface="Times New Roman"/>
                <a:cs typeface="Times New Roman"/>
                <a:sym typeface="Times New Roman"/>
              </a:defRPr>
            </a:lvl6pPr>
            <a:lvl7pPr marL="0" lvl="6" indent="0" algn="r">
              <a:spcBef>
                <a:spcPts val="0"/>
              </a:spcBef>
              <a:buNone/>
              <a:defRPr sz="1400">
                <a:solidFill>
                  <a:schemeClr val="dk1"/>
                </a:solidFill>
                <a:latin typeface="Times New Roman"/>
                <a:ea typeface="Times New Roman"/>
                <a:cs typeface="Times New Roman"/>
                <a:sym typeface="Times New Roman"/>
              </a:defRPr>
            </a:lvl7pPr>
            <a:lvl8pPr marL="0" lvl="7" indent="0" algn="r">
              <a:spcBef>
                <a:spcPts val="0"/>
              </a:spcBef>
              <a:buNone/>
              <a:defRPr sz="1400">
                <a:solidFill>
                  <a:schemeClr val="dk1"/>
                </a:solidFill>
                <a:latin typeface="Times New Roman"/>
                <a:ea typeface="Times New Roman"/>
                <a:cs typeface="Times New Roman"/>
                <a:sym typeface="Times New Roman"/>
              </a:defRPr>
            </a:lvl8pPr>
            <a:lvl9pPr marL="0" lvl="8" indent="0" algn="r">
              <a:spcBef>
                <a:spcPts val="0"/>
              </a:spcBef>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7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7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7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7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mpqa.cs.pitt.edu/lexicons/subj_lexico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838200" y="381000"/>
            <a:ext cx="7620000" cy="17526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Sarcasm</a:t>
            </a:r>
            <a:endParaRPr sz="3600"/>
          </a:p>
        </p:txBody>
      </p:sp>
      <p:sp>
        <p:nvSpPr>
          <p:cNvPr id="107" name="Google Shape;107;p1"/>
          <p:cNvSpPr txBox="1">
            <a:spLocks noGrp="1"/>
          </p:cNvSpPr>
          <p:nvPr>
            <p:ph type="subTitle" idx="1"/>
          </p:nvPr>
        </p:nvSpPr>
        <p:spPr>
          <a:xfrm>
            <a:off x="1345504" y="2912165"/>
            <a:ext cx="6400800" cy="243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Times New Roman"/>
              <a:buNone/>
            </a:pPr>
            <a:r>
              <a:rPr lang="en-US" sz="3600"/>
              <a:t>Julia Hirschberg</a:t>
            </a:r>
            <a:endParaRPr/>
          </a:p>
          <a:p>
            <a:pPr marL="0" lvl="0" indent="0" algn="ctr" rtl="0">
              <a:spcBef>
                <a:spcPts val="720"/>
              </a:spcBef>
              <a:spcAft>
                <a:spcPts val="0"/>
              </a:spcAft>
              <a:buClr>
                <a:schemeClr val="dk1"/>
              </a:buClr>
              <a:buSzPts val="3600"/>
              <a:buFont typeface="Times New Roman"/>
              <a:buNone/>
            </a:pPr>
            <a:r>
              <a:rPr lang="en-US" sz="3600"/>
              <a:t>CS 6998</a:t>
            </a:r>
            <a:endParaRPr/>
          </a:p>
          <a:p>
            <a:pPr marL="0" lvl="0" indent="0" algn="ctr" rtl="0">
              <a:spcBef>
                <a:spcPts val="720"/>
              </a:spcBef>
              <a:spcAft>
                <a:spcPts val="0"/>
              </a:spcAft>
              <a:buClr>
                <a:schemeClr val="dk1"/>
              </a:buClr>
              <a:buSzPts val="3600"/>
              <a:buFont typeface="Times New Roman"/>
              <a:buNone/>
            </a:pPr>
            <a:r>
              <a:rPr lang="en-US" sz="3600"/>
              <a:t>Spring 2020</a:t>
            </a:r>
            <a:endParaRPr/>
          </a:p>
          <a:p>
            <a:pPr marL="0" lvl="0" indent="0" algn="ctr" rtl="0">
              <a:spcBef>
                <a:spcPts val="720"/>
              </a:spcBef>
              <a:spcAft>
                <a:spcPts val="0"/>
              </a:spcAft>
              <a:buClr>
                <a:schemeClr val="dk1"/>
              </a:buClr>
              <a:buSzPts val="3600"/>
              <a:buFont typeface="Times New Roman"/>
              <a:buNone/>
            </a:pPr>
            <a:endParaRPr sz="3600"/>
          </a:p>
        </p:txBody>
      </p:sp>
      <p:sp>
        <p:nvSpPr>
          <p:cNvPr id="108" name="Google Shape;108;p1"/>
          <p:cNvSpPr txBox="1"/>
          <p:nvPr/>
        </p:nvSpPr>
        <p:spPr>
          <a:xfrm>
            <a:off x="1295400" y="5350565"/>
            <a:ext cx="66236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Many thanks to Smaranda Muresan for some slides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457200" y="41799"/>
            <a:ext cx="8229600" cy="10687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chemeClr val="dk1"/>
                </a:solidFill>
              </a:rPr>
              <a:t>Classify Sarcastic vs. Literal Uses</a:t>
            </a:r>
            <a:endParaRPr b="1">
              <a:solidFill>
                <a:schemeClr val="dk1"/>
              </a:solidFill>
            </a:endParaRPr>
          </a:p>
        </p:txBody>
      </p:sp>
      <p:graphicFrame>
        <p:nvGraphicFramePr>
          <p:cNvPr id="240" name="Google Shape;240;p10"/>
          <p:cNvGraphicFramePr/>
          <p:nvPr/>
        </p:nvGraphicFramePr>
        <p:xfrm>
          <a:off x="758767" y="1565834"/>
          <a:ext cx="3000000" cy="3000000"/>
        </p:xfrm>
        <a:graphic>
          <a:graphicData uri="http://schemas.openxmlformats.org/drawingml/2006/table">
            <a:tbl>
              <a:tblPr firstRow="1" bandRow="1">
                <a:noFill/>
                <a:tableStyleId>{7110F3FC-3CC0-42EA-9371-2443D6B09E5F}</a:tableStyleId>
              </a:tblPr>
              <a:tblGrid>
                <a:gridCol w="7653875">
                  <a:extLst>
                    <a:ext uri="{9D8B030D-6E8A-4147-A177-3AD203B41FA5}">
                      <a16:colId xmlns:a16="http://schemas.microsoft.com/office/drawing/2014/main" val="20000"/>
                    </a:ext>
                  </a:extLst>
                </a:gridCol>
              </a:tblGrid>
              <a:tr h="3070625">
                <a:tc>
                  <a:txBody>
                    <a:bodyPr/>
                    <a:lstStyle/>
                    <a:p>
                      <a:pPr marL="0" marR="0" lvl="0" indent="0" algn="just" rtl="0">
                        <a:spcBef>
                          <a:spcPts val="0"/>
                        </a:spcBef>
                        <a:spcAft>
                          <a:spcPts val="0"/>
                        </a:spcAft>
                        <a:buNone/>
                      </a:pPr>
                      <a:r>
                        <a:rPr lang="en-US" sz="2400" b="0" u="none" strike="noStrike" cap="none">
                          <a:solidFill>
                            <a:schemeClr val="dk1"/>
                          </a:solidFill>
                        </a:rPr>
                        <a:t>love(26802), like(14995), great(14495), good(11624), really(9825), right(6771), fun(6603), best(6182), better(5960), glad(5748), yeah(5504), nice(4443), awesome(4196), excited(4027), always(3807), happy(3098), cool(2705), amazing(1952), favorite(1883), perfect(1792),  wonderful(1749), wonder(1476), lovely(1424), super(1390), fantastic(1369), joy(1176), cute(1007), beautiful(981), sweet(800), hot(729), proud(703), shocked(645), interested(624), brilliant(576), genius(481), attractive(449), mature(427)</a:t>
                      </a:r>
                      <a:endParaRPr sz="2400" b="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bl>
          </a:graphicData>
        </a:graphic>
      </p:graphicFrame>
      <p:sp>
        <p:nvSpPr>
          <p:cNvPr id="241" name="Google Shape;24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242" name="Google Shape;242;p10"/>
          <p:cNvSpPr txBox="1"/>
          <p:nvPr/>
        </p:nvSpPr>
        <p:spPr>
          <a:xfrm>
            <a:off x="621683" y="5417403"/>
            <a:ext cx="7928034"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Consider only target with at least 400 training instances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Train-Test split: 80%(Training), 10% (Dev.) and 10% (Test)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Classification Approach</a:t>
            </a:r>
            <a:endParaRPr/>
          </a:p>
        </p:txBody>
      </p:sp>
      <p:sp>
        <p:nvSpPr>
          <p:cNvPr id="248" name="Google Shape;248;p1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For each target, separate training/testing done using Support Vector Machines (SVM)</a:t>
            </a:r>
            <a:endParaRPr/>
          </a:p>
          <a:p>
            <a:pPr marL="342900" lvl="0" indent="-342900" algn="l" rtl="0">
              <a:spcBef>
                <a:spcPts val="560"/>
              </a:spcBef>
              <a:spcAft>
                <a:spcPts val="0"/>
              </a:spcAft>
              <a:buClr>
                <a:schemeClr val="dk1"/>
              </a:buClr>
              <a:buSzPts val="2800"/>
              <a:buFont typeface="Times New Roman"/>
              <a:buChar char="•"/>
            </a:pPr>
            <a:r>
              <a:rPr lang="en-US"/>
              <a:t>Baseline (BL_SVM): </a:t>
            </a:r>
            <a:endParaRPr/>
          </a:p>
          <a:p>
            <a:pPr marL="742950" lvl="1" indent="-285750" algn="l" rtl="0">
              <a:spcBef>
                <a:spcPts val="480"/>
              </a:spcBef>
              <a:spcAft>
                <a:spcPts val="0"/>
              </a:spcAft>
              <a:buClr>
                <a:schemeClr val="dk1"/>
              </a:buClr>
              <a:buSzPts val="2400"/>
              <a:buFont typeface="Times New Roman"/>
              <a:buChar char="–"/>
            </a:pPr>
            <a:r>
              <a:rPr lang="en-US" sz="2400"/>
              <a:t>SVM with Lexical features (unigrams, sentiment lexicons such as LIWC, as well as sarcasm markers such as interjections, All Caps, emoticons)</a:t>
            </a:r>
            <a:endParaRPr/>
          </a:p>
          <a:p>
            <a:pPr marL="342900" lvl="0" indent="-342900" algn="l" rtl="0">
              <a:spcBef>
                <a:spcPts val="560"/>
              </a:spcBef>
              <a:spcAft>
                <a:spcPts val="0"/>
              </a:spcAft>
              <a:buClr>
                <a:schemeClr val="dk1"/>
              </a:buClr>
              <a:buSzPts val="2800"/>
              <a:buFont typeface="Times New Roman"/>
              <a:buChar char="•"/>
            </a:pPr>
            <a:r>
              <a:rPr lang="en-US"/>
              <a:t>New Approach:</a:t>
            </a:r>
            <a:endParaRPr/>
          </a:p>
          <a:p>
            <a:pPr marL="742950" lvl="1" indent="-285750" algn="l" rtl="0">
              <a:spcBef>
                <a:spcPts val="480"/>
              </a:spcBef>
              <a:spcAft>
                <a:spcPts val="0"/>
              </a:spcAft>
              <a:buClr>
                <a:schemeClr val="dk1"/>
              </a:buClr>
              <a:buSzPts val="2400"/>
              <a:buFont typeface="Times New Roman"/>
              <a:buChar char="–"/>
            </a:pPr>
            <a:r>
              <a:rPr lang="en-US" sz="2400"/>
              <a:t>SVM with new kernel using Word Embeddings</a:t>
            </a:r>
            <a:endParaRPr sz="2400"/>
          </a:p>
          <a:p>
            <a:pPr marL="742950" lvl="1" indent="-285750" algn="l" rtl="0">
              <a:spcBef>
                <a:spcPts val="480"/>
              </a:spcBef>
              <a:spcAft>
                <a:spcPts val="0"/>
              </a:spcAft>
              <a:buClr>
                <a:schemeClr val="dk1"/>
              </a:buClr>
              <a:buSzPts val="2400"/>
              <a:buFont typeface="Times New Roman"/>
              <a:buChar char="–"/>
            </a:pPr>
            <a:r>
              <a:rPr lang="en-US" sz="2400"/>
              <a:t> Alignment to find similarity between two short texts</a:t>
            </a:r>
            <a:endParaRPr/>
          </a:p>
        </p:txBody>
      </p:sp>
      <p:sp>
        <p:nvSpPr>
          <p:cNvPr id="249" name="Google Shape;249;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Details on Word Embedding</a:t>
            </a:r>
            <a:endParaRPr/>
          </a:p>
        </p:txBody>
      </p:sp>
      <p:sp>
        <p:nvSpPr>
          <p:cNvPr id="256" name="Google Shape;256;p1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Approaches to building embeddings used</a:t>
            </a:r>
            <a:endParaRPr/>
          </a:p>
          <a:p>
            <a:pPr marL="742950" lvl="1" indent="-285750" algn="l" rtl="0">
              <a:spcBef>
                <a:spcPts val="480"/>
              </a:spcBef>
              <a:spcAft>
                <a:spcPts val="0"/>
              </a:spcAft>
              <a:buClr>
                <a:schemeClr val="dk1"/>
              </a:buClr>
              <a:buSzPts val="2400"/>
              <a:buFont typeface="Times New Roman"/>
              <a:buChar char="–"/>
            </a:pPr>
            <a:r>
              <a:rPr lang="en-US" sz="2400"/>
              <a:t>Weighted Textual Matrix Factorization [Guo and Diab, 2012] used to weight similarity of definitions</a:t>
            </a:r>
            <a:endParaRPr/>
          </a:p>
          <a:p>
            <a:pPr marL="742950" lvl="1" indent="-285750" algn="l" rtl="0">
              <a:spcBef>
                <a:spcPts val="480"/>
              </a:spcBef>
              <a:spcAft>
                <a:spcPts val="0"/>
              </a:spcAft>
              <a:buClr>
                <a:schemeClr val="dk1"/>
              </a:buClr>
              <a:buSzPts val="2400"/>
              <a:buFont typeface="Times New Roman"/>
              <a:buChar char="–"/>
            </a:pPr>
            <a:r>
              <a:rPr lang="en-US" sz="2400"/>
              <a:t>GloVe [Pennigton et al., 2014]</a:t>
            </a:r>
            <a:endParaRPr/>
          </a:p>
          <a:p>
            <a:pPr marL="742950" lvl="1" indent="-285750" algn="l" rtl="0">
              <a:spcBef>
                <a:spcPts val="480"/>
              </a:spcBef>
              <a:spcAft>
                <a:spcPts val="0"/>
              </a:spcAft>
              <a:buClr>
                <a:schemeClr val="dk1"/>
              </a:buClr>
              <a:buSzPts val="2400"/>
              <a:buFont typeface="Times New Roman"/>
              <a:buChar char="–"/>
            </a:pPr>
            <a:r>
              <a:rPr lang="en-US" sz="2400"/>
              <a:t>Word2Vec [Mikolov et al., 2013]</a:t>
            </a:r>
            <a:endParaRPr/>
          </a:p>
          <a:p>
            <a:pPr marL="1143000" lvl="2" indent="-228600" algn="l" rtl="0">
              <a:spcBef>
                <a:spcPts val="400"/>
              </a:spcBef>
              <a:spcAft>
                <a:spcPts val="0"/>
              </a:spcAft>
              <a:buClr>
                <a:schemeClr val="dk1"/>
              </a:buClr>
              <a:buSzPts val="2000"/>
              <a:buFont typeface="Times New Roman"/>
              <a:buChar char="•"/>
            </a:pPr>
            <a:r>
              <a:rPr lang="en-US" sz="2000"/>
              <a:t>Skip-gram: use current word to predict neighbors</a:t>
            </a:r>
            <a:endParaRPr/>
          </a:p>
          <a:p>
            <a:pPr marL="1143000" lvl="2" indent="-228600" algn="l" rtl="0">
              <a:spcBef>
                <a:spcPts val="400"/>
              </a:spcBef>
              <a:spcAft>
                <a:spcPts val="0"/>
              </a:spcAft>
              <a:buClr>
                <a:schemeClr val="dk1"/>
              </a:buClr>
              <a:buSzPts val="2000"/>
              <a:buFont typeface="Times New Roman"/>
              <a:buChar char="•"/>
            </a:pPr>
            <a:r>
              <a:rPr lang="en-US" sz="2000"/>
              <a:t>CBOW (continuous-bag-of-words): use context to predict current word</a:t>
            </a:r>
            <a:endParaRPr/>
          </a:p>
          <a:p>
            <a:pPr marL="342900" lvl="0" indent="-342900" algn="l" rtl="0">
              <a:spcBef>
                <a:spcPts val="560"/>
              </a:spcBef>
              <a:spcAft>
                <a:spcPts val="0"/>
              </a:spcAft>
              <a:buClr>
                <a:schemeClr val="dk1"/>
              </a:buClr>
              <a:buSzPts val="2800"/>
              <a:buFont typeface="Times New Roman"/>
              <a:buChar char="•"/>
            </a:pPr>
            <a:r>
              <a:rPr lang="en-US"/>
              <a:t>Use 2.5 Million tweets to build each model</a:t>
            </a:r>
            <a:endParaRPr/>
          </a:p>
          <a:p>
            <a:pPr marL="342900" lvl="0" indent="-342900" algn="l" rtl="0">
              <a:spcBef>
                <a:spcPts val="560"/>
              </a:spcBef>
              <a:spcAft>
                <a:spcPts val="0"/>
              </a:spcAft>
              <a:buClr>
                <a:schemeClr val="dk1"/>
              </a:buClr>
              <a:buSzPts val="2800"/>
              <a:buFont typeface="Times New Roman"/>
              <a:buChar char="•"/>
            </a:pPr>
            <a:r>
              <a:rPr lang="en-US"/>
              <a:t>Context window of ± 10 words</a:t>
            </a:r>
            <a:endParaRPr/>
          </a:p>
          <a:p>
            <a:pPr marL="342900" lvl="0" indent="-342900" algn="l" rtl="0">
              <a:spcBef>
                <a:spcPts val="560"/>
              </a:spcBef>
              <a:spcAft>
                <a:spcPts val="0"/>
              </a:spcAft>
              <a:buClr>
                <a:schemeClr val="dk1"/>
              </a:buClr>
              <a:buSzPts val="2800"/>
              <a:buFont typeface="Times New Roman"/>
              <a:buChar char="•"/>
            </a:pPr>
            <a:r>
              <a:rPr lang="en-US"/>
              <a:t>100-dimension vector for each word</a:t>
            </a:r>
            <a:endParaRPr/>
          </a:p>
          <a:p>
            <a:pPr marL="1143000" lvl="2" indent="-76200" algn="l" rtl="0">
              <a:spcBef>
                <a:spcPts val="480"/>
              </a:spcBef>
              <a:spcAft>
                <a:spcPts val="0"/>
              </a:spcAft>
              <a:buClr>
                <a:schemeClr val="dk1"/>
              </a:buClr>
              <a:buSzPts val="2400"/>
              <a:buFont typeface="Times New Roman"/>
              <a:buNone/>
            </a:pPr>
            <a:endParaRPr/>
          </a:p>
        </p:txBody>
      </p:sp>
      <p:sp>
        <p:nvSpPr>
          <p:cNvPr id="257" name="Google Shape;257;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0" y="-11362"/>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chemeClr val="dk1"/>
                </a:solidFill>
              </a:rPr>
              <a:t>Accuracy Results</a:t>
            </a:r>
            <a:endParaRPr b="1">
              <a:solidFill>
                <a:schemeClr val="dk1"/>
              </a:solidFill>
            </a:endParaRPr>
          </a:p>
        </p:txBody>
      </p:sp>
      <p:sp>
        <p:nvSpPr>
          <p:cNvPr id="264" name="Google Shape;26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graphicFrame>
        <p:nvGraphicFramePr>
          <p:cNvPr id="265" name="Google Shape;265;p13"/>
          <p:cNvGraphicFramePr/>
          <p:nvPr/>
        </p:nvGraphicFramePr>
        <p:xfrm>
          <a:off x="1285570" y="1347538"/>
          <a:ext cx="5894495" cy="3669037"/>
        </p:xfrm>
        <a:graphic>
          <a:graphicData uri="http://schemas.openxmlformats.org/drawingml/2006/chart">
            <c:chart xmlns:c="http://schemas.openxmlformats.org/drawingml/2006/chart" xmlns:r="http://schemas.openxmlformats.org/officeDocument/2006/relationships" r:id="rId3"/>
          </a:graphicData>
        </a:graphic>
      </p:graphicFrame>
      <p:sp>
        <p:nvSpPr>
          <p:cNvPr id="266" name="Google Shape;266;p13"/>
          <p:cNvSpPr/>
          <p:nvPr/>
        </p:nvSpPr>
        <p:spPr>
          <a:xfrm>
            <a:off x="846629" y="1347538"/>
            <a:ext cx="438941" cy="2399188"/>
          </a:xfrm>
          <a:prstGeom prst="leftBrace">
            <a:avLst>
              <a:gd name="adj1" fmla="val 8333"/>
              <a:gd name="adj2" fmla="val 50000"/>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67" name="Google Shape;267;p13"/>
          <p:cNvSpPr txBox="1"/>
          <p:nvPr/>
        </p:nvSpPr>
        <p:spPr>
          <a:xfrm rot="-5400000">
            <a:off x="-828382" y="2295047"/>
            <a:ext cx="25955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imes New Roman"/>
                <a:ea typeface="Times New Roman"/>
                <a:cs typeface="Times New Roman"/>
                <a:sym typeface="Times New Roman"/>
              </a:rPr>
              <a:t>Various word embedding models</a:t>
            </a:r>
            <a:endParaRPr/>
          </a:p>
        </p:txBody>
      </p:sp>
      <p:sp>
        <p:nvSpPr>
          <p:cNvPr id="268" name="Google Shape;268;p13"/>
          <p:cNvSpPr txBox="1"/>
          <p:nvPr/>
        </p:nvSpPr>
        <p:spPr>
          <a:xfrm>
            <a:off x="284742" y="5240252"/>
            <a:ext cx="8702549" cy="160043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For some targets (`brilliant’, `mature’, `joy’) the accuracy is higher than other targets (`genius’, `sweet’)</a:t>
            </a:r>
            <a:endParaRPr sz="2000">
              <a:solidFill>
                <a:schemeClr val="dk1"/>
              </a:solidFill>
              <a:latin typeface="Times New Roman"/>
              <a:ea typeface="Times New Roman"/>
              <a:cs typeface="Times New Roman"/>
              <a:sym typeface="Times New Roman"/>
            </a:endParaRPr>
          </a:p>
          <a:p>
            <a:pPr marL="571500" marR="0" lvl="0" indent="-5715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Unlike the Lexical baseline, word embeddings can achieve high accuracy for small training data</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body" idx="1"/>
          </p:nvPr>
        </p:nvSpPr>
        <p:spPr>
          <a:xfrm>
            <a:off x="172454" y="369525"/>
            <a:ext cx="8869184" cy="6335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r>
              <a:rPr lang="en-US"/>
              <a:t>    </a:t>
            </a: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p:txBody>
      </p:sp>
      <p:sp>
        <p:nvSpPr>
          <p:cNvPr id="275" name="Google Shape;275;p14"/>
          <p:cNvSpPr txBox="1">
            <a:spLocks noGrp="1"/>
          </p:cNvSpPr>
          <p:nvPr>
            <p:ph type="sldNum" idx="12"/>
          </p:nvPr>
        </p:nvSpPr>
        <p:spPr>
          <a:xfrm>
            <a:off x="6402651" y="6340336"/>
            <a:ext cx="2401994"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76" name="Google Shape;276;p14"/>
          <p:cNvSpPr txBox="1"/>
          <p:nvPr/>
        </p:nvSpPr>
        <p:spPr>
          <a:xfrm>
            <a:off x="172454" y="1460500"/>
            <a:ext cx="8869184" cy="504825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Characteristics</a:t>
            </a:r>
            <a:r>
              <a:rPr lang="en-US" sz="2400">
                <a:solidFill>
                  <a:schemeClr val="dk1"/>
                </a:solidFill>
                <a:latin typeface="Times New Roman"/>
                <a:ea typeface="Times New Roman"/>
                <a:cs typeface="Times New Roman"/>
                <a:sym typeface="Times New Roman"/>
              </a:rPr>
              <a:t>:</a:t>
            </a:r>
            <a:endParaRPr sz="2000" b="1">
              <a:solidFill>
                <a:schemeClr val="dk1"/>
              </a:solidFill>
              <a:latin typeface="Times New Roman"/>
              <a:ea typeface="Times New Roman"/>
              <a:cs typeface="Times New Roman"/>
              <a:sym typeface="Times New Roman"/>
            </a:endParaRPr>
          </a:p>
          <a:p>
            <a:pPr marL="0" marR="0" lvl="0" indent="0" algn="l" rtl="0">
              <a:spcBef>
                <a:spcPts val="400"/>
              </a:spcBef>
              <a:spcAft>
                <a:spcPts val="0"/>
              </a:spcAft>
              <a:buClr>
                <a:schemeClr val="dk1"/>
              </a:buClr>
              <a:buSzPts val="2000"/>
              <a:buFont typeface="Arial"/>
              <a:buNone/>
            </a:pPr>
            <a:r>
              <a:rPr lang="en-US" sz="2000" b="1">
                <a:solidFill>
                  <a:schemeClr val="dk1"/>
                </a:solidFill>
                <a:latin typeface="Times New Roman"/>
                <a:ea typeface="Times New Roman"/>
                <a:cs typeface="Times New Roman"/>
                <a:sym typeface="Times New Roman"/>
              </a:rPr>
              <a:t>        </a:t>
            </a:r>
            <a:endParaRPr/>
          </a:p>
          <a:p>
            <a:pPr marL="742950" marR="0" lvl="1" indent="-285750" algn="l" rtl="0">
              <a:spcBef>
                <a:spcPts val="480"/>
              </a:spcBef>
              <a:spcAft>
                <a:spcPts val="0"/>
              </a:spcAft>
              <a:buClr>
                <a:schemeClr val="dk1"/>
              </a:buClr>
              <a:buSzPts val="2400"/>
              <a:buFont typeface="Arial"/>
              <a:buChar char="–"/>
            </a:pPr>
            <a:r>
              <a:rPr lang="en-US" sz="2400" b="1" i="0" u="none" strike="noStrike" cap="none">
                <a:solidFill>
                  <a:schemeClr val="dk1"/>
                </a:solidFill>
                <a:latin typeface="Times New Roman"/>
                <a:ea typeface="Times New Roman"/>
                <a:cs typeface="Times New Roman"/>
                <a:sym typeface="Times New Roman"/>
              </a:rPr>
              <a:t>Irony Factors: </a:t>
            </a:r>
            <a:r>
              <a:rPr lang="en-US" sz="2400" b="0" i="0" u="none" strike="noStrike" cap="none">
                <a:solidFill>
                  <a:schemeClr val="dk1"/>
                </a:solidFill>
                <a:latin typeface="Times New Roman"/>
                <a:ea typeface="Times New Roman"/>
                <a:cs typeface="Times New Roman"/>
                <a:sym typeface="Times New Roman"/>
              </a:rPr>
              <a:t>Incongruence (out of place)</a:t>
            </a:r>
            <a:endParaRPr sz="2400" b="1" i="0" u="none" strike="noStrike" cap="none">
              <a:solidFill>
                <a:schemeClr val="dk1"/>
              </a:solidFill>
              <a:latin typeface="Times New Roman"/>
              <a:ea typeface="Times New Roman"/>
              <a:cs typeface="Times New Roman"/>
              <a:sym typeface="Times New Roman"/>
            </a:endParaRPr>
          </a:p>
        </p:txBody>
      </p:sp>
      <p:sp>
        <p:nvSpPr>
          <p:cNvPr id="277" name="Google Shape;277;p14"/>
          <p:cNvSpPr txBox="1">
            <a:spLocks noGrp="1"/>
          </p:cNvSpPr>
          <p:nvPr>
            <p:ph type="title"/>
          </p:nvPr>
        </p:nvSpPr>
        <p:spPr>
          <a:xfrm>
            <a:off x="0" y="-90729"/>
            <a:ext cx="9143999" cy="14668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Sarcasm:  Modeling Conversation Context </a:t>
            </a:r>
            <a:endParaRPr/>
          </a:p>
        </p:txBody>
      </p:sp>
      <p:sp>
        <p:nvSpPr>
          <p:cNvPr id="278" name="Google Shape;278;p14"/>
          <p:cNvSpPr/>
          <p:nvPr/>
        </p:nvSpPr>
        <p:spPr>
          <a:xfrm>
            <a:off x="952055" y="3686415"/>
            <a:ext cx="6820345" cy="434224"/>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9" name="Google Shape;279;p14"/>
          <p:cNvSpPr txBox="1"/>
          <p:nvPr/>
        </p:nvSpPr>
        <p:spPr>
          <a:xfrm>
            <a:off x="1018482" y="3733164"/>
            <a:ext cx="70888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Plane window shades are open so that people </a:t>
            </a:r>
            <a:r>
              <a:rPr lang="en-US" sz="2000" b="1">
                <a:solidFill>
                  <a:srgbClr val="FF0000"/>
                </a:solidFill>
                <a:latin typeface="Times New Roman"/>
                <a:ea typeface="Times New Roman"/>
                <a:cs typeface="Times New Roman"/>
                <a:sym typeface="Times New Roman"/>
              </a:rPr>
              <a:t>can see fire</a:t>
            </a:r>
            <a:endParaRPr sz="2000" b="1">
              <a:solidFill>
                <a:srgbClr val="FF0000"/>
              </a:solidFill>
              <a:latin typeface="Times New Roman"/>
              <a:ea typeface="Times New Roman"/>
              <a:cs typeface="Times New Roman"/>
              <a:sym typeface="Times New Roman"/>
            </a:endParaRPr>
          </a:p>
        </p:txBody>
      </p:sp>
      <p:sp>
        <p:nvSpPr>
          <p:cNvPr id="280" name="Google Shape;280;p14"/>
          <p:cNvSpPr/>
          <p:nvPr/>
        </p:nvSpPr>
        <p:spPr>
          <a:xfrm>
            <a:off x="1285545" y="4420684"/>
            <a:ext cx="6840021" cy="548469"/>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81" name="Google Shape;281;p14"/>
          <p:cNvSpPr txBox="1"/>
          <p:nvPr/>
        </p:nvSpPr>
        <p:spPr>
          <a:xfrm>
            <a:off x="1358904" y="4449897"/>
            <a:ext cx="76871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one more reason to </a:t>
            </a:r>
            <a:r>
              <a:rPr lang="en-US" sz="2000" b="1">
                <a:solidFill>
                  <a:srgbClr val="660066"/>
                </a:solidFill>
                <a:latin typeface="Times New Roman"/>
                <a:ea typeface="Times New Roman"/>
                <a:cs typeface="Times New Roman"/>
                <a:sym typeface="Times New Roman"/>
              </a:rPr>
              <a:t>feel really great about flying</a:t>
            </a:r>
            <a:r>
              <a:rPr lang="en-US" sz="2000">
                <a:solidFill>
                  <a:srgbClr val="660066"/>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#sarcasm </a:t>
            </a:r>
            <a:endParaRPr sz="2000">
              <a:solidFill>
                <a:schemeClr val="dk1"/>
              </a:solidFill>
              <a:latin typeface="Times New Roman"/>
              <a:ea typeface="Times New Roman"/>
              <a:cs typeface="Times New Roman"/>
              <a:sym typeface="Times New Roman"/>
            </a:endParaRPr>
          </a:p>
        </p:txBody>
      </p:sp>
      <p:pic>
        <p:nvPicPr>
          <p:cNvPr id="282" name="Google Shape;282;p14"/>
          <p:cNvPicPr preferRelativeResize="0"/>
          <p:nvPr/>
        </p:nvPicPr>
        <p:blipFill rotWithShape="1">
          <a:blip r:embed="rId3">
            <a:alphaModFix/>
          </a:blip>
          <a:srcRect/>
          <a:stretch/>
        </p:blipFill>
        <p:spPr>
          <a:xfrm>
            <a:off x="828380" y="4420684"/>
            <a:ext cx="399437" cy="548469"/>
          </a:xfrm>
          <a:prstGeom prst="rect">
            <a:avLst/>
          </a:prstGeom>
          <a:noFill/>
          <a:ln>
            <a:noFill/>
          </a:ln>
        </p:spPr>
      </p:pic>
      <p:pic>
        <p:nvPicPr>
          <p:cNvPr id="283" name="Google Shape;283;p14"/>
          <p:cNvPicPr preferRelativeResize="0"/>
          <p:nvPr/>
        </p:nvPicPr>
        <p:blipFill rotWithShape="1">
          <a:blip r:embed="rId4">
            <a:alphaModFix/>
          </a:blip>
          <a:srcRect/>
          <a:stretch/>
        </p:blipFill>
        <p:spPr>
          <a:xfrm>
            <a:off x="574554" y="3629747"/>
            <a:ext cx="388400" cy="560810"/>
          </a:xfrm>
          <a:prstGeom prst="rect">
            <a:avLst/>
          </a:prstGeom>
          <a:noFill/>
          <a:ln>
            <a:noFill/>
          </a:ln>
        </p:spPr>
      </p:pic>
      <p:cxnSp>
        <p:nvCxnSpPr>
          <p:cNvPr id="284" name="Google Shape;284;p14"/>
          <p:cNvCxnSpPr/>
          <p:nvPr/>
        </p:nvCxnSpPr>
        <p:spPr>
          <a:xfrm rot="10800000">
            <a:off x="1142351" y="4093513"/>
            <a:ext cx="406500" cy="32580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85" name="Google Shape;285;p14"/>
          <p:cNvSpPr txBox="1"/>
          <p:nvPr/>
        </p:nvSpPr>
        <p:spPr>
          <a:xfrm>
            <a:off x="8227927" y="4419060"/>
            <a:ext cx="9160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286" name="Google Shape;286;p14"/>
          <p:cNvSpPr txBox="1"/>
          <p:nvPr/>
        </p:nvSpPr>
        <p:spPr>
          <a:xfrm>
            <a:off x="8112265" y="3593472"/>
            <a:ext cx="95464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pic>
        <p:nvPicPr>
          <p:cNvPr id="287" name="Google Shape;287;p14"/>
          <p:cNvPicPr preferRelativeResize="0"/>
          <p:nvPr/>
        </p:nvPicPr>
        <p:blipFill rotWithShape="1">
          <a:blip r:embed="rId4">
            <a:alphaModFix/>
          </a:blip>
          <a:srcRect/>
          <a:stretch/>
        </p:blipFill>
        <p:spPr>
          <a:xfrm>
            <a:off x="1675384" y="4471311"/>
            <a:ext cx="268030" cy="387008"/>
          </a:xfrm>
          <a:prstGeom prst="rect">
            <a:avLst/>
          </a:prstGeom>
          <a:noFill/>
          <a:ln>
            <a:noFill/>
          </a:ln>
        </p:spPr>
      </p:pic>
      <p:pic>
        <p:nvPicPr>
          <p:cNvPr id="288" name="Google Shape;288;p14"/>
          <p:cNvPicPr preferRelativeResize="0"/>
          <p:nvPr/>
        </p:nvPicPr>
        <p:blipFill rotWithShape="1">
          <a:blip r:embed="rId5">
            <a:alphaModFix/>
          </a:blip>
          <a:srcRect t="18822" b="18822"/>
          <a:stretch/>
        </p:blipFill>
        <p:spPr>
          <a:xfrm>
            <a:off x="247120" y="3016177"/>
            <a:ext cx="793612" cy="440111"/>
          </a:xfrm>
          <a:prstGeom prst="wedgeEllipseCallout">
            <a:avLst>
              <a:gd name="adj1" fmla="val -20833"/>
              <a:gd name="adj2" fmla="val 62500"/>
            </a:avLst>
          </a:prstGeom>
          <a:noFill/>
          <a:ln>
            <a:noFill/>
          </a:ln>
        </p:spPr>
      </p:pic>
      <p:sp>
        <p:nvSpPr>
          <p:cNvPr id="289" name="Google Shape;289;p14"/>
          <p:cNvSpPr/>
          <p:nvPr/>
        </p:nvSpPr>
        <p:spPr>
          <a:xfrm>
            <a:off x="4483100" y="5516501"/>
            <a:ext cx="45585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a:t>
            </a:r>
            <a:r>
              <a:rPr lang="en-US" sz="2000">
                <a:solidFill>
                  <a:schemeClr val="dk1"/>
                </a:solidFill>
                <a:latin typeface="Times New Roman"/>
                <a:ea typeface="Times New Roman"/>
                <a:cs typeface="Times New Roman"/>
                <a:sym typeface="Times New Roman"/>
              </a:rPr>
              <a:t>Ghosh, Fabrri and Muresan, 2017;2018) </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best paper award at SIGDIAL 2017</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a:spLocks noGrp="1"/>
          </p:cNvSpPr>
          <p:nvPr>
            <p:ph type="title"/>
          </p:nvPr>
        </p:nvSpPr>
        <p:spPr>
          <a:xfrm>
            <a:off x="0" y="55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Sarcasm Analysis</a:t>
            </a:r>
            <a:endParaRPr>
              <a:solidFill>
                <a:schemeClr val="lt1"/>
              </a:solidFill>
            </a:endParaRPr>
          </a:p>
        </p:txBody>
      </p:sp>
      <p:sp>
        <p:nvSpPr>
          <p:cNvPr id="296" name="Google Shape;296;p15"/>
          <p:cNvSpPr txBox="1">
            <a:spLocks noGrp="1"/>
          </p:cNvSpPr>
          <p:nvPr>
            <p:ph type="body" idx="1"/>
          </p:nvPr>
        </p:nvSpPr>
        <p:spPr>
          <a:xfrm>
            <a:off x="0" y="672860"/>
            <a:ext cx="9105900" cy="549934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75"/>
              <a:buFont typeface="Times New Roman"/>
              <a:buChar char="•"/>
            </a:pPr>
            <a:r>
              <a:rPr lang="en-US" sz="2775"/>
              <a:t>Vast majority of research on sarcasm/verbal irony detection relies on the content of an utterance </a:t>
            </a:r>
            <a:r>
              <a:rPr lang="en-US" sz="2775">
                <a:solidFill>
                  <a:srgbClr val="FF0000"/>
                </a:solidFill>
              </a:rPr>
              <a:t>in isolation </a:t>
            </a:r>
            <a:endParaRPr/>
          </a:p>
          <a:p>
            <a:pPr marL="742950" lvl="1" indent="-285750" algn="l" rtl="0">
              <a:lnSpc>
                <a:spcPct val="90000"/>
              </a:lnSpc>
              <a:spcBef>
                <a:spcPts val="481"/>
              </a:spcBef>
              <a:spcAft>
                <a:spcPts val="0"/>
              </a:spcAft>
              <a:buClr>
                <a:srgbClr val="197C86"/>
              </a:buClr>
              <a:buSzPts val="2405"/>
              <a:buFont typeface="Times New Roman"/>
              <a:buChar char="–"/>
            </a:pPr>
            <a:r>
              <a:rPr lang="en-US" sz="2405" b="1">
                <a:solidFill>
                  <a:srgbClr val="197C86"/>
                </a:solidFill>
              </a:rPr>
              <a:t>Incongruity </a:t>
            </a:r>
            <a:r>
              <a:rPr lang="en-US" sz="2405"/>
              <a:t>between positive sentiment and negative situation [Riloff et al. 2013]</a:t>
            </a:r>
            <a:endParaRPr/>
          </a:p>
          <a:p>
            <a:pPr marL="742950" lvl="1" indent="-285750" algn="l" rtl="0">
              <a:lnSpc>
                <a:spcPct val="90000"/>
              </a:lnSpc>
              <a:spcBef>
                <a:spcPts val="481"/>
              </a:spcBef>
              <a:spcAft>
                <a:spcPts val="0"/>
              </a:spcAft>
              <a:buClr>
                <a:schemeClr val="dk1"/>
              </a:buClr>
              <a:buSzPts val="2405"/>
              <a:buFont typeface="Times New Roman"/>
              <a:buChar char="–"/>
            </a:pPr>
            <a:r>
              <a:rPr lang="en-US" sz="2405"/>
              <a:t>Sarcasm as a </a:t>
            </a:r>
            <a:r>
              <a:rPr lang="en-US" sz="2405" b="1">
                <a:solidFill>
                  <a:srgbClr val="197C86"/>
                </a:solidFill>
              </a:rPr>
              <a:t>word sense disambiguation problem</a:t>
            </a:r>
            <a:r>
              <a:rPr lang="en-US" sz="2405"/>
              <a:t> [Ghosh, Guo, Muresan; 2015]</a:t>
            </a:r>
            <a:endParaRPr/>
          </a:p>
          <a:p>
            <a:pPr marL="742950" lvl="1" indent="-144780" algn="l" rtl="0">
              <a:lnSpc>
                <a:spcPct val="90000"/>
              </a:lnSpc>
              <a:spcBef>
                <a:spcPts val="444"/>
              </a:spcBef>
              <a:spcAft>
                <a:spcPts val="0"/>
              </a:spcAft>
              <a:buClr>
                <a:schemeClr val="dk1"/>
              </a:buClr>
              <a:buSzPts val="2220"/>
              <a:buFont typeface="Times New Roman"/>
              <a:buNone/>
            </a:pPr>
            <a:endParaRPr sz="2220"/>
          </a:p>
          <a:p>
            <a:pPr marL="742950" lvl="1" indent="-144780" algn="l" rtl="0">
              <a:lnSpc>
                <a:spcPct val="90000"/>
              </a:lnSpc>
              <a:spcBef>
                <a:spcPts val="444"/>
              </a:spcBef>
              <a:spcAft>
                <a:spcPts val="0"/>
              </a:spcAft>
              <a:buClr>
                <a:schemeClr val="dk1"/>
              </a:buClr>
              <a:buSzPts val="2220"/>
              <a:buFont typeface="Times New Roman"/>
              <a:buNone/>
            </a:pPr>
            <a:endParaRPr sz="2220"/>
          </a:p>
          <a:p>
            <a:pPr marL="742950" lvl="1" indent="-144780" algn="l" rtl="0">
              <a:lnSpc>
                <a:spcPct val="90000"/>
              </a:lnSpc>
              <a:spcBef>
                <a:spcPts val="444"/>
              </a:spcBef>
              <a:spcAft>
                <a:spcPts val="0"/>
              </a:spcAft>
              <a:buClr>
                <a:schemeClr val="dk1"/>
              </a:buClr>
              <a:buSzPts val="2220"/>
              <a:buFont typeface="Times New Roman"/>
              <a:buNone/>
            </a:pPr>
            <a:endParaRPr sz="2220"/>
          </a:p>
          <a:p>
            <a:pPr marL="457200" lvl="1" indent="0" algn="l" rtl="0">
              <a:lnSpc>
                <a:spcPct val="90000"/>
              </a:lnSpc>
              <a:spcBef>
                <a:spcPts val="444"/>
              </a:spcBef>
              <a:spcAft>
                <a:spcPts val="0"/>
              </a:spcAft>
              <a:buClr>
                <a:schemeClr val="dk1"/>
              </a:buClr>
              <a:buSzPts val="2220"/>
              <a:buFont typeface="Times New Roman"/>
              <a:buNone/>
            </a:pPr>
            <a:r>
              <a:rPr lang="en-US" sz="2220"/>
              <a:t>     </a:t>
            </a:r>
            <a:endParaRPr sz="2220"/>
          </a:p>
          <a:p>
            <a:pPr marL="457200" lvl="1" indent="0" algn="l" rtl="0">
              <a:lnSpc>
                <a:spcPct val="90000"/>
              </a:lnSpc>
              <a:spcBef>
                <a:spcPts val="518"/>
              </a:spcBef>
              <a:spcAft>
                <a:spcPts val="0"/>
              </a:spcAft>
              <a:buClr>
                <a:srgbClr val="197C86"/>
              </a:buClr>
              <a:buSzPts val="2590"/>
              <a:buFont typeface="Times New Roman"/>
              <a:buNone/>
            </a:pPr>
            <a:r>
              <a:rPr lang="en-US" sz="2590" b="1">
                <a:solidFill>
                  <a:srgbClr val="197C86"/>
                </a:solidFill>
              </a:rPr>
              <a:t>  </a:t>
            </a:r>
            <a:endParaRPr/>
          </a:p>
          <a:p>
            <a:pPr marL="742950" lvl="1" indent="-121284" algn="l" rtl="0">
              <a:lnSpc>
                <a:spcPct val="90000"/>
              </a:lnSpc>
              <a:spcBef>
                <a:spcPts val="518"/>
              </a:spcBef>
              <a:spcAft>
                <a:spcPts val="0"/>
              </a:spcAft>
              <a:buClr>
                <a:schemeClr val="dk1"/>
              </a:buClr>
              <a:buSzPts val="2590"/>
              <a:buFont typeface="Times New Roman"/>
              <a:buNone/>
            </a:pPr>
            <a:endParaRPr sz="2590" b="1">
              <a:solidFill>
                <a:srgbClr val="197C86"/>
              </a:solidFill>
            </a:endParaRPr>
          </a:p>
          <a:p>
            <a:pPr marL="742950" lvl="1" indent="-285750" algn="l" rtl="0">
              <a:lnSpc>
                <a:spcPct val="90000"/>
              </a:lnSpc>
              <a:spcBef>
                <a:spcPts val="518"/>
              </a:spcBef>
              <a:spcAft>
                <a:spcPts val="0"/>
              </a:spcAft>
              <a:buClr>
                <a:srgbClr val="197C86"/>
              </a:buClr>
              <a:buSzPts val="2590"/>
              <a:buFont typeface="Times New Roman"/>
              <a:buChar char="–"/>
            </a:pPr>
            <a:r>
              <a:rPr lang="en-US" sz="2590" b="1">
                <a:solidFill>
                  <a:srgbClr val="197C86"/>
                </a:solidFill>
              </a:rPr>
              <a:t>Cognitive</a:t>
            </a:r>
            <a:r>
              <a:rPr lang="en-US" sz="2590"/>
              <a:t> features for sarcasm </a:t>
            </a:r>
            <a:r>
              <a:rPr lang="en-US" sz="2220"/>
              <a:t>[Mishra et al. 2016]</a:t>
            </a:r>
            <a:endParaRPr/>
          </a:p>
          <a:p>
            <a:pPr marL="457200" lvl="1" indent="0" algn="l" rtl="0">
              <a:lnSpc>
                <a:spcPct val="90000"/>
              </a:lnSpc>
              <a:spcBef>
                <a:spcPts val="444"/>
              </a:spcBef>
              <a:spcAft>
                <a:spcPts val="0"/>
              </a:spcAft>
              <a:buClr>
                <a:schemeClr val="dk1"/>
              </a:buClr>
              <a:buSzPts val="2220"/>
              <a:buFont typeface="Times New Roman"/>
              <a:buNone/>
            </a:pPr>
            <a:endParaRPr sz="2220"/>
          </a:p>
          <a:p>
            <a:pPr marL="342900" lvl="0" indent="-178435" algn="l" rtl="0">
              <a:lnSpc>
                <a:spcPct val="90000"/>
              </a:lnSpc>
              <a:spcBef>
                <a:spcPts val="518"/>
              </a:spcBef>
              <a:spcAft>
                <a:spcPts val="0"/>
              </a:spcAft>
              <a:buClr>
                <a:schemeClr val="dk1"/>
              </a:buClr>
              <a:buSzPts val="2590"/>
              <a:buFont typeface="Times New Roman"/>
              <a:buNone/>
            </a:pPr>
            <a:endParaRPr sz="2590"/>
          </a:p>
          <a:p>
            <a:pPr marL="0" lvl="0" indent="0" algn="l" rtl="0">
              <a:lnSpc>
                <a:spcPct val="90000"/>
              </a:lnSpc>
              <a:spcBef>
                <a:spcPts val="518"/>
              </a:spcBef>
              <a:spcAft>
                <a:spcPts val="0"/>
              </a:spcAft>
              <a:buClr>
                <a:schemeClr val="dk1"/>
              </a:buClr>
              <a:buSzPts val="2590"/>
              <a:buFont typeface="Times New Roman"/>
              <a:buNone/>
            </a:pPr>
            <a:endParaRPr sz="2590"/>
          </a:p>
        </p:txBody>
      </p:sp>
      <p:sp>
        <p:nvSpPr>
          <p:cNvPr id="297" name="Google Shape;297;p15"/>
          <p:cNvSpPr txBox="1">
            <a:spLocks noGrp="1"/>
          </p:cNvSpPr>
          <p:nvPr>
            <p:ph type="sldNum" idx="12"/>
          </p:nvPr>
        </p:nvSpPr>
        <p:spPr>
          <a:xfrm>
            <a:off x="6553200" y="58737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98" name="Google Shape;298;p15"/>
          <p:cNvPicPr preferRelativeResize="0"/>
          <p:nvPr/>
        </p:nvPicPr>
        <p:blipFill rotWithShape="1">
          <a:blip r:embed="rId3">
            <a:alphaModFix/>
          </a:blip>
          <a:srcRect t="18822" b="18822"/>
          <a:stretch/>
        </p:blipFill>
        <p:spPr>
          <a:xfrm>
            <a:off x="1158281" y="3763696"/>
            <a:ext cx="704935" cy="440111"/>
          </a:xfrm>
          <a:prstGeom prst="wedgeEllipseCallout">
            <a:avLst>
              <a:gd name="adj1" fmla="val -20833"/>
              <a:gd name="adj2" fmla="val 62500"/>
            </a:avLst>
          </a:prstGeom>
          <a:noFill/>
          <a:ln>
            <a:noFill/>
          </a:ln>
        </p:spPr>
      </p:pic>
      <p:sp>
        <p:nvSpPr>
          <p:cNvPr id="299" name="Google Shape;299;p15"/>
          <p:cNvSpPr/>
          <p:nvPr/>
        </p:nvSpPr>
        <p:spPr>
          <a:xfrm>
            <a:off x="2984441" y="4399854"/>
            <a:ext cx="580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800" i="1">
              <a:solidFill>
                <a:schemeClr val="dk1"/>
              </a:solidFill>
              <a:latin typeface="Times New Roman"/>
              <a:ea typeface="Times New Roman"/>
              <a:cs typeface="Times New Roman"/>
              <a:sym typeface="Times New Roman"/>
            </a:endParaRPr>
          </a:p>
        </p:txBody>
      </p:sp>
      <p:sp>
        <p:nvSpPr>
          <p:cNvPr id="300" name="Google Shape;300;p15"/>
          <p:cNvSpPr/>
          <p:nvPr/>
        </p:nvSpPr>
        <p:spPr>
          <a:xfrm>
            <a:off x="2556544" y="3763696"/>
            <a:ext cx="5350092" cy="744059"/>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301" name="Google Shape;301;p15"/>
          <p:cNvSpPr txBox="1"/>
          <p:nvPr/>
        </p:nvSpPr>
        <p:spPr>
          <a:xfrm>
            <a:off x="2556544" y="3823846"/>
            <a:ext cx="49946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lang="en-US" sz="1800" b="1">
                <a:solidFill>
                  <a:srgbClr val="660066"/>
                </a:solidFill>
                <a:latin typeface="Times New Roman"/>
                <a:ea typeface="Times New Roman"/>
                <a:cs typeface="Times New Roman"/>
                <a:sym typeface="Times New Roman"/>
              </a:rPr>
              <a:t>happy</a:t>
            </a:r>
            <a:r>
              <a:rPr lang="en-US" sz="1800">
                <a:solidFill>
                  <a:schemeClr val="dk1"/>
                </a:solidFill>
                <a:latin typeface="Times New Roman"/>
                <a:ea typeface="Times New Roman"/>
                <a:cs typeface="Times New Roman"/>
                <a:sym typeface="Times New Roman"/>
              </a:rPr>
              <a:t> Christmas #sarcasm</a:t>
            </a:r>
            <a:endParaRPr sz="1800">
              <a:solidFill>
                <a:schemeClr val="dk1"/>
              </a:solidFill>
              <a:latin typeface="Times New Roman"/>
              <a:ea typeface="Times New Roman"/>
              <a:cs typeface="Times New Roman"/>
              <a:sym typeface="Times New Roman"/>
            </a:endParaRPr>
          </a:p>
        </p:txBody>
      </p:sp>
      <p:pic>
        <p:nvPicPr>
          <p:cNvPr id="302" name="Google Shape;302;p15"/>
          <p:cNvPicPr preferRelativeResize="0"/>
          <p:nvPr/>
        </p:nvPicPr>
        <p:blipFill rotWithShape="1">
          <a:blip r:embed="rId3">
            <a:alphaModFix/>
          </a:blip>
          <a:srcRect t="18822" b="18822"/>
          <a:stretch/>
        </p:blipFill>
        <p:spPr>
          <a:xfrm>
            <a:off x="1193901" y="4496526"/>
            <a:ext cx="704935" cy="440111"/>
          </a:xfrm>
          <a:prstGeom prst="wedgeEllipseCallout">
            <a:avLst>
              <a:gd name="adj1" fmla="val -20833"/>
              <a:gd name="adj2" fmla="val 62500"/>
            </a:avLst>
          </a:prstGeom>
          <a:noFill/>
          <a:ln>
            <a:noFill/>
          </a:ln>
        </p:spPr>
      </p:pic>
      <p:sp>
        <p:nvSpPr>
          <p:cNvPr id="303" name="Google Shape;303;p15"/>
          <p:cNvSpPr/>
          <p:nvPr/>
        </p:nvSpPr>
        <p:spPr>
          <a:xfrm>
            <a:off x="3020061" y="5310484"/>
            <a:ext cx="580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800" i="1">
              <a:solidFill>
                <a:schemeClr val="dk1"/>
              </a:solidFill>
              <a:latin typeface="Times New Roman"/>
              <a:ea typeface="Times New Roman"/>
              <a:cs typeface="Times New Roman"/>
              <a:sym typeface="Times New Roman"/>
            </a:endParaRPr>
          </a:p>
        </p:txBody>
      </p:sp>
      <p:sp>
        <p:nvSpPr>
          <p:cNvPr id="304" name="Google Shape;304;p15"/>
          <p:cNvSpPr/>
          <p:nvPr/>
        </p:nvSpPr>
        <p:spPr>
          <a:xfrm>
            <a:off x="2592164" y="4674326"/>
            <a:ext cx="5350092" cy="744059"/>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305" name="Google Shape;305;p15"/>
          <p:cNvSpPr txBox="1"/>
          <p:nvPr/>
        </p:nvSpPr>
        <p:spPr>
          <a:xfrm>
            <a:off x="2592164" y="4759528"/>
            <a:ext cx="53525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8000"/>
                </a:solidFill>
                <a:latin typeface="Times New Roman"/>
                <a:ea typeface="Times New Roman"/>
                <a:cs typeface="Times New Roman"/>
                <a:sym typeface="Times New Roman"/>
              </a:rPr>
              <a:t>happy </a:t>
            </a:r>
            <a:r>
              <a:rPr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
        <p:nvSpPr>
          <p:cNvPr id="306" name="Google Shape;306;p15"/>
          <p:cNvSpPr txBox="1"/>
          <p:nvPr/>
        </p:nvSpPr>
        <p:spPr>
          <a:xfrm>
            <a:off x="8282021" y="4594254"/>
            <a:ext cx="8619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8000"/>
                </a:solidFill>
                <a:latin typeface="Times New Roman"/>
                <a:ea typeface="Times New Roman"/>
                <a:cs typeface="Times New Roman"/>
                <a:sym typeface="Times New Roman"/>
              </a:rPr>
              <a:t>Literal</a:t>
            </a:r>
            <a:endParaRPr sz="1800">
              <a:solidFill>
                <a:srgbClr val="008000"/>
              </a:solidFill>
              <a:latin typeface="Times New Roman"/>
              <a:ea typeface="Times New Roman"/>
              <a:cs typeface="Times New Roman"/>
              <a:sym typeface="Times New Roman"/>
            </a:endParaRPr>
          </a:p>
        </p:txBody>
      </p:sp>
      <p:sp>
        <p:nvSpPr>
          <p:cNvPr id="307" name="Google Shape;307;p15"/>
          <p:cNvSpPr txBox="1"/>
          <p:nvPr/>
        </p:nvSpPr>
        <p:spPr>
          <a:xfrm>
            <a:off x="8086552" y="3890584"/>
            <a:ext cx="1019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60066"/>
                </a:solidFill>
                <a:latin typeface="Times New Roman"/>
                <a:ea typeface="Times New Roman"/>
                <a:cs typeface="Times New Roman"/>
                <a:sym typeface="Times New Roman"/>
              </a:rPr>
              <a:t>Sarcastic</a:t>
            </a:r>
            <a:endParaRPr sz="1800">
              <a:solidFill>
                <a:srgbClr val="660066"/>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Sarcasm Analysis</a:t>
            </a:r>
            <a:endParaRPr/>
          </a:p>
        </p:txBody>
      </p:sp>
      <p:sp>
        <p:nvSpPr>
          <p:cNvPr id="314" name="Google Shape;314;p1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But a speaker’s intent is often unclear without additional context:</a:t>
            </a:r>
            <a:endParaRPr/>
          </a:p>
          <a:p>
            <a:pPr marL="742950" lvl="1" indent="-285750" algn="l" rtl="0">
              <a:spcBef>
                <a:spcPts val="560"/>
              </a:spcBef>
              <a:spcAft>
                <a:spcPts val="0"/>
              </a:spcAft>
              <a:buClr>
                <a:schemeClr val="dk1"/>
              </a:buClr>
              <a:buSzPts val="2800"/>
              <a:buFont typeface="Times New Roman"/>
              <a:buChar char="–"/>
            </a:pPr>
            <a:r>
              <a:rPr lang="en-US"/>
              <a:t>Conversation context [Bamman and Smith 2015; Oraby et al. 2017]</a:t>
            </a:r>
            <a:endParaRPr/>
          </a:p>
          <a:p>
            <a:pPr marL="742950" lvl="1" indent="-285750" algn="l" rtl="0">
              <a:spcBef>
                <a:spcPts val="560"/>
              </a:spcBef>
              <a:spcAft>
                <a:spcPts val="0"/>
              </a:spcAft>
              <a:buClr>
                <a:schemeClr val="dk1"/>
              </a:buClr>
              <a:buSzPts val="2800"/>
              <a:buFont typeface="Times New Roman"/>
              <a:buChar char="–"/>
            </a:pPr>
            <a:r>
              <a:rPr lang="en-US"/>
              <a:t>Multimodal information [Schifanella et al. 2016]</a:t>
            </a:r>
            <a:endParaRPr/>
          </a:p>
          <a:p>
            <a:pPr marL="742950" lvl="1" indent="-285750" algn="l" rtl="0">
              <a:spcBef>
                <a:spcPts val="560"/>
              </a:spcBef>
              <a:spcAft>
                <a:spcPts val="0"/>
              </a:spcAft>
              <a:buClr>
                <a:schemeClr val="dk1"/>
              </a:buClr>
              <a:buSzPts val="2800"/>
              <a:buFont typeface="Times New Roman"/>
              <a:buChar char="–"/>
            </a:pPr>
            <a:r>
              <a:rPr lang="en-US"/>
              <a:t>Author’s context/behaviors [Rajadesingan et al.2015; Khattri et al. 2015; Moreira et al. 2016]</a:t>
            </a:r>
            <a:endParaRPr/>
          </a:p>
          <a:p>
            <a:pPr marL="742950" lvl="1" indent="-285750" algn="l" rtl="0">
              <a:spcBef>
                <a:spcPts val="560"/>
              </a:spcBef>
              <a:spcAft>
                <a:spcPts val="0"/>
              </a:spcAft>
              <a:buClr>
                <a:schemeClr val="dk1"/>
              </a:buClr>
              <a:buSzPts val="2800"/>
              <a:buFont typeface="Times New Roman"/>
              <a:buChar char="–"/>
            </a:pPr>
            <a:r>
              <a:rPr lang="en-US"/>
              <a:t>Background knowledge </a:t>
            </a:r>
            <a:endParaRPr/>
          </a:p>
          <a:p>
            <a:pPr marL="742950" lvl="1" indent="-10795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
        <p:nvSpPr>
          <p:cNvPr id="315" name="Google Shape;315;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Modeling Conversation Context</a:t>
            </a:r>
            <a:br>
              <a:rPr lang="en-US"/>
            </a:br>
            <a:r>
              <a:rPr lang="en-US" sz="2400" b="0"/>
              <a:t>[Ghosh, Fabbri, Muresan 2017; 2018]</a:t>
            </a:r>
            <a:endParaRPr sz="2400" b="0"/>
          </a:p>
        </p:txBody>
      </p:sp>
      <p:sp>
        <p:nvSpPr>
          <p:cNvPr id="322" name="Google Shape;322;p1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Data needed: prior turn?  Authors’ prior tweets?</a:t>
            </a:r>
            <a:endParaRPr/>
          </a:p>
          <a:p>
            <a:pPr marL="342900" lvl="0" indent="-342900" algn="l" rtl="0">
              <a:spcBef>
                <a:spcPts val="560"/>
              </a:spcBef>
              <a:spcAft>
                <a:spcPts val="0"/>
              </a:spcAft>
              <a:buClr>
                <a:schemeClr val="dk1"/>
              </a:buClr>
              <a:buSzPts val="2800"/>
              <a:buFont typeface="Times New Roman"/>
              <a:buChar char="•"/>
            </a:pPr>
            <a:r>
              <a:rPr lang="en-US"/>
              <a:t>RQ1: Can </a:t>
            </a:r>
            <a:r>
              <a:rPr lang="en-US" b="1" i="1">
                <a:solidFill>
                  <a:srgbClr val="0070C0"/>
                </a:solidFill>
              </a:rPr>
              <a:t>conversational context </a:t>
            </a:r>
            <a:r>
              <a:rPr lang="en-US"/>
              <a:t>help in sarcasm detection</a:t>
            </a:r>
            <a:endParaRPr/>
          </a:p>
          <a:p>
            <a:pPr marL="342900" lvl="0" indent="-342900" algn="l" rtl="0">
              <a:spcBef>
                <a:spcPts val="560"/>
              </a:spcBef>
              <a:spcAft>
                <a:spcPts val="0"/>
              </a:spcAft>
              <a:buClr>
                <a:schemeClr val="dk1"/>
              </a:buClr>
              <a:buSzPts val="2800"/>
              <a:buFont typeface="Times New Roman"/>
              <a:buChar char="•"/>
            </a:pPr>
            <a:r>
              <a:rPr lang="en-US"/>
              <a:t>RQ2: Can we identify </a:t>
            </a:r>
            <a:r>
              <a:rPr lang="en-US" b="1" i="1">
                <a:solidFill>
                  <a:srgbClr val="0070C0"/>
                </a:solidFill>
              </a:rPr>
              <a:t>what part </a:t>
            </a:r>
            <a:r>
              <a:rPr lang="en-US"/>
              <a:t>of the context triggers the sarcastic reply?</a:t>
            </a:r>
            <a:endParaRPr/>
          </a:p>
          <a:p>
            <a:pPr marL="342900" lvl="0" indent="-165100" algn="l" rtl="0">
              <a:spcBef>
                <a:spcPts val="560"/>
              </a:spcBef>
              <a:spcAft>
                <a:spcPts val="0"/>
              </a:spcAft>
              <a:buClr>
                <a:schemeClr val="dk1"/>
              </a:buClr>
              <a:buSzPts val="2800"/>
              <a:buFont typeface="Times New Roman"/>
              <a:buNone/>
            </a:pPr>
            <a:endParaRPr/>
          </a:p>
        </p:txBody>
      </p:sp>
      <p:sp>
        <p:nvSpPr>
          <p:cNvPr id="323" name="Google Shape;323;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p:nvPr/>
        </p:nvSpPr>
        <p:spPr>
          <a:xfrm>
            <a:off x="952055" y="3014031"/>
            <a:ext cx="7155234" cy="693925"/>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30" name="Google Shape;330;p18"/>
          <p:cNvSpPr txBox="1"/>
          <p:nvPr/>
        </p:nvSpPr>
        <p:spPr>
          <a:xfrm>
            <a:off x="1028098" y="2961300"/>
            <a:ext cx="649991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Plane window shades are open so that people </a:t>
            </a:r>
            <a:r>
              <a:rPr lang="en-US" sz="2400" b="1">
                <a:solidFill>
                  <a:srgbClr val="FF0000"/>
                </a:solidFill>
                <a:latin typeface="Times New Roman"/>
                <a:ea typeface="Times New Roman"/>
                <a:cs typeface="Times New Roman"/>
                <a:sym typeface="Times New Roman"/>
              </a:rPr>
              <a:t>can see fire</a:t>
            </a:r>
            <a:endParaRPr sz="2400" b="1">
              <a:solidFill>
                <a:srgbClr val="FF0000"/>
              </a:solidFill>
              <a:latin typeface="Times New Roman"/>
              <a:ea typeface="Times New Roman"/>
              <a:cs typeface="Times New Roman"/>
              <a:sym typeface="Times New Roman"/>
            </a:endParaRPr>
          </a:p>
        </p:txBody>
      </p:sp>
      <p:sp>
        <p:nvSpPr>
          <p:cNvPr id="331" name="Google Shape;331;p18"/>
          <p:cNvSpPr/>
          <p:nvPr/>
        </p:nvSpPr>
        <p:spPr>
          <a:xfrm>
            <a:off x="1285545" y="3938084"/>
            <a:ext cx="6942382" cy="731953"/>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32" name="Google Shape;332;p18"/>
          <p:cNvSpPr txBox="1"/>
          <p:nvPr/>
        </p:nvSpPr>
        <p:spPr>
          <a:xfrm>
            <a:off x="1285545" y="3938535"/>
            <a:ext cx="76871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one more reason to </a:t>
            </a:r>
            <a:r>
              <a:rPr lang="en-US" sz="2400" b="1">
                <a:solidFill>
                  <a:srgbClr val="660066"/>
                </a:solidFill>
                <a:latin typeface="Times New Roman"/>
                <a:ea typeface="Times New Roman"/>
                <a:cs typeface="Times New Roman"/>
                <a:sym typeface="Times New Roman"/>
              </a:rPr>
              <a:t>feel really great about flying</a:t>
            </a:r>
            <a:r>
              <a:rPr lang="en-US" sz="2400">
                <a:solidFill>
                  <a:srgbClr val="660066"/>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#sarcasm </a:t>
            </a:r>
            <a:endParaRPr sz="2400">
              <a:solidFill>
                <a:schemeClr val="dk1"/>
              </a:solidFill>
              <a:latin typeface="Times New Roman"/>
              <a:ea typeface="Times New Roman"/>
              <a:cs typeface="Times New Roman"/>
              <a:sym typeface="Times New Roman"/>
            </a:endParaRPr>
          </a:p>
        </p:txBody>
      </p:sp>
      <p:pic>
        <p:nvPicPr>
          <p:cNvPr id="333" name="Google Shape;333;p18"/>
          <p:cNvPicPr preferRelativeResize="0"/>
          <p:nvPr/>
        </p:nvPicPr>
        <p:blipFill rotWithShape="1">
          <a:blip r:embed="rId3">
            <a:alphaModFix/>
          </a:blip>
          <a:srcRect/>
          <a:stretch/>
        </p:blipFill>
        <p:spPr>
          <a:xfrm>
            <a:off x="828380" y="3938084"/>
            <a:ext cx="399437" cy="548469"/>
          </a:xfrm>
          <a:prstGeom prst="rect">
            <a:avLst/>
          </a:prstGeom>
          <a:noFill/>
          <a:ln>
            <a:noFill/>
          </a:ln>
        </p:spPr>
      </p:pic>
      <p:pic>
        <p:nvPicPr>
          <p:cNvPr id="334" name="Google Shape;334;p18"/>
          <p:cNvPicPr preferRelativeResize="0"/>
          <p:nvPr/>
        </p:nvPicPr>
        <p:blipFill rotWithShape="1">
          <a:blip r:embed="rId4">
            <a:alphaModFix/>
          </a:blip>
          <a:srcRect/>
          <a:stretch/>
        </p:blipFill>
        <p:spPr>
          <a:xfrm>
            <a:off x="574554" y="3147147"/>
            <a:ext cx="388400" cy="560810"/>
          </a:xfrm>
          <a:prstGeom prst="rect">
            <a:avLst/>
          </a:prstGeom>
          <a:noFill/>
          <a:ln>
            <a:noFill/>
          </a:ln>
        </p:spPr>
      </p:pic>
      <p:cxnSp>
        <p:nvCxnSpPr>
          <p:cNvPr id="335" name="Google Shape;335;p18"/>
          <p:cNvCxnSpPr/>
          <p:nvPr/>
        </p:nvCxnSpPr>
        <p:spPr>
          <a:xfrm rot="10800000">
            <a:off x="1142351" y="3610913"/>
            <a:ext cx="406500" cy="32580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336" name="Google Shape;336;p18"/>
          <p:cNvSpPr txBox="1"/>
          <p:nvPr/>
        </p:nvSpPr>
        <p:spPr>
          <a:xfrm>
            <a:off x="8227927" y="3936460"/>
            <a:ext cx="9160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337" name="Google Shape;337;p18"/>
          <p:cNvSpPr txBox="1"/>
          <p:nvPr/>
        </p:nvSpPr>
        <p:spPr>
          <a:xfrm>
            <a:off x="8213865" y="3110872"/>
            <a:ext cx="95464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pic>
        <p:nvPicPr>
          <p:cNvPr id="338" name="Google Shape;338;p18"/>
          <p:cNvPicPr preferRelativeResize="0"/>
          <p:nvPr/>
        </p:nvPicPr>
        <p:blipFill rotWithShape="1">
          <a:blip r:embed="rId4">
            <a:alphaModFix/>
          </a:blip>
          <a:srcRect/>
          <a:stretch/>
        </p:blipFill>
        <p:spPr>
          <a:xfrm>
            <a:off x="1675384" y="3988711"/>
            <a:ext cx="268030" cy="387008"/>
          </a:xfrm>
          <a:prstGeom prst="rect">
            <a:avLst/>
          </a:prstGeom>
          <a:noFill/>
          <a:ln>
            <a:noFill/>
          </a:ln>
        </p:spPr>
      </p:pic>
      <p:pic>
        <p:nvPicPr>
          <p:cNvPr id="339" name="Google Shape;339;p18"/>
          <p:cNvPicPr preferRelativeResize="0"/>
          <p:nvPr/>
        </p:nvPicPr>
        <p:blipFill rotWithShape="1">
          <a:blip r:embed="rId5">
            <a:alphaModFix/>
          </a:blip>
          <a:srcRect t="18822" b="18822"/>
          <a:stretch/>
        </p:blipFill>
        <p:spPr>
          <a:xfrm>
            <a:off x="247120" y="2533577"/>
            <a:ext cx="793612" cy="440111"/>
          </a:xfrm>
          <a:prstGeom prst="wedgeEllipseCallout">
            <a:avLst>
              <a:gd name="adj1" fmla="val -20833"/>
              <a:gd name="adj2" fmla="val 62500"/>
            </a:avLst>
          </a:prstGeom>
          <a:noFill/>
          <a:ln>
            <a:noFill/>
          </a:ln>
        </p:spPr>
      </p:pic>
      <p:sp>
        <p:nvSpPr>
          <p:cNvPr id="340" name="Google Shape;340;p1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Twitter Example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Discussion Forum Example</a:t>
            </a:r>
            <a:endParaRPr/>
          </a:p>
        </p:txBody>
      </p:sp>
      <p:sp>
        <p:nvSpPr>
          <p:cNvPr id="347" name="Google Shape;347;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348" name="Google Shape;348;p19"/>
          <p:cNvGrpSpPr/>
          <p:nvPr/>
        </p:nvGrpSpPr>
        <p:grpSpPr>
          <a:xfrm>
            <a:off x="210431" y="1419613"/>
            <a:ext cx="8003433" cy="2719307"/>
            <a:chOff x="810702" y="284472"/>
            <a:chExt cx="7298150" cy="1357511"/>
          </a:xfrm>
        </p:grpSpPr>
        <p:sp>
          <p:nvSpPr>
            <p:cNvPr id="349" name="Google Shape;349;p19"/>
            <p:cNvSpPr/>
            <p:nvPr/>
          </p:nvSpPr>
          <p:spPr>
            <a:xfrm>
              <a:off x="1437191" y="284472"/>
              <a:ext cx="6671661" cy="1357511"/>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50" name="Google Shape;350;p19"/>
            <p:cNvSpPr txBox="1"/>
            <p:nvPr/>
          </p:nvSpPr>
          <p:spPr>
            <a:xfrm>
              <a:off x="1527584" y="333035"/>
              <a:ext cx="6557013" cy="13089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It is entirely premature to be discussing this matter for the purpose of promoting political positions and beliefs. It is </a:t>
              </a:r>
              <a:r>
                <a:rPr lang="en-US" sz="2000" b="1">
                  <a:solidFill>
                    <a:srgbClr val="FF0000"/>
                  </a:solidFill>
                  <a:latin typeface="Times New Roman"/>
                  <a:ea typeface="Times New Roman"/>
                  <a:cs typeface="Times New Roman"/>
                  <a:sym typeface="Times New Roman"/>
                </a:rPr>
                <a:t>also disrespectful to those that died and their families</a:t>
              </a:r>
              <a:r>
                <a:rPr lang="en-US" sz="2000">
                  <a:solidFill>
                    <a:schemeClr val="dk1"/>
                  </a:solidFill>
                  <a:latin typeface="Times New Roman"/>
                  <a:ea typeface="Times New Roman"/>
                  <a:cs typeface="Times New Roman"/>
                  <a:sym typeface="Times New Roman"/>
                </a:rPr>
                <a:t> to try and capitalize on their pain for a political agenda. No relevant details have been discovered or released yet meaning all that can be had is pure speculation and hyperbole. The simple fact that authorities were able to apprehend the individual before he could commit suicide places us as a whole in a unique situation.</a:t>
              </a:r>
              <a:endParaRPr sz="2000">
                <a:solidFill>
                  <a:schemeClr val="dk1"/>
                </a:solidFill>
                <a:latin typeface="Times New Roman"/>
                <a:ea typeface="Times New Roman"/>
                <a:cs typeface="Times New Roman"/>
                <a:sym typeface="Times New Roman"/>
              </a:endParaRPr>
            </a:p>
          </p:txBody>
        </p:sp>
        <p:pic>
          <p:nvPicPr>
            <p:cNvPr id="351" name="Google Shape;351;p19"/>
            <p:cNvPicPr preferRelativeResize="0"/>
            <p:nvPr/>
          </p:nvPicPr>
          <p:blipFill rotWithShape="1">
            <a:blip r:embed="rId3">
              <a:alphaModFix/>
            </a:blip>
            <a:srcRect/>
            <a:stretch/>
          </p:blipFill>
          <p:spPr>
            <a:xfrm>
              <a:off x="810702" y="928250"/>
              <a:ext cx="496363" cy="611428"/>
            </a:xfrm>
            <a:prstGeom prst="rect">
              <a:avLst/>
            </a:prstGeom>
            <a:noFill/>
            <a:ln>
              <a:noFill/>
            </a:ln>
          </p:spPr>
        </p:pic>
      </p:grpSp>
      <p:grpSp>
        <p:nvGrpSpPr>
          <p:cNvPr id="352" name="Google Shape;352;p19"/>
          <p:cNvGrpSpPr/>
          <p:nvPr/>
        </p:nvGrpSpPr>
        <p:grpSpPr>
          <a:xfrm>
            <a:off x="1286939" y="4968021"/>
            <a:ext cx="6537450" cy="1139481"/>
            <a:chOff x="2069379" y="4033898"/>
            <a:chExt cx="6537450" cy="818599"/>
          </a:xfrm>
        </p:grpSpPr>
        <p:sp>
          <p:nvSpPr>
            <p:cNvPr id="353" name="Google Shape;353;p19"/>
            <p:cNvSpPr/>
            <p:nvPr/>
          </p:nvSpPr>
          <p:spPr>
            <a:xfrm>
              <a:off x="2714029" y="4101631"/>
              <a:ext cx="5892800" cy="57859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354" name="Google Shape;354;p19"/>
            <p:cNvPicPr preferRelativeResize="0"/>
            <p:nvPr/>
          </p:nvPicPr>
          <p:blipFill rotWithShape="1">
            <a:blip r:embed="rId4">
              <a:alphaModFix/>
            </a:blip>
            <a:srcRect/>
            <a:stretch/>
          </p:blipFill>
          <p:spPr>
            <a:xfrm>
              <a:off x="2069379" y="4223364"/>
              <a:ext cx="406986" cy="629133"/>
            </a:xfrm>
            <a:prstGeom prst="rect">
              <a:avLst/>
            </a:prstGeom>
            <a:noFill/>
            <a:ln>
              <a:noFill/>
            </a:ln>
          </p:spPr>
        </p:pic>
        <p:sp>
          <p:nvSpPr>
            <p:cNvPr id="355" name="Google Shape;355;p19"/>
            <p:cNvSpPr txBox="1"/>
            <p:nvPr/>
          </p:nvSpPr>
          <p:spPr>
            <a:xfrm>
              <a:off x="3069319" y="4033898"/>
              <a:ext cx="5537510" cy="5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the law abiding responsible gun owner who gunned them down did so </a:t>
              </a:r>
              <a:r>
                <a:rPr lang="en-US" sz="2000" b="1">
                  <a:solidFill>
                    <a:srgbClr val="660066"/>
                  </a:solidFill>
                  <a:latin typeface="Times New Roman"/>
                  <a:ea typeface="Times New Roman"/>
                  <a:cs typeface="Times New Roman"/>
                  <a:sym typeface="Times New Roman"/>
                </a:rPr>
                <a:t>respectfully</a:t>
              </a:r>
              <a:r>
                <a:rPr lang="en-US" sz="2000">
                  <a:solidFill>
                    <a:schemeClr val="dk1"/>
                  </a:solidFill>
                  <a:latin typeface="Times New Roman"/>
                  <a:ea typeface="Times New Roman"/>
                  <a:cs typeface="Times New Roman"/>
                  <a:sym typeface="Times New Roman"/>
                </a:rPr>
                <a:t>, right? You</a:t>
              </a:r>
              <a:endParaRPr sz="2000">
                <a:solidFill>
                  <a:schemeClr val="dk1"/>
                </a:solidFill>
                <a:latin typeface="Times New Roman"/>
                <a:ea typeface="Times New Roman"/>
                <a:cs typeface="Times New Roman"/>
                <a:sym typeface="Times New Roman"/>
              </a:endParaRPr>
            </a:p>
          </p:txBody>
        </p:sp>
      </p:grpSp>
      <p:cxnSp>
        <p:nvCxnSpPr>
          <p:cNvPr id="356" name="Google Shape;356;p19"/>
          <p:cNvCxnSpPr/>
          <p:nvPr/>
        </p:nvCxnSpPr>
        <p:spPr>
          <a:xfrm rot="5400000" flipH="1">
            <a:off x="3311117" y="4356399"/>
            <a:ext cx="889800" cy="45510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357" name="Google Shape;357;p19"/>
          <p:cNvPicPr preferRelativeResize="0"/>
          <p:nvPr/>
        </p:nvPicPr>
        <p:blipFill rotWithShape="1">
          <a:blip r:embed="rId5">
            <a:alphaModFix/>
          </a:blip>
          <a:srcRect/>
          <a:stretch/>
        </p:blipFill>
        <p:spPr>
          <a:xfrm>
            <a:off x="6420516" y="5291187"/>
            <a:ext cx="374193" cy="309513"/>
          </a:xfrm>
          <a:prstGeom prst="rect">
            <a:avLst/>
          </a:prstGeom>
          <a:noFill/>
          <a:ln>
            <a:noFill/>
          </a:ln>
        </p:spPr>
      </p:pic>
      <p:sp>
        <p:nvSpPr>
          <p:cNvPr id="358" name="Google Shape;358;p19"/>
          <p:cNvSpPr txBox="1"/>
          <p:nvPr/>
        </p:nvSpPr>
        <p:spPr>
          <a:xfrm>
            <a:off x="8213865" y="4968021"/>
            <a:ext cx="9160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359" name="Google Shape;359;p19"/>
          <p:cNvSpPr txBox="1"/>
          <p:nvPr/>
        </p:nvSpPr>
        <p:spPr>
          <a:xfrm>
            <a:off x="8366265" y="3047372"/>
            <a:ext cx="7269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pic>
        <p:nvPicPr>
          <p:cNvPr id="115" name="Google Shape;115;p2"/>
          <p:cNvPicPr preferRelativeResize="0"/>
          <p:nvPr/>
        </p:nvPicPr>
        <p:blipFill rotWithShape="1">
          <a:blip r:embed="rId3">
            <a:alphaModFix/>
          </a:blip>
          <a:srcRect/>
          <a:stretch/>
        </p:blipFill>
        <p:spPr>
          <a:xfrm>
            <a:off x="0" y="381000"/>
            <a:ext cx="9144000" cy="60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Discussion Forum Example</a:t>
            </a:r>
            <a:endParaRPr/>
          </a:p>
        </p:txBody>
      </p:sp>
      <p:sp>
        <p:nvSpPr>
          <p:cNvPr id="366" name="Google Shape;366;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367" name="Google Shape;367;p20"/>
          <p:cNvSpPr/>
          <p:nvPr/>
        </p:nvSpPr>
        <p:spPr>
          <a:xfrm>
            <a:off x="673100" y="1270000"/>
            <a:ext cx="6261100" cy="1752600"/>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In his early life, X had a reputation for drinking too much. Whether or not this affected his thinking is a question which should to be considered when asking questions about mormon theology ….. emoticonXBanghead. </a:t>
            </a:r>
            <a:endParaRPr/>
          </a:p>
        </p:txBody>
      </p:sp>
      <p:pic>
        <p:nvPicPr>
          <p:cNvPr id="368" name="Google Shape;368;p20"/>
          <p:cNvPicPr preferRelativeResize="0"/>
          <p:nvPr/>
        </p:nvPicPr>
        <p:blipFill rotWithShape="1">
          <a:blip r:embed="rId3">
            <a:alphaModFix/>
          </a:blip>
          <a:srcRect/>
          <a:stretch/>
        </p:blipFill>
        <p:spPr>
          <a:xfrm>
            <a:off x="12702" y="1757757"/>
            <a:ext cx="546049" cy="887621"/>
          </a:xfrm>
          <a:prstGeom prst="rect">
            <a:avLst/>
          </a:prstGeom>
          <a:noFill/>
          <a:ln>
            <a:noFill/>
          </a:ln>
        </p:spPr>
      </p:pic>
      <p:pic>
        <p:nvPicPr>
          <p:cNvPr id="369" name="Google Shape;369;p20"/>
          <p:cNvPicPr preferRelativeResize="0"/>
          <p:nvPr/>
        </p:nvPicPr>
        <p:blipFill rotWithShape="1">
          <a:blip r:embed="rId4">
            <a:alphaModFix/>
          </a:blip>
          <a:srcRect/>
          <a:stretch/>
        </p:blipFill>
        <p:spPr>
          <a:xfrm>
            <a:off x="1265748" y="3695156"/>
            <a:ext cx="574202" cy="887621"/>
          </a:xfrm>
          <a:prstGeom prst="rect">
            <a:avLst/>
          </a:prstGeom>
          <a:noFill/>
          <a:ln>
            <a:noFill/>
          </a:ln>
        </p:spPr>
      </p:pic>
      <p:sp>
        <p:nvSpPr>
          <p:cNvPr id="370" name="Google Shape;370;p20"/>
          <p:cNvSpPr/>
          <p:nvPr/>
        </p:nvSpPr>
        <p:spPr>
          <a:xfrm>
            <a:off x="1931370" y="3662924"/>
            <a:ext cx="5396530" cy="107057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p:txBody>
      </p:sp>
      <p:sp>
        <p:nvSpPr>
          <p:cNvPr id="371" name="Google Shape;371;p20"/>
          <p:cNvSpPr/>
          <p:nvPr/>
        </p:nvSpPr>
        <p:spPr>
          <a:xfrm>
            <a:off x="2160506" y="3717839"/>
            <a:ext cx="495149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Wow, that must be some good stuff he was drinking to keep him 'under the influence' for THAT long!! :p</a:t>
            </a:r>
            <a:endParaRPr/>
          </a:p>
        </p:txBody>
      </p:sp>
      <p:sp>
        <p:nvSpPr>
          <p:cNvPr id="372" name="Google Shape;372;p20"/>
          <p:cNvSpPr/>
          <p:nvPr/>
        </p:nvSpPr>
        <p:spPr>
          <a:xfrm>
            <a:off x="2463800" y="5208558"/>
            <a:ext cx="4749800" cy="887622"/>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Perhaps he was stoned on other drugs like the early writers of the bible. </a:t>
            </a:r>
            <a:endParaRPr sz="2000">
              <a:solidFill>
                <a:srgbClr val="000000"/>
              </a:solidFill>
              <a:latin typeface="Times New Roman"/>
              <a:ea typeface="Times New Roman"/>
              <a:cs typeface="Times New Roman"/>
              <a:sym typeface="Times New Roman"/>
            </a:endParaRPr>
          </a:p>
        </p:txBody>
      </p:sp>
      <p:pic>
        <p:nvPicPr>
          <p:cNvPr id="373" name="Google Shape;373;p20"/>
          <p:cNvPicPr preferRelativeResize="0"/>
          <p:nvPr/>
        </p:nvPicPr>
        <p:blipFill rotWithShape="1">
          <a:blip r:embed="rId3">
            <a:alphaModFix/>
          </a:blip>
          <a:srcRect/>
          <a:stretch/>
        </p:blipFill>
        <p:spPr>
          <a:xfrm>
            <a:off x="1803402" y="5208559"/>
            <a:ext cx="546049" cy="887621"/>
          </a:xfrm>
          <a:prstGeom prst="rect">
            <a:avLst/>
          </a:prstGeom>
          <a:noFill/>
          <a:ln>
            <a:noFill/>
          </a:ln>
        </p:spPr>
      </p:pic>
      <p:cxnSp>
        <p:nvCxnSpPr>
          <p:cNvPr id="374" name="Google Shape;374;p20"/>
          <p:cNvCxnSpPr/>
          <p:nvPr/>
        </p:nvCxnSpPr>
        <p:spPr>
          <a:xfrm rot="5400000" flipH="1">
            <a:off x="4295302" y="3170325"/>
            <a:ext cx="640200" cy="34500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5" name="Google Shape;375;p20"/>
          <p:cNvCxnSpPr/>
          <p:nvPr/>
        </p:nvCxnSpPr>
        <p:spPr>
          <a:xfrm rot="5400000" flipH="1">
            <a:off x="4224800" y="4797857"/>
            <a:ext cx="475200" cy="34620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376" name="Google Shape;376;p20"/>
          <p:cNvSpPr txBox="1"/>
          <p:nvPr/>
        </p:nvSpPr>
        <p:spPr>
          <a:xfrm>
            <a:off x="7696199" y="3912154"/>
            <a:ext cx="154940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current turn</a:t>
            </a:r>
            <a:endParaRPr sz="2000">
              <a:solidFill>
                <a:schemeClr val="dk1"/>
              </a:solidFill>
              <a:latin typeface="Times New Roman"/>
              <a:ea typeface="Times New Roman"/>
              <a:cs typeface="Times New Roman"/>
              <a:sym typeface="Times New Roman"/>
            </a:endParaRPr>
          </a:p>
        </p:txBody>
      </p:sp>
      <p:sp>
        <p:nvSpPr>
          <p:cNvPr id="377" name="Google Shape;377;p20"/>
          <p:cNvSpPr txBox="1"/>
          <p:nvPr/>
        </p:nvSpPr>
        <p:spPr>
          <a:xfrm>
            <a:off x="7675033" y="1793547"/>
            <a:ext cx="17483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prior turn</a:t>
            </a:r>
            <a:endParaRPr sz="2000">
              <a:solidFill>
                <a:schemeClr val="dk1"/>
              </a:solidFill>
              <a:latin typeface="Times New Roman"/>
              <a:ea typeface="Times New Roman"/>
              <a:cs typeface="Times New Roman"/>
              <a:sym typeface="Times New Roman"/>
            </a:endParaRPr>
          </a:p>
        </p:txBody>
      </p:sp>
      <p:sp>
        <p:nvSpPr>
          <p:cNvPr id="378" name="Google Shape;378;p20"/>
          <p:cNvSpPr txBox="1"/>
          <p:nvPr/>
        </p:nvSpPr>
        <p:spPr>
          <a:xfrm>
            <a:off x="7594599" y="5347254"/>
            <a:ext cx="154940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succeeding turn</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385" name="Google Shape;385;p21"/>
          <p:cNvSpPr txBox="1">
            <a:spLocks noGrp="1"/>
          </p:cNvSpPr>
          <p:nvPr>
            <p:ph type="body" idx="4294967295"/>
          </p:nvPr>
        </p:nvSpPr>
        <p:spPr>
          <a:xfrm>
            <a:off x="504825" y="1249363"/>
            <a:ext cx="8639175" cy="596265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Font typeface="Times New Roman"/>
              <a:buChar char="•"/>
            </a:pPr>
            <a:r>
              <a:rPr lang="en-US" sz="2800"/>
              <a:t>Twitter Corpus</a:t>
            </a:r>
            <a:endParaRPr/>
          </a:p>
          <a:p>
            <a:pPr marL="0" lvl="0" indent="0" algn="l" rtl="0">
              <a:lnSpc>
                <a:spcPct val="90000"/>
              </a:lnSpc>
              <a:spcBef>
                <a:spcPts val="480"/>
              </a:spcBef>
              <a:spcAft>
                <a:spcPts val="0"/>
              </a:spcAft>
              <a:buClr>
                <a:schemeClr val="dk1"/>
              </a:buClr>
              <a:buSzPts val="2400"/>
              <a:buFont typeface="Times New Roman"/>
              <a:buNone/>
            </a:pPr>
            <a:endParaRPr sz="2400"/>
          </a:p>
          <a:p>
            <a:pPr marL="0" lvl="0" indent="0" algn="l" rtl="0">
              <a:lnSpc>
                <a:spcPct val="90000"/>
              </a:lnSpc>
              <a:spcBef>
                <a:spcPts val="480"/>
              </a:spcBef>
              <a:spcAft>
                <a:spcPts val="0"/>
              </a:spcAft>
              <a:buClr>
                <a:schemeClr val="dk1"/>
              </a:buClr>
              <a:buSzPts val="2400"/>
              <a:buFont typeface="Times New Roman"/>
              <a:buNone/>
            </a:pPr>
            <a:endParaRPr sz="2400"/>
          </a:p>
          <a:p>
            <a:pPr marL="0" lvl="0" indent="0" algn="l" rtl="0">
              <a:lnSpc>
                <a:spcPct val="90000"/>
              </a:lnSpc>
              <a:spcBef>
                <a:spcPts val="480"/>
              </a:spcBef>
              <a:spcAft>
                <a:spcPts val="0"/>
              </a:spcAft>
              <a:buClr>
                <a:schemeClr val="dk1"/>
              </a:buClr>
              <a:buSzPts val="2400"/>
              <a:buFont typeface="Times New Roman"/>
              <a:buNone/>
            </a:pPr>
            <a:endParaRPr sz="2400"/>
          </a:p>
          <a:p>
            <a:pPr marL="0" lvl="0" indent="0" algn="l" rtl="0">
              <a:lnSpc>
                <a:spcPct val="90000"/>
              </a:lnSpc>
              <a:spcBef>
                <a:spcPts val="480"/>
              </a:spcBef>
              <a:spcAft>
                <a:spcPts val="0"/>
              </a:spcAft>
              <a:buClr>
                <a:schemeClr val="dk1"/>
              </a:buClr>
              <a:buSzPts val="2400"/>
              <a:buFont typeface="Times New Roman"/>
              <a:buNone/>
            </a:pPr>
            <a:endParaRPr sz="2400"/>
          </a:p>
          <a:p>
            <a:pPr marL="457200" lvl="1" indent="0" algn="l" rtl="0">
              <a:lnSpc>
                <a:spcPct val="90000"/>
              </a:lnSpc>
              <a:spcBef>
                <a:spcPts val="480"/>
              </a:spcBef>
              <a:spcAft>
                <a:spcPts val="0"/>
              </a:spcAft>
              <a:buClr>
                <a:schemeClr val="dk1"/>
              </a:buClr>
              <a:buSzPts val="2400"/>
              <a:buFont typeface="Times New Roman"/>
              <a:buNone/>
            </a:pPr>
            <a:endParaRPr sz="2400"/>
          </a:p>
          <a:p>
            <a:pPr marL="457200" lvl="1" indent="0" algn="l" rtl="0">
              <a:lnSpc>
                <a:spcPct val="90000"/>
              </a:lnSpc>
              <a:spcBef>
                <a:spcPts val="480"/>
              </a:spcBef>
              <a:spcAft>
                <a:spcPts val="0"/>
              </a:spcAft>
              <a:buClr>
                <a:schemeClr val="dk1"/>
              </a:buClr>
              <a:buSzPts val="2400"/>
              <a:buFont typeface="Times New Roman"/>
              <a:buNone/>
            </a:pPr>
            <a:endParaRPr sz="2400"/>
          </a:p>
          <a:p>
            <a:pPr marL="742950" lvl="1" indent="-285750" algn="l" rtl="0">
              <a:lnSpc>
                <a:spcPct val="90000"/>
              </a:lnSpc>
              <a:spcBef>
                <a:spcPts val="480"/>
              </a:spcBef>
              <a:spcAft>
                <a:spcPts val="0"/>
              </a:spcAft>
              <a:buClr>
                <a:schemeClr val="dk1"/>
              </a:buClr>
              <a:buSzPts val="2400"/>
              <a:buFont typeface="Times New Roman"/>
              <a:buChar char="–"/>
            </a:pPr>
            <a:r>
              <a:rPr lang="en-US"/>
              <a:t>``reply_to(@user)’’ to detect reply; collect the full thread</a:t>
            </a:r>
            <a:endParaRPr/>
          </a:p>
          <a:p>
            <a:pPr marL="742950" lvl="1" indent="-285750" algn="l" rtl="0">
              <a:lnSpc>
                <a:spcPct val="90000"/>
              </a:lnSpc>
              <a:spcBef>
                <a:spcPts val="480"/>
              </a:spcBef>
              <a:spcAft>
                <a:spcPts val="0"/>
              </a:spcAft>
              <a:buClr>
                <a:schemeClr val="dk1"/>
              </a:buClr>
              <a:buSzPts val="2400"/>
              <a:buFont typeface="Times New Roman"/>
              <a:buChar char="–"/>
            </a:pPr>
            <a:r>
              <a:rPr lang="en-US" b="1"/>
              <a:t>Self-labeled corpus </a:t>
            </a:r>
            <a:r>
              <a:rPr lang="en-US"/>
              <a:t>(provided by the tweet authors using hashtags) </a:t>
            </a:r>
            <a:endParaRPr/>
          </a:p>
          <a:p>
            <a:pPr marL="914400" lvl="2" indent="0" algn="l" rtl="0">
              <a:lnSpc>
                <a:spcPct val="90000"/>
              </a:lnSpc>
              <a:spcBef>
                <a:spcPts val="480"/>
              </a:spcBef>
              <a:spcAft>
                <a:spcPts val="0"/>
              </a:spcAft>
              <a:buClr>
                <a:schemeClr val="dk1"/>
              </a:buClr>
              <a:buSzPts val="2400"/>
              <a:buFont typeface="Times New Roman"/>
              <a:buNone/>
            </a:pPr>
            <a:r>
              <a:rPr lang="en-US"/>
              <a:t>  </a:t>
            </a:r>
            <a:r>
              <a:rPr lang="en-US" sz="2000"/>
              <a:t>S: #sarcasm, #sarcastic </a:t>
            </a:r>
            <a:endParaRPr sz="2000"/>
          </a:p>
          <a:p>
            <a:pPr marL="914400" lvl="2" indent="0" algn="l" rtl="0">
              <a:lnSpc>
                <a:spcPct val="90000"/>
              </a:lnSpc>
              <a:spcBef>
                <a:spcPts val="400"/>
              </a:spcBef>
              <a:spcAft>
                <a:spcPts val="0"/>
              </a:spcAft>
              <a:buClr>
                <a:schemeClr val="dk1"/>
              </a:buClr>
              <a:buSzPts val="2000"/>
              <a:buFont typeface="Times New Roman"/>
              <a:buNone/>
            </a:pPr>
            <a:r>
              <a:rPr lang="en-US" sz="2000"/>
              <a:t>  NS: #love, #hate, … [González-Ibáñez et al. 2011]</a:t>
            </a:r>
            <a:endParaRPr/>
          </a:p>
          <a:p>
            <a:pPr marL="742950" lvl="1" indent="-285750" algn="l" rtl="0">
              <a:lnSpc>
                <a:spcPct val="90000"/>
              </a:lnSpc>
              <a:spcBef>
                <a:spcPts val="480"/>
              </a:spcBef>
              <a:spcAft>
                <a:spcPts val="0"/>
              </a:spcAft>
              <a:buClr>
                <a:schemeClr val="dk1"/>
              </a:buClr>
              <a:buSzPts val="2400"/>
              <a:buFont typeface="Times New Roman"/>
              <a:buChar char="–"/>
            </a:pPr>
            <a:r>
              <a:rPr lang="en-US"/>
              <a:t>25K instances (12K S/13K NS; 30% with &gt; 1 context utterance)</a:t>
            </a:r>
            <a:endParaRPr/>
          </a:p>
        </p:txBody>
      </p:sp>
      <p:sp>
        <p:nvSpPr>
          <p:cNvPr id="386" name="Google Shape;386;p21"/>
          <p:cNvSpPr/>
          <p:nvPr/>
        </p:nvSpPr>
        <p:spPr>
          <a:xfrm>
            <a:off x="1113622" y="3787658"/>
            <a:ext cx="2490283" cy="353809"/>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87" name="Google Shape;387;p21"/>
          <p:cNvSpPr/>
          <p:nvPr/>
        </p:nvSpPr>
        <p:spPr>
          <a:xfrm>
            <a:off x="1128166" y="1934955"/>
            <a:ext cx="2434529" cy="353809"/>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88" name="Google Shape;388;p21"/>
          <p:cNvSpPr txBox="1"/>
          <p:nvPr/>
        </p:nvSpPr>
        <p:spPr>
          <a:xfrm>
            <a:off x="5166336" y="2373822"/>
            <a:ext cx="30124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Context (prior turn(s))</a:t>
            </a:r>
            <a:endParaRPr sz="2000">
              <a:solidFill>
                <a:schemeClr val="dk1"/>
              </a:solidFill>
              <a:latin typeface="Times New Roman"/>
              <a:ea typeface="Times New Roman"/>
              <a:cs typeface="Times New Roman"/>
              <a:sym typeface="Times New Roman"/>
            </a:endParaRPr>
          </a:p>
        </p:txBody>
      </p:sp>
      <p:sp>
        <p:nvSpPr>
          <p:cNvPr id="389" name="Google Shape;389;p21"/>
          <p:cNvSpPr txBox="1"/>
          <p:nvPr/>
        </p:nvSpPr>
        <p:spPr>
          <a:xfrm>
            <a:off x="5177249" y="3617520"/>
            <a:ext cx="28618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Current turn (S or NS)</a:t>
            </a:r>
            <a:endParaRPr sz="2000">
              <a:solidFill>
                <a:schemeClr val="dk1"/>
              </a:solidFill>
              <a:latin typeface="Times New Roman"/>
              <a:ea typeface="Times New Roman"/>
              <a:cs typeface="Times New Roman"/>
              <a:sym typeface="Times New Roman"/>
            </a:endParaRPr>
          </a:p>
        </p:txBody>
      </p:sp>
      <p:sp>
        <p:nvSpPr>
          <p:cNvPr id="390" name="Google Shape;390;p21"/>
          <p:cNvSpPr/>
          <p:nvPr/>
        </p:nvSpPr>
        <p:spPr>
          <a:xfrm>
            <a:off x="1128166" y="3009052"/>
            <a:ext cx="2434529" cy="353809"/>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91" name="Google Shape;391;p21"/>
          <p:cNvSpPr/>
          <p:nvPr/>
        </p:nvSpPr>
        <p:spPr>
          <a:xfrm>
            <a:off x="4216400" y="1922255"/>
            <a:ext cx="712914" cy="1481345"/>
          </a:xfrm>
          <a:prstGeom prst="rightBrace">
            <a:avLst>
              <a:gd name="adj1" fmla="val 8333"/>
              <a:gd name="adj2" fmla="val 50000"/>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p:txBody>
      </p:sp>
      <p:cxnSp>
        <p:nvCxnSpPr>
          <p:cNvPr id="392" name="Google Shape;392;p21"/>
          <p:cNvCxnSpPr/>
          <p:nvPr/>
        </p:nvCxnSpPr>
        <p:spPr>
          <a:xfrm rot="5400000" flipH="1">
            <a:off x="2425573" y="3458627"/>
            <a:ext cx="353700" cy="268800"/>
          </a:xfrm>
          <a:prstGeom prst="curvedConnector3">
            <a:avLst>
              <a:gd name="adj1" fmla="val 49983"/>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93" name="Google Shape;393;p21"/>
          <p:cNvCxnSpPr/>
          <p:nvPr/>
        </p:nvCxnSpPr>
        <p:spPr>
          <a:xfrm rot="5400000" flipH="1">
            <a:off x="2060076" y="2462301"/>
            <a:ext cx="325800" cy="134400"/>
          </a:xfrm>
          <a:prstGeom prst="curvedConnector3">
            <a:avLst>
              <a:gd name="adj1" fmla="val 49985"/>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394" name="Google Shape;394;p21"/>
          <p:cNvSpPr txBox="1"/>
          <p:nvPr/>
        </p:nvSpPr>
        <p:spPr>
          <a:xfrm>
            <a:off x="2130351" y="2568788"/>
            <a:ext cx="4232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395" name="Google Shape;395;p2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Data and Annotations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1" indent="0" algn="ctr" rtl="0">
              <a:spcBef>
                <a:spcPts val="0"/>
              </a:spcBef>
              <a:spcAft>
                <a:spcPts val="0"/>
              </a:spcAft>
              <a:buNone/>
            </a:pPr>
            <a:r>
              <a:rPr lang="en-US">
                <a:solidFill>
                  <a:schemeClr val="lt1"/>
                </a:solidFill>
              </a:rPr>
              <a:t>Data a</a:t>
            </a:r>
            <a:r>
              <a:rPr lang="en-US"/>
              <a:t>Internet Argument Corpus</a:t>
            </a:r>
            <a:r>
              <a:rPr lang="en-US" baseline="-25000"/>
              <a:t>v2</a:t>
            </a:r>
            <a:r>
              <a:rPr lang="en-US"/>
              <a:t> </a:t>
            </a:r>
            <a:r>
              <a:rPr lang="en-US" sz="2400" b="0"/>
              <a:t>([Oraby et al, 2016], Discussion forum</a:t>
            </a:r>
            <a:endParaRPr>
              <a:solidFill>
                <a:schemeClr val="lt1"/>
              </a:solidFill>
            </a:endParaRPr>
          </a:p>
        </p:txBody>
      </p:sp>
      <p:sp>
        <p:nvSpPr>
          <p:cNvPr id="402" name="Google Shape;402;p2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127000" algn="l" rtl="0">
              <a:spcBef>
                <a:spcPts val="0"/>
              </a:spcBef>
              <a:spcAft>
                <a:spcPts val="0"/>
              </a:spcAft>
              <a:buClr>
                <a:schemeClr val="dk1"/>
              </a:buClr>
              <a:buSzPts val="3400"/>
              <a:buFont typeface="Times New Roman"/>
              <a:buNone/>
            </a:pPr>
            <a:endParaRPr sz="3400"/>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742950" lvl="1" indent="-133350" algn="l" rtl="0">
              <a:spcBef>
                <a:spcPts val="480"/>
              </a:spcBef>
              <a:spcAft>
                <a:spcPts val="0"/>
              </a:spcAft>
              <a:buClr>
                <a:schemeClr val="dk1"/>
              </a:buClr>
              <a:buSzPts val="2400"/>
              <a:buFont typeface="Times New Roman"/>
              <a:buNone/>
            </a:pPr>
            <a:endParaRPr sz="2400" b="1"/>
          </a:p>
          <a:p>
            <a:pPr marL="742950" lvl="1" indent="-285750" algn="l" rtl="0">
              <a:spcBef>
                <a:spcPts val="480"/>
              </a:spcBef>
              <a:spcAft>
                <a:spcPts val="0"/>
              </a:spcAft>
              <a:buClr>
                <a:schemeClr val="dk1"/>
              </a:buClr>
              <a:buSzPts val="2400"/>
              <a:buFont typeface="Times New Roman"/>
              <a:buChar char="-"/>
            </a:pPr>
            <a:r>
              <a:rPr lang="en-US" sz="2400" b="1"/>
              <a:t>Annotated by crowdsourcing </a:t>
            </a:r>
            <a:r>
              <a:rPr lang="en-US" sz="2400"/>
              <a:t>at </a:t>
            </a:r>
            <a:r>
              <a:rPr lang="en-US" sz="2400" i="1"/>
              <a:t>comment level</a:t>
            </a:r>
            <a:r>
              <a:rPr lang="en-US" sz="2400"/>
              <a:t>: </a:t>
            </a:r>
            <a:r>
              <a:rPr lang="en-US" sz="2400" b="1" i="1"/>
              <a:t>perceived sarcasm</a:t>
            </a:r>
            <a:r>
              <a:rPr lang="en-US" sz="2400"/>
              <a:t>! (4950 Instances) </a:t>
            </a:r>
            <a:endParaRPr/>
          </a:p>
          <a:p>
            <a:pPr marL="1143000" lvl="2" indent="-228600" algn="l" rtl="0">
              <a:spcBef>
                <a:spcPts val="480"/>
              </a:spcBef>
              <a:spcAft>
                <a:spcPts val="0"/>
              </a:spcAft>
              <a:buClr>
                <a:schemeClr val="dk1"/>
              </a:buClr>
              <a:buSzPts val="2400"/>
              <a:buFont typeface="Times New Roman"/>
              <a:buChar char="•"/>
            </a:pPr>
            <a:r>
              <a:rPr lang="en-US"/>
              <a:t>Balanced between S/NS</a:t>
            </a:r>
            <a:endParaRPr/>
          </a:p>
          <a:p>
            <a:pPr marL="1143000" lvl="2" indent="-228600" algn="l" rtl="0">
              <a:spcBef>
                <a:spcPts val="480"/>
              </a:spcBef>
              <a:spcAft>
                <a:spcPts val="0"/>
              </a:spcAft>
              <a:buClr>
                <a:schemeClr val="dk1"/>
              </a:buClr>
              <a:buSzPts val="2400"/>
              <a:buFont typeface="Times New Roman"/>
              <a:buChar char="•"/>
            </a:pPr>
            <a:r>
              <a:rPr lang="en-US"/>
              <a:t>Comments between 3-7 sentences long</a:t>
            </a:r>
            <a:endParaRPr/>
          </a:p>
          <a:p>
            <a:pPr marL="1143000" lvl="2" indent="-228600" algn="l" rtl="0">
              <a:spcBef>
                <a:spcPts val="480"/>
              </a:spcBef>
              <a:spcAft>
                <a:spcPts val="0"/>
              </a:spcAft>
              <a:buClr>
                <a:schemeClr val="dk1"/>
              </a:buClr>
              <a:buSzPts val="2400"/>
              <a:buFont typeface="Times New Roman"/>
              <a:buChar char="•"/>
            </a:pPr>
            <a:r>
              <a:rPr lang="en-US"/>
              <a:t>3 types of sarcasm: </a:t>
            </a:r>
            <a:r>
              <a:rPr lang="en-US" b="1" i="1"/>
              <a:t>General, Rhetorical Question, Hyperbole</a:t>
            </a:r>
            <a:endParaRPr/>
          </a:p>
          <a:p>
            <a:pPr marL="1143000" lvl="2" indent="-76200" algn="l" rtl="0">
              <a:spcBef>
                <a:spcPts val="480"/>
              </a:spcBef>
              <a:spcAft>
                <a:spcPts val="0"/>
              </a:spcAft>
              <a:buClr>
                <a:schemeClr val="dk1"/>
              </a:buClr>
              <a:buSzPts val="24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
        <p:nvSpPr>
          <p:cNvPr id="403" name="Google Shape;403;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404" name="Google Shape;404;p22"/>
          <p:cNvSpPr/>
          <p:nvPr/>
        </p:nvSpPr>
        <p:spPr>
          <a:xfrm>
            <a:off x="1340622" y="2504372"/>
            <a:ext cx="2437364" cy="477290"/>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a:solidFill>
                  <a:srgbClr val="000000"/>
                </a:solidFill>
                <a:latin typeface="Times New Roman"/>
                <a:ea typeface="Times New Roman"/>
                <a:cs typeface="Times New Roman"/>
                <a:sym typeface="Times New Roman"/>
              </a:rPr>
              <a:t>.</a:t>
            </a:r>
            <a:endParaRPr sz="1800">
              <a:solidFill>
                <a:srgbClr val="000000"/>
              </a:solidFill>
              <a:latin typeface="Times New Roman"/>
              <a:ea typeface="Times New Roman"/>
              <a:cs typeface="Times New Roman"/>
              <a:sym typeface="Times New Roman"/>
            </a:endParaRPr>
          </a:p>
        </p:txBody>
      </p:sp>
      <p:sp>
        <p:nvSpPr>
          <p:cNvPr id="405" name="Google Shape;405;p22"/>
          <p:cNvSpPr/>
          <p:nvPr/>
        </p:nvSpPr>
        <p:spPr>
          <a:xfrm>
            <a:off x="1340622" y="1458393"/>
            <a:ext cx="2382795" cy="477290"/>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406" name="Google Shape;406;p22"/>
          <p:cNvSpPr txBox="1"/>
          <p:nvPr/>
        </p:nvSpPr>
        <p:spPr>
          <a:xfrm>
            <a:off x="3881148" y="1862324"/>
            <a:ext cx="21252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Prior turn</a:t>
            </a:r>
            <a:endParaRPr sz="2000">
              <a:solidFill>
                <a:schemeClr val="dk1"/>
              </a:solidFill>
              <a:latin typeface="Times New Roman"/>
              <a:ea typeface="Times New Roman"/>
              <a:cs typeface="Times New Roman"/>
              <a:sym typeface="Times New Roman"/>
            </a:endParaRPr>
          </a:p>
        </p:txBody>
      </p:sp>
      <p:sp>
        <p:nvSpPr>
          <p:cNvPr id="407" name="Google Shape;407;p22"/>
          <p:cNvSpPr txBox="1"/>
          <p:nvPr/>
        </p:nvSpPr>
        <p:spPr>
          <a:xfrm>
            <a:off x="4045449" y="2579846"/>
            <a:ext cx="331224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Current turn (S or NS)</a:t>
            </a:r>
            <a:endParaRPr sz="2000">
              <a:solidFill>
                <a:schemeClr val="dk1"/>
              </a:solidFill>
              <a:latin typeface="Times New Roman"/>
              <a:ea typeface="Times New Roman"/>
              <a:cs typeface="Times New Roman"/>
              <a:sym typeface="Times New Roman"/>
            </a:endParaRPr>
          </a:p>
        </p:txBody>
      </p:sp>
      <p:cxnSp>
        <p:nvCxnSpPr>
          <p:cNvPr id="408" name="Google Shape;408;p22"/>
          <p:cNvCxnSpPr/>
          <p:nvPr/>
        </p:nvCxnSpPr>
        <p:spPr>
          <a:xfrm rot="5400000" flipH="1">
            <a:off x="2571636" y="2124502"/>
            <a:ext cx="616200" cy="268800"/>
          </a:xfrm>
          <a:prstGeom prst="curvedConnector3">
            <a:avLst>
              <a:gd name="adj1" fmla="val 14268"/>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3"/>
          <p:cNvSpPr txBox="1">
            <a:spLocks noGrp="1"/>
          </p:cNvSpPr>
          <p:nvPr>
            <p:ph type="title"/>
          </p:nvPr>
        </p:nvSpPr>
        <p:spPr>
          <a:xfrm>
            <a:off x="0" y="4548"/>
            <a:ext cx="9144000" cy="9747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solidFill>
                <a:srgbClr val="0070C0"/>
              </a:solidFill>
            </a:endParaRPr>
          </a:p>
        </p:txBody>
      </p:sp>
      <p:sp>
        <p:nvSpPr>
          <p:cNvPr id="415" name="Google Shape;415;p23"/>
          <p:cNvSpPr txBox="1">
            <a:spLocks noGrp="1"/>
          </p:cNvSpPr>
          <p:nvPr>
            <p:ph type="body" idx="1"/>
          </p:nvPr>
        </p:nvSpPr>
        <p:spPr>
          <a:xfrm>
            <a:off x="313553" y="1223748"/>
            <a:ext cx="8577281" cy="5726327"/>
          </a:xfrm>
          <a:prstGeom prst="rect">
            <a:avLst/>
          </a:prstGeom>
          <a:noFill/>
          <a:ln>
            <a:noFill/>
          </a:ln>
        </p:spPr>
        <p:txBody>
          <a:bodyPr spcFirstLastPara="1" wrap="square" lIns="91425" tIns="45700" rIns="91425" bIns="45700" anchor="t" anchorCtr="0">
            <a:normAutofit/>
          </a:bodyPr>
          <a:lstStyle/>
          <a:p>
            <a:pPr marL="342900" lvl="1" indent="-342900" algn="l" rtl="0">
              <a:spcBef>
                <a:spcPts val="0"/>
              </a:spcBef>
              <a:spcAft>
                <a:spcPts val="0"/>
              </a:spcAft>
              <a:buClr>
                <a:schemeClr val="dk1"/>
              </a:buClr>
              <a:buSzPts val="3400"/>
              <a:buFont typeface="Arial"/>
              <a:buChar char="•"/>
            </a:pPr>
            <a:r>
              <a:rPr lang="en-US" sz="3400"/>
              <a:t>IAC</a:t>
            </a:r>
            <a:r>
              <a:rPr lang="en-US" sz="3400" baseline="-25000"/>
              <a:t>v2</a:t>
            </a:r>
            <a:r>
              <a:rPr lang="en-US" sz="3400"/>
              <a:t>  and IAC+</a:t>
            </a:r>
            <a:r>
              <a:rPr lang="en-US" sz="3400" baseline="-25000"/>
              <a:t>v2</a:t>
            </a:r>
            <a:r>
              <a:rPr lang="en-US" sz="3400"/>
              <a:t> (Discussion forum)</a:t>
            </a:r>
            <a:endParaRPr sz="2400"/>
          </a:p>
          <a:p>
            <a:pPr marL="342900" lvl="0" indent="-127000" algn="l" rtl="0">
              <a:spcBef>
                <a:spcPts val="680"/>
              </a:spcBef>
              <a:spcAft>
                <a:spcPts val="0"/>
              </a:spcAft>
              <a:buClr>
                <a:schemeClr val="dk1"/>
              </a:buClr>
              <a:buSzPts val="3400"/>
              <a:buFont typeface="Times New Roman"/>
              <a:buNone/>
            </a:pPr>
            <a:endParaRPr sz="3400"/>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742950" lvl="1" indent="-285750" algn="l" rtl="0">
              <a:spcBef>
                <a:spcPts val="480"/>
              </a:spcBef>
              <a:spcAft>
                <a:spcPts val="0"/>
              </a:spcAft>
              <a:buClr>
                <a:schemeClr val="dk1"/>
              </a:buClr>
              <a:buSzPts val="2400"/>
              <a:buFont typeface="Times New Roman"/>
              <a:buChar char="-"/>
            </a:pPr>
            <a:r>
              <a:rPr lang="en-US" sz="2400"/>
              <a:t>Built a subset that includes succeeding turns (2900 Instances)</a:t>
            </a:r>
            <a:endParaRPr/>
          </a:p>
          <a:p>
            <a:pPr marL="1143000" lvl="2" indent="-228600" algn="l" rtl="0">
              <a:spcBef>
                <a:spcPts val="480"/>
              </a:spcBef>
              <a:spcAft>
                <a:spcPts val="0"/>
              </a:spcAft>
              <a:buClr>
                <a:schemeClr val="dk1"/>
              </a:buClr>
              <a:buSzPts val="2400"/>
              <a:buFont typeface="Times New Roman"/>
              <a:buChar char="•"/>
            </a:pPr>
            <a:r>
              <a:rPr lang="en-US"/>
              <a:t>Balanced between Sarcastic/Non-Sarcastic</a:t>
            </a:r>
            <a:endParaRPr/>
          </a:p>
          <a:p>
            <a:pPr marL="1143000" lvl="2" indent="-228600" algn="l" rtl="0">
              <a:spcBef>
                <a:spcPts val="480"/>
              </a:spcBef>
              <a:spcAft>
                <a:spcPts val="0"/>
              </a:spcAft>
              <a:buClr>
                <a:schemeClr val="dk1"/>
              </a:buClr>
              <a:buSzPts val="2400"/>
              <a:buFont typeface="Times New Roman"/>
              <a:buChar char="•"/>
            </a:pPr>
            <a:r>
              <a:rPr lang="en-US"/>
              <a:t>Comments between 3-7 sentences long</a:t>
            </a:r>
            <a:endParaRPr/>
          </a:p>
          <a:p>
            <a:pPr marL="1143000" lvl="2" indent="-228600" algn="l" rtl="0">
              <a:spcBef>
                <a:spcPts val="480"/>
              </a:spcBef>
              <a:spcAft>
                <a:spcPts val="0"/>
              </a:spcAft>
              <a:buClr>
                <a:schemeClr val="dk1"/>
              </a:buClr>
              <a:buSzPts val="2400"/>
              <a:buFont typeface="Times New Roman"/>
              <a:buChar char="•"/>
            </a:pPr>
            <a:r>
              <a:rPr lang="en-US"/>
              <a:t>3 types of sarcasm: General, Rhetorical Question, Hyperbole</a:t>
            </a:r>
            <a:endParaRPr/>
          </a:p>
          <a:p>
            <a:pPr marL="1143000" lvl="2" indent="-76200" algn="l" rtl="0">
              <a:spcBef>
                <a:spcPts val="480"/>
              </a:spcBef>
              <a:spcAft>
                <a:spcPts val="0"/>
              </a:spcAft>
              <a:buClr>
                <a:schemeClr val="dk1"/>
              </a:buClr>
              <a:buSzPts val="24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
        <p:nvSpPr>
          <p:cNvPr id="416" name="Google Shape;416;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417" name="Google Shape;417;p23"/>
          <p:cNvSpPr/>
          <p:nvPr/>
        </p:nvSpPr>
        <p:spPr>
          <a:xfrm>
            <a:off x="1581922" y="2735928"/>
            <a:ext cx="2437364" cy="477290"/>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p:txBody>
      </p:sp>
      <p:sp>
        <p:nvSpPr>
          <p:cNvPr id="418" name="Google Shape;418;p23"/>
          <p:cNvSpPr/>
          <p:nvPr/>
        </p:nvSpPr>
        <p:spPr>
          <a:xfrm>
            <a:off x="1264422" y="1893497"/>
            <a:ext cx="2382795" cy="477290"/>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419" name="Google Shape;419;p23"/>
          <p:cNvSpPr txBox="1"/>
          <p:nvPr/>
        </p:nvSpPr>
        <p:spPr>
          <a:xfrm>
            <a:off x="5159658" y="1820222"/>
            <a:ext cx="21252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Prior turn</a:t>
            </a:r>
            <a:endParaRPr sz="2400">
              <a:solidFill>
                <a:schemeClr val="dk1"/>
              </a:solidFill>
              <a:latin typeface="Times New Roman"/>
              <a:ea typeface="Times New Roman"/>
              <a:cs typeface="Times New Roman"/>
              <a:sym typeface="Times New Roman"/>
            </a:endParaRPr>
          </a:p>
        </p:txBody>
      </p:sp>
      <p:sp>
        <p:nvSpPr>
          <p:cNvPr id="420" name="Google Shape;420;p23"/>
          <p:cNvSpPr txBox="1"/>
          <p:nvPr/>
        </p:nvSpPr>
        <p:spPr>
          <a:xfrm>
            <a:off x="5159658" y="2685272"/>
            <a:ext cx="33122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Current turn (S or NS)</a:t>
            </a:r>
            <a:endParaRPr sz="2400">
              <a:solidFill>
                <a:schemeClr val="dk1"/>
              </a:solidFill>
              <a:latin typeface="Times New Roman"/>
              <a:ea typeface="Times New Roman"/>
              <a:cs typeface="Times New Roman"/>
              <a:sym typeface="Times New Roman"/>
            </a:endParaRPr>
          </a:p>
        </p:txBody>
      </p:sp>
      <p:cxnSp>
        <p:nvCxnSpPr>
          <p:cNvPr id="421" name="Google Shape;421;p23"/>
          <p:cNvCxnSpPr/>
          <p:nvPr/>
        </p:nvCxnSpPr>
        <p:spPr>
          <a:xfrm rot="5400000" flipH="1">
            <a:off x="2572204" y="2419800"/>
            <a:ext cx="382200" cy="188400"/>
          </a:xfrm>
          <a:prstGeom prst="curvedConnector3">
            <a:avLst>
              <a:gd name="adj1" fmla="val 49985"/>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422" name="Google Shape;422;p23"/>
          <p:cNvSpPr/>
          <p:nvPr/>
        </p:nvSpPr>
        <p:spPr>
          <a:xfrm>
            <a:off x="2049419" y="3538827"/>
            <a:ext cx="2382795" cy="477290"/>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cxnSp>
        <p:nvCxnSpPr>
          <p:cNvPr id="423" name="Google Shape;423;p23"/>
          <p:cNvCxnSpPr/>
          <p:nvPr/>
        </p:nvCxnSpPr>
        <p:spPr>
          <a:xfrm rot="5400000" flipH="1">
            <a:off x="2891793" y="3283517"/>
            <a:ext cx="382200" cy="188400"/>
          </a:xfrm>
          <a:prstGeom prst="curvedConnector3">
            <a:avLst>
              <a:gd name="adj1" fmla="val 49985"/>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424" name="Google Shape;424;p23"/>
          <p:cNvSpPr txBox="1"/>
          <p:nvPr/>
        </p:nvSpPr>
        <p:spPr>
          <a:xfrm>
            <a:off x="5301780" y="3488027"/>
            <a:ext cx="25028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Succeeding turn</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1" indent="0" algn="ctr" rtl="0">
              <a:spcBef>
                <a:spcPts val="0"/>
              </a:spcBef>
              <a:spcAft>
                <a:spcPts val="0"/>
              </a:spcAft>
              <a:buNone/>
            </a:pPr>
            <a:r>
              <a:rPr lang="en-US">
                <a:solidFill>
                  <a:schemeClr val="lt1"/>
                </a:solidFill>
              </a:rPr>
              <a:t>Data an</a:t>
            </a:r>
            <a:r>
              <a:rPr lang="en-US"/>
              <a:t>Reddit Corpus </a:t>
            </a:r>
            <a:r>
              <a:rPr lang="en-US" sz="2400" b="0"/>
              <a:t>([Khodak et al. 2017], Discussion forum)</a:t>
            </a:r>
            <a:r>
              <a:rPr lang="en-US">
                <a:solidFill>
                  <a:schemeClr val="lt1"/>
                </a:solidFill>
              </a:rPr>
              <a:t>d Annotations</a:t>
            </a:r>
            <a:endParaRPr>
              <a:solidFill>
                <a:schemeClr val="lt1"/>
              </a:solidFill>
            </a:endParaRPr>
          </a:p>
        </p:txBody>
      </p:sp>
      <p:sp>
        <p:nvSpPr>
          <p:cNvPr id="431" name="Google Shape;431;p2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127000" algn="l" rtl="0">
              <a:spcBef>
                <a:spcPts val="0"/>
              </a:spcBef>
              <a:spcAft>
                <a:spcPts val="0"/>
              </a:spcAft>
              <a:buClr>
                <a:schemeClr val="dk1"/>
              </a:buClr>
              <a:buSzPts val="3400"/>
              <a:buFont typeface="Times New Roman"/>
              <a:buNone/>
            </a:pPr>
            <a:endParaRPr sz="3400"/>
          </a:p>
          <a:p>
            <a:pPr marL="0" lvl="0" indent="0" algn="l" rtl="0">
              <a:spcBef>
                <a:spcPts val="56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a:p>
            <a:pPr marL="457200" lvl="1" indent="0" algn="l" rtl="0">
              <a:spcBef>
                <a:spcPts val="680"/>
              </a:spcBef>
              <a:spcAft>
                <a:spcPts val="0"/>
              </a:spcAft>
              <a:buClr>
                <a:schemeClr val="dk1"/>
              </a:buClr>
              <a:buSzPts val="3400"/>
              <a:buFont typeface="Times New Roman"/>
              <a:buNone/>
            </a:pPr>
            <a:endParaRPr sz="3400"/>
          </a:p>
          <a:p>
            <a:pPr marL="742950" lvl="1" indent="-285750" algn="l" rtl="0">
              <a:spcBef>
                <a:spcPts val="480"/>
              </a:spcBef>
              <a:spcAft>
                <a:spcPts val="0"/>
              </a:spcAft>
              <a:buClr>
                <a:schemeClr val="dk1"/>
              </a:buClr>
              <a:buSzPts val="2400"/>
              <a:buFont typeface="Times New Roman"/>
              <a:buChar char="–"/>
            </a:pPr>
            <a:r>
              <a:rPr lang="en-US" sz="2400" b="1"/>
              <a:t>Self-labeled</a:t>
            </a:r>
            <a:r>
              <a:rPr lang="en-US" sz="2400"/>
              <a:t> corpus, annotated at comment level (``\s marker added by speaker)</a:t>
            </a:r>
            <a:endParaRPr/>
          </a:p>
          <a:p>
            <a:pPr marL="742950" lvl="1" indent="-285750" algn="l" rtl="0">
              <a:spcBef>
                <a:spcPts val="480"/>
              </a:spcBef>
              <a:spcAft>
                <a:spcPts val="0"/>
              </a:spcAft>
              <a:buClr>
                <a:schemeClr val="dk1"/>
              </a:buClr>
              <a:buSzPts val="2400"/>
              <a:buFont typeface="Times New Roman"/>
              <a:buChar char="–"/>
            </a:pPr>
            <a:r>
              <a:rPr lang="en-US" sz="2400"/>
              <a:t>Collected subset of 50K instances </a:t>
            </a:r>
            <a:endParaRPr/>
          </a:p>
          <a:p>
            <a:pPr marL="1143000" lvl="2" indent="-228600" algn="l" rtl="0">
              <a:spcBef>
                <a:spcPts val="480"/>
              </a:spcBef>
              <a:spcAft>
                <a:spcPts val="0"/>
              </a:spcAft>
              <a:buClr>
                <a:schemeClr val="dk1"/>
              </a:buClr>
              <a:buSzPts val="2400"/>
              <a:buFont typeface="Times New Roman"/>
              <a:buChar char="•"/>
            </a:pPr>
            <a:r>
              <a:rPr lang="en-US"/>
              <a:t>Balanced between Sarcastic/Non-Sarcastic</a:t>
            </a:r>
            <a:endParaRPr/>
          </a:p>
          <a:p>
            <a:pPr marL="1143000" lvl="2" indent="-228600" algn="l" rtl="0">
              <a:spcBef>
                <a:spcPts val="480"/>
              </a:spcBef>
              <a:spcAft>
                <a:spcPts val="0"/>
              </a:spcAft>
              <a:buClr>
                <a:schemeClr val="dk1"/>
              </a:buClr>
              <a:buSzPts val="2400"/>
              <a:buFont typeface="Times New Roman"/>
              <a:buChar char="•"/>
            </a:pPr>
            <a:r>
              <a:rPr lang="en-US"/>
              <a:t>Comments between 3-7 sentences long</a:t>
            </a:r>
            <a:endParaRPr/>
          </a:p>
          <a:p>
            <a:pPr marL="1143000" lvl="2" indent="-76200" algn="l" rtl="0">
              <a:spcBef>
                <a:spcPts val="480"/>
              </a:spcBef>
              <a:spcAft>
                <a:spcPts val="0"/>
              </a:spcAft>
              <a:buClr>
                <a:schemeClr val="dk1"/>
              </a:buClr>
              <a:buSzPts val="24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
        <p:nvSpPr>
          <p:cNvPr id="432" name="Google Shape;432;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433" name="Google Shape;433;p24"/>
          <p:cNvSpPr/>
          <p:nvPr/>
        </p:nvSpPr>
        <p:spPr>
          <a:xfrm>
            <a:off x="1340622" y="3123192"/>
            <a:ext cx="2437364" cy="477290"/>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p:txBody>
      </p:sp>
      <p:sp>
        <p:nvSpPr>
          <p:cNvPr id="434" name="Google Shape;434;p24"/>
          <p:cNvSpPr/>
          <p:nvPr/>
        </p:nvSpPr>
        <p:spPr>
          <a:xfrm>
            <a:off x="1340622" y="1926901"/>
            <a:ext cx="2382795" cy="477290"/>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a:t>
            </a:r>
            <a:endParaRPr sz="1800">
              <a:solidFill>
                <a:schemeClr val="dk1"/>
              </a:solidFill>
              <a:latin typeface="Times New Roman"/>
              <a:ea typeface="Times New Roman"/>
              <a:cs typeface="Times New Roman"/>
              <a:sym typeface="Times New Roman"/>
            </a:endParaRPr>
          </a:p>
        </p:txBody>
      </p:sp>
      <p:sp>
        <p:nvSpPr>
          <p:cNvPr id="435" name="Google Shape;435;p24"/>
          <p:cNvSpPr txBox="1"/>
          <p:nvPr/>
        </p:nvSpPr>
        <p:spPr>
          <a:xfrm>
            <a:off x="3881148" y="1992630"/>
            <a:ext cx="21252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Prior turn</a:t>
            </a:r>
            <a:endParaRPr sz="2400">
              <a:solidFill>
                <a:schemeClr val="dk1"/>
              </a:solidFill>
              <a:latin typeface="Times New Roman"/>
              <a:ea typeface="Times New Roman"/>
              <a:cs typeface="Times New Roman"/>
              <a:sym typeface="Times New Roman"/>
            </a:endParaRPr>
          </a:p>
        </p:txBody>
      </p:sp>
      <p:sp>
        <p:nvSpPr>
          <p:cNvPr id="436" name="Google Shape;436;p24"/>
          <p:cNvSpPr txBox="1"/>
          <p:nvPr/>
        </p:nvSpPr>
        <p:spPr>
          <a:xfrm>
            <a:off x="4045449" y="3186140"/>
            <a:ext cx="33122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Current turn (S or NS)</a:t>
            </a:r>
            <a:endParaRPr sz="2400">
              <a:solidFill>
                <a:schemeClr val="dk1"/>
              </a:solidFill>
              <a:latin typeface="Times New Roman"/>
              <a:ea typeface="Times New Roman"/>
              <a:cs typeface="Times New Roman"/>
              <a:sym typeface="Times New Roman"/>
            </a:endParaRPr>
          </a:p>
        </p:txBody>
      </p:sp>
      <p:cxnSp>
        <p:nvCxnSpPr>
          <p:cNvPr id="437" name="Google Shape;437;p24"/>
          <p:cNvCxnSpPr/>
          <p:nvPr/>
        </p:nvCxnSpPr>
        <p:spPr>
          <a:xfrm rot="5400000" flipH="1">
            <a:off x="2571636" y="2680691"/>
            <a:ext cx="616200" cy="268800"/>
          </a:xfrm>
          <a:prstGeom prst="curvedConnector3">
            <a:avLst>
              <a:gd name="adj1" fmla="val 14268"/>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5"/>
          <p:cNvSpPr txBox="1">
            <a:spLocks noGrp="1"/>
          </p:cNvSpPr>
          <p:nvPr>
            <p:ph type="body" idx="1"/>
          </p:nvPr>
        </p:nvSpPr>
        <p:spPr>
          <a:xfrm>
            <a:off x="141117" y="1460500"/>
            <a:ext cx="8749311" cy="5075767"/>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590"/>
              <a:buFont typeface="Times New Roman"/>
              <a:buChar char="•"/>
            </a:pPr>
            <a:r>
              <a:rPr lang="en-US" sz="2590"/>
              <a:t>Baseline (SVM with discrete features)</a:t>
            </a:r>
            <a:endParaRPr/>
          </a:p>
          <a:p>
            <a:pPr marL="742950" lvl="1" indent="-285750" algn="l" rtl="0">
              <a:lnSpc>
                <a:spcPct val="80000"/>
              </a:lnSpc>
              <a:spcBef>
                <a:spcPts val="518"/>
              </a:spcBef>
              <a:spcAft>
                <a:spcPts val="0"/>
              </a:spcAft>
              <a:buClr>
                <a:schemeClr val="dk1"/>
              </a:buClr>
              <a:buSzPts val="2590"/>
              <a:buFont typeface="Times New Roman"/>
              <a:buChar char="–"/>
            </a:pPr>
            <a:r>
              <a:rPr lang="en-US" sz="2590"/>
              <a:t>ngrams</a:t>
            </a:r>
            <a:endParaRPr sz="2590"/>
          </a:p>
          <a:p>
            <a:pPr marL="742950" lvl="1" indent="-285750" algn="l" rtl="0">
              <a:lnSpc>
                <a:spcPct val="80000"/>
              </a:lnSpc>
              <a:spcBef>
                <a:spcPts val="518"/>
              </a:spcBef>
              <a:spcAft>
                <a:spcPts val="0"/>
              </a:spcAft>
              <a:buClr>
                <a:schemeClr val="dk1"/>
              </a:buClr>
              <a:buSzPts val="2590"/>
              <a:buFont typeface="Times New Roman"/>
              <a:buChar char="–"/>
            </a:pPr>
            <a:r>
              <a:rPr lang="en-US" sz="2590"/>
              <a:t>Sentiment and pragmatic features </a:t>
            </a:r>
            <a:endParaRPr/>
          </a:p>
          <a:p>
            <a:pPr marL="1143000" lvl="2" indent="-228600" algn="l" rtl="0">
              <a:lnSpc>
                <a:spcPct val="80000"/>
              </a:lnSpc>
              <a:spcBef>
                <a:spcPts val="444"/>
              </a:spcBef>
              <a:spcAft>
                <a:spcPts val="0"/>
              </a:spcAft>
              <a:buClr>
                <a:schemeClr val="dk1"/>
              </a:buClr>
              <a:buSzPts val="2220"/>
              <a:buFont typeface="Times New Roman"/>
              <a:buChar char="•"/>
            </a:pPr>
            <a:r>
              <a:rPr lang="en-US" sz="2220"/>
              <a:t>Linguistic Inquiry and Word Count (LIWC) lexicon </a:t>
            </a:r>
            <a:endParaRPr/>
          </a:p>
          <a:p>
            <a:pPr marL="1143000" lvl="2" indent="-228600" algn="l" rtl="0">
              <a:lnSpc>
                <a:spcPct val="80000"/>
              </a:lnSpc>
              <a:spcBef>
                <a:spcPts val="444"/>
              </a:spcBef>
              <a:spcAft>
                <a:spcPts val="0"/>
              </a:spcAft>
              <a:buClr>
                <a:schemeClr val="dk1"/>
              </a:buClr>
              <a:buSzPts val="2220"/>
              <a:buFont typeface="Times New Roman"/>
              <a:buChar char="•"/>
            </a:pPr>
            <a:r>
              <a:rPr lang="en-US" sz="2220" u="sng">
                <a:solidFill>
                  <a:schemeClr val="hlink"/>
                </a:solidFill>
                <a:hlinkClick r:id="rId3"/>
              </a:rPr>
              <a:t>MPQA Subjectivity lexicon</a:t>
            </a:r>
            <a:endParaRPr sz="2220"/>
          </a:p>
          <a:p>
            <a:pPr marL="1143000" lvl="2" indent="-228600" algn="l" rtl="0">
              <a:lnSpc>
                <a:spcPct val="80000"/>
              </a:lnSpc>
              <a:spcBef>
                <a:spcPts val="444"/>
              </a:spcBef>
              <a:spcAft>
                <a:spcPts val="0"/>
              </a:spcAft>
              <a:buClr>
                <a:schemeClr val="dk1"/>
              </a:buClr>
              <a:buSzPts val="2220"/>
              <a:buFont typeface="Times New Roman"/>
              <a:buChar char="•"/>
            </a:pPr>
            <a:r>
              <a:rPr lang="en-US" sz="2220"/>
              <a:t>Change of sentiment [Joshi et al. 2015]</a:t>
            </a:r>
            <a:endParaRPr/>
          </a:p>
          <a:p>
            <a:pPr marL="971550" lvl="1" indent="-457200" algn="l" rtl="0">
              <a:lnSpc>
                <a:spcPct val="80000"/>
              </a:lnSpc>
              <a:spcBef>
                <a:spcPts val="518"/>
              </a:spcBef>
              <a:spcAft>
                <a:spcPts val="0"/>
              </a:spcAft>
              <a:buClr>
                <a:schemeClr val="dk1"/>
              </a:buClr>
              <a:buSzPts val="2590"/>
              <a:buFont typeface="Times New Roman"/>
              <a:buChar char="–"/>
            </a:pPr>
            <a:r>
              <a:rPr lang="en-US" sz="2590"/>
              <a:t>Sarcasm Markers </a:t>
            </a:r>
            <a:r>
              <a:rPr lang="en-US" sz="2220"/>
              <a:t>[Burgers et al. 2012]</a:t>
            </a:r>
            <a:endParaRPr/>
          </a:p>
          <a:p>
            <a:pPr marL="1371600" lvl="2" indent="-457200" algn="l" rtl="0">
              <a:lnSpc>
                <a:spcPct val="80000"/>
              </a:lnSpc>
              <a:spcBef>
                <a:spcPts val="444"/>
              </a:spcBef>
              <a:spcAft>
                <a:spcPts val="0"/>
              </a:spcAft>
              <a:buClr>
                <a:schemeClr val="dk1"/>
              </a:buClr>
              <a:buSzPts val="2220"/>
              <a:buFont typeface="Times New Roman"/>
              <a:buChar char="•"/>
            </a:pPr>
            <a:r>
              <a:rPr lang="en-US" sz="2220"/>
              <a:t>Morpho-syntactic </a:t>
            </a:r>
            <a:endParaRPr/>
          </a:p>
          <a:p>
            <a:pPr marL="1828800" lvl="3" indent="-457200" algn="l" rtl="0">
              <a:lnSpc>
                <a:spcPct val="80000"/>
              </a:lnSpc>
              <a:spcBef>
                <a:spcPts val="444"/>
              </a:spcBef>
              <a:spcAft>
                <a:spcPts val="0"/>
              </a:spcAft>
              <a:buClr>
                <a:schemeClr val="dk1"/>
              </a:buClr>
              <a:buSzPts val="2220"/>
              <a:buFont typeface="Times New Roman"/>
              <a:buChar char="–"/>
            </a:pPr>
            <a:r>
              <a:rPr lang="en-US" sz="2220"/>
              <a:t>(interjections: ``yeah’’; ``uh’’), Tag questions (``isn’t it?”), Exclamations</a:t>
            </a:r>
            <a:endParaRPr/>
          </a:p>
          <a:p>
            <a:pPr marL="1371600" lvl="2" indent="-457200" algn="l" rtl="0">
              <a:lnSpc>
                <a:spcPct val="80000"/>
              </a:lnSpc>
              <a:spcBef>
                <a:spcPts val="444"/>
              </a:spcBef>
              <a:spcAft>
                <a:spcPts val="0"/>
              </a:spcAft>
              <a:buClr>
                <a:schemeClr val="dk1"/>
              </a:buClr>
              <a:buSzPts val="2220"/>
              <a:buFont typeface="Times New Roman"/>
              <a:buChar char="•"/>
            </a:pPr>
            <a:r>
              <a:rPr lang="en-US" sz="2220"/>
              <a:t>Typographic</a:t>
            </a:r>
            <a:endParaRPr/>
          </a:p>
          <a:p>
            <a:pPr marL="1828800" lvl="3" indent="-457200" algn="l" rtl="0">
              <a:lnSpc>
                <a:spcPct val="80000"/>
              </a:lnSpc>
              <a:spcBef>
                <a:spcPts val="444"/>
              </a:spcBef>
              <a:spcAft>
                <a:spcPts val="0"/>
              </a:spcAft>
              <a:buClr>
                <a:schemeClr val="dk1"/>
              </a:buClr>
              <a:buSzPts val="2220"/>
              <a:buFont typeface="Times New Roman"/>
              <a:buChar char="–"/>
            </a:pPr>
            <a:r>
              <a:rPr lang="en-US" sz="2220"/>
              <a:t>Capitalization (``NEVER’’), quotation marks, emoticons</a:t>
            </a:r>
            <a:endParaRPr/>
          </a:p>
          <a:p>
            <a:pPr marL="1371600" lvl="2" indent="-457200" algn="l" rtl="0">
              <a:lnSpc>
                <a:spcPct val="80000"/>
              </a:lnSpc>
              <a:spcBef>
                <a:spcPts val="444"/>
              </a:spcBef>
              <a:spcAft>
                <a:spcPts val="0"/>
              </a:spcAft>
              <a:buClr>
                <a:schemeClr val="dk1"/>
              </a:buClr>
              <a:buSzPts val="2220"/>
              <a:buFont typeface="Times New Roman"/>
              <a:buChar char="•"/>
            </a:pPr>
            <a:r>
              <a:rPr lang="en-US" sz="2220"/>
              <a:t>Tropes: figurative or metaphorical uses</a:t>
            </a:r>
            <a:endParaRPr/>
          </a:p>
          <a:p>
            <a:pPr marL="1828800" lvl="3" indent="-457200" algn="l" rtl="0">
              <a:lnSpc>
                <a:spcPct val="80000"/>
              </a:lnSpc>
              <a:spcBef>
                <a:spcPts val="444"/>
              </a:spcBef>
              <a:spcAft>
                <a:spcPts val="0"/>
              </a:spcAft>
              <a:buClr>
                <a:schemeClr val="dk1"/>
              </a:buClr>
              <a:buSzPts val="2220"/>
              <a:buFont typeface="Times New Roman"/>
              <a:buChar char="–"/>
            </a:pPr>
            <a:r>
              <a:rPr lang="en-US" sz="2220"/>
              <a:t>Intensifiers (``greatest’’, ``best’’…)</a:t>
            </a:r>
            <a:endParaRPr/>
          </a:p>
          <a:p>
            <a:pPr marL="1828800" lvl="3" indent="-316230" algn="l" rtl="0">
              <a:lnSpc>
                <a:spcPct val="80000"/>
              </a:lnSpc>
              <a:spcBef>
                <a:spcPts val="444"/>
              </a:spcBef>
              <a:spcAft>
                <a:spcPts val="0"/>
              </a:spcAft>
              <a:buClr>
                <a:schemeClr val="dk1"/>
              </a:buClr>
              <a:buSzPts val="2220"/>
              <a:buFont typeface="Times New Roman"/>
              <a:buNone/>
            </a:pPr>
            <a:endParaRPr sz="2220"/>
          </a:p>
          <a:p>
            <a:pPr marL="1371600" lvl="3" indent="0" algn="l" rtl="0">
              <a:lnSpc>
                <a:spcPct val="80000"/>
              </a:lnSpc>
              <a:spcBef>
                <a:spcPts val="444"/>
              </a:spcBef>
              <a:spcAft>
                <a:spcPts val="0"/>
              </a:spcAft>
              <a:buClr>
                <a:schemeClr val="dk1"/>
              </a:buClr>
              <a:buSzPts val="2220"/>
              <a:buFont typeface="Times New Roman"/>
              <a:buNone/>
            </a:pPr>
            <a:endParaRPr sz="2220"/>
          </a:p>
          <a:p>
            <a:pPr marL="1371600" lvl="2" indent="-316230" algn="l" rtl="0">
              <a:lnSpc>
                <a:spcPct val="80000"/>
              </a:lnSpc>
              <a:spcBef>
                <a:spcPts val="444"/>
              </a:spcBef>
              <a:spcAft>
                <a:spcPts val="0"/>
              </a:spcAft>
              <a:buClr>
                <a:schemeClr val="dk1"/>
              </a:buClr>
              <a:buSzPts val="2220"/>
              <a:buFont typeface="Times New Roman"/>
              <a:buNone/>
            </a:pPr>
            <a:endParaRPr sz="2220"/>
          </a:p>
          <a:p>
            <a:pPr marL="914400" lvl="2" indent="0" algn="l" rtl="0">
              <a:lnSpc>
                <a:spcPct val="80000"/>
              </a:lnSpc>
              <a:spcBef>
                <a:spcPts val="444"/>
              </a:spcBef>
              <a:spcAft>
                <a:spcPts val="0"/>
              </a:spcAft>
              <a:buClr>
                <a:schemeClr val="dk1"/>
              </a:buClr>
              <a:buSzPts val="2220"/>
              <a:buFont typeface="Times New Roman"/>
              <a:buNone/>
            </a:pPr>
            <a:endParaRPr sz="2220"/>
          </a:p>
          <a:p>
            <a:pPr marL="742950" lvl="1" indent="-121284" algn="l" rtl="0">
              <a:lnSpc>
                <a:spcPct val="80000"/>
              </a:lnSpc>
              <a:spcBef>
                <a:spcPts val="518"/>
              </a:spcBef>
              <a:spcAft>
                <a:spcPts val="0"/>
              </a:spcAft>
              <a:buClr>
                <a:schemeClr val="dk1"/>
              </a:buClr>
              <a:buSzPts val="2590"/>
              <a:buFont typeface="Times New Roman"/>
              <a:buNone/>
            </a:pPr>
            <a:endParaRPr sz="2590"/>
          </a:p>
        </p:txBody>
      </p:sp>
      <p:sp>
        <p:nvSpPr>
          <p:cNvPr id="444" name="Google Shape;444;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445" name="Google Shape;445;p25"/>
          <p:cNvSpPr txBox="1">
            <a:spLocks noGrp="1"/>
          </p:cNvSpPr>
          <p:nvPr>
            <p:ph type="title"/>
          </p:nvPr>
        </p:nvSpPr>
        <p:spPr>
          <a:xfrm>
            <a:off x="0" y="-21082"/>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RQ1: Can Conversational Context Help in Sarcasm Detection?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Computational Models</a:t>
            </a:r>
            <a:endParaRPr/>
          </a:p>
        </p:txBody>
      </p:sp>
      <p:sp>
        <p:nvSpPr>
          <p:cNvPr id="452" name="Google Shape;452;p2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Long Short-Term Memory (LSTM) Networks </a:t>
            </a:r>
            <a:r>
              <a:rPr lang="en-US" sz="2400"/>
              <a:t>[Hochreiter &amp; Schmidhuber 1997]</a:t>
            </a:r>
            <a:endParaRPr/>
          </a:p>
          <a:p>
            <a:pPr marL="742950" lvl="1" indent="-285750" algn="l" rtl="0">
              <a:spcBef>
                <a:spcPts val="560"/>
              </a:spcBef>
              <a:spcAft>
                <a:spcPts val="0"/>
              </a:spcAft>
              <a:buClr>
                <a:schemeClr val="dk1"/>
              </a:buClr>
              <a:buSzPts val="2800"/>
              <a:buFont typeface="Times New Roman"/>
              <a:buChar char="–"/>
            </a:pPr>
            <a:r>
              <a:rPr lang="en-US"/>
              <a:t>Type of RNN; able to learn long-distance dependencies</a:t>
            </a:r>
            <a:endParaRPr/>
          </a:p>
          <a:p>
            <a:pPr marL="742950" lvl="1" indent="-285750" algn="l" rtl="0">
              <a:spcBef>
                <a:spcPts val="560"/>
              </a:spcBef>
              <a:spcAft>
                <a:spcPts val="0"/>
              </a:spcAft>
              <a:buClr>
                <a:schemeClr val="dk1"/>
              </a:buClr>
              <a:buSzPts val="2800"/>
              <a:buFont typeface="Times New Roman"/>
              <a:buChar char="–"/>
            </a:pPr>
            <a:r>
              <a:rPr lang="en-US"/>
              <a:t>One LSTM reads the context and another LSTM reads the response</a:t>
            </a:r>
            <a:endParaRPr/>
          </a:p>
          <a:p>
            <a:pPr marL="342900" lvl="0" indent="-342900" algn="l" rtl="0">
              <a:spcBef>
                <a:spcPts val="560"/>
              </a:spcBef>
              <a:spcAft>
                <a:spcPts val="0"/>
              </a:spcAft>
              <a:buClr>
                <a:schemeClr val="dk1"/>
              </a:buClr>
              <a:buSzPts val="2800"/>
              <a:buFont typeface="Times New Roman"/>
              <a:buChar char="•"/>
            </a:pPr>
            <a:r>
              <a:rPr lang="en-US"/>
              <a:t>Attention-based LSTM Networks allow focus</a:t>
            </a:r>
            <a:endParaRPr/>
          </a:p>
          <a:p>
            <a:pPr marL="742950" lvl="1" indent="-285750" algn="l" rtl="0">
              <a:spcBef>
                <a:spcPts val="560"/>
              </a:spcBef>
              <a:spcAft>
                <a:spcPts val="0"/>
              </a:spcAft>
              <a:buClr>
                <a:schemeClr val="dk1"/>
              </a:buClr>
              <a:buSzPts val="2800"/>
              <a:buFont typeface="Times New Roman"/>
              <a:buChar char="–"/>
            </a:pPr>
            <a:r>
              <a:rPr lang="en-US"/>
              <a:t>Word and sentence level attention (hierarchical model; Yang et al. 2016) or only sentence level (avg. word embeddings)</a:t>
            </a:r>
            <a:endParaRPr/>
          </a:p>
          <a:p>
            <a:pPr marL="742950" lvl="1" indent="-10795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742950" lvl="1" indent="-107950" algn="l" rtl="0">
              <a:spcBef>
                <a:spcPts val="560"/>
              </a:spcBef>
              <a:spcAft>
                <a:spcPts val="0"/>
              </a:spcAft>
              <a:buClr>
                <a:schemeClr val="dk1"/>
              </a:buClr>
              <a:buSzPts val="2800"/>
              <a:buFont typeface="Times New Roman"/>
              <a:buNone/>
            </a:pPr>
            <a:endParaRPr/>
          </a:p>
          <a:p>
            <a:pPr marL="1600200" lvl="3" indent="-76200" algn="l" rtl="0">
              <a:spcBef>
                <a:spcPts val="480"/>
              </a:spcBef>
              <a:spcAft>
                <a:spcPts val="0"/>
              </a:spcAft>
              <a:buClr>
                <a:schemeClr val="dk1"/>
              </a:buClr>
              <a:buSzPts val="2400"/>
              <a:buFont typeface="Times New Roman"/>
              <a:buNone/>
            </a:pPr>
            <a:endParaRPr/>
          </a:p>
          <a:p>
            <a:pPr marL="1600200" lvl="3" indent="-76200" algn="l" rtl="0">
              <a:spcBef>
                <a:spcPts val="480"/>
              </a:spcBef>
              <a:spcAft>
                <a:spcPts val="0"/>
              </a:spcAft>
              <a:buClr>
                <a:schemeClr val="dk1"/>
              </a:buClr>
              <a:buSzPts val="2400"/>
              <a:buFont typeface="Times New Roman"/>
              <a:buNone/>
            </a:pPr>
            <a:endParaRPr/>
          </a:p>
          <a:p>
            <a:pPr marL="1143000" lvl="2" indent="-76200" algn="l" rtl="0">
              <a:spcBef>
                <a:spcPts val="480"/>
              </a:spcBef>
              <a:spcAft>
                <a:spcPts val="0"/>
              </a:spcAft>
              <a:buClr>
                <a:schemeClr val="dk1"/>
              </a:buClr>
              <a:buSzPts val="2400"/>
              <a:buFont typeface="Times New Roman"/>
              <a:buNone/>
            </a:pPr>
            <a:endParaRPr/>
          </a:p>
          <a:p>
            <a:pPr marL="1143000" lvl="2" indent="-76200" algn="l" rtl="0">
              <a:spcBef>
                <a:spcPts val="480"/>
              </a:spcBef>
              <a:spcAft>
                <a:spcPts val="0"/>
              </a:spcAft>
              <a:buClr>
                <a:schemeClr val="dk1"/>
              </a:buClr>
              <a:buSzPts val="2400"/>
              <a:buFont typeface="Times New Roman"/>
              <a:buNone/>
            </a:pPr>
            <a:endParaRPr/>
          </a:p>
          <a:p>
            <a:pPr marL="742950" lvl="1" indent="-107950" algn="l" rtl="0">
              <a:spcBef>
                <a:spcPts val="560"/>
              </a:spcBef>
              <a:spcAft>
                <a:spcPts val="0"/>
              </a:spcAft>
              <a:buClr>
                <a:schemeClr val="dk1"/>
              </a:buClr>
              <a:buSzPts val="2800"/>
              <a:buFont typeface="Times New Roman"/>
              <a:buNone/>
            </a:pPr>
            <a:endParaRPr/>
          </a:p>
        </p:txBody>
      </p:sp>
      <p:sp>
        <p:nvSpPr>
          <p:cNvPr id="453" name="Google Shape;453;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27"/>
          <p:cNvPicPr preferRelativeResize="0"/>
          <p:nvPr/>
        </p:nvPicPr>
        <p:blipFill rotWithShape="1">
          <a:blip r:embed="rId3">
            <a:alphaModFix/>
          </a:blip>
          <a:srcRect/>
          <a:stretch/>
        </p:blipFill>
        <p:spPr>
          <a:xfrm>
            <a:off x="389467" y="410885"/>
            <a:ext cx="8297333" cy="5908974"/>
          </a:xfrm>
          <a:prstGeom prst="rect">
            <a:avLst/>
          </a:prstGeom>
          <a:solidFill>
            <a:srgbClr val="8383E0"/>
          </a:solidFill>
          <a:ln>
            <a:noFill/>
          </a:ln>
        </p:spPr>
      </p:pic>
      <p:sp>
        <p:nvSpPr>
          <p:cNvPr id="460" name="Google Shape;460;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a:p>
        </p:txBody>
      </p:sp>
      <p:sp>
        <p:nvSpPr>
          <p:cNvPr id="461" name="Google Shape;461;p27"/>
          <p:cNvSpPr txBox="1"/>
          <p:nvPr/>
        </p:nvSpPr>
        <p:spPr>
          <a:xfrm>
            <a:off x="203206" y="6290215"/>
            <a:ext cx="304800" cy="369332"/>
          </a:xfrm>
          <a:prstGeom prst="rect">
            <a:avLst/>
          </a:prstGeom>
          <a:solidFill>
            <a:srgbClr val="197C8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62" name="Google Shape;462;p27"/>
          <p:cNvSpPr txBox="1"/>
          <p:nvPr/>
        </p:nvSpPr>
        <p:spPr>
          <a:xfrm>
            <a:off x="203206" y="5857341"/>
            <a:ext cx="304800" cy="369332"/>
          </a:xfrm>
          <a:prstGeom prst="rect">
            <a:avLst/>
          </a:prstGeom>
          <a:solidFill>
            <a:srgbClr val="6666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63" name="Google Shape;463;p27"/>
          <p:cNvSpPr txBox="1"/>
          <p:nvPr/>
        </p:nvSpPr>
        <p:spPr>
          <a:xfrm>
            <a:off x="203209" y="4959880"/>
            <a:ext cx="304800" cy="369332"/>
          </a:xfrm>
          <a:prstGeom prst="rect">
            <a:avLst/>
          </a:prstGeom>
          <a:solidFill>
            <a:srgbClr val="9999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64" name="Google Shape;464;p27"/>
          <p:cNvSpPr txBox="1"/>
          <p:nvPr/>
        </p:nvSpPr>
        <p:spPr>
          <a:xfrm>
            <a:off x="203212" y="5417074"/>
            <a:ext cx="304800" cy="369332"/>
          </a:xfrm>
          <a:prstGeom prst="rect">
            <a:avLst/>
          </a:prstGeom>
          <a:solidFill>
            <a:srgbClr val="A3A3E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65" name="Google Shape;465;p27"/>
          <p:cNvSpPr txBox="1"/>
          <p:nvPr/>
        </p:nvSpPr>
        <p:spPr>
          <a:xfrm>
            <a:off x="541876" y="6290215"/>
            <a:ext cx="2421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Sentence Embedding</a:t>
            </a:r>
            <a:endParaRPr sz="1800">
              <a:solidFill>
                <a:schemeClr val="dk1"/>
              </a:solidFill>
              <a:latin typeface="Times New Roman"/>
              <a:ea typeface="Times New Roman"/>
              <a:cs typeface="Times New Roman"/>
              <a:sym typeface="Times New Roman"/>
            </a:endParaRPr>
          </a:p>
        </p:txBody>
      </p:sp>
      <p:sp>
        <p:nvSpPr>
          <p:cNvPr id="466" name="Google Shape;466;p27"/>
          <p:cNvSpPr txBox="1"/>
          <p:nvPr/>
        </p:nvSpPr>
        <p:spPr>
          <a:xfrm>
            <a:off x="541879" y="5917692"/>
            <a:ext cx="2421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Hidden layers</a:t>
            </a:r>
            <a:endParaRPr sz="1800">
              <a:solidFill>
                <a:schemeClr val="dk1"/>
              </a:solidFill>
              <a:latin typeface="Times New Roman"/>
              <a:ea typeface="Times New Roman"/>
              <a:cs typeface="Times New Roman"/>
              <a:sym typeface="Times New Roman"/>
            </a:endParaRPr>
          </a:p>
        </p:txBody>
      </p:sp>
      <p:sp>
        <p:nvSpPr>
          <p:cNvPr id="467" name="Google Shape;467;p27"/>
          <p:cNvSpPr txBox="1"/>
          <p:nvPr/>
        </p:nvSpPr>
        <p:spPr>
          <a:xfrm>
            <a:off x="575744" y="5488009"/>
            <a:ext cx="2421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Attention</a:t>
            </a:r>
            <a:endParaRPr sz="1800">
              <a:solidFill>
                <a:schemeClr val="dk1"/>
              </a:solidFill>
              <a:latin typeface="Times New Roman"/>
              <a:ea typeface="Times New Roman"/>
              <a:cs typeface="Times New Roman"/>
              <a:sym typeface="Times New Roman"/>
            </a:endParaRPr>
          </a:p>
        </p:txBody>
      </p:sp>
      <p:sp>
        <p:nvSpPr>
          <p:cNvPr id="468" name="Google Shape;468;p27"/>
          <p:cNvSpPr txBox="1"/>
          <p:nvPr/>
        </p:nvSpPr>
        <p:spPr>
          <a:xfrm>
            <a:off x="575744" y="5047742"/>
            <a:ext cx="2421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Final Vector Rep.</a:t>
            </a:r>
            <a:endParaRPr sz="1800">
              <a:solidFill>
                <a:schemeClr val="dk1"/>
              </a:solidFill>
              <a:latin typeface="Times New Roman"/>
              <a:ea typeface="Times New Roman"/>
              <a:cs typeface="Times New Roman"/>
              <a:sym typeface="Times New Roman"/>
            </a:endParaRPr>
          </a:p>
        </p:txBody>
      </p:sp>
      <p:sp>
        <p:nvSpPr>
          <p:cNvPr id="469" name="Google Shape;469;p27"/>
          <p:cNvSpPr txBox="1"/>
          <p:nvPr/>
        </p:nvSpPr>
        <p:spPr>
          <a:xfrm>
            <a:off x="5418678" y="6459557"/>
            <a:ext cx="33866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Fig. inspired by Yang et al. 2016</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Computational Models</a:t>
            </a:r>
            <a:endParaRPr/>
          </a:p>
        </p:txBody>
      </p:sp>
      <p:sp>
        <p:nvSpPr>
          <p:cNvPr id="476" name="Google Shape;476;p2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Conditional LSTM </a:t>
            </a:r>
            <a:endParaRPr/>
          </a:p>
          <a:p>
            <a:pPr marL="742950" lvl="1" indent="-285750" algn="l" rtl="0">
              <a:spcBef>
                <a:spcPts val="560"/>
              </a:spcBef>
              <a:spcAft>
                <a:spcPts val="0"/>
              </a:spcAft>
              <a:buClr>
                <a:schemeClr val="dk1"/>
              </a:buClr>
              <a:buSzPts val="2800"/>
              <a:buFont typeface="Times New Roman"/>
              <a:buChar char="–"/>
            </a:pPr>
            <a:r>
              <a:rPr lang="en-US"/>
              <a:t>Introduced for textual entailment [Rocktäschel et al. 2015]</a:t>
            </a:r>
            <a:endParaRPr/>
          </a:p>
          <a:p>
            <a:pPr marL="742950" lvl="1" indent="-285750" algn="l" rtl="0">
              <a:spcBef>
                <a:spcPts val="560"/>
              </a:spcBef>
              <a:spcAft>
                <a:spcPts val="0"/>
              </a:spcAft>
              <a:buClr>
                <a:schemeClr val="dk1"/>
              </a:buClr>
              <a:buSzPts val="2800"/>
              <a:buFont typeface="Times New Roman"/>
              <a:buChar char="–"/>
            </a:pPr>
            <a:r>
              <a:rPr lang="en-US"/>
              <a:t>LSTM that reads response is conditioned on representation of the first LSTM built for context</a:t>
            </a:r>
            <a:endParaRPr/>
          </a:p>
          <a:p>
            <a:pPr marL="342900" lvl="0" indent="-342900" algn="l" rtl="0">
              <a:spcBef>
                <a:spcPts val="560"/>
              </a:spcBef>
              <a:spcAft>
                <a:spcPts val="0"/>
              </a:spcAft>
              <a:buClr>
                <a:schemeClr val="dk1"/>
              </a:buClr>
              <a:buSzPts val="2800"/>
              <a:buFont typeface="Times New Roman"/>
              <a:buChar char="•"/>
            </a:pPr>
            <a:r>
              <a:rPr lang="en-US"/>
              <a:t>Word embeddings</a:t>
            </a:r>
            <a:endParaRPr/>
          </a:p>
          <a:p>
            <a:pPr marL="742950" lvl="1" indent="-285750" algn="l" rtl="0">
              <a:spcBef>
                <a:spcPts val="560"/>
              </a:spcBef>
              <a:spcAft>
                <a:spcPts val="0"/>
              </a:spcAft>
              <a:buClr>
                <a:schemeClr val="dk1"/>
              </a:buClr>
              <a:buSzPts val="2800"/>
              <a:buFont typeface="Times New Roman"/>
              <a:buChar char="–"/>
            </a:pPr>
            <a:r>
              <a:rPr lang="en-US"/>
              <a:t>Discussion forum: Google’s pre-trained Word2Vec model</a:t>
            </a:r>
            <a:endParaRPr/>
          </a:p>
          <a:p>
            <a:pPr marL="742950" lvl="1" indent="-285750" algn="l" rtl="0">
              <a:spcBef>
                <a:spcPts val="560"/>
              </a:spcBef>
              <a:spcAft>
                <a:spcPts val="0"/>
              </a:spcAft>
              <a:buClr>
                <a:schemeClr val="dk1"/>
              </a:buClr>
              <a:buSzPts val="2800"/>
              <a:buFont typeface="Times New Roman"/>
              <a:buChar char="–"/>
            </a:pPr>
            <a:r>
              <a:rPr lang="en-US"/>
              <a:t>Twitter: model trained on tweets </a:t>
            </a:r>
            <a:r>
              <a:rPr lang="en-US" sz="2400"/>
              <a:t>[Ghosh et al. 2015]</a:t>
            </a:r>
            <a:endParaRPr/>
          </a:p>
          <a:p>
            <a:pPr marL="742950" lvl="1" indent="-107950" algn="l" rtl="0">
              <a:spcBef>
                <a:spcPts val="560"/>
              </a:spcBef>
              <a:spcAft>
                <a:spcPts val="0"/>
              </a:spcAft>
              <a:buClr>
                <a:schemeClr val="dk1"/>
              </a:buClr>
              <a:buSzPts val="2800"/>
              <a:buFont typeface="Times New Roman"/>
              <a:buNone/>
            </a:pPr>
            <a:endParaRPr/>
          </a:p>
        </p:txBody>
      </p:sp>
      <p:sp>
        <p:nvSpPr>
          <p:cNvPr id="477" name="Google Shape;477;p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483" name="Google Shape;483;p29"/>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Data Split: 80/10/10</a:t>
            </a:r>
            <a:endParaRPr/>
          </a:p>
          <a:p>
            <a:pPr marL="342900" lvl="2" indent="-342900" algn="l" rtl="0">
              <a:spcBef>
                <a:spcPts val="560"/>
              </a:spcBef>
              <a:spcAft>
                <a:spcPts val="0"/>
              </a:spcAft>
              <a:buClr>
                <a:schemeClr val="dk1"/>
              </a:buClr>
              <a:buSzPts val="2800"/>
              <a:buFont typeface="Times New Roman"/>
              <a:buChar char="•"/>
            </a:pPr>
            <a:r>
              <a:rPr lang="en-US" sz="2800"/>
              <a:t>Dev data is used for parameter tuning</a:t>
            </a:r>
            <a:endParaRPr/>
          </a:p>
          <a:p>
            <a:pPr marL="342900" lvl="0" indent="-165100" algn="l" rtl="0">
              <a:spcBef>
                <a:spcPts val="560"/>
              </a:spcBef>
              <a:spcAft>
                <a:spcPts val="0"/>
              </a:spcAft>
              <a:buClr>
                <a:schemeClr val="dk1"/>
              </a:buClr>
              <a:buSzPts val="2800"/>
              <a:buFont typeface="Times New Roman"/>
              <a:buNone/>
            </a:pPr>
            <a:endParaRPr/>
          </a:p>
          <a:p>
            <a:pPr marL="742950" lvl="1" indent="-107950" algn="l" rtl="0">
              <a:spcBef>
                <a:spcPts val="560"/>
              </a:spcBef>
              <a:spcAft>
                <a:spcPts val="0"/>
              </a:spcAft>
              <a:buClr>
                <a:schemeClr val="dk1"/>
              </a:buClr>
              <a:buSzPts val="2800"/>
              <a:buFont typeface="Times New Roman"/>
              <a:buNone/>
            </a:pPr>
            <a:endParaRPr/>
          </a:p>
        </p:txBody>
      </p:sp>
      <p:sp>
        <p:nvSpPr>
          <p:cNvPr id="484" name="Google Shape;484;p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0" y="315671"/>
            <a:ext cx="9143999" cy="12114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Understanding People’s Attitudes is Important</a:t>
            </a:r>
            <a:endParaRPr sz="3600"/>
          </a:p>
        </p:txBody>
      </p:sp>
      <p:sp>
        <p:nvSpPr>
          <p:cNvPr id="122" name="Google Shape;122;p3"/>
          <p:cNvSpPr txBox="1">
            <a:spLocks noGrp="1"/>
          </p:cNvSpPr>
          <p:nvPr>
            <p:ph type="sldNum" idx="12"/>
          </p:nvPr>
        </p:nvSpPr>
        <p:spPr>
          <a:xfrm>
            <a:off x="7010400" y="6625017"/>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600"/>
              <a:t>3</a:t>
            </a:fld>
            <a:endParaRPr sz="1600"/>
          </a:p>
        </p:txBody>
      </p:sp>
      <p:pic>
        <p:nvPicPr>
          <p:cNvPr id="123" name="Google Shape;123;p3" descr="ex1.tiff"/>
          <p:cNvPicPr preferRelativeResize="0"/>
          <p:nvPr/>
        </p:nvPicPr>
        <p:blipFill rotWithShape="1">
          <a:blip r:embed="rId3">
            <a:alphaModFix/>
          </a:blip>
          <a:srcRect/>
          <a:stretch/>
        </p:blipFill>
        <p:spPr>
          <a:xfrm>
            <a:off x="-21107" y="1783234"/>
            <a:ext cx="3417731" cy="3747499"/>
          </a:xfrm>
          <a:prstGeom prst="rect">
            <a:avLst/>
          </a:prstGeom>
          <a:noFill/>
          <a:ln>
            <a:noFill/>
          </a:ln>
        </p:spPr>
      </p:pic>
      <p:sp>
        <p:nvSpPr>
          <p:cNvPr id="124" name="Google Shape;124;p3"/>
          <p:cNvSpPr/>
          <p:nvPr/>
        </p:nvSpPr>
        <p:spPr>
          <a:xfrm>
            <a:off x="3999263" y="2006166"/>
            <a:ext cx="46786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User1</a:t>
            </a:r>
            <a:r>
              <a:rPr lang="en-US" sz="1600">
                <a:solidFill>
                  <a:srgbClr val="008000"/>
                </a:solidFill>
                <a:latin typeface="Times New Roman"/>
                <a:ea typeface="Times New Roman"/>
                <a:cs typeface="Times New Roman"/>
                <a:sym typeface="Times New Roman"/>
              </a:rPr>
              <a:t>: A shooting in Oakland? That NEVER happens.</a:t>
            </a:r>
            <a:endParaRPr/>
          </a:p>
        </p:txBody>
      </p:sp>
      <p:sp>
        <p:nvSpPr>
          <p:cNvPr id="125" name="Google Shape;125;p3"/>
          <p:cNvSpPr/>
          <p:nvPr/>
        </p:nvSpPr>
        <p:spPr>
          <a:xfrm>
            <a:off x="4271009" y="2480139"/>
            <a:ext cx="4727866"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User2</a:t>
            </a:r>
            <a:r>
              <a:rPr lang="en-US" sz="1600" b="1">
                <a:solidFill>
                  <a:schemeClr val="dk1"/>
                </a:solidFill>
                <a:latin typeface="Times New Roman"/>
                <a:ea typeface="Times New Roman"/>
                <a:cs typeface="Times New Roman"/>
                <a:sym typeface="Times New Roman"/>
              </a:rPr>
              <a:t>: </a:t>
            </a:r>
            <a:r>
              <a:rPr lang="en-US" sz="1600" b="1" i="1">
                <a:solidFill>
                  <a:schemeClr val="dk1"/>
                </a:solidFill>
                <a:latin typeface="Times New Roman"/>
                <a:ea typeface="Times New Roman"/>
                <a:cs typeface="Times New Roman"/>
                <a:sym typeface="Times New Roman"/>
              </a:rPr>
              <a:t>Shootings happen in Oakland all the time </a:t>
            </a:r>
            <a:r>
              <a:rPr lang="en-US" sz="1600">
                <a:solidFill>
                  <a:schemeClr val="dk1"/>
                </a:solidFill>
                <a:latin typeface="Times New Roman"/>
                <a:ea typeface="Times New Roman"/>
                <a:cs typeface="Times New Roman"/>
                <a:sym typeface="Times New Roman"/>
              </a:rPr>
              <a:t>and</a:t>
            </a:r>
            <a:r>
              <a:rPr lang="en-US" sz="1600">
                <a:solidFill>
                  <a:srgbClr val="0000FF"/>
                </a:solidFill>
                <a:latin typeface="Times New Roman"/>
                <a:ea typeface="Times New Roman"/>
                <a:cs typeface="Times New Roman"/>
                <a:sym typeface="Times New Roman"/>
              </a:rPr>
              <a:t> </a:t>
            </a:r>
            <a:r>
              <a:rPr lang="en-US" sz="1600">
                <a:solidFill>
                  <a:schemeClr val="dk1"/>
                </a:solidFill>
                <a:latin typeface="Times New Roman"/>
                <a:ea typeface="Times New Roman"/>
                <a:cs typeface="Times New Roman"/>
                <a:sym typeface="Times New Roman"/>
              </a:rPr>
              <a:t>it had nothing to do with the Occupy movement. […]</a:t>
            </a:r>
            <a:endParaRPr sz="1600">
              <a:solidFill>
                <a:schemeClr val="dk1"/>
              </a:solidFill>
              <a:latin typeface="Times New Roman"/>
              <a:ea typeface="Times New Roman"/>
              <a:cs typeface="Times New Roman"/>
              <a:sym typeface="Times New Roman"/>
            </a:endParaRPr>
          </a:p>
        </p:txBody>
      </p:sp>
      <p:sp>
        <p:nvSpPr>
          <p:cNvPr id="126" name="Google Shape;126;p3"/>
          <p:cNvSpPr/>
          <p:nvPr/>
        </p:nvSpPr>
        <p:spPr>
          <a:xfrm>
            <a:off x="4611850" y="3301412"/>
            <a:ext cx="453215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User3: </a:t>
            </a:r>
            <a:r>
              <a:rPr lang="en-US" sz="1600">
                <a:solidFill>
                  <a:srgbClr val="000000"/>
                </a:solidFill>
                <a:latin typeface="Times New Roman"/>
                <a:ea typeface="Times New Roman"/>
                <a:cs typeface="Times New Roman"/>
                <a:sym typeface="Times New Roman"/>
              </a:rPr>
              <a:t>This shooting does have something to do with the Occupy movement </a:t>
            </a:r>
            <a:r>
              <a:rPr lang="en-US" sz="1600">
                <a:solidFill>
                  <a:schemeClr val="dk1"/>
                </a:solidFill>
                <a:latin typeface="Times New Roman"/>
                <a:ea typeface="Times New Roman"/>
                <a:cs typeface="Times New Roman"/>
                <a:sym typeface="Times New Roman"/>
              </a:rPr>
              <a:t>because many of the witnesses are the Occupiers and it happened only a few yards away from the encampment.</a:t>
            </a:r>
            <a:endParaRPr/>
          </a:p>
        </p:txBody>
      </p:sp>
      <p:sp>
        <p:nvSpPr>
          <p:cNvPr id="127" name="Google Shape;127;p3"/>
          <p:cNvSpPr txBox="1"/>
          <p:nvPr/>
        </p:nvSpPr>
        <p:spPr>
          <a:xfrm>
            <a:off x="244220" y="1397622"/>
            <a:ext cx="18886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News Item</a:t>
            </a:r>
            <a:endParaRPr sz="1800">
              <a:solidFill>
                <a:schemeClr val="dk1"/>
              </a:solidFill>
              <a:latin typeface="Times New Roman"/>
              <a:ea typeface="Times New Roman"/>
              <a:cs typeface="Times New Roman"/>
              <a:sym typeface="Times New Roman"/>
            </a:endParaRPr>
          </a:p>
        </p:txBody>
      </p:sp>
      <p:sp>
        <p:nvSpPr>
          <p:cNvPr id="128" name="Google Shape;128;p3"/>
          <p:cNvSpPr txBox="1"/>
          <p:nvPr/>
        </p:nvSpPr>
        <p:spPr>
          <a:xfrm>
            <a:off x="3978295" y="1514466"/>
            <a:ext cx="30552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Discussion Forum</a:t>
            </a:r>
            <a:endParaRPr sz="1800">
              <a:solidFill>
                <a:schemeClr val="dk1"/>
              </a:solidFill>
              <a:latin typeface="Times New Roman"/>
              <a:ea typeface="Times New Roman"/>
              <a:cs typeface="Times New Roman"/>
              <a:sym typeface="Times New Roman"/>
            </a:endParaRPr>
          </a:p>
        </p:txBody>
      </p:sp>
      <p:sp>
        <p:nvSpPr>
          <p:cNvPr id="129" name="Google Shape;129;p3"/>
          <p:cNvSpPr txBox="1"/>
          <p:nvPr/>
        </p:nvSpPr>
        <p:spPr>
          <a:xfrm>
            <a:off x="4412885" y="4863508"/>
            <a:ext cx="47278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Very sad news, regardless of if this young man was w/ #OO or not URL… via @sfgate</a:t>
            </a:r>
            <a:endParaRPr sz="1800">
              <a:solidFill>
                <a:schemeClr val="dk1"/>
              </a:solidFill>
              <a:latin typeface="Times New Roman"/>
              <a:ea typeface="Times New Roman"/>
              <a:cs typeface="Times New Roman"/>
              <a:sym typeface="Times New Roman"/>
            </a:endParaRPr>
          </a:p>
        </p:txBody>
      </p:sp>
      <p:pic>
        <p:nvPicPr>
          <p:cNvPr id="130" name="Google Shape;130;p3"/>
          <p:cNvPicPr preferRelativeResize="0"/>
          <p:nvPr/>
        </p:nvPicPr>
        <p:blipFill rotWithShape="1">
          <a:blip r:embed="rId4">
            <a:alphaModFix/>
          </a:blip>
          <a:srcRect t="18822" b="18822"/>
          <a:stretch/>
        </p:blipFill>
        <p:spPr>
          <a:xfrm>
            <a:off x="3791835" y="4935822"/>
            <a:ext cx="666046" cy="415831"/>
          </a:xfrm>
          <a:prstGeom prst="wedgeEllipseCallout">
            <a:avLst>
              <a:gd name="adj1" fmla="val -20833"/>
              <a:gd name="adj2" fmla="val 62500"/>
            </a:avLst>
          </a:prstGeom>
          <a:noFill/>
          <a:ln>
            <a:noFill/>
          </a:ln>
        </p:spPr>
      </p:pic>
      <p:sp>
        <p:nvSpPr>
          <p:cNvPr id="131" name="Google Shape;131;p3"/>
          <p:cNvSpPr txBox="1"/>
          <p:nvPr/>
        </p:nvSpPr>
        <p:spPr>
          <a:xfrm>
            <a:off x="4457881" y="5685328"/>
            <a:ext cx="45409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8000"/>
                </a:solidFill>
                <a:latin typeface="Times New Roman"/>
                <a:ea typeface="Times New Roman"/>
                <a:cs typeface="Times New Roman"/>
                <a:sym typeface="Times New Roman"/>
              </a:rPr>
              <a:t>Oh yay. Another shooting #sarcasm </a:t>
            </a:r>
            <a:endParaRPr/>
          </a:p>
        </p:txBody>
      </p:sp>
      <p:pic>
        <p:nvPicPr>
          <p:cNvPr id="132" name="Google Shape;132;p3"/>
          <p:cNvPicPr preferRelativeResize="0"/>
          <p:nvPr/>
        </p:nvPicPr>
        <p:blipFill rotWithShape="1">
          <a:blip r:embed="rId4">
            <a:alphaModFix/>
          </a:blip>
          <a:srcRect t="18822" b="18822"/>
          <a:stretch/>
        </p:blipFill>
        <p:spPr>
          <a:xfrm>
            <a:off x="3797136" y="5664285"/>
            <a:ext cx="666046" cy="415831"/>
          </a:xfrm>
          <a:prstGeom prst="wedgeEllipseCallout">
            <a:avLst>
              <a:gd name="adj1" fmla="val -20833"/>
              <a:gd name="adj2" fmla="val 62500"/>
            </a:avLst>
          </a:prstGeom>
          <a:noFill/>
          <a:ln>
            <a:noFill/>
          </a:ln>
        </p:spPr>
      </p:pic>
      <p:sp>
        <p:nvSpPr>
          <p:cNvPr id="133" name="Google Shape;133;p3"/>
          <p:cNvSpPr txBox="1"/>
          <p:nvPr/>
        </p:nvSpPr>
        <p:spPr>
          <a:xfrm>
            <a:off x="244220" y="6323362"/>
            <a:ext cx="8433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chemeClr val="dk1"/>
                </a:solidFill>
                <a:latin typeface="Times New Roman"/>
                <a:ea typeface="Times New Roman"/>
                <a:cs typeface="Times New Roman"/>
                <a:sym typeface="Times New Roman"/>
              </a:rPr>
              <a:t>Unrecognized Sarcasm will lead to erroneous belief and sentiment detection </a:t>
            </a:r>
            <a:endParaRPr sz="2000" b="1" i="1">
              <a:solidFill>
                <a:schemeClr val="dk1"/>
              </a:solidFill>
              <a:latin typeface="Times New Roman"/>
              <a:ea typeface="Times New Roman"/>
              <a:cs typeface="Times New Roman"/>
              <a:sym typeface="Times New Roman"/>
            </a:endParaRPr>
          </a:p>
        </p:txBody>
      </p:sp>
      <p:cxnSp>
        <p:nvCxnSpPr>
          <p:cNvPr id="134" name="Google Shape;134;p3"/>
          <p:cNvCxnSpPr/>
          <p:nvPr/>
        </p:nvCxnSpPr>
        <p:spPr>
          <a:xfrm>
            <a:off x="3999263" y="4594681"/>
            <a:ext cx="4999612" cy="13957"/>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89"/>
        <p:cNvGrpSpPr/>
        <p:nvPr/>
      </p:nvGrpSpPr>
      <p:grpSpPr>
        <a:xfrm>
          <a:off x="0" y="0"/>
          <a:ext cx="0" cy="0"/>
          <a:chOff x="0" y="0"/>
          <a:chExt cx="0" cy="0"/>
        </a:xfrm>
      </p:grpSpPr>
      <p:sp>
        <p:nvSpPr>
          <p:cNvPr id="490" name="Google Shape;490;p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491" name="Google Shape;491;p30"/>
          <p:cNvSpPr txBox="1">
            <a:spLocks noGrp="1"/>
          </p:cNvSpPr>
          <p:nvPr>
            <p:ph type="title"/>
          </p:nvPr>
        </p:nvSpPr>
        <p:spPr>
          <a:xfrm>
            <a:off x="0" y="9854"/>
            <a:ext cx="9144000" cy="968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rPr>
              <a:t>Results: Prior Turn </a:t>
            </a:r>
            <a:endParaRPr b="1">
              <a:solidFill>
                <a:schemeClr val="lt1"/>
              </a:solidFill>
            </a:endParaRPr>
          </a:p>
        </p:txBody>
      </p:sp>
      <p:sp>
        <p:nvSpPr>
          <p:cNvPr id="492" name="Google Shape;492;p30"/>
          <p:cNvSpPr/>
          <p:nvPr/>
        </p:nvSpPr>
        <p:spPr>
          <a:xfrm>
            <a:off x="317500" y="4402667"/>
            <a:ext cx="8555038" cy="7696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aphicFrame>
        <p:nvGraphicFramePr>
          <p:cNvPr id="493" name="Google Shape;493;p30"/>
          <p:cNvGraphicFramePr/>
          <p:nvPr/>
        </p:nvGraphicFramePr>
        <p:xfrm>
          <a:off x="558803" y="1157083"/>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777225">
                  <a:extLst>
                    <a:ext uri="{9D8B030D-6E8A-4147-A177-3AD203B41FA5}">
                      <a16:colId xmlns:a16="http://schemas.microsoft.com/office/drawing/2014/main" val="20002"/>
                    </a:ext>
                  </a:extLst>
                </a:gridCol>
                <a:gridCol w="2633900">
                  <a:extLst>
                    <a:ext uri="{9D8B030D-6E8A-4147-A177-3AD203B41FA5}">
                      <a16:colId xmlns:a16="http://schemas.microsoft.com/office/drawing/2014/main" val="20003"/>
                    </a:ext>
                  </a:extLst>
                </a:gridCol>
              </a:tblGrid>
              <a:tr h="756625">
                <a:tc>
                  <a:txBody>
                    <a:bodyPr/>
                    <a:lstStyle/>
                    <a:p>
                      <a:pPr marL="0" marR="0" lvl="0" indent="0" algn="l" rtl="0">
                        <a:spcBef>
                          <a:spcPts val="0"/>
                        </a:spcBef>
                        <a:spcAft>
                          <a:spcPts val="0"/>
                        </a:spcAft>
                        <a:buNone/>
                      </a:pPr>
                      <a:r>
                        <a:rPr lang="en-US" sz="1800" u="none" strike="noStrike" cap="none"/>
                        <a:t>Model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Twitter</a:t>
                      </a:r>
                      <a:endParaRPr/>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IAC</a:t>
                      </a:r>
                      <a:r>
                        <a:rPr lang="en-US" sz="1800" baseline="-25000"/>
                        <a:t>v2</a:t>
                      </a:r>
                      <a:endParaRPr/>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Reddit</a:t>
                      </a:r>
                      <a:endParaRPr sz="1800"/>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1325">
                <a:tc>
                  <a:txBody>
                    <a:bodyPr/>
                    <a:lstStyle/>
                    <a:p>
                      <a:pPr marL="0" marR="0" lvl="0" indent="0" algn="l" rtl="0">
                        <a:spcBef>
                          <a:spcPts val="0"/>
                        </a:spcBef>
                        <a:spcAft>
                          <a:spcPts val="0"/>
                        </a:spcAft>
                        <a:buNone/>
                      </a:pPr>
                      <a:r>
                        <a:rPr lang="en-US" sz="1800"/>
                        <a:t>SVM</a:t>
                      </a:r>
                      <a:r>
                        <a:rPr lang="en-US" sz="2800" baseline="30000"/>
                        <a:t>ct</a:t>
                      </a:r>
                      <a:endParaRPr sz="2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66.5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65.8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72.54</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115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SVM</a:t>
                      </a:r>
                      <a:r>
                        <a:rPr lang="en-US" sz="2800" baseline="30000"/>
                        <a:t>ct+pt</a:t>
                      </a:r>
                      <a:endParaRPr sz="2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67.9</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63.1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67.00</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97575">
                <a:tc>
                  <a:txBody>
                    <a:bodyPr/>
                    <a:lstStyle/>
                    <a:p>
                      <a:pPr marL="0" marR="0" lvl="0" indent="0" algn="l" rtl="0">
                        <a:spcBef>
                          <a:spcPts val="0"/>
                        </a:spcBef>
                        <a:spcAft>
                          <a:spcPts val="0"/>
                        </a:spcAft>
                        <a:buNone/>
                      </a:pPr>
                      <a:r>
                        <a:rPr lang="en-US" sz="1800"/>
                        <a:t>LSTM</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67.2</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68.5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533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68.0</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69.9</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74.22</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13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30000"/>
                        <a:t>conditional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74.5</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71.8</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73.03</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710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73.4</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69.8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74.68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090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75.1</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71.3</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75.42</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94" name="Google Shape;494;p30"/>
          <p:cNvSpPr/>
          <p:nvPr/>
        </p:nvSpPr>
        <p:spPr>
          <a:xfrm>
            <a:off x="558803" y="2882900"/>
            <a:ext cx="7992535" cy="27686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99"/>
        <p:cNvGrpSpPr/>
        <p:nvPr/>
      </p:nvGrpSpPr>
      <p:grpSpPr>
        <a:xfrm>
          <a:off x="0" y="0"/>
          <a:ext cx="0" cy="0"/>
          <a:chOff x="0" y="0"/>
          <a:chExt cx="0" cy="0"/>
        </a:xfrm>
      </p:grpSpPr>
      <p:sp>
        <p:nvSpPr>
          <p:cNvPr id="500" name="Google Shape;500;p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sp>
        <p:nvSpPr>
          <p:cNvPr id="501" name="Google Shape;501;p31"/>
          <p:cNvSpPr txBox="1">
            <a:spLocks noGrp="1"/>
          </p:cNvSpPr>
          <p:nvPr>
            <p:ph type="title"/>
          </p:nvPr>
        </p:nvSpPr>
        <p:spPr>
          <a:xfrm>
            <a:off x="0" y="9854"/>
            <a:ext cx="9144000" cy="968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rPr>
              <a:t>Results: Prior Turn </a:t>
            </a:r>
            <a:endParaRPr b="1">
              <a:solidFill>
                <a:schemeClr val="lt1"/>
              </a:solidFill>
            </a:endParaRPr>
          </a:p>
        </p:txBody>
      </p:sp>
      <p:sp>
        <p:nvSpPr>
          <p:cNvPr id="502" name="Google Shape;502;p31"/>
          <p:cNvSpPr/>
          <p:nvPr/>
        </p:nvSpPr>
        <p:spPr>
          <a:xfrm>
            <a:off x="317500" y="4402667"/>
            <a:ext cx="8555038" cy="7696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aphicFrame>
        <p:nvGraphicFramePr>
          <p:cNvPr id="503" name="Google Shape;503;p31"/>
          <p:cNvGraphicFramePr/>
          <p:nvPr/>
        </p:nvGraphicFramePr>
        <p:xfrm>
          <a:off x="558803" y="1157083"/>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777225">
                  <a:extLst>
                    <a:ext uri="{9D8B030D-6E8A-4147-A177-3AD203B41FA5}">
                      <a16:colId xmlns:a16="http://schemas.microsoft.com/office/drawing/2014/main" val="20002"/>
                    </a:ext>
                  </a:extLst>
                </a:gridCol>
                <a:gridCol w="2633900">
                  <a:extLst>
                    <a:ext uri="{9D8B030D-6E8A-4147-A177-3AD203B41FA5}">
                      <a16:colId xmlns:a16="http://schemas.microsoft.com/office/drawing/2014/main" val="20003"/>
                    </a:ext>
                  </a:extLst>
                </a:gridCol>
              </a:tblGrid>
              <a:tr h="756625">
                <a:tc>
                  <a:txBody>
                    <a:bodyPr/>
                    <a:lstStyle/>
                    <a:p>
                      <a:pPr marL="0" marR="0" lvl="0" indent="0" algn="l" rtl="0">
                        <a:spcBef>
                          <a:spcPts val="0"/>
                        </a:spcBef>
                        <a:spcAft>
                          <a:spcPts val="0"/>
                        </a:spcAft>
                        <a:buNone/>
                      </a:pPr>
                      <a:r>
                        <a:rPr lang="en-US" sz="1800"/>
                        <a:t>Model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Twitter</a:t>
                      </a:r>
                      <a:endParaRPr/>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IAC</a:t>
                      </a:r>
                      <a:r>
                        <a:rPr lang="en-US" sz="1800" baseline="-25000"/>
                        <a:t>v2</a:t>
                      </a:r>
                      <a:endParaRPr/>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Reddit</a:t>
                      </a:r>
                      <a:endParaRPr sz="1800"/>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1325">
                <a:tc>
                  <a:txBody>
                    <a:bodyPr/>
                    <a:lstStyle/>
                    <a:p>
                      <a:pPr marL="0" marR="0" lvl="0" indent="0" algn="l" rtl="0">
                        <a:spcBef>
                          <a:spcPts val="0"/>
                        </a:spcBef>
                        <a:spcAft>
                          <a:spcPts val="0"/>
                        </a:spcAft>
                        <a:buNone/>
                      </a:pPr>
                      <a:r>
                        <a:rPr lang="en-US" sz="1800"/>
                        <a:t>SVM</a:t>
                      </a:r>
                      <a:r>
                        <a:rPr lang="en-US" sz="2800" baseline="30000"/>
                        <a:t>ct</a:t>
                      </a:r>
                      <a:endParaRPr sz="2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66.5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65.8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72.54</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115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SVM</a:t>
                      </a:r>
                      <a:r>
                        <a:rPr lang="en-US" sz="2800" baseline="30000"/>
                        <a:t>ct+pt</a:t>
                      </a:r>
                      <a:endParaRPr sz="2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67.9</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63.1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67.00</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97575">
                <a:tc>
                  <a:txBody>
                    <a:bodyPr/>
                    <a:lstStyle/>
                    <a:p>
                      <a:pPr marL="0" marR="0" lvl="0" indent="0" algn="l" rtl="0">
                        <a:spcBef>
                          <a:spcPts val="0"/>
                        </a:spcBef>
                        <a:spcAft>
                          <a:spcPts val="0"/>
                        </a:spcAft>
                        <a:buNone/>
                      </a:pPr>
                      <a:r>
                        <a:rPr lang="en-US" sz="1800"/>
                        <a:t>LSTM</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67.2</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68.5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533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68.0</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69.9</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74.22</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13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30000"/>
                        <a:t>conditional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74.5</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71.8</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73.03</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710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73.4</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69.8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74.68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090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75.1</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71.3</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75.42</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04" name="Google Shape;504;p31"/>
          <p:cNvSpPr/>
          <p:nvPr/>
        </p:nvSpPr>
        <p:spPr>
          <a:xfrm>
            <a:off x="558803" y="4521200"/>
            <a:ext cx="7992535" cy="11176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
        <p:nvSpPr>
          <p:cNvPr id="511" name="Google Shape;511;p32"/>
          <p:cNvSpPr txBox="1">
            <a:spLocks noGrp="1"/>
          </p:cNvSpPr>
          <p:nvPr>
            <p:ph type="title"/>
          </p:nvPr>
        </p:nvSpPr>
        <p:spPr>
          <a:xfrm>
            <a:off x="0" y="9854"/>
            <a:ext cx="9144000" cy="968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rPr>
              <a:t>Results: Prior Turn </a:t>
            </a:r>
            <a:endParaRPr b="1">
              <a:solidFill>
                <a:schemeClr val="lt1"/>
              </a:solidFill>
            </a:endParaRPr>
          </a:p>
        </p:txBody>
      </p:sp>
      <p:sp>
        <p:nvSpPr>
          <p:cNvPr id="512" name="Google Shape;512;p32"/>
          <p:cNvSpPr/>
          <p:nvPr/>
        </p:nvSpPr>
        <p:spPr>
          <a:xfrm>
            <a:off x="317500" y="4402667"/>
            <a:ext cx="8555038" cy="7696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aphicFrame>
        <p:nvGraphicFramePr>
          <p:cNvPr id="513" name="Google Shape;513;p32"/>
          <p:cNvGraphicFramePr/>
          <p:nvPr/>
        </p:nvGraphicFramePr>
        <p:xfrm>
          <a:off x="558803" y="1157083"/>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777225">
                  <a:extLst>
                    <a:ext uri="{9D8B030D-6E8A-4147-A177-3AD203B41FA5}">
                      <a16:colId xmlns:a16="http://schemas.microsoft.com/office/drawing/2014/main" val="20002"/>
                    </a:ext>
                  </a:extLst>
                </a:gridCol>
                <a:gridCol w="2633900">
                  <a:extLst>
                    <a:ext uri="{9D8B030D-6E8A-4147-A177-3AD203B41FA5}">
                      <a16:colId xmlns:a16="http://schemas.microsoft.com/office/drawing/2014/main" val="20003"/>
                    </a:ext>
                  </a:extLst>
                </a:gridCol>
              </a:tblGrid>
              <a:tr h="756625">
                <a:tc>
                  <a:txBody>
                    <a:bodyPr/>
                    <a:lstStyle/>
                    <a:p>
                      <a:pPr marL="0" marR="0" lvl="0" indent="0" algn="l" rtl="0">
                        <a:spcBef>
                          <a:spcPts val="0"/>
                        </a:spcBef>
                        <a:spcAft>
                          <a:spcPts val="0"/>
                        </a:spcAft>
                        <a:buNone/>
                      </a:pPr>
                      <a:r>
                        <a:rPr lang="en-US" sz="1800"/>
                        <a:t>Model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Twitter</a:t>
                      </a:r>
                      <a:endParaRPr/>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IAC</a:t>
                      </a:r>
                      <a:r>
                        <a:rPr lang="en-US" sz="1800" baseline="-25000"/>
                        <a:t>v2</a:t>
                      </a:r>
                      <a:endParaRPr/>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Reddit</a:t>
                      </a:r>
                      <a:endParaRPr sz="1800"/>
                    </a:p>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1325">
                <a:tc>
                  <a:txBody>
                    <a:bodyPr/>
                    <a:lstStyle/>
                    <a:p>
                      <a:pPr marL="0" marR="0" lvl="0" indent="0" algn="l" rtl="0">
                        <a:spcBef>
                          <a:spcPts val="0"/>
                        </a:spcBef>
                        <a:spcAft>
                          <a:spcPts val="0"/>
                        </a:spcAft>
                        <a:buNone/>
                      </a:pPr>
                      <a:r>
                        <a:rPr lang="en-US" sz="1800"/>
                        <a:t>SVM</a:t>
                      </a:r>
                      <a:r>
                        <a:rPr lang="en-US" sz="2800" baseline="30000"/>
                        <a:t>ct</a:t>
                      </a:r>
                      <a:endParaRPr sz="2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66.5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65.8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72.54</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115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SVM</a:t>
                      </a:r>
                      <a:r>
                        <a:rPr lang="en-US" sz="2800" baseline="30000"/>
                        <a:t>ct+pt</a:t>
                      </a:r>
                      <a:endParaRPr sz="2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67.9</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63.1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67.00</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97575">
                <a:tc>
                  <a:txBody>
                    <a:bodyPr/>
                    <a:lstStyle/>
                    <a:p>
                      <a:pPr marL="0" marR="0" lvl="0" indent="0" algn="l" rtl="0">
                        <a:spcBef>
                          <a:spcPts val="0"/>
                        </a:spcBef>
                        <a:spcAft>
                          <a:spcPts val="0"/>
                        </a:spcAft>
                        <a:buNone/>
                      </a:pPr>
                      <a:r>
                        <a:rPr lang="en-US" sz="1800"/>
                        <a:t>LSTM</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67.2</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67.5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68.5</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533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68.0</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69.9</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74.22</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13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30000"/>
                        <a:t>conditional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74.5</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71.8</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73.03</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7100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73.4</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69.8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74.68</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090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75.1</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71.3</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75.42</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14" name="Google Shape;514;p32"/>
          <p:cNvSpPr txBox="1"/>
          <p:nvPr/>
        </p:nvSpPr>
        <p:spPr>
          <a:xfrm>
            <a:off x="482600" y="5994400"/>
            <a:ext cx="797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Twitter: using only immediate prior turn: LSMT</a:t>
            </a:r>
            <a:r>
              <a:rPr lang="en-US" sz="1800" baseline="-25000">
                <a:solidFill>
                  <a:schemeClr val="dk1"/>
                </a:solidFill>
                <a:latin typeface="Times New Roman"/>
                <a:ea typeface="Times New Roman"/>
                <a:cs typeface="Times New Roman"/>
                <a:sym typeface="Times New Roman"/>
              </a:rPr>
              <a:t>a</a:t>
            </a:r>
            <a:r>
              <a:rPr lang="en-US" sz="1800" baseline="30000">
                <a:solidFill>
                  <a:schemeClr val="dk1"/>
                </a:solidFill>
                <a:latin typeface="Times New Roman"/>
                <a:ea typeface="Times New Roman"/>
                <a:cs typeface="Times New Roman"/>
                <a:sym typeface="Times New Roman"/>
              </a:rPr>
              <a:t>ct+pt_last</a:t>
            </a:r>
            <a:r>
              <a:rPr lang="en-US" sz="1800">
                <a:solidFill>
                  <a:schemeClr val="dk1"/>
                </a:solidFill>
                <a:latin typeface="Times New Roman"/>
                <a:ea typeface="Times New Roman"/>
                <a:cs typeface="Times New Roman"/>
                <a:sym typeface="Times New Roman"/>
              </a:rPr>
              <a:t>:  73.71</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518"/>
        <p:cNvGrpSpPr/>
        <p:nvPr/>
      </p:nvGrpSpPr>
      <p:grpSpPr>
        <a:xfrm>
          <a:off x="0" y="0"/>
          <a:ext cx="0" cy="0"/>
          <a:chOff x="0" y="0"/>
          <a:chExt cx="0" cy="0"/>
        </a:xfrm>
      </p:grpSpPr>
      <p:sp>
        <p:nvSpPr>
          <p:cNvPr id="519" name="Google Shape;519;p3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 Cross-Corpora Training</a:t>
            </a:r>
            <a:endParaRPr/>
          </a:p>
        </p:txBody>
      </p:sp>
      <p:sp>
        <p:nvSpPr>
          <p:cNvPr id="520" name="Google Shape;520;p33"/>
          <p:cNvSpPr txBox="1">
            <a:spLocks noGrp="1"/>
          </p:cNvSpPr>
          <p:nvPr>
            <p:ph type="body" idx="1"/>
          </p:nvPr>
        </p:nvSpPr>
        <p:spPr>
          <a:xfrm>
            <a:off x="457200" y="1612901"/>
            <a:ext cx="8229600" cy="12572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Reddit data is self labeled and is larger</a:t>
            </a:r>
            <a:endParaRPr/>
          </a:p>
          <a:p>
            <a:pPr marL="342900" lvl="0" indent="-342900" algn="l" rtl="0">
              <a:spcBef>
                <a:spcPts val="560"/>
              </a:spcBef>
              <a:spcAft>
                <a:spcPts val="0"/>
              </a:spcAft>
              <a:buClr>
                <a:schemeClr val="dk1"/>
              </a:buClr>
              <a:buSzPts val="2800"/>
              <a:buFont typeface="Times New Roman"/>
              <a:buChar char="•"/>
            </a:pPr>
            <a:r>
              <a:rPr lang="en-US"/>
              <a:t>Train on Reddit and Test on IAC</a:t>
            </a:r>
            <a:r>
              <a:rPr lang="en-US" baseline="-25000"/>
              <a:t>v2</a:t>
            </a:r>
            <a:endParaRPr/>
          </a:p>
        </p:txBody>
      </p:sp>
      <p:sp>
        <p:nvSpPr>
          <p:cNvPr id="521" name="Google Shape;521;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graphicFrame>
        <p:nvGraphicFramePr>
          <p:cNvPr id="522" name="Google Shape;522;p33"/>
          <p:cNvGraphicFramePr/>
          <p:nvPr/>
        </p:nvGraphicFramePr>
        <p:xfrm>
          <a:off x="2374900" y="3314700"/>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756625">
                <a:tc>
                  <a:txBody>
                    <a:bodyPr/>
                    <a:lstStyle/>
                    <a:p>
                      <a:pPr marL="0" marR="0" lvl="0" indent="0" algn="l" rtl="0">
                        <a:spcBef>
                          <a:spcPts val="0"/>
                        </a:spcBef>
                        <a:spcAft>
                          <a:spcPts val="0"/>
                        </a:spcAft>
                        <a:buNone/>
                      </a:pPr>
                      <a:r>
                        <a:rPr lang="en-US" sz="1800"/>
                        <a:t>Model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13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65.11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115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63.23</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 Cross-corpora training</a:t>
            </a:r>
            <a:endParaRPr/>
          </a:p>
        </p:txBody>
      </p:sp>
      <p:sp>
        <p:nvSpPr>
          <p:cNvPr id="528" name="Google Shape;528;p34"/>
          <p:cNvSpPr txBox="1">
            <a:spLocks noGrp="1"/>
          </p:cNvSpPr>
          <p:nvPr>
            <p:ph type="body" idx="1"/>
          </p:nvPr>
        </p:nvSpPr>
        <p:spPr>
          <a:xfrm>
            <a:off x="457200" y="1612901"/>
            <a:ext cx="8229600" cy="12572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Times New Roman"/>
              <a:buChar char="•"/>
            </a:pPr>
            <a:r>
              <a:rPr lang="en-US"/>
              <a:t>Reddit data is self labeled and is larger </a:t>
            </a:r>
            <a:endParaRPr/>
          </a:p>
          <a:p>
            <a:pPr marL="342900" lvl="0" indent="-342900" algn="l" rtl="0">
              <a:spcBef>
                <a:spcPts val="560"/>
              </a:spcBef>
              <a:spcAft>
                <a:spcPts val="0"/>
              </a:spcAft>
              <a:buClr>
                <a:schemeClr val="dk1"/>
              </a:buClr>
              <a:buSzPts val="2800"/>
              <a:buFont typeface="Times New Roman"/>
              <a:buChar char="•"/>
            </a:pPr>
            <a:r>
              <a:rPr lang="en-US"/>
              <a:t>Train on Reddit and Test on IAC</a:t>
            </a:r>
            <a:r>
              <a:rPr lang="en-US" baseline="-25000"/>
              <a:t>v2</a:t>
            </a:r>
            <a:endParaRPr/>
          </a:p>
        </p:txBody>
      </p:sp>
      <p:sp>
        <p:nvSpPr>
          <p:cNvPr id="529" name="Google Shape;529;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34</a:t>
            </a:fld>
            <a:endParaRPr/>
          </a:p>
        </p:txBody>
      </p:sp>
      <p:graphicFrame>
        <p:nvGraphicFramePr>
          <p:cNvPr id="530" name="Google Shape;530;p34"/>
          <p:cNvGraphicFramePr/>
          <p:nvPr/>
        </p:nvGraphicFramePr>
        <p:xfrm>
          <a:off x="2374900" y="3314700"/>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756625">
                <a:tc>
                  <a:txBody>
                    <a:bodyPr/>
                    <a:lstStyle/>
                    <a:p>
                      <a:pPr marL="0" marR="0" lvl="0" indent="0" algn="l" rtl="0">
                        <a:spcBef>
                          <a:spcPts val="0"/>
                        </a:spcBef>
                        <a:spcAft>
                          <a:spcPts val="0"/>
                        </a:spcAft>
                        <a:buNone/>
                      </a:pPr>
                      <a:r>
                        <a:rPr lang="en-US" sz="1800"/>
                        <a:t>Model</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F1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13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65.11</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1152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800"/>
                        <a:t>LSTM</a:t>
                      </a:r>
                      <a:r>
                        <a:rPr lang="en-US" sz="2800" baseline="-25000"/>
                        <a:t>a</a:t>
                      </a:r>
                      <a:r>
                        <a:rPr lang="en-US" sz="2800" baseline="30000"/>
                        <a:t>ct+pt</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63.23</a:t>
                      </a: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31" name="Google Shape;531;p34"/>
          <p:cNvSpPr txBox="1"/>
          <p:nvPr/>
        </p:nvSpPr>
        <p:spPr>
          <a:xfrm>
            <a:off x="1066800" y="5584646"/>
            <a:ext cx="62865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Possible issues: </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  self-labeled vs. crowdsourced labeled</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  topics</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536"/>
        <p:cNvGrpSpPr/>
        <p:nvPr/>
      </p:nvGrpSpPr>
      <p:grpSpPr>
        <a:xfrm>
          <a:off x="0" y="0"/>
          <a:ext cx="0" cy="0"/>
          <a:chOff x="0" y="0"/>
          <a:chExt cx="0" cy="0"/>
        </a:xfrm>
      </p:grpSpPr>
      <p:sp>
        <p:nvSpPr>
          <p:cNvPr id="537" name="Google Shape;537;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sp>
        <p:nvSpPr>
          <p:cNvPr id="538" name="Google Shape;538;p35"/>
          <p:cNvSpPr txBox="1">
            <a:spLocks noGrp="1"/>
          </p:cNvSpPr>
          <p:nvPr>
            <p:ph type="title"/>
          </p:nvPr>
        </p:nvSpPr>
        <p:spPr>
          <a:xfrm>
            <a:off x="0" y="-2846"/>
            <a:ext cx="9144000" cy="968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rPr>
              <a:t>Results: Prior + Succeeding Turn</a:t>
            </a:r>
            <a:endParaRPr b="1">
              <a:solidFill>
                <a:schemeClr val="lt1"/>
              </a:solidFill>
            </a:endParaRPr>
          </a:p>
        </p:txBody>
      </p:sp>
      <p:graphicFrame>
        <p:nvGraphicFramePr>
          <p:cNvPr id="539" name="Google Shape;539;p35"/>
          <p:cNvGraphicFramePr/>
          <p:nvPr/>
        </p:nvGraphicFramePr>
        <p:xfrm>
          <a:off x="850903" y="1181101"/>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367600">
                <a:tc>
                  <a:txBody>
                    <a:bodyPr/>
                    <a:lstStyle/>
                    <a:p>
                      <a:pPr marL="0" marR="0" lvl="0" indent="0" algn="l" rtl="0">
                        <a:spcBef>
                          <a:spcPts val="0"/>
                        </a:spcBef>
                        <a:spcAft>
                          <a:spcPts val="0"/>
                        </a:spcAft>
                        <a:buNone/>
                      </a:pPr>
                      <a:r>
                        <a:rPr lang="en-US" sz="1800" b="0">
                          <a:solidFill>
                            <a:schemeClr val="lt1"/>
                          </a:solidFill>
                        </a:rPr>
                        <a:t>Model</a:t>
                      </a:r>
                      <a:endParaRPr sz="1800" b="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IAC</a:t>
                      </a:r>
                      <a:r>
                        <a:rPr lang="en-US" sz="1800" baseline="30000"/>
                        <a:t>+</a:t>
                      </a:r>
                      <a:r>
                        <a:rPr lang="en-US" sz="1800" baseline="-25000"/>
                        <a:t>v2</a:t>
                      </a:r>
                      <a:r>
                        <a:rPr lang="en-US" sz="1800"/>
                        <a:t> </a:t>
                      </a:r>
                      <a:r>
                        <a:rPr lang="en-US" sz="1800" b="0">
                          <a:solidFill>
                            <a:schemeClr val="lt1"/>
                          </a:solidFill>
                        </a:rPr>
                        <a:t>(F1)</a:t>
                      </a:r>
                      <a:endParaRPr sz="1800" b="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7600">
                <a:tc>
                  <a:txBody>
                    <a:bodyPr/>
                    <a:lstStyle/>
                    <a:p>
                      <a:pPr marL="0" marR="0" lvl="0" indent="0" algn="l" rtl="0">
                        <a:spcBef>
                          <a:spcPts val="0"/>
                        </a:spcBef>
                        <a:spcAft>
                          <a:spcPts val="0"/>
                        </a:spcAft>
                        <a:buNone/>
                      </a:pPr>
                      <a:r>
                        <a:rPr lang="en-US" sz="1800" b="0">
                          <a:solidFill>
                            <a:srgbClr val="000000"/>
                          </a:solidFill>
                        </a:rPr>
                        <a:t>SVM</a:t>
                      </a:r>
                      <a:r>
                        <a:rPr lang="en-US" sz="1800" b="0" baseline="30000">
                          <a:solidFill>
                            <a:srgbClr val="000000"/>
                          </a:solidFill>
                        </a:rPr>
                        <a:t>ct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77.89</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561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SVM</a:t>
                      </a:r>
                      <a:r>
                        <a:rPr lang="en-US" sz="1800" b="0" baseline="30000">
                          <a:solidFill>
                            <a:srgbClr val="000000"/>
                          </a:solidFill>
                        </a:rPr>
                        <a:t>ct+pt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76.43</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91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SVM</a:t>
                      </a:r>
                      <a:r>
                        <a:rPr lang="en-US" sz="1800" b="0" i="0" u="none" strike="noStrike" cap="none" baseline="30000">
                          <a:solidFill>
                            <a:srgbClr val="000000"/>
                          </a:solidFill>
                          <a:latin typeface="Times New Roman"/>
                          <a:ea typeface="Times New Roman"/>
                          <a:cs typeface="Times New Roman"/>
                          <a:sym typeface="Times New Roman"/>
                        </a:rPr>
                        <a:t>ct+st</a:t>
                      </a:r>
                      <a:endParaRPr sz="1800" b="0" i="0" u="none" strike="noStrike" cap="none">
                        <a:solidFill>
                          <a:srgbClr val="000000"/>
                        </a:solidFill>
                        <a:latin typeface="Times New Roman"/>
                        <a:ea typeface="Times New Roman"/>
                        <a:cs typeface="Times New Roman"/>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68.83</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91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SVM</a:t>
                      </a:r>
                      <a:r>
                        <a:rPr lang="en-US" sz="1800" b="0" i="0" u="none" strike="noStrike" cap="none" baseline="30000">
                          <a:solidFill>
                            <a:srgbClr val="000000"/>
                          </a:solidFill>
                          <a:latin typeface="Times New Roman"/>
                          <a:ea typeface="Times New Roman"/>
                          <a:cs typeface="Times New Roman"/>
                          <a:sym typeface="Times New Roman"/>
                        </a:rPr>
                        <a:t>ct+ps+st</a:t>
                      </a:r>
                      <a:endParaRPr sz="1800" b="0" i="0" u="none" strike="noStrike" cap="none">
                        <a:solidFill>
                          <a:srgbClr val="000000"/>
                        </a:solidFill>
                        <a:latin typeface="Times New Roman"/>
                        <a:ea typeface="Times New Roman"/>
                        <a:cs typeface="Times New Roman"/>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72.77</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02075">
                <a:tc>
                  <a:txBody>
                    <a:bodyPr/>
                    <a:lstStyle/>
                    <a:p>
                      <a:pPr marL="0" marR="0" lvl="0" indent="0" algn="l" rtl="0">
                        <a:spcBef>
                          <a:spcPts val="0"/>
                        </a:spcBef>
                        <a:spcAft>
                          <a:spcPts val="0"/>
                        </a:spcAft>
                        <a:buNone/>
                      </a:pPr>
                      <a:r>
                        <a:rPr lang="en-US" sz="1800" b="0">
                          <a:solidFill>
                            <a:srgbClr val="000000"/>
                          </a:solidFill>
                        </a:rPr>
                        <a:t>LSTM</a:t>
                      </a:r>
                      <a:r>
                        <a:rPr lang="en-US" sz="1800" b="0" baseline="30000">
                          <a:solidFill>
                            <a:srgbClr val="000000"/>
                          </a:solidFill>
                        </a:rPr>
                        <a:t>ct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79.25</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365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30000">
                          <a:solidFill>
                            <a:srgbClr val="000000"/>
                          </a:solidFill>
                        </a:rPr>
                        <a:t>ct+pt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83.32</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06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30000">
                          <a:solidFill>
                            <a:srgbClr val="000000"/>
                          </a:solidFill>
                        </a:rPr>
                        <a:t>ct+st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82.60</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06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30000">
                          <a:solidFill>
                            <a:srgbClr val="000000"/>
                          </a:solidFill>
                        </a:rPr>
                        <a:t>ct+pt+st</a:t>
                      </a:r>
                      <a:endParaRPr sz="1800" b="0" baseline="3000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83.33</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9057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80.05</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524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ct+pt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81.52</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4683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ct+st</a:t>
                      </a:r>
                      <a:endParaRPr sz="1800" b="0" baseline="3000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80.67</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524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ct+pt+st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81.08</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40" name="Google Shape;540;p35"/>
          <p:cNvSpPr/>
          <p:nvPr/>
        </p:nvSpPr>
        <p:spPr>
          <a:xfrm>
            <a:off x="850903" y="3073400"/>
            <a:ext cx="3581397" cy="3533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45"/>
        <p:cNvGrpSpPr/>
        <p:nvPr/>
      </p:nvGrpSpPr>
      <p:grpSpPr>
        <a:xfrm>
          <a:off x="0" y="0"/>
          <a:ext cx="0" cy="0"/>
          <a:chOff x="0" y="0"/>
          <a:chExt cx="0" cy="0"/>
        </a:xfrm>
      </p:grpSpPr>
      <p:sp>
        <p:nvSpPr>
          <p:cNvPr id="546" name="Google Shape;546;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36</a:t>
            </a:fld>
            <a:endParaRPr/>
          </a:p>
        </p:txBody>
      </p:sp>
      <p:sp>
        <p:nvSpPr>
          <p:cNvPr id="547" name="Google Shape;547;p36"/>
          <p:cNvSpPr txBox="1">
            <a:spLocks noGrp="1"/>
          </p:cNvSpPr>
          <p:nvPr>
            <p:ph type="title"/>
          </p:nvPr>
        </p:nvSpPr>
        <p:spPr>
          <a:xfrm>
            <a:off x="0" y="-2846"/>
            <a:ext cx="9144000" cy="968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rPr>
              <a:t>Results: Prior + Succeeding Turn</a:t>
            </a:r>
            <a:endParaRPr b="1">
              <a:solidFill>
                <a:schemeClr val="lt1"/>
              </a:solidFill>
            </a:endParaRPr>
          </a:p>
        </p:txBody>
      </p:sp>
      <p:graphicFrame>
        <p:nvGraphicFramePr>
          <p:cNvPr id="548" name="Google Shape;548;p36"/>
          <p:cNvGraphicFramePr/>
          <p:nvPr/>
        </p:nvGraphicFramePr>
        <p:xfrm>
          <a:off x="850903" y="1181101"/>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367600">
                <a:tc>
                  <a:txBody>
                    <a:bodyPr/>
                    <a:lstStyle/>
                    <a:p>
                      <a:pPr marL="0" marR="0" lvl="0" indent="0" algn="l" rtl="0">
                        <a:spcBef>
                          <a:spcPts val="0"/>
                        </a:spcBef>
                        <a:spcAft>
                          <a:spcPts val="0"/>
                        </a:spcAft>
                        <a:buNone/>
                      </a:pPr>
                      <a:r>
                        <a:rPr lang="en-US" sz="1800" b="0">
                          <a:solidFill>
                            <a:schemeClr val="lt1"/>
                          </a:solidFill>
                        </a:rPr>
                        <a:t>Model</a:t>
                      </a:r>
                      <a:endParaRPr sz="1800" b="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IAC</a:t>
                      </a:r>
                      <a:r>
                        <a:rPr lang="en-US" sz="1800" baseline="30000"/>
                        <a:t>+</a:t>
                      </a:r>
                      <a:r>
                        <a:rPr lang="en-US" sz="1800" baseline="-25000"/>
                        <a:t>v2</a:t>
                      </a:r>
                      <a:r>
                        <a:rPr lang="en-US" sz="1800"/>
                        <a:t> </a:t>
                      </a:r>
                      <a:r>
                        <a:rPr lang="en-US" sz="1800" b="0">
                          <a:solidFill>
                            <a:schemeClr val="lt1"/>
                          </a:solidFill>
                        </a:rPr>
                        <a:t>(F1)</a:t>
                      </a:r>
                      <a:endParaRPr sz="1800" b="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7600">
                <a:tc>
                  <a:txBody>
                    <a:bodyPr/>
                    <a:lstStyle/>
                    <a:p>
                      <a:pPr marL="0" marR="0" lvl="0" indent="0" algn="l" rtl="0">
                        <a:spcBef>
                          <a:spcPts val="0"/>
                        </a:spcBef>
                        <a:spcAft>
                          <a:spcPts val="0"/>
                        </a:spcAft>
                        <a:buNone/>
                      </a:pPr>
                      <a:r>
                        <a:rPr lang="en-US" sz="1800" b="0">
                          <a:solidFill>
                            <a:srgbClr val="000000"/>
                          </a:solidFill>
                        </a:rPr>
                        <a:t>SVM</a:t>
                      </a:r>
                      <a:r>
                        <a:rPr lang="en-US" sz="1800" b="0" baseline="30000">
                          <a:solidFill>
                            <a:srgbClr val="000000"/>
                          </a:solidFill>
                        </a:rPr>
                        <a:t>ct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77.89</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561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SVM</a:t>
                      </a:r>
                      <a:r>
                        <a:rPr lang="en-US" sz="1800" b="0" baseline="30000">
                          <a:solidFill>
                            <a:srgbClr val="000000"/>
                          </a:solidFill>
                        </a:rPr>
                        <a:t>ct+pt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76.43</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91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SVM</a:t>
                      </a:r>
                      <a:r>
                        <a:rPr lang="en-US" sz="1800" b="0" i="0" u="none" strike="noStrike" cap="none" baseline="30000">
                          <a:solidFill>
                            <a:srgbClr val="000000"/>
                          </a:solidFill>
                          <a:latin typeface="Times New Roman"/>
                          <a:ea typeface="Times New Roman"/>
                          <a:cs typeface="Times New Roman"/>
                          <a:sym typeface="Times New Roman"/>
                        </a:rPr>
                        <a:t>ct+st</a:t>
                      </a:r>
                      <a:endParaRPr sz="1800" b="0" i="0" u="none" strike="noStrike" cap="none">
                        <a:solidFill>
                          <a:srgbClr val="000000"/>
                        </a:solidFill>
                        <a:latin typeface="Times New Roman"/>
                        <a:ea typeface="Times New Roman"/>
                        <a:cs typeface="Times New Roman"/>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68.83</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91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SVM</a:t>
                      </a:r>
                      <a:r>
                        <a:rPr lang="en-US" sz="1800" b="0" i="0" u="none" strike="noStrike" cap="none" baseline="30000">
                          <a:solidFill>
                            <a:srgbClr val="000000"/>
                          </a:solidFill>
                          <a:latin typeface="Times New Roman"/>
                          <a:ea typeface="Times New Roman"/>
                          <a:cs typeface="Times New Roman"/>
                          <a:sym typeface="Times New Roman"/>
                        </a:rPr>
                        <a:t>ct+ps+st</a:t>
                      </a:r>
                      <a:endParaRPr sz="1800" b="0" i="0" u="none" strike="noStrike" cap="none">
                        <a:solidFill>
                          <a:srgbClr val="000000"/>
                        </a:solidFill>
                        <a:latin typeface="Times New Roman"/>
                        <a:ea typeface="Times New Roman"/>
                        <a:cs typeface="Times New Roman"/>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72.77</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02075">
                <a:tc>
                  <a:txBody>
                    <a:bodyPr/>
                    <a:lstStyle/>
                    <a:p>
                      <a:pPr marL="0" marR="0" lvl="0" indent="0" algn="l" rtl="0">
                        <a:spcBef>
                          <a:spcPts val="0"/>
                        </a:spcBef>
                        <a:spcAft>
                          <a:spcPts val="0"/>
                        </a:spcAft>
                        <a:buNone/>
                      </a:pPr>
                      <a:r>
                        <a:rPr lang="en-US" sz="1800" b="0">
                          <a:solidFill>
                            <a:srgbClr val="000000"/>
                          </a:solidFill>
                        </a:rPr>
                        <a:t>LSTM</a:t>
                      </a:r>
                      <a:r>
                        <a:rPr lang="en-US" sz="1800" b="0" baseline="30000">
                          <a:solidFill>
                            <a:srgbClr val="000000"/>
                          </a:solidFill>
                        </a:rPr>
                        <a:t>ct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79.25</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365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30000">
                          <a:solidFill>
                            <a:srgbClr val="000000"/>
                          </a:solidFill>
                        </a:rPr>
                        <a:t>ct+pt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83.32</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06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30000">
                          <a:solidFill>
                            <a:srgbClr val="000000"/>
                          </a:solidFill>
                        </a:rPr>
                        <a:t>ct+st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82.60</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06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30000">
                          <a:solidFill>
                            <a:srgbClr val="000000"/>
                          </a:solidFill>
                        </a:rPr>
                        <a:t>ct+pt+st</a:t>
                      </a:r>
                      <a:endParaRPr sz="1800" b="0" baseline="3000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solidFill>
                            <a:srgbClr val="0000FF"/>
                          </a:solidFill>
                        </a:rPr>
                        <a:t>83.33</a:t>
                      </a:r>
                      <a:endParaRPr sz="18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9057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80.05</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524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ct+pt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81.52</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468325">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ct+st</a:t>
                      </a:r>
                      <a:endParaRPr sz="1800" b="0" baseline="3000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80.67</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524800">
                <a:tc>
                  <a:txBody>
                    <a:bodyPr/>
                    <a:lstStyle/>
                    <a:p>
                      <a:pPr marL="0" marR="0" lvl="0" indent="0" algn="l" rtl="0">
                        <a:lnSpc>
                          <a:spcPct val="100000"/>
                        </a:lnSpc>
                        <a:spcBef>
                          <a:spcPts val="0"/>
                        </a:spcBef>
                        <a:spcAft>
                          <a:spcPts val="0"/>
                        </a:spcAft>
                        <a:buClr>
                          <a:srgbClr val="000000"/>
                        </a:buClr>
                        <a:buSzPts val="1800"/>
                        <a:buFont typeface="Times New Roman"/>
                        <a:buNone/>
                      </a:pPr>
                      <a:r>
                        <a:rPr lang="en-US" sz="1800" b="0">
                          <a:solidFill>
                            <a:srgbClr val="000000"/>
                          </a:solidFill>
                        </a:rPr>
                        <a:t>LSTM</a:t>
                      </a:r>
                      <a:r>
                        <a:rPr lang="en-US" sz="1800" b="0" baseline="-25000">
                          <a:solidFill>
                            <a:srgbClr val="000000"/>
                          </a:solidFill>
                        </a:rPr>
                        <a:t>a</a:t>
                      </a:r>
                      <a:r>
                        <a:rPr lang="en-US" sz="1800" b="0" baseline="30000">
                          <a:solidFill>
                            <a:srgbClr val="000000"/>
                          </a:solidFill>
                        </a:rPr>
                        <a:t>ct+pt+st</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a:solidFill>
                            <a:srgbClr val="000000"/>
                          </a:solidFill>
                        </a:rPr>
                        <a:t>81.08</a:t>
                      </a:r>
                      <a:endParaRPr sz="18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49" name="Google Shape;549;p36"/>
          <p:cNvSpPr txBox="1"/>
          <p:nvPr/>
        </p:nvSpPr>
        <p:spPr>
          <a:xfrm>
            <a:off x="5575300" y="1574800"/>
            <a:ext cx="3263900" cy="2862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Even if dataset is smaller the results are higher….</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Possible answer: IAC</a:t>
            </a:r>
            <a:r>
              <a:rPr lang="en-US" sz="1800" baseline="30000">
                <a:solidFill>
                  <a:schemeClr val="dk1"/>
                </a:solidFill>
                <a:latin typeface="Times New Roman"/>
                <a:ea typeface="Times New Roman"/>
                <a:cs typeface="Times New Roman"/>
                <a:sym typeface="Times New Roman"/>
              </a:rPr>
              <a:t>+</a:t>
            </a:r>
            <a:r>
              <a:rPr lang="en-US" sz="1800" baseline="-250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mostly Generic type of Sarcasm (95%) while  IAC</a:t>
            </a:r>
            <a:r>
              <a:rPr lang="en-US" sz="1800" baseline="-250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an equal distribution of Generic, Rhetorical Questions and Hyperbole</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550" name="Google Shape;550;p36"/>
          <p:cNvSpPr/>
          <p:nvPr/>
        </p:nvSpPr>
        <p:spPr>
          <a:xfrm>
            <a:off x="850903" y="4699000"/>
            <a:ext cx="3581397" cy="1920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sp>
        <p:nvSpPr>
          <p:cNvPr id="557" name="Google Shape;557;p37"/>
          <p:cNvSpPr txBox="1">
            <a:spLocks noGrp="1"/>
          </p:cNvSpPr>
          <p:nvPr>
            <p:ph type="title"/>
          </p:nvPr>
        </p:nvSpPr>
        <p:spPr>
          <a:xfrm>
            <a:off x="0" y="-2846"/>
            <a:ext cx="9144000" cy="9680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dk1"/>
                </a:solidFill>
              </a:rPr>
              <a:t>Train and Test on (larger) IAC</a:t>
            </a:r>
            <a:r>
              <a:rPr lang="en-US" b="1" baseline="30000">
                <a:solidFill>
                  <a:schemeClr val="dk1"/>
                </a:solidFill>
              </a:rPr>
              <a:t>+</a:t>
            </a:r>
            <a:r>
              <a:rPr lang="en-US" baseline="-25000">
                <a:solidFill>
                  <a:schemeClr val="dk1"/>
                </a:solidFill>
              </a:rPr>
              <a:t>v2</a:t>
            </a:r>
            <a:endParaRPr b="1" baseline="-25000">
              <a:solidFill>
                <a:schemeClr val="dk1"/>
              </a:solidFill>
            </a:endParaRPr>
          </a:p>
        </p:txBody>
      </p:sp>
      <p:graphicFrame>
        <p:nvGraphicFramePr>
          <p:cNvPr id="558" name="Google Shape;558;p37"/>
          <p:cNvGraphicFramePr/>
          <p:nvPr/>
        </p:nvGraphicFramePr>
        <p:xfrm>
          <a:off x="850901" y="1168399"/>
          <a:ext cx="3000000" cy="3000000"/>
        </p:xfrm>
        <a:graphic>
          <a:graphicData uri="http://schemas.openxmlformats.org/drawingml/2006/table">
            <a:tbl>
              <a:tblPr firstRow="1" bandRow="1">
                <a:noFill/>
                <a:tableStyleId>{7110F3FC-3CC0-42EA-9371-2443D6B09E5F}</a:tableStyleId>
              </a:tblPr>
              <a:tblGrid>
                <a:gridCol w="20701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338200">
                <a:tc>
                  <a:txBody>
                    <a:bodyPr/>
                    <a:lstStyle/>
                    <a:p>
                      <a:pPr marL="0" marR="0" lvl="0" indent="0" algn="l" rtl="0">
                        <a:spcBef>
                          <a:spcPts val="0"/>
                        </a:spcBef>
                        <a:spcAft>
                          <a:spcPts val="0"/>
                        </a:spcAft>
                        <a:buNone/>
                      </a:pPr>
                      <a:r>
                        <a:rPr lang="en-US" sz="1600" b="0">
                          <a:solidFill>
                            <a:schemeClr val="lt1"/>
                          </a:solidFill>
                        </a:rPr>
                        <a:t>Model</a:t>
                      </a:r>
                      <a:endParaRPr sz="1600" b="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a:t>IAC</a:t>
                      </a:r>
                      <a:r>
                        <a:rPr lang="en-US" sz="1600" baseline="30000"/>
                        <a:t>+</a:t>
                      </a:r>
                      <a:r>
                        <a:rPr lang="en-US" sz="1600" baseline="-25000"/>
                        <a:t>v2</a:t>
                      </a:r>
                      <a:r>
                        <a:rPr lang="en-US" sz="1600"/>
                        <a:t> </a:t>
                      </a:r>
                      <a:r>
                        <a:rPr lang="en-US" sz="1600" b="0">
                          <a:solidFill>
                            <a:schemeClr val="lt1"/>
                          </a:solidFill>
                        </a:rPr>
                        <a:t>(F1)</a:t>
                      </a:r>
                      <a:endParaRPr sz="1600" b="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29400">
                <a:tc>
                  <a:txBody>
                    <a:bodyPr/>
                    <a:lstStyle/>
                    <a:p>
                      <a:pPr marL="0" marR="0" lvl="0" indent="0" algn="l" rtl="0">
                        <a:spcBef>
                          <a:spcPts val="0"/>
                        </a:spcBef>
                        <a:spcAft>
                          <a:spcPts val="0"/>
                        </a:spcAft>
                        <a:buNone/>
                      </a:pPr>
                      <a:r>
                        <a:rPr lang="en-US" sz="1600" b="0">
                          <a:solidFill>
                            <a:srgbClr val="000000"/>
                          </a:solidFill>
                        </a:rPr>
                        <a:t>SVM</a:t>
                      </a:r>
                      <a:r>
                        <a:rPr lang="en-US" sz="1600" b="0" baseline="30000">
                          <a:solidFill>
                            <a:srgbClr val="000000"/>
                          </a:solidFill>
                        </a:rPr>
                        <a:t>ct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77.89</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SVM</a:t>
                      </a:r>
                      <a:r>
                        <a:rPr lang="en-US" sz="1600" b="0" baseline="30000">
                          <a:solidFill>
                            <a:srgbClr val="000000"/>
                          </a:solidFill>
                        </a:rPr>
                        <a:t>ct+pt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76.43</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SVM</a:t>
                      </a:r>
                      <a:r>
                        <a:rPr lang="en-US" sz="1600" b="0" i="0" u="none" strike="noStrike" cap="none" baseline="30000">
                          <a:solidFill>
                            <a:srgbClr val="000000"/>
                          </a:solidFill>
                          <a:latin typeface="Times New Roman"/>
                          <a:ea typeface="Times New Roman"/>
                          <a:cs typeface="Times New Roman"/>
                          <a:sym typeface="Times New Roman"/>
                        </a:rPr>
                        <a:t>ct+st</a:t>
                      </a:r>
                      <a:endParaRPr sz="1600" b="0" i="0" u="none" strike="noStrike" cap="none">
                        <a:solidFill>
                          <a:srgbClr val="000000"/>
                        </a:solidFill>
                        <a:latin typeface="Times New Roman"/>
                        <a:ea typeface="Times New Roman"/>
                        <a:cs typeface="Times New Roman"/>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68.83</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SVM</a:t>
                      </a:r>
                      <a:r>
                        <a:rPr lang="en-US" sz="1600" b="0" i="0" u="none" strike="noStrike" cap="none" baseline="30000">
                          <a:solidFill>
                            <a:srgbClr val="000000"/>
                          </a:solidFill>
                          <a:latin typeface="Times New Roman"/>
                          <a:ea typeface="Times New Roman"/>
                          <a:cs typeface="Times New Roman"/>
                          <a:sym typeface="Times New Roman"/>
                        </a:rPr>
                        <a:t>ct+ps+st</a:t>
                      </a:r>
                      <a:endParaRPr sz="1600" b="0" i="0" u="none" strike="noStrike" cap="none">
                        <a:solidFill>
                          <a:srgbClr val="000000"/>
                        </a:solidFill>
                        <a:latin typeface="Times New Roman"/>
                        <a:ea typeface="Times New Roman"/>
                        <a:cs typeface="Times New Roman"/>
                        <a:sym typeface="Times New Roma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72.77</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29400">
                <a:tc>
                  <a:txBody>
                    <a:bodyPr/>
                    <a:lstStyle/>
                    <a:p>
                      <a:pPr marL="0" marR="0" lvl="0" indent="0" algn="l" rtl="0">
                        <a:spcBef>
                          <a:spcPts val="0"/>
                        </a:spcBef>
                        <a:spcAft>
                          <a:spcPts val="0"/>
                        </a:spcAft>
                        <a:buNone/>
                      </a:pPr>
                      <a:r>
                        <a:rPr lang="en-US" sz="1600" b="0">
                          <a:solidFill>
                            <a:srgbClr val="000000"/>
                          </a:solidFill>
                        </a:rPr>
                        <a:t>LSTM</a:t>
                      </a:r>
                      <a:r>
                        <a:rPr lang="en-US" sz="1600" b="0" baseline="30000">
                          <a:solidFill>
                            <a:srgbClr val="000000"/>
                          </a:solidFill>
                        </a:rPr>
                        <a:t>ct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79.25</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30000">
                          <a:solidFill>
                            <a:srgbClr val="000000"/>
                          </a:solidFill>
                        </a:rPr>
                        <a:t>ct+pt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a:solidFill>
                            <a:srgbClr val="0000FF"/>
                          </a:solidFill>
                        </a:rPr>
                        <a:t>83.32</a:t>
                      </a:r>
                      <a:endParaRPr sz="16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30000">
                          <a:solidFill>
                            <a:srgbClr val="000000"/>
                          </a:solidFill>
                        </a:rPr>
                        <a:t>ct+st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82.60</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382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30000">
                          <a:solidFill>
                            <a:srgbClr val="000000"/>
                          </a:solidFill>
                        </a:rPr>
                        <a:t>ct+pt+st</a:t>
                      </a:r>
                      <a:endParaRPr sz="1600" b="0" baseline="3000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a:solidFill>
                            <a:srgbClr val="0000FF"/>
                          </a:solidFill>
                        </a:rPr>
                        <a:t>83.33</a:t>
                      </a:r>
                      <a:endParaRPr sz="1600" b="1">
                        <a:solidFill>
                          <a:srgbClr val="0000F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25000">
                          <a:solidFill>
                            <a:srgbClr val="000000"/>
                          </a:solidFill>
                        </a:rPr>
                        <a:t>a</a:t>
                      </a:r>
                      <a:r>
                        <a:rPr lang="en-US" sz="1600" b="0" baseline="30000">
                          <a:solidFill>
                            <a:srgbClr val="000000"/>
                          </a:solidFill>
                        </a:rPr>
                        <a:t>ct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80.05</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25000">
                          <a:solidFill>
                            <a:srgbClr val="000000"/>
                          </a:solidFill>
                        </a:rPr>
                        <a:t>a</a:t>
                      </a:r>
                      <a:r>
                        <a:rPr lang="en-US" sz="1600" b="0" baseline="30000">
                          <a:solidFill>
                            <a:srgbClr val="000000"/>
                          </a:solidFill>
                        </a:rPr>
                        <a:t>ct+pt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81.52</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382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25000">
                          <a:solidFill>
                            <a:srgbClr val="000000"/>
                          </a:solidFill>
                        </a:rPr>
                        <a:t>a</a:t>
                      </a:r>
                      <a:r>
                        <a:rPr lang="en-US" sz="1600" b="0" baseline="30000">
                          <a:solidFill>
                            <a:srgbClr val="000000"/>
                          </a:solidFill>
                        </a:rPr>
                        <a:t>ct+st</a:t>
                      </a:r>
                      <a:endParaRPr sz="1600" b="0" baseline="3000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80.67</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2940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600" b="0">
                          <a:solidFill>
                            <a:srgbClr val="000000"/>
                          </a:solidFill>
                        </a:rPr>
                        <a:t>LSTM</a:t>
                      </a:r>
                      <a:r>
                        <a:rPr lang="en-US" sz="1600" b="0" baseline="-25000">
                          <a:solidFill>
                            <a:srgbClr val="000000"/>
                          </a:solidFill>
                        </a:rPr>
                        <a:t>a</a:t>
                      </a:r>
                      <a:r>
                        <a:rPr lang="en-US" sz="1600" b="0" baseline="30000">
                          <a:solidFill>
                            <a:srgbClr val="000000"/>
                          </a:solidFill>
                        </a:rPr>
                        <a:t>ct+pt+st</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a:solidFill>
                            <a:srgbClr val="000000"/>
                          </a:solidFill>
                        </a:rPr>
                        <a:t>81.08</a:t>
                      </a:r>
                      <a:endParaRPr sz="1600" b="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59" name="Google Shape;559;p37"/>
          <p:cNvSpPr txBox="1"/>
          <p:nvPr/>
        </p:nvSpPr>
        <p:spPr>
          <a:xfrm>
            <a:off x="5575300" y="1574800"/>
            <a:ext cx="3263900" cy="2862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Even if dataset is smaller the results are higher….</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Possible answer: IAC</a:t>
            </a:r>
            <a:r>
              <a:rPr lang="en-US" sz="1800" baseline="30000">
                <a:solidFill>
                  <a:schemeClr val="dk1"/>
                </a:solidFill>
                <a:latin typeface="Times New Roman"/>
                <a:ea typeface="Times New Roman"/>
                <a:cs typeface="Times New Roman"/>
                <a:sym typeface="Times New Roman"/>
              </a:rPr>
              <a:t>+</a:t>
            </a:r>
            <a:r>
              <a:rPr lang="en-US" sz="1800" baseline="-250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mostly Generic type of Sarcasm (95%) while  IAC</a:t>
            </a:r>
            <a:r>
              <a:rPr lang="en-US" sz="1800" baseline="-25000">
                <a:solidFill>
                  <a:schemeClr val="dk1"/>
                </a:solidFill>
                <a:latin typeface="Times New Roman"/>
                <a:ea typeface="Times New Roman"/>
                <a:cs typeface="Times New Roman"/>
                <a:sym typeface="Times New Roman"/>
              </a:rPr>
              <a:t>v2</a:t>
            </a:r>
            <a:r>
              <a:rPr lang="en-US" sz="1800">
                <a:solidFill>
                  <a:schemeClr val="dk1"/>
                </a:solidFill>
                <a:latin typeface="Times New Roman"/>
                <a:ea typeface="Times New Roman"/>
                <a:cs typeface="Times New Roman"/>
                <a:sym typeface="Times New Roman"/>
              </a:rPr>
              <a:t> contains an equal distribution of Generic, Rhetorical Questions and Hyperbole</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Error Analysis</a:t>
            </a:r>
            <a:endParaRPr/>
          </a:p>
        </p:txBody>
      </p:sp>
      <p:sp>
        <p:nvSpPr>
          <p:cNvPr id="566" name="Google Shape;566;p3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Can capture cases of context incongruity</a:t>
            </a:r>
            <a:endParaRPr/>
          </a:p>
          <a:p>
            <a:pPr marL="342900" lvl="0" indent="-342900" algn="l" rtl="0">
              <a:spcBef>
                <a:spcPts val="560"/>
              </a:spcBef>
              <a:spcAft>
                <a:spcPts val="0"/>
              </a:spcAft>
              <a:buClr>
                <a:schemeClr val="dk1"/>
              </a:buClr>
              <a:buSzPts val="2800"/>
              <a:buFont typeface="Times New Roman"/>
              <a:buChar char="•"/>
            </a:pPr>
            <a:r>
              <a:rPr lang="en-US"/>
              <a:t>Misses:</a:t>
            </a:r>
            <a:endParaRPr/>
          </a:p>
          <a:p>
            <a:pPr marL="742950" lvl="1" indent="-285750" algn="l" rtl="0">
              <a:spcBef>
                <a:spcPts val="560"/>
              </a:spcBef>
              <a:spcAft>
                <a:spcPts val="0"/>
              </a:spcAft>
              <a:buClr>
                <a:schemeClr val="dk1"/>
              </a:buClr>
              <a:buSzPts val="2800"/>
              <a:buFont typeface="Times New Roman"/>
              <a:buChar char="–"/>
            </a:pPr>
            <a:r>
              <a:rPr lang="en-US"/>
              <a:t>Use of contextual information outside the text (shared common ground)</a:t>
            </a:r>
            <a:endParaRPr/>
          </a:p>
          <a:p>
            <a:pPr marL="742950" lvl="1" indent="-285750" algn="l" rtl="0">
              <a:spcBef>
                <a:spcPts val="560"/>
              </a:spcBef>
              <a:spcAft>
                <a:spcPts val="0"/>
              </a:spcAft>
              <a:buClr>
                <a:schemeClr val="dk1"/>
              </a:buClr>
              <a:buSzPts val="2800"/>
              <a:buFont typeface="Times New Roman"/>
              <a:buChar char="–"/>
            </a:pPr>
            <a:r>
              <a:rPr lang="en-US"/>
              <a:t>Sarcastic turns with more than 5 sentences </a:t>
            </a:r>
            <a:endParaRPr/>
          </a:p>
          <a:p>
            <a:pPr marL="742950" lvl="1" indent="-285750" algn="l" rtl="0">
              <a:spcBef>
                <a:spcPts val="560"/>
              </a:spcBef>
              <a:spcAft>
                <a:spcPts val="0"/>
              </a:spcAft>
              <a:buClr>
                <a:schemeClr val="dk1"/>
              </a:buClr>
              <a:buSzPts val="2800"/>
              <a:buFont typeface="Times New Roman"/>
              <a:buChar char="–"/>
            </a:pPr>
            <a:r>
              <a:rPr lang="en-US"/>
              <a:t>User of profanity and slang</a:t>
            </a:r>
            <a:endParaRPr/>
          </a:p>
          <a:p>
            <a:pPr marL="742950" lvl="1" indent="-285750" algn="l" rtl="0">
              <a:spcBef>
                <a:spcPts val="560"/>
              </a:spcBef>
              <a:spcAft>
                <a:spcPts val="0"/>
              </a:spcAft>
              <a:buClr>
                <a:schemeClr val="dk1"/>
              </a:buClr>
              <a:buSzPts val="2800"/>
              <a:buFont typeface="Times New Roman"/>
              <a:buChar char="–"/>
            </a:pPr>
            <a:r>
              <a:rPr lang="en-US"/>
              <a:t>Use of rhetorical questions</a:t>
            </a:r>
            <a:endParaRPr/>
          </a:p>
        </p:txBody>
      </p:sp>
      <p:sp>
        <p:nvSpPr>
          <p:cNvPr id="567" name="Google Shape;567;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9"/>
          <p:cNvSpPr txBox="1">
            <a:spLocks noGrp="1"/>
          </p:cNvSpPr>
          <p:nvPr>
            <p:ph type="title"/>
          </p:nvPr>
        </p:nvSpPr>
        <p:spPr>
          <a:xfrm>
            <a:off x="0" y="-159579"/>
            <a:ext cx="9144000" cy="130787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RQ2: Can we Identify What Part of the Context Triggers the Sarcastic Reply?</a:t>
            </a:r>
            <a:r>
              <a:rPr lang="en-US">
                <a:solidFill>
                  <a:schemeClr val="lt1"/>
                </a:solidFill>
              </a:rPr>
              <a:t>Experiment</a:t>
            </a:r>
            <a:endParaRPr>
              <a:solidFill>
                <a:schemeClr val="lt1"/>
              </a:solidFill>
            </a:endParaRPr>
          </a:p>
        </p:txBody>
      </p:sp>
      <p:sp>
        <p:nvSpPr>
          <p:cNvPr id="574" name="Google Shape;574;p39"/>
          <p:cNvSpPr txBox="1">
            <a:spLocks noGrp="1"/>
          </p:cNvSpPr>
          <p:nvPr>
            <p:ph type="body" idx="1"/>
          </p:nvPr>
        </p:nvSpPr>
        <p:spPr>
          <a:xfrm>
            <a:off x="234766" y="1333995"/>
            <a:ext cx="8452034" cy="3568206"/>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Clr>
                <a:srgbClr val="0070C0"/>
              </a:buClr>
              <a:buSzPts val="2800"/>
              <a:buFont typeface="Arial"/>
              <a:buChar char="•"/>
            </a:pPr>
            <a:r>
              <a:rPr lang="en-US">
                <a:solidFill>
                  <a:srgbClr val="0070C0"/>
                </a:solidFill>
              </a:rPr>
              <a:t>Crowd-sourcing</a:t>
            </a:r>
            <a:r>
              <a:rPr lang="en-US"/>
              <a:t>: Given a context and sarcastic reply, identify one or more sentences from the context that you think triggered the sarcastic reply</a:t>
            </a:r>
            <a:endParaRPr/>
          </a:p>
          <a:p>
            <a:pPr marL="1143000" lvl="2" indent="-228600" algn="l" rtl="0">
              <a:spcBef>
                <a:spcPts val="480"/>
              </a:spcBef>
              <a:spcAft>
                <a:spcPts val="0"/>
              </a:spcAft>
              <a:buClr>
                <a:schemeClr val="dk1"/>
              </a:buClr>
              <a:buSzPts val="2400"/>
              <a:buFont typeface="Arial"/>
              <a:buChar char="•"/>
            </a:pPr>
            <a:r>
              <a:rPr lang="en-US"/>
              <a:t>Use IAC</a:t>
            </a:r>
            <a:r>
              <a:rPr lang="en-US" baseline="-25000"/>
              <a:t>v2</a:t>
            </a:r>
            <a:r>
              <a:rPr lang="en-US"/>
              <a:t>  data</a:t>
            </a:r>
            <a:endParaRPr/>
          </a:p>
          <a:p>
            <a:pPr marL="1143000" lvl="2" indent="-228600" algn="l" rtl="0">
              <a:spcBef>
                <a:spcPts val="480"/>
              </a:spcBef>
              <a:spcAft>
                <a:spcPts val="0"/>
              </a:spcAft>
              <a:buClr>
                <a:schemeClr val="dk1"/>
              </a:buClr>
              <a:buSzPts val="2400"/>
              <a:buFont typeface="Times New Roman"/>
              <a:buChar char="•"/>
            </a:pPr>
            <a:r>
              <a:rPr lang="en-US"/>
              <a:t>85 HITs (context length between 3-7 sentences)</a:t>
            </a:r>
            <a:endParaRPr/>
          </a:p>
          <a:p>
            <a:pPr marL="742950" lvl="1" indent="-285750" algn="l" rtl="0">
              <a:spcBef>
                <a:spcPts val="560"/>
              </a:spcBef>
              <a:spcAft>
                <a:spcPts val="0"/>
              </a:spcAft>
              <a:buClr>
                <a:schemeClr val="dk1"/>
              </a:buClr>
              <a:buSzPts val="2800"/>
              <a:buFont typeface="Arial"/>
              <a:buChar char="•"/>
            </a:pPr>
            <a:r>
              <a:rPr lang="en-US"/>
              <a:t>Ratings compared to attention weights (41% matches for the top-ranked sentence)</a:t>
            </a:r>
            <a:endParaRPr/>
          </a:p>
          <a:p>
            <a:pPr marL="742950" lvl="1" indent="-107950" algn="l" rtl="0">
              <a:spcBef>
                <a:spcPts val="560"/>
              </a:spcBef>
              <a:spcAft>
                <a:spcPts val="0"/>
              </a:spcAft>
              <a:buClr>
                <a:schemeClr val="dk1"/>
              </a:buClr>
              <a:buSzPts val="2800"/>
              <a:buFont typeface="Times New Roman"/>
              <a:buNone/>
            </a:pPr>
            <a:endParaRPr/>
          </a:p>
        </p:txBody>
      </p:sp>
      <p:sp>
        <p:nvSpPr>
          <p:cNvPr id="575" name="Google Shape;575;p39"/>
          <p:cNvSpPr txBox="1"/>
          <p:nvPr/>
        </p:nvSpPr>
        <p:spPr>
          <a:xfrm>
            <a:off x="6553200" y="6371849"/>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39</a:t>
            </a:fld>
            <a:endParaRPr sz="1200">
              <a:solidFill>
                <a:srgbClr val="888888"/>
              </a:solidFill>
              <a:latin typeface="Times New Roman"/>
              <a:ea typeface="Times New Roman"/>
              <a:cs typeface="Times New Roman"/>
              <a:sym typeface="Times New Roman"/>
            </a:endParaRPr>
          </a:p>
        </p:txBody>
      </p:sp>
      <p:pic>
        <p:nvPicPr>
          <p:cNvPr id="576" name="Google Shape;576;p39" descr="heatmaps.tiff"/>
          <p:cNvPicPr preferRelativeResize="0"/>
          <p:nvPr/>
        </p:nvPicPr>
        <p:blipFill rotWithShape="1">
          <a:blip r:embed="rId3">
            <a:alphaModFix/>
          </a:blip>
          <a:srcRect/>
          <a:stretch/>
        </p:blipFill>
        <p:spPr>
          <a:xfrm>
            <a:off x="2277786" y="4722156"/>
            <a:ext cx="5775512" cy="1557069"/>
          </a:xfrm>
          <a:prstGeom prst="rect">
            <a:avLst/>
          </a:prstGeom>
          <a:noFill/>
          <a:ln>
            <a:noFill/>
          </a:ln>
        </p:spPr>
      </p:pic>
      <p:sp>
        <p:nvSpPr>
          <p:cNvPr id="577" name="Google Shape;577;p39"/>
          <p:cNvSpPr txBox="1"/>
          <p:nvPr/>
        </p:nvSpPr>
        <p:spPr>
          <a:xfrm>
            <a:off x="2104845" y="6367642"/>
            <a:ext cx="56668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LHS: attention weights; RHS: Turkers’ selections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body" idx="1"/>
          </p:nvPr>
        </p:nvSpPr>
        <p:spPr>
          <a:xfrm>
            <a:off x="172454" y="369525"/>
            <a:ext cx="8869184" cy="59868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p:txBody>
      </p:sp>
      <p:sp>
        <p:nvSpPr>
          <p:cNvPr id="141" name="Google Shape;141;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142" name="Google Shape;142;p4"/>
          <p:cNvSpPr txBox="1"/>
          <p:nvPr/>
        </p:nvSpPr>
        <p:spPr>
          <a:xfrm>
            <a:off x="172454" y="1460500"/>
            <a:ext cx="8869184" cy="5048250"/>
          </a:xfrm>
          <a:prstGeom prst="rect">
            <a:avLst/>
          </a:prstGeom>
          <a:noFill/>
          <a:ln>
            <a:noFill/>
          </a:ln>
        </p:spPr>
        <p:txBody>
          <a:bodyPr spcFirstLastPara="1" wrap="square" lIns="91425" tIns="45700" rIns="91425" bIns="45700" anchor="t" anchorCtr="0">
            <a:normAutofit/>
          </a:bodyPr>
          <a:lstStyle/>
          <a:p>
            <a:pPr marL="514350" marR="0" lvl="0" indent="-514350" algn="l" rtl="0">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Figurative language </a:t>
            </a:r>
            <a:endParaRPr/>
          </a:p>
          <a:p>
            <a:pPr marL="0" marR="0" lvl="0" indent="0" algn="l" rtl="0">
              <a:spcBef>
                <a:spcPts val="48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	 </a:t>
            </a:r>
            <a:r>
              <a:rPr lang="en-US" sz="1800" b="1" i="1">
                <a:solidFill>
                  <a:srgbClr val="0070C0"/>
                </a:solidFill>
                <a:latin typeface="Times New Roman"/>
                <a:ea typeface="Times New Roman"/>
                <a:cs typeface="Times New Roman"/>
                <a:sym typeface="Times New Roman"/>
              </a:rPr>
              <a:t>Verbal Irony</a:t>
            </a:r>
            <a:r>
              <a:rPr lang="en-US" sz="1800">
                <a:solidFill>
                  <a:schemeClr val="dk1"/>
                </a:solidFill>
                <a:latin typeface="Times New Roman"/>
                <a:ea typeface="Times New Roman"/>
                <a:cs typeface="Times New Roman"/>
                <a:sym typeface="Times New Roman"/>
              </a:rPr>
              <a:t>: the use of words to express something other than and especially the opposite of the literal meaning (Mirriam-Webster dictionary)</a:t>
            </a:r>
            <a:endParaRPr/>
          </a:p>
          <a:p>
            <a:pPr marL="0" marR="0" lvl="0" indent="0" algn="l" rtl="0">
              <a:spcBef>
                <a:spcPts val="36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           </a:t>
            </a:r>
            <a:r>
              <a:rPr lang="en-US" sz="1800" b="1" i="1">
                <a:solidFill>
                  <a:srgbClr val="0070C0"/>
                </a:solidFill>
                <a:latin typeface="Times New Roman"/>
                <a:ea typeface="Times New Roman"/>
                <a:cs typeface="Times New Roman"/>
                <a:sym typeface="Times New Roman"/>
              </a:rPr>
              <a:t>Sarcasm</a:t>
            </a:r>
            <a:r>
              <a:rPr lang="en-US" sz="1800">
                <a:solidFill>
                  <a:schemeClr val="dk1"/>
                </a:solidFill>
                <a:latin typeface="Times New Roman"/>
                <a:ea typeface="Times New Roman"/>
                <a:cs typeface="Times New Roman"/>
                <a:sym typeface="Times New Roman"/>
              </a:rPr>
              <a:t>: the use of words that mean the opposite of what you really want to say especially in order to insult someone, to show irritation, or to be funny”	(Mirriam-Webster dictionary)</a:t>
            </a:r>
            <a:endParaRPr/>
          </a:p>
          <a:p>
            <a:pPr marL="0" marR="0" lvl="0" indent="0" algn="l" rtl="0">
              <a:spcBef>
                <a:spcPts val="48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143" name="Google Shape;143;p4"/>
          <p:cNvPicPr preferRelativeResize="0"/>
          <p:nvPr/>
        </p:nvPicPr>
        <p:blipFill rotWithShape="1">
          <a:blip r:embed="rId3">
            <a:alphaModFix/>
          </a:blip>
          <a:srcRect t="18822" b="18822"/>
          <a:stretch/>
        </p:blipFill>
        <p:spPr>
          <a:xfrm>
            <a:off x="675681" y="4119296"/>
            <a:ext cx="704935" cy="440111"/>
          </a:xfrm>
          <a:prstGeom prst="wedgeEllipseCallout">
            <a:avLst>
              <a:gd name="adj1" fmla="val -20833"/>
              <a:gd name="adj2" fmla="val 62500"/>
            </a:avLst>
          </a:prstGeom>
          <a:noFill/>
          <a:ln>
            <a:noFill/>
          </a:ln>
        </p:spPr>
      </p:pic>
      <p:sp>
        <p:nvSpPr>
          <p:cNvPr id="144" name="Google Shape;144;p4"/>
          <p:cNvSpPr/>
          <p:nvPr/>
        </p:nvSpPr>
        <p:spPr>
          <a:xfrm>
            <a:off x="2501841" y="4755454"/>
            <a:ext cx="580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800" i="1">
              <a:solidFill>
                <a:schemeClr val="dk1"/>
              </a:solidFill>
              <a:latin typeface="Times New Roman"/>
              <a:ea typeface="Times New Roman"/>
              <a:cs typeface="Times New Roman"/>
              <a:sym typeface="Times New Roman"/>
            </a:endParaRPr>
          </a:p>
        </p:txBody>
      </p:sp>
      <p:sp>
        <p:nvSpPr>
          <p:cNvPr id="145" name="Google Shape;145;p4"/>
          <p:cNvSpPr/>
          <p:nvPr/>
        </p:nvSpPr>
        <p:spPr>
          <a:xfrm>
            <a:off x="2073944" y="4119296"/>
            <a:ext cx="5350092" cy="744059"/>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146" name="Google Shape;146;p4"/>
          <p:cNvSpPr txBox="1"/>
          <p:nvPr/>
        </p:nvSpPr>
        <p:spPr>
          <a:xfrm>
            <a:off x="2073944" y="4217024"/>
            <a:ext cx="49946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lang="en-US" sz="1800" b="1">
                <a:solidFill>
                  <a:srgbClr val="660066"/>
                </a:solidFill>
                <a:latin typeface="Times New Roman"/>
                <a:ea typeface="Times New Roman"/>
                <a:cs typeface="Times New Roman"/>
                <a:sym typeface="Times New Roman"/>
              </a:rPr>
              <a:t>happy</a:t>
            </a:r>
            <a:r>
              <a:rPr lang="en-US" sz="1800">
                <a:solidFill>
                  <a:schemeClr val="dk1"/>
                </a:solidFill>
                <a:latin typeface="Times New Roman"/>
                <a:ea typeface="Times New Roman"/>
                <a:cs typeface="Times New Roman"/>
                <a:sym typeface="Times New Roman"/>
              </a:rPr>
              <a:t> Christmas #sarcasm</a:t>
            </a:r>
            <a:endParaRPr sz="1800">
              <a:solidFill>
                <a:schemeClr val="dk1"/>
              </a:solidFill>
              <a:latin typeface="Times New Roman"/>
              <a:ea typeface="Times New Roman"/>
              <a:cs typeface="Times New Roman"/>
              <a:sym typeface="Times New Roman"/>
            </a:endParaRPr>
          </a:p>
        </p:txBody>
      </p:sp>
      <p:pic>
        <p:nvPicPr>
          <p:cNvPr id="147" name="Google Shape;147;p4"/>
          <p:cNvPicPr preferRelativeResize="0"/>
          <p:nvPr/>
        </p:nvPicPr>
        <p:blipFill rotWithShape="1">
          <a:blip r:embed="rId3">
            <a:alphaModFix/>
          </a:blip>
          <a:srcRect t="18822" b="18822"/>
          <a:stretch/>
        </p:blipFill>
        <p:spPr>
          <a:xfrm>
            <a:off x="711301" y="4852126"/>
            <a:ext cx="704935" cy="440111"/>
          </a:xfrm>
          <a:prstGeom prst="wedgeEllipseCallout">
            <a:avLst>
              <a:gd name="adj1" fmla="val -20833"/>
              <a:gd name="adj2" fmla="val 62500"/>
            </a:avLst>
          </a:prstGeom>
          <a:noFill/>
          <a:ln>
            <a:noFill/>
          </a:ln>
        </p:spPr>
      </p:pic>
      <p:sp>
        <p:nvSpPr>
          <p:cNvPr id="148" name="Google Shape;148;p4"/>
          <p:cNvSpPr/>
          <p:nvPr/>
        </p:nvSpPr>
        <p:spPr>
          <a:xfrm>
            <a:off x="2537461" y="5666084"/>
            <a:ext cx="580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800" i="1">
              <a:solidFill>
                <a:schemeClr val="dk1"/>
              </a:solidFill>
              <a:latin typeface="Times New Roman"/>
              <a:ea typeface="Times New Roman"/>
              <a:cs typeface="Times New Roman"/>
              <a:sym typeface="Times New Roman"/>
            </a:endParaRPr>
          </a:p>
        </p:txBody>
      </p:sp>
      <p:sp>
        <p:nvSpPr>
          <p:cNvPr id="149" name="Google Shape;149;p4"/>
          <p:cNvSpPr/>
          <p:nvPr/>
        </p:nvSpPr>
        <p:spPr>
          <a:xfrm>
            <a:off x="2109564" y="5029926"/>
            <a:ext cx="5350092" cy="744059"/>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150" name="Google Shape;150;p4"/>
          <p:cNvSpPr txBox="1"/>
          <p:nvPr/>
        </p:nvSpPr>
        <p:spPr>
          <a:xfrm>
            <a:off x="2109564" y="5127654"/>
            <a:ext cx="53525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8000"/>
                </a:solidFill>
                <a:latin typeface="Times New Roman"/>
                <a:ea typeface="Times New Roman"/>
                <a:cs typeface="Times New Roman"/>
                <a:sym typeface="Times New Roman"/>
              </a:rPr>
              <a:t>happy </a:t>
            </a:r>
            <a:r>
              <a:rPr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
        <p:nvSpPr>
          <p:cNvPr id="151" name="Google Shape;151;p4"/>
          <p:cNvSpPr txBox="1"/>
          <p:nvPr/>
        </p:nvSpPr>
        <p:spPr>
          <a:xfrm>
            <a:off x="7799421" y="4949854"/>
            <a:ext cx="8619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8000"/>
                </a:solidFill>
                <a:latin typeface="Times New Roman"/>
                <a:ea typeface="Times New Roman"/>
                <a:cs typeface="Times New Roman"/>
                <a:sym typeface="Times New Roman"/>
              </a:rPr>
              <a:t>Literal</a:t>
            </a:r>
            <a:endParaRPr sz="1800">
              <a:solidFill>
                <a:srgbClr val="008000"/>
              </a:solidFill>
              <a:latin typeface="Times New Roman"/>
              <a:ea typeface="Times New Roman"/>
              <a:cs typeface="Times New Roman"/>
              <a:sym typeface="Times New Roman"/>
            </a:endParaRPr>
          </a:p>
        </p:txBody>
      </p:sp>
      <p:sp>
        <p:nvSpPr>
          <p:cNvPr id="152" name="Google Shape;152;p4"/>
          <p:cNvSpPr txBox="1"/>
          <p:nvPr/>
        </p:nvSpPr>
        <p:spPr>
          <a:xfrm>
            <a:off x="7603952" y="4246184"/>
            <a:ext cx="1019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60066"/>
                </a:solidFill>
                <a:latin typeface="Times New Roman"/>
                <a:ea typeface="Times New Roman"/>
                <a:cs typeface="Times New Roman"/>
                <a:sym typeface="Times New Roman"/>
              </a:rPr>
              <a:t>Sarcastic</a:t>
            </a:r>
            <a:endParaRPr sz="1800">
              <a:solidFill>
                <a:srgbClr val="660066"/>
              </a:solidFill>
              <a:latin typeface="Times New Roman"/>
              <a:ea typeface="Times New Roman"/>
              <a:cs typeface="Times New Roman"/>
              <a:sym typeface="Times New Roman"/>
            </a:endParaRPr>
          </a:p>
        </p:txBody>
      </p:sp>
      <p:sp>
        <p:nvSpPr>
          <p:cNvPr id="153" name="Google Shape;153;p4"/>
          <p:cNvSpPr txBox="1">
            <a:spLocks noGrp="1"/>
          </p:cNvSpPr>
          <p:nvPr>
            <p:ph type="title"/>
          </p:nvPr>
        </p:nvSpPr>
        <p:spPr>
          <a:xfrm>
            <a:off x="0" y="-90729"/>
            <a:ext cx="9143999" cy="12114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Verbal Irony/Sarcasm</a:t>
            </a:r>
            <a:endParaRPr sz="3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84" name="Google Shape;584;p40"/>
          <p:cNvPicPr preferRelativeResize="0"/>
          <p:nvPr/>
        </p:nvPicPr>
        <p:blipFill rotWithShape="1">
          <a:blip r:embed="rId3">
            <a:alphaModFix/>
          </a:blip>
          <a:srcRect/>
          <a:stretch/>
        </p:blipFill>
        <p:spPr>
          <a:xfrm>
            <a:off x="-19022" y="2951557"/>
            <a:ext cx="546049" cy="887621"/>
          </a:xfrm>
          <a:prstGeom prst="rect">
            <a:avLst/>
          </a:prstGeom>
          <a:noFill/>
          <a:ln>
            <a:noFill/>
          </a:ln>
        </p:spPr>
      </p:pic>
      <p:pic>
        <p:nvPicPr>
          <p:cNvPr id="585" name="Google Shape;585;p40"/>
          <p:cNvPicPr preferRelativeResize="0"/>
          <p:nvPr/>
        </p:nvPicPr>
        <p:blipFill rotWithShape="1">
          <a:blip r:embed="rId4">
            <a:alphaModFix/>
          </a:blip>
          <a:srcRect/>
          <a:stretch/>
        </p:blipFill>
        <p:spPr>
          <a:xfrm>
            <a:off x="2038942" y="5330739"/>
            <a:ext cx="574202" cy="887621"/>
          </a:xfrm>
          <a:prstGeom prst="rect">
            <a:avLst/>
          </a:prstGeom>
          <a:noFill/>
          <a:ln>
            <a:noFill/>
          </a:ln>
        </p:spPr>
      </p:pic>
      <p:sp>
        <p:nvSpPr>
          <p:cNvPr id="586" name="Google Shape;586;p40"/>
          <p:cNvSpPr/>
          <p:nvPr/>
        </p:nvSpPr>
        <p:spPr>
          <a:xfrm>
            <a:off x="440265" y="330201"/>
            <a:ext cx="5163634" cy="4851400"/>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S1</a:t>
            </a:r>
            <a:r>
              <a:rPr lang="en-US" sz="2000">
                <a:solidFill>
                  <a:schemeClr val="dk1"/>
                </a:solidFill>
                <a:latin typeface="Times New Roman"/>
                <a:ea typeface="Times New Roman"/>
                <a:cs typeface="Times New Roman"/>
                <a:sym typeface="Times New Roman"/>
              </a:rPr>
              <a:t>. how do we rationally explain these creatures existence so recently in our human history if they were extinct for millions of years?</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S2</a:t>
            </a:r>
            <a:r>
              <a:rPr lang="en-US" sz="2000">
                <a:solidFill>
                  <a:schemeClr val="dk1"/>
                </a:solidFill>
                <a:latin typeface="Times New Roman"/>
                <a:ea typeface="Times New Roman"/>
                <a:cs typeface="Times New Roman"/>
                <a:sym typeface="Times New Roman"/>
              </a:rPr>
              <a:t>. and if they were the imaginings of bronze age sheep herders as your atheists/evolutionists would have you believe, then how did these ignorant people describe creatures we can now recognize from fossil evidence?</a:t>
            </a:r>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S3</a:t>
            </a:r>
            <a:r>
              <a:rPr lang="en-US" sz="2000">
                <a:solidFill>
                  <a:schemeClr val="dk1"/>
                </a:solidFill>
                <a:latin typeface="Times New Roman"/>
                <a:ea typeface="Times New Roman"/>
                <a:cs typeface="Times New Roman"/>
                <a:sym typeface="Times New Roman"/>
              </a:rPr>
              <a:t>. and while your at it, ask yourself if it's reasonable that the bones of dead creatures have survived from 60 million years to some estimated to be more than 200 million years without becoming dust?</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p:txBody>
      </p:sp>
      <p:sp>
        <p:nvSpPr>
          <p:cNvPr id="587" name="Google Shape;587;p40"/>
          <p:cNvSpPr/>
          <p:nvPr/>
        </p:nvSpPr>
        <p:spPr>
          <a:xfrm>
            <a:off x="2806164" y="5349307"/>
            <a:ext cx="5457284" cy="931910"/>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how about this explanation - </a:t>
            </a:r>
            <a:r>
              <a:rPr lang="en-US" sz="2000" b="1" i="1">
                <a:solidFill>
                  <a:srgbClr val="000000"/>
                </a:solidFill>
                <a:latin typeface="Times New Roman"/>
                <a:ea typeface="Times New Roman"/>
                <a:cs typeface="Times New Roman"/>
                <a:sym typeface="Times New Roman"/>
              </a:rPr>
              <a:t>you're reading waaaaay too much into your precious bible</a:t>
            </a:r>
            <a:endParaRPr/>
          </a:p>
        </p:txBody>
      </p:sp>
      <p:sp>
        <p:nvSpPr>
          <p:cNvPr id="588" name="Google Shape;588;p40"/>
          <p:cNvSpPr txBox="1"/>
          <p:nvPr/>
        </p:nvSpPr>
        <p:spPr>
          <a:xfrm>
            <a:off x="5857895" y="4167207"/>
            <a:ext cx="28797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LHS: attention weights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RHS: Turkers’ selection </a:t>
            </a:r>
            <a:endParaRPr sz="1800" b="1">
              <a:solidFill>
                <a:schemeClr val="dk1"/>
              </a:solidFill>
              <a:latin typeface="Times New Roman"/>
              <a:ea typeface="Times New Roman"/>
              <a:cs typeface="Times New Roman"/>
              <a:sym typeface="Times New Roman"/>
            </a:endParaRPr>
          </a:p>
        </p:txBody>
      </p:sp>
      <p:pic>
        <p:nvPicPr>
          <p:cNvPr id="589" name="Google Shape;589;p40" descr="heatmap_7_iac_extinct.png"/>
          <p:cNvPicPr preferRelativeResize="0"/>
          <p:nvPr/>
        </p:nvPicPr>
        <p:blipFill rotWithShape="1">
          <a:blip r:embed="rId5">
            <a:alphaModFix/>
          </a:blip>
          <a:srcRect/>
          <a:stretch/>
        </p:blipFill>
        <p:spPr>
          <a:xfrm>
            <a:off x="5603899" y="1775518"/>
            <a:ext cx="3286105" cy="24645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1"/>
          <p:cNvSpPr txBox="1">
            <a:spLocks noGrp="1"/>
          </p:cNvSpPr>
          <p:nvPr>
            <p:ph type="sldNum" idx="12"/>
          </p:nvPr>
        </p:nvSpPr>
        <p:spPr>
          <a:xfrm>
            <a:off x="6553200" y="62420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96" name="Google Shape;596;p41" descr="heatmap_6_disgust_iac.png"/>
          <p:cNvPicPr preferRelativeResize="0"/>
          <p:nvPr/>
        </p:nvPicPr>
        <p:blipFill rotWithShape="1">
          <a:blip r:embed="rId3">
            <a:alphaModFix/>
          </a:blip>
          <a:srcRect/>
          <a:stretch/>
        </p:blipFill>
        <p:spPr>
          <a:xfrm>
            <a:off x="4944533" y="914400"/>
            <a:ext cx="3742267" cy="2806700"/>
          </a:xfrm>
          <a:prstGeom prst="rect">
            <a:avLst/>
          </a:prstGeom>
          <a:noFill/>
          <a:ln>
            <a:noFill/>
          </a:ln>
        </p:spPr>
      </p:pic>
      <p:pic>
        <p:nvPicPr>
          <p:cNvPr id="597" name="Google Shape;597;p41"/>
          <p:cNvPicPr preferRelativeResize="0"/>
          <p:nvPr/>
        </p:nvPicPr>
        <p:blipFill rotWithShape="1">
          <a:blip r:embed="rId4">
            <a:alphaModFix/>
          </a:blip>
          <a:srcRect/>
          <a:stretch/>
        </p:blipFill>
        <p:spPr>
          <a:xfrm>
            <a:off x="146078" y="1872057"/>
            <a:ext cx="546049" cy="887621"/>
          </a:xfrm>
          <a:prstGeom prst="rect">
            <a:avLst/>
          </a:prstGeom>
          <a:noFill/>
          <a:ln>
            <a:noFill/>
          </a:ln>
        </p:spPr>
      </p:pic>
      <p:sp>
        <p:nvSpPr>
          <p:cNvPr id="598" name="Google Shape;598;p41"/>
          <p:cNvSpPr/>
          <p:nvPr/>
        </p:nvSpPr>
        <p:spPr>
          <a:xfrm>
            <a:off x="825499" y="1257299"/>
            <a:ext cx="4119034" cy="2222501"/>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p:txBody>
      </p:sp>
      <p:sp>
        <p:nvSpPr>
          <p:cNvPr id="599" name="Google Shape;599;p41"/>
          <p:cNvSpPr/>
          <p:nvPr/>
        </p:nvSpPr>
        <p:spPr>
          <a:xfrm>
            <a:off x="990600" y="1330932"/>
            <a:ext cx="384810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S1. you disgusting sickening woman!  </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S2. how can you tell a man that about his mum??!!!</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S3. evil twisted filthy...</a:t>
            </a:r>
            <a:endParaRPr/>
          </a:p>
        </p:txBody>
      </p:sp>
      <p:sp>
        <p:nvSpPr>
          <p:cNvPr id="600" name="Google Shape;600;p41"/>
          <p:cNvSpPr txBox="1"/>
          <p:nvPr/>
        </p:nvSpPr>
        <p:spPr>
          <a:xfrm>
            <a:off x="6553200" y="62420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41</a:t>
            </a:fld>
            <a:endParaRPr sz="1200">
              <a:solidFill>
                <a:srgbClr val="888888"/>
              </a:solidFill>
              <a:latin typeface="Times New Roman"/>
              <a:ea typeface="Times New Roman"/>
              <a:cs typeface="Times New Roman"/>
              <a:sym typeface="Times New Roman"/>
            </a:endParaRPr>
          </a:p>
        </p:txBody>
      </p:sp>
      <p:pic>
        <p:nvPicPr>
          <p:cNvPr id="601" name="Google Shape;601;p41"/>
          <p:cNvPicPr preferRelativeResize="0"/>
          <p:nvPr/>
        </p:nvPicPr>
        <p:blipFill rotWithShape="1">
          <a:blip r:embed="rId5">
            <a:alphaModFix/>
          </a:blip>
          <a:srcRect/>
          <a:stretch/>
        </p:blipFill>
        <p:spPr>
          <a:xfrm>
            <a:off x="2038942" y="4543339"/>
            <a:ext cx="574202" cy="887621"/>
          </a:xfrm>
          <a:prstGeom prst="rect">
            <a:avLst/>
          </a:prstGeom>
          <a:noFill/>
          <a:ln>
            <a:noFill/>
          </a:ln>
        </p:spPr>
      </p:pic>
      <p:sp>
        <p:nvSpPr>
          <p:cNvPr id="602" name="Google Shape;602;p41"/>
          <p:cNvSpPr/>
          <p:nvPr/>
        </p:nvSpPr>
        <p:spPr>
          <a:xfrm>
            <a:off x="2806164" y="4561907"/>
            <a:ext cx="5457284" cy="931910"/>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p:txBody>
      </p:sp>
      <p:sp>
        <p:nvSpPr>
          <p:cNvPr id="603" name="Google Shape;603;p41"/>
          <p:cNvSpPr/>
          <p:nvPr/>
        </p:nvSpPr>
        <p:spPr>
          <a:xfrm>
            <a:off x="2933700" y="4578722"/>
            <a:ext cx="5329748" cy="92333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you think im evil , how would your mum have felt reading half the %$#%#  that comes out of your mouth.  </a:t>
            </a:r>
            <a:r>
              <a:rPr lang="en-US" sz="1800" b="1" i="1">
                <a:solidFill>
                  <a:schemeClr val="dk1"/>
                </a:solidFill>
                <a:latin typeface="Times New Roman"/>
                <a:ea typeface="Times New Roman"/>
                <a:cs typeface="Times New Roman"/>
                <a:sym typeface="Times New Roman"/>
              </a:rPr>
              <a:t>oh and i love you.</a:t>
            </a:r>
            <a:endParaRPr/>
          </a:p>
        </p:txBody>
      </p:sp>
      <p:sp>
        <p:nvSpPr>
          <p:cNvPr id="604" name="Google Shape;604;p41"/>
          <p:cNvSpPr txBox="1"/>
          <p:nvPr/>
        </p:nvSpPr>
        <p:spPr>
          <a:xfrm>
            <a:off x="5530091" y="3701380"/>
            <a:ext cx="28797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LHS: attention weights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RHS: Turkers’ selection </a:t>
            </a:r>
            <a:endParaRPr sz="1800" b="1">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Crowd-sourcing 2</a:t>
            </a:r>
            <a:endParaRPr/>
          </a:p>
        </p:txBody>
      </p:sp>
      <p:sp>
        <p:nvSpPr>
          <p:cNvPr id="610" name="Google Shape;610;p42"/>
          <p:cNvSpPr txBox="1">
            <a:spLocks noGrp="1"/>
          </p:cNvSpPr>
          <p:nvPr>
            <p:ph type="body" idx="1"/>
          </p:nvPr>
        </p:nvSpPr>
        <p:spPr>
          <a:xfrm>
            <a:off x="685800" y="1177447"/>
            <a:ext cx="7772400" cy="491855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Given a pair of sarcastic turn and its previous post</a:t>
            </a:r>
            <a:endParaRPr/>
          </a:p>
          <a:p>
            <a:pPr marL="742950" lvl="1" indent="-285750" algn="l" rtl="0">
              <a:spcBef>
                <a:spcPts val="480"/>
              </a:spcBef>
              <a:spcAft>
                <a:spcPts val="0"/>
              </a:spcAft>
              <a:buClr>
                <a:schemeClr val="dk1"/>
              </a:buClr>
              <a:buSzPts val="2400"/>
              <a:buFont typeface="Times New Roman"/>
              <a:buChar char="–"/>
            </a:pPr>
            <a:r>
              <a:rPr lang="en-US" sz="2400"/>
              <a:t>Indicate what sentence inside the sarcastic turn expresses sarcasm</a:t>
            </a:r>
            <a:endParaRPr/>
          </a:p>
          <a:p>
            <a:pPr marL="742950" lvl="1" indent="-285750" algn="l" rtl="0">
              <a:spcBef>
                <a:spcPts val="480"/>
              </a:spcBef>
              <a:spcAft>
                <a:spcPts val="0"/>
              </a:spcAft>
              <a:buClr>
                <a:schemeClr val="dk1"/>
              </a:buClr>
              <a:buSzPts val="2400"/>
              <a:buFont typeface="Times New Roman"/>
              <a:buChar char="–"/>
            </a:pPr>
            <a:r>
              <a:rPr lang="en-US" sz="2400"/>
              <a:t>Identify what triggered that sarcastic sentence</a:t>
            </a:r>
            <a:endParaRPr/>
          </a:p>
          <a:p>
            <a:pPr marL="342900" lvl="0" indent="-342900" algn="l" rtl="0">
              <a:spcBef>
                <a:spcPts val="560"/>
              </a:spcBef>
              <a:spcAft>
                <a:spcPts val="0"/>
              </a:spcAft>
              <a:buClr>
                <a:schemeClr val="dk1"/>
              </a:buClr>
              <a:buSzPts val="2800"/>
              <a:buFont typeface="Times New Roman"/>
              <a:buChar char="•"/>
            </a:pPr>
            <a:r>
              <a:rPr lang="en-US"/>
              <a:t>60 examples from IACv2  and 100 from Reddit</a:t>
            </a:r>
            <a:endParaRPr/>
          </a:p>
          <a:p>
            <a:pPr marL="742950" lvl="1" indent="-285750" algn="l" rtl="0">
              <a:spcBef>
                <a:spcPts val="480"/>
              </a:spcBef>
              <a:spcAft>
                <a:spcPts val="0"/>
              </a:spcAft>
              <a:buClr>
                <a:schemeClr val="dk1"/>
              </a:buClr>
              <a:buSzPts val="2400"/>
              <a:buFont typeface="Times New Roman"/>
              <a:buChar char="–"/>
            </a:pPr>
            <a:r>
              <a:rPr lang="en-US" sz="2400"/>
              <a:t>Ratings were compared to attention weights </a:t>
            </a:r>
            <a:endParaRPr/>
          </a:p>
          <a:p>
            <a:pPr marL="1143000" lvl="2" indent="-228600" algn="l" rtl="0">
              <a:spcBef>
                <a:spcPts val="480"/>
              </a:spcBef>
              <a:spcAft>
                <a:spcPts val="0"/>
              </a:spcAft>
              <a:buClr>
                <a:schemeClr val="dk1"/>
              </a:buClr>
              <a:buSzPts val="2400"/>
              <a:buFont typeface="Times New Roman"/>
              <a:buChar char="•"/>
            </a:pPr>
            <a:r>
              <a:rPr lang="en-US"/>
              <a:t>For task 2:</a:t>
            </a:r>
            <a:endParaRPr/>
          </a:p>
          <a:p>
            <a:pPr marL="1600200" lvl="3" indent="-228600" algn="l" rtl="0">
              <a:spcBef>
                <a:spcPts val="480"/>
              </a:spcBef>
              <a:spcAft>
                <a:spcPts val="0"/>
              </a:spcAft>
              <a:buClr>
                <a:schemeClr val="dk1"/>
              </a:buClr>
              <a:buSzPts val="2400"/>
              <a:buFont typeface="Times New Roman"/>
              <a:buChar char="–"/>
            </a:pPr>
            <a:r>
              <a:rPr lang="en-US"/>
              <a:t> </a:t>
            </a:r>
            <a:r>
              <a:rPr lang="en-US" sz="2000"/>
              <a:t>51% matches the top-ranked (attention-rated) sentence for IACv2 data</a:t>
            </a:r>
            <a:endParaRPr/>
          </a:p>
          <a:p>
            <a:pPr marL="1600200" lvl="3" indent="-228600" algn="l" rtl="0">
              <a:spcBef>
                <a:spcPts val="400"/>
              </a:spcBef>
              <a:spcAft>
                <a:spcPts val="0"/>
              </a:spcAft>
              <a:buClr>
                <a:schemeClr val="dk1"/>
              </a:buClr>
              <a:buSzPts val="2000"/>
              <a:buFont typeface="Times New Roman"/>
              <a:buChar char="–"/>
            </a:pPr>
            <a:r>
              <a:rPr lang="en-US" sz="2000"/>
              <a:t> 30% matches the top-ranked sentence for Reddit data</a:t>
            </a:r>
            <a:endParaRPr/>
          </a:p>
          <a:p>
            <a:pPr marL="1143000" lvl="2" indent="-228600" algn="l" rtl="0">
              <a:spcBef>
                <a:spcPts val="480"/>
              </a:spcBef>
              <a:spcAft>
                <a:spcPts val="0"/>
              </a:spcAft>
              <a:buClr>
                <a:schemeClr val="dk1"/>
              </a:buClr>
              <a:buSzPts val="2400"/>
              <a:buFont typeface="Times New Roman"/>
              <a:buChar char="•"/>
            </a:pPr>
            <a:r>
              <a:rPr lang="en-US"/>
              <a:t>For task 1: ~</a:t>
            </a:r>
            <a:r>
              <a:rPr lang="en-US" sz="2000"/>
              <a:t>25% matches for both IAC and Reddit</a:t>
            </a:r>
            <a:endParaRPr/>
          </a:p>
          <a:p>
            <a:pPr marL="1143000" lvl="2" indent="-76200" algn="l" rtl="0">
              <a:spcBef>
                <a:spcPts val="480"/>
              </a:spcBef>
              <a:spcAft>
                <a:spcPts val="0"/>
              </a:spcAft>
              <a:buClr>
                <a:schemeClr val="dk1"/>
              </a:buClr>
              <a:buSzPts val="24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
        <p:nvSpPr>
          <p:cNvPr id="611" name="Google Shape;611;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43</a:t>
            </a:fld>
            <a:endParaRPr/>
          </a:p>
        </p:txBody>
      </p:sp>
      <p:pic>
        <p:nvPicPr>
          <p:cNvPr id="618" name="Google Shape;618;p43" descr="parliament_context_fig.png"/>
          <p:cNvPicPr preferRelativeResize="0"/>
          <p:nvPr/>
        </p:nvPicPr>
        <p:blipFill rotWithShape="1">
          <a:blip r:embed="rId3">
            <a:alphaModFix/>
          </a:blip>
          <a:srcRect/>
          <a:stretch/>
        </p:blipFill>
        <p:spPr>
          <a:xfrm>
            <a:off x="6036732" y="552450"/>
            <a:ext cx="3107267" cy="2330450"/>
          </a:xfrm>
          <a:prstGeom prst="rect">
            <a:avLst/>
          </a:prstGeom>
          <a:noFill/>
          <a:ln>
            <a:noFill/>
          </a:ln>
        </p:spPr>
      </p:pic>
      <p:pic>
        <p:nvPicPr>
          <p:cNvPr id="619" name="Google Shape;619;p43" descr="parliament_response_fig.png"/>
          <p:cNvPicPr preferRelativeResize="0"/>
          <p:nvPr/>
        </p:nvPicPr>
        <p:blipFill rotWithShape="1">
          <a:blip r:embed="rId4">
            <a:alphaModFix/>
          </a:blip>
          <a:srcRect/>
          <a:stretch/>
        </p:blipFill>
        <p:spPr>
          <a:xfrm>
            <a:off x="5935132" y="3625850"/>
            <a:ext cx="3310467" cy="2482850"/>
          </a:xfrm>
          <a:prstGeom prst="rect">
            <a:avLst/>
          </a:prstGeom>
          <a:noFill/>
          <a:ln>
            <a:noFill/>
          </a:ln>
        </p:spPr>
      </p:pic>
      <p:sp>
        <p:nvSpPr>
          <p:cNvPr id="620" name="Google Shape;620;p43"/>
          <p:cNvSpPr/>
          <p:nvPr/>
        </p:nvSpPr>
        <p:spPr>
          <a:xfrm>
            <a:off x="736600" y="419100"/>
            <a:ext cx="5163634" cy="2463800"/>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rgbClr val="000000"/>
                </a:solidFill>
                <a:latin typeface="Times New Roman"/>
                <a:ea typeface="Times New Roman"/>
                <a:cs typeface="Times New Roman"/>
                <a:sym typeface="Times New Roman"/>
              </a:rPr>
              <a:t>S1</a:t>
            </a:r>
            <a:r>
              <a:rPr lang="en-US" sz="1600">
                <a:solidFill>
                  <a:srgbClr val="000000"/>
                </a:solidFill>
                <a:latin typeface="Times New Roman"/>
                <a:ea typeface="Times New Roman"/>
                <a:cs typeface="Times New Roman"/>
                <a:sym typeface="Times New Roman"/>
              </a:rPr>
              <a:t>. nothing will happen, this is going to die a quiet death like 99.99 \% of other private member motions.</a:t>
            </a:r>
            <a:endParaRPr/>
          </a:p>
          <a:p>
            <a:pPr marL="0" marR="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b="1">
                <a:solidFill>
                  <a:srgbClr val="000000"/>
                </a:solidFill>
                <a:latin typeface="Times New Roman"/>
                <a:ea typeface="Times New Roman"/>
                <a:cs typeface="Times New Roman"/>
                <a:sym typeface="Times New Roman"/>
              </a:rPr>
              <a:t>S2.  </a:t>
            </a:r>
            <a:r>
              <a:rPr lang="en-US" sz="1600">
                <a:solidFill>
                  <a:srgbClr val="000000"/>
                </a:solidFill>
                <a:latin typeface="Times New Roman"/>
                <a:ea typeface="Times New Roman"/>
                <a:cs typeface="Times New Roman"/>
                <a:sym typeface="Times New Roman"/>
              </a:rPr>
              <a:t>this whole thing is being made into a big ordeal by those that either don't know how our parliament works, or are trying to push an agenda. </a:t>
            </a:r>
            <a:endParaRPr/>
          </a:p>
          <a:p>
            <a:pPr marL="0" marR="0" lvl="0" indent="0" algn="l" rtl="0">
              <a:spcBef>
                <a:spcPts val="0"/>
              </a:spcBef>
              <a:spcAft>
                <a:spcPts val="0"/>
              </a:spcAft>
              <a:buNone/>
            </a:pPr>
            <a:endParaRPr sz="16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b="1">
                <a:solidFill>
                  <a:srgbClr val="000000"/>
                </a:solidFill>
                <a:latin typeface="Times New Roman"/>
                <a:ea typeface="Times New Roman"/>
                <a:cs typeface="Times New Roman"/>
                <a:sym typeface="Times New Roman"/>
              </a:rPr>
              <a:t>S3</a:t>
            </a:r>
            <a:r>
              <a:rPr lang="en-US" sz="1600">
                <a:solidFill>
                  <a:srgbClr val="000000"/>
                </a:solidFill>
                <a:latin typeface="Times New Roman"/>
                <a:ea typeface="Times New Roman"/>
                <a:cs typeface="Times New Roman"/>
                <a:sym typeface="Times New Roman"/>
              </a:rPr>
              <a:t>. feel free to let your mp know how you feel though but i doubt this motion gets more than a few minutes of discussion before it is send to the trashcan. </a:t>
            </a:r>
            <a:endParaRPr/>
          </a:p>
        </p:txBody>
      </p:sp>
      <p:pic>
        <p:nvPicPr>
          <p:cNvPr id="621" name="Google Shape;621;p43"/>
          <p:cNvPicPr preferRelativeResize="0"/>
          <p:nvPr/>
        </p:nvPicPr>
        <p:blipFill rotWithShape="1">
          <a:blip r:embed="rId5">
            <a:alphaModFix/>
          </a:blip>
          <a:srcRect/>
          <a:stretch/>
        </p:blipFill>
        <p:spPr>
          <a:xfrm>
            <a:off x="76202" y="1262457"/>
            <a:ext cx="546049" cy="887621"/>
          </a:xfrm>
          <a:prstGeom prst="rect">
            <a:avLst/>
          </a:prstGeom>
          <a:noFill/>
          <a:ln>
            <a:noFill/>
          </a:ln>
        </p:spPr>
      </p:pic>
      <p:pic>
        <p:nvPicPr>
          <p:cNvPr id="622" name="Google Shape;622;p43"/>
          <p:cNvPicPr preferRelativeResize="0"/>
          <p:nvPr/>
        </p:nvPicPr>
        <p:blipFill rotWithShape="1">
          <a:blip r:embed="rId6">
            <a:alphaModFix/>
          </a:blip>
          <a:srcRect/>
          <a:stretch/>
        </p:blipFill>
        <p:spPr>
          <a:xfrm>
            <a:off x="706948" y="4190456"/>
            <a:ext cx="574202" cy="887621"/>
          </a:xfrm>
          <a:prstGeom prst="rect">
            <a:avLst/>
          </a:prstGeom>
          <a:noFill/>
          <a:ln>
            <a:noFill/>
          </a:ln>
        </p:spPr>
      </p:pic>
      <p:sp>
        <p:nvSpPr>
          <p:cNvPr id="623" name="Google Shape;623;p43"/>
          <p:cNvSpPr/>
          <p:nvPr/>
        </p:nvSpPr>
        <p:spPr>
          <a:xfrm>
            <a:off x="1372570" y="4158224"/>
            <a:ext cx="4562562" cy="1582176"/>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p:txBody>
      </p:sp>
      <p:sp>
        <p:nvSpPr>
          <p:cNvPr id="624" name="Google Shape;624;p43"/>
          <p:cNvSpPr/>
          <p:nvPr/>
        </p:nvSpPr>
        <p:spPr>
          <a:xfrm>
            <a:off x="1601706" y="4213139"/>
            <a:ext cx="4435026" cy="17543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S1. the usual ``nothing to see here'' response. </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S2. whew! </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S3. we can sleep at night and ignore this.  </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625" name="Google Shape;625;p43"/>
          <p:cNvSpPr txBox="1"/>
          <p:nvPr/>
        </p:nvSpPr>
        <p:spPr>
          <a:xfrm>
            <a:off x="5961413" y="2821487"/>
            <a:ext cx="28797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LHS: attention weights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RHS: Turkers’ selection </a:t>
            </a:r>
            <a:endParaRPr sz="1800" b="1">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Attention Weights</a:t>
            </a:r>
            <a:endParaRPr/>
          </a:p>
        </p:txBody>
      </p:sp>
      <p:sp>
        <p:nvSpPr>
          <p:cNvPr id="632" name="Google Shape;632;p4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Sarcasm markers</a:t>
            </a:r>
            <a:endParaRPr/>
          </a:p>
          <a:p>
            <a:pPr marL="742950" lvl="1" indent="-285750" algn="l" rtl="0">
              <a:spcBef>
                <a:spcPts val="560"/>
              </a:spcBef>
              <a:spcAft>
                <a:spcPts val="0"/>
              </a:spcAft>
              <a:buClr>
                <a:schemeClr val="dk1"/>
              </a:buClr>
              <a:buSzPts val="2800"/>
              <a:buFont typeface="Times New Roman"/>
              <a:buChar char="–"/>
            </a:pPr>
            <a:r>
              <a:rPr lang="en-US"/>
              <a:t>Explicit indicators of sarcasm </a:t>
            </a:r>
            <a:endParaRPr/>
          </a:p>
          <a:p>
            <a:pPr marL="742950" lvl="1" indent="-285750" algn="l" rtl="0">
              <a:spcBef>
                <a:spcPts val="560"/>
              </a:spcBef>
              <a:spcAft>
                <a:spcPts val="0"/>
              </a:spcAft>
              <a:buClr>
                <a:schemeClr val="dk1"/>
              </a:buClr>
              <a:buSzPts val="2800"/>
              <a:buFont typeface="Times New Roman"/>
              <a:buChar char="–"/>
            </a:pPr>
            <a:r>
              <a:rPr lang="en-US"/>
              <a:t>Attention put more weights on markers, such as emoticons (``:p’’) and interjections (``yeah’’, ``hmm’’) </a:t>
            </a:r>
            <a:endParaRPr/>
          </a:p>
          <a:p>
            <a:pPr marL="342900" lvl="0" indent="-342900" algn="l" rtl="0">
              <a:spcBef>
                <a:spcPts val="560"/>
              </a:spcBef>
              <a:spcAft>
                <a:spcPts val="0"/>
              </a:spcAft>
              <a:buClr>
                <a:schemeClr val="dk1"/>
              </a:buClr>
              <a:buSzPts val="2800"/>
              <a:buFont typeface="Times New Roman"/>
              <a:buChar char="•"/>
            </a:pPr>
            <a:r>
              <a:rPr lang="en-US"/>
              <a:t>However, </a:t>
            </a:r>
            <a:endParaRPr/>
          </a:p>
          <a:p>
            <a:pPr marL="742950" lvl="1" indent="-285750" algn="l" rtl="0">
              <a:spcBef>
                <a:spcPts val="560"/>
              </a:spcBef>
              <a:spcAft>
                <a:spcPts val="0"/>
              </a:spcAft>
              <a:buClr>
                <a:schemeClr val="dk1"/>
              </a:buClr>
              <a:buSzPts val="2800"/>
              <a:buFont typeface="Times New Roman"/>
              <a:buChar char="–"/>
            </a:pPr>
            <a:r>
              <a:rPr lang="en-US"/>
              <a:t>Interpretations based on attention weights have to be taken with care: classification should not rely solely on attention weights [Rocktäschel et al. 2015]</a:t>
            </a:r>
            <a:endParaRPr/>
          </a:p>
        </p:txBody>
      </p:sp>
      <p:sp>
        <p:nvSpPr>
          <p:cNvPr id="633" name="Google Shape;633;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animEffect transition="in" filter="fade">
                                      <p:cBhvr>
                                        <p:cTn id="7" dur="500"/>
                                        <p:tgtEl>
                                          <p:spTgt spid="6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2">
                                            <p:txEl>
                                              <p:pRg st="1" end="1"/>
                                            </p:txEl>
                                          </p:spTgt>
                                        </p:tgtEl>
                                        <p:attrNameLst>
                                          <p:attrName>style.visibility</p:attrName>
                                        </p:attrNameLst>
                                      </p:cBhvr>
                                      <p:to>
                                        <p:strVal val="visible"/>
                                      </p:to>
                                    </p:set>
                                    <p:animEffect transition="in" filter="fade">
                                      <p:cBhvr>
                                        <p:cTn id="12" dur="500"/>
                                        <p:tgtEl>
                                          <p:spTgt spid="6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2">
                                            <p:txEl>
                                              <p:pRg st="2" end="2"/>
                                            </p:txEl>
                                          </p:spTgt>
                                        </p:tgtEl>
                                        <p:attrNameLst>
                                          <p:attrName>style.visibility</p:attrName>
                                        </p:attrNameLst>
                                      </p:cBhvr>
                                      <p:to>
                                        <p:strVal val="visible"/>
                                      </p:to>
                                    </p:set>
                                    <p:animEffect transition="in" filter="fade">
                                      <p:cBhvr>
                                        <p:cTn id="17" dur="500"/>
                                        <p:tgtEl>
                                          <p:spTgt spid="6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3" end="3"/>
                                            </p:txEl>
                                          </p:spTgt>
                                        </p:tgtEl>
                                        <p:attrNameLst>
                                          <p:attrName>style.visibility</p:attrName>
                                        </p:attrNameLst>
                                      </p:cBhvr>
                                      <p:to>
                                        <p:strVal val="visible"/>
                                      </p:to>
                                    </p:set>
                                    <p:animEffect transition="in" filter="fade">
                                      <p:cBhvr>
                                        <p:cTn id="22" dur="500"/>
                                        <p:tgtEl>
                                          <p:spTgt spid="6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2">
                                            <p:txEl>
                                              <p:pRg st="4" end="4"/>
                                            </p:txEl>
                                          </p:spTgt>
                                        </p:tgtEl>
                                        <p:attrNameLst>
                                          <p:attrName>style.visibility</p:attrName>
                                        </p:attrNameLst>
                                      </p:cBhvr>
                                      <p:to>
                                        <p:strVal val="visible"/>
                                      </p:to>
                                    </p:set>
                                    <p:animEffect transition="in" filter="fade">
                                      <p:cBhvr>
                                        <p:cTn id="27" dur="500"/>
                                        <p:tgtEl>
                                          <p:spTgt spid="6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Conclusion</a:t>
            </a:r>
            <a:endParaRPr/>
          </a:p>
        </p:txBody>
      </p:sp>
      <p:sp>
        <p:nvSpPr>
          <p:cNvPr id="639" name="Google Shape;639;p4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Conversation context helps, particularly prior context</a:t>
            </a:r>
            <a:endParaRPr/>
          </a:p>
          <a:p>
            <a:pPr marL="342900" lvl="0" indent="-342900" algn="l" rtl="0">
              <a:spcBef>
                <a:spcPts val="560"/>
              </a:spcBef>
              <a:spcAft>
                <a:spcPts val="0"/>
              </a:spcAft>
              <a:buClr>
                <a:schemeClr val="dk1"/>
              </a:buClr>
              <a:buSzPts val="2800"/>
              <a:buFont typeface="Times New Roman"/>
              <a:buChar char="•"/>
            </a:pPr>
            <a:r>
              <a:rPr lang="en-US"/>
              <a:t>Preliminary study to understand what part of the prior turn triggers the sarcastic reply</a:t>
            </a:r>
            <a:endParaRPr/>
          </a:p>
          <a:p>
            <a:pPr marL="342900" lvl="0" indent="-342900" algn="l" rtl="0">
              <a:spcBef>
                <a:spcPts val="560"/>
              </a:spcBef>
              <a:spcAft>
                <a:spcPts val="0"/>
              </a:spcAft>
              <a:buClr>
                <a:schemeClr val="dk1"/>
              </a:buClr>
              <a:buSzPts val="2800"/>
              <a:buFont typeface="Times New Roman"/>
              <a:buChar char="•"/>
            </a:pPr>
            <a:r>
              <a:rPr lang="en-US"/>
              <a:t>Results might differ depending on corpora</a:t>
            </a:r>
            <a:endParaRPr/>
          </a:p>
          <a:p>
            <a:pPr marL="742950" lvl="1" indent="-285750" algn="l" rtl="0">
              <a:spcBef>
                <a:spcPts val="560"/>
              </a:spcBef>
              <a:spcAft>
                <a:spcPts val="0"/>
              </a:spcAft>
              <a:buClr>
                <a:schemeClr val="dk1"/>
              </a:buClr>
              <a:buSzPts val="2800"/>
              <a:buFont typeface="Times New Roman"/>
              <a:buChar char="–"/>
            </a:pPr>
            <a:r>
              <a:rPr lang="en-US"/>
              <a:t>Twitter vs. Discussion Forums</a:t>
            </a:r>
            <a:endParaRPr/>
          </a:p>
          <a:p>
            <a:pPr marL="742950" lvl="1" indent="-285750" algn="l" rtl="0">
              <a:spcBef>
                <a:spcPts val="560"/>
              </a:spcBef>
              <a:spcAft>
                <a:spcPts val="0"/>
              </a:spcAft>
              <a:buClr>
                <a:schemeClr val="dk1"/>
              </a:buClr>
              <a:buSzPts val="2800"/>
              <a:buFont typeface="Times New Roman"/>
              <a:buChar char="–"/>
            </a:pPr>
            <a:r>
              <a:rPr lang="en-US"/>
              <a:t>Self-labeled vs. Crowdsourcing labeled </a:t>
            </a:r>
            <a:endParaRPr/>
          </a:p>
          <a:p>
            <a:pPr marL="742950" lvl="1" indent="-285750" algn="l" rtl="0">
              <a:spcBef>
                <a:spcPts val="560"/>
              </a:spcBef>
              <a:spcAft>
                <a:spcPts val="0"/>
              </a:spcAft>
              <a:buClr>
                <a:schemeClr val="dk1"/>
              </a:buClr>
              <a:buSzPts val="2800"/>
              <a:buFont typeface="Times New Roman"/>
              <a:buChar char="–"/>
            </a:pPr>
            <a:r>
              <a:rPr lang="en-US"/>
              <a:t>Topics could have an influence</a:t>
            </a:r>
            <a:endParaRPr/>
          </a:p>
          <a:p>
            <a:pPr marL="742950" lvl="1" indent="-285750" algn="l" rtl="0">
              <a:spcBef>
                <a:spcPts val="560"/>
              </a:spcBef>
              <a:spcAft>
                <a:spcPts val="0"/>
              </a:spcAft>
              <a:buClr>
                <a:schemeClr val="dk1"/>
              </a:buClr>
              <a:buSzPts val="2800"/>
              <a:buFont typeface="Times New Roman"/>
              <a:buChar char="–"/>
            </a:pPr>
            <a:r>
              <a:rPr lang="en-US"/>
              <a:t>Size of data</a:t>
            </a:r>
            <a:endParaRPr/>
          </a:p>
        </p:txBody>
      </p:sp>
      <p:sp>
        <p:nvSpPr>
          <p:cNvPr id="640" name="Google Shape;640;p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Current/Future Work</a:t>
            </a:r>
            <a:endParaRPr/>
          </a:p>
        </p:txBody>
      </p:sp>
      <p:sp>
        <p:nvSpPr>
          <p:cNvPr id="647" name="Google Shape;647;p4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Investigate more closely self-labeled vs. crowd-labeled data</a:t>
            </a:r>
            <a:endParaRPr/>
          </a:p>
          <a:p>
            <a:pPr marL="342900" lvl="0" indent="-342900" algn="l" rtl="0">
              <a:spcBef>
                <a:spcPts val="560"/>
              </a:spcBef>
              <a:spcAft>
                <a:spcPts val="0"/>
              </a:spcAft>
              <a:buClr>
                <a:schemeClr val="dk1"/>
              </a:buClr>
              <a:buSzPts val="2800"/>
              <a:buFont typeface="Times New Roman"/>
              <a:buChar char="•"/>
            </a:pPr>
            <a:r>
              <a:rPr lang="en-US"/>
              <a:t>Look at unbalanced datasets (old experiments in twitter data show similar results to balanced conditions) and also the topic of conversation</a:t>
            </a:r>
            <a:endParaRPr/>
          </a:p>
          <a:p>
            <a:pPr marL="342900" lvl="0" indent="-342900" algn="l" rtl="0">
              <a:spcBef>
                <a:spcPts val="560"/>
              </a:spcBef>
              <a:spcAft>
                <a:spcPts val="0"/>
              </a:spcAft>
              <a:buClr>
                <a:schemeClr val="dk1"/>
              </a:buClr>
              <a:buSzPts val="2800"/>
              <a:buFont typeface="Times New Roman"/>
              <a:buChar char="•"/>
            </a:pPr>
            <a:r>
              <a:rPr lang="en-US"/>
              <a:t>Consider the entire thread of the discussion as context</a:t>
            </a:r>
            <a:endParaRPr/>
          </a:p>
          <a:p>
            <a:pPr marL="342900" lvl="0" indent="-342900" algn="l" rtl="0">
              <a:spcBef>
                <a:spcPts val="560"/>
              </a:spcBef>
              <a:spcAft>
                <a:spcPts val="0"/>
              </a:spcAft>
              <a:buClr>
                <a:schemeClr val="dk1"/>
              </a:buClr>
              <a:buSzPts val="2800"/>
              <a:buFont typeface="Times New Roman"/>
              <a:buChar char="•"/>
            </a:pPr>
            <a:r>
              <a:rPr lang="en-US"/>
              <a:t>Look at the role of sarcasm in the unfolding conversation (e.g., agreement/disagreement space; shift in topics, etc.)</a:t>
            </a: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
        <p:nvSpPr>
          <p:cNvPr id="648" name="Google Shape;648;p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Twitter Emojis</a:t>
            </a:r>
            <a:endParaRPr/>
          </a:p>
        </p:txBody>
      </p:sp>
      <p:sp>
        <p:nvSpPr>
          <p:cNvPr id="654" name="Google Shape;654;p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pic>
        <p:nvPicPr>
          <p:cNvPr id="655" name="Google Shape;655;p47"/>
          <p:cNvPicPr preferRelativeResize="0"/>
          <p:nvPr/>
        </p:nvPicPr>
        <p:blipFill rotWithShape="1">
          <a:blip r:embed="rId3">
            <a:alphaModFix/>
          </a:blip>
          <a:srcRect/>
          <a:stretch/>
        </p:blipFill>
        <p:spPr>
          <a:xfrm>
            <a:off x="100208" y="1478071"/>
            <a:ext cx="8512954" cy="47384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661" name="Google Shape;661;p4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Use other types of context</a:t>
            </a:r>
            <a:endParaRPr/>
          </a:p>
          <a:p>
            <a:pPr marL="742950" lvl="1" indent="-285750" algn="l" rtl="0">
              <a:spcBef>
                <a:spcPts val="560"/>
              </a:spcBef>
              <a:spcAft>
                <a:spcPts val="0"/>
              </a:spcAft>
              <a:buClr>
                <a:schemeClr val="dk1"/>
              </a:buClr>
              <a:buSzPts val="2800"/>
              <a:buFont typeface="Times New Roman"/>
              <a:buChar char="–"/>
            </a:pPr>
            <a:r>
              <a:rPr lang="en-US"/>
              <a:t>Multimedia (speech &amp; videos)</a:t>
            </a:r>
            <a:endParaRPr/>
          </a:p>
          <a:p>
            <a:pPr marL="742950" lvl="1" indent="-285750" algn="l" rtl="0">
              <a:spcBef>
                <a:spcPts val="560"/>
              </a:spcBef>
              <a:spcAft>
                <a:spcPts val="0"/>
              </a:spcAft>
              <a:buClr>
                <a:schemeClr val="dk1"/>
              </a:buClr>
              <a:buSzPts val="2800"/>
              <a:buFont typeface="Times New Roman"/>
              <a:buChar char="–"/>
            </a:pPr>
            <a:r>
              <a:rPr lang="en-US"/>
              <a:t>Social network (social relations)</a:t>
            </a:r>
            <a:endParaRPr/>
          </a:p>
          <a:p>
            <a:pPr marL="742950" lvl="1" indent="-285750" algn="l" rtl="0">
              <a:spcBef>
                <a:spcPts val="560"/>
              </a:spcBef>
              <a:spcAft>
                <a:spcPts val="0"/>
              </a:spcAft>
              <a:buClr>
                <a:schemeClr val="dk1"/>
              </a:buClr>
              <a:buSzPts val="2800"/>
              <a:buFont typeface="Times New Roman"/>
              <a:buChar char="–"/>
            </a:pPr>
            <a:r>
              <a:rPr lang="en-US"/>
              <a:t>World knowledge </a:t>
            </a:r>
            <a:endParaRPr/>
          </a:p>
          <a:p>
            <a:pPr marL="742950" lvl="1" indent="-285750" algn="l" rtl="0">
              <a:spcBef>
                <a:spcPts val="560"/>
              </a:spcBef>
              <a:spcAft>
                <a:spcPts val="0"/>
              </a:spcAft>
              <a:buClr>
                <a:schemeClr val="dk1"/>
              </a:buClr>
              <a:buSzPts val="2800"/>
              <a:buFont typeface="Times New Roman"/>
              <a:buChar char="–"/>
            </a:pPr>
            <a:r>
              <a:rPr lang="en-US"/>
              <a:t>And….</a:t>
            </a:r>
            <a:endParaRPr/>
          </a:p>
          <a:p>
            <a:pPr marL="342900" lvl="0" indent="-165100" algn="l" rtl="0">
              <a:spcBef>
                <a:spcPts val="560"/>
              </a:spcBef>
              <a:spcAft>
                <a:spcPts val="0"/>
              </a:spcAft>
              <a:buClr>
                <a:schemeClr val="dk1"/>
              </a:buClr>
              <a:buSzPts val="2800"/>
              <a:buFont typeface="Times New Roman"/>
              <a:buNone/>
            </a:pPr>
            <a:endParaRPr/>
          </a:p>
        </p:txBody>
      </p:sp>
      <p:sp>
        <p:nvSpPr>
          <p:cNvPr id="662" name="Google Shape;662;p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Sarcasm in Spoken Language</a:t>
            </a:r>
            <a:endParaRPr/>
          </a:p>
        </p:txBody>
      </p:sp>
      <p:sp>
        <p:nvSpPr>
          <p:cNvPr id="669" name="Google Shape;669;p49"/>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Times New Roman"/>
              <a:buChar char="•"/>
            </a:pPr>
            <a:r>
              <a:rPr lang="en-US"/>
              <a:t>Is sarcasm detection easier in text or in speech?</a:t>
            </a:r>
            <a:endParaRPr/>
          </a:p>
          <a:p>
            <a:pPr marL="342900" lvl="0" indent="-342900" algn="l" rtl="0">
              <a:spcBef>
                <a:spcPts val="560"/>
              </a:spcBef>
              <a:spcAft>
                <a:spcPts val="0"/>
              </a:spcAft>
              <a:buClr>
                <a:schemeClr val="dk1"/>
              </a:buClr>
              <a:buSzPts val="2800"/>
              <a:buFont typeface="Times New Roman"/>
              <a:buChar char="•"/>
            </a:pPr>
            <a:r>
              <a:rPr lang="en-US"/>
              <a:t>In speech there are additional cues</a:t>
            </a:r>
            <a:endParaRPr/>
          </a:p>
          <a:p>
            <a:pPr marL="742950" lvl="1" indent="-285750" algn="l" rtl="0">
              <a:spcBef>
                <a:spcPts val="560"/>
              </a:spcBef>
              <a:spcAft>
                <a:spcPts val="0"/>
              </a:spcAft>
              <a:buClr>
                <a:schemeClr val="dk1"/>
              </a:buClr>
              <a:buSzPts val="2800"/>
              <a:buFont typeface="Times New Roman"/>
              <a:buChar char="–"/>
            </a:pPr>
            <a:r>
              <a:rPr lang="en-US"/>
              <a:t>Prosody, timing, laughter</a:t>
            </a:r>
            <a:endParaRPr/>
          </a:p>
          <a:p>
            <a:pPr marL="342900" lvl="0" indent="-342900" algn="l" rtl="0">
              <a:spcBef>
                <a:spcPts val="560"/>
              </a:spcBef>
              <a:spcAft>
                <a:spcPts val="0"/>
              </a:spcAft>
              <a:buClr>
                <a:schemeClr val="dk1"/>
              </a:buClr>
              <a:buSzPts val="2800"/>
              <a:buFont typeface="Times New Roman"/>
              <a:buChar char="•"/>
            </a:pPr>
            <a:r>
              <a:rPr lang="en-US"/>
              <a:t>But do people compensate in text with more cues?</a:t>
            </a:r>
            <a:endParaRPr/>
          </a:p>
          <a:p>
            <a:pPr marL="742950" lvl="1" indent="-285750" algn="l" rtl="0">
              <a:spcBef>
                <a:spcPts val="560"/>
              </a:spcBef>
              <a:spcAft>
                <a:spcPts val="0"/>
              </a:spcAft>
              <a:buClr>
                <a:schemeClr val="dk1"/>
              </a:buClr>
              <a:buSzPts val="2800"/>
              <a:buFont typeface="Times New Roman"/>
              <a:buChar char="–"/>
            </a:pPr>
            <a:r>
              <a:rPr lang="en-US"/>
              <a:t>Hashtags</a:t>
            </a:r>
            <a:endParaRPr/>
          </a:p>
          <a:p>
            <a:pPr marL="742950" lvl="1" indent="-285750" algn="l" rtl="0">
              <a:spcBef>
                <a:spcPts val="560"/>
              </a:spcBef>
              <a:spcAft>
                <a:spcPts val="0"/>
              </a:spcAft>
              <a:buClr>
                <a:schemeClr val="dk1"/>
              </a:buClr>
              <a:buSzPts val="2800"/>
              <a:buFont typeface="Times New Roman"/>
              <a:buChar char="–"/>
            </a:pPr>
            <a:r>
              <a:rPr lang="en-US"/>
              <a:t>Emojis</a:t>
            </a:r>
            <a:endParaRPr/>
          </a:p>
          <a:p>
            <a:pPr marL="742950" lvl="1" indent="-285750" algn="l" rtl="0">
              <a:spcBef>
                <a:spcPts val="560"/>
              </a:spcBef>
              <a:spcAft>
                <a:spcPts val="0"/>
              </a:spcAft>
              <a:buClr>
                <a:schemeClr val="dk1"/>
              </a:buClr>
              <a:buSzPts val="2800"/>
              <a:buFont typeface="Times New Roman"/>
              <a:buChar char="–"/>
            </a:pPr>
            <a:r>
              <a:rPr lang="en-US"/>
              <a:t>More explicit language</a:t>
            </a:r>
            <a:endParaRPr/>
          </a:p>
          <a:p>
            <a:pPr marL="342900" lvl="0" indent="-342900" algn="l" rtl="0">
              <a:spcBef>
                <a:spcPts val="560"/>
              </a:spcBef>
              <a:spcAft>
                <a:spcPts val="0"/>
              </a:spcAft>
              <a:buClr>
                <a:schemeClr val="dk1"/>
              </a:buClr>
              <a:buSzPts val="2800"/>
              <a:buFont typeface="Times New Roman"/>
              <a:buChar char="•"/>
            </a:pPr>
            <a:r>
              <a:rPr lang="en-US"/>
              <a:t>And where are corpora for spoken sarcasm?</a:t>
            </a:r>
            <a:endParaRPr/>
          </a:p>
          <a:p>
            <a:pPr marL="742950" lvl="1" indent="-107950" algn="l" rtl="0">
              <a:spcBef>
                <a:spcPts val="560"/>
              </a:spcBef>
              <a:spcAft>
                <a:spcPts val="0"/>
              </a:spcAft>
              <a:buClr>
                <a:schemeClr val="dk1"/>
              </a:buClr>
              <a:buSzPts val="2800"/>
              <a:buFont typeface="Times New Roman"/>
              <a:buNone/>
            </a:pPr>
            <a:endParaRPr/>
          </a:p>
          <a:p>
            <a:pPr marL="109728" lvl="0" indent="0" algn="l" rtl="0">
              <a:spcBef>
                <a:spcPts val="560"/>
              </a:spcBef>
              <a:spcAft>
                <a:spcPts val="0"/>
              </a:spcAft>
              <a:buClr>
                <a:schemeClr val="dk1"/>
              </a:buClr>
              <a:buSzPts val="2800"/>
              <a:buFont typeface="Times New Roman"/>
              <a:buNone/>
            </a:pPr>
            <a:endParaRPr/>
          </a:p>
        </p:txBody>
      </p:sp>
      <p:sp>
        <p:nvSpPr>
          <p:cNvPr id="670" name="Google Shape;670;p4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body" idx="1"/>
          </p:nvPr>
        </p:nvSpPr>
        <p:spPr>
          <a:xfrm>
            <a:off x="172454" y="369525"/>
            <a:ext cx="8869184" cy="59868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Times New Roman"/>
              <a:buNone/>
            </a:pPr>
            <a:endParaRPr/>
          </a:p>
          <a:p>
            <a:pPr marL="0" lvl="0" indent="0" algn="l" rtl="0">
              <a:spcBef>
                <a:spcPts val="560"/>
              </a:spcBef>
              <a:spcAft>
                <a:spcPts val="0"/>
              </a:spcAft>
              <a:buClr>
                <a:schemeClr val="dk1"/>
              </a:buClr>
              <a:buSzPts val="2800"/>
              <a:buFont typeface="Times New Roman"/>
              <a:buNone/>
            </a:pPr>
            <a:endParaRPr/>
          </a:p>
        </p:txBody>
      </p:sp>
      <p:sp>
        <p:nvSpPr>
          <p:cNvPr id="160" name="Google Shape;160;p5"/>
          <p:cNvSpPr txBox="1">
            <a:spLocks noGrp="1"/>
          </p:cNvSpPr>
          <p:nvPr>
            <p:ph type="sldNum" idx="12"/>
          </p:nvPr>
        </p:nvSpPr>
        <p:spPr>
          <a:xfrm>
            <a:off x="6402651" y="6353036"/>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161" name="Google Shape;161;p5"/>
          <p:cNvSpPr txBox="1"/>
          <p:nvPr/>
        </p:nvSpPr>
        <p:spPr>
          <a:xfrm>
            <a:off x="172454" y="1460500"/>
            <a:ext cx="8869184" cy="50482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2.  Characteristics: </a:t>
            </a:r>
            <a:endParaRPr/>
          </a:p>
          <a:p>
            <a:pPr marL="0" marR="0" lvl="0" indent="0" algn="l" rtl="0">
              <a:spcBef>
                <a:spcPts val="48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	 </a:t>
            </a:r>
            <a:r>
              <a:rPr lang="en-US" sz="2000" b="1" i="1">
                <a:solidFill>
                  <a:srgbClr val="0070C0"/>
                </a:solidFill>
                <a:latin typeface="Times New Roman"/>
                <a:ea typeface="Times New Roman"/>
                <a:cs typeface="Times New Roman"/>
                <a:sym typeface="Times New Roman"/>
              </a:rPr>
              <a:t>Irony Markers</a:t>
            </a:r>
            <a:r>
              <a:rPr lang="en-US" sz="2000" b="1">
                <a:solidFill>
                  <a:schemeClr val="dk1"/>
                </a:solidFill>
                <a:latin typeface="Times New Roman"/>
                <a:ea typeface="Times New Roman"/>
                <a:cs typeface="Times New Roman"/>
                <a:sym typeface="Times New Roman"/>
              </a:rPr>
              <a:t>:  </a:t>
            </a:r>
            <a:r>
              <a:rPr lang="en-US" sz="2000" b="1" i="1">
                <a:solidFill>
                  <a:schemeClr val="dk1"/>
                </a:solidFill>
                <a:latin typeface="Times New Roman"/>
                <a:ea typeface="Times New Roman"/>
                <a:cs typeface="Times New Roman"/>
                <a:sym typeface="Times New Roman"/>
              </a:rPr>
              <a:t>“</a:t>
            </a:r>
            <a:r>
              <a:rPr lang="en-US" sz="2000" i="1">
                <a:solidFill>
                  <a:schemeClr val="dk1"/>
                </a:solidFill>
                <a:latin typeface="Times New Roman"/>
                <a:ea typeface="Times New Roman"/>
                <a:cs typeface="Times New Roman"/>
                <a:sym typeface="Times New Roman"/>
              </a:rPr>
              <a:t>A shooting in Oakland? That </a:t>
            </a:r>
            <a:r>
              <a:rPr lang="en-US" sz="2000" b="1" i="1">
                <a:solidFill>
                  <a:schemeClr val="dk1"/>
                </a:solidFill>
                <a:latin typeface="Times New Roman"/>
                <a:ea typeface="Times New Roman"/>
                <a:cs typeface="Times New Roman"/>
                <a:sym typeface="Times New Roman"/>
              </a:rPr>
              <a:t>NEVER</a:t>
            </a:r>
            <a:r>
              <a:rPr lang="en-US" sz="2000" i="1">
                <a:solidFill>
                  <a:schemeClr val="dk1"/>
                </a:solidFill>
                <a:latin typeface="Times New Roman"/>
                <a:ea typeface="Times New Roman"/>
                <a:cs typeface="Times New Roman"/>
                <a:sym typeface="Times New Roman"/>
              </a:rPr>
              <a:t> happens”</a:t>
            </a:r>
            <a:endParaRPr sz="2000" b="1" i="1">
              <a:solidFill>
                <a:schemeClr val="dk1"/>
              </a:solidFill>
              <a:latin typeface="Times New Roman"/>
              <a:ea typeface="Times New Roman"/>
              <a:cs typeface="Times New Roman"/>
              <a:sym typeface="Times New Roman"/>
            </a:endParaRPr>
          </a:p>
          <a:p>
            <a:pPr marL="0" marR="0" lvl="0" indent="0" algn="l" rtl="0">
              <a:spcBef>
                <a:spcPts val="400"/>
              </a:spcBef>
              <a:spcAft>
                <a:spcPts val="0"/>
              </a:spcAft>
              <a:buClr>
                <a:schemeClr val="dk1"/>
              </a:buClr>
              <a:buSzPts val="2000"/>
              <a:buFont typeface="Arial"/>
              <a:buNone/>
            </a:pPr>
            <a:r>
              <a:rPr lang="en-US" sz="2000" b="1">
                <a:solidFill>
                  <a:schemeClr val="dk1"/>
                </a:solidFill>
                <a:latin typeface="Times New Roman"/>
                <a:ea typeface="Times New Roman"/>
                <a:cs typeface="Times New Roman"/>
                <a:sym typeface="Times New Roman"/>
              </a:rPr>
              <a:t>              - </a:t>
            </a:r>
            <a:r>
              <a:rPr lang="en-US" sz="2000">
                <a:solidFill>
                  <a:schemeClr val="dk1"/>
                </a:solidFill>
                <a:latin typeface="Times New Roman"/>
                <a:ea typeface="Times New Roman"/>
                <a:cs typeface="Times New Roman"/>
                <a:sym typeface="Times New Roman"/>
              </a:rPr>
              <a:t>typographics, punctuation, hyperbole, interjection</a:t>
            </a:r>
            <a:endParaRPr sz="2000" b="1">
              <a:solidFill>
                <a:schemeClr val="dk1"/>
              </a:solidFill>
              <a:latin typeface="Times New Roman"/>
              <a:ea typeface="Times New Roman"/>
              <a:cs typeface="Times New Roman"/>
              <a:sym typeface="Times New Roman"/>
            </a:endParaRPr>
          </a:p>
          <a:p>
            <a:pPr marL="0" marR="0" lvl="0" indent="0" algn="l" rtl="0">
              <a:spcBef>
                <a:spcPts val="400"/>
              </a:spcBef>
              <a:spcAft>
                <a:spcPts val="0"/>
              </a:spcAft>
              <a:buClr>
                <a:schemeClr val="dk1"/>
              </a:buClr>
              <a:buSzPts val="2000"/>
              <a:buFont typeface="Arial"/>
              <a:buNone/>
            </a:pPr>
            <a:r>
              <a:rPr lang="en-US" sz="2000" b="1">
                <a:solidFill>
                  <a:schemeClr val="dk1"/>
                </a:solidFill>
                <a:latin typeface="Times New Roman"/>
                <a:ea typeface="Times New Roman"/>
                <a:cs typeface="Times New Roman"/>
                <a:sym typeface="Times New Roman"/>
              </a:rPr>
              <a:t>        </a:t>
            </a:r>
            <a:endParaRPr/>
          </a:p>
          <a:p>
            <a:pPr marL="0" marR="0" lvl="0" indent="0" algn="l" rtl="0">
              <a:spcBef>
                <a:spcPts val="400"/>
              </a:spcBef>
              <a:spcAft>
                <a:spcPts val="0"/>
              </a:spcAft>
              <a:buClr>
                <a:schemeClr val="dk1"/>
              </a:buClr>
              <a:buSzPts val="2000"/>
              <a:buFont typeface="Arial"/>
              <a:buNone/>
            </a:pPr>
            <a:r>
              <a:rPr lang="en-US" sz="2000" b="1">
                <a:solidFill>
                  <a:schemeClr val="dk1"/>
                </a:solidFill>
                <a:latin typeface="Times New Roman"/>
                <a:ea typeface="Times New Roman"/>
                <a:cs typeface="Times New Roman"/>
                <a:sym typeface="Times New Roman"/>
              </a:rPr>
              <a:t>          </a:t>
            </a:r>
            <a:r>
              <a:rPr lang="en-US" sz="2000" b="1" i="1">
                <a:solidFill>
                  <a:srgbClr val="0070C0"/>
                </a:solidFill>
                <a:latin typeface="Times New Roman"/>
                <a:ea typeface="Times New Roman"/>
                <a:cs typeface="Times New Roman"/>
                <a:sym typeface="Times New Roman"/>
              </a:rPr>
              <a:t>Irony Factors</a:t>
            </a:r>
            <a:r>
              <a:rPr lang="en-US" sz="2000" b="1">
                <a:solidFill>
                  <a:schemeClr val="dk1"/>
                </a:solidFill>
                <a:latin typeface="Times New Roman"/>
                <a:ea typeface="Times New Roman"/>
                <a:cs typeface="Times New Roman"/>
                <a:sym typeface="Times New Roman"/>
              </a:rPr>
              <a:t>: </a:t>
            </a:r>
            <a:r>
              <a:rPr lang="en-US" sz="2000">
                <a:solidFill>
                  <a:srgbClr val="FF0000"/>
                </a:solidFill>
                <a:latin typeface="Times New Roman"/>
                <a:ea typeface="Times New Roman"/>
                <a:cs typeface="Times New Roman"/>
                <a:sym typeface="Times New Roman"/>
              </a:rPr>
              <a:t>Incongruence</a:t>
            </a:r>
            <a:endParaRPr sz="2000" b="1">
              <a:solidFill>
                <a:srgbClr val="FF0000"/>
              </a:solidFill>
              <a:latin typeface="Times New Roman"/>
              <a:ea typeface="Times New Roman"/>
              <a:cs typeface="Times New Roman"/>
              <a:sym typeface="Times New Roman"/>
            </a:endParaRPr>
          </a:p>
        </p:txBody>
      </p:sp>
      <p:pic>
        <p:nvPicPr>
          <p:cNvPr id="162" name="Google Shape;162;p5"/>
          <p:cNvPicPr preferRelativeResize="0"/>
          <p:nvPr/>
        </p:nvPicPr>
        <p:blipFill rotWithShape="1">
          <a:blip r:embed="rId3">
            <a:alphaModFix/>
          </a:blip>
          <a:srcRect t="18822" b="18822"/>
          <a:stretch/>
        </p:blipFill>
        <p:spPr>
          <a:xfrm>
            <a:off x="510581" y="3509696"/>
            <a:ext cx="704935" cy="440111"/>
          </a:xfrm>
          <a:prstGeom prst="wedgeEllipseCallout">
            <a:avLst>
              <a:gd name="adj1" fmla="val -20833"/>
              <a:gd name="adj2" fmla="val 62500"/>
            </a:avLst>
          </a:prstGeom>
          <a:noFill/>
          <a:ln>
            <a:noFill/>
          </a:ln>
        </p:spPr>
      </p:pic>
      <p:sp>
        <p:nvSpPr>
          <p:cNvPr id="163" name="Google Shape;163;p5"/>
          <p:cNvSpPr/>
          <p:nvPr/>
        </p:nvSpPr>
        <p:spPr>
          <a:xfrm>
            <a:off x="2124744" y="3649397"/>
            <a:ext cx="6721192" cy="579704"/>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164" name="Google Shape;164;p5"/>
          <p:cNvSpPr txBox="1"/>
          <p:nvPr/>
        </p:nvSpPr>
        <p:spPr>
          <a:xfrm>
            <a:off x="2124743" y="3747124"/>
            <a:ext cx="67211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lang="en-US" sz="1800" b="1">
                <a:solidFill>
                  <a:srgbClr val="660066"/>
                </a:solidFill>
                <a:latin typeface="Times New Roman"/>
                <a:ea typeface="Times New Roman"/>
                <a:cs typeface="Times New Roman"/>
                <a:sym typeface="Times New Roman"/>
              </a:rPr>
              <a:t>happy</a:t>
            </a:r>
            <a:r>
              <a:rPr lang="en-US" sz="1800">
                <a:solidFill>
                  <a:srgbClr val="660066"/>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Christmas #sarcasm</a:t>
            </a:r>
            <a:endParaRPr sz="1800">
              <a:solidFill>
                <a:schemeClr val="dk1"/>
              </a:solidFill>
              <a:latin typeface="Times New Roman"/>
              <a:ea typeface="Times New Roman"/>
              <a:cs typeface="Times New Roman"/>
              <a:sym typeface="Times New Roman"/>
            </a:endParaRPr>
          </a:p>
        </p:txBody>
      </p:sp>
      <p:sp>
        <p:nvSpPr>
          <p:cNvPr id="165" name="Google Shape;165;p5"/>
          <p:cNvSpPr txBox="1">
            <a:spLocks noGrp="1"/>
          </p:cNvSpPr>
          <p:nvPr>
            <p:ph type="title"/>
          </p:nvPr>
        </p:nvSpPr>
        <p:spPr>
          <a:xfrm>
            <a:off x="0" y="-90729"/>
            <a:ext cx="9143999" cy="12114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Verbal Irony/Sarcasm</a:t>
            </a:r>
            <a:endParaRPr sz="3600"/>
          </a:p>
        </p:txBody>
      </p:sp>
      <p:sp>
        <p:nvSpPr>
          <p:cNvPr id="166" name="Google Shape;166;p5"/>
          <p:cNvSpPr/>
          <p:nvPr/>
        </p:nvSpPr>
        <p:spPr>
          <a:xfrm>
            <a:off x="952055" y="4715115"/>
            <a:ext cx="7048945" cy="434224"/>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67" name="Google Shape;167;p5"/>
          <p:cNvSpPr txBox="1"/>
          <p:nvPr/>
        </p:nvSpPr>
        <p:spPr>
          <a:xfrm>
            <a:off x="1018483" y="4761864"/>
            <a:ext cx="629671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Plane window shades are open so that people </a:t>
            </a:r>
            <a:r>
              <a:rPr lang="en-US" sz="2000" b="1">
                <a:solidFill>
                  <a:srgbClr val="FF0000"/>
                </a:solidFill>
                <a:latin typeface="Times New Roman"/>
                <a:ea typeface="Times New Roman"/>
                <a:cs typeface="Times New Roman"/>
                <a:sym typeface="Times New Roman"/>
              </a:rPr>
              <a:t>can see fire</a:t>
            </a:r>
            <a:endParaRPr sz="2000" b="1">
              <a:solidFill>
                <a:srgbClr val="FF0000"/>
              </a:solidFill>
              <a:latin typeface="Times New Roman"/>
              <a:ea typeface="Times New Roman"/>
              <a:cs typeface="Times New Roman"/>
              <a:sym typeface="Times New Roman"/>
            </a:endParaRPr>
          </a:p>
        </p:txBody>
      </p:sp>
      <p:sp>
        <p:nvSpPr>
          <p:cNvPr id="168" name="Google Shape;168;p5"/>
          <p:cNvSpPr/>
          <p:nvPr/>
        </p:nvSpPr>
        <p:spPr>
          <a:xfrm>
            <a:off x="1285545" y="5449384"/>
            <a:ext cx="6901587" cy="548469"/>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69" name="Google Shape;169;p5"/>
          <p:cNvSpPr txBox="1"/>
          <p:nvPr/>
        </p:nvSpPr>
        <p:spPr>
          <a:xfrm>
            <a:off x="1358904" y="5478597"/>
            <a:ext cx="68282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one more reason to </a:t>
            </a:r>
            <a:r>
              <a:rPr lang="en-US" sz="2000" b="1">
                <a:solidFill>
                  <a:srgbClr val="660066"/>
                </a:solidFill>
                <a:latin typeface="Times New Roman"/>
                <a:ea typeface="Times New Roman"/>
                <a:cs typeface="Times New Roman"/>
                <a:sym typeface="Times New Roman"/>
              </a:rPr>
              <a:t>feel really great about flying</a:t>
            </a:r>
            <a:r>
              <a:rPr lang="en-US" sz="2000">
                <a:solidFill>
                  <a:srgbClr val="660066"/>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#sarcasm </a:t>
            </a:r>
            <a:endParaRPr sz="2000">
              <a:solidFill>
                <a:schemeClr val="dk1"/>
              </a:solidFill>
              <a:latin typeface="Times New Roman"/>
              <a:ea typeface="Times New Roman"/>
              <a:cs typeface="Times New Roman"/>
              <a:sym typeface="Times New Roman"/>
            </a:endParaRPr>
          </a:p>
        </p:txBody>
      </p:sp>
      <p:pic>
        <p:nvPicPr>
          <p:cNvPr id="170" name="Google Shape;170;p5"/>
          <p:cNvPicPr preferRelativeResize="0"/>
          <p:nvPr/>
        </p:nvPicPr>
        <p:blipFill rotWithShape="1">
          <a:blip r:embed="rId4">
            <a:alphaModFix/>
          </a:blip>
          <a:srcRect/>
          <a:stretch/>
        </p:blipFill>
        <p:spPr>
          <a:xfrm>
            <a:off x="828380" y="5449384"/>
            <a:ext cx="354805" cy="548469"/>
          </a:xfrm>
          <a:prstGeom prst="rect">
            <a:avLst/>
          </a:prstGeom>
          <a:noFill/>
          <a:ln>
            <a:noFill/>
          </a:ln>
        </p:spPr>
      </p:pic>
      <p:pic>
        <p:nvPicPr>
          <p:cNvPr id="171" name="Google Shape;171;p5"/>
          <p:cNvPicPr preferRelativeResize="0"/>
          <p:nvPr/>
        </p:nvPicPr>
        <p:blipFill rotWithShape="1">
          <a:blip r:embed="rId5">
            <a:alphaModFix/>
          </a:blip>
          <a:srcRect/>
          <a:stretch/>
        </p:blipFill>
        <p:spPr>
          <a:xfrm>
            <a:off x="574554" y="4658447"/>
            <a:ext cx="345001" cy="560810"/>
          </a:xfrm>
          <a:prstGeom prst="rect">
            <a:avLst/>
          </a:prstGeom>
          <a:noFill/>
          <a:ln>
            <a:noFill/>
          </a:ln>
        </p:spPr>
      </p:pic>
      <p:cxnSp>
        <p:nvCxnSpPr>
          <p:cNvPr id="172" name="Google Shape;172;p5"/>
          <p:cNvCxnSpPr/>
          <p:nvPr/>
        </p:nvCxnSpPr>
        <p:spPr>
          <a:xfrm rot="10800000">
            <a:off x="1142349" y="5122211"/>
            <a:ext cx="406500" cy="32580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73" name="Google Shape;173;p5"/>
          <p:cNvSpPr txBox="1"/>
          <p:nvPr/>
        </p:nvSpPr>
        <p:spPr>
          <a:xfrm>
            <a:off x="8227927" y="5447760"/>
            <a:ext cx="9376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current turn</a:t>
            </a:r>
            <a:endParaRPr sz="1800">
              <a:solidFill>
                <a:schemeClr val="dk1"/>
              </a:solidFill>
              <a:latin typeface="Times New Roman"/>
              <a:ea typeface="Times New Roman"/>
              <a:cs typeface="Times New Roman"/>
              <a:sym typeface="Times New Roman"/>
            </a:endParaRPr>
          </a:p>
        </p:txBody>
      </p:sp>
      <p:sp>
        <p:nvSpPr>
          <p:cNvPr id="174" name="Google Shape;174;p5"/>
          <p:cNvSpPr txBox="1"/>
          <p:nvPr/>
        </p:nvSpPr>
        <p:spPr>
          <a:xfrm>
            <a:off x="8112265" y="4622172"/>
            <a:ext cx="8479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prior turn</a:t>
            </a:r>
            <a:endParaRPr sz="1800">
              <a:solidFill>
                <a:schemeClr val="dk1"/>
              </a:solidFill>
              <a:latin typeface="Times New Roman"/>
              <a:ea typeface="Times New Roman"/>
              <a:cs typeface="Times New Roman"/>
              <a:sym typeface="Times New Roman"/>
            </a:endParaRPr>
          </a:p>
        </p:txBody>
      </p:sp>
      <p:pic>
        <p:nvPicPr>
          <p:cNvPr id="175" name="Google Shape;175;p5"/>
          <p:cNvPicPr preferRelativeResize="0"/>
          <p:nvPr/>
        </p:nvPicPr>
        <p:blipFill rotWithShape="1">
          <a:blip r:embed="rId5">
            <a:alphaModFix/>
          </a:blip>
          <a:srcRect/>
          <a:stretch/>
        </p:blipFill>
        <p:spPr>
          <a:xfrm>
            <a:off x="1675384" y="5500011"/>
            <a:ext cx="238081" cy="387008"/>
          </a:xfrm>
          <a:prstGeom prst="rect">
            <a:avLst/>
          </a:prstGeom>
          <a:noFill/>
          <a:ln>
            <a:noFill/>
          </a:ln>
        </p:spPr>
      </p:pic>
      <p:pic>
        <p:nvPicPr>
          <p:cNvPr id="176" name="Google Shape;176;p5"/>
          <p:cNvPicPr preferRelativeResize="0"/>
          <p:nvPr/>
        </p:nvPicPr>
        <p:blipFill rotWithShape="1">
          <a:blip r:embed="rId3">
            <a:alphaModFix/>
          </a:blip>
          <a:srcRect t="18822" b="18822"/>
          <a:stretch/>
        </p:blipFill>
        <p:spPr>
          <a:xfrm>
            <a:off x="247120" y="4044877"/>
            <a:ext cx="704935" cy="440111"/>
          </a:xfrm>
          <a:prstGeom prst="wedgeEllipseCallout">
            <a:avLst>
              <a:gd name="adj1" fmla="val -20833"/>
              <a:gd name="adj2" fmla="val 62500"/>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16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1"/>
                                          </p:stCondLst>
                                        </p:cTn>
                                        <p:tgtEl>
                                          <p:spTgt spid="16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Spoken Sarcasm Corpora</a:t>
            </a:r>
            <a:endParaRPr/>
          </a:p>
        </p:txBody>
      </p:sp>
      <p:sp>
        <p:nvSpPr>
          <p:cNvPr id="677" name="Google Shape;677;p5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Acted</a:t>
            </a:r>
            <a:endParaRPr/>
          </a:p>
          <a:p>
            <a:pPr marL="742950" lvl="1" indent="-285750" algn="l" rtl="0">
              <a:spcBef>
                <a:spcPts val="560"/>
              </a:spcBef>
              <a:spcAft>
                <a:spcPts val="0"/>
              </a:spcAft>
              <a:buClr>
                <a:schemeClr val="dk1"/>
              </a:buClr>
              <a:buSzPts val="2800"/>
              <a:buFont typeface="Times New Roman"/>
              <a:buChar char="–"/>
            </a:pPr>
            <a:r>
              <a:rPr lang="en-US"/>
              <a:t>Movies</a:t>
            </a:r>
            <a:endParaRPr/>
          </a:p>
          <a:p>
            <a:pPr marL="742950" lvl="1" indent="-285750" algn="l" rtl="0">
              <a:spcBef>
                <a:spcPts val="560"/>
              </a:spcBef>
              <a:spcAft>
                <a:spcPts val="0"/>
              </a:spcAft>
              <a:buClr>
                <a:schemeClr val="dk1"/>
              </a:buClr>
              <a:buSzPts val="2800"/>
              <a:buFont typeface="Times New Roman"/>
              <a:buChar char="–"/>
            </a:pPr>
            <a:r>
              <a:rPr lang="en-US"/>
              <a:t>TV shows</a:t>
            </a:r>
            <a:endParaRPr/>
          </a:p>
          <a:p>
            <a:pPr marL="342900" lvl="0" indent="-342900" algn="l" rtl="0">
              <a:spcBef>
                <a:spcPts val="560"/>
              </a:spcBef>
              <a:spcAft>
                <a:spcPts val="0"/>
              </a:spcAft>
              <a:buClr>
                <a:schemeClr val="dk1"/>
              </a:buClr>
              <a:buSzPts val="2800"/>
              <a:buFont typeface="Times New Roman"/>
              <a:buChar char="•"/>
            </a:pPr>
            <a:r>
              <a:rPr lang="en-US"/>
              <a:t>Natural speech: dialogues between strangers</a:t>
            </a:r>
            <a:endParaRPr/>
          </a:p>
          <a:p>
            <a:pPr marL="742950" lvl="1" indent="-285750" algn="l" rtl="0">
              <a:spcBef>
                <a:spcPts val="560"/>
              </a:spcBef>
              <a:spcAft>
                <a:spcPts val="0"/>
              </a:spcAft>
              <a:buClr>
                <a:schemeClr val="dk1"/>
              </a:buClr>
              <a:buSzPts val="2800"/>
              <a:buFont typeface="Times New Roman"/>
              <a:buChar char="–"/>
            </a:pPr>
            <a:r>
              <a:rPr lang="en-US"/>
              <a:t>Switchboard</a:t>
            </a:r>
            <a:endParaRPr/>
          </a:p>
          <a:p>
            <a:pPr marL="742950" lvl="1" indent="-285750" algn="l" rtl="0">
              <a:spcBef>
                <a:spcPts val="560"/>
              </a:spcBef>
              <a:spcAft>
                <a:spcPts val="0"/>
              </a:spcAft>
              <a:buClr>
                <a:schemeClr val="dk1"/>
              </a:buClr>
              <a:buSzPts val="2800"/>
              <a:buFont typeface="Times New Roman"/>
              <a:buChar char="–"/>
            </a:pPr>
            <a:r>
              <a:rPr lang="en-US"/>
              <a:t>Fisher</a:t>
            </a:r>
            <a:endParaRPr/>
          </a:p>
          <a:p>
            <a:pPr marL="342900" lvl="0" indent="-342900" algn="l" rtl="0">
              <a:spcBef>
                <a:spcPts val="560"/>
              </a:spcBef>
              <a:spcAft>
                <a:spcPts val="0"/>
              </a:spcAft>
              <a:buClr>
                <a:schemeClr val="dk1"/>
              </a:buClr>
              <a:buSzPts val="2800"/>
              <a:buFont typeface="Times New Roman"/>
              <a:buChar char="•"/>
            </a:pPr>
            <a:r>
              <a:rPr lang="en-US"/>
              <a:t>Similar issues with acted vs. natural emotion corpora:  more exaggeration?</a:t>
            </a:r>
            <a:endParaRPr/>
          </a:p>
        </p:txBody>
      </p:sp>
      <p:sp>
        <p:nvSpPr>
          <p:cNvPr id="678" name="Google Shape;678;p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Definition</a:t>
            </a:r>
            <a:endParaRPr/>
          </a:p>
        </p:txBody>
      </p:sp>
      <p:sp>
        <p:nvSpPr>
          <p:cNvPr id="685" name="Google Shape;685;p5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590"/>
              <a:buFont typeface="Times New Roman"/>
              <a:buChar char="•"/>
            </a:pPr>
            <a:r>
              <a:rPr lang="en-US" sz="2590"/>
              <a:t>“Speech bearing a semantic interpretation exactly opposite to its literal meaning…[with] </a:t>
            </a:r>
            <a:r>
              <a:rPr lang="en-US" sz="2590" b="1"/>
              <a:t>no intent to deceive on the speaker’s part</a:t>
            </a:r>
            <a:r>
              <a:rPr lang="en-US" sz="2590"/>
              <a:t>”</a:t>
            </a:r>
            <a:endParaRPr/>
          </a:p>
          <a:p>
            <a:pPr marL="742950" lvl="1" indent="-285750" algn="l" rtl="0">
              <a:lnSpc>
                <a:spcPct val="90000"/>
              </a:lnSpc>
              <a:spcBef>
                <a:spcPts val="518"/>
              </a:spcBef>
              <a:spcAft>
                <a:spcPts val="0"/>
              </a:spcAft>
              <a:buClr>
                <a:schemeClr val="dk1"/>
              </a:buClr>
              <a:buSzPts val="2590"/>
              <a:buFont typeface="Times New Roman"/>
              <a:buChar char="–"/>
            </a:pPr>
            <a:r>
              <a:rPr lang="en-US" sz="2590"/>
              <a:t>Importantly: We are not trying to detect deception – next week!☺</a:t>
            </a:r>
            <a:endParaRPr sz="2590"/>
          </a:p>
          <a:p>
            <a:pPr marL="342900" lvl="0" indent="-342900" algn="l" rtl="0">
              <a:lnSpc>
                <a:spcPct val="90000"/>
              </a:lnSpc>
              <a:spcBef>
                <a:spcPts val="518"/>
              </a:spcBef>
              <a:spcAft>
                <a:spcPts val="0"/>
              </a:spcAft>
              <a:buClr>
                <a:schemeClr val="dk1"/>
              </a:buClr>
              <a:buSzPts val="2590"/>
              <a:buFont typeface="Times New Roman"/>
              <a:buChar char="•"/>
            </a:pPr>
            <a:r>
              <a:rPr lang="en-US" sz="2590"/>
              <a:t>Sarcasm as </a:t>
            </a:r>
            <a:r>
              <a:rPr lang="en-US" sz="2590" i="1"/>
              <a:t>verbal irony </a:t>
            </a:r>
            <a:r>
              <a:rPr lang="en-US" sz="2590"/>
              <a:t>violates a Gricean Maxim of Cooperative Conversation</a:t>
            </a:r>
            <a:endParaRPr/>
          </a:p>
          <a:p>
            <a:pPr marL="742950" lvl="1" indent="-285750" algn="l" rtl="0">
              <a:lnSpc>
                <a:spcPct val="90000"/>
              </a:lnSpc>
              <a:spcBef>
                <a:spcPts val="518"/>
              </a:spcBef>
              <a:spcAft>
                <a:spcPts val="0"/>
              </a:spcAft>
              <a:buClr>
                <a:schemeClr val="dk1"/>
              </a:buClr>
              <a:buSzPts val="2590"/>
              <a:buFont typeface="Times New Roman"/>
              <a:buChar char="–"/>
            </a:pPr>
            <a:r>
              <a:rPr lang="en-US" sz="2590"/>
              <a:t>“Do not say what you believe to be false”</a:t>
            </a:r>
            <a:endParaRPr/>
          </a:p>
          <a:p>
            <a:pPr marL="742950" lvl="1" indent="-285750" algn="l" rtl="0">
              <a:lnSpc>
                <a:spcPct val="90000"/>
              </a:lnSpc>
              <a:spcBef>
                <a:spcPts val="518"/>
              </a:spcBef>
              <a:spcAft>
                <a:spcPts val="0"/>
              </a:spcAft>
              <a:buClr>
                <a:schemeClr val="dk1"/>
              </a:buClr>
              <a:buSzPts val="2590"/>
              <a:buFont typeface="Times New Roman"/>
              <a:buChar char="–"/>
            </a:pPr>
            <a:r>
              <a:rPr lang="en-US" sz="2590"/>
              <a:t>But it occurs often in conversation</a:t>
            </a:r>
            <a:endParaRPr/>
          </a:p>
          <a:p>
            <a:pPr marL="342900" lvl="0" indent="-342900" algn="l" rtl="0">
              <a:lnSpc>
                <a:spcPct val="90000"/>
              </a:lnSpc>
              <a:spcBef>
                <a:spcPts val="518"/>
              </a:spcBef>
              <a:spcAft>
                <a:spcPts val="0"/>
              </a:spcAft>
              <a:buClr>
                <a:schemeClr val="dk1"/>
              </a:buClr>
              <a:buSzPts val="2590"/>
              <a:buFont typeface="Times New Roman"/>
              <a:buChar char="•"/>
            </a:pPr>
            <a:r>
              <a:rPr lang="en-US" sz="2590"/>
              <a:t>Very important for spoken dialogue systems and any attempt to transcribe and interpret speech</a:t>
            </a:r>
            <a:endParaRPr sz="2590"/>
          </a:p>
          <a:p>
            <a:pPr marL="342900" lvl="0" indent="-178435" algn="l" rtl="0">
              <a:lnSpc>
                <a:spcPct val="90000"/>
              </a:lnSpc>
              <a:spcBef>
                <a:spcPts val="518"/>
              </a:spcBef>
              <a:spcAft>
                <a:spcPts val="0"/>
              </a:spcAft>
              <a:buClr>
                <a:schemeClr val="dk1"/>
              </a:buClr>
              <a:buSzPts val="2590"/>
              <a:buFont typeface="Times New Roman"/>
              <a:buNone/>
            </a:pPr>
            <a:endParaRPr sz="259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2"/>
          <p:cNvSpPr txBox="1">
            <a:spLocks noGrp="1"/>
          </p:cNvSpPr>
          <p:nvPr>
            <p:ph type="title"/>
          </p:nvPr>
        </p:nvSpPr>
        <p:spPr>
          <a:xfrm>
            <a:off x="609600" y="69013"/>
            <a:ext cx="7772400" cy="134572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i="1"/>
              <a:t>Yeah right</a:t>
            </a:r>
            <a:r>
              <a:rPr lang="en-US"/>
              <a:t>: Sarcasm Recognition for Spoken Dialogue Systems </a:t>
            </a:r>
            <a:r>
              <a:rPr lang="en-US" sz="2400" b="0"/>
              <a:t>(Tepperman, Traum, &amp; Narayanan (2006))</a:t>
            </a:r>
            <a:br>
              <a:rPr lang="en-US" sz="2400" b="0"/>
            </a:br>
            <a:endParaRPr sz="2400" b="0"/>
          </a:p>
        </p:txBody>
      </p:sp>
      <p:sp>
        <p:nvSpPr>
          <p:cNvPr id="692" name="Google Shape;692;p5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Goal: Discover reliable cues to sarcasm</a:t>
            </a:r>
            <a:endParaRPr/>
          </a:p>
          <a:p>
            <a:pPr marL="342900" lvl="0" indent="-342900" algn="l" rtl="0">
              <a:spcBef>
                <a:spcPts val="560"/>
              </a:spcBef>
              <a:spcAft>
                <a:spcPts val="0"/>
              </a:spcAft>
              <a:buClr>
                <a:schemeClr val="dk1"/>
              </a:buClr>
              <a:buSzPts val="2800"/>
              <a:buFont typeface="Times New Roman"/>
              <a:buChar char="•"/>
            </a:pPr>
            <a:r>
              <a:rPr lang="en-US"/>
              <a:t>Corpora:  131 “yeah right” occurrences in 2 corpora of strangers speaking on assigned topics</a:t>
            </a:r>
            <a:endParaRPr/>
          </a:p>
          <a:p>
            <a:pPr marL="742950" lvl="1" indent="-285750" algn="l" rtl="0">
              <a:spcBef>
                <a:spcPts val="480"/>
              </a:spcBef>
              <a:spcAft>
                <a:spcPts val="0"/>
              </a:spcAft>
              <a:buClr>
                <a:schemeClr val="dk1"/>
              </a:buClr>
              <a:buSzPts val="2400"/>
              <a:buFont typeface="Times New Roman"/>
              <a:buChar char="–"/>
            </a:pPr>
            <a:r>
              <a:rPr lang="en-US" sz="2400"/>
              <a:t>Switchboard, Fisher </a:t>
            </a:r>
            <a:endParaRPr/>
          </a:p>
          <a:p>
            <a:pPr marL="742950" lvl="1" indent="-285750" algn="l" rtl="0">
              <a:spcBef>
                <a:spcPts val="480"/>
              </a:spcBef>
              <a:spcAft>
                <a:spcPts val="0"/>
              </a:spcAft>
              <a:buClr>
                <a:schemeClr val="dk1"/>
              </a:buClr>
              <a:buSzPts val="2400"/>
              <a:buFont typeface="Times New Roman"/>
              <a:buChar char="–"/>
            </a:pPr>
            <a:r>
              <a:rPr lang="en-US" sz="2400"/>
              <a:t>Selected data with and without surrounding context</a:t>
            </a:r>
            <a:endParaRPr/>
          </a:p>
          <a:p>
            <a:pPr marL="342900" lvl="0" indent="-342900" algn="l" rtl="0">
              <a:spcBef>
                <a:spcPts val="560"/>
              </a:spcBef>
              <a:spcAft>
                <a:spcPts val="0"/>
              </a:spcAft>
              <a:buClr>
                <a:schemeClr val="dk1"/>
              </a:buClr>
              <a:buSzPts val="2800"/>
              <a:buFont typeface="Times New Roman"/>
              <a:buChar char="•"/>
            </a:pPr>
            <a:r>
              <a:rPr lang="en-US"/>
              <a:t>4 types of cues examined</a:t>
            </a:r>
            <a:endParaRPr/>
          </a:p>
          <a:p>
            <a:pPr marL="742950" lvl="1" indent="-285750" algn="l" rtl="0">
              <a:spcBef>
                <a:spcPts val="480"/>
              </a:spcBef>
              <a:spcAft>
                <a:spcPts val="0"/>
              </a:spcAft>
              <a:buClr>
                <a:schemeClr val="dk1"/>
              </a:buClr>
              <a:buSzPts val="2400"/>
              <a:buFont typeface="Times New Roman"/>
              <a:buChar char="–"/>
            </a:pPr>
            <a:r>
              <a:rPr lang="en-US" sz="2400"/>
              <a:t>Contextual</a:t>
            </a:r>
            <a:endParaRPr/>
          </a:p>
          <a:p>
            <a:pPr marL="742950" lvl="1" indent="-285750" algn="l" rtl="0">
              <a:spcBef>
                <a:spcPts val="480"/>
              </a:spcBef>
              <a:spcAft>
                <a:spcPts val="0"/>
              </a:spcAft>
              <a:buClr>
                <a:schemeClr val="dk1"/>
              </a:buClr>
              <a:buSzPts val="2400"/>
              <a:buFont typeface="Times New Roman"/>
              <a:buChar char="–"/>
            </a:pPr>
            <a:r>
              <a:rPr lang="en-US" sz="2400"/>
              <a:t>Objective</a:t>
            </a:r>
            <a:endParaRPr/>
          </a:p>
          <a:p>
            <a:pPr marL="742950" lvl="1" indent="-285750" algn="l" rtl="0">
              <a:spcBef>
                <a:spcPts val="480"/>
              </a:spcBef>
              <a:spcAft>
                <a:spcPts val="0"/>
              </a:spcAft>
              <a:buClr>
                <a:schemeClr val="dk1"/>
              </a:buClr>
              <a:buSzPts val="2400"/>
              <a:buFont typeface="Times New Roman"/>
              <a:buChar char="–"/>
            </a:pPr>
            <a:r>
              <a:rPr lang="en-US" sz="2400"/>
              <a:t>Prosodic</a:t>
            </a:r>
            <a:endParaRPr/>
          </a:p>
          <a:p>
            <a:pPr marL="742950" lvl="1" indent="-285750" algn="l" rtl="0">
              <a:spcBef>
                <a:spcPts val="480"/>
              </a:spcBef>
              <a:spcAft>
                <a:spcPts val="0"/>
              </a:spcAft>
              <a:buClr>
                <a:schemeClr val="dk1"/>
              </a:buClr>
              <a:buSzPts val="2400"/>
              <a:buFont typeface="Times New Roman"/>
              <a:buChar char="–"/>
            </a:pPr>
            <a:r>
              <a:rPr lang="en-US" sz="2400"/>
              <a:t>Spectral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5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Contextual Cues</a:t>
            </a:r>
            <a:endParaRPr/>
          </a:p>
        </p:txBody>
      </p:sp>
      <p:sp>
        <p:nvSpPr>
          <p:cNvPr id="699" name="Google Shape;699;p53"/>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Times New Roman"/>
              <a:buChar char="•"/>
            </a:pPr>
            <a:r>
              <a:rPr lang="en-US"/>
              <a:t>Contextual: annotated four kinds of ‘yeah right’ speech acts</a:t>
            </a:r>
            <a:endParaRPr/>
          </a:p>
          <a:p>
            <a:pPr marL="742950" lvl="1" indent="-285750" algn="l" rtl="0">
              <a:spcBef>
                <a:spcPts val="560"/>
              </a:spcBef>
              <a:spcAft>
                <a:spcPts val="0"/>
              </a:spcAft>
              <a:buClr>
                <a:schemeClr val="dk1"/>
              </a:buClr>
              <a:buSzPts val="2800"/>
              <a:buFont typeface="Times New Roman"/>
              <a:buChar char="–"/>
            </a:pPr>
            <a:r>
              <a:rPr lang="en-US"/>
              <a:t>Acknowledgement (sincere): (perhaps a back channel)</a:t>
            </a:r>
            <a:endParaRPr/>
          </a:p>
          <a:p>
            <a:pPr marL="1143000" lvl="2" indent="-228600" algn="l" rtl="0">
              <a:spcBef>
                <a:spcPts val="480"/>
              </a:spcBef>
              <a:spcAft>
                <a:spcPts val="0"/>
              </a:spcAft>
              <a:buClr>
                <a:schemeClr val="dk1"/>
              </a:buClr>
              <a:buSzPts val="2400"/>
              <a:buFont typeface="Times New Roman"/>
              <a:buChar char="•"/>
            </a:pPr>
            <a:r>
              <a:rPr lang="en-US"/>
              <a:t>A: that’s right near Piedmont</a:t>
            </a:r>
            <a:endParaRPr/>
          </a:p>
          <a:p>
            <a:pPr marL="1143000" lvl="2" indent="-228600" algn="l" rtl="0">
              <a:spcBef>
                <a:spcPts val="480"/>
              </a:spcBef>
              <a:spcAft>
                <a:spcPts val="0"/>
              </a:spcAft>
              <a:buClr>
                <a:schemeClr val="dk1"/>
              </a:buClr>
              <a:buSzPts val="2400"/>
              <a:buFont typeface="Times New Roman"/>
              <a:buChar char="•"/>
            </a:pPr>
            <a:r>
              <a:rPr lang="en-US"/>
              <a:t>B: </a:t>
            </a:r>
            <a:r>
              <a:rPr lang="en-US" b="1" i="1"/>
              <a:t>Yeah right</a:t>
            </a:r>
            <a:r>
              <a:rPr lang="en-US"/>
              <a:t>, right…</a:t>
            </a:r>
            <a:endParaRPr/>
          </a:p>
          <a:p>
            <a:pPr marL="742950" lvl="1" indent="-285750" algn="l" rtl="0">
              <a:spcBef>
                <a:spcPts val="560"/>
              </a:spcBef>
              <a:spcAft>
                <a:spcPts val="0"/>
              </a:spcAft>
              <a:buClr>
                <a:schemeClr val="dk1"/>
              </a:buClr>
              <a:buSzPts val="2800"/>
              <a:buFont typeface="Times New Roman"/>
              <a:buChar char="–"/>
            </a:pPr>
            <a:r>
              <a:rPr lang="en-US"/>
              <a:t>Agreement/Disagreement: not used to ground understanding</a:t>
            </a:r>
            <a:endParaRPr/>
          </a:p>
          <a:p>
            <a:pPr marL="1143000" lvl="2" indent="-228600" algn="l" rtl="0">
              <a:spcBef>
                <a:spcPts val="480"/>
              </a:spcBef>
              <a:spcAft>
                <a:spcPts val="0"/>
              </a:spcAft>
              <a:buClr>
                <a:schemeClr val="dk1"/>
              </a:buClr>
              <a:buSzPts val="2400"/>
              <a:buFont typeface="Times New Roman"/>
              <a:buChar char="•"/>
            </a:pPr>
            <a:r>
              <a:rPr lang="en-US"/>
              <a:t>A: a thorn in my side: bureaucratics</a:t>
            </a:r>
            <a:endParaRPr/>
          </a:p>
          <a:p>
            <a:pPr marL="1143000" lvl="2" indent="-228600" algn="l" rtl="0">
              <a:spcBef>
                <a:spcPts val="480"/>
              </a:spcBef>
              <a:spcAft>
                <a:spcPts val="0"/>
              </a:spcAft>
              <a:buClr>
                <a:schemeClr val="dk1"/>
              </a:buClr>
              <a:buSzPts val="2400"/>
              <a:buFont typeface="Times New Roman"/>
              <a:buChar char="•"/>
            </a:pPr>
            <a:r>
              <a:rPr lang="en-US"/>
              <a:t>B: </a:t>
            </a:r>
            <a:r>
              <a:rPr lang="en-US" b="1" i="1"/>
              <a:t>yeah right</a:t>
            </a:r>
            <a:r>
              <a:rPr lang="en-US"/>
              <a:t>, I agree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706" name="Google Shape;706;p5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Indirect Interpretation: anecdotal; not directed at interlocutor</a:t>
            </a:r>
            <a:endParaRPr/>
          </a:p>
          <a:p>
            <a:pPr marL="742950" lvl="1" indent="-285750" algn="l" rtl="0">
              <a:spcBef>
                <a:spcPts val="560"/>
              </a:spcBef>
              <a:spcAft>
                <a:spcPts val="0"/>
              </a:spcAft>
              <a:buClr>
                <a:schemeClr val="dk1"/>
              </a:buClr>
              <a:buSzPts val="2800"/>
              <a:buFont typeface="Times New Roman"/>
              <a:buChar char="–"/>
            </a:pPr>
            <a:r>
              <a:rPr lang="en-US"/>
              <a:t>“…We have too many pets!” I thought, “</a:t>
            </a:r>
            <a:r>
              <a:rPr lang="en-US" b="1" i="1"/>
              <a:t>Yeah right</a:t>
            </a:r>
            <a:r>
              <a:rPr lang="en-US"/>
              <a:t>, come tell me about it…” </a:t>
            </a:r>
            <a:endParaRPr/>
          </a:p>
          <a:p>
            <a:pPr marL="342900" lvl="0" indent="-342900" algn="l" rtl="0">
              <a:spcBef>
                <a:spcPts val="560"/>
              </a:spcBef>
              <a:spcAft>
                <a:spcPts val="0"/>
              </a:spcAft>
              <a:buClr>
                <a:schemeClr val="dk1"/>
              </a:buClr>
              <a:buSzPts val="2800"/>
              <a:buFont typeface="Times New Roman"/>
              <a:buChar char="•"/>
            </a:pPr>
            <a:r>
              <a:rPr lang="en-US"/>
              <a:t>Phrase internal: When ‘yeah right’ is really ‘yeah, right’ -- not functioning as a phrasal unit</a:t>
            </a:r>
            <a:endParaRPr/>
          </a:p>
          <a:p>
            <a:pPr marL="742950" lvl="1" indent="-285750" algn="l" rtl="0">
              <a:spcBef>
                <a:spcPts val="560"/>
              </a:spcBef>
              <a:spcAft>
                <a:spcPts val="0"/>
              </a:spcAft>
              <a:buClr>
                <a:schemeClr val="dk1"/>
              </a:buClr>
              <a:buSzPts val="2800"/>
              <a:buFont typeface="Times New Roman"/>
              <a:buChar char="–"/>
            </a:pPr>
            <a:r>
              <a:rPr lang="en-US"/>
              <a:t>A: Park Plaza, Park Suites?</a:t>
            </a:r>
            <a:endParaRPr/>
          </a:p>
          <a:p>
            <a:pPr marL="742950" lvl="1" indent="-285750" algn="l" rtl="0">
              <a:spcBef>
                <a:spcPts val="560"/>
              </a:spcBef>
              <a:spcAft>
                <a:spcPts val="0"/>
              </a:spcAft>
              <a:buClr>
                <a:schemeClr val="dk1"/>
              </a:buClr>
              <a:buSzPts val="2800"/>
              <a:buFont typeface="Times New Roman"/>
              <a:buChar char="–"/>
            </a:pPr>
            <a:r>
              <a:rPr lang="en-US"/>
              <a:t>B: Park Suites, </a:t>
            </a:r>
            <a:r>
              <a:rPr lang="en-US" b="1" i="1"/>
              <a:t>yeah right </a:t>
            </a:r>
            <a:r>
              <a:rPr lang="en-US"/>
              <a:t>across the street…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Objective Cues</a:t>
            </a:r>
            <a:endParaRPr/>
          </a:p>
        </p:txBody>
      </p:sp>
      <p:sp>
        <p:nvSpPr>
          <p:cNvPr id="712" name="Google Shape;712;p5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Was there laughter?</a:t>
            </a:r>
            <a:endParaRPr/>
          </a:p>
          <a:p>
            <a:pPr marL="342900" lvl="0" indent="-342900" algn="l" rtl="0">
              <a:spcBef>
                <a:spcPts val="560"/>
              </a:spcBef>
              <a:spcAft>
                <a:spcPts val="0"/>
              </a:spcAft>
              <a:buClr>
                <a:schemeClr val="dk1"/>
              </a:buClr>
              <a:buSzPts val="2800"/>
              <a:buFont typeface="Times New Roman"/>
              <a:buChar char="•"/>
            </a:pPr>
            <a:r>
              <a:rPr lang="en-US"/>
              <a:t>Was it a response to a question?</a:t>
            </a:r>
            <a:endParaRPr/>
          </a:p>
          <a:p>
            <a:pPr marL="342900" lvl="0" indent="-342900" algn="l" rtl="0">
              <a:spcBef>
                <a:spcPts val="560"/>
              </a:spcBef>
              <a:spcAft>
                <a:spcPts val="0"/>
              </a:spcAft>
              <a:buClr>
                <a:schemeClr val="dk1"/>
              </a:buClr>
              <a:buSzPts val="2800"/>
              <a:buFont typeface="Times New Roman"/>
              <a:buChar char="•"/>
            </a:pPr>
            <a:r>
              <a:rPr lang="en-US"/>
              <a:t>Where did it occur in a speaker’s turn – beginning or end?  Was it an entire turn?</a:t>
            </a:r>
            <a:endParaRPr/>
          </a:p>
          <a:p>
            <a:pPr marL="342900" lvl="0" indent="-342900" algn="l" rtl="0">
              <a:spcBef>
                <a:spcPts val="560"/>
              </a:spcBef>
              <a:spcAft>
                <a:spcPts val="0"/>
              </a:spcAft>
              <a:buClr>
                <a:schemeClr val="dk1"/>
              </a:buClr>
              <a:buSzPts val="2800"/>
              <a:buFont typeface="Times New Roman"/>
              <a:buChar char="•"/>
            </a:pPr>
            <a:r>
              <a:rPr lang="en-US"/>
              <a:t>Were there surrounding pauses?</a:t>
            </a:r>
            <a:endParaRPr/>
          </a:p>
          <a:p>
            <a:pPr marL="342900" lvl="0" indent="-342900" algn="l" rtl="0">
              <a:spcBef>
                <a:spcPts val="560"/>
              </a:spcBef>
              <a:spcAft>
                <a:spcPts val="0"/>
              </a:spcAft>
              <a:buClr>
                <a:schemeClr val="dk1"/>
              </a:buClr>
              <a:buSzPts val="2800"/>
              <a:buFont typeface="Times New Roman"/>
              <a:buChar char="•"/>
            </a:pPr>
            <a:r>
              <a:rPr lang="en-US"/>
              <a:t>Gender: Do men use sarcasm more than women?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Prosodic Cues</a:t>
            </a:r>
            <a:endParaRPr/>
          </a:p>
        </p:txBody>
      </p:sp>
      <p:sp>
        <p:nvSpPr>
          <p:cNvPr id="718" name="Google Shape;718;p56"/>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Times New Roman"/>
              <a:buChar char="•"/>
            </a:pPr>
            <a:r>
              <a:rPr lang="en-US"/>
              <a:t>Pitch mean, range, F0 slope</a:t>
            </a:r>
            <a:endParaRPr/>
          </a:p>
          <a:p>
            <a:pPr marL="342900" lvl="0" indent="-342900" algn="l" rtl="0">
              <a:spcBef>
                <a:spcPts val="560"/>
              </a:spcBef>
              <a:spcAft>
                <a:spcPts val="0"/>
              </a:spcAft>
              <a:buClr>
                <a:schemeClr val="dk1"/>
              </a:buClr>
              <a:buSzPts val="2800"/>
              <a:buFont typeface="Times New Roman"/>
              <a:buChar char="•"/>
            </a:pPr>
            <a:r>
              <a:rPr lang="en-US"/>
              <a:t>Word duration</a:t>
            </a:r>
            <a:endParaRPr/>
          </a:p>
          <a:p>
            <a:pPr marL="342900" lvl="0" indent="-342900" algn="l" rtl="0">
              <a:spcBef>
                <a:spcPts val="560"/>
              </a:spcBef>
              <a:spcAft>
                <a:spcPts val="0"/>
              </a:spcAft>
              <a:buClr>
                <a:schemeClr val="dk1"/>
              </a:buClr>
              <a:buSzPts val="2800"/>
              <a:buFont typeface="Times New Roman"/>
              <a:buChar char="•"/>
            </a:pPr>
            <a:r>
              <a:rPr lang="en-US"/>
              <a:t>Energy</a:t>
            </a:r>
            <a:endParaRPr/>
          </a:p>
          <a:p>
            <a:pPr marL="342900" lvl="0" indent="-165100" algn="l" rtl="0">
              <a:spcBef>
                <a:spcPts val="560"/>
              </a:spcBef>
              <a:spcAft>
                <a:spcPts val="0"/>
              </a:spcAft>
              <a:buClr>
                <a:schemeClr val="dk1"/>
              </a:buClr>
              <a:buSzPts val="2800"/>
              <a:buFont typeface="Times New Roman"/>
              <a:buNone/>
            </a:pPr>
            <a:endParaRPr/>
          </a:p>
        </p:txBody>
      </p:sp>
      <p:pic>
        <p:nvPicPr>
          <p:cNvPr id="719" name="Google Shape;719;p56"/>
          <p:cNvPicPr preferRelativeResize="0"/>
          <p:nvPr/>
        </p:nvPicPr>
        <p:blipFill rotWithShape="1">
          <a:blip r:embed="rId3">
            <a:alphaModFix/>
          </a:blip>
          <a:srcRect/>
          <a:stretch/>
        </p:blipFill>
        <p:spPr>
          <a:xfrm>
            <a:off x="9144000" y="819150"/>
            <a:ext cx="5124450" cy="44481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Spectral Features</a:t>
            </a:r>
            <a:endParaRPr/>
          </a:p>
        </p:txBody>
      </p:sp>
      <p:sp>
        <p:nvSpPr>
          <p:cNvPr id="725" name="Google Shape;725;p5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Mel-frequency cepstral coefficients- Short term power spectrum of a sound</a:t>
            </a:r>
            <a:endParaRPr/>
          </a:p>
          <a:p>
            <a:pPr marL="742950" lvl="1" indent="-285750" algn="l" rtl="0">
              <a:spcBef>
                <a:spcPts val="560"/>
              </a:spcBef>
              <a:spcAft>
                <a:spcPts val="0"/>
              </a:spcAft>
              <a:buClr>
                <a:schemeClr val="dk1"/>
              </a:buClr>
              <a:buSzPts val="2800"/>
              <a:buFont typeface="Times New Roman"/>
              <a:buChar char="–"/>
            </a:pPr>
            <a:r>
              <a:rPr lang="en-US"/>
              <a:t>Used the first 12 MFCCs and their delta and acceleration coefficients </a:t>
            </a:r>
            <a:endParaRPr/>
          </a:p>
          <a:p>
            <a:pPr marL="342900" lvl="0" indent="-342900" algn="l" rtl="0">
              <a:spcBef>
                <a:spcPts val="560"/>
              </a:spcBef>
              <a:spcAft>
                <a:spcPts val="0"/>
              </a:spcAft>
              <a:buClr>
                <a:schemeClr val="dk1"/>
              </a:buClr>
              <a:buSzPts val="2800"/>
              <a:buFont typeface="Times New Roman"/>
              <a:buChar char="•"/>
            </a:pPr>
            <a:r>
              <a:rPr lang="en-US"/>
              <a:t>Used to train Hidden Markov Models which were utilized for sarcasm detection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5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Methods</a:t>
            </a:r>
            <a:endParaRPr/>
          </a:p>
        </p:txBody>
      </p:sp>
      <p:sp>
        <p:nvSpPr>
          <p:cNvPr id="731" name="Google Shape;731;p5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Font typeface="Times New Roman"/>
              <a:buChar char="•"/>
            </a:pPr>
            <a:r>
              <a:rPr lang="en-US"/>
              <a:t>Collected 2 versions of “yeah rights”, one with and one without surrounding context</a:t>
            </a:r>
            <a:endParaRPr/>
          </a:p>
          <a:p>
            <a:pPr marL="742950" lvl="1" indent="-285750" algn="l" rtl="0">
              <a:lnSpc>
                <a:spcPct val="90000"/>
              </a:lnSpc>
              <a:spcBef>
                <a:spcPts val="560"/>
              </a:spcBef>
              <a:spcAft>
                <a:spcPts val="0"/>
              </a:spcAft>
              <a:buClr>
                <a:schemeClr val="dk1"/>
              </a:buClr>
              <a:buSzPts val="2800"/>
              <a:buFont typeface="Times New Roman"/>
              <a:buChar char="–"/>
            </a:pPr>
            <a:r>
              <a:rPr lang="en-US"/>
              <a:t>Hand annotated version without context to serve as a human baseline (low agreement)</a:t>
            </a:r>
            <a:endParaRPr/>
          </a:p>
          <a:p>
            <a:pPr marL="742950" lvl="1" indent="-285750" algn="l" rtl="0">
              <a:lnSpc>
                <a:spcPct val="90000"/>
              </a:lnSpc>
              <a:spcBef>
                <a:spcPts val="560"/>
              </a:spcBef>
              <a:spcAft>
                <a:spcPts val="0"/>
              </a:spcAft>
              <a:buClr>
                <a:schemeClr val="dk1"/>
              </a:buClr>
              <a:buSzPts val="2800"/>
              <a:buFont typeface="Times New Roman"/>
              <a:buChar char="–"/>
            </a:pPr>
            <a:r>
              <a:rPr lang="en-US"/>
              <a:t>Hand annotated the version with context (fair agreement)</a:t>
            </a:r>
            <a:endParaRPr/>
          </a:p>
          <a:p>
            <a:pPr marL="342900" lvl="0" indent="-342900" algn="l" rtl="0">
              <a:lnSpc>
                <a:spcPct val="90000"/>
              </a:lnSpc>
              <a:spcBef>
                <a:spcPts val="560"/>
              </a:spcBef>
              <a:spcAft>
                <a:spcPts val="0"/>
              </a:spcAft>
              <a:buClr>
                <a:schemeClr val="dk1"/>
              </a:buClr>
              <a:buSzPts val="2800"/>
              <a:buFont typeface="Times New Roman"/>
              <a:buChar char="•"/>
            </a:pPr>
            <a:r>
              <a:rPr lang="en-US"/>
              <a:t>Trained the Weka C4.5 decision trees using leave-one-out cross-validation</a:t>
            </a:r>
            <a:endParaRPr/>
          </a:p>
          <a:p>
            <a:pPr marL="342900" lvl="0" indent="-342900" algn="l" rtl="0">
              <a:lnSpc>
                <a:spcPct val="90000"/>
              </a:lnSpc>
              <a:spcBef>
                <a:spcPts val="560"/>
              </a:spcBef>
              <a:spcAft>
                <a:spcPts val="0"/>
              </a:spcAft>
              <a:buClr>
                <a:schemeClr val="dk1"/>
              </a:buClr>
              <a:buSzPts val="2800"/>
              <a:buFont typeface="Times New Roman"/>
              <a:buChar char="•"/>
            </a:pPr>
            <a:r>
              <a:rPr lang="en-US"/>
              <a:t>Compared classification results to human performance on “without context” data</a:t>
            </a:r>
            <a:endParaRPr/>
          </a:p>
          <a:p>
            <a:pPr marL="342900" lvl="0" indent="-165100" algn="l" rtl="0">
              <a:lnSpc>
                <a:spcPct val="9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pic>
        <p:nvPicPr>
          <p:cNvPr id="738" name="Google Shape;738;p59"/>
          <p:cNvPicPr preferRelativeResize="0">
            <a:picLocks noGrp="1"/>
          </p:cNvPicPr>
          <p:nvPr>
            <p:ph type="body" idx="1"/>
          </p:nvPr>
        </p:nvPicPr>
        <p:blipFill rotWithShape="1">
          <a:blip r:embed="rId3">
            <a:alphaModFix/>
          </a:blip>
          <a:srcRect/>
          <a:stretch/>
        </p:blipFill>
        <p:spPr>
          <a:xfrm>
            <a:off x="838200" y="3048000"/>
            <a:ext cx="6858000" cy="3610794"/>
          </a:xfrm>
          <a:prstGeom prst="rect">
            <a:avLst/>
          </a:prstGeom>
          <a:noFill/>
          <a:ln>
            <a:noFill/>
          </a:ln>
        </p:spPr>
      </p:pic>
      <p:pic>
        <p:nvPicPr>
          <p:cNvPr id="739" name="Google Shape;739;p59"/>
          <p:cNvPicPr preferRelativeResize="0"/>
          <p:nvPr/>
        </p:nvPicPr>
        <p:blipFill rotWithShape="1">
          <a:blip r:embed="rId4">
            <a:alphaModFix/>
          </a:blip>
          <a:srcRect/>
          <a:stretch/>
        </p:blipFill>
        <p:spPr>
          <a:xfrm>
            <a:off x="838200" y="1285874"/>
            <a:ext cx="6858000" cy="18669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Sarcasm as Figurative Language</a:t>
            </a:r>
            <a:endParaRPr/>
          </a:p>
        </p:txBody>
      </p:sp>
      <p:sp>
        <p:nvSpPr>
          <p:cNvPr id="183" name="Google Shape;183;p6"/>
          <p:cNvSpPr txBox="1">
            <a:spLocks noGrp="1"/>
          </p:cNvSpPr>
          <p:nvPr>
            <p:ph type="body" idx="1"/>
          </p:nvPr>
        </p:nvSpPr>
        <p:spPr>
          <a:xfrm>
            <a:off x="457200" y="1600201"/>
            <a:ext cx="8369300" cy="1193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70C0"/>
              </a:buClr>
              <a:buSzPts val="2800"/>
              <a:buFont typeface="Times New Roman"/>
              <a:buChar char="•"/>
            </a:pPr>
            <a:r>
              <a:rPr lang="en-US" b="1" i="1">
                <a:solidFill>
                  <a:srgbClr val="0070C0"/>
                </a:solidFill>
              </a:rPr>
              <a:t>Reframe</a:t>
            </a:r>
            <a:r>
              <a:rPr lang="en-US"/>
              <a:t> the problem as a word-sense disambiguation problem: Literal vs Sarcastic Sense </a:t>
            </a:r>
            <a:endParaRPr/>
          </a:p>
        </p:txBody>
      </p:sp>
      <p:sp>
        <p:nvSpPr>
          <p:cNvPr id="184" name="Google Shape;184;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pic>
        <p:nvPicPr>
          <p:cNvPr id="185" name="Google Shape;185;p6"/>
          <p:cNvPicPr preferRelativeResize="0"/>
          <p:nvPr/>
        </p:nvPicPr>
        <p:blipFill rotWithShape="1">
          <a:blip r:embed="rId3">
            <a:alphaModFix/>
          </a:blip>
          <a:srcRect t="18822" b="18822"/>
          <a:stretch/>
        </p:blipFill>
        <p:spPr>
          <a:xfrm>
            <a:off x="675681" y="3408096"/>
            <a:ext cx="704935" cy="440111"/>
          </a:xfrm>
          <a:prstGeom prst="wedgeEllipseCallout">
            <a:avLst>
              <a:gd name="adj1" fmla="val -20833"/>
              <a:gd name="adj2" fmla="val 62500"/>
            </a:avLst>
          </a:prstGeom>
          <a:noFill/>
          <a:ln>
            <a:noFill/>
          </a:ln>
        </p:spPr>
      </p:pic>
      <p:sp>
        <p:nvSpPr>
          <p:cNvPr id="186" name="Google Shape;186;p6"/>
          <p:cNvSpPr/>
          <p:nvPr/>
        </p:nvSpPr>
        <p:spPr>
          <a:xfrm>
            <a:off x="2501841" y="4044254"/>
            <a:ext cx="580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800" i="1">
              <a:solidFill>
                <a:schemeClr val="dk1"/>
              </a:solidFill>
              <a:latin typeface="Times New Roman"/>
              <a:ea typeface="Times New Roman"/>
              <a:cs typeface="Times New Roman"/>
              <a:sym typeface="Times New Roman"/>
            </a:endParaRPr>
          </a:p>
        </p:txBody>
      </p:sp>
      <p:sp>
        <p:nvSpPr>
          <p:cNvPr id="187" name="Google Shape;187;p6"/>
          <p:cNvSpPr/>
          <p:nvPr/>
        </p:nvSpPr>
        <p:spPr>
          <a:xfrm>
            <a:off x="2073944" y="3408096"/>
            <a:ext cx="5350092" cy="744059"/>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188" name="Google Shape;188;p6"/>
          <p:cNvSpPr txBox="1"/>
          <p:nvPr/>
        </p:nvSpPr>
        <p:spPr>
          <a:xfrm>
            <a:off x="2073944" y="3505824"/>
            <a:ext cx="499469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Times New Roman"/>
                <a:ea typeface="Times New Roman"/>
                <a:cs typeface="Times New Roman"/>
                <a:sym typeface="Times New Roman"/>
              </a:rPr>
              <a:t>The market index is falling greatly</a:t>
            </a:r>
            <a:r>
              <a:rPr lang="en-US" sz="1800">
                <a:solidFill>
                  <a:schemeClr val="dk1"/>
                </a:solidFill>
                <a:latin typeface="Times New Roman"/>
                <a:ea typeface="Times New Roman"/>
                <a:cs typeface="Times New Roman"/>
                <a:sym typeface="Times New Roman"/>
              </a:rPr>
              <a:t>. What a </a:t>
            </a:r>
            <a:r>
              <a:rPr lang="en-US" sz="1800" b="1">
                <a:solidFill>
                  <a:srgbClr val="660066"/>
                </a:solidFill>
                <a:latin typeface="Times New Roman"/>
                <a:ea typeface="Times New Roman"/>
                <a:cs typeface="Times New Roman"/>
                <a:sym typeface="Times New Roman"/>
              </a:rPr>
              <a:t>happy</a:t>
            </a:r>
            <a:r>
              <a:rPr lang="en-US" sz="1800">
                <a:solidFill>
                  <a:schemeClr val="dk1"/>
                </a:solidFill>
                <a:latin typeface="Times New Roman"/>
                <a:ea typeface="Times New Roman"/>
                <a:cs typeface="Times New Roman"/>
                <a:sym typeface="Times New Roman"/>
              </a:rPr>
              <a:t> Christmas #sarcasm</a:t>
            </a:r>
            <a:endParaRPr sz="1800">
              <a:solidFill>
                <a:schemeClr val="dk1"/>
              </a:solidFill>
              <a:latin typeface="Times New Roman"/>
              <a:ea typeface="Times New Roman"/>
              <a:cs typeface="Times New Roman"/>
              <a:sym typeface="Times New Roman"/>
            </a:endParaRPr>
          </a:p>
        </p:txBody>
      </p:sp>
      <p:pic>
        <p:nvPicPr>
          <p:cNvPr id="189" name="Google Shape;189;p6"/>
          <p:cNvPicPr preferRelativeResize="0"/>
          <p:nvPr/>
        </p:nvPicPr>
        <p:blipFill rotWithShape="1">
          <a:blip r:embed="rId3">
            <a:alphaModFix/>
          </a:blip>
          <a:srcRect t="18822" b="18822"/>
          <a:stretch/>
        </p:blipFill>
        <p:spPr>
          <a:xfrm>
            <a:off x="711301" y="4140926"/>
            <a:ext cx="704935" cy="440111"/>
          </a:xfrm>
          <a:prstGeom prst="wedgeEllipseCallout">
            <a:avLst>
              <a:gd name="adj1" fmla="val -20833"/>
              <a:gd name="adj2" fmla="val 62500"/>
            </a:avLst>
          </a:prstGeom>
          <a:noFill/>
          <a:ln>
            <a:noFill/>
          </a:ln>
        </p:spPr>
      </p:pic>
      <p:sp>
        <p:nvSpPr>
          <p:cNvPr id="190" name="Google Shape;190;p6"/>
          <p:cNvSpPr/>
          <p:nvPr/>
        </p:nvSpPr>
        <p:spPr>
          <a:xfrm>
            <a:off x="2537461" y="4954884"/>
            <a:ext cx="580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800" i="1">
              <a:solidFill>
                <a:schemeClr val="dk1"/>
              </a:solidFill>
              <a:latin typeface="Times New Roman"/>
              <a:ea typeface="Times New Roman"/>
              <a:cs typeface="Times New Roman"/>
              <a:sym typeface="Times New Roman"/>
            </a:endParaRPr>
          </a:p>
        </p:txBody>
      </p:sp>
      <p:sp>
        <p:nvSpPr>
          <p:cNvPr id="191" name="Google Shape;191;p6"/>
          <p:cNvSpPr/>
          <p:nvPr/>
        </p:nvSpPr>
        <p:spPr>
          <a:xfrm>
            <a:off x="2109564" y="4318726"/>
            <a:ext cx="5350092" cy="744059"/>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sp>
        <p:nvSpPr>
          <p:cNvPr id="192" name="Google Shape;192;p6"/>
          <p:cNvSpPr txBox="1"/>
          <p:nvPr/>
        </p:nvSpPr>
        <p:spPr>
          <a:xfrm>
            <a:off x="2109564" y="4416454"/>
            <a:ext cx="53525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8000"/>
                </a:solidFill>
                <a:latin typeface="Times New Roman"/>
                <a:ea typeface="Times New Roman"/>
                <a:cs typeface="Times New Roman"/>
                <a:sym typeface="Times New Roman"/>
              </a:rPr>
              <a:t>happy </a:t>
            </a:r>
            <a:r>
              <a:rPr lang="en-US" sz="1800">
                <a:solidFill>
                  <a:schemeClr val="dk1"/>
                </a:solidFill>
                <a:latin typeface="Times New Roman"/>
                <a:ea typeface="Times New Roman"/>
                <a:cs typeface="Times New Roman"/>
                <a:sym typeface="Times New Roman"/>
              </a:rPr>
              <a:t>christmas eve ... new haircut ready for new year !!! #christmaseve #enjoy</a:t>
            </a:r>
            <a:endParaRPr/>
          </a:p>
        </p:txBody>
      </p:sp>
      <p:sp>
        <p:nvSpPr>
          <p:cNvPr id="193" name="Google Shape;193;p6"/>
          <p:cNvSpPr txBox="1"/>
          <p:nvPr/>
        </p:nvSpPr>
        <p:spPr>
          <a:xfrm>
            <a:off x="7799421" y="4238654"/>
            <a:ext cx="8619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8000"/>
                </a:solidFill>
                <a:latin typeface="Times New Roman"/>
                <a:ea typeface="Times New Roman"/>
                <a:cs typeface="Times New Roman"/>
                <a:sym typeface="Times New Roman"/>
              </a:rPr>
              <a:t>Literal</a:t>
            </a:r>
            <a:endParaRPr sz="1800">
              <a:solidFill>
                <a:srgbClr val="008000"/>
              </a:solidFill>
              <a:latin typeface="Times New Roman"/>
              <a:ea typeface="Times New Roman"/>
              <a:cs typeface="Times New Roman"/>
              <a:sym typeface="Times New Roman"/>
            </a:endParaRPr>
          </a:p>
        </p:txBody>
      </p:sp>
      <p:sp>
        <p:nvSpPr>
          <p:cNvPr id="194" name="Google Shape;194;p6"/>
          <p:cNvSpPr txBox="1"/>
          <p:nvPr/>
        </p:nvSpPr>
        <p:spPr>
          <a:xfrm>
            <a:off x="7603952" y="3534984"/>
            <a:ext cx="1019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660066"/>
                </a:solidFill>
                <a:latin typeface="Times New Roman"/>
                <a:ea typeface="Times New Roman"/>
                <a:cs typeface="Times New Roman"/>
                <a:sym typeface="Times New Roman"/>
              </a:rPr>
              <a:t>Sarcastic</a:t>
            </a:r>
            <a:endParaRPr sz="1800">
              <a:solidFill>
                <a:srgbClr val="660066"/>
              </a:solidFill>
              <a:latin typeface="Times New Roman"/>
              <a:ea typeface="Times New Roman"/>
              <a:cs typeface="Times New Roman"/>
              <a:sym typeface="Times New Roman"/>
            </a:endParaRPr>
          </a:p>
        </p:txBody>
      </p:sp>
      <p:sp>
        <p:nvSpPr>
          <p:cNvPr id="195" name="Google Shape;195;p6"/>
          <p:cNvSpPr txBox="1"/>
          <p:nvPr/>
        </p:nvSpPr>
        <p:spPr>
          <a:xfrm>
            <a:off x="2324100" y="6072563"/>
            <a:ext cx="68198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(Ghosh, Guo and Muresan, 2015) - EMNLP 2015</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3rd prize awarded </a:t>
            </a:r>
            <a:r>
              <a:rPr lang="en-US" sz="2000">
                <a:solidFill>
                  <a:schemeClr val="dk1"/>
                </a:solidFill>
                <a:latin typeface="Times New Roman"/>
                <a:ea typeface="Times New Roman"/>
                <a:cs typeface="Times New Roman"/>
                <a:sym typeface="Times New Roman"/>
              </a:rPr>
              <a:t>at the NYC Media Lab Annual Summit, 2015</a:t>
            </a:r>
            <a:endParaRPr sz="20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Conclusions</a:t>
            </a:r>
            <a:endParaRPr/>
          </a:p>
        </p:txBody>
      </p:sp>
      <p:sp>
        <p:nvSpPr>
          <p:cNvPr id="745" name="Google Shape;745;p60"/>
          <p:cNvSpPr txBox="1">
            <a:spLocks noGrp="1"/>
          </p:cNvSpPr>
          <p:nvPr>
            <p:ph type="body" idx="1"/>
          </p:nvPr>
        </p:nvSpPr>
        <p:spPr>
          <a:xfrm>
            <a:off x="457200" y="1600200"/>
            <a:ext cx="8229600" cy="5029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Times New Roman"/>
              <a:buChar char="•"/>
            </a:pPr>
            <a:r>
              <a:rPr lang="en-US"/>
              <a:t>Using contextual and spectral features provides best accuracy and F1</a:t>
            </a:r>
            <a:endParaRPr/>
          </a:p>
          <a:p>
            <a:pPr marL="742950" lvl="1" indent="-285750" algn="l" rtl="0">
              <a:spcBef>
                <a:spcPts val="560"/>
              </a:spcBef>
              <a:spcAft>
                <a:spcPts val="0"/>
              </a:spcAft>
              <a:buClr>
                <a:schemeClr val="dk1"/>
              </a:buClr>
              <a:buSzPts val="2800"/>
              <a:buFont typeface="Times New Roman"/>
              <a:buChar char="–"/>
            </a:pPr>
            <a:r>
              <a:rPr lang="en-US"/>
              <a:t>Prosodic cues alone are not useful</a:t>
            </a:r>
            <a:endParaRPr/>
          </a:p>
          <a:p>
            <a:pPr marL="742950" lvl="1" indent="-285750" algn="l" rtl="0">
              <a:spcBef>
                <a:spcPts val="560"/>
              </a:spcBef>
              <a:spcAft>
                <a:spcPts val="0"/>
              </a:spcAft>
              <a:buClr>
                <a:schemeClr val="dk1"/>
              </a:buClr>
              <a:buSzPts val="2800"/>
              <a:buFont typeface="Times New Roman"/>
              <a:buChar char="–"/>
            </a:pPr>
            <a:r>
              <a:rPr lang="en-US"/>
              <a:t>Prosodic cues do not improve</a:t>
            </a:r>
            <a:endParaRPr/>
          </a:p>
          <a:p>
            <a:pPr marL="342900" lvl="0" indent="-342900" algn="l" rtl="0">
              <a:spcBef>
                <a:spcPts val="560"/>
              </a:spcBef>
              <a:spcAft>
                <a:spcPts val="0"/>
              </a:spcAft>
              <a:buClr>
                <a:schemeClr val="dk1"/>
              </a:buClr>
              <a:buSzPts val="2800"/>
              <a:buFont typeface="Times New Roman"/>
              <a:buChar char="•"/>
            </a:pPr>
            <a:r>
              <a:rPr lang="en-US"/>
              <a:t>Laughter seems to be good cue for sarcasm</a:t>
            </a:r>
            <a:endParaRPr/>
          </a:p>
          <a:p>
            <a:pPr marL="342900" lvl="0" indent="-342900" algn="l" rtl="0">
              <a:spcBef>
                <a:spcPts val="560"/>
              </a:spcBef>
              <a:spcAft>
                <a:spcPts val="0"/>
              </a:spcAft>
              <a:buClr>
                <a:schemeClr val="dk1"/>
              </a:buClr>
              <a:buSzPts val="2800"/>
              <a:buFont typeface="Times New Roman"/>
              <a:buChar char="•"/>
            </a:pPr>
            <a:r>
              <a:rPr lang="en-US"/>
              <a:t>Initial position seemed to be a good cue for sincerity</a:t>
            </a:r>
            <a:endParaRPr/>
          </a:p>
          <a:p>
            <a:pPr marL="342900" lvl="0" indent="-342900" algn="l" rtl="0">
              <a:spcBef>
                <a:spcPts val="560"/>
              </a:spcBef>
              <a:spcAft>
                <a:spcPts val="0"/>
              </a:spcAft>
              <a:buClr>
                <a:schemeClr val="dk1"/>
              </a:buClr>
              <a:buSzPts val="2800"/>
              <a:buFont typeface="Times New Roman"/>
              <a:buChar char="•"/>
            </a:pPr>
            <a:r>
              <a:rPr lang="en-US"/>
              <a:t>Gender was not a good cue</a:t>
            </a: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Problems and Possibilities</a:t>
            </a:r>
            <a:endParaRPr/>
          </a:p>
        </p:txBody>
      </p:sp>
      <p:sp>
        <p:nvSpPr>
          <p:cNvPr id="751" name="Google Shape;751;p6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Font typeface="Times New Roman"/>
              <a:buChar char="•"/>
            </a:pPr>
            <a:r>
              <a:rPr lang="en-US"/>
              <a:t>What problems do you see in this work?</a:t>
            </a:r>
            <a:endParaRPr/>
          </a:p>
          <a:p>
            <a:pPr marL="742950" lvl="1" indent="-285750" algn="l" rtl="0">
              <a:lnSpc>
                <a:spcPct val="90000"/>
              </a:lnSpc>
              <a:spcBef>
                <a:spcPts val="560"/>
              </a:spcBef>
              <a:spcAft>
                <a:spcPts val="0"/>
              </a:spcAft>
              <a:buClr>
                <a:schemeClr val="dk1"/>
              </a:buClr>
              <a:buSzPts val="2800"/>
              <a:buFont typeface="Times New Roman"/>
              <a:buChar char="–"/>
            </a:pPr>
            <a:r>
              <a:rPr lang="en-US"/>
              <a:t>Small dataset</a:t>
            </a:r>
            <a:endParaRPr/>
          </a:p>
          <a:p>
            <a:pPr marL="742950" lvl="1" indent="-285750" algn="l" rtl="0">
              <a:lnSpc>
                <a:spcPct val="90000"/>
              </a:lnSpc>
              <a:spcBef>
                <a:spcPts val="560"/>
              </a:spcBef>
              <a:spcAft>
                <a:spcPts val="0"/>
              </a:spcAft>
              <a:buClr>
                <a:schemeClr val="dk1"/>
              </a:buClr>
              <a:buSzPts val="2800"/>
              <a:buFont typeface="Times New Roman"/>
              <a:buChar char="–"/>
            </a:pPr>
            <a:r>
              <a:rPr lang="en-US"/>
              <a:t>Requested conversation between strangers</a:t>
            </a:r>
            <a:endParaRPr/>
          </a:p>
          <a:p>
            <a:pPr marL="1143000" lvl="2" indent="-228600" algn="l" rtl="0">
              <a:lnSpc>
                <a:spcPct val="90000"/>
              </a:lnSpc>
              <a:spcBef>
                <a:spcPts val="480"/>
              </a:spcBef>
              <a:spcAft>
                <a:spcPts val="0"/>
              </a:spcAft>
              <a:buClr>
                <a:schemeClr val="dk1"/>
              </a:buClr>
              <a:buSzPts val="2400"/>
              <a:buFont typeface="Times New Roman"/>
              <a:buChar char="•"/>
            </a:pPr>
            <a:r>
              <a:rPr lang="en-US"/>
              <a:t>Prosodic cues may not be used?</a:t>
            </a:r>
            <a:endParaRPr/>
          </a:p>
          <a:p>
            <a:pPr marL="342900" lvl="0" indent="-342900" algn="l" rtl="0">
              <a:lnSpc>
                <a:spcPct val="90000"/>
              </a:lnSpc>
              <a:spcBef>
                <a:spcPts val="560"/>
              </a:spcBef>
              <a:spcAft>
                <a:spcPts val="0"/>
              </a:spcAft>
              <a:buClr>
                <a:schemeClr val="dk1"/>
              </a:buClr>
              <a:buSzPts val="2800"/>
              <a:buFont typeface="Times New Roman"/>
              <a:buChar char="•"/>
            </a:pPr>
            <a:r>
              <a:rPr lang="en-US"/>
              <a:t>What might be done to improve?</a:t>
            </a:r>
            <a:endParaRPr/>
          </a:p>
          <a:p>
            <a:pPr marL="342900" lvl="0" indent="-342900" algn="l" rtl="0">
              <a:lnSpc>
                <a:spcPct val="90000"/>
              </a:lnSpc>
              <a:spcBef>
                <a:spcPts val="560"/>
              </a:spcBef>
              <a:spcAft>
                <a:spcPts val="0"/>
              </a:spcAft>
              <a:buClr>
                <a:schemeClr val="dk1"/>
              </a:buClr>
              <a:buSzPts val="2800"/>
              <a:buFont typeface="Times New Roman"/>
              <a:buChar char="•"/>
            </a:pPr>
            <a:r>
              <a:rPr lang="en-US"/>
              <a:t>What uses could successful identification of sarcasm provide?</a:t>
            </a:r>
            <a:endParaRPr/>
          </a:p>
          <a:p>
            <a:pPr marL="742950" lvl="1" indent="-285750" algn="l" rtl="0">
              <a:lnSpc>
                <a:spcPct val="90000"/>
              </a:lnSpc>
              <a:spcBef>
                <a:spcPts val="560"/>
              </a:spcBef>
              <a:spcAft>
                <a:spcPts val="0"/>
              </a:spcAft>
              <a:buClr>
                <a:schemeClr val="dk1"/>
              </a:buClr>
              <a:buSzPts val="2800"/>
              <a:buFont typeface="Times New Roman"/>
              <a:buChar char="–"/>
            </a:pPr>
            <a:r>
              <a:rPr lang="en-US"/>
              <a:t>Train computer-human dialogue systems to recognize sarcasm?  To respond to it?? To generate it??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Do you Agree?</a:t>
            </a:r>
            <a:endParaRPr/>
          </a:p>
        </p:txBody>
      </p:sp>
      <p:sp>
        <p:nvSpPr>
          <p:cNvPr id="758" name="Google Shape;758;p6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109728" lvl="0" indent="0" algn="l" rtl="0">
              <a:spcBef>
                <a:spcPts val="0"/>
              </a:spcBef>
              <a:spcAft>
                <a:spcPts val="0"/>
              </a:spcAft>
              <a:buClr>
                <a:schemeClr val="dk1"/>
              </a:buClr>
              <a:buSzPts val="2800"/>
              <a:buFont typeface="Times New Roman"/>
              <a:buNone/>
            </a:pPr>
            <a:r>
              <a:rPr lang="en-US"/>
              <a:t>“As for handling the sarcasm once it’s detected, a dialogue agent ought to do what real humans do and acknowledge it. Either generate some synthetic laughter or, for more advanced agents, somehow point out that it “ gets” the joke.”</a:t>
            </a:r>
            <a:endParaRPr/>
          </a:p>
        </p:txBody>
      </p:sp>
      <p:sp>
        <p:nvSpPr>
          <p:cNvPr id="759" name="Google Shape;759;p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“Sure, I did the Right Thing”: A System for Sarcasm Detection in Speech </a:t>
            </a:r>
            <a:r>
              <a:rPr lang="en-US" sz="2400" b="0"/>
              <a:t>(Rakov and Rosenberg, 2013) </a:t>
            </a:r>
            <a:endParaRPr sz="2400" b="0"/>
          </a:p>
        </p:txBody>
      </p:sp>
      <p:sp>
        <p:nvSpPr>
          <p:cNvPr id="766" name="Google Shape;766;p63"/>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Used an acted speech corpus annotated for sarcastic vs. sincere speech</a:t>
            </a:r>
            <a:endParaRPr/>
          </a:p>
          <a:p>
            <a:pPr marL="342900" lvl="0" indent="-342900" algn="l" rtl="0">
              <a:spcBef>
                <a:spcPts val="560"/>
              </a:spcBef>
              <a:spcAft>
                <a:spcPts val="0"/>
              </a:spcAft>
              <a:buClr>
                <a:schemeClr val="dk1"/>
              </a:buClr>
              <a:buSzPts val="2800"/>
              <a:buFont typeface="Times New Roman"/>
              <a:buChar char="•"/>
            </a:pPr>
            <a:r>
              <a:rPr lang="en-US"/>
              <a:t>Daria Sarcasm Corpus</a:t>
            </a:r>
            <a:endParaRPr/>
          </a:p>
          <a:p>
            <a:pPr marL="742950" lvl="1" indent="-285750" algn="l" rtl="0">
              <a:spcBef>
                <a:spcPts val="560"/>
              </a:spcBef>
              <a:spcAft>
                <a:spcPts val="0"/>
              </a:spcAft>
              <a:buClr>
                <a:schemeClr val="dk1"/>
              </a:buClr>
              <a:buSzPts val="2800"/>
              <a:buFont typeface="Times New Roman"/>
              <a:buChar char="–"/>
            </a:pPr>
            <a:r>
              <a:rPr lang="en-US"/>
              <a:t>Created from Daria, an animated television show that ran on MTV from 1997-2001</a:t>
            </a:r>
            <a:endParaRPr/>
          </a:p>
          <a:p>
            <a:pPr marL="742950" lvl="1" indent="-285750" algn="l" rtl="0">
              <a:spcBef>
                <a:spcPts val="560"/>
              </a:spcBef>
              <a:spcAft>
                <a:spcPts val="0"/>
              </a:spcAft>
              <a:buClr>
                <a:schemeClr val="dk1"/>
              </a:buClr>
              <a:buSzPts val="2800"/>
              <a:buFont typeface="Times New Roman"/>
              <a:buChar char="–"/>
            </a:pPr>
            <a:r>
              <a:rPr lang="en-US"/>
              <a:t>Acted speech but should ‘lead to a more natural expression of sarcasm than traditional acted speech’ since these are real actors..</a:t>
            </a:r>
            <a:endParaRPr/>
          </a:p>
          <a:p>
            <a:pPr marL="742950" lvl="1" indent="-285750" algn="l" rtl="0">
              <a:spcBef>
                <a:spcPts val="560"/>
              </a:spcBef>
              <a:spcAft>
                <a:spcPts val="0"/>
              </a:spcAft>
              <a:buClr>
                <a:schemeClr val="dk1"/>
              </a:buClr>
              <a:buSzPts val="2800"/>
              <a:buFont typeface="Times New Roman"/>
              <a:buChar char="–"/>
            </a:pPr>
            <a:r>
              <a:rPr lang="en-US"/>
              <a:t>75 sarcastic sentences and 75 sincere sentences plus context</a:t>
            </a:r>
            <a:endParaRPr/>
          </a:p>
          <a:p>
            <a:pPr marL="342900" lvl="0" indent="-165100" algn="l" rtl="0">
              <a:spcBef>
                <a:spcPts val="560"/>
              </a:spcBef>
              <a:spcAft>
                <a:spcPts val="0"/>
              </a:spcAft>
              <a:buClr>
                <a:schemeClr val="dk1"/>
              </a:buClr>
              <a:buSzPts val="2800"/>
              <a:buFont typeface="Times New Roman"/>
              <a:buNone/>
            </a:pPr>
            <a:endParaRPr/>
          </a:p>
        </p:txBody>
      </p:sp>
      <p:sp>
        <p:nvSpPr>
          <p:cNvPr id="767" name="Google Shape;767;p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6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Perceptions of Sarcastic Speech Survey</a:t>
            </a:r>
            <a:endParaRPr/>
          </a:p>
        </p:txBody>
      </p:sp>
      <p:sp>
        <p:nvSpPr>
          <p:cNvPr id="773" name="Google Shape;773;p6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165 speakers listen to the 150 sentences and label them as sarcastic or sincere (forced-choice)</a:t>
            </a:r>
            <a:endParaRPr/>
          </a:p>
          <a:p>
            <a:pPr marL="742950" lvl="1" indent="-285750" algn="l" rtl="0">
              <a:spcBef>
                <a:spcPts val="560"/>
              </a:spcBef>
              <a:spcAft>
                <a:spcPts val="0"/>
              </a:spcAft>
              <a:buClr>
                <a:schemeClr val="dk1"/>
              </a:buClr>
              <a:buSzPts val="2800"/>
              <a:buFont typeface="Times New Roman"/>
              <a:buChar char="–"/>
            </a:pPr>
            <a:r>
              <a:rPr lang="en-US"/>
              <a:t> Anything labeled as sarcastic with 30% agreement or less was labeled as sincere</a:t>
            </a:r>
            <a:endParaRPr/>
          </a:p>
          <a:p>
            <a:pPr marL="742950" lvl="1" indent="-285750" algn="l" rtl="0">
              <a:spcBef>
                <a:spcPts val="560"/>
              </a:spcBef>
              <a:spcAft>
                <a:spcPts val="0"/>
              </a:spcAft>
              <a:buClr>
                <a:schemeClr val="dk1"/>
              </a:buClr>
              <a:buSzPts val="2800"/>
              <a:buFont typeface="Times New Roman"/>
              <a:buChar char="–"/>
            </a:pPr>
            <a:r>
              <a:rPr lang="en-US"/>
              <a:t>Anything labeled as sarcastic with 72% agreement or higher was labeled as sarcastic</a:t>
            </a:r>
            <a:endParaRPr/>
          </a:p>
          <a:p>
            <a:pPr marL="742950" lvl="1" indent="-285750" algn="l" rtl="0">
              <a:spcBef>
                <a:spcPts val="560"/>
              </a:spcBef>
              <a:spcAft>
                <a:spcPts val="0"/>
              </a:spcAft>
              <a:buClr>
                <a:schemeClr val="dk1"/>
              </a:buClr>
              <a:buSzPts val="2800"/>
              <a:buFont typeface="Times New Roman"/>
              <a:buChar char="–"/>
            </a:pPr>
            <a:r>
              <a:rPr lang="en-US"/>
              <a:t>Only 112 sentences effectively labeled</a:t>
            </a:r>
            <a:endParaRPr/>
          </a:p>
          <a:p>
            <a:pPr marL="342900" lvl="0" indent="-165100" algn="l" rtl="0">
              <a:spcBef>
                <a:spcPts val="560"/>
              </a:spcBef>
              <a:spcAft>
                <a:spcPts val="0"/>
              </a:spcAft>
              <a:buClr>
                <a:schemeClr val="dk1"/>
              </a:buClr>
              <a:buSzPts val="2800"/>
              <a:buFont typeface="Times New Roman"/>
              <a:buNone/>
            </a:pPr>
            <a:endParaRPr/>
          </a:p>
        </p:txBody>
      </p:sp>
      <p:sp>
        <p:nvSpPr>
          <p:cNvPr id="774" name="Google Shape;774;p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6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Features</a:t>
            </a:r>
            <a:endParaRPr/>
          </a:p>
        </p:txBody>
      </p:sp>
      <p:sp>
        <p:nvSpPr>
          <p:cNvPr id="780" name="Google Shape;780;p6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Baseline acoustic features: </a:t>
            </a:r>
            <a:endParaRPr/>
          </a:p>
          <a:p>
            <a:pPr marL="742950" lvl="1" indent="-285750" algn="l" rtl="0">
              <a:spcBef>
                <a:spcPts val="560"/>
              </a:spcBef>
              <a:spcAft>
                <a:spcPts val="0"/>
              </a:spcAft>
              <a:buClr>
                <a:schemeClr val="dk1"/>
              </a:buClr>
              <a:buSzPts val="2800"/>
              <a:buFont typeface="Times New Roman"/>
              <a:buChar char="–"/>
            </a:pPr>
            <a:r>
              <a:rPr lang="en-US"/>
              <a:t>Mean pitch</a:t>
            </a:r>
            <a:endParaRPr/>
          </a:p>
          <a:p>
            <a:pPr marL="742950" lvl="1" indent="-285750" algn="l" rtl="0">
              <a:spcBef>
                <a:spcPts val="560"/>
              </a:spcBef>
              <a:spcAft>
                <a:spcPts val="0"/>
              </a:spcAft>
              <a:buClr>
                <a:schemeClr val="dk1"/>
              </a:buClr>
              <a:buSzPts val="2800"/>
              <a:buFont typeface="Times New Roman"/>
              <a:buChar char="–"/>
            </a:pPr>
            <a:r>
              <a:rPr lang="en-US"/>
              <a:t>Pitch range</a:t>
            </a:r>
            <a:endParaRPr/>
          </a:p>
          <a:p>
            <a:pPr marL="742950" lvl="1" indent="-285750" algn="l" rtl="0">
              <a:spcBef>
                <a:spcPts val="560"/>
              </a:spcBef>
              <a:spcAft>
                <a:spcPts val="0"/>
              </a:spcAft>
              <a:buClr>
                <a:schemeClr val="dk1"/>
              </a:buClr>
              <a:buSzPts val="2800"/>
              <a:buFont typeface="Times New Roman"/>
              <a:buChar char="–"/>
            </a:pPr>
            <a:r>
              <a:rPr lang="en-US"/>
              <a:t>Standard deviation of pitch</a:t>
            </a:r>
            <a:endParaRPr/>
          </a:p>
          <a:p>
            <a:pPr marL="742950" lvl="1" indent="-285750" algn="l" rtl="0">
              <a:spcBef>
                <a:spcPts val="560"/>
              </a:spcBef>
              <a:spcAft>
                <a:spcPts val="0"/>
              </a:spcAft>
              <a:buClr>
                <a:schemeClr val="dk1"/>
              </a:buClr>
              <a:buSzPts val="2800"/>
              <a:buFont typeface="Times New Roman"/>
              <a:buChar char="–"/>
            </a:pPr>
            <a:r>
              <a:rPr lang="en-US"/>
              <a:t>Mean intensity</a:t>
            </a:r>
            <a:endParaRPr/>
          </a:p>
          <a:p>
            <a:pPr marL="742950" lvl="1" indent="-285750" algn="l" rtl="0">
              <a:spcBef>
                <a:spcPts val="560"/>
              </a:spcBef>
              <a:spcAft>
                <a:spcPts val="0"/>
              </a:spcAft>
              <a:buClr>
                <a:schemeClr val="dk1"/>
              </a:buClr>
              <a:buSzPts val="2800"/>
              <a:buFont typeface="Times New Roman"/>
              <a:buChar char="–"/>
            </a:pPr>
            <a:r>
              <a:rPr lang="en-US"/>
              <a:t>Intensity range</a:t>
            </a:r>
            <a:endParaRPr/>
          </a:p>
          <a:p>
            <a:pPr marL="742950" lvl="1" indent="-285750" algn="l" rtl="0">
              <a:spcBef>
                <a:spcPts val="560"/>
              </a:spcBef>
              <a:spcAft>
                <a:spcPts val="0"/>
              </a:spcAft>
              <a:buClr>
                <a:schemeClr val="dk1"/>
              </a:buClr>
              <a:buSzPts val="2800"/>
              <a:buFont typeface="Times New Roman"/>
              <a:buChar char="–"/>
            </a:pPr>
            <a:r>
              <a:rPr lang="en-US"/>
              <a:t>Speaking rate</a:t>
            </a:r>
            <a:endParaRPr/>
          </a:p>
          <a:p>
            <a:pPr marL="342900" lvl="0" indent="-342900" algn="l" rtl="0">
              <a:spcBef>
                <a:spcPts val="560"/>
              </a:spcBef>
              <a:spcAft>
                <a:spcPts val="0"/>
              </a:spcAft>
              <a:buClr>
                <a:schemeClr val="dk1"/>
              </a:buClr>
              <a:buSzPts val="2800"/>
              <a:buFont typeface="Times New Roman"/>
              <a:buChar char="•"/>
            </a:pPr>
            <a:r>
              <a:rPr lang="en-US"/>
              <a:t>Sequences of pitch and intensity contours over words in utterances were modeled using k-means clustering and used as additional features</a:t>
            </a:r>
            <a:endParaRPr/>
          </a:p>
          <a:p>
            <a:pPr marL="342900" lvl="0" indent="-165100" algn="l" rtl="0">
              <a:spcBef>
                <a:spcPts val="560"/>
              </a:spcBef>
              <a:spcAft>
                <a:spcPts val="0"/>
              </a:spcAft>
              <a:buClr>
                <a:schemeClr val="dk1"/>
              </a:buClr>
              <a:buSzPts val="2800"/>
              <a:buFont typeface="Times New Roman"/>
              <a:buNone/>
            </a:pPr>
            <a:endParaRPr/>
          </a:p>
        </p:txBody>
      </p:sp>
      <p:sp>
        <p:nvSpPr>
          <p:cNvPr id="781" name="Google Shape;781;p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66"/>
          <p:cNvPicPr preferRelativeResize="0"/>
          <p:nvPr/>
        </p:nvPicPr>
        <p:blipFill rotWithShape="1">
          <a:blip r:embed="rId3">
            <a:alphaModFix/>
          </a:blip>
          <a:srcRect l="40066" t="40162" r="10016" b="20069"/>
          <a:stretch/>
        </p:blipFill>
        <p:spPr>
          <a:xfrm>
            <a:off x="1175580" y="1052422"/>
            <a:ext cx="5949838" cy="2434897"/>
          </a:xfrm>
          <a:prstGeom prst="rect">
            <a:avLst/>
          </a:prstGeom>
          <a:noFill/>
          <a:ln>
            <a:noFill/>
          </a:ln>
        </p:spPr>
      </p:pic>
      <p:pic>
        <p:nvPicPr>
          <p:cNvPr id="787" name="Google Shape;787;p66"/>
          <p:cNvPicPr preferRelativeResize="0"/>
          <p:nvPr/>
        </p:nvPicPr>
        <p:blipFill rotWithShape="1">
          <a:blip r:embed="rId4">
            <a:alphaModFix/>
          </a:blip>
          <a:srcRect l="25046" t="20069" r="25046" b="35132"/>
          <a:stretch/>
        </p:blipFill>
        <p:spPr>
          <a:xfrm>
            <a:off x="1096739" y="3487320"/>
            <a:ext cx="6028679" cy="237789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794" name="Google Shape;794;p6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67</a:t>
            </a:fld>
            <a:endParaRPr/>
          </a:p>
        </p:txBody>
      </p:sp>
      <p:pic>
        <p:nvPicPr>
          <p:cNvPr id="795" name="Google Shape;795;p67" descr="Screen Shot 2017-01-25 at 1.05.38 PM.png"/>
          <p:cNvPicPr preferRelativeResize="0"/>
          <p:nvPr/>
        </p:nvPicPr>
        <p:blipFill rotWithShape="1">
          <a:blip r:embed="rId3">
            <a:alphaModFix/>
          </a:blip>
          <a:srcRect/>
          <a:stretch/>
        </p:blipFill>
        <p:spPr>
          <a:xfrm>
            <a:off x="1422400" y="1144475"/>
            <a:ext cx="6516426" cy="530808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880"/>
              <a:t>How would you Improve Sarcasm Detection in Speech?</a:t>
            </a:r>
            <a:endParaRPr sz="2880"/>
          </a:p>
        </p:txBody>
      </p:sp>
      <p:sp>
        <p:nvSpPr>
          <p:cNvPr id="802" name="Google Shape;802;p6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Acted vs. natural corpora?</a:t>
            </a:r>
            <a:endParaRPr/>
          </a:p>
          <a:p>
            <a:pPr marL="342900" lvl="0" indent="-342900" algn="l" rtl="0">
              <a:spcBef>
                <a:spcPts val="560"/>
              </a:spcBef>
              <a:spcAft>
                <a:spcPts val="0"/>
              </a:spcAft>
              <a:buClr>
                <a:schemeClr val="dk1"/>
              </a:buClr>
              <a:buSzPts val="2800"/>
              <a:buFont typeface="Times New Roman"/>
              <a:buChar char="•"/>
            </a:pPr>
            <a:r>
              <a:rPr lang="en-US"/>
              <a:t>Single speaker vs. multiple speakers?</a:t>
            </a:r>
            <a:endParaRPr/>
          </a:p>
          <a:p>
            <a:pPr marL="342900" lvl="0" indent="-342900" algn="l" rtl="0">
              <a:spcBef>
                <a:spcPts val="560"/>
              </a:spcBef>
              <a:spcAft>
                <a:spcPts val="0"/>
              </a:spcAft>
              <a:buClr>
                <a:schemeClr val="dk1"/>
              </a:buClr>
              <a:buSzPts val="2800"/>
              <a:buFont typeface="Times New Roman"/>
              <a:buChar char="•"/>
            </a:pPr>
            <a:r>
              <a:rPr lang="en-US"/>
              <a:t>How to improve human annotation?</a:t>
            </a:r>
            <a:endParaRPr/>
          </a:p>
          <a:p>
            <a:pPr marL="342900" lvl="0" indent="-342900" algn="l" rtl="0">
              <a:spcBef>
                <a:spcPts val="560"/>
              </a:spcBef>
              <a:spcAft>
                <a:spcPts val="0"/>
              </a:spcAft>
              <a:buClr>
                <a:schemeClr val="dk1"/>
              </a:buClr>
              <a:buSzPts val="2800"/>
              <a:buFont typeface="Times New Roman"/>
              <a:buChar char="•"/>
            </a:pPr>
            <a:r>
              <a:rPr lang="en-US"/>
              <a:t>Additional features?</a:t>
            </a:r>
            <a:endParaRPr/>
          </a:p>
        </p:txBody>
      </p:sp>
      <p:sp>
        <p:nvSpPr>
          <p:cNvPr id="803" name="Google Shape;803;p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Key Issues to be Addressed</a:t>
            </a:r>
            <a:endParaRPr/>
          </a:p>
        </p:txBody>
      </p:sp>
      <p:sp>
        <p:nvSpPr>
          <p:cNvPr id="202" name="Google Shape;202;p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Char char="•"/>
            </a:pPr>
            <a:r>
              <a:rPr lang="en-US"/>
              <a:t>How to </a:t>
            </a:r>
            <a:r>
              <a:rPr lang="en-US">
                <a:solidFill>
                  <a:srgbClr val="FF0000"/>
                </a:solidFill>
              </a:rPr>
              <a:t>collect a set of target words </a:t>
            </a:r>
            <a:r>
              <a:rPr lang="en-US"/>
              <a:t>that can have either literal or sarcastic meaning, depending on context?</a:t>
            </a:r>
            <a:endParaRPr/>
          </a:p>
          <a:p>
            <a:pPr marL="342900" lvl="0" indent="-342900" algn="l" rtl="0">
              <a:spcBef>
                <a:spcPts val="560"/>
              </a:spcBef>
              <a:spcAft>
                <a:spcPts val="0"/>
              </a:spcAft>
              <a:buClr>
                <a:schemeClr val="dk1"/>
              </a:buClr>
              <a:buSzPts val="2800"/>
              <a:buFont typeface="Times New Roman"/>
              <a:buChar char="•"/>
            </a:pPr>
            <a:r>
              <a:rPr lang="en-US"/>
              <a:t>Given an utterance and a target word, </a:t>
            </a:r>
            <a:r>
              <a:rPr lang="en-US">
                <a:solidFill>
                  <a:srgbClr val="FF0000"/>
                </a:solidFill>
              </a:rPr>
              <a:t>how to detect whether the target word is used in the literal or the sarcastic sense</a:t>
            </a:r>
            <a:r>
              <a:rPr lang="en-US"/>
              <a:t>?</a:t>
            </a:r>
            <a:endParaRPr/>
          </a:p>
          <a:p>
            <a:pPr marL="742950" lvl="1" indent="-107950" algn="l" rtl="0">
              <a:spcBef>
                <a:spcPts val="560"/>
              </a:spcBef>
              <a:spcAft>
                <a:spcPts val="0"/>
              </a:spcAft>
              <a:buClr>
                <a:schemeClr val="dk1"/>
              </a:buClr>
              <a:buSzPts val="2800"/>
              <a:buFont typeface="Times New Roman"/>
              <a:buNone/>
            </a:pPr>
            <a:endParaRPr/>
          </a:p>
        </p:txBody>
      </p:sp>
      <p:sp>
        <p:nvSpPr>
          <p:cNvPr id="203" name="Google Shape;203;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8085" y="7938"/>
            <a:ext cx="913591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Crowdsourcing Experiments</a:t>
            </a:r>
            <a:endParaRPr/>
          </a:p>
        </p:txBody>
      </p:sp>
      <p:sp>
        <p:nvSpPr>
          <p:cNvPr id="210" name="Google Shape;210;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211" name="Google Shape;211;p8"/>
          <p:cNvSpPr/>
          <p:nvPr/>
        </p:nvSpPr>
        <p:spPr>
          <a:xfrm>
            <a:off x="2091192" y="1406754"/>
            <a:ext cx="58006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I'm </a:t>
            </a:r>
            <a:r>
              <a:rPr lang="en-US" sz="1800">
                <a:solidFill>
                  <a:srgbClr val="000000"/>
                </a:solidFill>
                <a:latin typeface="Times New Roman"/>
                <a:ea typeface="Times New Roman"/>
                <a:cs typeface="Times New Roman"/>
                <a:sym typeface="Times New Roman"/>
              </a:rPr>
              <a:t>so </a:t>
            </a:r>
            <a:r>
              <a:rPr lang="en-US" sz="1800" b="1" i="1">
                <a:solidFill>
                  <a:srgbClr val="660066"/>
                </a:solidFill>
                <a:latin typeface="Times New Roman"/>
                <a:ea typeface="Times New Roman"/>
                <a:cs typeface="Times New Roman"/>
                <a:sym typeface="Times New Roman"/>
              </a:rPr>
              <a:t>happy</a:t>
            </a:r>
            <a:r>
              <a:rPr lang="en-US" sz="1800" b="1">
                <a:solidFill>
                  <a:srgbClr val="008000"/>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I'm going back to the emergency</a:t>
            </a:r>
            <a:endParaRPr/>
          </a:p>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room</a:t>
            </a:r>
            <a:endParaRPr sz="1800" i="1">
              <a:solidFill>
                <a:schemeClr val="dk1"/>
              </a:solidFill>
              <a:latin typeface="Times New Roman"/>
              <a:ea typeface="Times New Roman"/>
              <a:cs typeface="Times New Roman"/>
              <a:sym typeface="Times New Roman"/>
            </a:endParaRPr>
          </a:p>
        </p:txBody>
      </p:sp>
      <p:sp>
        <p:nvSpPr>
          <p:cNvPr id="212" name="Google Shape;212;p8"/>
          <p:cNvSpPr/>
          <p:nvPr/>
        </p:nvSpPr>
        <p:spPr>
          <a:xfrm>
            <a:off x="2076840" y="1382302"/>
            <a:ext cx="4587239" cy="676736"/>
          </a:xfrm>
          <a:prstGeom prst="wedgeRoundRectCallout">
            <a:avLst>
              <a:gd name="adj1" fmla="val -65073"/>
              <a:gd name="adj2" fmla="val -18189"/>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600">
              <a:solidFill>
                <a:schemeClr val="lt1"/>
              </a:solidFill>
              <a:latin typeface="Times New Roman"/>
              <a:ea typeface="Times New Roman"/>
              <a:cs typeface="Times New Roman"/>
              <a:sym typeface="Times New Roman"/>
            </a:endParaRPr>
          </a:p>
        </p:txBody>
      </p:sp>
      <p:grpSp>
        <p:nvGrpSpPr>
          <p:cNvPr id="213" name="Google Shape;213;p8"/>
          <p:cNvGrpSpPr/>
          <p:nvPr/>
        </p:nvGrpSpPr>
        <p:grpSpPr>
          <a:xfrm>
            <a:off x="8085" y="1168128"/>
            <a:ext cx="9066781" cy="2109853"/>
            <a:chOff x="-126595" y="1189038"/>
            <a:chExt cx="9066781" cy="2109853"/>
          </a:xfrm>
        </p:grpSpPr>
        <p:pic>
          <p:nvPicPr>
            <p:cNvPr id="214" name="Google Shape;214;p8"/>
            <p:cNvPicPr preferRelativeResize="0"/>
            <p:nvPr/>
          </p:nvPicPr>
          <p:blipFill rotWithShape="1">
            <a:blip r:embed="rId3">
              <a:alphaModFix/>
            </a:blip>
            <a:srcRect t="18822" b="18822"/>
            <a:stretch/>
          </p:blipFill>
          <p:spPr>
            <a:xfrm>
              <a:off x="-126595" y="1189038"/>
              <a:ext cx="1452105" cy="906590"/>
            </a:xfrm>
            <a:prstGeom prst="wedgeEllipseCallout">
              <a:avLst>
                <a:gd name="adj1" fmla="val -20833"/>
                <a:gd name="adj2" fmla="val 62500"/>
              </a:avLst>
            </a:prstGeom>
            <a:noFill/>
            <a:ln>
              <a:noFill/>
            </a:ln>
          </p:spPr>
        </p:pic>
        <p:pic>
          <p:nvPicPr>
            <p:cNvPr id="215" name="Google Shape;215;p8" descr="http://icons.iconarchive.com/icons/aha-soft/software/256/user-group-icon.png"/>
            <p:cNvPicPr preferRelativeResize="0"/>
            <p:nvPr/>
          </p:nvPicPr>
          <p:blipFill rotWithShape="1">
            <a:blip r:embed="rId4">
              <a:alphaModFix/>
            </a:blip>
            <a:srcRect/>
            <a:stretch/>
          </p:blipFill>
          <p:spPr>
            <a:xfrm>
              <a:off x="7582587" y="1843227"/>
              <a:ext cx="1357599" cy="1245518"/>
            </a:xfrm>
            <a:prstGeom prst="rect">
              <a:avLst/>
            </a:prstGeom>
            <a:noFill/>
            <a:ln>
              <a:noFill/>
            </a:ln>
          </p:spPr>
        </p:pic>
        <p:cxnSp>
          <p:nvCxnSpPr>
            <p:cNvPr id="216" name="Google Shape;216;p8"/>
            <p:cNvCxnSpPr/>
            <p:nvPr/>
          </p:nvCxnSpPr>
          <p:spPr>
            <a:xfrm rot="10800000">
              <a:off x="6349386" y="2470246"/>
              <a:ext cx="1196219" cy="3021"/>
            </a:xfrm>
            <a:prstGeom prst="straightConnector1">
              <a:avLst/>
            </a:prstGeom>
            <a:noFill/>
            <a:ln w="38100" cap="flat" cmpd="sng">
              <a:solidFill>
                <a:schemeClr val="dk1"/>
              </a:solidFill>
              <a:prstDash val="dash"/>
              <a:round/>
              <a:headEnd type="none" w="sm" len="sm"/>
              <a:tailEnd type="stealth" w="lg" len="lg"/>
            </a:ln>
            <a:effectLst>
              <a:outerShdw blurRad="40000" dist="23000" dir="5400000" rotWithShape="0">
                <a:srgbClr val="000000">
                  <a:alpha val="34901"/>
                </a:srgbClr>
              </a:outerShdw>
            </a:effectLst>
          </p:spPr>
        </p:cxnSp>
        <p:cxnSp>
          <p:nvCxnSpPr>
            <p:cNvPr id="217" name="Google Shape;217;p8"/>
            <p:cNvCxnSpPr/>
            <p:nvPr/>
          </p:nvCxnSpPr>
          <p:spPr>
            <a:xfrm rot="5400000">
              <a:off x="3848127" y="2750121"/>
              <a:ext cx="1095730" cy="1809"/>
            </a:xfrm>
            <a:prstGeom prst="straightConnector1">
              <a:avLst/>
            </a:prstGeom>
            <a:noFill/>
            <a:ln w="38100" cap="flat" cmpd="sng">
              <a:solidFill>
                <a:schemeClr val="dk1"/>
              </a:solidFill>
              <a:prstDash val="dash"/>
              <a:round/>
              <a:headEnd type="none" w="sm" len="sm"/>
              <a:tailEnd type="stealth" w="lg" len="lg"/>
            </a:ln>
            <a:effectLst>
              <a:outerShdw blurRad="40000" dist="23000" dir="5400000" rotWithShape="0">
                <a:srgbClr val="000000">
                  <a:alpha val="34901"/>
                </a:srgbClr>
              </a:outerShdw>
            </a:effectLst>
          </p:spPr>
        </p:cxnSp>
        <p:cxnSp>
          <p:nvCxnSpPr>
            <p:cNvPr id="218" name="Google Shape;218;p8"/>
            <p:cNvCxnSpPr/>
            <p:nvPr/>
          </p:nvCxnSpPr>
          <p:spPr>
            <a:xfrm rot="5400000">
              <a:off x="5125331" y="2750121"/>
              <a:ext cx="1095730" cy="1809"/>
            </a:xfrm>
            <a:prstGeom prst="straightConnector1">
              <a:avLst/>
            </a:prstGeom>
            <a:noFill/>
            <a:ln w="38100" cap="flat" cmpd="sng">
              <a:solidFill>
                <a:schemeClr val="dk1"/>
              </a:solidFill>
              <a:prstDash val="dash"/>
              <a:round/>
              <a:headEnd type="none" w="sm" len="sm"/>
              <a:tailEnd type="stealth" w="lg" len="lg"/>
            </a:ln>
            <a:effectLst>
              <a:outerShdw blurRad="40000" dist="23000" dir="5400000" rotWithShape="0">
                <a:srgbClr val="000000">
                  <a:alpha val="34901"/>
                </a:srgbClr>
              </a:outerShdw>
            </a:effectLst>
          </p:spPr>
        </p:cxnSp>
        <p:cxnSp>
          <p:nvCxnSpPr>
            <p:cNvPr id="219" name="Google Shape;219;p8"/>
            <p:cNvCxnSpPr/>
            <p:nvPr/>
          </p:nvCxnSpPr>
          <p:spPr>
            <a:xfrm rot="5400000">
              <a:off x="2546191" y="2732415"/>
              <a:ext cx="1095730" cy="1809"/>
            </a:xfrm>
            <a:prstGeom prst="straightConnector1">
              <a:avLst/>
            </a:prstGeom>
            <a:noFill/>
            <a:ln w="38100" cap="flat" cmpd="sng">
              <a:solidFill>
                <a:schemeClr val="dk1"/>
              </a:solidFill>
              <a:prstDash val="dash"/>
              <a:round/>
              <a:headEnd type="none" w="sm" len="sm"/>
              <a:tailEnd type="stealth" w="lg" len="lg"/>
            </a:ln>
            <a:effectLst>
              <a:outerShdw blurRad="40000" dist="23000" dir="5400000" rotWithShape="0">
                <a:srgbClr val="000000">
                  <a:alpha val="34901"/>
                </a:srgbClr>
              </a:outerShdw>
            </a:effectLst>
          </p:spPr>
        </p:cxnSp>
      </p:grpSp>
      <p:sp>
        <p:nvSpPr>
          <p:cNvPr id="220" name="Google Shape;220;p8"/>
          <p:cNvSpPr txBox="1"/>
          <p:nvPr/>
        </p:nvSpPr>
        <p:spPr>
          <a:xfrm>
            <a:off x="1301659" y="1758499"/>
            <a:ext cx="7118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660066"/>
                </a:solidFill>
                <a:latin typeface="Times New Roman"/>
                <a:ea typeface="Times New Roman"/>
                <a:cs typeface="Times New Roman"/>
                <a:sym typeface="Times New Roman"/>
              </a:rPr>
              <a:t>SM</a:t>
            </a:r>
            <a:endParaRPr sz="1800" b="1" i="1">
              <a:solidFill>
                <a:srgbClr val="660066"/>
              </a:solidFill>
              <a:latin typeface="Times New Roman"/>
              <a:ea typeface="Times New Roman"/>
              <a:cs typeface="Times New Roman"/>
              <a:sym typeface="Times New Roman"/>
            </a:endParaRPr>
          </a:p>
        </p:txBody>
      </p:sp>
      <p:sp>
        <p:nvSpPr>
          <p:cNvPr id="221" name="Google Shape;221;p8"/>
          <p:cNvSpPr txBox="1"/>
          <p:nvPr/>
        </p:nvSpPr>
        <p:spPr>
          <a:xfrm>
            <a:off x="8089279" y="1481525"/>
            <a:ext cx="7118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0000"/>
                </a:solidFill>
                <a:latin typeface="Times New Roman"/>
                <a:ea typeface="Times New Roman"/>
                <a:cs typeface="Times New Roman"/>
                <a:sym typeface="Times New Roman"/>
              </a:rPr>
              <a:t>AMT</a:t>
            </a:r>
            <a:endParaRPr sz="1800" b="1" i="1">
              <a:solidFill>
                <a:srgbClr val="FF0000"/>
              </a:solidFill>
              <a:latin typeface="Times New Roman"/>
              <a:ea typeface="Times New Roman"/>
              <a:cs typeface="Times New Roman"/>
              <a:sym typeface="Times New Roman"/>
            </a:endParaRPr>
          </a:p>
        </p:txBody>
      </p:sp>
      <p:sp>
        <p:nvSpPr>
          <p:cNvPr id="222" name="Google Shape;222;p8"/>
          <p:cNvSpPr txBox="1"/>
          <p:nvPr/>
        </p:nvSpPr>
        <p:spPr>
          <a:xfrm>
            <a:off x="598503" y="3392931"/>
            <a:ext cx="7955411" cy="1631216"/>
          </a:xfrm>
          <a:prstGeom prst="rect">
            <a:avLst/>
          </a:prstGeom>
          <a:solidFill>
            <a:schemeClr val="lt1"/>
          </a:solid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IM1:    I </a:t>
            </a:r>
            <a:r>
              <a:rPr lang="en-US" sz="2000" b="1">
                <a:solidFill>
                  <a:srgbClr val="00B050"/>
                </a:solidFill>
                <a:latin typeface="Times New Roman"/>
                <a:ea typeface="Times New Roman"/>
                <a:cs typeface="Times New Roman"/>
                <a:sym typeface="Times New Roman"/>
              </a:rPr>
              <a:t>don't like </a:t>
            </a:r>
            <a:r>
              <a:rPr lang="en-US" sz="2000">
                <a:solidFill>
                  <a:schemeClr val="dk1"/>
                </a:solidFill>
                <a:latin typeface="Times New Roman"/>
                <a:ea typeface="Times New Roman"/>
                <a:cs typeface="Times New Roman"/>
                <a:sym typeface="Times New Roman"/>
              </a:rPr>
              <a:t>that I have to go to the </a:t>
            </a:r>
            <a:r>
              <a:rPr lang="en-US" sz="2000">
                <a:solidFill>
                  <a:srgbClr val="000000"/>
                </a:solidFill>
                <a:latin typeface="Times New Roman"/>
                <a:ea typeface="Times New Roman"/>
                <a:cs typeface="Times New Roman"/>
                <a:sym typeface="Times New Roman"/>
              </a:rPr>
              <a:t>emergency room </a:t>
            </a:r>
            <a:r>
              <a:rPr lang="en-US" sz="2000">
                <a:solidFill>
                  <a:schemeClr val="dk1"/>
                </a:solidFill>
                <a:latin typeface="Times New Roman"/>
                <a:ea typeface="Times New Roman"/>
                <a:cs typeface="Times New Roman"/>
                <a:sym typeface="Times New Roman"/>
              </a:rPr>
              <a:t>again.</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IM2:    I'm so</a:t>
            </a:r>
            <a:r>
              <a:rPr lang="en-US" sz="2000" b="1">
                <a:solidFill>
                  <a:schemeClr val="dk1"/>
                </a:solidFill>
                <a:latin typeface="Times New Roman"/>
                <a:ea typeface="Times New Roman"/>
                <a:cs typeface="Times New Roman"/>
                <a:sym typeface="Times New Roman"/>
              </a:rPr>
              <a:t> </a:t>
            </a:r>
            <a:r>
              <a:rPr lang="en-US" sz="2000" b="1">
                <a:solidFill>
                  <a:srgbClr val="00B050"/>
                </a:solidFill>
                <a:latin typeface="Times New Roman"/>
                <a:ea typeface="Times New Roman"/>
                <a:cs typeface="Times New Roman"/>
                <a:sym typeface="Times New Roman"/>
              </a:rPr>
              <a:t>unhappy</a:t>
            </a:r>
            <a:r>
              <a:rPr lang="en-US" sz="2000" b="1">
                <a:solidFill>
                  <a:srgbClr val="FF0000"/>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that I am going back to the </a:t>
            </a:r>
            <a:r>
              <a:rPr lang="en-US" sz="2000">
                <a:solidFill>
                  <a:srgbClr val="000000"/>
                </a:solidFill>
                <a:latin typeface="Times New Roman"/>
                <a:ea typeface="Times New Roman"/>
                <a:cs typeface="Times New Roman"/>
                <a:sym typeface="Times New Roman"/>
              </a:rPr>
              <a:t>emergency room.</a:t>
            </a:r>
            <a:r>
              <a:rPr lang="en-US" sz="200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IM3:    I </a:t>
            </a:r>
            <a:r>
              <a:rPr lang="en-US" sz="2000">
                <a:solidFill>
                  <a:srgbClr val="000000"/>
                </a:solidFill>
                <a:latin typeface="Times New Roman"/>
                <a:ea typeface="Times New Roman"/>
                <a:cs typeface="Times New Roman"/>
                <a:sym typeface="Times New Roman"/>
              </a:rPr>
              <a:t>am so</a:t>
            </a:r>
            <a:r>
              <a:rPr lang="en-US" sz="2000" b="1">
                <a:solidFill>
                  <a:srgbClr val="FF0000"/>
                </a:solidFill>
                <a:latin typeface="Times New Roman"/>
                <a:ea typeface="Times New Roman"/>
                <a:cs typeface="Times New Roman"/>
                <a:sym typeface="Times New Roman"/>
              </a:rPr>
              <a:t> </a:t>
            </a:r>
            <a:r>
              <a:rPr lang="en-US" sz="2000" b="1">
                <a:solidFill>
                  <a:srgbClr val="00B050"/>
                </a:solidFill>
                <a:latin typeface="Times New Roman"/>
                <a:ea typeface="Times New Roman"/>
                <a:cs typeface="Times New Roman"/>
                <a:sym typeface="Times New Roman"/>
              </a:rPr>
              <a:t>upset</a:t>
            </a:r>
            <a:r>
              <a:rPr lang="en-US" sz="2000" b="1">
                <a:solidFill>
                  <a:srgbClr val="FF0000"/>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that I have to return to </a:t>
            </a:r>
            <a:r>
              <a:rPr lang="en-US" sz="2000">
                <a:solidFill>
                  <a:srgbClr val="000000"/>
                </a:solidFill>
                <a:latin typeface="Times New Roman"/>
                <a:ea typeface="Times New Roman"/>
                <a:cs typeface="Times New Roman"/>
                <a:sym typeface="Times New Roman"/>
              </a:rPr>
              <a:t>the emergency room.</a:t>
            </a:r>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IM4:  …</a:t>
            </a:r>
            <a:endParaRPr sz="20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rgbClr val="000000"/>
                </a:solidFill>
                <a:latin typeface="Times New Roman"/>
                <a:ea typeface="Times New Roman"/>
                <a:cs typeface="Times New Roman"/>
                <a:sym typeface="Times New Roman"/>
              </a:rPr>
              <a:t>IM5: ….</a:t>
            </a:r>
            <a:endParaRPr/>
          </a:p>
        </p:txBody>
      </p:sp>
      <p:sp>
        <p:nvSpPr>
          <p:cNvPr id="223" name="Google Shape;223;p8"/>
          <p:cNvSpPr txBox="1"/>
          <p:nvPr/>
        </p:nvSpPr>
        <p:spPr>
          <a:xfrm>
            <a:off x="190500" y="5157177"/>
            <a:ext cx="8884365" cy="1631216"/>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Use the SM – IM dataset as parallel corpus to identify Semantically Opposite (SO) words (</a:t>
            </a:r>
            <a:r>
              <a:rPr lang="en-US" sz="2000" b="1" i="1" u="none" strike="noStrike" cap="none">
                <a:solidFill>
                  <a:srgbClr val="660066"/>
                </a:solidFill>
                <a:latin typeface="Times New Roman"/>
                <a:ea typeface="Times New Roman"/>
                <a:cs typeface="Times New Roman"/>
                <a:sym typeface="Times New Roman"/>
              </a:rPr>
              <a:t>happy</a:t>
            </a:r>
            <a:r>
              <a:rPr lang="en-US" sz="2000" b="0" i="0" u="none" strike="noStrike" cap="none">
                <a:solidFill>
                  <a:srgbClr val="008000"/>
                </a:solidFill>
                <a:latin typeface="Times New Roman"/>
                <a:ea typeface="Times New Roman"/>
                <a:cs typeface="Times New Roman"/>
                <a:sym typeface="Times New Roman"/>
              </a:rPr>
              <a:t> </a:t>
            </a:r>
            <a:r>
              <a:rPr lang="en-US" sz="2000" b="0" i="0" u="none" strike="noStrike" cap="none">
                <a:solidFill>
                  <a:schemeClr val="dk1"/>
                </a:solidFill>
                <a:latin typeface="Times New Roman"/>
                <a:ea typeface="Times New Roman"/>
                <a:cs typeface="Times New Roman"/>
                <a:sym typeface="Times New Roman"/>
              </a:rPr>
              <a:t>&lt;-&gt; </a:t>
            </a:r>
            <a:r>
              <a:rPr lang="en-US" sz="2000" b="1" i="1" u="none" strike="noStrike" cap="none">
                <a:solidFill>
                  <a:srgbClr val="00B050"/>
                </a:solidFill>
                <a:latin typeface="Times New Roman"/>
                <a:ea typeface="Times New Roman"/>
                <a:cs typeface="Times New Roman"/>
                <a:sym typeface="Times New Roman"/>
              </a:rPr>
              <a:t>upset</a:t>
            </a:r>
            <a:r>
              <a:rPr lang="en-US" sz="2000" b="1" i="1" u="none" strike="noStrike" cap="none">
                <a:solidFill>
                  <a:srgbClr val="000000"/>
                </a:solidFill>
                <a:latin typeface="Times New Roman"/>
                <a:ea typeface="Times New Roman"/>
                <a:cs typeface="Times New Roman"/>
                <a:sym typeface="Times New Roman"/>
              </a:rPr>
              <a:t>, …)</a:t>
            </a:r>
            <a:r>
              <a:rPr lang="en-US" sz="2000" b="0" i="0" u="none" strike="noStrike" cap="none">
                <a:solidFill>
                  <a:schemeClr val="dk1"/>
                </a:solidFill>
                <a:latin typeface="Times New Roman"/>
                <a:ea typeface="Times New Roman"/>
                <a:cs typeface="Times New Roman"/>
                <a:sym typeface="Times New Roman"/>
              </a:rPr>
              <a:t> via monolingual alignment (Barzilay&amp;McKeown, 2001) – the rest of the phrases are mostly the same words</a:t>
            </a:r>
            <a:endParaRPr/>
          </a:p>
          <a:p>
            <a:pPr marL="0" marR="0" lvl="1" indent="0" algn="l" rtl="0">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Use the </a:t>
            </a:r>
            <a:r>
              <a:rPr lang="en-US" sz="2000" b="1" i="1" u="none" strike="noStrike" cap="none">
                <a:solidFill>
                  <a:srgbClr val="FF0000"/>
                </a:solidFill>
                <a:latin typeface="Times New Roman"/>
                <a:ea typeface="Times New Roman"/>
                <a:cs typeface="Times New Roman"/>
                <a:sym typeface="Times New Roman"/>
              </a:rPr>
              <a:t>semantically opposite</a:t>
            </a:r>
            <a:r>
              <a:rPr lang="en-US" sz="2000" b="0" i="0" u="none" strike="noStrike" cap="none">
                <a:solidFill>
                  <a:srgbClr val="FF0000"/>
                </a:solidFill>
                <a:latin typeface="Times New Roman"/>
                <a:ea typeface="Times New Roman"/>
                <a:cs typeface="Times New Roman"/>
                <a:sym typeface="Times New Roman"/>
              </a:rPr>
              <a:t> </a:t>
            </a:r>
            <a:r>
              <a:rPr lang="en-US" sz="2000" b="0" i="0" u="none" strike="noStrike" cap="none">
                <a:solidFill>
                  <a:schemeClr val="dk1"/>
                </a:solidFill>
                <a:latin typeface="Times New Roman"/>
                <a:ea typeface="Times New Roman"/>
                <a:cs typeface="Times New Roman"/>
                <a:sym typeface="Times New Roman"/>
              </a:rPr>
              <a:t>pairs to extract</a:t>
            </a:r>
            <a:r>
              <a:rPr lang="en-US" sz="2000" b="0" i="0" u="none" strike="noStrike" cap="none">
                <a:solidFill>
                  <a:srgbClr val="FF0000"/>
                </a:solidFill>
                <a:latin typeface="Times New Roman"/>
                <a:ea typeface="Times New Roman"/>
                <a:cs typeface="Times New Roman"/>
                <a:sym typeface="Times New Roman"/>
              </a:rPr>
              <a:t> target words </a:t>
            </a:r>
            <a:r>
              <a:rPr lang="en-US" sz="2000" b="0" i="0" u="none" strike="noStrike" cap="none">
                <a:solidFill>
                  <a:schemeClr val="dk1"/>
                </a:solidFill>
                <a:latin typeface="Times New Roman"/>
                <a:ea typeface="Times New Roman"/>
                <a:cs typeface="Times New Roman"/>
                <a:sym typeface="Times New Roman"/>
              </a:rPr>
              <a:t>(`happy’, `love’, `yeah’) in original utterance.</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title"/>
          </p:nvPr>
        </p:nvSpPr>
        <p:spPr>
          <a:xfrm>
            <a:off x="0" y="11058"/>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chemeClr val="dk1"/>
                </a:solidFill>
              </a:rPr>
              <a:t>Target and Data Collection</a:t>
            </a:r>
            <a:endParaRPr sz="3600">
              <a:solidFill>
                <a:schemeClr val="dk1"/>
              </a:solidFill>
            </a:endParaRPr>
          </a:p>
        </p:txBody>
      </p:sp>
      <p:sp>
        <p:nvSpPr>
          <p:cNvPr id="230" name="Google Shape;230;p9"/>
          <p:cNvSpPr txBox="1">
            <a:spLocks noGrp="1"/>
          </p:cNvSpPr>
          <p:nvPr>
            <p:ph type="body" idx="1"/>
          </p:nvPr>
        </p:nvSpPr>
        <p:spPr>
          <a:xfrm>
            <a:off x="340746" y="1417638"/>
            <a:ext cx="8863399" cy="493871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Times New Roman"/>
              <a:buChar char="•"/>
            </a:pPr>
            <a:r>
              <a:rPr lang="en-US"/>
              <a:t>Extracted 70 targets via alignment</a:t>
            </a:r>
            <a:endParaRPr/>
          </a:p>
          <a:p>
            <a:pPr marL="342900" lvl="0" indent="-342900" algn="l" rtl="0">
              <a:spcBef>
                <a:spcPts val="560"/>
              </a:spcBef>
              <a:spcAft>
                <a:spcPts val="0"/>
              </a:spcAft>
              <a:buClr>
                <a:schemeClr val="dk1"/>
              </a:buClr>
              <a:buSzPts val="2800"/>
              <a:buFont typeface="Times New Roman"/>
              <a:buChar char="•"/>
            </a:pPr>
            <a:r>
              <a:rPr lang="en-US"/>
              <a:t>Using Twitter APIs, </a:t>
            </a:r>
            <a:r>
              <a:rPr lang="en-US">
                <a:solidFill>
                  <a:srgbClr val="FF0000"/>
                </a:solidFill>
              </a:rPr>
              <a:t>collected training data </a:t>
            </a:r>
            <a:r>
              <a:rPr lang="en-US"/>
              <a:t>for </a:t>
            </a:r>
            <a:r>
              <a:rPr lang="en-US" b="1"/>
              <a:t>each target</a:t>
            </a:r>
            <a:endParaRPr/>
          </a:p>
          <a:p>
            <a:pPr marL="742950" lvl="1" indent="-285750" algn="l" rtl="0">
              <a:spcBef>
                <a:spcPts val="560"/>
              </a:spcBef>
              <a:spcAft>
                <a:spcPts val="0"/>
              </a:spcAft>
              <a:buClr>
                <a:schemeClr val="dk1"/>
              </a:buClr>
              <a:buSzPts val="2800"/>
              <a:buFont typeface="Noto Sans Symbols"/>
              <a:buChar char="✔"/>
            </a:pPr>
            <a:r>
              <a:rPr lang="en-US" b="1" i="1">
                <a:solidFill>
                  <a:srgbClr val="660066"/>
                </a:solidFill>
              </a:rPr>
              <a:t>Sarcastic</a:t>
            </a:r>
            <a:r>
              <a:rPr lang="en-US"/>
              <a:t> (#sarcasm, #sarcastic)</a:t>
            </a:r>
            <a:endParaRPr/>
          </a:p>
          <a:p>
            <a:pPr marL="742950" lvl="1" indent="-285750" algn="l" rtl="0">
              <a:spcBef>
                <a:spcPts val="560"/>
              </a:spcBef>
              <a:spcAft>
                <a:spcPts val="0"/>
              </a:spcAft>
              <a:buClr>
                <a:schemeClr val="dk1"/>
              </a:buClr>
              <a:buSzPts val="2800"/>
              <a:buFont typeface="Noto Sans Symbols"/>
              <a:buChar char="✔"/>
            </a:pPr>
            <a:r>
              <a:rPr lang="en-US" b="1" i="1">
                <a:solidFill>
                  <a:srgbClr val="008000"/>
                </a:solidFill>
              </a:rPr>
              <a:t>Literal</a:t>
            </a:r>
            <a:r>
              <a:rPr lang="en-US"/>
              <a:t> (labeled with sentiment hashtags: e.g., #enjoy, #sad)</a:t>
            </a:r>
            <a:endParaRPr/>
          </a:p>
          <a:p>
            <a:pPr marL="342900" lvl="0" indent="-165100" algn="l" rtl="0">
              <a:spcBef>
                <a:spcPts val="560"/>
              </a:spcBef>
              <a:spcAft>
                <a:spcPts val="0"/>
              </a:spcAft>
              <a:buClr>
                <a:schemeClr val="dk1"/>
              </a:buClr>
              <a:buSzPts val="2800"/>
              <a:buFont typeface="Times New Roman"/>
              <a:buNone/>
            </a:pPr>
            <a:endParaRPr/>
          </a:p>
          <a:p>
            <a:pPr marL="342900" lvl="0" indent="-165100" algn="l" rtl="0">
              <a:spcBef>
                <a:spcPts val="560"/>
              </a:spcBef>
              <a:spcAft>
                <a:spcPts val="0"/>
              </a:spcAft>
              <a:buClr>
                <a:schemeClr val="dk1"/>
              </a:buClr>
              <a:buSzPts val="2800"/>
              <a:buFont typeface="Times New Roman"/>
              <a:buNone/>
            </a:pPr>
            <a:endParaRPr/>
          </a:p>
          <a:p>
            <a:pPr marL="342900" lvl="0" indent="-342900" algn="l" rtl="0">
              <a:spcBef>
                <a:spcPts val="560"/>
              </a:spcBef>
              <a:spcAft>
                <a:spcPts val="0"/>
              </a:spcAft>
              <a:buClr>
                <a:schemeClr val="dk1"/>
              </a:buClr>
              <a:buSzPts val="2800"/>
              <a:buFont typeface="Times New Roman"/>
              <a:buChar char="•"/>
            </a:pPr>
            <a:r>
              <a:rPr lang="en-US"/>
              <a:t>Size of training data varies per target word from 427 (`mature’) to 26,802 (`love’)</a:t>
            </a:r>
            <a:endParaRPr/>
          </a:p>
          <a:p>
            <a:pPr marL="457200" lvl="1" indent="0" algn="l" rtl="0">
              <a:spcBef>
                <a:spcPts val="560"/>
              </a:spcBef>
              <a:spcAft>
                <a:spcPts val="0"/>
              </a:spcAft>
              <a:buClr>
                <a:schemeClr val="dk1"/>
              </a:buClr>
              <a:buSzPts val="2800"/>
              <a:buFont typeface="Times New Roman"/>
              <a:buNone/>
            </a:pPr>
            <a:endParaRPr/>
          </a:p>
        </p:txBody>
      </p:sp>
      <p:sp>
        <p:nvSpPr>
          <p:cNvPr id="231" name="Google Shape;231;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32" name="Google Shape;232;p9"/>
          <p:cNvSpPr txBox="1"/>
          <p:nvPr/>
        </p:nvSpPr>
        <p:spPr>
          <a:xfrm>
            <a:off x="1099681" y="4271784"/>
            <a:ext cx="7070156"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Times New Roman"/>
                <a:ea typeface="Times New Roman"/>
                <a:cs typeface="Times New Roman"/>
                <a:sym typeface="Times New Roman"/>
              </a:rPr>
              <a:t>The market index is falling greatly. What a </a:t>
            </a:r>
            <a:r>
              <a:rPr lang="en-US" sz="1800" b="1" i="1">
                <a:solidFill>
                  <a:srgbClr val="660066"/>
                </a:solidFill>
                <a:latin typeface="Times New Roman"/>
                <a:ea typeface="Times New Roman"/>
                <a:cs typeface="Times New Roman"/>
                <a:sym typeface="Times New Roman"/>
              </a:rPr>
              <a:t>happy</a:t>
            </a:r>
            <a:r>
              <a:rPr lang="en-US" sz="1800" i="1">
                <a:solidFill>
                  <a:schemeClr val="dk1"/>
                </a:solidFill>
                <a:latin typeface="Times New Roman"/>
                <a:ea typeface="Times New Roman"/>
                <a:cs typeface="Times New Roman"/>
                <a:sym typeface="Times New Roman"/>
              </a:rPr>
              <a:t> Christmas #sarcasm</a:t>
            </a:r>
            <a:endParaRPr sz="1800" i="1">
              <a:solidFill>
                <a:schemeClr val="dk1"/>
              </a:solidFill>
              <a:latin typeface="Times New Roman"/>
              <a:ea typeface="Times New Roman"/>
              <a:cs typeface="Times New Roman"/>
              <a:sym typeface="Times New Roman"/>
            </a:endParaRPr>
          </a:p>
        </p:txBody>
      </p:sp>
      <p:sp>
        <p:nvSpPr>
          <p:cNvPr id="233" name="Google Shape;233;p9"/>
          <p:cNvSpPr txBox="1"/>
          <p:nvPr/>
        </p:nvSpPr>
        <p:spPr>
          <a:xfrm>
            <a:off x="1099681" y="4729576"/>
            <a:ext cx="7587119"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008000"/>
                </a:solidFill>
                <a:latin typeface="Times New Roman"/>
                <a:ea typeface="Times New Roman"/>
                <a:cs typeface="Times New Roman"/>
                <a:sym typeface="Times New Roman"/>
              </a:rPr>
              <a:t>happy </a:t>
            </a:r>
            <a:r>
              <a:rPr lang="en-US" sz="1800" i="1">
                <a:solidFill>
                  <a:schemeClr val="dk1"/>
                </a:solidFill>
                <a:latin typeface="Times New Roman"/>
                <a:ea typeface="Times New Roman"/>
                <a:cs typeface="Times New Roman"/>
                <a:sym typeface="Times New Roman"/>
              </a:rPr>
              <a:t>christmas eve ... new haircut ready for new year !!! #christmaseve #enjoy</a:t>
            </a:r>
            <a:endParaRPr/>
          </a:p>
        </p:txBody>
      </p:sp>
    </p:spTree>
  </p:cSld>
  <p:clrMapOvr>
    <a:masterClrMapping/>
  </p:clrMapOvr>
</p:sld>
</file>

<file path=ppt/theme/theme1.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5429</Words>
  <Application>Microsoft Macintosh PowerPoint</Application>
  <PresentationFormat>On-screen Show (4:3)</PresentationFormat>
  <Paragraphs>854</Paragraphs>
  <Slides>68</Slides>
  <Notes>68</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Noto Sans Symbols</vt:lpstr>
      <vt:lpstr>Times New Roman</vt:lpstr>
      <vt:lpstr>LSA17-course</vt:lpstr>
      <vt:lpstr>Sarcasm</vt:lpstr>
      <vt:lpstr>PowerPoint Presentation</vt:lpstr>
      <vt:lpstr>Understanding People’s Attitudes is Important</vt:lpstr>
      <vt:lpstr>Verbal Irony/Sarcasm</vt:lpstr>
      <vt:lpstr>Verbal Irony/Sarcasm</vt:lpstr>
      <vt:lpstr>Sarcasm as Figurative Language</vt:lpstr>
      <vt:lpstr>Key Issues to be Addressed</vt:lpstr>
      <vt:lpstr>Crowdsourcing Experiments</vt:lpstr>
      <vt:lpstr>Target and Data Collection</vt:lpstr>
      <vt:lpstr>Classify Sarcastic vs. Literal Uses</vt:lpstr>
      <vt:lpstr>Classification Approach</vt:lpstr>
      <vt:lpstr>Details on Word Embedding</vt:lpstr>
      <vt:lpstr>Accuracy Results</vt:lpstr>
      <vt:lpstr>Sarcasm:  Modeling Conversation Context </vt:lpstr>
      <vt:lpstr>Sarcasm Analysis</vt:lpstr>
      <vt:lpstr>Sarcasm Analysis</vt:lpstr>
      <vt:lpstr>Modeling Conversation Context [Ghosh, Fabbri, Muresan 2017; 2018]</vt:lpstr>
      <vt:lpstr>Twitter Example</vt:lpstr>
      <vt:lpstr>Discussion Forum Example</vt:lpstr>
      <vt:lpstr>Discussion Forum Example</vt:lpstr>
      <vt:lpstr>Data and Annotations</vt:lpstr>
      <vt:lpstr>Data aInternet Argument Corpusv2 ([Oraby et al, 2016], Discussion forum</vt:lpstr>
      <vt:lpstr>PowerPoint Presentation</vt:lpstr>
      <vt:lpstr>Data anReddit Corpus ([Khodak et al. 2017], Discussion forum)d Annotations</vt:lpstr>
      <vt:lpstr>RQ1: Can Conversational Context Help in Sarcasm Detection?</vt:lpstr>
      <vt:lpstr>Computational Models</vt:lpstr>
      <vt:lpstr>PowerPoint Presentation</vt:lpstr>
      <vt:lpstr>Computational Models</vt:lpstr>
      <vt:lpstr>PowerPoint Presentation</vt:lpstr>
      <vt:lpstr>Results: Prior Turn </vt:lpstr>
      <vt:lpstr>Results: Prior Turn </vt:lpstr>
      <vt:lpstr>Results: Prior Turn </vt:lpstr>
      <vt:lpstr>Results: Cross-Corpora Training</vt:lpstr>
      <vt:lpstr>Results: Cross-corpora training</vt:lpstr>
      <vt:lpstr>Results: Prior + Succeeding Turn</vt:lpstr>
      <vt:lpstr>Results: Prior + Succeeding Turn</vt:lpstr>
      <vt:lpstr>Train and Test on (larger) IAC+v2</vt:lpstr>
      <vt:lpstr>Error Analysis</vt:lpstr>
      <vt:lpstr>RQ2: Can we Identify What Part of the Context Triggers the Sarcastic Reply?Experiment</vt:lpstr>
      <vt:lpstr>PowerPoint Presentation</vt:lpstr>
      <vt:lpstr>PowerPoint Presentation</vt:lpstr>
      <vt:lpstr>Crowd-sourcing 2</vt:lpstr>
      <vt:lpstr>PowerPoint Presentation</vt:lpstr>
      <vt:lpstr>Attention Weights</vt:lpstr>
      <vt:lpstr>Conclusion</vt:lpstr>
      <vt:lpstr>Current/Future Work</vt:lpstr>
      <vt:lpstr>Twitter Emojis</vt:lpstr>
      <vt:lpstr>PowerPoint Presentation</vt:lpstr>
      <vt:lpstr>Sarcasm in Spoken Language</vt:lpstr>
      <vt:lpstr>Spoken Sarcasm Corpora</vt:lpstr>
      <vt:lpstr>Definition</vt:lpstr>
      <vt:lpstr>Yeah right: Sarcasm Recognition for Spoken Dialogue Systems (Tepperman, Traum, &amp; Narayanan (2006)) </vt:lpstr>
      <vt:lpstr>Contextual Cues</vt:lpstr>
      <vt:lpstr>PowerPoint Presentation</vt:lpstr>
      <vt:lpstr>Objective Cues</vt:lpstr>
      <vt:lpstr>Prosodic Cues</vt:lpstr>
      <vt:lpstr>Spectral Features</vt:lpstr>
      <vt:lpstr>Methods</vt:lpstr>
      <vt:lpstr>Results</vt:lpstr>
      <vt:lpstr>Conclusions</vt:lpstr>
      <vt:lpstr>Problems and Possibilities</vt:lpstr>
      <vt:lpstr>Do you Agree?</vt:lpstr>
      <vt:lpstr>“Sure, I did the Right Thing”: A System for Sarcasm Detection in Speech (Rakov and Rosenberg, 2013) </vt:lpstr>
      <vt:lpstr>Perceptions of Sarcastic Speech Survey</vt:lpstr>
      <vt:lpstr>Features</vt:lpstr>
      <vt:lpstr>PowerPoint Presentation</vt:lpstr>
      <vt:lpstr>Results</vt:lpstr>
      <vt:lpstr>How would you Improve Sarcasm Detection in Speech?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Sarcasm</dc:title>
  <dc:creator>Microsoft Office User</dc:creator>
  <cp:lastModifiedBy>Julia H</cp:lastModifiedBy>
  <cp:revision>1</cp:revision>
  <dcterms:created xsi:type="dcterms:W3CDTF">2020-04-03T16:04:03Z</dcterms:created>
  <dcterms:modified xsi:type="dcterms:W3CDTF">2021-12-19T16:46:37Z</dcterms:modified>
</cp:coreProperties>
</file>