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5143500" cx="9144000"/>
  <p:notesSz cx="6858000" cy="9144000"/>
  <p:embeddedFontLst>
    <p:embeddedFont>
      <p:font typeface="Google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A5B549-15BC-4052-B8A0-708E9135ED67}">
  <a:tblStyle styleId="{5FA5B549-15BC-4052-B8A0-708E9135ED6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0F9D32E-0CD1-4EDC-852D-EDE21936629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GoogleSans-boldItalic.fntdata"/><Relationship Id="rId72" Type="http://schemas.openxmlformats.org/officeDocument/2006/relationships/font" Target="fonts/GoogleSans-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GoogleSans-bold.fntdata"/><Relationship Id="rId70" Type="http://schemas.openxmlformats.org/officeDocument/2006/relationships/font" Target="fonts/GoogleSans-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vatar-creator.googleplex.com/" TargetMode="External"/><Relationship Id="rId3" Type="http://schemas.openxmlformats.org/officeDocument/2006/relationships/hyperlink" Target="https://drive.google.com/corp/drive/folders/0B5BGWoMfa49QfnRTdEdnN0FwWVJocjNlUjVXbTY4Q2JVM2tibTdlYnZzNnBHLWc1d1o0MjQ"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7362c9db76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7362c9db76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7362c9db76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17362c9db76_0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7362c9db76_0_2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7362c9db76_0_3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
        <p:nvSpPr>
          <p:cNvPr id="163" name="Google Shape;163;g17362c9db76_0_3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g17362c9db76_0_3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1200"/>
              <a:buFont typeface="Calibri"/>
              <a:buNone/>
            </a:pPr>
            <a:r>
              <a:rPr lang="en"/>
              <a:t>2 </a:t>
            </a:r>
            <a:r>
              <a:rPr lang="en">
                <a:latin typeface="Arial"/>
                <a:ea typeface="Arial"/>
                <a:cs typeface="Arial"/>
                <a:sym typeface="Arial"/>
              </a:rPr>
              <a:t>‘</a:t>
            </a:r>
            <a:r>
              <a:rPr b="1" i="1" lang="en"/>
              <a:t>top</a:t>
            </a:r>
            <a:r>
              <a:rPr lang="en">
                <a:latin typeface="Arial"/>
                <a:ea typeface="Arial"/>
                <a:cs typeface="Arial"/>
                <a:sym typeface="Arial"/>
              </a:rPr>
              <a:t> </a:t>
            </a:r>
            <a:r>
              <a:rPr lang="en">
                <a:solidFill>
                  <a:srgbClr val="FF0000"/>
                </a:solidFill>
              </a:rPr>
              <a:t>charismatic</a:t>
            </a:r>
            <a:r>
              <a:rPr lang="en">
                <a:latin typeface="Arial"/>
                <a:ea typeface="Arial"/>
                <a:cs typeface="Arial"/>
                <a:sym typeface="Arial"/>
              </a:rPr>
              <a:t>’</a:t>
            </a:r>
            <a:r>
              <a:rPr lang="en"/>
              <a:t>, 2 </a:t>
            </a:r>
            <a:r>
              <a:rPr lang="en">
                <a:latin typeface="Arial"/>
                <a:ea typeface="Arial"/>
                <a:cs typeface="Arial"/>
                <a:sym typeface="Arial"/>
              </a:rPr>
              <a:t>‘</a:t>
            </a:r>
            <a:r>
              <a:rPr b="1" i="1" lang="en"/>
              <a:t>bottom least </a:t>
            </a:r>
            <a:r>
              <a:rPr lang="en">
                <a:solidFill>
                  <a:srgbClr val="FF0000"/>
                </a:solidFill>
              </a:rPr>
              <a:t>charismatic</a:t>
            </a:r>
            <a:r>
              <a:rPr lang="en">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
              <a:t>Time for first study: avg. 1.5 hrs, min 45m, max ~3hrs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7362c9db76_0_4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17362c9db76_0_4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17362c9db76_0_4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7362c9db76_0_4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7362c9db76_0_4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17362c9db76_0_4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7362c9db76_0_4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7362c9db76_0_4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17362c9db76_0_4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7362c9db76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17362c9db76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t>
            </a:r>
            <a:endParaRPr/>
          </a:p>
        </p:txBody>
      </p:sp>
      <p:sp>
        <p:nvSpPr>
          <p:cNvPr id="204" name="Google Shape;204;g17362c9db76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7362c9db76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17362c9db76_0_4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Mean ratings of charisma may be significantly lower for non-native speakers but still positively correlated</a:t>
            </a:r>
            <a:endParaRPr/>
          </a:p>
        </p:txBody>
      </p:sp>
      <p:sp>
        <p:nvSpPr>
          <p:cNvPr id="211" name="Google Shape;211;g17362c9db76_0_4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7362c9db76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17362c9db76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17362c9db76_0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7362c9db76_0_4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7362c9db76_0_4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17362c9db76_0_4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4f6b1fde3b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f6b1fde3b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makes people attractive to each other.</a:t>
            </a:r>
            <a:endParaRPr/>
          </a:p>
          <a:p>
            <a:pPr indent="-298450" lvl="0" marL="457200" rtl="0" algn="l">
              <a:spcBef>
                <a:spcPts val="0"/>
              </a:spcBef>
              <a:spcAft>
                <a:spcPts val="0"/>
              </a:spcAft>
              <a:buSzPts val="1100"/>
              <a:buAutoNum type="arabicPeriod"/>
            </a:pPr>
            <a:r>
              <a:rPr lang="en"/>
              <a:t>Specific qualities of the perceived</a:t>
            </a:r>
            <a:endParaRPr/>
          </a:p>
          <a:p>
            <a:pPr indent="-298450" lvl="0" marL="457200" rtl="0" algn="l">
              <a:spcBef>
                <a:spcPts val="0"/>
              </a:spcBef>
              <a:spcAft>
                <a:spcPts val="0"/>
              </a:spcAft>
              <a:buSzPts val="1100"/>
              <a:buAutoNum type="arabicPeriod"/>
            </a:pPr>
            <a:r>
              <a:rPr lang="en"/>
              <a:t>Context </a:t>
            </a:r>
            <a:endParaRPr/>
          </a:p>
          <a:p>
            <a:pPr indent="-298450" lvl="0" marL="457200" rtl="0" algn="l">
              <a:spcBef>
                <a:spcPts val="0"/>
              </a:spcBef>
              <a:spcAft>
                <a:spcPts val="0"/>
              </a:spcAft>
              <a:buSzPts val="1100"/>
              <a:buAutoNum type="arabicPeriod"/>
            </a:pPr>
            <a:r>
              <a:rPr lang="en"/>
              <a:t>Message</a:t>
            </a:r>
            <a:endParaRPr/>
          </a:p>
          <a:p>
            <a:pPr indent="-298450" lvl="0" marL="457200" rtl="0" algn="l">
              <a:spcBef>
                <a:spcPts val="0"/>
              </a:spcBef>
              <a:spcAft>
                <a:spcPts val="0"/>
              </a:spcAft>
              <a:buSzPts val="1100"/>
              <a:buAutoNum type="arabicPeriod"/>
            </a:pPr>
            <a:r>
              <a:rPr lang="en"/>
              <a:t>Specific qualities of the perceiver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Made with https://avatar-creator.googleplex.com/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6fcf7e2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6fcf7e2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7362c9db76_0_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17362c9db76_0_5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17362c9db76_0_5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7362c9db76_0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17362c9db76_0_5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TF-IDF: term frequency (in document X)  vs. inverse document frequency (over many other documents)</a:t>
            </a:r>
            <a:endParaRPr/>
          </a:p>
          <a:p>
            <a:pPr indent="0" lvl="0" marL="0" rtl="0" algn="l">
              <a:spcBef>
                <a:spcPts val="0"/>
              </a:spcBef>
              <a:spcAft>
                <a:spcPts val="0"/>
              </a:spcAft>
              <a:buNone/>
            </a:pPr>
            <a:r>
              <a:rPr lang="en"/>
              <a:t>Analysis using Weka’s SVM (SMO)</a:t>
            </a:r>
            <a:endParaRPr/>
          </a:p>
          <a:p>
            <a:pPr indent="0" lvl="0" marL="0" rtl="0" algn="l">
              <a:spcBef>
                <a:spcPts val="0"/>
              </a:spcBef>
              <a:spcAft>
                <a:spcPts val="0"/>
              </a:spcAft>
              <a:buNone/>
            </a:pPr>
            <a:r>
              <a:rPr lang="en"/>
              <a:t>Relative value of each speaker using Weka’s chi squared feature analysis</a:t>
            </a:r>
            <a:endParaRPr/>
          </a:p>
        </p:txBody>
      </p:sp>
      <p:sp>
        <p:nvSpPr>
          <p:cNvPr id="246" name="Google Shape;246;g17362c9db76_0_5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7362c9db76_0_6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7362c9db76_0_6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17362c9db76_0_6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7362c9db76_0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17362c9db76_0_6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baselines used for by-debate classification are calculated from the most common result (a Democrat win) divided by the total number of data points. (25 debates)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Predicted Accuracy (baseline for debate:  democrats win/# datapoints; for debater: 50/50) and significance (p value: calculated by a binomial significance test was above chance for debates but not debaters)</a:t>
            </a:r>
            <a:endParaRPr/>
          </a:p>
          <a:p>
            <a:pPr indent="0" lvl="0" marL="0" rtl="0" algn="l">
              <a:spcBef>
                <a:spcPts val="0"/>
              </a:spcBef>
              <a:spcAft>
                <a:spcPts val="0"/>
              </a:spcAft>
              <a:buNone/>
            </a:pPr>
            <a:r>
              <a:rPr lang="en"/>
              <a:t>Not so great but small data and interesting study</a:t>
            </a:r>
            <a:endParaRPr/>
          </a:p>
        </p:txBody>
      </p:sp>
      <p:sp>
        <p:nvSpPr>
          <p:cNvPr id="260" name="Google Shape;260;g17362c9db76_0_6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7362c9db76_0_6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17362c9db76_0_6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When candidates sound too “typical” they are less successful</a:t>
            </a:r>
            <a:endParaRPr/>
          </a:p>
        </p:txBody>
      </p:sp>
      <p:sp>
        <p:nvSpPr>
          <p:cNvPr id="269" name="Google Shape;269;g17362c9db76_0_6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7362c9db76_0_6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17362c9db76_0_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7362c9db76_0_6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17362c9db76_0_6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7362c9db76_0_6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17362c9db76_0_6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Different primaries since incumbent for the party or not</a:t>
            </a:r>
            <a:endParaRPr/>
          </a:p>
        </p:txBody>
      </p:sp>
      <p:sp>
        <p:nvSpPr>
          <p:cNvPr id="289" name="Google Shape;289;g17362c9db76_0_6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7362c9db76_0_6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7362c9db76_0_6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50620b071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0620b071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talk we’re only discussing vocal attractiveness.</a:t>
            </a:r>
            <a:endParaRPr/>
          </a:p>
          <a:p>
            <a:pPr indent="0" lvl="0" marL="0" rtl="0" algn="l">
              <a:spcBef>
                <a:spcPts val="0"/>
              </a:spcBef>
              <a:spcAft>
                <a:spcPts val="0"/>
              </a:spcAft>
              <a:buNone/>
            </a:pPr>
            <a:r>
              <a:rPr lang="en"/>
              <a:t>What makes a voice attractive.</a:t>
            </a:r>
            <a:endParaRPr/>
          </a:p>
          <a:p>
            <a:pPr indent="0" lvl="0" marL="0" rtl="0" algn="l">
              <a:spcBef>
                <a:spcPts val="0"/>
              </a:spcBef>
              <a:spcAft>
                <a:spcPts val="0"/>
              </a:spcAft>
              <a:buNone/>
            </a:pPr>
            <a:r>
              <a:rPr lang="en"/>
              <a:t>Even more, we’re only going to be talking about prosody -- so what is said rather than how it is said.</a:t>
            </a:r>
            <a:endParaRPr/>
          </a:p>
          <a:p>
            <a:pPr indent="0" lvl="0" marL="0" rtl="0" algn="l">
              <a:spcBef>
                <a:spcPts val="0"/>
              </a:spcBef>
              <a:spcAft>
                <a:spcPts val="0"/>
              </a:spcAft>
              <a:buNone/>
            </a:pPr>
            <a:r>
              <a:rPr lang="en"/>
              <a:t>Made with </a:t>
            </a:r>
            <a:r>
              <a:rPr lang="en" u="sng">
                <a:solidFill>
                  <a:schemeClr val="hlink"/>
                </a:solidFill>
                <a:hlinkClick r:id="rId2"/>
              </a:rPr>
              <a:t>https://avatar-creator.googleplex.com/</a:t>
            </a:r>
            <a:endParaRPr/>
          </a:p>
          <a:p>
            <a:pPr indent="0" lvl="0" marL="0" rtl="0" algn="l">
              <a:spcBef>
                <a:spcPts val="0"/>
              </a:spcBef>
              <a:spcAft>
                <a:spcPts val="0"/>
              </a:spcAft>
              <a:buNone/>
            </a:pPr>
            <a:r>
              <a:rPr lang="en"/>
              <a:t>Microphone icon from here: </a:t>
            </a:r>
            <a:r>
              <a:rPr lang="en" u="sng">
                <a:solidFill>
                  <a:schemeClr val="hlink"/>
                </a:solidFill>
                <a:hlinkClick r:id="rId3"/>
              </a:rPr>
              <a:t>https://drive.google.com/corp/drive/folders/0B5BGWoMfa49QfnRTdEdnN0FwWVJocjNlUjVXbTY4Q2JVM2tibTdlYnZzNnBHLWc1d1o0MjQ</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7362c9db76_0_6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7362c9db76_0_6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7362c9db76_0_6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7362c9db76_0_6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7362c9db76_0_6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7362c9db76_0_6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Correlates here are higher values – when 2 variables (e.g. democrats and “Insight” words move in the same direction, increase or decrease</a:t>
            </a:r>
            <a:endParaRPr/>
          </a:p>
        </p:txBody>
      </p:sp>
      <p:sp>
        <p:nvSpPr>
          <p:cNvPr id="314" name="Google Shape;314;g17362c9db76_0_6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7362c9db76_0_6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7362c9db76_0_6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7362c9db76_0_6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17362c9db76_0_6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7362c9db76_0_6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17362c9db76_0_6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7362c9db76_0_6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17362c9db76_0_6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7362c9db76_0_6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7362c9db76_0_6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4f6b1fde3b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f6b1fde3b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4ff994f2a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ff994f2a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4ff994f2a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ff994f2a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4ff994f2a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4ff994f2a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4ff994f2a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4ff994f2a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4f6b1fde3b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4f6b1fde3b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4ff994f2a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4ff994f2a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4f6b1fde3b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f6b1fde3b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7362c9db76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17362c9db76_0_7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7362c9db76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17362c9db76_0_7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7362c9db76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7362c9db76_0_8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7362c9db76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17362c9db76_0_8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7362c9db76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17362c9db76_0_8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ff994f2a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ff994f2a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7362c9db76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17362c9db76_0_8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7362c9db76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17362c9db76_0_8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7362c9db76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17362c9db76_0_8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4ff994f2a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ff994f2a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4ff994f2a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4ff994f2a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4f6b1fde3b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4f6b1fde3b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4ff994f2a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4ff994f2a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4ff994f2a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4ff994f2a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4ff994f2a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ff994f2a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4ff994f2a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4ff994f2a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7362c9db7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17362c9db7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436562" lvl="0" marL="436562" rtl="0" algn="l">
              <a:spcBef>
                <a:spcPts val="0"/>
              </a:spcBef>
              <a:spcAft>
                <a:spcPts val="0"/>
              </a:spcAft>
              <a:buClr>
                <a:schemeClr val="dk1"/>
              </a:buClr>
              <a:buSzPts val="1200"/>
              <a:buFont typeface="Calibri"/>
              <a:buAutoNum type="arabicParenBoth"/>
            </a:pPr>
            <a:r>
              <a:rPr lang="en" sz="1200">
                <a:solidFill>
                  <a:schemeClr val="dk1"/>
                </a:solidFill>
                <a:latin typeface="Calibri"/>
                <a:ea typeface="Calibri"/>
                <a:cs typeface="Calibri"/>
                <a:sym typeface="Calibri"/>
              </a:rPr>
              <a:t>using characteristics of charismatic speech in text- to-speech synthesis can make a computer-generated voice more trustworthy</a:t>
            </a:r>
            <a:endParaRPr/>
          </a:p>
          <a:p>
            <a:pPr indent="-436562" lvl="0" marL="436562" rtl="0" algn="l">
              <a:spcBef>
                <a:spcPts val="0"/>
              </a:spcBef>
              <a:spcAft>
                <a:spcPts val="0"/>
              </a:spcAft>
              <a:buClr>
                <a:schemeClr val="dk1"/>
              </a:buClr>
              <a:buSzPts val="1200"/>
              <a:buFont typeface="Calibri"/>
              <a:buAutoNum type="arabicParenBoth"/>
            </a:pPr>
            <a:r>
              <a:rPr lang="en" sz="1200">
                <a:solidFill>
                  <a:schemeClr val="dk1"/>
                </a:solidFill>
                <a:latin typeface="Calibri"/>
                <a:ea typeface="Calibri"/>
                <a:cs typeface="Calibri"/>
                <a:sym typeface="Calibri"/>
              </a:rPr>
              <a:t>practicing with acoustic feedback can make humans speak more charismatically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4ff994f2a3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4ff994f2a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4ff994f2a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ff994f2a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4ff994f2a3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4ff994f2a3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4ff994f2a3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4ff994f2a3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4ff994f2a3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4ff994f2a3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4f6b1fde3b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f6b1fde3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7362c9db76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7362c9db76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7362c9db76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7362c9db76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09600" y="266700"/>
            <a:ext cx="7772400" cy="6954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2" name="Google Shape;52;p13"/>
          <p:cNvSpPr txBox="1"/>
          <p:nvPr>
            <p:ph idx="1" type="body"/>
          </p:nvPr>
        </p:nvSpPr>
        <p:spPr>
          <a:xfrm>
            <a:off x="685800" y="1104900"/>
            <a:ext cx="7772400" cy="3467100"/>
          </a:xfrm>
          <a:prstGeom prst="rect">
            <a:avLst/>
          </a:prstGeom>
          <a:noFill/>
          <a:ln>
            <a:noFill/>
          </a:ln>
        </p:spPr>
        <p:txBody>
          <a:bodyPr anchorCtr="0" anchor="t" bIns="34275" lIns="68575" spcFirstLastPara="1" rIns="68575" wrap="square" tIns="34275">
            <a:noAutofit/>
          </a:bodyPr>
          <a:lstStyle>
            <a:lvl1pPr indent="-317500" lvl="0" marL="457200" rtl="0" algn="l">
              <a:spcBef>
                <a:spcPts val="300"/>
              </a:spcBef>
              <a:spcAft>
                <a:spcPts val="0"/>
              </a:spcAft>
              <a:buClr>
                <a:schemeClr val="dk1"/>
              </a:buClr>
              <a:buSzPts val="1400"/>
              <a:buChar char="●"/>
              <a:defRPr/>
            </a:lvl1pPr>
            <a:lvl2pPr indent="-317500" lvl="1" marL="914400" rtl="0" algn="l">
              <a:spcBef>
                <a:spcPts val="300"/>
              </a:spcBef>
              <a:spcAft>
                <a:spcPts val="0"/>
              </a:spcAft>
              <a:buClr>
                <a:schemeClr val="dk1"/>
              </a:buClr>
              <a:buSzPts val="1400"/>
              <a:buChar char="○"/>
              <a:defRPr/>
            </a:lvl2pPr>
            <a:lvl3pPr indent="-317500" lvl="2" marL="1371600" rtl="0" algn="l">
              <a:spcBef>
                <a:spcPts val="300"/>
              </a:spcBef>
              <a:spcAft>
                <a:spcPts val="0"/>
              </a:spcAft>
              <a:buClr>
                <a:schemeClr val="dk1"/>
              </a:buClr>
              <a:buSzPts val="1400"/>
              <a:buChar char="■"/>
              <a:defRPr/>
            </a:lvl3pPr>
            <a:lvl4pPr indent="-317500" lvl="3" marL="1828800" rtl="0" algn="l">
              <a:spcBef>
                <a:spcPts val="300"/>
              </a:spcBef>
              <a:spcAft>
                <a:spcPts val="0"/>
              </a:spcAft>
              <a:buClr>
                <a:schemeClr val="dk1"/>
              </a:buClr>
              <a:buSzPts val="1400"/>
              <a:buChar char="●"/>
              <a:defRPr/>
            </a:lvl4pPr>
            <a:lvl5pPr indent="-317500" lvl="4" marL="2286000" rtl="0" algn="l">
              <a:spcBef>
                <a:spcPts val="300"/>
              </a:spcBef>
              <a:spcAft>
                <a:spcPts val="0"/>
              </a:spcAft>
              <a:buClr>
                <a:schemeClr val="dk1"/>
              </a:buClr>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300"/>
              </a:spcBef>
              <a:spcAft>
                <a:spcPts val="0"/>
              </a:spcAft>
              <a:buClr>
                <a:schemeClr val="dk1"/>
              </a:buClr>
              <a:buSzPts val="1400"/>
              <a:buChar char="●"/>
              <a:defRPr/>
            </a:lvl7pPr>
            <a:lvl8pPr indent="-317500" lvl="7" marL="3657600" rtl="0" algn="l">
              <a:spcBef>
                <a:spcPts val="300"/>
              </a:spcBef>
              <a:spcAft>
                <a:spcPts val="0"/>
              </a:spcAft>
              <a:buClr>
                <a:schemeClr val="dk1"/>
              </a:buClr>
              <a:buSzPts val="1400"/>
              <a:buChar char="○"/>
              <a:defRPr/>
            </a:lvl8pPr>
            <a:lvl9pPr indent="-317500" lvl="8" marL="4114800" rtl="0" algn="l">
              <a:spcBef>
                <a:spcPts val="300"/>
              </a:spcBef>
              <a:spcAft>
                <a:spcPts val="0"/>
              </a:spcAft>
              <a:buClr>
                <a:schemeClr val="dk1"/>
              </a:buClr>
              <a:buSzPts val="1400"/>
              <a:buChar char="■"/>
              <a:defRPr/>
            </a:lvl9pPr>
          </a:lstStyle>
          <a:p/>
        </p:txBody>
      </p:sp>
      <p:sp>
        <p:nvSpPr>
          <p:cNvPr id="53" name="Google Shape;53;p13"/>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rtl="0" algn="r">
              <a:spcBef>
                <a:spcPts val="0"/>
              </a:spcBef>
              <a:buNone/>
              <a:defRPr sz="1100">
                <a:solidFill>
                  <a:schemeClr val="dk1"/>
                </a:solidFill>
                <a:latin typeface="Times New Roman"/>
                <a:ea typeface="Times New Roman"/>
                <a:cs typeface="Times New Roman"/>
                <a:sym typeface="Times New Roman"/>
              </a:defRPr>
            </a:lvl1pPr>
            <a:lvl2pPr indent="0" lvl="1" marL="0" rtl="0" algn="r">
              <a:spcBef>
                <a:spcPts val="0"/>
              </a:spcBef>
              <a:buNone/>
              <a:defRPr sz="1100">
                <a:solidFill>
                  <a:schemeClr val="dk1"/>
                </a:solidFill>
                <a:latin typeface="Times New Roman"/>
                <a:ea typeface="Times New Roman"/>
                <a:cs typeface="Times New Roman"/>
                <a:sym typeface="Times New Roman"/>
              </a:defRPr>
            </a:lvl2pPr>
            <a:lvl3pPr indent="0" lvl="2" marL="0" rtl="0" algn="r">
              <a:spcBef>
                <a:spcPts val="0"/>
              </a:spcBef>
              <a:buNone/>
              <a:defRPr sz="1100">
                <a:solidFill>
                  <a:schemeClr val="dk1"/>
                </a:solidFill>
                <a:latin typeface="Times New Roman"/>
                <a:ea typeface="Times New Roman"/>
                <a:cs typeface="Times New Roman"/>
                <a:sym typeface="Times New Roman"/>
              </a:defRPr>
            </a:lvl3pPr>
            <a:lvl4pPr indent="0" lvl="3" marL="0" rtl="0" algn="r">
              <a:spcBef>
                <a:spcPts val="0"/>
              </a:spcBef>
              <a:buNone/>
              <a:defRPr sz="1100">
                <a:solidFill>
                  <a:schemeClr val="dk1"/>
                </a:solidFill>
                <a:latin typeface="Times New Roman"/>
                <a:ea typeface="Times New Roman"/>
                <a:cs typeface="Times New Roman"/>
                <a:sym typeface="Times New Roman"/>
              </a:defRPr>
            </a:lvl4pPr>
            <a:lvl5pPr indent="0" lvl="4" marL="0" rtl="0" algn="r">
              <a:spcBef>
                <a:spcPts val="0"/>
              </a:spcBef>
              <a:buNone/>
              <a:defRPr sz="1100">
                <a:solidFill>
                  <a:schemeClr val="dk1"/>
                </a:solidFill>
                <a:latin typeface="Times New Roman"/>
                <a:ea typeface="Times New Roman"/>
                <a:cs typeface="Times New Roman"/>
                <a:sym typeface="Times New Roman"/>
              </a:defRPr>
            </a:lvl5pPr>
            <a:lvl6pPr indent="0" lvl="5" marL="0" rtl="0" algn="r">
              <a:spcBef>
                <a:spcPts val="0"/>
              </a:spcBef>
              <a:buNone/>
              <a:defRPr sz="1100">
                <a:solidFill>
                  <a:schemeClr val="dk1"/>
                </a:solidFill>
                <a:latin typeface="Times New Roman"/>
                <a:ea typeface="Times New Roman"/>
                <a:cs typeface="Times New Roman"/>
                <a:sym typeface="Times New Roman"/>
              </a:defRPr>
            </a:lvl6pPr>
            <a:lvl7pPr indent="0" lvl="6" marL="0" rtl="0" algn="r">
              <a:spcBef>
                <a:spcPts val="0"/>
              </a:spcBef>
              <a:buNone/>
              <a:defRPr sz="1100">
                <a:solidFill>
                  <a:schemeClr val="dk1"/>
                </a:solidFill>
                <a:latin typeface="Times New Roman"/>
                <a:ea typeface="Times New Roman"/>
                <a:cs typeface="Times New Roman"/>
                <a:sym typeface="Times New Roman"/>
              </a:defRPr>
            </a:lvl7pPr>
            <a:lvl8pPr indent="0" lvl="7" marL="0" rtl="0" algn="r">
              <a:spcBef>
                <a:spcPts val="0"/>
              </a:spcBef>
              <a:buNone/>
              <a:defRPr sz="1100">
                <a:solidFill>
                  <a:schemeClr val="dk1"/>
                </a:solidFill>
                <a:latin typeface="Times New Roman"/>
                <a:ea typeface="Times New Roman"/>
                <a:cs typeface="Times New Roman"/>
                <a:sym typeface="Times New Roman"/>
              </a:defRPr>
            </a:lvl8pPr>
            <a:lvl9pPr indent="0" lvl="8" marL="0" rtl="0" algn="r">
              <a:spcBef>
                <a:spcPts val="0"/>
              </a:spcBef>
              <a:buNone/>
              <a:defRPr sz="11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56" name="Shape 56"/>
        <p:cNvGrpSpPr/>
        <p:nvPr/>
      </p:nvGrpSpPr>
      <p:grpSpPr>
        <a:xfrm>
          <a:off x="0" y="0"/>
          <a:ext cx="0" cy="0"/>
          <a:chOff x="0" y="0"/>
          <a:chExt cx="0" cy="0"/>
        </a:xfrm>
      </p:grpSpPr>
      <p:sp>
        <p:nvSpPr>
          <p:cNvPr id="57" name="Google Shape;57;p14"/>
          <p:cNvSpPr txBox="1"/>
          <p:nvPr>
            <p:ph type="title"/>
          </p:nvPr>
        </p:nvSpPr>
        <p:spPr>
          <a:xfrm>
            <a:off x="609600" y="266700"/>
            <a:ext cx="7772400" cy="6954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8" name="Google Shape;58;p14"/>
          <p:cNvSpPr txBox="1"/>
          <p:nvPr>
            <p:ph idx="10" type="dt"/>
          </p:nvPr>
        </p:nvSpPr>
        <p:spPr>
          <a:xfrm>
            <a:off x="685800" y="4686300"/>
            <a:ext cx="1905000" cy="3429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4"/>
          <p:cNvSpPr txBox="1"/>
          <p:nvPr>
            <p:ph idx="11" type="ftr"/>
          </p:nvPr>
        </p:nvSpPr>
        <p:spPr>
          <a:xfrm>
            <a:off x="3124200" y="4686300"/>
            <a:ext cx="2895600" cy="342900"/>
          </a:xfrm>
          <a:prstGeom prst="rect">
            <a:avLst/>
          </a:prstGeom>
          <a:noFill/>
          <a:ln>
            <a:noFill/>
          </a:ln>
        </p:spPr>
        <p:txBody>
          <a:bodyPr anchorCtr="0" anchor="t"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4"/>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lvl1pPr indent="0" lvl="0" marL="0" rtl="0" algn="r">
              <a:spcBef>
                <a:spcPts val="0"/>
              </a:spcBef>
              <a:buNone/>
              <a:defRPr sz="1100">
                <a:solidFill>
                  <a:schemeClr val="dk1"/>
                </a:solidFill>
                <a:latin typeface="Times New Roman"/>
                <a:ea typeface="Times New Roman"/>
                <a:cs typeface="Times New Roman"/>
                <a:sym typeface="Times New Roman"/>
              </a:defRPr>
            </a:lvl1pPr>
            <a:lvl2pPr indent="0" lvl="1" marL="0" rtl="0" algn="r">
              <a:spcBef>
                <a:spcPts val="0"/>
              </a:spcBef>
              <a:buNone/>
              <a:defRPr sz="1100">
                <a:solidFill>
                  <a:schemeClr val="dk1"/>
                </a:solidFill>
                <a:latin typeface="Times New Roman"/>
                <a:ea typeface="Times New Roman"/>
                <a:cs typeface="Times New Roman"/>
                <a:sym typeface="Times New Roman"/>
              </a:defRPr>
            </a:lvl2pPr>
            <a:lvl3pPr indent="0" lvl="2" marL="0" rtl="0" algn="r">
              <a:spcBef>
                <a:spcPts val="0"/>
              </a:spcBef>
              <a:buNone/>
              <a:defRPr sz="1100">
                <a:solidFill>
                  <a:schemeClr val="dk1"/>
                </a:solidFill>
                <a:latin typeface="Times New Roman"/>
                <a:ea typeface="Times New Roman"/>
                <a:cs typeface="Times New Roman"/>
                <a:sym typeface="Times New Roman"/>
              </a:defRPr>
            </a:lvl3pPr>
            <a:lvl4pPr indent="0" lvl="3" marL="0" rtl="0" algn="r">
              <a:spcBef>
                <a:spcPts val="0"/>
              </a:spcBef>
              <a:buNone/>
              <a:defRPr sz="1100">
                <a:solidFill>
                  <a:schemeClr val="dk1"/>
                </a:solidFill>
                <a:latin typeface="Times New Roman"/>
                <a:ea typeface="Times New Roman"/>
                <a:cs typeface="Times New Roman"/>
                <a:sym typeface="Times New Roman"/>
              </a:defRPr>
            </a:lvl4pPr>
            <a:lvl5pPr indent="0" lvl="4" marL="0" rtl="0" algn="r">
              <a:spcBef>
                <a:spcPts val="0"/>
              </a:spcBef>
              <a:buNone/>
              <a:defRPr sz="1100">
                <a:solidFill>
                  <a:schemeClr val="dk1"/>
                </a:solidFill>
                <a:latin typeface="Times New Roman"/>
                <a:ea typeface="Times New Roman"/>
                <a:cs typeface="Times New Roman"/>
                <a:sym typeface="Times New Roman"/>
              </a:defRPr>
            </a:lvl5pPr>
            <a:lvl6pPr indent="0" lvl="5" marL="0" rtl="0" algn="r">
              <a:spcBef>
                <a:spcPts val="0"/>
              </a:spcBef>
              <a:buNone/>
              <a:defRPr sz="1100">
                <a:solidFill>
                  <a:schemeClr val="dk1"/>
                </a:solidFill>
                <a:latin typeface="Times New Roman"/>
                <a:ea typeface="Times New Roman"/>
                <a:cs typeface="Times New Roman"/>
                <a:sym typeface="Times New Roman"/>
              </a:defRPr>
            </a:lvl6pPr>
            <a:lvl7pPr indent="0" lvl="6" marL="0" rtl="0" algn="r">
              <a:spcBef>
                <a:spcPts val="0"/>
              </a:spcBef>
              <a:buNone/>
              <a:defRPr sz="1100">
                <a:solidFill>
                  <a:schemeClr val="dk1"/>
                </a:solidFill>
                <a:latin typeface="Times New Roman"/>
                <a:ea typeface="Times New Roman"/>
                <a:cs typeface="Times New Roman"/>
                <a:sym typeface="Times New Roman"/>
              </a:defRPr>
            </a:lvl7pPr>
            <a:lvl8pPr indent="0" lvl="7" marL="0" rtl="0" algn="r">
              <a:spcBef>
                <a:spcPts val="0"/>
              </a:spcBef>
              <a:buNone/>
              <a:defRPr sz="1100">
                <a:solidFill>
                  <a:schemeClr val="dk1"/>
                </a:solidFill>
                <a:latin typeface="Times New Roman"/>
                <a:ea typeface="Times New Roman"/>
                <a:cs typeface="Times New Roman"/>
                <a:sym typeface="Times New Roman"/>
              </a:defRPr>
            </a:lvl8pPr>
            <a:lvl9pPr indent="0" lvl="8" marL="0" rtl="0" algn="r">
              <a:spcBef>
                <a:spcPts val="0"/>
              </a:spcBef>
              <a:buNone/>
              <a:defRPr sz="11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5"/>
          <p:cNvSpPr txBox="1"/>
          <p:nvPr>
            <p:ph type="title"/>
          </p:nvPr>
        </p:nvSpPr>
        <p:spPr>
          <a:xfrm>
            <a:off x="609600" y="266700"/>
            <a:ext cx="7772400" cy="695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3" name="Google Shape;63;p15"/>
          <p:cNvSpPr txBox="1"/>
          <p:nvPr>
            <p:ph idx="1" type="body"/>
          </p:nvPr>
        </p:nvSpPr>
        <p:spPr>
          <a:xfrm>
            <a:off x="685800" y="1104900"/>
            <a:ext cx="3810000" cy="3467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64" name="Google Shape;64;p15"/>
          <p:cNvSpPr txBox="1"/>
          <p:nvPr>
            <p:ph idx="2" type="body"/>
          </p:nvPr>
        </p:nvSpPr>
        <p:spPr>
          <a:xfrm>
            <a:off x="4648200" y="1104900"/>
            <a:ext cx="3810000" cy="3467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65" name="Google Shape;65;p15"/>
          <p:cNvSpPr txBox="1"/>
          <p:nvPr>
            <p:ph idx="10" type="dt"/>
          </p:nvPr>
        </p:nvSpPr>
        <p:spPr>
          <a:xfrm>
            <a:off x="685800" y="4686300"/>
            <a:ext cx="1905000" cy="342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1" type="ftr"/>
          </p:nvPr>
        </p:nvSpPr>
        <p:spPr>
          <a:xfrm>
            <a:off x="3124200" y="4686300"/>
            <a:ext cx="2895600" cy="3429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5"/>
          <p:cNvSpPr txBox="1"/>
          <p:nvPr>
            <p:ph idx="12" type="sldNum"/>
          </p:nvPr>
        </p:nvSpPr>
        <p:spPr>
          <a:xfrm>
            <a:off x="6553200" y="4686300"/>
            <a:ext cx="1905000" cy="342900"/>
          </a:xfrm>
          <a:prstGeom prst="rect">
            <a:avLst/>
          </a:prstGeom>
          <a:noFill/>
          <a:ln>
            <a:noFill/>
          </a:ln>
        </p:spPr>
        <p:txBody>
          <a:bodyPr anchorCtr="0" anchor="t" bIns="45700" lIns="91425" spcFirstLastPara="1" rIns="91425" wrap="square" tIns="45700">
            <a:noAutofit/>
          </a:bodyPr>
          <a:lstStyle>
            <a:lvl1pPr indent="0" lvl="0" marL="0" rtl="0" algn="r">
              <a:spcBef>
                <a:spcPts val="0"/>
              </a:spcBef>
              <a:buNone/>
              <a:defRPr sz="1400">
                <a:solidFill>
                  <a:schemeClr val="dk1"/>
                </a:solidFill>
                <a:latin typeface="Times New Roman"/>
                <a:ea typeface="Times New Roman"/>
                <a:cs typeface="Times New Roman"/>
                <a:sym typeface="Times New Roman"/>
              </a:defRPr>
            </a:lvl1pPr>
            <a:lvl2pPr indent="0" lvl="1" marL="0" rtl="0" algn="r">
              <a:spcBef>
                <a:spcPts val="0"/>
              </a:spcBef>
              <a:buNone/>
              <a:defRPr sz="1400">
                <a:solidFill>
                  <a:schemeClr val="dk1"/>
                </a:solidFill>
                <a:latin typeface="Times New Roman"/>
                <a:ea typeface="Times New Roman"/>
                <a:cs typeface="Times New Roman"/>
                <a:sym typeface="Times New Roman"/>
              </a:defRPr>
            </a:lvl2pPr>
            <a:lvl3pPr indent="0" lvl="2" marL="0" rtl="0" algn="r">
              <a:spcBef>
                <a:spcPts val="0"/>
              </a:spcBef>
              <a:buNone/>
              <a:defRPr sz="1400">
                <a:solidFill>
                  <a:schemeClr val="dk1"/>
                </a:solidFill>
                <a:latin typeface="Times New Roman"/>
                <a:ea typeface="Times New Roman"/>
                <a:cs typeface="Times New Roman"/>
                <a:sym typeface="Times New Roman"/>
              </a:defRPr>
            </a:lvl3pPr>
            <a:lvl4pPr indent="0" lvl="3" marL="0" rtl="0" algn="r">
              <a:spcBef>
                <a:spcPts val="0"/>
              </a:spcBef>
              <a:buNone/>
              <a:defRPr sz="1400">
                <a:solidFill>
                  <a:schemeClr val="dk1"/>
                </a:solidFill>
                <a:latin typeface="Times New Roman"/>
                <a:ea typeface="Times New Roman"/>
                <a:cs typeface="Times New Roman"/>
                <a:sym typeface="Times New Roman"/>
              </a:defRPr>
            </a:lvl4pPr>
            <a:lvl5pPr indent="0" lvl="4" marL="0" rtl="0" algn="r">
              <a:spcBef>
                <a:spcPts val="0"/>
              </a:spcBef>
              <a:buNone/>
              <a:defRPr sz="1400">
                <a:solidFill>
                  <a:schemeClr val="dk1"/>
                </a:solidFill>
                <a:latin typeface="Times New Roman"/>
                <a:ea typeface="Times New Roman"/>
                <a:cs typeface="Times New Roman"/>
                <a:sym typeface="Times New Roman"/>
              </a:defRPr>
            </a:lvl5pPr>
            <a:lvl6pPr indent="0" lvl="5" marL="0" rtl="0" algn="r">
              <a:spcBef>
                <a:spcPts val="0"/>
              </a:spcBef>
              <a:buNone/>
              <a:defRPr sz="1400">
                <a:solidFill>
                  <a:schemeClr val="dk1"/>
                </a:solidFill>
                <a:latin typeface="Times New Roman"/>
                <a:ea typeface="Times New Roman"/>
                <a:cs typeface="Times New Roman"/>
                <a:sym typeface="Times New Roman"/>
              </a:defRPr>
            </a:lvl6pPr>
            <a:lvl7pPr indent="0" lvl="6" marL="0" rtl="0" algn="r">
              <a:spcBef>
                <a:spcPts val="0"/>
              </a:spcBef>
              <a:buNone/>
              <a:defRPr sz="1400">
                <a:solidFill>
                  <a:schemeClr val="dk1"/>
                </a:solidFill>
                <a:latin typeface="Times New Roman"/>
                <a:ea typeface="Times New Roman"/>
                <a:cs typeface="Times New Roman"/>
                <a:sym typeface="Times New Roman"/>
              </a:defRPr>
            </a:lvl7pPr>
            <a:lvl8pPr indent="0" lvl="7" marL="0" rtl="0" algn="r">
              <a:spcBef>
                <a:spcPts val="0"/>
              </a:spcBef>
              <a:buNone/>
              <a:defRPr sz="1400">
                <a:solidFill>
                  <a:schemeClr val="dk1"/>
                </a:solidFill>
                <a:latin typeface="Times New Roman"/>
                <a:ea typeface="Times New Roman"/>
                <a:cs typeface="Times New Roman"/>
                <a:sym typeface="Times New Roman"/>
              </a:defRPr>
            </a:lvl8pPr>
            <a:lvl9pPr indent="0" lvl="8" marL="0" rtl="0" algn="r">
              <a:spcBef>
                <a:spcPts val="0"/>
              </a:spcBef>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peechsurvey.html"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2.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Vocal Attractiveness</a:t>
            </a:r>
            <a:endParaRPr>
              <a:latin typeface="Google Sans"/>
              <a:ea typeface="Google Sans"/>
              <a:cs typeface="Google Sans"/>
              <a:sym typeface="Google Sans"/>
            </a:endParaRPr>
          </a:p>
          <a:p>
            <a:pPr indent="0" lvl="0" marL="0" rtl="0" algn="ctr">
              <a:spcBef>
                <a:spcPts val="0"/>
              </a:spcBef>
              <a:spcAft>
                <a:spcPts val="0"/>
              </a:spcAft>
              <a:buNone/>
            </a:pPr>
            <a:r>
              <a:rPr lang="en" sz="4400">
                <a:latin typeface="Google Sans"/>
                <a:ea typeface="Google Sans"/>
                <a:cs typeface="Google Sans"/>
                <a:sym typeface="Google Sans"/>
              </a:rPr>
              <a:t>Charisma, Likability and Style</a:t>
            </a:r>
            <a:endParaRPr sz="4400">
              <a:latin typeface="Google Sans"/>
              <a:ea typeface="Google Sans"/>
              <a:cs typeface="Google Sans"/>
              <a:sym typeface="Google Sans"/>
            </a:endParaRPr>
          </a:p>
        </p:txBody>
      </p:sp>
      <p:sp>
        <p:nvSpPr>
          <p:cNvPr id="73" name="Google Shape;73;p16"/>
          <p:cNvSpPr txBox="1"/>
          <p:nvPr>
            <p:ph idx="1" type="subTitle"/>
          </p:nvPr>
        </p:nvSpPr>
        <p:spPr>
          <a:xfrm>
            <a:off x="311700" y="2834125"/>
            <a:ext cx="8520600" cy="145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Andrew Rosenberg</a:t>
            </a:r>
            <a:endParaRPr sz="1800"/>
          </a:p>
          <a:p>
            <a:pPr indent="0" lvl="0" marL="0" rtl="0" algn="ctr">
              <a:spcBef>
                <a:spcPts val="0"/>
              </a:spcBef>
              <a:spcAft>
                <a:spcPts val="0"/>
              </a:spcAft>
              <a:buNone/>
            </a:pPr>
            <a:r>
              <a:rPr lang="en" sz="1800"/>
              <a:t>Columbia University</a:t>
            </a:r>
            <a:endParaRPr sz="1800"/>
          </a:p>
          <a:p>
            <a:pPr indent="0" lvl="0" marL="0" rtl="0" algn="ctr">
              <a:spcBef>
                <a:spcPts val="0"/>
              </a:spcBef>
              <a:spcAft>
                <a:spcPts val="0"/>
              </a:spcAft>
              <a:buNone/>
            </a:pPr>
            <a:r>
              <a:rPr lang="en" sz="1800">
                <a:highlight>
                  <a:srgbClr val="FFFFFF"/>
                </a:highlight>
              </a:rPr>
              <a:t>COMS 6998</a:t>
            </a:r>
            <a:br>
              <a:rPr lang="en" sz="1800">
                <a:highlight>
                  <a:srgbClr val="FFFFFF"/>
                </a:highlight>
              </a:rPr>
            </a:br>
            <a:r>
              <a:rPr lang="en" sz="1800">
                <a:highlight>
                  <a:srgbClr val="FFFFFF"/>
                </a:highlight>
              </a:rPr>
              <a:t>Advanced Topics in Spoken Language Processing</a:t>
            </a:r>
            <a:endParaRPr sz="1800">
              <a:highlight>
                <a:srgbClr val="FFFFFF"/>
              </a:highlight>
            </a:endParaRPr>
          </a:p>
          <a:p>
            <a:pPr indent="0" lvl="0" marL="0" rtl="0" algn="ctr">
              <a:spcBef>
                <a:spcPts val="0"/>
              </a:spcBef>
              <a:spcAft>
                <a:spcPts val="0"/>
              </a:spcAft>
              <a:buNone/>
            </a:pPr>
            <a:r>
              <a:rPr lang="en" sz="1800"/>
              <a:t>October</a:t>
            </a:r>
            <a:r>
              <a:rPr lang="en" sz="1800"/>
              <a:t> 25, 2022</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Charisma</a:t>
            </a:r>
            <a:endParaRPr/>
          </a:p>
        </p:txBody>
      </p:sp>
      <p:sp>
        <p:nvSpPr>
          <p:cNvPr id="153" name="Google Shape;153;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Charming, persuasive, enthusiastic </a:t>
            </a:r>
            <a:r>
              <a:rPr lang="en"/>
              <a:t>and </a:t>
            </a:r>
            <a:r>
              <a:rPr i="1" lang="en"/>
              <a:t>not boring</a:t>
            </a:r>
            <a:r>
              <a:rPr lang="en"/>
              <a:t> are found by both Rosenberg and Hirschberg (2005) and Signorello et al. (2012) despite using US and French subjects.</a:t>
            </a:r>
            <a:endParaRPr/>
          </a:p>
          <a:p>
            <a:pPr indent="0" lvl="0" marL="0" rtl="0" algn="l">
              <a:spcBef>
                <a:spcPts val="1600"/>
              </a:spcBef>
              <a:spcAft>
                <a:spcPts val="0"/>
              </a:spcAft>
              <a:buNone/>
            </a:pPr>
            <a:r>
              <a:rPr lang="en"/>
              <a:t>US: no relationship with </a:t>
            </a:r>
            <a:r>
              <a:rPr i="1" lang="en"/>
              <a:t>threatening </a:t>
            </a:r>
            <a:r>
              <a:rPr lang="en"/>
              <a:t>and </a:t>
            </a:r>
            <a:r>
              <a:rPr i="1" lang="en"/>
              <a:t>anger.</a:t>
            </a:r>
            <a:br>
              <a:rPr i="1" lang="en"/>
            </a:br>
            <a:r>
              <a:rPr lang="en"/>
              <a:t>French: positive correlation with </a:t>
            </a:r>
            <a:r>
              <a:rPr i="1" lang="en"/>
              <a:t>Authoritarian-Threatening </a:t>
            </a:r>
            <a:r>
              <a:rPr lang="en"/>
              <a:t>factor</a:t>
            </a:r>
            <a:endParaRPr/>
          </a:p>
          <a:p>
            <a:pPr indent="0" lvl="0" marL="0" rtl="0" algn="l">
              <a:spcBef>
                <a:spcPts val="1600"/>
              </a:spcBef>
              <a:spcAft>
                <a:spcPts val="1600"/>
              </a:spcAft>
              <a:buNone/>
            </a:pPr>
            <a:r>
              <a:rPr lang="en"/>
              <a:t>Cullen and Harte (2018) developed Overall Speaker Appeal (OSA) as an average rating of </a:t>
            </a:r>
            <a:r>
              <a:rPr i="1" lang="en"/>
              <a:t>charisma, not boring, enthusiastic, inspiring, likeable.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457200" y="200025"/>
            <a:ext cx="5829300" cy="5217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None/>
            </a:pPr>
            <a:r>
              <a:rPr lang="en"/>
              <a:t>What Makes an Individual Charismatic?</a:t>
            </a:r>
            <a:endParaRPr/>
          </a:p>
        </p:txBody>
      </p:sp>
      <p:sp>
        <p:nvSpPr>
          <p:cNvPr id="160" name="Google Shape;160;p26"/>
          <p:cNvSpPr txBox="1"/>
          <p:nvPr>
            <p:ph idx="1" type="body"/>
          </p:nvPr>
        </p:nvSpPr>
        <p:spPr>
          <a:xfrm>
            <a:off x="514350" y="828675"/>
            <a:ext cx="5829300" cy="26004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Message</a:t>
            </a:r>
            <a:r>
              <a:rPr lang="en"/>
              <a:t>?</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Personality</a:t>
            </a:r>
            <a:r>
              <a:rPr lang="en"/>
              <a:t>?</a:t>
            </a:r>
            <a:endParaRPr/>
          </a:p>
          <a:p>
            <a:pPr indent="-247650" lvl="0" marL="254000" rtl="0" algn="l">
              <a:spcBef>
                <a:spcPts val="400"/>
              </a:spcBef>
              <a:spcAft>
                <a:spcPts val="0"/>
              </a:spcAft>
              <a:buClr>
                <a:schemeClr val="dk1"/>
              </a:buClr>
              <a:buSzPts val="2100"/>
              <a:buFont typeface="Times New Roman"/>
              <a:buChar char="●"/>
            </a:pPr>
            <a:r>
              <a:rPr lang="en"/>
              <a:t>Speaking </a:t>
            </a:r>
            <a:r>
              <a:rPr lang="en">
                <a:solidFill>
                  <a:srgbClr val="0070C0"/>
                </a:solidFill>
              </a:rPr>
              <a:t>style</a:t>
            </a:r>
            <a:r>
              <a:rPr lang="en"/>
              <a:t>?</a:t>
            </a:r>
            <a:endParaRPr/>
          </a:p>
          <a:p>
            <a:pPr indent="-247650" lvl="0" marL="254000" rtl="0" algn="l">
              <a:spcBef>
                <a:spcPts val="400"/>
              </a:spcBef>
              <a:spcAft>
                <a:spcPts val="0"/>
              </a:spcAft>
              <a:buClr>
                <a:schemeClr val="dk1"/>
              </a:buClr>
              <a:buSzPts val="2100"/>
              <a:buFont typeface="Times New Roman"/>
              <a:buChar char="●"/>
            </a:pPr>
            <a:r>
              <a:rPr lang="en"/>
              <a:t>What </a:t>
            </a:r>
            <a:r>
              <a:rPr lang="en">
                <a:solidFill>
                  <a:srgbClr val="0070C0"/>
                </a:solidFill>
              </a:rPr>
              <a:t>aspects of speech </a:t>
            </a:r>
            <a:r>
              <a:rPr lang="en"/>
              <a:t>might contribute to the perception of a speaker as </a:t>
            </a:r>
            <a:r>
              <a:rPr b="1" lang="en"/>
              <a:t>charismatic</a:t>
            </a:r>
            <a:r>
              <a:rPr lang="en"/>
              <a:t>?</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Content</a:t>
            </a:r>
            <a:r>
              <a:rPr lang="en"/>
              <a:t> of message?</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Lexico-syntactic</a:t>
            </a:r>
            <a:r>
              <a:rPr lang="en"/>
              <a:t> features?</a:t>
            </a:r>
            <a:endParaRPr/>
          </a:p>
          <a:p>
            <a:pPr indent="-215900" lvl="1" marL="558800" rtl="0" algn="l">
              <a:spcBef>
                <a:spcPts val="400"/>
              </a:spcBef>
              <a:spcAft>
                <a:spcPts val="0"/>
              </a:spcAft>
              <a:buClr>
                <a:schemeClr val="dk1"/>
              </a:buClr>
              <a:buSzPts val="1800"/>
              <a:buFont typeface="Times New Roman"/>
              <a:buChar char="○"/>
            </a:pPr>
            <a:r>
              <a:rPr lang="en"/>
              <a:t>Acoustic-prosodic features?</a:t>
            </a:r>
            <a:endParaRPr/>
          </a:p>
          <a:p>
            <a:pPr indent="-215900" lvl="1" marL="558800" rtl="0" algn="l">
              <a:spcBef>
                <a:spcPts val="400"/>
              </a:spcBef>
              <a:spcAft>
                <a:spcPts val="0"/>
              </a:spcAft>
              <a:buClr>
                <a:schemeClr val="dk1"/>
              </a:buClr>
              <a:buSzPts val="1800"/>
              <a:buFont typeface="Times New Roman"/>
              <a:buChar char="○"/>
            </a:pPr>
            <a:r>
              <a:rPr b="1" i="1" lang="en"/>
              <a:t>What you say or how you say 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1438150" y="335750"/>
            <a:ext cx="6172200" cy="8001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solidFill>
                  <a:srgbClr val="0070C0"/>
                </a:solidFill>
              </a:rPr>
              <a:t>American English </a:t>
            </a:r>
            <a:r>
              <a:rPr lang="en"/>
              <a:t>Experiments</a:t>
            </a:r>
            <a:endParaRPr/>
          </a:p>
        </p:txBody>
      </p:sp>
      <p:sp>
        <p:nvSpPr>
          <p:cNvPr id="167" name="Google Shape;167;p27"/>
          <p:cNvSpPr txBox="1"/>
          <p:nvPr>
            <p:ph idx="1" type="body"/>
          </p:nvPr>
        </p:nvSpPr>
        <p:spPr>
          <a:xfrm>
            <a:off x="540325" y="1228725"/>
            <a:ext cx="7959600" cy="3457500"/>
          </a:xfrm>
          <a:prstGeom prst="rect">
            <a:avLst/>
          </a:prstGeom>
          <a:noFill/>
          <a:ln>
            <a:noFill/>
          </a:ln>
        </p:spPr>
        <p:txBody>
          <a:bodyPr anchorCtr="0" anchor="t" bIns="34275" lIns="68575" spcFirstLastPara="1" rIns="68575" wrap="square" tIns="34275">
            <a:normAutofit/>
          </a:bodyPr>
          <a:lstStyle/>
          <a:p>
            <a:pPr indent="-260350" lvl="0" marL="254000" rtl="0" algn="l">
              <a:spcBef>
                <a:spcPts val="0"/>
              </a:spcBef>
              <a:spcAft>
                <a:spcPts val="0"/>
              </a:spcAft>
              <a:buClr>
                <a:srgbClr val="0070C0"/>
              </a:buClr>
              <a:buSzPts val="2100"/>
              <a:buFont typeface="Times New Roman"/>
              <a:buChar char="●"/>
            </a:pPr>
            <a:r>
              <a:rPr lang="en">
                <a:solidFill>
                  <a:srgbClr val="0070C0"/>
                </a:solidFill>
              </a:rPr>
              <a:t>Data</a:t>
            </a:r>
            <a:r>
              <a:rPr lang="en"/>
              <a:t>: 45 2-30s speech segments, 5 each from 9 candidates for Democratic nomination for U.S. president in 2004</a:t>
            </a:r>
            <a:endParaRPr/>
          </a:p>
          <a:p>
            <a:pPr indent="-228600" lvl="1" marL="558800" rtl="0" algn="l">
              <a:spcBef>
                <a:spcPts val="300"/>
              </a:spcBef>
              <a:spcAft>
                <a:spcPts val="0"/>
              </a:spcAft>
              <a:buClr>
                <a:schemeClr val="dk1"/>
              </a:buClr>
              <a:buSzPts val="1800"/>
              <a:buFont typeface="Times New Roman"/>
              <a:buChar char="○"/>
            </a:pPr>
            <a:r>
              <a:rPr lang="en"/>
              <a:t>Speakers: Liberman, Kucinich, Clark, Gephardt, Dean, Moseley Braun, Sharpton, Kerry, Edwards</a:t>
            </a:r>
            <a:endParaRPr/>
          </a:p>
          <a:p>
            <a:pPr indent="-228600" lvl="1" marL="558800" rtl="0" algn="l">
              <a:spcBef>
                <a:spcPts val="300"/>
              </a:spcBef>
              <a:spcAft>
                <a:spcPts val="0"/>
              </a:spcAft>
              <a:buClr>
                <a:srgbClr val="0070C0"/>
              </a:buClr>
              <a:buSzPts val="1800"/>
              <a:buFont typeface="Times New Roman"/>
              <a:buChar char="○"/>
            </a:pPr>
            <a:r>
              <a:rPr lang="en">
                <a:solidFill>
                  <a:srgbClr val="0070C0"/>
                </a:solidFill>
              </a:rPr>
              <a:t>Topics</a:t>
            </a:r>
            <a:r>
              <a:rPr lang="en"/>
              <a:t>: neutral greeting, reasons for running, tax cuts, postwar Iraq, healthcare</a:t>
            </a:r>
            <a:endParaRPr/>
          </a:p>
          <a:p>
            <a:pPr indent="-228600" lvl="1" marL="558800" rtl="0" algn="l">
              <a:spcBef>
                <a:spcPts val="300"/>
              </a:spcBef>
              <a:spcAft>
                <a:spcPts val="0"/>
              </a:spcAft>
              <a:buClr>
                <a:schemeClr val="dk1"/>
              </a:buClr>
              <a:buSzPts val="1800"/>
              <a:buFont typeface="Times New Roman"/>
              <a:buChar char="○"/>
            </a:pPr>
            <a:r>
              <a:rPr lang="en"/>
              <a:t>4 </a:t>
            </a:r>
            <a:r>
              <a:rPr lang="en">
                <a:solidFill>
                  <a:srgbClr val="0070C0"/>
                </a:solidFill>
              </a:rPr>
              <a:t>genres</a:t>
            </a:r>
            <a:r>
              <a:rPr lang="en"/>
              <a:t>: stump speeches, debates, interviews, ads</a:t>
            </a:r>
            <a:endParaRPr/>
          </a:p>
          <a:p>
            <a:pPr indent="-260350" lvl="0" marL="254000" rtl="0" algn="l">
              <a:spcBef>
                <a:spcPts val="400"/>
              </a:spcBef>
              <a:spcAft>
                <a:spcPts val="0"/>
              </a:spcAft>
              <a:buClr>
                <a:srgbClr val="0070C0"/>
              </a:buClr>
              <a:buSzPts val="2100"/>
              <a:buFont typeface="Times New Roman"/>
              <a:buChar char="●"/>
            </a:pPr>
            <a:r>
              <a:rPr lang="en">
                <a:solidFill>
                  <a:srgbClr val="0070C0"/>
                </a:solidFill>
              </a:rPr>
              <a:t>SAE raters for</a:t>
            </a:r>
            <a:r>
              <a:rPr lang="en"/>
              <a:t> each segment on a Likert scale (1-5) </a:t>
            </a:r>
            <a:r>
              <a:rPr lang="en" u="sng">
                <a:solidFill>
                  <a:schemeClr val="hlink"/>
                </a:solidFill>
                <a:hlinkClick r:id="rId3"/>
              </a:rPr>
              <a:t>26 questions  </a:t>
            </a:r>
            <a:r>
              <a:rPr lang="en"/>
              <a:t>(randomized and including </a:t>
            </a:r>
            <a:r>
              <a:rPr i="1" lang="en"/>
              <a:t>“do you agree with the speaker?”)</a:t>
            </a:r>
            <a:endParaRPr/>
          </a:p>
          <a:p>
            <a:pPr indent="-228600" lvl="1" marL="558800" rtl="0" algn="l">
              <a:spcBef>
                <a:spcPts val="300"/>
              </a:spcBef>
              <a:spcAft>
                <a:spcPts val="0"/>
              </a:spcAft>
              <a:buClr>
                <a:schemeClr val="dk1"/>
              </a:buClr>
              <a:buSzPts val="1800"/>
              <a:buFont typeface="Times New Roman"/>
              <a:buChar char="○"/>
            </a:pPr>
            <a:r>
              <a:rPr lang="en"/>
              <a:t>8 subjects for Study 1 (2004) and 12 for Study 2 (2006)</a:t>
            </a:r>
            <a:endParaRPr/>
          </a:p>
        </p:txBody>
      </p:sp>
      <p:pic>
        <p:nvPicPr>
          <p:cNvPr id="168" name="Google Shape;168;p27"/>
          <p:cNvPicPr preferRelativeResize="0"/>
          <p:nvPr/>
        </p:nvPicPr>
        <p:blipFill rotWithShape="1">
          <a:blip r:embed="rId4">
            <a:alphaModFix/>
          </a:blip>
          <a:srcRect b="0" l="0" r="0" t="0"/>
          <a:stretch/>
        </p:blipFill>
        <p:spPr>
          <a:xfrm>
            <a:off x="3963465" y="1843073"/>
            <a:ext cx="228600" cy="228600"/>
          </a:xfrm>
          <a:prstGeom prst="rect">
            <a:avLst/>
          </a:prstGeom>
          <a:noFill/>
          <a:ln>
            <a:noFill/>
          </a:ln>
        </p:spPr>
      </p:pic>
      <p:pic>
        <p:nvPicPr>
          <p:cNvPr id="169" name="Google Shape;169;p27"/>
          <p:cNvPicPr preferRelativeResize="0"/>
          <p:nvPr/>
        </p:nvPicPr>
        <p:blipFill rotWithShape="1">
          <a:blip r:embed="rId4">
            <a:alphaModFix/>
          </a:blip>
          <a:srcRect b="0" l="0" r="0" t="0"/>
          <a:stretch/>
        </p:blipFill>
        <p:spPr>
          <a:xfrm>
            <a:off x="5625578" y="1843073"/>
            <a:ext cx="228600" cy="228600"/>
          </a:xfrm>
          <a:prstGeom prst="rect">
            <a:avLst/>
          </a:prstGeom>
          <a:noFill/>
          <a:ln>
            <a:noFill/>
          </a:ln>
        </p:spPr>
      </p:pic>
      <p:pic>
        <p:nvPicPr>
          <p:cNvPr id="170" name="Google Shape;170;p27"/>
          <p:cNvPicPr preferRelativeResize="0"/>
          <p:nvPr/>
        </p:nvPicPr>
        <p:blipFill rotWithShape="1">
          <a:blip r:embed="rId4">
            <a:alphaModFix/>
          </a:blip>
          <a:srcRect b="0" l="0" r="0" t="0"/>
          <a:stretch/>
        </p:blipFill>
        <p:spPr>
          <a:xfrm>
            <a:off x="5957762" y="1843073"/>
            <a:ext cx="228600" cy="228600"/>
          </a:xfrm>
          <a:prstGeom prst="rect">
            <a:avLst/>
          </a:prstGeom>
          <a:noFill/>
          <a:ln>
            <a:noFill/>
          </a:ln>
        </p:spPr>
      </p:pic>
      <p:pic>
        <p:nvPicPr>
          <p:cNvPr id="171" name="Google Shape;171;p27"/>
          <p:cNvPicPr preferRelativeResize="0"/>
          <p:nvPr/>
        </p:nvPicPr>
        <p:blipFill rotWithShape="1">
          <a:blip r:embed="rId4">
            <a:alphaModFix/>
          </a:blip>
          <a:srcRect b="0" l="0" r="0" t="0"/>
          <a:stretch/>
        </p:blipFill>
        <p:spPr>
          <a:xfrm>
            <a:off x="6622131" y="1843073"/>
            <a:ext cx="228600" cy="228600"/>
          </a:xfrm>
          <a:prstGeom prst="rect">
            <a:avLst/>
          </a:prstGeom>
          <a:noFill/>
          <a:ln>
            <a:noFill/>
          </a:ln>
        </p:spPr>
      </p:pic>
      <p:pic>
        <p:nvPicPr>
          <p:cNvPr id="172" name="Google Shape;172;p27"/>
          <p:cNvPicPr preferRelativeResize="0"/>
          <p:nvPr/>
        </p:nvPicPr>
        <p:blipFill rotWithShape="1">
          <a:blip r:embed="rId4">
            <a:alphaModFix/>
          </a:blip>
          <a:srcRect b="0" l="0" r="0" t="0"/>
          <a:stretch/>
        </p:blipFill>
        <p:spPr>
          <a:xfrm>
            <a:off x="4627834" y="1843073"/>
            <a:ext cx="228600" cy="228600"/>
          </a:xfrm>
          <a:prstGeom prst="rect">
            <a:avLst/>
          </a:prstGeom>
          <a:noFill/>
          <a:ln>
            <a:noFill/>
          </a:ln>
        </p:spPr>
      </p:pic>
      <p:pic>
        <p:nvPicPr>
          <p:cNvPr id="173" name="Google Shape;173;p27"/>
          <p:cNvPicPr preferRelativeResize="0"/>
          <p:nvPr/>
        </p:nvPicPr>
        <p:blipFill rotWithShape="1">
          <a:blip r:embed="rId4">
            <a:alphaModFix/>
          </a:blip>
          <a:srcRect b="0" l="0" r="0" t="0"/>
          <a:stretch/>
        </p:blipFill>
        <p:spPr>
          <a:xfrm>
            <a:off x="4960019" y="1843073"/>
            <a:ext cx="228600" cy="228600"/>
          </a:xfrm>
          <a:prstGeom prst="rect">
            <a:avLst/>
          </a:prstGeom>
          <a:noFill/>
          <a:ln>
            <a:noFill/>
          </a:ln>
        </p:spPr>
      </p:pic>
      <p:pic>
        <p:nvPicPr>
          <p:cNvPr id="174" name="Google Shape;174;p27"/>
          <p:cNvPicPr preferRelativeResize="0"/>
          <p:nvPr/>
        </p:nvPicPr>
        <p:blipFill rotWithShape="1">
          <a:blip r:embed="rId4">
            <a:alphaModFix/>
          </a:blip>
          <a:srcRect b="0" l="0" r="0" t="0"/>
          <a:stretch/>
        </p:blipFill>
        <p:spPr>
          <a:xfrm>
            <a:off x="5292203" y="1843073"/>
            <a:ext cx="228600" cy="228600"/>
          </a:xfrm>
          <a:prstGeom prst="rect">
            <a:avLst/>
          </a:prstGeom>
          <a:noFill/>
          <a:ln>
            <a:noFill/>
          </a:ln>
        </p:spPr>
      </p:pic>
      <p:pic>
        <p:nvPicPr>
          <p:cNvPr id="175" name="Google Shape;175;p27"/>
          <p:cNvPicPr preferRelativeResize="0"/>
          <p:nvPr/>
        </p:nvPicPr>
        <p:blipFill rotWithShape="1">
          <a:blip r:embed="rId4">
            <a:alphaModFix/>
          </a:blip>
          <a:srcRect b="0" l="0" r="0" t="0"/>
          <a:stretch/>
        </p:blipFill>
        <p:spPr>
          <a:xfrm>
            <a:off x="6289946" y="1843073"/>
            <a:ext cx="228600" cy="228600"/>
          </a:xfrm>
          <a:prstGeom prst="rect">
            <a:avLst/>
          </a:prstGeom>
          <a:noFill/>
          <a:ln>
            <a:noFill/>
          </a:ln>
        </p:spPr>
      </p:pic>
      <p:pic>
        <p:nvPicPr>
          <p:cNvPr id="176" name="Google Shape;176;p27"/>
          <p:cNvPicPr preferRelativeResize="0"/>
          <p:nvPr/>
        </p:nvPicPr>
        <p:blipFill rotWithShape="1">
          <a:blip r:embed="rId4">
            <a:alphaModFix/>
          </a:blip>
          <a:srcRect b="0" l="0" r="0" t="0"/>
          <a:stretch/>
        </p:blipFill>
        <p:spPr>
          <a:xfrm>
            <a:off x="6954315" y="1843073"/>
            <a:ext cx="228600" cy="228600"/>
          </a:xfrm>
          <a:prstGeom prst="rect">
            <a:avLst/>
          </a:prstGeom>
          <a:noFill/>
          <a:ln>
            <a:noFill/>
          </a:ln>
        </p:spPr>
      </p:pic>
      <p:pic>
        <p:nvPicPr>
          <p:cNvPr id="177" name="Google Shape;177;p27"/>
          <p:cNvPicPr preferRelativeResize="0"/>
          <p:nvPr/>
        </p:nvPicPr>
        <p:blipFill rotWithShape="1">
          <a:blip r:embed="rId4">
            <a:alphaModFix/>
          </a:blip>
          <a:srcRect b="0" l="0" r="0" t="0"/>
          <a:stretch/>
        </p:blipFill>
        <p:spPr>
          <a:xfrm>
            <a:off x="7287690" y="1843073"/>
            <a:ext cx="228600" cy="228600"/>
          </a:xfrm>
          <a:prstGeom prst="rect">
            <a:avLst/>
          </a:prstGeom>
          <a:noFill/>
          <a:ln>
            <a:noFill/>
          </a:ln>
        </p:spPr>
      </p:pic>
      <p:pic>
        <p:nvPicPr>
          <p:cNvPr id="178" name="Google Shape;178;p27"/>
          <p:cNvPicPr preferRelativeResize="0"/>
          <p:nvPr/>
        </p:nvPicPr>
        <p:blipFill rotWithShape="1">
          <a:blip r:embed="rId4">
            <a:alphaModFix/>
          </a:blip>
          <a:srcRect b="0" l="0" r="0" t="0"/>
          <a:stretch/>
        </p:blipFill>
        <p:spPr>
          <a:xfrm>
            <a:off x="4295650" y="1843073"/>
            <a:ext cx="228600" cy="22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609600" y="266700"/>
            <a:ext cx="7772400" cy="1044600"/>
          </a:xfrm>
          <a:prstGeom prst="rect">
            <a:avLst/>
          </a:prstGeom>
          <a:noFill/>
          <a:ln>
            <a:noFill/>
          </a:ln>
        </p:spPr>
        <p:txBody>
          <a:bodyPr anchorCtr="0" anchor="ctr" bIns="34275" lIns="68575" spcFirstLastPara="1" rIns="68575" wrap="square" tIns="34275">
            <a:normAutofit fontScale="90000"/>
          </a:bodyPr>
          <a:lstStyle/>
          <a:p>
            <a:pPr indent="0" lvl="0" marL="0" rtl="0" algn="ctr">
              <a:spcBef>
                <a:spcPts val="0"/>
              </a:spcBef>
              <a:spcAft>
                <a:spcPts val="0"/>
              </a:spcAft>
              <a:buNone/>
            </a:pPr>
            <a:r>
              <a:rPr lang="en"/>
              <a:t>Cross-cultural </a:t>
            </a:r>
            <a:r>
              <a:rPr i="1" lang="en"/>
              <a:t>Perception</a:t>
            </a:r>
            <a:r>
              <a:rPr lang="en"/>
              <a:t> of Charisma </a:t>
            </a:r>
            <a:r>
              <a:rPr b="0" lang="en" sz="1800"/>
              <a:t>(</a:t>
            </a:r>
            <a:r>
              <a:rPr b="0" i="1" lang="en" sz="1800"/>
              <a:t>A Cross-Cultural Comparison of American, Palestinian, and Swedish Perception of Charismatic Speech (Biadsy et al., 2008</a:t>
            </a:r>
            <a:r>
              <a:rPr b="0" lang="en" sz="1800"/>
              <a:t>)</a:t>
            </a:r>
            <a:br>
              <a:rPr b="0" lang="en" sz="1800"/>
            </a:br>
            <a:endParaRPr b="0" sz="1800"/>
          </a:p>
        </p:txBody>
      </p:sp>
      <p:sp>
        <p:nvSpPr>
          <p:cNvPr id="185" name="Google Shape;185;p28"/>
          <p:cNvSpPr txBox="1"/>
          <p:nvPr>
            <p:ph idx="1" type="body"/>
          </p:nvPr>
        </p:nvSpPr>
        <p:spPr>
          <a:xfrm>
            <a:off x="685800" y="1179979"/>
            <a:ext cx="7772400" cy="3392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Cross-language ratings</a:t>
            </a:r>
            <a:endParaRPr/>
          </a:p>
          <a:p>
            <a:pPr indent="-215900" lvl="1" marL="558800" rtl="0" algn="l">
              <a:spcBef>
                <a:spcPts val="400"/>
              </a:spcBef>
              <a:spcAft>
                <a:spcPts val="0"/>
              </a:spcAft>
              <a:buClr>
                <a:schemeClr val="dk1"/>
              </a:buClr>
              <a:buSzPts val="1800"/>
              <a:buFont typeface="Times New Roman"/>
              <a:buChar char="○"/>
            </a:pPr>
            <a:r>
              <a:rPr lang="en"/>
              <a:t>12 </a:t>
            </a:r>
            <a:r>
              <a:rPr lang="en">
                <a:solidFill>
                  <a:srgbClr val="FF0000"/>
                </a:solidFill>
              </a:rPr>
              <a:t>SAE</a:t>
            </a:r>
            <a:r>
              <a:rPr lang="en"/>
              <a:t> (non-Arabic, non-Swedish speaking) raters rate Palestinian Arabic and Swedish data</a:t>
            </a:r>
            <a:endParaRPr/>
          </a:p>
          <a:p>
            <a:pPr indent="-215900" lvl="1" marL="558800" rtl="0" algn="l">
              <a:spcBef>
                <a:spcPts val="400"/>
              </a:spcBef>
              <a:spcAft>
                <a:spcPts val="0"/>
              </a:spcAft>
              <a:buClr>
                <a:schemeClr val="dk1"/>
              </a:buClr>
              <a:buSzPts val="1800"/>
              <a:buFont typeface="Times New Roman"/>
              <a:buChar char="○"/>
            </a:pPr>
            <a:r>
              <a:rPr lang="en"/>
              <a:t>12 </a:t>
            </a:r>
            <a:r>
              <a:rPr lang="en">
                <a:solidFill>
                  <a:srgbClr val="FF0000"/>
                </a:solidFill>
              </a:rPr>
              <a:t>Palestinian</a:t>
            </a:r>
            <a:r>
              <a:rPr lang="en"/>
              <a:t> (English-literate, non-Swedish speaking) raters rate SAE and Swedish data</a:t>
            </a:r>
            <a:endParaRPr/>
          </a:p>
          <a:p>
            <a:pPr indent="-215900" lvl="1" marL="558800" rtl="0" algn="l">
              <a:spcBef>
                <a:spcPts val="400"/>
              </a:spcBef>
              <a:spcAft>
                <a:spcPts val="0"/>
              </a:spcAft>
              <a:buClr>
                <a:schemeClr val="dk1"/>
              </a:buClr>
              <a:buSzPts val="1800"/>
              <a:buFont typeface="Times New Roman"/>
              <a:buChar char="○"/>
            </a:pPr>
            <a:r>
              <a:rPr lang="en"/>
              <a:t>9 (English-speaking speaking) </a:t>
            </a:r>
            <a:r>
              <a:rPr lang="en">
                <a:solidFill>
                  <a:srgbClr val="FF0000"/>
                </a:solidFill>
              </a:rPr>
              <a:t>Swedish</a:t>
            </a:r>
            <a:r>
              <a:rPr lang="en"/>
              <a:t> raters rate SAE</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Comparison with previous ratings </a:t>
            </a:r>
            <a:r>
              <a:rPr lang="en"/>
              <a:t>when raters rate their own language speakers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457200" y="20002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Inter-rater Agreement</a:t>
            </a:r>
            <a:endParaRPr/>
          </a:p>
        </p:txBody>
      </p:sp>
      <p:sp>
        <p:nvSpPr>
          <p:cNvPr id="192" name="Google Shape;192;p29"/>
          <p:cNvSpPr txBox="1"/>
          <p:nvPr>
            <p:ph idx="1" type="body"/>
          </p:nvPr>
        </p:nvSpPr>
        <p:spPr>
          <a:xfrm>
            <a:off x="514350" y="828675"/>
            <a:ext cx="7050300" cy="3899100"/>
          </a:xfrm>
          <a:prstGeom prst="rect">
            <a:avLst/>
          </a:prstGeom>
          <a:noFill/>
          <a:ln>
            <a:noFill/>
          </a:ln>
        </p:spPr>
        <p:txBody>
          <a:bodyPr anchorCtr="0" anchor="t" bIns="34275" lIns="68575" spcFirstLastPara="1" rIns="68575" wrap="square" tIns="34275">
            <a:normAutofit lnSpcReduction="10000"/>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American rater agreement</a:t>
            </a:r>
            <a:r>
              <a:rPr lang="en">
                <a:solidFill>
                  <a:srgbClr val="FF0000"/>
                </a:solidFill>
              </a:rPr>
              <a:t> </a:t>
            </a:r>
            <a:r>
              <a:rPr lang="en"/>
              <a:t>was </a:t>
            </a:r>
            <a:r>
              <a:rPr i="1" lang="en"/>
              <a:t>higher</a:t>
            </a:r>
            <a:r>
              <a:rPr lang="en"/>
              <a:t> when rating Arabic than English</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Arabic rater agreement </a:t>
            </a:r>
            <a:r>
              <a:rPr lang="en"/>
              <a:t>was </a:t>
            </a:r>
            <a:r>
              <a:rPr i="1" lang="en"/>
              <a:t>higher </a:t>
            </a:r>
            <a:r>
              <a:rPr lang="en"/>
              <a:t>when rating Arabic than English</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Speaker </a:t>
            </a:r>
            <a:r>
              <a:rPr lang="en"/>
              <a:t>affects subject judgments across studies</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Topic</a:t>
            </a:r>
            <a:r>
              <a:rPr lang="en"/>
              <a:t> affects subject judgments:</a:t>
            </a:r>
            <a:endParaRPr/>
          </a:p>
          <a:p>
            <a:pPr indent="-215900" lvl="1" marL="558800" rtl="0" algn="l">
              <a:spcBef>
                <a:spcPts val="400"/>
              </a:spcBef>
              <a:spcAft>
                <a:spcPts val="0"/>
              </a:spcAft>
              <a:buClr>
                <a:schemeClr val="dk1"/>
              </a:buClr>
              <a:buSzPts val="1800"/>
              <a:buFont typeface="Times New Roman"/>
              <a:buChar char="○"/>
            </a:pPr>
            <a:r>
              <a:rPr lang="en"/>
              <a:t>Americans rating SAE</a:t>
            </a:r>
            <a:endParaRPr/>
          </a:p>
          <a:p>
            <a:pPr indent="-215900" lvl="1" marL="558800" rtl="0" algn="l">
              <a:spcBef>
                <a:spcPts val="400"/>
              </a:spcBef>
              <a:spcAft>
                <a:spcPts val="0"/>
              </a:spcAft>
              <a:buClr>
                <a:schemeClr val="dk1"/>
              </a:buClr>
              <a:buSzPts val="1800"/>
              <a:buFont typeface="Times New Roman"/>
              <a:buChar char="○"/>
            </a:pPr>
            <a:r>
              <a:rPr lang="en"/>
              <a:t>Palestinians rating Arabic</a:t>
            </a:r>
            <a:endParaRPr/>
          </a:p>
          <a:p>
            <a:pPr indent="-215900" lvl="1" marL="558800" rtl="0" algn="l">
              <a:spcBef>
                <a:spcPts val="400"/>
              </a:spcBef>
              <a:spcAft>
                <a:spcPts val="0"/>
              </a:spcAft>
              <a:buClr>
                <a:schemeClr val="dk1"/>
              </a:buClr>
              <a:buSzPts val="1800"/>
              <a:buFont typeface="Times New Roman"/>
              <a:buChar char="○"/>
            </a:pPr>
            <a:r>
              <a:rPr lang="en"/>
              <a:t>Palestinians rating English</a:t>
            </a:r>
            <a:endParaRPr/>
          </a:p>
          <a:p>
            <a:pPr indent="-215900" lvl="1" marL="558800" rtl="0" algn="l">
              <a:spcBef>
                <a:spcPts val="400"/>
              </a:spcBef>
              <a:spcAft>
                <a:spcPts val="0"/>
              </a:spcAft>
              <a:buClr>
                <a:schemeClr val="dk1"/>
              </a:buClr>
              <a:buSzPts val="1800"/>
              <a:buFont typeface="Times New Roman"/>
              <a:buChar char="○"/>
            </a:pPr>
            <a:r>
              <a:rPr lang="en"/>
              <a:t>Swedish rating English</a:t>
            </a:r>
            <a:endParaRPr/>
          </a:p>
          <a:p>
            <a:pPr indent="-215900" lvl="1" marL="558800" rtl="0" algn="l">
              <a:spcBef>
                <a:spcPts val="400"/>
              </a:spcBef>
              <a:spcAft>
                <a:spcPts val="0"/>
              </a:spcAft>
              <a:buClr>
                <a:schemeClr val="dk1"/>
              </a:buClr>
              <a:buSzPts val="1800"/>
              <a:buFont typeface="Times New Roman"/>
              <a:buChar char="○"/>
            </a:pPr>
            <a:r>
              <a:rPr b="1" i="1" lang="en"/>
              <a:t>Not for raters who do not speak the language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457200" y="20002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Acoustic/Prosodic Analysis</a:t>
            </a:r>
            <a:endParaRPr/>
          </a:p>
        </p:txBody>
      </p:sp>
      <p:sp>
        <p:nvSpPr>
          <p:cNvPr id="199" name="Google Shape;199;p30"/>
          <p:cNvSpPr txBox="1"/>
          <p:nvPr>
            <p:ph idx="1" type="body"/>
          </p:nvPr>
        </p:nvSpPr>
        <p:spPr>
          <a:xfrm>
            <a:off x="514350" y="828675"/>
            <a:ext cx="7912800" cy="37746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Correlation with rated charisma </a:t>
            </a:r>
            <a:r>
              <a:rPr lang="en"/>
              <a:t>in all 5 studies:</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Positive</a:t>
            </a:r>
            <a:endParaRPr/>
          </a:p>
          <a:p>
            <a:pPr indent="-177800" lvl="2" marL="863600" rtl="0" algn="l">
              <a:spcBef>
                <a:spcPts val="400"/>
              </a:spcBef>
              <a:spcAft>
                <a:spcPts val="0"/>
              </a:spcAft>
              <a:buClr>
                <a:schemeClr val="dk1"/>
              </a:buClr>
              <a:buSzPts val="1800"/>
              <a:buFont typeface="Times New Roman"/>
              <a:buChar char="■"/>
            </a:pPr>
            <a:r>
              <a:rPr lang="en"/>
              <a:t>Mean pitch</a:t>
            </a:r>
            <a:endParaRPr/>
          </a:p>
          <a:p>
            <a:pPr indent="-177800" lvl="2" marL="863600" rtl="0" algn="l">
              <a:spcBef>
                <a:spcPts val="400"/>
              </a:spcBef>
              <a:spcAft>
                <a:spcPts val="0"/>
              </a:spcAft>
              <a:buClr>
                <a:schemeClr val="dk1"/>
              </a:buClr>
              <a:buSzPts val="1800"/>
              <a:buFont typeface="Times New Roman"/>
              <a:buChar char="■"/>
            </a:pPr>
            <a:r>
              <a:rPr lang="en"/>
              <a:t>Mean and stdev intensity </a:t>
            </a:r>
            <a:endParaRPr/>
          </a:p>
          <a:p>
            <a:pPr indent="-177800" lvl="2" marL="863600" rtl="0" algn="l">
              <a:spcBef>
                <a:spcPts val="400"/>
              </a:spcBef>
              <a:spcAft>
                <a:spcPts val="0"/>
              </a:spcAft>
              <a:buClr>
                <a:schemeClr val="dk1"/>
              </a:buClr>
              <a:buSzPts val="1800"/>
              <a:buFont typeface="Times New Roman"/>
              <a:buChar char="■"/>
            </a:pPr>
            <a:r>
              <a:rPr lang="en"/>
              <a:t>Token duration</a:t>
            </a:r>
            <a:endParaRPr/>
          </a:p>
          <a:p>
            <a:pPr indent="-177800" lvl="2" marL="863600" rtl="0" algn="l">
              <a:spcBef>
                <a:spcPts val="400"/>
              </a:spcBef>
              <a:spcAft>
                <a:spcPts val="0"/>
              </a:spcAft>
              <a:buClr>
                <a:schemeClr val="dk1"/>
              </a:buClr>
              <a:buSzPts val="1800"/>
              <a:buFont typeface="Times New Roman"/>
              <a:buChar char="■"/>
            </a:pPr>
            <a:r>
              <a:rPr lang="en"/>
              <a:t>Pitch range</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Negative</a:t>
            </a:r>
            <a:endParaRPr/>
          </a:p>
          <a:p>
            <a:pPr indent="-177800" lvl="2" marL="863600" rtl="0" algn="l">
              <a:spcBef>
                <a:spcPts val="400"/>
              </a:spcBef>
              <a:spcAft>
                <a:spcPts val="0"/>
              </a:spcAft>
              <a:buClr>
                <a:schemeClr val="dk1"/>
              </a:buClr>
              <a:buSzPts val="1800"/>
              <a:buFont typeface="Times New Roman"/>
              <a:buChar char="■"/>
            </a:pPr>
            <a:r>
              <a:rPr lang="en"/>
              <a:t>Disfluency</a:t>
            </a:r>
            <a:endParaRPr/>
          </a:p>
        </p:txBody>
      </p:sp>
      <p:sp>
        <p:nvSpPr>
          <p:cNvPr id="200" name="Google Shape;200;p30"/>
          <p:cNvSpPr txBox="1"/>
          <p:nvPr>
            <p:ph idx="1" type="body"/>
          </p:nvPr>
        </p:nvSpPr>
        <p:spPr>
          <a:xfrm>
            <a:off x="1352550" y="904875"/>
            <a:ext cx="7278900" cy="3909600"/>
          </a:xfrm>
          <a:prstGeom prst="rect">
            <a:avLst/>
          </a:prstGeom>
          <a:noFill/>
          <a:ln>
            <a:noFill/>
          </a:ln>
        </p:spPr>
        <p:txBody>
          <a:bodyPr anchorCtr="0" anchor="t" bIns="34275" lIns="68575" spcFirstLastPara="1" rIns="68575" wrap="square" tIns="34275">
            <a:noAutofit/>
          </a:bodyPr>
          <a:lstStyle/>
          <a:p>
            <a:pPr indent="-247650" lvl="0" marL="254000" rtl="0" algn="r">
              <a:spcBef>
                <a:spcPts val="0"/>
              </a:spcBef>
              <a:spcAft>
                <a:spcPts val="0"/>
              </a:spcAft>
              <a:buClr>
                <a:srgbClr val="0070C0"/>
              </a:buClr>
              <a:buSzPts val="2100"/>
              <a:buFont typeface="Times New Roman"/>
              <a:buChar char="●"/>
            </a:pPr>
            <a:r>
              <a:rPr lang="en">
                <a:solidFill>
                  <a:srgbClr val="0070C0"/>
                </a:solidFill>
              </a:rPr>
              <a:t>Rating SAE</a:t>
            </a:r>
            <a:endParaRPr/>
          </a:p>
          <a:p>
            <a:pPr indent="-215900" lvl="1" marL="558800" rtl="0" algn="r">
              <a:spcBef>
                <a:spcPts val="400"/>
              </a:spcBef>
              <a:spcAft>
                <a:spcPts val="0"/>
              </a:spcAft>
              <a:buClr>
                <a:srgbClr val="FF0000"/>
              </a:buClr>
              <a:buSzPts val="1800"/>
              <a:buFont typeface="Times New Roman"/>
              <a:buChar char="○"/>
            </a:pPr>
            <a:r>
              <a:rPr lang="en">
                <a:solidFill>
                  <a:srgbClr val="FF0000"/>
                </a:solidFill>
              </a:rPr>
              <a:t>All groups </a:t>
            </a:r>
            <a:r>
              <a:rPr lang="en"/>
              <a:t>– min f0</a:t>
            </a:r>
            <a:endParaRPr/>
          </a:p>
          <a:p>
            <a:pPr indent="-215900" lvl="1" marL="558800" rtl="0" algn="r">
              <a:spcBef>
                <a:spcPts val="400"/>
              </a:spcBef>
              <a:spcAft>
                <a:spcPts val="0"/>
              </a:spcAft>
              <a:buClr>
                <a:srgbClr val="FF0000"/>
              </a:buClr>
              <a:buSzPts val="1800"/>
              <a:buFont typeface="Times New Roman"/>
              <a:buChar char="○"/>
            </a:pPr>
            <a:r>
              <a:rPr lang="en">
                <a:solidFill>
                  <a:srgbClr val="FF0000"/>
                </a:solidFill>
              </a:rPr>
              <a:t>Swedish</a:t>
            </a:r>
            <a:r>
              <a:rPr lang="en"/>
              <a:t> – max &amp; stdev intensity</a:t>
            </a:r>
            <a:endParaRPr/>
          </a:p>
          <a:p>
            <a:pPr indent="-215900" lvl="1" marL="558800" rtl="0" algn="r">
              <a:spcBef>
                <a:spcPts val="400"/>
              </a:spcBef>
              <a:spcAft>
                <a:spcPts val="0"/>
              </a:spcAft>
              <a:buClr>
                <a:srgbClr val="FF0000"/>
              </a:buClr>
              <a:buSzPts val="1800"/>
              <a:buFont typeface="Times New Roman"/>
              <a:buChar char="○"/>
            </a:pPr>
            <a:r>
              <a:rPr lang="en">
                <a:solidFill>
                  <a:srgbClr val="FF0000"/>
                </a:solidFill>
              </a:rPr>
              <a:t>SAE &amp; Swedish </a:t>
            </a:r>
            <a:r>
              <a:rPr lang="en"/>
              <a:t>– speaking rate</a:t>
            </a:r>
            <a:endParaRPr/>
          </a:p>
          <a:p>
            <a:pPr indent="-247650" lvl="0" marL="254000" rtl="0" algn="r">
              <a:spcBef>
                <a:spcPts val="400"/>
              </a:spcBef>
              <a:spcAft>
                <a:spcPts val="0"/>
              </a:spcAft>
              <a:buClr>
                <a:srgbClr val="0070C0"/>
              </a:buClr>
              <a:buSzPts val="2100"/>
              <a:buFont typeface="Times New Roman"/>
              <a:buChar char="●"/>
            </a:pPr>
            <a:r>
              <a:rPr lang="en">
                <a:solidFill>
                  <a:srgbClr val="0070C0"/>
                </a:solidFill>
              </a:rPr>
              <a:t>Rating Arabic</a:t>
            </a:r>
            <a:endParaRPr/>
          </a:p>
          <a:p>
            <a:pPr indent="-215900" lvl="1" marL="558800" rtl="0" algn="r">
              <a:spcBef>
                <a:spcPts val="400"/>
              </a:spcBef>
              <a:spcAft>
                <a:spcPts val="0"/>
              </a:spcAft>
              <a:buClr>
                <a:srgbClr val="FF0000"/>
              </a:buClr>
              <a:buSzPts val="1800"/>
              <a:buFont typeface="Times New Roman"/>
              <a:buChar char="○"/>
            </a:pPr>
            <a:r>
              <a:rPr lang="en">
                <a:solidFill>
                  <a:srgbClr val="FF0000"/>
                </a:solidFill>
              </a:rPr>
              <a:t>Palestinian</a:t>
            </a:r>
            <a:r>
              <a:rPr lang="en"/>
              <a:t> – min f0, speaking rate</a:t>
            </a:r>
            <a:endParaRPr/>
          </a:p>
          <a:p>
            <a:pPr indent="-215900" lvl="1" marL="558800" rtl="0" algn="r">
              <a:spcBef>
                <a:spcPts val="400"/>
              </a:spcBef>
              <a:spcAft>
                <a:spcPts val="0"/>
              </a:spcAft>
              <a:buClr>
                <a:srgbClr val="FF0000"/>
              </a:buClr>
              <a:buSzPts val="1800"/>
              <a:buFont typeface="Times New Roman"/>
              <a:buChar char="○"/>
            </a:pPr>
            <a:r>
              <a:rPr lang="en">
                <a:solidFill>
                  <a:srgbClr val="FF0000"/>
                </a:solidFill>
              </a:rPr>
              <a:t>All groups </a:t>
            </a:r>
            <a:r>
              <a:rPr lang="en"/>
              <a:t>– stdev f0, max &amp; stdev intensity</a:t>
            </a:r>
            <a:endParaRPr/>
          </a:p>
          <a:p>
            <a:pPr indent="-101600" lvl="1" marL="558800" rtl="0" algn="r">
              <a:spcBef>
                <a:spcPts val="400"/>
              </a:spcBef>
              <a:spcAft>
                <a:spcPts val="0"/>
              </a:spcAft>
              <a:buClr>
                <a:schemeClr val="dk1"/>
              </a:buClr>
              <a:buSzPts val="1800"/>
              <a:buFont typeface="Times New Roman"/>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457200" y="20002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Lexical Features</a:t>
            </a:r>
            <a:endParaRPr/>
          </a:p>
        </p:txBody>
      </p:sp>
      <p:sp>
        <p:nvSpPr>
          <p:cNvPr id="207" name="Google Shape;207;p31"/>
          <p:cNvSpPr txBox="1"/>
          <p:nvPr>
            <p:ph idx="1" type="body"/>
          </p:nvPr>
        </p:nvSpPr>
        <p:spPr>
          <a:xfrm>
            <a:off x="514350" y="828675"/>
            <a:ext cx="8182800" cy="3899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Rating SAE</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American and Swedish </a:t>
            </a:r>
            <a:r>
              <a:rPr lang="en"/>
              <a:t>– third person plural pronouns</a:t>
            </a:r>
            <a:endParaRPr/>
          </a:p>
          <a:p>
            <a:pPr indent="-215900" lvl="1" marL="558800" rtl="0" algn="l">
              <a:spcBef>
                <a:spcPts val="400"/>
              </a:spcBef>
              <a:spcAft>
                <a:spcPts val="0"/>
              </a:spcAft>
              <a:buClr>
                <a:schemeClr val="dk1"/>
              </a:buClr>
              <a:buSzPts val="1800"/>
              <a:buFont typeface="Times New Roman"/>
              <a:buChar char="○"/>
            </a:pPr>
            <a:r>
              <a:rPr lang="en"/>
              <a:t>All groups – First person plural pronouns, third person singular pronouns, repeated words</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Rating Arabic</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Both groups (SAE, Palestinian)</a:t>
            </a:r>
            <a:r>
              <a:rPr lang="en"/>
              <a:t> – third person plural pronouns, nouns</a:t>
            </a:r>
            <a:endParaRPr/>
          </a:p>
          <a:p>
            <a:pPr indent="-215900" lvl="1" marL="558800" rtl="0" algn="l">
              <a:spcBef>
                <a:spcPts val="400"/>
              </a:spcBef>
              <a:spcAft>
                <a:spcPts val="0"/>
              </a:spcAft>
              <a:buClr>
                <a:schemeClr val="dk1"/>
              </a:buClr>
              <a:buSzPts val="1800"/>
              <a:buFont typeface="Times New Roman"/>
              <a:buChar char="○"/>
            </a:pPr>
            <a:r>
              <a:rPr b="1" i="1" lang="en"/>
              <a:t>Why did SAE raters who did not speak Arabic agree?</a:t>
            </a:r>
            <a:endParaRPr/>
          </a:p>
          <a:p>
            <a:pPr indent="-177800" lvl="2" marL="863600" rtl="0" algn="l">
              <a:spcBef>
                <a:spcPts val="400"/>
              </a:spcBef>
              <a:spcAft>
                <a:spcPts val="0"/>
              </a:spcAft>
              <a:buClr>
                <a:schemeClr val="dk1"/>
              </a:buClr>
              <a:buSzPts val="1800"/>
              <a:buFont typeface="Times New Roman"/>
              <a:buChar char="■"/>
            </a:pPr>
            <a:r>
              <a:rPr lang="en"/>
              <a:t>Perhaps these features were correlated with acoustic-prosodic features?</a:t>
            </a:r>
            <a:endParaRPr/>
          </a:p>
          <a:p>
            <a:pPr indent="-101600" lvl="1" marL="558800" rtl="0" algn="l">
              <a:spcBef>
                <a:spcPts val="400"/>
              </a:spcBef>
              <a:spcAft>
                <a:spcPts val="0"/>
              </a:spcAft>
              <a:buClr>
                <a:schemeClr val="dk1"/>
              </a:buClr>
              <a:buSzPts val="1800"/>
              <a:buFont typeface="Times New Roman"/>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457200" y="200025"/>
            <a:ext cx="73464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Charisma Perception across Cultures</a:t>
            </a:r>
            <a:endParaRPr/>
          </a:p>
        </p:txBody>
      </p:sp>
      <p:sp>
        <p:nvSpPr>
          <p:cNvPr id="214" name="Google Shape;214;p32"/>
          <p:cNvSpPr txBox="1"/>
          <p:nvPr>
            <p:ph idx="1" type="body"/>
          </p:nvPr>
        </p:nvSpPr>
        <p:spPr>
          <a:xfrm>
            <a:off x="514350" y="828675"/>
            <a:ext cx="8307600" cy="4138200"/>
          </a:xfrm>
          <a:prstGeom prst="rect">
            <a:avLst/>
          </a:prstGeom>
          <a:noFill/>
          <a:ln>
            <a:noFill/>
          </a:ln>
        </p:spPr>
        <p:txBody>
          <a:bodyPr anchorCtr="0" anchor="t" bIns="34275" lIns="68575" spcFirstLastPara="1" rIns="68575" wrap="square" tIns="34275">
            <a:normAutofit fontScale="92500" lnSpcReduction="20000"/>
          </a:bodyPr>
          <a:lstStyle/>
          <a:p>
            <a:pPr indent="-250348" lvl="0" marL="254000" rtl="0" algn="l">
              <a:spcBef>
                <a:spcPts val="0"/>
              </a:spcBef>
              <a:spcAft>
                <a:spcPts val="0"/>
              </a:spcAft>
              <a:buClr>
                <a:srgbClr val="0070C0"/>
              </a:buClr>
              <a:buSzPct val="116666"/>
              <a:buFont typeface="Times New Roman"/>
              <a:buChar char="●"/>
            </a:pPr>
            <a:r>
              <a:rPr lang="en">
                <a:solidFill>
                  <a:srgbClr val="0070C0"/>
                </a:solidFill>
              </a:rPr>
              <a:t>SAE vs. Palestinian ratings of SAE tokens</a:t>
            </a:r>
            <a:endParaRPr/>
          </a:p>
          <a:p>
            <a:pPr indent="-220027" lvl="1" marL="558800" rtl="0" algn="l">
              <a:spcBef>
                <a:spcPts val="300"/>
              </a:spcBef>
              <a:spcAft>
                <a:spcPts val="0"/>
              </a:spcAft>
              <a:buClr>
                <a:schemeClr val="dk1"/>
              </a:buClr>
              <a:buSzPct val="128571"/>
              <a:buFont typeface="Times New Roman"/>
              <a:buChar char="○"/>
            </a:pPr>
            <a:r>
              <a:rPr lang="en"/>
              <a:t>Mean ratings are </a:t>
            </a:r>
            <a:r>
              <a:rPr b="1" i="1" lang="en">
                <a:solidFill>
                  <a:srgbClr val="FF0000"/>
                </a:solidFill>
              </a:rPr>
              <a:t>not</a:t>
            </a:r>
            <a:r>
              <a:rPr lang="en">
                <a:solidFill>
                  <a:srgbClr val="FF0000"/>
                </a:solidFill>
              </a:rPr>
              <a:t> different </a:t>
            </a:r>
            <a:r>
              <a:rPr lang="en"/>
              <a:t>across groups</a:t>
            </a:r>
            <a:endParaRPr/>
          </a:p>
          <a:p>
            <a:pPr indent="-220027" lvl="1" marL="558800" rtl="0" algn="l">
              <a:spcBef>
                <a:spcPts val="300"/>
              </a:spcBef>
              <a:spcAft>
                <a:spcPts val="0"/>
              </a:spcAft>
              <a:buClr>
                <a:schemeClr val="dk1"/>
              </a:buClr>
              <a:buSzPct val="128571"/>
              <a:buFont typeface="Times New Roman"/>
              <a:buChar char="○"/>
            </a:pPr>
            <a:r>
              <a:rPr lang="en"/>
              <a:t>Charisma ratings are </a:t>
            </a:r>
            <a:r>
              <a:rPr lang="en">
                <a:solidFill>
                  <a:srgbClr val="FF0000"/>
                </a:solidFill>
              </a:rPr>
              <a:t>positively correlated</a:t>
            </a:r>
            <a:endParaRPr/>
          </a:p>
          <a:p>
            <a:pPr indent="-250348" lvl="0" marL="254000" rtl="0" algn="l">
              <a:spcBef>
                <a:spcPts val="400"/>
              </a:spcBef>
              <a:spcAft>
                <a:spcPts val="0"/>
              </a:spcAft>
              <a:buClr>
                <a:srgbClr val="0070C0"/>
              </a:buClr>
              <a:buSzPct val="116666"/>
              <a:buFont typeface="Times New Roman"/>
              <a:buChar char="●"/>
            </a:pPr>
            <a:r>
              <a:rPr lang="en">
                <a:solidFill>
                  <a:srgbClr val="0070C0"/>
                </a:solidFill>
              </a:rPr>
              <a:t>Swedish vs. Palestinian ratings of SAE tokens</a:t>
            </a:r>
            <a:endParaRPr/>
          </a:p>
          <a:p>
            <a:pPr indent="-220027" lvl="1" marL="558800" rtl="0" algn="l">
              <a:spcBef>
                <a:spcPts val="300"/>
              </a:spcBef>
              <a:spcAft>
                <a:spcPts val="0"/>
              </a:spcAft>
              <a:buClr>
                <a:schemeClr val="dk1"/>
              </a:buClr>
              <a:buSzPct val="128571"/>
              <a:buFont typeface="Times New Roman"/>
              <a:buChar char="○"/>
            </a:pPr>
            <a:r>
              <a:rPr lang="en"/>
              <a:t>Mean ratings are </a:t>
            </a:r>
            <a:r>
              <a:rPr b="1" i="1" lang="en">
                <a:solidFill>
                  <a:srgbClr val="FF0000"/>
                </a:solidFill>
              </a:rPr>
              <a:t>not</a:t>
            </a:r>
            <a:r>
              <a:rPr lang="en">
                <a:solidFill>
                  <a:srgbClr val="FF0000"/>
                </a:solidFill>
              </a:rPr>
              <a:t> different </a:t>
            </a:r>
            <a:r>
              <a:rPr lang="en"/>
              <a:t>across groups</a:t>
            </a:r>
            <a:endParaRPr/>
          </a:p>
          <a:p>
            <a:pPr indent="-220027" lvl="1" marL="558800" rtl="0" algn="l">
              <a:spcBef>
                <a:spcPts val="300"/>
              </a:spcBef>
              <a:spcAft>
                <a:spcPts val="0"/>
              </a:spcAft>
              <a:buClr>
                <a:schemeClr val="dk1"/>
              </a:buClr>
              <a:buSzPct val="128571"/>
              <a:buFont typeface="Times New Roman"/>
              <a:buChar char="○"/>
            </a:pPr>
            <a:r>
              <a:rPr lang="en"/>
              <a:t>Charisma ratings are </a:t>
            </a:r>
            <a:r>
              <a:rPr lang="en">
                <a:solidFill>
                  <a:srgbClr val="FF0000"/>
                </a:solidFill>
              </a:rPr>
              <a:t>positively correlated</a:t>
            </a:r>
            <a:endParaRPr/>
          </a:p>
          <a:p>
            <a:pPr indent="-250348" lvl="0" marL="254000" rtl="0" algn="l">
              <a:spcBef>
                <a:spcPts val="400"/>
              </a:spcBef>
              <a:spcAft>
                <a:spcPts val="0"/>
              </a:spcAft>
              <a:buClr>
                <a:srgbClr val="0070C0"/>
              </a:buClr>
              <a:buSzPct val="116666"/>
              <a:buFont typeface="Times New Roman"/>
              <a:buChar char="●"/>
            </a:pPr>
            <a:r>
              <a:rPr lang="en">
                <a:solidFill>
                  <a:srgbClr val="0070C0"/>
                </a:solidFill>
              </a:rPr>
              <a:t>Swedish vs. SAE ratings of SAE tokens</a:t>
            </a:r>
            <a:endParaRPr/>
          </a:p>
          <a:p>
            <a:pPr indent="-220027" lvl="1" marL="558800" rtl="0" algn="l">
              <a:spcBef>
                <a:spcPts val="300"/>
              </a:spcBef>
              <a:spcAft>
                <a:spcPts val="0"/>
              </a:spcAft>
              <a:buClr>
                <a:schemeClr val="dk1"/>
              </a:buClr>
              <a:buSzPct val="128571"/>
              <a:buFont typeface="Times New Roman"/>
              <a:buChar char="○"/>
            </a:pPr>
            <a:r>
              <a:rPr lang="en"/>
              <a:t>Mean ratings </a:t>
            </a:r>
            <a:r>
              <a:rPr b="1" i="1" lang="en">
                <a:solidFill>
                  <a:srgbClr val="FF0000"/>
                </a:solidFill>
              </a:rPr>
              <a:t>are</a:t>
            </a:r>
            <a:r>
              <a:rPr lang="en">
                <a:solidFill>
                  <a:srgbClr val="FF0000"/>
                </a:solidFill>
              </a:rPr>
              <a:t> different </a:t>
            </a:r>
            <a:r>
              <a:rPr lang="en"/>
              <a:t>across groups (SAE higher)</a:t>
            </a:r>
            <a:endParaRPr/>
          </a:p>
          <a:p>
            <a:pPr indent="-220027" lvl="1" marL="558800" rtl="0" algn="l">
              <a:spcBef>
                <a:spcPts val="300"/>
              </a:spcBef>
              <a:spcAft>
                <a:spcPts val="0"/>
              </a:spcAft>
              <a:buClr>
                <a:schemeClr val="dk1"/>
              </a:buClr>
              <a:buSzPct val="128571"/>
              <a:buFont typeface="Times New Roman"/>
              <a:buChar char="○"/>
            </a:pPr>
            <a:r>
              <a:rPr lang="en"/>
              <a:t>Charisma ratings are </a:t>
            </a:r>
            <a:r>
              <a:rPr lang="en">
                <a:solidFill>
                  <a:srgbClr val="FF0000"/>
                </a:solidFill>
              </a:rPr>
              <a:t>positively correlated</a:t>
            </a:r>
            <a:endParaRPr/>
          </a:p>
          <a:p>
            <a:pPr indent="-250348" lvl="0" marL="254000" rtl="0" algn="l">
              <a:spcBef>
                <a:spcPts val="400"/>
              </a:spcBef>
              <a:spcAft>
                <a:spcPts val="0"/>
              </a:spcAft>
              <a:buClr>
                <a:srgbClr val="0070C0"/>
              </a:buClr>
              <a:buSzPct val="116666"/>
              <a:buFont typeface="Times New Roman"/>
              <a:buChar char="●"/>
            </a:pPr>
            <a:r>
              <a:rPr lang="en">
                <a:solidFill>
                  <a:srgbClr val="0070C0"/>
                </a:solidFill>
              </a:rPr>
              <a:t>Palestinian vs. SAE ratings of Arabic tokens </a:t>
            </a:r>
            <a:endParaRPr/>
          </a:p>
          <a:p>
            <a:pPr indent="-220027" lvl="1" marL="558800" rtl="0" algn="l">
              <a:spcBef>
                <a:spcPts val="300"/>
              </a:spcBef>
              <a:spcAft>
                <a:spcPts val="0"/>
              </a:spcAft>
              <a:buClr>
                <a:schemeClr val="dk1"/>
              </a:buClr>
              <a:buSzPct val="128571"/>
              <a:buFont typeface="Times New Roman"/>
              <a:buChar char="○"/>
            </a:pPr>
            <a:r>
              <a:rPr lang="en"/>
              <a:t>Mean ratings </a:t>
            </a:r>
            <a:r>
              <a:rPr b="1" i="1" lang="en">
                <a:solidFill>
                  <a:srgbClr val="FF0000"/>
                </a:solidFill>
              </a:rPr>
              <a:t>are</a:t>
            </a:r>
            <a:r>
              <a:rPr lang="en">
                <a:solidFill>
                  <a:srgbClr val="FF0000"/>
                </a:solidFill>
              </a:rPr>
              <a:t> different </a:t>
            </a:r>
            <a:r>
              <a:rPr lang="en"/>
              <a:t>across groups (Palestinian higher)</a:t>
            </a:r>
            <a:endParaRPr/>
          </a:p>
          <a:p>
            <a:pPr indent="-220027" lvl="1" marL="558800" rtl="0" algn="l">
              <a:spcBef>
                <a:spcPts val="300"/>
              </a:spcBef>
              <a:spcAft>
                <a:spcPts val="0"/>
              </a:spcAft>
              <a:buClr>
                <a:schemeClr val="dk1"/>
              </a:buClr>
              <a:buSzPct val="128571"/>
              <a:buFont typeface="Times New Roman"/>
              <a:buChar char="○"/>
            </a:pPr>
            <a:r>
              <a:rPr lang="en"/>
              <a:t>Charisma ratings are </a:t>
            </a:r>
            <a:r>
              <a:rPr lang="en">
                <a:solidFill>
                  <a:srgbClr val="FF0000"/>
                </a:solidFill>
              </a:rPr>
              <a:t>positively correlated</a:t>
            </a:r>
            <a:endParaRPr/>
          </a:p>
          <a:p>
            <a:pPr indent="-114300" lvl="1" marL="558800" rtl="0" algn="l">
              <a:spcBef>
                <a:spcPts val="300"/>
              </a:spcBef>
              <a:spcAft>
                <a:spcPts val="0"/>
              </a:spcAft>
              <a:buClr>
                <a:schemeClr val="dk1"/>
              </a:buClr>
              <a:buSzPct val="128571"/>
              <a:buFont typeface="Times New Roman"/>
              <a:buNone/>
            </a:pPr>
            <a:r>
              <a:t/>
            </a:r>
            <a:endParaRPr/>
          </a:p>
          <a:p>
            <a:pPr indent="-114300" lvl="1" marL="558800" rtl="0" algn="l">
              <a:spcBef>
                <a:spcPts val="300"/>
              </a:spcBef>
              <a:spcAft>
                <a:spcPts val="0"/>
              </a:spcAft>
              <a:buClr>
                <a:schemeClr val="dk1"/>
              </a:buClr>
              <a:buSzPct val="128571"/>
              <a:buFont typeface="Times New Roman"/>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457200" y="20002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Differences Across Cultures</a:t>
            </a:r>
            <a:endParaRPr/>
          </a:p>
        </p:txBody>
      </p:sp>
      <p:sp>
        <p:nvSpPr>
          <p:cNvPr id="221" name="Google Shape;221;p33"/>
          <p:cNvSpPr txBox="1"/>
          <p:nvPr>
            <p:ph idx="1" type="body"/>
          </p:nvPr>
        </p:nvSpPr>
        <p:spPr>
          <a:xfrm>
            <a:off x="514350" y="828675"/>
            <a:ext cx="5829300" cy="26004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Rating Arabic</a:t>
            </a:r>
            <a:endParaRPr/>
          </a:p>
          <a:p>
            <a:pPr indent="-215900" lvl="1" marL="558800" rtl="0" algn="l">
              <a:spcBef>
                <a:spcPts val="400"/>
              </a:spcBef>
              <a:spcAft>
                <a:spcPts val="0"/>
              </a:spcAft>
              <a:buClr>
                <a:schemeClr val="dk1"/>
              </a:buClr>
              <a:buSzPts val="1800"/>
              <a:buFont typeface="Times New Roman"/>
              <a:buChar char="○"/>
            </a:pPr>
            <a:r>
              <a:rPr lang="en"/>
              <a:t>Greater charisma perception by SAE group correlated with  faster speaking rate, smaller stdev speaking rate, greater mean &amp; stdev intensity</a:t>
            </a:r>
            <a:endParaRPr/>
          </a:p>
          <a:p>
            <a:pPr indent="-215900" lvl="1" marL="558800" rtl="0" algn="l">
              <a:spcBef>
                <a:spcPts val="400"/>
              </a:spcBef>
              <a:spcAft>
                <a:spcPts val="0"/>
              </a:spcAft>
              <a:buClr>
                <a:schemeClr val="dk1"/>
              </a:buClr>
              <a:buSzPts val="1800"/>
              <a:buFont typeface="Times New Roman"/>
              <a:buChar char="○"/>
            </a:pPr>
            <a:r>
              <a:rPr lang="en"/>
              <a:t>Greater charisma perception by Palestinian group correlated with lower pitch peaks, high stdev f0  </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Rating SAE</a:t>
            </a:r>
            <a:endParaRPr/>
          </a:p>
          <a:p>
            <a:pPr indent="-215900" lvl="1" marL="558800" rtl="0" algn="l">
              <a:spcBef>
                <a:spcPts val="400"/>
              </a:spcBef>
              <a:spcAft>
                <a:spcPts val="0"/>
              </a:spcAft>
              <a:buClr>
                <a:schemeClr val="dk1"/>
              </a:buClr>
              <a:buSzPts val="1800"/>
              <a:buFont typeface="Times New Roman"/>
              <a:buChar char="○"/>
            </a:pPr>
            <a:r>
              <a:rPr lang="en"/>
              <a:t>Greater charisma perception by Swedish group correlated with  more compressed pitch range, greater min f0, lower stdev f0</a:t>
            </a:r>
            <a:endParaRPr/>
          </a:p>
          <a:p>
            <a:pPr indent="0" lvl="1" marL="304800" rtl="0" algn="l">
              <a:spcBef>
                <a:spcPts val="400"/>
              </a:spcBef>
              <a:spcAft>
                <a:spcPts val="0"/>
              </a:spcAft>
              <a:buClr>
                <a:schemeClr val="dk1"/>
              </a:buClr>
              <a:buSzPts val="1800"/>
              <a:buFont typeface="Times New Roman"/>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1657350" y="18965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Summary</a:t>
            </a:r>
            <a:endParaRPr/>
          </a:p>
        </p:txBody>
      </p:sp>
      <p:sp>
        <p:nvSpPr>
          <p:cNvPr id="228" name="Google Shape;228;p34"/>
          <p:cNvSpPr txBox="1"/>
          <p:nvPr>
            <p:ph idx="1" type="body"/>
          </p:nvPr>
        </p:nvSpPr>
        <p:spPr>
          <a:xfrm>
            <a:off x="514350" y="828675"/>
            <a:ext cx="8255700" cy="38784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chemeClr val="dk1"/>
              </a:buClr>
              <a:buSzPts val="2100"/>
              <a:buFont typeface="Times New Roman"/>
              <a:buChar char="●"/>
            </a:pPr>
            <a:r>
              <a:rPr lang="en"/>
              <a:t>Some cues are </a:t>
            </a:r>
            <a:r>
              <a:rPr lang="en">
                <a:solidFill>
                  <a:srgbClr val="0070C0"/>
                </a:solidFill>
              </a:rPr>
              <a:t>cross-cultural</a:t>
            </a:r>
            <a:r>
              <a:rPr lang="en"/>
              <a:t>, some are </a:t>
            </a:r>
            <a:r>
              <a:rPr lang="en">
                <a:solidFill>
                  <a:srgbClr val="0070C0"/>
                </a:solidFill>
              </a:rPr>
              <a:t>language-specific</a:t>
            </a:r>
            <a:endParaRPr/>
          </a:p>
          <a:p>
            <a:pPr indent="-247650" lvl="0" marL="254000" rtl="0" algn="l">
              <a:spcBef>
                <a:spcPts val="400"/>
              </a:spcBef>
              <a:spcAft>
                <a:spcPts val="0"/>
              </a:spcAft>
              <a:buClr>
                <a:srgbClr val="438086"/>
              </a:buClr>
              <a:buSzPts val="2100"/>
              <a:buFont typeface="Times New Roman"/>
              <a:buChar char="●"/>
            </a:pPr>
            <a:r>
              <a:rPr lang="en">
                <a:solidFill>
                  <a:srgbClr val="000000"/>
                </a:solidFill>
              </a:rPr>
              <a:t>Cross-cultural charisma judgments are </a:t>
            </a:r>
            <a:r>
              <a:rPr lang="en">
                <a:solidFill>
                  <a:srgbClr val="0070C0"/>
                </a:solidFill>
              </a:rPr>
              <a:t>more conservative </a:t>
            </a:r>
            <a:r>
              <a:rPr lang="en"/>
              <a:t>but</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Native and non-native judgments of a given target language are correlated</a:t>
            </a:r>
            <a:endParaRPr/>
          </a:p>
          <a:p>
            <a:pPr indent="-177800" lvl="2" marL="863600" rtl="0" algn="l">
              <a:spcBef>
                <a:spcPts val="400"/>
              </a:spcBef>
              <a:spcAft>
                <a:spcPts val="0"/>
              </a:spcAft>
              <a:buClr>
                <a:schemeClr val="dk1"/>
              </a:buClr>
              <a:buSzPts val="1800"/>
              <a:buFont typeface="Times New Roman"/>
              <a:buChar char="■"/>
            </a:pPr>
            <a:r>
              <a:rPr b="1" i="1" lang="en"/>
              <a:t>Even when the raters do not speak the target language</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Attractiveness</a:t>
            </a:r>
            <a:endParaRPr/>
          </a:p>
        </p:txBody>
      </p:sp>
      <p:sp>
        <p:nvSpPr>
          <p:cNvPr id="79" name="Google Shape;79;p17"/>
          <p:cNvSpPr/>
          <p:nvPr/>
        </p:nvSpPr>
        <p:spPr>
          <a:xfrm>
            <a:off x="4132650" y="1627100"/>
            <a:ext cx="878700" cy="878700"/>
          </a:xfrm>
          <a:prstGeom prst="smileyFace">
            <a:avLst>
              <a:gd fmla="val 4653"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a:off x="4132650" y="2648176"/>
            <a:ext cx="878700" cy="8445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p:nvPr/>
        </p:nvSpPr>
        <p:spPr>
          <a:xfrm>
            <a:off x="4135850" y="3645500"/>
            <a:ext cx="878688" cy="878688"/>
          </a:xfrm>
          <a:prstGeom prst="lightningBol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pic>
        <p:nvPicPr>
          <p:cNvPr id="82" name="Google Shape;82;p17"/>
          <p:cNvPicPr preferRelativeResize="0"/>
          <p:nvPr/>
        </p:nvPicPr>
        <p:blipFill>
          <a:blip r:embed="rId3">
            <a:alphaModFix/>
          </a:blip>
          <a:stretch>
            <a:fillRect/>
          </a:stretch>
        </p:blipFill>
        <p:spPr>
          <a:xfrm>
            <a:off x="207700" y="2315300"/>
            <a:ext cx="1268301" cy="1266369"/>
          </a:xfrm>
          <a:prstGeom prst="rect">
            <a:avLst/>
          </a:prstGeom>
          <a:noFill/>
          <a:ln>
            <a:noFill/>
          </a:ln>
        </p:spPr>
      </p:pic>
      <p:pic>
        <p:nvPicPr>
          <p:cNvPr id="83" name="Google Shape;83;p17"/>
          <p:cNvPicPr preferRelativeResize="0"/>
          <p:nvPr/>
        </p:nvPicPr>
        <p:blipFill>
          <a:blip r:embed="rId4">
            <a:alphaModFix/>
          </a:blip>
          <a:stretch>
            <a:fillRect/>
          </a:stretch>
        </p:blipFill>
        <p:spPr>
          <a:xfrm>
            <a:off x="5738450" y="1518770"/>
            <a:ext cx="1268301" cy="1266355"/>
          </a:xfrm>
          <a:prstGeom prst="rect">
            <a:avLst/>
          </a:prstGeom>
          <a:noFill/>
          <a:ln>
            <a:noFill/>
          </a:ln>
        </p:spPr>
      </p:pic>
      <p:pic>
        <p:nvPicPr>
          <p:cNvPr id="84" name="Google Shape;84;p17"/>
          <p:cNvPicPr preferRelativeResize="0"/>
          <p:nvPr/>
        </p:nvPicPr>
        <p:blipFill>
          <a:blip r:embed="rId5">
            <a:alphaModFix/>
          </a:blip>
          <a:stretch>
            <a:fillRect/>
          </a:stretch>
        </p:blipFill>
        <p:spPr>
          <a:xfrm>
            <a:off x="1639626" y="3732075"/>
            <a:ext cx="1322501" cy="1320475"/>
          </a:xfrm>
          <a:prstGeom prst="rect">
            <a:avLst/>
          </a:prstGeom>
          <a:noFill/>
          <a:ln>
            <a:noFill/>
          </a:ln>
        </p:spPr>
      </p:pic>
      <p:pic>
        <p:nvPicPr>
          <p:cNvPr id="85" name="Google Shape;85;p17"/>
          <p:cNvPicPr preferRelativeResize="0"/>
          <p:nvPr/>
        </p:nvPicPr>
        <p:blipFill>
          <a:blip r:embed="rId6">
            <a:alphaModFix/>
          </a:blip>
          <a:stretch>
            <a:fillRect/>
          </a:stretch>
        </p:blipFill>
        <p:spPr>
          <a:xfrm>
            <a:off x="2010530" y="2034800"/>
            <a:ext cx="1268301" cy="1266374"/>
          </a:xfrm>
          <a:prstGeom prst="rect">
            <a:avLst/>
          </a:prstGeom>
          <a:noFill/>
          <a:ln>
            <a:noFill/>
          </a:ln>
        </p:spPr>
      </p:pic>
      <p:pic>
        <p:nvPicPr>
          <p:cNvPr id="86" name="Google Shape;86;p17"/>
          <p:cNvPicPr preferRelativeResize="0"/>
          <p:nvPr/>
        </p:nvPicPr>
        <p:blipFill>
          <a:blip r:embed="rId7">
            <a:alphaModFix/>
          </a:blip>
          <a:stretch>
            <a:fillRect/>
          </a:stretch>
        </p:blipFill>
        <p:spPr>
          <a:xfrm>
            <a:off x="6455130" y="3098134"/>
            <a:ext cx="1268301" cy="1266366"/>
          </a:xfrm>
          <a:prstGeom prst="rect">
            <a:avLst/>
          </a:prstGeom>
          <a:noFill/>
          <a:ln>
            <a:noFill/>
          </a:ln>
        </p:spPr>
      </p:pic>
      <p:pic>
        <p:nvPicPr>
          <p:cNvPr id="87" name="Google Shape;87;p17"/>
          <p:cNvPicPr preferRelativeResize="0"/>
          <p:nvPr/>
        </p:nvPicPr>
        <p:blipFill>
          <a:blip r:embed="rId8">
            <a:alphaModFix/>
          </a:blip>
          <a:stretch>
            <a:fillRect/>
          </a:stretch>
        </p:blipFill>
        <p:spPr>
          <a:xfrm>
            <a:off x="7460097" y="1316808"/>
            <a:ext cx="1268301" cy="12663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Charisma in an Irish Politician</a:t>
            </a:r>
            <a:endParaRPr/>
          </a:p>
        </p:txBody>
      </p:sp>
      <p:sp>
        <p:nvSpPr>
          <p:cNvPr id="234" name="Google Shape;234;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Cullen and Harte (2018) collected 945 utterances from a single speaker of 7 years (2007-2012) as Irish Political Speech Database</a:t>
            </a:r>
            <a:endParaRPr/>
          </a:p>
          <a:p>
            <a:pPr indent="0" lvl="0" marL="0" rtl="0" algn="l">
              <a:spcBef>
                <a:spcPts val="1600"/>
              </a:spcBef>
              <a:spcAft>
                <a:spcPts val="0"/>
              </a:spcAft>
              <a:buNone/>
            </a:pPr>
            <a:r>
              <a:rPr lang="en"/>
              <a:t>Includes a variety of genres including talk shows and parliamentary addresses</a:t>
            </a:r>
            <a:endParaRPr/>
          </a:p>
          <a:p>
            <a:pPr indent="0" lvl="0" marL="0" rtl="0" algn="l">
              <a:spcBef>
                <a:spcPts val="1600"/>
              </a:spcBef>
              <a:spcAft>
                <a:spcPts val="0"/>
              </a:spcAft>
              <a:buNone/>
            </a:pPr>
            <a:r>
              <a:rPr lang="en"/>
              <a:t>Associated with polling data and subject ratings of charisma.</a:t>
            </a:r>
            <a:endParaRPr/>
          </a:p>
          <a:p>
            <a:pPr indent="0" lvl="0" marL="0" rtl="0" algn="l">
              <a:spcBef>
                <a:spcPts val="1600"/>
              </a:spcBef>
              <a:spcAft>
                <a:spcPts val="0"/>
              </a:spcAft>
              <a:buNone/>
            </a:pPr>
            <a:r>
              <a:rPr lang="en"/>
              <a:t>Result: suprasegmental qualities (based on pitch, intensity and duration) show greater correlation with charisma than spectral qualities.</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txBox="1"/>
          <p:nvPr>
            <p:ph type="title"/>
          </p:nvPr>
        </p:nvSpPr>
        <p:spPr>
          <a:xfrm>
            <a:off x="609600" y="266700"/>
            <a:ext cx="7772400" cy="838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Predicting Winners from Charisma </a:t>
            </a:r>
            <a:br>
              <a:rPr lang="en"/>
            </a:br>
            <a:r>
              <a:rPr b="0" lang="en" sz="1700"/>
              <a:t>(</a:t>
            </a:r>
            <a:r>
              <a:rPr b="0" i="1" lang="en" sz="1700"/>
              <a:t>Analysis of Speech Transcripts to Predict Winners of U.S. Presidential and Vice Presidential Debates, </a:t>
            </a:r>
            <a:r>
              <a:rPr b="0" lang="en" sz="1700"/>
              <a:t>(Kaplan &amp; Rosenberg, 2012))</a:t>
            </a:r>
            <a:br>
              <a:rPr b="0" lang="en" sz="1700"/>
            </a:br>
            <a:endParaRPr b="0" sz="1700"/>
          </a:p>
        </p:txBody>
      </p:sp>
      <p:sp>
        <p:nvSpPr>
          <p:cNvPr id="241" name="Google Shape;241;p36"/>
          <p:cNvSpPr txBox="1"/>
          <p:nvPr>
            <p:ph idx="1" type="body"/>
          </p:nvPr>
        </p:nvSpPr>
        <p:spPr>
          <a:xfrm>
            <a:off x="685800" y="1200150"/>
            <a:ext cx="7772400" cy="3372000"/>
          </a:xfrm>
          <a:prstGeom prst="rect">
            <a:avLst/>
          </a:prstGeom>
          <a:noFill/>
          <a:ln>
            <a:noFill/>
          </a:ln>
        </p:spPr>
        <p:txBody>
          <a:bodyPr anchorCtr="0" anchor="t" bIns="34275" lIns="68575" spcFirstLastPara="1" rIns="68575" wrap="square" tIns="34275">
            <a:normAutofit/>
          </a:bodyPr>
          <a:lstStyle/>
          <a:p>
            <a:pPr indent="-215900" lvl="1" marL="558800" rtl="0" algn="l">
              <a:spcBef>
                <a:spcPts val="0"/>
              </a:spcBef>
              <a:spcAft>
                <a:spcPts val="0"/>
              </a:spcAft>
              <a:buClr>
                <a:schemeClr val="dk1"/>
              </a:buClr>
              <a:buSzPts val="1800"/>
              <a:buFont typeface="Times New Roman"/>
              <a:buChar char="○"/>
            </a:pPr>
            <a:r>
              <a:rPr lang="en"/>
              <a:t>Corpus of </a:t>
            </a:r>
            <a:r>
              <a:rPr lang="en">
                <a:solidFill>
                  <a:srgbClr val="0070C0"/>
                </a:solidFill>
              </a:rPr>
              <a:t>political speech</a:t>
            </a:r>
            <a:endParaRPr/>
          </a:p>
          <a:p>
            <a:pPr indent="-215900" lvl="1" marL="558800" rtl="0" algn="l">
              <a:spcBef>
                <a:spcPts val="400"/>
              </a:spcBef>
              <a:spcAft>
                <a:spcPts val="0"/>
              </a:spcAft>
              <a:buClr>
                <a:schemeClr val="dk1"/>
              </a:buClr>
              <a:buSzPts val="1800"/>
              <a:buFont typeface="Times New Roman"/>
              <a:buChar char="○"/>
            </a:pPr>
            <a:r>
              <a:rPr lang="en"/>
              <a:t>Determine lexical and acoustic correlates of </a:t>
            </a:r>
            <a:r>
              <a:rPr lang="en">
                <a:solidFill>
                  <a:srgbClr val="0070C0"/>
                </a:solidFill>
              </a:rPr>
              <a:t>political success</a:t>
            </a:r>
            <a:endParaRPr/>
          </a:p>
          <a:p>
            <a:pPr indent="-215900" lvl="1" marL="558800" rtl="0" algn="l">
              <a:spcBef>
                <a:spcPts val="400"/>
              </a:spcBef>
              <a:spcAft>
                <a:spcPts val="0"/>
              </a:spcAft>
              <a:buClr>
                <a:schemeClr val="dk1"/>
              </a:buClr>
              <a:buSzPts val="1800"/>
              <a:buFont typeface="Times New Roman"/>
              <a:buChar char="○"/>
            </a:pPr>
            <a:r>
              <a:rPr lang="en"/>
              <a:t>Characterize </a:t>
            </a:r>
            <a:r>
              <a:rPr lang="en">
                <a:solidFill>
                  <a:srgbClr val="0070C0"/>
                </a:solidFill>
              </a:rPr>
              <a:t>similarities and differences between parties</a:t>
            </a:r>
            <a:endParaRPr/>
          </a:p>
          <a:p>
            <a:pPr indent="0" lvl="1" marL="381000" rtl="0" algn="l">
              <a:spcBef>
                <a:spcPts val="400"/>
              </a:spcBef>
              <a:spcAft>
                <a:spcPts val="0"/>
              </a:spcAft>
              <a:buClr>
                <a:schemeClr val="dk1"/>
              </a:buClr>
              <a:buSzPts val="1800"/>
              <a:buFont typeface="Times New Roman"/>
              <a:buNone/>
            </a:pPr>
            <a:r>
              <a:t/>
            </a:r>
            <a:endParaRPr/>
          </a:p>
          <a:p>
            <a:pPr indent="-114300" lvl="0" marL="254000" rtl="0" algn="l">
              <a:spcBef>
                <a:spcPts val="400"/>
              </a:spcBef>
              <a:spcAft>
                <a:spcPts val="0"/>
              </a:spcAft>
              <a:buClr>
                <a:schemeClr val="dk1"/>
              </a:buClr>
              <a:buSzPts val="2100"/>
              <a:buFont typeface="Times New Roman"/>
              <a:buNone/>
            </a:pPr>
            <a:r>
              <a:t/>
            </a:r>
            <a:endParaRPr/>
          </a:p>
        </p:txBody>
      </p:sp>
      <p:sp>
        <p:nvSpPr>
          <p:cNvPr id="242" name="Google Shape;242;p36"/>
          <p:cNvSpPr txBox="1"/>
          <p:nvPr>
            <p:ph idx="1" type="body"/>
          </p:nvPr>
        </p:nvSpPr>
        <p:spPr>
          <a:xfrm>
            <a:off x="971550" y="2428875"/>
            <a:ext cx="5829300" cy="2600400"/>
          </a:xfrm>
          <a:prstGeom prst="rect">
            <a:avLst/>
          </a:prstGeom>
          <a:noFill/>
          <a:ln>
            <a:noFill/>
          </a:ln>
        </p:spPr>
        <p:txBody>
          <a:bodyPr anchorCtr="0" anchor="t" bIns="34275" lIns="68575" spcFirstLastPara="1" rIns="68575" wrap="square" tIns="34275">
            <a:noAutofit/>
          </a:bodyPr>
          <a:lstStyle/>
          <a:p>
            <a:pPr indent="-234950" lvl="0" marL="254000" rtl="0" algn="l">
              <a:spcBef>
                <a:spcPts val="0"/>
              </a:spcBef>
              <a:spcAft>
                <a:spcPts val="0"/>
              </a:spcAft>
              <a:buClr>
                <a:srgbClr val="0070C0"/>
              </a:buClr>
              <a:buSzPts val="1900"/>
              <a:buFont typeface="Times New Roman"/>
              <a:buChar char="●"/>
            </a:pPr>
            <a:r>
              <a:rPr lang="en" sz="1600">
                <a:solidFill>
                  <a:srgbClr val="0070C0"/>
                </a:solidFill>
              </a:rPr>
              <a:t>25 debates </a:t>
            </a:r>
            <a:r>
              <a:rPr lang="en" sz="1600"/>
              <a:t>spanning 9 election cycles (1976-80)</a:t>
            </a:r>
            <a:endParaRPr sz="1600"/>
          </a:p>
          <a:p>
            <a:pPr indent="-203200" lvl="1" marL="558800" rtl="0" algn="l">
              <a:spcBef>
                <a:spcPts val="400"/>
              </a:spcBef>
              <a:spcAft>
                <a:spcPts val="0"/>
              </a:spcAft>
              <a:buClr>
                <a:schemeClr val="dk1"/>
              </a:buClr>
              <a:buSzPts val="1600"/>
              <a:buFont typeface="Times New Roman"/>
              <a:buChar char="○"/>
            </a:pPr>
            <a:r>
              <a:rPr lang="en" sz="1200"/>
              <a:t>Each between one </a:t>
            </a:r>
            <a:r>
              <a:rPr lang="en" sz="1200">
                <a:solidFill>
                  <a:srgbClr val="FF0000"/>
                </a:solidFill>
              </a:rPr>
              <a:t>Republican</a:t>
            </a:r>
            <a:r>
              <a:rPr lang="en" sz="1200"/>
              <a:t> and one </a:t>
            </a:r>
            <a:r>
              <a:rPr lang="en" sz="1200">
                <a:solidFill>
                  <a:srgbClr val="FF0000"/>
                </a:solidFill>
              </a:rPr>
              <a:t>Democrat</a:t>
            </a:r>
            <a:endParaRPr sz="1200"/>
          </a:p>
          <a:p>
            <a:pPr indent="-203200" lvl="1" marL="558800" rtl="0" algn="l">
              <a:spcBef>
                <a:spcPts val="400"/>
              </a:spcBef>
              <a:spcAft>
                <a:spcPts val="0"/>
              </a:spcAft>
              <a:buClr>
                <a:srgbClr val="FF0000"/>
              </a:buClr>
              <a:buSzPts val="1600"/>
              <a:buFont typeface="Times New Roman"/>
              <a:buChar char="○"/>
            </a:pPr>
            <a:r>
              <a:rPr lang="en" sz="1200">
                <a:solidFill>
                  <a:srgbClr val="FF0000"/>
                </a:solidFill>
              </a:rPr>
              <a:t>Democrats</a:t>
            </a:r>
            <a:r>
              <a:rPr lang="en" sz="1200"/>
              <a:t> won 68%; </a:t>
            </a:r>
            <a:r>
              <a:rPr lang="en" sz="1200">
                <a:solidFill>
                  <a:srgbClr val="FF0000"/>
                </a:solidFill>
              </a:rPr>
              <a:t>Republicans</a:t>
            </a:r>
            <a:r>
              <a:rPr lang="en" sz="1200"/>
              <a:t> 32%</a:t>
            </a:r>
            <a:endParaRPr sz="1200"/>
          </a:p>
          <a:p>
            <a:pPr indent="-234950" lvl="0" marL="254000" rtl="0" algn="l">
              <a:spcBef>
                <a:spcPts val="400"/>
              </a:spcBef>
              <a:spcAft>
                <a:spcPts val="0"/>
              </a:spcAft>
              <a:buClr>
                <a:schemeClr val="dk1"/>
              </a:buClr>
              <a:buSzPts val="1900"/>
              <a:buFont typeface="Times New Roman"/>
              <a:buChar char="●"/>
            </a:pPr>
            <a:r>
              <a:rPr lang="en" sz="1600"/>
              <a:t>Binary labels based on </a:t>
            </a:r>
            <a:r>
              <a:rPr lang="en" sz="1600">
                <a:solidFill>
                  <a:srgbClr val="0070C0"/>
                </a:solidFill>
              </a:rPr>
              <a:t>post-debate polling</a:t>
            </a:r>
            <a:endParaRPr sz="1600"/>
          </a:p>
          <a:p>
            <a:pPr indent="-234950" lvl="0" marL="254000" rtl="0" algn="l">
              <a:spcBef>
                <a:spcPts val="400"/>
              </a:spcBef>
              <a:spcAft>
                <a:spcPts val="0"/>
              </a:spcAft>
              <a:buClr>
                <a:srgbClr val="FF0000"/>
              </a:buClr>
              <a:buSzPts val="1900"/>
              <a:buFont typeface="Times New Roman"/>
              <a:buChar char="●"/>
            </a:pPr>
            <a:r>
              <a:rPr lang="en" sz="1600">
                <a:solidFill>
                  <a:srgbClr val="FF0000"/>
                </a:solidFill>
              </a:rPr>
              <a:t>Goal</a:t>
            </a:r>
            <a:r>
              <a:rPr lang="en" sz="1600"/>
              <a:t>: predict the winner</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1657350" y="23120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Features Examined</a:t>
            </a:r>
            <a:endParaRPr/>
          </a:p>
        </p:txBody>
      </p:sp>
      <p:sp>
        <p:nvSpPr>
          <p:cNvPr id="249" name="Google Shape;249;p37"/>
          <p:cNvSpPr txBox="1"/>
          <p:nvPr>
            <p:ph idx="1" type="body"/>
          </p:nvPr>
        </p:nvSpPr>
        <p:spPr>
          <a:xfrm>
            <a:off x="514350" y="828675"/>
            <a:ext cx="8286900" cy="39720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chemeClr val="dk1"/>
              </a:buClr>
              <a:buSzPts val="2100"/>
              <a:buFont typeface="Times New Roman"/>
              <a:buChar char="●"/>
            </a:pPr>
            <a:r>
              <a:rPr lang="en"/>
              <a:t>Total </a:t>
            </a:r>
            <a:r>
              <a:rPr lang="en">
                <a:solidFill>
                  <a:srgbClr val="0070C0"/>
                </a:solidFill>
              </a:rPr>
              <a:t># words</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Word usage </a:t>
            </a:r>
            <a:r>
              <a:rPr lang="en"/>
              <a:t>(stemmed): </a:t>
            </a:r>
            <a:endParaRPr/>
          </a:p>
          <a:p>
            <a:pPr indent="-215900" lvl="1" marL="558800" rtl="0" algn="l">
              <a:spcBef>
                <a:spcPts val="400"/>
              </a:spcBef>
              <a:spcAft>
                <a:spcPts val="0"/>
              </a:spcAft>
              <a:buClr>
                <a:schemeClr val="dk1"/>
              </a:buClr>
              <a:buSzPts val="1800"/>
              <a:buFont typeface="Times New Roman"/>
              <a:buChar char="○"/>
            </a:pPr>
            <a:r>
              <a:rPr lang="en"/>
              <a:t>Indicators of </a:t>
            </a:r>
            <a:r>
              <a:rPr lang="en">
                <a:solidFill>
                  <a:srgbClr val="FF0000"/>
                </a:solidFill>
              </a:rPr>
              <a:t>friendliness and formality</a:t>
            </a:r>
            <a:r>
              <a:rPr lang="en"/>
              <a:t>:  personal pronouns, # questions asked, pleasantries, contractions, numbers, refs to opponent, refs to both running mates</a:t>
            </a:r>
            <a:endParaRPr/>
          </a:p>
          <a:p>
            <a:pPr indent="-215900" lvl="1" marL="558800" rtl="0" algn="l">
              <a:spcBef>
                <a:spcPts val="400"/>
              </a:spcBef>
              <a:spcAft>
                <a:spcPts val="0"/>
              </a:spcAft>
              <a:buClr>
                <a:schemeClr val="dk1"/>
              </a:buClr>
              <a:buSzPts val="1800"/>
              <a:buFont typeface="Times New Roman"/>
              <a:buChar char="○"/>
            </a:pPr>
            <a:r>
              <a:rPr lang="en"/>
              <a:t>Words affiliated with </a:t>
            </a:r>
            <a:r>
              <a:rPr lang="en">
                <a:solidFill>
                  <a:srgbClr val="FF0000"/>
                </a:solidFill>
              </a:rPr>
              <a:t>common political topics</a:t>
            </a:r>
            <a:r>
              <a:rPr lang="en"/>
              <a:t>: god, health, religion, tax, war and synonyms using WordNet</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Affective content</a:t>
            </a:r>
            <a:r>
              <a:rPr lang="en"/>
              <a:t>: Dictionary of Affect in Language</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Named entities</a:t>
            </a:r>
            <a:r>
              <a:rPr lang="en"/>
              <a:t>: using Stanford tagger, # and rate of usage</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TF-IDF values </a:t>
            </a:r>
            <a:r>
              <a:rPr lang="en"/>
              <a:t>for top 10K words for each debater</a:t>
            </a:r>
            <a:endParaRPr/>
          </a:p>
          <a:p>
            <a:pPr indent="-298450" lvl="0" marL="254000" rtl="0" algn="l">
              <a:spcBef>
                <a:spcPts val="0"/>
              </a:spcBef>
              <a:spcAft>
                <a:spcPts val="0"/>
              </a:spcAft>
              <a:buClr>
                <a:srgbClr val="0070C0"/>
              </a:buClr>
              <a:buSzPts val="2100"/>
              <a:buFont typeface="Times New Roman"/>
              <a:buChar char="●"/>
            </a:pPr>
            <a:r>
              <a:rPr lang="en">
                <a:solidFill>
                  <a:srgbClr val="0070C0"/>
                </a:solidFill>
              </a:rPr>
              <a:t>Turn length</a:t>
            </a:r>
            <a:r>
              <a:rPr lang="en"/>
              <a:t>: absolute and mean # syls, words, sentences in each turn</a:t>
            </a:r>
            <a:endParaRPr/>
          </a:p>
          <a:p>
            <a:pPr indent="-298450" lvl="0" marL="254000" rtl="0" algn="l">
              <a:spcBef>
                <a:spcPts val="400"/>
              </a:spcBef>
              <a:spcAft>
                <a:spcPts val="0"/>
              </a:spcAft>
              <a:buClr>
                <a:srgbClr val="0070C0"/>
              </a:buClr>
              <a:buSzPts val="2100"/>
              <a:buFont typeface="Times New Roman"/>
              <a:buChar char="●"/>
            </a:pPr>
            <a:r>
              <a:rPr lang="en">
                <a:solidFill>
                  <a:srgbClr val="0070C0"/>
                </a:solidFill>
              </a:rPr>
              <a:t>Complexity</a:t>
            </a:r>
            <a:r>
              <a:rPr lang="en"/>
              <a:t>: Flesch-Kincaid grade level readability formula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type="title"/>
          </p:nvPr>
        </p:nvSpPr>
        <p:spPr>
          <a:xfrm>
            <a:off x="1657350" y="21040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Classification</a:t>
            </a:r>
            <a:endParaRPr/>
          </a:p>
        </p:txBody>
      </p:sp>
      <p:sp>
        <p:nvSpPr>
          <p:cNvPr id="256" name="Google Shape;256;p38"/>
          <p:cNvSpPr txBox="1"/>
          <p:nvPr>
            <p:ph idx="1" type="body"/>
          </p:nvPr>
        </p:nvSpPr>
        <p:spPr>
          <a:xfrm>
            <a:off x="514350" y="828675"/>
            <a:ext cx="8265900" cy="38370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Train on all preceding debates </a:t>
            </a:r>
            <a:r>
              <a:rPr lang="en"/>
              <a:t>to predict winner of current year</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Debate-level</a:t>
            </a:r>
            <a:r>
              <a:rPr lang="en"/>
              <a:t>: which party won using data from both speakers</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Speaker-level</a:t>
            </a:r>
            <a:r>
              <a:rPr lang="en"/>
              <a:t>: which speaker won, including features only for each speaker w/out ref to opponent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type="title"/>
          </p:nvPr>
        </p:nvSpPr>
        <p:spPr>
          <a:xfrm>
            <a:off x="1657350" y="24160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Predicting Poll Results is Tough</a:t>
            </a:r>
            <a:endParaRPr/>
          </a:p>
        </p:txBody>
      </p:sp>
      <p:sp>
        <p:nvSpPr>
          <p:cNvPr id="263" name="Google Shape;263;p39"/>
          <p:cNvSpPr txBox="1"/>
          <p:nvPr>
            <p:ph idx="1" type="body"/>
          </p:nvPr>
        </p:nvSpPr>
        <p:spPr>
          <a:xfrm>
            <a:off x="685800" y="962025"/>
            <a:ext cx="7772400" cy="36099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Test on 2008</a:t>
            </a:r>
            <a:r>
              <a:rPr lang="en"/>
              <a:t>; train on all previous years</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Baseline</a:t>
            </a:r>
            <a:r>
              <a:rPr lang="en"/>
              <a:t>:  by debate calculated from most common result /total # debates</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By-debate:</a:t>
            </a:r>
            <a:r>
              <a:rPr lang="en"/>
              <a:t> use data for both speakers</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By-debater</a:t>
            </a:r>
            <a:r>
              <a:rPr lang="en"/>
              <a:t>: use data for each speaker in turn</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Unsplit</a:t>
            </a:r>
            <a:r>
              <a:rPr lang="en"/>
              <a:t>: one data-point per debate</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Split</a:t>
            </a:r>
            <a:r>
              <a:rPr lang="en"/>
              <a:t>: one data-point every 20 speaker turns</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Accuracy, baseline, p-value above baseline</a:t>
            </a:r>
            <a:endParaRPr/>
          </a:p>
        </p:txBody>
      </p:sp>
      <p:sp>
        <p:nvSpPr>
          <p:cNvPr id="264" name="Google Shape;264;p39"/>
          <p:cNvSpPr txBox="1"/>
          <p:nvPr>
            <p:ph idx="12" type="sldNum"/>
          </p:nvPr>
        </p:nvSpPr>
        <p:spPr>
          <a:xfrm>
            <a:off x="4914900" y="3514725"/>
            <a:ext cx="1428900" cy="257100"/>
          </a:xfrm>
          <a:prstGeom prst="rect">
            <a:avLst/>
          </a:prstGeom>
          <a:noFill/>
          <a:ln>
            <a:noFill/>
          </a:ln>
        </p:spPr>
        <p:txBody>
          <a:bodyPr anchorCtr="0" anchor="t"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descr="Screen Shot 2017-04-13 at 9.43.18 AM.png" id="265" name="Google Shape;265;p39"/>
          <p:cNvPicPr preferRelativeResize="0"/>
          <p:nvPr/>
        </p:nvPicPr>
        <p:blipFill rotWithShape="1">
          <a:blip r:embed="rId3">
            <a:alphaModFix/>
          </a:blip>
          <a:srcRect b="0" l="0" r="0" t="0"/>
          <a:stretch/>
        </p:blipFill>
        <p:spPr>
          <a:xfrm>
            <a:off x="1118795" y="3327091"/>
            <a:ext cx="6386906" cy="106853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type="title"/>
          </p:nvPr>
        </p:nvSpPr>
        <p:spPr>
          <a:xfrm>
            <a:off x="1657350" y="21040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Feature Analysis</a:t>
            </a:r>
            <a:endParaRPr/>
          </a:p>
        </p:txBody>
      </p:sp>
      <p:sp>
        <p:nvSpPr>
          <p:cNvPr id="272" name="Google Shape;272;p40"/>
          <p:cNvSpPr txBox="1"/>
          <p:nvPr>
            <p:ph idx="1" type="body"/>
          </p:nvPr>
        </p:nvSpPr>
        <p:spPr>
          <a:xfrm>
            <a:off x="514350" y="828675"/>
            <a:ext cx="8245200" cy="3930300"/>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Clr>
                <a:srgbClr val="0070C0"/>
              </a:buClr>
              <a:buSzPts val="1800"/>
              <a:buFont typeface="Times New Roman"/>
              <a:buChar char="●"/>
            </a:pPr>
            <a:r>
              <a:rPr lang="en" sz="1800">
                <a:solidFill>
                  <a:srgbClr val="0070C0"/>
                </a:solidFill>
              </a:rPr>
              <a:t>First person plural possessives </a:t>
            </a:r>
            <a:r>
              <a:rPr lang="en" sz="1800"/>
              <a:t>(“our”) </a:t>
            </a:r>
            <a:r>
              <a:rPr b="1" lang="en" sz="1800"/>
              <a:t>used by Democrats</a:t>
            </a:r>
            <a:endParaRPr/>
          </a:p>
          <a:p>
            <a:pPr indent="-209550" lvl="1" marL="558800" rtl="0" algn="l">
              <a:spcBef>
                <a:spcPts val="300"/>
              </a:spcBef>
              <a:spcAft>
                <a:spcPts val="0"/>
              </a:spcAft>
              <a:buClr>
                <a:srgbClr val="FF0000"/>
              </a:buClr>
              <a:buSzPts val="1500"/>
              <a:buFont typeface="Times New Roman"/>
              <a:buChar char="○"/>
            </a:pPr>
            <a:r>
              <a:rPr b="1" lang="en" sz="1500">
                <a:solidFill>
                  <a:srgbClr val="FF0000"/>
                </a:solidFill>
              </a:rPr>
              <a:t>Negatively correlates with Democratic wins</a:t>
            </a:r>
            <a:endParaRPr/>
          </a:p>
          <a:p>
            <a:pPr indent="-254000" lvl="0" marL="254000" rtl="0" algn="l">
              <a:spcBef>
                <a:spcPts val="400"/>
              </a:spcBef>
              <a:spcAft>
                <a:spcPts val="0"/>
              </a:spcAft>
              <a:buClr>
                <a:srgbClr val="0070C0"/>
              </a:buClr>
              <a:buSzPts val="1800"/>
              <a:buFont typeface="Times New Roman"/>
              <a:buChar char="●"/>
            </a:pPr>
            <a:r>
              <a:rPr lang="en" sz="1800">
                <a:solidFill>
                  <a:srgbClr val="0070C0"/>
                </a:solidFill>
              </a:rPr>
              <a:t>Grade level </a:t>
            </a:r>
            <a:r>
              <a:rPr lang="en" sz="1800"/>
              <a:t>readability </a:t>
            </a:r>
            <a:r>
              <a:rPr b="1" lang="en" sz="1800"/>
              <a:t>of Democrats</a:t>
            </a:r>
            <a:endParaRPr/>
          </a:p>
          <a:p>
            <a:pPr indent="-209550" lvl="1" marL="558800" rtl="0" algn="l">
              <a:spcBef>
                <a:spcPts val="300"/>
              </a:spcBef>
              <a:spcAft>
                <a:spcPts val="0"/>
              </a:spcAft>
              <a:buClr>
                <a:srgbClr val="FF0000"/>
              </a:buClr>
              <a:buSzPts val="1500"/>
              <a:buFont typeface="Times New Roman"/>
              <a:buChar char="○"/>
            </a:pPr>
            <a:r>
              <a:rPr b="1" lang="en" sz="1500">
                <a:solidFill>
                  <a:srgbClr val="FF0000"/>
                </a:solidFill>
              </a:rPr>
              <a:t>Lower complexity in Democratic wins</a:t>
            </a:r>
            <a:endParaRPr/>
          </a:p>
          <a:p>
            <a:pPr indent="-254000" lvl="0" marL="254000" rtl="0" algn="l">
              <a:spcBef>
                <a:spcPts val="400"/>
              </a:spcBef>
              <a:spcAft>
                <a:spcPts val="0"/>
              </a:spcAft>
              <a:buClr>
                <a:srgbClr val="0070C0"/>
              </a:buClr>
              <a:buSzPts val="1800"/>
              <a:buFont typeface="Times New Roman"/>
              <a:buChar char="●"/>
            </a:pPr>
            <a:r>
              <a:rPr lang="en" sz="1800">
                <a:solidFill>
                  <a:srgbClr val="0070C0"/>
                </a:solidFill>
              </a:rPr>
              <a:t>Second person singular object pronouns </a:t>
            </a:r>
            <a:r>
              <a:rPr lang="en" sz="1800"/>
              <a:t>(“you”) </a:t>
            </a:r>
            <a:r>
              <a:rPr b="1" lang="en" sz="1800"/>
              <a:t>used by Republicans</a:t>
            </a:r>
            <a:endParaRPr/>
          </a:p>
          <a:p>
            <a:pPr indent="-209550" lvl="1" marL="558800" rtl="0" algn="l">
              <a:spcBef>
                <a:spcPts val="300"/>
              </a:spcBef>
              <a:spcAft>
                <a:spcPts val="0"/>
              </a:spcAft>
              <a:buClr>
                <a:srgbClr val="FF0000"/>
              </a:buClr>
              <a:buSzPts val="1500"/>
              <a:buFont typeface="Times New Roman"/>
              <a:buChar char="○"/>
            </a:pPr>
            <a:r>
              <a:rPr b="1" lang="en" sz="1500">
                <a:solidFill>
                  <a:srgbClr val="FF0000"/>
                </a:solidFill>
              </a:rPr>
              <a:t>Negatively correlates with Republican wins altho correlates with individualism</a:t>
            </a:r>
            <a:endParaRPr/>
          </a:p>
          <a:p>
            <a:pPr indent="-254000" lvl="1" marL="254000" rtl="0" algn="l">
              <a:spcBef>
                <a:spcPts val="400"/>
              </a:spcBef>
              <a:spcAft>
                <a:spcPts val="0"/>
              </a:spcAft>
              <a:buClr>
                <a:schemeClr val="dk1"/>
              </a:buClr>
              <a:buSzPts val="1800"/>
              <a:buFont typeface="Times New Roman"/>
              <a:buChar char="•"/>
            </a:pPr>
            <a:r>
              <a:rPr lang="en"/>
              <a:t>Important </a:t>
            </a:r>
            <a:r>
              <a:rPr lang="en">
                <a:solidFill>
                  <a:srgbClr val="0070C0"/>
                </a:solidFill>
              </a:rPr>
              <a:t>political topics</a:t>
            </a:r>
            <a:endParaRPr b="1">
              <a:solidFill>
                <a:srgbClr val="0070C0"/>
              </a:solidFill>
            </a:endParaRPr>
          </a:p>
          <a:p>
            <a:pPr indent="-209550" lvl="1" marL="558800" rtl="0" algn="l">
              <a:spcBef>
                <a:spcPts val="300"/>
              </a:spcBef>
              <a:spcAft>
                <a:spcPts val="0"/>
              </a:spcAft>
              <a:buClr>
                <a:srgbClr val="000000"/>
              </a:buClr>
              <a:buSzPts val="1500"/>
              <a:buFont typeface="Times New Roman"/>
              <a:buChar char="○"/>
            </a:pPr>
            <a:r>
              <a:rPr lang="en" sz="1500">
                <a:solidFill>
                  <a:srgbClr val="000000"/>
                </a:solidFill>
              </a:rPr>
              <a:t>“atomic”, “unilateral”, “soviets”</a:t>
            </a:r>
            <a:endParaRPr/>
          </a:p>
          <a:p>
            <a:pPr indent="-254000" lvl="1" marL="254000" rtl="0" algn="l">
              <a:spcBef>
                <a:spcPts val="400"/>
              </a:spcBef>
              <a:spcAft>
                <a:spcPts val="0"/>
              </a:spcAft>
              <a:buClr>
                <a:srgbClr val="0070C0"/>
              </a:buClr>
              <a:buSzPts val="1800"/>
              <a:buFont typeface="Times New Roman"/>
              <a:buChar char="•"/>
            </a:pPr>
            <a:r>
              <a:rPr lang="en">
                <a:solidFill>
                  <a:srgbClr val="0070C0"/>
                </a:solidFill>
              </a:rPr>
              <a:t>Politically active words</a:t>
            </a:r>
            <a:r>
              <a:rPr lang="en"/>
              <a:t> important</a:t>
            </a:r>
            <a:endParaRPr/>
          </a:p>
          <a:p>
            <a:pPr indent="-209550" lvl="1" marL="558800" rtl="0" algn="l">
              <a:spcBef>
                <a:spcPts val="300"/>
              </a:spcBef>
              <a:spcAft>
                <a:spcPts val="0"/>
              </a:spcAft>
              <a:buClr>
                <a:schemeClr val="dk1"/>
              </a:buClr>
              <a:buSzPts val="1500"/>
              <a:buFont typeface="Times New Roman"/>
              <a:buChar char="○"/>
            </a:pPr>
            <a:r>
              <a:rPr lang="en" sz="1500"/>
              <a:t>“achieve”, “disagreements,” “advocate”, “achieve”</a:t>
            </a:r>
            <a:endParaRPr/>
          </a:p>
          <a:p>
            <a:pPr indent="-114300" lvl="0" marL="254000" rtl="0" algn="l">
              <a:spcBef>
                <a:spcPts val="400"/>
              </a:spcBef>
              <a:spcAft>
                <a:spcPts val="0"/>
              </a:spcAft>
              <a:buClr>
                <a:schemeClr val="dk1"/>
              </a:buClr>
              <a:buSzPts val="2100"/>
              <a:buFont typeface="Times New Roman"/>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1"/>
          <p:cNvSpPr txBox="1"/>
          <p:nvPr>
            <p:ph type="ctrTitle"/>
          </p:nvPr>
        </p:nvSpPr>
        <p:spPr>
          <a:xfrm>
            <a:off x="1600200" y="228600"/>
            <a:ext cx="5829300" cy="97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More Recent Debates </a:t>
            </a:r>
            <a:r>
              <a:rPr b="0" lang="en" sz="1700"/>
              <a:t>(Erica Cooper)</a:t>
            </a:r>
            <a:endParaRPr/>
          </a:p>
        </p:txBody>
      </p:sp>
      <p:sp>
        <p:nvSpPr>
          <p:cNvPr id="278" name="Google Shape;278;p41"/>
          <p:cNvSpPr txBox="1"/>
          <p:nvPr>
            <p:ph idx="1" type="subTitle"/>
          </p:nvPr>
        </p:nvSpPr>
        <p:spPr>
          <a:xfrm>
            <a:off x="2228850" y="3657600"/>
            <a:ext cx="4800600" cy="13146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2100"/>
              <a:buFont typeface="Times New Roman"/>
              <a:buNone/>
            </a:pPr>
            <a:r>
              <a:rPr lang="en"/>
              <a:t>Can we predict the Winners?</a:t>
            </a:r>
            <a:endParaRPr/>
          </a:p>
          <a:p>
            <a:pPr indent="0" lvl="0" marL="0" rtl="0" algn="ctr">
              <a:spcBef>
                <a:spcPts val="400"/>
              </a:spcBef>
              <a:spcAft>
                <a:spcPts val="0"/>
              </a:spcAft>
              <a:buClr>
                <a:schemeClr val="dk1"/>
              </a:buClr>
              <a:buSzPts val="2100"/>
              <a:buFont typeface="Times New Roman"/>
              <a:buNone/>
            </a:pPr>
            <a:r>
              <a:rPr lang="en"/>
              <a:t>or</a:t>
            </a:r>
            <a:endParaRPr/>
          </a:p>
          <a:p>
            <a:pPr indent="0" lvl="0" marL="0" rtl="0" algn="ctr">
              <a:spcBef>
                <a:spcPts val="400"/>
              </a:spcBef>
              <a:spcAft>
                <a:spcPts val="0"/>
              </a:spcAft>
              <a:buClr>
                <a:schemeClr val="dk1"/>
              </a:buClr>
              <a:buSzPts val="2100"/>
              <a:buFont typeface="Times New Roman"/>
              <a:buNone/>
            </a:pPr>
            <a:r>
              <a:rPr lang="en"/>
              <a:t>the Losers?</a:t>
            </a:r>
            <a:endParaRPr/>
          </a:p>
        </p:txBody>
      </p:sp>
      <p:pic>
        <p:nvPicPr>
          <p:cNvPr id="279" name="Google Shape;279;p41"/>
          <p:cNvPicPr preferRelativeResize="0"/>
          <p:nvPr/>
        </p:nvPicPr>
        <p:blipFill rotWithShape="1">
          <a:blip r:embed="rId3">
            <a:alphaModFix/>
          </a:blip>
          <a:srcRect b="0" l="0" r="0" t="0"/>
          <a:stretch/>
        </p:blipFill>
        <p:spPr>
          <a:xfrm>
            <a:off x="1657351" y="1371600"/>
            <a:ext cx="5799535"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758550" y="189650"/>
            <a:ext cx="76269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Similar Goals and Research Questions</a:t>
            </a:r>
            <a:endParaRPr/>
          </a:p>
        </p:txBody>
      </p:sp>
      <p:sp>
        <p:nvSpPr>
          <p:cNvPr id="285" name="Google Shape;285;p42"/>
          <p:cNvSpPr txBox="1"/>
          <p:nvPr>
            <p:ph idx="1" type="body"/>
          </p:nvPr>
        </p:nvSpPr>
        <p:spPr>
          <a:xfrm>
            <a:off x="514350" y="828675"/>
            <a:ext cx="8151600" cy="37953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chemeClr val="dk1"/>
              </a:buClr>
              <a:buSzPts val="2100"/>
              <a:buFont typeface="Times New Roman"/>
              <a:buChar char="●"/>
            </a:pPr>
            <a:r>
              <a:rPr lang="en"/>
              <a:t>Investigate emotion and charisma in </a:t>
            </a:r>
            <a:r>
              <a:rPr lang="en">
                <a:solidFill>
                  <a:srgbClr val="0070C0"/>
                </a:solidFill>
              </a:rPr>
              <a:t>political discourse</a:t>
            </a:r>
            <a:endParaRPr/>
          </a:p>
          <a:p>
            <a:pPr indent="-215900" lvl="1" marL="558800" rtl="0" algn="l">
              <a:spcBef>
                <a:spcPts val="400"/>
              </a:spcBef>
              <a:spcAft>
                <a:spcPts val="0"/>
              </a:spcAft>
              <a:buClr>
                <a:schemeClr val="dk1"/>
              </a:buClr>
              <a:buSzPts val="1800"/>
              <a:buFont typeface="Times New Roman"/>
              <a:buChar char="○"/>
            </a:pPr>
            <a:r>
              <a:rPr lang="en"/>
              <a:t>Collect a corpus of political speech: </a:t>
            </a:r>
            <a:r>
              <a:rPr lang="en">
                <a:solidFill>
                  <a:srgbClr val="0070C0"/>
                </a:solidFill>
              </a:rPr>
              <a:t>debates</a:t>
            </a:r>
            <a:endParaRPr/>
          </a:p>
          <a:p>
            <a:pPr indent="-215900" lvl="1" marL="558800" rtl="0" algn="l">
              <a:spcBef>
                <a:spcPts val="400"/>
              </a:spcBef>
              <a:spcAft>
                <a:spcPts val="0"/>
              </a:spcAft>
              <a:buClr>
                <a:schemeClr val="dk1"/>
              </a:buClr>
              <a:buSzPts val="1800"/>
              <a:buFont typeface="Times New Roman"/>
              <a:buChar char="○"/>
            </a:pPr>
            <a:r>
              <a:rPr lang="en"/>
              <a:t>Predicting</a:t>
            </a:r>
            <a:r>
              <a:rPr lang="en">
                <a:solidFill>
                  <a:srgbClr val="0070C0"/>
                </a:solidFill>
              </a:rPr>
              <a:t> who won each debate </a:t>
            </a:r>
            <a:r>
              <a:rPr lang="en"/>
              <a:t>from Gallup polls after</a:t>
            </a:r>
            <a:endParaRPr/>
          </a:p>
          <a:p>
            <a:pPr indent="-215900" lvl="1" marL="558800" rtl="0" algn="l">
              <a:spcBef>
                <a:spcPts val="400"/>
              </a:spcBef>
              <a:spcAft>
                <a:spcPts val="0"/>
              </a:spcAft>
              <a:buClr>
                <a:schemeClr val="dk1"/>
              </a:buClr>
              <a:buSzPts val="1800"/>
              <a:buFont typeface="Times New Roman"/>
              <a:buChar char="○"/>
            </a:pPr>
            <a:r>
              <a:rPr lang="en"/>
              <a:t>Compare both political parties:  </a:t>
            </a:r>
            <a:r>
              <a:rPr lang="en">
                <a:solidFill>
                  <a:srgbClr val="0070C0"/>
                </a:solidFill>
              </a:rPr>
              <a:t>Democrats and Republicans</a:t>
            </a:r>
            <a:endParaRPr/>
          </a:p>
          <a:p>
            <a:pPr indent="-215900" lvl="1" marL="558800" rtl="0" algn="l">
              <a:spcBef>
                <a:spcPts val="400"/>
              </a:spcBef>
              <a:spcAft>
                <a:spcPts val="0"/>
              </a:spcAft>
              <a:buClr>
                <a:schemeClr val="dk1"/>
              </a:buClr>
              <a:buSzPts val="1800"/>
              <a:buFont typeface="Times New Roman"/>
              <a:buChar char="○"/>
            </a:pPr>
            <a:r>
              <a:rPr lang="en"/>
              <a:t>Determine </a:t>
            </a:r>
            <a:r>
              <a:rPr lang="en">
                <a:solidFill>
                  <a:srgbClr val="0070C0"/>
                </a:solidFill>
              </a:rPr>
              <a:t>lexical and acoustic correlates of political success</a:t>
            </a:r>
            <a:r>
              <a:rPr lang="en"/>
              <a:t>: correlate with subsequent polls</a:t>
            </a:r>
            <a:endParaRPr/>
          </a:p>
          <a:p>
            <a:pPr indent="-215900" lvl="1" marL="558800" rtl="0" algn="l">
              <a:spcBef>
                <a:spcPts val="400"/>
              </a:spcBef>
              <a:spcAft>
                <a:spcPts val="0"/>
              </a:spcAft>
              <a:buClr>
                <a:schemeClr val="dk1"/>
              </a:buClr>
              <a:buSzPts val="1800"/>
              <a:buFont typeface="Times New Roman"/>
              <a:buChar char="○"/>
            </a:pPr>
            <a:r>
              <a:rPr lang="en"/>
              <a:t>Characterize </a:t>
            </a:r>
            <a:r>
              <a:rPr lang="en">
                <a:solidFill>
                  <a:srgbClr val="0070C0"/>
                </a:solidFill>
              </a:rPr>
              <a:t>similarities and differences </a:t>
            </a:r>
            <a:r>
              <a:rPr lang="en"/>
              <a:t>between Democrats and Republicans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1657350" y="17922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Corpus Collection</a:t>
            </a:r>
            <a:endParaRPr/>
          </a:p>
        </p:txBody>
      </p:sp>
      <p:sp>
        <p:nvSpPr>
          <p:cNvPr id="292" name="Google Shape;292;p43"/>
          <p:cNvSpPr txBox="1"/>
          <p:nvPr>
            <p:ph idx="1" type="body"/>
          </p:nvPr>
        </p:nvSpPr>
        <p:spPr>
          <a:xfrm>
            <a:off x="514350" y="828675"/>
            <a:ext cx="8016600" cy="38370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Democratic primaries </a:t>
            </a:r>
            <a:r>
              <a:rPr lang="en"/>
              <a:t>from 2008:</a:t>
            </a:r>
            <a:endParaRPr/>
          </a:p>
          <a:p>
            <a:pPr indent="-215900" lvl="1" marL="558800" rtl="0" algn="l">
              <a:spcBef>
                <a:spcPts val="400"/>
              </a:spcBef>
              <a:spcAft>
                <a:spcPts val="0"/>
              </a:spcAft>
              <a:buClr>
                <a:schemeClr val="dk1"/>
              </a:buClr>
              <a:buSzPts val="1800"/>
              <a:buFont typeface="Times New Roman"/>
              <a:buChar char="○"/>
            </a:pPr>
            <a:r>
              <a:rPr lang="en"/>
              <a:t>Joe Biden, Hillary Clinton, Chris Dodd, John Edwards, Mike Gravel, Dennis Kucinich, Barak Obama, Bill Richardson</a:t>
            </a:r>
            <a:endParaRPr/>
          </a:p>
          <a:p>
            <a:pPr indent="-215900" lvl="1" marL="558800" rtl="0" algn="l">
              <a:spcBef>
                <a:spcPts val="400"/>
              </a:spcBef>
              <a:spcAft>
                <a:spcPts val="0"/>
              </a:spcAft>
              <a:buClr>
                <a:schemeClr val="dk1"/>
              </a:buClr>
              <a:buSzPts val="1800"/>
              <a:buFont typeface="Times New Roman"/>
              <a:buChar char="○"/>
            </a:pPr>
            <a:r>
              <a:rPr lang="en"/>
              <a:t>New Hampshire MSNBC Debate, September 26, 2007</a:t>
            </a:r>
            <a:endParaRPr/>
          </a:p>
          <a:p>
            <a:pPr indent="-247650" lvl="0" marL="254000" rtl="0" algn="l">
              <a:spcBef>
                <a:spcPts val="400"/>
              </a:spcBef>
              <a:spcAft>
                <a:spcPts val="0"/>
              </a:spcAft>
              <a:buClr>
                <a:schemeClr val="dk1"/>
              </a:buClr>
              <a:buSzPts val="2100"/>
              <a:buFont typeface="Times New Roman"/>
              <a:buChar char="●"/>
            </a:pPr>
            <a:r>
              <a:rPr lang="en"/>
              <a:t>Fall 2011 </a:t>
            </a:r>
            <a:r>
              <a:rPr lang="en">
                <a:solidFill>
                  <a:srgbClr val="0070C0"/>
                </a:solidFill>
              </a:rPr>
              <a:t>Republican primaries</a:t>
            </a:r>
            <a:r>
              <a:rPr lang="en"/>
              <a:t>:</a:t>
            </a:r>
            <a:endParaRPr/>
          </a:p>
          <a:p>
            <a:pPr indent="-215900" lvl="1" marL="558800" rtl="0" algn="l">
              <a:spcBef>
                <a:spcPts val="400"/>
              </a:spcBef>
              <a:spcAft>
                <a:spcPts val="0"/>
              </a:spcAft>
              <a:buClr>
                <a:schemeClr val="dk1"/>
              </a:buClr>
              <a:buSzPts val="1800"/>
              <a:buFont typeface="Times New Roman"/>
              <a:buChar char="○"/>
            </a:pPr>
            <a:r>
              <a:rPr lang="en"/>
              <a:t>Michelle Bachmann, Herman Cain, Newt Gingrich, Jon Huntsman, Gary Johnson, Ran Paul, Rick Perry, Mitt Romney, Rick Santorum</a:t>
            </a:r>
            <a:endParaRPr/>
          </a:p>
          <a:p>
            <a:pPr indent="-215900" lvl="1" marL="558800" rtl="0" algn="l">
              <a:spcBef>
                <a:spcPts val="400"/>
              </a:spcBef>
              <a:spcAft>
                <a:spcPts val="0"/>
              </a:spcAft>
              <a:buClr>
                <a:schemeClr val="dk1"/>
              </a:buClr>
              <a:buSzPts val="1800"/>
              <a:buFont typeface="Times New Roman"/>
              <a:buChar char="○"/>
            </a:pPr>
            <a:r>
              <a:rPr lang="en"/>
              <a:t>Fox News / Google Debate, September 22, 2011</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Interviews</a:t>
            </a:r>
            <a:r>
              <a:rPr lang="en"/>
              <a:t> for all candidates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txBox="1"/>
          <p:nvPr>
            <p:ph type="title"/>
          </p:nvPr>
        </p:nvSpPr>
        <p:spPr>
          <a:xfrm>
            <a:off x="609600" y="266700"/>
            <a:ext cx="7772400" cy="6954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Gallup Poll Results</a:t>
            </a:r>
            <a:endParaRPr/>
          </a:p>
        </p:txBody>
      </p:sp>
      <p:graphicFrame>
        <p:nvGraphicFramePr>
          <p:cNvPr id="298" name="Google Shape;298;p44"/>
          <p:cNvGraphicFramePr/>
          <p:nvPr/>
        </p:nvGraphicFramePr>
        <p:xfrm>
          <a:off x="1657350" y="1304925"/>
          <a:ext cx="3000000" cy="3000000"/>
        </p:xfrm>
        <a:graphic>
          <a:graphicData uri="http://schemas.openxmlformats.org/drawingml/2006/table">
            <a:tbl>
              <a:tblPr bandRow="1" firstRow="1">
                <a:noFill/>
                <a:tableStyleId>{F0F9D32E-0CD1-4EDC-852D-EDE21936629C}</a:tableStyleId>
              </a:tblPr>
              <a:tblGrid>
                <a:gridCol w="1457325"/>
                <a:gridCol w="1457325"/>
                <a:gridCol w="1457325"/>
                <a:gridCol w="1457325"/>
              </a:tblGrid>
              <a:tr h="278150">
                <a:tc>
                  <a:txBody>
                    <a:bodyPr/>
                    <a:lstStyle/>
                    <a:p>
                      <a:pPr indent="0" lvl="0" marL="0" marR="0" rtl="0" algn="l">
                        <a:spcBef>
                          <a:spcPts val="0"/>
                        </a:spcBef>
                        <a:spcAft>
                          <a:spcPts val="0"/>
                        </a:spcAft>
                        <a:buNone/>
                      </a:pPr>
                      <a:r>
                        <a:rPr b="1" lang="en" sz="1400"/>
                        <a:t>Democrats</a:t>
                      </a:r>
                      <a:endParaRPr b="1" sz="1100"/>
                    </a:p>
                  </a:txBody>
                  <a:tcPr marT="34300" marB="34300" marR="68600" marL="68600"/>
                </a:tc>
                <a:tc>
                  <a:txBody>
                    <a:bodyPr/>
                    <a:lstStyle/>
                    <a:p>
                      <a:pPr indent="0" lvl="0" marL="0" marR="0" rtl="0" algn="l">
                        <a:spcBef>
                          <a:spcPts val="0"/>
                        </a:spcBef>
                        <a:spcAft>
                          <a:spcPts val="0"/>
                        </a:spcAft>
                        <a:buNone/>
                      </a:pPr>
                      <a:r>
                        <a:rPr b="1" lang="en" sz="1400"/>
                        <a:t>Poll Results</a:t>
                      </a:r>
                      <a:endParaRPr b="1" sz="1100"/>
                    </a:p>
                  </a:txBody>
                  <a:tcPr marT="34300" marB="34300" marR="68600" marL="68600"/>
                </a:tc>
                <a:tc>
                  <a:txBody>
                    <a:bodyPr/>
                    <a:lstStyle/>
                    <a:p>
                      <a:pPr indent="0" lvl="0" marL="0" marR="0" rtl="0" algn="l">
                        <a:spcBef>
                          <a:spcPts val="0"/>
                        </a:spcBef>
                        <a:spcAft>
                          <a:spcPts val="0"/>
                        </a:spcAft>
                        <a:buNone/>
                      </a:pPr>
                      <a:r>
                        <a:rPr b="1" lang="en" sz="1400"/>
                        <a:t>Republicans</a:t>
                      </a:r>
                      <a:endParaRPr b="1" sz="1100"/>
                    </a:p>
                  </a:txBody>
                  <a:tcPr marT="34300" marB="34300" marR="68600" marL="68600"/>
                </a:tc>
                <a:tc>
                  <a:txBody>
                    <a:bodyPr/>
                    <a:lstStyle/>
                    <a:p>
                      <a:pPr indent="0" lvl="0" marL="0" marR="0" rtl="0" algn="l">
                        <a:spcBef>
                          <a:spcPts val="0"/>
                        </a:spcBef>
                        <a:spcAft>
                          <a:spcPts val="0"/>
                        </a:spcAft>
                        <a:buNone/>
                      </a:pPr>
                      <a:r>
                        <a:rPr b="1" lang="en" sz="1400"/>
                        <a:t>Poll Results</a:t>
                      </a:r>
                      <a:endParaRPr b="1" sz="1100"/>
                    </a:p>
                  </a:txBody>
                  <a:tcPr marT="34300" marB="34300" marR="68600" marL="68600"/>
                </a:tc>
              </a:tr>
              <a:tr h="278150">
                <a:tc>
                  <a:txBody>
                    <a:bodyPr/>
                    <a:lstStyle/>
                    <a:p>
                      <a:pPr indent="0" lvl="0" marL="0" marR="0" rtl="0" algn="l">
                        <a:spcBef>
                          <a:spcPts val="0"/>
                        </a:spcBef>
                        <a:spcAft>
                          <a:spcPts val="0"/>
                        </a:spcAft>
                        <a:buNone/>
                      </a:pPr>
                      <a:r>
                        <a:rPr lang="en" sz="1400"/>
                        <a:t>Clinton</a:t>
                      </a:r>
                      <a:endParaRPr sz="1100"/>
                    </a:p>
                  </a:txBody>
                  <a:tcPr marT="34300" marB="34300" marR="68600" marL="68600"/>
                </a:tc>
                <a:tc>
                  <a:txBody>
                    <a:bodyPr/>
                    <a:lstStyle/>
                    <a:p>
                      <a:pPr indent="0" lvl="0" marL="0" marR="0" rtl="0" algn="l">
                        <a:spcBef>
                          <a:spcPts val="0"/>
                        </a:spcBef>
                        <a:spcAft>
                          <a:spcPts val="0"/>
                        </a:spcAft>
                        <a:buNone/>
                      </a:pPr>
                      <a:r>
                        <a:rPr lang="en" sz="1400"/>
                        <a:t>47%</a:t>
                      </a:r>
                      <a:endParaRPr sz="1100"/>
                    </a:p>
                  </a:txBody>
                  <a:tcPr marT="34300" marB="34300" marR="68600" marL="68600"/>
                </a:tc>
                <a:tc>
                  <a:txBody>
                    <a:bodyPr/>
                    <a:lstStyle/>
                    <a:p>
                      <a:pPr indent="0" lvl="0" marL="0" marR="0" rtl="0" algn="l">
                        <a:spcBef>
                          <a:spcPts val="0"/>
                        </a:spcBef>
                        <a:spcAft>
                          <a:spcPts val="0"/>
                        </a:spcAft>
                        <a:buNone/>
                      </a:pPr>
                      <a:r>
                        <a:rPr lang="en" sz="1400"/>
                        <a:t>Romney</a:t>
                      </a:r>
                      <a:endParaRPr sz="1100"/>
                    </a:p>
                  </a:txBody>
                  <a:tcPr marT="34300" marB="34300" marR="68600" marL="68600"/>
                </a:tc>
                <a:tc>
                  <a:txBody>
                    <a:bodyPr/>
                    <a:lstStyle/>
                    <a:p>
                      <a:pPr indent="0" lvl="0" marL="0" marR="0" rtl="0" algn="l">
                        <a:spcBef>
                          <a:spcPts val="0"/>
                        </a:spcBef>
                        <a:spcAft>
                          <a:spcPts val="0"/>
                        </a:spcAft>
                        <a:buNone/>
                      </a:pPr>
                      <a:r>
                        <a:rPr lang="en" sz="1400"/>
                        <a:t>20%</a:t>
                      </a:r>
                      <a:endParaRPr sz="1100"/>
                    </a:p>
                  </a:txBody>
                  <a:tcPr marT="34300" marB="34300" marR="68600" marL="68600"/>
                </a:tc>
              </a:tr>
              <a:tr h="278150">
                <a:tc>
                  <a:txBody>
                    <a:bodyPr/>
                    <a:lstStyle/>
                    <a:p>
                      <a:pPr indent="0" lvl="0" marL="0" marR="0" rtl="0" algn="l">
                        <a:spcBef>
                          <a:spcPts val="0"/>
                        </a:spcBef>
                        <a:spcAft>
                          <a:spcPts val="0"/>
                        </a:spcAft>
                        <a:buNone/>
                      </a:pPr>
                      <a:r>
                        <a:rPr lang="en" sz="1400"/>
                        <a:t>Obama</a:t>
                      </a:r>
                      <a:endParaRPr sz="1100"/>
                    </a:p>
                  </a:txBody>
                  <a:tcPr marT="34300" marB="34300" marR="68600" marL="68600"/>
                </a:tc>
                <a:tc>
                  <a:txBody>
                    <a:bodyPr/>
                    <a:lstStyle/>
                    <a:p>
                      <a:pPr indent="0" lvl="0" marL="0" marR="0" rtl="0" algn="l">
                        <a:spcBef>
                          <a:spcPts val="0"/>
                        </a:spcBef>
                        <a:spcAft>
                          <a:spcPts val="0"/>
                        </a:spcAft>
                        <a:buNone/>
                      </a:pPr>
                      <a:r>
                        <a:rPr lang="en" sz="1400"/>
                        <a:t>26%</a:t>
                      </a:r>
                      <a:endParaRPr sz="1100"/>
                    </a:p>
                  </a:txBody>
                  <a:tcPr marT="34300" marB="34300" marR="68600" marL="68600"/>
                </a:tc>
                <a:tc>
                  <a:txBody>
                    <a:bodyPr/>
                    <a:lstStyle/>
                    <a:p>
                      <a:pPr indent="0" lvl="0" marL="0" marR="0" rtl="0" algn="l">
                        <a:spcBef>
                          <a:spcPts val="0"/>
                        </a:spcBef>
                        <a:spcAft>
                          <a:spcPts val="0"/>
                        </a:spcAft>
                        <a:buNone/>
                      </a:pPr>
                      <a:r>
                        <a:rPr lang="en" sz="1400"/>
                        <a:t>Cain</a:t>
                      </a:r>
                      <a:endParaRPr sz="1100"/>
                    </a:p>
                  </a:txBody>
                  <a:tcPr marT="34300" marB="34300" marR="68600" marL="68600"/>
                </a:tc>
                <a:tc>
                  <a:txBody>
                    <a:bodyPr/>
                    <a:lstStyle/>
                    <a:p>
                      <a:pPr indent="0" lvl="0" marL="0" marR="0" rtl="0" algn="l">
                        <a:spcBef>
                          <a:spcPts val="0"/>
                        </a:spcBef>
                        <a:spcAft>
                          <a:spcPts val="0"/>
                        </a:spcAft>
                        <a:buNone/>
                      </a:pPr>
                      <a:r>
                        <a:rPr lang="en" sz="1400"/>
                        <a:t>18%</a:t>
                      </a:r>
                      <a:endParaRPr sz="1100"/>
                    </a:p>
                  </a:txBody>
                  <a:tcPr marT="34300" marB="34300" marR="68600" marL="68600"/>
                </a:tc>
              </a:tr>
              <a:tr h="278150">
                <a:tc>
                  <a:txBody>
                    <a:bodyPr/>
                    <a:lstStyle/>
                    <a:p>
                      <a:pPr indent="0" lvl="0" marL="0" marR="0" rtl="0" algn="l">
                        <a:spcBef>
                          <a:spcPts val="0"/>
                        </a:spcBef>
                        <a:spcAft>
                          <a:spcPts val="0"/>
                        </a:spcAft>
                        <a:buNone/>
                      </a:pPr>
                      <a:r>
                        <a:rPr lang="en" sz="1400"/>
                        <a:t>Edwards</a:t>
                      </a:r>
                      <a:endParaRPr sz="1100"/>
                    </a:p>
                  </a:txBody>
                  <a:tcPr marT="34300" marB="34300" marR="68600" marL="68600"/>
                </a:tc>
                <a:tc>
                  <a:txBody>
                    <a:bodyPr/>
                    <a:lstStyle/>
                    <a:p>
                      <a:pPr indent="0" lvl="0" marL="0" marR="0" rtl="0" algn="l">
                        <a:spcBef>
                          <a:spcPts val="0"/>
                        </a:spcBef>
                        <a:spcAft>
                          <a:spcPts val="0"/>
                        </a:spcAft>
                        <a:buNone/>
                      </a:pPr>
                      <a:r>
                        <a:rPr lang="en" sz="1400"/>
                        <a:t>11%</a:t>
                      </a:r>
                      <a:endParaRPr sz="1100"/>
                    </a:p>
                  </a:txBody>
                  <a:tcPr marT="34300" marB="34300" marR="68600" marL="68600"/>
                </a:tc>
                <a:tc>
                  <a:txBody>
                    <a:bodyPr/>
                    <a:lstStyle/>
                    <a:p>
                      <a:pPr indent="0" lvl="0" marL="0" marR="0" rtl="0" algn="l">
                        <a:spcBef>
                          <a:spcPts val="0"/>
                        </a:spcBef>
                        <a:spcAft>
                          <a:spcPts val="0"/>
                        </a:spcAft>
                        <a:buNone/>
                      </a:pPr>
                      <a:r>
                        <a:rPr lang="en" sz="1400"/>
                        <a:t>Perry</a:t>
                      </a:r>
                      <a:endParaRPr sz="1100"/>
                    </a:p>
                  </a:txBody>
                  <a:tcPr marT="34300" marB="34300" marR="68600" marL="68600"/>
                </a:tc>
                <a:tc>
                  <a:txBody>
                    <a:bodyPr/>
                    <a:lstStyle/>
                    <a:p>
                      <a:pPr indent="0" lvl="0" marL="0" marR="0" rtl="0" algn="l">
                        <a:spcBef>
                          <a:spcPts val="0"/>
                        </a:spcBef>
                        <a:spcAft>
                          <a:spcPts val="0"/>
                        </a:spcAft>
                        <a:buNone/>
                      </a:pPr>
                      <a:r>
                        <a:rPr lang="en" sz="1400"/>
                        <a:t>15%</a:t>
                      </a:r>
                      <a:endParaRPr sz="1100"/>
                    </a:p>
                  </a:txBody>
                  <a:tcPr marT="34300" marB="34300" marR="68600" marL="68600"/>
                </a:tc>
              </a:tr>
              <a:tr h="278150">
                <a:tc>
                  <a:txBody>
                    <a:bodyPr/>
                    <a:lstStyle/>
                    <a:p>
                      <a:pPr indent="0" lvl="0" marL="0" marR="0" rtl="0" algn="l">
                        <a:spcBef>
                          <a:spcPts val="0"/>
                        </a:spcBef>
                        <a:spcAft>
                          <a:spcPts val="0"/>
                        </a:spcAft>
                        <a:buNone/>
                      </a:pPr>
                      <a:r>
                        <a:rPr lang="en" sz="1400"/>
                        <a:t>Richardson</a:t>
                      </a:r>
                      <a:endParaRPr sz="1100"/>
                    </a:p>
                  </a:txBody>
                  <a:tcPr marT="34300" marB="34300" marR="68600" marL="68600"/>
                </a:tc>
                <a:tc>
                  <a:txBody>
                    <a:bodyPr/>
                    <a:lstStyle/>
                    <a:p>
                      <a:pPr indent="0" lvl="0" marL="0" marR="0" rtl="0" algn="l">
                        <a:spcBef>
                          <a:spcPts val="0"/>
                        </a:spcBef>
                        <a:spcAft>
                          <a:spcPts val="0"/>
                        </a:spcAft>
                        <a:buNone/>
                      </a:pPr>
                      <a:r>
                        <a:rPr lang="en" sz="1400"/>
                        <a:t>4%</a:t>
                      </a:r>
                      <a:endParaRPr sz="1100"/>
                    </a:p>
                  </a:txBody>
                  <a:tcPr marT="34300" marB="34300" marR="68600" marL="68600"/>
                </a:tc>
                <a:tc>
                  <a:txBody>
                    <a:bodyPr/>
                    <a:lstStyle/>
                    <a:p>
                      <a:pPr indent="0" lvl="0" marL="0" marR="0" rtl="0" algn="l">
                        <a:spcBef>
                          <a:spcPts val="0"/>
                        </a:spcBef>
                        <a:spcAft>
                          <a:spcPts val="0"/>
                        </a:spcAft>
                        <a:buNone/>
                      </a:pPr>
                      <a:r>
                        <a:rPr lang="en" sz="1400"/>
                        <a:t>Paul</a:t>
                      </a:r>
                      <a:endParaRPr sz="1100"/>
                    </a:p>
                  </a:txBody>
                  <a:tcPr marT="34300" marB="34300" marR="68600" marL="68600"/>
                </a:tc>
                <a:tc>
                  <a:txBody>
                    <a:bodyPr/>
                    <a:lstStyle/>
                    <a:p>
                      <a:pPr indent="0" lvl="0" marL="0" marR="0" rtl="0" algn="l">
                        <a:spcBef>
                          <a:spcPts val="0"/>
                        </a:spcBef>
                        <a:spcAft>
                          <a:spcPts val="0"/>
                        </a:spcAft>
                        <a:buNone/>
                      </a:pPr>
                      <a:r>
                        <a:rPr lang="en" sz="1400"/>
                        <a:t>8%</a:t>
                      </a:r>
                      <a:endParaRPr sz="1100"/>
                    </a:p>
                  </a:txBody>
                  <a:tcPr marT="34300" marB="34300" marR="68600" marL="68600"/>
                </a:tc>
              </a:tr>
              <a:tr h="278150">
                <a:tc>
                  <a:txBody>
                    <a:bodyPr/>
                    <a:lstStyle/>
                    <a:p>
                      <a:pPr indent="0" lvl="0" marL="0" marR="0" rtl="0" algn="l">
                        <a:spcBef>
                          <a:spcPts val="0"/>
                        </a:spcBef>
                        <a:spcAft>
                          <a:spcPts val="0"/>
                        </a:spcAft>
                        <a:buNone/>
                      </a:pPr>
                      <a:r>
                        <a:rPr lang="en" sz="1400"/>
                        <a:t>Biden</a:t>
                      </a:r>
                      <a:endParaRPr sz="1100"/>
                    </a:p>
                  </a:txBody>
                  <a:tcPr marT="34300" marB="34300" marR="68600" marL="68600"/>
                </a:tc>
                <a:tc>
                  <a:txBody>
                    <a:bodyPr/>
                    <a:lstStyle/>
                    <a:p>
                      <a:pPr indent="0" lvl="0" marL="0" marR="0" rtl="0" algn="l">
                        <a:spcBef>
                          <a:spcPts val="0"/>
                        </a:spcBef>
                        <a:spcAft>
                          <a:spcPts val="0"/>
                        </a:spcAft>
                        <a:buNone/>
                      </a:pPr>
                      <a:r>
                        <a:rPr lang="en" sz="1400"/>
                        <a:t>2%</a:t>
                      </a:r>
                      <a:endParaRPr sz="1100"/>
                    </a:p>
                  </a:txBody>
                  <a:tcPr marT="34300" marB="34300" marR="68600" marL="68600"/>
                </a:tc>
                <a:tc>
                  <a:txBody>
                    <a:bodyPr/>
                    <a:lstStyle/>
                    <a:p>
                      <a:pPr indent="0" lvl="0" marL="0" marR="0" rtl="0" algn="l">
                        <a:spcBef>
                          <a:spcPts val="0"/>
                        </a:spcBef>
                        <a:spcAft>
                          <a:spcPts val="0"/>
                        </a:spcAft>
                        <a:buNone/>
                      </a:pPr>
                      <a:r>
                        <a:rPr lang="en" sz="1400"/>
                        <a:t>Gingrich</a:t>
                      </a:r>
                      <a:endParaRPr sz="1100"/>
                    </a:p>
                  </a:txBody>
                  <a:tcPr marT="34300" marB="34300" marR="68600" marL="68600"/>
                </a:tc>
                <a:tc>
                  <a:txBody>
                    <a:bodyPr/>
                    <a:lstStyle/>
                    <a:p>
                      <a:pPr indent="0" lvl="0" marL="0" marR="0" rtl="0" algn="l">
                        <a:spcBef>
                          <a:spcPts val="0"/>
                        </a:spcBef>
                        <a:spcAft>
                          <a:spcPts val="0"/>
                        </a:spcAft>
                        <a:buNone/>
                      </a:pPr>
                      <a:r>
                        <a:rPr lang="en" sz="1400"/>
                        <a:t>7%</a:t>
                      </a:r>
                      <a:endParaRPr sz="1100"/>
                    </a:p>
                  </a:txBody>
                  <a:tcPr marT="34300" marB="34300" marR="68600" marL="68600"/>
                </a:tc>
              </a:tr>
              <a:tr h="278150">
                <a:tc>
                  <a:txBody>
                    <a:bodyPr/>
                    <a:lstStyle/>
                    <a:p>
                      <a:pPr indent="0" lvl="0" marL="0" marR="0" rtl="0" algn="l">
                        <a:spcBef>
                          <a:spcPts val="0"/>
                        </a:spcBef>
                        <a:spcAft>
                          <a:spcPts val="0"/>
                        </a:spcAft>
                        <a:buNone/>
                      </a:pPr>
                      <a:r>
                        <a:rPr lang="en" sz="1400"/>
                        <a:t>Dodd</a:t>
                      </a:r>
                      <a:endParaRPr sz="1100"/>
                    </a:p>
                  </a:txBody>
                  <a:tcPr marT="34300" marB="34300" marR="68600" marL="68600"/>
                </a:tc>
                <a:tc>
                  <a:txBody>
                    <a:bodyPr/>
                    <a:lstStyle/>
                    <a:p>
                      <a:pPr indent="0" lvl="0" marL="0" marR="0" rtl="0" algn="l">
                        <a:spcBef>
                          <a:spcPts val="0"/>
                        </a:spcBef>
                        <a:spcAft>
                          <a:spcPts val="0"/>
                        </a:spcAft>
                        <a:buNone/>
                      </a:pPr>
                      <a:r>
                        <a:rPr lang="en" sz="1400"/>
                        <a:t>1%</a:t>
                      </a:r>
                      <a:endParaRPr sz="1100"/>
                    </a:p>
                  </a:txBody>
                  <a:tcPr marT="34300" marB="34300" marR="68600" marL="68600"/>
                </a:tc>
                <a:tc>
                  <a:txBody>
                    <a:bodyPr/>
                    <a:lstStyle/>
                    <a:p>
                      <a:pPr indent="0" lvl="0" marL="0" marR="0" rtl="0" algn="l">
                        <a:spcBef>
                          <a:spcPts val="0"/>
                        </a:spcBef>
                        <a:spcAft>
                          <a:spcPts val="0"/>
                        </a:spcAft>
                        <a:buNone/>
                      </a:pPr>
                      <a:r>
                        <a:rPr lang="en" sz="1400"/>
                        <a:t>Bachmann</a:t>
                      </a:r>
                      <a:endParaRPr sz="1100"/>
                    </a:p>
                  </a:txBody>
                  <a:tcPr marT="34300" marB="34300" marR="68600" marL="68600"/>
                </a:tc>
                <a:tc>
                  <a:txBody>
                    <a:bodyPr/>
                    <a:lstStyle/>
                    <a:p>
                      <a:pPr indent="0" lvl="0" marL="0" marR="0" rtl="0" algn="l">
                        <a:spcBef>
                          <a:spcPts val="0"/>
                        </a:spcBef>
                        <a:spcAft>
                          <a:spcPts val="0"/>
                        </a:spcAft>
                        <a:buNone/>
                      </a:pPr>
                      <a:r>
                        <a:rPr lang="en" sz="1400"/>
                        <a:t>5%</a:t>
                      </a:r>
                      <a:endParaRPr sz="1100"/>
                    </a:p>
                  </a:txBody>
                  <a:tcPr marT="34300" marB="34300" marR="68600" marL="68600"/>
                </a:tc>
              </a:tr>
              <a:tr h="278150">
                <a:tc>
                  <a:txBody>
                    <a:bodyPr/>
                    <a:lstStyle/>
                    <a:p>
                      <a:pPr indent="0" lvl="0" marL="0" marR="0" rtl="0" algn="l">
                        <a:spcBef>
                          <a:spcPts val="0"/>
                        </a:spcBef>
                        <a:spcAft>
                          <a:spcPts val="0"/>
                        </a:spcAft>
                        <a:buNone/>
                      </a:pPr>
                      <a:r>
                        <a:rPr lang="en" sz="1400"/>
                        <a:t>Kucinich</a:t>
                      </a:r>
                      <a:endParaRPr sz="1100"/>
                    </a:p>
                  </a:txBody>
                  <a:tcPr marT="34300" marB="34300" marR="68600" marL="68600"/>
                </a:tc>
                <a:tc>
                  <a:txBody>
                    <a:bodyPr/>
                    <a:lstStyle/>
                    <a:p>
                      <a:pPr indent="0" lvl="0" marL="0" marR="0" rtl="0" algn="l">
                        <a:spcBef>
                          <a:spcPts val="0"/>
                        </a:spcBef>
                        <a:spcAft>
                          <a:spcPts val="0"/>
                        </a:spcAft>
                        <a:buNone/>
                      </a:pPr>
                      <a:r>
                        <a:rPr lang="en" sz="1400"/>
                        <a:t>1%</a:t>
                      </a:r>
                      <a:endParaRPr sz="1100"/>
                    </a:p>
                  </a:txBody>
                  <a:tcPr marT="34300" marB="34300" marR="68600" marL="68600"/>
                </a:tc>
                <a:tc>
                  <a:txBody>
                    <a:bodyPr/>
                    <a:lstStyle/>
                    <a:p>
                      <a:pPr indent="0" lvl="0" marL="0" marR="0" rtl="0" algn="l">
                        <a:spcBef>
                          <a:spcPts val="0"/>
                        </a:spcBef>
                        <a:spcAft>
                          <a:spcPts val="0"/>
                        </a:spcAft>
                        <a:buNone/>
                      </a:pPr>
                      <a:r>
                        <a:rPr lang="en" sz="1400"/>
                        <a:t>Santorum</a:t>
                      </a:r>
                      <a:endParaRPr sz="1100"/>
                    </a:p>
                  </a:txBody>
                  <a:tcPr marT="34300" marB="34300" marR="68600" marL="68600"/>
                </a:tc>
                <a:tc>
                  <a:txBody>
                    <a:bodyPr/>
                    <a:lstStyle/>
                    <a:p>
                      <a:pPr indent="0" lvl="0" marL="0" marR="0" rtl="0" algn="l">
                        <a:spcBef>
                          <a:spcPts val="0"/>
                        </a:spcBef>
                        <a:spcAft>
                          <a:spcPts val="0"/>
                        </a:spcAft>
                        <a:buNone/>
                      </a:pPr>
                      <a:r>
                        <a:rPr lang="en" sz="1400"/>
                        <a:t>3%</a:t>
                      </a:r>
                      <a:endParaRPr sz="1100"/>
                    </a:p>
                  </a:txBody>
                  <a:tcPr marT="34300" marB="34300" marR="68600" marL="68600"/>
                </a:tc>
              </a:tr>
              <a:tr h="278150">
                <a:tc>
                  <a:txBody>
                    <a:bodyPr/>
                    <a:lstStyle/>
                    <a:p>
                      <a:pPr indent="0" lvl="0" marL="0" marR="0" rtl="0" algn="l">
                        <a:spcBef>
                          <a:spcPts val="0"/>
                        </a:spcBef>
                        <a:spcAft>
                          <a:spcPts val="0"/>
                        </a:spcAft>
                        <a:buNone/>
                      </a:pPr>
                      <a:r>
                        <a:rPr lang="en" sz="1400"/>
                        <a:t>Gravel</a:t>
                      </a:r>
                      <a:endParaRPr sz="1100"/>
                    </a:p>
                  </a:txBody>
                  <a:tcPr marT="34300" marB="34300" marR="68600" marL="68600"/>
                </a:tc>
                <a:tc>
                  <a:txBody>
                    <a:bodyPr/>
                    <a:lstStyle/>
                    <a:p>
                      <a:pPr indent="0" lvl="0" marL="0" marR="0" rtl="0" algn="l">
                        <a:spcBef>
                          <a:spcPts val="0"/>
                        </a:spcBef>
                        <a:spcAft>
                          <a:spcPts val="0"/>
                        </a:spcAft>
                        <a:buNone/>
                      </a:pPr>
                      <a:r>
                        <a:rPr lang="en" sz="1400"/>
                        <a:t>0.5%</a:t>
                      </a:r>
                      <a:endParaRPr sz="1100"/>
                    </a:p>
                  </a:txBody>
                  <a:tcPr marT="34300" marB="34300" marR="68600" marL="68600"/>
                </a:tc>
                <a:tc>
                  <a:txBody>
                    <a:bodyPr/>
                    <a:lstStyle/>
                    <a:p>
                      <a:pPr indent="0" lvl="0" marL="0" marR="0" rtl="0" algn="l">
                        <a:spcBef>
                          <a:spcPts val="0"/>
                        </a:spcBef>
                        <a:spcAft>
                          <a:spcPts val="0"/>
                        </a:spcAft>
                        <a:buNone/>
                      </a:pPr>
                      <a:r>
                        <a:rPr lang="en" sz="1400"/>
                        <a:t>Huntsman</a:t>
                      </a:r>
                      <a:endParaRPr sz="1100"/>
                    </a:p>
                  </a:txBody>
                  <a:tcPr marT="34300" marB="34300" marR="68600" marL="68600"/>
                </a:tc>
                <a:tc>
                  <a:txBody>
                    <a:bodyPr/>
                    <a:lstStyle/>
                    <a:p>
                      <a:pPr indent="0" lvl="0" marL="0" marR="0" rtl="0" algn="l">
                        <a:spcBef>
                          <a:spcPts val="0"/>
                        </a:spcBef>
                        <a:spcAft>
                          <a:spcPts val="0"/>
                        </a:spcAft>
                        <a:buNone/>
                      </a:pPr>
                      <a:r>
                        <a:rPr lang="en" sz="1400"/>
                        <a:t>2%</a:t>
                      </a:r>
                      <a:endParaRPr sz="1100"/>
                    </a:p>
                  </a:txBody>
                  <a:tcPr marT="34300" marB="34300" marR="68600" marL="68600"/>
                </a:tc>
              </a:tr>
              <a:tr h="278150">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Johnson</a:t>
                      </a:r>
                      <a:endParaRPr sz="1100"/>
                    </a:p>
                  </a:txBody>
                  <a:tcPr marT="34300" marB="34300" marR="68600" marL="68600"/>
                </a:tc>
                <a:tc>
                  <a:txBody>
                    <a:bodyPr/>
                    <a:lstStyle/>
                    <a:p>
                      <a:pPr indent="0" lvl="0" marL="0" marR="0" rtl="0" algn="l">
                        <a:spcBef>
                          <a:spcPts val="0"/>
                        </a:spcBef>
                        <a:spcAft>
                          <a:spcPts val="0"/>
                        </a:spcAft>
                        <a:buNone/>
                      </a:pPr>
                      <a:r>
                        <a:rPr lang="en" sz="1400"/>
                        <a:t>0%</a:t>
                      </a:r>
                      <a:endParaRPr sz="1100"/>
                    </a:p>
                  </a:txBody>
                  <a:tcPr marT="34300" marB="34300" marR="68600" marL="6860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Vocal Attractiveness</a:t>
            </a:r>
            <a:endParaRPr/>
          </a:p>
        </p:txBody>
      </p:sp>
      <p:sp>
        <p:nvSpPr>
          <p:cNvPr id="93" name="Google Shape;93;p18"/>
          <p:cNvSpPr/>
          <p:nvPr/>
        </p:nvSpPr>
        <p:spPr>
          <a:xfrm>
            <a:off x="4132650" y="1627100"/>
            <a:ext cx="878700" cy="878700"/>
          </a:xfrm>
          <a:prstGeom prst="smileyFace">
            <a:avLst>
              <a:gd fmla="val 4653"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p:nvPr/>
        </p:nvSpPr>
        <p:spPr>
          <a:xfrm>
            <a:off x="4132650" y="2648176"/>
            <a:ext cx="878700" cy="8445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p:nvPr/>
        </p:nvSpPr>
        <p:spPr>
          <a:xfrm>
            <a:off x="4135850" y="3645500"/>
            <a:ext cx="878688" cy="878688"/>
          </a:xfrm>
          <a:prstGeom prst="lightningBol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6"/>
              </a:highlight>
            </a:endParaRPr>
          </a:p>
        </p:txBody>
      </p:sp>
      <p:pic>
        <p:nvPicPr>
          <p:cNvPr id="96" name="Google Shape;96;p18"/>
          <p:cNvPicPr preferRelativeResize="0"/>
          <p:nvPr/>
        </p:nvPicPr>
        <p:blipFill>
          <a:blip r:embed="rId3">
            <a:alphaModFix/>
          </a:blip>
          <a:stretch>
            <a:fillRect/>
          </a:stretch>
        </p:blipFill>
        <p:spPr>
          <a:xfrm>
            <a:off x="207700" y="2315300"/>
            <a:ext cx="1268301" cy="1266369"/>
          </a:xfrm>
          <a:prstGeom prst="rect">
            <a:avLst/>
          </a:prstGeom>
          <a:noFill/>
          <a:ln>
            <a:noFill/>
          </a:ln>
        </p:spPr>
      </p:pic>
      <p:pic>
        <p:nvPicPr>
          <p:cNvPr id="97" name="Google Shape;97;p18"/>
          <p:cNvPicPr preferRelativeResize="0"/>
          <p:nvPr/>
        </p:nvPicPr>
        <p:blipFill>
          <a:blip r:embed="rId4">
            <a:alphaModFix/>
          </a:blip>
          <a:stretch>
            <a:fillRect/>
          </a:stretch>
        </p:blipFill>
        <p:spPr>
          <a:xfrm>
            <a:off x="5738450" y="1518770"/>
            <a:ext cx="1268301" cy="1266355"/>
          </a:xfrm>
          <a:prstGeom prst="rect">
            <a:avLst/>
          </a:prstGeom>
          <a:noFill/>
          <a:ln>
            <a:noFill/>
          </a:ln>
        </p:spPr>
      </p:pic>
      <p:pic>
        <p:nvPicPr>
          <p:cNvPr id="98" name="Google Shape;98;p18"/>
          <p:cNvPicPr preferRelativeResize="0"/>
          <p:nvPr/>
        </p:nvPicPr>
        <p:blipFill>
          <a:blip r:embed="rId5">
            <a:alphaModFix/>
          </a:blip>
          <a:stretch>
            <a:fillRect/>
          </a:stretch>
        </p:blipFill>
        <p:spPr>
          <a:xfrm>
            <a:off x="1639626" y="3732075"/>
            <a:ext cx="1322501" cy="1320475"/>
          </a:xfrm>
          <a:prstGeom prst="rect">
            <a:avLst/>
          </a:prstGeom>
          <a:noFill/>
          <a:ln>
            <a:noFill/>
          </a:ln>
        </p:spPr>
      </p:pic>
      <p:pic>
        <p:nvPicPr>
          <p:cNvPr id="99" name="Google Shape;99;p18"/>
          <p:cNvPicPr preferRelativeResize="0"/>
          <p:nvPr/>
        </p:nvPicPr>
        <p:blipFill>
          <a:blip r:embed="rId6">
            <a:alphaModFix/>
          </a:blip>
          <a:stretch>
            <a:fillRect/>
          </a:stretch>
        </p:blipFill>
        <p:spPr>
          <a:xfrm>
            <a:off x="2010530" y="2034800"/>
            <a:ext cx="1268301" cy="1266374"/>
          </a:xfrm>
          <a:prstGeom prst="rect">
            <a:avLst/>
          </a:prstGeom>
          <a:noFill/>
          <a:ln>
            <a:noFill/>
          </a:ln>
        </p:spPr>
      </p:pic>
      <p:pic>
        <p:nvPicPr>
          <p:cNvPr id="100" name="Google Shape;100;p18"/>
          <p:cNvPicPr preferRelativeResize="0"/>
          <p:nvPr/>
        </p:nvPicPr>
        <p:blipFill>
          <a:blip r:embed="rId7">
            <a:alphaModFix/>
          </a:blip>
          <a:stretch>
            <a:fillRect/>
          </a:stretch>
        </p:blipFill>
        <p:spPr>
          <a:xfrm>
            <a:off x="6455130" y="3098134"/>
            <a:ext cx="1268301" cy="1266366"/>
          </a:xfrm>
          <a:prstGeom prst="rect">
            <a:avLst/>
          </a:prstGeom>
          <a:noFill/>
          <a:ln>
            <a:noFill/>
          </a:ln>
        </p:spPr>
      </p:pic>
      <p:pic>
        <p:nvPicPr>
          <p:cNvPr id="101" name="Google Shape;101;p18"/>
          <p:cNvPicPr preferRelativeResize="0"/>
          <p:nvPr/>
        </p:nvPicPr>
        <p:blipFill>
          <a:blip r:embed="rId8">
            <a:alphaModFix/>
          </a:blip>
          <a:stretch>
            <a:fillRect/>
          </a:stretch>
        </p:blipFill>
        <p:spPr>
          <a:xfrm>
            <a:off x="7460097" y="1316808"/>
            <a:ext cx="1268301" cy="1266345"/>
          </a:xfrm>
          <a:prstGeom prst="rect">
            <a:avLst/>
          </a:prstGeom>
          <a:noFill/>
          <a:ln>
            <a:noFill/>
          </a:ln>
        </p:spPr>
      </p:pic>
      <p:sp>
        <p:nvSpPr>
          <p:cNvPr id="102" name="Google Shape;102;p18"/>
          <p:cNvSpPr txBox="1"/>
          <p:nvPr/>
        </p:nvSpPr>
        <p:spPr>
          <a:xfrm>
            <a:off x="6790575" y="4831800"/>
            <a:ext cx="2376900" cy="3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666666"/>
                </a:solidFill>
              </a:rPr>
              <a:t>speech by Evgeny Filatov from the Noun Project</a:t>
            </a:r>
            <a:endParaRPr sz="800">
              <a:solidFill>
                <a:srgbClr val="666666"/>
              </a:solidFill>
            </a:endParaRPr>
          </a:p>
        </p:txBody>
      </p:sp>
      <p:pic>
        <p:nvPicPr>
          <p:cNvPr id="103" name="Google Shape;103;p18"/>
          <p:cNvPicPr preferRelativeResize="0"/>
          <p:nvPr/>
        </p:nvPicPr>
        <p:blipFill>
          <a:blip r:embed="rId9">
            <a:alphaModFix/>
          </a:blip>
          <a:stretch>
            <a:fillRect/>
          </a:stretch>
        </p:blipFill>
        <p:spPr>
          <a:xfrm>
            <a:off x="485713" y="2592350"/>
            <a:ext cx="712275" cy="712275"/>
          </a:xfrm>
          <a:prstGeom prst="rect">
            <a:avLst/>
          </a:prstGeom>
          <a:noFill/>
          <a:ln>
            <a:noFill/>
          </a:ln>
        </p:spPr>
      </p:pic>
      <p:pic>
        <p:nvPicPr>
          <p:cNvPr id="104" name="Google Shape;104;p18"/>
          <p:cNvPicPr preferRelativeResize="0"/>
          <p:nvPr/>
        </p:nvPicPr>
        <p:blipFill>
          <a:blip r:embed="rId9">
            <a:alphaModFix/>
          </a:blip>
          <a:stretch>
            <a:fillRect/>
          </a:stretch>
        </p:blipFill>
        <p:spPr>
          <a:xfrm>
            <a:off x="2288538" y="2311850"/>
            <a:ext cx="712275" cy="712275"/>
          </a:xfrm>
          <a:prstGeom prst="rect">
            <a:avLst/>
          </a:prstGeom>
          <a:noFill/>
          <a:ln>
            <a:noFill/>
          </a:ln>
        </p:spPr>
      </p:pic>
      <p:pic>
        <p:nvPicPr>
          <p:cNvPr id="105" name="Google Shape;105;p18"/>
          <p:cNvPicPr preferRelativeResize="0"/>
          <p:nvPr/>
        </p:nvPicPr>
        <p:blipFill>
          <a:blip r:embed="rId9">
            <a:alphaModFix/>
          </a:blip>
          <a:stretch>
            <a:fillRect/>
          </a:stretch>
        </p:blipFill>
        <p:spPr>
          <a:xfrm>
            <a:off x="1944738" y="4036175"/>
            <a:ext cx="712275" cy="712275"/>
          </a:xfrm>
          <a:prstGeom prst="rect">
            <a:avLst/>
          </a:prstGeom>
          <a:noFill/>
          <a:ln>
            <a:noFill/>
          </a:ln>
        </p:spPr>
      </p:pic>
      <p:pic>
        <p:nvPicPr>
          <p:cNvPr id="106" name="Google Shape;106;p18"/>
          <p:cNvPicPr preferRelativeResize="0"/>
          <p:nvPr/>
        </p:nvPicPr>
        <p:blipFill>
          <a:blip r:embed="rId9">
            <a:alphaModFix/>
          </a:blip>
          <a:stretch>
            <a:fillRect/>
          </a:stretch>
        </p:blipFill>
        <p:spPr>
          <a:xfrm>
            <a:off x="6016463" y="1795813"/>
            <a:ext cx="712275" cy="712275"/>
          </a:xfrm>
          <a:prstGeom prst="rect">
            <a:avLst/>
          </a:prstGeom>
          <a:noFill/>
          <a:ln>
            <a:noFill/>
          </a:ln>
        </p:spPr>
      </p:pic>
      <p:pic>
        <p:nvPicPr>
          <p:cNvPr id="107" name="Google Shape;107;p18"/>
          <p:cNvPicPr preferRelativeResize="0"/>
          <p:nvPr/>
        </p:nvPicPr>
        <p:blipFill>
          <a:blip r:embed="rId9">
            <a:alphaModFix/>
          </a:blip>
          <a:stretch>
            <a:fillRect/>
          </a:stretch>
        </p:blipFill>
        <p:spPr>
          <a:xfrm>
            <a:off x="7738113" y="1710313"/>
            <a:ext cx="712275" cy="712275"/>
          </a:xfrm>
          <a:prstGeom prst="rect">
            <a:avLst/>
          </a:prstGeom>
          <a:noFill/>
          <a:ln>
            <a:noFill/>
          </a:ln>
        </p:spPr>
      </p:pic>
      <p:pic>
        <p:nvPicPr>
          <p:cNvPr id="108" name="Google Shape;108;p18"/>
          <p:cNvPicPr preferRelativeResize="0"/>
          <p:nvPr/>
        </p:nvPicPr>
        <p:blipFill>
          <a:blip r:embed="rId9">
            <a:alphaModFix/>
          </a:blip>
          <a:stretch>
            <a:fillRect/>
          </a:stretch>
        </p:blipFill>
        <p:spPr>
          <a:xfrm>
            <a:off x="6733138" y="3375175"/>
            <a:ext cx="712275" cy="712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type="title"/>
          </p:nvPr>
        </p:nvSpPr>
        <p:spPr>
          <a:xfrm>
            <a:off x="1657350" y="22080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Features</a:t>
            </a:r>
            <a:endParaRPr/>
          </a:p>
        </p:txBody>
      </p:sp>
      <p:sp>
        <p:nvSpPr>
          <p:cNvPr id="304" name="Google Shape;304;p45"/>
          <p:cNvSpPr txBox="1"/>
          <p:nvPr>
            <p:ph idx="1" type="body"/>
          </p:nvPr>
        </p:nvSpPr>
        <p:spPr>
          <a:xfrm>
            <a:off x="514350" y="828675"/>
            <a:ext cx="8265900" cy="38160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chemeClr val="dk1"/>
              </a:buClr>
              <a:buSzPts val="2100"/>
              <a:buFont typeface="Times New Roman"/>
              <a:buChar char="●"/>
            </a:pPr>
            <a:r>
              <a:rPr b="1" lang="en"/>
              <a:t>Lexical </a:t>
            </a:r>
            <a:r>
              <a:rPr lang="en"/>
              <a:t>For </a:t>
            </a:r>
            <a:r>
              <a:rPr lang="en">
                <a:solidFill>
                  <a:srgbClr val="0070C0"/>
                </a:solidFill>
              </a:rPr>
              <a:t>debate speech </a:t>
            </a:r>
            <a:r>
              <a:rPr lang="en"/>
              <a:t>only</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Word Count</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Laughter</a:t>
            </a:r>
            <a:r>
              <a:rPr lang="en"/>
              <a:t>, </a:t>
            </a:r>
            <a:r>
              <a:rPr lang="en">
                <a:solidFill>
                  <a:srgbClr val="FF0000"/>
                </a:solidFill>
              </a:rPr>
              <a:t>applause</a:t>
            </a:r>
            <a:r>
              <a:rPr lang="en"/>
              <a:t>, and </a:t>
            </a:r>
            <a:r>
              <a:rPr lang="en">
                <a:solidFill>
                  <a:srgbClr val="FF0000"/>
                </a:solidFill>
              </a:rPr>
              <a:t>interruptions</a:t>
            </a:r>
            <a:endParaRPr/>
          </a:p>
          <a:p>
            <a:pPr indent="-215900" lvl="1" marL="558800" rtl="0" algn="l">
              <a:spcBef>
                <a:spcPts val="400"/>
              </a:spcBef>
              <a:spcAft>
                <a:spcPts val="0"/>
              </a:spcAft>
              <a:buClr>
                <a:schemeClr val="dk1"/>
              </a:buClr>
              <a:buSzPts val="1800"/>
              <a:buFont typeface="Times New Roman"/>
              <a:buChar char="○"/>
            </a:pPr>
            <a:r>
              <a:rPr lang="en"/>
              <a:t>Number of </a:t>
            </a:r>
            <a:r>
              <a:rPr lang="en">
                <a:solidFill>
                  <a:srgbClr val="FF0000"/>
                </a:solidFill>
              </a:rPr>
              <a:t>speaker turns</a:t>
            </a:r>
            <a:endParaRPr/>
          </a:p>
          <a:p>
            <a:pPr indent="-215900" lvl="1" marL="558800" rtl="0" algn="l">
              <a:spcBef>
                <a:spcPts val="400"/>
              </a:spcBef>
              <a:spcAft>
                <a:spcPts val="0"/>
              </a:spcAft>
              <a:buClr>
                <a:schemeClr val="dk1"/>
              </a:buClr>
              <a:buSzPts val="1800"/>
              <a:buFont typeface="Times New Roman"/>
              <a:buChar char="○"/>
            </a:pPr>
            <a:r>
              <a:rPr lang="en"/>
              <a:t>Average number of </a:t>
            </a:r>
            <a:r>
              <a:rPr lang="en">
                <a:solidFill>
                  <a:srgbClr val="FF0000"/>
                </a:solidFill>
              </a:rPr>
              <a:t>words per turn</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Syllables</a:t>
            </a:r>
            <a:r>
              <a:rPr lang="en"/>
              <a:t> per word</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Disfluencies </a:t>
            </a:r>
            <a:r>
              <a:rPr lang="en"/>
              <a:t>per word</a:t>
            </a:r>
            <a:endParaRPr/>
          </a:p>
          <a:p>
            <a:pPr indent="-215900" lvl="1" marL="558800" rtl="0" algn="l">
              <a:spcBef>
                <a:spcPts val="400"/>
              </a:spcBef>
              <a:spcAft>
                <a:spcPts val="0"/>
              </a:spcAft>
              <a:buClr>
                <a:schemeClr val="dk1"/>
              </a:buClr>
              <a:buSzPts val="1800"/>
              <a:buFont typeface="Times New Roman"/>
              <a:buChar char="○"/>
            </a:pPr>
            <a:r>
              <a:rPr lang="en"/>
              <a:t>Linguistic Inquiry and Word Count (</a:t>
            </a:r>
            <a:r>
              <a:rPr lang="en">
                <a:solidFill>
                  <a:srgbClr val="FF0000"/>
                </a:solidFill>
              </a:rPr>
              <a:t>LIWC</a:t>
            </a:r>
            <a:r>
              <a:rPr lang="en"/>
              <a:t>) features</a:t>
            </a:r>
            <a:endParaRPr/>
          </a:p>
          <a:p>
            <a:pPr indent="-254000" lvl="0" marL="254000" rtl="0" algn="l">
              <a:spcBef>
                <a:spcPts val="400"/>
              </a:spcBef>
              <a:spcAft>
                <a:spcPts val="0"/>
              </a:spcAft>
              <a:buSzPts val="1400"/>
              <a:buChar char="●"/>
            </a:pPr>
            <a:r>
              <a:rPr b="1" lang="en"/>
              <a:t>Acoustic </a:t>
            </a:r>
            <a:endParaRPr b="1"/>
          </a:p>
          <a:p>
            <a:pPr indent="-215900" lvl="1" marL="558800" rtl="0" algn="l">
              <a:spcBef>
                <a:spcPts val="400"/>
              </a:spcBef>
              <a:spcAft>
                <a:spcPts val="0"/>
              </a:spcAft>
              <a:buSzPts val="1400"/>
              <a:buChar char="○"/>
            </a:pPr>
            <a:r>
              <a:rPr lang="en">
                <a:solidFill>
                  <a:srgbClr val="0070C0"/>
                </a:solidFill>
              </a:rPr>
              <a:t>Debates and Interviews</a:t>
            </a:r>
            <a:r>
              <a:rPr lang="en"/>
              <a:t>: mean, min, max, and standard deviation of f0</a:t>
            </a:r>
            <a:endParaRPr/>
          </a:p>
          <a:p>
            <a:pPr indent="-260350" lvl="1" marL="558800" rtl="0" algn="l">
              <a:spcBef>
                <a:spcPts val="400"/>
              </a:spcBef>
              <a:spcAft>
                <a:spcPts val="0"/>
              </a:spcAft>
              <a:buSzPts val="2100"/>
              <a:buFont typeface="Times New Roman"/>
              <a:buChar char="○"/>
            </a:pPr>
            <a:r>
              <a:rPr lang="en"/>
              <a:t>Difference for these values between </a:t>
            </a:r>
            <a:r>
              <a:rPr lang="en">
                <a:solidFill>
                  <a:srgbClr val="0070C0"/>
                </a:solidFill>
              </a:rPr>
              <a:t>debates and interviews</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6"/>
          <p:cNvSpPr txBox="1"/>
          <p:nvPr>
            <p:ph type="title"/>
          </p:nvPr>
        </p:nvSpPr>
        <p:spPr>
          <a:xfrm>
            <a:off x="457200" y="200025"/>
            <a:ext cx="83334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Results:  Correlates with Post-Debate Poll Standing</a:t>
            </a:r>
            <a:endParaRPr/>
          </a:p>
        </p:txBody>
      </p:sp>
      <p:graphicFrame>
        <p:nvGraphicFramePr>
          <p:cNvPr id="310" name="Google Shape;310;p46"/>
          <p:cNvGraphicFramePr/>
          <p:nvPr/>
        </p:nvGraphicFramePr>
        <p:xfrm>
          <a:off x="1657350" y="1304925"/>
          <a:ext cx="3000000" cy="3000000"/>
        </p:xfrm>
        <a:graphic>
          <a:graphicData uri="http://schemas.openxmlformats.org/drawingml/2006/table">
            <a:tbl>
              <a:tblPr bandRow="1" firstRow="1">
                <a:noFill/>
                <a:tableStyleId>{F0F9D32E-0CD1-4EDC-852D-EDE21936629C}</a:tableStyleId>
              </a:tblPr>
              <a:tblGrid>
                <a:gridCol w="2140525"/>
                <a:gridCol w="1745675"/>
                <a:gridCol w="1943100"/>
              </a:tblGrid>
              <a:tr h="173775">
                <a:tc>
                  <a:txBody>
                    <a:bodyPr/>
                    <a:lstStyle/>
                    <a:p>
                      <a:pPr indent="0" lvl="0" marL="0" marR="0" rtl="0" algn="l">
                        <a:spcBef>
                          <a:spcPts val="0"/>
                        </a:spcBef>
                        <a:spcAft>
                          <a:spcPts val="0"/>
                        </a:spcAft>
                        <a:buNone/>
                      </a:pPr>
                      <a:r>
                        <a:rPr b="1" lang="en" sz="1400"/>
                        <a:t>Features</a:t>
                      </a:r>
                      <a:endParaRPr b="1" sz="1100"/>
                    </a:p>
                  </a:txBody>
                  <a:tcPr marT="34300" marB="34300" marR="68600" marL="68600"/>
                </a:tc>
                <a:tc>
                  <a:txBody>
                    <a:bodyPr/>
                    <a:lstStyle/>
                    <a:p>
                      <a:pPr indent="0" lvl="0" marL="0" marR="0" rtl="0" algn="l">
                        <a:spcBef>
                          <a:spcPts val="0"/>
                        </a:spcBef>
                        <a:spcAft>
                          <a:spcPts val="0"/>
                        </a:spcAft>
                        <a:buNone/>
                      </a:pPr>
                      <a:r>
                        <a:rPr b="1" lang="en" sz="1400"/>
                        <a:t>Democracts</a:t>
                      </a:r>
                      <a:endParaRPr b="1" sz="1400"/>
                    </a:p>
                  </a:txBody>
                  <a:tcPr marT="34300" marB="34300" marR="68600" marL="68600"/>
                </a:tc>
                <a:tc>
                  <a:txBody>
                    <a:bodyPr/>
                    <a:lstStyle/>
                    <a:p>
                      <a:pPr indent="0" lvl="0" marL="0" marR="0" rtl="0" algn="l">
                        <a:spcBef>
                          <a:spcPts val="0"/>
                        </a:spcBef>
                        <a:spcAft>
                          <a:spcPts val="0"/>
                        </a:spcAft>
                        <a:buNone/>
                      </a:pPr>
                      <a:r>
                        <a:rPr b="1" lang="en" sz="1400"/>
                        <a:t>Republicans</a:t>
                      </a:r>
                      <a:endParaRPr b="1" sz="1100"/>
                    </a:p>
                  </a:txBody>
                  <a:tcPr marT="34300" marB="34300" marR="68600" marL="68600"/>
                </a:tc>
              </a:tr>
              <a:tr h="1488675">
                <a:tc>
                  <a:txBody>
                    <a:bodyPr/>
                    <a:lstStyle/>
                    <a:p>
                      <a:pPr indent="0" lvl="0" marL="0" marR="0" rtl="0" algn="l">
                        <a:spcBef>
                          <a:spcPts val="0"/>
                        </a:spcBef>
                        <a:spcAft>
                          <a:spcPts val="0"/>
                        </a:spcAft>
                        <a:buNone/>
                      </a:pPr>
                      <a:r>
                        <a:t/>
                      </a:r>
                      <a:endParaRPr sz="1400" u="none" strike="noStrike"/>
                    </a:p>
                    <a:p>
                      <a:pPr indent="0" lvl="0" marL="0" marR="0" rtl="0" algn="l">
                        <a:spcBef>
                          <a:spcPts val="0"/>
                        </a:spcBef>
                        <a:spcAft>
                          <a:spcPts val="0"/>
                        </a:spcAft>
                        <a:buNone/>
                      </a:pPr>
                      <a:r>
                        <a:rPr lang="en" sz="1400" u="none" strike="noStrike"/>
                        <a:t>Word Count</a:t>
                      </a:r>
                      <a:endParaRPr sz="1100"/>
                    </a:p>
                    <a:p>
                      <a:pPr indent="0" lvl="0" marL="0" marR="0" rtl="0" algn="l">
                        <a:spcBef>
                          <a:spcPts val="0"/>
                        </a:spcBef>
                        <a:spcAft>
                          <a:spcPts val="0"/>
                        </a:spcAft>
                        <a:buNone/>
                      </a:pPr>
                      <a:r>
                        <a:rPr lang="en" sz="1400" u="none" strike="noStrike"/>
                        <a:t>Laughs</a:t>
                      </a:r>
                      <a:endParaRPr sz="1100"/>
                    </a:p>
                    <a:p>
                      <a:pPr indent="0" lvl="0" marL="0" marR="0" rtl="0" algn="l">
                        <a:spcBef>
                          <a:spcPts val="0"/>
                        </a:spcBef>
                        <a:spcAft>
                          <a:spcPts val="0"/>
                        </a:spcAft>
                        <a:buNone/>
                      </a:pPr>
                      <a:r>
                        <a:rPr lang="en" sz="1400" u="none" strike="noStrike"/>
                        <a:t>Applause</a:t>
                      </a:r>
                      <a:endParaRPr sz="1100"/>
                    </a:p>
                    <a:p>
                      <a:pPr indent="0" lvl="0" marL="0" marR="0" rtl="0" algn="l">
                        <a:spcBef>
                          <a:spcPts val="0"/>
                        </a:spcBef>
                        <a:spcAft>
                          <a:spcPts val="0"/>
                        </a:spcAft>
                        <a:buNone/>
                      </a:pPr>
                      <a:r>
                        <a:rPr lang="en" sz="1400" u="none" strike="noStrike"/>
                        <a:t>Turns</a:t>
                      </a:r>
                      <a:endParaRPr sz="1100"/>
                    </a:p>
                    <a:p>
                      <a:pPr indent="0" lvl="0" marL="0" marR="0" rtl="0" algn="l">
                        <a:spcBef>
                          <a:spcPts val="0"/>
                        </a:spcBef>
                        <a:spcAft>
                          <a:spcPts val="0"/>
                        </a:spcAft>
                        <a:buNone/>
                      </a:pPr>
                      <a:r>
                        <a:rPr lang="en" sz="1400" u="none" strike="noStrike"/>
                        <a:t>Interruptions</a:t>
                      </a:r>
                      <a:endParaRPr sz="1100"/>
                    </a:p>
                    <a:p>
                      <a:pPr indent="0" lvl="0" marL="0" marR="0" rtl="0" algn="l">
                        <a:spcBef>
                          <a:spcPts val="0"/>
                        </a:spcBef>
                        <a:spcAft>
                          <a:spcPts val="0"/>
                        </a:spcAft>
                        <a:buNone/>
                      </a:pPr>
                      <a:r>
                        <a:rPr lang="en" sz="1400" u="none" strike="noStrike"/>
                        <a:t>Avg Words Per Turn </a:t>
                      </a:r>
                      <a:endParaRPr sz="1100"/>
                    </a:p>
                    <a:p>
                      <a:pPr indent="0" lvl="0" marL="0" marR="0" rtl="0" algn="l">
                        <a:spcBef>
                          <a:spcPts val="0"/>
                        </a:spcBef>
                        <a:spcAft>
                          <a:spcPts val="0"/>
                        </a:spcAft>
                        <a:buNone/>
                      </a:pPr>
                      <a:r>
                        <a:rPr lang="en" sz="1400" u="none" strike="noStrike"/>
                        <a:t>Avg Syllables Per Word</a:t>
                      </a:r>
                      <a:endParaRPr sz="1100"/>
                    </a:p>
                    <a:p>
                      <a:pPr indent="0" lvl="0" marL="0" marR="0" rtl="0" algn="l">
                        <a:spcBef>
                          <a:spcPts val="0"/>
                        </a:spcBef>
                        <a:spcAft>
                          <a:spcPts val="0"/>
                        </a:spcAft>
                        <a:buNone/>
                      </a:pPr>
                      <a:r>
                        <a:rPr lang="en" sz="1400" u="none" strike="noStrike"/>
                        <a:t>Disfluencies Per Word Mean-f0 Difference</a:t>
                      </a:r>
                      <a:endParaRPr sz="1400" u="none" strike="noStrike"/>
                    </a:p>
                    <a:p>
                      <a:pPr indent="0" lvl="0" marL="0" marR="0" rtl="0" algn="l">
                        <a:spcBef>
                          <a:spcPts val="0"/>
                        </a:spcBef>
                        <a:spcAft>
                          <a:spcPts val="0"/>
                        </a:spcAft>
                        <a:buNone/>
                      </a:pPr>
                      <a:r>
                        <a:rPr lang="en" sz="1400" u="none" strike="noStrike"/>
                        <a:t>Min-f0 Difference</a:t>
                      </a:r>
                      <a:endParaRPr b="0" i="0" sz="1400" u="none" strike="noStrike">
                        <a:solidFill>
                          <a:schemeClr val="lt1"/>
                        </a:solidFill>
                        <a:latin typeface="Times New Roman"/>
                        <a:ea typeface="Times New Roman"/>
                        <a:cs typeface="Times New Roman"/>
                        <a:sym typeface="Times New Roman"/>
                      </a:endParaRPr>
                    </a:p>
                  </a:txBody>
                  <a:tcPr marT="34300" marB="34300" marR="68600" marL="68600"/>
                </a:tc>
                <a:tc>
                  <a:txBody>
                    <a:bodyPr/>
                    <a:lstStyle/>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solidFill>
                            <a:srgbClr val="FF0000"/>
                          </a:solidFill>
                        </a:rPr>
                        <a:t>0.804</a:t>
                      </a:r>
                      <a:endParaRPr sz="1100"/>
                    </a:p>
                    <a:p>
                      <a:pPr indent="0" lvl="0" marL="0" marR="0" rtl="0" algn="l">
                        <a:spcBef>
                          <a:spcPts val="0"/>
                        </a:spcBef>
                        <a:spcAft>
                          <a:spcPts val="0"/>
                        </a:spcAft>
                        <a:buNone/>
                      </a:pPr>
                      <a:r>
                        <a:rPr lang="en" sz="1400"/>
                        <a:t>0.084</a:t>
                      </a:r>
                      <a:endParaRPr sz="1100"/>
                    </a:p>
                    <a:p>
                      <a:pPr indent="0" lvl="0" marL="0" marR="0" rtl="0" algn="l">
                        <a:spcBef>
                          <a:spcPts val="0"/>
                        </a:spcBef>
                        <a:spcAft>
                          <a:spcPts val="0"/>
                        </a:spcAft>
                        <a:buNone/>
                      </a:pPr>
                      <a:r>
                        <a:rPr lang="en" sz="1400"/>
                        <a:t>0.194</a:t>
                      </a:r>
                      <a:endParaRPr sz="1100"/>
                    </a:p>
                    <a:p>
                      <a:pPr indent="0" lvl="0" marL="0" marR="0" rtl="0" algn="l">
                        <a:spcBef>
                          <a:spcPts val="0"/>
                        </a:spcBef>
                        <a:spcAft>
                          <a:spcPts val="0"/>
                        </a:spcAft>
                        <a:buNone/>
                      </a:pPr>
                      <a:r>
                        <a:rPr lang="en" sz="1400">
                          <a:solidFill>
                            <a:srgbClr val="FF0000"/>
                          </a:solidFill>
                        </a:rPr>
                        <a:t>0.846</a:t>
                      </a:r>
                      <a:endParaRPr sz="1100"/>
                    </a:p>
                    <a:p>
                      <a:pPr indent="0" lvl="0" marL="0" marR="0" rtl="0" algn="l">
                        <a:spcBef>
                          <a:spcPts val="0"/>
                        </a:spcBef>
                        <a:spcAft>
                          <a:spcPts val="0"/>
                        </a:spcAft>
                        <a:buNone/>
                      </a:pPr>
                      <a:r>
                        <a:rPr lang="en" sz="1400"/>
                        <a:t>0.052</a:t>
                      </a:r>
                      <a:endParaRPr sz="1100"/>
                    </a:p>
                    <a:p>
                      <a:pPr indent="0" lvl="0" marL="0" marR="0" rtl="0" algn="l">
                        <a:spcBef>
                          <a:spcPts val="0"/>
                        </a:spcBef>
                        <a:spcAft>
                          <a:spcPts val="0"/>
                        </a:spcAft>
                        <a:buNone/>
                      </a:pPr>
                      <a:r>
                        <a:rPr lang="en" sz="1400"/>
                        <a:t>0.199</a:t>
                      </a:r>
                      <a:endParaRPr sz="1100"/>
                    </a:p>
                    <a:p>
                      <a:pPr indent="0" lvl="0" marL="0" marR="0" rtl="0" algn="l">
                        <a:spcBef>
                          <a:spcPts val="0"/>
                        </a:spcBef>
                        <a:spcAft>
                          <a:spcPts val="0"/>
                        </a:spcAft>
                        <a:buNone/>
                      </a:pPr>
                      <a:r>
                        <a:rPr lang="en" sz="1400"/>
                        <a:t>0.015</a:t>
                      </a:r>
                      <a:endParaRPr sz="1100"/>
                    </a:p>
                    <a:p>
                      <a:pPr indent="0" lvl="0" marL="0" marR="0" rtl="0" algn="l">
                        <a:spcBef>
                          <a:spcPts val="0"/>
                        </a:spcBef>
                        <a:spcAft>
                          <a:spcPts val="0"/>
                        </a:spcAft>
                        <a:buNone/>
                      </a:pPr>
                      <a:r>
                        <a:rPr lang="en" sz="1400">
                          <a:solidFill>
                            <a:srgbClr val="FF0000"/>
                          </a:solidFill>
                        </a:rPr>
                        <a:t>-0.805</a:t>
                      </a:r>
                      <a:endParaRPr sz="1100"/>
                    </a:p>
                    <a:p>
                      <a:pPr indent="0" lvl="0" marL="0" marR="0" rtl="0" algn="l">
                        <a:spcBef>
                          <a:spcPts val="0"/>
                        </a:spcBef>
                        <a:spcAft>
                          <a:spcPts val="0"/>
                        </a:spcAft>
                        <a:buNone/>
                      </a:pPr>
                      <a:r>
                        <a:rPr lang="en" sz="1400"/>
                        <a:t>0.059</a:t>
                      </a:r>
                      <a:endParaRPr sz="1100"/>
                    </a:p>
                    <a:p>
                      <a:pPr indent="0" lvl="0" marL="0" marR="0" rtl="0" algn="l">
                        <a:spcBef>
                          <a:spcPts val="0"/>
                        </a:spcBef>
                        <a:spcAft>
                          <a:spcPts val="0"/>
                        </a:spcAft>
                        <a:buNone/>
                      </a:pPr>
                      <a:r>
                        <a:rPr lang="en" sz="1400"/>
                        <a:t>0.002</a:t>
                      </a:r>
                      <a:endParaRPr sz="1100"/>
                    </a:p>
                  </a:txBody>
                  <a:tcPr marT="34300" marB="34300" marR="68600" marL="68600"/>
                </a:tc>
                <a:tc>
                  <a:txBody>
                    <a:bodyPr/>
                    <a:lstStyle/>
                    <a:p>
                      <a:pPr indent="0" lvl="0" marL="0" marR="0" rtl="0" algn="l">
                        <a:spcBef>
                          <a:spcPts val="0"/>
                        </a:spcBef>
                        <a:spcAft>
                          <a:spcPts val="0"/>
                        </a:spcAft>
                        <a:buNone/>
                      </a:pPr>
                      <a:r>
                        <a:t/>
                      </a:r>
                      <a:endParaRPr sz="1400"/>
                    </a:p>
                    <a:p>
                      <a:pPr indent="0" lvl="0" marL="0" marR="0" rtl="0" algn="l">
                        <a:spcBef>
                          <a:spcPts val="0"/>
                        </a:spcBef>
                        <a:spcAft>
                          <a:spcPts val="0"/>
                        </a:spcAft>
                        <a:buNone/>
                      </a:pPr>
                      <a:r>
                        <a:rPr lang="en" sz="1400">
                          <a:solidFill>
                            <a:srgbClr val="FF0000"/>
                          </a:solidFill>
                        </a:rPr>
                        <a:t>0.582</a:t>
                      </a:r>
                      <a:endParaRPr sz="1100"/>
                    </a:p>
                    <a:p>
                      <a:pPr indent="0" lvl="0" marL="0" marR="0" rtl="0" algn="l">
                        <a:spcBef>
                          <a:spcPts val="0"/>
                        </a:spcBef>
                        <a:spcAft>
                          <a:spcPts val="0"/>
                        </a:spcAft>
                        <a:buNone/>
                      </a:pPr>
                      <a:r>
                        <a:rPr lang="en" sz="1400">
                          <a:solidFill>
                            <a:srgbClr val="FF0000"/>
                          </a:solidFill>
                        </a:rPr>
                        <a:t>0.780</a:t>
                      </a:r>
                      <a:endParaRPr sz="1100"/>
                    </a:p>
                    <a:p>
                      <a:pPr indent="0" lvl="0" marL="0" marR="0" rtl="0" algn="l">
                        <a:spcBef>
                          <a:spcPts val="0"/>
                        </a:spcBef>
                        <a:spcAft>
                          <a:spcPts val="0"/>
                        </a:spcAft>
                        <a:buNone/>
                      </a:pPr>
                      <a:r>
                        <a:rPr lang="en" sz="1400"/>
                        <a:t>0.350</a:t>
                      </a:r>
                      <a:endParaRPr sz="1100"/>
                    </a:p>
                    <a:p>
                      <a:pPr indent="0" lvl="0" marL="0" marR="0" rtl="0" algn="l">
                        <a:spcBef>
                          <a:spcPts val="0"/>
                        </a:spcBef>
                        <a:spcAft>
                          <a:spcPts val="0"/>
                        </a:spcAft>
                        <a:buNone/>
                      </a:pPr>
                      <a:r>
                        <a:rPr lang="en" sz="1400"/>
                        <a:t>0.381</a:t>
                      </a:r>
                      <a:endParaRPr sz="1100"/>
                    </a:p>
                    <a:p>
                      <a:pPr indent="0" lvl="0" marL="0" marR="0" rtl="0" algn="l">
                        <a:spcBef>
                          <a:spcPts val="0"/>
                        </a:spcBef>
                        <a:spcAft>
                          <a:spcPts val="0"/>
                        </a:spcAft>
                        <a:buNone/>
                      </a:pPr>
                      <a:r>
                        <a:rPr lang="en" sz="1400"/>
                        <a:t>0.247</a:t>
                      </a:r>
                      <a:endParaRPr sz="1100"/>
                    </a:p>
                    <a:p>
                      <a:pPr indent="0" lvl="0" marL="0" marR="0" rtl="0" algn="l">
                        <a:spcBef>
                          <a:spcPts val="0"/>
                        </a:spcBef>
                        <a:spcAft>
                          <a:spcPts val="0"/>
                        </a:spcAft>
                        <a:buNone/>
                      </a:pPr>
                      <a:r>
                        <a:rPr lang="en" sz="1400">
                          <a:solidFill>
                            <a:srgbClr val="FF0000"/>
                          </a:solidFill>
                        </a:rPr>
                        <a:t>0.406</a:t>
                      </a:r>
                      <a:endParaRPr sz="1100"/>
                    </a:p>
                    <a:p>
                      <a:pPr indent="0" lvl="0" marL="0" marR="0" rtl="0" algn="l">
                        <a:spcBef>
                          <a:spcPts val="0"/>
                        </a:spcBef>
                        <a:spcAft>
                          <a:spcPts val="0"/>
                        </a:spcAft>
                        <a:buNone/>
                      </a:pPr>
                      <a:r>
                        <a:rPr lang="en" sz="1400">
                          <a:solidFill>
                            <a:srgbClr val="FF0000"/>
                          </a:solidFill>
                        </a:rPr>
                        <a:t>-0.768</a:t>
                      </a:r>
                      <a:endParaRPr sz="1100"/>
                    </a:p>
                    <a:p>
                      <a:pPr indent="0" lvl="0" marL="0" marR="0" rtl="0" algn="l">
                        <a:spcBef>
                          <a:spcPts val="0"/>
                        </a:spcBef>
                        <a:spcAft>
                          <a:spcPts val="0"/>
                        </a:spcAft>
                        <a:buNone/>
                      </a:pPr>
                      <a:r>
                        <a:rPr lang="en" sz="1400"/>
                        <a:t>-0.130</a:t>
                      </a:r>
                      <a:endParaRPr sz="1100"/>
                    </a:p>
                    <a:p>
                      <a:pPr indent="0" lvl="0" marL="0" marR="0" rtl="0" algn="l">
                        <a:spcBef>
                          <a:spcPts val="0"/>
                        </a:spcBef>
                        <a:spcAft>
                          <a:spcPts val="0"/>
                        </a:spcAft>
                        <a:buNone/>
                      </a:pPr>
                      <a:r>
                        <a:rPr lang="en" sz="1400">
                          <a:solidFill>
                            <a:srgbClr val="FF0000"/>
                          </a:solidFill>
                        </a:rPr>
                        <a:t>0.479</a:t>
                      </a:r>
                      <a:endParaRPr sz="1100"/>
                    </a:p>
                    <a:p>
                      <a:pPr indent="0" lvl="0" marL="0" marR="0" rtl="0" algn="l">
                        <a:spcBef>
                          <a:spcPts val="0"/>
                        </a:spcBef>
                        <a:spcAft>
                          <a:spcPts val="0"/>
                        </a:spcAft>
                        <a:buNone/>
                      </a:pPr>
                      <a:r>
                        <a:rPr lang="en" sz="1400"/>
                        <a:t>0.105</a:t>
                      </a:r>
                      <a:endParaRPr sz="1100"/>
                    </a:p>
                  </a:txBody>
                  <a:tcPr marT="34300" marB="34300" marR="68600" marL="6860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7"/>
          <p:cNvSpPr txBox="1"/>
          <p:nvPr>
            <p:ph type="title"/>
          </p:nvPr>
        </p:nvSpPr>
        <p:spPr>
          <a:xfrm>
            <a:off x="457200" y="200025"/>
            <a:ext cx="82401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LIWC Positive Correlates for Democrats</a:t>
            </a:r>
            <a:endParaRPr/>
          </a:p>
        </p:txBody>
      </p:sp>
      <p:graphicFrame>
        <p:nvGraphicFramePr>
          <p:cNvPr id="317" name="Google Shape;317;p47"/>
          <p:cNvGraphicFramePr/>
          <p:nvPr/>
        </p:nvGraphicFramePr>
        <p:xfrm>
          <a:off x="1657350" y="1304925"/>
          <a:ext cx="3000000" cy="3000000"/>
        </p:xfrm>
        <a:graphic>
          <a:graphicData uri="http://schemas.openxmlformats.org/drawingml/2006/table">
            <a:tbl>
              <a:tblPr bandRow="1" firstRow="1">
                <a:noFill/>
                <a:tableStyleId>{F0F9D32E-0CD1-4EDC-852D-EDE21936629C}</a:tableStyleId>
              </a:tblPr>
              <a:tblGrid>
                <a:gridCol w="1943100"/>
                <a:gridCol w="1943100"/>
                <a:gridCol w="1943100"/>
              </a:tblGrid>
              <a:tr h="278150">
                <a:tc>
                  <a:txBody>
                    <a:bodyPr/>
                    <a:lstStyle/>
                    <a:p>
                      <a:pPr indent="0" lvl="0" marL="0" marR="0" rtl="0" algn="l">
                        <a:spcBef>
                          <a:spcPts val="0"/>
                        </a:spcBef>
                        <a:spcAft>
                          <a:spcPts val="0"/>
                        </a:spcAft>
                        <a:buNone/>
                      </a:pPr>
                      <a:r>
                        <a:rPr b="1" lang="en" sz="1400"/>
                        <a:t>Feature</a:t>
                      </a:r>
                      <a:endParaRPr b="1" sz="1100"/>
                    </a:p>
                  </a:txBody>
                  <a:tcPr marT="34300" marB="34300" marR="68600" marL="68600"/>
                </a:tc>
                <a:tc>
                  <a:txBody>
                    <a:bodyPr/>
                    <a:lstStyle/>
                    <a:p>
                      <a:pPr indent="0" lvl="0" marL="0" marR="0" rtl="0" algn="l">
                        <a:spcBef>
                          <a:spcPts val="0"/>
                        </a:spcBef>
                        <a:spcAft>
                          <a:spcPts val="0"/>
                        </a:spcAft>
                        <a:buNone/>
                      </a:pPr>
                      <a:r>
                        <a:rPr b="1" lang="en" sz="1400"/>
                        <a:t>Examples</a:t>
                      </a:r>
                      <a:endParaRPr b="1" sz="1100"/>
                    </a:p>
                  </a:txBody>
                  <a:tcPr marT="34300" marB="34300" marR="68600" marL="68600"/>
                </a:tc>
                <a:tc>
                  <a:txBody>
                    <a:bodyPr/>
                    <a:lstStyle/>
                    <a:p>
                      <a:pPr indent="0" lvl="0" marL="0" marR="0" rtl="0" algn="l">
                        <a:spcBef>
                          <a:spcPts val="0"/>
                        </a:spcBef>
                        <a:spcAft>
                          <a:spcPts val="0"/>
                        </a:spcAft>
                        <a:buNone/>
                      </a:pPr>
                      <a:r>
                        <a:rPr b="1" lang="en" sz="1400"/>
                        <a:t>Correlates</a:t>
                      </a:r>
                      <a:endParaRPr b="1" sz="1100"/>
                    </a:p>
                  </a:txBody>
                  <a:tcPr marT="34300" marB="34300" marR="68600" marL="68600"/>
                </a:tc>
              </a:tr>
              <a:tr h="278150">
                <a:tc>
                  <a:txBody>
                    <a:bodyPr/>
                    <a:lstStyle/>
                    <a:p>
                      <a:pPr indent="0" lvl="0" marL="0" marR="0" rtl="0" algn="l">
                        <a:spcBef>
                          <a:spcPts val="0"/>
                        </a:spcBef>
                        <a:spcAft>
                          <a:spcPts val="0"/>
                        </a:spcAft>
                        <a:buNone/>
                      </a:pPr>
                      <a:r>
                        <a:rPr lang="en" sz="1400"/>
                        <a:t>Insight</a:t>
                      </a:r>
                      <a:endParaRPr sz="1100"/>
                    </a:p>
                  </a:txBody>
                  <a:tcPr marT="34300" marB="34300" marR="68600" marL="68600"/>
                </a:tc>
                <a:tc>
                  <a:txBody>
                    <a:bodyPr/>
                    <a:lstStyle/>
                    <a:p>
                      <a:pPr indent="0" lvl="0" marL="0" marR="0" rtl="0" algn="l">
                        <a:spcBef>
                          <a:spcPts val="0"/>
                        </a:spcBef>
                        <a:spcAft>
                          <a:spcPts val="0"/>
                        </a:spcAft>
                        <a:buNone/>
                      </a:pPr>
                      <a:r>
                        <a:rPr lang="en" sz="1400"/>
                        <a:t>Think, know consider</a:t>
                      </a:r>
                      <a:endParaRPr sz="1100"/>
                    </a:p>
                  </a:txBody>
                  <a:tcPr marT="34300" marB="34300" marR="68600" marL="68600"/>
                </a:tc>
                <a:tc>
                  <a:txBody>
                    <a:bodyPr/>
                    <a:lstStyle/>
                    <a:p>
                      <a:pPr indent="0" lvl="0" marL="0" marR="0" rtl="0" algn="l">
                        <a:spcBef>
                          <a:spcPts val="0"/>
                        </a:spcBef>
                        <a:spcAft>
                          <a:spcPts val="0"/>
                        </a:spcAft>
                        <a:buNone/>
                      </a:pPr>
                      <a:r>
                        <a:rPr lang="en" sz="1400"/>
                        <a:t>0.74</a:t>
                      </a:r>
                      <a:endParaRPr sz="1100"/>
                    </a:p>
                  </a:txBody>
                  <a:tcPr marT="34300" marB="34300" marR="68600" marL="68600"/>
                </a:tc>
              </a:tr>
              <a:tr h="278150">
                <a:tc>
                  <a:txBody>
                    <a:bodyPr/>
                    <a:lstStyle/>
                    <a:p>
                      <a:pPr indent="0" lvl="0" marL="0" marR="0" rtl="0" algn="l">
                        <a:spcBef>
                          <a:spcPts val="0"/>
                        </a:spcBef>
                        <a:spcAft>
                          <a:spcPts val="0"/>
                        </a:spcAft>
                        <a:buNone/>
                      </a:pPr>
                      <a:r>
                        <a:rPr lang="en" sz="1400"/>
                        <a:t>Inclusive</a:t>
                      </a:r>
                      <a:endParaRPr sz="1100"/>
                    </a:p>
                  </a:txBody>
                  <a:tcPr marT="34300" marB="34300" marR="68600" marL="68600"/>
                </a:tc>
                <a:tc>
                  <a:txBody>
                    <a:bodyPr/>
                    <a:lstStyle/>
                    <a:p>
                      <a:pPr indent="0" lvl="0" marL="0" marR="0" rtl="0" algn="l">
                        <a:spcBef>
                          <a:spcPts val="0"/>
                        </a:spcBef>
                        <a:spcAft>
                          <a:spcPts val="0"/>
                        </a:spcAft>
                        <a:buNone/>
                      </a:pPr>
                      <a:r>
                        <a:rPr lang="en" sz="1400"/>
                        <a:t>And, with,</a:t>
                      </a:r>
                      <a:r>
                        <a:rPr lang="en" sz="1400"/>
                        <a:t> include</a:t>
                      </a:r>
                      <a:endParaRPr sz="1400"/>
                    </a:p>
                  </a:txBody>
                  <a:tcPr marT="34300" marB="34300" marR="68600" marL="68600"/>
                </a:tc>
                <a:tc>
                  <a:txBody>
                    <a:bodyPr/>
                    <a:lstStyle/>
                    <a:p>
                      <a:pPr indent="0" lvl="0" marL="0" marR="0" rtl="0" algn="l">
                        <a:spcBef>
                          <a:spcPts val="0"/>
                        </a:spcBef>
                        <a:spcAft>
                          <a:spcPts val="0"/>
                        </a:spcAft>
                        <a:buNone/>
                      </a:pPr>
                      <a:r>
                        <a:rPr lang="en" sz="1400"/>
                        <a:t>0.680</a:t>
                      </a:r>
                      <a:endParaRPr sz="1100"/>
                    </a:p>
                  </a:txBody>
                  <a:tcPr marT="34300" marB="34300" marR="68600" marL="68600"/>
                </a:tc>
              </a:tr>
              <a:tr h="278150">
                <a:tc>
                  <a:txBody>
                    <a:bodyPr/>
                    <a:lstStyle/>
                    <a:p>
                      <a:pPr indent="0" lvl="0" marL="0" marR="0" rtl="0" algn="l">
                        <a:spcBef>
                          <a:spcPts val="0"/>
                        </a:spcBef>
                        <a:spcAft>
                          <a:spcPts val="0"/>
                        </a:spcAft>
                        <a:buNone/>
                      </a:pPr>
                      <a:r>
                        <a:rPr lang="en" sz="1400"/>
                        <a:t>Cognitive</a:t>
                      </a:r>
                      <a:endParaRPr sz="1100"/>
                    </a:p>
                  </a:txBody>
                  <a:tcPr marT="34300" marB="34300" marR="68600" marL="68600"/>
                </a:tc>
                <a:tc>
                  <a:txBody>
                    <a:bodyPr/>
                    <a:lstStyle/>
                    <a:p>
                      <a:pPr indent="0" lvl="0" marL="0" marR="0" rtl="0" algn="l">
                        <a:spcBef>
                          <a:spcPts val="0"/>
                        </a:spcBef>
                        <a:spcAft>
                          <a:spcPts val="0"/>
                        </a:spcAft>
                        <a:buNone/>
                      </a:pPr>
                      <a:r>
                        <a:rPr lang="en" sz="1400"/>
                        <a:t>Cause,</a:t>
                      </a:r>
                      <a:r>
                        <a:rPr lang="en" sz="1400"/>
                        <a:t> know, ought</a:t>
                      </a:r>
                      <a:endParaRPr sz="1400"/>
                    </a:p>
                  </a:txBody>
                  <a:tcPr marT="34300" marB="34300" marR="68600" marL="68600"/>
                </a:tc>
                <a:tc>
                  <a:txBody>
                    <a:bodyPr/>
                    <a:lstStyle/>
                    <a:p>
                      <a:pPr indent="0" lvl="0" marL="0" marR="0" rtl="0" algn="l">
                        <a:spcBef>
                          <a:spcPts val="0"/>
                        </a:spcBef>
                        <a:spcAft>
                          <a:spcPts val="0"/>
                        </a:spcAft>
                        <a:buNone/>
                      </a:pPr>
                      <a:r>
                        <a:rPr lang="en" sz="1400"/>
                        <a:t>0.679</a:t>
                      </a:r>
                      <a:endParaRPr sz="1100"/>
                    </a:p>
                  </a:txBody>
                  <a:tcPr marT="34300" marB="34300" marR="68600" marL="68600"/>
                </a:tc>
              </a:tr>
              <a:tr h="278150">
                <a:tc>
                  <a:txBody>
                    <a:bodyPr/>
                    <a:lstStyle/>
                    <a:p>
                      <a:pPr indent="0" lvl="0" marL="0" marR="0" rtl="0" algn="l">
                        <a:spcBef>
                          <a:spcPts val="0"/>
                        </a:spcBef>
                        <a:spcAft>
                          <a:spcPts val="0"/>
                        </a:spcAft>
                        <a:buNone/>
                      </a:pPr>
                      <a:r>
                        <a:rPr lang="en" sz="1400"/>
                        <a:t>Words per sentence</a:t>
                      </a:r>
                      <a:endParaRPr sz="11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0.661</a:t>
                      </a:r>
                      <a:endParaRPr sz="1100"/>
                    </a:p>
                  </a:txBody>
                  <a:tcPr marT="34300" marB="34300" marR="68600" marL="68600"/>
                </a:tc>
              </a:tr>
              <a:tr h="278150">
                <a:tc>
                  <a:txBody>
                    <a:bodyPr/>
                    <a:lstStyle/>
                    <a:p>
                      <a:pPr indent="0" lvl="0" marL="0" marR="0" rtl="0" algn="l">
                        <a:spcBef>
                          <a:spcPts val="0"/>
                        </a:spcBef>
                        <a:spcAft>
                          <a:spcPts val="0"/>
                        </a:spcAft>
                        <a:buNone/>
                      </a:pPr>
                      <a:r>
                        <a:rPr lang="en" sz="1400"/>
                        <a:t>Common verbs</a:t>
                      </a:r>
                      <a:endParaRPr sz="1100"/>
                    </a:p>
                  </a:txBody>
                  <a:tcPr marT="34300" marB="34300" marR="68600" marL="68600"/>
                </a:tc>
                <a:tc>
                  <a:txBody>
                    <a:bodyPr/>
                    <a:lstStyle/>
                    <a:p>
                      <a:pPr indent="0" lvl="0" marL="0" marR="0" rtl="0" algn="l">
                        <a:spcBef>
                          <a:spcPts val="0"/>
                        </a:spcBef>
                        <a:spcAft>
                          <a:spcPts val="0"/>
                        </a:spcAft>
                        <a:buNone/>
                      </a:pPr>
                      <a:r>
                        <a:rPr lang="en" sz="1400"/>
                        <a:t>Walk, went, see</a:t>
                      </a:r>
                      <a:endParaRPr sz="1100"/>
                    </a:p>
                  </a:txBody>
                  <a:tcPr marT="34300" marB="34300" marR="68600" marL="68600"/>
                </a:tc>
                <a:tc>
                  <a:txBody>
                    <a:bodyPr/>
                    <a:lstStyle/>
                    <a:p>
                      <a:pPr indent="0" lvl="0" marL="0" marR="0" rtl="0" algn="l">
                        <a:spcBef>
                          <a:spcPts val="0"/>
                        </a:spcBef>
                        <a:spcAft>
                          <a:spcPts val="0"/>
                        </a:spcAft>
                        <a:buNone/>
                      </a:pPr>
                      <a:r>
                        <a:rPr lang="en" sz="1400"/>
                        <a:t>0.657</a:t>
                      </a:r>
                      <a:endParaRPr sz="1100"/>
                    </a:p>
                  </a:txBody>
                  <a:tcPr marT="34300" marB="34300" marR="68600" marL="68600"/>
                </a:tc>
              </a:tr>
              <a:tr h="278150">
                <a:tc>
                  <a:txBody>
                    <a:bodyPr/>
                    <a:lstStyle/>
                    <a:p>
                      <a:pPr indent="0" lvl="0" marL="0" marR="0" rtl="0" algn="l">
                        <a:spcBef>
                          <a:spcPts val="0"/>
                        </a:spcBef>
                        <a:spcAft>
                          <a:spcPts val="0"/>
                        </a:spcAft>
                        <a:buNone/>
                      </a:pPr>
                      <a:r>
                        <a:rPr lang="en" sz="1400"/>
                        <a:t>Positive emotion</a:t>
                      </a:r>
                      <a:endParaRPr sz="1100"/>
                    </a:p>
                  </a:txBody>
                  <a:tcPr marT="34300" marB="34300" marR="68600" marL="68600"/>
                </a:tc>
                <a:tc>
                  <a:txBody>
                    <a:bodyPr/>
                    <a:lstStyle/>
                    <a:p>
                      <a:pPr indent="0" lvl="0" marL="0" marR="0" rtl="0" algn="l">
                        <a:spcBef>
                          <a:spcPts val="0"/>
                        </a:spcBef>
                        <a:spcAft>
                          <a:spcPts val="0"/>
                        </a:spcAft>
                        <a:buNone/>
                      </a:pPr>
                      <a:r>
                        <a:rPr lang="en" sz="1400"/>
                        <a:t>Love, nice, sweet</a:t>
                      </a:r>
                      <a:endParaRPr sz="1100"/>
                    </a:p>
                  </a:txBody>
                  <a:tcPr marT="34300" marB="34300" marR="68600" marL="68600"/>
                </a:tc>
                <a:tc>
                  <a:txBody>
                    <a:bodyPr/>
                    <a:lstStyle/>
                    <a:p>
                      <a:pPr indent="0" lvl="0" marL="0" marR="0" rtl="0" algn="l">
                        <a:spcBef>
                          <a:spcPts val="0"/>
                        </a:spcBef>
                        <a:spcAft>
                          <a:spcPts val="0"/>
                        </a:spcAft>
                        <a:buNone/>
                      </a:pPr>
                      <a:r>
                        <a:rPr lang="en" sz="1400"/>
                        <a:t>0.632</a:t>
                      </a:r>
                      <a:endParaRPr sz="1100"/>
                    </a:p>
                  </a:txBody>
                  <a:tcPr marT="34300" marB="34300" marR="68600" marL="68600"/>
                </a:tc>
              </a:tr>
              <a:tr h="278150">
                <a:tc>
                  <a:txBody>
                    <a:bodyPr/>
                    <a:lstStyle/>
                    <a:p>
                      <a:pPr indent="0" lvl="0" marL="0" marR="0" rtl="0" algn="l">
                        <a:spcBef>
                          <a:spcPts val="0"/>
                        </a:spcBef>
                        <a:spcAft>
                          <a:spcPts val="0"/>
                        </a:spcAft>
                        <a:buNone/>
                      </a:pPr>
                      <a:r>
                        <a:rPr lang="en" sz="1400"/>
                        <a:t>Pronouns</a:t>
                      </a:r>
                      <a:endParaRPr sz="1100"/>
                    </a:p>
                  </a:txBody>
                  <a:tcPr marT="34300" marB="34300" marR="68600" marL="68600"/>
                </a:tc>
                <a:tc>
                  <a:txBody>
                    <a:bodyPr/>
                    <a:lstStyle/>
                    <a:p>
                      <a:pPr indent="0" lvl="0" marL="0" marR="0" rtl="0" algn="l">
                        <a:spcBef>
                          <a:spcPts val="0"/>
                        </a:spcBef>
                        <a:spcAft>
                          <a:spcPts val="0"/>
                        </a:spcAft>
                        <a:buNone/>
                      </a:pPr>
                      <a:r>
                        <a:rPr lang="en" sz="1400"/>
                        <a:t>I, them, itself</a:t>
                      </a:r>
                      <a:endParaRPr sz="1100"/>
                    </a:p>
                  </a:txBody>
                  <a:tcPr marT="34300" marB="34300" marR="68600" marL="68600"/>
                </a:tc>
                <a:tc>
                  <a:txBody>
                    <a:bodyPr/>
                    <a:lstStyle/>
                    <a:p>
                      <a:pPr indent="0" lvl="0" marL="0" marR="0" rtl="0" algn="l">
                        <a:spcBef>
                          <a:spcPts val="0"/>
                        </a:spcBef>
                        <a:spcAft>
                          <a:spcPts val="0"/>
                        </a:spcAft>
                        <a:buNone/>
                      </a:pPr>
                      <a:r>
                        <a:rPr lang="en" sz="1400"/>
                        <a:t>0.626</a:t>
                      </a:r>
                      <a:endParaRPr sz="1100"/>
                    </a:p>
                  </a:txBody>
                  <a:tcPr marT="34300" marB="34300" marR="68600" marL="68600"/>
                </a:tc>
              </a:tr>
              <a:tr h="278150">
                <a:tc>
                  <a:txBody>
                    <a:bodyPr/>
                    <a:lstStyle/>
                    <a:p>
                      <a:pPr indent="0" lvl="0" marL="0" marR="0" rtl="0" algn="l">
                        <a:spcBef>
                          <a:spcPts val="0"/>
                        </a:spcBef>
                        <a:spcAft>
                          <a:spcPts val="0"/>
                        </a:spcAft>
                        <a:buNone/>
                      </a:pPr>
                      <a:r>
                        <a:rPr lang="en" sz="1400"/>
                        <a:t>Nonfluencies</a:t>
                      </a:r>
                      <a:endParaRPr sz="1400"/>
                    </a:p>
                  </a:txBody>
                  <a:tcPr marT="34300" marB="34300" marR="68600" marL="68600"/>
                </a:tc>
                <a:tc>
                  <a:txBody>
                    <a:bodyPr/>
                    <a:lstStyle/>
                    <a:p>
                      <a:pPr indent="0" lvl="0" marL="0" marR="0" rtl="0" algn="l">
                        <a:spcBef>
                          <a:spcPts val="0"/>
                        </a:spcBef>
                        <a:spcAft>
                          <a:spcPts val="0"/>
                        </a:spcAft>
                        <a:buNone/>
                      </a:pPr>
                      <a:r>
                        <a:rPr lang="en" sz="1400"/>
                        <a:t>Er, hmm, umm</a:t>
                      </a:r>
                      <a:endParaRPr sz="1100"/>
                    </a:p>
                  </a:txBody>
                  <a:tcPr marT="34300" marB="34300" marR="68600" marL="68600"/>
                </a:tc>
                <a:tc>
                  <a:txBody>
                    <a:bodyPr/>
                    <a:lstStyle/>
                    <a:p>
                      <a:pPr indent="0" lvl="0" marL="0" marR="0" rtl="0" algn="l">
                        <a:spcBef>
                          <a:spcPts val="0"/>
                        </a:spcBef>
                        <a:spcAft>
                          <a:spcPts val="0"/>
                        </a:spcAft>
                        <a:buNone/>
                      </a:pPr>
                      <a:r>
                        <a:rPr lang="en" sz="1400"/>
                        <a:t>0.611</a:t>
                      </a:r>
                      <a:endParaRPr sz="1100"/>
                    </a:p>
                  </a:txBody>
                  <a:tcPr marT="34300" marB="34300" marR="68600" marL="68600"/>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txBox="1"/>
          <p:nvPr>
            <p:ph type="title"/>
          </p:nvPr>
        </p:nvSpPr>
        <p:spPr>
          <a:xfrm>
            <a:off x="457200" y="200025"/>
            <a:ext cx="81360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LIWC Features: </a:t>
            </a:r>
            <a:br>
              <a:rPr lang="en"/>
            </a:br>
            <a:r>
              <a:rPr lang="en"/>
              <a:t>Negative Correlates for Democrats</a:t>
            </a:r>
            <a:endParaRPr/>
          </a:p>
        </p:txBody>
      </p:sp>
      <p:graphicFrame>
        <p:nvGraphicFramePr>
          <p:cNvPr id="323" name="Google Shape;323;p48"/>
          <p:cNvGraphicFramePr/>
          <p:nvPr/>
        </p:nvGraphicFramePr>
        <p:xfrm>
          <a:off x="1657350" y="1304925"/>
          <a:ext cx="3000000" cy="3000000"/>
        </p:xfrm>
        <a:graphic>
          <a:graphicData uri="http://schemas.openxmlformats.org/drawingml/2006/table">
            <a:tbl>
              <a:tblPr bandRow="1" firstRow="1">
                <a:noFill/>
                <a:tableStyleId>{F0F9D32E-0CD1-4EDC-852D-EDE21936629C}</a:tableStyleId>
              </a:tblPr>
              <a:tblGrid>
                <a:gridCol w="1943100"/>
                <a:gridCol w="1943100"/>
                <a:gridCol w="1943100"/>
              </a:tblGrid>
              <a:tr h="278150">
                <a:tc>
                  <a:txBody>
                    <a:bodyPr/>
                    <a:lstStyle/>
                    <a:p>
                      <a:pPr indent="0" lvl="0" marL="0" marR="0" rtl="0" algn="l">
                        <a:spcBef>
                          <a:spcPts val="0"/>
                        </a:spcBef>
                        <a:spcAft>
                          <a:spcPts val="0"/>
                        </a:spcAft>
                        <a:buNone/>
                      </a:pPr>
                      <a:r>
                        <a:rPr b="1" lang="en" sz="1400"/>
                        <a:t>Features</a:t>
                      </a:r>
                      <a:endParaRPr b="1" sz="1100"/>
                    </a:p>
                  </a:txBody>
                  <a:tcPr marT="34300" marB="34300" marR="68600" marL="68600"/>
                </a:tc>
                <a:tc>
                  <a:txBody>
                    <a:bodyPr/>
                    <a:lstStyle/>
                    <a:p>
                      <a:pPr indent="0" lvl="0" marL="0" marR="0" rtl="0" algn="l">
                        <a:spcBef>
                          <a:spcPts val="0"/>
                        </a:spcBef>
                        <a:spcAft>
                          <a:spcPts val="0"/>
                        </a:spcAft>
                        <a:buNone/>
                      </a:pPr>
                      <a:r>
                        <a:rPr b="1" lang="en" sz="1400"/>
                        <a:t>Examples</a:t>
                      </a:r>
                      <a:endParaRPr b="1" sz="1100"/>
                    </a:p>
                  </a:txBody>
                  <a:tcPr marT="34300" marB="34300" marR="68600" marL="68600"/>
                </a:tc>
                <a:tc>
                  <a:txBody>
                    <a:bodyPr/>
                    <a:lstStyle/>
                    <a:p>
                      <a:pPr indent="0" lvl="0" marL="0" marR="0" rtl="0" algn="l">
                        <a:spcBef>
                          <a:spcPts val="0"/>
                        </a:spcBef>
                        <a:spcAft>
                          <a:spcPts val="0"/>
                        </a:spcAft>
                        <a:buNone/>
                      </a:pPr>
                      <a:r>
                        <a:rPr b="1" lang="en" sz="1400"/>
                        <a:t>Correlation</a:t>
                      </a:r>
                      <a:endParaRPr b="1" sz="1100"/>
                    </a:p>
                  </a:txBody>
                  <a:tcPr marT="34300" marB="34300" marR="68600" marL="68600"/>
                </a:tc>
              </a:tr>
              <a:tr h="278150">
                <a:tc>
                  <a:txBody>
                    <a:bodyPr/>
                    <a:lstStyle/>
                    <a:p>
                      <a:pPr indent="0" lvl="0" marL="0" marR="0" rtl="0" algn="l">
                        <a:spcBef>
                          <a:spcPts val="0"/>
                        </a:spcBef>
                        <a:spcAft>
                          <a:spcPts val="0"/>
                        </a:spcAft>
                        <a:buNone/>
                      </a:pPr>
                      <a:r>
                        <a:rPr lang="en" sz="1400"/>
                        <a:t>Articles</a:t>
                      </a:r>
                      <a:endParaRPr sz="1100"/>
                    </a:p>
                  </a:txBody>
                  <a:tcPr marT="34300" marB="34300" marR="68600" marL="68600"/>
                </a:tc>
                <a:tc>
                  <a:txBody>
                    <a:bodyPr/>
                    <a:lstStyle/>
                    <a:p>
                      <a:pPr indent="0" lvl="0" marL="0" marR="0" rtl="0" algn="l">
                        <a:spcBef>
                          <a:spcPts val="0"/>
                        </a:spcBef>
                        <a:spcAft>
                          <a:spcPts val="0"/>
                        </a:spcAft>
                        <a:buNone/>
                      </a:pPr>
                      <a:r>
                        <a:rPr lang="en" sz="1400"/>
                        <a:t>A, an, the</a:t>
                      </a:r>
                      <a:endParaRPr sz="1100"/>
                    </a:p>
                  </a:txBody>
                  <a:tcPr marT="34300" marB="34300" marR="68600" marL="68600"/>
                </a:tc>
                <a:tc>
                  <a:txBody>
                    <a:bodyPr/>
                    <a:lstStyle/>
                    <a:p>
                      <a:pPr indent="0" lvl="0" marL="0" marR="0" rtl="0" algn="l">
                        <a:spcBef>
                          <a:spcPts val="0"/>
                        </a:spcBef>
                        <a:spcAft>
                          <a:spcPts val="0"/>
                        </a:spcAft>
                        <a:buNone/>
                      </a:pPr>
                      <a:r>
                        <a:rPr lang="en" sz="1400"/>
                        <a:t>-0.684</a:t>
                      </a:r>
                      <a:endParaRPr sz="1100"/>
                    </a:p>
                  </a:txBody>
                  <a:tcPr marT="34300" marB="34300" marR="68600" marL="68600"/>
                </a:tc>
              </a:tr>
              <a:tr h="278150">
                <a:tc>
                  <a:txBody>
                    <a:bodyPr/>
                    <a:lstStyle/>
                    <a:p>
                      <a:pPr indent="0" lvl="0" marL="0" marR="0" rtl="0" algn="l">
                        <a:spcBef>
                          <a:spcPts val="0"/>
                        </a:spcBef>
                        <a:spcAft>
                          <a:spcPts val="0"/>
                        </a:spcAft>
                        <a:buNone/>
                      </a:pPr>
                      <a:r>
                        <a:rPr lang="en" sz="1400"/>
                        <a:t>All Punctuation</a:t>
                      </a:r>
                      <a:endParaRPr sz="11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-0.653</a:t>
                      </a:r>
                      <a:endParaRPr sz="1100"/>
                    </a:p>
                  </a:txBody>
                  <a:tcPr marT="34300" marB="34300" marR="68600" marL="68600"/>
                </a:tc>
              </a:tr>
              <a:tr h="278150">
                <a:tc>
                  <a:txBody>
                    <a:bodyPr/>
                    <a:lstStyle/>
                    <a:p>
                      <a:pPr indent="0" lvl="0" marL="0" marR="0" rtl="0" algn="l">
                        <a:spcBef>
                          <a:spcPts val="0"/>
                        </a:spcBef>
                        <a:spcAft>
                          <a:spcPts val="0"/>
                        </a:spcAft>
                        <a:buNone/>
                      </a:pPr>
                      <a:r>
                        <a:rPr lang="en" sz="1400"/>
                        <a:t>Periods</a:t>
                      </a:r>
                      <a:endParaRPr sz="1100"/>
                    </a:p>
                  </a:txBody>
                  <a:tcPr marT="34300" marB="34300" marR="68600" marL="68600"/>
                </a:tc>
                <a:tc>
                  <a:txBody>
                    <a:bodyPr/>
                    <a:lstStyle/>
                    <a:p>
                      <a:pPr indent="0" lvl="0" marL="0" marR="0" rtl="0" algn="l">
                        <a:spcBef>
                          <a:spcPts val="0"/>
                        </a:spcBef>
                        <a:spcAft>
                          <a:spcPts val="0"/>
                        </a:spcAft>
                        <a:buNone/>
                      </a:pPr>
                      <a:r>
                        <a:rPr lang="en" sz="1400"/>
                        <a:t>.</a:t>
                      </a:r>
                      <a:endParaRPr sz="1100"/>
                    </a:p>
                  </a:txBody>
                  <a:tcPr marT="34300" marB="34300" marR="68600" marL="68600"/>
                </a:tc>
                <a:tc>
                  <a:txBody>
                    <a:bodyPr/>
                    <a:lstStyle/>
                    <a:p>
                      <a:pPr indent="0" lvl="0" marL="0" marR="0" rtl="0" algn="l">
                        <a:spcBef>
                          <a:spcPts val="0"/>
                        </a:spcBef>
                        <a:spcAft>
                          <a:spcPts val="0"/>
                        </a:spcAft>
                        <a:buNone/>
                      </a:pPr>
                      <a:r>
                        <a:rPr lang="en" sz="1400"/>
                        <a:t>-0.639</a:t>
                      </a:r>
                      <a:endParaRPr sz="1100"/>
                    </a:p>
                  </a:txBody>
                  <a:tcPr marT="34300" marB="34300" marR="68600" marL="68600"/>
                </a:tc>
              </a:tr>
              <a:tr h="278150">
                <a:tc>
                  <a:txBody>
                    <a:bodyPr/>
                    <a:lstStyle/>
                    <a:p>
                      <a:pPr indent="0" lvl="0" marL="0" marR="0" rtl="0" algn="l">
                        <a:spcBef>
                          <a:spcPts val="0"/>
                        </a:spcBef>
                        <a:spcAft>
                          <a:spcPts val="0"/>
                        </a:spcAft>
                        <a:buNone/>
                      </a:pPr>
                      <a:r>
                        <a:rPr lang="en" sz="1400"/>
                        <a:t>Dashes</a:t>
                      </a:r>
                      <a:endParaRPr sz="1100"/>
                    </a:p>
                  </a:txBody>
                  <a:tcPr marT="34300" marB="34300" marR="68600" marL="68600"/>
                </a:tc>
                <a:tc>
                  <a:txBody>
                    <a:bodyPr/>
                    <a:lstStyle/>
                    <a:p>
                      <a:pPr indent="0" lvl="0" marL="0" marR="0" rtl="0" algn="l">
                        <a:spcBef>
                          <a:spcPts val="0"/>
                        </a:spcBef>
                        <a:spcAft>
                          <a:spcPts val="0"/>
                        </a:spcAft>
                        <a:buNone/>
                      </a:pPr>
                      <a:r>
                        <a:rPr lang="en" sz="1400"/>
                        <a:t>-</a:t>
                      </a:r>
                      <a:endParaRPr sz="1100"/>
                    </a:p>
                  </a:txBody>
                  <a:tcPr marT="34300" marB="34300" marR="68600" marL="68600"/>
                </a:tc>
                <a:tc>
                  <a:txBody>
                    <a:bodyPr/>
                    <a:lstStyle/>
                    <a:p>
                      <a:pPr indent="0" lvl="0" marL="0" marR="0" rtl="0" algn="l">
                        <a:spcBef>
                          <a:spcPts val="0"/>
                        </a:spcBef>
                        <a:spcAft>
                          <a:spcPts val="0"/>
                        </a:spcAft>
                        <a:buNone/>
                      </a:pPr>
                      <a:r>
                        <a:rPr lang="en" sz="1400"/>
                        <a:t>-0.595</a:t>
                      </a:r>
                      <a:endParaRPr sz="1100"/>
                    </a:p>
                  </a:txBody>
                  <a:tcPr marT="34300" marB="34300" marR="68600" marL="68600"/>
                </a:tc>
              </a:tr>
              <a:tr h="278150">
                <a:tc>
                  <a:txBody>
                    <a:bodyPr/>
                    <a:lstStyle/>
                    <a:p>
                      <a:pPr indent="0" lvl="0" marL="0" marR="0" rtl="0" algn="l">
                        <a:spcBef>
                          <a:spcPts val="0"/>
                        </a:spcBef>
                        <a:spcAft>
                          <a:spcPts val="0"/>
                        </a:spcAft>
                        <a:buNone/>
                      </a:pPr>
                      <a:r>
                        <a:rPr lang="en" sz="1400"/>
                        <a:t>Numerals</a:t>
                      </a:r>
                      <a:endParaRPr sz="1100"/>
                    </a:p>
                  </a:txBody>
                  <a:tcPr marT="34300" marB="34300" marR="68600" marL="68600"/>
                </a:tc>
                <a:tc>
                  <a:txBody>
                    <a:bodyPr/>
                    <a:lstStyle/>
                    <a:p>
                      <a:pPr indent="0" lvl="0" marL="0" marR="0" rtl="0" algn="l">
                        <a:spcBef>
                          <a:spcPts val="0"/>
                        </a:spcBef>
                        <a:spcAft>
                          <a:spcPts val="0"/>
                        </a:spcAft>
                        <a:buNone/>
                      </a:pPr>
                      <a:r>
                        <a:rPr lang="en" sz="1400"/>
                        <a:t>12, 38, 156</a:t>
                      </a:r>
                      <a:endParaRPr sz="1100"/>
                    </a:p>
                  </a:txBody>
                  <a:tcPr marT="34300" marB="34300" marR="68600" marL="68600"/>
                </a:tc>
                <a:tc>
                  <a:txBody>
                    <a:bodyPr/>
                    <a:lstStyle/>
                    <a:p>
                      <a:pPr indent="0" lvl="0" marL="0" marR="0" rtl="0" algn="l">
                        <a:spcBef>
                          <a:spcPts val="0"/>
                        </a:spcBef>
                        <a:spcAft>
                          <a:spcPts val="0"/>
                        </a:spcAft>
                        <a:buNone/>
                      </a:pPr>
                      <a:r>
                        <a:rPr lang="en" sz="1400"/>
                        <a:t>-0.581</a:t>
                      </a:r>
                      <a:endParaRPr sz="1100"/>
                    </a:p>
                  </a:txBody>
                  <a:tcPr marT="34300" marB="34300" marR="68600" marL="68600"/>
                </a:tc>
              </a:tr>
              <a:tr h="278150">
                <a:tc>
                  <a:txBody>
                    <a:bodyPr/>
                    <a:lstStyle/>
                    <a:p>
                      <a:pPr indent="0" lvl="0" marL="0" marR="0" rtl="0" algn="l">
                        <a:spcBef>
                          <a:spcPts val="0"/>
                        </a:spcBef>
                        <a:spcAft>
                          <a:spcPts val="0"/>
                        </a:spcAft>
                        <a:buNone/>
                      </a:pPr>
                      <a:r>
                        <a:rPr lang="en" sz="1400"/>
                        <a:t>Questions marks</a:t>
                      </a:r>
                      <a:endParaRPr sz="1100"/>
                    </a:p>
                  </a:txBody>
                  <a:tcPr marT="34300" marB="34300" marR="68600" marL="68600"/>
                </a:tc>
                <a:tc>
                  <a:txBody>
                    <a:bodyPr/>
                    <a:lstStyle/>
                    <a:p>
                      <a:pPr indent="0" lvl="0" marL="0" marR="0" rtl="0" algn="l">
                        <a:spcBef>
                          <a:spcPts val="0"/>
                        </a:spcBef>
                        <a:spcAft>
                          <a:spcPts val="0"/>
                        </a:spcAft>
                        <a:buNone/>
                      </a:pPr>
                      <a:r>
                        <a:rPr lang="en" sz="1400"/>
                        <a:t>?</a:t>
                      </a:r>
                      <a:endParaRPr sz="1100"/>
                    </a:p>
                  </a:txBody>
                  <a:tcPr marT="34300" marB="34300" marR="68600" marL="68600"/>
                </a:tc>
                <a:tc>
                  <a:txBody>
                    <a:bodyPr/>
                    <a:lstStyle/>
                    <a:p>
                      <a:pPr indent="0" lvl="0" marL="0" marR="0" rtl="0" algn="l">
                        <a:spcBef>
                          <a:spcPts val="0"/>
                        </a:spcBef>
                        <a:spcAft>
                          <a:spcPts val="0"/>
                        </a:spcAft>
                        <a:buNone/>
                      </a:pPr>
                      <a:r>
                        <a:rPr lang="en" sz="1400"/>
                        <a:t>-0.578</a:t>
                      </a:r>
                      <a:endParaRPr sz="1100"/>
                    </a:p>
                  </a:txBody>
                  <a:tcPr marT="34300" marB="34300" marR="68600" marL="68600"/>
                </a:tc>
              </a:tr>
              <a:tr h="278150">
                <a:tc>
                  <a:txBody>
                    <a:bodyPr/>
                    <a:lstStyle/>
                    <a:p>
                      <a:pPr indent="0" lvl="0" marL="0" marR="0" rtl="0" algn="l">
                        <a:spcBef>
                          <a:spcPts val="0"/>
                        </a:spcBef>
                        <a:spcAft>
                          <a:spcPts val="0"/>
                        </a:spcAft>
                        <a:buNone/>
                      </a:pPr>
                      <a:r>
                        <a:rPr lang="en" sz="1400"/>
                        <a:t>Ingestion</a:t>
                      </a:r>
                      <a:endParaRPr sz="1100"/>
                    </a:p>
                  </a:txBody>
                  <a:tcPr marT="34300" marB="34300" marR="68600" marL="68600"/>
                </a:tc>
                <a:tc>
                  <a:txBody>
                    <a:bodyPr/>
                    <a:lstStyle/>
                    <a:p>
                      <a:pPr indent="0" lvl="0" marL="0" marR="0" rtl="0" algn="l">
                        <a:spcBef>
                          <a:spcPts val="0"/>
                        </a:spcBef>
                        <a:spcAft>
                          <a:spcPts val="0"/>
                        </a:spcAft>
                        <a:buNone/>
                      </a:pPr>
                      <a:r>
                        <a:rPr lang="en" sz="1400"/>
                        <a:t>Dish, eat, pizza-0.575</a:t>
                      </a:r>
                      <a:endParaRPr sz="1100"/>
                    </a:p>
                  </a:txBody>
                  <a:tcPr marT="34300" marB="34300" marR="68600" marL="68600"/>
                </a:tc>
                <a:tc>
                  <a:txBody>
                    <a:bodyPr/>
                    <a:lstStyle/>
                    <a:p>
                      <a:pPr indent="0" lvl="0" marL="0" marR="0" rtl="0" algn="l">
                        <a:spcBef>
                          <a:spcPts val="0"/>
                        </a:spcBef>
                        <a:spcAft>
                          <a:spcPts val="0"/>
                        </a:spcAft>
                        <a:buNone/>
                      </a:pPr>
                      <a:r>
                        <a:rPr lang="en" sz="1400"/>
                        <a:t>-0.575</a:t>
                      </a:r>
                      <a:endParaRPr sz="1100"/>
                    </a:p>
                  </a:txBody>
                  <a:tcPr marT="34300" marB="34300" marR="68600" marL="68600"/>
                </a:tc>
              </a:tr>
              <a:tr h="278150">
                <a:tc>
                  <a:txBody>
                    <a:bodyPr/>
                    <a:lstStyle/>
                    <a:p>
                      <a:pPr indent="0" lvl="0" marL="0" marR="0" rtl="0" algn="l">
                        <a:spcBef>
                          <a:spcPts val="0"/>
                        </a:spcBef>
                        <a:spcAft>
                          <a:spcPts val="0"/>
                        </a:spcAft>
                        <a:buNone/>
                      </a:pPr>
                      <a:r>
                        <a:rPr lang="en" sz="1400"/>
                        <a:t>Money</a:t>
                      </a:r>
                      <a:endParaRPr sz="1100"/>
                    </a:p>
                  </a:txBody>
                  <a:tcPr marT="34300" marB="34300" marR="68600" marL="68600"/>
                </a:tc>
                <a:tc>
                  <a:txBody>
                    <a:bodyPr/>
                    <a:lstStyle/>
                    <a:p>
                      <a:pPr indent="0" lvl="0" marL="0" marR="0" rtl="0" algn="l">
                        <a:spcBef>
                          <a:spcPts val="0"/>
                        </a:spcBef>
                        <a:spcAft>
                          <a:spcPts val="0"/>
                        </a:spcAft>
                        <a:buNone/>
                      </a:pPr>
                      <a:r>
                        <a:rPr lang="en" sz="1400"/>
                        <a:t>Audit, cash, owe</a:t>
                      </a:r>
                      <a:endParaRPr sz="1100"/>
                    </a:p>
                  </a:txBody>
                  <a:tcPr marT="34300" marB="34300" marR="68600" marL="68600"/>
                </a:tc>
                <a:tc>
                  <a:txBody>
                    <a:bodyPr/>
                    <a:lstStyle/>
                    <a:p>
                      <a:pPr indent="0" lvl="0" marL="0" marR="0" rtl="0" algn="l">
                        <a:spcBef>
                          <a:spcPts val="0"/>
                        </a:spcBef>
                        <a:spcAft>
                          <a:spcPts val="0"/>
                        </a:spcAft>
                        <a:buNone/>
                      </a:pPr>
                      <a:r>
                        <a:rPr lang="en" sz="1400"/>
                        <a:t>-0.548</a:t>
                      </a:r>
                      <a:endParaRPr sz="1100"/>
                    </a:p>
                  </a:txBody>
                  <a:tcPr marT="34300" marB="34300" marR="68600" marL="68600"/>
                </a:tc>
              </a:tr>
              <a:tr h="278150">
                <a:tc>
                  <a:txBody>
                    <a:bodyPr/>
                    <a:lstStyle/>
                    <a:p>
                      <a:pPr indent="0" lvl="0" marL="0" marR="0" rtl="0" algn="l">
                        <a:spcBef>
                          <a:spcPts val="0"/>
                        </a:spcBef>
                        <a:spcAft>
                          <a:spcPts val="0"/>
                        </a:spcAft>
                        <a:buNone/>
                      </a:pPr>
                      <a:r>
                        <a:rPr lang="en" sz="1400"/>
                        <a:t>2</a:t>
                      </a:r>
                      <a:r>
                        <a:rPr baseline="30000" lang="en" sz="1400"/>
                        <a:t>nd</a:t>
                      </a:r>
                      <a:r>
                        <a:rPr lang="en" sz="1400"/>
                        <a:t> Person Pronouns</a:t>
                      </a:r>
                      <a:endParaRPr sz="1100"/>
                    </a:p>
                  </a:txBody>
                  <a:tcPr marT="34300" marB="34300" marR="68600" marL="68600"/>
                </a:tc>
                <a:tc>
                  <a:txBody>
                    <a:bodyPr/>
                    <a:lstStyle/>
                    <a:p>
                      <a:pPr indent="0" lvl="0" marL="0" marR="0" rtl="0" algn="l">
                        <a:spcBef>
                          <a:spcPts val="0"/>
                        </a:spcBef>
                        <a:spcAft>
                          <a:spcPts val="0"/>
                        </a:spcAft>
                        <a:buNone/>
                      </a:pPr>
                      <a:r>
                        <a:rPr lang="en" sz="1400"/>
                        <a:t>You, your</a:t>
                      </a:r>
                      <a:endParaRPr sz="1100"/>
                    </a:p>
                  </a:txBody>
                  <a:tcPr marT="34300" marB="34300" marR="68600" marL="68600"/>
                </a:tc>
                <a:tc>
                  <a:txBody>
                    <a:bodyPr/>
                    <a:lstStyle/>
                    <a:p>
                      <a:pPr indent="0" lvl="0" marL="0" marR="0" rtl="0" algn="l">
                        <a:spcBef>
                          <a:spcPts val="0"/>
                        </a:spcBef>
                        <a:spcAft>
                          <a:spcPts val="0"/>
                        </a:spcAft>
                        <a:buNone/>
                      </a:pPr>
                      <a:r>
                        <a:rPr lang="en" sz="1400"/>
                        <a:t>-0.506</a:t>
                      </a:r>
                      <a:endParaRPr sz="1100"/>
                    </a:p>
                  </a:txBody>
                  <a:tcPr marT="34300" marB="34300" marR="68600" marL="6860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9"/>
          <p:cNvSpPr txBox="1"/>
          <p:nvPr>
            <p:ph type="title"/>
          </p:nvPr>
        </p:nvSpPr>
        <p:spPr>
          <a:xfrm>
            <a:off x="457200" y="200025"/>
            <a:ext cx="83439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LIWC Features: </a:t>
            </a:r>
            <a:br>
              <a:rPr lang="en"/>
            </a:br>
            <a:r>
              <a:rPr lang="en"/>
              <a:t>Positive and Negative Correlates for Republicans</a:t>
            </a:r>
            <a:endParaRPr/>
          </a:p>
        </p:txBody>
      </p:sp>
      <p:graphicFrame>
        <p:nvGraphicFramePr>
          <p:cNvPr id="329" name="Google Shape;329;p49"/>
          <p:cNvGraphicFramePr/>
          <p:nvPr/>
        </p:nvGraphicFramePr>
        <p:xfrm>
          <a:off x="1657350" y="1304925"/>
          <a:ext cx="3000000" cy="3000000"/>
        </p:xfrm>
        <a:graphic>
          <a:graphicData uri="http://schemas.openxmlformats.org/drawingml/2006/table">
            <a:tbl>
              <a:tblPr bandRow="1" firstRow="1">
                <a:noFill/>
                <a:tableStyleId>{F0F9D32E-0CD1-4EDC-852D-EDE21936629C}</a:tableStyleId>
              </a:tblPr>
              <a:tblGrid>
                <a:gridCol w="1943100"/>
                <a:gridCol w="1943100"/>
                <a:gridCol w="1943100"/>
              </a:tblGrid>
              <a:tr h="278150">
                <a:tc>
                  <a:txBody>
                    <a:bodyPr/>
                    <a:lstStyle/>
                    <a:p>
                      <a:pPr indent="0" lvl="0" marL="0" marR="0" rtl="0" algn="l">
                        <a:spcBef>
                          <a:spcPts val="0"/>
                        </a:spcBef>
                        <a:spcAft>
                          <a:spcPts val="0"/>
                        </a:spcAft>
                        <a:buNone/>
                      </a:pPr>
                      <a:r>
                        <a:rPr b="1" lang="en" sz="1400"/>
                        <a:t>Features</a:t>
                      </a:r>
                      <a:endParaRPr b="1" sz="1100"/>
                    </a:p>
                  </a:txBody>
                  <a:tcPr marT="34300" marB="34300" marR="68600" marL="68600"/>
                </a:tc>
                <a:tc>
                  <a:txBody>
                    <a:bodyPr/>
                    <a:lstStyle/>
                    <a:p>
                      <a:pPr indent="0" lvl="0" marL="0" marR="0" rtl="0" algn="l">
                        <a:spcBef>
                          <a:spcPts val="0"/>
                        </a:spcBef>
                        <a:spcAft>
                          <a:spcPts val="0"/>
                        </a:spcAft>
                        <a:buNone/>
                      </a:pPr>
                      <a:r>
                        <a:rPr b="1" lang="en" sz="1400"/>
                        <a:t>Examples</a:t>
                      </a:r>
                      <a:endParaRPr b="1" sz="1100"/>
                    </a:p>
                  </a:txBody>
                  <a:tcPr marT="34300" marB="34300" marR="68600" marL="68600"/>
                </a:tc>
                <a:tc>
                  <a:txBody>
                    <a:bodyPr/>
                    <a:lstStyle/>
                    <a:p>
                      <a:pPr indent="0" lvl="0" marL="0" marR="0" rtl="0" algn="l">
                        <a:spcBef>
                          <a:spcPts val="0"/>
                        </a:spcBef>
                        <a:spcAft>
                          <a:spcPts val="0"/>
                        </a:spcAft>
                        <a:buNone/>
                      </a:pPr>
                      <a:r>
                        <a:rPr b="1" lang="en" sz="1400"/>
                        <a:t>Correlation</a:t>
                      </a:r>
                      <a:endParaRPr b="1" sz="1100"/>
                    </a:p>
                  </a:txBody>
                  <a:tcPr marT="34300" marB="34300" marR="68600" marL="68600"/>
                </a:tc>
              </a:tr>
              <a:tr h="278150">
                <a:tc>
                  <a:txBody>
                    <a:bodyPr/>
                    <a:lstStyle/>
                    <a:p>
                      <a:pPr indent="0" lvl="0" marL="0" marR="0" rtl="0" algn="l">
                        <a:spcBef>
                          <a:spcPts val="0"/>
                        </a:spcBef>
                        <a:spcAft>
                          <a:spcPts val="0"/>
                        </a:spcAft>
                        <a:buNone/>
                      </a:pPr>
                      <a:r>
                        <a:rPr lang="en" sz="1400"/>
                        <a:t>Leisure</a:t>
                      </a:r>
                      <a:endParaRPr sz="1100"/>
                    </a:p>
                  </a:txBody>
                  <a:tcPr marT="34300" marB="34300" marR="68600" marL="68600"/>
                </a:tc>
                <a:tc>
                  <a:txBody>
                    <a:bodyPr/>
                    <a:lstStyle/>
                    <a:p>
                      <a:pPr indent="0" lvl="0" marL="0" marR="0" rtl="0" algn="l">
                        <a:spcBef>
                          <a:spcPts val="0"/>
                        </a:spcBef>
                        <a:spcAft>
                          <a:spcPts val="0"/>
                        </a:spcAft>
                        <a:buNone/>
                      </a:pPr>
                      <a:r>
                        <a:rPr lang="en" sz="1400"/>
                        <a:t>Cook, chat, movie</a:t>
                      </a:r>
                      <a:endParaRPr sz="1100"/>
                    </a:p>
                  </a:txBody>
                  <a:tcPr marT="34300" marB="34300" marR="68600" marL="68600"/>
                </a:tc>
                <a:tc>
                  <a:txBody>
                    <a:bodyPr/>
                    <a:lstStyle/>
                    <a:p>
                      <a:pPr indent="0" lvl="0" marL="0" marR="0" rtl="0" algn="l">
                        <a:spcBef>
                          <a:spcPts val="0"/>
                        </a:spcBef>
                        <a:spcAft>
                          <a:spcPts val="0"/>
                        </a:spcAft>
                        <a:buNone/>
                      </a:pPr>
                      <a:r>
                        <a:rPr lang="en" sz="1400"/>
                        <a:t>0.869</a:t>
                      </a:r>
                      <a:endParaRPr sz="1100"/>
                    </a:p>
                  </a:txBody>
                  <a:tcPr marT="34300" marB="34300" marR="68600" marL="68600"/>
                </a:tc>
              </a:tr>
              <a:tr h="278150">
                <a:tc>
                  <a:txBody>
                    <a:bodyPr/>
                    <a:lstStyle/>
                    <a:p>
                      <a:pPr indent="0" lvl="0" marL="0" marR="0" rtl="0" algn="l">
                        <a:spcBef>
                          <a:spcPts val="0"/>
                        </a:spcBef>
                        <a:spcAft>
                          <a:spcPts val="0"/>
                        </a:spcAft>
                        <a:buNone/>
                      </a:pPr>
                      <a:r>
                        <a:rPr lang="en" sz="1400"/>
                        <a:t>Past tense</a:t>
                      </a:r>
                      <a:endParaRPr sz="1100"/>
                    </a:p>
                  </a:txBody>
                  <a:tcPr marT="34300" marB="34300" marR="68600" marL="68600"/>
                </a:tc>
                <a:tc>
                  <a:txBody>
                    <a:bodyPr/>
                    <a:lstStyle/>
                    <a:p>
                      <a:pPr indent="0" lvl="0" marL="0" marR="0" rtl="0" algn="l">
                        <a:spcBef>
                          <a:spcPts val="0"/>
                        </a:spcBef>
                        <a:spcAft>
                          <a:spcPts val="0"/>
                        </a:spcAft>
                        <a:buNone/>
                      </a:pPr>
                      <a:r>
                        <a:rPr lang="en" sz="1400"/>
                        <a:t>Went, ran, had</a:t>
                      </a:r>
                      <a:endParaRPr sz="1100"/>
                    </a:p>
                  </a:txBody>
                  <a:tcPr marT="34300" marB="34300" marR="68600" marL="68600"/>
                </a:tc>
                <a:tc>
                  <a:txBody>
                    <a:bodyPr/>
                    <a:lstStyle/>
                    <a:p>
                      <a:pPr indent="0" lvl="0" marL="0" marR="0" rtl="0" algn="l">
                        <a:spcBef>
                          <a:spcPts val="0"/>
                        </a:spcBef>
                        <a:spcAft>
                          <a:spcPts val="0"/>
                        </a:spcAft>
                        <a:buNone/>
                      </a:pPr>
                      <a:r>
                        <a:rPr lang="en" sz="1400"/>
                        <a:t>0.732</a:t>
                      </a:r>
                      <a:endParaRPr sz="1100"/>
                    </a:p>
                  </a:txBody>
                  <a:tcPr marT="34300" marB="34300" marR="68600" marL="68600"/>
                </a:tc>
              </a:tr>
              <a:tr h="278150">
                <a:tc>
                  <a:txBody>
                    <a:bodyPr/>
                    <a:lstStyle/>
                    <a:p>
                      <a:pPr indent="0" lvl="0" marL="0" marR="0" rtl="0" algn="l">
                        <a:spcBef>
                          <a:spcPts val="0"/>
                        </a:spcBef>
                        <a:spcAft>
                          <a:spcPts val="0"/>
                        </a:spcAft>
                        <a:buNone/>
                      </a:pPr>
                      <a:r>
                        <a:rPr lang="en" sz="1400"/>
                        <a:t>“Other” punctuation</a:t>
                      </a:r>
                      <a:endParaRPr sz="1100"/>
                    </a:p>
                  </a:txBody>
                  <a:tcPr marT="34300" marB="34300" marR="68600" marL="68600"/>
                </a:tc>
                <a:tc>
                  <a:txBody>
                    <a:bodyPr/>
                    <a:lstStyle/>
                    <a:p>
                      <a:pPr indent="0" lvl="0" marL="0" marR="0" rtl="0" algn="l">
                        <a:spcBef>
                          <a:spcPts val="0"/>
                        </a:spcBef>
                        <a:spcAft>
                          <a:spcPts val="0"/>
                        </a:spcAft>
                        <a:buNone/>
                      </a:pPr>
                      <a:r>
                        <a:rPr lang="en" sz="1400"/>
                        <a:t>!”:%$</a:t>
                      </a:r>
                      <a:endParaRPr sz="1100"/>
                    </a:p>
                  </a:txBody>
                  <a:tcPr marT="34300" marB="34300" marR="68600" marL="68600"/>
                </a:tc>
                <a:tc>
                  <a:txBody>
                    <a:bodyPr/>
                    <a:lstStyle/>
                    <a:p>
                      <a:pPr indent="0" lvl="0" marL="0" marR="0" rtl="0" algn="l">
                        <a:spcBef>
                          <a:spcPts val="0"/>
                        </a:spcBef>
                        <a:spcAft>
                          <a:spcPts val="0"/>
                        </a:spcAft>
                        <a:buNone/>
                      </a:pPr>
                      <a:r>
                        <a:rPr lang="en" sz="1400"/>
                        <a:t>0.665</a:t>
                      </a:r>
                      <a:endParaRPr sz="1100"/>
                    </a:p>
                  </a:txBody>
                  <a:tcPr marT="34300" marB="34300" marR="68600" marL="68600"/>
                </a:tc>
              </a:tr>
              <a:tr h="278150">
                <a:tc>
                  <a:txBody>
                    <a:bodyPr/>
                    <a:lstStyle/>
                    <a:p>
                      <a:pPr indent="0" lvl="0" marL="0" marR="0" rtl="0" algn="l">
                        <a:spcBef>
                          <a:spcPts val="0"/>
                        </a:spcBef>
                        <a:spcAft>
                          <a:spcPts val="0"/>
                        </a:spcAft>
                        <a:buNone/>
                      </a:pPr>
                      <a:r>
                        <a:rPr lang="en" sz="1400"/>
                        <a:t>Dictionary words</a:t>
                      </a:r>
                      <a:endParaRPr sz="1100"/>
                    </a:p>
                  </a:txBody>
                  <a:tcPr marT="34300" marB="34300" marR="68600" marL="68600"/>
                </a:tc>
                <a:tc>
                  <a:txBody>
                    <a:bodyPr/>
                    <a:lstStyle/>
                    <a:p>
                      <a:pPr indent="0" lvl="0" marL="0" marR="0" rtl="0" algn="l">
                        <a:spcBef>
                          <a:spcPts val="0"/>
                        </a:spcBef>
                        <a:spcAft>
                          <a:spcPts val="0"/>
                        </a:spcAft>
                        <a:buNone/>
                      </a:pPr>
                      <a:r>
                        <a:t/>
                      </a:r>
                      <a:endParaRPr sz="1400"/>
                    </a:p>
                  </a:txBody>
                  <a:tcPr marT="34300" marB="34300" marR="68600" marL="68600"/>
                </a:tc>
                <a:tc>
                  <a:txBody>
                    <a:bodyPr/>
                    <a:lstStyle/>
                    <a:p>
                      <a:pPr indent="0" lvl="0" marL="0" marR="0" rtl="0" algn="l">
                        <a:spcBef>
                          <a:spcPts val="0"/>
                        </a:spcBef>
                        <a:spcAft>
                          <a:spcPts val="0"/>
                        </a:spcAft>
                        <a:buNone/>
                      </a:pPr>
                      <a:r>
                        <a:rPr lang="en" sz="1400"/>
                        <a:t>0.541</a:t>
                      </a:r>
                      <a:endParaRPr sz="1100"/>
                    </a:p>
                  </a:txBody>
                  <a:tcPr marT="34300" marB="34300" marR="68600" marL="68600"/>
                </a:tc>
              </a:tr>
              <a:tr h="278150">
                <a:tc>
                  <a:txBody>
                    <a:bodyPr/>
                    <a:lstStyle/>
                    <a:p>
                      <a:pPr indent="0" lvl="0" marL="0" marR="0" rtl="0" algn="l">
                        <a:spcBef>
                          <a:spcPts val="0"/>
                        </a:spcBef>
                        <a:spcAft>
                          <a:spcPts val="0"/>
                        </a:spcAft>
                        <a:buNone/>
                      </a:pPr>
                      <a:r>
                        <a:rPr lang="en" sz="1400"/>
                        <a:t>Personal pronouns</a:t>
                      </a:r>
                      <a:endParaRPr sz="1100"/>
                    </a:p>
                  </a:txBody>
                  <a:tcPr marT="34300" marB="34300" marR="68600" marL="68600"/>
                </a:tc>
                <a:tc>
                  <a:txBody>
                    <a:bodyPr/>
                    <a:lstStyle/>
                    <a:p>
                      <a:pPr indent="0" lvl="0" marL="0" marR="0" rtl="0" algn="l">
                        <a:spcBef>
                          <a:spcPts val="0"/>
                        </a:spcBef>
                        <a:spcAft>
                          <a:spcPts val="0"/>
                        </a:spcAft>
                        <a:buNone/>
                      </a:pPr>
                      <a:r>
                        <a:rPr lang="en" sz="1400"/>
                        <a:t>I, them, her</a:t>
                      </a:r>
                      <a:endParaRPr sz="1100"/>
                    </a:p>
                  </a:txBody>
                  <a:tcPr marT="34300" marB="34300" marR="68600" marL="68600"/>
                </a:tc>
                <a:tc>
                  <a:txBody>
                    <a:bodyPr/>
                    <a:lstStyle/>
                    <a:p>
                      <a:pPr indent="0" lvl="0" marL="0" marR="0" rtl="0" algn="l">
                        <a:spcBef>
                          <a:spcPts val="0"/>
                        </a:spcBef>
                        <a:spcAft>
                          <a:spcPts val="0"/>
                        </a:spcAft>
                        <a:buNone/>
                      </a:pPr>
                      <a:r>
                        <a:rPr lang="en" sz="1400"/>
                        <a:t>0.525</a:t>
                      </a:r>
                      <a:endParaRPr sz="1100"/>
                    </a:p>
                  </a:txBody>
                  <a:tcPr marT="34300" marB="34300" marR="68600" marL="68600"/>
                </a:tc>
              </a:tr>
              <a:tr h="278150">
                <a:tc>
                  <a:txBody>
                    <a:bodyPr/>
                    <a:lstStyle/>
                    <a:p>
                      <a:pPr indent="0" lvl="0" marL="0" marR="0" rtl="0" algn="l">
                        <a:spcBef>
                          <a:spcPts val="0"/>
                        </a:spcBef>
                        <a:spcAft>
                          <a:spcPts val="0"/>
                        </a:spcAft>
                        <a:buNone/>
                      </a:pPr>
                      <a:r>
                        <a:rPr lang="en" sz="1400"/>
                        <a:t>6+ letters</a:t>
                      </a:r>
                      <a:endParaRPr sz="1100"/>
                    </a:p>
                  </a:txBody>
                  <a:tcPr marT="34300" marB="34300" marR="68600" marL="68600"/>
                </a:tc>
                <a:tc>
                  <a:txBody>
                    <a:bodyPr/>
                    <a:lstStyle/>
                    <a:p>
                      <a:pPr indent="0" lvl="0" marL="0" marR="0" rtl="0" algn="l">
                        <a:spcBef>
                          <a:spcPts val="0"/>
                        </a:spcBef>
                        <a:spcAft>
                          <a:spcPts val="0"/>
                        </a:spcAft>
                        <a:buNone/>
                      </a:pPr>
                      <a:r>
                        <a:rPr lang="en" sz="1400"/>
                        <a:t>Abandon, abrupt, absolute</a:t>
                      </a:r>
                      <a:endParaRPr sz="1100"/>
                    </a:p>
                  </a:txBody>
                  <a:tcPr marT="34300" marB="34300" marR="68600" marL="68600"/>
                </a:tc>
                <a:tc>
                  <a:txBody>
                    <a:bodyPr/>
                    <a:lstStyle/>
                    <a:p>
                      <a:pPr indent="0" lvl="0" marL="0" marR="0" rtl="0" algn="l">
                        <a:spcBef>
                          <a:spcPts val="0"/>
                        </a:spcBef>
                        <a:spcAft>
                          <a:spcPts val="0"/>
                        </a:spcAft>
                        <a:buNone/>
                      </a:pPr>
                      <a:r>
                        <a:rPr lang="en" sz="1400"/>
                        <a:t>-0.741</a:t>
                      </a:r>
                      <a:endParaRPr sz="1100"/>
                    </a:p>
                  </a:txBody>
                  <a:tcPr marT="34300" marB="34300" marR="68600" marL="68600"/>
                </a:tc>
              </a:tr>
              <a:tr h="278150">
                <a:tc>
                  <a:txBody>
                    <a:bodyPr/>
                    <a:lstStyle/>
                    <a:p>
                      <a:pPr indent="0" lvl="0" marL="0" marR="0" rtl="0" algn="l">
                        <a:spcBef>
                          <a:spcPts val="0"/>
                        </a:spcBef>
                        <a:spcAft>
                          <a:spcPts val="0"/>
                        </a:spcAft>
                        <a:buNone/>
                      </a:pPr>
                      <a:r>
                        <a:rPr lang="en" sz="1400"/>
                        <a:t>Home</a:t>
                      </a:r>
                      <a:endParaRPr sz="1100"/>
                    </a:p>
                  </a:txBody>
                  <a:tcPr marT="34300" marB="34300" marR="68600" marL="68600"/>
                </a:tc>
                <a:tc>
                  <a:txBody>
                    <a:bodyPr/>
                    <a:lstStyle/>
                    <a:p>
                      <a:pPr indent="0" lvl="0" marL="0" marR="0" rtl="0" algn="l">
                        <a:spcBef>
                          <a:spcPts val="0"/>
                        </a:spcBef>
                        <a:spcAft>
                          <a:spcPts val="0"/>
                        </a:spcAft>
                        <a:buNone/>
                      </a:pPr>
                      <a:r>
                        <a:rPr lang="en" sz="1400"/>
                        <a:t>Apartment, kitchen, family</a:t>
                      </a:r>
                      <a:endParaRPr sz="1100"/>
                    </a:p>
                  </a:txBody>
                  <a:tcPr marT="34300" marB="34300" marR="68600" marL="68600"/>
                </a:tc>
                <a:tc>
                  <a:txBody>
                    <a:bodyPr/>
                    <a:lstStyle/>
                    <a:p>
                      <a:pPr indent="0" lvl="0" marL="0" marR="0" rtl="0" algn="l">
                        <a:spcBef>
                          <a:spcPts val="0"/>
                        </a:spcBef>
                        <a:spcAft>
                          <a:spcPts val="0"/>
                        </a:spcAft>
                        <a:buNone/>
                      </a:pPr>
                      <a:r>
                        <a:rPr lang="en" sz="1400"/>
                        <a:t>-0.513</a:t>
                      </a:r>
                      <a:endParaRPr sz="1100"/>
                    </a:p>
                  </a:txBody>
                  <a:tcPr marT="34300" marB="34300" marR="68600" marL="6860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0"/>
          <p:cNvSpPr txBox="1"/>
          <p:nvPr>
            <p:ph type="title"/>
          </p:nvPr>
        </p:nvSpPr>
        <p:spPr>
          <a:xfrm>
            <a:off x="1657350" y="168850"/>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General Party Differences</a:t>
            </a:r>
            <a:endParaRPr/>
          </a:p>
        </p:txBody>
      </p:sp>
      <p:sp>
        <p:nvSpPr>
          <p:cNvPr id="335" name="Google Shape;335;p50"/>
          <p:cNvSpPr txBox="1"/>
          <p:nvPr>
            <p:ph idx="1" type="body"/>
          </p:nvPr>
        </p:nvSpPr>
        <p:spPr>
          <a:xfrm>
            <a:off x="514350" y="828675"/>
            <a:ext cx="8400900" cy="4055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Democrat</a:t>
            </a:r>
            <a:r>
              <a:rPr lang="en"/>
              <a:t> audiences </a:t>
            </a:r>
            <a:r>
              <a:rPr lang="en">
                <a:solidFill>
                  <a:srgbClr val="FF0000"/>
                </a:solidFill>
              </a:rPr>
              <a:t>laughed</a:t>
            </a:r>
            <a:r>
              <a:rPr lang="en"/>
              <a:t> more</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Republican</a:t>
            </a:r>
            <a:r>
              <a:rPr lang="en"/>
              <a:t> audience </a:t>
            </a:r>
            <a:r>
              <a:rPr lang="en">
                <a:solidFill>
                  <a:srgbClr val="FF0000"/>
                </a:solidFill>
              </a:rPr>
              <a:t>applauded</a:t>
            </a:r>
            <a:r>
              <a:rPr lang="en"/>
              <a:t> more</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Democrats</a:t>
            </a:r>
            <a:r>
              <a:rPr lang="en"/>
              <a:t> got </a:t>
            </a:r>
            <a:r>
              <a:rPr lang="en">
                <a:solidFill>
                  <a:srgbClr val="FF0000"/>
                </a:solidFill>
              </a:rPr>
              <a:t>interrupted</a:t>
            </a:r>
            <a:r>
              <a:rPr lang="en"/>
              <a:t> more</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Republicans</a:t>
            </a:r>
            <a:r>
              <a:rPr lang="en"/>
              <a:t> had </a:t>
            </a:r>
            <a:r>
              <a:rPr lang="en">
                <a:solidFill>
                  <a:srgbClr val="FF0000"/>
                </a:solidFill>
              </a:rPr>
              <a:t>more words </a:t>
            </a:r>
            <a:r>
              <a:rPr lang="en"/>
              <a:t>per turn</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Both</a:t>
            </a:r>
            <a:r>
              <a:rPr lang="en"/>
              <a:t> had about the </a:t>
            </a:r>
            <a:r>
              <a:rPr lang="en">
                <a:solidFill>
                  <a:srgbClr val="FF0000"/>
                </a:solidFill>
              </a:rPr>
              <a:t>same number of syllables per word</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Democrats</a:t>
            </a:r>
            <a:r>
              <a:rPr lang="en"/>
              <a:t>' debate speech was more different from their interviews, but </a:t>
            </a:r>
            <a:r>
              <a:rPr lang="en">
                <a:solidFill>
                  <a:srgbClr val="0070C0"/>
                </a:solidFill>
              </a:rPr>
              <a:t>Republicans</a:t>
            </a:r>
            <a:r>
              <a:rPr lang="en"/>
              <a:t> responded slightly more positively to these differences than Democrats did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1657350" y="20002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Conclusions (recommendations?)</a:t>
            </a:r>
            <a:endParaRPr/>
          </a:p>
        </p:txBody>
      </p:sp>
      <p:sp>
        <p:nvSpPr>
          <p:cNvPr id="341" name="Google Shape;341;p51"/>
          <p:cNvSpPr txBox="1"/>
          <p:nvPr>
            <p:ph idx="1" type="body"/>
          </p:nvPr>
        </p:nvSpPr>
        <p:spPr>
          <a:xfrm>
            <a:off x="514350" y="828675"/>
            <a:ext cx="8214000" cy="38784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rgbClr val="0070C0"/>
              </a:buClr>
              <a:buSzPts val="2100"/>
              <a:buFont typeface="Times New Roman"/>
              <a:buChar char="●"/>
            </a:pPr>
            <a:r>
              <a:rPr lang="en">
                <a:solidFill>
                  <a:srgbClr val="0070C0"/>
                </a:solidFill>
              </a:rPr>
              <a:t>Democrats</a:t>
            </a:r>
            <a:r>
              <a:rPr lang="en"/>
              <a:t>: Talk more, use fewer disfluencies, and use more Insight words</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Republicans</a:t>
            </a:r>
            <a:r>
              <a:rPr lang="en"/>
              <a:t>: Make the audience laugh, use Leisure-related words, and avoid longer words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2"/>
          <p:cNvSpPr txBox="1"/>
          <p:nvPr>
            <p:ph type="title"/>
          </p:nvPr>
        </p:nvSpPr>
        <p:spPr>
          <a:xfrm>
            <a:off x="1657350" y="241575"/>
            <a:ext cx="5829300" cy="5217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More to Do in Politics</a:t>
            </a:r>
            <a:endParaRPr/>
          </a:p>
        </p:txBody>
      </p:sp>
      <p:sp>
        <p:nvSpPr>
          <p:cNvPr id="347" name="Google Shape;347;p52"/>
          <p:cNvSpPr txBox="1"/>
          <p:nvPr>
            <p:ph idx="1" type="body"/>
          </p:nvPr>
        </p:nvSpPr>
        <p:spPr>
          <a:xfrm>
            <a:off x="514350" y="828675"/>
            <a:ext cx="8172600" cy="38889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chemeClr val="dk1"/>
              </a:buClr>
              <a:buSzPts val="2100"/>
              <a:buFont typeface="Times New Roman"/>
              <a:buChar char="●"/>
            </a:pPr>
            <a:r>
              <a:rPr lang="en"/>
              <a:t>Investigate </a:t>
            </a:r>
            <a:r>
              <a:rPr lang="en">
                <a:solidFill>
                  <a:srgbClr val="0070C0"/>
                </a:solidFill>
              </a:rPr>
              <a:t>additional acoustic features </a:t>
            </a:r>
            <a:br>
              <a:rPr lang="en">
                <a:solidFill>
                  <a:srgbClr val="0070C0"/>
                </a:solidFill>
              </a:rPr>
            </a:br>
            <a:r>
              <a:rPr lang="en"/>
              <a:t>(intensity, speaking rate, voice quality)</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Higher level prosodic features </a:t>
            </a:r>
            <a:br>
              <a:rPr lang="en">
                <a:solidFill>
                  <a:srgbClr val="0070C0"/>
                </a:solidFill>
              </a:rPr>
            </a:br>
            <a:r>
              <a:rPr lang="en"/>
              <a:t>(intonational contours, phrasing)</a:t>
            </a:r>
            <a:endParaRPr/>
          </a:p>
          <a:p>
            <a:pPr indent="-247650" lvl="0" marL="254000" rtl="0" algn="l">
              <a:spcBef>
                <a:spcPts val="400"/>
              </a:spcBef>
              <a:spcAft>
                <a:spcPts val="0"/>
              </a:spcAft>
              <a:buClr>
                <a:srgbClr val="0070C0"/>
              </a:buClr>
              <a:buSzPts val="2100"/>
              <a:buFont typeface="Times New Roman"/>
              <a:buChar char="●"/>
            </a:pPr>
            <a:r>
              <a:rPr lang="en">
                <a:solidFill>
                  <a:srgbClr val="0070C0"/>
                </a:solidFill>
              </a:rPr>
              <a:t>More complicated / interesting lexical features</a:t>
            </a:r>
            <a:endParaRPr/>
          </a:p>
          <a:p>
            <a:pPr indent="-215900" lvl="1" marL="558800" rtl="0" algn="l">
              <a:spcBef>
                <a:spcPts val="400"/>
              </a:spcBef>
              <a:spcAft>
                <a:spcPts val="0"/>
              </a:spcAft>
              <a:buClr>
                <a:schemeClr val="dk1"/>
              </a:buClr>
              <a:buSzPts val="1800"/>
              <a:buFont typeface="Times New Roman"/>
              <a:buChar char="○"/>
            </a:pPr>
            <a:r>
              <a:rPr lang="en"/>
              <a:t>Cross-cultural similarities and differences</a:t>
            </a:r>
            <a:endParaRPr/>
          </a:p>
          <a:p>
            <a:pPr indent="-215900" lvl="1" marL="558800" rtl="0" algn="l">
              <a:spcBef>
                <a:spcPts val="400"/>
              </a:spcBef>
              <a:spcAft>
                <a:spcPts val="0"/>
              </a:spcAft>
              <a:buClr>
                <a:schemeClr val="dk1"/>
              </a:buClr>
              <a:buSzPts val="1800"/>
              <a:buFont typeface="Times New Roman"/>
              <a:buChar char="○"/>
            </a:pPr>
            <a:r>
              <a:rPr lang="en"/>
              <a:t>Entrainment</a:t>
            </a:r>
            <a:endParaRPr/>
          </a:p>
          <a:p>
            <a:pPr indent="-254000" lvl="0" marL="254000" rtl="0" algn="l">
              <a:spcBef>
                <a:spcPts val="400"/>
              </a:spcBef>
              <a:spcAft>
                <a:spcPts val="0"/>
              </a:spcAft>
              <a:buSzPts val="1400"/>
              <a:buChar char="●"/>
            </a:pPr>
            <a:r>
              <a:rPr lang="en">
                <a:solidFill>
                  <a:srgbClr val="0070C0"/>
                </a:solidFill>
              </a:rPr>
              <a:t>Connection to broader context.  E.g. “soviets” doesn’t carry much political currency in 2022.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Business Attractiveness</a:t>
            </a:r>
            <a:endParaRPr/>
          </a:p>
        </p:txBody>
      </p:sp>
      <p:sp>
        <p:nvSpPr>
          <p:cNvPr id="353" name="Google Shape;353;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Business Attractiveness is valuable </a:t>
            </a:r>
            <a:r>
              <a:rPr lang="en">
                <a:solidFill>
                  <a:srgbClr val="FF0000"/>
                </a:solidFill>
              </a:rPr>
              <a:t>internally</a:t>
            </a:r>
            <a:r>
              <a:rPr lang="en"/>
              <a:t> and </a:t>
            </a:r>
            <a:r>
              <a:rPr lang="en">
                <a:solidFill>
                  <a:srgbClr val="FF0000"/>
                </a:solidFill>
              </a:rPr>
              <a:t>externally</a:t>
            </a:r>
            <a:r>
              <a:rPr lang="en"/>
              <a:t>.</a:t>
            </a:r>
            <a:endParaRPr/>
          </a:p>
          <a:p>
            <a:pPr indent="0" lvl="0" marL="0" rtl="0" algn="l">
              <a:spcBef>
                <a:spcPts val="1600"/>
              </a:spcBef>
              <a:spcAft>
                <a:spcPts val="0"/>
              </a:spcAft>
              <a:buNone/>
            </a:pPr>
            <a:r>
              <a:rPr lang="en"/>
              <a:t>Internally: Management and Leadership</a:t>
            </a:r>
            <a:endParaRPr/>
          </a:p>
          <a:p>
            <a:pPr indent="0" lvl="0" marL="0" rtl="0" algn="l">
              <a:spcBef>
                <a:spcPts val="1600"/>
              </a:spcBef>
              <a:spcAft>
                <a:spcPts val="0"/>
              </a:spcAft>
              <a:buNone/>
            </a:pPr>
            <a:r>
              <a:rPr lang="en"/>
              <a:t>Externally: Investor, Partner, Client, Provider Relationships</a:t>
            </a:r>
            <a:endParaRPr/>
          </a:p>
          <a:p>
            <a:pPr indent="0" lvl="0" marL="0" rtl="0" algn="l">
              <a:spcBef>
                <a:spcPts val="1600"/>
              </a:spcBef>
              <a:spcAft>
                <a:spcPts val="1600"/>
              </a:spcAft>
              <a:buNone/>
            </a:pPr>
            <a:r>
              <a:rPr lang="en"/>
              <a:t>Vocal communication here can be similar to political attractiveness.  It is typically unidirectional, but can take place in many venues (product launches, presentations, investor calls, interviews). Inspiration and trust are important facets.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Contrastive Analysis of Jobs and Zuckerberg</a:t>
            </a:r>
            <a:endParaRPr/>
          </a:p>
        </p:txBody>
      </p:sp>
      <p:sp>
        <p:nvSpPr>
          <p:cNvPr id="359" name="Google Shape;359;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Niebuhr et al. (2016)</a:t>
            </a:r>
            <a:endParaRPr/>
          </a:p>
          <a:p>
            <a:pPr indent="0" lvl="0" marL="0" rtl="0" algn="l">
              <a:spcBef>
                <a:spcPts val="1600"/>
              </a:spcBef>
              <a:spcAft>
                <a:spcPts val="0"/>
              </a:spcAft>
              <a:buNone/>
            </a:pPr>
            <a:r>
              <a:rPr lang="en"/>
              <a:t>Contrast styles of Steve Jobs and Mark Zuckerberg as exemplars of charismatic and non-charismatic founder CEOs.</a:t>
            </a:r>
            <a:endParaRPr/>
          </a:p>
          <a:p>
            <a:pPr indent="0" lvl="0" marL="0" rtl="0" algn="l">
              <a:spcBef>
                <a:spcPts val="1600"/>
              </a:spcBef>
              <a:spcAft>
                <a:spcPts val="0"/>
              </a:spcAft>
              <a:buNone/>
            </a:pPr>
            <a:r>
              <a:rPr lang="en"/>
              <a:t>Both speak quickly, but Zuckerberg is even faster, leading to more phonetic reduction.</a:t>
            </a:r>
            <a:endParaRPr/>
          </a:p>
          <a:p>
            <a:pPr indent="0" lvl="0" marL="0" rtl="0" algn="l">
              <a:spcBef>
                <a:spcPts val="1600"/>
              </a:spcBef>
              <a:spcAft>
                <a:spcPts val="0"/>
              </a:spcAft>
              <a:buNone/>
            </a:pPr>
            <a:r>
              <a:rPr lang="en"/>
              <a:t>Jobs has a more varied pitch reset across phrases and greater strength of pitch excursions.</a:t>
            </a:r>
            <a:endParaRPr/>
          </a:p>
          <a:p>
            <a:pPr indent="0" lvl="0" marL="0" rtl="0" algn="l">
              <a:spcBef>
                <a:spcPts val="1600"/>
              </a:spcBef>
              <a:spcAft>
                <a:spcPts val="1600"/>
              </a:spcAft>
              <a:buNone/>
            </a:pPr>
            <a:r>
              <a:rPr b="1" lang="en"/>
              <a:t>Upshot</a:t>
            </a:r>
            <a:r>
              <a:rPr lang="en"/>
              <a:t>: fast, dynamic speech that is clearly pronounced is </a:t>
            </a:r>
            <a:r>
              <a:rPr i="1" lang="en"/>
              <a:t>charismatic </a:t>
            </a:r>
            <a:r>
              <a:rPr lang="en"/>
              <a:t>in a business context.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Attractiveness</a:t>
            </a:r>
            <a:endParaRPr/>
          </a:p>
        </p:txBody>
      </p:sp>
      <p:sp>
        <p:nvSpPr>
          <p:cNvPr id="114" name="Google Shape;114;p19"/>
          <p:cNvSpPr txBox="1"/>
          <p:nvPr>
            <p:ph idx="1" type="body"/>
          </p:nvPr>
        </p:nvSpPr>
        <p:spPr>
          <a:xfrm>
            <a:off x="311700" y="15457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Political Attractiveness (Charisma)</a:t>
            </a:r>
            <a:endParaRPr/>
          </a:p>
          <a:p>
            <a:pPr indent="0" lvl="0" marL="0" rtl="0" algn="l">
              <a:spcBef>
                <a:spcPts val="1600"/>
              </a:spcBef>
              <a:spcAft>
                <a:spcPts val="0"/>
              </a:spcAft>
              <a:buNone/>
            </a:pPr>
            <a:r>
              <a:rPr lang="en"/>
              <a:t>Business Attractiveness (Charisma)</a:t>
            </a:r>
            <a:endParaRPr/>
          </a:p>
          <a:p>
            <a:pPr indent="0" lvl="0" marL="0" rtl="0" algn="ctr">
              <a:spcBef>
                <a:spcPts val="1600"/>
              </a:spcBef>
              <a:spcAft>
                <a:spcPts val="0"/>
              </a:spcAft>
              <a:buNone/>
            </a:pPr>
            <a:r>
              <a:t/>
            </a:r>
            <a:endParaRPr/>
          </a:p>
          <a:p>
            <a:pPr indent="0" lvl="0" marL="0" rtl="0" algn="ctr">
              <a:spcBef>
                <a:spcPts val="1600"/>
              </a:spcBef>
              <a:spcAft>
                <a:spcPts val="0"/>
              </a:spcAft>
              <a:buNone/>
            </a:pPr>
            <a:r>
              <a:rPr lang="en"/>
              <a:t>Trust</a:t>
            </a:r>
            <a:endParaRPr/>
          </a:p>
          <a:p>
            <a:pPr indent="0" lvl="0" marL="0" rtl="0" algn="r">
              <a:spcBef>
                <a:spcPts val="1600"/>
              </a:spcBef>
              <a:spcAft>
                <a:spcPts val="0"/>
              </a:spcAft>
              <a:buNone/>
            </a:pPr>
            <a:r>
              <a:rPr lang="en"/>
              <a:t>Likeability (friendship)</a:t>
            </a:r>
            <a:endParaRPr/>
          </a:p>
          <a:p>
            <a:pPr indent="0" lvl="0" marL="0" rtl="0" algn="r">
              <a:spcBef>
                <a:spcPts val="1600"/>
              </a:spcBef>
              <a:spcAft>
                <a:spcPts val="1600"/>
              </a:spcAft>
              <a:buNone/>
            </a:pPr>
            <a:r>
              <a:rPr lang="en"/>
              <a:t>Romantic Attraction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Charisma in start-up entrepreneurs</a:t>
            </a:r>
            <a:endParaRPr/>
          </a:p>
        </p:txBody>
      </p:sp>
      <p:sp>
        <p:nvSpPr>
          <p:cNvPr id="365" name="Google Shape;365;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decisive part of their strategy and daily work is to persuade others” </a:t>
            </a:r>
            <a:br>
              <a:rPr lang="en"/>
            </a:br>
            <a:r>
              <a:rPr lang="en"/>
              <a:t>(Niebuhr et al. 2017)</a:t>
            </a:r>
            <a:endParaRPr/>
          </a:p>
          <a:p>
            <a:pPr indent="0" lvl="0" marL="0" rtl="0" algn="l">
              <a:spcBef>
                <a:spcPts val="1600"/>
              </a:spcBef>
              <a:spcAft>
                <a:spcPts val="0"/>
              </a:spcAft>
              <a:buNone/>
            </a:pPr>
            <a:r>
              <a:rPr lang="en"/>
              <a:t>45 participants gave the same elevator pitch.  15 received no feedback, 15 received visual feedback, and 15 received acoustic feedback based on Steve Jobs as an exemplar.</a:t>
            </a:r>
            <a:endParaRPr/>
          </a:p>
          <a:p>
            <a:pPr indent="0" lvl="0" marL="0" rtl="0" algn="l">
              <a:spcBef>
                <a:spcPts val="1600"/>
              </a:spcBef>
              <a:spcAft>
                <a:spcPts val="1600"/>
              </a:spcAft>
              <a:buNone/>
            </a:pPr>
            <a:r>
              <a:rPr lang="en"/>
              <a:t>Speakers receiving acoustic feedback were rated as 41% more charismatic after training.  No feedback speakers were 24% more charismatic. Speakers who were given visual feedback were 12% more charismatic.</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of Gender on perceptions of Charisma</a:t>
            </a:r>
            <a:endParaRPr/>
          </a:p>
        </p:txBody>
      </p:sp>
      <p:sp>
        <p:nvSpPr>
          <p:cNvPr id="371" name="Google Shape;371;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significant gender imbalance in the numbers of political and business leaders in the US and worldwide.  Unfortunately, this is followed by gender imbalance in </a:t>
            </a:r>
            <a:r>
              <a:rPr b="1" i="1" lang="en"/>
              <a:t>studies</a:t>
            </a:r>
            <a:r>
              <a:rPr lang="en"/>
              <a:t> of vocal attractiveness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Novák-Tót et al (2017) compared Oprah Winfrey, Ginni </a:t>
            </a:r>
            <a:r>
              <a:rPr lang="en"/>
              <a:t>Rometty</a:t>
            </a:r>
            <a:r>
              <a:rPr lang="en"/>
              <a:t> (IBM) and Steve Jobs.</a:t>
            </a:r>
            <a:endParaRPr/>
          </a:p>
          <a:p>
            <a:pPr indent="0" lvl="0" marL="0" rtl="0" algn="l">
              <a:spcBef>
                <a:spcPts val="1600"/>
              </a:spcBef>
              <a:spcAft>
                <a:spcPts val="0"/>
              </a:spcAft>
              <a:buNone/>
            </a:pPr>
            <a:r>
              <a:rPr lang="en"/>
              <a:t>They found that female speech that is judged to be as charismatic as male speech demonstrates more and stronger acoustic cues to charisma.</a:t>
            </a:r>
            <a:endParaRPr/>
          </a:p>
          <a:p>
            <a:pPr indent="0" lvl="0" marL="0" rtl="0" algn="l">
              <a:spcBef>
                <a:spcPts val="1600"/>
              </a:spcBef>
              <a:spcAft>
                <a:spcPts val="1600"/>
              </a:spcAft>
              <a:buNone/>
            </a:pPr>
            <a:r>
              <a:rPr lang="en"/>
              <a:t>A possible explanation is that female business leaders are overcoming gender bias in leadership assessments.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Relationship between Trust and Attraction</a:t>
            </a:r>
            <a:endParaRPr/>
          </a:p>
        </p:txBody>
      </p:sp>
      <p:sp>
        <p:nvSpPr>
          <p:cNvPr id="377" name="Google Shape;377;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always an obvious relationship.  </a:t>
            </a:r>
            <a:endParaRPr/>
          </a:p>
          <a:p>
            <a:pPr indent="0" lvl="0" marL="228600" rtl="0" algn="l">
              <a:spcBef>
                <a:spcPts val="1600"/>
              </a:spcBef>
              <a:spcAft>
                <a:spcPts val="0"/>
              </a:spcAft>
              <a:buNone/>
            </a:pPr>
            <a:r>
              <a:rPr lang="en"/>
              <a:t>Romantically attractive strangers are rated as more trustworthy. </a:t>
            </a:r>
            <a:br>
              <a:rPr lang="en"/>
            </a:br>
            <a:r>
              <a:rPr lang="en"/>
              <a:t>(Wilson and Eckel 2006)</a:t>
            </a:r>
            <a:br>
              <a:rPr lang="en"/>
            </a:br>
            <a:r>
              <a:rPr lang="en"/>
              <a:t>Averaged faces are more trustworthy than attractive faces (Sofer et al 2015)</a:t>
            </a:r>
            <a:br>
              <a:rPr lang="en"/>
            </a:br>
            <a:r>
              <a:rPr lang="en"/>
              <a:t>Attractive men are </a:t>
            </a:r>
            <a:r>
              <a:rPr b="1" lang="en"/>
              <a:t>more</a:t>
            </a:r>
            <a:r>
              <a:rPr lang="en"/>
              <a:t> trustworthy (by women). Attractive women are </a:t>
            </a:r>
            <a:r>
              <a:rPr b="1" lang="en"/>
              <a:t>less</a:t>
            </a:r>
            <a:r>
              <a:rPr lang="en"/>
              <a:t> trustworthy (by men) (McGloin and Denes 2018)</a:t>
            </a:r>
            <a:endParaRPr/>
          </a:p>
          <a:p>
            <a:pPr indent="0" lvl="0" marL="0" rtl="0" algn="l">
              <a:spcBef>
                <a:spcPts val="1600"/>
              </a:spcBef>
              <a:spcAft>
                <a:spcPts val="1600"/>
              </a:spcAft>
              <a:buNone/>
            </a:pPr>
            <a:r>
              <a:rPr lang="en"/>
              <a:t>Trust expressed via investment and voting grants business and political leaders tangible commercial and political power.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Vocal Correlates of Trust</a:t>
            </a:r>
            <a:endParaRPr/>
          </a:p>
        </p:txBody>
      </p:sp>
      <p:sp>
        <p:nvSpPr>
          <p:cNvPr id="383" name="Google Shape;383;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Levitan et al. (2018) had a two-person deception game where one participant would try to successfully deceive their conversational partner about their resume.</a:t>
            </a:r>
            <a:endParaRPr/>
          </a:p>
          <a:p>
            <a:pPr indent="0" lvl="0" marL="0" rtl="0" algn="l">
              <a:spcBef>
                <a:spcPts val="1600"/>
              </a:spcBef>
              <a:spcAft>
                <a:spcPts val="0"/>
              </a:spcAft>
              <a:buNone/>
            </a:pPr>
            <a:r>
              <a:rPr lang="en"/>
              <a:t>Trust was measured by whether the interviewer believed that the interviewee was telling the truth (regardless of whether they were.) </a:t>
            </a:r>
            <a:endParaRPr/>
          </a:p>
          <a:p>
            <a:pPr indent="0" lvl="0" marL="0" rtl="0" algn="l">
              <a:spcBef>
                <a:spcPts val="1600"/>
              </a:spcBef>
              <a:spcAft>
                <a:spcPts val="0"/>
              </a:spcAft>
              <a:buNone/>
            </a:pPr>
            <a:r>
              <a:rPr lang="en"/>
              <a:t>Both men and women were trusted more when they </a:t>
            </a:r>
            <a:r>
              <a:rPr b="1" lang="en"/>
              <a:t>spoke faster</a:t>
            </a:r>
            <a:r>
              <a:rPr lang="en"/>
              <a:t>. Male speakers were trusted less by speaking </a:t>
            </a:r>
            <a:r>
              <a:rPr b="1" lang="en"/>
              <a:t>high in their pitch range</a:t>
            </a:r>
            <a:r>
              <a:rPr lang="en"/>
              <a:t>.</a:t>
            </a:r>
            <a:endParaRPr/>
          </a:p>
          <a:p>
            <a:pPr indent="0" lvl="0" marL="0" rtl="0" algn="l">
              <a:spcBef>
                <a:spcPts val="1600"/>
              </a:spcBef>
              <a:spcAft>
                <a:spcPts val="1600"/>
              </a:spcAft>
              <a:buNone/>
            </a:pPr>
            <a:r>
              <a:rPr lang="en"/>
              <a:t>Male interviewers mistrusted speech with high mean pitch and maximum intensity and trusted fast speech. </a:t>
            </a:r>
            <a:br>
              <a:rPr lang="en"/>
            </a:br>
            <a:r>
              <a:rPr lang="en"/>
              <a:t>While female interviewers mistrusted speech with high jitter and shimmer (voice quality measures).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Likeability</a:t>
            </a:r>
            <a:endParaRPr/>
          </a:p>
        </p:txBody>
      </p:sp>
      <p:sp>
        <p:nvSpPr>
          <p:cNvPr id="389" name="Google Shape;389;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“This voice is pleasant” vs. “I like this person”</a:t>
            </a:r>
            <a:endParaRPr/>
          </a:p>
          <a:p>
            <a:pPr indent="0" lvl="0" marL="0" rtl="0" algn="l">
              <a:spcBef>
                <a:spcPts val="1600"/>
              </a:spcBef>
              <a:spcAft>
                <a:spcPts val="0"/>
              </a:spcAft>
              <a:buNone/>
            </a:pPr>
            <a:r>
              <a:rPr lang="en"/>
              <a:t>Weiss and Burkhardt (2012) positive factors of likeability include minimal disfluencies and </a:t>
            </a:r>
            <a:r>
              <a:rPr b="1" i="1" lang="en"/>
              <a:t>no discernible accent</a:t>
            </a:r>
            <a:r>
              <a:rPr lang="en"/>
              <a:t>**. </a:t>
            </a:r>
            <a:br>
              <a:rPr lang="en"/>
            </a:br>
            <a:r>
              <a:rPr lang="en"/>
              <a:t>Negative factors include high pitch, lower articulation rate and lower pronunciation precision.  </a:t>
            </a:r>
            <a:endParaRPr/>
          </a:p>
          <a:p>
            <a:pPr indent="0" lvl="0" marL="0" rtl="0" algn="l">
              <a:spcBef>
                <a:spcPts val="1600"/>
              </a:spcBef>
              <a:spcAft>
                <a:spcPts val="0"/>
              </a:spcAft>
              <a:buNone/>
            </a:pPr>
            <a:r>
              <a:rPr lang="en"/>
              <a:t>The presence of negative factors can lead a voice to be unlikeable, while both likeable and unlikeable voices demonstrate positive factors.</a:t>
            </a:r>
            <a:endParaRPr/>
          </a:p>
          <a:p>
            <a:pPr indent="0" lvl="0" marL="0" rtl="0" algn="l">
              <a:spcBef>
                <a:spcPts val="1600"/>
              </a:spcBef>
              <a:spcAft>
                <a:spcPts val="1600"/>
              </a:spcAft>
              <a:buNone/>
            </a:pPr>
            <a:r>
              <a:rPr lang="en"/>
              <a:t>**The role of accent and social assessment is much more complicated than this, and too complicated to survey here.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0"/>
          <p:cNvSpPr txBox="1"/>
          <p:nvPr>
            <p:ph type="ctrTitle"/>
          </p:nvPr>
        </p:nvSpPr>
        <p:spPr>
          <a:xfrm>
            <a:off x="311708" y="558431"/>
            <a:ext cx="8520600" cy="1539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a:t>“Would You Buy a Car From Me?” – On the Likability of Telephone Voices</a:t>
            </a:r>
            <a:endParaRPr/>
          </a:p>
        </p:txBody>
      </p:sp>
      <p:sp>
        <p:nvSpPr>
          <p:cNvPr id="395" name="Google Shape;395;p60"/>
          <p:cNvSpPr txBox="1"/>
          <p:nvPr>
            <p:ph idx="1" type="subTitle"/>
          </p:nvPr>
        </p:nvSpPr>
        <p:spPr>
          <a:xfrm>
            <a:off x="311700" y="2887594"/>
            <a:ext cx="8520600" cy="59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Times New Roman"/>
              <a:buNone/>
            </a:pPr>
            <a:r>
              <a:rPr lang="en"/>
              <a:t>Felix Burkhardt, Björn Schuller, Benjamin Weiss, Felix Weniger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1"/>
          <p:cNvSpPr txBox="1"/>
          <p:nvPr>
            <p:ph type="title"/>
          </p:nvPr>
        </p:nvSpPr>
        <p:spPr>
          <a:xfrm>
            <a:off x="609600" y="200025"/>
            <a:ext cx="7772400" cy="521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Problem</a:t>
            </a:r>
            <a:endParaRPr/>
          </a:p>
        </p:txBody>
      </p:sp>
      <p:sp>
        <p:nvSpPr>
          <p:cNvPr id="401" name="Google Shape;401;p61"/>
          <p:cNvSpPr txBox="1"/>
          <p:nvPr>
            <p:ph idx="1" type="body"/>
          </p:nvPr>
        </p:nvSpPr>
        <p:spPr>
          <a:xfrm>
            <a:off x="685800" y="828675"/>
            <a:ext cx="7772400" cy="2600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
              <a:t>Speech based classification: “</a:t>
            </a:r>
            <a:r>
              <a:rPr lang="en">
                <a:solidFill>
                  <a:srgbClr val="0070C0"/>
                </a:solidFill>
              </a:rPr>
              <a:t>attempts to categorize people </a:t>
            </a:r>
            <a:r>
              <a:rPr lang="en"/>
              <a:t>based solely on on their voice and way of speaking. The categories may be relatively invariant like </a:t>
            </a:r>
            <a:r>
              <a:rPr b="1" lang="en">
                <a:solidFill>
                  <a:srgbClr val="0070C0"/>
                </a:solidFill>
              </a:rPr>
              <a:t>age, gender or dialect</a:t>
            </a:r>
            <a:r>
              <a:rPr lang="en"/>
              <a:t>, or time changing like </a:t>
            </a:r>
            <a:r>
              <a:rPr b="1" lang="en">
                <a:solidFill>
                  <a:srgbClr val="0070C0"/>
                </a:solidFill>
              </a:rPr>
              <a:t>emotional state</a:t>
            </a:r>
            <a:r>
              <a:rPr lang="en"/>
              <a:t>.”</a:t>
            </a:r>
            <a:endParaRPr/>
          </a:p>
          <a:p>
            <a:pPr indent="-165100" lvl="0" marL="342900" rtl="0" algn="l">
              <a:spcBef>
                <a:spcPts val="560"/>
              </a:spcBef>
              <a:spcAft>
                <a:spcPts val="0"/>
              </a:spcAft>
              <a:buClr>
                <a:schemeClr val="dk1"/>
              </a:buClr>
              <a:buSzPts val="2800"/>
              <a:buFont typeface="Times New Roman"/>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2"/>
          <p:cNvSpPr txBox="1"/>
          <p:nvPr>
            <p:ph type="title"/>
          </p:nvPr>
        </p:nvSpPr>
        <p:spPr>
          <a:xfrm>
            <a:off x="609600" y="200025"/>
            <a:ext cx="7772400" cy="521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Database</a:t>
            </a:r>
            <a:endParaRPr/>
          </a:p>
        </p:txBody>
      </p:sp>
      <p:sp>
        <p:nvSpPr>
          <p:cNvPr id="407" name="Google Shape;407;p62"/>
          <p:cNvSpPr txBox="1"/>
          <p:nvPr>
            <p:ph idx="1" type="body"/>
          </p:nvPr>
        </p:nvSpPr>
        <p:spPr>
          <a:xfrm>
            <a:off x="685800" y="828675"/>
            <a:ext cx="7772400" cy="2600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70C0"/>
              </a:buClr>
              <a:buSzPts val="2800"/>
              <a:buFont typeface="Times New Roman"/>
              <a:buChar char="●"/>
            </a:pPr>
            <a:r>
              <a:rPr lang="en">
                <a:solidFill>
                  <a:srgbClr val="0070C0"/>
                </a:solidFill>
              </a:rPr>
              <a:t>Agender database</a:t>
            </a:r>
            <a:endParaRPr/>
          </a:p>
          <a:p>
            <a:pPr indent="-285750" lvl="1" marL="742950" rtl="0" algn="l">
              <a:lnSpc>
                <a:spcPct val="100000"/>
              </a:lnSpc>
              <a:spcBef>
                <a:spcPts val="560"/>
              </a:spcBef>
              <a:spcAft>
                <a:spcPts val="0"/>
              </a:spcAft>
              <a:buClr>
                <a:schemeClr val="dk1"/>
              </a:buClr>
              <a:buSzPts val="2800"/>
              <a:buFont typeface="Times New Roman"/>
              <a:buChar char="○"/>
            </a:pPr>
            <a:r>
              <a:rPr lang="en"/>
              <a:t>940 speakers of mixed and age and gender</a:t>
            </a:r>
            <a:endParaRPr/>
          </a:p>
          <a:p>
            <a:pPr indent="-285750" lvl="1" marL="742950" rtl="0" algn="l">
              <a:lnSpc>
                <a:spcPct val="100000"/>
              </a:lnSpc>
              <a:spcBef>
                <a:spcPts val="560"/>
              </a:spcBef>
              <a:spcAft>
                <a:spcPts val="0"/>
              </a:spcAft>
              <a:buClr>
                <a:schemeClr val="dk1"/>
              </a:buClr>
              <a:buSzPts val="2800"/>
              <a:buFont typeface="Times New Roman"/>
              <a:buChar char="○"/>
            </a:pPr>
            <a:r>
              <a:rPr lang="en"/>
              <a:t>Recorded over telephone (landlines and cell phones)</a:t>
            </a:r>
            <a:endParaRPr/>
          </a:p>
          <a:p>
            <a:pPr indent="-285750" lvl="1" marL="742950" rtl="0" algn="l">
              <a:lnSpc>
                <a:spcPct val="100000"/>
              </a:lnSpc>
              <a:spcBef>
                <a:spcPts val="560"/>
              </a:spcBef>
              <a:spcAft>
                <a:spcPts val="0"/>
              </a:spcAft>
              <a:buClr>
                <a:schemeClr val="dk1"/>
              </a:buClr>
              <a:buSzPts val="2800"/>
              <a:buFont typeface="Times New Roman"/>
              <a:buChar char="○"/>
            </a:pPr>
            <a:r>
              <a:rPr lang="en"/>
              <a:t>Drawbacks:</a:t>
            </a:r>
            <a:endParaRPr/>
          </a:p>
          <a:p>
            <a:pPr indent="-228600" lvl="2" marL="1143000" rtl="0" algn="l">
              <a:lnSpc>
                <a:spcPct val="100000"/>
              </a:lnSpc>
              <a:spcBef>
                <a:spcPts val="480"/>
              </a:spcBef>
              <a:spcAft>
                <a:spcPts val="0"/>
              </a:spcAft>
              <a:buClr>
                <a:schemeClr val="dk1"/>
              </a:buClr>
              <a:buSzPts val="2400"/>
              <a:buFont typeface="Times New Roman"/>
              <a:buChar char="■"/>
            </a:pPr>
            <a:r>
              <a:rPr lang="en"/>
              <a:t>Signal less clear (limited bandwidth)</a:t>
            </a:r>
            <a:endParaRPr/>
          </a:p>
          <a:p>
            <a:pPr indent="-228600" lvl="2" marL="1143000" rtl="0" algn="l">
              <a:lnSpc>
                <a:spcPct val="100000"/>
              </a:lnSpc>
              <a:spcBef>
                <a:spcPts val="480"/>
              </a:spcBef>
              <a:spcAft>
                <a:spcPts val="0"/>
              </a:spcAft>
              <a:buClr>
                <a:schemeClr val="dk1"/>
              </a:buClr>
              <a:buSzPts val="2400"/>
              <a:buFont typeface="Times New Roman"/>
              <a:buChar char="■"/>
            </a:pPr>
            <a:r>
              <a:rPr lang="en"/>
              <a:t>Short responses</a:t>
            </a:r>
            <a:endParaRPr/>
          </a:p>
          <a:p>
            <a:pPr indent="-228600" lvl="2" marL="1143000" rtl="0" algn="l">
              <a:lnSpc>
                <a:spcPct val="100000"/>
              </a:lnSpc>
              <a:spcBef>
                <a:spcPts val="480"/>
              </a:spcBef>
              <a:spcAft>
                <a:spcPts val="0"/>
              </a:spcAft>
              <a:buClr>
                <a:schemeClr val="dk1"/>
              </a:buClr>
              <a:buSzPts val="2400"/>
              <a:buFont typeface="Times New Roman"/>
              <a:buChar char="■"/>
            </a:pPr>
            <a:r>
              <a:rPr lang="en"/>
              <a:t>Not great for likability ratings</a:t>
            </a:r>
            <a:endParaRPr/>
          </a:p>
          <a:p>
            <a:pPr indent="-285750" lvl="1" marL="742950" rtl="0" algn="l">
              <a:lnSpc>
                <a:spcPct val="100000"/>
              </a:lnSpc>
              <a:spcBef>
                <a:spcPts val="560"/>
              </a:spcBef>
              <a:spcAft>
                <a:spcPts val="0"/>
              </a:spcAft>
              <a:buClr>
                <a:schemeClr val="dk1"/>
              </a:buClr>
              <a:buSzPts val="2800"/>
              <a:buFont typeface="Times New Roman"/>
              <a:buChar char="○"/>
            </a:pPr>
            <a:r>
              <a:rPr lang="en"/>
              <a:t>However, more real-world like</a:t>
            </a:r>
            <a:endParaRPr/>
          </a:p>
          <a:p>
            <a:pPr indent="-228600" lvl="2" marL="1143000" rtl="0" algn="l">
              <a:lnSpc>
                <a:spcPct val="100000"/>
              </a:lnSpc>
              <a:spcBef>
                <a:spcPts val="480"/>
              </a:spcBef>
              <a:spcAft>
                <a:spcPts val="0"/>
              </a:spcAft>
              <a:buClr>
                <a:schemeClr val="dk1"/>
              </a:buClr>
              <a:buSzPts val="2400"/>
              <a:buFont typeface="Times New Roman"/>
              <a:buChar char="■"/>
            </a:pPr>
            <a:r>
              <a:rPr lang="en"/>
              <a:t>“e.g. if a call center agent would like to test the likability of his/her own voice.”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3"/>
          <p:cNvSpPr txBox="1"/>
          <p:nvPr>
            <p:ph type="title"/>
          </p:nvPr>
        </p:nvSpPr>
        <p:spPr>
          <a:xfrm>
            <a:off x="609600" y="200025"/>
            <a:ext cx="7772400" cy="521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Data Selection</a:t>
            </a:r>
            <a:endParaRPr/>
          </a:p>
        </p:txBody>
      </p:sp>
      <p:sp>
        <p:nvSpPr>
          <p:cNvPr id="413" name="Google Shape;413;p63"/>
          <p:cNvSpPr txBox="1"/>
          <p:nvPr>
            <p:ph idx="1" type="body"/>
          </p:nvPr>
        </p:nvSpPr>
        <p:spPr>
          <a:xfrm>
            <a:off x="519500" y="721725"/>
            <a:ext cx="8437500" cy="3891900"/>
          </a:xfrm>
          <a:prstGeom prst="rect">
            <a:avLst/>
          </a:prstGeom>
          <a:noFill/>
          <a:ln>
            <a:noFill/>
          </a:ln>
        </p:spPr>
        <p:txBody>
          <a:bodyPr anchorCtr="0" anchor="t" bIns="45700" lIns="91425" spcFirstLastPara="1" rIns="91425" wrap="square" tIns="45700">
            <a:normAutofit/>
          </a:bodyPr>
          <a:lstStyle/>
          <a:p>
            <a:pPr indent="-205105" lvl="0" marL="342900" rtl="0" algn="l">
              <a:spcBef>
                <a:spcPts val="0"/>
              </a:spcBef>
              <a:spcAft>
                <a:spcPts val="0"/>
              </a:spcAft>
              <a:buClr>
                <a:schemeClr val="dk1"/>
              </a:buClr>
              <a:buSzPts val="2800"/>
              <a:buFont typeface="Times New Roman"/>
              <a:buNone/>
            </a:pPr>
            <a:r>
              <a:t/>
            </a:r>
            <a:endParaRPr/>
          </a:p>
          <a:p>
            <a:pPr indent="-205105" lvl="0" marL="342900" rtl="0" algn="l">
              <a:spcBef>
                <a:spcPts val="434"/>
              </a:spcBef>
              <a:spcAft>
                <a:spcPts val="0"/>
              </a:spcAft>
              <a:buClr>
                <a:schemeClr val="dk1"/>
              </a:buClr>
              <a:buSzPts val="2800"/>
              <a:buFont typeface="Times New Roman"/>
              <a:buNone/>
            </a:pPr>
            <a:r>
              <a:t/>
            </a:r>
            <a:endParaRPr/>
          </a:p>
          <a:p>
            <a:pPr indent="-205105" lvl="0" marL="342900" rtl="0" algn="l">
              <a:spcBef>
                <a:spcPts val="434"/>
              </a:spcBef>
              <a:spcAft>
                <a:spcPts val="0"/>
              </a:spcAft>
              <a:buClr>
                <a:schemeClr val="dk1"/>
              </a:buClr>
              <a:buSzPts val="2800"/>
              <a:buFont typeface="Times New Roman"/>
              <a:buNone/>
            </a:pPr>
            <a:r>
              <a:t/>
            </a:r>
            <a:endParaRPr/>
          </a:p>
          <a:p>
            <a:pPr indent="-382905" lvl="0" marL="342900" rtl="0" algn="l">
              <a:spcBef>
                <a:spcPts val="434"/>
              </a:spcBef>
              <a:spcAft>
                <a:spcPts val="0"/>
              </a:spcAft>
              <a:buClr>
                <a:schemeClr val="dk1"/>
              </a:buClr>
              <a:buSzPts val="2800"/>
              <a:buFont typeface="Times New Roman"/>
              <a:buChar char="●"/>
            </a:pPr>
            <a:r>
              <a:rPr lang="en"/>
              <a:t>All </a:t>
            </a:r>
            <a:r>
              <a:rPr lang="en">
                <a:solidFill>
                  <a:srgbClr val="0070C0"/>
                </a:solidFill>
              </a:rPr>
              <a:t>German speakers in Germany</a:t>
            </a:r>
            <a:r>
              <a:rPr lang="en"/>
              <a:t>, no balance of dialects</a:t>
            </a:r>
            <a:endParaRPr/>
          </a:p>
          <a:p>
            <a:pPr indent="-382905" lvl="0" marL="342900" rtl="0" algn="l">
              <a:spcBef>
                <a:spcPts val="434"/>
              </a:spcBef>
              <a:spcAft>
                <a:spcPts val="0"/>
              </a:spcAft>
              <a:buClr>
                <a:schemeClr val="dk1"/>
              </a:buClr>
              <a:buSzPts val="2800"/>
              <a:buFont typeface="Times New Roman"/>
              <a:buChar char="●"/>
            </a:pPr>
            <a:r>
              <a:rPr lang="en"/>
              <a:t>One sentence for each speaker, commands</a:t>
            </a:r>
            <a:endParaRPr/>
          </a:p>
          <a:p>
            <a:pPr indent="-382905" lvl="0" marL="342900" rtl="0" algn="l">
              <a:spcBef>
                <a:spcPts val="434"/>
              </a:spcBef>
              <a:spcAft>
                <a:spcPts val="0"/>
              </a:spcAft>
              <a:buClr>
                <a:schemeClr val="dk1"/>
              </a:buClr>
              <a:buSzPts val="2800"/>
              <a:buFont typeface="Times New Roman"/>
              <a:buChar char="●"/>
            </a:pPr>
            <a:r>
              <a:rPr lang="en"/>
              <a:t>Longest sentence spoken by speaker</a:t>
            </a:r>
            <a:endParaRPr/>
          </a:p>
          <a:p>
            <a:pPr indent="-325755" lvl="1" marL="742950" rtl="0" algn="l">
              <a:spcBef>
                <a:spcPts val="434"/>
              </a:spcBef>
              <a:spcAft>
                <a:spcPts val="0"/>
              </a:spcAft>
              <a:buClr>
                <a:schemeClr val="dk1"/>
              </a:buClr>
              <a:buSzPts val="2800"/>
              <a:buFont typeface="Times New Roman"/>
              <a:buChar char="○"/>
            </a:pPr>
            <a:r>
              <a:rPr lang="en"/>
              <a:t>“</a:t>
            </a:r>
            <a:r>
              <a:rPr i="1" lang="en"/>
              <a:t>mach weiter mit der Liste</a:t>
            </a:r>
            <a:r>
              <a:rPr lang="en"/>
              <a:t>” (continue with the list)</a:t>
            </a:r>
            <a:endParaRPr/>
          </a:p>
          <a:p>
            <a:pPr indent="-325755" lvl="1" marL="742950" rtl="0" algn="l">
              <a:spcBef>
                <a:spcPts val="434"/>
              </a:spcBef>
              <a:spcAft>
                <a:spcPts val="0"/>
              </a:spcAft>
              <a:buClr>
                <a:schemeClr val="dk1"/>
              </a:buClr>
              <a:buSzPts val="2800"/>
              <a:buFont typeface="Times New Roman"/>
              <a:buChar char="○"/>
            </a:pPr>
            <a:r>
              <a:rPr lang="en"/>
              <a:t>“ich hätte gerne die Vermittlung bitte” (I’d like an operator please)</a:t>
            </a:r>
            <a:endParaRPr/>
          </a:p>
        </p:txBody>
      </p:sp>
      <p:pic>
        <p:nvPicPr>
          <p:cNvPr id="414" name="Google Shape;414;p63"/>
          <p:cNvPicPr preferRelativeResize="0"/>
          <p:nvPr/>
        </p:nvPicPr>
        <p:blipFill rotWithShape="1">
          <a:blip r:embed="rId3">
            <a:alphaModFix/>
          </a:blip>
          <a:srcRect b="0" l="0" r="0" t="0"/>
          <a:stretch/>
        </p:blipFill>
        <p:spPr>
          <a:xfrm>
            <a:off x="2147869" y="679550"/>
            <a:ext cx="4568125" cy="12601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4"/>
          <p:cNvSpPr txBox="1"/>
          <p:nvPr>
            <p:ph type="title"/>
          </p:nvPr>
        </p:nvSpPr>
        <p:spPr>
          <a:xfrm>
            <a:off x="609600" y="200025"/>
            <a:ext cx="7772400" cy="521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Judging Likability</a:t>
            </a:r>
            <a:endParaRPr/>
          </a:p>
        </p:txBody>
      </p:sp>
      <p:sp>
        <p:nvSpPr>
          <p:cNvPr id="420" name="Google Shape;420;p64"/>
          <p:cNvSpPr txBox="1"/>
          <p:nvPr>
            <p:ph idx="1" type="body"/>
          </p:nvPr>
        </p:nvSpPr>
        <p:spPr>
          <a:xfrm>
            <a:off x="467600" y="976750"/>
            <a:ext cx="8271300" cy="3803100"/>
          </a:xfrm>
          <a:prstGeom prst="rect">
            <a:avLst/>
          </a:prstGeom>
          <a:noFill/>
          <a:ln>
            <a:noFill/>
          </a:ln>
        </p:spPr>
        <p:txBody>
          <a:bodyPr anchorCtr="0" anchor="t" bIns="45700" lIns="91425" spcFirstLastPara="1" rIns="91425" wrap="square" tIns="45700">
            <a:normAutofit lnSpcReduction="10000"/>
          </a:bodyPr>
          <a:lstStyle/>
          <a:p>
            <a:pPr indent="-369570" lvl="0" marL="342900" rtl="0" algn="l">
              <a:spcBef>
                <a:spcPts val="0"/>
              </a:spcBef>
              <a:spcAft>
                <a:spcPts val="0"/>
              </a:spcAft>
              <a:buClr>
                <a:schemeClr val="dk1"/>
              </a:buClr>
              <a:buSzPts val="2800"/>
              <a:buFont typeface="Times New Roman"/>
              <a:buChar char="●"/>
            </a:pPr>
            <a:r>
              <a:rPr lang="en"/>
              <a:t>32 participants</a:t>
            </a:r>
            <a:endParaRPr/>
          </a:p>
          <a:p>
            <a:pPr indent="-312419" lvl="1" marL="742950" rtl="0" algn="l">
              <a:spcBef>
                <a:spcPts val="476"/>
              </a:spcBef>
              <a:spcAft>
                <a:spcPts val="0"/>
              </a:spcAft>
              <a:buClr>
                <a:schemeClr val="dk1"/>
              </a:buClr>
              <a:buSzPts val="2800"/>
              <a:buFont typeface="Times New Roman"/>
              <a:buChar char="○"/>
            </a:pPr>
            <a:r>
              <a:rPr lang="en"/>
              <a:t>15 female, 17 male; aged 2—42</a:t>
            </a:r>
            <a:endParaRPr/>
          </a:p>
          <a:p>
            <a:pPr indent="-369570" lvl="0" marL="342900" rtl="0" algn="l">
              <a:spcBef>
                <a:spcPts val="476"/>
              </a:spcBef>
              <a:spcAft>
                <a:spcPts val="0"/>
              </a:spcAft>
              <a:buClr>
                <a:schemeClr val="dk1"/>
              </a:buClr>
              <a:buSzPts val="2800"/>
              <a:buFont typeface="Times New Roman"/>
              <a:buChar char="●"/>
            </a:pPr>
            <a:r>
              <a:rPr lang="en"/>
              <a:t>Participants rated half of the 800 utterances</a:t>
            </a:r>
            <a:endParaRPr/>
          </a:p>
          <a:p>
            <a:pPr indent="-369570" lvl="0" marL="342900" rtl="0" algn="l">
              <a:spcBef>
                <a:spcPts val="476"/>
              </a:spcBef>
              <a:spcAft>
                <a:spcPts val="0"/>
              </a:spcAft>
              <a:buClr>
                <a:schemeClr val="dk1"/>
              </a:buClr>
              <a:buSzPts val="2800"/>
              <a:buFont typeface="Times New Roman"/>
              <a:buChar char="●"/>
            </a:pPr>
            <a:r>
              <a:rPr lang="en"/>
              <a:t>Therefore, each utterance from the database rated 16 times </a:t>
            </a:r>
            <a:endParaRPr/>
          </a:p>
          <a:p>
            <a:pPr indent="-369570" lvl="0" marL="342900" rtl="0" algn="l">
              <a:spcBef>
                <a:spcPts val="476"/>
              </a:spcBef>
              <a:spcAft>
                <a:spcPts val="0"/>
              </a:spcAft>
              <a:buClr>
                <a:schemeClr val="dk1"/>
              </a:buClr>
              <a:buSzPts val="2800"/>
              <a:buFont typeface="Times New Roman"/>
              <a:buChar char="●"/>
            </a:pPr>
            <a:r>
              <a:rPr lang="en"/>
              <a:t>Told to </a:t>
            </a:r>
            <a:r>
              <a:rPr lang="en">
                <a:solidFill>
                  <a:srgbClr val="0070C0"/>
                </a:solidFill>
              </a:rPr>
              <a:t>rate likability</a:t>
            </a:r>
            <a:r>
              <a:rPr lang="en"/>
              <a:t>; ignore quality of recording and lexical content</a:t>
            </a:r>
            <a:endParaRPr/>
          </a:p>
          <a:p>
            <a:pPr indent="-369570" lvl="0" marL="342900" rtl="0" algn="l">
              <a:spcBef>
                <a:spcPts val="476"/>
              </a:spcBef>
              <a:spcAft>
                <a:spcPts val="0"/>
              </a:spcAft>
              <a:buClr>
                <a:schemeClr val="dk1"/>
              </a:buClr>
              <a:buSzPts val="2800"/>
              <a:buFont typeface="Times New Roman"/>
              <a:buChar char="●"/>
            </a:pPr>
            <a:r>
              <a:rPr lang="en"/>
              <a:t>7 point scale</a:t>
            </a:r>
            <a:endParaRPr/>
          </a:p>
          <a:p>
            <a:pPr indent="-369570" lvl="0" marL="342900" rtl="0" algn="l">
              <a:spcBef>
                <a:spcPts val="476"/>
              </a:spcBef>
              <a:spcAft>
                <a:spcPts val="0"/>
              </a:spcAft>
              <a:buClr>
                <a:srgbClr val="0070C0"/>
              </a:buClr>
              <a:buSzPts val="2800"/>
              <a:buFont typeface="Times New Roman"/>
              <a:buChar char="●"/>
            </a:pPr>
            <a:r>
              <a:rPr lang="en">
                <a:solidFill>
                  <a:srgbClr val="0070C0"/>
                </a:solidFill>
              </a:rPr>
              <a:t>No significant effect of participants’ age or gen</a:t>
            </a:r>
            <a:r>
              <a:rPr lang="en"/>
              <a:t>der on ratings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to Research</a:t>
            </a:r>
            <a:endParaRPr/>
          </a:p>
        </p:txBody>
      </p:sp>
      <p:sp>
        <p:nvSpPr>
          <p:cNvPr id="120" name="Google Shape;120;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Influence of Context and Message</a:t>
            </a:r>
            <a:endParaRPr/>
          </a:p>
          <a:p>
            <a:pPr indent="-342900" lvl="0" marL="457200" rtl="0" algn="l">
              <a:lnSpc>
                <a:spcPct val="200000"/>
              </a:lnSpc>
              <a:spcBef>
                <a:spcPts val="0"/>
              </a:spcBef>
              <a:spcAft>
                <a:spcPts val="0"/>
              </a:spcAft>
              <a:buSzPts val="1800"/>
              <a:buChar char="●"/>
            </a:pPr>
            <a:r>
              <a:rPr lang="en"/>
              <a:t>Dependent Variables from both Speaker and Listener</a:t>
            </a:r>
            <a:endParaRPr/>
          </a:p>
          <a:p>
            <a:pPr indent="-342900" lvl="0" marL="457200" rtl="0" algn="l">
              <a:lnSpc>
                <a:spcPct val="200000"/>
              </a:lnSpc>
              <a:spcBef>
                <a:spcPts val="0"/>
              </a:spcBef>
              <a:spcAft>
                <a:spcPts val="0"/>
              </a:spcAft>
              <a:buSzPts val="1800"/>
              <a:buChar char="●"/>
            </a:pPr>
            <a:r>
              <a:rPr lang="en"/>
              <a:t>Subjectivity in Listeners</a:t>
            </a:r>
            <a:endParaRPr/>
          </a:p>
          <a:p>
            <a:pPr indent="-342900" lvl="0" marL="457200" rtl="0" algn="l">
              <a:lnSpc>
                <a:spcPct val="200000"/>
              </a:lnSpc>
              <a:spcBef>
                <a:spcPts val="0"/>
              </a:spcBef>
              <a:spcAft>
                <a:spcPts val="0"/>
              </a:spcAft>
              <a:buSzPts val="1800"/>
              <a:buChar char="●"/>
            </a:pPr>
            <a:r>
              <a:rPr lang="en"/>
              <a:t>Performance vs. Inherent Qualities</a:t>
            </a:r>
            <a:endParaRPr/>
          </a:p>
          <a:p>
            <a:pPr indent="-342900" lvl="0" marL="457200" rtl="0" algn="l">
              <a:lnSpc>
                <a:spcPct val="200000"/>
              </a:lnSpc>
              <a:spcBef>
                <a:spcPts val="0"/>
              </a:spcBef>
              <a:spcAft>
                <a:spcPts val="0"/>
              </a:spcAft>
              <a:buSzPts val="1800"/>
              <a:buChar char="●"/>
            </a:pPr>
            <a:r>
              <a:rPr lang="en"/>
              <a:t>Dynamic Influence of Conversational Partners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5"/>
          <p:cNvSpPr txBox="1"/>
          <p:nvPr>
            <p:ph type="title"/>
          </p:nvPr>
        </p:nvSpPr>
        <p:spPr>
          <a:xfrm>
            <a:off x="609600" y="266700"/>
            <a:ext cx="7772400" cy="6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Automatic Analysis</a:t>
            </a:r>
            <a:endParaRPr/>
          </a:p>
        </p:txBody>
      </p:sp>
      <p:pic>
        <p:nvPicPr>
          <p:cNvPr id="426" name="Google Shape;426;p65"/>
          <p:cNvPicPr preferRelativeResize="0"/>
          <p:nvPr>
            <p:ph idx="1" type="body"/>
          </p:nvPr>
        </p:nvPicPr>
        <p:blipFill rotWithShape="1">
          <a:blip r:embed="rId3">
            <a:alphaModFix/>
          </a:blip>
          <a:srcRect b="0" l="0" r="0" t="0"/>
          <a:stretch/>
        </p:blipFill>
        <p:spPr>
          <a:xfrm>
            <a:off x="959446" y="1570217"/>
            <a:ext cx="3569700" cy="2236500"/>
          </a:xfrm>
          <a:prstGeom prst="rect">
            <a:avLst/>
          </a:prstGeom>
          <a:noFill/>
          <a:ln>
            <a:noFill/>
          </a:ln>
        </p:spPr>
      </p:pic>
      <p:pic>
        <p:nvPicPr>
          <p:cNvPr id="427" name="Google Shape;427;p65"/>
          <p:cNvPicPr preferRelativeResize="0"/>
          <p:nvPr>
            <p:ph idx="2" type="body"/>
          </p:nvPr>
        </p:nvPicPr>
        <p:blipFill rotWithShape="1">
          <a:blip r:embed="rId4">
            <a:alphaModFix/>
          </a:blip>
          <a:srcRect b="0" l="0" r="0" t="0"/>
          <a:stretch/>
        </p:blipFill>
        <p:spPr>
          <a:xfrm>
            <a:off x="4914264" y="1336785"/>
            <a:ext cx="2810100" cy="2780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6"/>
          <p:cNvSpPr txBox="1"/>
          <p:nvPr>
            <p:ph type="title"/>
          </p:nvPr>
        </p:nvSpPr>
        <p:spPr>
          <a:xfrm>
            <a:off x="609600" y="200025"/>
            <a:ext cx="7772400" cy="521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Automatic Analysis</a:t>
            </a:r>
            <a:endParaRPr/>
          </a:p>
        </p:txBody>
      </p:sp>
      <p:sp>
        <p:nvSpPr>
          <p:cNvPr id="433" name="Google Shape;433;p66"/>
          <p:cNvSpPr txBox="1"/>
          <p:nvPr>
            <p:ph idx="1" type="body"/>
          </p:nvPr>
        </p:nvSpPr>
        <p:spPr>
          <a:xfrm>
            <a:off x="685800" y="828675"/>
            <a:ext cx="7772400" cy="2600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70C0"/>
              </a:buClr>
              <a:buSzPts val="2800"/>
              <a:buFont typeface="Times New Roman"/>
              <a:buChar char="●"/>
            </a:pPr>
            <a:r>
              <a:rPr lang="en">
                <a:solidFill>
                  <a:srgbClr val="0070C0"/>
                </a:solidFill>
              </a:rPr>
              <a:t>Low Level Descriptors and functionals </a:t>
            </a:r>
            <a:r>
              <a:rPr lang="en"/>
              <a:t>combined to make 3996 features</a:t>
            </a:r>
            <a:endParaRPr/>
          </a:p>
          <a:p>
            <a:pPr indent="-342900" lvl="0" marL="342900" rtl="0" algn="l">
              <a:spcBef>
                <a:spcPts val="560"/>
              </a:spcBef>
              <a:spcAft>
                <a:spcPts val="0"/>
              </a:spcAft>
              <a:buClr>
                <a:schemeClr val="dk1"/>
              </a:buClr>
              <a:buSzPts val="2800"/>
              <a:buFont typeface="Times New Roman"/>
              <a:buChar char="●"/>
            </a:pPr>
            <a:r>
              <a:rPr lang="en"/>
              <a:t>Plus other pitch and voice quality features (360)</a:t>
            </a:r>
            <a:endParaRPr/>
          </a:p>
          <a:p>
            <a:pPr indent="-342900" lvl="0" marL="342900" rtl="0" algn="l">
              <a:spcBef>
                <a:spcPts val="560"/>
              </a:spcBef>
              <a:spcAft>
                <a:spcPts val="0"/>
              </a:spcAft>
              <a:buClr>
                <a:schemeClr val="dk1"/>
              </a:buClr>
              <a:buSzPts val="2800"/>
              <a:buFont typeface="Times New Roman"/>
              <a:buChar char="●"/>
            </a:pPr>
            <a:r>
              <a:rPr lang="en"/>
              <a:t>Plus functionals applies to pitch contour (12)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7"/>
          <p:cNvSpPr txBox="1"/>
          <p:nvPr>
            <p:ph type="title"/>
          </p:nvPr>
        </p:nvSpPr>
        <p:spPr>
          <a:xfrm>
            <a:off x="609600" y="200025"/>
            <a:ext cx="7772400" cy="521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Results</a:t>
            </a:r>
            <a:endParaRPr/>
          </a:p>
        </p:txBody>
      </p:sp>
      <p:sp>
        <p:nvSpPr>
          <p:cNvPr id="439" name="Google Shape;439;p67"/>
          <p:cNvSpPr txBox="1"/>
          <p:nvPr>
            <p:ph idx="1" type="body"/>
          </p:nvPr>
        </p:nvSpPr>
        <p:spPr>
          <a:xfrm>
            <a:off x="685800" y="828675"/>
            <a:ext cx="7772400" cy="2600400"/>
          </a:xfrm>
          <a:prstGeom prst="rect">
            <a:avLst/>
          </a:prstGeom>
          <a:noFill/>
          <a:ln>
            <a:noFill/>
          </a:ln>
        </p:spPr>
        <p:txBody>
          <a:bodyPr anchorCtr="0" anchor="t" bIns="45700" lIns="91425" spcFirstLastPara="1" rIns="91425" wrap="square" tIns="45700">
            <a:normAutofit fontScale="85000" lnSpcReduction="20000"/>
          </a:bodyPr>
          <a:lstStyle/>
          <a:p>
            <a:pPr indent="-329565" lvl="0" marL="342900" rtl="0" algn="l">
              <a:spcBef>
                <a:spcPts val="0"/>
              </a:spcBef>
              <a:spcAft>
                <a:spcPts val="0"/>
              </a:spcAft>
              <a:buClr>
                <a:schemeClr val="dk1"/>
              </a:buClr>
              <a:buSzPct val="155555"/>
              <a:buFont typeface="Times New Roman"/>
              <a:buChar char="●"/>
            </a:pPr>
            <a:r>
              <a:rPr lang="en"/>
              <a:t>Divided features into cepstral (CEPS), auditory spectral (AUSP), prosodic (PROS), and voice quality (VOQU) features</a:t>
            </a:r>
            <a:endParaRPr/>
          </a:p>
          <a:p>
            <a:pPr indent="-329565" lvl="0" marL="342900" rtl="0" algn="l">
              <a:spcBef>
                <a:spcPts val="518"/>
              </a:spcBef>
              <a:spcAft>
                <a:spcPts val="0"/>
              </a:spcAft>
              <a:buClr>
                <a:schemeClr val="dk1"/>
              </a:buClr>
              <a:buSzPct val="155555"/>
              <a:buFont typeface="Times New Roman"/>
              <a:buChar char="●"/>
            </a:pPr>
            <a:r>
              <a:rPr lang="en"/>
              <a:t>“Cepstral features do not enable robust regression or classification - in fact, the mean UA for classification is near chance level (52%). In contrast, </a:t>
            </a:r>
            <a:r>
              <a:rPr b="1" i="1" lang="en">
                <a:solidFill>
                  <a:srgbClr val="0070C0"/>
                </a:solidFill>
              </a:rPr>
              <a:t>auditory spectral features seem to contribute the most to reliable automatic likability analysis </a:t>
            </a:r>
            <a:r>
              <a:rPr lang="en"/>
              <a:t>for regression as well as classification, followed by prosodic and voice quality features.”</a:t>
            </a:r>
            <a:endParaRPr/>
          </a:p>
          <a:p>
            <a:pPr indent="-329565" lvl="0" marL="342900" rtl="0" algn="l">
              <a:spcBef>
                <a:spcPts val="518"/>
              </a:spcBef>
              <a:spcAft>
                <a:spcPts val="0"/>
              </a:spcAft>
              <a:buClr>
                <a:schemeClr val="dk1"/>
              </a:buClr>
              <a:buSzPct val="155555"/>
              <a:buFont typeface="Times New Roman"/>
              <a:buChar char="●"/>
            </a:pPr>
            <a:r>
              <a:rPr lang="en"/>
              <a:t>Though raters might not have agreed on likability, robust results for automatic evaluation.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Gender and Likeability</a:t>
            </a:r>
            <a:endParaRPr/>
          </a:p>
        </p:txBody>
      </p:sp>
      <p:sp>
        <p:nvSpPr>
          <p:cNvPr id="445" name="Google Shape;445;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Baumann (2017) collected likeability ratings from 220 speakers and 160 raters.</a:t>
            </a:r>
            <a:endParaRPr/>
          </a:p>
          <a:p>
            <a:pPr indent="0" lvl="0" marL="0" rtl="0" algn="l">
              <a:spcBef>
                <a:spcPts val="1600"/>
              </a:spcBef>
              <a:spcAft>
                <a:spcPts val="0"/>
              </a:spcAft>
              <a:buNone/>
            </a:pPr>
            <a:r>
              <a:rPr b="1" lang="en"/>
              <a:t>Very</a:t>
            </a:r>
            <a:r>
              <a:rPr lang="en"/>
              <a:t> limited consistent acoustic correlations between the speakers’ speech and the raters assessment of likeability.</a:t>
            </a:r>
            <a:endParaRPr/>
          </a:p>
          <a:p>
            <a:pPr indent="0" lvl="0" marL="0" rtl="0" algn="l">
              <a:spcBef>
                <a:spcPts val="1600"/>
              </a:spcBef>
              <a:spcAft>
                <a:spcPts val="0"/>
              </a:spcAft>
              <a:buNone/>
            </a:pPr>
            <a:r>
              <a:rPr lang="en"/>
              <a:t>Both male and female raters rated male speech similarly.</a:t>
            </a:r>
            <a:endParaRPr/>
          </a:p>
          <a:p>
            <a:pPr indent="0" lvl="0" marL="0" rtl="0" algn="l">
              <a:spcBef>
                <a:spcPts val="1600"/>
              </a:spcBef>
              <a:spcAft>
                <a:spcPts val="1600"/>
              </a:spcAft>
              <a:buNone/>
            </a:pPr>
            <a:r>
              <a:rPr lang="en"/>
              <a:t>Female speech was rated as more likeable by female raters, than by male raters.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Likeability is a two-way street</a:t>
            </a:r>
            <a:endParaRPr/>
          </a:p>
        </p:txBody>
      </p:sp>
      <p:sp>
        <p:nvSpPr>
          <p:cNvPr id="451" name="Google Shape;451;p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Schweitzer et al. (2017) 46 two-party dialogs between 13 speakers all German women.  Conversations were 25 minutes long, and participants filled out a questionnaire about how </a:t>
            </a:r>
            <a:r>
              <a:rPr i="1" lang="en"/>
              <a:t>likeable, competent, friendly </a:t>
            </a:r>
            <a:r>
              <a:rPr lang="en"/>
              <a:t>and</a:t>
            </a:r>
            <a:r>
              <a:rPr i="1" lang="en"/>
              <a:t> self-confident </a:t>
            </a:r>
            <a:r>
              <a:rPr lang="en"/>
              <a:t>they found their partner.</a:t>
            </a:r>
            <a:endParaRPr/>
          </a:p>
          <a:p>
            <a:pPr indent="0" lvl="0" marL="0" rtl="0" algn="l">
              <a:spcBef>
                <a:spcPts val="1600"/>
              </a:spcBef>
              <a:spcAft>
                <a:spcPts val="0"/>
              </a:spcAft>
              <a:buNone/>
            </a:pPr>
            <a:r>
              <a:rPr lang="en"/>
              <a:t>No standard acoustic correlates of any social attribute.</a:t>
            </a:r>
            <a:endParaRPr/>
          </a:p>
          <a:p>
            <a:pPr indent="0" lvl="0" marL="0" rtl="0" algn="l">
              <a:spcBef>
                <a:spcPts val="1600"/>
              </a:spcBef>
              <a:spcAft>
                <a:spcPts val="1600"/>
              </a:spcAft>
              <a:buNone/>
            </a:pPr>
            <a:r>
              <a:rPr lang="en"/>
              <a:t>They did find </a:t>
            </a:r>
            <a:r>
              <a:rPr lang="en">
                <a:solidFill>
                  <a:srgbClr val="FF0000"/>
                </a:solidFill>
              </a:rPr>
              <a:t>convergence </a:t>
            </a:r>
            <a:r>
              <a:rPr lang="en"/>
              <a:t>or entrainment effects. Lexical entrainment correlated with likeability, while convergence of peak F0 height negatively correlated.</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Romantic Attractiveness</a:t>
            </a:r>
            <a:endParaRPr/>
          </a:p>
        </p:txBody>
      </p:sp>
      <p:sp>
        <p:nvSpPr>
          <p:cNvPr id="457" name="Google Shape;457;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Romantic attraction is incredibly complicated.</a:t>
            </a:r>
            <a:endParaRPr/>
          </a:p>
          <a:p>
            <a:pPr indent="0" lvl="0" marL="0" rtl="0" algn="l">
              <a:spcBef>
                <a:spcPts val="1600"/>
              </a:spcBef>
              <a:spcAft>
                <a:spcPts val="0"/>
              </a:spcAft>
              <a:buNone/>
            </a:pPr>
            <a:r>
              <a:rPr lang="en"/>
              <a:t>Suggestions that the vocal traits communicate or reinforce attractive physical traits. Attractive physical traits </a:t>
            </a:r>
            <a:r>
              <a:rPr i="1" lang="en"/>
              <a:t>might</a:t>
            </a:r>
            <a:r>
              <a:rPr lang="en"/>
              <a:t> be evolutionarily advantageous.</a:t>
            </a:r>
            <a:endParaRPr/>
          </a:p>
          <a:p>
            <a:pPr indent="0" lvl="0" marL="0" rtl="0" algn="l">
              <a:spcBef>
                <a:spcPts val="1600"/>
              </a:spcBef>
              <a:spcAft>
                <a:spcPts val="0"/>
              </a:spcAft>
              <a:buNone/>
            </a:pPr>
            <a:r>
              <a:rPr lang="en"/>
              <a:t>Collins and Missing 2003 found broad agreement on 1) which female faces were attractive 2) which female voices were attractive and 3) that attractive voices belonged to attractive faces. (This is found in male faces and voices by Saxton et al. 2016)</a:t>
            </a:r>
            <a:endParaRPr/>
          </a:p>
          <a:p>
            <a:pPr indent="0" lvl="0" marL="0" rtl="0" algn="l">
              <a:spcBef>
                <a:spcPts val="1600"/>
              </a:spcBef>
              <a:spcAft>
                <a:spcPts val="0"/>
              </a:spcAft>
              <a:buNone/>
            </a:pPr>
            <a:r>
              <a:rPr lang="en"/>
              <a:t>Young and small female voices were high pitched while taller women have narrower formant distribution. Men tend to find high pitched voices attractive.</a:t>
            </a:r>
            <a:endParaRPr/>
          </a:p>
          <a:p>
            <a:pPr indent="0" lvl="0" marL="0" rtl="0" algn="l">
              <a:spcBef>
                <a:spcPts val="1600"/>
              </a:spcBef>
              <a:spcAft>
                <a:spcPts val="1600"/>
              </a:spcAft>
              <a:buNone/>
            </a:pPr>
            <a:r>
              <a:rPr lang="en"/>
              <a:t>Women tend to find lower-pitched male voices to be attractive.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making the voice attractive?</a:t>
            </a:r>
            <a:endParaRPr/>
          </a:p>
        </p:txBody>
      </p:sp>
      <p:sp>
        <p:nvSpPr>
          <p:cNvPr id="463" name="Google Shape;463;p7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voice may be communicating and age, height and weight.</a:t>
            </a:r>
            <a:endParaRPr/>
          </a:p>
          <a:p>
            <a:pPr indent="0" lvl="0" marL="0" rtl="0" algn="l">
              <a:spcBef>
                <a:spcPts val="1600"/>
              </a:spcBef>
              <a:spcAft>
                <a:spcPts val="0"/>
              </a:spcAft>
              <a:buClr>
                <a:schemeClr val="dk1"/>
              </a:buClr>
              <a:buSzPts val="1100"/>
              <a:buFont typeface="Arial"/>
              <a:buNone/>
            </a:pPr>
            <a:r>
              <a:rPr lang="en"/>
              <a:t>Bruckert et al (2006) low-frequency formants correlate with age, height and weight.  However, female listeners were unable to use this information to assess this information from male speech.</a:t>
            </a:r>
            <a:endParaRPr/>
          </a:p>
          <a:p>
            <a:pPr indent="0" lvl="0" marL="0" rtl="0" algn="l">
              <a:spcBef>
                <a:spcPts val="1600"/>
              </a:spcBef>
              <a:spcAft>
                <a:spcPts val="0"/>
              </a:spcAft>
              <a:buNone/>
            </a:pPr>
            <a:r>
              <a:rPr lang="en"/>
              <a:t>Gonzalez (2006) found pitch reveals very little about body size, but listeners think it does (Babel et al 2011).</a:t>
            </a:r>
            <a:endParaRPr/>
          </a:p>
          <a:p>
            <a:pPr indent="0" lvl="0" marL="0" rtl="0" algn="l">
              <a:spcBef>
                <a:spcPts val="1600"/>
              </a:spcBef>
              <a:spcAft>
                <a:spcPts val="1600"/>
              </a:spcAft>
              <a:buNone/>
            </a:pPr>
            <a:r>
              <a:rPr lang="en"/>
              <a:t>However, low pitch and high speaking rate seem to be consistent correlates in attractive male voices (Quene et al 2016)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Male attractiveness by heterosexual women and homosexual men</a:t>
            </a:r>
            <a:endParaRPr/>
          </a:p>
        </p:txBody>
      </p:sp>
      <p:sp>
        <p:nvSpPr>
          <p:cNvPr id="469" name="Google Shape;469;p72"/>
          <p:cNvSpPr txBox="1"/>
          <p:nvPr>
            <p:ph idx="1" type="body"/>
          </p:nvPr>
        </p:nvSpPr>
        <p:spPr>
          <a:xfrm>
            <a:off x="311700" y="1389300"/>
            <a:ext cx="8520600" cy="317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Valentová et al. (2013) investigated ratings of </a:t>
            </a:r>
            <a:r>
              <a:rPr i="1" lang="en"/>
              <a:t>attractiveness</a:t>
            </a:r>
            <a:r>
              <a:rPr lang="en"/>
              <a:t> and </a:t>
            </a:r>
            <a:r>
              <a:rPr i="1" lang="en"/>
              <a:t>masculinity</a:t>
            </a:r>
            <a:r>
              <a:rPr lang="en"/>
              <a:t> in male faces and voices by homoseuxual men and heterosexual women.</a:t>
            </a:r>
            <a:endParaRPr/>
          </a:p>
          <a:p>
            <a:pPr indent="0" lvl="0" marL="0" rtl="0" algn="l">
              <a:spcBef>
                <a:spcPts val="1600"/>
              </a:spcBef>
              <a:spcAft>
                <a:spcPts val="0"/>
              </a:spcAft>
              <a:buNone/>
            </a:pPr>
            <a:r>
              <a:rPr lang="en"/>
              <a:t>No consistent preference for </a:t>
            </a:r>
            <a:r>
              <a:rPr i="1" lang="en"/>
              <a:t>masculine </a:t>
            </a:r>
            <a:r>
              <a:rPr lang="en"/>
              <a:t>faces.</a:t>
            </a:r>
            <a:endParaRPr/>
          </a:p>
          <a:p>
            <a:pPr indent="0" lvl="0" marL="0" rtl="0" algn="l">
              <a:spcBef>
                <a:spcPts val="1600"/>
              </a:spcBef>
              <a:spcAft>
                <a:spcPts val="0"/>
              </a:spcAft>
              <a:buNone/>
            </a:pPr>
            <a:r>
              <a:rPr lang="en"/>
              <a:t>Preference for </a:t>
            </a:r>
            <a:r>
              <a:rPr i="1" lang="en"/>
              <a:t>masculine</a:t>
            </a:r>
            <a:r>
              <a:rPr lang="en"/>
              <a:t> voices only in single homosexual men and coupled heterosexual women.</a:t>
            </a:r>
            <a:endParaRPr/>
          </a:p>
          <a:p>
            <a:pPr indent="0" lvl="0" marL="0" rtl="0" algn="l">
              <a:spcBef>
                <a:spcPts val="1600"/>
              </a:spcBef>
              <a:spcAft>
                <a:spcPts val="0"/>
              </a:spcAft>
              <a:buNone/>
            </a:pPr>
            <a:r>
              <a:rPr lang="en"/>
              <a:t>Homosexual men who considered themselves to be more masculine prefered more masculine voices, but more feminine faces.</a:t>
            </a:r>
            <a:endParaRPr/>
          </a:p>
          <a:p>
            <a:pPr indent="0" lvl="0" marL="0" rtl="0" algn="l">
              <a:spcBef>
                <a:spcPts val="1600"/>
              </a:spcBef>
              <a:spcAft>
                <a:spcPts val="0"/>
              </a:spcAft>
              <a:buNone/>
            </a:pPr>
            <a:r>
              <a:rPr lang="en"/>
              <a:t>Highlights the complexity in this space by considering relationship status, </a:t>
            </a:r>
            <a:endParaRPr/>
          </a:p>
          <a:p>
            <a:pPr indent="0" lvl="0" marL="0" rtl="0" algn="l">
              <a:spcBef>
                <a:spcPts val="1600"/>
              </a:spcBef>
              <a:spcAft>
                <a:spcPts val="16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Communication </a:t>
            </a:r>
            <a:r>
              <a:rPr b="1" lang="en"/>
              <a:t>toward</a:t>
            </a:r>
            <a:r>
              <a:rPr lang="en"/>
              <a:t> attractive people</a:t>
            </a:r>
            <a:endParaRPr/>
          </a:p>
        </p:txBody>
      </p:sp>
      <p:sp>
        <p:nvSpPr>
          <p:cNvPr id="475" name="Google Shape;475;p7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Leongomez et al. (2014) used a </a:t>
            </a:r>
            <a:r>
              <a:rPr b="1" lang="en"/>
              <a:t>video dating</a:t>
            </a:r>
            <a:r>
              <a:rPr lang="en"/>
              <a:t> scenario to investigate how people speak to people they find attractive in Czech and English. They also investigated how the presence of attractive competitor videos impact speech.</a:t>
            </a:r>
            <a:endParaRPr/>
          </a:p>
          <a:p>
            <a:pPr indent="0" lvl="0" marL="0" rtl="0" algn="l">
              <a:spcBef>
                <a:spcPts val="1600"/>
              </a:spcBef>
              <a:spcAft>
                <a:spcPts val="0"/>
              </a:spcAft>
              <a:buNone/>
            </a:pPr>
            <a:r>
              <a:rPr lang="en"/>
              <a:t>Male F0 varied most in speech toward attractive women.  Minimum F0 was also lowered.</a:t>
            </a:r>
            <a:endParaRPr/>
          </a:p>
          <a:p>
            <a:pPr indent="0" lvl="0" marL="0" rtl="0" algn="l">
              <a:spcBef>
                <a:spcPts val="1600"/>
              </a:spcBef>
              <a:spcAft>
                <a:spcPts val="0"/>
              </a:spcAft>
              <a:buNone/>
            </a:pPr>
            <a:r>
              <a:rPr lang="en"/>
              <a:t>Female F0 varied most in response to attractive competitors.</a:t>
            </a:r>
            <a:endParaRPr/>
          </a:p>
          <a:p>
            <a:pPr indent="0" lvl="0" marL="0" rtl="0" algn="l">
              <a:spcBef>
                <a:spcPts val="1600"/>
              </a:spcBef>
              <a:spcAft>
                <a:spcPts val="1600"/>
              </a:spcAft>
              <a:buNone/>
            </a:pPr>
            <a:r>
              <a:rPr lang="en"/>
              <a:t>Speech directed </a:t>
            </a:r>
            <a:r>
              <a:rPr b="1" lang="en"/>
              <a:t>toward</a:t>
            </a:r>
            <a:r>
              <a:rPr lang="en"/>
              <a:t> attractive speakers was itself considered more attractive.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Speed Dating</a:t>
            </a:r>
            <a:endParaRPr/>
          </a:p>
        </p:txBody>
      </p:sp>
      <p:sp>
        <p:nvSpPr>
          <p:cNvPr id="481" name="Google Shape;481;p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McFarland et al. (2013) describe a very comprehensive collection and analysis of (5 min) speed-dating conversations. </a:t>
            </a:r>
            <a:endParaRPr/>
          </a:p>
          <a:p>
            <a:pPr indent="0" lvl="0" marL="0" rtl="0" algn="l">
              <a:spcBef>
                <a:spcPts val="1600"/>
              </a:spcBef>
              <a:spcAft>
                <a:spcPts val="0"/>
              </a:spcAft>
              <a:buNone/>
            </a:pPr>
            <a:r>
              <a:rPr lang="en"/>
              <a:t>Male partners who were interested in their partner demonstrated laughter, varied loudness and reduced pitch variance.  </a:t>
            </a:r>
            <a:endParaRPr/>
          </a:p>
          <a:p>
            <a:pPr indent="0" lvl="0" marL="0" rtl="0" algn="l">
              <a:spcBef>
                <a:spcPts val="1600"/>
              </a:spcBef>
              <a:spcAft>
                <a:spcPts val="0"/>
              </a:spcAft>
              <a:buNone/>
            </a:pPr>
            <a:r>
              <a:rPr lang="en"/>
              <a:t>Female participants raise and vary their pitch, speak softer and took shorter turns. Female participants also described more interest when their partners interrupted them more frequently.</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609600" y="266700"/>
            <a:ext cx="7772400" cy="6954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a:t>Why Study Charismatic Speech?</a:t>
            </a:r>
            <a:endParaRPr/>
          </a:p>
        </p:txBody>
      </p:sp>
      <p:sp>
        <p:nvSpPr>
          <p:cNvPr id="126" name="Google Shape;126;p21"/>
          <p:cNvSpPr txBox="1"/>
          <p:nvPr>
            <p:ph idx="1" type="body"/>
          </p:nvPr>
        </p:nvSpPr>
        <p:spPr>
          <a:xfrm>
            <a:off x="685800" y="1409700"/>
            <a:ext cx="7772400" cy="2705100"/>
          </a:xfrm>
          <a:prstGeom prst="rect">
            <a:avLst/>
          </a:prstGeom>
          <a:noFill/>
          <a:ln>
            <a:noFill/>
          </a:ln>
        </p:spPr>
        <p:txBody>
          <a:bodyPr anchorCtr="0" anchor="t" bIns="34275" lIns="68575" spcFirstLastPara="1" rIns="68575" wrap="square" tIns="34275">
            <a:noAutofit/>
          </a:bodyPr>
          <a:lstStyle/>
          <a:p>
            <a:pPr indent="-247650" lvl="0" marL="254000" rtl="0" algn="l">
              <a:spcBef>
                <a:spcPts val="0"/>
              </a:spcBef>
              <a:spcAft>
                <a:spcPts val="0"/>
              </a:spcAft>
              <a:buClr>
                <a:schemeClr val="dk1"/>
              </a:buClr>
              <a:buSzPts val="2100"/>
              <a:buFont typeface="Times New Roman"/>
              <a:buChar char="●"/>
            </a:pPr>
            <a:r>
              <a:rPr lang="en"/>
              <a:t>Speech that leads listeners to </a:t>
            </a:r>
            <a:r>
              <a:rPr lang="en">
                <a:solidFill>
                  <a:srgbClr val="0070C0"/>
                </a:solidFill>
              </a:rPr>
              <a:t>perceive the speaker as charismatic </a:t>
            </a:r>
            <a:r>
              <a:rPr lang="en"/>
              <a:t>can be </a:t>
            </a:r>
            <a:r>
              <a:rPr lang="en">
                <a:solidFill>
                  <a:srgbClr val="FF0000"/>
                </a:solidFill>
              </a:rPr>
              <a:t>useful for</a:t>
            </a:r>
            <a:endParaRPr/>
          </a:p>
          <a:p>
            <a:pPr indent="-215900" lvl="1" marL="558800" rtl="0" algn="l">
              <a:spcBef>
                <a:spcPts val="400"/>
              </a:spcBef>
              <a:spcAft>
                <a:spcPts val="0"/>
              </a:spcAft>
              <a:buClr>
                <a:schemeClr val="dk1"/>
              </a:buClr>
              <a:buSzPts val="1800"/>
              <a:buFont typeface="Times New Roman"/>
              <a:buChar char="○"/>
            </a:pPr>
            <a:r>
              <a:rPr lang="en"/>
              <a:t>Creating </a:t>
            </a:r>
            <a:r>
              <a:rPr lang="en">
                <a:solidFill>
                  <a:srgbClr val="FF0000"/>
                </a:solidFill>
              </a:rPr>
              <a:t>more effective text-to-speech synthesis </a:t>
            </a:r>
            <a:r>
              <a:rPr lang="en"/>
              <a:t>(ads, games)</a:t>
            </a:r>
            <a:endParaRPr/>
          </a:p>
          <a:p>
            <a:pPr indent="-215900" lvl="1" marL="558800" rtl="0" algn="l">
              <a:spcBef>
                <a:spcPts val="400"/>
              </a:spcBef>
              <a:spcAft>
                <a:spcPts val="0"/>
              </a:spcAft>
              <a:buClr>
                <a:schemeClr val="dk1"/>
              </a:buClr>
              <a:buSzPts val="1800"/>
              <a:buFont typeface="Times New Roman"/>
              <a:buChar char="○"/>
            </a:pPr>
            <a:r>
              <a:rPr lang="en"/>
              <a:t>Understanding </a:t>
            </a:r>
            <a:r>
              <a:rPr lang="en">
                <a:solidFill>
                  <a:srgbClr val="FF0000"/>
                </a:solidFill>
              </a:rPr>
              <a:t>election results, radicalization </a:t>
            </a:r>
            <a:r>
              <a:rPr lang="en"/>
              <a:t>efforts on social media </a:t>
            </a:r>
            <a:endParaRPr/>
          </a:p>
          <a:p>
            <a:pPr indent="-215900" lvl="1" marL="558800" rtl="0" algn="l">
              <a:spcBef>
                <a:spcPts val="400"/>
              </a:spcBef>
              <a:spcAft>
                <a:spcPts val="0"/>
              </a:spcAft>
              <a:buClr>
                <a:srgbClr val="FF0000"/>
              </a:buClr>
              <a:buSzPts val="1800"/>
              <a:buFont typeface="Times New Roman"/>
              <a:buChar char="○"/>
            </a:pPr>
            <a:r>
              <a:rPr lang="en">
                <a:solidFill>
                  <a:srgbClr val="FF0000"/>
                </a:solidFill>
              </a:rPr>
              <a:t>Helping speakers to improve </a:t>
            </a:r>
            <a:r>
              <a:rPr lang="en"/>
              <a:t>their own speech production by sounding more charismatic</a:t>
            </a:r>
            <a:endParaRPr/>
          </a:p>
          <a:p>
            <a:pPr indent="-215900" lvl="1" marL="558800" rtl="0" algn="l">
              <a:spcBef>
                <a:spcPts val="400"/>
              </a:spcBef>
              <a:spcAft>
                <a:spcPts val="0"/>
              </a:spcAft>
              <a:buClr>
                <a:schemeClr val="dk1"/>
              </a:buClr>
              <a:buSzPts val="1800"/>
              <a:buFont typeface="Times New Roman"/>
              <a:buChar char="○"/>
            </a:pPr>
            <a:r>
              <a:rPr lang="en"/>
              <a:t>…</a:t>
            </a:r>
            <a:endParaRPr/>
          </a:p>
        </p:txBody>
      </p:sp>
      <p:sp>
        <p:nvSpPr>
          <p:cNvPr id="127" name="Google Shape;127;p21"/>
          <p:cNvSpPr txBox="1"/>
          <p:nvPr>
            <p:ph idx="12" type="sldNum"/>
          </p:nvPr>
        </p:nvSpPr>
        <p:spPr>
          <a:xfrm>
            <a:off x="6553200" y="4686300"/>
            <a:ext cx="1905000" cy="342900"/>
          </a:xfrm>
          <a:prstGeom prst="rect">
            <a:avLst/>
          </a:prstGeom>
          <a:noFill/>
          <a:ln>
            <a:noFill/>
          </a:ln>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Entrainment in Speed Dating</a:t>
            </a:r>
            <a:endParaRPr/>
          </a:p>
        </p:txBody>
      </p:sp>
      <p:sp>
        <p:nvSpPr>
          <p:cNvPr id="487" name="Google Shape;487;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McFarland et al. (2013) speakers who expressed mutual interest “mimicked” each other’s rate of speech, use of function words and laughter.</a:t>
            </a:r>
            <a:endParaRPr/>
          </a:p>
          <a:p>
            <a:pPr indent="0" lvl="0" marL="0" rtl="0" algn="l">
              <a:spcBef>
                <a:spcPts val="1600"/>
              </a:spcBef>
              <a:spcAft>
                <a:spcPts val="0"/>
              </a:spcAft>
              <a:buClr>
                <a:schemeClr val="dk1"/>
              </a:buClr>
              <a:buSzPts val="1100"/>
              <a:buFont typeface="Arial"/>
              <a:buNone/>
            </a:pPr>
            <a:r>
              <a:rPr lang="en"/>
              <a:t>In a separate speed-dating study, </a:t>
            </a:r>
            <a:r>
              <a:rPr lang="en"/>
              <a:t>Michalsky and Schoormann (2017) speakers entrain in pitch register and range over time, but this is stronger by how attractive they find the subject. A follow-up study (2018) showed that attractive male voices are not just low but low in the speaker’s pitch range, and that attractive female voices are not just high, but high in the speaker’s pitch range.</a:t>
            </a:r>
            <a:endParaRPr/>
          </a:p>
          <a:p>
            <a:pPr indent="0" lvl="0" marL="0" rtl="0" algn="l">
              <a:spcBef>
                <a:spcPts val="1600"/>
              </a:spcBef>
              <a:spcAft>
                <a:spcPts val="160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Flirting</a:t>
            </a:r>
            <a:endParaRPr/>
          </a:p>
        </p:txBody>
      </p:sp>
      <p:sp>
        <p:nvSpPr>
          <p:cNvPr id="493" name="Google Shape;493;p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speaker is attractive”</a:t>
            </a:r>
            <a:br>
              <a:rPr lang="en"/>
            </a:br>
            <a:r>
              <a:rPr lang="en"/>
              <a:t>vs. </a:t>
            </a:r>
            <a:br>
              <a:rPr lang="en"/>
            </a:br>
            <a:r>
              <a:rPr lang="en"/>
              <a:t>“The speaker finds their speaking partner attractive”</a:t>
            </a:r>
            <a:endParaRPr/>
          </a:p>
          <a:p>
            <a:pPr indent="0" lvl="0" marL="0" rtl="0" algn="l">
              <a:spcBef>
                <a:spcPts val="1600"/>
              </a:spcBef>
              <a:spcAft>
                <a:spcPts val="0"/>
              </a:spcAft>
              <a:buNone/>
            </a:pPr>
            <a:r>
              <a:rPr lang="en"/>
              <a:t>Speed dating experiments have enabled researchers to study flirtatious behavior by asking participants “are you attracted to your partner” and “do you think your partner was flirting with you”.</a:t>
            </a:r>
            <a:endParaRPr/>
          </a:p>
          <a:p>
            <a:pPr indent="0" lvl="0" marL="0" rtl="0" algn="l">
              <a:spcBef>
                <a:spcPts val="1600"/>
              </a:spcBef>
              <a:spcAft>
                <a:spcPts val="0"/>
              </a:spcAft>
              <a:buNone/>
            </a:pPr>
            <a:r>
              <a:rPr lang="en"/>
              <a:t>Both men and women who are considered to be flirting spoke spoke faster and with higher pitch. Men also speak more quietly. (Jurafsky et al. 2009)</a:t>
            </a:r>
            <a:endParaRPr/>
          </a:p>
          <a:p>
            <a:pPr indent="0" lvl="0" marL="0" rtl="0" algn="l">
              <a:spcBef>
                <a:spcPts val="1600"/>
              </a:spcBef>
              <a:spcAft>
                <a:spcPts val="16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People are bad at this: the asymmetry of flirting</a:t>
            </a:r>
            <a:endParaRPr/>
          </a:p>
        </p:txBody>
      </p:sp>
      <p:sp>
        <p:nvSpPr>
          <p:cNvPr id="499" name="Google Shape;499;p7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features that are used in the </a:t>
            </a:r>
            <a:r>
              <a:rPr b="1" lang="en"/>
              <a:t>perception</a:t>
            </a:r>
            <a:r>
              <a:rPr lang="en"/>
              <a:t> of flirting that are not used in the </a:t>
            </a:r>
            <a:r>
              <a:rPr b="1" lang="en"/>
              <a:t>expression</a:t>
            </a:r>
            <a:r>
              <a:rPr lang="en"/>
              <a:t> of flirting.</a:t>
            </a:r>
            <a:endParaRPr/>
          </a:p>
          <a:p>
            <a:pPr indent="0" lvl="0" marL="0" rtl="0" algn="l">
              <a:spcBef>
                <a:spcPts val="1600"/>
              </a:spcBef>
              <a:spcAft>
                <a:spcPts val="0"/>
              </a:spcAft>
              <a:buNone/>
            </a:pPr>
            <a:r>
              <a:rPr lang="en"/>
              <a:t>Men are perceived to flirt when the overlap less and use fewer “appreciations”.  These are not used by men who are flirting.</a:t>
            </a:r>
            <a:endParaRPr/>
          </a:p>
          <a:p>
            <a:pPr indent="0" lvl="0" marL="0" rtl="0" algn="l">
              <a:spcBef>
                <a:spcPts val="1600"/>
              </a:spcBef>
              <a:spcAft>
                <a:spcPts val="0"/>
              </a:spcAft>
              <a:buNone/>
            </a:pPr>
            <a:r>
              <a:rPr lang="en"/>
              <a:t>Speaking rate is a stronger indicator of a perception of flirting than the performance of flirting.</a:t>
            </a:r>
            <a:endParaRPr/>
          </a:p>
          <a:p>
            <a:pPr indent="0" lvl="0" marL="0" rtl="0" algn="l">
              <a:spcBef>
                <a:spcPts val="1600"/>
              </a:spcBef>
              <a:spcAft>
                <a:spcPts val="1600"/>
              </a:spcAft>
              <a:buNone/>
            </a:pPr>
            <a:r>
              <a:rPr lang="en"/>
              <a:t>Laughter, taking fewer longer turns and asking repair questions are indicators of women intending to flirt, but are not perceived as flirtatious.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a:t>
            </a:r>
            <a:endParaRPr/>
          </a:p>
        </p:txBody>
      </p:sp>
      <p:sp>
        <p:nvSpPr>
          <p:cNvPr id="505" name="Google Shape;505;p7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u="sng"/>
              <a:t>Political Charisma</a:t>
            </a:r>
            <a:r>
              <a:rPr lang="en" sz="1600"/>
              <a:t>     </a:t>
            </a:r>
            <a:r>
              <a:rPr lang="en" sz="1600" u="sng"/>
              <a:t>Business Charisma</a:t>
            </a:r>
            <a:r>
              <a:rPr lang="en" sz="1600"/>
              <a:t>     </a:t>
            </a:r>
            <a:r>
              <a:rPr lang="en" sz="1600" u="sng"/>
              <a:t>Trust</a:t>
            </a:r>
            <a:r>
              <a:rPr lang="en" sz="1600"/>
              <a:t>     </a:t>
            </a:r>
            <a:r>
              <a:rPr lang="en" sz="1600" u="sng"/>
              <a:t>Likeability</a:t>
            </a:r>
            <a:r>
              <a:rPr lang="en" sz="1600"/>
              <a:t>     </a:t>
            </a:r>
            <a:r>
              <a:rPr lang="en" sz="1600" u="sng"/>
              <a:t>Romantic Attractiveness</a:t>
            </a:r>
            <a:endParaRPr sz="1600" u="sng"/>
          </a:p>
          <a:p>
            <a:pPr indent="0" lvl="0" marL="0" rtl="0" algn="l">
              <a:spcBef>
                <a:spcPts val="1600"/>
              </a:spcBef>
              <a:spcAft>
                <a:spcPts val="0"/>
              </a:spcAft>
              <a:buNone/>
            </a:pPr>
            <a:r>
              <a:rPr lang="en" sz="1600"/>
              <a:t>There are some findings on all of these.  They tend to be very broad.</a:t>
            </a:r>
            <a:endParaRPr sz="1600"/>
          </a:p>
          <a:p>
            <a:pPr indent="0" lvl="0" marL="0" rtl="0" algn="l">
              <a:spcBef>
                <a:spcPts val="1600"/>
              </a:spcBef>
              <a:spcAft>
                <a:spcPts val="0"/>
              </a:spcAft>
              <a:buNone/>
            </a:pPr>
            <a:r>
              <a:rPr lang="en" sz="1600"/>
              <a:t>Dynamism in political charisma.</a:t>
            </a:r>
            <a:endParaRPr sz="1600"/>
          </a:p>
          <a:p>
            <a:pPr indent="0" lvl="0" marL="0" rtl="0" algn="l">
              <a:spcBef>
                <a:spcPts val="1600"/>
              </a:spcBef>
              <a:spcAft>
                <a:spcPts val="0"/>
              </a:spcAft>
              <a:buNone/>
            </a:pPr>
            <a:r>
              <a:rPr lang="en" sz="1600"/>
              <a:t>Dynamism with intelligibility for business charisma.</a:t>
            </a:r>
            <a:endParaRPr sz="1600"/>
          </a:p>
          <a:p>
            <a:pPr indent="0" lvl="0" marL="0" rtl="0" algn="l">
              <a:spcBef>
                <a:spcPts val="1600"/>
              </a:spcBef>
              <a:spcAft>
                <a:spcPts val="0"/>
              </a:spcAft>
              <a:buNone/>
            </a:pPr>
            <a:r>
              <a:rPr lang="en" sz="1600"/>
              <a:t>Trust is associated with relatively fast speech.</a:t>
            </a:r>
            <a:endParaRPr sz="1600"/>
          </a:p>
          <a:p>
            <a:pPr indent="0" lvl="0" marL="0" rtl="0" algn="l">
              <a:spcBef>
                <a:spcPts val="1600"/>
              </a:spcBef>
              <a:spcAft>
                <a:spcPts val="0"/>
              </a:spcAft>
              <a:buNone/>
            </a:pPr>
            <a:r>
              <a:rPr lang="en" sz="1600"/>
              <a:t>Clear enunciation is likeable.</a:t>
            </a:r>
            <a:endParaRPr sz="1600"/>
          </a:p>
          <a:p>
            <a:pPr indent="0" lvl="0" marL="0" rtl="0" algn="l">
              <a:spcBef>
                <a:spcPts val="1600"/>
              </a:spcBef>
              <a:spcAft>
                <a:spcPts val="1600"/>
              </a:spcAft>
              <a:buNone/>
            </a:pPr>
            <a:r>
              <a:rPr lang="en" sz="1600"/>
              <a:t>Male voices with lower pitch and greater formant dispersion are attractive while attractive female voices have higher pitch and are breathier.</a:t>
            </a:r>
            <a:endParaRPr sz="16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a:t>
            </a:r>
            <a:endParaRPr/>
          </a:p>
        </p:txBody>
      </p:sp>
      <p:sp>
        <p:nvSpPr>
          <p:cNvPr id="511" name="Google Shape;511;p7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Increase understanding of how listener characteristics impact </a:t>
            </a:r>
            <a:br>
              <a:rPr lang="en"/>
            </a:br>
            <a:r>
              <a:rPr lang="en"/>
              <a:t>perceptions of attraction.</a:t>
            </a:r>
            <a:endParaRPr/>
          </a:p>
          <a:p>
            <a:pPr indent="0" lvl="0" marL="0" rtl="0" algn="ctr">
              <a:spcBef>
                <a:spcPts val="1600"/>
              </a:spcBef>
              <a:spcAft>
                <a:spcPts val="0"/>
              </a:spcAft>
              <a:buNone/>
            </a:pPr>
            <a:r>
              <a:rPr lang="en"/>
              <a:t>Investigate the intersection of these types of attraction.</a:t>
            </a:r>
            <a:endParaRPr/>
          </a:p>
          <a:p>
            <a:pPr indent="0" lvl="0" marL="0" rtl="0" algn="ctr">
              <a:spcBef>
                <a:spcPts val="1600"/>
              </a:spcBef>
              <a:spcAft>
                <a:spcPts val="0"/>
              </a:spcAft>
              <a:buNone/>
            </a:pPr>
            <a:r>
              <a:rPr lang="en"/>
              <a:t>Disentangle inherent and performative qualities of the voice. </a:t>
            </a:r>
            <a:endParaRPr/>
          </a:p>
          <a:p>
            <a:pPr indent="0" lvl="0" marL="0" rtl="0" algn="ctr">
              <a:spcBef>
                <a:spcPts val="1600"/>
              </a:spcBef>
              <a:spcAft>
                <a:spcPts val="0"/>
              </a:spcAft>
              <a:buNone/>
            </a:pPr>
            <a:r>
              <a:rPr lang="en"/>
              <a:t>Study women in political and business contexts.</a:t>
            </a:r>
            <a:endParaRPr/>
          </a:p>
          <a:p>
            <a:pPr indent="0" lvl="0" marL="0" rtl="0" algn="ctr">
              <a:spcBef>
                <a:spcPts val="1600"/>
              </a:spcBef>
              <a:spcAft>
                <a:spcPts val="0"/>
              </a:spcAft>
              <a:buNone/>
            </a:pPr>
            <a:r>
              <a:rPr lang="en"/>
              <a:t>Study romantic attractiveness in subjects that are not heterosexual &amp; cisgender</a:t>
            </a:r>
            <a:endParaRPr/>
          </a:p>
          <a:p>
            <a:pPr indent="0" lvl="0" marL="457200" rtl="0" algn="ctr">
              <a:spcBef>
                <a:spcPts val="1600"/>
              </a:spcBef>
              <a:spcAft>
                <a:spcPts val="0"/>
              </a:spcAft>
              <a:buNone/>
            </a:pPr>
            <a:r>
              <a:rPr b="1" lang="en"/>
              <a:t>- </a:t>
            </a:r>
            <a:r>
              <a:rPr b="1" lang="en"/>
              <a:t>Questions? -</a:t>
            </a:r>
            <a:endParaRPr b="1"/>
          </a:p>
          <a:p>
            <a:pPr indent="0" lvl="0" marL="0" rtl="0" algn="ctr">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Political Attractiveness</a:t>
            </a:r>
            <a:endParaRPr/>
          </a:p>
        </p:txBody>
      </p:sp>
      <p:sp>
        <p:nvSpPr>
          <p:cNvPr id="133" name="Google Shape;13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Charisma: The ability to </a:t>
            </a:r>
            <a:r>
              <a:rPr lang="en">
                <a:solidFill>
                  <a:srgbClr val="FF0000"/>
                </a:solidFill>
              </a:rPr>
              <a:t>persuade</a:t>
            </a:r>
            <a:r>
              <a:rPr lang="en"/>
              <a:t> and </a:t>
            </a:r>
            <a:r>
              <a:rPr lang="en">
                <a:solidFill>
                  <a:srgbClr val="FF0000"/>
                </a:solidFill>
              </a:rPr>
              <a:t>command authority</a:t>
            </a:r>
            <a:r>
              <a:rPr lang="en"/>
              <a:t> by virtue of </a:t>
            </a:r>
            <a:br>
              <a:rPr lang="en"/>
            </a:br>
            <a:r>
              <a:rPr lang="en"/>
              <a:t>	</a:t>
            </a:r>
            <a:r>
              <a:rPr lang="en">
                <a:solidFill>
                  <a:srgbClr val="FF0000"/>
                </a:solidFill>
              </a:rPr>
              <a:t>personal qualities</a:t>
            </a:r>
            <a:r>
              <a:rPr lang="en"/>
              <a:t> rather than formal institutional structures (Weber, 1947)</a:t>
            </a:r>
            <a:endParaRPr/>
          </a:p>
          <a:p>
            <a:pPr indent="0" lvl="0" marL="0" rtl="0" algn="l">
              <a:spcBef>
                <a:spcPts val="1600"/>
              </a:spcBef>
              <a:spcAft>
                <a:spcPts val="0"/>
              </a:spcAft>
              <a:buNone/>
            </a:pPr>
            <a:r>
              <a:rPr lang="en"/>
              <a:t>Even individuals who rise to power through formal structures (like elections) are generally understood to display </a:t>
            </a:r>
            <a:r>
              <a:rPr i="1" lang="en"/>
              <a:t>charismatic </a:t>
            </a:r>
            <a:r>
              <a:rPr lang="en"/>
              <a:t>behavior.</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Julia just summarized significant results on vocal correlates of </a:t>
            </a:r>
            <a:br>
              <a:rPr lang="en"/>
            </a:br>
            <a:r>
              <a:rPr lang="en"/>
              <a:t>Political Attractiveness (Charisma)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Charisma</a:t>
            </a:r>
            <a:endParaRPr/>
          </a:p>
        </p:txBody>
      </p:sp>
      <p:sp>
        <p:nvSpPr>
          <p:cNvPr id="139" name="Google Shape;139;p23"/>
          <p:cNvSpPr txBox="1"/>
          <p:nvPr>
            <p:ph idx="1" type="body"/>
          </p:nvPr>
        </p:nvSpPr>
        <p:spPr>
          <a:xfrm>
            <a:off x="311700" y="1152475"/>
            <a:ext cx="6200100" cy="35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Rosenberg and Hirschberg (2005, 2008) asked participants for each stimuli: The speaker is {charismatic, angry, spontaneous, passionate, desperate, confident, accusatory, boring, threatening, informative, intense, enthusiastic, persuasive,charming, powerful, ordinary, tough, friendly, knowledgeable,trustworthy, intelligent, believable, convincing, reasonable} and “the speaker’s message is clear” and “ I agree with the speaker”.</a:t>
            </a:r>
            <a:endParaRPr/>
          </a:p>
          <a:p>
            <a:pPr indent="0" lvl="0" marL="0" rtl="0" algn="l">
              <a:spcBef>
                <a:spcPts val="1600"/>
              </a:spcBef>
              <a:spcAft>
                <a:spcPts val="1600"/>
              </a:spcAft>
              <a:buNone/>
            </a:pPr>
            <a:r>
              <a:rPr lang="en"/>
              <a:t>Measure correlations with “the speaker is charismatic”</a:t>
            </a:r>
            <a:endParaRPr/>
          </a:p>
        </p:txBody>
      </p:sp>
      <p:graphicFrame>
        <p:nvGraphicFramePr>
          <p:cNvPr id="140" name="Google Shape;140;p23"/>
          <p:cNvGraphicFramePr/>
          <p:nvPr/>
        </p:nvGraphicFramePr>
        <p:xfrm>
          <a:off x="6567675" y="1369925"/>
          <a:ext cx="3000000" cy="3000000"/>
        </p:xfrm>
        <a:graphic>
          <a:graphicData uri="http://schemas.openxmlformats.org/drawingml/2006/table">
            <a:tbl>
              <a:tblPr>
                <a:noFill/>
                <a:tableStyleId>{5FA5B549-15BC-4052-B8A0-708E9135ED67}</a:tableStyleId>
              </a:tblPr>
              <a:tblGrid>
                <a:gridCol w="1162600"/>
                <a:gridCol w="1162600"/>
              </a:tblGrid>
              <a:tr h="381000">
                <a:tc>
                  <a:txBody>
                    <a:bodyPr/>
                    <a:lstStyle/>
                    <a:p>
                      <a:pPr indent="0" lvl="0" marL="0" rtl="0" algn="r">
                        <a:spcBef>
                          <a:spcPts val="0"/>
                        </a:spcBef>
                        <a:spcAft>
                          <a:spcPts val="0"/>
                        </a:spcAft>
                        <a:buNone/>
                      </a:pPr>
                      <a:r>
                        <a:rPr b="1" lang="en"/>
                        <a:t>Statement</a:t>
                      </a:r>
                      <a:endParaRPr b="1"/>
                    </a:p>
                  </a:txBody>
                  <a:tcPr marT="91425" marB="91425" marR="91425" marL="91425"/>
                </a:tc>
                <a:tc>
                  <a:txBody>
                    <a:bodyPr/>
                    <a:lstStyle/>
                    <a:p>
                      <a:pPr indent="0" lvl="0" marL="0" rtl="0" algn="l">
                        <a:spcBef>
                          <a:spcPts val="0"/>
                        </a:spcBef>
                        <a:spcAft>
                          <a:spcPts val="0"/>
                        </a:spcAft>
                        <a:buNone/>
                      </a:pPr>
                      <a:r>
                        <a:rPr b="1" lang="en"/>
                        <a:t>Kappa</a:t>
                      </a:r>
                      <a:endParaRPr b="1"/>
                    </a:p>
                  </a:txBody>
                  <a:tcPr marT="91425" marB="91425" marR="91425" marL="91425"/>
                </a:tc>
              </a:tr>
              <a:tr h="381000">
                <a:tc>
                  <a:txBody>
                    <a:bodyPr/>
                    <a:lstStyle/>
                    <a:p>
                      <a:pPr indent="0" lvl="0" marL="0" rtl="0" algn="r">
                        <a:spcBef>
                          <a:spcPts val="0"/>
                        </a:spcBef>
                        <a:spcAft>
                          <a:spcPts val="0"/>
                        </a:spcAft>
                        <a:buNone/>
                      </a:pPr>
                      <a:r>
                        <a:rPr lang="en"/>
                        <a:t>enthusiastic</a:t>
                      </a:r>
                      <a:endParaRPr/>
                    </a:p>
                  </a:txBody>
                  <a:tcPr marT="91425" marB="91425" marR="91425" marL="91425"/>
                </a:tc>
                <a:tc>
                  <a:txBody>
                    <a:bodyPr/>
                    <a:lstStyle/>
                    <a:p>
                      <a:pPr indent="0" lvl="0" marL="0" rtl="0" algn="l">
                        <a:spcBef>
                          <a:spcPts val="0"/>
                        </a:spcBef>
                        <a:spcAft>
                          <a:spcPts val="0"/>
                        </a:spcAft>
                        <a:buNone/>
                      </a:pPr>
                      <a:r>
                        <a:rPr lang="en"/>
                        <a:t>0.606</a:t>
                      </a:r>
                      <a:endParaRPr/>
                    </a:p>
                  </a:txBody>
                  <a:tcPr marT="91425" marB="91425" marR="91425" marL="91425"/>
                </a:tc>
              </a:tr>
              <a:tr h="381000">
                <a:tc>
                  <a:txBody>
                    <a:bodyPr/>
                    <a:lstStyle/>
                    <a:p>
                      <a:pPr indent="0" lvl="0" marL="0" rtl="0" algn="r">
                        <a:spcBef>
                          <a:spcPts val="0"/>
                        </a:spcBef>
                        <a:spcAft>
                          <a:spcPts val="0"/>
                        </a:spcAft>
                        <a:buNone/>
                      </a:pPr>
                      <a:r>
                        <a:rPr lang="en"/>
                        <a:t>charming</a:t>
                      </a:r>
                      <a:endParaRPr/>
                    </a:p>
                  </a:txBody>
                  <a:tcPr marT="91425" marB="91425" marR="91425" marL="91425"/>
                </a:tc>
                <a:tc>
                  <a:txBody>
                    <a:bodyPr/>
                    <a:lstStyle/>
                    <a:p>
                      <a:pPr indent="0" lvl="0" marL="0" rtl="0" algn="l">
                        <a:spcBef>
                          <a:spcPts val="0"/>
                        </a:spcBef>
                        <a:spcAft>
                          <a:spcPts val="0"/>
                        </a:spcAft>
                        <a:buNone/>
                      </a:pPr>
                      <a:r>
                        <a:rPr lang="en"/>
                        <a:t>0.602</a:t>
                      </a:r>
                      <a:endParaRPr/>
                    </a:p>
                  </a:txBody>
                  <a:tcPr marT="91425" marB="91425" marR="91425" marL="91425"/>
                </a:tc>
              </a:tr>
              <a:tr h="381000">
                <a:tc>
                  <a:txBody>
                    <a:bodyPr/>
                    <a:lstStyle/>
                    <a:p>
                      <a:pPr indent="0" lvl="0" marL="0" rtl="0" algn="r">
                        <a:spcBef>
                          <a:spcPts val="0"/>
                        </a:spcBef>
                        <a:spcAft>
                          <a:spcPts val="0"/>
                        </a:spcAft>
                        <a:buNone/>
                      </a:pPr>
                      <a:r>
                        <a:rPr lang="en"/>
                        <a:t>persuasive</a:t>
                      </a:r>
                      <a:endParaRPr/>
                    </a:p>
                  </a:txBody>
                  <a:tcPr marT="91425" marB="91425" marR="91425" marL="91425"/>
                </a:tc>
                <a:tc>
                  <a:txBody>
                    <a:bodyPr/>
                    <a:lstStyle/>
                    <a:p>
                      <a:pPr indent="0" lvl="0" marL="0" rtl="0" algn="l">
                        <a:spcBef>
                          <a:spcPts val="0"/>
                        </a:spcBef>
                        <a:spcAft>
                          <a:spcPts val="0"/>
                        </a:spcAft>
                        <a:buNone/>
                      </a:pPr>
                      <a:r>
                        <a:rPr lang="en"/>
                        <a:t>0.561</a:t>
                      </a:r>
                      <a:endParaRPr/>
                    </a:p>
                  </a:txBody>
                  <a:tcPr marT="91425" marB="91425" marR="91425" marL="91425"/>
                </a:tc>
              </a:tr>
              <a:tr h="381000">
                <a:tc>
                  <a:txBody>
                    <a:bodyPr/>
                    <a:lstStyle/>
                    <a:p>
                      <a:pPr indent="0" lvl="0" marL="0" rtl="0" algn="r">
                        <a:spcBef>
                          <a:spcPts val="0"/>
                        </a:spcBef>
                        <a:spcAft>
                          <a:spcPts val="0"/>
                        </a:spcAft>
                        <a:buNone/>
                      </a:pPr>
                      <a:r>
                        <a:rPr lang="en"/>
                        <a:t>boring</a:t>
                      </a:r>
                      <a:endParaRPr/>
                    </a:p>
                  </a:txBody>
                  <a:tcPr marT="91425" marB="91425" marR="91425" marL="91425"/>
                </a:tc>
                <a:tc>
                  <a:txBody>
                    <a:bodyPr/>
                    <a:lstStyle/>
                    <a:p>
                      <a:pPr indent="0" lvl="0" marL="0" rtl="0" algn="l">
                        <a:spcBef>
                          <a:spcPts val="0"/>
                        </a:spcBef>
                        <a:spcAft>
                          <a:spcPts val="0"/>
                        </a:spcAft>
                        <a:buNone/>
                      </a:pPr>
                      <a:r>
                        <a:rPr lang="en"/>
                        <a:t>-0.513</a:t>
                      </a:r>
                      <a:endParaRPr/>
                    </a:p>
                  </a:txBody>
                  <a:tcPr marT="91425" marB="91425" marR="91425" marL="91425"/>
                </a:tc>
              </a:tr>
              <a:tr h="381000">
                <a:tc>
                  <a:txBody>
                    <a:bodyPr/>
                    <a:lstStyle/>
                    <a:p>
                      <a:pPr indent="0" lvl="0" marL="0" rtl="0" algn="r">
                        <a:spcBef>
                          <a:spcPts val="0"/>
                        </a:spcBef>
                        <a:spcAft>
                          <a:spcPts val="0"/>
                        </a:spcAft>
                        <a:buNone/>
                      </a:pPr>
                      <a:r>
                        <a:rPr lang="en"/>
                        <a:t>passionate</a:t>
                      </a:r>
                      <a:endParaRPr/>
                    </a:p>
                  </a:txBody>
                  <a:tcPr marT="91425" marB="91425" marR="91425" marL="91425"/>
                </a:tc>
                <a:tc>
                  <a:txBody>
                    <a:bodyPr/>
                    <a:lstStyle/>
                    <a:p>
                      <a:pPr indent="0" lvl="0" marL="0" rtl="0" algn="l">
                        <a:spcBef>
                          <a:spcPts val="0"/>
                        </a:spcBef>
                        <a:spcAft>
                          <a:spcPts val="0"/>
                        </a:spcAft>
                        <a:buNone/>
                      </a:pPr>
                      <a:r>
                        <a:rPr lang="en"/>
                        <a:t>0.512</a:t>
                      </a:r>
                      <a:endParaRPr/>
                    </a:p>
                  </a:txBody>
                  <a:tcPr marT="91425" marB="91425" marR="91425" marL="91425"/>
                </a:tc>
              </a:tr>
              <a:tr h="381000">
                <a:tc>
                  <a:txBody>
                    <a:bodyPr/>
                    <a:lstStyle/>
                    <a:p>
                      <a:pPr indent="0" lvl="0" marL="0" rtl="0" algn="r">
                        <a:spcBef>
                          <a:spcPts val="0"/>
                        </a:spcBef>
                        <a:spcAft>
                          <a:spcPts val="0"/>
                        </a:spcAft>
                        <a:buNone/>
                      </a:pPr>
                      <a:r>
                        <a:rPr lang="en"/>
                        <a:t>convincing</a:t>
                      </a:r>
                      <a:endParaRPr/>
                    </a:p>
                  </a:txBody>
                  <a:tcPr marT="91425" marB="91425" marR="91425" marL="91425"/>
                </a:tc>
                <a:tc>
                  <a:txBody>
                    <a:bodyPr/>
                    <a:lstStyle/>
                    <a:p>
                      <a:pPr indent="0" lvl="0" marL="0" rtl="0" algn="l">
                        <a:spcBef>
                          <a:spcPts val="0"/>
                        </a:spcBef>
                        <a:spcAft>
                          <a:spcPts val="0"/>
                        </a:spcAft>
                        <a:buNone/>
                      </a:pPr>
                      <a:r>
                        <a:rPr lang="en"/>
                        <a:t>0.503</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Charisma</a:t>
            </a:r>
            <a:endParaRPr/>
          </a:p>
        </p:txBody>
      </p:sp>
      <p:sp>
        <p:nvSpPr>
          <p:cNvPr id="146" name="Google Shape;146;p24"/>
          <p:cNvSpPr txBox="1"/>
          <p:nvPr>
            <p:ph idx="1" type="body"/>
          </p:nvPr>
        </p:nvSpPr>
        <p:spPr>
          <a:xfrm>
            <a:off x="311700" y="923875"/>
            <a:ext cx="8520600" cy="73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Signorello et al. (2012) asked 58 French participants to provide adjectives that are consistent or inconsistent with </a:t>
            </a:r>
            <a:r>
              <a:rPr i="1" lang="en"/>
              <a:t>charisma</a:t>
            </a:r>
            <a:r>
              <a:rPr lang="en"/>
              <a:t>. Constructed broad categories.  </a:t>
            </a:r>
            <a:endParaRPr/>
          </a:p>
        </p:txBody>
      </p:sp>
      <p:graphicFrame>
        <p:nvGraphicFramePr>
          <p:cNvPr id="147" name="Google Shape;147;p24"/>
          <p:cNvGraphicFramePr/>
          <p:nvPr/>
        </p:nvGraphicFramePr>
        <p:xfrm>
          <a:off x="311700" y="1735725"/>
          <a:ext cx="3000000" cy="3000000"/>
        </p:xfrm>
        <a:graphic>
          <a:graphicData uri="http://schemas.openxmlformats.org/drawingml/2006/table">
            <a:tbl>
              <a:tblPr>
                <a:noFill/>
                <a:tableStyleId>{5FA5B549-15BC-4052-B8A0-708E9135ED67}</a:tableStyleId>
              </a:tblPr>
              <a:tblGrid>
                <a:gridCol w="1792775"/>
                <a:gridCol w="3887625"/>
                <a:gridCol w="2840200"/>
              </a:tblGrid>
              <a:tr h="381000">
                <a:tc>
                  <a:txBody>
                    <a:bodyPr/>
                    <a:lstStyle/>
                    <a:p>
                      <a:pPr indent="0" lvl="0" marL="0" rtl="0" algn="r">
                        <a:spcBef>
                          <a:spcPts val="0"/>
                        </a:spcBef>
                        <a:spcAft>
                          <a:spcPts val="0"/>
                        </a:spcAft>
                        <a:buNone/>
                      </a:pPr>
                      <a:r>
                        <a:rPr b="1" lang="en"/>
                        <a:t>Pathos</a:t>
                      </a:r>
                      <a:endParaRPr b="1"/>
                    </a:p>
                  </a:txBody>
                  <a:tcPr marT="91425" marB="91425" marR="91425" marL="91425"/>
                </a:tc>
                <a:tc>
                  <a:txBody>
                    <a:bodyPr/>
                    <a:lstStyle/>
                    <a:p>
                      <a:pPr indent="0" lvl="0" marL="0" rtl="0" algn="l">
                        <a:spcBef>
                          <a:spcPts val="0"/>
                        </a:spcBef>
                        <a:spcAft>
                          <a:spcPts val="0"/>
                        </a:spcAft>
                        <a:buNone/>
                      </a:pPr>
                      <a:r>
                        <a:rPr lang="en" sz="1200"/>
                        <a:t>passionate, empathetic, enthusiastic, reassuring</a:t>
                      </a:r>
                      <a:endParaRPr sz="1200"/>
                    </a:p>
                  </a:txBody>
                  <a:tcPr marT="91425" marB="91425" marR="91425" marL="91425">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cold, indifferent</a:t>
                      </a:r>
                      <a:endParaRPr sz="1200"/>
                    </a:p>
                  </a:txBody>
                  <a:tcPr marT="91425" marB="91425" marR="91425" marL="91425">
                    <a:solidFill>
                      <a:srgbClr val="F4CCCC"/>
                    </a:solidFill>
                  </a:tcPr>
                </a:tc>
              </a:tr>
              <a:tr h="381000">
                <a:tc>
                  <a:txBody>
                    <a:bodyPr/>
                    <a:lstStyle/>
                    <a:p>
                      <a:pPr indent="0" lvl="0" marL="0" rtl="0" algn="r">
                        <a:spcBef>
                          <a:spcPts val="0"/>
                        </a:spcBef>
                        <a:spcAft>
                          <a:spcPts val="0"/>
                        </a:spcAft>
                        <a:buNone/>
                      </a:pPr>
                      <a:r>
                        <a:rPr b="1" lang="en"/>
                        <a:t>Ethos Benevolence</a:t>
                      </a:r>
                      <a:endParaRPr b="1"/>
                    </a:p>
                  </a:txBody>
                  <a:tcPr marT="91425" marB="91425" marR="91425" marL="91425"/>
                </a:tc>
                <a:tc>
                  <a:txBody>
                    <a:bodyPr/>
                    <a:lstStyle/>
                    <a:p>
                      <a:pPr indent="0" lvl="0" marL="0" rtl="0" algn="l">
                        <a:spcBef>
                          <a:spcPts val="0"/>
                        </a:spcBef>
                        <a:spcAft>
                          <a:spcPts val="0"/>
                        </a:spcAft>
                        <a:buNone/>
                      </a:pPr>
                      <a:r>
                        <a:rPr lang="en" sz="1200"/>
                        <a:t>extroverted, positive, spontaneous, trustworthy, honest, fair, friendly, easygoing, makes the others feel important</a:t>
                      </a:r>
                      <a:endParaRPr sz="1200"/>
                    </a:p>
                  </a:txBody>
                  <a:tcPr marT="91425" marB="91425" marR="91425" marL="91425">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untrustworthy, dishonest, egocentric, individualistic, introverted</a:t>
                      </a:r>
                      <a:endParaRPr sz="1200"/>
                    </a:p>
                  </a:txBody>
                  <a:tcPr marT="91425" marB="91425" marR="91425" marL="91425">
                    <a:solidFill>
                      <a:srgbClr val="F4CCCC"/>
                    </a:solidFill>
                  </a:tcPr>
                </a:tc>
              </a:tr>
              <a:tr h="381000">
                <a:tc>
                  <a:txBody>
                    <a:bodyPr/>
                    <a:lstStyle/>
                    <a:p>
                      <a:pPr indent="0" lvl="0" marL="0" rtl="0" algn="r">
                        <a:spcBef>
                          <a:spcPts val="0"/>
                        </a:spcBef>
                        <a:spcAft>
                          <a:spcPts val="0"/>
                        </a:spcAft>
                        <a:buNone/>
                      </a:pPr>
                      <a:r>
                        <a:rPr b="1" lang="en"/>
                        <a:t>Ethos Competence</a:t>
                      </a:r>
                      <a:endParaRPr b="1"/>
                    </a:p>
                  </a:txBody>
                  <a:tcPr marT="91425" marB="91425" marR="91425" marL="91425"/>
                </a:tc>
                <a:tc>
                  <a:txBody>
                    <a:bodyPr/>
                    <a:lstStyle/>
                    <a:p>
                      <a:pPr indent="0" lvl="0" marL="0" rtl="0" algn="l">
                        <a:spcBef>
                          <a:spcPts val="0"/>
                        </a:spcBef>
                        <a:spcAft>
                          <a:spcPts val="0"/>
                        </a:spcAft>
                        <a:buNone/>
                      </a:pPr>
                      <a:r>
                        <a:rPr lang="en" sz="1200"/>
                        <a:t>visionary, organized, smart, sagacious, creative, competent, wise, enterprising, determined, resolute, who propose, seductive, exuberant, sincere, clear, communicative</a:t>
                      </a:r>
                      <a:endParaRPr sz="1200"/>
                    </a:p>
                  </a:txBody>
                  <a:tcPr marT="91425" marB="91425" marR="91425" marL="91425">
                    <a:solidFill>
                      <a:srgbClr val="D9EAD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Inefficient, inadequate, uncertain, faithless, unclear,</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menacing</a:t>
                      </a:r>
                      <a:endParaRPr sz="1200">
                        <a:solidFill>
                          <a:schemeClr val="dk1"/>
                        </a:solidFill>
                      </a:endParaRPr>
                    </a:p>
                    <a:p>
                      <a:pPr indent="0" lvl="0" marL="0" rtl="0" algn="l">
                        <a:spcBef>
                          <a:spcPts val="0"/>
                        </a:spcBef>
                        <a:spcAft>
                          <a:spcPts val="0"/>
                        </a:spcAft>
                        <a:buNone/>
                      </a:pPr>
                      <a:r>
                        <a:t/>
                      </a:r>
                      <a:endParaRPr sz="1200"/>
                    </a:p>
                  </a:txBody>
                  <a:tcPr marT="91425" marB="91425" marR="91425" marL="91425">
                    <a:solidFill>
                      <a:srgbClr val="F4CCCC"/>
                    </a:solidFill>
                  </a:tcPr>
                </a:tc>
              </a:tr>
              <a:tr h="381000">
                <a:tc>
                  <a:txBody>
                    <a:bodyPr/>
                    <a:lstStyle/>
                    <a:p>
                      <a:pPr indent="0" lvl="0" marL="0" rtl="0" algn="r">
                        <a:spcBef>
                          <a:spcPts val="0"/>
                        </a:spcBef>
                        <a:spcAft>
                          <a:spcPts val="0"/>
                        </a:spcAft>
                        <a:buNone/>
                      </a:pPr>
                      <a:r>
                        <a:rPr b="1" lang="en"/>
                        <a:t>Ethos Dominance</a:t>
                      </a:r>
                      <a:endParaRPr b="1"/>
                    </a:p>
                  </a:txBody>
                  <a:tcPr marT="91425" marB="91425" marR="91425" marL="91425"/>
                </a:tc>
                <a:tc>
                  <a:txBody>
                    <a:bodyPr/>
                    <a:lstStyle/>
                    <a:p>
                      <a:pPr indent="0" lvl="0" marL="0" rtl="0" algn="l">
                        <a:spcBef>
                          <a:spcPts val="0"/>
                        </a:spcBef>
                        <a:spcAft>
                          <a:spcPts val="0"/>
                        </a:spcAft>
                        <a:buNone/>
                      </a:pPr>
                      <a:r>
                        <a:rPr lang="en" sz="1200"/>
                        <a:t>dynamic, calm, active, courageous, confident, vigorous, strong, leader, authoritarian, captivating, who persuade, who convince</a:t>
                      </a:r>
                      <a:endParaRPr sz="1200"/>
                    </a:p>
                  </a:txBody>
                  <a:tcPr marT="91425" marB="91425" marR="91425" marL="91425">
                    <a:solidFill>
                      <a:srgbClr val="D9EAD3"/>
                    </a:solidFill>
                  </a:tcPr>
                </a:tc>
                <a:tc>
                  <a:txBody>
                    <a:bodyPr/>
                    <a:lstStyle/>
                    <a:p>
                      <a:pPr indent="0" lvl="0" marL="0" rtl="0" algn="l">
                        <a:spcBef>
                          <a:spcPts val="0"/>
                        </a:spcBef>
                        <a:spcAft>
                          <a:spcPts val="0"/>
                        </a:spcAft>
                        <a:buNone/>
                      </a:pPr>
                      <a:r>
                        <a:rPr lang="en" sz="1200">
                          <a:solidFill>
                            <a:schemeClr val="dk1"/>
                          </a:solidFill>
                        </a:rPr>
                        <a:t>apathetic, timorous, weak, conformist, unimportant, who scare</a:t>
                      </a:r>
                      <a:endParaRPr sz="1200"/>
                    </a:p>
                  </a:txBody>
                  <a:tcPr marT="91425" marB="91425" marR="91425" marL="91425">
                    <a:solidFill>
                      <a:srgbClr val="F4CCCC"/>
                    </a:solidFill>
                  </a:tcPr>
                </a:tc>
              </a:tr>
              <a:tr h="381000">
                <a:tc>
                  <a:txBody>
                    <a:bodyPr/>
                    <a:lstStyle/>
                    <a:p>
                      <a:pPr indent="0" lvl="0" marL="0" rtl="0" algn="r">
                        <a:spcBef>
                          <a:spcPts val="0"/>
                        </a:spcBef>
                        <a:spcAft>
                          <a:spcPts val="0"/>
                        </a:spcAft>
                        <a:buNone/>
                      </a:pPr>
                      <a:r>
                        <a:rPr b="1" lang="en"/>
                        <a:t>Emotional Induction Effects</a:t>
                      </a:r>
                      <a:endParaRPr b="1"/>
                    </a:p>
                  </a:txBody>
                  <a:tcPr marT="91425" marB="91425" marR="91425" marL="91425"/>
                </a:tc>
                <a:tc>
                  <a:txBody>
                    <a:bodyPr/>
                    <a:lstStyle/>
                    <a:p>
                      <a:pPr indent="0" lvl="0" marL="0" rtl="0" algn="l">
                        <a:spcBef>
                          <a:spcPts val="0"/>
                        </a:spcBef>
                        <a:spcAft>
                          <a:spcPts val="0"/>
                        </a:spcAft>
                        <a:buNone/>
                      </a:pPr>
                      <a:r>
                        <a:rPr lang="en" sz="1200"/>
                        <a:t>charming, attractive, pleasant, sexy, bewitching, eloquent, influential</a:t>
                      </a:r>
                      <a:endParaRPr sz="1200"/>
                    </a:p>
                  </a:txBody>
                  <a:tcPr marT="91425" marB="91425" marR="91425" marL="91425">
                    <a:solidFill>
                      <a:srgbClr val="D9EAD3"/>
                    </a:solidFill>
                  </a:tcPr>
                </a:tc>
                <a:tc>
                  <a:txBody>
                    <a:bodyPr/>
                    <a:lstStyle/>
                    <a:p>
                      <a:pPr indent="0" lvl="0" marL="0" rtl="0" algn="l">
                        <a:spcBef>
                          <a:spcPts val="0"/>
                        </a:spcBef>
                        <a:spcAft>
                          <a:spcPts val="0"/>
                        </a:spcAft>
                        <a:buNone/>
                      </a:pPr>
                      <a:r>
                        <a:rPr lang="en" sz="1200"/>
                        <a:t>boring</a:t>
                      </a:r>
                      <a:endParaRPr sz="1200"/>
                    </a:p>
                  </a:txBody>
                  <a:tcPr marT="91425" marB="91425" marR="91425" marL="91425">
                    <a:solidFill>
                      <a:srgbClr val="F4CCCC"/>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