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69"/>
  </p:notesMasterIdLst>
  <p:handoutMasterIdLst>
    <p:handoutMasterId r:id="rId70"/>
  </p:handoutMasterIdLst>
  <p:sldIdLst>
    <p:sldId id="256" r:id="rId2"/>
    <p:sldId id="291" r:id="rId3"/>
    <p:sldId id="257" r:id="rId4"/>
    <p:sldId id="281" r:id="rId5"/>
    <p:sldId id="258" r:id="rId6"/>
    <p:sldId id="259" r:id="rId7"/>
    <p:sldId id="293" r:id="rId8"/>
    <p:sldId id="294" r:id="rId9"/>
    <p:sldId id="282" r:id="rId10"/>
    <p:sldId id="295" r:id="rId11"/>
    <p:sldId id="260" r:id="rId12"/>
    <p:sldId id="296" r:id="rId13"/>
    <p:sldId id="287" r:id="rId14"/>
    <p:sldId id="321" r:id="rId15"/>
    <p:sldId id="298" r:id="rId16"/>
    <p:sldId id="261" r:id="rId17"/>
    <p:sldId id="299" r:id="rId18"/>
    <p:sldId id="300" r:id="rId19"/>
    <p:sldId id="322" r:id="rId20"/>
    <p:sldId id="262" r:id="rId21"/>
    <p:sldId id="288" r:id="rId22"/>
    <p:sldId id="284" r:id="rId23"/>
    <p:sldId id="301" r:id="rId24"/>
    <p:sldId id="323" r:id="rId25"/>
    <p:sldId id="285" r:id="rId26"/>
    <p:sldId id="324" r:id="rId27"/>
    <p:sldId id="325" r:id="rId28"/>
    <p:sldId id="303" r:id="rId29"/>
    <p:sldId id="304" r:id="rId30"/>
    <p:sldId id="286" r:id="rId31"/>
    <p:sldId id="305" r:id="rId32"/>
    <p:sldId id="327" r:id="rId33"/>
    <p:sldId id="306" r:id="rId34"/>
    <p:sldId id="266" r:id="rId35"/>
    <p:sldId id="307" r:id="rId36"/>
    <p:sldId id="328" r:id="rId37"/>
    <p:sldId id="308" r:id="rId38"/>
    <p:sldId id="267" r:id="rId39"/>
    <p:sldId id="319" r:id="rId40"/>
    <p:sldId id="309" r:id="rId41"/>
    <p:sldId id="320" r:id="rId42"/>
    <p:sldId id="310" r:id="rId43"/>
    <p:sldId id="311" r:id="rId44"/>
    <p:sldId id="329" r:id="rId45"/>
    <p:sldId id="330" r:id="rId46"/>
    <p:sldId id="268" r:id="rId47"/>
    <p:sldId id="312" r:id="rId48"/>
    <p:sldId id="313" r:id="rId49"/>
    <p:sldId id="314" r:id="rId50"/>
    <p:sldId id="273" r:id="rId51"/>
    <p:sldId id="272" r:id="rId52"/>
    <p:sldId id="289" r:id="rId53"/>
    <p:sldId id="316" r:id="rId54"/>
    <p:sldId id="271" r:id="rId55"/>
    <p:sldId id="317" r:id="rId56"/>
    <p:sldId id="276" r:id="rId57"/>
    <p:sldId id="290" r:id="rId58"/>
    <p:sldId id="269" r:id="rId59"/>
    <p:sldId id="318" r:id="rId60"/>
    <p:sldId id="275" r:id="rId61"/>
    <p:sldId id="263" r:id="rId62"/>
    <p:sldId id="292" r:id="rId63"/>
    <p:sldId id="274" r:id="rId64"/>
    <p:sldId id="264" r:id="rId65"/>
    <p:sldId id="265" r:id="rId66"/>
    <p:sldId id="277" r:id="rId67"/>
    <p:sldId id="331" r:id="rId68"/>
  </p:sldIdLst>
  <p:sldSz cx="9144000" cy="6858000" type="letter"/>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2"/>
    <p:restoredTop sz="81493"/>
  </p:normalViewPr>
  <p:slideViewPr>
    <p:cSldViewPr snapToGrid="0">
      <p:cViewPr varScale="1">
        <p:scale>
          <a:sx n="93" d="100"/>
          <a:sy n="93" d="100"/>
        </p:scale>
        <p:origin x="1848" y="208"/>
      </p:cViewPr>
      <p:guideLst>
        <p:guide orient="horz" pos="2160"/>
        <p:guide pos="2880"/>
      </p:guideLst>
    </p:cSldViewPr>
  </p:slideViewPr>
  <p:outlineViewPr>
    <p:cViewPr>
      <p:scale>
        <a:sx n="33" d="100"/>
        <a:sy n="33" d="100"/>
      </p:scale>
      <p:origin x="0" y="-103296"/>
    </p:cViewPr>
  </p:outlineViewPr>
  <p:notesTextViewPr>
    <p:cViewPr>
      <p:scale>
        <a:sx n="1" d="1"/>
        <a:sy n="1" d="1"/>
      </p:scale>
      <p:origin x="0" y="0"/>
    </p:cViewPr>
  </p:notesTextViewPr>
  <p:sorterViewPr>
    <p:cViewPr>
      <p:scale>
        <a:sx n="88" d="100"/>
        <a:sy n="88" d="100"/>
      </p:scale>
      <p:origin x="0" y="0"/>
    </p:cViewPr>
  </p:sorterViewPr>
  <p:notesViewPr>
    <p:cSldViewPr snapToGrid="0">
      <p:cViewPr varScale="1">
        <p:scale>
          <a:sx n="67" d="100"/>
          <a:sy n="67" d="100"/>
        </p:scale>
        <p:origin x="2560"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40B8FA2-0E64-5E46-986D-B23DB4874E94}" type="datetimeFigureOut">
              <a:rPr lang="en-US" smtClean="0"/>
              <a:t>9/26/22</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45FE73E-F90B-D144-94C1-6947FE2292CC}" type="slidenum">
              <a:rPr lang="en-US" smtClean="0"/>
              <a:t>‹#›</a:t>
            </a:fld>
            <a:endParaRPr lang="en-US"/>
          </a:p>
        </p:txBody>
      </p:sp>
    </p:spTree>
    <p:extLst>
      <p:ext uri="{BB962C8B-B14F-4D97-AF65-F5344CB8AC3E}">
        <p14:creationId xmlns:p14="http://schemas.microsoft.com/office/powerpoint/2010/main" val="2005338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pitch file after Pitch</a:t>
            </a:r>
          </a:p>
          <a:p>
            <a:r>
              <a:rPr lang="en-US" dirty="0"/>
              <a:t>Show intensity file after Intensity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949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 after Pulses</a:t>
            </a:r>
          </a:p>
          <a:p>
            <a:pPr marL="0" lvl="0" indent="0" algn="l" rtl="0">
              <a:spcBef>
                <a:spcPts val="360"/>
              </a:spcBef>
              <a:spcAft>
                <a:spcPts val="0"/>
              </a:spcAft>
              <a:buNone/>
            </a:pPr>
            <a:r>
              <a:rPr lang="en-US" dirty="0"/>
              <a:t>Show second next slides after Formant</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961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070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dec90f8c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dec90f8c_0_7: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31" name="Google Shape;131;g4edec90f8c_0_7: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 </a:t>
            </a:r>
            <a:r>
              <a:rPr lang="en-US" dirty="0" err="1"/>
              <a:t>i</a:t>
            </a:r>
            <a:r>
              <a:rPr lang="en-US" dirty="0"/>
              <a:t>/5 1) mama</a:t>
            </a:r>
            <a:r>
              <a:rPr lang="en-US" baseline="0" dirty="0"/>
              <a:t> (a/5) lives in (I/2) Memphis (E I/3 2).</a:t>
            </a:r>
            <a:endParaRPr lang="en-US" dirty="0"/>
          </a:p>
        </p:txBody>
      </p:sp>
      <p:sp>
        <p:nvSpPr>
          <p:cNvPr id="4" name="Slide Number Placeholder 3"/>
          <p:cNvSpPr>
            <a:spLocks noGrp="1"/>
          </p:cNvSpPr>
          <p:nvPr>
            <p:ph type="sldNum" sz="quarter" idx="10"/>
          </p:nvPr>
        </p:nvSpPr>
        <p:spPr/>
        <p:txBody>
          <a:bodyPr/>
          <a:lstStyle/>
          <a:p>
            <a:fld id="{E0D37E8C-A7ED-114C-8072-02C918A57C5D}" type="slidenum">
              <a:rPr lang="en-US" smtClean="0"/>
              <a:pPr/>
              <a:t>21</a:t>
            </a:fld>
            <a:endParaRPr lang="en-US"/>
          </a:p>
        </p:txBody>
      </p:sp>
    </p:spTree>
    <p:extLst>
      <p:ext uri="{BB962C8B-B14F-4D97-AF65-F5344CB8AC3E}">
        <p14:creationId xmlns:p14="http://schemas.microsoft.com/office/powerpoint/2010/main" val="1174898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pitch extraction show next slide</a:t>
            </a:r>
          </a:p>
          <a:p>
            <a:endParaRPr lang="en-US" dirty="0"/>
          </a:p>
          <a:p>
            <a:r>
              <a:rPr lang="en-US" dirty="0"/>
              <a:t>After jitter go to 2</a:t>
            </a:r>
            <a:r>
              <a:rPr lang="en-US" baseline="30000" dirty="0"/>
              <a:t>nd</a:t>
            </a:r>
            <a:r>
              <a:rPr lang="en-US" dirty="0"/>
              <a:t> slide after this one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22</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528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84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Point-process OK and Query </a:t>
            </a:r>
            <a:r>
              <a:rPr lang="en-US" dirty="0">
                <a:sym typeface="Wingdings" pitchFamily="2" charset="2"/>
              </a:rPr>
              <a:t> Get jitter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446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70C0"/>
                </a:solidFill>
              </a:rPr>
              <a:t>Query </a:t>
            </a:r>
            <a:r>
              <a:rPr lang="en-US" sz="2400" dirty="0">
                <a:solidFill>
                  <a:srgbClr val="0070C0"/>
                </a:solidFill>
                <a:sym typeface="Wingdings"/>
              </a:rPr>
              <a:t> Get shimmer (local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161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3</a:t>
            </a:fld>
            <a:endParaRPr sz="1300" b="0" i="0" u="none" strike="noStrike" cap="none">
              <a:solidFill>
                <a:schemeClr val="dk1"/>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first aim of Praat was to give students and scientists of Phonetics a handy tool for manipulating speech data and for creating stimuli for perception experiments,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after HNR</a:t>
            </a:r>
          </a:p>
          <a:p>
            <a:r>
              <a:rPr lang="en-US" dirty="0"/>
              <a:t>Go to second next slide after identify silences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038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harmonicity (cc)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088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Annotate </a:t>
            </a:r>
            <a:r>
              <a:rPr lang="en-US" sz="1200" dirty="0">
                <a:solidFill>
                  <a:srgbClr val="0070C0"/>
                </a:solidFill>
                <a:sym typeface="Wingdings" pitchFamily="2" charset="2"/>
              </a:rPr>
              <a:t> To </a:t>
            </a:r>
            <a:r>
              <a:rPr lang="en-US" sz="1200" dirty="0" err="1">
                <a:solidFill>
                  <a:srgbClr val="0070C0"/>
                </a:solidFill>
                <a:sym typeface="Wingdings" pitchFamily="2" charset="2"/>
              </a:rPr>
              <a:t>TextGrid</a:t>
            </a:r>
            <a:r>
              <a:rPr lang="en-US" sz="1200" dirty="0">
                <a:solidFill>
                  <a:srgbClr val="0070C0"/>
                </a:solidFill>
                <a:sym typeface="Wingdings" pitchFamily="2" charset="2"/>
              </a:rPr>
              <a:t> (silences);</a:t>
            </a:r>
            <a:r>
              <a:rPr lang="en-US" sz="1200" dirty="0">
                <a:solidFill>
                  <a:schemeClr val="tx1"/>
                </a:solidFill>
                <a:sym typeface="Wingdings" pitchFamily="2" charset="2"/>
              </a:rPr>
              <a:t> click </a:t>
            </a:r>
            <a:r>
              <a:rPr lang="en-US" sz="1200" dirty="0">
                <a:solidFill>
                  <a:srgbClr val="0070C0"/>
                </a:solidFill>
                <a:sym typeface="Wingdings" pitchFamily="2" charset="2"/>
              </a:rPr>
              <a:t>OK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495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21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cycles in next slide</a:t>
            </a:r>
          </a:p>
          <a:p>
            <a:pPr marL="0" lvl="0" indent="0" algn="l" rtl="0">
              <a:spcBef>
                <a:spcPts val="360"/>
              </a:spcBef>
              <a:spcAft>
                <a:spcPts val="0"/>
              </a:spcAft>
              <a:buNone/>
            </a:pPr>
            <a:r>
              <a:rPr lang="en-US" dirty="0"/>
              <a:t>Show pitch and intensity in following 2 slides</a:t>
            </a:r>
            <a:endParaRPr dirty="0"/>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34</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first syllable of Mama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618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You can remove Spectrograph  Show spectrogram if you want to see pitch and intensity more clearly</a:t>
            </a:r>
            <a:endParaRPr lang="en-US" sz="1200" dirty="0">
              <a:solidFill>
                <a:srgbClr val="0070C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56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Compare your normal, whisper and creaky and compare the differences in jitter, shimmer, HNR for each</a:t>
            </a:r>
          </a:p>
          <a:p>
            <a:pPr marL="0" lvl="0" indent="0" algn="l" rtl="0">
              <a:spcBef>
                <a:spcPts val="360"/>
              </a:spcBef>
              <a:spcAft>
                <a:spcPts val="0"/>
              </a:spcAft>
              <a:buNone/>
            </a:pPr>
            <a:r>
              <a:rPr lang="en-US" dirty="0"/>
              <a:t>Show next 2 slides for whisper</a:t>
            </a:r>
          </a:p>
          <a:p>
            <a:pPr marL="0" lvl="0" indent="0" algn="l" rtl="0">
              <a:spcBef>
                <a:spcPts val="360"/>
              </a:spcBef>
              <a:spcAft>
                <a:spcPts val="0"/>
              </a:spcAft>
              <a:buNone/>
            </a:pPr>
            <a:r>
              <a:rPr lang="en-US" dirty="0"/>
              <a:t>Show next 2 slides after for creaky</a:t>
            </a:r>
          </a:p>
          <a:p>
            <a:pPr marL="0" lvl="0" indent="0" algn="l" rtl="0">
              <a:spcBef>
                <a:spcPts val="360"/>
              </a:spcBef>
              <a:spcAft>
                <a:spcPts val="0"/>
              </a:spcAft>
              <a:buNone/>
            </a:pPr>
            <a:endParaRPr dirty="0"/>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spectrogram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098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pitch and intensity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52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https://</a:t>
            </a:r>
            <a:r>
              <a:rPr lang="en-US" sz="1200" dirty="0" err="1"/>
              <a:t>drive.google.com</a:t>
            </a:r>
            <a:r>
              <a:rPr lang="en-US" sz="1200" dirty="0"/>
              <a:t>/drive/folders/1sy_kMnP1O1-ciHENKFuHkz-s6ADAzjb9?usp=sharing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3186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spectrogram for creaky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487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spectrogram for Creaky voice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877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voice:</a:t>
            </a:r>
          </a:p>
          <a:p>
            <a:r>
              <a:rPr lang="en-US" dirty="0"/>
              <a:t>Compare to Whisper and then compare to Creaky:  next 2 sides for each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972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whisper: less voicing, less jitter, more shimmer, lower harmonicity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584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creaky:  less voicing, more jitter, more shimmer, lower HNR ratio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494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Ynq</a:t>
            </a:r>
            <a:r>
              <a:rPr lang="en-US" dirty="0"/>
              <a:t> contour goes up at the end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6343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 of </a:t>
            </a:r>
            <a:r>
              <a:rPr lang="en-US" dirty="0" err="1"/>
              <a:t>whq</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027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
            </a:r>
            <a:r>
              <a:rPr lang="en-US" dirty="0"/>
              <a:t> version 2 -- </a:t>
            </a:r>
          </a:p>
          <a:p>
            <a:r>
              <a:rPr lang="en-US" dirty="0"/>
              <a:t>What difference do you see?  What’s the difference in interpretation?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97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50</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what one form of a well-annotated speech file looks like in </a:t>
            </a:r>
            <a:r>
              <a:rPr lang="en-US" dirty="0" err="1"/>
              <a:t>Praat</a:t>
            </a:r>
            <a:r>
              <a:rPr lang="en-US" dirty="0"/>
              <a:t>, with wav file, spectrogram, and (here) phones and words.  Now we’re going to find out how to produce one of these.</a:t>
            </a:r>
            <a:endParaRPr dirty="0"/>
          </a:p>
        </p:txBody>
      </p:sp>
      <p:sp>
        <p:nvSpPr>
          <p:cNvPr id="101" name="Google Shape;101;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a:t>
            </a:r>
            <a:r>
              <a:rPr lang="en-US" dirty="0">
                <a:sym typeface="Wingdings" pitchFamily="2" charset="2"/>
              </a:rPr>
              <a:t>--&gt; Publish resynthesis is at the top left of the window you see</a:t>
            </a:r>
          </a:p>
          <a:p>
            <a:r>
              <a:rPr lang="en-US" dirty="0">
                <a:sym typeface="Wingdings" pitchFamily="2" charset="2"/>
              </a:rPr>
              <a:t>Dur  Add duration point at cursor is at the top of the window in the middle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52</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94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d3650c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d3650c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a:t>
            </a:r>
            <a:endParaRPr dirty="0"/>
          </a:p>
        </p:txBody>
      </p:sp>
      <p:sp>
        <p:nvSpPr>
          <p:cNvPr id="194" name="Google Shape;194;g4f8d3650c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changed the f0 of the happy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696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Use Manipulate </a:t>
            </a:r>
            <a:r>
              <a:rPr lang="en-US" dirty="0">
                <a:sym typeface="Wingdings" pitchFamily="2" charset="2"/>
              </a:rPr>
              <a:t> To manipulation to create a manipulation object and click OK</a:t>
            </a:r>
          </a:p>
          <a:p>
            <a:pPr marL="0" lvl="0" indent="0" algn="l" rtl="0">
              <a:spcBef>
                <a:spcPts val="360"/>
              </a:spcBef>
              <a:spcAft>
                <a:spcPts val="0"/>
              </a:spcAft>
              <a:buNone/>
            </a:pPr>
            <a:endParaRPr dirty="0"/>
          </a:p>
        </p:txBody>
      </p:sp>
      <p:sp>
        <p:nvSpPr>
          <p:cNvPr id="227" name="Google Shape;22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sad to new modified sad</a:t>
            </a:r>
          </a:p>
          <a:p>
            <a:r>
              <a:rPr lang="en-US" dirty="0"/>
              <a:t>Original happy to new sad2happy version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338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80" name="Google Shape;180;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f8d3662fb_1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f8d3662fb_1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20" name="Google Shape;220;g4f8d3662fb_1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the point tier you click on the right location for the point</a:t>
            </a:r>
          </a:p>
          <a:p>
            <a:pPr marL="0" lvl="0" indent="0" algn="l" rtl="0">
              <a:spcBef>
                <a:spcPts val="360"/>
              </a:spcBef>
              <a:spcAft>
                <a:spcPts val="0"/>
              </a:spcAft>
              <a:buNone/>
            </a:pPr>
            <a:r>
              <a:rPr lang="en-US" dirty="0"/>
              <a:t>For the interval tier you select the beginning and ending time at the top of all </a:t>
            </a:r>
            <a:r>
              <a:rPr lang="en-US" dirty="0" err="1"/>
              <a:t>textgrids</a:t>
            </a:r>
            <a:r>
              <a:rPr lang="en-US" dirty="0"/>
              <a:t> but click on the circle at the top of the desired tier.</a:t>
            </a:r>
            <a:endParaRPr dirty="0"/>
          </a:p>
        </p:txBody>
      </p:sp>
      <p:sp>
        <p:nvSpPr>
          <p:cNvPr id="139" name="Google Shape;13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Filter: keeping lower bands keeps intonation; higher bands (e.g. 500-1000) keep words</a:t>
            </a:r>
          </a:p>
          <a:p>
            <a:pPr marL="0" lvl="0" indent="0" algn="l" rtl="0">
              <a:spcBef>
                <a:spcPts val="360"/>
              </a:spcBef>
              <a:spcAft>
                <a:spcPts val="0"/>
              </a:spcAft>
              <a:buNone/>
            </a:pPr>
            <a:r>
              <a:rPr lang="en-US" dirty="0"/>
              <a:t>Modify  Formant Shift Ratio (lower is male; 1.0 is no change; higher is female); New Pitch Median can also be reset to a lower or higher value for male vs. female</a:t>
            </a:r>
          </a:p>
          <a:p>
            <a:pPr marL="0" lvl="0" indent="0" algn="l" rtl="0">
              <a:spcBef>
                <a:spcPts val="360"/>
              </a:spcBef>
              <a:spcAft>
                <a:spcPts val="0"/>
              </a:spcAft>
              <a:buNone/>
            </a:pPr>
            <a:r>
              <a:rPr lang="en-US" dirty="0"/>
              <a:t>To</a:t>
            </a:r>
            <a:r>
              <a:rPr lang="en-US" baseline="0" dirty="0"/>
              <a:t> change female to male try things like 0.8 or 0.9 for formant shift and 65 for pitch median</a:t>
            </a:r>
            <a:r>
              <a:rPr lang="mr-IN" baseline="0" dirty="0"/>
              <a:t>…</a:t>
            </a:r>
            <a:endParaRPr lang="en-US" dirty="0"/>
          </a:p>
          <a:p>
            <a:pPr marL="0" lvl="0" indent="0" algn="l" rtl="0">
              <a:spcBef>
                <a:spcPts val="360"/>
              </a:spcBef>
              <a:spcAft>
                <a:spcPts val="0"/>
              </a:spcAft>
              <a:buNone/>
            </a:pPr>
            <a:endParaRPr dirty="0"/>
          </a:p>
        </p:txBody>
      </p:sp>
      <p:sp>
        <p:nvSpPr>
          <p:cNvPr id="213" name="Google Shape;213;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Picture window</a:t>
            </a:r>
            <a:r>
              <a:rPr lang="en-US" baseline="0" dirty="0"/>
              <a:t> basically let’s you save results in a more legible way</a:t>
            </a:r>
            <a:endParaRPr dirty="0"/>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46" name="Google Shape;14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64</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a quick check, you can use </a:t>
            </a:r>
            <a:r>
              <a:rPr lang="en-US" dirty="0" err="1"/>
              <a:t>Praat</a:t>
            </a:r>
            <a:r>
              <a:rPr lang="en-US" dirty="0"/>
              <a:t> </a:t>
            </a:r>
            <a:r>
              <a:rPr lang="en-US" baseline="0" dirty="0">
                <a:sym typeface="Wingdings"/>
              </a:rPr>
              <a:t> New </a:t>
            </a:r>
            <a:r>
              <a:rPr lang="en-US" baseline="0" dirty="0" err="1">
                <a:sym typeface="Wingdings"/>
              </a:rPr>
              <a:t>Praat</a:t>
            </a:r>
            <a:r>
              <a:rPr lang="en-US" baseline="0" dirty="0">
                <a:sym typeface="Wingdings"/>
              </a:rPr>
              <a:t> Script --&gt; Edit  Paste history</a:t>
            </a:r>
            <a:endParaRPr dirty="0"/>
          </a:p>
        </p:txBody>
      </p:sp>
      <p:sp>
        <p:nvSpPr>
          <p:cNvPr id="233" name="Google Shape;23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record your voice in </a:t>
            </a:r>
            <a:r>
              <a:rPr lang="en-US" dirty="0" err="1"/>
              <a:t>Praat</a:t>
            </a:r>
            <a:r>
              <a:rPr lang="en-US" dirty="0"/>
              <a:t>:</a:t>
            </a:r>
          </a:p>
          <a:p>
            <a:r>
              <a:rPr lang="en-US" dirty="0"/>
              <a:t>Select “New” in </a:t>
            </a:r>
            <a:r>
              <a:rPr lang="en-US" dirty="0" err="1"/>
              <a:t>Praat</a:t>
            </a:r>
            <a:r>
              <a:rPr lang="en-US" dirty="0"/>
              <a:t> Objects on the left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87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pop up.  Use Mono as your channel, and whatever Mic you have as the input source and 44100 Hz sampling frequency.  Select Record on the bottom left and hit Stop when you’re finished.  Then select Save to list and close.  You’ll see the file appear as Sound untitled in you </a:t>
            </a:r>
            <a:r>
              <a:rPr lang="en-US" dirty="0" err="1"/>
              <a:t>Praat</a:t>
            </a:r>
            <a:r>
              <a:rPr lang="en-US" dirty="0"/>
              <a:t> Objects window.  Select Rename at the bottom left and chose a name like mama-&lt;your-</a:t>
            </a:r>
            <a:r>
              <a:rPr lang="en-US" dirty="0" err="1"/>
              <a:t>uni</a:t>
            </a:r>
            <a:r>
              <a:rPr lang="en-US" dirty="0"/>
              <a:t>&gt;.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72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02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X to the left; y to the sky</a:t>
            </a:r>
            <a:endParaRPr dirty="0"/>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fon.hum.uva.nl/praat/manual/Intro.html" TargetMode="External"/><Relationship Id="rId4" Type="http://schemas.openxmlformats.org/officeDocument/2006/relationships/hyperlink" Target="https://groups.io/g/Praat-Users-Lis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7.xml"/><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fon.hum.uva.nl/praa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7.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27.png"/><Relationship Id="rId5" Type="http://schemas.microsoft.com/office/2007/relationships/media" Target="../media/media9.wav"/><Relationship Id="rId10" Type="http://schemas.openxmlformats.org/officeDocument/2006/relationships/hyperlink" Target="https://drive.google.com/file/d/1Kt5WlxtLt5KQ9_fOGFYBkZa5iDf8xIbw/view?usp=sharing" TargetMode="External"/><Relationship Id="rId4" Type="http://schemas.openxmlformats.org/officeDocument/2006/relationships/audio" Target="../media/media8.wav"/><Relationship Id="rId9" Type="http://schemas.openxmlformats.org/officeDocument/2006/relationships/hyperlink" Target="https://drive.google.com/file/d/1Os62RUC0kdUtnKeE4oPtHxwffUHF9iP4/view?usp=sharing"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7.png"/><Relationship Id="rId4"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audio" Target="../media/media5.wav"/><Relationship Id="rId9"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drive.google.com/file/d/17Gcfm6SV1T39rbgHsai4hKuU7Uxv1djz/view?usp=sharing" TargetMode="External"/><Relationship Id="rId3" Type="http://schemas.microsoft.com/office/2007/relationships/media" Target="../media/media12.wav"/><Relationship Id="rId7" Type="http://schemas.openxmlformats.org/officeDocument/2006/relationships/hyperlink" Target="https://drive.google.com/file/d/1Kt5WlxtLt5KQ9_fOGFYBkZa5iDf8xIbw/view?usp=sharing"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7.png"/><Relationship Id="rId4"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7.png"/><Relationship Id="rId5" Type="http://schemas.openxmlformats.org/officeDocument/2006/relationships/hyperlink" Target="https://drive.google.com/file/d/1y1NuKBXrxQDdN1yFOKi2LOXcp4r2UNGo/view?usp=sharing" TargetMode="External"/><Relationship Id="rId4"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drive.google.com/file/d/12dTHf0hDT888kAybXca4gOxG3KTUGeCW/view?usp=sharing"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fon.hum.uva.nl/praat/manual/Picture_window.html" TargetMode="External"/><Relationship Id="rId5" Type="http://schemas.openxmlformats.org/officeDocument/2006/relationships/hyperlink" Target="http://www.fon.hum.uva.nl/praat/manual/Object_window.html" TargetMode="External"/><Relationship Id="rId4" Type="http://schemas.openxmlformats.org/officeDocument/2006/relationships/notesSlide" Target="../notesSlides/notesSlide5.xml"/><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hyperlink" Target="https://goo.gl/forms/ZIOvmXOP5ubIq1rS2"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fon.hum.uva.nl/praat/manual/ScriptEditor.html" TargetMode="External"/><Relationship Id="rId5" Type="http://schemas.openxmlformats.org/officeDocument/2006/relationships/hyperlink" Target="https://parselmouth.readthedocs.io/en/stable/" TargetMode="External"/><Relationship Id="rId4" Type="http://schemas.openxmlformats.org/officeDocument/2006/relationships/hyperlink" Target="http://phonetics.linguistics.ucla.edu/facilities/acoustic/praat.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hyperlink" Target="http://www.cs.columbia.edu/~julia/papers/conv.pdf" TargetMode="External"/><Relationship Id="rId1" Type="http://schemas.openxmlformats.org/officeDocument/2006/relationships/slideLayout" Target="../slideLayouts/slideLayout2.xml"/><Relationship Id="rId5" Type="http://schemas.openxmlformats.org/officeDocument/2006/relationships/hyperlink" Target="https://drive.google.com/drive/folders/1VpWTrX4LzXGK2Uxr5BGgDaQAPKaOHKFZ?usp=sharing" TargetMode="External"/><Relationship Id="rId4" Type="http://schemas.openxmlformats.org/officeDocument/2006/relationships/hyperlink" Target="http://www.cs.columbia.edu/~julia/papers/Chapter_28.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Tools for Speech Analysis</a:t>
            </a:r>
            <a:endParaRPr/>
          </a:p>
        </p:txBody>
      </p:sp>
      <p:sp>
        <p:nvSpPr>
          <p:cNvPr id="90" name="Google Shape;90;p13"/>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Julia Hirschberg </a:t>
            </a:r>
          </a:p>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CS6998</a:t>
            </a:r>
          </a:p>
          <a:p>
            <a:pPr marL="0" lvl="0" indent="0" algn="ctr" rtl="0">
              <a:spcBef>
                <a:spcPts val="0"/>
              </a:spcBef>
              <a:spcAft>
                <a:spcPts val="0"/>
              </a:spcAft>
              <a:buClr>
                <a:schemeClr val="dk1"/>
              </a:buClr>
              <a:buSzPts val="2400"/>
              <a:buFont typeface="Arial"/>
              <a:buNone/>
            </a:pPr>
            <a:r>
              <a:rPr lang="en-US" sz="2400" dirty="0"/>
              <a:t>Fall 2022</a:t>
            </a:r>
            <a:endParaRPr dirty="0"/>
          </a:p>
          <a:p>
            <a:pPr marL="0" lvl="0" indent="0" algn="ctr" rtl="0">
              <a:spcBef>
                <a:spcPts val="480"/>
              </a:spcBef>
              <a:spcAft>
                <a:spcPts val="0"/>
              </a:spcAft>
              <a:buClr>
                <a:schemeClr val="dk1"/>
              </a:buClr>
              <a:buSzPts val="2400"/>
              <a:buFont typeface="Arial"/>
              <a:buNone/>
            </a:pPr>
            <a:r>
              <a:rPr lang="en-US" sz="2400" i="1" dirty="0">
                <a:latin typeface="Arial"/>
                <a:ea typeface="Arial"/>
                <a:cs typeface="Arial"/>
                <a:sym typeface="Arial"/>
              </a:rPr>
              <a:t>Thanks to Jean-Philippe Goldman, </a:t>
            </a:r>
            <a:r>
              <a:rPr lang="en-US" sz="2400" i="1" dirty="0" err="1">
                <a:latin typeface="Arial"/>
                <a:ea typeface="Arial"/>
                <a:cs typeface="Arial"/>
                <a:sym typeface="Arial"/>
              </a:rPr>
              <a:t>Fadi</a:t>
            </a:r>
            <a:r>
              <a:rPr lang="en-US" sz="2400" i="1" dirty="0">
                <a:latin typeface="Arial"/>
                <a:ea typeface="Arial"/>
                <a:cs typeface="Arial"/>
                <a:sym typeface="Arial"/>
              </a:rPr>
              <a:t> </a:t>
            </a:r>
            <a:r>
              <a:rPr lang="en-US" sz="2400" i="1" dirty="0" err="1">
                <a:latin typeface="Arial"/>
                <a:ea typeface="Arial"/>
                <a:cs typeface="Arial"/>
                <a:sym typeface="Arial"/>
              </a:rPr>
              <a:t>Biadsy</a:t>
            </a:r>
            <a:r>
              <a:rPr lang="en-US" sz="2400" i="1" dirty="0">
                <a:latin typeface="Arial"/>
                <a:ea typeface="Arial"/>
                <a:cs typeface="Arial"/>
                <a:sym typeface="Arial"/>
              </a:rPr>
              <a:t>, and many more...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8149-B62F-E94D-9E95-1770E6F7707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ED8818B-CC01-E643-842A-0116A08CF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147485-17EA-5C4E-A92E-6379CB438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6" name="Picture 5">
            <a:extLst>
              <a:ext uri="{FF2B5EF4-FFF2-40B4-BE49-F238E27FC236}">
                <a16:creationId xmlns:a16="http://schemas.microsoft.com/office/drawing/2014/main" id="{2BE663D6-9DDB-6A4F-84A6-1561600404AF}"/>
              </a:ext>
            </a:extLst>
          </p:cNvPr>
          <p:cNvPicPr>
            <a:picLocks noChangeAspect="1"/>
          </p:cNvPicPr>
          <p:nvPr/>
        </p:nvPicPr>
        <p:blipFill>
          <a:blip r:embed="rId2"/>
          <a:stretch>
            <a:fillRect/>
          </a:stretch>
        </p:blipFill>
        <p:spPr>
          <a:xfrm>
            <a:off x="0" y="768167"/>
            <a:ext cx="9144000" cy="5321666"/>
          </a:xfrm>
          <a:prstGeom prst="rect">
            <a:avLst/>
          </a:prstGeom>
        </p:spPr>
      </p:pic>
    </p:spTree>
    <p:extLst>
      <p:ext uri="{BB962C8B-B14F-4D97-AF65-F5344CB8AC3E}">
        <p14:creationId xmlns:p14="http://schemas.microsoft.com/office/powerpoint/2010/main" val="578486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r>
              <a:rPr lang="en-US" sz="2400" dirty="0">
                <a:solidFill>
                  <a:schemeClr val="tx1"/>
                </a:solidFill>
              </a:rPr>
              <a:t>In the window you see with the waveform, </a:t>
            </a:r>
            <a:r>
              <a:rPr lang="en-US" sz="2400" dirty="0">
                <a:solidFill>
                  <a:srgbClr val="FF0000"/>
                </a:solidFill>
              </a:rPr>
              <a:t>highlight only the speech portion </a:t>
            </a:r>
            <a:r>
              <a:rPr lang="en-US" sz="2400" dirty="0">
                <a:solidFill>
                  <a:srgbClr val="002060"/>
                </a:solidFill>
              </a:rPr>
              <a:t>of the file (not silence or noise) and click </a:t>
            </a:r>
            <a:r>
              <a:rPr lang="en-US" sz="2400" dirty="0">
                <a:solidFill>
                  <a:srgbClr val="0070C0"/>
                </a:solidFill>
              </a:rPr>
              <a:t>“</a:t>
            </a:r>
            <a:r>
              <a:rPr lang="en-US" sz="2400" dirty="0" err="1">
                <a:solidFill>
                  <a:srgbClr val="0070C0"/>
                </a:solidFill>
              </a:rPr>
              <a:t>sel</a:t>
            </a:r>
            <a:r>
              <a:rPr lang="en-US" sz="2400" dirty="0">
                <a:solidFill>
                  <a:srgbClr val="0070C0"/>
                </a:solidFill>
              </a:rPr>
              <a:t>” </a:t>
            </a:r>
            <a:r>
              <a:rPr lang="en-US" sz="2400" dirty="0">
                <a:solidFill>
                  <a:srgbClr val="002060"/>
                </a:solidFill>
              </a:rPr>
              <a:t>on the bottom left to select that portion</a:t>
            </a:r>
            <a:endParaRPr lang="en-US" sz="2400" dirty="0">
              <a:sym typeface="Arial"/>
            </a:endParaRPr>
          </a:p>
          <a:p>
            <a:pPr lvl="0"/>
            <a:r>
              <a:rPr lang="en-US" sz="2400" dirty="0">
                <a:sym typeface="Arial"/>
              </a:rPr>
              <a:t>From the </a:t>
            </a:r>
            <a:r>
              <a:rPr lang="en-US" sz="2400" dirty="0">
                <a:solidFill>
                  <a:srgbClr val="0070C0"/>
                </a:solidFill>
                <a:sym typeface="Arial"/>
              </a:rPr>
              <a:t>menus</a:t>
            </a:r>
            <a:r>
              <a:rPr lang="en-US" sz="2400" dirty="0">
                <a:sym typeface="Arial"/>
              </a:rPr>
              <a:t> at the top of your sound file we’ll now find some </a:t>
            </a:r>
            <a:r>
              <a:rPr lang="en-US" sz="2400" dirty="0" err="1">
                <a:solidFill>
                  <a:srgbClr val="FF0000"/>
                </a:solidFill>
                <a:sym typeface="Arial"/>
              </a:rPr>
              <a:t>Praat</a:t>
            </a:r>
            <a:r>
              <a:rPr lang="en-US" sz="2400" dirty="0">
                <a:solidFill>
                  <a:srgbClr val="FF0000"/>
                </a:solidFill>
                <a:sym typeface="Arial"/>
              </a:rPr>
              <a:t> annotation choices</a:t>
            </a:r>
            <a:endParaRPr lang="en-US" sz="2400" dirty="0">
              <a:solidFill>
                <a:srgbClr val="FF0000"/>
              </a:solidFill>
            </a:endParaRPr>
          </a:p>
          <a:p>
            <a:pPr lvl="1"/>
            <a:r>
              <a:rPr lang="en-US" sz="2400" dirty="0">
                <a:solidFill>
                  <a:srgbClr val="FF0000"/>
                </a:solidFill>
                <a:sym typeface="Arial"/>
              </a:rPr>
              <a:t>Spectrum</a:t>
            </a:r>
            <a:r>
              <a:rPr lang="en-US" sz="2400" dirty="0">
                <a:solidFill>
                  <a:srgbClr val="0070C0"/>
                </a:solidFill>
                <a:sym typeface="Arial"/>
              </a:rPr>
              <a:t>: </a:t>
            </a:r>
          </a:p>
          <a:p>
            <a:pPr lvl="2"/>
            <a:r>
              <a:rPr lang="en-US" sz="2000" dirty="0">
                <a:solidFill>
                  <a:schemeClr val="tx1"/>
                </a:solidFill>
                <a:sym typeface="Arial"/>
              </a:rPr>
              <a:t>If you do not already see your spectrogram </a:t>
            </a:r>
            <a:r>
              <a:rPr lang="en-US" sz="2000" dirty="0">
                <a:sym typeface="Arial"/>
              </a:rPr>
              <a:t>select </a:t>
            </a:r>
            <a:r>
              <a:rPr lang="en-US" sz="2000" dirty="0">
                <a:solidFill>
                  <a:srgbClr val="0070C0"/>
                </a:solidFill>
                <a:sym typeface="Arial"/>
              </a:rPr>
              <a:t>Spectrogram</a:t>
            </a:r>
            <a:r>
              <a:rPr lang="en-US" sz="2000" dirty="0">
                <a:sym typeface="Arial"/>
              </a:rPr>
              <a:t> </a:t>
            </a:r>
            <a:r>
              <a:rPr lang="en-US" sz="2000" dirty="0">
                <a:sym typeface="Wingdings"/>
              </a:rPr>
              <a:t> Show spectrogram</a:t>
            </a:r>
            <a:endParaRPr lang="en-US" sz="2000" dirty="0">
              <a:sym typeface="Arial"/>
            </a:endParaRPr>
          </a:p>
          <a:p>
            <a:pPr lvl="2"/>
            <a:r>
              <a:rPr lang="en-US" sz="2000" dirty="0">
                <a:sym typeface="Arial"/>
              </a:rPr>
              <a:t>Select a point in your sound file and choose </a:t>
            </a:r>
            <a:r>
              <a:rPr lang="en-US" sz="2000" dirty="0">
                <a:solidFill>
                  <a:srgbClr val="0070C0"/>
                </a:solidFill>
                <a:sym typeface="Arial"/>
              </a:rPr>
              <a:t>Spectrogram</a:t>
            </a:r>
            <a:r>
              <a:rPr lang="en-US" sz="2000" dirty="0">
                <a:sym typeface="Arial"/>
              </a:rPr>
              <a:t> </a:t>
            </a:r>
            <a:r>
              <a:rPr lang="en-US" sz="2000" dirty="0">
                <a:sym typeface="Wingdings"/>
              </a:rPr>
              <a:t> View </a:t>
            </a:r>
            <a:r>
              <a:rPr lang="en-US" sz="2000" dirty="0">
                <a:sym typeface="Arial"/>
              </a:rPr>
              <a:t>spectral slice to see the </a:t>
            </a:r>
            <a:r>
              <a:rPr lang="en-US" sz="2000" dirty="0">
                <a:solidFill>
                  <a:srgbClr val="0070C0"/>
                </a:solidFill>
                <a:sym typeface="Arial"/>
              </a:rPr>
              <a:t>frequencies</a:t>
            </a:r>
            <a:r>
              <a:rPr lang="en-US" sz="2000" dirty="0">
                <a:sym typeface="Arial"/>
              </a:rPr>
              <a:t> in Hz (x axis) and the </a:t>
            </a:r>
            <a:r>
              <a:rPr lang="en-US" sz="2000" dirty="0">
                <a:solidFill>
                  <a:srgbClr val="0070C0"/>
                </a:solidFill>
                <a:sym typeface="Arial"/>
              </a:rPr>
              <a:t>sound pressure </a:t>
            </a:r>
            <a:r>
              <a:rPr lang="en-US" sz="2000" dirty="0">
                <a:sym typeface="Arial"/>
              </a:rPr>
              <a:t>in </a:t>
            </a:r>
            <a:r>
              <a:rPr lang="en-US" sz="2000" dirty="0" err="1">
                <a:sym typeface="Arial"/>
              </a:rPr>
              <a:t>db</a:t>
            </a:r>
            <a:r>
              <a:rPr lang="en-US" sz="2000" dirty="0">
                <a:sym typeface="Arial"/>
              </a:rPr>
              <a:t> (y axis)</a:t>
            </a:r>
            <a:endParaRPr lang="en-US" sz="2000" dirty="0"/>
          </a:p>
          <a:p>
            <a:pPr lvl="2"/>
            <a:r>
              <a:rPr lang="en-US" sz="2000" dirty="0"/>
              <a:t>Try to play words one by one by selecting the correct portion of the spectrogram for each word and play by clicking on the top row at the bottom</a:t>
            </a:r>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11</a:t>
            </a:fld>
            <a:endParaRPr lang="en-US">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BEF22-3BC7-E748-A4B4-9A3770CC0C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343A14E5-026C-4B41-956C-E34742BD20A7}"/>
              </a:ext>
            </a:extLst>
          </p:cNvPr>
          <p:cNvPicPr>
            <a:picLocks noChangeAspect="1"/>
          </p:cNvPicPr>
          <p:nvPr/>
        </p:nvPicPr>
        <p:blipFill>
          <a:blip r:embed="rId2"/>
          <a:stretch>
            <a:fillRect/>
          </a:stretch>
        </p:blipFill>
        <p:spPr>
          <a:xfrm>
            <a:off x="0" y="757281"/>
            <a:ext cx="9144000" cy="5343437"/>
          </a:xfrm>
          <a:prstGeom prst="rect">
            <a:avLst/>
          </a:prstGeom>
        </p:spPr>
      </p:pic>
    </p:spTree>
    <p:extLst>
      <p:ext uri="{BB962C8B-B14F-4D97-AF65-F5344CB8AC3E}">
        <p14:creationId xmlns:p14="http://schemas.microsoft.com/office/powerpoint/2010/main" val="12673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75488"/>
            <a:ext cx="8229600" cy="5769737"/>
          </a:xfrm>
        </p:spPr>
        <p:txBody>
          <a:bodyPr/>
          <a:lstStyle/>
          <a:p>
            <a:pPr lvl="2"/>
            <a:r>
              <a:rPr lang="en-US" sz="2000" dirty="0">
                <a:solidFill>
                  <a:srgbClr val="0070C0"/>
                </a:solidFill>
              </a:rPr>
              <a:t>At the bottom, Row 1: </a:t>
            </a:r>
            <a:r>
              <a:rPr lang="en-US" sz="2000" dirty="0">
                <a:solidFill>
                  <a:schemeClr val="tx1"/>
                </a:solidFill>
              </a:rPr>
              <a:t>selected portion; </a:t>
            </a:r>
            <a:r>
              <a:rPr lang="en-US" sz="2000" dirty="0">
                <a:solidFill>
                  <a:srgbClr val="0070C0"/>
                </a:solidFill>
              </a:rPr>
              <a:t>Row 2: </a:t>
            </a:r>
            <a:r>
              <a:rPr lang="en-US" sz="2000" dirty="0">
                <a:solidFill>
                  <a:schemeClr val="tx1"/>
                </a:solidFill>
              </a:rPr>
              <a:t>all the visible file; </a:t>
            </a:r>
            <a:r>
              <a:rPr lang="en-US" sz="2000" dirty="0">
                <a:solidFill>
                  <a:srgbClr val="0070C0"/>
                </a:solidFill>
              </a:rPr>
              <a:t>Row 3: </a:t>
            </a:r>
            <a:r>
              <a:rPr lang="en-US" sz="2000" dirty="0">
                <a:solidFill>
                  <a:schemeClr val="tx1"/>
                </a:solidFill>
              </a:rPr>
              <a:t>the total duration of the file</a:t>
            </a:r>
            <a:endParaRPr lang="en-US" sz="2000" dirty="0">
              <a:solidFill>
                <a:srgbClr val="0070C0"/>
              </a:solidFill>
            </a:endParaRPr>
          </a:p>
          <a:p>
            <a:pPr lvl="1"/>
            <a:r>
              <a:rPr lang="en-US" sz="2400" dirty="0">
                <a:solidFill>
                  <a:srgbClr val="FF0000"/>
                </a:solidFill>
              </a:rPr>
              <a:t>Pitch</a:t>
            </a:r>
          </a:p>
          <a:p>
            <a:pPr lvl="2"/>
            <a:r>
              <a:rPr lang="en-US" sz="2000" dirty="0">
                <a:solidFill>
                  <a:srgbClr val="0070C0"/>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70C0"/>
                </a:solidFill>
              </a:rPr>
              <a:t>Pitch </a:t>
            </a:r>
            <a:r>
              <a:rPr lang="en-US" sz="2000" dirty="0">
                <a:solidFill>
                  <a:srgbClr val="0070C0"/>
                </a:solidFill>
                <a:sym typeface="Wingdings"/>
              </a:rPr>
              <a:t> </a:t>
            </a:r>
            <a:r>
              <a:rPr lang="en-US" sz="2000" dirty="0">
                <a:solidFill>
                  <a:srgbClr val="0070C0"/>
                </a:solidFill>
              </a:rPr>
              <a:t>Get pitch, </a:t>
            </a:r>
            <a:r>
              <a:rPr lang="en-US" sz="2000" dirty="0">
                <a:solidFill>
                  <a:srgbClr val="0070C0"/>
                </a:solidFill>
                <a:sym typeface="Wingdings" pitchFamily="2" charset="2"/>
              </a:rPr>
              <a:t> </a:t>
            </a:r>
            <a:r>
              <a:rPr lang="en-US" sz="2000" dirty="0">
                <a:solidFill>
                  <a:srgbClr val="0070C0"/>
                </a:solidFill>
              </a:rPr>
              <a:t>Get minimum pitch, </a:t>
            </a:r>
            <a:r>
              <a:rPr lang="en-US" sz="2000" dirty="0">
                <a:solidFill>
                  <a:srgbClr val="0070C0"/>
                </a:solidFill>
                <a:sym typeface="Wingdings" pitchFamily="2" charset="2"/>
              </a:rPr>
              <a:t> </a:t>
            </a:r>
            <a:r>
              <a:rPr lang="en-US" sz="2000" dirty="0">
                <a:solidFill>
                  <a:srgbClr val="0070C0"/>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Try </a:t>
            </a:r>
            <a:r>
              <a:rPr lang="en-US" sz="2000" dirty="0">
                <a:solidFill>
                  <a:srgbClr val="0070C0"/>
                </a:solidFill>
              </a:rPr>
              <a:t>Pitch </a:t>
            </a:r>
            <a:r>
              <a:rPr lang="en-US" sz="2000" dirty="0">
                <a:solidFill>
                  <a:srgbClr val="0070C0"/>
                </a:solidFill>
                <a:sym typeface="Wingdings" pitchFamily="2" charset="2"/>
              </a:rPr>
              <a:t> Draw pitch to picture window </a:t>
            </a:r>
            <a:r>
              <a:rPr lang="en-US" sz="2000" dirty="0">
                <a:solidFill>
                  <a:schemeClr val="tx1"/>
                </a:solidFill>
                <a:sym typeface="Wingdings" pitchFamily="2" charset="2"/>
              </a:rPr>
              <a:t>in</a:t>
            </a:r>
            <a:r>
              <a:rPr lang="en-US" sz="2000" dirty="0">
                <a:solidFill>
                  <a:srgbClr val="0070C0"/>
                </a:solidFill>
                <a:sym typeface="Wingdings" pitchFamily="2" charset="2"/>
              </a:rPr>
              <a:t> </a:t>
            </a:r>
            <a:r>
              <a:rPr lang="en-US" sz="2000" dirty="0" err="1">
                <a:solidFill>
                  <a:srgbClr val="0070C0"/>
                </a:solidFill>
                <a:sym typeface="Wingdings" pitchFamily="2" charset="2"/>
              </a:rPr>
              <a:t>Praat</a:t>
            </a:r>
            <a:r>
              <a:rPr lang="en-US" sz="2000" dirty="0">
                <a:solidFill>
                  <a:srgbClr val="0070C0"/>
                </a:solidFill>
                <a:sym typeface="Wingdings" pitchFamily="2" charset="2"/>
              </a:rPr>
              <a:t> Picture</a:t>
            </a:r>
            <a:endParaRPr lang="en-US" sz="2000" dirty="0">
              <a:solidFill>
                <a:srgbClr val="0070C0"/>
              </a:solidFill>
            </a:endParaRPr>
          </a:p>
          <a:p>
            <a:pPr lvl="1"/>
            <a:r>
              <a:rPr lang="en-US" dirty="0">
                <a:solidFill>
                  <a:srgbClr val="FF0000"/>
                </a:solidFill>
              </a:rPr>
              <a:t>Intensity</a:t>
            </a:r>
            <a:r>
              <a:rPr lang="en-US" dirty="0"/>
              <a:t>: </a:t>
            </a:r>
          </a:p>
          <a:p>
            <a:pPr lvl="2"/>
            <a:r>
              <a:rPr lang="en-US" sz="2000" dirty="0">
                <a:solidFill>
                  <a:srgbClr val="0070C0"/>
                </a:solidFill>
              </a:rPr>
              <a:t>Intensity </a:t>
            </a:r>
            <a:r>
              <a:rPr lang="en-US" sz="2000" dirty="0">
                <a:solidFill>
                  <a:srgbClr val="0070C0"/>
                </a:solidFill>
                <a:sym typeface="Wingdings"/>
              </a:rPr>
              <a:t> </a:t>
            </a:r>
            <a:r>
              <a:rPr lang="en-US" sz="2000" dirty="0">
                <a:solidFill>
                  <a:srgbClr val="0070C0"/>
                </a:solidFill>
              </a:rPr>
              <a:t>Show intensity</a:t>
            </a:r>
          </a:p>
          <a:p>
            <a:pPr lvl="2"/>
            <a:r>
              <a:rPr lang="en-US" sz="2000" dirty="0">
                <a:solidFill>
                  <a:srgbClr val="0070C0"/>
                </a:solidFill>
              </a:rPr>
              <a:t>Intensity </a:t>
            </a:r>
            <a:r>
              <a:rPr lang="en-US" sz="2000" dirty="0">
                <a:solidFill>
                  <a:srgbClr val="0070C0"/>
                </a:solidFill>
                <a:sym typeface="Wingdings"/>
              </a:rPr>
              <a:t> Get intensity, Get</a:t>
            </a:r>
            <a:r>
              <a:rPr lang="en-US" sz="2000" dirty="0">
                <a:solidFill>
                  <a:srgbClr val="0070C0"/>
                </a:solidFill>
              </a:rPr>
              <a:t> minimum intensity, Get maximum intensity</a:t>
            </a:r>
          </a:p>
          <a:p>
            <a:pPr lvl="2"/>
            <a:r>
              <a:rPr lang="en-US" sz="2000" dirty="0"/>
              <a:t>Check </a:t>
            </a:r>
            <a:r>
              <a:rPr lang="en-US" sz="2000" dirty="0">
                <a:solidFill>
                  <a:srgbClr val="0070C0"/>
                </a:solidFill>
              </a:rPr>
              <a:t>Intensity </a:t>
            </a:r>
            <a:r>
              <a:rPr lang="en-US" sz="2000" dirty="0">
                <a:solidFill>
                  <a:srgbClr val="0070C0"/>
                </a:solidFill>
                <a:sym typeface="Wingdings"/>
              </a:rPr>
              <a:t> Intensity </a:t>
            </a:r>
            <a:r>
              <a:rPr lang="en-US" sz="2000" dirty="0">
                <a:solidFill>
                  <a:srgbClr val="0070C0"/>
                </a:solidFill>
              </a:rPr>
              <a:t>settings</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13</a:t>
            </a:fld>
            <a:endParaRPr lang="uk-UA"/>
          </a:p>
        </p:txBody>
      </p:sp>
    </p:spTree>
    <p:extLst>
      <p:ext uri="{BB962C8B-B14F-4D97-AF65-F5344CB8AC3E}">
        <p14:creationId xmlns:p14="http://schemas.microsoft.com/office/powerpoint/2010/main" val="200907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9F6643-A7FB-1295-1A28-BE6D9C7A11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F78D34FF-70E7-1123-E4F3-1C395C1C3DC8}"/>
              </a:ext>
            </a:extLst>
          </p:cNvPr>
          <p:cNvPicPr>
            <a:picLocks noChangeAspect="1"/>
          </p:cNvPicPr>
          <p:nvPr/>
        </p:nvPicPr>
        <p:blipFill>
          <a:blip r:embed="rId2"/>
          <a:stretch>
            <a:fillRect/>
          </a:stretch>
        </p:blipFill>
        <p:spPr>
          <a:xfrm>
            <a:off x="477244" y="0"/>
            <a:ext cx="7772400" cy="6508705"/>
          </a:xfrm>
          <a:prstGeom prst="rect">
            <a:avLst/>
          </a:prstGeom>
        </p:spPr>
      </p:pic>
    </p:spTree>
    <p:extLst>
      <p:ext uri="{BB962C8B-B14F-4D97-AF65-F5344CB8AC3E}">
        <p14:creationId xmlns:p14="http://schemas.microsoft.com/office/powerpoint/2010/main" val="284398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61533-869B-314F-98E7-1A5A2E78C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 name="Picture 3">
            <a:extLst>
              <a:ext uri="{FF2B5EF4-FFF2-40B4-BE49-F238E27FC236}">
                <a16:creationId xmlns:a16="http://schemas.microsoft.com/office/drawing/2014/main" id="{47485FD2-8913-4A49-B080-9CAF842D0B33}"/>
              </a:ext>
            </a:extLst>
          </p:cNvPr>
          <p:cNvPicPr>
            <a:picLocks noChangeAspect="1"/>
          </p:cNvPicPr>
          <p:nvPr/>
        </p:nvPicPr>
        <p:blipFill>
          <a:blip r:embed="rId2"/>
          <a:stretch>
            <a:fillRect/>
          </a:stretch>
        </p:blipFill>
        <p:spPr>
          <a:xfrm>
            <a:off x="0" y="699867"/>
            <a:ext cx="9144000" cy="5458265"/>
          </a:xfrm>
          <a:prstGeom prst="rect">
            <a:avLst/>
          </a:prstGeom>
        </p:spPr>
      </p:pic>
    </p:spTree>
    <p:extLst>
      <p:ext uri="{BB962C8B-B14F-4D97-AF65-F5344CB8AC3E}">
        <p14:creationId xmlns:p14="http://schemas.microsoft.com/office/powerpoint/2010/main" val="407012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16</a:t>
            </a:fld>
            <a:endParaRPr lang="en-US"/>
          </a:p>
        </p:txBody>
      </p:sp>
      <p:sp>
        <p:nvSpPr>
          <p:cNvPr id="126" name="Google Shape;126;p18"/>
          <p:cNvSpPr txBox="1">
            <a:spLocks noGrp="1"/>
          </p:cNvSpPr>
          <p:nvPr>
            <p:ph type="body" idx="4294967295"/>
          </p:nvPr>
        </p:nvSpPr>
        <p:spPr>
          <a:xfrm>
            <a:off x="0" y="258763"/>
            <a:ext cx="8229600" cy="5867400"/>
          </a:xfrm>
        </p:spPr>
        <p:txBody>
          <a:bodyPr/>
          <a:lstStyle/>
          <a:p>
            <a:pPr lvl="1"/>
            <a:r>
              <a:rPr lang="en-US" sz="2400" dirty="0">
                <a:solidFill>
                  <a:srgbClr val="FF0000"/>
                </a:solidFill>
              </a:rPr>
              <a:t>Pulses</a:t>
            </a:r>
            <a:r>
              <a:rPr lang="en-US" sz="2400" dirty="0">
                <a:solidFill>
                  <a:srgbClr val="0070C0"/>
                </a:solidFill>
              </a:rPr>
              <a:t> </a:t>
            </a:r>
            <a:r>
              <a:rPr lang="en-US" sz="2400" dirty="0">
                <a:solidFill>
                  <a:schemeClr val="tx1"/>
                </a:solidFill>
              </a:rPr>
              <a:t>represent the </a:t>
            </a:r>
            <a:r>
              <a:rPr lang="en-US" sz="2400" dirty="0">
                <a:solidFill>
                  <a:srgbClr val="FF0000"/>
                </a:solidFill>
              </a:rPr>
              <a:t>vocal fold vibrations </a:t>
            </a:r>
            <a:r>
              <a:rPr lang="en-US" sz="2400" dirty="0">
                <a:solidFill>
                  <a:schemeClr val="tx1"/>
                </a:solidFill>
              </a:rPr>
              <a:t>over time</a:t>
            </a:r>
            <a:r>
              <a:rPr lang="en-US" sz="2400" dirty="0"/>
              <a:t>:</a:t>
            </a:r>
          </a:p>
          <a:p>
            <a:pPr lvl="2"/>
            <a:r>
              <a:rPr lang="en-US" sz="2000" dirty="0">
                <a:solidFill>
                  <a:srgbClr val="0070C0"/>
                </a:solidFill>
              </a:rPr>
              <a:t>Pulses </a:t>
            </a:r>
            <a:r>
              <a:rPr lang="en-US" sz="2000" dirty="0">
                <a:solidFill>
                  <a:srgbClr val="0070C0"/>
                </a:solidFill>
                <a:sym typeface="Wingdings"/>
              </a:rPr>
              <a:t> </a:t>
            </a:r>
            <a:r>
              <a:rPr lang="en-US" sz="2000" dirty="0">
                <a:solidFill>
                  <a:srgbClr val="0070C0"/>
                </a:solidFill>
              </a:rPr>
              <a:t>Show pulses</a:t>
            </a:r>
          </a:p>
          <a:p>
            <a:pPr lvl="2"/>
            <a:r>
              <a:rPr lang="en-US" sz="2000" dirty="0"/>
              <a:t>Select a segment in your speech file</a:t>
            </a:r>
          </a:p>
          <a:p>
            <a:pPr lvl="2"/>
            <a:r>
              <a:rPr lang="en-US" sz="2000" dirty="0">
                <a:solidFill>
                  <a:srgbClr val="0070C0"/>
                </a:solidFill>
              </a:rPr>
              <a:t>Pulses </a:t>
            </a:r>
            <a:r>
              <a:rPr lang="en-US" sz="2000" dirty="0">
                <a:solidFill>
                  <a:srgbClr val="0070C0"/>
                </a:solidFill>
                <a:sym typeface="Wingdings"/>
              </a:rPr>
              <a:t> Voice report </a:t>
            </a:r>
            <a:r>
              <a:rPr lang="en-US" sz="2000" dirty="0">
                <a:sym typeface="Wingdings"/>
              </a:rPr>
              <a:t>– this gives you an overall summary (not always precise) of the  </a:t>
            </a:r>
            <a:r>
              <a:rPr lang="en-US" sz="2000" dirty="0">
                <a:solidFill>
                  <a:srgbClr val="0070C0"/>
                </a:solidFill>
                <a:sym typeface="Wingdings"/>
              </a:rPr>
              <a:t>pitch</a:t>
            </a:r>
            <a:r>
              <a:rPr lang="en-US" sz="2000" dirty="0">
                <a:sym typeface="Wingdings"/>
              </a:rPr>
              <a:t>, </a:t>
            </a:r>
            <a:r>
              <a:rPr lang="en-US" sz="2000" dirty="0">
                <a:solidFill>
                  <a:srgbClr val="0070C0"/>
                </a:solidFill>
                <a:sym typeface="Wingdings"/>
              </a:rPr>
              <a:t>pulses</a:t>
            </a:r>
            <a:r>
              <a:rPr lang="en-US" sz="2000" dirty="0">
                <a:sym typeface="Wingdings"/>
              </a:rPr>
              <a:t>, </a:t>
            </a:r>
            <a:r>
              <a:rPr lang="en-US" sz="2000" dirty="0">
                <a:solidFill>
                  <a:srgbClr val="0070C0"/>
                </a:solidFill>
                <a:sym typeface="Wingdings"/>
              </a:rPr>
              <a:t>voiced/unvoiced frames</a:t>
            </a:r>
            <a:r>
              <a:rPr lang="en-US" sz="2000" dirty="0">
                <a:sym typeface="Wingdings"/>
              </a:rPr>
              <a:t>, </a:t>
            </a:r>
            <a:r>
              <a:rPr lang="en-US" sz="2000" dirty="0">
                <a:solidFill>
                  <a:srgbClr val="0070C0"/>
                </a:solidFill>
                <a:sym typeface="Wingdings"/>
              </a:rPr>
              <a:t>jitter</a:t>
            </a:r>
            <a:r>
              <a:rPr lang="en-US" sz="2000" dirty="0">
                <a:sym typeface="Wingdings"/>
              </a:rPr>
              <a:t>, </a:t>
            </a:r>
            <a:r>
              <a:rPr lang="en-US" sz="2000" dirty="0">
                <a:solidFill>
                  <a:srgbClr val="0070C0"/>
                </a:solidFill>
                <a:sym typeface="Wingdings"/>
              </a:rPr>
              <a:t>shimmer</a:t>
            </a:r>
            <a:r>
              <a:rPr lang="en-US" sz="2000" dirty="0">
                <a:sym typeface="Wingdings"/>
              </a:rPr>
              <a:t>, and </a:t>
            </a:r>
            <a:r>
              <a:rPr lang="en-US" sz="2000" dirty="0">
                <a:solidFill>
                  <a:srgbClr val="0070C0"/>
                </a:solidFill>
                <a:sym typeface="Wingdings"/>
              </a:rPr>
              <a:t>HNR</a:t>
            </a:r>
            <a:r>
              <a:rPr lang="en-US" sz="2000" dirty="0">
                <a:sym typeface="Wingdings"/>
              </a:rPr>
              <a:t> using many types of analysis</a:t>
            </a:r>
            <a:endParaRPr lang="en-US" sz="2000" dirty="0"/>
          </a:p>
          <a:p>
            <a:pPr lvl="1"/>
            <a:r>
              <a:rPr lang="en-US" sz="2400" dirty="0">
                <a:solidFill>
                  <a:srgbClr val="FF0000"/>
                </a:solidFill>
              </a:rPr>
              <a:t>Formant</a:t>
            </a:r>
            <a:r>
              <a:rPr lang="en-US" sz="2400" dirty="0"/>
              <a:t>: </a:t>
            </a:r>
          </a:p>
          <a:p>
            <a:pPr lvl="2"/>
            <a:r>
              <a:rPr lang="en-US" sz="2000" dirty="0">
                <a:solidFill>
                  <a:srgbClr val="0070C0"/>
                </a:solidFill>
              </a:rPr>
              <a:t>Formant </a:t>
            </a:r>
            <a:r>
              <a:rPr lang="en-US" sz="2000" dirty="0">
                <a:solidFill>
                  <a:srgbClr val="0070C0"/>
                </a:solidFill>
                <a:sym typeface="Wingdings" pitchFamily="2" charset="2"/>
              </a:rPr>
              <a:t> Formant settings</a:t>
            </a:r>
            <a:r>
              <a:rPr lang="en-US" sz="2000" dirty="0">
                <a:sym typeface="Wingdings" pitchFamily="2" charset="2"/>
              </a:rPr>
              <a:t>: Number of formants = 4.0 or 5.0; Dynamic range – 50.0</a:t>
            </a:r>
          </a:p>
          <a:p>
            <a:pPr lvl="2"/>
            <a:r>
              <a:rPr lang="en-US" sz="2000" dirty="0">
                <a:solidFill>
                  <a:srgbClr val="0070C0"/>
                </a:solidFill>
              </a:rPr>
              <a:t>Formant </a:t>
            </a:r>
            <a:r>
              <a:rPr lang="en-US" sz="2000" dirty="0">
                <a:solidFill>
                  <a:srgbClr val="0070C0"/>
                </a:solidFill>
                <a:sym typeface="Wingdings"/>
              </a:rPr>
              <a:t> </a:t>
            </a:r>
            <a:r>
              <a:rPr lang="en-US" sz="2000" dirty="0">
                <a:solidFill>
                  <a:srgbClr val="0070C0"/>
                </a:solidFill>
              </a:rPr>
              <a:t>Show formants</a:t>
            </a:r>
          </a:p>
          <a:p>
            <a:pPr lvl="2"/>
            <a:r>
              <a:rPr lang="en-US" sz="2000" dirty="0"/>
              <a:t>Do the </a:t>
            </a:r>
            <a:r>
              <a:rPr lang="en-US" sz="2000" dirty="0">
                <a:solidFill>
                  <a:srgbClr val="FF0000"/>
                </a:solidFill>
              </a:rPr>
              <a:t>formant values </a:t>
            </a:r>
            <a:r>
              <a:rPr lang="en-US" sz="2000" dirty="0"/>
              <a:t>match those you expect for vowels [</a:t>
            </a:r>
            <a:r>
              <a:rPr lang="en-US" dirty="0" err="1"/>
              <a:t>aj</a:t>
            </a:r>
            <a:r>
              <a:rPr lang="en-US" sz="2000" dirty="0"/>
              <a:t>] as in my, [</a:t>
            </a:r>
            <a:r>
              <a:rPr lang="en-US" dirty="0" err="1"/>
              <a:t>ɑ</a:t>
            </a:r>
            <a:r>
              <a:rPr lang="en-US" sz="2000" dirty="0"/>
              <a:t>] as in mama, [</a:t>
            </a:r>
            <a:r>
              <a:rPr lang="en-US" dirty="0" err="1"/>
              <a:t>ɪ</a:t>
            </a:r>
            <a:r>
              <a:rPr lang="en-US" sz="2000" dirty="0"/>
              <a:t>] as in lives, </a:t>
            </a:r>
            <a:r>
              <a:rPr lang="en-US" dirty="0"/>
              <a:t>[</a:t>
            </a:r>
            <a:r>
              <a:rPr lang="en-US" dirty="0" err="1"/>
              <a:t>ɛ</a:t>
            </a:r>
            <a:r>
              <a:rPr lang="en-US" dirty="0"/>
              <a:t>]</a:t>
            </a:r>
            <a:r>
              <a:rPr lang="en-US" sz="2000" dirty="0"/>
              <a:t> as in </a:t>
            </a:r>
            <a:r>
              <a:rPr lang="en-US" sz="2000" dirty="0" err="1"/>
              <a:t>memphis</a:t>
            </a:r>
            <a:r>
              <a:rPr lang="en-US" sz="2000" dirty="0"/>
              <a:t>?</a:t>
            </a:r>
          </a:p>
          <a:p>
            <a:pPr lvl="1"/>
            <a:endParaRPr lang="en-US" sz="2400" dirty="0"/>
          </a:p>
          <a:p>
            <a:pPr lvl="1"/>
            <a:endParaRPr lang="en-US" sz="2400" dirty="0"/>
          </a:p>
          <a:p>
            <a:pPr lvl="1"/>
            <a:r>
              <a:rPr lang="en-US" sz="2400" dirty="0"/>
              <a:t>, </a:t>
            </a:r>
          </a:p>
          <a:p>
            <a:pPr lvl="0"/>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1FF3-0601-9941-A7F6-50817AFCF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4" name="Picture 3">
            <a:extLst>
              <a:ext uri="{FF2B5EF4-FFF2-40B4-BE49-F238E27FC236}">
                <a16:creationId xmlns:a16="http://schemas.microsoft.com/office/drawing/2014/main" id="{E22B1F62-FE0F-6142-B535-7246368317A7}"/>
              </a:ext>
            </a:extLst>
          </p:cNvPr>
          <p:cNvPicPr>
            <a:picLocks noChangeAspect="1"/>
          </p:cNvPicPr>
          <p:nvPr/>
        </p:nvPicPr>
        <p:blipFill>
          <a:blip r:embed="rId3"/>
          <a:stretch>
            <a:fillRect/>
          </a:stretch>
        </p:blipFill>
        <p:spPr>
          <a:xfrm>
            <a:off x="0" y="799120"/>
            <a:ext cx="9144000" cy="5259760"/>
          </a:xfrm>
          <a:prstGeom prst="rect">
            <a:avLst/>
          </a:prstGeom>
        </p:spPr>
      </p:pic>
    </p:spTree>
    <p:extLst>
      <p:ext uri="{BB962C8B-B14F-4D97-AF65-F5344CB8AC3E}">
        <p14:creationId xmlns:p14="http://schemas.microsoft.com/office/powerpoint/2010/main" val="2018793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F16A-FEB9-834C-ABAA-32477E9DD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4" name="Picture 3">
            <a:extLst>
              <a:ext uri="{FF2B5EF4-FFF2-40B4-BE49-F238E27FC236}">
                <a16:creationId xmlns:a16="http://schemas.microsoft.com/office/drawing/2014/main" id="{30821EF9-5F67-9247-916E-1E7AEF9D0370}"/>
              </a:ext>
            </a:extLst>
          </p:cNvPr>
          <p:cNvPicPr>
            <a:picLocks noChangeAspect="1"/>
          </p:cNvPicPr>
          <p:nvPr/>
        </p:nvPicPr>
        <p:blipFill>
          <a:blip r:embed="rId3"/>
          <a:stretch>
            <a:fillRect/>
          </a:stretch>
        </p:blipFill>
        <p:spPr>
          <a:xfrm>
            <a:off x="0" y="811875"/>
            <a:ext cx="9144000" cy="5234249"/>
          </a:xfrm>
          <a:prstGeom prst="rect">
            <a:avLst/>
          </a:prstGeom>
        </p:spPr>
      </p:pic>
    </p:spTree>
    <p:extLst>
      <p:ext uri="{BB962C8B-B14F-4D97-AF65-F5344CB8AC3E}">
        <p14:creationId xmlns:p14="http://schemas.microsoft.com/office/powerpoint/2010/main" val="95988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42A1A-906C-FD3A-5436-DB8F0F68D8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4" name="Picture 3">
            <a:extLst>
              <a:ext uri="{FF2B5EF4-FFF2-40B4-BE49-F238E27FC236}">
                <a16:creationId xmlns:a16="http://schemas.microsoft.com/office/drawing/2014/main" id="{39191C68-DA59-339F-A704-ED3046C431E8}"/>
              </a:ext>
            </a:extLst>
          </p:cNvPr>
          <p:cNvPicPr>
            <a:picLocks noChangeAspect="1"/>
          </p:cNvPicPr>
          <p:nvPr/>
        </p:nvPicPr>
        <p:blipFill>
          <a:blip r:embed="rId2"/>
          <a:stretch>
            <a:fillRect/>
          </a:stretch>
        </p:blipFill>
        <p:spPr>
          <a:xfrm>
            <a:off x="462216" y="0"/>
            <a:ext cx="7772400" cy="6484905"/>
          </a:xfrm>
          <a:prstGeom prst="rect">
            <a:avLst/>
          </a:prstGeom>
        </p:spPr>
      </p:pic>
    </p:spTree>
    <p:extLst>
      <p:ext uri="{BB962C8B-B14F-4D97-AF65-F5344CB8AC3E}">
        <p14:creationId xmlns:p14="http://schemas.microsoft.com/office/powerpoint/2010/main" val="418614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6E43-504B-234F-89AA-402F13745498}"/>
              </a:ext>
            </a:extLst>
          </p:cNvPr>
          <p:cNvSpPr>
            <a:spLocks noGrp="1"/>
          </p:cNvSpPr>
          <p:nvPr>
            <p:ph type="title"/>
          </p:nvPr>
        </p:nvSpPr>
        <p:spPr/>
        <p:txBody>
          <a:bodyPr/>
          <a:lstStyle/>
          <a:p>
            <a:r>
              <a:rPr lang="en-US" dirty="0"/>
              <a:t>Please note</a:t>
            </a:r>
          </a:p>
        </p:txBody>
      </p:sp>
      <p:sp>
        <p:nvSpPr>
          <p:cNvPr id="3" name="Text Placeholder 2">
            <a:extLst>
              <a:ext uri="{FF2B5EF4-FFF2-40B4-BE49-F238E27FC236}">
                <a16:creationId xmlns:a16="http://schemas.microsoft.com/office/drawing/2014/main" id="{7C1195BC-37FE-D14C-B9B4-301E5E3722DB}"/>
              </a:ext>
            </a:extLst>
          </p:cNvPr>
          <p:cNvSpPr>
            <a:spLocks noGrp="1"/>
          </p:cNvSpPr>
          <p:nvPr>
            <p:ph type="body" idx="1"/>
          </p:nvPr>
        </p:nvSpPr>
        <p:spPr/>
        <p:txBody>
          <a:bodyPr/>
          <a:lstStyle/>
          <a:p>
            <a:r>
              <a:rPr lang="en-US" dirty="0"/>
              <a:t>We will not ask you for writing assignments on weeks when a HW assignment is due – just check the Assignments link in Courseworks2</a:t>
            </a:r>
          </a:p>
          <a:p>
            <a:r>
              <a:rPr lang="en-US" dirty="0"/>
              <a:t>For Assignments:  please provide 100-200 words for each positive and each negative response for each assigned paper; this will give us a better chance to assess the quality of your responses</a:t>
            </a:r>
          </a:p>
          <a:p>
            <a:pPr marL="114300" indent="0">
              <a:buNone/>
            </a:pPr>
            <a:endParaRPr lang="en-US" dirty="0"/>
          </a:p>
        </p:txBody>
      </p:sp>
      <p:sp>
        <p:nvSpPr>
          <p:cNvPr id="4" name="Slide Number Placeholder 3">
            <a:extLst>
              <a:ext uri="{FF2B5EF4-FFF2-40B4-BE49-F238E27FC236}">
                <a16:creationId xmlns:a16="http://schemas.microsoft.com/office/drawing/2014/main" id="{F2AEE229-5AFB-6C4E-8A1C-D0DE61F78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8233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sp>
        <p:nvSpPr>
          <p:cNvPr id="133" name="Google Shape;133;p19"/>
          <p:cNvSpPr txBox="1">
            <a:spLocks noGrp="1"/>
          </p:cNvSpPr>
          <p:nvPr>
            <p:ph type="body" idx="1"/>
          </p:nvPr>
        </p:nvSpPr>
        <p:spPr>
          <a:xfrm>
            <a:off x="457200" y="508450"/>
            <a:ext cx="8229600" cy="561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9"/>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pic>
        <p:nvPicPr>
          <p:cNvPr id="135" name="Google Shape;135;p19"/>
          <p:cNvPicPr preferRelativeResize="0"/>
          <p:nvPr/>
        </p:nvPicPr>
        <p:blipFill>
          <a:blip r:embed="rId3">
            <a:alphaModFix/>
          </a:blip>
          <a:stretch>
            <a:fillRect/>
          </a:stretch>
        </p:blipFill>
        <p:spPr>
          <a:xfrm>
            <a:off x="874975" y="857250"/>
            <a:ext cx="5460075" cy="4156175"/>
          </a:xfrm>
          <a:prstGeom prst="rect">
            <a:avLst/>
          </a:prstGeom>
          <a:noFill/>
          <a:ln>
            <a:noFill/>
          </a:ln>
        </p:spPr>
      </p:pic>
      <p:sp>
        <p:nvSpPr>
          <p:cNvPr id="136" name="Google Shape;136;p19"/>
          <p:cNvSpPr txBox="1"/>
          <p:nvPr/>
        </p:nvSpPr>
        <p:spPr>
          <a:xfrm>
            <a:off x="6065775" y="2497525"/>
            <a:ext cx="2305800" cy="335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US" sz="1800" dirty="0"/>
              <a:t>[</a:t>
            </a:r>
            <a:r>
              <a:rPr lang="en-US" sz="1800" dirty="0" err="1"/>
              <a:t>i</a:t>
            </a:r>
            <a:r>
              <a:rPr lang="en-US" sz="1800" dirty="0"/>
              <a:t>] - as in heed</a:t>
            </a:r>
            <a:endParaRPr sz="1800" dirty="0"/>
          </a:p>
          <a:p>
            <a:pPr marL="457200" lvl="0" indent="-342900" algn="l" rtl="0">
              <a:lnSpc>
                <a:spcPct val="115000"/>
              </a:lnSpc>
              <a:spcBef>
                <a:spcPts val="0"/>
              </a:spcBef>
              <a:spcAft>
                <a:spcPts val="0"/>
              </a:spcAft>
              <a:buClr>
                <a:schemeClr val="dk1"/>
              </a:buClr>
              <a:buSzPts val="1800"/>
              <a:buChar char="●"/>
            </a:pPr>
            <a:r>
              <a:rPr lang="en-US" sz="1800" dirty="0"/>
              <a:t>[I] - as in hid</a:t>
            </a:r>
            <a:endParaRPr sz="1800" dirty="0"/>
          </a:p>
          <a:p>
            <a:pPr marL="457200" lvl="0" indent="-342900" algn="l" rtl="0">
              <a:lnSpc>
                <a:spcPct val="115000"/>
              </a:lnSpc>
              <a:spcBef>
                <a:spcPts val="0"/>
              </a:spcBef>
              <a:spcAft>
                <a:spcPts val="0"/>
              </a:spcAft>
              <a:buClr>
                <a:schemeClr val="dk1"/>
              </a:buClr>
              <a:buSzPts val="1800"/>
              <a:buChar char="●"/>
            </a:pPr>
            <a:r>
              <a:rPr lang="en-US" sz="1800" dirty="0"/>
              <a:t>[E] - as in head</a:t>
            </a:r>
            <a:endParaRPr sz="1800" dirty="0"/>
          </a:p>
          <a:p>
            <a:pPr marL="457200" lvl="0" indent="-342900" algn="l" rtl="0">
              <a:lnSpc>
                <a:spcPct val="115000"/>
              </a:lnSpc>
              <a:spcBef>
                <a:spcPts val="0"/>
              </a:spcBef>
              <a:spcAft>
                <a:spcPts val="0"/>
              </a:spcAft>
              <a:buClr>
                <a:schemeClr val="dk1"/>
              </a:buClr>
              <a:buSzPts val="1800"/>
              <a:buChar char="●"/>
            </a:pPr>
            <a:r>
              <a:rPr lang="en-US" sz="1800" dirty="0"/>
              <a:t>[@] - as in had</a:t>
            </a:r>
            <a:endParaRPr sz="1800" dirty="0"/>
          </a:p>
          <a:p>
            <a:pPr marL="457200" lvl="0" indent="-342900" algn="l" rtl="0">
              <a:lnSpc>
                <a:spcPct val="115000"/>
              </a:lnSpc>
              <a:spcBef>
                <a:spcPts val="0"/>
              </a:spcBef>
              <a:spcAft>
                <a:spcPts val="0"/>
              </a:spcAft>
              <a:buClr>
                <a:schemeClr val="dk1"/>
              </a:buClr>
              <a:buSzPts val="1800"/>
              <a:buChar char="●"/>
            </a:pPr>
            <a:r>
              <a:rPr lang="en-US" sz="1800" dirty="0"/>
              <a:t>[a] - as in ha</a:t>
            </a:r>
            <a:endParaRPr sz="1800" dirty="0"/>
          </a:p>
          <a:p>
            <a:pPr marL="457200" lvl="0" indent="-342900" algn="l" rtl="0">
              <a:lnSpc>
                <a:spcPct val="115000"/>
              </a:lnSpc>
              <a:spcBef>
                <a:spcPts val="0"/>
              </a:spcBef>
              <a:spcAft>
                <a:spcPts val="0"/>
              </a:spcAft>
              <a:buClr>
                <a:schemeClr val="dk1"/>
              </a:buClr>
              <a:buSzPts val="1800"/>
              <a:buChar char="●"/>
            </a:pPr>
            <a:r>
              <a:rPr lang="en-US" sz="1800" dirty="0"/>
              <a:t>[c] - as in hawed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hood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who'd</a:t>
            </a:r>
            <a:endParaRPr sz="1800" dirty="0"/>
          </a:p>
          <a:p>
            <a:pPr marL="457200" lvl="0" indent="-342900" algn="l" rtl="0">
              <a:lnSpc>
                <a:spcPct val="115000"/>
              </a:lnSpc>
              <a:spcBef>
                <a:spcPts val="0"/>
              </a:spcBef>
              <a:spcAft>
                <a:spcPts val="0"/>
              </a:spcAft>
              <a:buClr>
                <a:schemeClr val="dk1"/>
              </a:buClr>
              <a:buSzPts val="1800"/>
              <a:buChar char="●"/>
            </a:pPr>
            <a:r>
              <a:rPr lang="en-US" sz="1800" dirty="0"/>
              <a:t>[x] - as in </a:t>
            </a:r>
            <a:r>
              <a:rPr lang="en-US" sz="1800" dirty="0" err="1"/>
              <a:t>hud</a:t>
            </a:r>
            <a:endParaRPr sz="1800" dirty="0"/>
          </a:p>
          <a:p>
            <a:pPr marL="0" lvl="0" indent="0" algn="l" rtl="0">
              <a:spcBef>
                <a:spcPts val="120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your Vowels to Formants for English Vowels</a:t>
            </a:r>
          </a:p>
        </p:txBody>
      </p:sp>
      <p:sp>
        <p:nvSpPr>
          <p:cNvPr id="4" name="Date Placeholder 3"/>
          <p:cNvSpPr>
            <a:spLocks noGrp="1"/>
          </p:cNvSpPr>
          <p:nvPr>
            <p:ph type="dt" sz="half" idx="10"/>
          </p:nvPr>
        </p:nvSpPr>
        <p:spPr/>
        <p:txBody>
          <a:bodyPr/>
          <a:lstStyle/>
          <a:p>
            <a:fld id="{63519FEC-92F3-A74C-B9AB-603DF42357EA}" type="datetime1">
              <a:rPr lang="en-US" smtClean="0"/>
              <a:pPr/>
              <a:t>9/26/22</a:t>
            </a:fld>
            <a:endParaRPr lang="en-US"/>
          </a:p>
        </p:txBody>
      </p:sp>
      <p:sp>
        <p:nvSpPr>
          <p:cNvPr id="5" name="Slide Number Placeholder 4"/>
          <p:cNvSpPr>
            <a:spLocks noGrp="1"/>
          </p:cNvSpPr>
          <p:nvPr>
            <p:ph type="sldNum" sz="quarter" idx="12"/>
          </p:nvPr>
        </p:nvSpPr>
        <p:spPr/>
        <p:txBody>
          <a:bodyPr/>
          <a:lstStyle/>
          <a:p>
            <a:fld id="{40FA6DB1-B1F2-1B4A-9951-FCE71E2559EA}" type="slidenum">
              <a:rPr lang="en-US" smtClean="0"/>
              <a:pPr/>
              <a:t>21</a:t>
            </a:fld>
            <a:endParaRPr lang="en-US"/>
          </a:p>
        </p:txBody>
      </p:sp>
      <p:pic>
        <p:nvPicPr>
          <p:cNvPr id="6" name="Picture 3" descr="La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25" y="2349617"/>
            <a:ext cx="6128113" cy="4357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oogle Shape;135;p19"/>
          <p:cNvPicPr preferRelativeResize="0"/>
          <p:nvPr/>
        </p:nvPicPr>
        <p:blipFill>
          <a:blip r:embed="rId4">
            <a:alphaModFix/>
          </a:blip>
          <a:stretch>
            <a:fillRect/>
          </a:stretch>
        </p:blipFill>
        <p:spPr>
          <a:xfrm>
            <a:off x="-193431" y="1417638"/>
            <a:ext cx="2995256" cy="2604326"/>
          </a:xfrm>
          <a:prstGeom prst="rect">
            <a:avLst/>
          </a:prstGeom>
          <a:noFill/>
          <a:ln>
            <a:noFill/>
          </a:ln>
        </p:spPr>
      </p:pic>
    </p:spTree>
    <p:extLst>
      <p:ext uri="{BB962C8B-B14F-4D97-AF65-F5344CB8AC3E}">
        <p14:creationId xmlns:p14="http://schemas.microsoft.com/office/powerpoint/2010/main" val="152108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dirty="0">
                <a:solidFill>
                  <a:schemeClr val="tx1"/>
                </a:solidFill>
              </a:rPr>
              <a:t>Select the speech segment from Sound </a:t>
            </a:r>
            <a:r>
              <a:rPr lang="en-US" dirty="0">
                <a:solidFill>
                  <a:srgbClr val="00B050"/>
                </a:solidFill>
              </a:rPr>
              <a:t>mama</a:t>
            </a:r>
          </a:p>
          <a:p>
            <a:r>
              <a:rPr lang="en-US" dirty="0"/>
              <a:t>For </a:t>
            </a:r>
            <a:r>
              <a:rPr lang="en-US" dirty="0">
                <a:solidFill>
                  <a:srgbClr val="FF0000"/>
                </a:solidFill>
              </a:rPr>
              <a:t>pitch extraction</a:t>
            </a:r>
            <a:r>
              <a:rPr lang="en-US" dirty="0"/>
              <a:t>: </a:t>
            </a:r>
          </a:p>
          <a:p>
            <a:pPr lvl="1"/>
            <a:r>
              <a:rPr lang="en-US" sz="2400" dirty="0"/>
              <a:t>Open </a:t>
            </a:r>
            <a:r>
              <a:rPr lang="en-US" sz="2400" dirty="0">
                <a:solidFill>
                  <a:srgbClr val="0070C0"/>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70C0"/>
                </a:solidFill>
              </a:rPr>
              <a:t>Show pitch</a:t>
            </a:r>
            <a:r>
              <a:rPr lang="en-US" sz="2400" dirty="0"/>
              <a:t> and then Pitch settings</a:t>
            </a:r>
          </a:p>
          <a:p>
            <a:pPr lvl="1"/>
            <a:r>
              <a:rPr lang="en-US" sz="2400" dirty="0"/>
              <a:t>Set  </a:t>
            </a:r>
            <a:r>
              <a:rPr lang="en-US" sz="2400" dirty="0">
                <a:solidFill>
                  <a:srgbClr val="0070C0"/>
                </a:solidFill>
              </a:rPr>
              <a:t>Pitch --&gt; Pitch settings </a:t>
            </a:r>
            <a:r>
              <a:rPr lang="en-US" sz="2400" dirty="0"/>
              <a:t>to min 75 max 500 (standard) for now but experiment with your own voice:  try to find your highest and lowest pitch</a:t>
            </a:r>
          </a:p>
          <a:p>
            <a:r>
              <a:rPr lang="en-US" dirty="0"/>
              <a:t>For </a:t>
            </a:r>
            <a:r>
              <a:rPr lang="en-US" dirty="0">
                <a:solidFill>
                  <a:srgbClr val="FF0000"/>
                </a:solidFill>
              </a:rPr>
              <a:t>jitter (local only):</a:t>
            </a:r>
          </a:p>
          <a:p>
            <a:pPr lvl="1"/>
            <a:r>
              <a:rPr lang="en-US" sz="2400" dirty="0"/>
              <a:t>In </a:t>
            </a:r>
            <a:r>
              <a:rPr lang="en-US" sz="2400" dirty="0">
                <a:solidFill>
                  <a:srgbClr val="FF0000"/>
                </a:solidFill>
              </a:rPr>
              <a:t>Objects</a:t>
            </a:r>
            <a:r>
              <a:rPr lang="en-US" sz="2400" dirty="0"/>
              <a:t> window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70C0"/>
                </a:solidFill>
              </a:rPr>
              <a:t>Analyze periodicity</a:t>
            </a:r>
          </a:p>
          <a:p>
            <a:pPr lvl="1"/>
            <a:r>
              <a:rPr lang="en-US" sz="2400" dirty="0"/>
              <a:t>Select</a:t>
            </a:r>
            <a:r>
              <a:rPr lang="en-US" sz="2400" dirty="0">
                <a:solidFill>
                  <a:srgbClr val="FF0000"/>
                </a:solidFill>
              </a:rPr>
              <a:t> </a:t>
            </a:r>
            <a:r>
              <a:rPr lang="en-US" sz="2400" dirty="0">
                <a:solidFill>
                  <a:srgbClr val="0070C0"/>
                </a:solidFill>
              </a:rPr>
              <a:t>To </a:t>
            </a:r>
            <a:r>
              <a:rPr lang="en-US" sz="2400" dirty="0" err="1">
                <a:solidFill>
                  <a:srgbClr val="0070C0"/>
                </a:solidFill>
              </a:rPr>
              <a:t>PointProcess</a:t>
            </a:r>
            <a:r>
              <a:rPr lang="en-US" sz="2400" dirty="0">
                <a:solidFill>
                  <a:srgbClr val="0070C0"/>
                </a:solidFill>
              </a:rPr>
              <a:t> cc</a:t>
            </a:r>
          </a:p>
          <a:p>
            <a:pPr lvl="1"/>
            <a:r>
              <a:rPr lang="en-US" sz="2400" dirty="0">
                <a:solidFill>
                  <a:schemeClr val="tx1"/>
                </a:solidFill>
              </a:rPr>
              <a:t>Again set pitch max (500) and min (75)</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22</a:t>
            </a:fld>
            <a:endParaRPr lang="uk-UA"/>
          </a:p>
        </p:txBody>
      </p:sp>
    </p:spTree>
    <p:extLst>
      <p:ext uri="{BB962C8B-B14F-4D97-AF65-F5344CB8AC3E}">
        <p14:creationId xmlns:p14="http://schemas.microsoft.com/office/powerpoint/2010/main" val="664004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96E33-37EA-C140-8DB6-2835E7F6A9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1BF95069-40B5-CF4D-8A29-A33CFC1A6531}"/>
              </a:ext>
            </a:extLst>
          </p:cNvPr>
          <p:cNvPicPr>
            <a:picLocks noChangeAspect="1"/>
          </p:cNvPicPr>
          <p:nvPr/>
        </p:nvPicPr>
        <p:blipFill>
          <a:blip r:embed="rId2"/>
          <a:stretch>
            <a:fillRect/>
          </a:stretch>
        </p:blipFill>
        <p:spPr>
          <a:xfrm>
            <a:off x="0" y="695476"/>
            <a:ext cx="9144000" cy="5467048"/>
          </a:xfrm>
          <a:prstGeom prst="rect">
            <a:avLst/>
          </a:prstGeom>
        </p:spPr>
      </p:pic>
    </p:spTree>
    <p:extLst>
      <p:ext uri="{BB962C8B-B14F-4D97-AF65-F5344CB8AC3E}">
        <p14:creationId xmlns:p14="http://schemas.microsoft.com/office/powerpoint/2010/main" val="320595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E9AF2-2196-B7D7-FC77-9B9F8B5EE7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4" name="Picture 3">
            <a:extLst>
              <a:ext uri="{FF2B5EF4-FFF2-40B4-BE49-F238E27FC236}">
                <a16:creationId xmlns:a16="http://schemas.microsoft.com/office/drawing/2014/main" id="{1C8277B2-1581-BFE4-51E7-9FA6C967309B}"/>
              </a:ext>
            </a:extLst>
          </p:cNvPr>
          <p:cNvPicPr>
            <a:picLocks noChangeAspect="1"/>
          </p:cNvPicPr>
          <p:nvPr/>
        </p:nvPicPr>
        <p:blipFill>
          <a:blip r:embed="rId2"/>
          <a:stretch>
            <a:fillRect/>
          </a:stretch>
        </p:blipFill>
        <p:spPr>
          <a:xfrm>
            <a:off x="443498" y="0"/>
            <a:ext cx="7772400" cy="6455504"/>
          </a:xfrm>
          <a:prstGeom prst="rect">
            <a:avLst/>
          </a:prstGeom>
        </p:spPr>
      </p:pic>
    </p:spTree>
    <p:extLst>
      <p:ext uri="{BB962C8B-B14F-4D97-AF65-F5344CB8AC3E}">
        <p14:creationId xmlns:p14="http://schemas.microsoft.com/office/powerpoint/2010/main" val="287318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70C0"/>
                </a:solidFill>
              </a:rPr>
              <a:t>Query </a:t>
            </a:r>
            <a:r>
              <a:rPr lang="en-US" sz="2400" dirty="0">
                <a:solidFill>
                  <a:srgbClr val="0070C0"/>
                </a:solidFill>
                <a:sym typeface="Wingdings"/>
              </a:rPr>
              <a:t> Get jitter (local) </a:t>
            </a:r>
            <a:r>
              <a:rPr lang="en-US" sz="2400" dirty="0">
                <a:sym typeface="Wingdings"/>
              </a:rPr>
              <a:t>and set parameters in seconds: Shortest period = 0.0001; Longest period = 0.02, max period factor = 1.3</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70C0"/>
                </a:solidFill>
              </a:rPr>
              <a:t>Query </a:t>
            </a:r>
            <a:r>
              <a:rPr lang="en-US" sz="2400" dirty="0">
                <a:solidFill>
                  <a:srgbClr val="0070C0"/>
                </a:solidFill>
                <a:sym typeface="Wingdings"/>
              </a:rPr>
              <a:t> Get shimmer (local) </a:t>
            </a:r>
            <a:r>
              <a:rPr lang="en-US" sz="2400" dirty="0">
                <a:sym typeface="Wingdings"/>
              </a:rPr>
              <a:t>and </a:t>
            </a:r>
            <a:r>
              <a:rPr lang="en-US" sz="2400" dirty="0"/>
              <a:t>set period floor to 0.0001s, period ceiling to 0.02s, max period factor to 1.3, and max amplitude factor to 1.6</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25</a:t>
            </a:fld>
            <a:endParaRPr lang="uk-UA"/>
          </a:p>
        </p:txBody>
      </p:sp>
    </p:spTree>
    <p:extLst>
      <p:ext uri="{BB962C8B-B14F-4D97-AF65-F5344CB8AC3E}">
        <p14:creationId xmlns:p14="http://schemas.microsoft.com/office/powerpoint/2010/main" val="159408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DA36C-9D05-4CB2-5586-582D97407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6" name="Picture 5">
            <a:extLst>
              <a:ext uri="{FF2B5EF4-FFF2-40B4-BE49-F238E27FC236}">
                <a16:creationId xmlns:a16="http://schemas.microsoft.com/office/drawing/2014/main" id="{DC4AF23E-6F9C-8BFD-B25C-016755D3DDD6}"/>
              </a:ext>
            </a:extLst>
          </p:cNvPr>
          <p:cNvPicPr>
            <a:picLocks noChangeAspect="1"/>
          </p:cNvPicPr>
          <p:nvPr/>
        </p:nvPicPr>
        <p:blipFill>
          <a:blip r:embed="rId2"/>
          <a:stretch>
            <a:fillRect/>
          </a:stretch>
        </p:blipFill>
        <p:spPr>
          <a:xfrm>
            <a:off x="537257" y="0"/>
            <a:ext cx="7772400" cy="6605516"/>
          </a:xfrm>
          <a:prstGeom prst="rect">
            <a:avLst/>
          </a:prstGeom>
        </p:spPr>
      </p:pic>
    </p:spTree>
    <p:extLst>
      <p:ext uri="{BB962C8B-B14F-4D97-AF65-F5344CB8AC3E}">
        <p14:creationId xmlns:p14="http://schemas.microsoft.com/office/powerpoint/2010/main" val="2354822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307B-31A4-69D8-ADC3-7D33E417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4" name="Picture 3">
            <a:extLst>
              <a:ext uri="{FF2B5EF4-FFF2-40B4-BE49-F238E27FC236}">
                <a16:creationId xmlns:a16="http://schemas.microsoft.com/office/drawing/2014/main" id="{48199A21-4FDF-6F9A-E872-EA00919682ED}"/>
              </a:ext>
            </a:extLst>
          </p:cNvPr>
          <p:cNvPicPr>
            <a:picLocks noChangeAspect="1"/>
          </p:cNvPicPr>
          <p:nvPr/>
        </p:nvPicPr>
        <p:blipFill>
          <a:blip r:embed="rId2"/>
          <a:stretch>
            <a:fillRect/>
          </a:stretch>
        </p:blipFill>
        <p:spPr>
          <a:xfrm>
            <a:off x="456477" y="0"/>
            <a:ext cx="7772400" cy="6475862"/>
          </a:xfrm>
          <a:prstGeom prst="rect">
            <a:avLst/>
          </a:prstGeom>
        </p:spPr>
      </p:pic>
    </p:spTree>
    <p:extLst>
      <p:ext uri="{BB962C8B-B14F-4D97-AF65-F5344CB8AC3E}">
        <p14:creationId xmlns:p14="http://schemas.microsoft.com/office/powerpoint/2010/main" val="160752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1E24D-4572-E64A-BAB8-7F22F1861D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4" name="Picture 3">
            <a:extLst>
              <a:ext uri="{FF2B5EF4-FFF2-40B4-BE49-F238E27FC236}">
                <a16:creationId xmlns:a16="http://schemas.microsoft.com/office/drawing/2014/main" id="{B8DE3718-6582-A94E-AE24-ED59A80A598F}"/>
              </a:ext>
            </a:extLst>
          </p:cNvPr>
          <p:cNvPicPr>
            <a:picLocks noChangeAspect="1"/>
          </p:cNvPicPr>
          <p:nvPr/>
        </p:nvPicPr>
        <p:blipFill>
          <a:blip r:embed="rId3"/>
          <a:stretch>
            <a:fillRect/>
          </a:stretch>
        </p:blipFill>
        <p:spPr>
          <a:xfrm>
            <a:off x="0" y="759552"/>
            <a:ext cx="9144000" cy="5338895"/>
          </a:xfrm>
          <a:prstGeom prst="rect">
            <a:avLst/>
          </a:prstGeom>
        </p:spPr>
      </p:pic>
    </p:spTree>
    <p:extLst>
      <p:ext uri="{BB962C8B-B14F-4D97-AF65-F5344CB8AC3E}">
        <p14:creationId xmlns:p14="http://schemas.microsoft.com/office/powerpoint/2010/main" val="55574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12CEAD-C597-9A4C-939B-2D51847378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4" name="Picture 3">
            <a:extLst>
              <a:ext uri="{FF2B5EF4-FFF2-40B4-BE49-F238E27FC236}">
                <a16:creationId xmlns:a16="http://schemas.microsoft.com/office/drawing/2014/main" id="{304735C5-B49A-2942-905E-8D920590403B}"/>
              </a:ext>
            </a:extLst>
          </p:cNvPr>
          <p:cNvPicPr>
            <a:picLocks noChangeAspect="1"/>
          </p:cNvPicPr>
          <p:nvPr/>
        </p:nvPicPr>
        <p:blipFill>
          <a:blip r:embed="rId3"/>
          <a:stretch>
            <a:fillRect/>
          </a:stretch>
        </p:blipFill>
        <p:spPr>
          <a:xfrm>
            <a:off x="0" y="752385"/>
            <a:ext cx="9144000" cy="5353229"/>
          </a:xfrm>
          <a:prstGeom prst="rect">
            <a:avLst/>
          </a:prstGeom>
        </p:spPr>
      </p:pic>
    </p:spTree>
    <p:extLst>
      <p:ext uri="{BB962C8B-B14F-4D97-AF65-F5344CB8AC3E}">
        <p14:creationId xmlns:p14="http://schemas.microsoft.com/office/powerpoint/2010/main" val="1363508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3</a:t>
            </a:fld>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u="sng" dirty="0">
                <a:solidFill>
                  <a:schemeClr val="hlink"/>
                </a:solidFill>
                <a:latin typeface="Arial"/>
                <a:ea typeface="Arial"/>
                <a:cs typeface="Arial"/>
                <a:sym typeface="Arial"/>
                <a:hlinkClick r:id="rId3"/>
              </a:rPr>
              <a:t>A Speech Analysis Tool: Praat</a:t>
            </a:r>
            <a:endParaRPr dirty="0">
              <a:latin typeface="Arial"/>
              <a:ea typeface="Arial"/>
              <a:cs typeface="Arial"/>
              <a:sym typeface="Arial"/>
            </a:endParaRPr>
          </a:p>
        </p:txBody>
      </p:sp>
      <p:sp>
        <p:nvSpPr>
          <p:cNvPr id="98" name="Google Shape;9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Developed by Paul </a:t>
            </a:r>
            <a:r>
              <a:rPr lang="en-US" dirty="0" err="1">
                <a:latin typeface="Arial"/>
                <a:ea typeface="Arial"/>
                <a:cs typeface="Arial"/>
                <a:sym typeface="Arial"/>
              </a:rPr>
              <a:t>Boersma</a:t>
            </a:r>
            <a:r>
              <a:rPr lang="en-US" dirty="0">
                <a:latin typeface="Arial"/>
                <a:ea typeface="Arial"/>
                <a:cs typeface="Arial"/>
                <a:sym typeface="Arial"/>
              </a:rPr>
              <a:t> and David </a:t>
            </a:r>
            <a:r>
              <a:rPr lang="en-US" dirty="0" err="1">
                <a:latin typeface="Arial"/>
                <a:ea typeface="Arial"/>
                <a:cs typeface="Arial"/>
                <a:sym typeface="Arial"/>
              </a:rPr>
              <a:t>Weenink</a:t>
            </a:r>
            <a:r>
              <a:rPr lang="en-US" dirty="0">
                <a:latin typeface="Arial"/>
                <a:ea typeface="Arial"/>
                <a:cs typeface="Arial"/>
                <a:sym typeface="Arial"/>
              </a:rPr>
              <a:t> at the Institute of Phonetic Sciences, University of Amsterdam</a:t>
            </a:r>
            <a:endParaRPr dirty="0"/>
          </a:p>
          <a:p>
            <a:pPr marL="342900" lvl="0" indent="-342900" algn="l" rtl="0">
              <a:spcBef>
                <a:spcPts val="560"/>
              </a:spcBef>
              <a:spcAft>
                <a:spcPts val="0"/>
              </a:spcAft>
              <a:buClr>
                <a:schemeClr val="dk1"/>
              </a:buClr>
              <a:buSzPts val="2800"/>
              <a:buFont typeface="Arial"/>
              <a:buChar char="•"/>
            </a:pPr>
            <a:r>
              <a:rPr lang="en-US" dirty="0">
                <a:latin typeface="Arial"/>
                <a:ea typeface="Arial"/>
                <a:cs typeface="Arial"/>
                <a:sym typeface="Arial"/>
              </a:rPr>
              <a:t>General purpose speech tool : editing, segmentation and labeling, prosodic manipulation and analysis, many tutorials, large user community, </a:t>
            </a:r>
            <a:r>
              <a:rPr lang="en-US" u="sng" dirty="0">
                <a:solidFill>
                  <a:schemeClr val="hlink"/>
                </a:solidFill>
                <a:latin typeface="Arial"/>
                <a:ea typeface="Arial"/>
                <a:cs typeface="Arial"/>
                <a:sym typeface="Arial"/>
                <a:hlinkClick r:id="rId4"/>
              </a:rPr>
              <a:t>Praat-Users-List</a:t>
            </a:r>
            <a:endParaRPr lang="en-US" u="sng" dirty="0">
              <a:solidFill>
                <a:schemeClr val="hlink"/>
              </a:solidFill>
              <a:latin typeface="Arial"/>
              <a:ea typeface="Arial"/>
              <a:cs typeface="Arial"/>
              <a:sym typeface="Arial"/>
            </a:endParaRPr>
          </a:p>
          <a:p>
            <a:pPr marL="342900">
              <a:spcBef>
                <a:spcPts val="560"/>
              </a:spcBef>
              <a:buSzPts val="2800"/>
            </a:pPr>
            <a:r>
              <a:rPr lang="en-US" dirty="0"/>
              <a:t>Today:  you can do many things with </a:t>
            </a:r>
            <a:r>
              <a:rPr lang="en-US" dirty="0" err="1"/>
              <a:t>Praat</a:t>
            </a:r>
            <a:r>
              <a:rPr lang="en-US" dirty="0"/>
              <a:t> (see </a:t>
            </a:r>
            <a:r>
              <a:rPr lang="en-US" dirty="0">
                <a:hlinkClick r:id="rId5"/>
              </a:rPr>
              <a:t>Praat intro</a:t>
            </a:r>
            <a:r>
              <a:rPr lang="en-US" dirty="0"/>
              <a:t> and many tutorials on line) but today we will go through some basics</a:t>
            </a:r>
          </a:p>
          <a:p>
            <a:pPr marL="342900" lvl="0" indent="-342900" algn="l" rtl="0">
              <a:spcBef>
                <a:spcPts val="560"/>
              </a:spcBef>
              <a:spcAft>
                <a:spcPts val="0"/>
              </a:spcAft>
              <a:buClr>
                <a:schemeClr val="dk1"/>
              </a:buClr>
              <a:buSzPts val="2800"/>
              <a:buFont typeface="Arial"/>
              <a:buChar char="•"/>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dirty="0"/>
              <a:t>For </a:t>
            </a:r>
            <a:r>
              <a:rPr lang="en-US" dirty="0">
                <a:solidFill>
                  <a:srgbClr val="FF0000"/>
                </a:solidFill>
              </a:rPr>
              <a:t>HNR</a:t>
            </a:r>
            <a:r>
              <a:rPr lang="en-US"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B050"/>
                </a:solidFill>
              </a:rPr>
              <a:t>Sound mama</a:t>
            </a:r>
          </a:p>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a:t>
            </a:r>
            <a:r>
              <a:rPr lang="en-US" sz="2400" dirty="0" err="1">
                <a:solidFill>
                  <a:srgbClr val="0070C0"/>
                </a:solidFill>
              </a:rPr>
              <a:t>harmonicity</a:t>
            </a:r>
            <a:r>
              <a:rPr lang="en-US" sz="2400" dirty="0">
                <a:solidFill>
                  <a:srgbClr val="0070C0"/>
                </a:solidFill>
              </a:rPr>
              <a:t> (cc) </a:t>
            </a:r>
            <a:r>
              <a:rPr lang="en-US" sz="2400" dirty="0"/>
              <a:t>and set time step to 0.01, min pitch to 75Hz, silence threshold to 0.1, and periods per window to 1.0</a:t>
            </a:r>
          </a:p>
          <a:p>
            <a:r>
              <a:rPr lang="en-US" dirty="0">
                <a:solidFill>
                  <a:srgbClr val="FF0000"/>
                </a:solidFill>
              </a:rPr>
              <a:t>Speaking rate</a:t>
            </a:r>
            <a:r>
              <a:rPr lang="en-US" dirty="0"/>
              <a:t>: Divide #words or syllables by utterance duration (or use a </a:t>
            </a:r>
            <a:r>
              <a:rPr lang="en-US" dirty="0">
                <a:hlinkClick r:id="rId3"/>
              </a:rPr>
              <a:t>Praat script </a:t>
            </a:r>
            <a:r>
              <a:rPr lang="en-US" dirty="0"/>
              <a:t>or </a:t>
            </a:r>
            <a:r>
              <a:rPr lang="en-US" dirty="0">
                <a:hlinkClick r:id="rId4"/>
              </a:rPr>
              <a:t>parselmouth script</a:t>
            </a:r>
            <a:r>
              <a:rPr lang="en-US" dirty="0"/>
              <a:t>)</a:t>
            </a:r>
          </a:p>
          <a:p>
            <a:r>
              <a:rPr lang="en-US" dirty="0"/>
              <a:t>To </a:t>
            </a:r>
            <a:r>
              <a:rPr lang="en-US" dirty="0">
                <a:solidFill>
                  <a:srgbClr val="FF0000"/>
                </a:solidFill>
              </a:rPr>
              <a:t>identify</a:t>
            </a:r>
            <a:r>
              <a:rPr lang="en-US" dirty="0">
                <a:solidFill>
                  <a:schemeClr val="tx1"/>
                </a:solidFill>
              </a:rPr>
              <a:t> </a:t>
            </a:r>
            <a:r>
              <a:rPr lang="en-US" dirty="0">
                <a:solidFill>
                  <a:srgbClr val="FF0000"/>
                </a:solidFill>
              </a:rPr>
              <a:t>silences</a:t>
            </a:r>
            <a:r>
              <a:rPr lang="en-US" dirty="0"/>
              <a:t>:</a:t>
            </a:r>
          </a:p>
          <a:p>
            <a:pPr lvl="1"/>
            <a:r>
              <a:rPr lang="en-US" sz="2400" dirty="0"/>
              <a:t>Select </a:t>
            </a:r>
            <a:r>
              <a:rPr lang="en-US" sz="2400" dirty="0">
                <a:solidFill>
                  <a:srgbClr val="0070C0"/>
                </a:solidFill>
              </a:rPr>
              <a:t>Annotate </a:t>
            </a:r>
            <a:r>
              <a:rPr lang="en-US" sz="2400" dirty="0">
                <a:solidFill>
                  <a:srgbClr val="0070C0"/>
                </a:solidFill>
                <a:sym typeface="Wingdings" pitchFamily="2" charset="2"/>
              </a:rPr>
              <a:t> To </a:t>
            </a:r>
            <a:r>
              <a:rPr lang="en-US" sz="2400" dirty="0" err="1">
                <a:solidFill>
                  <a:srgbClr val="0070C0"/>
                </a:solidFill>
                <a:sym typeface="Wingdings" pitchFamily="2" charset="2"/>
              </a:rPr>
              <a:t>TextGrid</a:t>
            </a:r>
            <a:r>
              <a:rPr lang="en-US" sz="2400" dirty="0">
                <a:solidFill>
                  <a:srgbClr val="0070C0"/>
                </a:solidFill>
                <a:sym typeface="Wingdings" pitchFamily="2" charset="2"/>
              </a:rPr>
              <a:t> (silences);</a:t>
            </a:r>
            <a:r>
              <a:rPr lang="en-US" sz="2400" dirty="0">
                <a:solidFill>
                  <a:schemeClr val="tx1"/>
                </a:solidFill>
                <a:sym typeface="Wingdings" pitchFamily="2" charset="2"/>
              </a:rPr>
              <a:t> click </a:t>
            </a:r>
            <a:r>
              <a:rPr lang="en-US" sz="2400" dirty="0">
                <a:solidFill>
                  <a:srgbClr val="0070C0"/>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B050"/>
                </a:solidFill>
                <a:sym typeface="Wingdings" pitchFamily="2" charset="2"/>
              </a:rPr>
              <a:t>Sound mam </a:t>
            </a:r>
            <a:r>
              <a:rPr lang="en-US" sz="2400" dirty="0">
                <a:solidFill>
                  <a:schemeClr val="tx1"/>
                </a:solidFill>
                <a:sym typeface="Wingdings" pitchFamily="2" charset="2"/>
              </a:rPr>
              <a:t>and </a:t>
            </a:r>
            <a:r>
              <a:rPr lang="en-US" sz="2400" dirty="0" err="1">
                <a:solidFill>
                  <a:srgbClr val="00B050"/>
                </a:solidFill>
                <a:sym typeface="Wingdings" pitchFamily="2" charset="2"/>
              </a:rPr>
              <a:t>TextGrid</a:t>
            </a:r>
            <a:r>
              <a:rPr lang="en-US" sz="2400" dirty="0">
                <a:solidFill>
                  <a:srgbClr val="00B050"/>
                </a:solidFill>
                <a:sym typeface="Wingdings" pitchFamily="2" charset="2"/>
              </a:rPr>
              <a:t> file</a:t>
            </a:r>
            <a:r>
              <a:rPr lang="en-US" sz="2400" dirty="0">
                <a:solidFill>
                  <a:srgbClr val="FF0000"/>
                </a:solidFill>
                <a:sym typeface="Wingdings" pitchFamily="2" charset="2"/>
              </a:rPr>
              <a:t> </a:t>
            </a:r>
            <a:r>
              <a:rPr lang="en-US" sz="2400" dirty="0">
                <a:solidFill>
                  <a:schemeClr val="tx1"/>
                </a:solidFill>
                <a:sym typeface="Wingdings" pitchFamily="2" charset="2"/>
              </a:rPr>
              <a:t>created</a:t>
            </a:r>
          </a:p>
          <a:p>
            <a:pPr lvl="1"/>
            <a:r>
              <a:rPr lang="en-US" sz="2400" dirty="0">
                <a:solidFill>
                  <a:schemeClr val="tx1"/>
                </a:solidFill>
                <a:sym typeface="Wingdings" pitchFamily="2" charset="2"/>
              </a:rPr>
              <a:t>Choose </a:t>
            </a:r>
            <a:r>
              <a:rPr lang="en-US" sz="2400" dirty="0">
                <a:solidFill>
                  <a:srgbClr val="0070C0"/>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30</a:t>
            </a:fld>
            <a:endParaRPr lang="uk-UA"/>
          </a:p>
        </p:txBody>
      </p:sp>
    </p:spTree>
    <p:extLst>
      <p:ext uri="{BB962C8B-B14F-4D97-AF65-F5344CB8AC3E}">
        <p14:creationId xmlns:p14="http://schemas.microsoft.com/office/powerpoint/2010/main" val="1854231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7D39B-B542-C44A-9208-F47E046989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8" name="Picture 7">
            <a:extLst>
              <a:ext uri="{FF2B5EF4-FFF2-40B4-BE49-F238E27FC236}">
                <a16:creationId xmlns:a16="http://schemas.microsoft.com/office/drawing/2014/main" id="{05161E8D-0F83-0943-B445-14B3480EC6BD}"/>
              </a:ext>
            </a:extLst>
          </p:cNvPr>
          <p:cNvPicPr>
            <a:picLocks noChangeAspect="1"/>
          </p:cNvPicPr>
          <p:nvPr/>
        </p:nvPicPr>
        <p:blipFill>
          <a:blip r:embed="rId3"/>
          <a:stretch>
            <a:fillRect/>
          </a:stretch>
        </p:blipFill>
        <p:spPr>
          <a:xfrm>
            <a:off x="0" y="925363"/>
            <a:ext cx="9144000" cy="5007273"/>
          </a:xfrm>
          <a:prstGeom prst="rect">
            <a:avLst/>
          </a:prstGeom>
        </p:spPr>
      </p:pic>
    </p:spTree>
    <p:extLst>
      <p:ext uri="{BB962C8B-B14F-4D97-AF65-F5344CB8AC3E}">
        <p14:creationId xmlns:p14="http://schemas.microsoft.com/office/powerpoint/2010/main" val="3438111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E96F2-219F-760F-A0E9-150E8730A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 name="Picture 3">
            <a:extLst>
              <a:ext uri="{FF2B5EF4-FFF2-40B4-BE49-F238E27FC236}">
                <a16:creationId xmlns:a16="http://schemas.microsoft.com/office/drawing/2014/main" id="{61D8FACF-10C9-A29F-2303-4133AEF08B10}"/>
              </a:ext>
            </a:extLst>
          </p:cNvPr>
          <p:cNvPicPr>
            <a:picLocks noChangeAspect="1"/>
          </p:cNvPicPr>
          <p:nvPr/>
        </p:nvPicPr>
        <p:blipFill>
          <a:blip r:embed="rId3"/>
          <a:stretch>
            <a:fillRect/>
          </a:stretch>
        </p:blipFill>
        <p:spPr>
          <a:xfrm>
            <a:off x="676189" y="0"/>
            <a:ext cx="7772400" cy="6841081"/>
          </a:xfrm>
          <a:prstGeom prst="rect">
            <a:avLst/>
          </a:prstGeom>
        </p:spPr>
      </p:pic>
    </p:spTree>
    <p:extLst>
      <p:ext uri="{BB962C8B-B14F-4D97-AF65-F5344CB8AC3E}">
        <p14:creationId xmlns:p14="http://schemas.microsoft.com/office/powerpoint/2010/main" val="1881441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75C4A-1FD4-304E-A816-81E71D1BA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6" name="Picture 5">
            <a:extLst>
              <a:ext uri="{FF2B5EF4-FFF2-40B4-BE49-F238E27FC236}">
                <a16:creationId xmlns:a16="http://schemas.microsoft.com/office/drawing/2014/main" id="{EDA6D3BB-CD1B-1045-A9BA-A8F111943D1D}"/>
              </a:ext>
            </a:extLst>
          </p:cNvPr>
          <p:cNvPicPr>
            <a:picLocks noChangeAspect="1"/>
          </p:cNvPicPr>
          <p:nvPr/>
        </p:nvPicPr>
        <p:blipFill>
          <a:blip r:embed="rId3"/>
          <a:stretch>
            <a:fillRect/>
          </a:stretch>
        </p:blipFill>
        <p:spPr>
          <a:xfrm>
            <a:off x="377890" y="0"/>
            <a:ext cx="8388220" cy="6858000"/>
          </a:xfrm>
          <a:prstGeom prst="rect">
            <a:avLst/>
          </a:prstGeom>
        </p:spPr>
      </p:pic>
    </p:spTree>
    <p:extLst>
      <p:ext uri="{BB962C8B-B14F-4D97-AF65-F5344CB8AC3E}">
        <p14:creationId xmlns:p14="http://schemas.microsoft.com/office/powerpoint/2010/main" val="191117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a:sym typeface="Arial"/>
              </a:rPr>
              <a:t>Task 1</a:t>
            </a:r>
            <a:endParaRPr lang="en-US"/>
          </a:p>
        </p:txBody>
      </p:sp>
      <p:sp>
        <p:nvSpPr>
          <p:cNvPr id="163" name="Google Shape;163;p23"/>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B050"/>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70C0"/>
                </a:solidFill>
              </a:rPr>
              <a:t>V</a:t>
            </a:r>
            <a:r>
              <a:rPr lang="en-US" sz="2400" dirty="0">
                <a:solidFill>
                  <a:srgbClr val="0070C0"/>
                </a:solidFill>
                <a:sym typeface="Arial"/>
              </a:rPr>
              <a:t>iew &amp; </a:t>
            </a:r>
            <a:r>
              <a:rPr lang="en-US" sz="2400" dirty="0">
                <a:solidFill>
                  <a:srgbClr val="0070C0"/>
                </a:solidFill>
              </a:rPr>
              <a:t>E</a:t>
            </a:r>
            <a:r>
              <a:rPr lang="en-US" sz="2400" dirty="0">
                <a:solidFill>
                  <a:srgbClr val="0070C0"/>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“in” 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frequency (1/cycle length) noted at the top of the cycle selected?</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70C0"/>
                </a:solidFill>
                <a:sym typeface="Arial"/>
              </a:rPr>
              <a:t>Pitch </a:t>
            </a:r>
            <a:r>
              <a:rPr lang="en-US" sz="2400" dirty="0">
                <a:solidFill>
                  <a:srgbClr val="0070C0"/>
                </a:solidFill>
                <a:sym typeface="Wingdings" pitchFamily="2" charset="2"/>
              </a:rPr>
              <a:t> Show Pitch </a:t>
            </a:r>
            <a:r>
              <a:rPr lang="en-US" sz="2400" dirty="0">
                <a:solidFill>
                  <a:schemeClr val="tx1"/>
                </a:solidFill>
                <a:sym typeface="Wingdings" pitchFamily="2" charset="2"/>
              </a:rPr>
              <a:t>and </a:t>
            </a:r>
            <a:r>
              <a:rPr lang="en-US" sz="2400" dirty="0">
                <a:solidFill>
                  <a:srgbClr val="0070C0"/>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57084-9650-7444-A471-8B0A6DE464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5" name="Picture 4">
            <a:extLst>
              <a:ext uri="{FF2B5EF4-FFF2-40B4-BE49-F238E27FC236}">
                <a16:creationId xmlns:a16="http://schemas.microsoft.com/office/drawing/2014/main" id="{06C3DCE8-9769-794E-A4E0-CA1157D412B4}"/>
              </a:ext>
            </a:extLst>
          </p:cNvPr>
          <p:cNvPicPr>
            <a:picLocks noChangeAspect="1"/>
          </p:cNvPicPr>
          <p:nvPr/>
        </p:nvPicPr>
        <p:blipFill>
          <a:blip r:embed="rId3"/>
          <a:stretch>
            <a:fillRect/>
          </a:stretch>
        </p:blipFill>
        <p:spPr>
          <a:xfrm>
            <a:off x="0" y="754273"/>
            <a:ext cx="9144000" cy="5349454"/>
          </a:xfrm>
          <a:prstGeom prst="rect">
            <a:avLst/>
          </a:prstGeom>
        </p:spPr>
      </p:pic>
    </p:spTree>
    <p:extLst>
      <p:ext uri="{BB962C8B-B14F-4D97-AF65-F5344CB8AC3E}">
        <p14:creationId xmlns:p14="http://schemas.microsoft.com/office/powerpoint/2010/main" val="3242158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192C6-6782-0590-5410-0B4CA8C51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4" name="Picture 3">
            <a:extLst>
              <a:ext uri="{FF2B5EF4-FFF2-40B4-BE49-F238E27FC236}">
                <a16:creationId xmlns:a16="http://schemas.microsoft.com/office/drawing/2014/main" id="{E0753B2F-2E76-3E07-D213-714FADF1513B}"/>
              </a:ext>
            </a:extLst>
          </p:cNvPr>
          <p:cNvPicPr>
            <a:picLocks noChangeAspect="1"/>
          </p:cNvPicPr>
          <p:nvPr/>
        </p:nvPicPr>
        <p:blipFill>
          <a:blip r:embed="rId2"/>
          <a:stretch>
            <a:fillRect/>
          </a:stretch>
        </p:blipFill>
        <p:spPr>
          <a:xfrm>
            <a:off x="700659" y="0"/>
            <a:ext cx="7742682" cy="6858000"/>
          </a:xfrm>
          <a:prstGeom prst="rect">
            <a:avLst/>
          </a:prstGeom>
        </p:spPr>
      </p:pic>
    </p:spTree>
    <p:extLst>
      <p:ext uri="{BB962C8B-B14F-4D97-AF65-F5344CB8AC3E}">
        <p14:creationId xmlns:p14="http://schemas.microsoft.com/office/powerpoint/2010/main" val="2923700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9F32D-F937-6448-B3EF-EDB513828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7" name="Picture 6">
            <a:extLst>
              <a:ext uri="{FF2B5EF4-FFF2-40B4-BE49-F238E27FC236}">
                <a16:creationId xmlns:a16="http://schemas.microsoft.com/office/drawing/2014/main" id="{BC8FEAF6-8638-D74B-961E-E8C52E9D2331}"/>
              </a:ext>
            </a:extLst>
          </p:cNvPr>
          <p:cNvPicPr>
            <a:picLocks noChangeAspect="1"/>
          </p:cNvPicPr>
          <p:nvPr/>
        </p:nvPicPr>
        <p:blipFill>
          <a:blip r:embed="rId3"/>
          <a:stretch>
            <a:fillRect/>
          </a:stretch>
        </p:blipFill>
        <p:spPr>
          <a:xfrm>
            <a:off x="0" y="649733"/>
            <a:ext cx="9144000" cy="5558534"/>
          </a:xfrm>
          <a:prstGeom prst="rect">
            <a:avLst/>
          </a:prstGeom>
        </p:spPr>
      </p:pic>
    </p:spTree>
    <p:extLst>
      <p:ext uri="{BB962C8B-B14F-4D97-AF65-F5344CB8AC3E}">
        <p14:creationId xmlns:p14="http://schemas.microsoft.com/office/powerpoint/2010/main" val="1439495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70C0"/>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FF0000"/>
                </a:solidFill>
                <a:hlinkClick r:id="rId7"/>
              </a:rPr>
              <a:t>whisper</a:t>
            </a:r>
            <a:endParaRPr lang="en-US" dirty="0">
              <a:solidFill>
                <a:srgbClr val="FF0000"/>
              </a:solidFill>
            </a:endParaRPr>
          </a:p>
          <a:p>
            <a:pPr lvl="1"/>
            <a:endParaRPr lang="en-US" dirty="0">
              <a:solidFill>
                <a:srgbClr val="FF0000"/>
              </a:solidFill>
            </a:endParaRPr>
          </a:p>
          <a:p>
            <a:pPr lvl="1"/>
            <a:r>
              <a:rPr lang="en-US" dirty="0"/>
              <a:t>in a </a:t>
            </a:r>
            <a:r>
              <a:rPr lang="en-US" dirty="0">
                <a:solidFill>
                  <a:srgbClr val="FF0000"/>
                </a:solidFill>
                <a:hlinkClick r:id="rId8"/>
              </a:rPr>
              <a:t>creaky voice</a:t>
            </a:r>
            <a:r>
              <a:rPr lang="en-US" dirty="0">
                <a:solidFill>
                  <a:srgbClr val="FF0000"/>
                </a:solidFill>
              </a:rPr>
              <a:t>  </a:t>
            </a:r>
          </a:p>
          <a:p>
            <a:pPr lvl="0"/>
            <a:r>
              <a:rPr lang="en-US" dirty="0">
                <a:solidFill>
                  <a:schemeClr val="tx1"/>
                </a:solidFill>
              </a:rPr>
              <a:t>Add to </a:t>
            </a:r>
            <a:r>
              <a:rPr lang="en-US" dirty="0" err="1">
                <a:solidFill>
                  <a:srgbClr val="0070C0"/>
                </a:solidFill>
              </a:rPr>
              <a:t>Praat</a:t>
            </a:r>
            <a:r>
              <a:rPr lang="en-US" dirty="0">
                <a:solidFill>
                  <a:srgbClr val="0070C0"/>
                </a:solidFill>
              </a:rPr>
              <a:t> Objects </a:t>
            </a:r>
            <a:r>
              <a:rPr lang="en-US" dirty="0">
                <a:solidFill>
                  <a:schemeClr val="tx1"/>
                </a:solidFill>
              </a:rPr>
              <a:t>and</a:t>
            </a:r>
            <a:r>
              <a:rPr lang="en-US" dirty="0">
                <a:solidFill>
                  <a:srgbClr val="0070C0"/>
                </a:solidFill>
              </a:rPr>
              <a:t> 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70C0"/>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38</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872F4-F1ED-9843-BCF7-3166E0B25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4" name="Picture 3">
            <a:extLst>
              <a:ext uri="{FF2B5EF4-FFF2-40B4-BE49-F238E27FC236}">
                <a16:creationId xmlns:a16="http://schemas.microsoft.com/office/drawing/2014/main" id="{E7E035D4-D171-4842-98A1-80CCA788B0B2}"/>
              </a:ext>
            </a:extLst>
          </p:cNvPr>
          <p:cNvPicPr>
            <a:picLocks noChangeAspect="1"/>
          </p:cNvPicPr>
          <p:nvPr/>
        </p:nvPicPr>
        <p:blipFill>
          <a:blip r:embed="rId3"/>
          <a:stretch>
            <a:fillRect/>
          </a:stretch>
        </p:blipFill>
        <p:spPr>
          <a:xfrm>
            <a:off x="42382" y="0"/>
            <a:ext cx="9059235" cy="6858000"/>
          </a:xfrm>
          <a:prstGeom prst="rect">
            <a:avLst/>
          </a:prstGeom>
        </p:spPr>
      </p:pic>
    </p:spTree>
    <p:extLst>
      <p:ext uri="{BB962C8B-B14F-4D97-AF65-F5344CB8AC3E}">
        <p14:creationId xmlns:p14="http://schemas.microsoft.com/office/powerpoint/2010/main" val="4046722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Text Placeholder 2"/>
          <p:cNvSpPr>
            <a:spLocks noGrp="1"/>
          </p:cNvSpPr>
          <p:nvPr>
            <p:ph type="body" idx="1"/>
          </p:nvPr>
        </p:nvSpPr>
        <p:spPr>
          <a:xfrm>
            <a:off x="457200" y="1203960"/>
            <a:ext cx="8229600" cy="4922203"/>
          </a:xfrm>
        </p:spPr>
        <p:txBody>
          <a:bodyPr/>
          <a:lstStyle/>
          <a:p>
            <a:r>
              <a:rPr lang="en-US" dirty="0"/>
              <a:t>We’ll go through some exercises </a:t>
            </a:r>
            <a:r>
              <a:rPr lang="en-US" dirty="0">
                <a:solidFill>
                  <a:srgbClr val="0070C0"/>
                </a:solidFill>
              </a:rPr>
              <a:t>recording</a:t>
            </a:r>
            <a:r>
              <a:rPr lang="en-US" dirty="0"/>
              <a:t> and </a:t>
            </a:r>
            <a:r>
              <a:rPr lang="en-US" dirty="0">
                <a:solidFill>
                  <a:srgbClr val="0070C0"/>
                </a:solidFill>
              </a:rPr>
              <a:t>analyzing</a:t>
            </a:r>
            <a:r>
              <a:rPr lang="en-US" dirty="0"/>
              <a:t> files through </a:t>
            </a:r>
            <a:r>
              <a:rPr lang="en-US" dirty="0" err="1"/>
              <a:t>Praat</a:t>
            </a:r>
            <a:endParaRPr lang="en-US" dirty="0"/>
          </a:p>
          <a:p>
            <a:pPr lvl="1"/>
            <a:r>
              <a:rPr lang="en-US" sz="2400" dirty="0"/>
              <a:t>First, make sure you have the latest version of </a:t>
            </a:r>
            <a:r>
              <a:rPr lang="en-US" sz="2400" dirty="0">
                <a:hlinkClick r:id="rId3"/>
              </a:rPr>
              <a:t>Praat</a:t>
            </a:r>
            <a:r>
              <a:rPr lang="en-US" sz="2400" dirty="0"/>
              <a:t>, 6.2.19 from 9/12/22 for Mac or 6.2.20 from PC</a:t>
            </a:r>
          </a:p>
          <a:p>
            <a:pPr lvl="1"/>
            <a:r>
              <a:rPr lang="en-US" sz="2400" dirty="0"/>
              <a:t>Put on your headphones and adjust the microphone so that it is slightly to one side of your mouth</a:t>
            </a:r>
          </a:p>
          <a:p>
            <a:pPr lvl="1"/>
            <a:r>
              <a:rPr lang="en-US" sz="2400" dirty="0"/>
              <a:t>If you cannot record yourself, please download these files from Courseworks2 -&gt; Files -&gt; Wav files</a:t>
            </a:r>
          </a:p>
          <a:p>
            <a:pPr lvl="1"/>
            <a:r>
              <a:rPr lang="en-US" sz="2400" dirty="0"/>
              <a:t>Might be good to download these now as a backup</a:t>
            </a:r>
          </a:p>
          <a:p>
            <a:pPr lvl="1"/>
            <a:r>
              <a:rPr lang="en-US" sz="2400" dirty="0"/>
              <a:t>mama-</a:t>
            </a:r>
            <a:r>
              <a:rPr lang="en-US" sz="2400" dirty="0" err="1"/>
              <a:t>jh.wav</a:t>
            </a:r>
            <a:r>
              <a:rPr lang="en-US" sz="2400" dirty="0"/>
              <a:t> will be your first </a:t>
            </a:r>
            <a:r>
              <a:rPr lang="en-US" sz="2400" dirty="0" err="1"/>
              <a:t>wavefile</a:t>
            </a:r>
            <a:r>
              <a:rPr lang="en-US" sz="2400" dirty="0"/>
              <a:t> today</a:t>
            </a:r>
          </a:p>
        </p:txBody>
      </p:sp>
      <p:sp>
        <p:nvSpPr>
          <p:cNvPr id="4" name="Slide Number Placeholder 3"/>
          <p:cNvSpPr>
            <a:spLocks noGrp="1"/>
          </p:cNvSpPr>
          <p:nvPr>
            <p:ph type="sldNum" idx="12"/>
          </p:nvPr>
        </p:nvSpPr>
        <p:spPr/>
        <p:txBody>
          <a:bodyPr/>
          <a:lstStyle/>
          <a:p>
            <a:pPr lvl="0"/>
            <a:fld id="{00000000-1234-1234-1234-123412341234}" type="slidenum">
              <a:rPr lang="uk-UA" smtClean="0"/>
              <a:pPr lvl="0"/>
              <a:t>4</a:t>
            </a:fld>
            <a:endParaRPr lang="uk-UA"/>
          </a:p>
        </p:txBody>
      </p:sp>
    </p:spTree>
    <p:extLst>
      <p:ext uri="{BB962C8B-B14F-4D97-AF65-F5344CB8AC3E}">
        <p14:creationId xmlns:p14="http://schemas.microsoft.com/office/powerpoint/2010/main" val="192082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89B72-6861-B646-A4FD-5AB03B94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6" name="Picture 5">
            <a:extLst>
              <a:ext uri="{FF2B5EF4-FFF2-40B4-BE49-F238E27FC236}">
                <a16:creationId xmlns:a16="http://schemas.microsoft.com/office/drawing/2014/main" id="{14401EB7-FADE-6042-9FC8-3B254C6E500C}"/>
              </a:ext>
            </a:extLst>
          </p:cNvPr>
          <p:cNvPicPr>
            <a:picLocks noChangeAspect="1"/>
          </p:cNvPicPr>
          <p:nvPr/>
        </p:nvPicPr>
        <p:blipFill>
          <a:blip r:embed="rId3"/>
          <a:stretch>
            <a:fillRect/>
          </a:stretch>
        </p:blipFill>
        <p:spPr>
          <a:xfrm>
            <a:off x="0" y="656202"/>
            <a:ext cx="9144000" cy="5545595"/>
          </a:xfrm>
          <a:prstGeom prst="rect">
            <a:avLst/>
          </a:prstGeom>
        </p:spPr>
      </p:pic>
    </p:spTree>
    <p:extLst>
      <p:ext uri="{BB962C8B-B14F-4D97-AF65-F5344CB8AC3E}">
        <p14:creationId xmlns:p14="http://schemas.microsoft.com/office/powerpoint/2010/main" val="852929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76EA2-145A-DE4D-9EA8-95166A5B8B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4" name="Picture 3">
            <a:extLst>
              <a:ext uri="{FF2B5EF4-FFF2-40B4-BE49-F238E27FC236}">
                <a16:creationId xmlns:a16="http://schemas.microsoft.com/office/drawing/2014/main" id="{BF43C73B-817E-784B-9F5F-6EAF45550277}"/>
              </a:ext>
            </a:extLst>
          </p:cNvPr>
          <p:cNvPicPr>
            <a:picLocks noChangeAspect="1"/>
          </p:cNvPicPr>
          <p:nvPr/>
        </p:nvPicPr>
        <p:blipFill>
          <a:blip r:embed="rId3"/>
          <a:stretch>
            <a:fillRect/>
          </a:stretch>
        </p:blipFill>
        <p:spPr>
          <a:xfrm>
            <a:off x="177030" y="0"/>
            <a:ext cx="8789939" cy="6858000"/>
          </a:xfrm>
          <a:prstGeom prst="rect">
            <a:avLst/>
          </a:prstGeom>
        </p:spPr>
      </p:pic>
    </p:spTree>
    <p:extLst>
      <p:ext uri="{BB962C8B-B14F-4D97-AF65-F5344CB8AC3E}">
        <p14:creationId xmlns:p14="http://schemas.microsoft.com/office/powerpoint/2010/main" val="2540307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42B2-D57B-2241-B396-91CBDFAC74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4" name="Picture 3">
            <a:extLst>
              <a:ext uri="{FF2B5EF4-FFF2-40B4-BE49-F238E27FC236}">
                <a16:creationId xmlns:a16="http://schemas.microsoft.com/office/drawing/2014/main" id="{74862A26-3E3D-3542-BB58-BF826289E458}"/>
              </a:ext>
            </a:extLst>
          </p:cNvPr>
          <p:cNvPicPr>
            <a:picLocks noChangeAspect="1"/>
          </p:cNvPicPr>
          <p:nvPr/>
        </p:nvPicPr>
        <p:blipFill>
          <a:blip r:embed="rId3"/>
          <a:stretch>
            <a:fillRect/>
          </a:stretch>
        </p:blipFill>
        <p:spPr>
          <a:xfrm>
            <a:off x="0" y="415636"/>
            <a:ext cx="9144000" cy="6026727"/>
          </a:xfrm>
          <a:prstGeom prst="rect">
            <a:avLst/>
          </a:prstGeom>
        </p:spPr>
      </p:pic>
    </p:spTree>
    <p:extLst>
      <p:ext uri="{BB962C8B-B14F-4D97-AF65-F5344CB8AC3E}">
        <p14:creationId xmlns:p14="http://schemas.microsoft.com/office/powerpoint/2010/main" val="4085387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893A2-DDEE-D94F-A28D-4643A8E35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4" name="Picture 3">
            <a:extLst>
              <a:ext uri="{FF2B5EF4-FFF2-40B4-BE49-F238E27FC236}">
                <a16:creationId xmlns:a16="http://schemas.microsoft.com/office/drawing/2014/main" id="{A8AF892A-557E-1644-8989-2923F625FA0A}"/>
              </a:ext>
            </a:extLst>
          </p:cNvPr>
          <p:cNvPicPr>
            <a:picLocks noChangeAspect="1"/>
          </p:cNvPicPr>
          <p:nvPr/>
        </p:nvPicPr>
        <p:blipFill>
          <a:blip r:embed="rId3"/>
          <a:stretch>
            <a:fillRect/>
          </a:stretch>
        </p:blipFill>
        <p:spPr>
          <a:xfrm>
            <a:off x="0" y="325171"/>
            <a:ext cx="9144000" cy="6207657"/>
          </a:xfrm>
          <a:prstGeom prst="rect">
            <a:avLst/>
          </a:prstGeom>
        </p:spPr>
      </p:pic>
    </p:spTree>
    <p:extLst>
      <p:ext uri="{BB962C8B-B14F-4D97-AF65-F5344CB8AC3E}">
        <p14:creationId xmlns:p14="http://schemas.microsoft.com/office/powerpoint/2010/main" val="1793683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F58E14-0172-17C3-1AFA-9C4BFC4045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4" name="Picture 3">
            <a:extLst>
              <a:ext uri="{FF2B5EF4-FFF2-40B4-BE49-F238E27FC236}">
                <a16:creationId xmlns:a16="http://schemas.microsoft.com/office/drawing/2014/main" id="{29CFA1F7-F694-B3FE-7D59-F67E2CF554F0}"/>
              </a:ext>
            </a:extLst>
          </p:cNvPr>
          <p:cNvPicPr>
            <a:picLocks noChangeAspect="1"/>
          </p:cNvPicPr>
          <p:nvPr/>
        </p:nvPicPr>
        <p:blipFill>
          <a:blip r:embed="rId3"/>
          <a:stretch>
            <a:fillRect/>
          </a:stretch>
        </p:blipFill>
        <p:spPr>
          <a:xfrm>
            <a:off x="796771" y="0"/>
            <a:ext cx="7550458" cy="6858000"/>
          </a:xfrm>
          <a:prstGeom prst="rect">
            <a:avLst/>
          </a:prstGeom>
        </p:spPr>
      </p:pic>
    </p:spTree>
    <p:extLst>
      <p:ext uri="{BB962C8B-B14F-4D97-AF65-F5344CB8AC3E}">
        <p14:creationId xmlns:p14="http://schemas.microsoft.com/office/powerpoint/2010/main" val="1454540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70513-C8D4-820A-E191-ABA430466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4" name="Picture 3">
            <a:extLst>
              <a:ext uri="{FF2B5EF4-FFF2-40B4-BE49-F238E27FC236}">
                <a16:creationId xmlns:a16="http://schemas.microsoft.com/office/drawing/2014/main" id="{804AF3FB-63BF-F6F9-5D52-CD1DBCFCD50D}"/>
              </a:ext>
            </a:extLst>
          </p:cNvPr>
          <p:cNvPicPr>
            <a:picLocks noChangeAspect="1"/>
          </p:cNvPicPr>
          <p:nvPr/>
        </p:nvPicPr>
        <p:blipFill>
          <a:blip r:embed="rId3"/>
          <a:stretch>
            <a:fillRect/>
          </a:stretch>
        </p:blipFill>
        <p:spPr>
          <a:xfrm>
            <a:off x="882981" y="0"/>
            <a:ext cx="7378038" cy="6858000"/>
          </a:xfrm>
          <a:prstGeom prst="rect">
            <a:avLst/>
          </a:prstGeom>
        </p:spPr>
      </p:pic>
    </p:spTree>
    <p:extLst>
      <p:ext uri="{BB962C8B-B14F-4D97-AF65-F5344CB8AC3E}">
        <p14:creationId xmlns:p14="http://schemas.microsoft.com/office/powerpoint/2010/main" val="553422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70C0"/>
                </a:solidFill>
                <a:sym typeface="Arial"/>
                <a:hlinkClick r:id="rId9"/>
              </a:rPr>
              <a:t>yes-no question</a:t>
            </a:r>
            <a:endParaRPr lang="en-US" dirty="0">
              <a:solidFill>
                <a:srgbClr val="0070C0"/>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70C0"/>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70C0"/>
                </a:solidFill>
                <a:hlinkClick r:id="rId10"/>
              </a:rPr>
              <a:t>wh-question</a:t>
            </a:r>
            <a:r>
              <a:rPr lang="en-US" dirty="0"/>
              <a:t>: </a:t>
            </a:r>
            <a:r>
              <a:rPr lang="en-US" dirty="0">
                <a:solidFill>
                  <a:srgbClr val="00B050"/>
                </a:solidFill>
              </a:rPr>
              <a:t>“Where does my mama live?”  </a:t>
            </a:r>
          </a:p>
          <a:p>
            <a:pPr lvl="0"/>
            <a:endParaRPr lang="en-US" dirty="0"/>
          </a:p>
          <a:p>
            <a:pPr lvl="0"/>
            <a:r>
              <a:rPr lang="en-US" dirty="0"/>
              <a:t>Which of the other 2 contours is </a:t>
            </a:r>
            <a:r>
              <a:rPr lang="en-US" dirty="0">
                <a:solidFill>
                  <a:srgbClr val="0070C0"/>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1864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B60F9-2AEA-CC49-A2E1-C8097F86B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4" name="Picture 3">
            <a:extLst>
              <a:ext uri="{FF2B5EF4-FFF2-40B4-BE49-F238E27FC236}">
                <a16:creationId xmlns:a16="http://schemas.microsoft.com/office/drawing/2014/main" id="{9FAB509D-F606-A84D-A756-F1A8AB676773}"/>
              </a:ext>
            </a:extLst>
          </p:cNvPr>
          <p:cNvPicPr>
            <a:picLocks noChangeAspect="1"/>
          </p:cNvPicPr>
          <p:nvPr/>
        </p:nvPicPr>
        <p:blipFill>
          <a:blip r:embed="rId3"/>
          <a:stretch>
            <a:fillRect/>
          </a:stretch>
        </p:blipFill>
        <p:spPr>
          <a:xfrm>
            <a:off x="0" y="182063"/>
            <a:ext cx="9144000" cy="6493874"/>
          </a:xfrm>
          <a:prstGeom prst="rect">
            <a:avLst/>
          </a:prstGeom>
        </p:spPr>
      </p:pic>
    </p:spTree>
    <p:extLst>
      <p:ext uri="{BB962C8B-B14F-4D97-AF65-F5344CB8AC3E}">
        <p14:creationId xmlns:p14="http://schemas.microsoft.com/office/powerpoint/2010/main" val="1763283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244DC-2D72-4E4E-B4A2-C2B8D6427E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pic>
        <p:nvPicPr>
          <p:cNvPr id="4" name="Picture 3">
            <a:extLst>
              <a:ext uri="{FF2B5EF4-FFF2-40B4-BE49-F238E27FC236}">
                <a16:creationId xmlns:a16="http://schemas.microsoft.com/office/drawing/2014/main" id="{C641D3DE-02FB-4F4B-86CF-B245BC9C0C6D}"/>
              </a:ext>
            </a:extLst>
          </p:cNvPr>
          <p:cNvPicPr>
            <a:picLocks noChangeAspect="1"/>
          </p:cNvPicPr>
          <p:nvPr/>
        </p:nvPicPr>
        <p:blipFill>
          <a:blip r:embed="rId3"/>
          <a:stretch>
            <a:fillRect/>
          </a:stretch>
        </p:blipFill>
        <p:spPr>
          <a:xfrm>
            <a:off x="0" y="124026"/>
            <a:ext cx="9144000" cy="6609948"/>
          </a:xfrm>
          <a:prstGeom prst="rect">
            <a:avLst/>
          </a:prstGeom>
        </p:spPr>
      </p:pic>
    </p:spTree>
    <p:extLst>
      <p:ext uri="{BB962C8B-B14F-4D97-AF65-F5344CB8AC3E}">
        <p14:creationId xmlns:p14="http://schemas.microsoft.com/office/powerpoint/2010/main" val="313319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9B900-6FC2-CC44-B37D-EC868739E9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pic>
        <p:nvPicPr>
          <p:cNvPr id="4" name="Picture 3">
            <a:extLst>
              <a:ext uri="{FF2B5EF4-FFF2-40B4-BE49-F238E27FC236}">
                <a16:creationId xmlns:a16="http://schemas.microsoft.com/office/drawing/2014/main" id="{5BDDF416-C0C2-5941-B3EA-F5310D701C23}"/>
              </a:ext>
            </a:extLst>
          </p:cNvPr>
          <p:cNvPicPr>
            <a:picLocks noChangeAspect="1"/>
          </p:cNvPicPr>
          <p:nvPr/>
        </p:nvPicPr>
        <p:blipFill>
          <a:blip r:embed="rId3"/>
          <a:stretch>
            <a:fillRect/>
          </a:stretch>
        </p:blipFill>
        <p:spPr>
          <a:xfrm>
            <a:off x="95444" y="0"/>
            <a:ext cx="8953112" cy="6858000"/>
          </a:xfrm>
          <a:prstGeom prst="rect">
            <a:avLst/>
          </a:prstGeom>
        </p:spPr>
      </p:pic>
    </p:spTree>
    <p:extLst>
      <p:ext uri="{BB962C8B-B14F-4D97-AF65-F5344CB8AC3E}">
        <p14:creationId xmlns:p14="http://schemas.microsoft.com/office/powerpoint/2010/main" val="284643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105" name="Google Shape;105;p15" descr="praat"/>
          <p:cNvPicPr preferRelativeResize="0">
            <a:picLocks noGrp="1"/>
          </p:cNvPicPr>
          <p:nvPr>
            <p:ph type="body" idx="1"/>
          </p:nvPr>
        </p:nvPicPr>
        <p:blipFill rotWithShape="1">
          <a:blip r:embed="rId3">
            <a:alphaModFix/>
          </a:blip>
          <a:srcRect/>
          <a:stretch/>
        </p:blipFill>
        <p:spPr>
          <a:xfrm>
            <a:off x="0" y="0"/>
            <a:ext cx="9144000" cy="6519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4: Emotional Speech</a:t>
            </a:r>
            <a:endParaRPr dirty="0"/>
          </a:p>
        </p:txBody>
      </p:sp>
      <p:sp>
        <p:nvSpPr>
          <p:cNvPr id="210" name="Google Shape;210;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hlink"/>
              </a:buClr>
              <a:buSzPts val="2800"/>
              <a:buFont typeface="Arial"/>
              <a:buChar char="•"/>
            </a:pPr>
            <a:r>
              <a:rPr lang="en-US" dirty="0">
                <a:solidFill>
                  <a:schemeClr val="tx1"/>
                </a:solidFill>
                <a:latin typeface="Arial"/>
                <a:ea typeface="Arial"/>
                <a:cs typeface="Arial"/>
                <a:sym typeface="Arial"/>
              </a:rPr>
              <a:t>Record “My mama lives in Memphis” again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chemeClr val="tx1"/>
                </a:solidFill>
                <a:latin typeface="Arial"/>
                <a:ea typeface="Arial"/>
                <a:cs typeface="Arial"/>
                <a:sym typeface="Arial"/>
                <a:hlinkClick r:id="rId9">
                  <a:extLst>
                    <a:ext uri="{A12FA001-AC4F-418D-AE19-62706E023703}">
                      <ahyp:hlinkClr xmlns:ahyp="http://schemas.microsoft.com/office/drawing/2018/hyperlinkcolor" val="tx"/>
                    </a:ext>
                  </a:extLst>
                </a:hlinkClick>
              </a:rPr>
              <a:t>angry speech</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chemeClr val="tx1"/>
                </a:solidFill>
                <a:latin typeface="Arial"/>
                <a:ea typeface="Arial"/>
                <a:cs typeface="Arial"/>
                <a:sym typeface="Arial"/>
                <a:hlinkClick r:id="rId9">
                  <a:extLst>
                    <a:ext uri="{A12FA001-AC4F-418D-AE19-62706E023703}">
                      <ahyp:hlinkClr xmlns:ahyp="http://schemas.microsoft.com/office/drawing/2018/hyperlinkcolor" val="tx"/>
                    </a:ext>
                  </a:extLst>
                </a:hlinkClick>
              </a:rPr>
              <a:t>sad speech</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chemeClr val="tx1"/>
                </a:solidFill>
                <a:latin typeface="Arial"/>
                <a:ea typeface="Arial"/>
                <a:cs typeface="Arial"/>
                <a:sym typeface="Arial"/>
                <a:hlinkClick r:id="rId10">
                  <a:extLst>
                    <a:ext uri="{A12FA001-AC4F-418D-AE19-62706E023703}">
                      <ahyp:hlinkClr xmlns:ahyp="http://schemas.microsoft.com/office/drawing/2018/hyperlinkcolor" val="tx"/>
                    </a:ext>
                  </a:extLst>
                </a:hlinkClick>
              </a:rPr>
              <a:t>happy speech</a:t>
            </a:r>
            <a:endParaRPr sz="2400" dirty="0">
              <a:solidFill>
                <a:schemeClr val="tx1"/>
              </a:solidFill>
            </a:endParaRPr>
          </a:p>
          <a:p>
            <a:pPr marL="342900" lvl="0" indent="-342900" algn="l" rtl="0">
              <a:lnSpc>
                <a:spcPct val="90000"/>
              </a:lnSpc>
              <a:spcBef>
                <a:spcPts val="560"/>
              </a:spcBef>
              <a:spcAft>
                <a:spcPts val="0"/>
              </a:spcAft>
              <a:buClr>
                <a:schemeClr val="hlink"/>
              </a:buClr>
              <a:buSzPts val="2800"/>
              <a:buFont typeface="Arial"/>
              <a:buChar char="•"/>
            </a:pPr>
            <a:endParaRPr lang="en-US" dirty="0">
              <a:solidFill>
                <a:schemeClr val="hlink"/>
              </a:solidFill>
              <a:latin typeface="Arial"/>
              <a:ea typeface="Arial"/>
              <a:cs typeface="Arial"/>
              <a:sym typeface="Arial"/>
            </a:endParaRPr>
          </a:p>
          <a:p>
            <a:pPr marL="342900" lvl="0" indent="-342900" algn="l" rtl="0">
              <a:lnSpc>
                <a:spcPct val="90000"/>
              </a:lnSpc>
              <a:spcBef>
                <a:spcPts val="560"/>
              </a:spcBef>
              <a:spcAft>
                <a:spcPts val="0"/>
              </a:spcAft>
              <a:buClr>
                <a:schemeClr val="hlink"/>
              </a:buClr>
              <a:buSzPts val="2800"/>
              <a:buFont typeface="Arial"/>
              <a:buChar char="•"/>
            </a:pPr>
            <a:r>
              <a:rPr lang="en-US" dirty="0">
                <a:solidFill>
                  <a:schemeClr val="tx1"/>
                </a:solidFill>
                <a:latin typeface="Arial"/>
                <a:ea typeface="Arial"/>
                <a:cs typeface="Arial"/>
                <a:sym typeface="Arial"/>
              </a:rPr>
              <a:t>For each token, do you see any differences 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Mean pitch? Maximum?</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M</a:t>
            </a:r>
            <a:r>
              <a:rPr lang="en-US" sz="2400" dirty="0">
                <a:solidFill>
                  <a:schemeClr val="tx1"/>
                </a:solidFill>
                <a:latin typeface="Arial"/>
                <a:ea typeface="Arial"/>
                <a:cs typeface="Arial"/>
                <a:sym typeface="Arial"/>
              </a:rPr>
              <a:t>ean intensity? Maximum?</a:t>
            </a: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Voice quality?</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D</a:t>
            </a:r>
            <a:r>
              <a:rPr lang="en-US" sz="2400" dirty="0">
                <a:solidFill>
                  <a:schemeClr val="tx1"/>
                </a:solidFill>
                <a:latin typeface="Arial"/>
                <a:ea typeface="Arial"/>
                <a:cs typeface="Arial"/>
                <a:sym typeface="Arial"/>
              </a:rPr>
              <a:t>uration?</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F0 contour?</a:t>
            </a:r>
            <a:endParaRPr sz="2400" dirty="0">
              <a:solidFill>
                <a:schemeClr val="tx1"/>
              </a:solidFill>
            </a:endParaRPr>
          </a:p>
          <a:p>
            <a:pPr marL="342900" lvl="0" indent="-165100" algn="l" rtl="0">
              <a:lnSpc>
                <a:spcPct val="90000"/>
              </a:lnSpc>
              <a:spcBef>
                <a:spcPts val="560"/>
              </a:spcBef>
              <a:spcAft>
                <a:spcPts val="0"/>
              </a:spcAft>
              <a:buClr>
                <a:schemeClr val="dk1"/>
              </a:buClr>
              <a:buSzPts val="2800"/>
              <a:buFont typeface="Arial"/>
              <a:buNone/>
            </a:pPr>
            <a:endParaRPr dirty="0">
              <a:solidFill>
                <a:schemeClr val="hlink"/>
              </a:solidFill>
              <a:latin typeface="Arial"/>
              <a:ea typeface="Arial"/>
              <a:cs typeface="Arial"/>
              <a:sym typeface="Arial"/>
            </a:endParaRPr>
          </a:p>
        </p:txBody>
      </p:sp>
      <p:pic>
        <p:nvPicPr>
          <p:cNvPr id="2" name="angry-jh.wav" descr="angry-jh.wav">
            <a:hlinkClick r:id="" action="ppaction://media"/>
            <a:extLst>
              <a:ext uri="{FF2B5EF4-FFF2-40B4-BE49-F238E27FC236}">
                <a16:creationId xmlns:a16="http://schemas.microsoft.com/office/drawing/2014/main" id="{75A45BA4-434F-3848-822E-9E74887723E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4958080" y="1905000"/>
            <a:ext cx="812800" cy="812800"/>
          </a:xfrm>
          <a:prstGeom prst="rect">
            <a:avLst/>
          </a:prstGeom>
        </p:spPr>
      </p:pic>
      <p:pic>
        <p:nvPicPr>
          <p:cNvPr id="3" name="sad-jh.wav" descr="sad-jh.wav">
            <a:hlinkClick r:id="" action="ppaction://media"/>
            <a:extLst>
              <a:ext uri="{FF2B5EF4-FFF2-40B4-BE49-F238E27FC236}">
                <a16:creationId xmlns:a16="http://schemas.microsoft.com/office/drawing/2014/main" id="{632B6054-2D15-8B44-8C76-E9A8D7137F69}"/>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7254240" y="2306320"/>
            <a:ext cx="812800" cy="812800"/>
          </a:xfrm>
          <a:prstGeom prst="rect">
            <a:avLst/>
          </a:prstGeom>
        </p:spPr>
      </p:pic>
      <p:pic>
        <p:nvPicPr>
          <p:cNvPr id="4" name="happy-jh.wav" descr="happy-jh.wav">
            <a:hlinkClick r:id="" action="ppaction://media"/>
            <a:extLst>
              <a:ext uri="{FF2B5EF4-FFF2-40B4-BE49-F238E27FC236}">
                <a16:creationId xmlns:a16="http://schemas.microsoft.com/office/drawing/2014/main" id="{468A95DD-7250-6B4C-B7C6-044A3EE4C3BF}"/>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5699760" y="306562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p:txBody>
          <a:bodyPr/>
          <a:lstStyle/>
          <a:p>
            <a:pPr lvl="0"/>
            <a:r>
              <a:rPr lang="en-US" dirty="0">
                <a:sym typeface="Arial"/>
              </a:rPr>
              <a:t>Task 5: Changing the Pitch Contour</a:t>
            </a:r>
            <a:endParaRPr lang="en-US" dirty="0"/>
          </a:p>
        </p:txBody>
      </p:sp>
      <p:sp>
        <p:nvSpPr>
          <p:cNvPr id="204" name="Google Shape;204;p29"/>
          <p:cNvSpPr txBox="1">
            <a:spLocks noGrp="1"/>
          </p:cNvSpPr>
          <p:nvPr>
            <p:ph type="body" idx="1"/>
          </p:nvPr>
        </p:nvSpPr>
        <p:spPr>
          <a:xfrm>
            <a:off x="457200" y="1600200"/>
            <a:ext cx="8229600" cy="4693024"/>
          </a:xfrm>
        </p:spPr>
        <p:txBody>
          <a:bodyPr/>
          <a:lstStyle/>
          <a:p>
            <a:r>
              <a:rPr lang="en-US" dirty="0">
                <a:sym typeface="Arial"/>
              </a:rPr>
              <a:t>Take the </a:t>
            </a:r>
            <a:r>
              <a:rPr lang="en-US" dirty="0">
                <a:solidFill>
                  <a:srgbClr val="FF0000"/>
                </a:solidFill>
              </a:rPr>
              <a:t>statement </a:t>
            </a:r>
            <a:r>
              <a:rPr lang="en-US" dirty="0">
                <a:solidFill>
                  <a:srgbClr val="FF0000"/>
                </a:solidFill>
                <a:sym typeface="Arial"/>
              </a:rPr>
              <a:t>version </a:t>
            </a:r>
            <a:r>
              <a:rPr lang="en-US" dirty="0">
                <a:sym typeface="Arial"/>
              </a:rPr>
              <a:t>of your </a:t>
            </a:r>
            <a:r>
              <a:rPr lang="en-US" dirty="0">
                <a:solidFill>
                  <a:srgbClr val="00B050"/>
                </a:solidFill>
                <a:sym typeface="Arial"/>
              </a:rPr>
              <a:t>mama</a:t>
            </a:r>
            <a:r>
              <a:rPr lang="en-US" dirty="0">
                <a:sym typeface="Arial"/>
              </a:rPr>
              <a:t> file </a:t>
            </a:r>
          </a:p>
          <a:p>
            <a:r>
              <a:rPr lang="en-US" dirty="0">
                <a:sym typeface="Arial"/>
              </a:rPr>
              <a:t>Modify it to </a:t>
            </a:r>
            <a:r>
              <a:rPr lang="en-US" dirty="0">
                <a:solidFill>
                  <a:schemeClr val="tx1"/>
                </a:solidFill>
                <a:sym typeface="Arial"/>
              </a:rPr>
              <a:t>produce a </a:t>
            </a:r>
            <a:r>
              <a:rPr lang="en-US" dirty="0">
                <a:solidFill>
                  <a:srgbClr val="FF0000"/>
                </a:solidFill>
                <a:sym typeface="Arial"/>
              </a:rPr>
              <a:t>rising </a:t>
            </a:r>
            <a:r>
              <a:rPr lang="en-US" dirty="0" err="1">
                <a:solidFill>
                  <a:srgbClr val="FF0000"/>
                </a:solidFill>
                <a:sym typeface="Arial"/>
              </a:rPr>
              <a:t>intonational</a:t>
            </a:r>
            <a:r>
              <a:rPr lang="en-US" dirty="0">
                <a:solidFill>
                  <a:srgbClr val="FF0000"/>
                </a:solidFill>
                <a:sym typeface="Arial"/>
              </a:rPr>
              <a:t> contour</a:t>
            </a:r>
            <a:endParaRPr lang="en-US" dirty="0">
              <a:solidFill>
                <a:srgbClr val="FF0000"/>
              </a:solidFill>
            </a:endParaRPr>
          </a:p>
          <a:p>
            <a:pPr lvl="1"/>
            <a:r>
              <a:rPr lang="en-US" sz="2400" dirty="0"/>
              <a:t>Go to </a:t>
            </a:r>
            <a:r>
              <a:rPr lang="en-US" sz="2400" dirty="0">
                <a:solidFill>
                  <a:srgbClr val="0070C0"/>
                </a:solidFill>
              </a:rPr>
              <a:t>Manipulate → To manipulation </a:t>
            </a:r>
            <a:r>
              <a:rPr lang="en-US" sz="2400" dirty="0"/>
              <a:t>– in the </a:t>
            </a:r>
            <a:r>
              <a:rPr lang="en-US" sz="2400" dirty="0">
                <a:solidFill>
                  <a:srgbClr val="0070C0"/>
                </a:solidFill>
              </a:rPr>
              <a:t>menu</a:t>
            </a:r>
            <a:r>
              <a:rPr lang="en-US" sz="2400" dirty="0"/>
              <a:t> that pops up click </a:t>
            </a:r>
            <a:r>
              <a:rPr lang="en-US" sz="2400" dirty="0">
                <a:solidFill>
                  <a:srgbClr val="0070C0"/>
                </a:solidFill>
              </a:rPr>
              <a:t>OK</a:t>
            </a:r>
          </a:p>
          <a:p>
            <a:pPr lvl="1"/>
            <a:r>
              <a:rPr lang="en-US" sz="2400" dirty="0">
                <a:solidFill>
                  <a:schemeClr val="tx1"/>
                </a:solidFill>
              </a:rPr>
              <a:t>In Objects select </a:t>
            </a:r>
            <a:r>
              <a:rPr lang="en-US" sz="2400" dirty="0">
                <a:solidFill>
                  <a:srgbClr val="0070C0"/>
                </a:solidFill>
              </a:rPr>
              <a:t>Manipulation &lt;filename&gt;</a:t>
            </a:r>
          </a:p>
          <a:p>
            <a:pPr lvl="1"/>
            <a:r>
              <a:rPr lang="en-US" sz="2400" dirty="0"/>
              <a:t>Go to </a:t>
            </a:r>
            <a:r>
              <a:rPr lang="en-US" sz="2400" dirty="0">
                <a:solidFill>
                  <a:srgbClr val="0070C0"/>
                </a:solidFill>
              </a:rPr>
              <a:t>View &amp; Edit</a:t>
            </a:r>
          </a:p>
          <a:p>
            <a:pPr lvl="1"/>
            <a:r>
              <a:rPr lang="en-US" sz="2400" dirty="0">
                <a:solidFill>
                  <a:schemeClr val="tx1"/>
                </a:solidFill>
              </a:rPr>
              <a:t>In the </a:t>
            </a:r>
            <a:r>
              <a:rPr lang="en-US" sz="2400" dirty="0">
                <a:solidFill>
                  <a:srgbClr val="FF0000"/>
                </a:solidFill>
              </a:rPr>
              <a:t>Manipulation </a:t>
            </a:r>
            <a:r>
              <a:rPr lang="en-US" sz="2400" dirty="0">
                <a:solidFill>
                  <a:schemeClr val="tx1"/>
                </a:solidFill>
              </a:rPr>
              <a:t>window:</a:t>
            </a:r>
          </a:p>
          <a:p>
            <a:pPr lvl="2"/>
            <a:r>
              <a:rPr lang="en-US" dirty="0"/>
              <a:t>Go to </a:t>
            </a:r>
            <a:r>
              <a:rPr lang="en-US" dirty="0">
                <a:solidFill>
                  <a:srgbClr val="0070C0"/>
                </a:solidFill>
              </a:rPr>
              <a:t>Pitch → Stylize pitch (2st)</a:t>
            </a:r>
          </a:p>
          <a:p>
            <a:pPr lvl="1"/>
            <a:r>
              <a:rPr lang="en-US" sz="2400" dirty="0">
                <a:solidFill>
                  <a:srgbClr val="FF0000"/>
                </a:solidFill>
              </a:rPr>
              <a:t>Modify pitch </a:t>
            </a:r>
            <a:r>
              <a:rPr lang="en-US" sz="2400" dirty="0"/>
              <a:t>by dragging points up and down</a:t>
            </a:r>
          </a:p>
          <a:p>
            <a:pPr lvl="2"/>
            <a:r>
              <a:rPr lang="en-US" dirty="0">
                <a:solidFill>
                  <a:srgbClr val="FF0000"/>
                </a:solidFill>
              </a:rPr>
              <a:t>Turn your statement into a question </a:t>
            </a:r>
            <a:r>
              <a:rPr lang="en-US" dirty="0"/>
              <a:t>by lowering earlier pitch and raising final pitch </a:t>
            </a:r>
            <a:endParaRPr lang="en-US" dirty="0">
              <a:sym typeface="Arial"/>
            </a:endParaRPr>
          </a:p>
          <a:p>
            <a:pPr lvl="0"/>
            <a:endParaRPr lang="en-US" dirty="0">
              <a:sym typeface="Arial"/>
            </a:endParaRPr>
          </a:p>
        </p:txBody>
      </p:sp>
      <p:pic>
        <p:nvPicPr>
          <p:cNvPr id="2" name="mama-jh.wav" descr="mama-jh.wav">
            <a:hlinkClick r:id="" action="ppaction://media"/>
            <a:extLst>
              <a:ext uri="{FF2B5EF4-FFF2-40B4-BE49-F238E27FC236}">
                <a16:creationId xmlns:a16="http://schemas.microsoft.com/office/drawing/2014/main" id="{8620A8A9-EAF0-B042-BC9C-92B22E468F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792185" y="10112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56138"/>
            <a:ext cx="8229600" cy="5370025"/>
          </a:xfrm>
        </p:spPr>
        <p:txBody>
          <a:bodyPr/>
          <a:lstStyle/>
          <a:p>
            <a:pPr lvl="2"/>
            <a:r>
              <a:rPr lang="en-US" dirty="0">
                <a:solidFill>
                  <a:srgbClr val="FF0000"/>
                </a:solidFill>
              </a:rPr>
              <a:t>Play</a:t>
            </a:r>
            <a:r>
              <a:rPr lang="en-US" dirty="0"/>
              <a:t> the result</a:t>
            </a:r>
          </a:p>
          <a:p>
            <a:pPr lvl="2"/>
            <a:r>
              <a:rPr lang="en-US" dirty="0"/>
              <a:t>To </a:t>
            </a:r>
            <a:r>
              <a:rPr lang="en-US" dirty="0">
                <a:solidFill>
                  <a:srgbClr val="FF0000"/>
                </a:solidFill>
              </a:rPr>
              <a:t>save </a:t>
            </a:r>
            <a:r>
              <a:rPr lang="en-US" dirty="0">
                <a:solidFill>
                  <a:schemeClr val="tx1"/>
                </a:solidFill>
              </a:rPr>
              <a:t>go to </a:t>
            </a:r>
            <a:r>
              <a:rPr lang="en-US" dirty="0">
                <a:solidFill>
                  <a:srgbClr val="0070C0"/>
                </a:solidFill>
              </a:rPr>
              <a:t>File -&gt; Publish resynthesis</a:t>
            </a:r>
          </a:p>
          <a:p>
            <a:pPr lvl="2"/>
            <a:r>
              <a:rPr lang="en-US" dirty="0">
                <a:solidFill>
                  <a:srgbClr val="FF0000"/>
                </a:solidFill>
              </a:rPr>
              <a:t>Compare</a:t>
            </a:r>
            <a:r>
              <a:rPr lang="en-US" dirty="0"/>
              <a:t> it to the </a:t>
            </a:r>
            <a:r>
              <a:rPr lang="en-US" dirty="0">
                <a:solidFill>
                  <a:srgbClr val="FF0000"/>
                </a:solidFill>
              </a:rPr>
              <a:t>yes-no question </a:t>
            </a:r>
            <a:r>
              <a:rPr lang="en-US" dirty="0"/>
              <a:t>version you recorded</a:t>
            </a:r>
          </a:p>
          <a:p>
            <a:pPr lvl="1"/>
            <a:r>
              <a:rPr lang="en-US" dirty="0"/>
              <a:t>Now </a:t>
            </a:r>
            <a:r>
              <a:rPr lang="en-US" dirty="0">
                <a:solidFill>
                  <a:srgbClr val="FF0000"/>
                </a:solidFill>
              </a:rPr>
              <a:t>modify </a:t>
            </a:r>
            <a:r>
              <a:rPr lang="en-US" dirty="0">
                <a:solidFill>
                  <a:schemeClr val="tx1"/>
                </a:solidFill>
              </a:rPr>
              <a:t>the</a:t>
            </a:r>
            <a:r>
              <a:rPr lang="en-US" dirty="0">
                <a:solidFill>
                  <a:srgbClr val="FF0000"/>
                </a:solidFill>
              </a:rPr>
              <a:t> duration</a:t>
            </a:r>
            <a:r>
              <a:rPr lang="en-US" dirty="0"/>
              <a:t>:</a:t>
            </a:r>
          </a:p>
          <a:p>
            <a:pPr lvl="2"/>
            <a:r>
              <a:rPr lang="en-US" dirty="0">
                <a:solidFill>
                  <a:srgbClr val="FF0000"/>
                </a:solidFill>
              </a:rPr>
              <a:t>Place cursor </a:t>
            </a:r>
            <a:r>
              <a:rPr lang="en-US" dirty="0"/>
              <a:t>at a point in the </a:t>
            </a:r>
            <a:r>
              <a:rPr lang="en-US" dirty="0">
                <a:solidFill>
                  <a:srgbClr val="FF0000"/>
                </a:solidFill>
              </a:rPr>
              <a:t>duration manipulation band</a:t>
            </a:r>
            <a:r>
              <a:rPr lang="en-US" dirty="0"/>
              <a:t> where you want to change the duration</a:t>
            </a:r>
          </a:p>
          <a:p>
            <a:pPr lvl="2"/>
            <a:r>
              <a:rPr lang="en-US" dirty="0" err="1">
                <a:solidFill>
                  <a:srgbClr val="0070C0"/>
                </a:solidFill>
              </a:rPr>
              <a:t>Dur</a:t>
            </a:r>
            <a:r>
              <a:rPr lang="en-US" dirty="0">
                <a:solidFill>
                  <a:srgbClr val="0070C0"/>
                </a:solidFill>
              </a:rPr>
              <a:t> </a:t>
            </a:r>
            <a:r>
              <a:rPr lang="en-US" dirty="0">
                <a:solidFill>
                  <a:srgbClr val="0070C0"/>
                </a:solidFill>
                <a:sym typeface="Wingdings"/>
              </a:rPr>
              <a:t> </a:t>
            </a:r>
            <a:r>
              <a:rPr lang="en-US" dirty="0">
                <a:solidFill>
                  <a:srgbClr val="0070C0"/>
                </a:solidFill>
              </a:rPr>
              <a:t>Add duration point at cursor</a:t>
            </a:r>
          </a:p>
          <a:p>
            <a:pPr lvl="2"/>
            <a:r>
              <a:rPr lang="en-US" dirty="0">
                <a:solidFill>
                  <a:srgbClr val="FF0000"/>
                </a:solidFill>
              </a:rPr>
              <a:t>Drag points up (slower) </a:t>
            </a:r>
            <a:r>
              <a:rPr lang="en-US" dirty="0">
                <a:solidFill>
                  <a:schemeClr val="tx1"/>
                </a:solidFill>
              </a:rPr>
              <a:t>and</a:t>
            </a:r>
            <a:r>
              <a:rPr lang="en-US" dirty="0">
                <a:solidFill>
                  <a:srgbClr val="FF0000"/>
                </a:solidFill>
              </a:rPr>
              <a:t> down (faster)</a:t>
            </a:r>
            <a:r>
              <a:rPr lang="en-US" dirty="0"/>
              <a:t> to change rate</a:t>
            </a:r>
          </a:p>
          <a:p>
            <a:pPr lvl="2"/>
            <a:r>
              <a:rPr lang="en-US" dirty="0">
                <a:solidFill>
                  <a:srgbClr val="FF0000"/>
                </a:solidFill>
              </a:rPr>
              <a:t>Play</a:t>
            </a:r>
            <a:r>
              <a:rPr lang="en-US" dirty="0"/>
              <a:t> the result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52</a:t>
            </a:fld>
            <a:endParaRPr lang="uk-UA"/>
          </a:p>
        </p:txBody>
      </p:sp>
      <p:pic>
        <p:nvPicPr>
          <p:cNvPr id="2" name="fromManipulationEditor.wav" descr="fromManipulationEditor.wav">
            <a:hlinkClick r:id="" action="ppaction://media"/>
            <a:extLst>
              <a:ext uri="{FF2B5EF4-FFF2-40B4-BE49-F238E27FC236}">
                <a16:creationId xmlns:a16="http://schemas.microsoft.com/office/drawing/2014/main" id="{1F220D4C-45CF-3347-BAE7-EB43E59D875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5596021" y="544555"/>
            <a:ext cx="812800" cy="812800"/>
          </a:xfrm>
          <a:prstGeom prst="rect">
            <a:avLst/>
          </a:prstGeom>
        </p:spPr>
      </p:pic>
      <p:pic>
        <p:nvPicPr>
          <p:cNvPr id="5" name="ynq-jh.wav" descr="ynq-jh.wav">
            <a:hlinkClick r:id="" action="ppaction://media"/>
            <a:extLst>
              <a:ext uri="{FF2B5EF4-FFF2-40B4-BE49-F238E27FC236}">
                <a16:creationId xmlns:a16="http://schemas.microsoft.com/office/drawing/2014/main" id="{A16DC83A-86EC-4340-A0FD-7B282155801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6326909" y="1958571"/>
            <a:ext cx="812800" cy="812800"/>
          </a:xfrm>
          <a:prstGeom prst="rect">
            <a:avLst/>
          </a:prstGeom>
        </p:spPr>
      </p:pic>
      <p:pic>
        <p:nvPicPr>
          <p:cNvPr id="6" name="ynq-faster.wav" descr="ynq-faster.wav">
            <a:hlinkClick r:id="" action="ppaction://media"/>
            <a:extLst>
              <a:ext uri="{FF2B5EF4-FFF2-40B4-BE49-F238E27FC236}">
                <a16:creationId xmlns:a16="http://schemas.microsoft.com/office/drawing/2014/main" id="{58DF19C0-4D28-8B44-8C75-A5F0AC464DD0}"/>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4927600" y="4966494"/>
            <a:ext cx="812800" cy="812800"/>
          </a:xfrm>
          <a:prstGeom prst="rect">
            <a:avLst/>
          </a:prstGeom>
        </p:spPr>
      </p:pic>
    </p:spTree>
    <p:extLst>
      <p:ext uri="{BB962C8B-B14F-4D97-AF65-F5344CB8AC3E}">
        <p14:creationId xmlns:p14="http://schemas.microsoft.com/office/powerpoint/2010/main" val="16106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2BE15-5E8C-CB4A-996E-85F16A8A5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4" name="Picture 3">
            <a:extLst>
              <a:ext uri="{FF2B5EF4-FFF2-40B4-BE49-F238E27FC236}">
                <a16:creationId xmlns:a16="http://schemas.microsoft.com/office/drawing/2014/main" id="{AF181E52-8316-A14A-997F-6D06E16E780A}"/>
              </a:ext>
            </a:extLst>
          </p:cNvPr>
          <p:cNvPicPr>
            <a:picLocks noChangeAspect="1"/>
          </p:cNvPicPr>
          <p:nvPr/>
        </p:nvPicPr>
        <p:blipFill>
          <a:blip r:embed="rId2"/>
          <a:stretch>
            <a:fillRect/>
          </a:stretch>
        </p:blipFill>
        <p:spPr>
          <a:xfrm>
            <a:off x="232225" y="0"/>
            <a:ext cx="8679550" cy="6858000"/>
          </a:xfrm>
          <a:prstGeom prst="rect">
            <a:avLst/>
          </a:prstGeom>
        </p:spPr>
      </p:pic>
    </p:spTree>
    <p:extLst>
      <p:ext uri="{BB962C8B-B14F-4D97-AF65-F5344CB8AC3E}">
        <p14:creationId xmlns:p14="http://schemas.microsoft.com/office/powerpoint/2010/main" val="383214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p:txBody>
          <a:bodyPr/>
          <a:lstStyle/>
          <a:p>
            <a:pPr lvl="0"/>
            <a:r>
              <a:rPr lang="en-US" dirty="0"/>
              <a:t>Task 6: Modifying Emotion </a:t>
            </a:r>
          </a:p>
        </p:txBody>
      </p:sp>
      <p:sp>
        <p:nvSpPr>
          <p:cNvPr id="197" name="Google Shape;197;p28"/>
          <p:cNvSpPr txBox="1">
            <a:spLocks noGrp="1"/>
          </p:cNvSpPr>
          <p:nvPr>
            <p:ph type="body" idx="1"/>
          </p:nvPr>
        </p:nvSpPr>
        <p:spPr>
          <a:xfrm>
            <a:off x="457200" y="1417638"/>
            <a:ext cx="8229600" cy="4708525"/>
          </a:xfrm>
        </p:spPr>
        <p:txBody>
          <a:bodyPr/>
          <a:lstStyle/>
          <a:p>
            <a:pPr lvl="0"/>
            <a:r>
              <a:rPr lang="en-US" dirty="0"/>
              <a:t>Take your </a:t>
            </a:r>
            <a:r>
              <a:rPr lang="en-US" dirty="0">
                <a:solidFill>
                  <a:srgbClr val="FF0000"/>
                </a:solidFill>
              </a:rPr>
              <a:t>very </a:t>
            </a:r>
            <a:r>
              <a:rPr lang="en-US" dirty="0">
                <a:solidFill>
                  <a:srgbClr val="FF0000"/>
                </a:solidFill>
                <a:hlinkClick r:id="rId7">
                  <a:extLst>
                    <a:ext uri="{A12FA001-AC4F-418D-AE19-62706E023703}">
                      <ahyp:hlinkClr xmlns:ahyp="http://schemas.microsoft.com/office/drawing/2018/hyperlinkcolor" val="tx"/>
                    </a:ext>
                  </a:extLst>
                </a:hlinkClick>
              </a:rPr>
              <a:t>happy</a:t>
            </a:r>
            <a:r>
              <a:rPr lang="en-US" dirty="0">
                <a:solidFill>
                  <a:srgbClr val="FF0000"/>
                </a:solidFill>
              </a:rPr>
              <a:t> </a:t>
            </a:r>
            <a:r>
              <a:rPr lang="en-US" dirty="0">
                <a:solidFill>
                  <a:schemeClr val="tx1"/>
                </a:solidFill>
              </a:rPr>
              <a:t>version</a:t>
            </a:r>
            <a:r>
              <a:rPr lang="en-US" dirty="0">
                <a:solidFill>
                  <a:srgbClr val="0070C0"/>
                </a:solidFill>
              </a:rPr>
              <a:t> </a:t>
            </a:r>
            <a:r>
              <a:rPr lang="en-US" dirty="0"/>
              <a:t>of </a:t>
            </a:r>
            <a:r>
              <a:rPr lang="en-US" dirty="0">
                <a:solidFill>
                  <a:srgbClr val="00B050"/>
                </a:solidFill>
              </a:rPr>
              <a:t>mama</a:t>
            </a:r>
          </a:p>
          <a:p>
            <a:pPr lvl="1"/>
            <a:r>
              <a:rPr lang="en-US" sz="2400" dirty="0"/>
              <a:t>Go to </a:t>
            </a:r>
            <a:r>
              <a:rPr lang="en-US" sz="2400" dirty="0">
                <a:solidFill>
                  <a:srgbClr val="0070C0"/>
                </a:solidFill>
              </a:rPr>
              <a:t>Manipulate → To manipulation </a:t>
            </a:r>
            <a:r>
              <a:rPr lang="en-US" sz="2400" dirty="0">
                <a:solidFill>
                  <a:schemeClr val="tx1"/>
                </a:solidFill>
              </a:rPr>
              <a:t>and click </a:t>
            </a:r>
            <a:r>
              <a:rPr lang="en-US" sz="2400" dirty="0">
                <a:solidFill>
                  <a:srgbClr val="0070C0"/>
                </a:solidFill>
              </a:rPr>
              <a:t>OK</a:t>
            </a:r>
          </a:p>
          <a:p>
            <a:pPr lvl="1"/>
            <a:r>
              <a:rPr lang="en-US" sz="2400" dirty="0"/>
              <a:t>Go to </a:t>
            </a:r>
            <a:r>
              <a:rPr lang="en-US" sz="2400" dirty="0">
                <a:solidFill>
                  <a:srgbClr val="0070C0"/>
                </a:solidFill>
              </a:rPr>
              <a:t>View &amp; Edit </a:t>
            </a:r>
            <a:r>
              <a:rPr lang="en-US" sz="2400" dirty="0">
                <a:solidFill>
                  <a:schemeClr val="bg2"/>
                </a:solidFill>
              </a:rPr>
              <a:t>with Manipulation object</a:t>
            </a:r>
          </a:p>
          <a:p>
            <a:pPr lvl="1"/>
            <a:r>
              <a:rPr lang="en-US" sz="2400" dirty="0"/>
              <a:t>Go to </a:t>
            </a:r>
            <a:r>
              <a:rPr lang="en-US" sz="2400" dirty="0">
                <a:solidFill>
                  <a:srgbClr val="FF0000"/>
                </a:solidFill>
              </a:rPr>
              <a:t>Pitch</a:t>
            </a:r>
            <a:r>
              <a:rPr lang="en-US" sz="2400" dirty="0"/>
              <a:t> → Stylize pitch (2st)</a:t>
            </a:r>
          </a:p>
          <a:p>
            <a:pPr lvl="1"/>
            <a:r>
              <a:rPr lang="en-US" sz="2400" dirty="0"/>
              <a:t>Modify </a:t>
            </a:r>
            <a:r>
              <a:rPr lang="en-US" sz="2400" dirty="0">
                <a:solidFill>
                  <a:srgbClr val="FF0000"/>
                </a:solidFill>
              </a:rPr>
              <a:t>Pitch</a:t>
            </a:r>
            <a:r>
              <a:rPr lang="en-US" sz="2400" dirty="0"/>
              <a:t> by dragging points up and down</a:t>
            </a:r>
          </a:p>
          <a:p>
            <a:pPr lvl="1"/>
            <a:r>
              <a:rPr lang="en-US" sz="2400" dirty="0"/>
              <a:t>Modify </a:t>
            </a:r>
            <a:r>
              <a:rPr lang="en-US" sz="2400" dirty="0" err="1">
                <a:solidFill>
                  <a:srgbClr val="FF0000"/>
                </a:solidFill>
              </a:rPr>
              <a:t>Dur</a:t>
            </a:r>
            <a:r>
              <a:rPr lang="en-US" sz="2400" dirty="0">
                <a:solidFill>
                  <a:srgbClr val="FF0000"/>
                </a:solidFill>
              </a:rPr>
              <a:t> </a:t>
            </a:r>
            <a:r>
              <a:rPr lang="en-US" sz="2400" dirty="0"/>
              <a:t>by dragging points up and down</a:t>
            </a:r>
          </a:p>
          <a:p>
            <a:pPr lvl="1"/>
            <a:r>
              <a:rPr lang="en-US" sz="2400" dirty="0"/>
              <a:t>Turn your </a:t>
            </a:r>
            <a:r>
              <a:rPr lang="en-US" sz="2400" dirty="0">
                <a:solidFill>
                  <a:srgbClr val="FF0000"/>
                </a:solidFill>
                <a:hlinkClick r:id="rId7"/>
              </a:rPr>
              <a:t>happy speech </a:t>
            </a:r>
            <a:r>
              <a:rPr lang="en-US" sz="2400" dirty="0">
                <a:solidFill>
                  <a:schemeClr val="tx1"/>
                </a:solidFill>
              </a:rPr>
              <a:t>into</a:t>
            </a:r>
            <a:r>
              <a:rPr lang="en-US" sz="2400" dirty="0">
                <a:solidFill>
                  <a:srgbClr val="FF0000"/>
                </a:solidFill>
              </a:rPr>
              <a:t> </a:t>
            </a:r>
            <a:r>
              <a:rPr lang="en-US" sz="2400" dirty="0">
                <a:solidFill>
                  <a:srgbClr val="FF0000"/>
                </a:solidFill>
                <a:hlinkClick r:id="rId8"/>
              </a:rPr>
              <a:t>sad speech</a:t>
            </a:r>
            <a:r>
              <a:rPr lang="en-US" sz="2400" dirty="0"/>
              <a:t>; play the result</a:t>
            </a:r>
          </a:p>
          <a:p>
            <a:pPr lvl="1"/>
            <a:r>
              <a:rPr lang="en-US" sz="2400" dirty="0"/>
              <a:t>To save: </a:t>
            </a:r>
            <a:r>
              <a:rPr lang="en-US" sz="2400" dirty="0">
                <a:solidFill>
                  <a:srgbClr val="FF0000"/>
                </a:solidFill>
              </a:rPr>
              <a:t>File -&gt; Publish </a:t>
            </a:r>
            <a:r>
              <a:rPr lang="en-US" sz="2400" dirty="0" err="1">
                <a:solidFill>
                  <a:srgbClr val="FF0000"/>
                </a:solidFill>
              </a:rPr>
              <a:t>resynthesis</a:t>
            </a:r>
            <a:r>
              <a:rPr lang="en-US" sz="2400" dirty="0">
                <a:solidFill>
                  <a:srgbClr val="FF0000"/>
                </a:solidFill>
              </a:rPr>
              <a:t> </a:t>
            </a:r>
            <a:r>
              <a:rPr lang="en-US" sz="2400" dirty="0">
                <a:solidFill>
                  <a:schemeClr val="bg2"/>
                </a:solidFill>
              </a:rPr>
              <a:t>to get a new sound file “Sound from </a:t>
            </a:r>
            <a:r>
              <a:rPr lang="en-US" sz="2400" dirty="0" err="1">
                <a:solidFill>
                  <a:schemeClr val="bg2"/>
                </a:solidFill>
              </a:rPr>
              <a:t>ManipulationEditor</a:t>
            </a:r>
            <a:endParaRPr lang="en-US" sz="2400" dirty="0">
              <a:solidFill>
                <a:schemeClr val="bg2"/>
              </a:solidFill>
            </a:endParaRPr>
          </a:p>
          <a:p>
            <a:pPr lvl="0"/>
            <a:endParaRPr lang="en-US" dirty="0"/>
          </a:p>
        </p:txBody>
      </p:sp>
      <p:sp>
        <p:nvSpPr>
          <p:cNvPr id="198" name="Google Shape;198;p28"/>
          <p:cNvSpPr txBox="1">
            <a:spLocks noGrp="1"/>
          </p:cNvSpPr>
          <p:nvPr>
            <p:ph type="sldNum" idx="12"/>
          </p:nvPr>
        </p:nvSpPr>
        <p:spPr/>
        <p:txBody>
          <a:bodyPr/>
          <a:lstStyle/>
          <a:p>
            <a:pPr lvl="0"/>
            <a:fld id="{00000000-1234-1234-1234-123412341234}" type="slidenum">
              <a:rPr lang="cs-CZ" smtClean="0"/>
              <a:pPr lvl="0"/>
              <a:t>54</a:t>
            </a:fld>
            <a:endParaRPr lang="cs-CZ"/>
          </a:p>
        </p:txBody>
      </p:sp>
      <p:pic>
        <p:nvPicPr>
          <p:cNvPr id="2" name="happy-jh.wav" descr="happy-jh.wav">
            <a:hlinkClick r:id="" action="ppaction://media"/>
            <a:extLst>
              <a:ext uri="{FF2B5EF4-FFF2-40B4-BE49-F238E27FC236}">
                <a16:creationId xmlns:a16="http://schemas.microsoft.com/office/drawing/2014/main" id="{4183581C-E6CA-FC46-9505-541B8D80A9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7290602" y="1130300"/>
            <a:ext cx="812800" cy="812800"/>
          </a:xfrm>
          <a:prstGeom prst="rect">
            <a:avLst/>
          </a:prstGeom>
        </p:spPr>
      </p:pic>
      <p:pic>
        <p:nvPicPr>
          <p:cNvPr id="3" name="happy2sad-jh.wav" descr="happy2sad-jh.wav">
            <a:hlinkClick r:id="" action="ppaction://media"/>
            <a:extLst>
              <a:ext uri="{FF2B5EF4-FFF2-40B4-BE49-F238E27FC236}">
                <a16:creationId xmlns:a16="http://schemas.microsoft.com/office/drawing/2014/main" id="{E2E03E3F-DE7F-4B4E-B625-94436A4FDC3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874000" y="425288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9C29-3F2A-0F4A-9DE7-23157CBD2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pic>
        <p:nvPicPr>
          <p:cNvPr id="4" name="Picture 3">
            <a:extLst>
              <a:ext uri="{FF2B5EF4-FFF2-40B4-BE49-F238E27FC236}">
                <a16:creationId xmlns:a16="http://schemas.microsoft.com/office/drawing/2014/main" id="{0DC6D858-08E0-4841-AD70-85364B3649AD}"/>
              </a:ext>
            </a:extLst>
          </p:cNvPr>
          <p:cNvPicPr>
            <a:picLocks noChangeAspect="1"/>
          </p:cNvPicPr>
          <p:nvPr/>
        </p:nvPicPr>
        <p:blipFill>
          <a:blip r:embed="rId3"/>
          <a:stretch>
            <a:fillRect/>
          </a:stretch>
        </p:blipFill>
        <p:spPr>
          <a:xfrm>
            <a:off x="327203" y="0"/>
            <a:ext cx="8489594" cy="6858000"/>
          </a:xfrm>
          <a:prstGeom prst="rect">
            <a:avLst/>
          </a:prstGeom>
        </p:spPr>
      </p:pic>
    </p:spTree>
    <p:extLst>
      <p:ext uri="{BB962C8B-B14F-4D97-AF65-F5344CB8AC3E}">
        <p14:creationId xmlns:p14="http://schemas.microsoft.com/office/powerpoint/2010/main" val="1427873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p:txBody>
          <a:bodyPr/>
          <a:lstStyle/>
          <a:p>
            <a:pPr lvl="0"/>
            <a:r>
              <a:rPr lang="en-US" dirty="0">
                <a:sym typeface="Arial"/>
              </a:rPr>
              <a:t>Task 7: Pitch Contour </a:t>
            </a:r>
            <a:r>
              <a:rPr lang="en-US" dirty="0"/>
              <a:t>C</a:t>
            </a:r>
            <a:r>
              <a:rPr lang="en-US" dirty="0">
                <a:sym typeface="Arial"/>
              </a:rPr>
              <a:t>loning</a:t>
            </a:r>
            <a:endParaRPr lang="en-US" dirty="0"/>
          </a:p>
        </p:txBody>
      </p:sp>
      <p:sp>
        <p:nvSpPr>
          <p:cNvPr id="230" name="Google Shape;230;p33"/>
          <p:cNvSpPr txBox="1">
            <a:spLocks noGrp="1"/>
          </p:cNvSpPr>
          <p:nvPr>
            <p:ph type="body" idx="1"/>
          </p:nvPr>
        </p:nvSpPr>
        <p:spPr>
          <a:xfrm>
            <a:off x="457200" y="1117600"/>
            <a:ext cx="8229600" cy="5008563"/>
          </a:xfrm>
        </p:spPr>
        <p:txBody>
          <a:bodyPr/>
          <a:lstStyle/>
          <a:p>
            <a:pPr lvl="0"/>
            <a:r>
              <a:rPr lang="en-US" dirty="0">
                <a:sym typeface="Arial"/>
              </a:rPr>
              <a:t>Record a </a:t>
            </a:r>
            <a:r>
              <a:rPr lang="en-US" dirty="0">
                <a:solidFill>
                  <a:srgbClr val="FF0000"/>
                </a:solidFill>
                <a:sym typeface="Arial"/>
              </a:rPr>
              <a:t>sad version </a:t>
            </a:r>
            <a:r>
              <a:rPr lang="en-US" dirty="0">
                <a:sym typeface="Arial"/>
              </a:rPr>
              <a:t>of </a:t>
            </a:r>
            <a:r>
              <a:rPr lang="en-US" dirty="0">
                <a:solidFill>
                  <a:srgbClr val="00B050"/>
                </a:solidFill>
                <a:sym typeface="Arial"/>
              </a:rPr>
              <a:t>mama</a:t>
            </a:r>
            <a:r>
              <a:rPr lang="en-US" dirty="0">
                <a:sym typeface="Arial"/>
              </a:rPr>
              <a:t> and read both the </a:t>
            </a:r>
            <a:r>
              <a:rPr lang="en-US" dirty="0" err="1">
                <a:solidFill>
                  <a:srgbClr val="00B050"/>
                </a:solidFill>
                <a:sym typeface="Arial"/>
              </a:rPr>
              <a:t>happy.wav</a:t>
            </a:r>
            <a:r>
              <a:rPr lang="en-US" dirty="0">
                <a:solidFill>
                  <a:srgbClr val="00B050"/>
                </a:solidFill>
                <a:sym typeface="Arial"/>
              </a:rPr>
              <a:t> </a:t>
            </a:r>
            <a:r>
              <a:rPr lang="en-US" dirty="0">
                <a:sym typeface="Arial"/>
              </a:rPr>
              <a:t>and </a:t>
            </a:r>
            <a:r>
              <a:rPr lang="en-US" dirty="0" err="1">
                <a:solidFill>
                  <a:srgbClr val="00B050"/>
                </a:solidFill>
                <a:sym typeface="Arial"/>
              </a:rPr>
              <a:t>sad.wav</a:t>
            </a:r>
            <a:r>
              <a:rPr lang="en-US" dirty="0">
                <a:solidFill>
                  <a:srgbClr val="00B050"/>
                </a:solidFill>
                <a:sym typeface="Arial"/>
              </a:rPr>
              <a:t> </a:t>
            </a:r>
            <a:r>
              <a:rPr lang="en-US" dirty="0">
                <a:sym typeface="Arial"/>
              </a:rPr>
              <a:t>versions into </a:t>
            </a:r>
            <a:r>
              <a:rPr lang="en-US" dirty="0" err="1">
                <a:sym typeface="Arial"/>
              </a:rPr>
              <a:t>Praat</a:t>
            </a:r>
            <a:endParaRPr lang="en-US" dirty="0">
              <a:sym typeface="Aria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olidFill>
                  <a:srgbClr val="00B050"/>
                </a:solidFill>
                <a:sym typeface="Arial"/>
              </a:rPr>
              <a:t>happy.wav</a:t>
            </a:r>
            <a:endParaRPr lang="en-US" sz="2400" dirty="0">
              <a:solidFill>
                <a:srgbClr val="00B050"/>
              </a:solidFill>
              <a:sym typeface="Arial"/>
            </a:endParaRPr>
          </a:p>
          <a:p>
            <a:pPr lvl="1"/>
            <a:r>
              <a:rPr lang="en-US" sz="2400" dirty="0">
                <a:solidFill>
                  <a:schemeClr val="tx1"/>
                </a:solidFill>
              </a:rPr>
              <a:t>Select</a:t>
            </a:r>
            <a:r>
              <a:rPr lang="en-US" sz="2400" dirty="0">
                <a:solidFill>
                  <a:srgbClr val="FF0000"/>
                </a:solidFill>
              </a:rPr>
              <a:t> </a:t>
            </a:r>
            <a:r>
              <a:rPr lang="en-US" sz="2400" dirty="0">
                <a:solidFill>
                  <a:srgbClr val="0070C0"/>
                </a:solidFill>
                <a:sym typeface="Arial"/>
              </a:rPr>
              <a:t>Extract pitch tier </a:t>
            </a:r>
            <a:r>
              <a:rPr lang="en-US" sz="2400" dirty="0">
                <a:solidFill>
                  <a:schemeClr val="tx1"/>
                </a:solidFill>
                <a:sym typeface="Arial"/>
              </a:rPr>
              <a:t>on right</a:t>
            </a:r>
            <a:endParaRPr lang="en-US" sz="2400" dirty="0">
              <a:solidFill>
                <a:schemeClr val="tx1"/>
              </a:solidFil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ym typeface="Arial"/>
              </a:rPr>
              <a:t>sad.wav</a:t>
            </a:r>
            <a:endParaRPr lang="en-US" sz="2400" dirty="0">
              <a:sym typeface="Arial"/>
            </a:endParaRPr>
          </a:p>
          <a:p>
            <a:pPr lvl="1"/>
            <a:r>
              <a:rPr lang="en-US" sz="2400" dirty="0">
                <a:sym typeface="Arial"/>
              </a:rPr>
              <a:t>Select the </a:t>
            </a:r>
            <a:r>
              <a:rPr lang="en-US" sz="2400" dirty="0">
                <a:solidFill>
                  <a:srgbClr val="FF0000"/>
                </a:solidFill>
                <a:sym typeface="Arial"/>
              </a:rPr>
              <a:t>pitch tier of </a:t>
            </a:r>
            <a:r>
              <a:rPr lang="en-US" sz="2400" dirty="0" err="1">
                <a:solidFill>
                  <a:srgbClr val="0070C0"/>
                </a:solidFill>
                <a:sym typeface="Arial"/>
              </a:rPr>
              <a:t>happy.wav</a:t>
            </a:r>
            <a:r>
              <a:rPr lang="en-US" sz="2400" dirty="0">
                <a:solidFill>
                  <a:srgbClr val="0070C0"/>
                </a:solidFill>
                <a:sym typeface="Arial"/>
              </a:rPr>
              <a:t> </a:t>
            </a:r>
            <a:r>
              <a:rPr lang="en-US" sz="2400" dirty="0">
                <a:sym typeface="Arial"/>
              </a:rPr>
              <a:t>and the </a:t>
            </a:r>
            <a:r>
              <a:rPr lang="en-US" sz="2400" dirty="0">
                <a:solidFill>
                  <a:srgbClr val="FF0000"/>
                </a:solidFill>
                <a:sym typeface="Arial"/>
              </a:rPr>
              <a:t>manipulation object </a:t>
            </a:r>
            <a:r>
              <a:rPr lang="en-US" sz="2400" dirty="0">
                <a:sym typeface="Arial"/>
              </a:rPr>
              <a:t>for </a:t>
            </a:r>
            <a:r>
              <a:rPr lang="en-US" sz="2400" dirty="0" err="1">
                <a:solidFill>
                  <a:srgbClr val="0070C0"/>
                </a:solidFill>
                <a:sym typeface="Arial"/>
              </a:rPr>
              <a:t>sad.wav</a:t>
            </a:r>
            <a:r>
              <a:rPr lang="en-US" sz="2400" dirty="0">
                <a:solidFill>
                  <a:srgbClr val="0070C0"/>
                </a:solidFill>
                <a:sym typeface="Arial"/>
              </a:rPr>
              <a:t> </a:t>
            </a:r>
            <a:r>
              <a:rPr lang="en-US" sz="2400" dirty="0">
                <a:sym typeface="Arial"/>
              </a:rPr>
              <a:t>and click </a:t>
            </a:r>
            <a:r>
              <a:rPr lang="en-US" sz="2400" dirty="0">
                <a:solidFill>
                  <a:srgbClr val="0070C0"/>
                </a:solidFill>
                <a:sym typeface="Arial"/>
              </a:rPr>
              <a:t>Replace pitch tier</a:t>
            </a:r>
          </a:p>
          <a:p>
            <a:pPr lvl="1"/>
            <a:r>
              <a:rPr lang="en-US" sz="2400" dirty="0">
                <a:sym typeface="Arial"/>
              </a:rPr>
              <a:t>Select the </a:t>
            </a:r>
            <a:r>
              <a:rPr lang="en-US" sz="2400" dirty="0">
                <a:solidFill>
                  <a:srgbClr val="FF0000"/>
                </a:solidFill>
                <a:sym typeface="Arial"/>
              </a:rPr>
              <a:t>manipulation</a:t>
            </a:r>
            <a:r>
              <a:rPr lang="en-US" sz="2400" dirty="0">
                <a:sym typeface="Arial"/>
              </a:rPr>
              <a:t> object for </a:t>
            </a:r>
            <a:r>
              <a:rPr lang="en-US" sz="2400" dirty="0" err="1">
                <a:solidFill>
                  <a:srgbClr val="00B050"/>
                </a:solidFill>
                <a:sym typeface="Arial"/>
              </a:rPr>
              <a:t>sad.wav</a:t>
            </a:r>
            <a:r>
              <a:rPr lang="en-US" sz="2400" dirty="0">
                <a:solidFill>
                  <a:srgbClr val="00B050"/>
                </a:solidFill>
                <a:sym typeface="Arial"/>
              </a:rPr>
              <a:t> </a:t>
            </a:r>
            <a:r>
              <a:rPr lang="en-US" sz="2400" dirty="0">
                <a:sym typeface="Arial"/>
              </a:rPr>
              <a:t>and click </a:t>
            </a:r>
            <a:r>
              <a:rPr lang="en-US" sz="2400" dirty="0">
                <a:solidFill>
                  <a:srgbClr val="0070C0"/>
                </a:solidFill>
                <a:sym typeface="Arial"/>
              </a:rPr>
              <a:t>Get resynthesis</a:t>
            </a:r>
            <a:r>
              <a:rPr lang="en-US" sz="2400" dirty="0">
                <a:sym typeface="Arial"/>
              </a:rPr>
              <a:t>…</a:t>
            </a:r>
          </a:p>
          <a:p>
            <a:pPr lvl="1"/>
            <a:r>
              <a:rPr lang="en-US" sz="2400" dirty="0">
                <a:solidFill>
                  <a:srgbClr val="0070C0"/>
                </a:solidFill>
              </a:rPr>
              <a:t>View &amp; Edit </a:t>
            </a:r>
            <a:r>
              <a:rPr lang="en-US" sz="2400" dirty="0"/>
              <a:t>the new version of </a:t>
            </a:r>
            <a:r>
              <a:rPr lang="en-US" sz="2400" dirty="0" err="1">
                <a:solidFill>
                  <a:srgbClr val="00B050"/>
                </a:solidFill>
              </a:rPr>
              <a:t>sad.wav</a:t>
            </a:r>
            <a:endParaRPr lang="en-US" sz="2400" dirty="0">
              <a:solidFill>
                <a:srgbClr val="00B050"/>
              </a:solidFill>
              <a:sym typeface="Arial"/>
            </a:endParaRPr>
          </a:p>
        </p:txBody>
      </p:sp>
      <p:pic>
        <p:nvPicPr>
          <p:cNvPr id="2" name="sad-jh.wav" descr="sad-jh.wav">
            <a:hlinkClick r:id="" action="ppaction://media"/>
            <a:extLst>
              <a:ext uri="{FF2B5EF4-FFF2-40B4-BE49-F238E27FC236}">
                <a16:creationId xmlns:a16="http://schemas.microsoft.com/office/drawing/2014/main" id="{33360EA8-C6FC-4C4E-B515-6011EF8A8AB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376160" y="2260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457200" lvl="1">
              <a:buFont typeface="Arial"/>
              <a:buChar char="•"/>
            </a:pPr>
            <a:r>
              <a:rPr lang="en-US" dirty="0"/>
              <a:t>Compare the original </a:t>
            </a:r>
            <a:r>
              <a:rPr lang="en-US" dirty="0" err="1">
                <a:solidFill>
                  <a:srgbClr val="00B050"/>
                </a:solidFill>
              </a:rPr>
              <a:t>sad.wav</a:t>
            </a:r>
            <a:r>
              <a:rPr lang="en-US" dirty="0">
                <a:solidFill>
                  <a:srgbClr val="00B050"/>
                </a:solidFill>
              </a:rPr>
              <a:t> </a:t>
            </a:r>
            <a:r>
              <a:rPr lang="en-US" dirty="0"/>
              <a:t>file and the new </a:t>
            </a:r>
            <a:r>
              <a:rPr lang="en-US" dirty="0" err="1">
                <a:solidFill>
                  <a:srgbClr val="00B050"/>
                </a:solidFill>
              </a:rPr>
              <a:t>sad.wav</a:t>
            </a:r>
            <a:r>
              <a:rPr lang="en-US" dirty="0">
                <a:solidFill>
                  <a:srgbClr val="00B050"/>
                </a:solidFill>
              </a:rPr>
              <a:t> </a:t>
            </a:r>
          </a:p>
          <a:p>
            <a:pPr marL="457200" lvl="1">
              <a:buFont typeface="Arial"/>
              <a:buChar char="•"/>
            </a:pPr>
            <a:endParaRPr lang="en-US" dirty="0"/>
          </a:p>
          <a:p>
            <a:pPr marL="457200" lvl="1">
              <a:buFont typeface="Arial"/>
              <a:buChar char="•"/>
            </a:pPr>
            <a:endParaRPr lang="en-US" dirty="0"/>
          </a:p>
          <a:p>
            <a:pPr marL="457200" lvl="1">
              <a:buFont typeface="Arial"/>
              <a:buChar char="•"/>
            </a:pPr>
            <a:r>
              <a:rPr lang="en-US" dirty="0"/>
              <a:t>Compare the new </a:t>
            </a:r>
            <a:r>
              <a:rPr lang="en-US" dirty="0" err="1">
                <a:solidFill>
                  <a:srgbClr val="00B050"/>
                </a:solidFill>
              </a:rPr>
              <a:t>sad.wav</a:t>
            </a:r>
            <a:r>
              <a:rPr lang="en-US" dirty="0">
                <a:solidFill>
                  <a:srgbClr val="00B050"/>
                </a:solidFill>
              </a:rPr>
              <a:t> </a:t>
            </a:r>
            <a:r>
              <a:rPr lang="en-US" dirty="0"/>
              <a:t>and the original </a:t>
            </a:r>
            <a:r>
              <a:rPr lang="en-US" dirty="0" err="1">
                <a:solidFill>
                  <a:srgbClr val="00B050"/>
                </a:solidFill>
              </a:rPr>
              <a:t>happy.wav</a:t>
            </a:r>
            <a:endParaRPr lang="en-US" dirty="0">
              <a:solidFill>
                <a:srgbClr val="00B050"/>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57</a:t>
            </a:fld>
            <a:endParaRPr lang="uk-UA"/>
          </a:p>
        </p:txBody>
      </p:sp>
      <p:pic>
        <p:nvPicPr>
          <p:cNvPr id="5" name="sad2happy-jh.wav" descr="sad2happy-jh.wav">
            <a:hlinkClick r:id="" action="ppaction://media"/>
            <a:extLst>
              <a:ext uri="{FF2B5EF4-FFF2-40B4-BE49-F238E27FC236}">
                <a16:creationId xmlns:a16="http://schemas.microsoft.com/office/drawing/2014/main" id="{4D43029C-9096-884D-9823-2FAB05DDA8F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6619702" y="2587105"/>
            <a:ext cx="812800" cy="812800"/>
          </a:xfrm>
          <a:prstGeom prst="rect">
            <a:avLst/>
          </a:prstGeom>
        </p:spPr>
      </p:pic>
      <p:pic>
        <p:nvPicPr>
          <p:cNvPr id="6" name="sad-jh.wav" descr="sad-jh.wav">
            <a:hlinkClick r:id="" action="ppaction://media"/>
            <a:extLst>
              <a:ext uri="{FF2B5EF4-FFF2-40B4-BE49-F238E27FC236}">
                <a16:creationId xmlns:a16="http://schemas.microsoft.com/office/drawing/2014/main" id="{02386D9E-05F2-624F-B03D-EC60ABD776B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2524299" y="2587105"/>
            <a:ext cx="812800" cy="812800"/>
          </a:xfrm>
          <a:prstGeom prst="rect">
            <a:avLst/>
          </a:prstGeom>
        </p:spPr>
      </p:pic>
      <p:pic>
        <p:nvPicPr>
          <p:cNvPr id="7" name="happy-jh.wav" descr="happy-jh.wav">
            <a:hlinkClick r:id="" action="ppaction://media"/>
            <a:extLst>
              <a:ext uri="{FF2B5EF4-FFF2-40B4-BE49-F238E27FC236}">
                <a16:creationId xmlns:a16="http://schemas.microsoft.com/office/drawing/2014/main" id="{DD653F50-1388-444D-9AC6-489C860C249E}"/>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6213302" y="4445000"/>
            <a:ext cx="812800" cy="812800"/>
          </a:xfrm>
          <a:prstGeom prst="rect">
            <a:avLst/>
          </a:prstGeom>
        </p:spPr>
      </p:pic>
    </p:spTree>
    <p:extLst>
      <p:ext uri="{BB962C8B-B14F-4D97-AF65-F5344CB8AC3E}">
        <p14:creationId xmlns:p14="http://schemas.microsoft.com/office/powerpoint/2010/main" val="18908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p:txBody>
          <a:bodyPr/>
          <a:lstStyle/>
          <a:p>
            <a:pPr lvl="0"/>
            <a:r>
              <a:rPr lang="en-US" dirty="0">
                <a:sym typeface="Arial"/>
              </a:rPr>
              <a:t>Task 8: Clipping</a:t>
            </a:r>
            <a:endParaRPr lang="en-US" dirty="0"/>
          </a:p>
        </p:txBody>
      </p:sp>
      <p:sp>
        <p:nvSpPr>
          <p:cNvPr id="183" name="Google Shape;183;p26"/>
          <p:cNvSpPr txBox="1">
            <a:spLocks noGrp="1"/>
          </p:cNvSpPr>
          <p:nvPr>
            <p:ph type="body" idx="1"/>
          </p:nvPr>
        </p:nvSpPr>
        <p:spPr/>
        <p:txBody>
          <a:bodyPr/>
          <a:lstStyle/>
          <a:p>
            <a:pPr lvl="0"/>
            <a:r>
              <a:rPr lang="en-US" dirty="0">
                <a:sym typeface="Arial"/>
              </a:rPr>
              <a:t>Record a short phrase in a very loud voice, to produce </a:t>
            </a:r>
            <a:r>
              <a:rPr lang="en-US" dirty="0">
                <a:sym typeface="Arial"/>
                <a:hlinkClick r:id="rId5"/>
              </a:rPr>
              <a:t>clipping</a:t>
            </a:r>
            <a:r>
              <a:rPr lang="en-US" dirty="0">
                <a:sym typeface="Arial"/>
              </a:rPr>
              <a:t>, and see what the waveform looks like</a:t>
            </a:r>
          </a:p>
          <a:p>
            <a:pPr lvl="0"/>
            <a:r>
              <a:rPr lang="en-US" dirty="0">
                <a:sym typeface="Arial"/>
              </a:rPr>
              <a:t>How do you identify clipping?  </a:t>
            </a:r>
          </a:p>
          <a:p>
            <a:pPr lvl="1"/>
            <a:r>
              <a:rPr lang="en-US" dirty="0">
                <a:sym typeface="Arial"/>
              </a:rPr>
              <a:t>Input signal amplitude is greater than the range that can be represented in </a:t>
            </a:r>
          </a:p>
          <a:p>
            <a:pPr lvl="0"/>
            <a:r>
              <a:rPr lang="en-US" dirty="0">
                <a:sym typeface="Arial"/>
              </a:rPr>
              <a:t>Avoid it?</a:t>
            </a:r>
          </a:p>
          <a:p>
            <a:pPr lvl="2" eaLnBrk="1" hangingPunct="1"/>
            <a:r>
              <a:rPr lang="en-US" dirty="0">
                <a:latin typeface="Arial" charset="0"/>
              </a:rPr>
              <a:t>Increase the </a:t>
            </a:r>
            <a:r>
              <a:rPr lang="en-US" dirty="0">
                <a:solidFill>
                  <a:srgbClr val="0066FF"/>
                </a:solidFill>
                <a:latin typeface="Arial" charset="0"/>
              </a:rPr>
              <a:t>resolution (sampling rate)</a:t>
            </a:r>
          </a:p>
          <a:p>
            <a:pPr lvl="2" eaLnBrk="1" hangingPunct="1"/>
            <a:r>
              <a:rPr lang="en-US" dirty="0">
                <a:latin typeface="Arial" charset="0"/>
              </a:rPr>
              <a:t>Decrease the </a:t>
            </a:r>
            <a:r>
              <a:rPr lang="en-US" dirty="0">
                <a:solidFill>
                  <a:srgbClr val="0066FF"/>
                </a:solidFill>
                <a:latin typeface="Arial" charset="0"/>
              </a:rPr>
              <a:t>amplitude</a:t>
            </a:r>
          </a:p>
          <a:p>
            <a:pPr lvl="0"/>
            <a:endParaRPr lang="en-US" dirty="0"/>
          </a:p>
        </p:txBody>
      </p:sp>
      <p:pic>
        <p:nvPicPr>
          <p:cNvPr id="2" name="clipping-jh.wav" descr="clipping-jh.wav">
            <a:hlinkClick r:id="" action="ppaction://media"/>
            <a:extLst>
              <a:ext uri="{FF2B5EF4-FFF2-40B4-BE49-F238E27FC236}">
                <a16:creationId xmlns:a16="http://schemas.microsoft.com/office/drawing/2014/main" id="{5AD9FC0C-25F2-4D49-8E1E-399C2ADABD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blip>
          <a:stretch>
            <a:fillRect/>
          </a:stretch>
        </p:blipFill>
        <p:spPr>
          <a:xfrm>
            <a:off x="6339840" y="2616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71D92-F4BE-0746-BF39-B2B1CE2CE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4" name="Picture 3">
            <a:extLst>
              <a:ext uri="{FF2B5EF4-FFF2-40B4-BE49-F238E27FC236}">
                <a16:creationId xmlns:a16="http://schemas.microsoft.com/office/drawing/2014/main" id="{E7029CFB-E51C-4245-A203-9C8074761E1D}"/>
              </a:ext>
            </a:extLst>
          </p:cNvPr>
          <p:cNvPicPr>
            <a:picLocks noChangeAspect="1"/>
          </p:cNvPicPr>
          <p:nvPr/>
        </p:nvPicPr>
        <p:blipFill>
          <a:blip r:embed="rId2"/>
          <a:stretch>
            <a:fillRect/>
          </a:stretch>
        </p:blipFill>
        <p:spPr>
          <a:xfrm>
            <a:off x="0" y="205720"/>
            <a:ext cx="9144000" cy="6446560"/>
          </a:xfrm>
          <a:prstGeom prst="rect">
            <a:avLst/>
          </a:prstGeom>
        </p:spPr>
      </p:pic>
    </p:spTree>
    <p:extLst>
      <p:ext uri="{BB962C8B-B14F-4D97-AF65-F5344CB8AC3E}">
        <p14:creationId xmlns:p14="http://schemas.microsoft.com/office/powerpoint/2010/main" val="129562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dirty="0">
                <a:solidFill>
                  <a:srgbClr val="0070C0"/>
                </a:solidFill>
                <a:sym typeface="Arial"/>
              </a:rPr>
              <a:t>Open </a:t>
            </a:r>
            <a:r>
              <a:rPr lang="en-US" dirty="0" err="1">
                <a:solidFill>
                  <a:srgbClr val="0070C0"/>
                </a:solidFill>
                <a:sym typeface="Arial"/>
              </a:rPr>
              <a:t>Praat</a:t>
            </a:r>
            <a:r>
              <a:rPr lang="en-US" dirty="0">
                <a:solidFill>
                  <a:srgbClr val="0070C0"/>
                </a:solidFill>
                <a:sym typeface="Arial"/>
              </a:rPr>
              <a:t> </a:t>
            </a:r>
            <a:r>
              <a:rPr lang="en-US" dirty="0">
                <a:sym typeface="Arial"/>
              </a:rPr>
              <a:t>on your laptop</a:t>
            </a:r>
          </a:p>
          <a:p>
            <a:pPr lvl="1"/>
            <a:r>
              <a:rPr lang="en-US" sz="2400" dirty="0"/>
              <a:t>You’ll see </a:t>
            </a:r>
            <a:r>
              <a:rPr lang="en-US" sz="2400" dirty="0">
                <a:solidFill>
                  <a:srgbClr val="FF0000"/>
                </a:solidFill>
              </a:rPr>
              <a:t>2 windows</a:t>
            </a:r>
            <a:r>
              <a:rPr lang="en-US" sz="2400" dirty="0"/>
              <a:t>, an </a:t>
            </a:r>
            <a:r>
              <a:rPr lang="en-US" sz="2400" dirty="0">
                <a:solidFill>
                  <a:srgbClr val="009999"/>
                </a:solidFill>
                <a:hlinkClick r:id="rId5"/>
              </a:rPr>
              <a:t>Objects window</a:t>
            </a:r>
            <a:r>
              <a:rPr lang="en-US" sz="2400" dirty="0"/>
              <a:t> and a </a:t>
            </a:r>
            <a:r>
              <a:rPr lang="en-US" sz="2400" dirty="0">
                <a:hlinkClick r:id="rId6"/>
              </a:rPr>
              <a:t>Picture window</a:t>
            </a:r>
            <a:endParaRPr lang="en-US" sz="2400" dirty="0"/>
          </a:p>
          <a:p>
            <a:pPr lvl="1"/>
            <a:r>
              <a:rPr lang="en-US" sz="2400" dirty="0">
                <a:sym typeface="Arial"/>
              </a:rPr>
              <a:t>Today we’ll focus on the first</a:t>
            </a:r>
          </a:p>
          <a:p>
            <a:pPr lvl="0"/>
            <a:r>
              <a:rPr lang="en-US" dirty="0">
                <a:solidFill>
                  <a:srgbClr val="0070C0"/>
                </a:solidFill>
                <a:sym typeface="Arial"/>
              </a:rPr>
              <a:t>Recording</a:t>
            </a:r>
            <a:r>
              <a:rPr lang="en-US" dirty="0">
                <a:sym typeface="Arial"/>
              </a:rPr>
              <a:t> files and saving them</a:t>
            </a:r>
            <a:endParaRPr lang="en-US" dirty="0"/>
          </a:p>
          <a:p>
            <a:pPr lvl="1"/>
            <a:r>
              <a:rPr lang="en-US" sz="2400" dirty="0">
                <a:sym typeface="Arial"/>
              </a:rPr>
              <a:t>In the </a:t>
            </a:r>
            <a:r>
              <a:rPr lang="en-US" sz="2400" dirty="0">
                <a:solidFill>
                  <a:srgbClr val="FF0000"/>
                </a:solidFill>
                <a:sym typeface="Arial"/>
              </a:rPr>
              <a:t>New</a:t>
            </a:r>
            <a:r>
              <a:rPr lang="en-US" sz="2400" dirty="0">
                <a:sym typeface="Arial"/>
              </a:rPr>
              <a:t> </a:t>
            </a:r>
            <a:r>
              <a:rPr lang="en-US" sz="2400" dirty="0"/>
              <a:t>m</a:t>
            </a:r>
            <a:r>
              <a:rPr lang="en-US" sz="2400" dirty="0">
                <a:sym typeface="Arial"/>
              </a:rPr>
              <a:t>enu in Objects: </a:t>
            </a:r>
          </a:p>
          <a:p>
            <a:pPr lvl="2"/>
            <a:r>
              <a:rPr lang="en-US" dirty="0">
                <a:sym typeface="Arial"/>
              </a:rPr>
              <a:t>Record a mono file </a:t>
            </a:r>
            <a:r>
              <a:rPr lang="en-US" dirty="0">
                <a:solidFill>
                  <a:srgbClr val="00B050"/>
                </a:solidFill>
                <a:sym typeface="Arial"/>
              </a:rPr>
              <a:t>“</a:t>
            </a:r>
            <a:r>
              <a:rPr lang="en-US" dirty="0">
                <a:solidFill>
                  <a:srgbClr val="0070C0"/>
                </a:solidFill>
                <a:sym typeface="Arial"/>
              </a:rPr>
              <a:t>My mama lives in Memphis”</a:t>
            </a:r>
            <a:r>
              <a:rPr lang="en-US" dirty="0">
                <a:solidFill>
                  <a:srgbClr val="00B050"/>
                </a:solidFill>
                <a:sym typeface="Arial"/>
              </a:rPr>
              <a:t>, </a:t>
            </a:r>
            <a:r>
              <a:rPr lang="en-US" dirty="0">
                <a:sym typeface="Arial"/>
              </a:rPr>
              <a:t>as a </a:t>
            </a:r>
            <a:r>
              <a:rPr lang="en-US" dirty="0">
                <a:sym typeface="Arial"/>
                <a:hlinkClick r:id="rId7"/>
              </a:rPr>
              <a:t>statement</a:t>
            </a:r>
            <a:r>
              <a:rPr lang="en-US" dirty="0">
                <a:sym typeface="Arial"/>
              </a:rPr>
              <a:t>, stop recording, play it to see if you like it, name it as </a:t>
            </a:r>
            <a:r>
              <a:rPr lang="en-US" dirty="0">
                <a:solidFill>
                  <a:srgbClr val="00B050"/>
                </a:solidFill>
                <a:sym typeface="Arial"/>
              </a:rPr>
              <a:t>“&lt;your name&gt;-mama” </a:t>
            </a:r>
            <a:r>
              <a:rPr lang="en-US" dirty="0">
                <a:sym typeface="Arial"/>
              </a:rPr>
              <a:t>and Save-to-list-&amp;-close</a:t>
            </a:r>
          </a:p>
          <a:p>
            <a:pPr lvl="1"/>
            <a:r>
              <a:rPr lang="en-US" sz="2400" dirty="0">
                <a:sym typeface="Arial"/>
              </a:rPr>
              <a:t>If you cannot record yourself, in </a:t>
            </a:r>
            <a:r>
              <a:rPr lang="en-US" sz="2400" dirty="0" err="1">
                <a:sym typeface="Arial"/>
              </a:rPr>
              <a:t>Praat</a:t>
            </a:r>
            <a:r>
              <a:rPr lang="en-US" sz="2400" dirty="0">
                <a:sym typeface="Arial"/>
              </a:rPr>
              <a:t> Objects select Open -&gt; Read from file and select the downloaded file </a:t>
            </a:r>
            <a:r>
              <a:rPr lang="en-US" sz="2400" dirty="0">
                <a:solidFill>
                  <a:srgbClr val="00B050"/>
                </a:solidFill>
                <a:sym typeface="Arial"/>
              </a:rPr>
              <a:t>mama-</a:t>
            </a:r>
            <a:r>
              <a:rPr lang="en-US" sz="2400" dirty="0" err="1">
                <a:solidFill>
                  <a:srgbClr val="00B050"/>
                </a:solidFill>
                <a:sym typeface="Arial"/>
              </a:rPr>
              <a:t>jh.wav</a:t>
            </a:r>
            <a:r>
              <a:rPr lang="en-US" sz="2400" dirty="0">
                <a:solidFill>
                  <a:srgbClr val="00B050"/>
                </a:solidFill>
                <a:sym typeface="Arial"/>
              </a:rPr>
              <a:t> </a:t>
            </a:r>
            <a:r>
              <a:rPr lang="en-US" sz="2400" dirty="0">
                <a:sym typeface="Arial"/>
              </a:rPr>
              <a:t>from </a:t>
            </a:r>
            <a:r>
              <a:rPr lang="en-US" sz="2400" dirty="0" err="1">
                <a:sym typeface="Arial"/>
              </a:rPr>
              <a:t>Courseworks</a:t>
            </a:r>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6</a:t>
            </a:fld>
            <a:endParaRPr lang="en-US">
              <a:sym typeface="Arial"/>
            </a:endParaRPr>
          </a:p>
        </p:txBody>
      </p:sp>
      <p:pic>
        <p:nvPicPr>
          <p:cNvPr id="3" name="mama-jh.wav" descr="mama-jh.wav">
            <a:hlinkClick r:id="" action="ppaction://media"/>
            <a:extLst>
              <a:ext uri="{FF2B5EF4-FFF2-40B4-BE49-F238E27FC236}">
                <a16:creationId xmlns:a16="http://schemas.microsoft.com/office/drawing/2014/main" id="{ABCC9777-2B53-FC4B-8A29-F03EAB5A96B5}"/>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rgbClr val="0070C0">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319520" y="261223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Task 9: Formant Analysis </a:t>
            </a:r>
            <a:endParaRPr dirty="0"/>
          </a:p>
        </p:txBody>
      </p:sp>
      <p:sp>
        <p:nvSpPr>
          <p:cNvPr id="223" name="Google Shape;223;p3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342900" lvl="0" indent="-342900" algn="l" rtl="0">
              <a:spcBef>
                <a:spcPts val="560"/>
              </a:spcBef>
              <a:spcAft>
                <a:spcPts val="0"/>
              </a:spcAft>
              <a:buClr>
                <a:schemeClr val="hlink"/>
              </a:buClr>
              <a:buSzPts val="2800"/>
              <a:buChar char="•"/>
            </a:pPr>
            <a:r>
              <a:rPr lang="en-US" dirty="0">
                <a:solidFill>
                  <a:schemeClr val="tx1"/>
                </a:solidFill>
              </a:rPr>
              <a:t>Extract F1 and F2 values for the vowels in your </a:t>
            </a:r>
            <a:r>
              <a:rPr lang="en-US" dirty="0">
                <a:solidFill>
                  <a:srgbClr val="00B050"/>
                </a:solidFill>
              </a:rPr>
              <a:t>mama</a:t>
            </a:r>
            <a:r>
              <a:rPr lang="en-US" dirty="0">
                <a:solidFill>
                  <a:schemeClr val="tx1"/>
                </a:solidFill>
              </a:rPr>
              <a:t> file</a:t>
            </a:r>
          </a:p>
          <a:p>
            <a:pPr marL="342900">
              <a:spcBef>
                <a:spcPts val="560"/>
              </a:spcBef>
              <a:buClr>
                <a:schemeClr val="hlink"/>
              </a:buClr>
              <a:buSzPts val="2800"/>
            </a:pPr>
            <a:r>
              <a:rPr lang="en-US" dirty="0">
                <a:solidFill>
                  <a:srgbClr val="0070C0"/>
                </a:solidFill>
              </a:rPr>
              <a:t>Formant -&gt; Show formants</a:t>
            </a:r>
            <a:endParaRPr lang="en-US" dirty="0">
              <a:solidFill>
                <a:schemeClr val="tx1"/>
              </a:solidFill>
            </a:endParaRPr>
          </a:p>
          <a:p>
            <a:pPr marL="800100" lvl="1">
              <a:spcBef>
                <a:spcPts val="560"/>
              </a:spcBef>
              <a:buClr>
                <a:schemeClr val="hlink"/>
              </a:buClr>
              <a:buSzPts val="2800"/>
              <a:buChar char="•"/>
            </a:pPr>
            <a:r>
              <a:rPr lang="en-US" dirty="0">
                <a:solidFill>
                  <a:schemeClr val="tx1"/>
                </a:solidFill>
              </a:rPr>
              <a:t>For each, select the vowel in the </a:t>
            </a:r>
            <a:r>
              <a:rPr lang="en-US" dirty="0" err="1">
                <a:solidFill>
                  <a:schemeClr val="tx1"/>
                </a:solidFill>
              </a:rPr>
              <a:t>wavefile</a:t>
            </a:r>
            <a:endParaRPr dirty="0">
              <a:solidFill>
                <a:schemeClr val="tx1"/>
              </a:solidFill>
            </a:endParaRPr>
          </a:p>
          <a:p>
            <a:pPr marL="1200150" lvl="2" indent="-285750">
              <a:spcBef>
                <a:spcPts val="560"/>
              </a:spcBef>
              <a:buClr>
                <a:schemeClr val="hlink"/>
              </a:buClr>
              <a:buChar char="–"/>
            </a:pPr>
            <a:r>
              <a:rPr lang="en-US" dirty="0">
                <a:solidFill>
                  <a:srgbClr val="0070C0"/>
                </a:solidFill>
              </a:rPr>
              <a:t>Formant </a:t>
            </a:r>
            <a:r>
              <a:rPr lang="en-US" dirty="0">
                <a:solidFill>
                  <a:srgbClr val="0070C0"/>
                </a:solidFill>
                <a:sym typeface="Wingdings" pitchFamily="2" charset="2"/>
              </a:rPr>
              <a:t> </a:t>
            </a:r>
            <a:r>
              <a:rPr lang="en-US" dirty="0">
                <a:solidFill>
                  <a:srgbClr val="0070C0"/>
                </a:solidFill>
              </a:rPr>
              <a:t>Get first formant</a:t>
            </a:r>
          </a:p>
          <a:p>
            <a:pPr marL="1200150" lvl="2" indent="-285750">
              <a:spcBef>
                <a:spcPts val="560"/>
              </a:spcBef>
              <a:buClr>
                <a:schemeClr val="hlink"/>
              </a:buClr>
              <a:buChar char="–"/>
            </a:pPr>
            <a:r>
              <a:rPr lang="en-US" dirty="0">
                <a:solidFill>
                  <a:srgbClr val="0070C0"/>
                </a:solidFill>
              </a:rPr>
              <a:t>Formant </a:t>
            </a:r>
            <a:r>
              <a:rPr lang="en-US" dirty="0">
                <a:solidFill>
                  <a:srgbClr val="0070C0"/>
                </a:solidFill>
                <a:sym typeface="Wingdings" pitchFamily="2" charset="2"/>
              </a:rPr>
              <a:t> Get second formant</a:t>
            </a:r>
            <a:endParaRPr lang="en-US" dirty="0">
              <a:solidFill>
                <a:srgbClr val="0070C0"/>
              </a:solidFill>
            </a:endParaRPr>
          </a:p>
          <a:p>
            <a:pPr marL="742950" lvl="1" indent="-285750" algn="l" rtl="0">
              <a:spcBef>
                <a:spcPts val="560"/>
              </a:spcBef>
              <a:spcAft>
                <a:spcPts val="0"/>
              </a:spcAft>
              <a:buClr>
                <a:schemeClr val="hlink"/>
              </a:buClr>
              <a:buSzPts val="1800"/>
              <a:buChar char="–"/>
            </a:pPr>
            <a:r>
              <a:rPr lang="en-US" dirty="0">
                <a:solidFill>
                  <a:schemeClr val="tx1"/>
                </a:solidFill>
              </a:rPr>
              <a:t>You can submit yours results here if you wish:</a:t>
            </a:r>
            <a:endParaRPr dirty="0">
              <a:solidFill>
                <a:schemeClr val="tx1"/>
              </a:solidFill>
            </a:endParaRPr>
          </a:p>
          <a:p>
            <a:pPr marL="742950" lvl="0" indent="0" algn="l" rtl="0">
              <a:spcBef>
                <a:spcPts val="560"/>
              </a:spcBef>
              <a:spcAft>
                <a:spcPts val="0"/>
              </a:spcAft>
              <a:buNone/>
            </a:pPr>
            <a:r>
              <a:rPr lang="en-US" dirty="0">
                <a:solidFill>
                  <a:schemeClr val="tx1"/>
                </a:solidFill>
                <a:hlinkClick r:id="rId3"/>
              </a:rPr>
              <a:t>https://</a:t>
            </a:r>
            <a:r>
              <a:rPr lang="en-US" dirty="0" err="1">
                <a:solidFill>
                  <a:schemeClr val="tx1"/>
                </a:solidFill>
                <a:hlinkClick r:id="rId3"/>
              </a:rPr>
              <a:t>goo.gl</a:t>
            </a:r>
            <a:r>
              <a:rPr lang="en-US" dirty="0">
                <a:solidFill>
                  <a:schemeClr val="tx1"/>
                </a:solidFill>
                <a:hlinkClick r:id="rId3"/>
              </a:rPr>
              <a:t>/forms/ZIOvmXOP5ubIq1rS2</a:t>
            </a:r>
            <a:endParaRPr dirty="0">
              <a:solidFill>
                <a:schemeClr val="tx1"/>
              </a:solidFill>
            </a:endParaRPr>
          </a:p>
        </p:txBody>
      </p:sp>
      <p:sp>
        <p:nvSpPr>
          <p:cNvPr id="224" name="Google Shape;224;p32"/>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0"/>
          <p:cNvSpPr txBox="1">
            <a:spLocks noGrp="1"/>
          </p:cNvSpPr>
          <p:nvPr>
            <p:ph type="title"/>
          </p:nvPr>
        </p:nvSpPr>
        <p:spPr/>
        <p:txBody>
          <a:bodyPr/>
          <a:lstStyle/>
          <a:p>
            <a:pPr lvl="0"/>
            <a:r>
              <a:rPr lang="en-US" dirty="0">
                <a:sym typeface="Arial"/>
              </a:rPr>
              <a:t>Task 10: Annotation using </a:t>
            </a:r>
            <a:r>
              <a:rPr lang="en-US" dirty="0" err="1">
                <a:sym typeface="Arial"/>
              </a:rPr>
              <a:t>Textgrids</a:t>
            </a:r>
            <a:endParaRPr lang="en-US" dirty="0"/>
          </a:p>
        </p:txBody>
      </p:sp>
      <p:sp>
        <p:nvSpPr>
          <p:cNvPr id="143" name="Google Shape;143;p20"/>
          <p:cNvSpPr txBox="1">
            <a:spLocks noGrp="1"/>
          </p:cNvSpPr>
          <p:nvPr>
            <p:ph type="body" idx="1"/>
          </p:nvPr>
        </p:nvSpPr>
        <p:spPr/>
        <p:txBody>
          <a:bodyPr/>
          <a:lstStyle/>
          <a:p>
            <a:pPr lvl="0"/>
            <a:r>
              <a:rPr lang="en-US" dirty="0"/>
              <a:t>Select</a:t>
            </a:r>
            <a:r>
              <a:rPr lang="en-US" dirty="0">
                <a:solidFill>
                  <a:srgbClr val="0070C0"/>
                </a:solidFill>
              </a:rPr>
              <a:t> </a:t>
            </a:r>
            <a:r>
              <a:rPr lang="en-US" dirty="0">
                <a:solidFill>
                  <a:schemeClr val="tx1"/>
                </a:solidFill>
              </a:rPr>
              <a:t>file</a:t>
            </a:r>
            <a:r>
              <a:rPr lang="en-US" dirty="0"/>
              <a:t> in Objects window</a:t>
            </a:r>
          </a:p>
          <a:p>
            <a:pPr lvl="1"/>
            <a:r>
              <a:rPr lang="en-US" sz="2400" dirty="0"/>
              <a:t>Select </a:t>
            </a:r>
            <a:r>
              <a:rPr lang="en-US" sz="2400" dirty="0">
                <a:solidFill>
                  <a:srgbClr val="0070C0"/>
                </a:solidFill>
              </a:rPr>
              <a:t>View &amp; Edit</a:t>
            </a:r>
          </a:p>
          <a:p>
            <a:pPr lvl="1"/>
            <a:r>
              <a:rPr lang="en-US" sz="2400" dirty="0"/>
              <a:t>Select </a:t>
            </a:r>
            <a:r>
              <a:rPr lang="en-US" sz="2400" dirty="0">
                <a:solidFill>
                  <a:srgbClr val="0070C0"/>
                </a:solidFill>
              </a:rPr>
              <a:t>Spectrogram -&gt; Show spectrogram</a:t>
            </a:r>
          </a:p>
          <a:p>
            <a:pPr lvl="1"/>
            <a:r>
              <a:rPr lang="en-US" sz="2400" dirty="0">
                <a:solidFill>
                  <a:srgbClr val="0070C0"/>
                </a:solidFill>
                <a:sym typeface="Arial"/>
              </a:rPr>
              <a:t>Annotate</a:t>
            </a:r>
            <a:r>
              <a:rPr lang="en-US" sz="2400" dirty="0">
                <a:sym typeface="Arial"/>
              </a:rPr>
              <a:t> → </a:t>
            </a:r>
            <a:r>
              <a:rPr lang="en-US" sz="2400" dirty="0">
                <a:solidFill>
                  <a:srgbClr val="0070C0"/>
                </a:solidFill>
                <a:sym typeface="Arial"/>
              </a:rPr>
              <a:t>To </a:t>
            </a:r>
            <a:r>
              <a:rPr lang="en-US" sz="2400" dirty="0" err="1">
                <a:solidFill>
                  <a:srgbClr val="0070C0"/>
                </a:solidFill>
              </a:rPr>
              <a:t>T</a:t>
            </a:r>
            <a:r>
              <a:rPr lang="en-US" sz="2400" dirty="0" err="1">
                <a:solidFill>
                  <a:srgbClr val="0070C0"/>
                </a:solidFill>
                <a:sym typeface="Arial"/>
              </a:rPr>
              <a:t>extgrid</a:t>
            </a:r>
            <a:endParaRPr lang="en-US" sz="2400" dirty="0">
              <a:solidFill>
                <a:srgbClr val="0070C0"/>
              </a:solidFill>
              <a:sym typeface="Arial"/>
            </a:endParaRPr>
          </a:p>
          <a:p>
            <a:pPr lvl="1"/>
            <a:r>
              <a:rPr lang="en-US" sz="2400" dirty="0">
                <a:solidFill>
                  <a:schemeClr val="tx1"/>
                </a:solidFill>
              </a:rPr>
              <a:t>Select</a:t>
            </a:r>
            <a:r>
              <a:rPr lang="en-US" sz="2400" dirty="0">
                <a:solidFill>
                  <a:srgbClr val="0070C0"/>
                </a:solidFill>
              </a:rPr>
              <a:t> </a:t>
            </a:r>
            <a:r>
              <a:rPr lang="en-US" sz="2400" dirty="0">
                <a:solidFill>
                  <a:srgbClr val="00B050"/>
                </a:solidFill>
              </a:rPr>
              <a:t>Sound mama </a:t>
            </a:r>
            <a:r>
              <a:rPr lang="en-US" sz="2400" dirty="0">
                <a:solidFill>
                  <a:schemeClr val="tx1"/>
                </a:solidFill>
              </a:rPr>
              <a:t>and</a:t>
            </a:r>
            <a:r>
              <a:rPr lang="en-US" sz="2400" dirty="0">
                <a:solidFill>
                  <a:srgbClr val="0070C0"/>
                </a:solidFill>
              </a:rPr>
              <a:t> </a:t>
            </a:r>
            <a:r>
              <a:rPr lang="en-US" sz="2400" dirty="0" err="1">
                <a:solidFill>
                  <a:srgbClr val="00B050"/>
                </a:solidFill>
              </a:rPr>
              <a:t>Textgrid</a:t>
            </a:r>
            <a:r>
              <a:rPr lang="en-US" sz="2400" dirty="0">
                <a:solidFill>
                  <a:srgbClr val="00B050"/>
                </a:solidFill>
              </a:rPr>
              <a:t> mama </a:t>
            </a:r>
            <a:r>
              <a:rPr lang="en-US" sz="2400" dirty="0">
                <a:solidFill>
                  <a:schemeClr val="tx1"/>
                </a:solidFill>
              </a:rPr>
              <a:t>and select </a:t>
            </a:r>
            <a:r>
              <a:rPr lang="en-US" sz="2400" dirty="0">
                <a:solidFill>
                  <a:srgbClr val="0070C0"/>
                </a:solidFill>
              </a:rPr>
              <a:t>View &amp; Edit</a:t>
            </a:r>
            <a:endParaRPr lang="en-US" sz="2400" dirty="0">
              <a:solidFill>
                <a:srgbClr val="0070C0"/>
              </a:solidFill>
              <a:sym typeface="Arial"/>
            </a:endParaRPr>
          </a:p>
          <a:p>
            <a:pPr lvl="1"/>
            <a:r>
              <a:rPr lang="en-US" sz="2400" dirty="0">
                <a:solidFill>
                  <a:srgbClr val="FF0000"/>
                </a:solidFill>
                <a:sym typeface="Arial"/>
              </a:rPr>
              <a:t>Point</a:t>
            </a:r>
            <a:r>
              <a:rPr lang="en-US" sz="2400" dirty="0">
                <a:sym typeface="Arial"/>
              </a:rPr>
              <a:t> vs. </a:t>
            </a:r>
            <a:r>
              <a:rPr lang="en-US" sz="2400" dirty="0">
                <a:solidFill>
                  <a:srgbClr val="FF0000"/>
                </a:solidFill>
                <a:sym typeface="Arial"/>
              </a:rPr>
              <a:t>interval</a:t>
            </a:r>
            <a:r>
              <a:rPr lang="en-US" sz="2400" dirty="0">
                <a:sym typeface="Arial"/>
              </a:rPr>
              <a:t> tiers</a:t>
            </a:r>
            <a:endParaRPr lang="en-US" sz="2400" dirty="0"/>
          </a:p>
          <a:p>
            <a:pPr lvl="2"/>
            <a:r>
              <a:rPr lang="en-US" sz="2000" dirty="0">
                <a:solidFill>
                  <a:srgbClr val="0070C0"/>
                </a:solidFill>
                <a:sym typeface="Arial"/>
              </a:rPr>
              <a:t>Tier </a:t>
            </a:r>
            <a:r>
              <a:rPr lang="en-US" sz="2000" dirty="0">
                <a:solidFill>
                  <a:srgbClr val="0070C0"/>
                </a:solidFill>
                <a:sym typeface="Wingdings" pitchFamily="2" charset="2"/>
              </a:rPr>
              <a:t> Add point tier </a:t>
            </a:r>
            <a:r>
              <a:rPr lang="en-US" sz="2000" dirty="0">
                <a:sym typeface="Wingdings" pitchFamily="2" charset="2"/>
              </a:rPr>
              <a:t>called </a:t>
            </a:r>
            <a:r>
              <a:rPr lang="en-US" sz="2000" dirty="0" err="1">
                <a:solidFill>
                  <a:srgbClr val="FF0000"/>
                </a:solidFill>
                <a:sym typeface="Arial"/>
              </a:rPr>
              <a:t>PartofSpeech</a:t>
            </a:r>
            <a:r>
              <a:rPr lang="en-US" sz="2000" dirty="0">
                <a:sym typeface="Arial"/>
              </a:rPr>
              <a:t> and </a:t>
            </a:r>
            <a:r>
              <a:rPr lang="en-US" sz="2000" dirty="0">
                <a:solidFill>
                  <a:srgbClr val="0070C0"/>
                </a:solidFill>
                <a:sym typeface="Arial"/>
              </a:rPr>
              <a:t>Tier </a:t>
            </a:r>
            <a:r>
              <a:rPr lang="en-US" sz="2000" dirty="0">
                <a:solidFill>
                  <a:srgbClr val="0070C0"/>
                </a:solidFill>
                <a:sym typeface="Wingdings" pitchFamily="2" charset="2"/>
              </a:rPr>
              <a:t> Add interval tier</a:t>
            </a:r>
            <a:r>
              <a:rPr lang="en-US" sz="2000" dirty="0">
                <a:solidFill>
                  <a:srgbClr val="0070C0"/>
                </a:solidFill>
                <a:sym typeface="Arial"/>
              </a:rPr>
              <a:t> </a:t>
            </a:r>
            <a:r>
              <a:rPr lang="en-US" sz="2000" dirty="0">
                <a:sym typeface="Arial"/>
              </a:rPr>
              <a:t>called </a:t>
            </a:r>
            <a:r>
              <a:rPr lang="en-US" sz="2000" dirty="0">
                <a:solidFill>
                  <a:srgbClr val="FF0000"/>
                </a:solidFill>
                <a:sym typeface="Arial"/>
              </a:rPr>
              <a:t>Words in Tier </a:t>
            </a:r>
            <a:r>
              <a:rPr lang="en-US" sz="2000" dirty="0">
                <a:sym typeface="Arial"/>
              </a:rPr>
              <a:t>and insert some labels</a:t>
            </a:r>
            <a:endParaRPr lang="en-US" sz="2000" dirty="0"/>
          </a:p>
          <a:p>
            <a:pPr lvl="2"/>
            <a:r>
              <a:rPr lang="en-US" sz="2000" dirty="0">
                <a:sym typeface="Arial"/>
              </a:rPr>
              <a:t>NB: </a:t>
            </a:r>
            <a:r>
              <a:rPr lang="en-US" sz="2000" dirty="0">
                <a:solidFill>
                  <a:schemeClr val="tx1"/>
                </a:solidFill>
              </a:rPr>
              <a:t>R</a:t>
            </a:r>
            <a:r>
              <a:rPr lang="en-US" sz="2000" dirty="0">
                <a:solidFill>
                  <a:schemeClr val="tx1"/>
                </a:solidFill>
                <a:sym typeface="Arial"/>
              </a:rPr>
              <a:t>emember to </a:t>
            </a:r>
            <a:r>
              <a:rPr lang="en-US" sz="2000" dirty="0">
                <a:solidFill>
                  <a:srgbClr val="FF0000"/>
                </a:solidFill>
                <a:sym typeface="Arial"/>
              </a:rPr>
              <a:t>select the correct interval or point circle first in the waveform or spectrogram </a:t>
            </a:r>
            <a:r>
              <a:rPr lang="en-US" sz="2000" dirty="0">
                <a:solidFill>
                  <a:schemeClr val="tx1"/>
                </a:solidFill>
                <a:sym typeface="Arial"/>
              </a:rPr>
              <a:t>before trying to insert a label</a:t>
            </a:r>
          </a:p>
        </p:txBody>
      </p:sp>
      <p:sp>
        <p:nvSpPr>
          <p:cNvPr id="141" name="Google Shape;141;p20"/>
          <p:cNvSpPr txBox="1">
            <a:spLocks noGrp="1"/>
          </p:cNvSpPr>
          <p:nvPr>
            <p:ph type="sldNum" idx="12"/>
          </p:nvPr>
        </p:nvSpPr>
        <p:spPr/>
        <p:txBody>
          <a:bodyPr/>
          <a:lstStyle/>
          <a:p>
            <a:pPr lvl="0"/>
            <a:fld id="{00000000-1234-1234-1234-123412341234}" type="slidenum">
              <a:rPr lang="is-IS" smtClean="0">
                <a:sym typeface="Arial"/>
              </a:rPr>
              <a:pPr lvl="0"/>
              <a:t>61</a:t>
            </a:fld>
            <a:endParaRPr lang="is-IS">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42D47-2871-8D49-B8AB-A03E05F5B7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pic>
        <p:nvPicPr>
          <p:cNvPr id="4" name="Picture 3">
            <a:extLst>
              <a:ext uri="{FF2B5EF4-FFF2-40B4-BE49-F238E27FC236}">
                <a16:creationId xmlns:a16="http://schemas.microsoft.com/office/drawing/2014/main" id="{662B43A9-00ED-CC47-BBFB-7C9A31ECCA04}"/>
              </a:ext>
            </a:extLst>
          </p:cNvPr>
          <p:cNvPicPr>
            <a:picLocks noChangeAspect="1"/>
          </p:cNvPicPr>
          <p:nvPr/>
        </p:nvPicPr>
        <p:blipFill>
          <a:blip r:embed="rId2"/>
          <a:stretch>
            <a:fillRect/>
          </a:stretch>
        </p:blipFill>
        <p:spPr>
          <a:xfrm>
            <a:off x="0" y="242324"/>
            <a:ext cx="9144000" cy="6373351"/>
          </a:xfrm>
          <a:prstGeom prst="rect">
            <a:avLst/>
          </a:prstGeom>
        </p:spPr>
      </p:pic>
    </p:spTree>
    <p:extLst>
      <p:ext uri="{BB962C8B-B14F-4D97-AF65-F5344CB8AC3E}">
        <p14:creationId xmlns:p14="http://schemas.microsoft.com/office/powerpoint/2010/main" val="2557817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p:txBody>
          <a:bodyPr/>
          <a:lstStyle/>
          <a:p>
            <a:pPr lvl="0"/>
            <a:r>
              <a:rPr lang="en-US" dirty="0">
                <a:sym typeface="Arial"/>
              </a:rPr>
              <a:t>Task 11: Masking</a:t>
            </a:r>
            <a:endParaRPr lang="en-US" dirty="0"/>
          </a:p>
        </p:txBody>
      </p:sp>
      <p:sp>
        <p:nvSpPr>
          <p:cNvPr id="216" name="Google Shape;216;p31"/>
          <p:cNvSpPr txBox="1">
            <a:spLocks noGrp="1"/>
          </p:cNvSpPr>
          <p:nvPr>
            <p:ph type="body" idx="1"/>
          </p:nvPr>
        </p:nvSpPr>
        <p:spPr/>
        <p:txBody>
          <a:bodyPr/>
          <a:lstStyle/>
          <a:p>
            <a:pPr lvl="0"/>
            <a:r>
              <a:rPr lang="en-US" dirty="0">
                <a:sym typeface="Arial"/>
              </a:rPr>
              <a:t>Select original </a:t>
            </a:r>
            <a:r>
              <a:rPr lang="en-US" dirty="0">
                <a:solidFill>
                  <a:srgbClr val="00B050"/>
                </a:solidFill>
              </a:rPr>
              <a:t>m</a:t>
            </a:r>
            <a:r>
              <a:rPr lang="en-US" dirty="0">
                <a:solidFill>
                  <a:srgbClr val="00B050"/>
                </a:solidFill>
                <a:sym typeface="Arial"/>
              </a:rPr>
              <a:t>ama</a:t>
            </a:r>
            <a:r>
              <a:rPr lang="en-US" dirty="0">
                <a:sym typeface="Arial"/>
              </a:rPr>
              <a:t> file each time</a:t>
            </a:r>
            <a:endParaRPr lang="en-US" dirty="0"/>
          </a:p>
          <a:p>
            <a:pPr lvl="0"/>
            <a:r>
              <a:rPr lang="en-US" dirty="0">
                <a:solidFill>
                  <a:schemeClr val="tx1"/>
                </a:solidFill>
                <a:sym typeface="Arial"/>
              </a:rPr>
              <a:t>Select</a:t>
            </a:r>
            <a:r>
              <a:rPr lang="en-US" dirty="0">
                <a:solidFill>
                  <a:srgbClr val="0070C0"/>
                </a:solidFill>
                <a:sym typeface="Arial"/>
              </a:rPr>
              <a:t> Convert</a:t>
            </a:r>
            <a:r>
              <a:rPr lang="en-US" dirty="0">
                <a:sym typeface="Arial"/>
              </a:rPr>
              <a:t> → </a:t>
            </a:r>
            <a:r>
              <a:rPr lang="en-US" dirty="0">
                <a:solidFill>
                  <a:srgbClr val="0070C0"/>
                </a:solidFill>
                <a:sym typeface="Arial"/>
              </a:rPr>
              <a:t>Change gender; OK</a:t>
            </a:r>
            <a:endParaRPr lang="en-US" dirty="0">
              <a:solidFill>
                <a:srgbClr val="0070C0"/>
              </a:solidFill>
            </a:endParaRPr>
          </a:p>
          <a:p>
            <a:pPr lvl="0"/>
            <a:r>
              <a:rPr lang="en-US" dirty="0">
                <a:solidFill>
                  <a:schemeClr val="tx1"/>
                </a:solidFill>
                <a:sym typeface="Arial"/>
              </a:rPr>
              <a:t>Select</a:t>
            </a:r>
            <a:r>
              <a:rPr lang="en-US" dirty="0">
                <a:solidFill>
                  <a:srgbClr val="0070C0"/>
                </a:solidFill>
                <a:sym typeface="Arial"/>
              </a:rPr>
              <a:t> Filter →filter (pass) Hann band; OK</a:t>
            </a:r>
            <a:endParaRPr lang="en-US" dirty="0">
              <a:solidFill>
                <a:srgbClr val="0070C0"/>
              </a:solidFill>
            </a:endParaRPr>
          </a:p>
          <a:p>
            <a:pPr lvl="1"/>
            <a:r>
              <a:rPr lang="en-US" dirty="0">
                <a:sym typeface="Arial"/>
              </a:rPr>
              <a:t>Retains only a specified range through</a:t>
            </a: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words</a:t>
            </a:r>
            <a:r>
              <a:rPr lang="en-US" dirty="0">
                <a:sym typeface="Arial"/>
              </a:rPr>
              <a:t> but retains the </a:t>
            </a:r>
            <a:r>
              <a:rPr lang="en-US" dirty="0">
                <a:solidFill>
                  <a:srgbClr val="FF0000"/>
                </a:solidFill>
                <a:sym typeface="Arial"/>
              </a:rPr>
              <a:t>intonation</a:t>
            </a:r>
            <a:endParaRPr lang="en-US" dirty="0">
              <a:solidFill>
                <a:srgbClr val="FF0000"/>
              </a:solidFill>
            </a:endParaRP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intonation</a:t>
            </a:r>
            <a:r>
              <a:rPr lang="en-US" dirty="0">
                <a:sym typeface="Arial"/>
              </a:rPr>
              <a:t> but </a:t>
            </a:r>
            <a:r>
              <a:rPr lang="en-US" dirty="0">
                <a:solidFill>
                  <a:srgbClr val="FF0000"/>
                </a:solidFill>
                <a:sym typeface="Arial"/>
              </a:rPr>
              <a:t>retains</a:t>
            </a:r>
            <a:r>
              <a:rPr lang="en-US" dirty="0">
                <a:sym typeface="Arial"/>
              </a:rPr>
              <a:t> the words</a:t>
            </a:r>
            <a:endParaRPr lang="en-US" dirty="0"/>
          </a:p>
          <a:p>
            <a:pPr lvl="0"/>
            <a:r>
              <a:rPr lang="en-US" dirty="0">
                <a:solidFill>
                  <a:srgbClr val="0070C0"/>
                </a:solidFill>
                <a:sym typeface="Arial"/>
              </a:rPr>
              <a:t>Modify</a:t>
            </a:r>
            <a:r>
              <a:rPr lang="en-US" dirty="0">
                <a:sym typeface="Arial"/>
              </a:rPr>
              <a:t> → </a:t>
            </a:r>
            <a:r>
              <a:rPr lang="en-US" dirty="0">
                <a:solidFill>
                  <a:srgbClr val="0070C0"/>
                </a:solidFill>
                <a:sym typeface="Arial"/>
              </a:rPr>
              <a:t>Reverse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64</a:t>
            </a:fld>
            <a:endParaRPr sz="1400" b="0" i="0" u="none" strike="noStrike" cap="none">
              <a:solidFill>
                <a:schemeClr val="dk1"/>
              </a:solidFill>
              <a:latin typeface="Arial"/>
              <a:ea typeface="Arial"/>
              <a:cs typeface="Arial"/>
              <a:sym typeface="Arial"/>
            </a:endParaRPr>
          </a:p>
        </p:txBody>
      </p:sp>
      <p:sp>
        <p:nvSpPr>
          <p:cNvPr id="149" name="Google Shape;1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Scripting</a:t>
            </a:r>
            <a:endParaRPr/>
          </a:p>
        </p:txBody>
      </p:sp>
      <p:sp>
        <p:nvSpPr>
          <p:cNvPr id="150" name="Google Shape;150;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400" dirty="0">
                <a:latin typeface="Arial"/>
                <a:ea typeface="Arial"/>
                <a:cs typeface="Arial"/>
                <a:sym typeface="Arial"/>
              </a:rPr>
              <a:t>From what you’ve just done in </a:t>
            </a:r>
            <a:r>
              <a:rPr lang="en-US" sz="2400" dirty="0" err="1">
                <a:latin typeface="Arial"/>
                <a:ea typeface="Arial"/>
                <a:cs typeface="Arial"/>
                <a:sym typeface="Arial"/>
              </a:rPr>
              <a:t>Praat</a:t>
            </a:r>
            <a:r>
              <a:rPr lang="en-US" sz="2400" dirty="0">
                <a:latin typeface="Arial"/>
                <a:ea typeface="Arial"/>
                <a:cs typeface="Arial"/>
                <a:sym typeface="Arial"/>
              </a:rPr>
              <a:t>:</a:t>
            </a:r>
            <a:endParaRPr sz="2400" dirty="0"/>
          </a:p>
          <a:p>
            <a:pPr marL="742950" lvl="1" indent="-285750" algn="l" rtl="0">
              <a:spcBef>
                <a:spcPts val="560"/>
              </a:spcBef>
              <a:spcAft>
                <a:spcPts val="0"/>
              </a:spcAft>
              <a:buClr>
                <a:schemeClr val="dk1"/>
              </a:buClr>
              <a:buSzPts val="2800"/>
              <a:buFont typeface="Arial"/>
              <a:buChar char="–"/>
            </a:pPr>
            <a:r>
              <a:rPr lang="en-US" sz="2400" dirty="0" err="1">
                <a:latin typeface="Arial"/>
                <a:ea typeface="Arial"/>
                <a:cs typeface="Arial"/>
                <a:sym typeface="Arial"/>
              </a:rPr>
              <a:t>Praat</a:t>
            </a:r>
            <a:r>
              <a:rPr lang="en-US" sz="2400" dirty="0">
                <a:latin typeface="Arial"/>
                <a:ea typeface="Arial"/>
                <a:cs typeface="Arial"/>
                <a:sym typeface="Arial"/>
              </a:rPr>
              <a:t> → New </a:t>
            </a:r>
            <a:r>
              <a:rPr lang="en-US" sz="2400" dirty="0" err="1">
                <a:latin typeface="Arial"/>
                <a:ea typeface="Arial"/>
                <a:cs typeface="Arial"/>
                <a:sym typeface="Arial"/>
              </a:rPr>
              <a:t>Praatscript</a:t>
            </a:r>
            <a:r>
              <a:rPr lang="en-US" sz="2400" dirty="0">
                <a:latin typeface="Arial"/>
                <a:ea typeface="Arial"/>
                <a:cs typeface="Arial"/>
                <a:sym typeface="Arial"/>
              </a:rPr>
              <a:t> → Edit → Paste history</a:t>
            </a:r>
          </a:p>
          <a:p>
            <a:pPr marL="742950" lvl="1" indent="-285750" algn="l" rtl="0">
              <a:spcBef>
                <a:spcPts val="560"/>
              </a:spcBef>
              <a:spcAft>
                <a:spcPts val="0"/>
              </a:spcAft>
              <a:buClr>
                <a:schemeClr val="dk1"/>
              </a:buClr>
              <a:buSzPts val="2800"/>
              <a:buFont typeface="Arial"/>
              <a:buChar char="–"/>
            </a:pPr>
            <a:r>
              <a:rPr lang="en-US" sz="2400" dirty="0"/>
              <a:t>Save the script, which you’ll see is everything you’ve done today if you’ve kept </a:t>
            </a:r>
            <a:r>
              <a:rPr lang="en-US" sz="2400" dirty="0" err="1"/>
              <a:t>Praat</a:t>
            </a:r>
            <a:r>
              <a:rPr lang="en-US" sz="2400" dirty="0"/>
              <a:t> open</a:t>
            </a:r>
          </a:p>
          <a:p>
            <a:pPr marL="742950" lvl="1" indent="-285750" algn="l" rtl="0">
              <a:spcBef>
                <a:spcPts val="560"/>
              </a:spcBef>
              <a:spcAft>
                <a:spcPts val="0"/>
              </a:spcAft>
              <a:buClr>
                <a:schemeClr val="dk1"/>
              </a:buClr>
              <a:buSzPts val="2800"/>
              <a:buFont typeface="Arial"/>
              <a:buChar char="–"/>
            </a:pPr>
            <a:r>
              <a:rPr lang="en-US" sz="2400" dirty="0"/>
              <a:t>To use again, select </a:t>
            </a:r>
            <a:r>
              <a:rPr lang="en-US" sz="2400" dirty="0" err="1"/>
              <a:t>Praat</a:t>
            </a:r>
            <a:r>
              <a:rPr lang="en-US" sz="2400" dirty="0"/>
              <a:t> -&gt; Open </a:t>
            </a:r>
            <a:r>
              <a:rPr lang="en-US" sz="2400" dirty="0" err="1"/>
              <a:t>Praat</a:t>
            </a:r>
            <a:r>
              <a:rPr lang="en-US" sz="2400" dirty="0"/>
              <a:t> Script</a:t>
            </a:r>
          </a:p>
          <a:p>
            <a:pPr marL="742950" lvl="1" indent="-285750" algn="l" rtl="0">
              <a:spcBef>
                <a:spcPts val="560"/>
              </a:spcBef>
              <a:spcAft>
                <a:spcPts val="0"/>
              </a:spcAft>
              <a:buClr>
                <a:schemeClr val="dk1"/>
              </a:buClr>
              <a:buSzPts val="2800"/>
              <a:buFont typeface="Arial"/>
              <a:buChar char="–"/>
            </a:pPr>
            <a:r>
              <a:rPr lang="en-US" sz="2400" dirty="0"/>
              <a:t>When the script opens, choose Run (</a:t>
            </a:r>
            <a:r>
              <a:rPr lang="en-US" sz="2400" dirty="0">
                <a:latin typeface="Arial"/>
                <a:ea typeface="Arial"/>
                <a:cs typeface="Arial"/>
                <a:sym typeface="Arial"/>
              </a:rPr>
              <a:t>you can run all or part of the script)</a:t>
            </a:r>
            <a:endParaRPr sz="2400" dirty="0"/>
          </a:p>
          <a:p>
            <a:pPr marL="342900" lvl="0" indent="-342900" algn="l" rtl="0">
              <a:spcBef>
                <a:spcPts val="560"/>
              </a:spcBef>
              <a:spcAft>
                <a:spcPts val="0"/>
              </a:spcAft>
              <a:buClr>
                <a:schemeClr val="dk1"/>
              </a:buClr>
              <a:buSzPts val="2800"/>
              <a:buFont typeface="Arial"/>
              <a:buChar char="•"/>
            </a:pPr>
            <a:r>
              <a:rPr lang="en-US" sz="2400" dirty="0">
                <a:latin typeface="Arial"/>
                <a:ea typeface="Arial"/>
                <a:cs typeface="Arial"/>
                <a:sym typeface="Arial"/>
              </a:rPr>
              <a:t>You can also write scripts or modify existing scripts</a:t>
            </a:r>
            <a:endParaRPr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Sample Praat Script</a:t>
            </a:r>
            <a:endParaRPr/>
          </a:p>
        </p:txBody>
      </p:sp>
      <p:sp>
        <p:nvSpPr>
          <p:cNvPr id="157" name="Google Shape;157;p22"/>
          <p:cNvSpPr/>
          <p:nvPr/>
        </p:nvSpPr>
        <p:spPr>
          <a:xfrm>
            <a:off x="685800" y="1381125"/>
            <a:ext cx="7848600" cy="448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 This script will create a new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form Make a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Source Directory?</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Directory C:\Documents and Settings\julila\My Documents\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File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Tier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Tier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endform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Read from file... 'directory$‘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stem$ = left$(filename$,length(filename$)-4)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select Sound 'stem$'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To TextGrid... 'tier$' 'tier$‘ # tier names, which tiers are point tiers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Write to text file... 'directory$'\'stem$'.TextGrid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Remove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66</a:t>
            </a:fld>
            <a:endParaRPr sz="1400">
              <a:solidFill>
                <a:schemeClr val="dk1"/>
              </a:solidFill>
              <a:latin typeface="Arial"/>
              <a:ea typeface="Arial"/>
              <a:cs typeface="Arial"/>
              <a:sym typeface="Arial"/>
            </a:endParaRPr>
          </a:p>
        </p:txBody>
      </p:sp>
      <p:sp>
        <p:nvSpPr>
          <p:cNvPr id="236" name="Google Shape;23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Help</a:t>
            </a:r>
            <a:endParaRPr dirty="0"/>
          </a:p>
        </p:txBody>
      </p:sp>
      <p:sp>
        <p:nvSpPr>
          <p:cNvPr id="237" name="Google Shape;23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Online </a:t>
            </a:r>
            <a:r>
              <a:rPr lang="en-US" dirty="0" err="1">
                <a:latin typeface="Arial"/>
                <a:ea typeface="Arial"/>
                <a:cs typeface="Arial"/>
                <a:sym typeface="Arial"/>
              </a:rPr>
              <a:t>Praat</a:t>
            </a:r>
            <a:r>
              <a:rPr lang="en-US" dirty="0">
                <a:latin typeface="Arial"/>
                <a:ea typeface="Arial"/>
                <a:cs typeface="Arial"/>
                <a:sym typeface="Arial"/>
              </a:rPr>
              <a:t> help, FAQ, manual</a:t>
            </a:r>
            <a:endParaRPr dirty="0"/>
          </a:p>
          <a:p>
            <a:pPr marL="800100" lvl="1">
              <a:spcBef>
                <a:spcPts val="560"/>
              </a:spcBef>
              <a:buSzPts val="2800"/>
              <a:buFont typeface="Arial"/>
              <a:buChar char="•"/>
            </a:pPr>
            <a:r>
              <a:rPr lang="en-US" dirty="0">
                <a:latin typeface="Arial"/>
                <a:ea typeface="Arial"/>
                <a:cs typeface="Arial"/>
                <a:sym typeface="Arial"/>
              </a:rPr>
              <a:t>Links from </a:t>
            </a:r>
            <a:r>
              <a:rPr lang="en-US" u="sng" dirty="0">
                <a:solidFill>
                  <a:schemeClr val="hlink"/>
                </a:solidFill>
                <a:latin typeface="Arial"/>
                <a:ea typeface="Arial"/>
                <a:cs typeface="Arial"/>
                <a:sym typeface="Arial"/>
                <a:hlinkClick r:id="rId3"/>
              </a:rPr>
              <a:t>http://www.praat.org</a:t>
            </a:r>
            <a:endParaRPr lang="en-US" u="sng" dirty="0">
              <a:solidFill>
                <a:schemeClr val="hlink"/>
              </a:solidFill>
              <a:latin typeface="Arial"/>
              <a:ea typeface="Arial"/>
              <a:cs typeface="Arial"/>
              <a:sym typeface="Arial"/>
            </a:endParaRPr>
          </a:p>
          <a:p>
            <a:pPr marL="800100" lvl="1">
              <a:spcBef>
                <a:spcPts val="560"/>
              </a:spcBef>
              <a:buSzPts val="2800"/>
              <a:buFont typeface="Arial"/>
              <a:buChar char="•"/>
            </a:pPr>
            <a:r>
              <a:rPr lang="en-US" u="sng" dirty="0">
                <a:solidFill>
                  <a:schemeClr val="hlink"/>
                </a:solidFill>
                <a:hlinkClick r:id="rId4"/>
              </a:rPr>
              <a:t>UCLA resources</a:t>
            </a:r>
            <a:endParaRPr dirty="0">
              <a:latin typeface="Arial"/>
              <a:ea typeface="Arial"/>
              <a:cs typeface="Arial"/>
              <a:sym typeface="Arial"/>
            </a:endParaRPr>
          </a:p>
          <a:p>
            <a:pPr marL="800100" lvl="1">
              <a:spcBef>
                <a:spcPts val="560"/>
              </a:spcBef>
              <a:buSzPts val="2800"/>
              <a:buFont typeface="Arial"/>
              <a:buChar char="•"/>
            </a:pPr>
            <a:r>
              <a:rPr lang="en-US" dirty="0">
                <a:solidFill>
                  <a:schemeClr val="hlink"/>
                </a:solidFill>
                <a:hlinkClick r:id="rId5"/>
              </a:rPr>
              <a:t>Parselmouth </a:t>
            </a:r>
            <a:r>
              <a:rPr lang="en-US" dirty="0">
                <a:solidFill>
                  <a:schemeClr val="hlink"/>
                </a:solidFill>
              </a:rPr>
              <a:t>vs. </a:t>
            </a:r>
            <a:r>
              <a:rPr lang="en-US" dirty="0">
                <a:solidFill>
                  <a:schemeClr val="hlink"/>
                </a:solidFill>
                <a:hlinkClick r:id="rId6"/>
              </a:rPr>
              <a:t>Praat Scripting</a:t>
            </a:r>
            <a:endParaRPr lang="en-US" dirty="0">
              <a:solidFill>
                <a:schemeClr val="hlink"/>
              </a:solidFill>
            </a:endParaRPr>
          </a:p>
          <a:p>
            <a:pPr marL="342900">
              <a:spcBef>
                <a:spcPts val="560"/>
              </a:spcBef>
              <a:buSzPts val="2800"/>
            </a:pPr>
            <a:r>
              <a:rPr lang="en-US" dirty="0">
                <a:solidFill>
                  <a:schemeClr val="tx1"/>
                </a:solidFill>
              </a:rPr>
              <a:t>There are more Tasks you can look at in today’s slides…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A1CF-71DC-0686-0891-F8EEC6221F8D}"/>
              </a:ext>
            </a:extLst>
          </p:cNvPr>
          <p:cNvSpPr>
            <a:spLocks noGrp="1"/>
          </p:cNvSpPr>
          <p:nvPr>
            <p:ph type="title"/>
          </p:nvPr>
        </p:nvSpPr>
        <p:spPr/>
        <p:txBody>
          <a:bodyPr/>
          <a:lstStyle/>
          <a:p>
            <a:r>
              <a:rPr lang="en-US" dirty="0"/>
              <a:t>Next Class</a:t>
            </a:r>
          </a:p>
        </p:txBody>
      </p:sp>
      <p:sp>
        <p:nvSpPr>
          <p:cNvPr id="3" name="Text Placeholder 2">
            <a:extLst>
              <a:ext uri="{FF2B5EF4-FFF2-40B4-BE49-F238E27FC236}">
                <a16:creationId xmlns:a16="http://schemas.microsoft.com/office/drawing/2014/main" id="{4F8C1366-737F-DD9D-0CD5-AABAA3A6B2AF}"/>
              </a:ext>
            </a:extLst>
          </p:cNvPr>
          <p:cNvSpPr>
            <a:spLocks noGrp="1"/>
          </p:cNvSpPr>
          <p:nvPr>
            <p:ph type="body" idx="1"/>
          </p:nvPr>
        </p:nvSpPr>
        <p:spPr/>
        <p:txBody>
          <a:bodyPr/>
          <a:lstStyle/>
          <a:p>
            <a:pPr>
              <a:buFont typeface="Arial" panose="020B0604020202020204" pitchFamily="34" charset="0"/>
              <a:buChar char="•"/>
            </a:pPr>
            <a:r>
              <a:rPr lang="en-US" dirty="0"/>
              <a:t>Readings:  </a:t>
            </a:r>
          </a:p>
          <a:p>
            <a:pPr lvl="1">
              <a:buFont typeface="Arial" panose="020B0604020202020204" pitchFamily="34" charset="0"/>
              <a:buChar char="•"/>
            </a:pPr>
            <a:r>
              <a:rPr lang="en-US" dirty="0">
                <a:hlinkClick r:id="rId2"/>
              </a:rPr>
              <a:t>ToBI Conventions</a:t>
            </a:r>
            <a:endParaRPr lang="en-US" dirty="0"/>
          </a:p>
          <a:p>
            <a:pPr lvl="1">
              <a:buFont typeface="Arial" panose="020B0604020202020204" pitchFamily="34" charset="0"/>
              <a:buChar char="•"/>
            </a:pPr>
            <a:r>
              <a:rPr lang="en-US" dirty="0">
                <a:hlinkClick r:id="rId3"/>
              </a:rPr>
              <a:t>AuToBI</a:t>
            </a:r>
            <a:endParaRPr lang="en-US" dirty="0"/>
          </a:p>
          <a:p>
            <a:pPr lvl="1">
              <a:buFont typeface="Arial" panose="020B0604020202020204" pitchFamily="34" charset="0"/>
              <a:buChar char="•"/>
            </a:pPr>
            <a:r>
              <a:rPr lang="en-US" dirty="0">
                <a:hlinkClick r:id="rId4"/>
              </a:rPr>
              <a:t>Prosody and Meaning</a:t>
            </a:r>
            <a:endParaRPr lang="en-US" dirty="0"/>
          </a:p>
          <a:p>
            <a:pPr lvl="1">
              <a:buFont typeface="Arial" panose="020B0604020202020204" pitchFamily="34" charset="0"/>
              <a:buChar char="•"/>
            </a:pPr>
            <a:r>
              <a:rPr lang="en-US" dirty="0">
                <a:hlinkClick r:id="rId5"/>
              </a:rPr>
              <a:t>*Guidelines for ToBI Labeling</a:t>
            </a:r>
            <a:endParaRPr lang="en-US" dirty="0"/>
          </a:p>
          <a:p>
            <a:pPr>
              <a:buFont typeface="Arial" panose="020B0604020202020204" pitchFamily="34" charset="0"/>
              <a:buChar char="•"/>
            </a:pPr>
            <a:r>
              <a:rPr lang="en-US" dirty="0">
                <a:solidFill>
                  <a:srgbClr val="FF0000"/>
                </a:solidFill>
              </a:rPr>
              <a:t>Post 5</a:t>
            </a:r>
            <a:r>
              <a:rPr lang="en-US" dirty="0"/>
              <a:t> on these due next Monday (10/3/22) at 11:59 pm</a:t>
            </a:r>
          </a:p>
          <a:p>
            <a:pPr>
              <a:buFont typeface="Arial" panose="020B0604020202020204" pitchFamily="34" charset="0"/>
              <a:buChar char="•"/>
            </a:pPr>
            <a:r>
              <a:rPr lang="en-US" dirty="0">
                <a:solidFill>
                  <a:srgbClr val="FF0000"/>
                </a:solidFill>
              </a:rPr>
              <a:t>HW 1 assigned</a:t>
            </a:r>
            <a:r>
              <a:rPr lang="en-US" dirty="0"/>
              <a:t>: due 10/11/22 at 4:10 pm</a:t>
            </a:r>
          </a:p>
          <a:p>
            <a:pPr>
              <a:buFont typeface="Arial" panose="020B0604020202020204" pitchFamily="34" charset="0"/>
              <a:buChar char="•"/>
            </a:pPr>
            <a:r>
              <a:rPr lang="en-US" dirty="0"/>
              <a:t>Questions?</a:t>
            </a:r>
          </a:p>
        </p:txBody>
      </p:sp>
      <p:sp>
        <p:nvSpPr>
          <p:cNvPr id="4" name="Slide Number Placeholder 3">
            <a:extLst>
              <a:ext uri="{FF2B5EF4-FFF2-40B4-BE49-F238E27FC236}">
                <a16:creationId xmlns:a16="http://schemas.microsoft.com/office/drawing/2014/main" id="{53E9514F-51AB-3621-D9EC-17FF03675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339974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CF091-725B-2F43-93D2-2A9D34E25B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9" name="Picture 8">
            <a:extLst>
              <a:ext uri="{FF2B5EF4-FFF2-40B4-BE49-F238E27FC236}">
                <a16:creationId xmlns:a16="http://schemas.microsoft.com/office/drawing/2014/main" id="{ADB81A30-416F-304B-8531-22BD2617919E}"/>
              </a:ext>
            </a:extLst>
          </p:cNvPr>
          <p:cNvPicPr>
            <a:picLocks noChangeAspect="1"/>
          </p:cNvPicPr>
          <p:nvPr/>
        </p:nvPicPr>
        <p:blipFill>
          <a:blip r:embed="rId3"/>
          <a:stretch>
            <a:fillRect/>
          </a:stretch>
        </p:blipFill>
        <p:spPr>
          <a:xfrm>
            <a:off x="0" y="895778"/>
            <a:ext cx="9144000" cy="5066444"/>
          </a:xfrm>
          <a:prstGeom prst="rect">
            <a:avLst/>
          </a:prstGeom>
        </p:spPr>
      </p:pic>
    </p:spTree>
    <p:extLst>
      <p:ext uri="{BB962C8B-B14F-4D97-AF65-F5344CB8AC3E}">
        <p14:creationId xmlns:p14="http://schemas.microsoft.com/office/powerpoint/2010/main" val="395441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73C2D-3D12-9C4F-81EC-DA803909B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6" name="Picture 5">
            <a:extLst>
              <a:ext uri="{FF2B5EF4-FFF2-40B4-BE49-F238E27FC236}">
                <a16:creationId xmlns:a16="http://schemas.microsoft.com/office/drawing/2014/main" id="{45ED9107-0ADC-BE41-AF90-418E6948AA1A}"/>
              </a:ext>
            </a:extLst>
          </p:cNvPr>
          <p:cNvPicPr>
            <a:picLocks noChangeAspect="1"/>
          </p:cNvPicPr>
          <p:nvPr/>
        </p:nvPicPr>
        <p:blipFill>
          <a:blip r:embed="rId3"/>
          <a:stretch>
            <a:fillRect/>
          </a:stretch>
        </p:blipFill>
        <p:spPr>
          <a:xfrm>
            <a:off x="737006" y="0"/>
            <a:ext cx="7669987" cy="6858000"/>
          </a:xfrm>
          <a:prstGeom prst="rect">
            <a:avLst/>
          </a:prstGeom>
        </p:spPr>
      </p:pic>
    </p:spTree>
    <p:extLst>
      <p:ext uri="{BB962C8B-B14F-4D97-AF65-F5344CB8AC3E}">
        <p14:creationId xmlns:p14="http://schemas.microsoft.com/office/powerpoint/2010/main" val="153447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408"/>
            <a:ext cx="8229600" cy="5528756"/>
          </a:xfrm>
        </p:spPr>
        <p:txBody>
          <a:bodyPr/>
          <a:lstStyle/>
          <a:p>
            <a:pPr lvl="1"/>
            <a:r>
              <a:rPr lang="en-US" sz="2400" dirty="0"/>
              <a:t>Now select the file in the Objects window and click </a:t>
            </a:r>
            <a:r>
              <a:rPr lang="en-US" sz="2400" dirty="0">
                <a:solidFill>
                  <a:srgbClr val="0070C0"/>
                </a:solidFill>
              </a:rPr>
              <a:t>Save </a:t>
            </a:r>
            <a:r>
              <a:rPr lang="en-US" sz="2400" dirty="0">
                <a:solidFill>
                  <a:schemeClr val="tx1"/>
                </a:solidFill>
              </a:rPr>
              <a:t>at the top left and choose </a:t>
            </a:r>
            <a:r>
              <a:rPr lang="en-US" sz="2400" dirty="0">
                <a:solidFill>
                  <a:srgbClr val="0070C0"/>
                </a:solidFill>
              </a:rPr>
              <a:t>Save as WAV file </a:t>
            </a:r>
            <a:r>
              <a:rPr lang="en-US" sz="2400" dirty="0"/>
              <a:t>and place it where you can find it on your machine</a:t>
            </a:r>
          </a:p>
          <a:p>
            <a:pPr lvl="1"/>
            <a:r>
              <a:rPr lang="en-US" sz="2400" dirty="0"/>
              <a:t>Now select the file and click </a:t>
            </a:r>
            <a:r>
              <a:rPr lang="en-US" sz="2400" dirty="0">
                <a:solidFill>
                  <a:srgbClr val="0070C0"/>
                </a:solidFill>
              </a:rPr>
              <a:t>Remove</a:t>
            </a:r>
            <a:r>
              <a:rPr lang="en-US" sz="2400" dirty="0"/>
              <a:t> from the bottom of the Objects window</a:t>
            </a:r>
          </a:p>
          <a:p>
            <a:pPr lvl="0"/>
            <a:r>
              <a:rPr lang="en-US" dirty="0"/>
              <a:t>Now we’ll see how to open files from </a:t>
            </a:r>
            <a:r>
              <a:rPr lang="en-US" dirty="0">
                <a:solidFill>
                  <a:schemeClr val="tx1"/>
                </a:solidFill>
              </a:rPr>
              <a:t>disk</a:t>
            </a:r>
          </a:p>
          <a:p>
            <a:pPr lvl="1"/>
            <a:r>
              <a:rPr lang="en-US" sz="2400" dirty="0"/>
              <a:t>Select </a:t>
            </a:r>
            <a:r>
              <a:rPr lang="en-US" sz="2400" dirty="0">
                <a:solidFill>
                  <a:srgbClr val="0070C0"/>
                </a:solidFill>
              </a:rPr>
              <a:t>Open </a:t>
            </a:r>
            <a:r>
              <a:rPr lang="en-US" sz="2400" dirty="0">
                <a:solidFill>
                  <a:schemeClr val="tx1"/>
                </a:solidFill>
              </a:rPr>
              <a:t>from the Objects window,</a:t>
            </a:r>
            <a:r>
              <a:rPr lang="en-US" sz="2400" b="1" i="1" dirty="0">
                <a:solidFill>
                  <a:srgbClr val="0070C0"/>
                </a:solidFill>
              </a:rPr>
              <a:t> </a:t>
            </a:r>
            <a:r>
              <a:rPr lang="en-US" sz="2400" dirty="0">
                <a:solidFill>
                  <a:schemeClr val="tx1"/>
                </a:solidFill>
              </a:rPr>
              <a:t>Choose “Read from file” and open </a:t>
            </a:r>
            <a:r>
              <a:rPr lang="en-US" sz="2400" dirty="0">
                <a:solidFill>
                  <a:srgbClr val="00B050"/>
                </a:solidFill>
              </a:rPr>
              <a:t>“&lt;your name&gt;-mama”</a:t>
            </a:r>
            <a:r>
              <a:rPr lang="en-US" sz="2400" dirty="0">
                <a:solidFill>
                  <a:srgbClr val="0070C0"/>
                </a:solidFill>
              </a:rPr>
              <a:t> </a:t>
            </a:r>
            <a:r>
              <a:rPr lang="en-US" sz="2400" dirty="0">
                <a:solidFill>
                  <a:schemeClr val="tx1"/>
                </a:solidFill>
              </a:rPr>
              <a:t>or </a:t>
            </a:r>
            <a:r>
              <a:rPr lang="en-US" sz="2400" dirty="0">
                <a:solidFill>
                  <a:srgbClr val="00B050"/>
                </a:solidFill>
              </a:rPr>
              <a:t>“mama-</a:t>
            </a:r>
            <a:r>
              <a:rPr lang="en-US" sz="2400" dirty="0" err="1">
                <a:solidFill>
                  <a:srgbClr val="00B050"/>
                </a:solidFill>
              </a:rPr>
              <a:t>jh.wav</a:t>
            </a:r>
            <a:r>
              <a:rPr lang="en-US" sz="2400" dirty="0">
                <a:solidFill>
                  <a:srgbClr val="00B050"/>
                </a:solidFill>
              </a:rPr>
              <a:t>” </a:t>
            </a:r>
            <a:r>
              <a:rPr lang="en-US" sz="2400" dirty="0"/>
              <a:t>in </a:t>
            </a:r>
            <a:r>
              <a:rPr lang="en-US" sz="2400" dirty="0" err="1"/>
              <a:t>Praat</a:t>
            </a:r>
            <a:r>
              <a:rPr lang="en-US" sz="2400" dirty="0"/>
              <a:t> again (we’ll just call either file </a:t>
            </a:r>
            <a:r>
              <a:rPr lang="en-US" sz="2400" dirty="0">
                <a:solidFill>
                  <a:srgbClr val="00B050"/>
                </a:solidFill>
              </a:rPr>
              <a:t>mama</a:t>
            </a:r>
            <a:r>
              <a:rPr lang="en-US" sz="2400" dirty="0">
                <a:solidFill>
                  <a:srgbClr val="0070C0"/>
                </a:solidFill>
              </a:rPr>
              <a:t>)</a:t>
            </a:r>
          </a:p>
          <a:p>
            <a:pPr lvl="1"/>
            <a:r>
              <a:rPr lang="en-US" sz="2400" dirty="0">
                <a:solidFill>
                  <a:schemeClr val="tx1"/>
                </a:solidFill>
              </a:rPr>
              <a:t>Select this file in the Objects window and you’ll see many options on the right of the Objects window</a:t>
            </a:r>
          </a:p>
          <a:p>
            <a:pPr lvl="1"/>
            <a:r>
              <a:rPr lang="en-US" sz="2400" dirty="0">
                <a:solidFill>
                  <a:schemeClr val="tx1"/>
                </a:solidFill>
              </a:rPr>
              <a:t>Select</a:t>
            </a:r>
            <a:r>
              <a:rPr lang="en-US" sz="2400" dirty="0">
                <a:solidFill>
                  <a:srgbClr val="FF0000"/>
                </a:solidFill>
              </a:rPr>
              <a:t> </a:t>
            </a:r>
            <a:r>
              <a:rPr lang="en-US" sz="2400" dirty="0">
                <a:solidFill>
                  <a:srgbClr val="0070C0"/>
                </a:solidFill>
              </a:rPr>
              <a:t>View and Edit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a:t>
            </a:fld>
            <a:endParaRPr lang="uk-UA"/>
          </a:p>
        </p:txBody>
      </p:sp>
    </p:spTree>
    <p:extLst>
      <p:ext uri="{BB962C8B-B14F-4D97-AF65-F5344CB8AC3E}">
        <p14:creationId xmlns:p14="http://schemas.microsoft.com/office/powerpoint/2010/main" val="7853279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8068</TotalTime>
  <Words>3120</Words>
  <Application>Microsoft Macintosh PowerPoint</Application>
  <PresentationFormat>Letter Paper (8.5x11 in)</PresentationFormat>
  <Paragraphs>413</Paragraphs>
  <Slides>67</Slides>
  <Notes>52</Notes>
  <HiddenSlides>7</HiddenSlides>
  <MMClips>20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67</vt:i4>
      </vt:variant>
    </vt:vector>
  </HeadingPairs>
  <TitlesOfParts>
    <vt:vector size="69" baseType="lpstr">
      <vt:lpstr>Arial</vt:lpstr>
      <vt:lpstr>Default Design</vt:lpstr>
      <vt:lpstr>Tools for Speech Analysis</vt:lpstr>
      <vt:lpstr>Please note</vt:lpstr>
      <vt:lpstr>A Speech Analysis Tool: Praat</vt:lpstr>
      <vt:lpstr>Today</vt:lpstr>
      <vt:lpstr>PowerPoint Presentation</vt:lpstr>
      <vt:lpstr>How do we Record and Manage Files?</vt:lpstr>
      <vt:lpstr>PowerPoint Presentation</vt:lpstr>
      <vt:lpstr>PowerPoint Presentation</vt:lpstr>
      <vt:lpstr>PowerPoint Presentation</vt:lpstr>
      <vt:lpstr>PowerPoint Presentation</vt:lpstr>
      <vt:lpstr>Display Options from Objects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your Vowels to Formants for English Vowels</vt:lpstr>
      <vt:lpstr>How to Set Praat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vt:lpstr>
      <vt:lpstr>PowerPoint Presentation</vt:lpstr>
      <vt:lpstr>PowerPoint Presentation</vt:lpstr>
      <vt:lpstr>PowerPoint Presentation</vt:lpstr>
      <vt:lpstr>Task 2: Voice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3: Contours</vt:lpstr>
      <vt:lpstr>PowerPoint Presentation</vt:lpstr>
      <vt:lpstr>PowerPoint Presentation</vt:lpstr>
      <vt:lpstr>PowerPoint Presentation</vt:lpstr>
      <vt:lpstr>Task 4: Emotional Speech</vt:lpstr>
      <vt:lpstr>Task 5: Changing the Pitch Contour</vt:lpstr>
      <vt:lpstr>PowerPoint Presentation</vt:lpstr>
      <vt:lpstr>PowerPoint Presentation</vt:lpstr>
      <vt:lpstr>Task 6: Modifying Emotion </vt:lpstr>
      <vt:lpstr>PowerPoint Presentation</vt:lpstr>
      <vt:lpstr>Task 7: Pitch Contour Cloning</vt:lpstr>
      <vt:lpstr>PowerPoint Presentation</vt:lpstr>
      <vt:lpstr>Task 8: Clipping</vt:lpstr>
      <vt:lpstr>PowerPoint Presentation</vt:lpstr>
      <vt:lpstr>Task 9: Formant Analysis </vt:lpstr>
      <vt:lpstr>Task 10: Annotation using Textgrids</vt:lpstr>
      <vt:lpstr>PowerPoint Presentation</vt:lpstr>
      <vt:lpstr>Task 11: Masking</vt:lpstr>
      <vt:lpstr>Scripting</vt:lpstr>
      <vt:lpstr>Sample Praat Script</vt:lpstr>
      <vt:lpstr>Help</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Speech Analysis</dc:title>
  <cp:lastModifiedBy>Julia H</cp:lastModifiedBy>
  <cp:revision>292</cp:revision>
  <cp:lastPrinted>2020-02-09T16:29:02Z</cp:lastPrinted>
  <dcterms:modified xsi:type="dcterms:W3CDTF">2022-09-27T00:46:25Z</dcterms:modified>
</cp:coreProperties>
</file>