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9" r:id="rId5"/>
    <p:sldMasterId id="2147483730" r:id="rId6"/>
    <p:sldMasterId id="2147483731" r:id="rId7"/>
    <p:sldMasterId id="214748373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Lst>
  <p:sldSz cy="5143500" cx="9144000"/>
  <p:notesSz cx="6858000" cy="9144000"/>
  <p:embeddedFontLst>
    <p:embeddedFont>
      <p:font typeface="Roboto"/>
      <p:regular r:id="rId81"/>
      <p:bold r:id="rId82"/>
      <p:italic r:id="rId83"/>
      <p:boldItalic r:id="rId84"/>
    </p:embeddedFont>
    <p:embeddedFont>
      <p:font typeface="Google Sans"/>
      <p:regular r:id="rId85"/>
      <p:bold r:id="rId86"/>
      <p:italic r:id="rId87"/>
      <p:boldItalic r:id="rId88"/>
    </p:embeddedFont>
    <p:embeddedFont>
      <p:font typeface="Google Sans Medium"/>
      <p:regular r:id="rId89"/>
      <p:bold r:id="rId90"/>
      <p:italic r:id="rId91"/>
      <p:boldItalic r:id="rId92"/>
    </p:embeddedFont>
    <p:embeddedFont>
      <p:font typeface="Roboto Light"/>
      <p:regular r:id="rId93"/>
      <p:bold r:id="rId94"/>
      <p:italic r:id="rId95"/>
      <p:boldItalic r:id="rId96"/>
    </p:embeddedFont>
    <p:embeddedFont>
      <p:font typeface="Helvetica Neue Light"/>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0A3E51-2F2E-4C35-8A0A-1DEB3F54CB61}">
  <a:tblStyle styleId="{350A3E51-2F2E-4C35-8A0A-1DEB3F54CB6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FAC722-FEEA-4BEF-980D-5FB3B9F54BE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3590E8D-B651-40BE-9891-C5F573CA82A7}"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0" Type="http://schemas.openxmlformats.org/officeDocument/2006/relationships/font" Target="fonts/HelveticaNeueLight-boldItalic.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RobotoLight-italic.fntdata"/><Relationship Id="rId94" Type="http://schemas.openxmlformats.org/officeDocument/2006/relationships/font" Target="fonts/RobotoLight-bold.fntdata"/><Relationship Id="rId97" Type="http://schemas.openxmlformats.org/officeDocument/2006/relationships/font" Target="fonts/HelveticaNeueLight-regular.fntdata"/><Relationship Id="rId96" Type="http://schemas.openxmlformats.org/officeDocument/2006/relationships/font" Target="fonts/RobotoLight-boldItalic.fntdata"/><Relationship Id="rId11" Type="http://schemas.openxmlformats.org/officeDocument/2006/relationships/slide" Target="slides/slide2.xml"/><Relationship Id="rId99" Type="http://schemas.openxmlformats.org/officeDocument/2006/relationships/font" Target="fonts/HelveticaNeueLight-italic.fntdata"/><Relationship Id="rId10" Type="http://schemas.openxmlformats.org/officeDocument/2006/relationships/slide" Target="slides/slide1.xml"/><Relationship Id="rId98" Type="http://schemas.openxmlformats.org/officeDocument/2006/relationships/font" Target="fonts/HelveticaNeueLight-bold.fntdata"/><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GoogleSansMedium-italic.fntdata"/><Relationship Id="rId90" Type="http://schemas.openxmlformats.org/officeDocument/2006/relationships/font" Target="fonts/GoogleSansMedium-bold.fntdata"/><Relationship Id="rId93" Type="http://schemas.openxmlformats.org/officeDocument/2006/relationships/font" Target="fonts/RobotoLight-regular.fntdata"/><Relationship Id="rId92" Type="http://schemas.openxmlformats.org/officeDocument/2006/relationships/font" Target="fonts/GoogleSansMedium-boldItalic.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font" Target="fonts/Roboto-boldItalic.fntdata"/><Relationship Id="rId83" Type="http://schemas.openxmlformats.org/officeDocument/2006/relationships/font" Target="fonts/Roboto-italic.fntdata"/><Relationship Id="rId86" Type="http://schemas.openxmlformats.org/officeDocument/2006/relationships/font" Target="fonts/GoogleSans-bold.fntdata"/><Relationship Id="rId85" Type="http://schemas.openxmlformats.org/officeDocument/2006/relationships/font" Target="fonts/GoogleSans-regular.fntdata"/><Relationship Id="rId88" Type="http://schemas.openxmlformats.org/officeDocument/2006/relationships/font" Target="fonts/GoogleSans-boldItalic.fntdata"/><Relationship Id="rId87" Type="http://schemas.openxmlformats.org/officeDocument/2006/relationships/font" Target="fonts/GoogleSans-italic.fntdata"/><Relationship Id="rId89" Type="http://schemas.openxmlformats.org/officeDocument/2006/relationships/font" Target="fonts/GoogleSansMedium-regular.fntdata"/><Relationship Id="rId80" Type="http://schemas.openxmlformats.org/officeDocument/2006/relationships/slide" Target="slides/slide71.xml"/><Relationship Id="rId82" Type="http://schemas.openxmlformats.org/officeDocument/2006/relationships/font" Target="fonts/Roboto-bold.fntdata"/><Relationship Id="rId81"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a7cdfe2c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a7cdfe2c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b3fb7561d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b3fb7561d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b70e43fd4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b70e43fd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earliest form of loss was NCE loss.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a:t>
            </a:r>
            <a:endParaRPr/>
          </a:p>
          <a:p>
            <a:pPr indent="0" lvl="0" marL="0" rtl="0" algn="l">
              <a:spcBef>
                <a:spcPts val="0"/>
              </a:spcBef>
              <a:spcAft>
                <a:spcPts val="0"/>
              </a:spcAft>
              <a:buNone/>
            </a:pPr>
            <a:br>
              <a:rPr lang="en"/>
            </a:br>
            <a:r>
              <a:rPr lang="en"/>
              <a:t>Masking and Reconstruction  mainly to prevent the model to learn dummy things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b3fb7561d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b3fb7561d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b3fb7561d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b3fb7561d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b3fb7561d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b3fb7561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7b816c5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07b816c5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a7cdfe2ce5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a7cdfe2ce5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motivation comes from recent developments in augmentation policy search, which has shown great performances on ImageNet. The first of the series is auto augment, where a RL controller search for an optimal augmentation policy. It should be pointed out that this requires an inner loop of evaluation on a small proxy task. Subsequent paper such as Fast Auto augment replaces the RL policy search with a more efficient density matching search. And in the most recent work, Rand Augment, it was found that uniform sampling of strong and diverse augmentations were sufficient to achieve good performance, and this can be achieved without a costly inner evaluation loop. In our work, we draw motivation from Rand Augment in our augmentation policy development.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7cdfe2ce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a7cdfe2ce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my name is Gary Wang and i’m here to present our work. Scada, stochastic, consistent and adversarial data augmentation to improve ASR.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a couple of references here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a7cdfe2ce5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a7cdfe2ce5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motivation for this work comes from recent developments in various areas. These include augmentation policies, consistency measures and virtual adversarial training or VAT. We will briefly go into details of each of these related areas.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a7cdfe2ce5_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a7cdfe2ce5_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a7cdfe2ce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a7cdfe2ce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motivation for this work comes from recent developments in various areas. These include augmentation policies, consistency measures and virtual adversarial training or VAT. We will briefly go into details of each of these related areas.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a7cdfe2ce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a7cdfe2ce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motivation comes from recent developments in augmentation policy search, which has shown great performances on ImageNet. The first of the series is auto augment, where a RL controller search for an optimal augmentation policy. It should be pointed out that this requires an inner loop of evaluation on a small proxy task. Subsequent paper such as Fast Auto augment replaces the RL policy search with a more efficient density matching search. And in the most recent work, Rand Augment, it was found that uniform sampling of strong and diverse augmentations were sufficient to achieve good performance, and this can be achieved without a costly inner evaluation loop. In our work, we draw motivation from Rand Augment in our augmentation policy development.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a7cdfe2ce5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a7cdfe2ce5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motivation for our work is in the area of consistency measures. Consistency measures have shown their importance in recent line of work in semi-supervised and self-</a:t>
            </a:r>
            <a:r>
              <a:rPr lang="en"/>
              <a:t>supervised</a:t>
            </a:r>
            <a:r>
              <a:rPr lang="en"/>
              <a:t> learning. Consistency measure is a broad term defining some sort of loss metric that ensures the model prediction is consistent with different inputs. 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And in the area of semi-supervised learning, such as our previous work on CODA, we successfully applied consistency loss in the form of KL divergence on model predictions which allowed us to effectively train ASR models on both TTS synthesized and real speech, despite vast differences in their realizations.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a7cdfe2ce5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a7cdfe2ce5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third motivation comes from recent work in semi-supervised learning that employed a form of model regularization called Virtual adversarial training, or VAT. VAT is a form of model regularization that applies adversarial noise to the model input. Unlike other regularization methods such as L1 / L2 and dropout, which applies regularization either in the loss term or model architecture, VAT applies regularization by modifying the model input directly. In essence, VAT tries to achieve what’s called local distributional smoothing. This simply means that the model predictions should be smooth in local regions near the model input. By achieving local distributional smoothing, we can hope that the model would not be sensitive to small </a:t>
            </a:r>
            <a:r>
              <a:rPr lang="en"/>
              <a:t>perturbations</a:t>
            </a:r>
            <a:r>
              <a:rPr lang="en"/>
              <a:t> in the inputs.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a7cdfe2ce5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a7cdfe2ce5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training, given each melspectrogram, we apply our stacking randAugment policies two times to obtain two distinct augmented version of the input, which are then passed through the model. We can then enforce some consistency measures on the model predictions of these two inputs. Specifically, we investigated encoder consistency, where we apply L2 loss on the model’s encoder ouptuts. We also investigated using model decoder consistency, where we compute the Jensen Shannon Divergence on the Model decoder outputs, or logits. The formulation is shown Jensen Shannon Divergence is shown here.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a7cdfe2ce5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a7cdfe2ce5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 we briefly cover how VAT is applied to ASR. </a:t>
            </a:r>
            <a:r>
              <a:rPr lang="en">
                <a:solidFill>
                  <a:schemeClr val="dk1"/>
                </a:solidFill>
              </a:rPr>
              <a:t>Initially we have the regular ASR training pipeline, where given melspectrogram features, we pass that through our ASR model, which computes logits and subsequent cross entropy loss. The first step of VAT is to compute the adversarial noise, we do this by first adding small random noise to the input mespectrogram, passing this through our model to obtain noise logits. We can then compute the KL between noised logits and original logits, and use the gradient of this KL loss with respect to the input melspectrogram as the noise direction, scaled by some norm. This gradient directed and scaled noise is our adversarial noise.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a7cdfe2ce5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a7cdfe2ce5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In step 2 of VAT, we add this computed adversarial noise to our melspectrogram, and again obtain noise logits from our model. Now we’d like the model to be robust to this adversarial noise, so we add the KL loss term force the noised logits and original logits to be similar. This is the two step VAT process.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a7cdfe2ce5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a7cdfe2ce5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we show that data augmentation policies can be combined with consistency measures and model regularization method such as VAT to provide gains for ASR, especially for noisier speech. We were able to achieve significant gains on the Librispeech task, with our model trained on Librispeech 460 hours clean getting close to performance of a system trained on Librispeech 960 Hours with these techniques.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57b66588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57b66588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rPr>
              <a:t>'IMPROVING SPEECH RECOGNITION USING CONSISTENT PREDICTIONS ON SYNTHESIZED SPEECH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73b1d0da91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73b1d0da91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motivation for our work comes from two main ideas. In the first case, recent advances in text to speech, or TTS, has shown that synthesized speech is getting closer and closer to human speech. At the same time, it’s been shown that neural network based ASR models can generally be improved with the addition of more training data.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73b1d0da91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73b1d0da91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of course, is easier said than done. There are a few problems in directly applying TTS synthesized data into ASR training, and we outline some of them here. The main issue is that TTS exhibits much less variation than real speech. This ranges from speaker diversity, noise diversity, pronunciation diversity, etc etc. Also, TTS synthesized speech contains minimal to no speech disfluencies, which is very different than in the wild ASR data. Lastly, the question of selecting what text to synthesize, aka lexical diversity, remains an open question.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70e43f5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b70e43f5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motivation for this work comes from recent developments in various areas. These include augmentation policies, consistency measures and virtual adversarial training or VAT. We will briefly go into details of each of these related areas.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73b1d0da91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73b1d0da91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work takes inspiration from recent developments in semi-supervised learning, specifically unsupervised data augmentation, or UDA. The UDA set up is shown in the diagram here. We can see regular supervised loss on the left. The right of the diagram shows how unlabelled data is being used. Specifically, unlabelled data X is passed through various different augmentations to generate X hat. Both X and X hat are then passed through the model M to generate their respective model predictions. An unsupervised consistency loss is then applied to these model predictions to ensure that the augmented model predictions are consistent with predictions with no augmentation. Most if not all recent semi supervised work employ some form of consistency loss on unlabelled data. For our work, we adapt this consistency loss to work in the supervised training regime with TTS as data augmentation.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73b1d0da91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73b1d0da91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show our consistency based supervised training with TTS augmentation. The diagram on the left shows the general model flow. The left arrow represents the regular ASR forward propagation with ground truth speech resulting in ground truth model predictions. The right arrow represents a two stage process. Firstly, ground-truth transcripts are fed to the TTS to synthesize TTS utterances in the form of melspectrogram. This synthesized speech is then passed through our ASR system in a second forward propagation to obtain TTS model predictions. A consistency loss is then applied on these two model predictions. The right shows the 3 losses contributing to our overall training objective, regular asr loss, TTS loss, and finally the consistency loss.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73b1d0da91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73b1d0da91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our work, consistency loss is applied on ASR prediction between real speech and TTS synthesized speech. A point to note is that since attention models are trained with teacher forcing in supervised training setup, the consistency loss term is calculated on aligned output predictions, and not on aligned input frames. The diagram shows the different model logits between real speech and synthesized speech. We then apply KL divergence to enforce posterior matching between real and synthesized model output distributions.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73b1d0da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73b1d0da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compare our set up to related work, specifically the work on Speech Chain. In Speech Chain, ASR and TTS models are jointly trained, and updated with a back translation style cycle consistency loss. Given ground-truth speech, Speech Chain applies ASR decoding to get a hypothesis, and these hypotheses are fed back to the TTS to synthesize audio. A consistency loss is then applied on the synthesized audio and original ground-truth audio. A similar chain in the reverse direction is applied to ground-truth text, where a TTS first synthesizes audio from these texts, then an ASR produces hypotheses from these synthesized speech, and a consistency loss is applied on the ground truth and hypothesis text. Our work can be viewed as a variant of Speech Chain where only half the chain is used.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73c7aef54a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73c7aef54a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Lastly we examine how TTS augmentation works in the semi-supervised ASR training domain. We apply TTS augmentation with consistency loss to the ASR model trained on Libirspeech clean 460 hours, supplemented with TTS synthesized speech from train other 500 Hrs texts only. We can see that TTS augmentation with consistency gets us to within 0.1 percent word error rate of a baseline system trained on the entire 960 Hr data. This means we can achieve similar performance with around half the amount of speech data.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73b1d0da9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73b1d0da9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Note, we also find improvement to the 960 comparison by using tts augmentaiton.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11e3776c60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11e3776c60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Note, we also find improvement to the 960 comparison by using tts augmentaiton.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07be98791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107be98791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my name is Gary Wang and i’m here to present our work. Scada, stochastic, consistent and adversarial data augmentation to improve ASR.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a couple of references here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10884c1af80_6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10884c1af80_6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this work, we try to learn joint text and speech representation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Improvement over speech-only across diff domain, lang and data amount</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0884c1af80_6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0884c1af80_6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coming into details, there are two parts of related works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1e3776c60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1e3776c60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motivation for this work comes from recent developments in various areas. These include augmentation policies, consistency measures and virtual adversarial training or VAT. We will briefly go into details of each of these related areas.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0884c1af80_6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0884c1af80_6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some efforts to use text data to improve speech recognition perf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0884c1af80_6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0884c1af80_6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0884c1af80_6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0884c1af80_6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rgbClr val="4285F4"/>
                </a:solidFill>
              </a:rPr>
              <a:t>Framework</a:t>
            </a:r>
            <a:endParaRPr sz="900">
              <a:solidFill>
                <a:srgbClr val="4285F4"/>
              </a:solidFill>
            </a:endParaRPr>
          </a:p>
          <a:p>
            <a:pPr indent="0" lvl="0" marL="0" rtl="0" algn="l">
              <a:spcBef>
                <a:spcPts val="0"/>
              </a:spcBef>
              <a:spcAft>
                <a:spcPts val="0"/>
              </a:spcAft>
              <a:buClr>
                <a:schemeClr val="dk1"/>
              </a:buClr>
              <a:buSzPts val="1100"/>
              <a:buFont typeface="Arial"/>
              <a:buNone/>
            </a:pPr>
            <a:r>
              <a:rPr lang="en" sz="900">
                <a:solidFill>
                  <a:srgbClr val="4285F4"/>
                </a:solidFill>
              </a:rPr>
              <a:t>For untranscribed </a:t>
            </a:r>
            <a:r>
              <a:rPr lang="en" sz="900">
                <a:solidFill>
                  <a:srgbClr val="4285F4"/>
                </a:solidFill>
              </a:rPr>
              <a:t>speech</a:t>
            </a:r>
            <a:r>
              <a:rPr lang="en" sz="900">
                <a:solidFill>
                  <a:srgbClr val="4285F4"/>
                </a:solidFill>
              </a:rPr>
              <a:t>; for text we</a:t>
            </a:r>
            <a:endParaRPr sz="900">
              <a:solidFill>
                <a:srgbClr val="4285F4"/>
              </a:solidFill>
            </a:endParaRPr>
          </a:p>
          <a:p>
            <a:pPr indent="0" lvl="0" marL="0" rtl="0" algn="l">
              <a:spcBef>
                <a:spcPts val="0"/>
              </a:spcBef>
              <a:spcAft>
                <a:spcPts val="0"/>
              </a:spcAft>
              <a:buClr>
                <a:schemeClr val="dk1"/>
              </a:buClr>
              <a:buSzPts val="1100"/>
              <a:buFont typeface="Arial"/>
              <a:buNone/>
            </a:pPr>
            <a:r>
              <a:rPr lang="en" sz="900">
                <a:solidFill>
                  <a:srgbClr val="4285F4"/>
                </a:solidFill>
              </a:rPr>
              <a:t>W</a:t>
            </a:r>
            <a:r>
              <a:rPr lang="en" sz="900">
                <a:solidFill>
                  <a:schemeClr val="dk1"/>
                </a:solidFill>
              </a:rPr>
              <a:t>e introduce two decoder losses here</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to better capture linguistics.</a:t>
            </a:r>
            <a:endParaRPr sz="900">
              <a:solidFill>
                <a:schemeClr val="dk1"/>
              </a:solidFill>
            </a:endParaRPr>
          </a:p>
          <a:p>
            <a:pPr indent="0" lvl="0" marL="0" rtl="0" algn="l">
              <a:spcBef>
                <a:spcPts val="0"/>
              </a:spcBef>
              <a:spcAft>
                <a:spcPts val="0"/>
              </a:spcAft>
              <a:buClr>
                <a:srgbClr val="4285F4"/>
              </a:buClr>
              <a:buSzPts val="1100"/>
              <a:buFont typeface="Arial"/>
              <a:buNone/>
            </a:pPr>
            <a:r>
              <a:rPr lang="en" sz="900">
                <a:solidFill>
                  <a:srgbClr val="4285F4"/>
                </a:solidFill>
              </a:rPr>
              <a:t>These losses are available because we use unspoken text. So we have labels for the TTS audio.</a:t>
            </a:r>
            <a:endParaRPr sz="900">
              <a:solidFill>
                <a:srgbClr val="4285F4"/>
              </a:solidFill>
            </a:endParaRPr>
          </a:p>
          <a:p>
            <a:pPr indent="0" lvl="0" marL="0" rtl="0" algn="l">
              <a:spcBef>
                <a:spcPts val="0"/>
              </a:spcBef>
              <a:spcAft>
                <a:spcPts val="0"/>
              </a:spcAft>
              <a:buClr>
                <a:srgbClr val="4285F4"/>
              </a:buClr>
              <a:buSzPts val="1100"/>
              <a:buFont typeface="Arial"/>
              <a:buNone/>
            </a:pPr>
            <a:r>
              <a:rPr lang="en" sz="900">
                <a:solidFill>
                  <a:srgbClr val="4285F4"/>
                </a:solidFill>
              </a:rPr>
              <a:t>The other benefit: use these losses to make sure the representation learnt from text work well in the downstream ASR task</a:t>
            </a:r>
            <a:endParaRPr sz="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0884c1af80_6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0884c1af80_6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to further encouraging effective generalization from synthetic to real speech</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0884c1af80_6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10884c1af80_6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Dff domain, lang</a:t>
            </a:r>
            <a:endParaRPr/>
          </a:p>
          <a:p>
            <a:pPr indent="0" lvl="0" marL="0" rtl="0" algn="l">
              <a:spcBef>
                <a:spcPts val="0"/>
              </a:spcBef>
              <a:spcAft>
                <a:spcPts val="0"/>
              </a:spcAft>
              <a:buNone/>
            </a:pPr>
            <a:r>
              <a:rPr lang="en"/>
              <a:t>We will also show this pretrain method is even effective in a very large scale supervised dataset </a:t>
            </a:r>
            <a:endParaRPr/>
          </a:p>
          <a:p>
            <a:pPr indent="0" lvl="0" marL="0" rtl="0" algn="l">
              <a:spcBef>
                <a:spcPts val="0"/>
              </a:spcBef>
              <a:spcAft>
                <a:spcPts val="0"/>
              </a:spcAft>
              <a:buNone/>
            </a:pPr>
            <a:r>
              <a:rPr lang="en"/>
              <a:t>We also compare it to lm shallow fusion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0884c1af80_6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0884c1af80_6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conditions w/ w/o lm; first on w/o lm</a:t>
            </a:r>
            <a:endParaRPr/>
          </a:p>
          <a:p>
            <a:pPr indent="0" lvl="0" marL="0" rtl="0" algn="l">
              <a:spcBef>
                <a:spcPts val="0"/>
              </a:spcBef>
              <a:spcAft>
                <a:spcPts val="0"/>
              </a:spcAft>
              <a:buNone/>
            </a:pPr>
            <a:r>
              <a:rPr lang="en"/>
              <a:t>We apply tech on stoa w2v2 conformer. If you look at the green and the blue boxes, consistent ~10 % on two model sizes</a:t>
            </a:r>
            <a:endParaRPr/>
          </a:p>
          <a:p>
            <a:pPr indent="0" lvl="0" marL="0" rtl="0" algn="l">
              <a:spcBef>
                <a:spcPts val="0"/>
              </a:spcBef>
              <a:spcAft>
                <a:spcPts val="0"/>
              </a:spcAft>
              <a:buNone/>
            </a:pPr>
            <a:r>
              <a:rPr lang="en"/>
              <a:t>This comes from using 40M LS text data through tts4pretrain.</a:t>
            </a:r>
            <a:endParaRPr/>
          </a:p>
          <a:p>
            <a:pPr indent="0" lvl="0" marL="0" rtl="0" algn="l">
              <a:spcBef>
                <a:spcPts val="0"/>
              </a:spcBef>
              <a:spcAft>
                <a:spcPts val="0"/>
              </a:spcAft>
              <a:buNone/>
            </a:pPr>
            <a:r>
              <a:rPr lang="en"/>
              <a:t>The gain retains after LM fusion.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10884c1af80_6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10884c1af80_6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0884c1af80_6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0884c1af80_6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on internal VS data with 1000 hrs transcribed </a:t>
            </a:r>
            <a:r>
              <a:rPr lang="en"/>
              <a:t>speech</a:t>
            </a:r>
            <a:r>
              <a:rPr lang="en"/>
              <a:t> similar to LS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0884c1af80_6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10884c1af80_6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setup is internal VS on a indic lang mr which has 16X more supervised data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0884c1af80_6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0884c1af80_6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setup is internal VS on a indic lang mr which has 16X more supervised data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a7cdfe2ce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a7cdfe2ce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motivation for this work comes from recent developments in various areas. These include augmentation policies, consistency measures and virtual adversarial training or VAT. We will briefly go into details of each of these related areas.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0884c1af80_6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0884c1af80_6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figure further shows the performance of diff amounts of audio and comparing with and w/o tts4pretrain</a:t>
            </a:r>
            <a:endParaRPr/>
          </a:p>
          <a:p>
            <a:pPr indent="0" lvl="0" marL="0" rtl="0" algn="l">
              <a:spcBef>
                <a:spcPts val="0"/>
              </a:spcBef>
              <a:spcAft>
                <a:spcPts val="0"/>
              </a:spcAft>
              <a:buNone/>
            </a:pPr>
            <a:r>
              <a:rPr lang="en"/>
              <a:t>Again with tts4pretrain, the perf can catch up 10X more unsup audio</a:t>
            </a:r>
            <a:endParaRPr/>
          </a:p>
          <a:p>
            <a:pPr indent="0" lvl="0" marL="0" rtl="0" algn="l">
              <a:spcBef>
                <a:spcPts val="0"/>
              </a:spcBef>
              <a:spcAft>
                <a:spcPts val="0"/>
              </a:spcAft>
              <a:buNone/>
            </a:pPr>
            <a:r>
              <a:rPr lang="en"/>
              <a:t>That means </a:t>
            </a:r>
            <a:r>
              <a:rPr lang="en"/>
              <a:t>TTS4Pretrain</a:t>
            </a:r>
            <a:r>
              <a:rPr lang="en"/>
              <a:t> can be applied on langs with different scales of data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0884c1af80_6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0884c1af80_6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11e3776c6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11e3776c6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 relationship?</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1e3776c60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1e3776c60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rgbClr val="4285F4"/>
                </a:solidFill>
              </a:rPr>
              <a:t>Framework</a:t>
            </a:r>
            <a:endParaRPr sz="900">
              <a:solidFill>
                <a:srgbClr val="4285F4"/>
              </a:solidFill>
            </a:endParaRPr>
          </a:p>
          <a:p>
            <a:pPr indent="0" lvl="0" marL="0" rtl="0" algn="l">
              <a:spcBef>
                <a:spcPts val="0"/>
              </a:spcBef>
              <a:spcAft>
                <a:spcPts val="0"/>
              </a:spcAft>
              <a:buClr>
                <a:schemeClr val="dk1"/>
              </a:buClr>
              <a:buSzPts val="1100"/>
              <a:buFont typeface="Arial"/>
              <a:buNone/>
            </a:pPr>
            <a:r>
              <a:rPr lang="en" sz="900">
                <a:solidFill>
                  <a:srgbClr val="4285F4"/>
                </a:solidFill>
              </a:rPr>
              <a:t>For untranscribed speech; for text we</a:t>
            </a:r>
            <a:endParaRPr sz="900">
              <a:solidFill>
                <a:srgbClr val="4285F4"/>
              </a:solidFill>
            </a:endParaRPr>
          </a:p>
          <a:p>
            <a:pPr indent="0" lvl="0" marL="0" rtl="0" algn="l">
              <a:spcBef>
                <a:spcPts val="0"/>
              </a:spcBef>
              <a:spcAft>
                <a:spcPts val="0"/>
              </a:spcAft>
              <a:buClr>
                <a:schemeClr val="dk1"/>
              </a:buClr>
              <a:buSzPts val="1100"/>
              <a:buFont typeface="Arial"/>
              <a:buNone/>
            </a:pPr>
            <a:r>
              <a:rPr lang="en" sz="900">
                <a:solidFill>
                  <a:srgbClr val="4285F4"/>
                </a:solidFill>
              </a:rPr>
              <a:t>W</a:t>
            </a:r>
            <a:r>
              <a:rPr lang="en" sz="900">
                <a:solidFill>
                  <a:schemeClr val="dk1"/>
                </a:solidFill>
              </a:rPr>
              <a:t>e introduce two decoder losses here</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to better capture linguistics.</a:t>
            </a:r>
            <a:endParaRPr sz="900">
              <a:solidFill>
                <a:schemeClr val="dk1"/>
              </a:solidFill>
            </a:endParaRPr>
          </a:p>
          <a:p>
            <a:pPr indent="0" lvl="0" marL="0" rtl="0" algn="l">
              <a:spcBef>
                <a:spcPts val="0"/>
              </a:spcBef>
              <a:spcAft>
                <a:spcPts val="0"/>
              </a:spcAft>
              <a:buClr>
                <a:srgbClr val="4285F4"/>
              </a:buClr>
              <a:buSzPts val="1100"/>
              <a:buFont typeface="Arial"/>
              <a:buNone/>
            </a:pPr>
            <a:r>
              <a:rPr lang="en" sz="900">
                <a:solidFill>
                  <a:srgbClr val="4285F4"/>
                </a:solidFill>
              </a:rPr>
              <a:t>These losses are available because we use unspoken text. So we have labels for the TTS audio.</a:t>
            </a:r>
            <a:endParaRPr sz="900">
              <a:solidFill>
                <a:srgbClr val="4285F4"/>
              </a:solidFill>
            </a:endParaRPr>
          </a:p>
          <a:p>
            <a:pPr indent="0" lvl="0" marL="0" rtl="0" algn="l">
              <a:spcBef>
                <a:spcPts val="0"/>
              </a:spcBef>
              <a:spcAft>
                <a:spcPts val="0"/>
              </a:spcAft>
              <a:buClr>
                <a:srgbClr val="4285F4"/>
              </a:buClr>
              <a:buSzPts val="1100"/>
              <a:buFont typeface="Arial"/>
              <a:buNone/>
            </a:pPr>
            <a:r>
              <a:rPr lang="en" sz="900">
                <a:solidFill>
                  <a:srgbClr val="4285F4"/>
                </a:solidFill>
              </a:rPr>
              <a:t>The other benefit: use these losses to make sure the representation learnt from text work well in the downstream ASR task</a:t>
            </a:r>
            <a:endParaRPr sz="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1e3776c606_2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1e3776c606_2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baseline pretrains the encoder using wav2vec 2.0 on Libri-Light and finetunes the model using all SpeechStew corpora.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Tts4pretrain 2.0 uses supervised SpeechStew corpora in pretrain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Moreover, comparing tts4pretrain 2.0 in the matched finetune setting (Row 3) with the supervised SpeechStew baseline: reduce 90% of the data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1e3776c606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1e3776c606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Consistency is </a:t>
            </a:r>
            <a:r>
              <a:rPr lang="en"/>
              <a:t>enforced</a:t>
            </a:r>
            <a:r>
              <a:rPr lang="en"/>
              <a:t> on real and TTSed audios, or two augmentations</a:t>
            </a:r>
            <a:endParaRPr/>
          </a:p>
          <a:p>
            <a:pPr indent="0" lvl="0" marL="0" rtl="0" algn="l">
              <a:spcBef>
                <a:spcPts val="0"/>
              </a:spcBef>
              <a:spcAft>
                <a:spcPts val="0"/>
              </a:spcAft>
              <a:buNone/>
            </a:pPr>
            <a:r>
              <a:rPr lang="en"/>
              <a:t>This is done by getting positive and negative examples of a contrastive loss from a pair of encoder outputs on real and TTSed audios.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11e3776c606_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11e3776c606_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transcribed data, we have real audio and TTSed audios. get enc repr from the two</a:t>
            </a:r>
            <a:endParaRPr/>
          </a:p>
          <a:p>
            <a:pPr indent="0" lvl="0" marL="0" rtl="0" algn="l">
              <a:spcBef>
                <a:spcPts val="0"/>
              </a:spcBef>
              <a:spcAft>
                <a:spcPts val="0"/>
              </a:spcAft>
              <a:buNone/>
            </a:pPr>
            <a:r>
              <a:rPr lang="en"/>
              <a:t>Try to attract the two repr while </a:t>
            </a:r>
            <a:r>
              <a:rPr lang="en"/>
              <a:t>repelling</a:t>
            </a:r>
            <a:r>
              <a:rPr lang="en"/>
              <a:t> them from other utterances</a:t>
            </a:r>
            <a:endParaRPr/>
          </a:p>
          <a:p>
            <a:pPr indent="0" lvl="0" marL="0" rtl="0" algn="l">
              <a:spcBef>
                <a:spcPts val="0"/>
              </a:spcBef>
              <a:spcAft>
                <a:spcPts val="0"/>
              </a:spcAft>
              <a:buNone/>
            </a:pPr>
            <a:r>
              <a:rPr lang="en"/>
              <a:t>This method can be extended to different granularities </a:t>
            </a:r>
            <a:endParaRPr/>
          </a:p>
          <a:p>
            <a:pPr indent="0" lvl="0" marL="0" rtl="0" algn="l">
              <a:spcBef>
                <a:spcPts val="0"/>
              </a:spcBef>
              <a:spcAft>
                <a:spcPts val="0"/>
              </a:spcAft>
              <a:buNone/>
            </a:pPr>
            <a:r>
              <a:rPr lang="en"/>
              <a:t>Can be extended to unsupervised data.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1e3776c606_7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1e3776c606_7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Mismatch between pretrain and finetune causes less improvement</a:t>
            </a:r>
            <a:endParaRPr/>
          </a:p>
          <a:p>
            <a:pPr indent="0" lvl="0" marL="0" rtl="0" algn="l">
              <a:spcBef>
                <a:spcPts val="0"/>
              </a:spcBef>
              <a:spcAft>
                <a:spcPts val="0"/>
              </a:spcAft>
              <a:buNone/>
            </a:pPr>
            <a:r>
              <a:rPr lang="en"/>
              <a:t>tts4pretrain 2.0 is able to </a:t>
            </a:r>
            <a:r>
              <a:rPr lang="en"/>
              <a:t>reduce </a:t>
            </a:r>
            <a:r>
              <a:rPr lang="en"/>
              <a:t>this problem. </a:t>
            </a:r>
            <a:endParaRPr/>
          </a:p>
          <a:p>
            <a:pPr indent="0" lvl="0" marL="0" rtl="0" algn="l">
              <a:spcBef>
                <a:spcPts val="0"/>
              </a:spcBef>
              <a:spcAft>
                <a:spcPts val="0"/>
              </a:spcAft>
              <a:buNone/>
            </a:pPr>
            <a:r>
              <a:rPr lang="en"/>
              <a:t>This result also outperforms SpeechStew that uses more supervised data</a:t>
            </a:r>
            <a:endParaRPr/>
          </a:p>
          <a:p>
            <a:pPr indent="0" lvl="0" marL="0" rtl="0" algn="l">
              <a:spcBef>
                <a:spcPts val="0"/>
              </a:spcBef>
              <a:spcAft>
                <a:spcPts val="0"/>
              </a:spcAft>
              <a:buNone/>
            </a:pPr>
            <a:r>
              <a:rPr lang="en"/>
              <a:t>Enc consist has additive values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11e3776c606_7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11e3776c606_7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1e3776c606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1e3776c606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suggests  either  of  these  can  be  agood metric to monitor pretraining for early stopping. Moreover, wehave used the divergence between RNNT loss on real and synthe-sized speech to identify overfitting to synthetic data. This can be anindicator of a lack of generalization from synthetic to real speech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1e3776c606_2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1e3776c606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a7cdfe2d2d_6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a7cdfe2d2d_6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coming into details, a question here is why don’t we use all the text?</a:t>
            </a:r>
            <a:endParaRPr/>
          </a:p>
          <a:p>
            <a:pPr indent="0" lvl="0" marL="0" rtl="0" algn="l">
              <a:spcBef>
                <a:spcPts val="0"/>
              </a:spcBef>
              <a:spcAft>
                <a:spcPts val="0"/>
              </a:spcAft>
              <a:buNone/>
            </a:pPr>
            <a:r>
              <a:rPr lang="en"/>
              <a:t>Usually text data is much larger than speech data. The </a:t>
            </a:r>
            <a:r>
              <a:rPr lang="en"/>
              <a:t>traditional</a:t>
            </a:r>
            <a:r>
              <a:rPr lang="en"/>
              <a:t> hybrid ASR is </a:t>
            </a:r>
            <a:r>
              <a:rPr lang="en"/>
              <a:t>possible</a:t>
            </a:r>
            <a:r>
              <a:rPr lang="en"/>
              <a:t> to integrate all these text data by a separate language modeling stage. However, the different cost of TTS4ASR makes it impossible to blendly use all the text.</a:t>
            </a:r>
            <a:endParaRPr/>
          </a:p>
          <a:p>
            <a:pPr indent="0" lvl="0" marL="0" rtl="0" algn="l">
              <a:spcBef>
                <a:spcPts val="0"/>
              </a:spcBef>
              <a:spcAft>
                <a:spcPts val="0"/>
              </a:spcAft>
              <a:buNone/>
            </a:pPr>
            <a:r>
              <a:rPr lang="en"/>
              <a:t>The cost comes from both computation and memory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As an example of the different memory consumption between speech and text</a:t>
            </a:r>
            <a:r>
              <a:rPr lang="en"/>
              <a:t>, 16KHz 960-hour Librispeech corpus takes 100GB</a:t>
            </a:r>
            <a:endParaRPr/>
          </a:p>
          <a:p>
            <a:pPr indent="0" lvl="0" marL="0" rtl="0" algn="l">
              <a:spcBef>
                <a:spcPts val="0"/>
              </a:spcBef>
              <a:spcAft>
                <a:spcPts val="0"/>
              </a:spcAft>
              <a:buNone/>
            </a:pPr>
            <a:r>
              <a:rPr lang="en"/>
              <a:t>while its ASCII transcription only takes 100MB.</a:t>
            </a:r>
            <a:endParaRPr/>
          </a:p>
          <a:p>
            <a:pPr indent="0" lvl="0" marL="0" rtl="0" algn="l">
              <a:spcBef>
                <a:spcPts val="0"/>
              </a:spcBef>
              <a:spcAft>
                <a:spcPts val="0"/>
              </a:spcAft>
              <a:buNone/>
            </a:pPr>
            <a:r>
              <a:rPr lang="en"/>
              <a:t>Not to say, the computation of the E2E TTS and ASR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one of our typical setup, we can only afford to use ~1% of the available text data to do TTS4ASR</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a7cdfe2d2d_6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a7cdfe2d2d_6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selection is to </a:t>
            </a:r>
            <a:r>
              <a:rPr lang="en"/>
              <a:t>match the desired ASR domain or application. </a:t>
            </a:r>
            <a:endParaRPr/>
          </a:p>
          <a:p>
            <a:pPr indent="0" lvl="0" marL="0" rtl="0" algn="l">
              <a:spcBef>
                <a:spcPts val="0"/>
              </a:spcBef>
              <a:spcAft>
                <a:spcPts val="0"/>
              </a:spcAft>
              <a:buNone/>
            </a:pPr>
            <a:r>
              <a:rPr lang="en"/>
              <a:t>E.g. music domain is what we want</a:t>
            </a:r>
            <a:endParaRPr/>
          </a:p>
          <a:p>
            <a:pPr indent="0" lvl="0" marL="0" rtl="0" algn="l">
              <a:spcBef>
                <a:spcPts val="0"/>
              </a:spcBef>
              <a:spcAft>
                <a:spcPts val="0"/>
              </a:spcAft>
              <a:buNone/>
            </a:pPr>
            <a:r>
              <a:rPr lang="en"/>
              <a:t>For each utt, we evaluate the prob diff between the target domain LM and a background LM. e.g. the first utt should get much higher prob in the first LM than the second, so we select it</a:t>
            </a:r>
            <a:endParaRPr/>
          </a:p>
          <a:p>
            <a:pPr indent="0" lvl="0" marL="0" rtl="0" algn="l">
              <a:spcBef>
                <a:spcPts val="0"/>
              </a:spcBef>
              <a:spcAft>
                <a:spcPts val="0"/>
              </a:spcAft>
              <a:buNone/>
            </a:pPr>
            <a:r>
              <a:rPr lang="en"/>
              <a:t>Correspondingly</a:t>
            </a:r>
            <a:r>
              <a:rPr lang="en"/>
              <a:t> we wont select the second one..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a7cdfe2d2d_6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a7cdfe2d2d_6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the example, the selection is based on </a:t>
            </a:r>
            <a:r>
              <a:rPr lang="en">
                <a:solidFill>
                  <a:schemeClr val="dk1"/>
                </a:solidFill>
              </a:rPr>
              <a:t>the difference between two LMs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further normalize the prob by</a:t>
            </a:r>
            <a:r>
              <a:rPr lang="en">
                <a:solidFill>
                  <a:schemeClr val="dk1"/>
                </a:solidFill>
              </a:rPr>
              <a:t> the number of words to eliminate any length bias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practice, we use the available paired data to train.. as the 1st…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By this way, we can select text close to the paired data we want</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a7cdfe2d2d_6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a7cdfe2d2d_6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investigate the linguistic diversity learnt from different amount of the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we add data selection to use even larger dataset</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107be98791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107be98791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weight these samples differently</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a7cdfe2ce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a7cdfe2ce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motivation comes from recent developments in augmentation policy search, which has shown great performances on ImageNet. The first of the series is auto augment, where a RL controller search for an optimal augmentation policy. It should be pointed out that this requires an inner loop of evaluation on a small proxy task. Subsequent paper such as Fast Auto augment replaces the RL policy search with a more efficient density matching search. And in the most recent work, Rand Augment, it was found that uniform sampling of strong and diverse augmentations were sufficient to achieve good performance, and this can be achieved without a costly inner evaluation loop. In our work, we draw motivation from Rand Augment in our augmentation policy development.</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a7cdfe2ce5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a7cdfe2ce5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b70e43fd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b70e43fd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107be98791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107be98791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73b1d0da91_0_10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g73b1d0da91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1e3776c606_2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1e3776c606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1e3776c606_2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1e3776c606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Noisy Student Training on top of w2v2 gets to 1.4/2.6 - hubert 1.8/2.9 after rescoring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some ablation study to show the importance of Phone and WPM CTC losses</a:t>
            </a:r>
            <a:endParaRPr/>
          </a:p>
          <a:p>
            <a:pPr indent="0" lvl="0" marL="0" rtl="0" algn="l">
              <a:spcBef>
                <a:spcPts val="0"/>
              </a:spcBef>
              <a:spcAft>
                <a:spcPts val="0"/>
              </a:spcAft>
              <a:buNone/>
            </a:pPr>
            <a:r>
              <a:rPr lang="en"/>
              <a:t>Very strong baseline on 1000hrs</a:t>
            </a:r>
            <a:endParaRPr/>
          </a:p>
          <a:p>
            <a:pPr indent="0" lvl="0" marL="0" rtl="0" algn="l">
              <a:spcBef>
                <a:spcPts val="0"/>
              </a:spcBef>
              <a:spcAft>
                <a:spcPts val="0"/>
              </a:spcAft>
              <a:buNone/>
            </a:pPr>
            <a:r>
              <a:rPr lang="en"/>
              <a:t>Best pretrain only number (w/o semi-sup learning)</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1e3776c606_2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1e3776c606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a7cdfe2ce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a7cdfe2ce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a:t>
            </a:r>
            <a:r>
              <a:rPr lang="en"/>
              <a:t>learn</a:t>
            </a:r>
            <a:r>
              <a:rPr lang="en"/>
              <a:t> discriminating pattern in the data </a:t>
            </a:r>
            <a:r>
              <a:rPr lang="en"/>
              <a:t>instead</a:t>
            </a:r>
            <a:r>
              <a:rPr lang="en"/>
              <a:t>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a:t>
            </a:r>
            <a:r>
              <a:rPr lang="en"/>
              <a:t>together</a:t>
            </a:r>
            <a:r>
              <a:rPr lang="en"/>
              <a:t>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a:t>
            </a:r>
            <a:r>
              <a:rPr lang="en"/>
              <a:t>spectra</a:t>
            </a:r>
            <a:r>
              <a:rPr lang="en"/>
              <a:t>, discrimiinators-&gt;PASE and PASE+  (regression tasks and </a:t>
            </a:r>
            <a:r>
              <a:rPr lang="en"/>
              <a:t>binary</a:t>
            </a:r>
            <a:r>
              <a:rPr lang="en"/>
              <a:t>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a:t>
            </a:r>
            <a:r>
              <a:rPr lang="en"/>
              <a:t>blockers</a:t>
            </a:r>
            <a:r>
              <a:rPr lang="en"/>
              <a:t>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a:t>
            </a:r>
            <a:r>
              <a:rPr lang="en"/>
              <a:t>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t>
            </a:r>
            <a:r>
              <a:rPr lang="en"/>
              <a:t>average</a:t>
            </a:r>
            <a:r>
              <a:rPr lang="en"/>
              <a:t>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b3fb7561d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b3fb7561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will learn discriminating pattern in the data instead of you giving annotatiiions and asking the model to be sensitive to  specific annotations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Originally used Mutual Information - so positive samples from joint distribution say same sentence and negative samples from marginalized distributions say another sentence  and maximize this information.</a:t>
            </a:r>
            <a:endParaRPr/>
          </a:p>
          <a:p>
            <a:pPr indent="0" lvl="0" marL="0" rtl="0" algn="l">
              <a:spcBef>
                <a:spcPts val="0"/>
              </a:spcBef>
              <a:spcAft>
                <a:spcPts val="0"/>
              </a:spcAft>
              <a:buNone/>
            </a:pPr>
            <a:r>
              <a:rPr lang="en"/>
              <a:t>Encoder and discriminator trained together - loss is max mutual info</a:t>
            </a:r>
            <a:endParaRPr/>
          </a:p>
          <a:p>
            <a:pPr indent="0" lvl="0" marL="0" rtl="0" algn="l">
              <a:spcBef>
                <a:spcPts val="0"/>
              </a:spcBef>
              <a:spcAft>
                <a:spcPts val="0"/>
              </a:spcAft>
              <a:buNone/>
            </a:pPr>
            <a:r>
              <a:rPr lang="en"/>
              <a:t>pretraining</a:t>
            </a:r>
            <a:endParaRPr/>
          </a:p>
          <a:p>
            <a:pPr indent="0" lvl="0" marL="0" rtl="0" algn="l">
              <a:spcBef>
                <a:spcPts val="0"/>
              </a:spcBef>
              <a:spcAft>
                <a:spcPts val="0"/>
              </a:spcAft>
              <a:buNone/>
            </a:pPr>
            <a:r>
              <a:rPr lang="en"/>
              <a:t>CPC Predict future audio frame using previous frames and discriminates against a random frame contrast in latent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Pierre Sermanet, Corey Lynch, Jasmine Hsu, and Sergey Levine. Time-contrastive networks: Self-supervised learning from multi-view observation. arXiv preprint arXiv:1704.06888, 2017.</a:t>
            </a:r>
            <a:endParaRPr/>
          </a:p>
          <a:p>
            <a:pPr indent="0" lvl="0" marL="0" rtl="0" algn="l">
              <a:spcBef>
                <a:spcPts val="0"/>
              </a:spcBef>
              <a:spcAft>
                <a:spcPts val="0"/>
              </a:spcAft>
              <a:buNone/>
            </a:pPr>
            <a:br>
              <a:rPr lang="en"/>
            </a:br>
            <a:r>
              <a:rPr lang="en"/>
              <a:t>APC predicts future frames via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Joint training encoder and prediictors for set of tasks - spectra, discrimiinators-&gt;PASE and PASE+  (regression tasks and binary tasks are solved )</a:t>
            </a:r>
            <a:endParaRPr/>
          </a:p>
          <a:p>
            <a:pPr indent="0" lvl="0" marL="0" rtl="0" algn="l">
              <a:spcBef>
                <a:spcPts val="0"/>
              </a:spcBef>
              <a:spcAft>
                <a:spcPts val="0"/>
              </a:spcAft>
              <a:buNone/>
            </a:pPr>
            <a:r>
              <a:rPr lang="en"/>
              <a:t>Done so you do not learn a task specific representation and may get a complete view as these workers have to cooperate so more general and robust</a:t>
            </a:r>
            <a:endParaRPr/>
          </a:p>
          <a:p>
            <a:pPr indent="0" lvl="0" marL="0" rtl="0" algn="l">
              <a:spcBef>
                <a:spcPts val="0"/>
              </a:spcBef>
              <a:spcAft>
                <a:spcPts val="0"/>
              </a:spcAft>
              <a:buNone/>
            </a:pPr>
            <a:r>
              <a:rPr lang="en"/>
              <a:t>Any encoder such as CNNs, transformer blockers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Regression tasks: auto encoder or power spectra or F0 so encoder becomes more powerful</a:t>
            </a:r>
            <a:endParaRPr/>
          </a:p>
          <a:p>
            <a:pPr indent="0" lvl="0" marL="0" rtl="0" algn="l">
              <a:spcBef>
                <a:spcPts val="0"/>
              </a:spcBef>
              <a:spcAft>
                <a:spcPts val="0"/>
              </a:spcAft>
              <a:buNone/>
            </a:pPr>
            <a:r>
              <a:rPr lang="en"/>
              <a:t>Binary tasks: different sampling strategies use MI again </a:t>
            </a:r>
            <a:endParaRPr/>
          </a:p>
          <a:p>
            <a:pPr indent="0" lvl="0" marL="0" rtl="0" algn="l">
              <a:spcBef>
                <a:spcPts val="0"/>
              </a:spcBef>
              <a:spcAft>
                <a:spcPts val="0"/>
              </a:spcAft>
              <a:buNone/>
            </a:pPr>
            <a:r>
              <a:rPr lang="en"/>
              <a:t>(so everything is self supervised) --can you do with a little supervision some labeled data?</a:t>
            </a:r>
            <a:endParaRPr/>
          </a:p>
          <a:p>
            <a:pPr indent="0" lvl="0" marL="0" rtl="0" algn="l">
              <a:spcBef>
                <a:spcPts val="0"/>
              </a:spcBef>
              <a:spcAft>
                <a:spcPts val="0"/>
              </a:spcAft>
              <a:buNone/>
            </a:pPr>
            <a:r>
              <a:rPr lang="en"/>
              <a:t>Seq pedictor task--spirit of cpc --all samples from same utterance or different utterance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Cost function is average loss of these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Chelsea Finn here --Meta learning </a:t>
            </a:r>
            <a:endParaRPr/>
          </a:p>
          <a:p>
            <a:pPr indent="0" lvl="0" marL="0" rtl="0" algn="l">
              <a:spcBef>
                <a:spcPts val="0"/>
              </a:spcBef>
              <a:spcAft>
                <a:spcPts val="0"/>
              </a:spcAft>
              <a:buNone/>
            </a:pPr>
            <a:br>
              <a:rPr lang="en"/>
            </a:br>
            <a:r>
              <a:rPr lang="en"/>
              <a:t>Masking and Reconstruction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For example, consistency measure shows up in the recent work self-supervised learning paper such as SimCLR, where input augmentation is coupled with a contrastive consistency loss to allow model to learn without any labels. This was achieved by ensuring that the model predictions were consistent when the input image was augmented with various crops and rotations.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5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goto.google.com/speechlogo" TargetMode="External"/><Relationship Id="rId3" Type="http://schemas.openxmlformats.org/officeDocument/2006/relationships/hyperlink" Target="mailto:LukeLeonhard@google.com" TargetMode="External"/><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goto.google.com/speechlogo" TargetMode="External"/><Relationship Id="rId3" Type="http://schemas.openxmlformats.org/officeDocument/2006/relationships/hyperlink" Target="mailto:LukeLeonhard@google.com" TargetMode="External"/><Relationship Id="rId4"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CUSTOM_2_1">
    <p:bg>
      <p:bgPr>
        <a:solidFill>
          <a:srgbClr val="FFFFFF"/>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4482" t="0"/>
          <a:stretch/>
        </p:blipFill>
        <p:spPr>
          <a:xfrm>
            <a:off x="522575" y="319550"/>
            <a:ext cx="772876" cy="239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2" name="Shape 52"/>
        <p:cNvGrpSpPr/>
        <p:nvPr/>
      </p:nvGrpSpPr>
      <p:grpSpPr>
        <a:xfrm>
          <a:off x="0" y="0"/>
          <a:ext cx="0" cy="0"/>
          <a:chOff x="0" y="0"/>
          <a:chExt cx="0" cy="0"/>
        </a:xfrm>
      </p:grpSpPr>
      <p:grpSp>
        <p:nvGrpSpPr>
          <p:cNvPr id="53" name="Google Shape;53;p14"/>
          <p:cNvGrpSpPr/>
          <p:nvPr/>
        </p:nvGrpSpPr>
        <p:grpSpPr>
          <a:xfrm>
            <a:off x="8469122" y="4803781"/>
            <a:ext cx="420491" cy="137010"/>
            <a:chOff x="0" y="0"/>
            <a:chExt cx="2077525" cy="676925"/>
          </a:xfrm>
        </p:grpSpPr>
        <p:sp>
          <p:nvSpPr>
            <p:cNvPr id="54" name="Google Shape;54;p14"/>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 name="Google Shape;55;p14"/>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 name="Google Shape;56;p14"/>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7" name="Google Shape;57;p14"/>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8" name="Google Shape;58;p14"/>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9" name="Google Shape;59;p14"/>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Opt 3">
  <p:cSld name="SECTION_HEADER_3_2_1">
    <p:spTree>
      <p:nvGrpSpPr>
        <p:cNvPr id="60" name="Shape 60"/>
        <p:cNvGrpSpPr/>
        <p:nvPr/>
      </p:nvGrpSpPr>
      <p:grpSpPr>
        <a:xfrm>
          <a:off x="0" y="0"/>
          <a:ext cx="0" cy="0"/>
          <a:chOff x="0" y="0"/>
          <a:chExt cx="0" cy="0"/>
        </a:xfrm>
      </p:grpSpPr>
      <p:pic>
        <p:nvPicPr>
          <p:cNvPr id="61" name="Google Shape;61;p15" title="Google Research Lockup"/>
          <p:cNvPicPr preferRelativeResize="0"/>
          <p:nvPr/>
        </p:nvPicPr>
        <p:blipFill>
          <a:blip r:embed="rId2">
            <a:alphaModFix/>
          </a:blip>
          <a:stretch>
            <a:fillRect/>
          </a:stretch>
        </p:blipFill>
        <p:spPr>
          <a:xfrm>
            <a:off x="1139125" y="226125"/>
            <a:ext cx="1326000" cy="187200"/>
          </a:xfrm>
          <a:prstGeom prst="rect">
            <a:avLst/>
          </a:prstGeom>
          <a:noFill/>
          <a:ln>
            <a:noFill/>
          </a:ln>
        </p:spPr>
      </p:pic>
      <p:pic>
        <p:nvPicPr>
          <p:cNvPr id="62" name="Google Shape;62;p15"/>
          <p:cNvPicPr preferRelativeResize="0"/>
          <p:nvPr/>
        </p:nvPicPr>
        <p:blipFill rotWithShape="1">
          <a:blip r:embed="rId3">
            <a:alphaModFix/>
          </a:blip>
          <a:srcRect b="-3798" l="0" r="34819" t="-1420"/>
          <a:stretch/>
        </p:blipFill>
        <p:spPr>
          <a:xfrm>
            <a:off x="4505775" y="197154"/>
            <a:ext cx="4638225" cy="4589450"/>
          </a:xfrm>
          <a:prstGeom prst="rect">
            <a:avLst/>
          </a:prstGeom>
          <a:noFill/>
          <a:ln>
            <a:noFill/>
          </a:ln>
        </p:spPr>
      </p:pic>
      <p:sp>
        <p:nvSpPr>
          <p:cNvPr id="63" name="Google Shape;63;p15"/>
          <p:cNvSpPr txBox="1"/>
          <p:nvPr>
            <p:ph type="title"/>
          </p:nvPr>
        </p:nvSpPr>
        <p:spPr>
          <a:xfrm>
            <a:off x="1049225" y="1909300"/>
            <a:ext cx="3500400" cy="988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 name="Google Shape;64;p15"/>
          <p:cNvSpPr txBox="1"/>
          <p:nvPr>
            <p:ph idx="1" type="subTitle"/>
          </p:nvPr>
        </p:nvSpPr>
        <p:spPr>
          <a:xfrm>
            <a:off x="1049226" y="2898150"/>
            <a:ext cx="3500400" cy="3051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200"/>
              </a:spcBef>
              <a:spcAft>
                <a:spcPts val="0"/>
              </a:spcAft>
              <a:buNone/>
              <a:defRPr>
                <a:latin typeface="Google Sans"/>
                <a:ea typeface="Google Sans"/>
                <a:cs typeface="Google Sans"/>
                <a:sym typeface="Google Sans"/>
              </a:defRPr>
            </a:lvl2pPr>
            <a:lvl3pPr lvl="2" rtl="0">
              <a:spcBef>
                <a:spcPts val="1200"/>
              </a:spcBef>
              <a:spcAft>
                <a:spcPts val="0"/>
              </a:spcAft>
              <a:buNone/>
              <a:defRPr>
                <a:latin typeface="Google Sans"/>
                <a:ea typeface="Google Sans"/>
                <a:cs typeface="Google Sans"/>
                <a:sym typeface="Google Sans"/>
              </a:defRPr>
            </a:lvl3pPr>
            <a:lvl4pPr lvl="3" rtl="0">
              <a:spcBef>
                <a:spcPts val="1200"/>
              </a:spcBef>
              <a:spcAft>
                <a:spcPts val="0"/>
              </a:spcAft>
              <a:buNone/>
              <a:defRPr>
                <a:latin typeface="Google Sans"/>
                <a:ea typeface="Google Sans"/>
                <a:cs typeface="Google Sans"/>
                <a:sym typeface="Google Sans"/>
              </a:defRPr>
            </a:lvl4pPr>
            <a:lvl5pPr lvl="4" rtl="0">
              <a:spcBef>
                <a:spcPts val="1200"/>
              </a:spcBef>
              <a:spcAft>
                <a:spcPts val="0"/>
              </a:spcAft>
              <a:buNone/>
              <a:defRPr>
                <a:latin typeface="Google Sans"/>
                <a:ea typeface="Google Sans"/>
                <a:cs typeface="Google Sans"/>
                <a:sym typeface="Google Sans"/>
              </a:defRPr>
            </a:lvl5pPr>
            <a:lvl6pPr lvl="5" rtl="0">
              <a:spcBef>
                <a:spcPts val="1200"/>
              </a:spcBef>
              <a:spcAft>
                <a:spcPts val="0"/>
              </a:spcAft>
              <a:buNone/>
              <a:defRPr>
                <a:latin typeface="Google Sans"/>
                <a:ea typeface="Google Sans"/>
                <a:cs typeface="Google Sans"/>
                <a:sym typeface="Google Sans"/>
              </a:defRPr>
            </a:lvl6pPr>
            <a:lvl7pPr lvl="6" rtl="0">
              <a:spcBef>
                <a:spcPts val="1200"/>
              </a:spcBef>
              <a:spcAft>
                <a:spcPts val="0"/>
              </a:spcAft>
              <a:buNone/>
              <a:defRPr>
                <a:latin typeface="Google Sans"/>
                <a:ea typeface="Google Sans"/>
                <a:cs typeface="Google Sans"/>
                <a:sym typeface="Google Sans"/>
              </a:defRPr>
            </a:lvl7pPr>
            <a:lvl8pPr lvl="7" rtl="0">
              <a:spcBef>
                <a:spcPts val="1200"/>
              </a:spcBef>
              <a:spcAft>
                <a:spcPts val="0"/>
              </a:spcAft>
              <a:buNone/>
              <a:defRPr>
                <a:latin typeface="Google Sans"/>
                <a:ea typeface="Google Sans"/>
                <a:cs typeface="Google Sans"/>
                <a:sym typeface="Google Sans"/>
              </a:defRPr>
            </a:lvl8pPr>
            <a:lvl9pPr lvl="8" rtl="0">
              <a:spcBef>
                <a:spcPts val="1200"/>
              </a:spcBef>
              <a:spcAft>
                <a:spcPts val="1200"/>
              </a:spcAft>
              <a:buNone/>
              <a:defRPr>
                <a:latin typeface="Google Sans"/>
                <a:ea typeface="Google Sans"/>
                <a:cs typeface="Google Sans"/>
                <a:sym typeface="Google Sans"/>
              </a:defRPr>
            </a:lvl9pPr>
          </a:lstStyle>
          <a:p/>
        </p:txBody>
      </p:sp>
      <p:sp>
        <p:nvSpPr>
          <p:cNvPr id="65" name="Google Shape;65;p15"/>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INTERSPEECH 2020</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3">
  <p:cSld name="BLANK_2">
    <p:spTree>
      <p:nvGrpSpPr>
        <p:cNvPr id="66" name="Shape 66"/>
        <p:cNvGrpSpPr/>
        <p:nvPr/>
      </p:nvGrpSpPr>
      <p:grpSpPr>
        <a:xfrm>
          <a:off x="0" y="0"/>
          <a:ext cx="0" cy="0"/>
          <a:chOff x="0" y="0"/>
          <a:chExt cx="0" cy="0"/>
        </a:xfrm>
      </p:grpSpPr>
      <p:sp>
        <p:nvSpPr>
          <p:cNvPr id="67" name="Google Shape;67;p16"/>
          <p:cNvSpPr/>
          <p:nvPr/>
        </p:nvSpPr>
        <p:spPr>
          <a:xfrm>
            <a:off x="2905275" y="0"/>
            <a:ext cx="6238800" cy="51435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idx="12" type="sldNum"/>
          </p:nvPr>
        </p:nvSpPr>
        <p:spPr>
          <a:xfrm>
            <a:off x="8382900" y="4774376"/>
            <a:ext cx="612900" cy="187200"/>
          </a:xfrm>
          <a:prstGeom prst="rect">
            <a:avLst/>
          </a:prstGeom>
        </p:spPr>
        <p:txBody>
          <a:bodyPr anchorCtr="0" anchor="ctr" bIns="91425" lIns="91425" spcFirstLastPara="1" rIns="91425" wrap="square" tIns="91425">
            <a:norm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69" name="Google Shape;69;p16"/>
          <p:cNvSpPr txBox="1"/>
          <p:nvPr>
            <p:ph type="title"/>
          </p:nvPr>
        </p:nvSpPr>
        <p:spPr>
          <a:xfrm>
            <a:off x="417673" y="341875"/>
            <a:ext cx="2235000" cy="493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 name="Google Shape;70;p16"/>
          <p:cNvSpPr txBox="1"/>
          <p:nvPr>
            <p:ph idx="1" type="subTitle"/>
          </p:nvPr>
        </p:nvSpPr>
        <p:spPr>
          <a:xfrm>
            <a:off x="417672" y="835792"/>
            <a:ext cx="2235000" cy="3563100"/>
          </a:xfrm>
          <a:prstGeom prst="rect">
            <a:avLst/>
          </a:prstGeom>
        </p:spPr>
        <p:txBody>
          <a:bodyPr anchorCtr="0" anchor="t" bIns="91425" lIns="91425" spcFirstLastPara="1" rIns="91425" wrap="square" tIns="91425">
            <a:normAutofit/>
          </a:bodyPr>
          <a:lstStyle>
            <a:lvl1pPr lvl="0" rtl="0">
              <a:lnSpc>
                <a:spcPct val="115000"/>
              </a:lnSpc>
              <a:spcBef>
                <a:spcPts val="0"/>
              </a:spcBef>
              <a:spcAft>
                <a:spcPts val="0"/>
              </a:spcAft>
              <a:buNone/>
              <a:defRPr sz="900">
                <a:solidFill>
                  <a:srgbClr val="606366"/>
                </a:solidFill>
                <a:latin typeface="Roboto Light"/>
                <a:ea typeface="Roboto Light"/>
                <a:cs typeface="Roboto Light"/>
                <a:sym typeface="Roboto Light"/>
              </a:defRPr>
            </a:lvl1pPr>
            <a:lvl2pPr lvl="1" rtl="0">
              <a:spcBef>
                <a:spcPts val="1200"/>
              </a:spcBef>
              <a:spcAft>
                <a:spcPts val="0"/>
              </a:spcAft>
              <a:buNone/>
              <a:defRPr>
                <a:latin typeface="Google Sans"/>
                <a:ea typeface="Google Sans"/>
                <a:cs typeface="Google Sans"/>
                <a:sym typeface="Google Sans"/>
              </a:defRPr>
            </a:lvl2pPr>
            <a:lvl3pPr lvl="2" rtl="0">
              <a:spcBef>
                <a:spcPts val="1200"/>
              </a:spcBef>
              <a:spcAft>
                <a:spcPts val="0"/>
              </a:spcAft>
              <a:buNone/>
              <a:defRPr>
                <a:latin typeface="Google Sans"/>
                <a:ea typeface="Google Sans"/>
                <a:cs typeface="Google Sans"/>
                <a:sym typeface="Google Sans"/>
              </a:defRPr>
            </a:lvl3pPr>
            <a:lvl4pPr lvl="3" rtl="0">
              <a:spcBef>
                <a:spcPts val="1200"/>
              </a:spcBef>
              <a:spcAft>
                <a:spcPts val="0"/>
              </a:spcAft>
              <a:buNone/>
              <a:defRPr>
                <a:latin typeface="Google Sans"/>
                <a:ea typeface="Google Sans"/>
                <a:cs typeface="Google Sans"/>
                <a:sym typeface="Google Sans"/>
              </a:defRPr>
            </a:lvl4pPr>
            <a:lvl5pPr lvl="4" rtl="0">
              <a:spcBef>
                <a:spcPts val="1200"/>
              </a:spcBef>
              <a:spcAft>
                <a:spcPts val="0"/>
              </a:spcAft>
              <a:buNone/>
              <a:defRPr>
                <a:latin typeface="Google Sans"/>
                <a:ea typeface="Google Sans"/>
                <a:cs typeface="Google Sans"/>
                <a:sym typeface="Google Sans"/>
              </a:defRPr>
            </a:lvl5pPr>
            <a:lvl6pPr lvl="5" rtl="0">
              <a:spcBef>
                <a:spcPts val="1200"/>
              </a:spcBef>
              <a:spcAft>
                <a:spcPts val="0"/>
              </a:spcAft>
              <a:buNone/>
              <a:defRPr>
                <a:latin typeface="Google Sans"/>
                <a:ea typeface="Google Sans"/>
                <a:cs typeface="Google Sans"/>
                <a:sym typeface="Google Sans"/>
              </a:defRPr>
            </a:lvl6pPr>
            <a:lvl7pPr lvl="6" rtl="0">
              <a:spcBef>
                <a:spcPts val="1200"/>
              </a:spcBef>
              <a:spcAft>
                <a:spcPts val="0"/>
              </a:spcAft>
              <a:buNone/>
              <a:defRPr>
                <a:latin typeface="Google Sans"/>
                <a:ea typeface="Google Sans"/>
                <a:cs typeface="Google Sans"/>
                <a:sym typeface="Google Sans"/>
              </a:defRPr>
            </a:lvl7pPr>
            <a:lvl8pPr lvl="7" rtl="0">
              <a:spcBef>
                <a:spcPts val="1200"/>
              </a:spcBef>
              <a:spcAft>
                <a:spcPts val="0"/>
              </a:spcAft>
              <a:buNone/>
              <a:defRPr>
                <a:latin typeface="Google Sans"/>
                <a:ea typeface="Google Sans"/>
                <a:cs typeface="Google Sans"/>
                <a:sym typeface="Google Sans"/>
              </a:defRPr>
            </a:lvl8pPr>
            <a:lvl9pPr lvl="8" rtl="0">
              <a:spcBef>
                <a:spcPts val="1200"/>
              </a:spcBef>
              <a:spcAft>
                <a:spcPts val="1200"/>
              </a:spcAft>
              <a:buNone/>
              <a:defRPr>
                <a:latin typeface="Google Sans"/>
                <a:ea typeface="Google Sans"/>
                <a:cs typeface="Google Sans"/>
                <a:sym typeface="Google Sans"/>
              </a:defRPr>
            </a:lvl9pPr>
          </a:lstStyle>
          <a:p/>
        </p:txBody>
      </p:sp>
      <p:pic>
        <p:nvPicPr>
          <p:cNvPr id="71" name="Google Shape;71;p16"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72" name="Google Shape;72;p16"/>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INTERSPEECH 2020</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1">
  <p:cSld name="TITLE_AND_BODY_4">
    <p:bg>
      <p:bgPr>
        <a:solidFill>
          <a:srgbClr val="F8F9FA"/>
        </a:solidFill>
      </p:bgPr>
    </p:bg>
    <p:spTree>
      <p:nvGrpSpPr>
        <p:cNvPr id="73" name="Shape 73"/>
        <p:cNvGrpSpPr/>
        <p:nvPr/>
      </p:nvGrpSpPr>
      <p:grpSpPr>
        <a:xfrm>
          <a:off x="0" y="0"/>
          <a:ext cx="0" cy="0"/>
          <a:chOff x="0" y="0"/>
          <a:chExt cx="0" cy="0"/>
        </a:xfrm>
      </p:grpSpPr>
      <p:pic>
        <p:nvPicPr>
          <p:cNvPr id="74" name="Google Shape;74;p17"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75" name="Google Shape;75;p17"/>
          <p:cNvSpPr txBox="1"/>
          <p:nvPr>
            <p:ph idx="12" type="sldNum"/>
          </p:nvPr>
        </p:nvSpPr>
        <p:spPr>
          <a:xfrm>
            <a:off x="8382900" y="4774376"/>
            <a:ext cx="612900" cy="187200"/>
          </a:xfrm>
          <a:prstGeom prst="rect">
            <a:avLst/>
          </a:prstGeom>
        </p:spPr>
        <p:txBody>
          <a:bodyPr anchorCtr="0" anchor="ctr" bIns="91425" lIns="91425" spcFirstLastPara="1" rIns="91425" wrap="square" tIns="91425">
            <a:norm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76" name="Google Shape;76;p17"/>
          <p:cNvPicPr preferRelativeResize="0"/>
          <p:nvPr/>
        </p:nvPicPr>
        <p:blipFill rotWithShape="1">
          <a:blip r:embed="rId3">
            <a:alphaModFix/>
          </a:blip>
          <a:srcRect b="0" l="6331" r="0" t="44586"/>
          <a:stretch/>
        </p:blipFill>
        <p:spPr>
          <a:xfrm>
            <a:off x="0" y="0"/>
            <a:ext cx="2431776" cy="1220349"/>
          </a:xfrm>
          <a:prstGeom prst="rect">
            <a:avLst/>
          </a:prstGeom>
          <a:noFill/>
          <a:ln>
            <a:noFill/>
          </a:ln>
        </p:spPr>
      </p:pic>
      <p:sp>
        <p:nvSpPr>
          <p:cNvPr id="77" name="Google Shape;77;p17"/>
          <p:cNvSpPr txBox="1"/>
          <p:nvPr>
            <p:ph type="title"/>
          </p:nvPr>
        </p:nvSpPr>
        <p:spPr>
          <a:xfrm>
            <a:off x="1049225" y="1909300"/>
            <a:ext cx="7007700" cy="988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8" name="Google Shape;78;p17"/>
          <p:cNvSpPr txBox="1"/>
          <p:nvPr>
            <p:ph idx="1" type="subTitle"/>
          </p:nvPr>
        </p:nvSpPr>
        <p:spPr>
          <a:xfrm>
            <a:off x="1049226" y="2898150"/>
            <a:ext cx="3500400" cy="3051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200"/>
              </a:spcBef>
              <a:spcAft>
                <a:spcPts val="0"/>
              </a:spcAft>
              <a:buNone/>
              <a:defRPr>
                <a:solidFill>
                  <a:srgbClr val="606366"/>
                </a:solidFill>
                <a:latin typeface="Google Sans"/>
                <a:ea typeface="Google Sans"/>
                <a:cs typeface="Google Sans"/>
                <a:sym typeface="Google Sans"/>
              </a:defRPr>
            </a:lvl2pPr>
            <a:lvl3pPr lvl="2" rtl="0">
              <a:spcBef>
                <a:spcPts val="1200"/>
              </a:spcBef>
              <a:spcAft>
                <a:spcPts val="0"/>
              </a:spcAft>
              <a:buNone/>
              <a:defRPr>
                <a:solidFill>
                  <a:srgbClr val="606366"/>
                </a:solidFill>
                <a:latin typeface="Google Sans"/>
                <a:ea typeface="Google Sans"/>
                <a:cs typeface="Google Sans"/>
                <a:sym typeface="Google Sans"/>
              </a:defRPr>
            </a:lvl3pPr>
            <a:lvl4pPr lvl="3" rtl="0">
              <a:spcBef>
                <a:spcPts val="1200"/>
              </a:spcBef>
              <a:spcAft>
                <a:spcPts val="0"/>
              </a:spcAft>
              <a:buNone/>
              <a:defRPr>
                <a:solidFill>
                  <a:srgbClr val="606366"/>
                </a:solidFill>
                <a:latin typeface="Google Sans"/>
                <a:ea typeface="Google Sans"/>
                <a:cs typeface="Google Sans"/>
                <a:sym typeface="Google Sans"/>
              </a:defRPr>
            </a:lvl4pPr>
            <a:lvl5pPr lvl="4" rtl="0">
              <a:spcBef>
                <a:spcPts val="1200"/>
              </a:spcBef>
              <a:spcAft>
                <a:spcPts val="0"/>
              </a:spcAft>
              <a:buNone/>
              <a:defRPr>
                <a:solidFill>
                  <a:srgbClr val="606366"/>
                </a:solidFill>
                <a:latin typeface="Google Sans"/>
                <a:ea typeface="Google Sans"/>
                <a:cs typeface="Google Sans"/>
                <a:sym typeface="Google Sans"/>
              </a:defRPr>
            </a:lvl5pPr>
            <a:lvl6pPr lvl="5" rtl="0">
              <a:spcBef>
                <a:spcPts val="1200"/>
              </a:spcBef>
              <a:spcAft>
                <a:spcPts val="0"/>
              </a:spcAft>
              <a:buNone/>
              <a:defRPr>
                <a:solidFill>
                  <a:srgbClr val="606366"/>
                </a:solidFill>
                <a:latin typeface="Google Sans"/>
                <a:ea typeface="Google Sans"/>
                <a:cs typeface="Google Sans"/>
                <a:sym typeface="Google Sans"/>
              </a:defRPr>
            </a:lvl6pPr>
            <a:lvl7pPr lvl="6" rtl="0">
              <a:spcBef>
                <a:spcPts val="1200"/>
              </a:spcBef>
              <a:spcAft>
                <a:spcPts val="0"/>
              </a:spcAft>
              <a:buNone/>
              <a:defRPr>
                <a:solidFill>
                  <a:srgbClr val="606366"/>
                </a:solidFill>
                <a:latin typeface="Google Sans"/>
                <a:ea typeface="Google Sans"/>
                <a:cs typeface="Google Sans"/>
                <a:sym typeface="Google Sans"/>
              </a:defRPr>
            </a:lvl7pPr>
            <a:lvl8pPr lvl="7" rtl="0">
              <a:spcBef>
                <a:spcPts val="1200"/>
              </a:spcBef>
              <a:spcAft>
                <a:spcPts val="0"/>
              </a:spcAft>
              <a:buNone/>
              <a:defRPr>
                <a:solidFill>
                  <a:srgbClr val="606366"/>
                </a:solidFill>
                <a:latin typeface="Google Sans"/>
                <a:ea typeface="Google Sans"/>
                <a:cs typeface="Google Sans"/>
                <a:sym typeface="Google Sans"/>
              </a:defRPr>
            </a:lvl8pPr>
            <a:lvl9pPr lvl="8" rtl="0">
              <a:spcBef>
                <a:spcPts val="1200"/>
              </a:spcBef>
              <a:spcAft>
                <a:spcPts val="1200"/>
              </a:spcAft>
              <a:buNone/>
              <a:defRPr>
                <a:solidFill>
                  <a:srgbClr val="606366"/>
                </a:solidFill>
                <a:latin typeface="Google Sans"/>
                <a:ea typeface="Google Sans"/>
                <a:cs typeface="Google Sans"/>
                <a:sym typeface="Google Sans"/>
              </a:defRPr>
            </a:lvl9pPr>
          </a:lstStyle>
          <a:p/>
        </p:txBody>
      </p:sp>
      <p:sp>
        <p:nvSpPr>
          <p:cNvPr id="79" name="Google Shape;79;p17"/>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INTERSPEECH 2020</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1">
  <p:cSld name="TITLE_AND_BODY_1">
    <p:bg>
      <p:bgPr>
        <a:solidFill>
          <a:srgbClr val="FFFFFF"/>
        </a:solidFill>
      </p:bgPr>
    </p:bg>
    <p:spTree>
      <p:nvGrpSpPr>
        <p:cNvPr id="80" name="Shape 80"/>
        <p:cNvGrpSpPr/>
        <p:nvPr/>
      </p:nvGrpSpPr>
      <p:grpSpPr>
        <a:xfrm>
          <a:off x="0" y="0"/>
          <a:ext cx="0" cy="0"/>
          <a:chOff x="0" y="0"/>
          <a:chExt cx="0" cy="0"/>
        </a:xfrm>
      </p:grpSpPr>
      <p:sp>
        <p:nvSpPr>
          <p:cNvPr id="81" name="Google Shape;81;p18"/>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9AA0A6"/>
                </a:solidFill>
                <a:latin typeface="Google Sans"/>
                <a:ea typeface="Google Sans"/>
                <a:cs typeface="Google Sans"/>
                <a:sym typeface="Google Sans"/>
              </a:rPr>
              <a:t>Proprietary + Confidential</a:t>
            </a:r>
            <a:endParaRPr sz="700">
              <a:solidFill>
                <a:srgbClr val="9AA0A6"/>
              </a:solidFill>
              <a:latin typeface="Google Sans"/>
              <a:ea typeface="Google Sans"/>
              <a:cs typeface="Google Sans"/>
              <a:sym typeface="Google Sans"/>
            </a:endParaRPr>
          </a:p>
        </p:txBody>
      </p:sp>
      <p:pic>
        <p:nvPicPr>
          <p:cNvPr id="82" name="Google Shape;82;p18"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83" name="Google Shape;83;p18"/>
          <p:cNvSpPr txBox="1"/>
          <p:nvPr>
            <p:ph type="title"/>
          </p:nvPr>
        </p:nvSpPr>
        <p:spPr>
          <a:xfrm>
            <a:off x="417675" y="341875"/>
            <a:ext cx="7918200" cy="493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8"/>
          <p:cNvSpPr txBox="1"/>
          <p:nvPr>
            <p:ph idx="1" type="subTitle"/>
          </p:nvPr>
        </p:nvSpPr>
        <p:spPr>
          <a:xfrm>
            <a:off x="417671" y="835791"/>
            <a:ext cx="7918200" cy="3563100"/>
          </a:xfrm>
          <a:prstGeom prst="rect">
            <a:avLst/>
          </a:prstGeom>
        </p:spPr>
        <p:txBody>
          <a:bodyPr anchorCtr="0" anchor="t" bIns="91425" lIns="91425" spcFirstLastPara="1" rIns="91425" wrap="square" tIns="91425">
            <a:normAutofit/>
          </a:bodyPr>
          <a:lstStyle>
            <a:lvl1pPr lvl="0" rtl="0">
              <a:lnSpc>
                <a:spcPct val="115000"/>
              </a:lnSpc>
              <a:spcBef>
                <a:spcPts val="0"/>
              </a:spcBef>
              <a:spcAft>
                <a:spcPts val="0"/>
              </a:spcAft>
              <a:buNone/>
              <a:defRPr sz="900">
                <a:solidFill>
                  <a:srgbClr val="606366"/>
                </a:solidFill>
                <a:latin typeface="Roboto Light"/>
                <a:ea typeface="Roboto Light"/>
                <a:cs typeface="Roboto Light"/>
                <a:sym typeface="Roboto Light"/>
              </a:defRPr>
            </a:lvl1pPr>
            <a:lvl2pPr lvl="1" rtl="0">
              <a:spcBef>
                <a:spcPts val="1200"/>
              </a:spcBef>
              <a:spcAft>
                <a:spcPts val="0"/>
              </a:spcAft>
              <a:buNone/>
              <a:defRPr>
                <a:latin typeface="Google Sans"/>
                <a:ea typeface="Google Sans"/>
                <a:cs typeface="Google Sans"/>
                <a:sym typeface="Google Sans"/>
              </a:defRPr>
            </a:lvl2pPr>
            <a:lvl3pPr lvl="2" rtl="0">
              <a:spcBef>
                <a:spcPts val="1200"/>
              </a:spcBef>
              <a:spcAft>
                <a:spcPts val="0"/>
              </a:spcAft>
              <a:buNone/>
              <a:defRPr>
                <a:latin typeface="Google Sans"/>
                <a:ea typeface="Google Sans"/>
                <a:cs typeface="Google Sans"/>
                <a:sym typeface="Google Sans"/>
              </a:defRPr>
            </a:lvl3pPr>
            <a:lvl4pPr lvl="3" rtl="0">
              <a:spcBef>
                <a:spcPts val="1200"/>
              </a:spcBef>
              <a:spcAft>
                <a:spcPts val="0"/>
              </a:spcAft>
              <a:buNone/>
              <a:defRPr>
                <a:latin typeface="Google Sans"/>
                <a:ea typeface="Google Sans"/>
                <a:cs typeface="Google Sans"/>
                <a:sym typeface="Google Sans"/>
              </a:defRPr>
            </a:lvl4pPr>
            <a:lvl5pPr lvl="4" rtl="0">
              <a:spcBef>
                <a:spcPts val="1200"/>
              </a:spcBef>
              <a:spcAft>
                <a:spcPts val="0"/>
              </a:spcAft>
              <a:buNone/>
              <a:defRPr>
                <a:latin typeface="Google Sans"/>
                <a:ea typeface="Google Sans"/>
                <a:cs typeface="Google Sans"/>
                <a:sym typeface="Google Sans"/>
              </a:defRPr>
            </a:lvl5pPr>
            <a:lvl6pPr lvl="5" rtl="0">
              <a:spcBef>
                <a:spcPts val="1200"/>
              </a:spcBef>
              <a:spcAft>
                <a:spcPts val="0"/>
              </a:spcAft>
              <a:buNone/>
              <a:defRPr>
                <a:latin typeface="Google Sans"/>
                <a:ea typeface="Google Sans"/>
                <a:cs typeface="Google Sans"/>
                <a:sym typeface="Google Sans"/>
              </a:defRPr>
            </a:lvl6pPr>
            <a:lvl7pPr lvl="6" rtl="0">
              <a:spcBef>
                <a:spcPts val="1200"/>
              </a:spcBef>
              <a:spcAft>
                <a:spcPts val="0"/>
              </a:spcAft>
              <a:buNone/>
              <a:defRPr>
                <a:latin typeface="Google Sans"/>
                <a:ea typeface="Google Sans"/>
                <a:cs typeface="Google Sans"/>
                <a:sym typeface="Google Sans"/>
              </a:defRPr>
            </a:lvl7pPr>
            <a:lvl8pPr lvl="7" rtl="0">
              <a:spcBef>
                <a:spcPts val="1200"/>
              </a:spcBef>
              <a:spcAft>
                <a:spcPts val="0"/>
              </a:spcAft>
              <a:buNone/>
              <a:defRPr>
                <a:latin typeface="Google Sans"/>
                <a:ea typeface="Google Sans"/>
                <a:cs typeface="Google Sans"/>
                <a:sym typeface="Google Sans"/>
              </a:defRPr>
            </a:lvl8pPr>
            <a:lvl9pPr lvl="8" rtl="0">
              <a:spcBef>
                <a:spcPts val="1200"/>
              </a:spcBef>
              <a:spcAft>
                <a:spcPts val="1200"/>
              </a:spcAft>
              <a:buNone/>
              <a:defRPr>
                <a:latin typeface="Google Sans"/>
                <a:ea typeface="Google Sans"/>
                <a:cs typeface="Google Sans"/>
                <a:sym typeface="Google Sans"/>
              </a:defRPr>
            </a:lvl9pPr>
          </a:lstStyle>
          <a:p/>
        </p:txBody>
      </p:sp>
      <p:sp>
        <p:nvSpPr>
          <p:cNvPr id="85" name="Google Shape;85;p18"/>
          <p:cNvSpPr txBox="1"/>
          <p:nvPr>
            <p:ph idx="12" type="sldNum"/>
          </p:nvPr>
        </p:nvSpPr>
        <p:spPr>
          <a:xfrm>
            <a:off x="8382900" y="4774376"/>
            <a:ext cx="612900" cy="187200"/>
          </a:xfrm>
          <a:prstGeom prst="rect">
            <a:avLst/>
          </a:prstGeom>
        </p:spPr>
        <p:txBody>
          <a:bodyPr anchorCtr="0" anchor="ctr" bIns="91425" lIns="91425" spcFirstLastPara="1" rIns="91425" wrap="square" tIns="91425">
            <a:normAutofit/>
          </a:bodyPr>
          <a:lstStyle>
            <a:lvl1pPr indent="0" lvl="0"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3">
  <p:cSld name="TITLE_AND_BODY_3">
    <p:bg>
      <p:bgPr>
        <a:solidFill>
          <a:srgbClr val="F8F9FA"/>
        </a:solidFill>
      </p:bgPr>
    </p:bg>
    <p:spTree>
      <p:nvGrpSpPr>
        <p:cNvPr id="86" name="Shape 86"/>
        <p:cNvGrpSpPr/>
        <p:nvPr/>
      </p:nvGrpSpPr>
      <p:grpSpPr>
        <a:xfrm>
          <a:off x="0" y="0"/>
          <a:ext cx="0" cy="0"/>
          <a:chOff x="0" y="0"/>
          <a:chExt cx="0" cy="0"/>
        </a:xfrm>
      </p:grpSpPr>
      <p:pic>
        <p:nvPicPr>
          <p:cNvPr id="87" name="Google Shape;87;p19"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88" name="Google Shape;88;p19"/>
          <p:cNvSpPr txBox="1"/>
          <p:nvPr>
            <p:ph idx="12" type="sldNum"/>
          </p:nvPr>
        </p:nvSpPr>
        <p:spPr>
          <a:xfrm>
            <a:off x="8382900" y="4774376"/>
            <a:ext cx="612900" cy="187200"/>
          </a:xfrm>
          <a:prstGeom prst="rect">
            <a:avLst/>
          </a:prstGeom>
        </p:spPr>
        <p:txBody>
          <a:bodyPr anchorCtr="0" anchor="ctr" bIns="91425" lIns="91425" spcFirstLastPara="1" rIns="91425" wrap="square" tIns="91425">
            <a:norm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89" name="Google Shape;89;p19"/>
          <p:cNvPicPr preferRelativeResize="0"/>
          <p:nvPr/>
        </p:nvPicPr>
        <p:blipFill>
          <a:blip r:embed="rId3">
            <a:alphaModFix/>
          </a:blip>
          <a:stretch>
            <a:fillRect/>
          </a:stretch>
        </p:blipFill>
        <p:spPr>
          <a:xfrm>
            <a:off x="39775" y="66250"/>
            <a:ext cx="2008061" cy="1247951"/>
          </a:xfrm>
          <a:prstGeom prst="rect">
            <a:avLst/>
          </a:prstGeom>
          <a:noFill/>
          <a:ln>
            <a:noFill/>
          </a:ln>
        </p:spPr>
      </p:pic>
      <p:sp>
        <p:nvSpPr>
          <p:cNvPr id="90" name="Google Shape;90;p19"/>
          <p:cNvSpPr txBox="1"/>
          <p:nvPr>
            <p:ph type="title"/>
          </p:nvPr>
        </p:nvSpPr>
        <p:spPr>
          <a:xfrm>
            <a:off x="1049225" y="1909300"/>
            <a:ext cx="7007700" cy="988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19"/>
          <p:cNvSpPr txBox="1"/>
          <p:nvPr>
            <p:ph idx="1" type="subTitle"/>
          </p:nvPr>
        </p:nvSpPr>
        <p:spPr>
          <a:xfrm>
            <a:off x="1049226" y="2898150"/>
            <a:ext cx="3500400" cy="3051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200"/>
              </a:spcBef>
              <a:spcAft>
                <a:spcPts val="0"/>
              </a:spcAft>
              <a:buNone/>
              <a:defRPr>
                <a:latin typeface="Google Sans"/>
                <a:ea typeface="Google Sans"/>
                <a:cs typeface="Google Sans"/>
                <a:sym typeface="Google Sans"/>
              </a:defRPr>
            </a:lvl2pPr>
            <a:lvl3pPr lvl="2" rtl="0">
              <a:spcBef>
                <a:spcPts val="1200"/>
              </a:spcBef>
              <a:spcAft>
                <a:spcPts val="0"/>
              </a:spcAft>
              <a:buNone/>
              <a:defRPr>
                <a:latin typeface="Google Sans"/>
                <a:ea typeface="Google Sans"/>
                <a:cs typeface="Google Sans"/>
                <a:sym typeface="Google Sans"/>
              </a:defRPr>
            </a:lvl3pPr>
            <a:lvl4pPr lvl="3" rtl="0">
              <a:spcBef>
                <a:spcPts val="1200"/>
              </a:spcBef>
              <a:spcAft>
                <a:spcPts val="0"/>
              </a:spcAft>
              <a:buNone/>
              <a:defRPr>
                <a:latin typeface="Google Sans"/>
                <a:ea typeface="Google Sans"/>
                <a:cs typeface="Google Sans"/>
                <a:sym typeface="Google Sans"/>
              </a:defRPr>
            </a:lvl4pPr>
            <a:lvl5pPr lvl="4" rtl="0">
              <a:spcBef>
                <a:spcPts val="1200"/>
              </a:spcBef>
              <a:spcAft>
                <a:spcPts val="0"/>
              </a:spcAft>
              <a:buNone/>
              <a:defRPr>
                <a:latin typeface="Google Sans"/>
                <a:ea typeface="Google Sans"/>
                <a:cs typeface="Google Sans"/>
                <a:sym typeface="Google Sans"/>
              </a:defRPr>
            </a:lvl5pPr>
            <a:lvl6pPr lvl="5" rtl="0">
              <a:spcBef>
                <a:spcPts val="1200"/>
              </a:spcBef>
              <a:spcAft>
                <a:spcPts val="0"/>
              </a:spcAft>
              <a:buNone/>
              <a:defRPr>
                <a:latin typeface="Google Sans"/>
                <a:ea typeface="Google Sans"/>
                <a:cs typeface="Google Sans"/>
                <a:sym typeface="Google Sans"/>
              </a:defRPr>
            </a:lvl6pPr>
            <a:lvl7pPr lvl="6" rtl="0">
              <a:spcBef>
                <a:spcPts val="1200"/>
              </a:spcBef>
              <a:spcAft>
                <a:spcPts val="0"/>
              </a:spcAft>
              <a:buNone/>
              <a:defRPr>
                <a:latin typeface="Google Sans"/>
                <a:ea typeface="Google Sans"/>
                <a:cs typeface="Google Sans"/>
                <a:sym typeface="Google Sans"/>
              </a:defRPr>
            </a:lvl7pPr>
            <a:lvl8pPr lvl="7" rtl="0">
              <a:spcBef>
                <a:spcPts val="1200"/>
              </a:spcBef>
              <a:spcAft>
                <a:spcPts val="0"/>
              </a:spcAft>
              <a:buNone/>
              <a:defRPr>
                <a:latin typeface="Google Sans"/>
                <a:ea typeface="Google Sans"/>
                <a:cs typeface="Google Sans"/>
                <a:sym typeface="Google Sans"/>
              </a:defRPr>
            </a:lvl8pPr>
            <a:lvl9pPr lvl="8" rtl="0">
              <a:spcBef>
                <a:spcPts val="1200"/>
              </a:spcBef>
              <a:spcAft>
                <a:spcPts val="1200"/>
              </a:spcAft>
              <a:buNone/>
              <a:defRPr>
                <a:latin typeface="Google Sans"/>
                <a:ea typeface="Google Sans"/>
                <a:cs typeface="Google Sans"/>
                <a:sym typeface="Google Sans"/>
              </a:defRPr>
            </a:lvl9pPr>
          </a:lstStyle>
          <a:p/>
        </p:txBody>
      </p:sp>
      <p:sp>
        <p:nvSpPr>
          <p:cNvPr id="92" name="Google Shape;92;p19"/>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INTERSPEECH 2020</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2">
  <p:cSld name="TITLE_AND_BODY_5">
    <p:bg>
      <p:bgPr>
        <a:solidFill>
          <a:srgbClr val="F8F9FA"/>
        </a:solidFill>
      </p:bgPr>
    </p:bg>
    <p:spTree>
      <p:nvGrpSpPr>
        <p:cNvPr id="93" name="Shape 93"/>
        <p:cNvGrpSpPr/>
        <p:nvPr/>
      </p:nvGrpSpPr>
      <p:grpSpPr>
        <a:xfrm>
          <a:off x="0" y="0"/>
          <a:ext cx="0" cy="0"/>
          <a:chOff x="0" y="0"/>
          <a:chExt cx="0" cy="0"/>
        </a:xfrm>
      </p:grpSpPr>
      <p:pic>
        <p:nvPicPr>
          <p:cNvPr id="94" name="Google Shape;94;p20"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95" name="Google Shape;95;p20"/>
          <p:cNvSpPr txBox="1"/>
          <p:nvPr>
            <p:ph idx="12" type="sldNum"/>
          </p:nvPr>
        </p:nvSpPr>
        <p:spPr>
          <a:xfrm>
            <a:off x="8382900" y="4774376"/>
            <a:ext cx="612900" cy="187200"/>
          </a:xfrm>
          <a:prstGeom prst="rect">
            <a:avLst/>
          </a:prstGeom>
        </p:spPr>
        <p:txBody>
          <a:bodyPr anchorCtr="0" anchor="ctr" bIns="91425" lIns="91425" spcFirstLastPara="1" rIns="91425" wrap="square" tIns="91425">
            <a:norm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96" name="Google Shape;96;p20"/>
          <p:cNvPicPr preferRelativeResize="0"/>
          <p:nvPr/>
        </p:nvPicPr>
        <p:blipFill rotWithShape="1">
          <a:blip r:embed="rId3">
            <a:alphaModFix/>
          </a:blip>
          <a:srcRect b="64406" l="-1041" r="3745" t="-3192"/>
          <a:stretch/>
        </p:blipFill>
        <p:spPr>
          <a:xfrm rot="10800000">
            <a:off x="615195" y="0"/>
            <a:ext cx="2321350" cy="925400"/>
          </a:xfrm>
          <a:prstGeom prst="rect">
            <a:avLst/>
          </a:prstGeom>
          <a:noFill/>
          <a:ln>
            <a:noFill/>
          </a:ln>
        </p:spPr>
      </p:pic>
      <p:sp>
        <p:nvSpPr>
          <p:cNvPr id="97" name="Google Shape;97;p20"/>
          <p:cNvSpPr txBox="1"/>
          <p:nvPr>
            <p:ph type="title"/>
          </p:nvPr>
        </p:nvSpPr>
        <p:spPr>
          <a:xfrm>
            <a:off x="1049225" y="1909300"/>
            <a:ext cx="7007700" cy="988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20"/>
          <p:cNvSpPr txBox="1"/>
          <p:nvPr>
            <p:ph idx="1" type="subTitle"/>
          </p:nvPr>
        </p:nvSpPr>
        <p:spPr>
          <a:xfrm>
            <a:off x="1049226" y="2898150"/>
            <a:ext cx="3500400" cy="3051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200"/>
              </a:spcBef>
              <a:spcAft>
                <a:spcPts val="0"/>
              </a:spcAft>
              <a:buNone/>
              <a:defRPr>
                <a:latin typeface="Google Sans"/>
                <a:ea typeface="Google Sans"/>
                <a:cs typeface="Google Sans"/>
                <a:sym typeface="Google Sans"/>
              </a:defRPr>
            </a:lvl2pPr>
            <a:lvl3pPr lvl="2" rtl="0">
              <a:spcBef>
                <a:spcPts val="1200"/>
              </a:spcBef>
              <a:spcAft>
                <a:spcPts val="0"/>
              </a:spcAft>
              <a:buNone/>
              <a:defRPr>
                <a:latin typeface="Google Sans"/>
                <a:ea typeface="Google Sans"/>
                <a:cs typeface="Google Sans"/>
                <a:sym typeface="Google Sans"/>
              </a:defRPr>
            </a:lvl3pPr>
            <a:lvl4pPr lvl="3" rtl="0">
              <a:spcBef>
                <a:spcPts val="1200"/>
              </a:spcBef>
              <a:spcAft>
                <a:spcPts val="0"/>
              </a:spcAft>
              <a:buNone/>
              <a:defRPr>
                <a:latin typeface="Google Sans"/>
                <a:ea typeface="Google Sans"/>
                <a:cs typeface="Google Sans"/>
                <a:sym typeface="Google Sans"/>
              </a:defRPr>
            </a:lvl4pPr>
            <a:lvl5pPr lvl="4" rtl="0">
              <a:spcBef>
                <a:spcPts val="1200"/>
              </a:spcBef>
              <a:spcAft>
                <a:spcPts val="0"/>
              </a:spcAft>
              <a:buNone/>
              <a:defRPr>
                <a:latin typeface="Google Sans"/>
                <a:ea typeface="Google Sans"/>
                <a:cs typeface="Google Sans"/>
                <a:sym typeface="Google Sans"/>
              </a:defRPr>
            </a:lvl5pPr>
            <a:lvl6pPr lvl="5" rtl="0">
              <a:spcBef>
                <a:spcPts val="1200"/>
              </a:spcBef>
              <a:spcAft>
                <a:spcPts val="0"/>
              </a:spcAft>
              <a:buNone/>
              <a:defRPr>
                <a:latin typeface="Google Sans"/>
                <a:ea typeface="Google Sans"/>
                <a:cs typeface="Google Sans"/>
                <a:sym typeface="Google Sans"/>
              </a:defRPr>
            </a:lvl6pPr>
            <a:lvl7pPr lvl="6" rtl="0">
              <a:spcBef>
                <a:spcPts val="1200"/>
              </a:spcBef>
              <a:spcAft>
                <a:spcPts val="0"/>
              </a:spcAft>
              <a:buNone/>
              <a:defRPr>
                <a:latin typeface="Google Sans"/>
                <a:ea typeface="Google Sans"/>
                <a:cs typeface="Google Sans"/>
                <a:sym typeface="Google Sans"/>
              </a:defRPr>
            </a:lvl7pPr>
            <a:lvl8pPr lvl="7" rtl="0">
              <a:spcBef>
                <a:spcPts val="1200"/>
              </a:spcBef>
              <a:spcAft>
                <a:spcPts val="0"/>
              </a:spcAft>
              <a:buNone/>
              <a:defRPr>
                <a:latin typeface="Google Sans"/>
                <a:ea typeface="Google Sans"/>
                <a:cs typeface="Google Sans"/>
                <a:sym typeface="Google Sans"/>
              </a:defRPr>
            </a:lvl8pPr>
            <a:lvl9pPr lvl="8" rtl="0">
              <a:spcBef>
                <a:spcPts val="1200"/>
              </a:spcBef>
              <a:spcAft>
                <a:spcPts val="1200"/>
              </a:spcAft>
              <a:buNone/>
              <a:defRPr>
                <a:latin typeface="Google Sans"/>
                <a:ea typeface="Google Sans"/>
                <a:cs typeface="Google Sans"/>
                <a:sym typeface="Google Sans"/>
              </a:defRPr>
            </a:lvl9pPr>
          </a:lstStyle>
          <a:p/>
        </p:txBody>
      </p:sp>
      <p:sp>
        <p:nvSpPr>
          <p:cNvPr id="99" name="Google Shape;99;p20"/>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INTERSPEECH 2020</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100" name="Shape 100"/>
        <p:cNvGrpSpPr/>
        <p:nvPr/>
      </p:nvGrpSpPr>
      <p:grpSpPr>
        <a:xfrm>
          <a:off x="0" y="0"/>
          <a:ext cx="0" cy="0"/>
          <a:chOff x="0" y="0"/>
          <a:chExt cx="0" cy="0"/>
        </a:xfrm>
      </p:grpSpPr>
      <p:sp>
        <p:nvSpPr>
          <p:cNvPr id="101" name="Google Shape;101;p21"/>
          <p:cNvSpPr/>
          <p:nvPr/>
        </p:nvSpPr>
        <p:spPr>
          <a:xfrm>
            <a:off x="50" y="0"/>
            <a:ext cx="9144000" cy="4524000"/>
          </a:xfrm>
          <a:prstGeom prst="rect">
            <a:avLst/>
          </a:pr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02" name="Google Shape;102;p21"/>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03" name="Google Shape;103;p21"/>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pic>
        <p:nvPicPr>
          <p:cNvPr id="104" name="Google Shape;104;p21"/>
          <p:cNvPicPr preferRelativeResize="0"/>
          <p:nvPr/>
        </p:nvPicPr>
        <p:blipFill>
          <a:blip r:embed="rId2">
            <a:alphaModFix/>
          </a:blip>
          <a:stretch>
            <a:fillRect/>
          </a:stretch>
        </p:blipFill>
        <p:spPr>
          <a:xfrm>
            <a:off x="8465703" y="4799509"/>
            <a:ext cx="438912" cy="14312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1">
  <p:cSld name="TITLE_AND_BODY_1">
    <p:bg>
      <p:bgPr>
        <a:solidFill>
          <a:srgbClr val="FFFFFF"/>
        </a:solidFill>
      </p:bgPr>
    </p:bg>
    <p:spTree>
      <p:nvGrpSpPr>
        <p:cNvPr id="109" name="Shape 109"/>
        <p:cNvGrpSpPr/>
        <p:nvPr/>
      </p:nvGrpSpPr>
      <p:grpSpPr>
        <a:xfrm>
          <a:off x="0" y="0"/>
          <a:ext cx="0" cy="0"/>
          <a:chOff x="0" y="0"/>
          <a:chExt cx="0" cy="0"/>
        </a:xfrm>
      </p:grpSpPr>
      <p:pic>
        <p:nvPicPr>
          <p:cNvPr id="110" name="Google Shape;110;p23"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11" name="Google Shape;111;p23"/>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3"/>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800"/>
              <a:buFont typeface="Roboto"/>
              <a:buChar char="●"/>
              <a:defRPr sz="1700">
                <a:solidFill>
                  <a:srgbClr val="606366"/>
                </a:solidFill>
                <a:latin typeface="Roboto"/>
                <a:ea typeface="Roboto"/>
                <a:cs typeface="Roboto"/>
                <a:sym typeface="Roboto"/>
              </a:defRPr>
            </a:lvl1pPr>
            <a:lvl2pPr lvl="1" rtl="0">
              <a:spcBef>
                <a:spcPts val="1600"/>
              </a:spcBef>
              <a:spcAft>
                <a:spcPts val="0"/>
              </a:spcAft>
              <a:buSzPts val="1400"/>
              <a:buFont typeface="Roboto"/>
              <a:buChar char="○"/>
              <a:defRPr sz="1700">
                <a:latin typeface="Roboto"/>
                <a:ea typeface="Roboto"/>
                <a:cs typeface="Roboto"/>
                <a:sym typeface="Roboto"/>
              </a:defRPr>
            </a:lvl2pPr>
            <a:lvl3pPr lvl="2" rtl="0">
              <a:spcBef>
                <a:spcPts val="1600"/>
              </a:spcBef>
              <a:spcAft>
                <a:spcPts val="0"/>
              </a:spcAft>
              <a:buSzPts val="1400"/>
              <a:buFont typeface="Roboto"/>
              <a:buChar char="■"/>
              <a:defRPr sz="1700">
                <a:latin typeface="Roboto"/>
                <a:ea typeface="Roboto"/>
                <a:cs typeface="Roboto"/>
                <a:sym typeface="Roboto"/>
              </a:defRPr>
            </a:lvl3pPr>
            <a:lvl4pPr lvl="3" rtl="0">
              <a:spcBef>
                <a:spcPts val="1600"/>
              </a:spcBef>
              <a:spcAft>
                <a:spcPts val="0"/>
              </a:spcAft>
              <a:buSzPts val="1400"/>
              <a:buFont typeface="Roboto"/>
              <a:buChar char="●"/>
              <a:defRPr sz="1700">
                <a:latin typeface="Roboto"/>
                <a:ea typeface="Roboto"/>
                <a:cs typeface="Roboto"/>
                <a:sym typeface="Roboto"/>
              </a:defRPr>
            </a:lvl4pPr>
            <a:lvl5pPr lvl="4" rtl="0">
              <a:spcBef>
                <a:spcPts val="1600"/>
              </a:spcBef>
              <a:spcAft>
                <a:spcPts val="0"/>
              </a:spcAft>
              <a:buSzPts val="1400"/>
              <a:buFont typeface="Roboto"/>
              <a:buChar char="○"/>
              <a:defRPr sz="1700">
                <a:latin typeface="Roboto"/>
                <a:ea typeface="Roboto"/>
                <a:cs typeface="Roboto"/>
                <a:sym typeface="Roboto"/>
              </a:defRPr>
            </a:lvl5pPr>
            <a:lvl6pPr lvl="5" rtl="0">
              <a:spcBef>
                <a:spcPts val="1600"/>
              </a:spcBef>
              <a:spcAft>
                <a:spcPts val="0"/>
              </a:spcAft>
              <a:buSzPts val="1400"/>
              <a:buFont typeface="Roboto"/>
              <a:buChar char="■"/>
              <a:defRPr sz="1700">
                <a:latin typeface="Roboto"/>
                <a:ea typeface="Roboto"/>
                <a:cs typeface="Roboto"/>
                <a:sym typeface="Roboto"/>
              </a:defRPr>
            </a:lvl6pPr>
            <a:lvl7pPr lvl="6" rtl="0">
              <a:spcBef>
                <a:spcPts val="1600"/>
              </a:spcBef>
              <a:spcAft>
                <a:spcPts val="0"/>
              </a:spcAft>
              <a:buSzPts val="1400"/>
              <a:buFont typeface="Roboto"/>
              <a:buChar char="●"/>
              <a:defRPr sz="1700">
                <a:latin typeface="Roboto"/>
                <a:ea typeface="Roboto"/>
                <a:cs typeface="Roboto"/>
                <a:sym typeface="Roboto"/>
              </a:defRPr>
            </a:lvl7pPr>
            <a:lvl8pPr lvl="7" rtl="0">
              <a:spcBef>
                <a:spcPts val="1600"/>
              </a:spcBef>
              <a:spcAft>
                <a:spcPts val="0"/>
              </a:spcAft>
              <a:buSzPts val="1400"/>
              <a:buFont typeface="Roboto"/>
              <a:buChar char="○"/>
              <a:defRPr sz="1700">
                <a:latin typeface="Roboto"/>
                <a:ea typeface="Roboto"/>
                <a:cs typeface="Roboto"/>
                <a:sym typeface="Roboto"/>
              </a:defRPr>
            </a:lvl8pPr>
            <a:lvl9pPr lvl="8" rtl="0">
              <a:spcBef>
                <a:spcPts val="1600"/>
              </a:spcBef>
              <a:spcAft>
                <a:spcPts val="1600"/>
              </a:spcAft>
              <a:buSzPts val="1400"/>
              <a:buFont typeface="Roboto"/>
              <a:buChar char="■"/>
              <a:defRPr sz="1700">
                <a:latin typeface="Roboto"/>
                <a:ea typeface="Roboto"/>
                <a:cs typeface="Roboto"/>
                <a:sym typeface="Roboto"/>
              </a:defRPr>
            </a:lvl9pPr>
          </a:lstStyle>
          <a:p/>
        </p:txBody>
      </p:sp>
      <p:sp>
        <p:nvSpPr>
          <p:cNvPr id="113" name="Google Shape;113;p23"/>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114" name="Google Shape;114;p23"/>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Opt 1">
  <p:cSld name="SECTION_HEADER_3">
    <p:spTree>
      <p:nvGrpSpPr>
        <p:cNvPr id="115" name="Shape 115"/>
        <p:cNvGrpSpPr/>
        <p:nvPr/>
      </p:nvGrpSpPr>
      <p:grpSpPr>
        <a:xfrm>
          <a:off x="0" y="0"/>
          <a:ext cx="0" cy="0"/>
          <a:chOff x="0" y="0"/>
          <a:chExt cx="0" cy="0"/>
        </a:xfrm>
      </p:grpSpPr>
      <p:pic>
        <p:nvPicPr>
          <p:cNvPr id="116" name="Google Shape;116;p24" title="Google Research Lockup"/>
          <p:cNvPicPr preferRelativeResize="0"/>
          <p:nvPr/>
        </p:nvPicPr>
        <p:blipFill>
          <a:blip r:embed="rId2">
            <a:alphaModFix/>
          </a:blip>
          <a:stretch>
            <a:fillRect/>
          </a:stretch>
        </p:blipFill>
        <p:spPr>
          <a:xfrm>
            <a:off x="1139125" y="226125"/>
            <a:ext cx="1326000" cy="187200"/>
          </a:xfrm>
          <a:prstGeom prst="rect">
            <a:avLst/>
          </a:prstGeom>
          <a:noFill/>
          <a:ln>
            <a:noFill/>
          </a:ln>
        </p:spPr>
      </p:pic>
      <p:pic>
        <p:nvPicPr>
          <p:cNvPr id="117" name="Google Shape;117;p24"/>
          <p:cNvPicPr preferRelativeResize="0"/>
          <p:nvPr/>
        </p:nvPicPr>
        <p:blipFill rotWithShape="1">
          <a:blip r:embed="rId3">
            <a:alphaModFix/>
          </a:blip>
          <a:srcRect b="6636" l="0" r="20911" t="24373"/>
          <a:stretch/>
        </p:blipFill>
        <p:spPr>
          <a:xfrm>
            <a:off x="4360400" y="-30925"/>
            <a:ext cx="4783600" cy="5174427"/>
          </a:xfrm>
          <a:prstGeom prst="rect">
            <a:avLst/>
          </a:prstGeom>
          <a:noFill/>
          <a:ln>
            <a:noFill/>
          </a:ln>
        </p:spPr>
      </p:pic>
      <p:sp>
        <p:nvSpPr>
          <p:cNvPr id="118" name="Google Shape;118;p24"/>
          <p:cNvSpPr txBox="1"/>
          <p:nvPr>
            <p:ph type="title"/>
          </p:nvPr>
        </p:nvSpPr>
        <p:spPr>
          <a:xfrm>
            <a:off x="1049225" y="1909300"/>
            <a:ext cx="35004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4"/>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120" name="Google Shape;120;p24"/>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Opt 2">
  <p:cSld name="SECTION_HEADER_3_2">
    <p:spTree>
      <p:nvGrpSpPr>
        <p:cNvPr id="121" name="Shape 121"/>
        <p:cNvGrpSpPr/>
        <p:nvPr/>
      </p:nvGrpSpPr>
      <p:grpSpPr>
        <a:xfrm>
          <a:off x="0" y="0"/>
          <a:ext cx="0" cy="0"/>
          <a:chOff x="0" y="0"/>
          <a:chExt cx="0" cy="0"/>
        </a:xfrm>
      </p:grpSpPr>
      <p:pic>
        <p:nvPicPr>
          <p:cNvPr id="122" name="Google Shape;122;p25" title="Google Research Lockup"/>
          <p:cNvPicPr preferRelativeResize="0"/>
          <p:nvPr/>
        </p:nvPicPr>
        <p:blipFill>
          <a:blip r:embed="rId2">
            <a:alphaModFix/>
          </a:blip>
          <a:stretch>
            <a:fillRect/>
          </a:stretch>
        </p:blipFill>
        <p:spPr>
          <a:xfrm>
            <a:off x="1139125" y="226125"/>
            <a:ext cx="1326000" cy="187200"/>
          </a:xfrm>
          <a:prstGeom prst="rect">
            <a:avLst/>
          </a:prstGeom>
          <a:noFill/>
          <a:ln>
            <a:noFill/>
          </a:ln>
        </p:spPr>
      </p:pic>
      <p:pic>
        <p:nvPicPr>
          <p:cNvPr id="123" name="Google Shape;123;p25"/>
          <p:cNvPicPr preferRelativeResize="0"/>
          <p:nvPr/>
        </p:nvPicPr>
        <p:blipFill rotWithShape="1">
          <a:blip r:embed="rId3">
            <a:alphaModFix/>
          </a:blip>
          <a:srcRect b="49869" l="0" r="41619" t="0"/>
          <a:stretch/>
        </p:blipFill>
        <p:spPr>
          <a:xfrm>
            <a:off x="3314875" y="973200"/>
            <a:ext cx="5829123" cy="4170298"/>
          </a:xfrm>
          <a:prstGeom prst="rect">
            <a:avLst/>
          </a:prstGeom>
          <a:noFill/>
          <a:ln>
            <a:noFill/>
          </a:ln>
        </p:spPr>
      </p:pic>
      <p:sp>
        <p:nvSpPr>
          <p:cNvPr id="124" name="Google Shape;124;p25"/>
          <p:cNvSpPr txBox="1"/>
          <p:nvPr>
            <p:ph type="title"/>
          </p:nvPr>
        </p:nvSpPr>
        <p:spPr>
          <a:xfrm>
            <a:off x="1049225" y="1909300"/>
            <a:ext cx="35004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5" name="Google Shape;125;p25"/>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126" name="Google Shape;126;p25"/>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Opt 3">
  <p:cSld name="SECTION_HEADER_3_2_1">
    <p:spTree>
      <p:nvGrpSpPr>
        <p:cNvPr id="127" name="Shape 127"/>
        <p:cNvGrpSpPr/>
        <p:nvPr/>
      </p:nvGrpSpPr>
      <p:grpSpPr>
        <a:xfrm>
          <a:off x="0" y="0"/>
          <a:ext cx="0" cy="0"/>
          <a:chOff x="0" y="0"/>
          <a:chExt cx="0" cy="0"/>
        </a:xfrm>
      </p:grpSpPr>
      <p:pic>
        <p:nvPicPr>
          <p:cNvPr id="128" name="Google Shape;128;p26" title="Google Research Lockup"/>
          <p:cNvPicPr preferRelativeResize="0"/>
          <p:nvPr/>
        </p:nvPicPr>
        <p:blipFill>
          <a:blip r:embed="rId2">
            <a:alphaModFix/>
          </a:blip>
          <a:stretch>
            <a:fillRect/>
          </a:stretch>
        </p:blipFill>
        <p:spPr>
          <a:xfrm>
            <a:off x="1139125" y="226125"/>
            <a:ext cx="1326000" cy="187200"/>
          </a:xfrm>
          <a:prstGeom prst="rect">
            <a:avLst/>
          </a:prstGeom>
          <a:noFill/>
          <a:ln>
            <a:noFill/>
          </a:ln>
        </p:spPr>
      </p:pic>
      <p:pic>
        <p:nvPicPr>
          <p:cNvPr id="129" name="Google Shape;129;p26"/>
          <p:cNvPicPr preferRelativeResize="0"/>
          <p:nvPr/>
        </p:nvPicPr>
        <p:blipFill rotWithShape="1">
          <a:blip r:embed="rId3">
            <a:alphaModFix/>
          </a:blip>
          <a:srcRect b="-3798" l="0" r="34819" t="-1420"/>
          <a:stretch/>
        </p:blipFill>
        <p:spPr>
          <a:xfrm>
            <a:off x="4505775" y="197154"/>
            <a:ext cx="4638225" cy="4589450"/>
          </a:xfrm>
          <a:prstGeom prst="rect">
            <a:avLst/>
          </a:prstGeom>
          <a:noFill/>
          <a:ln>
            <a:noFill/>
          </a:ln>
        </p:spPr>
      </p:pic>
      <p:sp>
        <p:nvSpPr>
          <p:cNvPr id="130" name="Google Shape;130;p26"/>
          <p:cNvSpPr txBox="1"/>
          <p:nvPr>
            <p:ph type="title"/>
          </p:nvPr>
        </p:nvSpPr>
        <p:spPr>
          <a:xfrm>
            <a:off x="1049225" y="1909300"/>
            <a:ext cx="35004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1" name="Google Shape;131;p26"/>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132" name="Google Shape;132;p26"/>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1">
  <p:cSld name="TITLE_AND_BODY_4">
    <p:bg>
      <p:bgPr>
        <a:solidFill>
          <a:srgbClr val="F8F9FA"/>
        </a:solidFill>
      </p:bgPr>
    </p:bg>
    <p:spTree>
      <p:nvGrpSpPr>
        <p:cNvPr id="133" name="Shape 133"/>
        <p:cNvGrpSpPr/>
        <p:nvPr/>
      </p:nvGrpSpPr>
      <p:grpSpPr>
        <a:xfrm>
          <a:off x="0" y="0"/>
          <a:ext cx="0" cy="0"/>
          <a:chOff x="0" y="0"/>
          <a:chExt cx="0" cy="0"/>
        </a:xfrm>
      </p:grpSpPr>
      <p:pic>
        <p:nvPicPr>
          <p:cNvPr id="134" name="Google Shape;134;p27"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35" name="Google Shape;135;p27"/>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36" name="Google Shape;136;p27"/>
          <p:cNvPicPr preferRelativeResize="0"/>
          <p:nvPr/>
        </p:nvPicPr>
        <p:blipFill rotWithShape="1">
          <a:blip r:embed="rId3">
            <a:alphaModFix/>
          </a:blip>
          <a:srcRect b="0" l="6331" r="0" t="44586"/>
          <a:stretch/>
        </p:blipFill>
        <p:spPr>
          <a:xfrm>
            <a:off x="0" y="0"/>
            <a:ext cx="2431776" cy="1220349"/>
          </a:xfrm>
          <a:prstGeom prst="rect">
            <a:avLst/>
          </a:prstGeom>
          <a:noFill/>
          <a:ln>
            <a:noFill/>
          </a:ln>
        </p:spPr>
      </p:pic>
      <p:sp>
        <p:nvSpPr>
          <p:cNvPr id="137" name="Google Shape;137;p27"/>
          <p:cNvSpPr txBox="1"/>
          <p:nvPr>
            <p:ph type="title"/>
          </p:nvPr>
        </p:nvSpPr>
        <p:spPr>
          <a:xfrm>
            <a:off x="1049225" y="1909300"/>
            <a:ext cx="70077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8" name="Google Shape;138;p27"/>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solidFill>
                  <a:srgbClr val="606366"/>
                </a:solidFill>
                <a:latin typeface="Google Sans"/>
                <a:ea typeface="Google Sans"/>
                <a:cs typeface="Google Sans"/>
                <a:sym typeface="Google Sans"/>
              </a:defRPr>
            </a:lvl2pPr>
            <a:lvl3pPr lvl="2" rtl="0">
              <a:spcBef>
                <a:spcPts val="1600"/>
              </a:spcBef>
              <a:spcAft>
                <a:spcPts val="0"/>
              </a:spcAft>
              <a:buNone/>
              <a:defRPr>
                <a:solidFill>
                  <a:srgbClr val="606366"/>
                </a:solidFill>
                <a:latin typeface="Google Sans"/>
                <a:ea typeface="Google Sans"/>
                <a:cs typeface="Google Sans"/>
                <a:sym typeface="Google Sans"/>
              </a:defRPr>
            </a:lvl3pPr>
            <a:lvl4pPr lvl="3" rtl="0">
              <a:spcBef>
                <a:spcPts val="1600"/>
              </a:spcBef>
              <a:spcAft>
                <a:spcPts val="0"/>
              </a:spcAft>
              <a:buNone/>
              <a:defRPr>
                <a:solidFill>
                  <a:srgbClr val="606366"/>
                </a:solidFill>
                <a:latin typeface="Google Sans"/>
                <a:ea typeface="Google Sans"/>
                <a:cs typeface="Google Sans"/>
                <a:sym typeface="Google Sans"/>
              </a:defRPr>
            </a:lvl4pPr>
            <a:lvl5pPr lvl="4" rtl="0">
              <a:spcBef>
                <a:spcPts val="1600"/>
              </a:spcBef>
              <a:spcAft>
                <a:spcPts val="0"/>
              </a:spcAft>
              <a:buNone/>
              <a:defRPr>
                <a:solidFill>
                  <a:srgbClr val="606366"/>
                </a:solidFill>
                <a:latin typeface="Google Sans"/>
                <a:ea typeface="Google Sans"/>
                <a:cs typeface="Google Sans"/>
                <a:sym typeface="Google Sans"/>
              </a:defRPr>
            </a:lvl5pPr>
            <a:lvl6pPr lvl="5" rtl="0">
              <a:spcBef>
                <a:spcPts val="1600"/>
              </a:spcBef>
              <a:spcAft>
                <a:spcPts val="0"/>
              </a:spcAft>
              <a:buNone/>
              <a:defRPr>
                <a:solidFill>
                  <a:srgbClr val="606366"/>
                </a:solidFill>
                <a:latin typeface="Google Sans"/>
                <a:ea typeface="Google Sans"/>
                <a:cs typeface="Google Sans"/>
                <a:sym typeface="Google Sans"/>
              </a:defRPr>
            </a:lvl6pPr>
            <a:lvl7pPr lvl="6" rtl="0">
              <a:spcBef>
                <a:spcPts val="1600"/>
              </a:spcBef>
              <a:spcAft>
                <a:spcPts val="0"/>
              </a:spcAft>
              <a:buNone/>
              <a:defRPr>
                <a:solidFill>
                  <a:srgbClr val="606366"/>
                </a:solidFill>
                <a:latin typeface="Google Sans"/>
                <a:ea typeface="Google Sans"/>
                <a:cs typeface="Google Sans"/>
                <a:sym typeface="Google Sans"/>
              </a:defRPr>
            </a:lvl7pPr>
            <a:lvl8pPr lvl="7" rtl="0">
              <a:spcBef>
                <a:spcPts val="1600"/>
              </a:spcBef>
              <a:spcAft>
                <a:spcPts val="0"/>
              </a:spcAft>
              <a:buNone/>
              <a:defRPr>
                <a:solidFill>
                  <a:srgbClr val="606366"/>
                </a:solidFill>
                <a:latin typeface="Google Sans"/>
                <a:ea typeface="Google Sans"/>
                <a:cs typeface="Google Sans"/>
                <a:sym typeface="Google Sans"/>
              </a:defRPr>
            </a:lvl8pPr>
            <a:lvl9pPr lvl="8" rtl="0">
              <a:spcBef>
                <a:spcPts val="1600"/>
              </a:spcBef>
              <a:spcAft>
                <a:spcPts val="1600"/>
              </a:spcAft>
              <a:buNone/>
              <a:defRPr>
                <a:solidFill>
                  <a:srgbClr val="606366"/>
                </a:solidFill>
                <a:latin typeface="Google Sans"/>
                <a:ea typeface="Google Sans"/>
                <a:cs typeface="Google Sans"/>
                <a:sym typeface="Google Sans"/>
              </a:defRPr>
            </a:lvl9pPr>
          </a:lstStyle>
          <a:p/>
        </p:txBody>
      </p:sp>
      <p:sp>
        <p:nvSpPr>
          <p:cNvPr id="139" name="Google Shape;139;p27"/>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2">
  <p:cSld name="TITLE_AND_BODY_5">
    <p:bg>
      <p:bgPr>
        <a:solidFill>
          <a:srgbClr val="F8F9FA"/>
        </a:solidFill>
      </p:bgPr>
    </p:bg>
    <p:spTree>
      <p:nvGrpSpPr>
        <p:cNvPr id="140" name="Shape 140"/>
        <p:cNvGrpSpPr/>
        <p:nvPr/>
      </p:nvGrpSpPr>
      <p:grpSpPr>
        <a:xfrm>
          <a:off x="0" y="0"/>
          <a:ext cx="0" cy="0"/>
          <a:chOff x="0" y="0"/>
          <a:chExt cx="0" cy="0"/>
        </a:xfrm>
      </p:grpSpPr>
      <p:pic>
        <p:nvPicPr>
          <p:cNvPr id="141" name="Google Shape;141;p28"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42" name="Google Shape;142;p28"/>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43" name="Google Shape;143;p28"/>
          <p:cNvPicPr preferRelativeResize="0"/>
          <p:nvPr/>
        </p:nvPicPr>
        <p:blipFill rotWithShape="1">
          <a:blip r:embed="rId3">
            <a:alphaModFix/>
          </a:blip>
          <a:srcRect b="64406" l="-1041" r="3745" t="-3192"/>
          <a:stretch/>
        </p:blipFill>
        <p:spPr>
          <a:xfrm rot="10800000">
            <a:off x="615195" y="0"/>
            <a:ext cx="2321350" cy="925400"/>
          </a:xfrm>
          <a:prstGeom prst="rect">
            <a:avLst/>
          </a:prstGeom>
          <a:noFill/>
          <a:ln>
            <a:noFill/>
          </a:ln>
        </p:spPr>
      </p:pic>
      <p:sp>
        <p:nvSpPr>
          <p:cNvPr id="144" name="Google Shape;144;p28"/>
          <p:cNvSpPr txBox="1"/>
          <p:nvPr>
            <p:ph type="title"/>
          </p:nvPr>
        </p:nvSpPr>
        <p:spPr>
          <a:xfrm>
            <a:off x="1049225" y="1909300"/>
            <a:ext cx="70077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5" name="Google Shape;145;p28"/>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146" name="Google Shape;146;p28"/>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 3">
  <p:cSld name="TITLE_AND_BODY_3">
    <p:bg>
      <p:bgPr>
        <a:solidFill>
          <a:srgbClr val="F8F9FA"/>
        </a:solidFill>
      </p:bgPr>
    </p:bg>
    <p:spTree>
      <p:nvGrpSpPr>
        <p:cNvPr id="147" name="Shape 147"/>
        <p:cNvGrpSpPr/>
        <p:nvPr/>
      </p:nvGrpSpPr>
      <p:grpSpPr>
        <a:xfrm>
          <a:off x="0" y="0"/>
          <a:ext cx="0" cy="0"/>
          <a:chOff x="0" y="0"/>
          <a:chExt cx="0" cy="0"/>
        </a:xfrm>
      </p:grpSpPr>
      <p:pic>
        <p:nvPicPr>
          <p:cNvPr id="148" name="Google Shape;148;p29"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49" name="Google Shape;149;p29"/>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50" name="Google Shape;150;p29"/>
          <p:cNvPicPr preferRelativeResize="0"/>
          <p:nvPr/>
        </p:nvPicPr>
        <p:blipFill>
          <a:blip r:embed="rId3">
            <a:alphaModFix/>
          </a:blip>
          <a:stretch>
            <a:fillRect/>
          </a:stretch>
        </p:blipFill>
        <p:spPr>
          <a:xfrm>
            <a:off x="39775" y="66250"/>
            <a:ext cx="2008061" cy="1247951"/>
          </a:xfrm>
          <a:prstGeom prst="rect">
            <a:avLst/>
          </a:prstGeom>
          <a:noFill/>
          <a:ln>
            <a:noFill/>
          </a:ln>
        </p:spPr>
      </p:pic>
      <p:sp>
        <p:nvSpPr>
          <p:cNvPr id="151" name="Google Shape;151;p29"/>
          <p:cNvSpPr txBox="1"/>
          <p:nvPr>
            <p:ph type="title"/>
          </p:nvPr>
        </p:nvSpPr>
        <p:spPr>
          <a:xfrm>
            <a:off x="1049225" y="1909300"/>
            <a:ext cx="7007700" cy="98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2" name="Google Shape;152;p29"/>
          <p:cNvSpPr txBox="1"/>
          <p:nvPr>
            <p:ph idx="1" type="subTitle"/>
          </p:nvPr>
        </p:nvSpPr>
        <p:spPr>
          <a:xfrm>
            <a:off x="1049226" y="2898150"/>
            <a:ext cx="3500400" cy="305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900">
                <a:solidFill>
                  <a:srgbClr val="606366"/>
                </a:solidFill>
                <a:latin typeface="Google Sans"/>
                <a:ea typeface="Google Sans"/>
                <a:cs typeface="Google Sans"/>
                <a:sym typeface="Google Sans"/>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153" name="Google Shape;153;p29"/>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2">
  <p:cSld name="BLANK_1">
    <p:spTree>
      <p:nvGrpSpPr>
        <p:cNvPr id="154" name="Shape 154"/>
        <p:cNvGrpSpPr/>
        <p:nvPr/>
      </p:nvGrpSpPr>
      <p:grpSpPr>
        <a:xfrm>
          <a:off x="0" y="0"/>
          <a:ext cx="0" cy="0"/>
          <a:chOff x="0" y="0"/>
          <a:chExt cx="0" cy="0"/>
        </a:xfrm>
      </p:grpSpPr>
      <p:sp>
        <p:nvSpPr>
          <p:cNvPr id="155" name="Google Shape;155;p30"/>
          <p:cNvSpPr/>
          <p:nvPr/>
        </p:nvSpPr>
        <p:spPr>
          <a:xfrm>
            <a:off x="4572000" y="0"/>
            <a:ext cx="4572000" cy="5143500"/>
          </a:xfrm>
          <a:prstGeom prst="rect">
            <a:avLst/>
          </a:prstGeom>
          <a:solidFill>
            <a:srgbClr val="F8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157" name="Google Shape;157;p30"/>
          <p:cNvSpPr txBox="1"/>
          <p:nvPr>
            <p:ph type="title"/>
          </p:nvPr>
        </p:nvSpPr>
        <p:spPr>
          <a:xfrm>
            <a:off x="417677" y="341875"/>
            <a:ext cx="3807900" cy="4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8" name="Google Shape;158;p30"/>
          <p:cNvSpPr txBox="1"/>
          <p:nvPr>
            <p:ph idx="1" type="subTitle"/>
          </p:nvPr>
        </p:nvSpPr>
        <p:spPr>
          <a:xfrm>
            <a:off x="417675" y="835794"/>
            <a:ext cx="3807900" cy="3563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900">
                <a:solidFill>
                  <a:srgbClr val="606366"/>
                </a:solidFill>
                <a:latin typeface="Roboto Light"/>
                <a:ea typeface="Roboto Light"/>
                <a:cs typeface="Roboto Light"/>
                <a:sym typeface="Roboto Light"/>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pic>
        <p:nvPicPr>
          <p:cNvPr id="159" name="Google Shape;159;p30"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60" name="Google Shape;160;p30"/>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3">
  <p:cSld name="BLANK_2">
    <p:spTree>
      <p:nvGrpSpPr>
        <p:cNvPr id="161" name="Shape 161"/>
        <p:cNvGrpSpPr/>
        <p:nvPr/>
      </p:nvGrpSpPr>
      <p:grpSpPr>
        <a:xfrm>
          <a:off x="0" y="0"/>
          <a:ext cx="0" cy="0"/>
          <a:chOff x="0" y="0"/>
          <a:chExt cx="0" cy="0"/>
        </a:xfrm>
      </p:grpSpPr>
      <p:sp>
        <p:nvSpPr>
          <p:cNvPr id="162" name="Google Shape;162;p31"/>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163" name="Google Shape;163;p31"/>
          <p:cNvSpPr txBox="1"/>
          <p:nvPr>
            <p:ph type="title"/>
          </p:nvPr>
        </p:nvSpPr>
        <p:spPr>
          <a:xfrm>
            <a:off x="417673" y="341875"/>
            <a:ext cx="2235000" cy="4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4" name="Google Shape;164;p31"/>
          <p:cNvSpPr txBox="1"/>
          <p:nvPr>
            <p:ph idx="1" type="subTitle"/>
          </p:nvPr>
        </p:nvSpPr>
        <p:spPr>
          <a:xfrm>
            <a:off x="417672" y="835792"/>
            <a:ext cx="2235000" cy="3563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700">
                <a:solidFill>
                  <a:srgbClr val="606366"/>
                </a:solidFill>
                <a:latin typeface="Roboto"/>
                <a:ea typeface="Roboto"/>
                <a:cs typeface="Roboto"/>
                <a:sym typeface="Roboto"/>
              </a:defRPr>
            </a:lvl1pPr>
            <a:lvl2pPr lvl="1" rtl="0">
              <a:spcBef>
                <a:spcPts val="1600"/>
              </a:spcBef>
              <a:spcAft>
                <a:spcPts val="0"/>
              </a:spcAft>
              <a:buNone/>
              <a:defRPr sz="1700">
                <a:latin typeface="Roboto"/>
                <a:ea typeface="Roboto"/>
                <a:cs typeface="Roboto"/>
                <a:sym typeface="Roboto"/>
              </a:defRPr>
            </a:lvl2pPr>
            <a:lvl3pPr lvl="2" rtl="0">
              <a:spcBef>
                <a:spcPts val="1600"/>
              </a:spcBef>
              <a:spcAft>
                <a:spcPts val="0"/>
              </a:spcAft>
              <a:buNone/>
              <a:defRPr sz="1700">
                <a:latin typeface="Roboto"/>
                <a:ea typeface="Roboto"/>
                <a:cs typeface="Roboto"/>
                <a:sym typeface="Roboto"/>
              </a:defRPr>
            </a:lvl3pPr>
            <a:lvl4pPr lvl="3" rtl="0">
              <a:spcBef>
                <a:spcPts val="1600"/>
              </a:spcBef>
              <a:spcAft>
                <a:spcPts val="0"/>
              </a:spcAft>
              <a:buNone/>
              <a:defRPr sz="1700">
                <a:latin typeface="Roboto"/>
                <a:ea typeface="Roboto"/>
                <a:cs typeface="Roboto"/>
                <a:sym typeface="Roboto"/>
              </a:defRPr>
            </a:lvl4pPr>
            <a:lvl5pPr lvl="4" rtl="0">
              <a:spcBef>
                <a:spcPts val="1600"/>
              </a:spcBef>
              <a:spcAft>
                <a:spcPts val="0"/>
              </a:spcAft>
              <a:buNone/>
              <a:defRPr sz="1700">
                <a:latin typeface="Roboto"/>
                <a:ea typeface="Roboto"/>
                <a:cs typeface="Roboto"/>
                <a:sym typeface="Roboto"/>
              </a:defRPr>
            </a:lvl5pPr>
            <a:lvl6pPr lvl="5" rtl="0">
              <a:spcBef>
                <a:spcPts val="1600"/>
              </a:spcBef>
              <a:spcAft>
                <a:spcPts val="0"/>
              </a:spcAft>
              <a:buNone/>
              <a:defRPr sz="1700">
                <a:latin typeface="Roboto"/>
                <a:ea typeface="Roboto"/>
                <a:cs typeface="Roboto"/>
                <a:sym typeface="Roboto"/>
              </a:defRPr>
            </a:lvl6pPr>
            <a:lvl7pPr lvl="6" rtl="0">
              <a:spcBef>
                <a:spcPts val="1600"/>
              </a:spcBef>
              <a:spcAft>
                <a:spcPts val="0"/>
              </a:spcAft>
              <a:buNone/>
              <a:defRPr sz="1700">
                <a:latin typeface="Roboto"/>
                <a:ea typeface="Roboto"/>
                <a:cs typeface="Roboto"/>
                <a:sym typeface="Roboto"/>
              </a:defRPr>
            </a:lvl7pPr>
            <a:lvl8pPr lvl="7" rtl="0">
              <a:spcBef>
                <a:spcPts val="1600"/>
              </a:spcBef>
              <a:spcAft>
                <a:spcPts val="0"/>
              </a:spcAft>
              <a:buNone/>
              <a:defRPr sz="1700">
                <a:latin typeface="Roboto"/>
                <a:ea typeface="Roboto"/>
                <a:cs typeface="Roboto"/>
                <a:sym typeface="Roboto"/>
              </a:defRPr>
            </a:lvl8pPr>
            <a:lvl9pPr lvl="8" rtl="0">
              <a:spcBef>
                <a:spcPts val="1600"/>
              </a:spcBef>
              <a:spcAft>
                <a:spcPts val="1600"/>
              </a:spcAft>
              <a:buNone/>
              <a:defRPr sz="1700">
                <a:latin typeface="Roboto"/>
                <a:ea typeface="Roboto"/>
                <a:cs typeface="Roboto"/>
                <a:sym typeface="Roboto"/>
              </a:defRPr>
            </a:lvl9pPr>
          </a:lstStyle>
          <a:p/>
        </p:txBody>
      </p:sp>
      <p:pic>
        <p:nvPicPr>
          <p:cNvPr id="165" name="Google Shape;165;p31" title="Google Research Lockup"/>
          <p:cNvPicPr preferRelativeResize="0"/>
          <p:nvPr/>
        </p:nvPicPr>
        <p:blipFill>
          <a:blip r:embed="rId2">
            <a:alphaModFix/>
          </a:blip>
          <a:stretch>
            <a:fillRect/>
          </a:stretch>
        </p:blipFill>
        <p:spPr>
          <a:xfrm>
            <a:off x="7669800" y="212675"/>
            <a:ext cx="1326000" cy="187200"/>
          </a:xfrm>
          <a:prstGeom prst="rect">
            <a:avLst/>
          </a:prstGeom>
          <a:noFill/>
          <a:ln>
            <a:noFill/>
          </a:ln>
        </p:spPr>
      </p:pic>
      <p:sp>
        <p:nvSpPr>
          <p:cNvPr id="166" name="Google Shape;166;p31"/>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67" name="Shape 167"/>
        <p:cNvGrpSpPr/>
        <p:nvPr/>
      </p:nvGrpSpPr>
      <p:grpSpPr>
        <a:xfrm>
          <a:off x="0" y="0"/>
          <a:ext cx="0" cy="0"/>
          <a:chOff x="0" y="0"/>
          <a:chExt cx="0" cy="0"/>
        </a:xfrm>
      </p:grpSpPr>
      <p:sp>
        <p:nvSpPr>
          <p:cNvPr id="168" name="Google Shape;168;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9" name="Google Shape;169;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0" name="Google Shape;17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Blue">
  <p:cSld name="TITLE_2_3">
    <p:spTree>
      <p:nvGrpSpPr>
        <p:cNvPr id="171" name="Shape 171"/>
        <p:cNvGrpSpPr/>
        <p:nvPr/>
      </p:nvGrpSpPr>
      <p:grpSpPr>
        <a:xfrm>
          <a:off x="0" y="0"/>
          <a:ext cx="0" cy="0"/>
          <a:chOff x="0" y="0"/>
          <a:chExt cx="0" cy="0"/>
        </a:xfrm>
      </p:grpSpPr>
      <p:sp>
        <p:nvSpPr>
          <p:cNvPr id="172" name="Google Shape;172;p33"/>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173" name="Google Shape;173;p33"/>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74" name="Google Shape;174;p33"/>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175" name="Google Shape;175;p33"/>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grpSp>
        <p:nvGrpSpPr>
          <p:cNvPr id="176" name="Google Shape;176;p33"/>
          <p:cNvGrpSpPr/>
          <p:nvPr/>
        </p:nvGrpSpPr>
        <p:grpSpPr>
          <a:xfrm>
            <a:off x="8469122" y="4803781"/>
            <a:ext cx="420491" cy="137010"/>
            <a:chOff x="0" y="0"/>
            <a:chExt cx="2077525" cy="676925"/>
          </a:xfrm>
        </p:grpSpPr>
        <p:sp>
          <p:nvSpPr>
            <p:cNvPr id="177" name="Google Shape;177;p33"/>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78" name="Google Shape;178;p33"/>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79" name="Google Shape;179;p33"/>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80" name="Google Shape;180;p33"/>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81" name="Google Shape;181;p33"/>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182" name="Google Shape;182;p33"/>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183" name="Google Shape;183;p33"/>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84" name="Google Shape;184;p33"/>
          <p:cNvSpPr/>
          <p:nvPr/>
        </p:nvSpPr>
        <p:spPr>
          <a:xfrm>
            <a:off x="-18250" y="228000"/>
            <a:ext cx="63900" cy="4687500"/>
          </a:xfrm>
          <a:prstGeom prst="rect">
            <a:avLst/>
          </a:prstGeom>
          <a:solidFill>
            <a:srgbClr val="5B9C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5F6368"/>
                </a:solidFill>
                <a:latin typeface="Roboto"/>
                <a:ea typeface="Roboto"/>
                <a:cs typeface="Roboto"/>
                <a:sym typeface="Roboto"/>
              </a:defRPr>
            </a:lvl1pPr>
            <a:lvl2pPr lvl="1" rtl="0">
              <a:buNone/>
              <a:defRPr sz="1300">
                <a:solidFill>
                  <a:srgbClr val="5F6368"/>
                </a:solidFill>
                <a:latin typeface="Roboto"/>
                <a:ea typeface="Roboto"/>
                <a:cs typeface="Roboto"/>
                <a:sym typeface="Roboto"/>
              </a:defRPr>
            </a:lvl2pPr>
            <a:lvl3pPr lvl="2" rtl="0">
              <a:buNone/>
              <a:defRPr sz="1300">
                <a:solidFill>
                  <a:srgbClr val="5F6368"/>
                </a:solidFill>
                <a:latin typeface="Roboto"/>
                <a:ea typeface="Roboto"/>
                <a:cs typeface="Roboto"/>
                <a:sym typeface="Roboto"/>
              </a:defRPr>
            </a:lvl3pPr>
            <a:lvl4pPr lvl="3" rtl="0">
              <a:buNone/>
              <a:defRPr sz="1300">
                <a:solidFill>
                  <a:srgbClr val="5F6368"/>
                </a:solidFill>
                <a:latin typeface="Roboto"/>
                <a:ea typeface="Roboto"/>
                <a:cs typeface="Roboto"/>
                <a:sym typeface="Roboto"/>
              </a:defRPr>
            </a:lvl4pPr>
            <a:lvl5pPr lvl="4" rtl="0">
              <a:buNone/>
              <a:defRPr sz="1300">
                <a:solidFill>
                  <a:srgbClr val="5F6368"/>
                </a:solidFill>
                <a:latin typeface="Roboto"/>
                <a:ea typeface="Roboto"/>
                <a:cs typeface="Roboto"/>
                <a:sym typeface="Roboto"/>
              </a:defRPr>
            </a:lvl5pPr>
            <a:lvl6pPr lvl="5" rtl="0">
              <a:buNone/>
              <a:defRPr sz="1300">
                <a:solidFill>
                  <a:srgbClr val="5F6368"/>
                </a:solidFill>
                <a:latin typeface="Roboto"/>
                <a:ea typeface="Roboto"/>
                <a:cs typeface="Roboto"/>
                <a:sym typeface="Roboto"/>
              </a:defRPr>
            </a:lvl6pPr>
            <a:lvl7pPr lvl="6" rtl="0">
              <a:buNone/>
              <a:defRPr sz="1300">
                <a:solidFill>
                  <a:srgbClr val="5F6368"/>
                </a:solidFill>
                <a:latin typeface="Roboto"/>
                <a:ea typeface="Roboto"/>
                <a:cs typeface="Roboto"/>
                <a:sym typeface="Roboto"/>
              </a:defRPr>
            </a:lvl7pPr>
            <a:lvl8pPr lvl="7" rtl="0">
              <a:buNone/>
              <a:defRPr sz="1300">
                <a:solidFill>
                  <a:srgbClr val="5F6368"/>
                </a:solidFill>
                <a:latin typeface="Roboto"/>
                <a:ea typeface="Roboto"/>
                <a:cs typeface="Roboto"/>
                <a:sym typeface="Roboto"/>
              </a:defRPr>
            </a:lvl8pPr>
            <a:lvl9pPr lvl="8" rtl="0">
              <a:buNone/>
              <a:defRPr sz="1300">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186" name="Shape 186"/>
        <p:cNvGrpSpPr/>
        <p:nvPr/>
      </p:nvGrpSpPr>
      <p:grpSpPr>
        <a:xfrm>
          <a:off x="0" y="0"/>
          <a:ext cx="0" cy="0"/>
          <a:chOff x="0" y="0"/>
          <a:chExt cx="0" cy="0"/>
        </a:xfrm>
      </p:grpSpPr>
      <p:sp>
        <p:nvSpPr>
          <p:cNvPr id="187" name="Google Shape;187;p34"/>
          <p:cNvSpPr/>
          <p:nvPr/>
        </p:nvSpPr>
        <p:spPr>
          <a:xfrm>
            <a:off x="50" y="0"/>
            <a:ext cx="9144000" cy="4524000"/>
          </a:xfrm>
          <a:prstGeom prst="rect">
            <a:avLst/>
          </a:pr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88" name="Google Shape;188;p34"/>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89" name="Google Shape;189;p34"/>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190" name="Google Shape;190;p34"/>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id="191" name="Google Shape;191;p34"/>
          <p:cNvPicPr preferRelativeResize="0"/>
          <p:nvPr/>
        </p:nvPicPr>
        <p:blipFill>
          <a:blip r:embed="rId2">
            <a:alphaModFix/>
          </a:blip>
          <a:stretch>
            <a:fillRect/>
          </a:stretch>
        </p:blipFill>
        <p:spPr>
          <a:xfrm>
            <a:off x="8465703" y="4799509"/>
            <a:ext cx="438912" cy="143123"/>
          </a:xfrm>
          <a:prstGeom prst="rect">
            <a:avLst/>
          </a:prstGeom>
          <a:noFill/>
          <a:ln>
            <a:noFill/>
          </a:ln>
        </p:spPr>
      </p:pic>
      <p:sp>
        <p:nvSpPr>
          <p:cNvPr id="192" name="Google Shape;192;p34"/>
          <p:cNvSpPr/>
          <p:nvPr/>
        </p:nvSpPr>
        <p:spPr>
          <a:xfrm>
            <a:off x="0" y="0"/>
            <a:ext cx="9144000" cy="4532400"/>
          </a:xfrm>
          <a:prstGeom prst="rect">
            <a:avLst/>
          </a:prstGeom>
          <a:solidFill>
            <a:srgbClr val="5B9CDA"/>
          </a:solidFill>
          <a:ln cap="flat" cmpd="sng" w="9525">
            <a:solidFill>
              <a:srgbClr val="5B9CD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4"/>
          <p:cNvSpPr/>
          <p:nvPr/>
        </p:nvSpPr>
        <p:spPr>
          <a:xfrm>
            <a:off x="401275" y="1450025"/>
            <a:ext cx="54600" cy="191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4"/>
          <p:cNvSpPr/>
          <p:nvPr/>
        </p:nvSpPr>
        <p:spPr>
          <a:xfrm>
            <a:off x="392150" y="1431800"/>
            <a:ext cx="63900" cy="192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ulleted List - Red">
  <p:cSld name="TITLE_2_3_1_1_1_1">
    <p:spTree>
      <p:nvGrpSpPr>
        <p:cNvPr id="196" name="Shape 196"/>
        <p:cNvGrpSpPr/>
        <p:nvPr/>
      </p:nvGrpSpPr>
      <p:grpSpPr>
        <a:xfrm>
          <a:off x="0" y="0"/>
          <a:ext cx="0" cy="0"/>
          <a:chOff x="0" y="0"/>
          <a:chExt cx="0" cy="0"/>
        </a:xfrm>
      </p:grpSpPr>
      <p:sp>
        <p:nvSpPr>
          <p:cNvPr id="197" name="Google Shape;197;p35"/>
          <p:cNvSpPr txBox="1"/>
          <p:nvPr>
            <p:ph idx="1" type="body"/>
          </p:nvPr>
        </p:nvSpPr>
        <p:spPr>
          <a:xfrm>
            <a:off x="837575" y="1716000"/>
            <a:ext cx="4697400" cy="2046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198" name="Google Shape;198;p35"/>
          <p:cNvSpPr/>
          <p:nvPr/>
        </p:nvSpPr>
        <p:spPr>
          <a:xfrm>
            <a:off x="297376" y="40612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99" name="Google Shape;199;p35"/>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200" name="Google Shape;200;p35"/>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01" name="Google Shape;201;p35"/>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202" name="Google Shape;202;p35"/>
          <p:cNvGrpSpPr/>
          <p:nvPr/>
        </p:nvGrpSpPr>
        <p:grpSpPr>
          <a:xfrm>
            <a:off x="8469122" y="4803781"/>
            <a:ext cx="420491" cy="137010"/>
            <a:chOff x="0" y="0"/>
            <a:chExt cx="2077525" cy="676925"/>
          </a:xfrm>
        </p:grpSpPr>
        <p:sp>
          <p:nvSpPr>
            <p:cNvPr id="203" name="Google Shape;203;p35"/>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04" name="Google Shape;204;p35"/>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05" name="Google Shape;205;p35"/>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06" name="Google Shape;206;p35"/>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07" name="Google Shape;207;p35"/>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08" name="Google Shape;208;p35"/>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209" name="Google Shape;209;p35"/>
          <p:cNvSpPr/>
          <p:nvPr/>
        </p:nvSpPr>
        <p:spPr>
          <a:xfrm>
            <a:off x="-36425" y="232200"/>
            <a:ext cx="72600" cy="4679100"/>
          </a:xfrm>
          <a:prstGeom prst="rect">
            <a:avLst/>
          </a:prstGeom>
          <a:solidFill>
            <a:srgbClr val="F46FB8"/>
          </a:solidFill>
          <a:ln cap="flat" cmpd="sng" w="9525">
            <a:solidFill>
              <a:srgbClr val="F46F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5F6368"/>
                </a:solidFill>
                <a:latin typeface="Roboto"/>
                <a:ea typeface="Roboto"/>
                <a:cs typeface="Roboto"/>
                <a:sym typeface="Roboto"/>
              </a:defRPr>
            </a:lvl1pPr>
            <a:lvl2pPr lvl="1" rtl="0">
              <a:buNone/>
              <a:defRPr sz="1300">
                <a:solidFill>
                  <a:srgbClr val="5F6368"/>
                </a:solidFill>
                <a:latin typeface="Roboto"/>
                <a:ea typeface="Roboto"/>
                <a:cs typeface="Roboto"/>
                <a:sym typeface="Roboto"/>
              </a:defRPr>
            </a:lvl2pPr>
            <a:lvl3pPr lvl="2" rtl="0">
              <a:buNone/>
              <a:defRPr sz="1300">
                <a:solidFill>
                  <a:srgbClr val="5F6368"/>
                </a:solidFill>
                <a:latin typeface="Roboto"/>
                <a:ea typeface="Roboto"/>
                <a:cs typeface="Roboto"/>
                <a:sym typeface="Roboto"/>
              </a:defRPr>
            </a:lvl3pPr>
            <a:lvl4pPr lvl="3" rtl="0">
              <a:buNone/>
              <a:defRPr sz="1300">
                <a:solidFill>
                  <a:srgbClr val="5F6368"/>
                </a:solidFill>
                <a:latin typeface="Roboto"/>
                <a:ea typeface="Roboto"/>
                <a:cs typeface="Roboto"/>
                <a:sym typeface="Roboto"/>
              </a:defRPr>
            </a:lvl4pPr>
            <a:lvl5pPr lvl="4" rtl="0">
              <a:buNone/>
              <a:defRPr sz="1300">
                <a:solidFill>
                  <a:srgbClr val="5F6368"/>
                </a:solidFill>
                <a:latin typeface="Roboto"/>
                <a:ea typeface="Roboto"/>
                <a:cs typeface="Roboto"/>
                <a:sym typeface="Roboto"/>
              </a:defRPr>
            </a:lvl5pPr>
            <a:lvl6pPr lvl="5" rtl="0">
              <a:buNone/>
              <a:defRPr sz="1300">
                <a:solidFill>
                  <a:srgbClr val="5F6368"/>
                </a:solidFill>
                <a:latin typeface="Roboto"/>
                <a:ea typeface="Roboto"/>
                <a:cs typeface="Roboto"/>
                <a:sym typeface="Roboto"/>
              </a:defRPr>
            </a:lvl6pPr>
            <a:lvl7pPr lvl="6" rtl="0">
              <a:buNone/>
              <a:defRPr sz="1300">
                <a:solidFill>
                  <a:srgbClr val="5F6368"/>
                </a:solidFill>
                <a:latin typeface="Roboto"/>
                <a:ea typeface="Roboto"/>
                <a:cs typeface="Roboto"/>
                <a:sym typeface="Roboto"/>
              </a:defRPr>
            </a:lvl7pPr>
            <a:lvl8pPr lvl="7" rtl="0">
              <a:buNone/>
              <a:defRPr sz="1300">
                <a:solidFill>
                  <a:srgbClr val="5F6368"/>
                </a:solidFill>
                <a:latin typeface="Roboto"/>
                <a:ea typeface="Roboto"/>
                <a:cs typeface="Roboto"/>
                <a:sym typeface="Roboto"/>
              </a:defRPr>
            </a:lvl8pPr>
            <a:lvl9pPr lvl="8" rtl="0">
              <a:buNone/>
              <a:defRPr sz="1300">
                <a:solidFill>
                  <a:srgbClr val="5F636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ulleted List - Yellow">
  <p:cSld name="TITLE_2_3_1_1">
    <p:spTree>
      <p:nvGrpSpPr>
        <p:cNvPr id="211" name="Shape 211"/>
        <p:cNvGrpSpPr/>
        <p:nvPr/>
      </p:nvGrpSpPr>
      <p:grpSpPr>
        <a:xfrm>
          <a:off x="0" y="0"/>
          <a:ext cx="0" cy="0"/>
          <a:chOff x="0" y="0"/>
          <a:chExt cx="0" cy="0"/>
        </a:xfrm>
      </p:grpSpPr>
      <p:sp>
        <p:nvSpPr>
          <p:cNvPr id="212" name="Google Shape;212;p36"/>
          <p:cNvSpPr txBox="1"/>
          <p:nvPr>
            <p:ph idx="1" type="body"/>
          </p:nvPr>
        </p:nvSpPr>
        <p:spPr>
          <a:xfrm>
            <a:off x="837575" y="1716000"/>
            <a:ext cx="4697400" cy="20463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26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26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213" name="Google Shape;213;p36"/>
          <p:cNvSpPr/>
          <p:nvPr/>
        </p:nvSpPr>
        <p:spPr>
          <a:xfrm>
            <a:off x="297376" y="40612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14" name="Google Shape;214;p36"/>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215" name="Google Shape;215;p36"/>
          <p:cNvSpPr/>
          <p:nvPr/>
        </p:nvSpPr>
        <p:spPr>
          <a:xfrm>
            <a:off x="-22468" y="235365"/>
            <a:ext cx="57900" cy="4672800"/>
          </a:xfrm>
          <a:prstGeom prst="rect">
            <a:avLst/>
          </a:prstGeom>
          <a:solidFill>
            <a:srgbClr val="FBBC0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16" name="Google Shape;216;p36"/>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217" name="Google Shape;217;p36"/>
          <p:cNvGrpSpPr/>
          <p:nvPr/>
        </p:nvGrpSpPr>
        <p:grpSpPr>
          <a:xfrm>
            <a:off x="8469122" y="4803781"/>
            <a:ext cx="420491" cy="137010"/>
            <a:chOff x="0" y="0"/>
            <a:chExt cx="2077525" cy="676925"/>
          </a:xfrm>
        </p:grpSpPr>
        <p:sp>
          <p:nvSpPr>
            <p:cNvPr id="218" name="Google Shape;218;p36"/>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19" name="Google Shape;219;p36"/>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20" name="Google Shape;220;p36"/>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21" name="Google Shape;221;p36"/>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22" name="Google Shape;222;p36"/>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223" name="Google Shape;223;p36"/>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224" name="Google Shape;224;p36"/>
          <p:cNvSpPr/>
          <p:nvPr/>
        </p:nvSpPr>
        <p:spPr>
          <a:xfrm>
            <a:off x="-36425" y="232200"/>
            <a:ext cx="72600" cy="4679100"/>
          </a:xfrm>
          <a:prstGeom prst="rect">
            <a:avLst/>
          </a:prstGeom>
          <a:solidFill>
            <a:srgbClr val="F4CF48"/>
          </a:solidFill>
          <a:ln cap="flat" cmpd="sng" w="9525">
            <a:solidFill>
              <a:srgbClr val="F4CF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Red">
  <p:cSld name="CUSTOM_1_1_1">
    <p:spTree>
      <p:nvGrpSpPr>
        <p:cNvPr id="225" name="Shape 225"/>
        <p:cNvGrpSpPr/>
        <p:nvPr/>
      </p:nvGrpSpPr>
      <p:grpSpPr>
        <a:xfrm>
          <a:off x="0" y="0"/>
          <a:ext cx="0" cy="0"/>
          <a:chOff x="0" y="0"/>
          <a:chExt cx="0" cy="0"/>
        </a:xfrm>
      </p:grpSpPr>
      <p:sp>
        <p:nvSpPr>
          <p:cNvPr id="226" name="Google Shape;226;p37"/>
          <p:cNvSpPr/>
          <p:nvPr/>
        </p:nvSpPr>
        <p:spPr>
          <a:xfrm>
            <a:off x="50" y="0"/>
            <a:ext cx="9144000" cy="45240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27" name="Google Shape;227;p37"/>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228" name="Google Shape;228;p37"/>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229" name="Google Shape;229;p37"/>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230" name="Google Shape;230;p37"/>
          <p:cNvPicPr preferRelativeResize="0"/>
          <p:nvPr/>
        </p:nvPicPr>
        <p:blipFill>
          <a:blip r:embed="rId2">
            <a:alphaModFix/>
          </a:blip>
          <a:stretch>
            <a:fillRect/>
          </a:stretch>
        </p:blipFill>
        <p:spPr>
          <a:xfrm>
            <a:off x="8465703" y="4799509"/>
            <a:ext cx="438912" cy="143123"/>
          </a:xfrm>
          <a:prstGeom prst="rect">
            <a:avLst/>
          </a:prstGeom>
          <a:noFill/>
          <a:ln>
            <a:noFill/>
          </a:ln>
        </p:spPr>
      </p:pic>
      <p:sp>
        <p:nvSpPr>
          <p:cNvPr id="231" name="Google Shape;231;p37"/>
          <p:cNvSpPr/>
          <p:nvPr/>
        </p:nvSpPr>
        <p:spPr>
          <a:xfrm>
            <a:off x="0" y="-9100"/>
            <a:ext cx="9144000" cy="4533600"/>
          </a:xfrm>
          <a:prstGeom prst="rect">
            <a:avLst/>
          </a:prstGeom>
          <a:solidFill>
            <a:srgbClr val="F46F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92150" y="1431800"/>
            <a:ext cx="63900" cy="192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92150" y="1431800"/>
            <a:ext cx="63900" cy="19242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Green">
  <p:cSld name="CUSTOM_1_1_2">
    <p:spTree>
      <p:nvGrpSpPr>
        <p:cNvPr id="235" name="Shape 235"/>
        <p:cNvGrpSpPr/>
        <p:nvPr/>
      </p:nvGrpSpPr>
      <p:grpSpPr>
        <a:xfrm>
          <a:off x="0" y="0"/>
          <a:ext cx="0" cy="0"/>
          <a:chOff x="0" y="0"/>
          <a:chExt cx="0" cy="0"/>
        </a:xfrm>
      </p:grpSpPr>
      <p:sp>
        <p:nvSpPr>
          <p:cNvPr id="236" name="Google Shape;236;p38"/>
          <p:cNvSpPr/>
          <p:nvPr/>
        </p:nvSpPr>
        <p:spPr>
          <a:xfrm>
            <a:off x="50" y="0"/>
            <a:ext cx="9144000" cy="45240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37" name="Google Shape;237;p38"/>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238" name="Google Shape;238;p38"/>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239" name="Google Shape;239;p38"/>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240" name="Google Shape;240;p38"/>
          <p:cNvPicPr preferRelativeResize="0"/>
          <p:nvPr/>
        </p:nvPicPr>
        <p:blipFill>
          <a:blip r:embed="rId2">
            <a:alphaModFix/>
          </a:blip>
          <a:stretch>
            <a:fillRect/>
          </a:stretch>
        </p:blipFill>
        <p:spPr>
          <a:xfrm>
            <a:off x="8465703" y="4799509"/>
            <a:ext cx="438912" cy="143123"/>
          </a:xfrm>
          <a:prstGeom prst="rect">
            <a:avLst/>
          </a:prstGeom>
          <a:noFill/>
          <a:ln>
            <a:noFill/>
          </a:ln>
        </p:spPr>
      </p:pic>
      <p:sp>
        <p:nvSpPr>
          <p:cNvPr id="241" name="Google Shape;241;p38"/>
          <p:cNvSpPr/>
          <p:nvPr/>
        </p:nvSpPr>
        <p:spPr>
          <a:xfrm>
            <a:off x="9100" y="0"/>
            <a:ext cx="9144000" cy="4524600"/>
          </a:xfrm>
          <a:prstGeom prst="rect">
            <a:avLst/>
          </a:prstGeom>
          <a:solidFill>
            <a:srgbClr val="4DC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8"/>
          <p:cNvSpPr/>
          <p:nvPr/>
        </p:nvSpPr>
        <p:spPr>
          <a:xfrm>
            <a:off x="392150" y="1431800"/>
            <a:ext cx="63900" cy="192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Yellow">
  <p:cSld name="CUSTOM_1_2">
    <p:spTree>
      <p:nvGrpSpPr>
        <p:cNvPr id="244" name="Shape 244"/>
        <p:cNvGrpSpPr/>
        <p:nvPr/>
      </p:nvGrpSpPr>
      <p:grpSpPr>
        <a:xfrm>
          <a:off x="0" y="0"/>
          <a:ext cx="0" cy="0"/>
          <a:chOff x="0" y="0"/>
          <a:chExt cx="0" cy="0"/>
        </a:xfrm>
      </p:grpSpPr>
      <p:sp>
        <p:nvSpPr>
          <p:cNvPr id="245" name="Google Shape;245;p39"/>
          <p:cNvSpPr/>
          <p:nvPr/>
        </p:nvSpPr>
        <p:spPr>
          <a:xfrm>
            <a:off x="50" y="0"/>
            <a:ext cx="9144000" cy="4524000"/>
          </a:xfrm>
          <a:prstGeom prst="rect">
            <a:avLst/>
          </a:prstGeom>
          <a:solidFill>
            <a:srgbClr val="FBBC0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46" name="Google Shape;246;p39"/>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247" name="Google Shape;247;p39"/>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248" name="Google Shape;248;p39"/>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249" name="Google Shape;249;p39"/>
          <p:cNvPicPr preferRelativeResize="0"/>
          <p:nvPr/>
        </p:nvPicPr>
        <p:blipFill>
          <a:blip r:embed="rId2">
            <a:alphaModFix/>
          </a:blip>
          <a:stretch>
            <a:fillRect/>
          </a:stretch>
        </p:blipFill>
        <p:spPr>
          <a:xfrm>
            <a:off x="8465703" y="4799509"/>
            <a:ext cx="438912" cy="143123"/>
          </a:xfrm>
          <a:prstGeom prst="rect">
            <a:avLst/>
          </a:prstGeom>
          <a:noFill/>
          <a:ln>
            <a:noFill/>
          </a:ln>
        </p:spPr>
      </p:pic>
      <p:sp>
        <p:nvSpPr>
          <p:cNvPr id="250" name="Google Shape;250;p39"/>
          <p:cNvSpPr/>
          <p:nvPr/>
        </p:nvSpPr>
        <p:spPr>
          <a:xfrm>
            <a:off x="0" y="0"/>
            <a:ext cx="9144000" cy="4533600"/>
          </a:xfrm>
          <a:prstGeom prst="rect">
            <a:avLst/>
          </a:prstGeom>
          <a:solidFill>
            <a:srgbClr val="F4CF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9"/>
          <p:cNvSpPr/>
          <p:nvPr/>
        </p:nvSpPr>
        <p:spPr>
          <a:xfrm>
            <a:off x="392150" y="1431800"/>
            <a:ext cx="63900" cy="19242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3" name="Shape 253"/>
        <p:cNvGrpSpPr/>
        <p:nvPr/>
      </p:nvGrpSpPr>
      <p:grpSpPr>
        <a:xfrm>
          <a:off x="0" y="0"/>
          <a:ext cx="0" cy="0"/>
          <a:chOff x="0" y="0"/>
          <a:chExt cx="0" cy="0"/>
        </a:xfrm>
      </p:grpSpPr>
      <p:sp>
        <p:nvSpPr>
          <p:cNvPr id="254" name="Google Shape;254;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55" name="Google Shape;25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Opt 1 1">
  <p:cSld name="TITLE_AND_BODY_1_1">
    <p:bg>
      <p:bgPr>
        <a:solidFill>
          <a:srgbClr val="FFFFFF"/>
        </a:solidFill>
      </p:bgPr>
    </p:bg>
    <p:spTree>
      <p:nvGrpSpPr>
        <p:cNvPr id="256" name="Shape 256"/>
        <p:cNvGrpSpPr/>
        <p:nvPr/>
      </p:nvGrpSpPr>
      <p:grpSpPr>
        <a:xfrm>
          <a:off x="0" y="0"/>
          <a:ext cx="0" cy="0"/>
          <a:chOff x="0" y="0"/>
          <a:chExt cx="0" cy="0"/>
        </a:xfrm>
      </p:grpSpPr>
      <p:sp>
        <p:nvSpPr>
          <p:cNvPr id="257" name="Google Shape;257;p41"/>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000">
                <a:solidFill>
                  <a:srgbClr val="202124"/>
                </a:solidFill>
                <a:latin typeface="Google Sans"/>
                <a:ea typeface="Google Sans"/>
                <a:cs typeface="Google Sans"/>
                <a:sym typeface="Google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8" name="Google Shape;258;p41"/>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900">
                <a:solidFill>
                  <a:srgbClr val="606366"/>
                </a:solidFill>
                <a:latin typeface="Roboto Light"/>
                <a:ea typeface="Roboto Light"/>
                <a:cs typeface="Roboto Light"/>
                <a:sym typeface="Roboto Light"/>
              </a:defRPr>
            </a:lvl1pPr>
            <a:lvl2pPr lvl="1" rtl="0">
              <a:spcBef>
                <a:spcPts val="1600"/>
              </a:spcBef>
              <a:spcAft>
                <a:spcPts val="0"/>
              </a:spcAft>
              <a:buNone/>
              <a:defRPr>
                <a:latin typeface="Google Sans"/>
                <a:ea typeface="Google Sans"/>
                <a:cs typeface="Google Sans"/>
                <a:sym typeface="Google Sans"/>
              </a:defRPr>
            </a:lvl2pPr>
            <a:lvl3pPr lvl="2" rtl="0">
              <a:spcBef>
                <a:spcPts val="1600"/>
              </a:spcBef>
              <a:spcAft>
                <a:spcPts val="0"/>
              </a:spcAft>
              <a:buNone/>
              <a:defRPr>
                <a:latin typeface="Google Sans"/>
                <a:ea typeface="Google Sans"/>
                <a:cs typeface="Google Sans"/>
                <a:sym typeface="Google Sans"/>
              </a:defRPr>
            </a:lvl3pPr>
            <a:lvl4pPr lvl="3" rtl="0">
              <a:spcBef>
                <a:spcPts val="1600"/>
              </a:spcBef>
              <a:spcAft>
                <a:spcPts val="0"/>
              </a:spcAft>
              <a:buNone/>
              <a:defRPr>
                <a:latin typeface="Google Sans"/>
                <a:ea typeface="Google Sans"/>
                <a:cs typeface="Google Sans"/>
                <a:sym typeface="Google Sans"/>
              </a:defRPr>
            </a:lvl4pPr>
            <a:lvl5pPr lvl="4" rtl="0">
              <a:spcBef>
                <a:spcPts val="1600"/>
              </a:spcBef>
              <a:spcAft>
                <a:spcPts val="0"/>
              </a:spcAft>
              <a:buNone/>
              <a:defRPr>
                <a:latin typeface="Google Sans"/>
                <a:ea typeface="Google Sans"/>
                <a:cs typeface="Google Sans"/>
                <a:sym typeface="Google Sans"/>
              </a:defRPr>
            </a:lvl5pPr>
            <a:lvl6pPr lvl="5" rtl="0">
              <a:spcBef>
                <a:spcPts val="1600"/>
              </a:spcBef>
              <a:spcAft>
                <a:spcPts val="0"/>
              </a:spcAft>
              <a:buNone/>
              <a:defRPr>
                <a:latin typeface="Google Sans"/>
                <a:ea typeface="Google Sans"/>
                <a:cs typeface="Google Sans"/>
                <a:sym typeface="Google Sans"/>
              </a:defRPr>
            </a:lvl6pPr>
            <a:lvl7pPr lvl="6" rtl="0">
              <a:spcBef>
                <a:spcPts val="1600"/>
              </a:spcBef>
              <a:spcAft>
                <a:spcPts val="0"/>
              </a:spcAft>
              <a:buNone/>
              <a:defRPr>
                <a:latin typeface="Google Sans"/>
                <a:ea typeface="Google Sans"/>
                <a:cs typeface="Google Sans"/>
                <a:sym typeface="Google Sans"/>
              </a:defRPr>
            </a:lvl7pPr>
            <a:lvl8pPr lvl="7" rtl="0">
              <a:spcBef>
                <a:spcPts val="1600"/>
              </a:spcBef>
              <a:spcAft>
                <a:spcPts val="0"/>
              </a:spcAft>
              <a:buNone/>
              <a:defRPr>
                <a:latin typeface="Google Sans"/>
                <a:ea typeface="Google Sans"/>
                <a:cs typeface="Google Sans"/>
                <a:sym typeface="Google Sans"/>
              </a:defRPr>
            </a:lvl8pPr>
            <a:lvl9pPr lvl="8" rtl="0">
              <a:spcBef>
                <a:spcPts val="1600"/>
              </a:spcBef>
              <a:spcAft>
                <a:spcPts val="1600"/>
              </a:spcAft>
              <a:buNone/>
              <a:defRPr>
                <a:latin typeface="Google Sans"/>
                <a:ea typeface="Google Sans"/>
                <a:cs typeface="Google Sans"/>
                <a:sym typeface="Google Sans"/>
              </a:defRPr>
            </a:lvl9pPr>
          </a:lstStyle>
          <a:p/>
        </p:txBody>
      </p:sp>
      <p:sp>
        <p:nvSpPr>
          <p:cNvPr id="259" name="Google Shape;259;p41"/>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lvl1pPr indent="0" lvl="0"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1pPr>
            <a:lvl2pPr indent="0" lvl="1"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2pPr>
            <a:lvl3pPr indent="0" lvl="2"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3pPr>
            <a:lvl4pPr indent="0" lvl="3"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4pPr>
            <a:lvl5pPr indent="0" lvl="4"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5pPr>
            <a:lvl6pPr indent="0" lvl="5"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6pPr>
            <a:lvl7pPr indent="0" lvl="6"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7pPr>
            <a:lvl8pPr indent="0" lvl="7"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8pPr>
            <a:lvl9pPr indent="0" lvl="8" marL="0" marR="0" rtl="0">
              <a:lnSpc>
                <a:spcPct val="100000"/>
              </a:lnSpc>
              <a:spcBef>
                <a:spcPts val="0"/>
              </a:spcBef>
              <a:spcAft>
                <a:spcPts val="0"/>
              </a:spcAft>
              <a:buClr>
                <a:srgbClr val="000000"/>
              </a:buClr>
              <a:buSzPts val="1200"/>
              <a:buFont typeface="Arial"/>
              <a:buNone/>
              <a:defRPr sz="700">
                <a:solidFill>
                  <a:srgbClr val="606366"/>
                </a:solidFill>
                <a:latin typeface="Google Sans"/>
                <a:ea typeface="Google Sans"/>
                <a:cs typeface="Google Sans"/>
                <a:sym typeface="Google Sans"/>
              </a:defRPr>
            </a:lvl9p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260" name="Google Shape;260;p41"/>
          <p:cNvPicPr preferRelativeResize="0"/>
          <p:nvPr/>
        </p:nvPicPr>
        <p:blipFill rotWithShape="1">
          <a:blip r:embed="rId2">
            <a:alphaModFix/>
          </a:blip>
          <a:srcRect b="0" l="8223" r="0" t="0"/>
          <a:stretch/>
        </p:blipFill>
        <p:spPr>
          <a:xfrm>
            <a:off x="8189763" y="191216"/>
            <a:ext cx="806025" cy="230100"/>
          </a:xfrm>
          <a:prstGeom prst="rect">
            <a:avLst/>
          </a:prstGeom>
          <a:noFill/>
          <a:ln>
            <a:noFill/>
          </a:ln>
        </p:spPr>
      </p:pic>
      <p:sp>
        <p:nvSpPr>
          <p:cNvPr id="261" name="Google Shape;261;p41"/>
          <p:cNvSpPr txBox="1"/>
          <p:nvPr/>
        </p:nvSpPr>
        <p:spPr>
          <a:xfrm>
            <a:off x="130950" y="4781550"/>
            <a:ext cx="1563900" cy="1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999999"/>
                </a:solidFill>
                <a:latin typeface="Google Sans"/>
                <a:ea typeface="Google Sans"/>
                <a:cs typeface="Google Sans"/>
                <a:sym typeface="Google Sans"/>
              </a:rPr>
              <a:t>ASRU 2021</a:t>
            </a:r>
            <a:endParaRPr b="1" sz="1000">
              <a:solidFill>
                <a:srgbClr val="999999"/>
              </a:solidFill>
              <a:latin typeface="Google Sans"/>
              <a:ea typeface="Google Sans"/>
              <a:cs typeface="Google Sans"/>
              <a:sym typeface="Google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262" name="Shape 262"/>
        <p:cNvGrpSpPr/>
        <p:nvPr/>
      </p:nvGrpSpPr>
      <p:grpSpPr>
        <a:xfrm>
          <a:off x="0" y="0"/>
          <a:ext cx="0" cy="0"/>
          <a:chOff x="0" y="0"/>
          <a:chExt cx="0" cy="0"/>
        </a:xfrm>
      </p:grpSpPr>
      <p:sp>
        <p:nvSpPr>
          <p:cNvPr id="263" name="Google Shape;263;p42"/>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4" name="Google Shape;264;p42"/>
          <p:cNvSpPr txBox="1"/>
          <p:nvPr>
            <p:ph idx="1" type="body"/>
          </p:nvPr>
        </p:nvSpPr>
        <p:spPr>
          <a:xfrm>
            <a:off x="180900" y="1143700"/>
            <a:ext cx="8782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5" name="Google Shape;265;p42"/>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able or Data Diagram">
  <p:cSld name="CUSTOM_2">
    <p:bg>
      <p:bgPr>
        <a:solidFill>
          <a:srgbClr val="FFFFFF"/>
        </a:solidFill>
      </p:bgPr>
    </p:bg>
    <p:spTree>
      <p:nvGrpSpPr>
        <p:cNvPr id="266" name="Shape 266"/>
        <p:cNvGrpSpPr/>
        <p:nvPr/>
      </p:nvGrpSpPr>
      <p:grpSpPr>
        <a:xfrm>
          <a:off x="0" y="0"/>
          <a:ext cx="0" cy="0"/>
          <a:chOff x="0" y="0"/>
          <a:chExt cx="0" cy="0"/>
        </a:xfrm>
      </p:grpSpPr>
      <p:sp>
        <p:nvSpPr>
          <p:cNvPr id="267" name="Google Shape;267;p43"/>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268" name="Google Shape;268;p43"/>
          <p:cNvSpPr/>
          <p:nvPr/>
        </p:nvSpPr>
        <p:spPr>
          <a:xfrm>
            <a:off x="131550" y="73725"/>
            <a:ext cx="8880900" cy="66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3"/>
          <p:cNvSpPr txBox="1"/>
          <p:nvPr>
            <p:ph type="title"/>
          </p:nvPr>
        </p:nvSpPr>
        <p:spPr>
          <a:xfrm>
            <a:off x="213350" y="39392"/>
            <a:ext cx="69000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2400"/>
              <a:buFont typeface="Google Sans"/>
              <a:buNone/>
              <a:defRPr i="0" sz="3600" u="none" cap="none" strike="noStrike">
                <a:latin typeface="Google Sans"/>
                <a:ea typeface="Google Sans"/>
                <a:cs typeface="Google Sans"/>
                <a:sym typeface="Google Sans"/>
              </a:defRPr>
            </a:lvl1pPr>
            <a:lvl2pPr lvl="1"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2pPr>
            <a:lvl3pPr lvl="2"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3pPr>
            <a:lvl4pPr lvl="3"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4pPr>
            <a:lvl5pPr lvl="4"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5pPr>
            <a:lvl6pPr lvl="5"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6pPr>
            <a:lvl7pPr lvl="6"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7pPr>
            <a:lvl8pPr lvl="7"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8pPr>
            <a:lvl9pPr lvl="8"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9pPr>
          </a:lstStyle>
          <a:p/>
        </p:txBody>
      </p:sp>
      <p:sp>
        <p:nvSpPr>
          <p:cNvPr id="270" name="Google Shape;270;p43"/>
          <p:cNvSpPr txBox="1"/>
          <p:nvPr>
            <p:ph idx="1" type="body"/>
          </p:nvPr>
        </p:nvSpPr>
        <p:spPr>
          <a:xfrm>
            <a:off x="180900" y="1219900"/>
            <a:ext cx="4362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Google Sans"/>
              <a:buChar char="●"/>
              <a:defRPr>
                <a:latin typeface="Google Sans"/>
                <a:ea typeface="Google Sans"/>
                <a:cs typeface="Google Sans"/>
                <a:sym typeface="Google Sans"/>
              </a:defRPr>
            </a:lvl1pPr>
            <a:lvl2pPr indent="-317500" lvl="1" marL="914400" rtl="0">
              <a:spcBef>
                <a:spcPts val="1600"/>
              </a:spcBef>
              <a:spcAft>
                <a:spcPts val="0"/>
              </a:spcAft>
              <a:buSzPts val="1400"/>
              <a:buFont typeface="Google Sans"/>
              <a:buChar char="○"/>
              <a:defRPr>
                <a:latin typeface="Google Sans"/>
                <a:ea typeface="Google Sans"/>
                <a:cs typeface="Google Sans"/>
                <a:sym typeface="Google Sans"/>
              </a:defRPr>
            </a:lvl2pPr>
            <a:lvl3pPr indent="-317500" lvl="2" marL="1371600" rtl="0">
              <a:spcBef>
                <a:spcPts val="1600"/>
              </a:spcBef>
              <a:spcAft>
                <a:spcPts val="0"/>
              </a:spcAft>
              <a:buSzPts val="1400"/>
              <a:buFont typeface="Google Sans"/>
              <a:buChar char="■"/>
              <a:defRPr>
                <a:latin typeface="Google Sans"/>
                <a:ea typeface="Google Sans"/>
                <a:cs typeface="Google Sans"/>
                <a:sym typeface="Google Sans"/>
              </a:defRPr>
            </a:lvl3pPr>
            <a:lvl4pPr indent="-317500" lvl="3" marL="1828800" rtl="0">
              <a:spcBef>
                <a:spcPts val="1600"/>
              </a:spcBef>
              <a:spcAft>
                <a:spcPts val="0"/>
              </a:spcAft>
              <a:buSzPts val="1400"/>
              <a:buFont typeface="Google Sans"/>
              <a:buChar char="●"/>
              <a:defRPr>
                <a:latin typeface="Google Sans"/>
                <a:ea typeface="Google Sans"/>
                <a:cs typeface="Google Sans"/>
                <a:sym typeface="Google Sans"/>
              </a:defRPr>
            </a:lvl4pPr>
            <a:lvl5pPr indent="-317500" lvl="4" marL="2286000" rtl="0">
              <a:spcBef>
                <a:spcPts val="1600"/>
              </a:spcBef>
              <a:spcAft>
                <a:spcPts val="0"/>
              </a:spcAft>
              <a:buSzPts val="1400"/>
              <a:buFont typeface="Google Sans"/>
              <a:buChar char="○"/>
              <a:defRPr>
                <a:latin typeface="Google Sans"/>
                <a:ea typeface="Google Sans"/>
                <a:cs typeface="Google Sans"/>
                <a:sym typeface="Google Sans"/>
              </a:defRPr>
            </a:lvl5pPr>
            <a:lvl6pPr indent="-317500" lvl="5" marL="2743200" rtl="0">
              <a:spcBef>
                <a:spcPts val="1600"/>
              </a:spcBef>
              <a:spcAft>
                <a:spcPts val="0"/>
              </a:spcAft>
              <a:buSzPts val="1400"/>
              <a:buFont typeface="Google Sans"/>
              <a:buChar char="■"/>
              <a:defRPr>
                <a:latin typeface="Google Sans"/>
                <a:ea typeface="Google Sans"/>
                <a:cs typeface="Google Sans"/>
                <a:sym typeface="Google Sans"/>
              </a:defRPr>
            </a:lvl6pPr>
            <a:lvl7pPr indent="-317500" lvl="6" marL="3200400" rtl="0">
              <a:spcBef>
                <a:spcPts val="1600"/>
              </a:spcBef>
              <a:spcAft>
                <a:spcPts val="0"/>
              </a:spcAft>
              <a:buSzPts val="1400"/>
              <a:buFont typeface="Google Sans"/>
              <a:buChar char="●"/>
              <a:defRPr>
                <a:latin typeface="Google Sans"/>
                <a:ea typeface="Google Sans"/>
                <a:cs typeface="Google Sans"/>
                <a:sym typeface="Google Sans"/>
              </a:defRPr>
            </a:lvl7pPr>
            <a:lvl8pPr indent="-317500" lvl="7" marL="3657600" rtl="0">
              <a:spcBef>
                <a:spcPts val="1600"/>
              </a:spcBef>
              <a:spcAft>
                <a:spcPts val="0"/>
              </a:spcAft>
              <a:buSzPts val="1400"/>
              <a:buFont typeface="Google Sans"/>
              <a:buChar char="○"/>
              <a:defRPr>
                <a:latin typeface="Google Sans"/>
                <a:ea typeface="Google Sans"/>
                <a:cs typeface="Google Sans"/>
                <a:sym typeface="Google Sans"/>
              </a:defRPr>
            </a:lvl8pPr>
            <a:lvl9pPr indent="-317500" lvl="8" marL="4114800" rtl="0">
              <a:spcBef>
                <a:spcPts val="1600"/>
              </a:spcBef>
              <a:spcAft>
                <a:spcPts val="1600"/>
              </a:spcAft>
              <a:buSzPts val="1400"/>
              <a:buFont typeface="Google Sans"/>
              <a:buChar char="■"/>
              <a:defRPr>
                <a:latin typeface="Google Sans"/>
                <a:ea typeface="Google Sans"/>
                <a:cs typeface="Google Sans"/>
                <a:sym typeface="Google Sans"/>
              </a:defRPr>
            </a:lvl9pPr>
          </a:lstStyle>
          <a:p/>
        </p:txBody>
      </p:sp>
      <p:sp>
        <p:nvSpPr>
          <p:cNvPr id="271" name="Google Shape;271;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atin typeface="Google Sans"/>
                <a:ea typeface="Google Sans"/>
                <a:cs typeface="Google Sans"/>
                <a:sym typeface="Google Sans"/>
              </a:defRPr>
            </a:lvl1pPr>
            <a:lvl2pPr lvl="1" rtl="0">
              <a:buNone/>
              <a:defRPr sz="1300">
                <a:latin typeface="Google Sans"/>
                <a:ea typeface="Google Sans"/>
                <a:cs typeface="Google Sans"/>
                <a:sym typeface="Google Sans"/>
              </a:defRPr>
            </a:lvl2pPr>
            <a:lvl3pPr lvl="2" rtl="0">
              <a:buNone/>
              <a:defRPr sz="1300">
                <a:latin typeface="Google Sans"/>
                <a:ea typeface="Google Sans"/>
                <a:cs typeface="Google Sans"/>
                <a:sym typeface="Google Sans"/>
              </a:defRPr>
            </a:lvl3pPr>
            <a:lvl4pPr lvl="3" rtl="0">
              <a:buNone/>
              <a:defRPr sz="1300">
                <a:latin typeface="Google Sans"/>
                <a:ea typeface="Google Sans"/>
                <a:cs typeface="Google Sans"/>
                <a:sym typeface="Google Sans"/>
              </a:defRPr>
            </a:lvl4pPr>
            <a:lvl5pPr lvl="4" rtl="0">
              <a:buNone/>
              <a:defRPr sz="1300">
                <a:latin typeface="Google Sans"/>
                <a:ea typeface="Google Sans"/>
                <a:cs typeface="Google Sans"/>
                <a:sym typeface="Google Sans"/>
              </a:defRPr>
            </a:lvl5pPr>
            <a:lvl6pPr lvl="5" rtl="0">
              <a:buNone/>
              <a:defRPr sz="1300">
                <a:latin typeface="Google Sans"/>
                <a:ea typeface="Google Sans"/>
                <a:cs typeface="Google Sans"/>
                <a:sym typeface="Google Sans"/>
              </a:defRPr>
            </a:lvl6pPr>
            <a:lvl7pPr lvl="6" rtl="0">
              <a:buNone/>
              <a:defRPr sz="1300">
                <a:latin typeface="Google Sans"/>
                <a:ea typeface="Google Sans"/>
                <a:cs typeface="Google Sans"/>
                <a:sym typeface="Google Sans"/>
              </a:defRPr>
            </a:lvl7pPr>
            <a:lvl8pPr lvl="7" rtl="0">
              <a:buNone/>
              <a:defRPr sz="1300">
                <a:latin typeface="Google Sans"/>
                <a:ea typeface="Google Sans"/>
                <a:cs typeface="Google Sans"/>
                <a:sym typeface="Google Sans"/>
              </a:defRPr>
            </a:lvl8pPr>
            <a:lvl9pPr lvl="8" rtl="0">
              <a:buNone/>
              <a:defRPr sz="1300">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6" name="Shape 276"/>
        <p:cNvGrpSpPr/>
        <p:nvPr/>
      </p:nvGrpSpPr>
      <p:grpSpPr>
        <a:xfrm>
          <a:off x="0" y="0"/>
          <a:ext cx="0" cy="0"/>
          <a:chOff x="0" y="0"/>
          <a:chExt cx="0" cy="0"/>
        </a:xfrm>
      </p:grpSpPr>
      <p:sp>
        <p:nvSpPr>
          <p:cNvPr id="277" name="Google Shape;277;p45"/>
          <p:cNvSpPr txBox="1"/>
          <p:nvPr>
            <p:ph type="ctrTitle"/>
          </p:nvPr>
        </p:nvSpPr>
        <p:spPr>
          <a:xfrm>
            <a:off x="129758" y="304800"/>
            <a:ext cx="85206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Font typeface="Google Sans"/>
              <a:buNone/>
              <a:defRPr sz="3600">
                <a:latin typeface="Google Sans"/>
                <a:ea typeface="Google Sans"/>
                <a:cs typeface="Google Sans"/>
                <a:sym typeface="Google Sans"/>
              </a:defRPr>
            </a:lvl1pPr>
            <a:lvl2pPr lvl="1" rtl="0">
              <a:spcBef>
                <a:spcPts val="0"/>
              </a:spcBef>
              <a:spcAft>
                <a:spcPts val="0"/>
              </a:spcAft>
              <a:buSzPts val="3600"/>
              <a:buFont typeface="Google Sans"/>
              <a:buNone/>
              <a:defRPr sz="3600">
                <a:latin typeface="Google Sans"/>
                <a:ea typeface="Google Sans"/>
                <a:cs typeface="Google Sans"/>
                <a:sym typeface="Google Sans"/>
              </a:defRPr>
            </a:lvl2pPr>
            <a:lvl3pPr lvl="2" rtl="0">
              <a:spcBef>
                <a:spcPts val="0"/>
              </a:spcBef>
              <a:spcAft>
                <a:spcPts val="0"/>
              </a:spcAft>
              <a:buSzPts val="3600"/>
              <a:buFont typeface="Google Sans"/>
              <a:buNone/>
              <a:defRPr sz="3600">
                <a:latin typeface="Google Sans"/>
                <a:ea typeface="Google Sans"/>
                <a:cs typeface="Google Sans"/>
                <a:sym typeface="Google Sans"/>
              </a:defRPr>
            </a:lvl3pPr>
            <a:lvl4pPr lvl="3" rtl="0">
              <a:spcBef>
                <a:spcPts val="0"/>
              </a:spcBef>
              <a:spcAft>
                <a:spcPts val="0"/>
              </a:spcAft>
              <a:buSzPts val="3600"/>
              <a:buFont typeface="Google Sans"/>
              <a:buNone/>
              <a:defRPr sz="3600">
                <a:latin typeface="Google Sans"/>
                <a:ea typeface="Google Sans"/>
                <a:cs typeface="Google Sans"/>
                <a:sym typeface="Google Sans"/>
              </a:defRPr>
            </a:lvl4pPr>
            <a:lvl5pPr lvl="4" rtl="0">
              <a:spcBef>
                <a:spcPts val="0"/>
              </a:spcBef>
              <a:spcAft>
                <a:spcPts val="0"/>
              </a:spcAft>
              <a:buSzPts val="3600"/>
              <a:buFont typeface="Google Sans"/>
              <a:buNone/>
              <a:defRPr sz="3600">
                <a:latin typeface="Google Sans"/>
                <a:ea typeface="Google Sans"/>
                <a:cs typeface="Google Sans"/>
                <a:sym typeface="Google Sans"/>
              </a:defRPr>
            </a:lvl5pPr>
            <a:lvl6pPr lvl="5" rtl="0">
              <a:spcBef>
                <a:spcPts val="0"/>
              </a:spcBef>
              <a:spcAft>
                <a:spcPts val="0"/>
              </a:spcAft>
              <a:buSzPts val="3600"/>
              <a:buFont typeface="Google Sans"/>
              <a:buNone/>
              <a:defRPr sz="3600">
                <a:latin typeface="Google Sans"/>
                <a:ea typeface="Google Sans"/>
                <a:cs typeface="Google Sans"/>
                <a:sym typeface="Google Sans"/>
              </a:defRPr>
            </a:lvl6pPr>
            <a:lvl7pPr lvl="6" rtl="0">
              <a:spcBef>
                <a:spcPts val="0"/>
              </a:spcBef>
              <a:spcAft>
                <a:spcPts val="0"/>
              </a:spcAft>
              <a:buSzPts val="3600"/>
              <a:buFont typeface="Google Sans"/>
              <a:buNone/>
              <a:defRPr sz="3600">
                <a:latin typeface="Google Sans"/>
                <a:ea typeface="Google Sans"/>
                <a:cs typeface="Google Sans"/>
                <a:sym typeface="Google Sans"/>
              </a:defRPr>
            </a:lvl7pPr>
            <a:lvl8pPr lvl="7" rtl="0">
              <a:spcBef>
                <a:spcPts val="0"/>
              </a:spcBef>
              <a:spcAft>
                <a:spcPts val="0"/>
              </a:spcAft>
              <a:buSzPts val="3600"/>
              <a:buFont typeface="Google Sans"/>
              <a:buNone/>
              <a:defRPr sz="3600">
                <a:latin typeface="Google Sans"/>
                <a:ea typeface="Google Sans"/>
                <a:cs typeface="Google Sans"/>
                <a:sym typeface="Google Sans"/>
              </a:defRPr>
            </a:lvl8pPr>
            <a:lvl9pPr lvl="8" rtl="0">
              <a:spcBef>
                <a:spcPts val="0"/>
              </a:spcBef>
              <a:spcAft>
                <a:spcPts val="0"/>
              </a:spcAft>
              <a:buSzPts val="3600"/>
              <a:buFont typeface="Google Sans"/>
              <a:buNone/>
              <a:defRPr sz="3600">
                <a:latin typeface="Google Sans"/>
                <a:ea typeface="Google Sans"/>
                <a:cs typeface="Google Sans"/>
                <a:sym typeface="Google Sans"/>
              </a:defRPr>
            </a:lvl9pPr>
          </a:lstStyle>
          <a:p/>
        </p:txBody>
      </p:sp>
      <p:sp>
        <p:nvSpPr>
          <p:cNvPr id="278" name="Google Shape;278;p45"/>
          <p:cNvSpPr/>
          <p:nvPr/>
        </p:nvSpPr>
        <p:spPr>
          <a:xfrm>
            <a:off x="75" y="4636400"/>
            <a:ext cx="9144000" cy="50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5"/>
          <p:cNvSpPr txBox="1"/>
          <p:nvPr/>
        </p:nvSpPr>
        <p:spPr>
          <a:xfrm>
            <a:off x="129750" y="4796225"/>
            <a:ext cx="3561000" cy="276900"/>
          </a:xfrm>
          <a:prstGeom prst="rect">
            <a:avLst/>
          </a:prstGeom>
          <a:noFill/>
          <a:ln>
            <a:noFill/>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sp>
        <p:nvSpPr>
          <p:cNvPr id="280" name="Google Shape;280;p45"/>
          <p:cNvSpPr txBox="1"/>
          <p:nvPr>
            <p:ph idx="1" type="subTitle"/>
          </p:nvPr>
        </p:nvSpPr>
        <p:spPr>
          <a:xfrm>
            <a:off x="129750" y="2394350"/>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Google Sans"/>
              <a:buNone/>
              <a:defRPr sz="2400">
                <a:latin typeface="Google Sans"/>
                <a:ea typeface="Google Sans"/>
                <a:cs typeface="Google Sans"/>
                <a:sym typeface="Google Sans"/>
              </a:defRPr>
            </a:lvl1pPr>
            <a:lvl2pPr lvl="1" rtl="0">
              <a:lnSpc>
                <a:spcPct val="100000"/>
              </a:lnSpc>
              <a:spcBef>
                <a:spcPts val="0"/>
              </a:spcBef>
              <a:spcAft>
                <a:spcPts val="0"/>
              </a:spcAft>
              <a:buSzPts val="2400"/>
              <a:buFont typeface="Google Sans"/>
              <a:buNone/>
              <a:defRPr sz="2400">
                <a:latin typeface="Google Sans"/>
                <a:ea typeface="Google Sans"/>
                <a:cs typeface="Google Sans"/>
                <a:sym typeface="Google Sans"/>
              </a:defRPr>
            </a:lvl2pPr>
            <a:lvl3pPr lvl="2" rtl="0">
              <a:lnSpc>
                <a:spcPct val="100000"/>
              </a:lnSpc>
              <a:spcBef>
                <a:spcPts val="0"/>
              </a:spcBef>
              <a:spcAft>
                <a:spcPts val="0"/>
              </a:spcAft>
              <a:buSzPts val="2400"/>
              <a:buFont typeface="Google Sans"/>
              <a:buNone/>
              <a:defRPr sz="2400">
                <a:latin typeface="Google Sans"/>
                <a:ea typeface="Google Sans"/>
                <a:cs typeface="Google Sans"/>
                <a:sym typeface="Google Sans"/>
              </a:defRPr>
            </a:lvl3pPr>
            <a:lvl4pPr lvl="3" rtl="0">
              <a:lnSpc>
                <a:spcPct val="100000"/>
              </a:lnSpc>
              <a:spcBef>
                <a:spcPts val="0"/>
              </a:spcBef>
              <a:spcAft>
                <a:spcPts val="0"/>
              </a:spcAft>
              <a:buSzPts val="2400"/>
              <a:buFont typeface="Google Sans"/>
              <a:buNone/>
              <a:defRPr sz="2400">
                <a:latin typeface="Google Sans"/>
                <a:ea typeface="Google Sans"/>
                <a:cs typeface="Google Sans"/>
                <a:sym typeface="Google Sans"/>
              </a:defRPr>
            </a:lvl4pPr>
            <a:lvl5pPr lvl="4" rtl="0">
              <a:lnSpc>
                <a:spcPct val="100000"/>
              </a:lnSpc>
              <a:spcBef>
                <a:spcPts val="0"/>
              </a:spcBef>
              <a:spcAft>
                <a:spcPts val="0"/>
              </a:spcAft>
              <a:buSzPts val="2400"/>
              <a:buFont typeface="Google Sans"/>
              <a:buNone/>
              <a:defRPr sz="2400">
                <a:latin typeface="Google Sans"/>
                <a:ea typeface="Google Sans"/>
                <a:cs typeface="Google Sans"/>
                <a:sym typeface="Google Sans"/>
              </a:defRPr>
            </a:lvl5pPr>
            <a:lvl6pPr lvl="5" rtl="0">
              <a:lnSpc>
                <a:spcPct val="100000"/>
              </a:lnSpc>
              <a:spcBef>
                <a:spcPts val="0"/>
              </a:spcBef>
              <a:spcAft>
                <a:spcPts val="0"/>
              </a:spcAft>
              <a:buSzPts val="2400"/>
              <a:buFont typeface="Google Sans"/>
              <a:buNone/>
              <a:defRPr sz="2400">
                <a:latin typeface="Google Sans"/>
                <a:ea typeface="Google Sans"/>
                <a:cs typeface="Google Sans"/>
                <a:sym typeface="Google Sans"/>
              </a:defRPr>
            </a:lvl6pPr>
            <a:lvl7pPr lvl="6" rtl="0">
              <a:lnSpc>
                <a:spcPct val="100000"/>
              </a:lnSpc>
              <a:spcBef>
                <a:spcPts val="0"/>
              </a:spcBef>
              <a:spcAft>
                <a:spcPts val="0"/>
              </a:spcAft>
              <a:buSzPts val="2400"/>
              <a:buFont typeface="Google Sans"/>
              <a:buNone/>
              <a:defRPr sz="2400">
                <a:latin typeface="Google Sans"/>
                <a:ea typeface="Google Sans"/>
                <a:cs typeface="Google Sans"/>
                <a:sym typeface="Google Sans"/>
              </a:defRPr>
            </a:lvl7pPr>
            <a:lvl8pPr lvl="7" rtl="0">
              <a:lnSpc>
                <a:spcPct val="100000"/>
              </a:lnSpc>
              <a:spcBef>
                <a:spcPts val="0"/>
              </a:spcBef>
              <a:spcAft>
                <a:spcPts val="0"/>
              </a:spcAft>
              <a:buSzPts val="2400"/>
              <a:buFont typeface="Google Sans"/>
              <a:buNone/>
              <a:defRPr sz="2400">
                <a:latin typeface="Google Sans"/>
                <a:ea typeface="Google Sans"/>
                <a:cs typeface="Google Sans"/>
                <a:sym typeface="Google Sans"/>
              </a:defRPr>
            </a:lvl8pPr>
            <a:lvl9pPr lvl="8" rtl="0">
              <a:lnSpc>
                <a:spcPct val="100000"/>
              </a:lnSpc>
              <a:spcBef>
                <a:spcPts val="0"/>
              </a:spcBef>
              <a:spcAft>
                <a:spcPts val="0"/>
              </a:spcAft>
              <a:buSzPts val="2400"/>
              <a:buFont typeface="Google Sans"/>
              <a:buNone/>
              <a:defRPr sz="2400">
                <a:latin typeface="Google Sans"/>
                <a:ea typeface="Google Sans"/>
                <a:cs typeface="Google Sans"/>
                <a:sym typeface="Google Sans"/>
              </a:defRPr>
            </a:lvl9pPr>
          </a:lstStyle>
          <a:p/>
        </p:txBody>
      </p:sp>
      <p:sp>
        <p:nvSpPr>
          <p:cNvPr id="281" name="Google Shape;281;p45"/>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2" name="Google Shape;282;p45"/>
          <p:cNvSpPr txBox="1"/>
          <p:nvPr/>
        </p:nvSpPr>
        <p:spPr>
          <a:xfrm>
            <a:off x="1088700" y="778519"/>
            <a:ext cx="18090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285F4"/>
                </a:solidFill>
                <a:latin typeface="Google Sans"/>
                <a:ea typeface="Google Sans"/>
                <a:cs typeface="Google Sans"/>
                <a:sym typeface="Google Sans"/>
              </a:rPr>
              <a:t>Speech</a:t>
            </a:r>
            <a:endParaRPr sz="3000">
              <a:solidFill>
                <a:srgbClr val="4285F4"/>
              </a:solidFill>
              <a:latin typeface="Google Sans"/>
              <a:ea typeface="Google Sans"/>
              <a:cs typeface="Google Sans"/>
              <a:sym typeface="Google Sans"/>
            </a:endParaRPr>
          </a:p>
        </p:txBody>
      </p:sp>
      <p:pic>
        <p:nvPicPr>
          <p:cNvPr id="283" name="Google Shape;283;p45"/>
          <p:cNvPicPr preferRelativeResize="0"/>
          <p:nvPr/>
        </p:nvPicPr>
        <p:blipFill>
          <a:blip r:embed="rId2">
            <a:alphaModFix/>
          </a:blip>
          <a:stretch>
            <a:fillRect/>
          </a:stretch>
        </p:blipFill>
        <p:spPr>
          <a:xfrm>
            <a:off x="222038" y="657336"/>
            <a:ext cx="909451" cy="85487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284" name="Shape 284"/>
        <p:cNvGrpSpPr/>
        <p:nvPr/>
      </p:nvGrpSpPr>
      <p:grpSpPr>
        <a:xfrm>
          <a:off x="0" y="0"/>
          <a:ext cx="0" cy="0"/>
          <a:chOff x="0" y="0"/>
          <a:chExt cx="0" cy="0"/>
        </a:xfrm>
      </p:grpSpPr>
      <p:sp>
        <p:nvSpPr>
          <p:cNvPr id="285" name="Google Shape;285;p46"/>
          <p:cNvSpPr/>
          <p:nvPr/>
        </p:nvSpPr>
        <p:spPr>
          <a:xfrm>
            <a:off x="50" y="0"/>
            <a:ext cx="9144000" cy="45240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286" name="Google Shape;286;p46"/>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287" name="Google Shape;287;p46"/>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2pPr>
            <a:lvl3pPr lvl="2"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3pPr>
            <a:lvl4pPr lvl="3"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4pPr>
            <a:lvl5pPr lvl="4"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5pPr>
            <a:lvl6pPr lvl="5"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6pPr>
            <a:lvl7pPr lvl="6"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7pPr>
            <a:lvl8pPr lvl="7"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8pPr>
            <a:lvl9pPr lvl="8"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9pPr>
          </a:lstStyle>
          <a:p/>
        </p:txBody>
      </p:sp>
      <p:sp>
        <p:nvSpPr>
          <p:cNvPr id="288" name="Google Shape;288;p46"/>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id="289" name="Google Shape;289;p46"/>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290" name="Google Shape;290;p46"/>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291" name="Google Shape;291;p46"/>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292" name="Google Shape;292;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Yellow">
  <p:cSld name="CUSTOM_1">
    <p:spTree>
      <p:nvGrpSpPr>
        <p:cNvPr id="293" name="Shape 293"/>
        <p:cNvGrpSpPr/>
        <p:nvPr/>
      </p:nvGrpSpPr>
      <p:grpSpPr>
        <a:xfrm>
          <a:off x="0" y="0"/>
          <a:ext cx="0" cy="0"/>
          <a:chOff x="0" y="0"/>
          <a:chExt cx="0" cy="0"/>
        </a:xfrm>
      </p:grpSpPr>
      <p:sp>
        <p:nvSpPr>
          <p:cNvPr id="294" name="Google Shape;294;p47"/>
          <p:cNvSpPr/>
          <p:nvPr/>
        </p:nvSpPr>
        <p:spPr>
          <a:xfrm>
            <a:off x="50" y="0"/>
            <a:ext cx="9144000" cy="4524000"/>
          </a:xfrm>
          <a:prstGeom prst="rect">
            <a:avLst/>
          </a:prstGeom>
          <a:solidFill>
            <a:srgbClr val="FBBC0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95" name="Google Shape;295;p47"/>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296" name="Google Shape;296;p47"/>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297" name="Google Shape;297;p47"/>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298" name="Google Shape;298;p47"/>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299" name="Google Shape;299;p47"/>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300" name="Google Shape;300;p47"/>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301" name="Google Shape;301;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Green">
  <p:cSld name="CUSTOM_1_1">
    <p:spTree>
      <p:nvGrpSpPr>
        <p:cNvPr id="302" name="Shape 302"/>
        <p:cNvGrpSpPr/>
        <p:nvPr/>
      </p:nvGrpSpPr>
      <p:grpSpPr>
        <a:xfrm>
          <a:off x="0" y="0"/>
          <a:ext cx="0" cy="0"/>
          <a:chOff x="0" y="0"/>
          <a:chExt cx="0" cy="0"/>
        </a:xfrm>
      </p:grpSpPr>
      <p:sp>
        <p:nvSpPr>
          <p:cNvPr id="303" name="Google Shape;303;p48"/>
          <p:cNvSpPr/>
          <p:nvPr/>
        </p:nvSpPr>
        <p:spPr>
          <a:xfrm>
            <a:off x="50" y="0"/>
            <a:ext cx="9144000" cy="45240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304" name="Google Shape;304;p48"/>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305" name="Google Shape;305;p48"/>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306" name="Google Shape;306;p48"/>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307" name="Google Shape;307;p48"/>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308" name="Google Shape;308;p48"/>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309" name="Google Shape;309;p48"/>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310" name="Google Shape;310;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Red">
  <p:cSld name="CUSTOM_1_1_1">
    <p:spTree>
      <p:nvGrpSpPr>
        <p:cNvPr id="311" name="Shape 311"/>
        <p:cNvGrpSpPr/>
        <p:nvPr/>
      </p:nvGrpSpPr>
      <p:grpSpPr>
        <a:xfrm>
          <a:off x="0" y="0"/>
          <a:ext cx="0" cy="0"/>
          <a:chOff x="0" y="0"/>
          <a:chExt cx="0" cy="0"/>
        </a:xfrm>
      </p:grpSpPr>
      <p:sp>
        <p:nvSpPr>
          <p:cNvPr id="312" name="Google Shape;312;p49"/>
          <p:cNvSpPr/>
          <p:nvPr/>
        </p:nvSpPr>
        <p:spPr>
          <a:xfrm>
            <a:off x="50" y="0"/>
            <a:ext cx="9144000" cy="45240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313" name="Google Shape;313;p49"/>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314" name="Google Shape;314;p49"/>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315" name="Google Shape;315;p49"/>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316" name="Google Shape;316;p49"/>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317" name="Google Shape;317;p49"/>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318" name="Google Shape;318;p49"/>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319" name="Google Shape;319;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0" name="Shape 320"/>
        <p:cNvGrpSpPr/>
        <p:nvPr/>
      </p:nvGrpSpPr>
      <p:grpSpPr>
        <a:xfrm>
          <a:off x="0" y="0"/>
          <a:ext cx="0" cy="0"/>
          <a:chOff x="0" y="0"/>
          <a:chExt cx="0" cy="0"/>
        </a:xfrm>
      </p:grpSpPr>
      <p:sp>
        <p:nvSpPr>
          <p:cNvPr id="321" name="Google Shape;321;p50"/>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Font typeface="Google Sans"/>
              <a:buNone/>
              <a:defRPr>
                <a:latin typeface="Google Sans"/>
                <a:ea typeface="Google Sans"/>
                <a:cs typeface="Google Sans"/>
                <a:sym typeface="Google Sans"/>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22" name="Google Shape;322;p50"/>
          <p:cNvSpPr txBox="1"/>
          <p:nvPr>
            <p:ph idx="1" type="body"/>
          </p:nvPr>
        </p:nvSpPr>
        <p:spPr>
          <a:xfrm>
            <a:off x="180900" y="1143700"/>
            <a:ext cx="8782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Google Sans"/>
              <a:buChar char="●"/>
              <a:defRPr>
                <a:latin typeface="Google Sans"/>
                <a:ea typeface="Google Sans"/>
                <a:cs typeface="Google Sans"/>
                <a:sym typeface="Google Sans"/>
              </a:defRPr>
            </a:lvl1pPr>
            <a:lvl2pPr indent="-317500" lvl="1" marL="914400" rtl="0">
              <a:spcBef>
                <a:spcPts val="1600"/>
              </a:spcBef>
              <a:spcAft>
                <a:spcPts val="0"/>
              </a:spcAft>
              <a:buSzPts val="1400"/>
              <a:buFont typeface="Google Sans"/>
              <a:buChar char="○"/>
              <a:defRPr>
                <a:latin typeface="Google Sans"/>
                <a:ea typeface="Google Sans"/>
                <a:cs typeface="Google Sans"/>
                <a:sym typeface="Google Sans"/>
              </a:defRPr>
            </a:lvl2pPr>
            <a:lvl3pPr indent="-317500" lvl="2" marL="1371600" rtl="0">
              <a:spcBef>
                <a:spcPts val="1600"/>
              </a:spcBef>
              <a:spcAft>
                <a:spcPts val="0"/>
              </a:spcAft>
              <a:buSzPts val="1400"/>
              <a:buFont typeface="Google Sans"/>
              <a:buChar char="■"/>
              <a:defRPr>
                <a:latin typeface="Google Sans"/>
                <a:ea typeface="Google Sans"/>
                <a:cs typeface="Google Sans"/>
                <a:sym typeface="Google Sans"/>
              </a:defRPr>
            </a:lvl3pPr>
            <a:lvl4pPr indent="-317500" lvl="3" marL="1828800" rtl="0">
              <a:spcBef>
                <a:spcPts val="1600"/>
              </a:spcBef>
              <a:spcAft>
                <a:spcPts val="0"/>
              </a:spcAft>
              <a:buSzPts val="1400"/>
              <a:buFont typeface="Google Sans"/>
              <a:buChar char="●"/>
              <a:defRPr>
                <a:latin typeface="Google Sans"/>
                <a:ea typeface="Google Sans"/>
                <a:cs typeface="Google Sans"/>
                <a:sym typeface="Google Sans"/>
              </a:defRPr>
            </a:lvl4pPr>
            <a:lvl5pPr indent="-317500" lvl="4" marL="2286000" rtl="0">
              <a:spcBef>
                <a:spcPts val="1600"/>
              </a:spcBef>
              <a:spcAft>
                <a:spcPts val="0"/>
              </a:spcAft>
              <a:buSzPts val="1400"/>
              <a:buFont typeface="Google Sans"/>
              <a:buChar char="○"/>
              <a:defRPr>
                <a:latin typeface="Google Sans"/>
                <a:ea typeface="Google Sans"/>
                <a:cs typeface="Google Sans"/>
                <a:sym typeface="Google Sans"/>
              </a:defRPr>
            </a:lvl5pPr>
            <a:lvl6pPr indent="-317500" lvl="5" marL="2743200" rtl="0">
              <a:spcBef>
                <a:spcPts val="1600"/>
              </a:spcBef>
              <a:spcAft>
                <a:spcPts val="0"/>
              </a:spcAft>
              <a:buSzPts val="1400"/>
              <a:buFont typeface="Google Sans"/>
              <a:buChar char="■"/>
              <a:defRPr>
                <a:latin typeface="Google Sans"/>
                <a:ea typeface="Google Sans"/>
                <a:cs typeface="Google Sans"/>
                <a:sym typeface="Google Sans"/>
              </a:defRPr>
            </a:lvl6pPr>
            <a:lvl7pPr indent="-317500" lvl="6" marL="3200400" rtl="0">
              <a:spcBef>
                <a:spcPts val="1600"/>
              </a:spcBef>
              <a:spcAft>
                <a:spcPts val="0"/>
              </a:spcAft>
              <a:buSzPts val="1400"/>
              <a:buFont typeface="Google Sans"/>
              <a:buChar char="●"/>
              <a:defRPr>
                <a:latin typeface="Google Sans"/>
                <a:ea typeface="Google Sans"/>
                <a:cs typeface="Google Sans"/>
                <a:sym typeface="Google Sans"/>
              </a:defRPr>
            </a:lvl7pPr>
            <a:lvl8pPr indent="-317500" lvl="7" marL="3657600" rtl="0">
              <a:spcBef>
                <a:spcPts val="1600"/>
              </a:spcBef>
              <a:spcAft>
                <a:spcPts val="0"/>
              </a:spcAft>
              <a:buSzPts val="1400"/>
              <a:buFont typeface="Google Sans"/>
              <a:buChar char="○"/>
              <a:defRPr>
                <a:latin typeface="Google Sans"/>
                <a:ea typeface="Google Sans"/>
                <a:cs typeface="Google Sans"/>
                <a:sym typeface="Google Sans"/>
              </a:defRPr>
            </a:lvl8pPr>
            <a:lvl9pPr indent="-317500" lvl="8" marL="4114800" rtl="0">
              <a:spcBef>
                <a:spcPts val="1600"/>
              </a:spcBef>
              <a:spcAft>
                <a:spcPts val="1600"/>
              </a:spcAft>
              <a:buSzPts val="1400"/>
              <a:buFont typeface="Google Sans"/>
              <a:buChar char="■"/>
              <a:defRPr>
                <a:latin typeface="Google Sans"/>
                <a:ea typeface="Google Sans"/>
                <a:cs typeface="Google Sans"/>
                <a:sym typeface="Google Sans"/>
              </a:defRPr>
            </a:lvl9pPr>
          </a:lstStyle>
          <a:p/>
        </p:txBody>
      </p:sp>
      <p:sp>
        <p:nvSpPr>
          <p:cNvPr id="323" name="Google Shape;323;p50"/>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4" name="Google Shape;324;p50"/>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pic>
        <p:nvPicPr>
          <p:cNvPr id="325" name="Google Shape;325;p50"/>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6" name="Shape 326"/>
        <p:cNvGrpSpPr/>
        <p:nvPr/>
      </p:nvGrpSpPr>
      <p:grpSpPr>
        <a:xfrm>
          <a:off x="0" y="0"/>
          <a:ext cx="0" cy="0"/>
          <a:chOff x="0" y="0"/>
          <a:chExt cx="0" cy="0"/>
        </a:xfrm>
      </p:grpSpPr>
      <p:cxnSp>
        <p:nvCxnSpPr>
          <p:cNvPr id="327" name="Google Shape;327;p51"/>
          <p:cNvCxnSpPr/>
          <p:nvPr/>
        </p:nvCxnSpPr>
        <p:spPr>
          <a:xfrm>
            <a:off x="34289" y="4852076"/>
            <a:ext cx="9121200" cy="0"/>
          </a:xfrm>
          <a:prstGeom prst="straightConnector1">
            <a:avLst/>
          </a:prstGeom>
          <a:noFill/>
          <a:ln cap="flat" cmpd="sng" w="38100">
            <a:solidFill>
              <a:schemeClr val="dk1"/>
            </a:solidFill>
            <a:prstDash val="solid"/>
            <a:round/>
            <a:headEnd len="med" w="med" type="none"/>
            <a:tailEnd len="med" w="med" type="none"/>
          </a:ln>
        </p:spPr>
      </p:cxnSp>
      <p:sp>
        <p:nvSpPr>
          <p:cNvPr id="328" name="Google Shape;328;p51"/>
          <p:cNvSpPr txBox="1"/>
          <p:nvPr>
            <p:ph type="title"/>
          </p:nvPr>
        </p:nvSpPr>
        <p:spPr>
          <a:xfrm>
            <a:off x="180900" y="456800"/>
            <a:ext cx="8782200" cy="409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Font typeface="Google Sans"/>
              <a:buNone/>
              <a:defRPr sz="6000">
                <a:latin typeface="Google Sans"/>
                <a:ea typeface="Google Sans"/>
                <a:cs typeface="Google Sans"/>
                <a:sym typeface="Google Sans"/>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329" name="Google Shape;329;p51"/>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30" name="Google Shape;330;p51"/>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1" name="Shape 331"/>
        <p:cNvGrpSpPr/>
        <p:nvPr/>
      </p:nvGrpSpPr>
      <p:grpSpPr>
        <a:xfrm>
          <a:off x="0" y="0"/>
          <a:ext cx="0" cy="0"/>
          <a:chOff x="0" y="0"/>
          <a:chExt cx="0" cy="0"/>
        </a:xfrm>
      </p:grpSpPr>
      <p:sp>
        <p:nvSpPr>
          <p:cNvPr id="332" name="Google Shape;332;p52"/>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2"/>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lt1"/>
                </a:solidFill>
                <a:latin typeface="Roboto"/>
                <a:ea typeface="Roboto"/>
                <a:cs typeface="Roboto"/>
                <a:sym typeface="Roboto"/>
              </a:rPr>
              <a:t>Confidential + Proprietary</a:t>
            </a:r>
            <a:endParaRPr sz="600">
              <a:solidFill>
                <a:schemeClr val="lt1"/>
              </a:solidFill>
              <a:latin typeface="Roboto"/>
              <a:ea typeface="Roboto"/>
              <a:cs typeface="Roboto"/>
              <a:sym typeface="Roboto"/>
            </a:endParaRPr>
          </a:p>
        </p:txBody>
      </p:sp>
      <p:sp>
        <p:nvSpPr>
          <p:cNvPr id="334" name="Google Shape;334;p52"/>
          <p:cNvSpPr txBox="1"/>
          <p:nvPr>
            <p:ph type="title"/>
          </p:nvPr>
        </p:nvSpPr>
        <p:spPr>
          <a:xfrm>
            <a:off x="178563" y="446900"/>
            <a:ext cx="4045200" cy="9534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Font typeface="Google Sans"/>
              <a:buNone/>
              <a:defRPr>
                <a:latin typeface="Google Sans"/>
                <a:ea typeface="Google Sans"/>
                <a:cs typeface="Google Sans"/>
                <a:sym typeface="Google Sans"/>
              </a:defRPr>
            </a:lvl1pPr>
            <a:lvl2pPr lvl="1" rtl="0">
              <a:spcBef>
                <a:spcPts val="0"/>
              </a:spcBef>
              <a:spcAft>
                <a:spcPts val="0"/>
              </a:spcAft>
              <a:buSzPts val="2600"/>
              <a:buFont typeface="Google Sans"/>
              <a:buNone/>
              <a:defRPr>
                <a:latin typeface="Google Sans"/>
                <a:ea typeface="Google Sans"/>
                <a:cs typeface="Google Sans"/>
                <a:sym typeface="Google Sans"/>
              </a:defRPr>
            </a:lvl2pPr>
            <a:lvl3pPr lvl="2" rtl="0">
              <a:spcBef>
                <a:spcPts val="0"/>
              </a:spcBef>
              <a:spcAft>
                <a:spcPts val="0"/>
              </a:spcAft>
              <a:buSzPts val="2600"/>
              <a:buFont typeface="Google Sans"/>
              <a:buNone/>
              <a:defRPr>
                <a:latin typeface="Google Sans"/>
                <a:ea typeface="Google Sans"/>
                <a:cs typeface="Google Sans"/>
                <a:sym typeface="Google Sans"/>
              </a:defRPr>
            </a:lvl3pPr>
            <a:lvl4pPr lvl="3" rtl="0">
              <a:spcBef>
                <a:spcPts val="0"/>
              </a:spcBef>
              <a:spcAft>
                <a:spcPts val="0"/>
              </a:spcAft>
              <a:buSzPts val="2600"/>
              <a:buFont typeface="Google Sans"/>
              <a:buNone/>
              <a:defRPr>
                <a:latin typeface="Google Sans"/>
                <a:ea typeface="Google Sans"/>
                <a:cs typeface="Google Sans"/>
                <a:sym typeface="Google Sans"/>
              </a:defRPr>
            </a:lvl4pPr>
            <a:lvl5pPr lvl="4" rtl="0">
              <a:spcBef>
                <a:spcPts val="0"/>
              </a:spcBef>
              <a:spcAft>
                <a:spcPts val="0"/>
              </a:spcAft>
              <a:buSzPts val="2600"/>
              <a:buFont typeface="Google Sans"/>
              <a:buNone/>
              <a:defRPr>
                <a:latin typeface="Google Sans"/>
                <a:ea typeface="Google Sans"/>
                <a:cs typeface="Google Sans"/>
                <a:sym typeface="Google Sans"/>
              </a:defRPr>
            </a:lvl5pPr>
            <a:lvl6pPr lvl="5" rtl="0">
              <a:spcBef>
                <a:spcPts val="0"/>
              </a:spcBef>
              <a:spcAft>
                <a:spcPts val="0"/>
              </a:spcAft>
              <a:buSzPts val="2600"/>
              <a:buFont typeface="Google Sans"/>
              <a:buNone/>
              <a:defRPr>
                <a:latin typeface="Google Sans"/>
                <a:ea typeface="Google Sans"/>
                <a:cs typeface="Google Sans"/>
                <a:sym typeface="Google Sans"/>
              </a:defRPr>
            </a:lvl6pPr>
            <a:lvl7pPr lvl="6" rtl="0">
              <a:spcBef>
                <a:spcPts val="0"/>
              </a:spcBef>
              <a:spcAft>
                <a:spcPts val="0"/>
              </a:spcAft>
              <a:buSzPts val="2600"/>
              <a:buFont typeface="Google Sans"/>
              <a:buNone/>
              <a:defRPr>
                <a:latin typeface="Google Sans"/>
                <a:ea typeface="Google Sans"/>
                <a:cs typeface="Google Sans"/>
                <a:sym typeface="Google Sans"/>
              </a:defRPr>
            </a:lvl7pPr>
            <a:lvl8pPr lvl="7" rtl="0">
              <a:spcBef>
                <a:spcPts val="0"/>
              </a:spcBef>
              <a:spcAft>
                <a:spcPts val="0"/>
              </a:spcAft>
              <a:buSzPts val="2600"/>
              <a:buFont typeface="Google Sans"/>
              <a:buNone/>
              <a:defRPr>
                <a:latin typeface="Google Sans"/>
                <a:ea typeface="Google Sans"/>
                <a:cs typeface="Google Sans"/>
                <a:sym typeface="Google Sans"/>
              </a:defRPr>
            </a:lvl8pPr>
            <a:lvl9pPr lvl="8" rtl="0">
              <a:spcBef>
                <a:spcPts val="0"/>
              </a:spcBef>
              <a:spcAft>
                <a:spcPts val="0"/>
              </a:spcAft>
              <a:buSzPts val="2600"/>
              <a:buFont typeface="Google Sans"/>
              <a:buNone/>
              <a:defRPr>
                <a:latin typeface="Google Sans"/>
                <a:ea typeface="Google Sans"/>
                <a:cs typeface="Google Sans"/>
                <a:sym typeface="Google Sans"/>
              </a:defRPr>
            </a:lvl9pPr>
          </a:lstStyle>
          <a:p/>
        </p:txBody>
      </p:sp>
      <p:sp>
        <p:nvSpPr>
          <p:cNvPr id="335" name="Google Shape;335;p52"/>
          <p:cNvSpPr txBox="1"/>
          <p:nvPr>
            <p:ph idx="1" type="subTitle"/>
          </p:nvPr>
        </p:nvSpPr>
        <p:spPr>
          <a:xfrm>
            <a:off x="176225" y="1454750"/>
            <a:ext cx="4045200" cy="123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Google Sans"/>
              <a:buNone/>
              <a:defRPr sz="1400">
                <a:latin typeface="Google Sans"/>
                <a:ea typeface="Google Sans"/>
                <a:cs typeface="Google Sans"/>
                <a:sym typeface="Google Sans"/>
              </a:defRPr>
            </a:lvl1pPr>
            <a:lvl2pPr lvl="1" rtl="0">
              <a:lnSpc>
                <a:spcPct val="100000"/>
              </a:lnSpc>
              <a:spcBef>
                <a:spcPts val="0"/>
              </a:spcBef>
              <a:spcAft>
                <a:spcPts val="0"/>
              </a:spcAft>
              <a:buSzPts val="1400"/>
              <a:buFont typeface="Google Sans"/>
              <a:buNone/>
              <a:defRPr>
                <a:latin typeface="Google Sans"/>
                <a:ea typeface="Google Sans"/>
                <a:cs typeface="Google Sans"/>
                <a:sym typeface="Google Sans"/>
              </a:defRPr>
            </a:lvl2pPr>
            <a:lvl3pPr lvl="2" rtl="0">
              <a:lnSpc>
                <a:spcPct val="100000"/>
              </a:lnSpc>
              <a:spcBef>
                <a:spcPts val="0"/>
              </a:spcBef>
              <a:spcAft>
                <a:spcPts val="0"/>
              </a:spcAft>
              <a:buSzPts val="1400"/>
              <a:buFont typeface="Google Sans"/>
              <a:buNone/>
              <a:defRPr>
                <a:latin typeface="Google Sans"/>
                <a:ea typeface="Google Sans"/>
                <a:cs typeface="Google Sans"/>
                <a:sym typeface="Google Sans"/>
              </a:defRPr>
            </a:lvl3pPr>
            <a:lvl4pPr lvl="3" rtl="0">
              <a:lnSpc>
                <a:spcPct val="100000"/>
              </a:lnSpc>
              <a:spcBef>
                <a:spcPts val="0"/>
              </a:spcBef>
              <a:spcAft>
                <a:spcPts val="0"/>
              </a:spcAft>
              <a:buSzPts val="1400"/>
              <a:buFont typeface="Google Sans"/>
              <a:buNone/>
              <a:defRPr>
                <a:latin typeface="Google Sans"/>
                <a:ea typeface="Google Sans"/>
                <a:cs typeface="Google Sans"/>
                <a:sym typeface="Google Sans"/>
              </a:defRPr>
            </a:lvl4pPr>
            <a:lvl5pPr lvl="4" rtl="0">
              <a:lnSpc>
                <a:spcPct val="100000"/>
              </a:lnSpc>
              <a:spcBef>
                <a:spcPts val="0"/>
              </a:spcBef>
              <a:spcAft>
                <a:spcPts val="0"/>
              </a:spcAft>
              <a:buSzPts val="1400"/>
              <a:buFont typeface="Google Sans"/>
              <a:buNone/>
              <a:defRPr>
                <a:latin typeface="Google Sans"/>
                <a:ea typeface="Google Sans"/>
                <a:cs typeface="Google Sans"/>
                <a:sym typeface="Google Sans"/>
              </a:defRPr>
            </a:lvl5pPr>
            <a:lvl6pPr lvl="5" rtl="0">
              <a:lnSpc>
                <a:spcPct val="100000"/>
              </a:lnSpc>
              <a:spcBef>
                <a:spcPts val="0"/>
              </a:spcBef>
              <a:spcAft>
                <a:spcPts val="0"/>
              </a:spcAft>
              <a:buSzPts val="1400"/>
              <a:buFont typeface="Google Sans"/>
              <a:buNone/>
              <a:defRPr>
                <a:latin typeface="Google Sans"/>
                <a:ea typeface="Google Sans"/>
                <a:cs typeface="Google Sans"/>
                <a:sym typeface="Google Sans"/>
              </a:defRPr>
            </a:lvl6pPr>
            <a:lvl7pPr lvl="6" rtl="0">
              <a:lnSpc>
                <a:spcPct val="100000"/>
              </a:lnSpc>
              <a:spcBef>
                <a:spcPts val="0"/>
              </a:spcBef>
              <a:spcAft>
                <a:spcPts val="0"/>
              </a:spcAft>
              <a:buSzPts val="1400"/>
              <a:buFont typeface="Google Sans"/>
              <a:buNone/>
              <a:defRPr>
                <a:latin typeface="Google Sans"/>
                <a:ea typeface="Google Sans"/>
                <a:cs typeface="Google Sans"/>
                <a:sym typeface="Google Sans"/>
              </a:defRPr>
            </a:lvl7pPr>
            <a:lvl8pPr lvl="7" rtl="0">
              <a:lnSpc>
                <a:spcPct val="100000"/>
              </a:lnSpc>
              <a:spcBef>
                <a:spcPts val="0"/>
              </a:spcBef>
              <a:spcAft>
                <a:spcPts val="0"/>
              </a:spcAft>
              <a:buSzPts val="1400"/>
              <a:buFont typeface="Google Sans"/>
              <a:buNone/>
              <a:defRPr>
                <a:latin typeface="Google Sans"/>
                <a:ea typeface="Google Sans"/>
                <a:cs typeface="Google Sans"/>
                <a:sym typeface="Google Sans"/>
              </a:defRPr>
            </a:lvl8pPr>
            <a:lvl9pPr lvl="8" rtl="0">
              <a:lnSpc>
                <a:spcPct val="100000"/>
              </a:lnSpc>
              <a:spcBef>
                <a:spcPts val="0"/>
              </a:spcBef>
              <a:spcAft>
                <a:spcPts val="0"/>
              </a:spcAft>
              <a:buSzPts val="1400"/>
              <a:buFont typeface="Google Sans"/>
              <a:buNone/>
              <a:defRPr>
                <a:latin typeface="Google Sans"/>
                <a:ea typeface="Google Sans"/>
                <a:cs typeface="Google Sans"/>
                <a:sym typeface="Google Sans"/>
              </a:defRPr>
            </a:lvl9pPr>
          </a:lstStyle>
          <a:p/>
        </p:txBody>
      </p:sp>
      <p:sp>
        <p:nvSpPr>
          <p:cNvPr id="336" name="Google Shape;336;p5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Font typeface="Google Sans"/>
              <a:buChar char="●"/>
              <a:defRPr>
                <a:solidFill>
                  <a:schemeClr val="lt1"/>
                </a:solidFill>
                <a:latin typeface="Google Sans"/>
                <a:ea typeface="Google Sans"/>
                <a:cs typeface="Google Sans"/>
                <a:sym typeface="Google Sans"/>
              </a:defRPr>
            </a:lvl1pPr>
            <a:lvl2pPr indent="-317500" lvl="1" marL="9144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2pPr>
            <a:lvl3pPr indent="-317500" lvl="2" marL="13716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3pPr>
            <a:lvl4pPr indent="-317500" lvl="3" marL="18288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4pPr>
            <a:lvl5pPr indent="-317500" lvl="4" marL="22860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5pPr>
            <a:lvl6pPr indent="-317500" lvl="5" marL="27432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6pPr>
            <a:lvl7pPr indent="-317500" lvl="6" marL="32004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7pPr>
            <a:lvl8pPr indent="-317500" lvl="7" marL="3657600" rtl="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8pPr>
            <a:lvl9pPr indent="-317500" lvl="8" marL="4114800" rtl="0">
              <a:spcBef>
                <a:spcPts val="1600"/>
              </a:spcBef>
              <a:spcAft>
                <a:spcPts val="1600"/>
              </a:spcAft>
              <a:buClr>
                <a:schemeClr val="lt1"/>
              </a:buClr>
              <a:buSzPts val="1400"/>
              <a:buFont typeface="Google Sans"/>
              <a:buChar char="■"/>
              <a:defRPr>
                <a:solidFill>
                  <a:schemeClr val="lt1"/>
                </a:solidFill>
                <a:latin typeface="Google Sans"/>
                <a:ea typeface="Google Sans"/>
                <a:cs typeface="Google Sans"/>
                <a:sym typeface="Google Sans"/>
              </a:defRPr>
            </a:lvl9pPr>
          </a:lstStyle>
          <a:p/>
        </p:txBody>
      </p:sp>
      <p:sp>
        <p:nvSpPr>
          <p:cNvPr id="337" name="Google Shape;337;p52"/>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338" name="Google Shape;338;p52"/>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able or Data Diagram">
  <p:cSld name="CUSTOM_2">
    <p:bg>
      <p:bgPr>
        <a:solidFill>
          <a:srgbClr val="FFFFFF"/>
        </a:solidFill>
      </p:bgPr>
    </p:bg>
    <p:spTree>
      <p:nvGrpSpPr>
        <p:cNvPr id="339" name="Shape 339"/>
        <p:cNvGrpSpPr/>
        <p:nvPr/>
      </p:nvGrpSpPr>
      <p:grpSpPr>
        <a:xfrm>
          <a:off x="0" y="0"/>
          <a:ext cx="0" cy="0"/>
          <a:chOff x="0" y="0"/>
          <a:chExt cx="0" cy="0"/>
        </a:xfrm>
      </p:grpSpPr>
      <p:sp>
        <p:nvSpPr>
          <p:cNvPr id="340" name="Google Shape;340;p53"/>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341" name="Google Shape;341;p53"/>
          <p:cNvSpPr/>
          <p:nvPr/>
        </p:nvSpPr>
        <p:spPr>
          <a:xfrm>
            <a:off x="131550" y="73725"/>
            <a:ext cx="8880900" cy="66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3"/>
          <p:cNvSpPr txBox="1"/>
          <p:nvPr>
            <p:ph type="title"/>
          </p:nvPr>
        </p:nvSpPr>
        <p:spPr>
          <a:xfrm>
            <a:off x="213350" y="39392"/>
            <a:ext cx="69000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2400"/>
              <a:buFont typeface="Google Sans"/>
              <a:buNone/>
              <a:defRPr i="0" sz="3600" u="none" cap="none" strike="noStrike">
                <a:latin typeface="Google Sans"/>
                <a:ea typeface="Google Sans"/>
                <a:cs typeface="Google Sans"/>
                <a:sym typeface="Google Sans"/>
              </a:defRPr>
            </a:lvl1pPr>
            <a:lvl2pPr lvl="1"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2pPr>
            <a:lvl3pPr lvl="2"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3pPr>
            <a:lvl4pPr lvl="3"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4pPr>
            <a:lvl5pPr lvl="4"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5pPr>
            <a:lvl6pPr lvl="5"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6pPr>
            <a:lvl7pPr lvl="6"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7pPr>
            <a:lvl8pPr lvl="7"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8pPr>
            <a:lvl9pPr lvl="8"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9pPr>
          </a:lstStyle>
          <a:p/>
        </p:txBody>
      </p:sp>
      <p:sp>
        <p:nvSpPr>
          <p:cNvPr id="343" name="Google Shape;343;p53"/>
          <p:cNvSpPr txBox="1"/>
          <p:nvPr>
            <p:ph idx="1" type="body"/>
          </p:nvPr>
        </p:nvSpPr>
        <p:spPr>
          <a:xfrm>
            <a:off x="180900" y="1219900"/>
            <a:ext cx="4362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Google Sans"/>
              <a:buChar char="●"/>
              <a:defRPr>
                <a:latin typeface="Google Sans"/>
                <a:ea typeface="Google Sans"/>
                <a:cs typeface="Google Sans"/>
                <a:sym typeface="Google Sans"/>
              </a:defRPr>
            </a:lvl1pPr>
            <a:lvl2pPr indent="-317500" lvl="1" marL="914400" rtl="0">
              <a:spcBef>
                <a:spcPts val="1600"/>
              </a:spcBef>
              <a:spcAft>
                <a:spcPts val="0"/>
              </a:spcAft>
              <a:buSzPts val="1400"/>
              <a:buFont typeface="Google Sans"/>
              <a:buChar char="○"/>
              <a:defRPr>
                <a:latin typeface="Google Sans"/>
                <a:ea typeface="Google Sans"/>
                <a:cs typeface="Google Sans"/>
                <a:sym typeface="Google Sans"/>
              </a:defRPr>
            </a:lvl2pPr>
            <a:lvl3pPr indent="-317500" lvl="2" marL="1371600" rtl="0">
              <a:spcBef>
                <a:spcPts val="1600"/>
              </a:spcBef>
              <a:spcAft>
                <a:spcPts val="0"/>
              </a:spcAft>
              <a:buSzPts val="1400"/>
              <a:buFont typeface="Google Sans"/>
              <a:buChar char="■"/>
              <a:defRPr>
                <a:latin typeface="Google Sans"/>
                <a:ea typeface="Google Sans"/>
                <a:cs typeface="Google Sans"/>
                <a:sym typeface="Google Sans"/>
              </a:defRPr>
            </a:lvl3pPr>
            <a:lvl4pPr indent="-317500" lvl="3" marL="1828800" rtl="0">
              <a:spcBef>
                <a:spcPts val="1600"/>
              </a:spcBef>
              <a:spcAft>
                <a:spcPts val="0"/>
              </a:spcAft>
              <a:buSzPts val="1400"/>
              <a:buFont typeface="Google Sans"/>
              <a:buChar char="●"/>
              <a:defRPr>
                <a:latin typeface="Google Sans"/>
                <a:ea typeface="Google Sans"/>
                <a:cs typeface="Google Sans"/>
                <a:sym typeface="Google Sans"/>
              </a:defRPr>
            </a:lvl4pPr>
            <a:lvl5pPr indent="-317500" lvl="4" marL="2286000" rtl="0">
              <a:spcBef>
                <a:spcPts val="1600"/>
              </a:spcBef>
              <a:spcAft>
                <a:spcPts val="0"/>
              </a:spcAft>
              <a:buSzPts val="1400"/>
              <a:buFont typeface="Google Sans"/>
              <a:buChar char="○"/>
              <a:defRPr>
                <a:latin typeface="Google Sans"/>
                <a:ea typeface="Google Sans"/>
                <a:cs typeface="Google Sans"/>
                <a:sym typeface="Google Sans"/>
              </a:defRPr>
            </a:lvl5pPr>
            <a:lvl6pPr indent="-317500" lvl="5" marL="2743200" rtl="0">
              <a:spcBef>
                <a:spcPts val="1600"/>
              </a:spcBef>
              <a:spcAft>
                <a:spcPts val="0"/>
              </a:spcAft>
              <a:buSzPts val="1400"/>
              <a:buFont typeface="Google Sans"/>
              <a:buChar char="■"/>
              <a:defRPr>
                <a:latin typeface="Google Sans"/>
                <a:ea typeface="Google Sans"/>
                <a:cs typeface="Google Sans"/>
                <a:sym typeface="Google Sans"/>
              </a:defRPr>
            </a:lvl6pPr>
            <a:lvl7pPr indent="-317500" lvl="6" marL="3200400" rtl="0">
              <a:spcBef>
                <a:spcPts val="1600"/>
              </a:spcBef>
              <a:spcAft>
                <a:spcPts val="0"/>
              </a:spcAft>
              <a:buSzPts val="1400"/>
              <a:buFont typeface="Google Sans"/>
              <a:buChar char="●"/>
              <a:defRPr>
                <a:latin typeface="Google Sans"/>
                <a:ea typeface="Google Sans"/>
                <a:cs typeface="Google Sans"/>
                <a:sym typeface="Google Sans"/>
              </a:defRPr>
            </a:lvl7pPr>
            <a:lvl8pPr indent="-317500" lvl="7" marL="3657600" rtl="0">
              <a:spcBef>
                <a:spcPts val="1600"/>
              </a:spcBef>
              <a:spcAft>
                <a:spcPts val="0"/>
              </a:spcAft>
              <a:buSzPts val="1400"/>
              <a:buFont typeface="Google Sans"/>
              <a:buChar char="○"/>
              <a:defRPr>
                <a:latin typeface="Google Sans"/>
                <a:ea typeface="Google Sans"/>
                <a:cs typeface="Google Sans"/>
                <a:sym typeface="Google Sans"/>
              </a:defRPr>
            </a:lvl8pPr>
            <a:lvl9pPr indent="-317500" lvl="8" marL="4114800" rtl="0">
              <a:spcBef>
                <a:spcPts val="1600"/>
              </a:spcBef>
              <a:spcAft>
                <a:spcPts val="1600"/>
              </a:spcAft>
              <a:buSzPts val="1400"/>
              <a:buFont typeface="Google Sans"/>
              <a:buChar char="■"/>
              <a:defRPr>
                <a:latin typeface="Google Sans"/>
                <a:ea typeface="Google Sans"/>
                <a:cs typeface="Google Sans"/>
                <a:sym typeface="Google Sans"/>
              </a:defRPr>
            </a:lvl9pPr>
          </a:lstStyle>
          <a:p/>
        </p:txBody>
      </p:sp>
      <p:sp>
        <p:nvSpPr>
          <p:cNvPr id="344" name="Google Shape;344;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atin typeface="Google Sans"/>
                <a:ea typeface="Google Sans"/>
                <a:cs typeface="Google Sans"/>
                <a:sym typeface="Google Sans"/>
              </a:defRPr>
            </a:lvl1pPr>
            <a:lvl2pPr lvl="1" rtl="0">
              <a:buNone/>
              <a:defRPr sz="1300">
                <a:latin typeface="Google Sans"/>
                <a:ea typeface="Google Sans"/>
                <a:cs typeface="Google Sans"/>
                <a:sym typeface="Google Sans"/>
              </a:defRPr>
            </a:lvl2pPr>
            <a:lvl3pPr lvl="2" rtl="0">
              <a:buNone/>
              <a:defRPr sz="1300">
                <a:latin typeface="Google Sans"/>
                <a:ea typeface="Google Sans"/>
                <a:cs typeface="Google Sans"/>
                <a:sym typeface="Google Sans"/>
              </a:defRPr>
            </a:lvl3pPr>
            <a:lvl4pPr lvl="3" rtl="0">
              <a:buNone/>
              <a:defRPr sz="1300">
                <a:latin typeface="Google Sans"/>
                <a:ea typeface="Google Sans"/>
                <a:cs typeface="Google Sans"/>
                <a:sym typeface="Google Sans"/>
              </a:defRPr>
            </a:lvl4pPr>
            <a:lvl5pPr lvl="4" rtl="0">
              <a:buNone/>
              <a:defRPr sz="1300">
                <a:latin typeface="Google Sans"/>
                <a:ea typeface="Google Sans"/>
                <a:cs typeface="Google Sans"/>
                <a:sym typeface="Google Sans"/>
              </a:defRPr>
            </a:lvl5pPr>
            <a:lvl6pPr lvl="5" rtl="0">
              <a:buNone/>
              <a:defRPr sz="1300">
                <a:latin typeface="Google Sans"/>
                <a:ea typeface="Google Sans"/>
                <a:cs typeface="Google Sans"/>
                <a:sym typeface="Google Sans"/>
              </a:defRPr>
            </a:lvl6pPr>
            <a:lvl7pPr lvl="6" rtl="0">
              <a:buNone/>
              <a:defRPr sz="1300">
                <a:latin typeface="Google Sans"/>
                <a:ea typeface="Google Sans"/>
                <a:cs typeface="Google Sans"/>
                <a:sym typeface="Google Sans"/>
              </a:defRPr>
            </a:lvl7pPr>
            <a:lvl8pPr lvl="7" rtl="0">
              <a:buNone/>
              <a:defRPr sz="1300">
                <a:latin typeface="Google Sans"/>
                <a:ea typeface="Google Sans"/>
                <a:cs typeface="Google Sans"/>
                <a:sym typeface="Google Sans"/>
              </a:defRPr>
            </a:lvl8pPr>
            <a:lvl9pPr lvl="8" rtl="0">
              <a:buNone/>
              <a:defRPr sz="1300">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APTION_ONLY">
    <p:spTree>
      <p:nvGrpSpPr>
        <p:cNvPr id="345" name="Shape 345"/>
        <p:cNvGrpSpPr/>
        <p:nvPr/>
      </p:nvGrpSpPr>
      <p:grpSpPr>
        <a:xfrm>
          <a:off x="0" y="0"/>
          <a:ext cx="0" cy="0"/>
          <a:chOff x="0" y="0"/>
          <a:chExt cx="0" cy="0"/>
        </a:xfrm>
      </p:grpSpPr>
      <p:pic>
        <p:nvPicPr>
          <p:cNvPr id="346" name="Google Shape;346;p54"/>
          <p:cNvPicPr preferRelativeResize="0"/>
          <p:nvPr/>
        </p:nvPicPr>
        <p:blipFill>
          <a:blip r:embed="rId2">
            <a:alphaModFix/>
          </a:blip>
          <a:stretch>
            <a:fillRect/>
          </a:stretch>
        </p:blipFill>
        <p:spPr>
          <a:xfrm>
            <a:off x="2089723" y="1719040"/>
            <a:ext cx="1105850" cy="1453425"/>
          </a:xfrm>
          <a:prstGeom prst="rect">
            <a:avLst/>
          </a:prstGeom>
          <a:noFill/>
          <a:ln>
            <a:noFill/>
          </a:ln>
        </p:spPr>
      </p:pic>
      <p:sp>
        <p:nvSpPr>
          <p:cNvPr id="347" name="Google Shape;347;p54"/>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48" name="Google Shape;348;p54"/>
          <p:cNvPicPr preferRelativeResize="0"/>
          <p:nvPr/>
        </p:nvPicPr>
        <p:blipFill>
          <a:blip r:embed="rId2">
            <a:alphaModFix/>
          </a:blip>
          <a:stretch>
            <a:fillRect/>
          </a:stretch>
        </p:blipFill>
        <p:spPr>
          <a:xfrm>
            <a:off x="0" y="1703785"/>
            <a:ext cx="1105850" cy="1453425"/>
          </a:xfrm>
          <a:prstGeom prst="rect">
            <a:avLst/>
          </a:prstGeom>
          <a:noFill/>
          <a:ln>
            <a:noFill/>
          </a:ln>
        </p:spPr>
      </p:pic>
      <p:pic>
        <p:nvPicPr>
          <p:cNvPr id="349" name="Google Shape;349;p54"/>
          <p:cNvPicPr preferRelativeResize="0"/>
          <p:nvPr/>
        </p:nvPicPr>
        <p:blipFill>
          <a:blip r:embed="rId2">
            <a:alphaModFix/>
          </a:blip>
          <a:stretch>
            <a:fillRect/>
          </a:stretch>
        </p:blipFill>
        <p:spPr>
          <a:xfrm>
            <a:off x="1029650" y="1713952"/>
            <a:ext cx="1105850" cy="1453425"/>
          </a:xfrm>
          <a:prstGeom prst="rect">
            <a:avLst/>
          </a:prstGeom>
          <a:noFill/>
          <a:ln>
            <a:noFill/>
          </a:ln>
        </p:spPr>
      </p:pic>
      <p:pic>
        <p:nvPicPr>
          <p:cNvPr id="350" name="Google Shape;350;p54"/>
          <p:cNvPicPr preferRelativeResize="0"/>
          <p:nvPr/>
        </p:nvPicPr>
        <p:blipFill>
          <a:blip r:embed="rId2">
            <a:alphaModFix/>
          </a:blip>
          <a:stretch>
            <a:fillRect/>
          </a:stretch>
        </p:blipFill>
        <p:spPr>
          <a:xfrm>
            <a:off x="1060073" y="1708873"/>
            <a:ext cx="1105850" cy="1453425"/>
          </a:xfrm>
          <a:prstGeom prst="rect">
            <a:avLst/>
          </a:prstGeom>
          <a:noFill/>
          <a:ln>
            <a:noFill/>
          </a:ln>
        </p:spPr>
      </p:pic>
      <p:pic>
        <p:nvPicPr>
          <p:cNvPr id="351" name="Google Shape;351;p54"/>
          <p:cNvPicPr preferRelativeResize="0"/>
          <p:nvPr/>
        </p:nvPicPr>
        <p:blipFill rotWithShape="1">
          <a:blip r:embed="rId2">
            <a:alphaModFix/>
          </a:blip>
          <a:srcRect b="0" l="0" r="22414" t="0"/>
          <a:stretch/>
        </p:blipFill>
        <p:spPr>
          <a:xfrm>
            <a:off x="8286025" y="1852675"/>
            <a:ext cx="857974" cy="1453425"/>
          </a:xfrm>
          <a:prstGeom prst="rect">
            <a:avLst/>
          </a:prstGeom>
          <a:noFill/>
          <a:ln>
            <a:noFill/>
          </a:ln>
        </p:spPr>
      </p:pic>
      <p:pic>
        <p:nvPicPr>
          <p:cNvPr id="352" name="Google Shape;352;p54"/>
          <p:cNvPicPr preferRelativeResize="0"/>
          <p:nvPr/>
        </p:nvPicPr>
        <p:blipFill>
          <a:blip r:embed="rId2">
            <a:alphaModFix/>
          </a:blip>
          <a:stretch>
            <a:fillRect/>
          </a:stretch>
        </p:blipFill>
        <p:spPr>
          <a:xfrm>
            <a:off x="6196303" y="1837410"/>
            <a:ext cx="1105849" cy="1453425"/>
          </a:xfrm>
          <a:prstGeom prst="rect">
            <a:avLst/>
          </a:prstGeom>
          <a:noFill/>
          <a:ln>
            <a:noFill/>
          </a:ln>
        </p:spPr>
      </p:pic>
      <p:pic>
        <p:nvPicPr>
          <p:cNvPr id="353" name="Google Shape;353;p54"/>
          <p:cNvPicPr preferRelativeResize="0"/>
          <p:nvPr/>
        </p:nvPicPr>
        <p:blipFill>
          <a:blip r:embed="rId2">
            <a:alphaModFix/>
          </a:blip>
          <a:stretch>
            <a:fillRect/>
          </a:stretch>
        </p:blipFill>
        <p:spPr>
          <a:xfrm>
            <a:off x="7180176" y="1845035"/>
            <a:ext cx="1105849" cy="1453425"/>
          </a:xfrm>
          <a:prstGeom prst="rect">
            <a:avLst/>
          </a:prstGeom>
          <a:noFill/>
          <a:ln>
            <a:noFill/>
          </a:ln>
        </p:spPr>
      </p:pic>
      <p:sp>
        <p:nvSpPr>
          <p:cNvPr id="354" name="Google Shape;354;p54"/>
          <p:cNvSpPr/>
          <p:nvPr/>
        </p:nvSpPr>
        <p:spPr>
          <a:xfrm>
            <a:off x="2534850" y="684950"/>
            <a:ext cx="4074300" cy="349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4"/>
          <p:cNvSpPr txBox="1"/>
          <p:nvPr>
            <p:ph hasCustomPrompt="1" type="title"/>
          </p:nvPr>
        </p:nvSpPr>
        <p:spPr>
          <a:xfrm>
            <a:off x="2534850" y="684950"/>
            <a:ext cx="40743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0"/>
              <a:buNone/>
              <a:defRPr sz="12000">
                <a:solidFill>
                  <a:srgbClr val="FFFF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6" name="Google Shape;356;p54"/>
          <p:cNvSpPr txBox="1"/>
          <p:nvPr>
            <p:ph idx="1" type="body"/>
          </p:nvPr>
        </p:nvSpPr>
        <p:spPr>
          <a:xfrm>
            <a:off x="2534850" y="2586700"/>
            <a:ext cx="4074300" cy="1502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Font typeface="Google Sans"/>
              <a:buChar char="●"/>
              <a:defRPr>
                <a:solidFill>
                  <a:srgbClr val="FFFFFF"/>
                </a:solidFill>
                <a:latin typeface="Google Sans"/>
                <a:ea typeface="Google Sans"/>
                <a:cs typeface="Google Sans"/>
                <a:sym typeface="Google Sans"/>
              </a:defRPr>
            </a:lvl1pPr>
            <a:lvl2pPr indent="-317500" lvl="1" marL="9144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2pPr>
            <a:lvl3pPr indent="-317500" lvl="2" marL="13716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3pPr>
            <a:lvl4pPr indent="-317500" lvl="3" marL="18288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4pPr>
            <a:lvl5pPr indent="-317500" lvl="4" marL="22860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5pPr>
            <a:lvl6pPr indent="-317500" lvl="5" marL="27432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6pPr>
            <a:lvl7pPr indent="-317500" lvl="6" marL="32004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7pPr>
            <a:lvl8pPr indent="-317500" lvl="7" marL="3657600" rtl="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8pPr>
            <a:lvl9pPr indent="-317500" lvl="8" marL="4114800" rtl="0">
              <a:spcBef>
                <a:spcPts val="1600"/>
              </a:spcBef>
              <a:spcAft>
                <a:spcPts val="1600"/>
              </a:spcAft>
              <a:buClr>
                <a:srgbClr val="FFFFFF"/>
              </a:buClr>
              <a:buSzPts val="1400"/>
              <a:buFont typeface="Google Sans"/>
              <a:buChar char="■"/>
              <a:defRPr>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7" name="Shape 357"/>
        <p:cNvGrpSpPr/>
        <p:nvPr/>
      </p:nvGrpSpPr>
      <p:grpSpPr>
        <a:xfrm>
          <a:off x="0" y="0"/>
          <a:ext cx="0" cy="0"/>
          <a:chOff x="0" y="0"/>
          <a:chExt cx="0" cy="0"/>
        </a:xfrm>
      </p:grpSpPr>
      <p:sp>
        <p:nvSpPr>
          <p:cNvPr id="358" name="Google Shape;358;p55"/>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Blue">
  <p:cSld name="MAIN_POINT_1">
    <p:spTree>
      <p:nvGrpSpPr>
        <p:cNvPr id="359" name="Shape 359"/>
        <p:cNvGrpSpPr/>
        <p:nvPr/>
      </p:nvGrpSpPr>
      <p:grpSpPr>
        <a:xfrm>
          <a:off x="0" y="0"/>
          <a:ext cx="0" cy="0"/>
          <a:chOff x="0" y="0"/>
          <a:chExt cx="0" cy="0"/>
        </a:xfrm>
      </p:grpSpPr>
      <p:sp>
        <p:nvSpPr>
          <p:cNvPr id="360" name="Google Shape;360;p56"/>
          <p:cNvSpPr/>
          <p:nvPr/>
        </p:nvSpPr>
        <p:spPr>
          <a:xfrm>
            <a:off x="50" y="0"/>
            <a:ext cx="9144000" cy="45240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361" name="Google Shape;361;p56"/>
          <p:cNvCxnSpPr/>
          <p:nvPr/>
        </p:nvCxnSpPr>
        <p:spPr>
          <a:xfrm>
            <a:off x="34289" y="4852076"/>
            <a:ext cx="9121200" cy="0"/>
          </a:xfrm>
          <a:prstGeom prst="straightConnector1">
            <a:avLst/>
          </a:prstGeom>
          <a:noFill/>
          <a:ln cap="flat" cmpd="sng" w="38100">
            <a:solidFill>
              <a:schemeClr val="dk1"/>
            </a:solidFill>
            <a:prstDash val="solid"/>
            <a:round/>
            <a:headEnd len="med" w="med" type="none"/>
            <a:tailEnd len="med" w="med" type="none"/>
          </a:ln>
        </p:spPr>
      </p:cxnSp>
      <p:sp>
        <p:nvSpPr>
          <p:cNvPr id="362" name="Google Shape;362;p56"/>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3" name="Google Shape;363;p56"/>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364" name="Google Shape;364;p56"/>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Green">
  <p:cSld name="MAIN_POINT_1_1">
    <p:spTree>
      <p:nvGrpSpPr>
        <p:cNvPr id="365" name="Shape 365"/>
        <p:cNvGrpSpPr/>
        <p:nvPr/>
      </p:nvGrpSpPr>
      <p:grpSpPr>
        <a:xfrm>
          <a:off x="0" y="0"/>
          <a:ext cx="0" cy="0"/>
          <a:chOff x="0" y="0"/>
          <a:chExt cx="0" cy="0"/>
        </a:xfrm>
      </p:grpSpPr>
      <p:sp>
        <p:nvSpPr>
          <p:cNvPr id="366" name="Google Shape;366;p57"/>
          <p:cNvSpPr/>
          <p:nvPr/>
        </p:nvSpPr>
        <p:spPr>
          <a:xfrm>
            <a:off x="50" y="0"/>
            <a:ext cx="9144000" cy="45240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367" name="Google Shape;367;p57"/>
          <p:cNvCxnSpPr/>
          <p:nvPr/>
        </p:nvCxnSpPr>
        <p:spPr>
          <a:xfrm>
            <a:off x="34289" y="4852076"/>
            <a:ext cx="9121200" cy="0"/>
          </a:xfrm>
          <a:prstGeom prst="straightConnector1">
            <a:avLst/>
          </a:prstGeom>
          <a:noFill/>
          <a:ln cap="flat" cmpd="sng" w="38100">
            <a:solidFill>
              <a:srgbClr val="34A853"/>
            </a:solidFill>
            <a:prstDash val="solid"/>
            <a:round/>
            <a:headEnd len="med" w="med" type="none"/>
            <a:tailEnd len="med" w="med" type="none"/>
          </a:ln>
        </p:spPr>
      </p:cxnSp>
      <p:sp>
        <p:nvSpPr>
          <p:cNvPr id="368" name="Google Shape;368;p57"/>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9" name="Google Shape;369;p57"/>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370" name="Google Shape;370;p57"/>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Red">
  <p:cSld name="MAIN_POINT_1_1_1">
    <p:spTree>
      <p:nvGrpSpPr>
        <p:cNvPr id="371" name="Shape 371"/>
        <p:cNvGrpSpPr/>
        <p:nvPr/>
      </p:nvGrpSpPr>
      <p:grpSpPr>
        <a:xfrm>
          <a:off x="0" y="0"/>
          <a:ext cx="0" cy="0"/>
          <a:chOff x="0" y="0"/>
          <a:chExt cx="0" cy="0"/>
        </a:xfrm>
      </p:grpSpPr>
      <p:sp>
        <p:nvSpPr>
          <p:cNvPr id="372" name="Google Shape;372;p58"/>
          <p:cNvSpPr/>
          <p:nvPr/>
        </p:nvSpPr>
        <p:spPr>
          <a:xfrm>
            <a:off x="50" y="0"/>
            <a:ext cx="9144000" cy="45240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373" name="Google Shape;373;p58"/>
          <p:cNvCxnSpPr/>
          <p:nvPr/>
        </p:nvCxnSpPr>
        <p:spPr>
          <a:xfrm>
            <a:off x="34289" y="4852076"/>
            <a:ext cx="9121200" cy="0"/>
          </a:xfrm>
          <a:prstGeom prst="straightConnector1">
            <a:avLst/>
          </a:prstGeom>
          <a:noFill/>
          <a:ln cap="flat" cmpd="sng" w="38100">
            <a:solidFill>
              <a:srgbClr val="EA4335"/>
            </a:solidFill>
            <a:prstDash val="solid"/>
            <a:round/>
            <a:headEnd len="med" w="med" type="none"/>
            <a:tailEnd len="med" w="med" type="none"/>
          </a:ln>
        </p:spPr>
      </p:cxnSp>
      <p:sp>
        <p:nvSpPr>
          <p:cNvPr id="374" name="Google Shape;374;p58"/>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5" name="Google Shape;375;p58"/>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376" name="Google Shape;376;p58"/>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Reminders">
  <p:cSld name="CUSTOM_3">
    <p:spTree>
      <p:nvGrpSpPr>
        <p:cNvPr id="377" name="Shape 377"/>
        <p:cNvGrpSpPr/>
        <p:nvPr/>
      </p:nvGrpSpPr>
      <p:grpSpPr>
        <a:xfrm>
          <a:off x="0" y="0"/>
          <a:ext cx="0" cy="0"/>
          <a:chOff x="0" y="0"/>
          <a:chExt cx="0" cy="0"/>
        </a:xfrm>
      </p:grpSpPr>
      <p:sp>
        <p:nvSpPr>
          <p:cNvPr id="378" name="Google Shape;378;p59"/>
          <p:cNvSpPr/>
          <p:nvPr/>
        </p:nvSpPr>
        <p:spPr>
          <a:xfrm>
            <a:off x="5662050" y="2325875"/>
            <a:ext cx="1008600" cy="12192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Blue</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66 133 244</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4285F4</a:t>
            </a:r>
            <a:endParaRPr sz="700">
              <a:solidFill>
                <a:srgbClr val="FFFFFF"/>
              </a:solidFill>
              <a:latin typeface="Roboto"/>
              <a:ea typeface="Roboto"/>
              <a:cs typeface="Roboto"/>
              <a:sym typeface="Roboto"/>
            </a:endParaRPr>
          </a:p>
        </p:txBody>
      </p:sp>
      <p:sp>
        <p:nvSpPr>
          <p:cNvPr id="379" name="Google Shape;379;p59"/>
          <p:cNvSpPr/>
          <p:nvPr/>
        </p:nvSpPr>
        <p:spPr>
          <a:xfrm>
            <a:off x="5662060" y="3695750"/>
            <a:ext cx="1008600" cy="12192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Yellow</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250 187 5</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FBBC04</a:t>
            </a:r>
            <a:endParaRPr sz="700">
              <a:solidFill>
                <a:srgbClr val="FFFFFF"/>
              </a:solidFill>
              <a:latin typeface="Roboto"/>
              <a:ea typeface="Roboto"/>
              <a:cs typeface="Roboto"/>
              <a:sym typeface="Roboto"/>
            </a:endParaRPr>
          </a:p>
        </p:txBody>
      </p:sp>
      <p:sp>
        <p:nvSpPr>
          <p:cNvPr id="380" name="Google Shape;380;p59"/>
          <p:cNvSpPr/>
          <p:nvPr/>
        </p:nvSpPr>
        <p:spPr>
          <a:xfrm>
            <a:off x="6752503" y="3695750"/>
            <a:ext cx="1008600" cy="12192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Green</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52 168 82</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34A853</a:t>
            </a:r>
            <a:endParaRPr sz="700">
              <a:solidFill>
                <a:srgbClr val="FFFFFF"/>
              </a:solidFill>
              <a:latin typeface="Roboto"/>
              <a:ea typeface="Roboto"/>
              <a:cs typeface="Roboto"/>
              <a:sym typeface="Roboto"/>
            </a:endParaRPr>
          </a:p>
        </p:txBody>
      </p:sp>
      <p:sp>
        <p:nvSpPr>
          <p:cNvPr id="381" name="Google Shape;381;p59"/>
          <p:cNvSpPr/>
          <p:nvPr/>
        </p:nvSpPr>
        <p:spPr>
          <a:xfrm>
            <a:off x="7842946" y="3695750"/>
            <a:ext cx="1008600" cy="121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5F6368"/>
                </a:solidFill>
                <a:latin typeface="Roboto"/>
                <a:ea typeface="Roboto"/>
                <a:cs typeface="Roboto"/>
                <a:sym typeface="Roboto"/>
              </a:rPr>
              <a:t>White</a:t>
            </a:r>
            <a:endParaRPr sz="700">
              <a:solidFill>
                <a:srgbClr val="5F6368"/>
              </a:solidFill>
              <a:latin typeface="Roboto"/>
              <a:ea typeface="Roboto"/>
              <a:cs typeface="Roboto"/>
              <a:sym typeface="Roboto"/>
            </a:endParaRPr>
          </a:p>
          <a:p>
            <a:pPr indent="0" lvl="0" marL="0" rtl="0" algn="l">
              <a:spcBef>
                <a:spcPts val="0"/>
              </a:spcBef>
              <a:spcAft>
                <a:spcPts val="0"/>
              </a:spcAft>
              <a:buNone/>
            </a:pPr>
            <a:r>
              <a:rPr lang="en" sz="700">
                <a:solidFill>
                  <a:srgbClr val="5F6368"/>
                </a:solidFill>
                <a:latin typeface="Roboto"/>
                <a:ea typeface="Roboto"/>
                <a:cs typeface="Roboto"/>
                <a:sym typeface="Roboto"/>
              </a:rPr>
              <a:t>Hex: #FFFFFF</a:t>
            </a:r>
            <a:endParaRPr sz="700">
              <a:solidFill>
                <a:srgbClr val="5F6368"/>
              </a:solidFill>
              <a:latin typeface="Roboto"/>
              <a:ea typeface="Roboto"/>
              <a:cs typeface="Roboto"/>
              <a:sym typeface="Roboto"/>
            </a:endParaRPr>
          </a:p>
        </p:txBody>
      </p:sp>
      <p:sp>
        <p:nvSpPr>
          <p:cNvPr id="382" name="Google Shape;382;p59"/>
          <p:cNvSpPr/>
          <p:nvPr/>
        </p:nvSpPr>
        <p:spPr>
          <a:xfrm>
            <a:off x="6752493" y="2325875"/>
            <a:ext cx="1008600" cy="12192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Red</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234 67 53</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EA4335</a:t>
            </a:r>
            <a:endParaRPr sz="700">
              <a:solidFill>
                <a:srgbClr val="FFFFFF"/>
              </a:solidFill>
              <a:latin typeface="Roboto"/>
              <a:ea typeface="Roboto"/>
              <a:cs typeface="Roboto"/>
              <a:sym typeface="Roboto"/>
            </a:endParaRPr>
          </a:p>
        </p:txBody>
      </p:sp>
      <p:sp>
        <p:nvSpPr>
          <p:cNvPr id="383" name="Google Shape;383;p59"/>
          <p:cNvSpPr txBox="1"/>
          <p:nvPr/>
        </p:nvSpPr>
        <p:spPr>
          <a:xfrm>
            <a:off x="412000" y="251775"/>
            <a:ext cx="8302200" cy="11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This is the </a:t>
            </a:r>
            <a:r>
              <a:rPr b="1" lang="en">
                <a:latin typeface="Google Sans"/>
                <a:ea typeface="Google Sans"/>
                <a:cs typeface="Google Sans"/>
                <a:sym typeface="Google Sans"/>
              </a:rPr>
              <a:t>Speech</a:t>
            </a:r>
            <a:r>
              <a:rPr lang="en">
                <a:latin typeface="Google Sans"/>
                <a:ea typeface="Google Sans"/>
                <a:cs typeface="Google Sans"/>
                <a:sym typeface="Google Sans"/>
              </a:rPr>
              <a:t> Google Slides template.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rPr lang="en">
                <a:latin typeface="Google Sans"/>
                <a:ea typeface="Google Sans"/>
                <a:cs typeface="Google Sans"/>
                <a:sym typeface="Google Sans"/>
              </a:rPr>
              <a:t>The colors used are Google’s standard.</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457200" lvl="0" marL="457200" rtl="0" algn="l">
              <a:spcBef>
                <a:spcPts val="0"/>
              </a:spcBef>
              <a:spcAft>
                <a:spcPts val="0"/>
              </a:spcAft>
              <a:buNone/>
            </a:pPr>
            <a:r>
              <a:rPr lang="en">
                <a:latin typeface="Google Sans"/>
                <a:ea typeface="Google Sans"/>
                <a:cs typeface="Google Sans"/>
                <a:sym typeface="Google Sans"/>
              </a:rPr>
              <a:t>The logo used throughout is available at </a:t>
            </a:r>
            <a:r>
              <a:rPr lang="en" u="sng">
                <a:solidFill>
                  <a:schemeClr val="hlink"/>
                </a:solidFill>
                <a:latin typeface="Google Sans"/>
                <a:ea typeface="Google Sans"/>
                <a:cs typeface="Google Sans"/>
                <a:sym typeface="Google Sans"/>
                <a:hlinkClick r:id="rId2"/>
              </a:rPr>
              <a:t>go/speechlogo</a:t>
            </a:r>
            <a:endParaRPr>
              <a:latin typeface="Google Sans"/>
              <a:ea typeface="Google Sans"/>
              <a:cs typeface="Google Sans"/>
              <a:sym typeface="Google Sans"/>
            </a:endParaRPr>
          </a:p>
          <a:p>
            <a:pPr indent="457200" lvl="0" marL="45720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rPr lang="en">
                <a:latin typeface="Google Sans"/>
                <a:ea typeface="Google Sans"/>
                <a:cs typeface="Google Sans"/>
                <a:sym typeface="Google Sans"/>
              </a:rPr>
              <a:t>If you have questions or feedback, contact </a:t>
            </a:r>
            <a:r>
              <a:rPr lang="en" u="sng">
                <a:solidFill>
                  <a:schemeClr val="hlink"/>
                </a:solidFill>
                <a:latin typeface="Google Sans"/>
                <a:ea typeface="Google Sans"/>
                <a:cs typeface="Google Sans"/>
                <a:sym typeface="Google Sans"/>
                <a:hlinkClick r:id="rId3"/>
              </a:rPr>
              <a:t>LukeLeonhard@</a:t>
            </a:r>
            <a:endParaRPr>
              <a:latin typeface="Google Sans"/>
              <a:ea typeface="Google Sans"/>
              <a:cs typeface="Google Sans"/>
              <a:sym typeface="Google Sans"/>
            </a:endParaRPr>
          </a:p>
        </p:txBody>
      </p:sp>
      <p:pic>
        <p:nvPicPr>
          <p:cNvPr id="384" name="Google Shape;384;p59"/>
          <p:cNvPicPr preferRelativeResize="0"/>
          <p:nvPr/>
        </p:nvPicPr>
        <p:blipFill>
          <a:blip r:embed="rId4">
            <a:alphaModFix/>
          </a:blip>
          <a:stretch>
            <a:fillRect/>
          </a:stretch>
        </p:blipFill>
        <p:spPr>
          <a:xfrm>
            <a:off x="465347" y="1076498"/>
            <a:ext cx="851450" cy="800375"/>
          </a:xfrm>
          <a:prstGeom prst="rect">
            <a:avLst/>
          </a:prstGeom>
          <a:noFill/>
          <a:ln>
            <a:noFill/>
          </a:ln>
        </p:spPr>
      </p:pic>
      <p:sp>
        <p:nvSpPr>
          <p:cNvPr id="385" name="Google Shape;385;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Red">
  <p:cSld name="TITLE_2_3_3_2">
    <p:spTree>
      <p:nvGrpSpPr>
        <p:cNvPr id="386" name="Shape 386"/>
        <p:cNvGrpSpPr/>
        <p:nvPr/>
      </p:nvGrpSpPr>
      <p:grpSpPr>
        <a:xfrm>
          <a:off x="0" y="0"/>
          <a:ext cx="0" cy="0"/>
          <a:chOff x="0" y="0"/>
          <a:chExt cx="0" cy="0"/>
        </a:xfrm>
      </p:grpSpPr>
      <p:sp>
        <p:nvSpPr>
          <p:cNvPr id="387" name="Google Shape;387;p60"/>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388" name="Google Shape;388;p60"/>
          <p:cNvSpPr/>
          <p:nvPr/>
        </p:nvSpPr>
        <p:spPr>
          <a:xfrm>
            <a:off x="344501" y="4167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89" name="Google Shape;389;p60"/>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390" name="Google Shape;390;p60"/>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91" name="Google Shape;391;p60"/>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392" name="Google Shape;392;p60"/>
          <p:cNvGrpSpPr/>
          <p:nvPr/>
        </p:nvGrpSpPr>
        <p:grpSpPr>
          <a:xfrm>
            <a:off x="8469122" y="4803781"/>
            <a:ext cx="420491" cy="137010"/>
            <a:chOff x="0" y="0"/>
            <a:chExt cx="2077525" cy="676925"/>
          </a:xfrm>
        </p:grpSpPr>
        <p:sp>
          <p:nvSpPr>
            <p:cNvPr id="393" name="Google Shape;393;p60"/>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394" name="Google Shape;394;p60"/>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395" name="Google Shape;395;p60"/>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396" name="Google Shape;396;p60"/>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397" name="Google Shape;397;p60"/>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398" name="Google Shape;398;p60"/>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399" name="Google Shape;399;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5F6368"/>
                </a:solidFill>
              </a:defRPr>
            </a:lvl1pPr>
            <a:lvl2pPr lvl="1" rtl="0">
              <a:buNone/>
              <a:defRPr>
                <a:solidFill>
                  <a:srgbClr val="5F6368"/>
                </a:solidFill>
              </a:defRPr>
            </a:lvl2pPr>
            <a:lvl3pPr lvl="2" rtl="0">
              <a:buNone/>
              <a:defRPr>
                <a:solidFill>
                  <a:srgbClr val="5F6368"/>
                </a:solidFill>
              </a:defRPr>
            </a:lvl3pPr>
            <a:lvl4pPr lvl="3" rtl="0">
              <a:buNone/>
              <a:defRPr>
                <a:solidFill>
                  <a:srgbClr val="5F6368"/>
                </a:solidFill>
              </a:defRPr>
            </a:lvl4pPr>
            <a:lvl5pPr lvl="4" rtl="0">
              <a:buNone/>
              <a:defRPr>
                <a:solidFill>
                  <a:srgbClr val="5F6368"/>
                </a:solidFill>
              </a:defRPr>
            </a:lvl5pPr>
            <a:lvl6pPr lvl="5" rtl="0">
              <a:buNone/>
              <a:defRPr>
                <a:solidFill>
                  <a:srgbClr val="5F6368"/>
                </a:solidFill>
              </a:defRPr>
            </a:lvl6pPr>
            <a:lvl7pPr lvl="6" rtl="0">
              <a:buNone/>
              <a:defRPr>
                <a:solidFill>
                  <a:srgbClr val="5F6368"/>
                </a:solidFill>
              </a:defRPr>
            </a:lvl7pPr>
            <a:lvl8pPr lvl="7" rtl="0">
              <a:buNone/>
              <a:defRPr>
                <a:solidFill>
                  <a:srgbClr val="5F6368"/>
                </a:solidFill>
              </a:defRPr>
            </a:lvl8pPr>
            <a:lvl9pPr lvl="8" rtl="0">
              <a:buNone/>
              <a:defRPr>
                <a:solidFill>
                  <a:srgbClr val="5F636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Blue">
  <p:cSld name="TITLE_2_3">
    <p:spTree>
      <p:nvGrpSpPr>
        <p:cNvPr id="400" name="Shape 400"/>
        <p:cNvGrpSpPr/>
        <p:nvPr/>
      </p:nvGrpSpPr>
      <p:grpSpPr>
        <a:xfrm>
          <a:off x="0" y="0"/>
          <a:ext cx="0" cy="0"/>
          <a:chOff x="0" y="0"/>
          <a:chExt cx="0" cy="0"/>
        </a:xfrm>
      </p:grpSpPr>
      <p:sp>
        <p:nvSpPr>
          <p:cNvPr id="401" name="Google Shape;401;p61"/>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402" name="Google Shape;402;p6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03" name="Google Shape;403;p61"/>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404" name="Google Shape;404;p61"/>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grpSp>
        <p:nvGrpSpPr>
          <p:cNvPr id="405" name="Google Shape;405;p61"/>
          <p:cNvGrpSpPr/>
          <p:nvPr/>
        </p:nvGrpSpPr>
        <p:grpSpPr>
          <a:xfrm>
            <a:off x="8469122" y="4803781"/>
            <a:ext cx="420491" cy="137010"/>
            <a:chOff x="0" y="0"/>
            <a:chExt cx="2077525" cy="676925"/>
          </a:xfrm>
        </p:grpSpPr>
        <p:sp>
          <p:nvSpPr>
            <p:cNvPr id="406" name="Google Shape;406;p61"/>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407" name="Google Shape;407;p61"/>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408" name="Google Shape;408;p61"/>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409" name="Google Shape;409;p61"/>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410" name="Google Shape;410;p61"/>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411" name="Google Shape;411;p61"/>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412" name="Google Shape;412;p61"/>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413" name="Google Shape;413;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5F6368"/>
                </a:solidFill>
              </a:defRPr>
            </a:lvl1pPr>
            <a:lvl2pPr lvl="1" rtl="0">
              <a:buNone/>
              <a:defRPr sz="1300">
                <a:solidFill>
                  <a:srgbClr val="5F6368"/>
                </a:solidFill>
              </a:defRPr>
            </a:lvl2pPr>
            <a:lvl3pPr lvl="2" rtl="0">
              <a:buNone/>
              <a:defRPr sz="1300">
                <a:solidFill>
                  <a:srgbClr val="5F6368"/>
                </a:solidFill>
              </a:defRPr>
            </a:lvl3pPr>
            <a:lvl4pPr lvl="3" rtl="0">
              <a:buNone/>
              <a:defRPr sz="1300">
                <a:solidFill>
                  <a:srgbClr val="5F6368"/>
                </a:solidFill>
              </a:defRPr>
            </a:lvl4pPr>
            <a:lvl5pPr lvl="4" rtl="0">
              <a:buNone/>
              <a:defRPr sz="1300">
                <a:solidFill>
                  <a:srgbClr val="5F6368"/>
                </a:solidFill>
              </a:defRPr>
            </a:lvl5pPr>
            <a:lvl6pPr lvl="5" rtl="0">
              <a:buNone/>
              <a:defRPr sz="1300">
                <a:solidFill>
                  <a:srgbClr val="5F6368"/>
                </a:solidFill>
              </a:defRPr>
            </a:lvl6pPr>
            <a:lvl7pPr lvl="6" rtl="0">
              <a:buNone/>
              <a:defRPr sz="1300">
                <a:solidFill>
                  <a:srgbClr val="5F6368"/>
                </a:solidFill>
              </a:defRPr>
            </a:lvl7pPr>
            <a:lvl8pPr lvl="7" rtl="0">
              <a:buNone/>
              <a:defRPr sz="1300">
                <a:solidFill>
                  <a:srgbClr val="5F6368"/>
                </a:solidFill>
              </a:defRPr>
            </a:lvl8pPr>
            <a:lvl9pPr lvl="8" rtl="0">
              <a:buNone/>
              <a:defRPr sz="1300">
                <a:solidFill>
                  <a:srgbClr val="5F636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1">
  <p:cSld name="TITLE_AND_BODY_11">
    <p:spTree>
      <p:nvGrpSpPr>
        <p:cNvPr id="414" name="Shape 414"/>
        <p:cNvGrpSpPr/>
        <p:nvPr/>
      </p:nvGrpSpPr>
      <p:grpSpPr>
        <a:xfrm>
          <a:off x="0" y="0"/>
          <a:ext cx="0" cy="0"/>
          <a:chOff x="0" y="0"/>
          <a:chExt cx="0" cy="0"/>
        </a:xfrm>
      </p:grpSpPr>
      <p:sp>
        <p:nvSpPr>
          <p:cNvPr id="415" name="Google Shape;415;p62"/>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416" name="Google Shape;416;p62"/>
          <p:cNvSpPr txBox="1"/>
          <p:nvPr>
            <p:ph idx="1" type="body"/>
          </p:nvPr>
        </p:nvSpPr>
        <p:spPr>
          <a:xfrm>
            <a:off x="180900" y="1143700"/>
            <a:ext cx="8782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7" name="Google Shape;417;p62"/>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CUSTOM_2_1">
    <p:bg>
      <p:bgPr>
        <a:solidFill>
          <a:srgbClr val="FFFFFF"/>
        </a:solidFill>
      </p:bgPr>
    </p:bg>
    <p:spTree>
      <p:nvGrpSpPr>
        <p:cNvPr id="418" name="Shape 418"/>
        <p:cNvGrpSpPr/>
        <p:nvPr/>
      </p:nvGrpSpPr>
      <p:grpSpPr>
        <a:xfrm>
          <a:off x="0" y="0"/>
          <a:ext cx="0" cy="0"/>
          <a:chOff x="0" y="0"/>
          <a:chExt cx="0" cy="0"/>
        </a:xfrm>
      </p:grpSpPr>
      <p:pic>
        <p:nvPicPr>
          <p:cNvPr id="419" name="Google Shape;419;p63"/>
          <p:cNvPicPr preferRelativeResize="0"/>
          <p:nvPr/>
        </p:nvPicPr>
        <p:blipFill rotWithShape="1">
          <a:blip r:embed="rId2">
            <a:alphaModFix/>
          </a:blip>
          <a:srcRect b="0" l="0" r="-4482" t="0"/>
          <a:stretch/>
        </p:blipFill>
        <p:spPr>
          <a:xfrm>
            <a:off x="522575" y="319550"/>
            <a:ext cx="772876" cy="239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4" name="Shape 424"/>
        <p:cNvGrpSpPr/>
        <p:nvPr/>
      </p:nvGrpSpPr>
      <p:grpSpPr>
        <a:xfrm>
          <a:off x="0" y="0"/>
          <a:ext cx="0" cy="0"/>
          <a:chOff x="0" y="0"/>
          <a:chExt cx="0" cy="0"/>
        </a:xfrm>
      </p:grpSpPr>
      <p:sp>
        <p:nvSpPr>
          <p:cNvPr id="425" name="Google Shape;425;p65"/>
          <p:cNvSpPr txBox="1"/>
          <p:nvPr>
            <p:ph type="ctrTitle"/>
          </p:nvPr>
        </p:nvSpPr>
        <p:spPr>
          <a:xfrm>
            <a:off x="129758" y="304800"/>
            <a:ext cx="8520600" cy="2052600"/>
          </a:xfrm>
          <a:prstGeom prst="rect">
            <a:avLst/>
          </a:prstGeom>
        </p:spPr>
        <p:txBody>
          <a:bodyPr anchorCtr="0" anchor="b" bIns="91425" lIns="91425" spcFirstLastPara="1" rIns="91425" wrap="square" tIns="91425">
            <a:noAutofit/>
          </a:bodyPr>
          <a:lstStyle>
            <a:lvl1pPr lvl="0">
              <a:spcBef>
                <a:spcPts val="0"/>
              </a:spcBef>
              <a:spcAft>
                <a:spcPts val="0"/>
              </a:spcAft>
              <a:buSzPts val="3600"/>
              <a:buFont typeface="Google Sans"/>
              <a:buNone/>
              <a:defRPr sz="3600">
                <a:latin typeface="Google Sans"/>
                <a:ea typeface="Google Sans"/>
                <a:cs typeface="Google Sans"/>
                <a:sym typeface="Google Sans"/>
              </a:defRPr>
            </a:lvl1pPr>
            <a:lvl2pPr lvl="1">
              <a:spcBef>
                <a:spcPts val="0"/>
              </a:spcBef>
              <a:spcAft>
                <a:spcPts val="0"/>
              </a:spcAft>
              <a:buSzPts val="3600"/>
              <a:buFont typeface="Google Sans"/>
              <a:buNone/>
              <a:defRPr sz="3600">
                <a:latin typeface="Google Sans"/>
                <a:ea typeface="Google Sans"/>
                <a:cs typeface="Google Sans"/>
                <a:sym typeface="Google Sans"/>
              </a:defRPr>
            </a:lvl2pPr>
            <a:lvl3pPr lvl="2">
              <a:spcBef>
                <a:spcPts val="0"/>
              </a:spcBef>
              <a:spcAft>
                <a:spcPts val="0"/>
              </a:spcAft>
              <a:buSzPts val="3600"/>
              <a:buFont typeface="Google Sans"/>
              <a:buNone/>
              <a:defRPr sz="3600">
                <a:latin typeface="Google Sans"/>
                <a:ea typeface="Google Sans"/>
                <a:cs typeface="Google Sans"/>
                <a:sym typeface="Google Sans"/>
              </a:defRPr>
            </a:lvl3pPr>
            <a:lvl4pPr lvl="3">
              <a:spcBef>
                <a:spcPts val="0"/>
              </a:spcBef>
              <a:spcAft>
                <a:spcPts val="0"/>
              </a:spcAft>
              <a:buSzPts val="3600"/>
              <a:buFont typeface="Google Sans"/>
              <a:buNone/>
              <a:defRPr sz="3600">
                <a:latin typeface="Google Sans"/>
                <a:ea typeface="Google Sans"/>
                <a:cs typeface="Google Sans"/>
                <a:sym typeface="Google Sans"/>
              </a:defRPr>
            </a:lvl4pPr>
            <a:lvl5pPr lvl="4">
              <a:spcBef>
                <a:spcPts val="0"/>
              </a:spcBef>
              <a:spcAft>
                <a:spcPts val="0"/>
              </a:spcAft>
              <a:buSzPts val="3600"/>
              <a:buFont typeface="Google Sans"/>
              <a:buNone/>
              <a:defRPr sz="3600">
                <a:latin typeface="Google Sans"/>
                <a:ea typeface="Google Sans"/>
                <a:cs typeface="Google Sans"/>
                <a:sym typeface="Google Sans"/>
              </a:defRPr>
            </a:lvl5pPr>
            <a:lvl6pPr lvl="5">
              <a:spcBef>
                <a:spcPts val="0"/>
              </a:spcBef>
              <a:spcAft>
                <a:spcPts val="0"/>
              </a:spcAft>
              <a:buSzPts val="3600"/>
              <a:buFont typeface="Google Sans"/>
              <a:buNone/>
              <a:defRPr sz="3600">
                <a:latin typeface="Google Sans"/>
                <a:ea typeface="Google Sans"/>
                <a:cs typeface="Google Sans"/>
                <a:sym typeface="Google Sans"/>
              </a:defRPr>
            </a:lvl6pPr>
            <a:lvl7pPr lvl="6">
              <a:spcBef>
                <a:spcPts val="0"/>
              </a:spcBef>
              <a:spcAft>
                <a:spcPts val="0"/>
              </a:spcAft>
              <a:buSzPts val="3600"/>
              <a:buFont typeface="Google Sans"/>
              <a:buNone/>
              <a:defRPr sz="3600">
                <a:latin typeface="Google Sans"/>
                <a:ea typeface="Google Sans"/>
                <a:cs typeface="Google Sans"/>
                <a:sym typeface="Google Sans"/>
              </a:defRPr>
            </a:lvl7pPr>
            <a:lvl8pPr lvl="7">
              <a:spcBef>
                <a:spcPts val="0"/>
              </a:spcBef>
              <a:spcAft>
                <a:spcPts val="0"/>
              </a:spcAft>
              <a:buSzPts val="3600"/>
              <a:buFont typeface="Google Sans"/>
              <a:buNone/>
              <a:defRPr sz="3600">
                <a:latin typeface="Google Sans"/>
                <a:ea typeface="Google Sans"/>
                <a:cs typeface="Google Sans"/>
                <a:sym typeface="Google Sans"/>
              </a:defRPr>
            </a:lvl8pPr>
            <a:lvl9pPr lvl="8">
              <a:spcBef>
                <a:spcPts val="0"/>
              </a:spcBef>
              <a:spcAft>
                <a:spcPts val="0"/>
              </a:spcAft>
              <a:buSzPts val="3600"/>
              <a:buFont typeface="Google Sans"/>
              <a:buNone/>
              <a:defRPr sz="3600">
                <a:latin typeface="Google Sans"/>
                <a:ea typeface="Google Sans"/>
                <a:cs typeface="Google Sans"/>
                <a:sym typeface="Google Sans"/>
              </a:defRPr>
            </a:lvl9pPr>
          </a:lstStyle>
          <a:p/>
        </p:txBody>
      </p:sp>
      <p:sp>
        <p:nvSpPr>
          <p:cNvPr id="426" name="Google Shape;426;p65"/>
          <p:cNvSpPr/>
          <p:nvPr/>
        </p:nvSpPr>
        <p:spPr>
          <a:xfrm>
            <a:off x="75" y="4636400"/>
            <a:ext cx="9144000" cy="50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5"/>
          <p:cNvSpPr txBox="1"/>
          <p:nvPr/>
        </p:nvSpPr>
        <p:spPr>
          <a:xfrm>
            <a:off x="129750" y="4796225"/>
            <a:ext cx="3561000" cy="276900"/>
          </a:xfrm>
          <a:prstGeom prst="rect">
            <a:avLst/>
          </a:prstGeom>
          <a:noFill/>
          <a:ln>
            <a:noFill/>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sp>
        <p:nvSpPr>
          <p:cNvPr id="428" name="Google Shape;428;p65"/>
          <p:cNvSpPr txBox="1"/>
          <p:nvPr>
            <p:ph idx="1" type="subTitle"/>
          </p:nvPr>
        </p:nvSpPr>
        <p:spPr>
          <a:xfrm>
            <a:off x="129750" y="2394350"/>
            <a:ext cx="8520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Font typeface="Google Sans"/>
              <a:buNone/>
              <a:defRPr sz="2400">
                <a:latin typeface="Google Sans"/>
                <a:ea typeface="Google Sans"/>
                <a:cs typeface="Google Sans"/>
                <a:sym typeface="Google Sans"/>
              </a:defRPr>
            </a:lvl1pPr>
            <a:lvl2pPr lvl="1">
              <a:lnSpc>
                <a:spcPct val="100000"/>
              </a:lnSpc>
              <a:spcBef>
                <a:spcPts val="0"/>
              </a:spcBef>
              <a:spcAft>
                <a:spcPts val="0"/>
              </a:spcAft>
              <a:buSzPts val="2400"/>
              <a:buFont typeface="Google Sans"/>
              <a:buNone/>
              <a:defRPr sz="2400">
                <a:latin typeface="Google Sans"/>
                <a:ea typeface="Google Sans"/>
                <a:cs typeface="Google Sans"/>
                <a:sym typeface="Google Sans"/>
              </a:defRPr>
            </a:lvl2pPr>
            <a:lvl3pPr lvl="2">
              <a:lnSpc>
                <a:spcPct val="100000"/>
              </a:lnSpc>
              <a:spcBef>
                <a:spcPts val="0"/>
              </a:spcBef>
              <a:spcAft>
                <a:spcPts val="0"/>
              </a:spcAft>
              <a:buSzPts val="2400"/>
              <a:buFont typeface="Google Sans"/>
              <a:buNone/>
              <a:defRPr sz="2400">
                <a:latin typeface="Google Sans"/>
                <a:ea typeface="Google Sans"/>
                <a:cs typeface="Google Sans"/>
                <a:sym typeface="Google Sans"/>
              </a:defRPr>
            </a:lvl3pPr>
            <a:lvl4pPr lvl="3">
              <a:lnSpc>
                <a:spcPct val="100000"/>
              </a:lnSpc>
              <a:spcBef>
                <a:spcPts val="0"/>
              </a:spcBef>
              <a:spcAft>
                <a:spcPts val="0"/>
              </a:spcAft>
              <a:buSzPts val="2400"/>
              <a:buFont typeface="Google Sans"/>
              <a:buNone/>
              <a:defRPr sz="2400">
                <a:latin typeface="Google Sans"/>
                <a:ea typeface="Google Sans"/>
                <a:cs typeface="Google Sans"/>
                <a:sym typeface="Google Sans"/>
              </a:defRPr>
            </a:lvl4pPr>
            <a:lvl5pPr lvl="4">
              <a:lnSpc>
                <a:spcPct val="100000"/>
              </a:lnSpc>
              <a:spcBef>
                <a:spcPts val="0"/>
              </a:spcBef>
              <a:spcAft>
                <a:spcPts val="0"/>
              </a:spcAft>
              <a:buSzPts val="2400"/>
              <a:buFont typeface="Google Sans"/>
              <a:buNone/>
              <a:defRPr sz="2400">
                <a:latin typeface="Google Sans"/>
                <a:ea typeface="Google Sans"/>
                <a:cs typeface="Google Sans"/>
                <a:sym typeface="Google Sans"/>
              </a:defRPr>
            </a:lvl5pPr>
            <a:lvl6pPr lvl="5">
              <a:lnSpc>
                <a:spcPct val="100000"/>
              </a:lnSpc>
              <a:spcBef>
                <a:spcPts val="0"/>
              </a:spcBef>
              <a:spcAft>
                <a:spcPts val="0"/>
              </a:spcAft>
              <a:buSzPts val="2400"/>
              <a:buFont typeface="Google Sans"/>
              <a:buNone/>
              <a:defRPr sz="2400">
                <a:latin typeface="Google Sans"/>
                <a:ea typeface="Google Sans"/>
                <a:cs typeface="Google Sans"/>
                <a:sym typeface="Google Sans"/>
              </a:defRPr>
            </a:lvl6pPr>
            <a:lvl7pPr lvl="6">
              <a:lnSpc>
                <a:spcPct val="100000"/>
              </a:lnSpc>
              <a:spcBef>
                <a:spcPts val="0"/>
              </a:spcBef>
              <a:spcAft>
                <a:spcPts val="0"/>
              </a:spcAft>
              <a:buSzPts val="2400"/>
              <a:buFont typeface="Google Sans"/>
              <a:buNone/>
              <a:defRPr sz="2400">
                <a:latin typeface="Google Sans"/>
                <a:ea typeface="Google Sans"/>
                <a:cs typeface="Google Sans"/>
                <a:sym typeface="Google Sans"/>
              </a:defRPr>
            </a:lvl7pPr>
            <a:lvl8pPr lvl="7">
              <a:lnSpc>
                <a:spcPct val="100000"/>
              </a:lnSpc>
              <a:spcBef>
                <a:spcPts val="0"/>
              </a:spcBef>
              <a:spcAft>
                <a:spcPts val="0"/>
              </a:spcAft>
              <a:buSzPts val="2400"/>
              <a:buFont typeface="Google Sans"/>
              <a:buNone/>
              <a:defRPr sz="2400">
                <a:latin typeface="Google Sans"/>
                <a:ea typeface="Google Sans"/>
                <a:cs typeface="Google Sans"/>
                <a:sym typeface="Google Sans"/>
              </a:defRPr>
            </a:lvl8pPr>
            <a:lvl9pPr lvl="8">
              <a:lnSpc>
                <a:spcPct val="100000"/>
              </a:lnSpc>
              <a:spcBef>
                <a:spcPts val="0"/>
              </a:spcBef>
              <a:spcAft>
                <a:spcPts val="0"/>
              </a:spcAft>
              <a:buSzPts val="2400"/>
              <a:buFont typeface="Google Sans"/>
              <a:buNone/>
              <a:defRPr sz="2400">
                <a:latin typeface="Google Sans"/>
                <a:ea typeface="Google Sans"/>
                <a:cs typeface="Google Sans"/>
                <a:sym typeface="Google Sans"/>
              </a:defRPr>
            </a:lvl9pPr>
          </a:lstStyle>
          <a:p/>
        </p:txBody>
      </p:sp>
      <p:sp>
        <p:nvSpPr>
          <p:cNvPr id="429" name="Google Shape;429;p65"/>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0" name="Google Shape;430;p65"/>
          <p:cNvSpPr txBox="1"/>
          <p:nvPr/>
        </p:nvSpPr>
        <p:spPr>
          <a:xfrm>
            <a:off x="1088700" y="778519"/>
            <a:ext cx="18090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285F4"/>
                </a:solidFill>
                <a:latin typeface="Google Sans"/>
                <a:ea typeface="Google Sans"/>
                <a:cs typeface="Google Sans"/>
                <a:sym typeface="Google Sans"/>
              </a:rPr>
              <a:t>Speech</a:t>
            </a:r>
            <a:endParaRPr sz="3000">
              <a:solidFill>
                <a:srgbClr val="4285F4"/>
              </a:solidFill>
              <a:latin typeface="Google Sans"/>
              <a:ea typeface="Google Sans"/>
              <a:cs typeface="Google Sans"/>
              <a:sym typeface="Google Sans"/>
            </a:endParaRPr>
          </a:p>
        </p:txBody>
      </p:sp>
      <p:pic>
        <p:nvPicPr>
          <p:cNvPr id="431" name="Google Shape;431;p65"/>
          <p:cNvPicPr preferRelativeResize="0"/>
          <p:nvPr/>
        </p:nvPicPr>
        <p:blipFill>
          <a:blip r:embed="rId2">
            <a:alphaModFix/>
          </a:blip>
          <a:stretch>
            <a:fillRect/>
          </a:stretch>
        </p:blipFill>
        <p:spPr>
          <a:xfrm>
            <a:off x="222038" y="657336"/>
            <a:ext cx="909451" cy="854877"/>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Blue">
  <p:cSld name="CUSTOM">
    <p:spTree>
      <p:nvGrpSpPr>
        <p:cNvPr id="432" name="Shape 432"/>
        <p:cNvGrpSpPr/>
        <p:nvPr/>
      </p:nvGrpSpPr>
      <p:grpSpPr>
        <a:xfrm>
          <a:off x="0" y="0"/>
          <a:ext cx="0" cy="0"/>
          <a:chOff x="0" y="0"/>
          <a:chExt cx="0" cy="0"/>
        </a:xfrm>
      </p:grpSpPr>
      <p:sp>
        <p:nvSpPr>
          <p:cNvPr id="433" name="Google Shape;433;p66"/>
          <p:cNvSpPr/>
          <p:nvPr/>
        </p:nvSpPr>
        <p:spPr>
          <a:xfrm>
            <a:off x="50" y="0"/>
            <a:ext cx="9144000" cy="45240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434" name="Google Shape;434;p66"/>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435" name="Google Shape;435;p66"/>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2pPr>
            <a:lvl3pPr lvl="2"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3pPr>
            <a:lvl4pPr lvl="3"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4pPr>
            <a:lvl5pPr lvl="4"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5pPr>
            <a:lvl6pPr lvl="5"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6pPr>
            <a:lvl7pPr lvl="6"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7pPr>
            <a:lvl8pPr lvl="7"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8pPr>
            <a:lvl9pPr lvl="8" marR="0" rtl="0" algn="ctr">
              <a:lnSpc>
                <a:spcPct val="100000"/>
              </a:lnSpc>
              <a:spcBef>
                <a:spcPts val="0"/>
              </a:spcBef>
              <a:spcAft>
                <a:spcPts val="0"/>
              </a:spcAft>
              <a:buClr>
                <a:srgbClr val="000000"/>
              </a:buClr>
              <a:buSzPts val="4200"/>
              <a:buFont typeface="Google Sans"/>
              <a:buNone/>
              <a:defRPr i="0" sz="3600" u="none" cap="none" strike="noStrike">
                <a:solidFill>
                  <a:schemeClr val="lt1"/>
                </a:solidFill>
                <a:latin typeface="Google Sans"/>
                <a:ea typeface="Google Sans"/>
                <a:cs typeface="Google Sans"/>
                <a:sym typeface="Google Sans"/>
              </a:defRPr>
            </a:lvl9pPr>
          </a:lstStyle>
          <a:p/>
        </p:txBody>
      </p:sp>
      <p:sp>
        <p:nvSpPr>
          <p:cNvPr id="436" name="Google Shape;436;p66"/>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pic>
        <p:nvPicPr>
          <p:cNvPr id="437" name="Google Shape;437;p66"/>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438" name="Google Shape;438;p66"/>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439" name="Google Shape;439;p66"/>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440" name="Google Shape;440;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Yellow">
  <p:cSld name="CUSTOM_1">
    <p:spTree>
      <p:nvGrpSpPr>
        <p:cNvPr id="441" name="Shape 441"/>
        <p:cNvGrpSpPr/>
        <p:nvPr/>
      </p:nvGrpSpPr>
      <p:grpSpPr>
        <a:xfrm>
          <a:off x="0" y="0"/>
          <a:ext cx="0" cy="0"/>
          <a:chOff x="0" y="0"/>
          <a:chExt cx="0" cy="0"/>
        </a:xfrm>
      </p:grpSpPr>
      <p:sp>
        <p:nvSpPr>
          <p:cNvPr id="442" name="Google Shape;442;p67"/>
          <p:cNvSpPr/>
          <p:nvPr/>
        </p:nvSpPr>
        <p:spPr>
          <a:xfrm>
            <a:off x="50" y="0"/>
            <a:ext cx="9144000" cy="4524000"/>
          </a:xfrm>
          <a:prstGeom prst="rect">
            <a:avLst/>
          </a:prstGeom>
          <a:solidFill>
            <a:srgbClr val="FBBC0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443" name="Google Shape;443;p67"/>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444" name="Google Shape;444;p67"/>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445" name="Google Shape;445;p67"/>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446" name="Google Shape;446;p67"/>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447" name="Google Shape;447;p67"/>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448" name="Google Shape;448;p67"/>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449" name="Google Shape;449;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Green">
  <p:cSld name="CUSTOM_1_1">
    <p:spTree>
      <p:nvGrpSpPr>
        <p:cNvPr id="450" name="Shape 450"/>
        <p:cNvGrpSpPr/>
        <p:nvPr/>
      </p:nvGrpSpPr>
      <p:grpSpPr>
        <a:xfrm>
          <a:off x="0" y="0"/>
          <a:ext cx="0" cy="0"/>
          <a:chOff x="0" y="0"/>
          <a:chExt cx="0" cy="0"/>
        </a:xfrm>
      </p:grpSpPr>
      <p:sp>
        <p:nvSpPr>
          <p:cNvPr id="451" name="Google Shape;451;p68"/>
          <p:cNvSpPr/>
          <p:nvPr/>
        </p:nvSpPr>
        <p:spPr>
          <a:xfrm>
            <a:off x="50" y="0"/>
            <a:ext cx="9144000" cy="45240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452" name="Google Shape;452;p68"/>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453" name="Google Shape;453;p68"/>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454" name="Google Shape;454;p68"/>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455" name="Google Shape;455;p68"/>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456" name="Google Shape;456;p68"/>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457" name="Google Shape;457;p68"/>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458" name="Google Shape;458;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ore Red">
  <p:cSld name="CUSTOM_1_1_1">
    <p:spTree>
      <p:nvGrpSpPr>
        <p:cNvPr id="459" name="Shape 459"/>
        <p:cNvGrpSpPr/>
        <p:nvPr/>
      </p:nvGrpSpPr>
      <p:grpSpPr>
        <a:xfrm>
          <a:off x="0" y="0"/>
          <a:ext cx="0" cy="0"/>
          <a:chOff x="0" y="0"/>
          <a:chExt cx="0" cy="0"/>
        </a:xfrm>
      </p:grpSpPr>
      <p:sp>
        <p:nvSpPr>
          <p:cNvPr id="460" name="Google Shape;460;p69"/>
          <p:cNvSpPr/>
          <p:nvPr/>
        </p:nvSpPr>
        <p:spPr>
          <a:xfrm>
            <a:off x="50" y="0"/>
            <a:ext cx="9144000" cy="45240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461" name="Google Shape;461;p69"/>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b="0"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
        <p:nvSpPr>
          <p:cNvPr id="462" name="Google Shape;462;p69"/>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cxnSp>
        <p:nvCxnSpPr>
          <p:cNvPr id="463" name="Google Shape;463;p69"/>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pic>
        <p:nvPicPr>
          <p:cNvPr id="464" name="Google Shape;464;p69"/>
          <p:cNvPicPr preferRelativeResize="0"/>
          <p:nvPr/>
        </p:nvPicPr>
        <p:blipFill>
          <a:blip r:embed="rId2">
            <a:alphaModFix/>
          </a:blip>
          <a:stretch>
            <a:fillRect/>
          </a:stretch>
        </p:blipFill>
        <p:spPr>
          <a:xfrm>
            <a:off x="8465703" y="4799509"/>
            <a:ext cx="438912" cy="143123"/>
          </a:xfrm>
          <a:prstGeom prst="rect">
            <a:avLst/>
          </a:prstGeom>
          <a:noFill/>
          <a:ln>
            <a:noFill/>
          </a:ln>
        </p:spPr>
      </p:pic>
      <p:pic>
        <p:nvPicPr>
          <p:cNvPr id="465" name="Google Shape;465;p69"/>
          <p:cNvPicPr preferRelativeResize="0"/>
          <p:nvPr/>
        </p:nvPicPr>
        <p:blipFill>
          <a:blip r:embed="rId3">
            <a:alphaModFix/>
          </a:blip>
          <a:stretch>
            <a:fillRect/>
          </a:stretch>
        </p:blipFill>
        <p:spPr>
          <a:xfrm>
            <a:off x="53357" y="4544129"/>
            <a:ext cx="606499" cy="570126"/>
          </a:xfrm>
          <a:prstGeom prst="rect">
            <a:avLst/>
          </a:prstGeom>
          <a:noFill/>
          <a:ln>
            <a:noFill/>
          </a:ln>
        </p:spPr>
      </p:pic>
      <p:sp>
        <p:nvSpPr>
          <p:cNvPr id="466" name="Google Shape;466;p69"/>
          <p:cNvSpPr txBox="1"/>
          <p:nvPr>
            <p:ph idx="1" type="subTitle"/>
          </p:nvPr>
        </p:nvSpPr>
        <p:spPr>
          <a:xfrm>
            <a:off x="962197" y="2680175"/>
            <a:ext cx="62247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1pPr>
            <a:lvl2pPr lvl="1"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2pPr>
            <a:lvl3pPr lvl="2"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3pPr>
            <a:lvl4pPr lvl="3"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4pPr>
            <a:lvl5pPr lvl="4"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5pPr>
            <a:lvl6pPr lvl="5"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6pPr>
            <a:lvl7pPr lvl="6"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7pPr>
            <a:lvl8pPr lvl="7"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8pPr>
            <a:lvl9pPr lvl="8" rtl="0">
              <a:lnSpc>
                <a:spcPct val="100000"/>
              </a:lnSpc>
              <a:spcBef>
                <a:spcPts val="0"/>
              </a:spcBef>
              <a:spcAft>
                <a:spcPts val="0"/>
              </a:spcAft>
              <a:buClr>
                <a:srgbClr val="FFFFFF"/>
              </a:buClr>
              <a:buSzPts val="2400"/>
              <a:buFont typeface="Google Sans"/>
              <a:buNone/>
              <a:defRPr sz="2400">
                <a:solidFill>
                  <a:srgbClr val="FFFFFF"/>
                </a:solidFill>
                <a:latin typeface="Google Sans"/>
                <a:ea typeface="Google Sans"/>
                <a:cs typeface="Google Sans"/>
                <a:sym typeface="Google Sans"/>
              </a:defRPr>
            </a:lvl9pPr>
          </a:lstStyle>
          <a:p/>
        </p:txBody>
      </p:sp>
      <p:sp>
        <p:nvSpPr>
          <p:cNvPr id="467" name="Google Shape;467;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8" name="Shape 468"/>
        <p:cNvGrpSpPr/>
        <p:nvPr/>
      </p:nvGrpSpPr>
      <p:grpSpPr>
        <a:xfrm>
          <a:off x="0" y="0"/>
          <a:ext cx="0" cy="0"/>
          <a:chOff x="0" y="0"/>
          <a:chExt cx="0" cy="0"/>
        </a:xfrm>
      </p:grpSpPr>
      <p:sp>
        <p:nvSpPr>
          <p:cNvPr id="469" name="Google Shape;469;p70"/>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a:spcBef>
                <a:spcPts val="0"/>
              </a:spcBef>
              <a:spcAft>
                <a:spcPts val="0"/>
              </a:spcAft>
              <a:buSzPts val="2600"/>
              <a:buFont typeface="Google Sans"/>
              <a:buNone/>
              <a:defRPr>
                <a:latin typeface="Google Sans"/>
                <a:ea typeface="Google Sans"/>
                <a:cs typeface="Google Sans"/>
                <a:sym typeface="Google Sans"/>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470" name="Google Shape;470;p70"/>
          <p:cNvSpPr txBox="1"/>
          <p:nvPr>
            <p:ph idx="1" type="body"/>
          </p:nvPr>
        </p:nvSpPr>
        <p:spPr>
          <a:xfrm>
            <a:off x="180900" y="1143700"/>
            <a:ext cx="87822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Google Sans"/>
              <a:buChar char="●"/>
              <a:defRPr>
                <a:latin typeface="Google Sans"/>
                <a:ea typeface="Google Sans"/>
                <a:cs typeface="Google Sans"/>
                <a:sym typeface="Google Sans"/>
              </a:defRPr>
            </a:lvl1pPr>
            <a:lvl2pPr indent="-317500" lvl="1" marL="914400">
              <a:spcBef>
                <a:spcPts val="1600"/>
              </a:spcBef>
              <a:spcAft>
                <a:spcPts val="0"/>
              </a:spcAft>
              <a:buSzPts val="1400"/>
              <a:buFont typeface="Google Sans"/>
              <a:buChar char="○"/>
              <a:defRPr>
                <a:latin typeface="Google Sans"/>
                <a:ea typeface="Google Sans"/>
                <a:cs typeface="Google Sans"/>
                <a:sym typeface="Google Sans"/>
              </a:defRPr>
            </a:lvl2pPr>
            <a:lvl3pPr indent="-317500" lvl="2" marL="1371600">
              <a:spcBef>
                <a:spcPts val="1600"/>
              </a:spcBef>
              <a:spcAft>
                <a:spcPts val="0"/>
              </a:spcAft>
              <a:buSzPts val="1400"/>
              <a:buFont typeface="Google Sans"/>
              <a:buChar char="■"/>
              <a:defRPr>
                <a:latin typeface="Google Sans"/>
                <a:ea typeface="Google Sans"/>
                <a:cs typeface="Google Sans"/>
                <a:sym typeface="Google Sans"/>
              </a:defRPr>
            </a:lvl3pPr>
            <a:lvl4pPr indent="-317500" lvl="3" marL="1828800">
              <a:spcBef>
                <a:spcPts val="1600"/>
              </a:spcBef>
              <a:spcAft>
                <a:spcPts val="0"/>
              </a:spcAft>
              <a:buSzPts val="1400"/>
              <a:buFont typeface="Google Sans"/>
              <a:buChar char="●"/>
              <a:defRPr>
                <a:latin typeface="Google Sans"/>
                <a:ea typeface="Google Sans"/>
                <a:cs typeface="Google Sans"/>
                <a:sym typeface="Google Sans"/>
              </a:defRPr>
            </a:lvl4pPr>
            <a:lvl5pPr indent="-317500" lvl="4" marL="2286000">
              <a:spcBef>
                <a:spcPts val="1600"/>
              </a:spcBef>
              <a:spcAft>
                <a:spcPts val="0"/>
              </a:spcAft>
              <a:buSzPts val="1400"/>
              <a:buFont typeface="Google Sans"/>
              <a:buChar char="○"/>
              <a:defRPr>
                <a:latin typeface="Google Sans"/>
                <a:ea typeface="Google Sans"/>
                <a:cs typeface="Google Sans"/>
                <a:sym typeface="Google Sans"/>
              </a:defRPr>
            </a:lvl5pPr>
            <a:lvl6pPr indent="-317500" lvl="5" marL="2743200">
              <a:spcBef>
                <a:spcPts val="1600"/>
              </a:spcBef>
              <a:spcAft>
                <a:spcPts val="0"/>
              </a:spcAft>
              <a:buSzPts val="1400"/>
              <a:buFont typeface="Google Sans"/>
              <a:buChar char="■"/>
              <a:defRPr>
                <a:latin typeface="Google Sans"/>
                <a:ea typeface="Google Sans"/>
                <a:cs typeface="Google Sans"/>
                <a:sym typeface="Google Sans"/>
              </a:defRPr>
            </a:lvl6pPr>
            <a:lvl7pPr indent="-317500" lvl="6" marL="3200400">
              <a:spcBef>
                <a:spcPts val="1600"/>
              </a:spcBef>
              <a:spcAft>
                <a:spcPts val="0"/>
              </a:spcAft>
              <a:buSzPts val="1400"/>
              <a:buFont typeface="Google Sans"/>
              <a:buChar char="●"/>
              <a:defRPr>
                <a:latin typeface="Google Sans"/>
                <a:ea typeface="Google Sans"/>
                <a:cs typeface="Google Sans"/>
                <a:sym typeface="Google Sans"/>
              </a:defRPr>
            </a:lvl7pPr>
            <a:lvl8pPr indent="-317500" lvl="7" marL="3657600">
              <a:spcBef>
                <a:spcPts val="1600"/>
              </a:spcBef>
              <a:spcAft>
                <a:spcPts val="0"/>
              </a:spcAft>
              <a:buSzPts val="1400"/>
              <a:buFont typeface="Google Sans"/>
              <a:buChar char="○"/>
              <a:defRPr>
                <a:latin typeface="Google Sans"/>
                <a:ea typeface="Google Sans"/>
                <a:cs typeface="Google Sans"/>
                <a:sym typeface="Google Sans"/>
              </a:defRPr>
            </a:lvl8pPr>
            <a:lvl9pPr indent="-317500" lvl="8" marL="4114800">
              <a:spcBef>
                <a:spcPts val="1600"/>
              </a:spcBef>
              <a:spcAft>
                <a:spcPts val="1600"/>
              </a:spcAft>
              <a:buSzPts val="1400"/>
              <a:buFont typeface="Google Sans"/>
              <a:buChar char="■"/>
              <a:defRPr>
                <a:latin typeface="Google Sans"/>
                <a:ea typeface="Google Sans"/>
                <a:cs typeface="Google Sans"/>
                <a:sym typeface="Google Sans"/>
              </a:defRPr>
            </a:lvl9pPr>
          </a:lstStyle>
          <a:p/>
        </p:txBody>
      </p:sp>
      <p:sp>
        <p:nvSpPr>
          <p:cNvPr id="471" name="Google Shape;471;p70"/>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2" name="Google Shape;472;p70"/>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pic>
        <p:nvPicPr>
          <p:cNvPr id="473" name="Google Shape;473;p70"/>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4" name="Shape 474"/>
        <p:cNvGrpSpPr/>
        <p:nvPr/>
      </p:nvGrpSpPr>
      <p:grpSpPr>
        <a:xfrm>
          <a:off x="0" y="0"/>
          <a:ext cx="0" cy="0"/>
          <a:chOff x="0" y="0"/>
          <a:chExt cx="0" cy="0"/>
        </a:xfrm>
      </p:grpSpPr>
      <p:cxnSp>
        <p:nvCxnSpPr>
          <p:cNvPr id="475" name="Google Shape;475;p71"/>
          <p:cNvCxnSpPr/>
          <p:nvPr/>
        </p:nvCxnSpPr>
        <p:spPr>
          <a:xfrm>
            <a:off x="34289" y="4852076"/>
            <a:ext cx="9121200" cy="0"/>
          </a:xfrm>
          <a:prstGeom prst="straightConnector1">
            <a:avLst/>
          </a:prstGeom>
          <a:noFill/>
          <a:ln cap="flat" cmpd="sng" w="38100">
            <a:solidFill>
              <a:schemeClr val="dk1"/>
            </a:solidFill>
            <a:prstDash val="solid"/>
            <a:round/>
            <a:headEnd len="med" w="med" type="none"/>
            <a:tailEnd len="med" w="med" type="none"/>
          </a:ln>
        </p:spPr>
      </p:cxnSp>
      <p:sp>
        <p:nvSpPr>
          <p:cNvPr id="476" name="Google Shape;476;p71"/>
          <p:cNvSpPr txBox="1"/>
          <p:nvPr>
            <p:ph type="title"/>
          </p:nvPr>
        </p:nvSpPr>
        <p:spPr>
          <a:xfrm>
            <a:off x="180900" y="456800"/>
            <a:ext cx="87822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Font typeface="Google Sans"/>
              <a:buNone/>
              <a:defRPr sz="6000">
                <a:latin typeface="Google Sans"/>
                <a:ea typeface="Google Sans"/>
                <a:cs typeface="Google Sans"/>
                <a:sym typeface="Google Sans"/>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477" name="Google Shape;477;p71"/>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78" name="Google Shape;478;p71"/>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9" name="Shape 479"/>
        <p:cNvGrpSpPr/>
        <p:nvPr/>
      </p:nvGrpSpPr>
      <p:grpSpPr>
        <a:xfrm>
          <a:off x="0" y="0"/>
          <a:ext cx="0" cy="0"/>
          <a:chOff x="0" y="0"/>
          <a:chExt cx="0" cy="0"/>
        </a:xfrm>
      </p:grpSpPr>
      <p:sp>
        <p:nvSpPr>
          <p:cNvPr id="480" name="Google Shape;480;p72"/>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2"/>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lt1"/>
                </a:solidFill>
                <a:latin typeface="Roboto"/>
                <a:ea typeface="Roboto"/>
                <a:cs typeface="Roboto"/>
                <a:sym typeface="Roboto"/>
              </a:rPr>
              <a:t>Confidential + Proprietary</a:t>
            </a:r>
            <a:endParaRPr sz="600">
              <a:solidFill>
                <a:schemeClr val="lt1"/>
              </a:solidFill>
              <a:latin typeface="Roboto"/>
              <a:ea typeface="Roboto"/>
              <a:cs typeface="Roboto"/>
              <a:sym typeface="Roboto"/>
            </a:endParaRPr>
          </a:p>
        </p:txBody>
      </p:sp>
      <p:sp>
        <p:nvSpPr>
          <p:cNvPr id="482" name="Google Shape;482;p72"/>
          <p:cNvSpPr txBox="1"/>
          <p:nvPr>
            <p:ph type="title"/>
          </p:nvPr>
        </p:nvSpPr>
        <p:spPr>
          <a:xfrm>
            <a:off x="178563" y="446900"/>
            <a:ext cx="4045200" cy="953400"/>
          </a:xfrm>
          <a:prstGeom prst="rect">
            <a:avLst/>
          </a:prstGeom>
        </p:spPr>
        <p:txBody>
          <a:bodyPr anchorCtr="0" anchor="t" bIns="91425" lIns="91425" spcFirstLastPara="1" rIns="91425" wrap="square" tIns="91425">
            <a:noAutofit/>
          </a:bodyPr>
          <a:lstStyle>
            <a:lvl1pPr lvl="0">
              <a:spcBef>
                <a:spcPts val="0"/>
              </a:spcBef>
              <a:spcAft>
                <a:spcPts val="0"/>
              </a:spcAft>
              <a:buSzPts val="2600"/>
              <a:buFont typeface="Google Sans"/>
              <a:buNone/>
              <a:defRPr>
                <a:latin typeface="Google Sans"/>
                <a:ea typeface="Google Sans"/>
                <a:cs typeface="Google Sans"/>
                <a:sym typeface="Google Sans"/>
              </a:defRPr>
            </a:lvl1pPr>
            <a:lvl2pPr lvl="1">
              <a:spcBef>
                <a:spcPts val="0"/>
              </a:spcBef>
              <a:spcAft>
                <a:spcPts val="0"/>
              </a:spcAft>
              <a:buSzPts val="2600"/>
              <a:buFont typeface="Google Sans"/>
              <a:buNone/>
              <a:defRPr>
                <a:latin typeface="Google Sans"/>
                <a:ea typeface="Google Sans"/>
                <a:cs typeface="Google Sans"/>
                <a:sym typeface="Google Sans"/>
              </a:defRPr>
            </a:lvl2pPr>
            <a:lvl3pPr lvl="2">
              <a:spcBef>
                <a:spcPts val="0"/>
              </a:spcBef>
              <a:spcAft>
                <a:spcPts val="0"/>
              </a:spcAft>
              <a:buSzPts val="2600"/>
              <a:buFont typeface="Google Sans"/>
              <a:buNone/>
              <a:defRPr>
                <a:latin typeface="Google Sans"/>
                <a:ea typeface="Google Sans"/>
                <a:cs typeface="Google Sans"/>
                <a:sym typeface="Google Sans"/>
              </a:defRPr>
            </a:lvl3pPr>
            <a:lvl4pPr lvl="3">
              <a:spcBef>
                <a:spcPts val="0"/>
              </a:spcBef>
              <a:spcAft>
                <a:spcPts val="0"/>
              </a:spcAft>
              <a:buSzPts val="2600"/>
              <a:buFont typeface="Google Sans"/>
              <a:buNone/>
              <a:defRPr>
                <a:latin typeface="Google Sans"/>
                <a:ea typeface="Google Sans"/>
                <a:cs typeface="Google Sans"/>
                <a:sym typeface="Google Sans"/>
              </a:defRPr>
            </a:lvl4pPr>
            <a:lvl5pPr lvl="4">
              <a:spcBef>
                <a:spcPts val="0"/>
              </a:spcBef>
              <a:spcAft>
                <a:spcPts val="0"/>
              </a:spcAft>
              <a:buSzPts val="2600"/>
              <a:buFont typeface="Google Sans"/>
              <a:buNone/>
              <a:defRPr>
                <a:latin typeface="Google Sans"/>
                <a:ea typeface="Google Sans"/>
                <a:cs typeface="Google Sans"/>
                <a:sym typeface="Google Sans"/>
              </a:defRPr>
            </a:lvl5pPr>
            <a:lvl6pPr lvl="5">
              <a:spcBef>
                <a:spcPts val="0"/>
              </a:spcBef>
              <a:spcAft>
                <a:spcPts val="0"/>
              </a:spcAft>
              <a:buSzPts val="2600"/>
              <a:buFont typeface="Google Sans"/>
              <a:buNone/>
              <a:defRPr>
                <a:latin typeface="Google Sans"/>
                <a:ea typeface="Google Sans"/>
                <a:cs typeface="Google Sans"/>
                <a:sym typeface="Google Sans"/>
              </a:defRPr>
            </a:lvl6pPr>
            <a:lvl7pPr lvl="6">
              <a:spcBef>
                <a:spcPts val="0"/>
              </a:spcBef>
              <a:spcAft>
                <a:spcPts val="0"/>
              </a:spcAft>
              <a:buSzPts val="2600"/>
              <a:buFont typeface="Google Sans"/>
              <a:buNone/>
              <a:defRPr>
                <a:latin typeface="Google Sans"/>
                <a:ea typeface="Google Sans"/>
                <a:cs typeface="Google Sans"/>
                <a:sym typeface="Google Sans"/>
              </a:defRPr>
            </a:lvl7pPr>
            <a:lvl8pPr lvl="7">
              <a:spcBef>
                <a:spcPts val="0"/>
              </a:spcBef>
              <a:spcAft>
                <a:spcPts val="0"/>
              </a:spcAft>
              <a:buSzPts val="2600"/>
              <a:buFont typeface="Google Sans"/>
              <a:buNone/>
              <a:defRPr>
                <a:latin typeface="Google Sans"/>
                <a:ea typeface="Google Sans"/>
                <a:cs typeface="Google Sans"/>
                <a:sym typeface="Google Sans"/>
              </a:defRPr>
            </a:lvl8pPr>
            <a:lvl9pPr lvl="8">
              <a:spcBef>
                <a:spcPts val="0"/>
              </a:spcBef>
              <a:spcAft>
                <a:spcPts val="0"/>
              </a:spcAft>
              <a:buSzPts val="2600"/>
              <a:buFont typeface="Google Sans"/>
              <a:buNone/>
              <a:defRPr>
                <a:latin typeface="Google Sans"/>
                <a:ea typeface="Google Sans"/>
                <a:cs typeface="Google Sans"/>
                <a:sym typeface="Google Sans"/>
              </a:defRPr>
            </a:lvl9pPr>
          </a:lstStyle>
          <a:p/>
        </p:txBody>
      </p:sp>
      <p:sp>
        <p:nvSpPr>
          <p:cNvPr id="483" name="Google Shape;483;p72"/>
          <p:cNvSpPr txBox="1"/>
          <p:nvPr>
            <p:ph idx="1" type="subTitle"/>
          </p:nvPr>
        </p:nvSpPr>
        <p:spPr>
          <a:xfrm>
            <a:off x="176225" y="1454750"/>
            <a:ext cx="40452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Font typeface="Google Sans"/>
              <a:buNone/>
              <a:defRPr sz="1400">
                <a:latin typeface="Google Sans"/>
                <a:ea typeface="Google Sans"/>
                <a:cs typeface="Google Sans"/>
                <a:sym typeface="Google Sans"/>
              </a:defRPr>
            </a:lvl1pPr>
            <a:lvl2pPr lvl="1">
              <a:lnSpc>
                <a:spcPct val="100000"/>
              </a:lnSpc>
              <a:spcBef>
                <a:spcPts val="0"/>
              </a:spcBef>
              <a:spcAft>
                <a:spcPts val="0"/>
              </a:spcAft>
              <a:buSzPts val="1400"/>
              <a:buFont typeface="Google Sans"/>
              <a:buNone/>
              <a:defRPr>
                <a:latin typeface="Google Sans"/>
                <a:ea typeface="Google Sans"/>
                <a:cs typeface="Google Sans"/>
                <a:sym typeface="Google Sans"/>
              </a:defRPr>
            </a:lvl2pPr>
            <a:lvl3pPr lvl="2">
              <a:lnSpc>
                <a:spcPct val="100000"/>
              </a:lnSpc>
              <a:spcBef>
                <a:spcPts val="0"/>
              </a:spcBef>
              <a:spcAft>
                <a:spcPts val="0"/>
              </a:spcAft>
              <a:buSzPts val="1400"/>
              <a:buFont typeface="Google Sans"/>
              <a:buNone/>
              <a:defRPr>
                <a:latin typeface="Google Sans"/>
                <a:ea typeface="Google Sans"/>
                <a:cs typeface="Google Sans"/>
                <a:sym typeface="Google Sans"/>
              </a:defRPr>
            </a:lvl3pPr>
            <a:lvl4pPr lvl="3">
              <a:lnSpc>
                <a:spcPct val="100000"/>
              </a:lnSpc>
              <a:spcBef>
                <a:spcPts val="0"/>
              </a:spcBef>
              <a:spcAft>
                <a:spcPts val="0"/>
              </a:spcAft>
              <a:buSzPts val="1400"/>
              <a:buFont typeface="Google Sans"/>
              <a:buNone/>
              <a:defRPr>
                <a:latin typeface="Google Sans"/>
                <a:ea typeface="Google Sans"/>
                <a:cs typeface="Google Sans"/>
                <a:sym typeface="Google Sans"/>
              </a:defRPr>
            </a:lvl4pPr>
            <a:lvl5pPr lvl="4">
              <a:lnSpc>
                <a:spcPct val="100000"/>
              </a:lnSpc>
              <a:spcBef>
                <a:spcPts val="0"/>
              </a:spcBef>
              <a:spcAft>
                <a:spcPts val="0"/>
              </a:spcAft>
              <a:buSzPts val="1400"/>
              <a:buFont typeface="Google Sans"/>
              <a:buNone/>
              <a:defRPr>
                <a:latin typeface="Google Sans"/>
                <a:ea typeface="Google Sans"/>
                <a:cs typeface="Google Sans"/>
                <a:sym typeface="Google Sans"/>
              </a:defRPr>
            </a:lvl5pPr>
            <a:lvl6pPr lvl="5">
              <a:lnSpc>
                <a:spcPct val="100000"/>
              </a:lnSpc>
              <a:spcBef>
                <a:spcPts val="0"/>
              </a:spcBef>
              <a:spcAft>
                <a:spcPts val="0"/>
              </a:spcAft>
              <a:buSzPts val="1400"/>
              <a:buFont typeface="Google Sans"/>
              <a:buNone/>
              <a:defRPr>
                <a:latin typeface="Google Sans"/>
                <a:ea typeface="Google Sans"/>
                <a:cs typeface="Google Sans"/>
                <a:sym typeface="Google Sans"/>
              </a:defRPr>
            </a:lvl6pPr>
            <a:lvl7pPr lvl="6">
              <a:lnSpc>
                <a:spcPct val="100000"/>
              </a:lnSpc>
              <a:spcBef>
                <a:spcPts val="0"/>
              </a:spcBef>
              <a:spcAft>
                <a:spcPts val="0"/>
              </a:spcAft>
              <a:buSzPts val="1400"/>
              <a:buFont typeface="Google Sans"/>
              <a:buNone/>
              <a:defRPr>
                <a:latin typeface="Google Sans"/>
                <a:ea typeface="Google Sans"/>
                <a:cs typeface="Google Sans"/>
                <a:sym typeface="Google Sans"/>
              </a:defRPr>
            </a:lvl7pPr>
            <a:lvl8pPr lvl="7">
              <a:lnSpc>
                <a:spcPct val="100000"/>
              </a:lnSpc>
              <a:spcBef>
                <a:spcPts val="0"/>
              </a:spcBef>
              <a:spcAft>
                <a:spcPts val="0"/>
              </a:spcAft>
              <a:buSzPts val="1400"/>
              <a:buFont typeface="Google Sans"/>
              <a:buNone/>
              <a:defRPr>
                <a:latin typeface="Google Sans"/>
                <a:ea typeface="Google Sans"/>
                <a:cs typeface="Google Sans"/>
                <a:sym typeface="Google Sans"/>
              </a:defRPr>
            </a:lvl8pPr>
            <a:lvl9pPr lvl="8">
              <a:lnSpc>
                <a:spcPct val="100000"/>
              </a:lnSpc>
              <a:spcBef>
                <a:spcPts val="0"/>
              </a:spcBef>
              <a:spcAft>
                <a:spcPts val="0"/>
              </a:spcAft>
              <a:buSzPts val="1400"/>
              <a:buFont typeface="Google Sans"/>
              <a:buNone/>
              <a:defRPr>
                <a:latin typeface="Google Sans"/>
                <a:ea typeface="Google Sans"/>
                <a:cs typeface="Google Sans"/>
                <a:sym typeface="Google Sans"/>
              </a:defRPr>
            </a:lvl9pPr>
          </a:lstStyle>
          <a:p/>
        </p:txBody>
      </p:sp>
      <p:sp>
        <p:nvSpPr>
          <p:cNvPr id="484" name="Google Shape;484;p7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Google Sans"/>
              <a:buChar char="●"/>
              <a:defRPr>
                <a:solidFill>
                  <a:schemeClr val="lt1"/>
                </a:solidFill>
                <a:latin typeface="Google Sans"/>
                <a:ea typeface="Google Sans"/>
                <a:cs typeface="Google Sans"/>
                <a:sym typeface="Google Sans"/>
              </a:defRPr>
            </a:lvl1pPr>
            <a:lvl2pPr indent="-317500" lvl="1" marL="9144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2pPr>
            <a:lvl3pPr indent="-317500" lvl="2" marL="13716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3pPr>
            <a:lvl4pPr indent="-317500" lvl="3" marL="18288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4pPr>
            <a:lvl5pPr indent="-317500" lvl="4" marL="22860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5pPr>
            <a:lvl6pPr indent="-317500" lvl="5" marL="27432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6pPr>
            <a:lvl7pPr indent="-317500" lvl="6" marL="32004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7pPr>
            <a:lvl8pPr indent="-317500" lvl="7" marL="3657600">
              <a:spcBef>
                <a:spcPts val="1600"/>
              </a:spcBef>
              <a:spcAft>
                <a:spcPts val="0"/>
              </a:spcAft>
              <a:buClr>
                <a:schemeClr val="lt1"/>
              </a:buClr>
              <a:buSzPts val="1400"/>
              <a:buFont typeface="Google Sans"/>
              <a:buChar char="○"/>
              <a:defRPr>
                <a:solidFill>
                  <a:schemeClr val="lt1"/>
                </a:solidFill>
                <a:latin typeface="Google Sans"/>
                <a:ea typeface="Google Sans"/>
                <a:cs typeface="Google Sans"/>
                <a:sym typeface="Google Sans"/>
              </a:defRPr>
            </a:lvl8pPr>
            <a:lvl9pPr indent="-317500" lvl="8" marL="4114800">
              <a:spcBef>
                <a:spcPts val="1600"/>
              </a:spcBef>
              <a:spcAft>
                <a:spcPts val="1600"/>
              </a:spcAft>
              <a:buClr>
                <a:schemeClr val="lt1"/>
              </a:buClr>
              <a:buSzPts val="1400"/>
              <a:buFont typeface="Google Sans"/>
              <a:buChar char="■"/>
              <a:defRPr>
                <a:solidFill>
                  <a:schemeClr val="lt1"/>
                </a:solidFill>
                <a:latin typeface="Google Sans"/>
                <a:ea typeface="Google Sans"/>
                <a:cs typeface="Google Sans"/>
                <a:sym typeface="Google Sans"/>
              </a:defRPr>
            </a:lvl9pPr>
          </a:lstStyle>
          <a:p/>
        </p:txBody>
      </p:sp>
      <p:sp>
        <p:nvSpPr>
          <p:cNvPr id="485" name="Google Shape;485;p72"/>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486" name="Google Shape;486;p72"/>
          <p:cNvPicPr preferRelativeResize="0"/>
          <p:nvPr/>
        </p:nvPicPr>
        <p:blipFill>
          <a:blip r:embed="rId2">
            <a:alphaModFix/>
          </a:blip>
          <a:stretch>
            <a:fillRect/>
          </a:stretch>
        </p:blipFill>
        <p:spPr>
          <a:xfrm>
            <a:off x="53357" y="4544129"/>
            <a:ext cx="606499" cy="57012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able or Data Diagram">
  <p:cSld name="CUSTOM_2">
    <p:bg>
      <p:bgPr>
        <a:solidFill>
          <a:srgbClr val="FFFFFF"/>
        </a:solidFill>
      </p:bgPr>
    </p:bg>
    <p:spTree>
      <p:nvGrpSpPr>
        <p:cNvPr id="487" name="Shape 487"/>
        <p:cNvGrpSpPr/>
        <p:nvPr/>
      </p:nvGrpSpPr>
      <p:grpSpPr>
        <a:xfrm>
          <a:off x="0" y="0"/>
          <a:ext cx="0" cy="0"/>
          <a:chOff x="0" y="0"/>
          <a:chExt cx="0" cy="0"/>
        </a:xfrm>
      </p:grpSpPr>
      <p:sp>
        <p:nvSpPr>
          <p:cNvPr id="488" name="Google Shape;488;p73"/>
          <p:cNvSpPr txBox="1"/>
          <p:nvPr/>
        </p:nvSpPr>
        <p:spPr>
          <a:xfrm>
            <a:off x="7933350" y="214236"/>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FFFFFF"/>
                </a:solidFill>
                <a:latin typeface="Roboto"/>
                <a:ea typeface="Roboto"/>
                <a:cs typeface="Roboto"/>
                <a:sym typeface="Roboto"/>
              </a:rPr>
              <a:t>Proprietary + Confidential</a:t>
            </a:r>
            <a:endParaRPr b="0" i="0" sz="600" u="none" cap="none" strike="noStrike">
              <a:solidFill>
                <a:srgbClr val="FFFFFF"/>
              </a:solidFill>
              <a:latin typeface="Roboto"/>
              <a:ea typeface="Roboto"/>
              <a:cs typeface="Roboto"/>
              <a:sym typeface="Roboto"/>
            </a:endParaRPr>
          </a:p>
        </p:txBody>
      </p:sp>
      <p:sp>
        <p:nvSpPr>
          <p:cNvPr id="489" name="Google Shape;489;p73"/>
          <p:cNvSpPr/>
          <p:nvPr/>
        </p:nvSpPr>
        <p:spPr>
          <a:xfrm>
            <a:off x="131550" y="73725"/>
            <a:ext cx="8880900" cy="666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3"/>
          <p:cNvSpPr txBox="1"/>
          <p:nvPr>
            <p:ph type="title"/>
          </p:nvPr>
        </p:nvSpPr>
        <p:spPr>
          <a:xfrm>
            <a:off x="213350" y="39392"/>
            <a:ext cx="69000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2400"/>
              <a:buFont typeface="Google Sans"/>
              <a:buNone/>
              <a:defRPr i="0" sz="3600" u="none" cap="none" strike="noStrike">
                <a:latin typeface="Google Sans"/>
                <a:ea typeface="Google Sans"/>
                <a:cs typeface="Google Sans"/>
                <a:sym typeface="Google Sans"/>
              </a:defRPr>
            </a:lvl1pPr>
            <a:lvl2pPr lvl="1"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2pPr>
            <a:lvl3pPr lvl="2"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3pPr>
            <a:lvl4pPr lvl="3"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4pPr>
            <a:lvl5pPr lvl="4"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5pPr>
            <a:lvl6pPr lvl="5"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6pPr>
            <a:lvl7pPr lvl="6"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7pPr>
            <a:lvl8pPr lvl="7"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8pPr>
            <a:lvl9pPr lvl="8" marR="0" rtl="0" algn="ctr">
              <a:lnSpc>
                <a:spcPct val="100000"/>
              </a:lnSpc>
              <a:spcBef>
                <a:spcPts val="0"/>
              </a:spcBef>
              <a:spcAft>
                <a:spcPts val="0"/>
              </a:spcAft>
              <a:buSzPts val="4200"/>
              <a:buFont typeface="Google Sans"/>
              <a:buNone/>
              <a:defRPr i="0" sz="3600" u="none" cap="none" strike="noStrike">
                <a:latin typeface="Google Sans"/>
                <a:ea typeface="Google Sans"/>
                <a:cs typeface="Google Sans"/>
                <a:sym typeface="Google Sans"/>
              </a:defRPr>
            </a:lvl9pPr>
          </a:lstStyle>
          <a:p/>
        </p:txBody>
      </p:sp>
      <p:cxnSp>
        <p:nvCxnSpPr>
          <p:cNvPr id="491" name="Google Shape;491;p73"/>
          <p:cNvCxnSpPr/>
          <p:nvPr/>
        </p:nvCxnSpPr>
        <p:spPr>
          <a:xfrm>
            <a:off x="11450" y="805000"/>
            <a:ext cx="9121200" cy="0"/>
          </a:xfrm>
          <a:prstGeom prst="straightConnector1">
            <a:avLst/>
          </a:prstGeom>
          <a:noFill/>
          <a:ln cap="flat" cmpd="sng" w="38100">
            <a:solidFill>
              <a:schemeClr val="dk1"/>
            </a:solidFill>
            <a:prstDash val="solid"/>
            <a:round/>
            <a:headEnd len="med" w="med" type="none"/>
            <a:tailEnd len="med" w="med" type="none"/>
          </a:ln>
        </p:spPr>
      </p:cxnSp>
      <p:pic>
        <p:nvPicPr>
          <p:cNvPr id="492" name="Google Shape;492;p73"/>
          <p:cNvPicPr preferRelativeResize="0"/>
          <p:nvPr/>
        </p:nvPicPr>
        <p:blipFill>
          <a:blip r:embed="rId2">
            <a:alphaModFix/>
          </a:blip>
          <a:stretch>
            <a:fillRect/>
          </a:stretch>
        </p:blipFill>
        <p:spPr>
          <a:xfrm>
            <a:off x="8361657" y="497053"/>
            <a:ext cx="606499" cy="570126"/>
          </a:xfrm>
          <a:prstGeom prst="rect">
            <a:avLst/>
          </a:prstGeom>
          <a:noFill/>
          <a:ln>
            <a:noFill/>
          </a:ln>
        </p:spPr>
      </p:pic>
      <p:sp>
        <p:nvSpPr>
          <p:cNvPr id="493" name="Google Shape;493;p73"/>
          <p:cNvSpPr txBox="1"/>
          <p:nvPr/>
        </p:nvSpPr>
        <p:spPr>
          <a:xfrm>
            <a:off x="5419825" y="134500"/>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sp>
        <p:nvSpPr>
          <p:cNvPr id="494" name="Google Shape;494;p73"/>
          <p:cNvSpPr txBox="1"/>
          <p:nvPr>
            <p:ph idx="1" type="body"/>
          </p:nvPr>
        </p:nvSpPr>
        <p:spPr>
          <a:xfrm>
            <a:off x="180900" y="1219900"/>
            <a:ext cx="4362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Google Sans"/>
              <a:buChar char="●"/>
              <a:defRPr>
                <a:latin typeface="Google Sans"/>
                <a:ea typeface="Google Sans"/>
                <a:cs typeface="Google Sans"/>
                <a:sym typeface="Google Sans"/>
              </a:defRPr>
            </a:lvl1pPr>
            <a:lvl2pPr indent="-317500" lvl="1" marL="914400" rtl="0">
              <a:spcBef>
                <a:spcPts val="1600"/>
              </a:spcBef>
              <a:spcAft>
                <a:spcPts val="0"/>
              </a:spcAft>
              <a:buSzPts val="1400"/>
              <a:buFont typeface="Google Sans"/>
              <a:buChar char="○"/>
              <a:defRPr>
                <a:latin typeface="Google Sans"/>
                <a:ea typeface="Google Sans"/>
                <a:cs typeface="Google Sans"/>
                <a:sym typeface="Google Sans"/>
              </a:defRPr>
            </a:lvl2pPr>
            <a:lvl3pPr indent="-317500" lvl="2" marL="1371600" rtl="0">
              <a:spcBef>
                <a:spcPts val="1600"/>
              </a:spcBef>
              <a:spcAft>
                <a:spcPts val="0"/>
              </a:spcAft>
              <a:buSzPts val="1400"/>
              <a:buFont typeface="Google Sans"/>
              <a:buChar char="■"/>
              <a:defRPr>
                <a:latin typeface="Google Sans"/>
                <a:ea typeface="Google Sans"/>
                <a:cs typeface="Google Sans"/>
                <a:sym typeface="Google Sans"/>
              </a:defRPr>
            </a:lvl3pPr>
            <a:lvl4pPr indent="-317500" lvl="3" marL="1828800" rtl="0">
              <a:spcBef>
                <a:spcPts val="1600"/>
              </a:spcBef>
              <a:spcAft>
                <a:spcPts val="0"/>
              </a:spcAft>
              <a:buSzPts val="1400"/>
              <a:buFont typeface="Google Sans"/>
              <a:buChar char="●"/>
              <a:defRPr>
                <a:latin typeface="Google Sans"/>
                <a:ea typeface="Google Sans"/>
                <a:cs typeface="Google Sans"/>
                <a:sym typeface="Google Sans"/>
              </a:defRPr>
            </a:lvl4pPr>
            <a:lvl5pPr indent="-317500" lvl="4" marL="2286000" rtl="0">
              <a:spcBef>
                <a:spcPts val="1600"/>
              </a:spcBef>
              <a:spcAft>
                <a:spcPts val="0"/>
              </a:spcAft>
              <a:buSzPts val="1400"/>
              <a:buFont typeface="Google Sans"/>
              <a:buChar char="○"/>
              <a:defRPr>
                <a:latin typeface="Google Sans"/>
                <a:ea typeface="Google Sans"/>
                <a:cs typeface="Google Sans"/>
                <a:sym typeface="Google Sans"/>
              </a:defRPr>
            </a:lvl5pPr>
            <a:lvl6pPr indent="-317500" lvl="5" marL="2743200" rtl="0">
              <a:spcBef>
                <a:spcPts val="1600"/>
              </a:spcBef>
              <a:spcAft>
                <a:spcPts val="0"/>
              </a:spcAft>
              <a:buSzPts val="1400"/>
              <a:buFont typeface="Google Sans"/>
              <a:buChar char="■"/>
              <a:defRPr>
                <a:latin typeface="Google Sans"/>
                <a:ea typeface="Google Sans"/>
                <a:cs typeface="Google Sans"/>
                <a:sym typeface="Google Sans"/>
              </a:defRPr>
            </a:lvl6pPr>
            <a:lvl7pPr indent="-317500" lvl="6" marL="3200400" rtl="0">
              <a:spcBef>
                <a:spcPts val="1600"/>
              </a:spcBef>
              <a:spcAft>
                <a:spcPts val="0"/>
              </a:spcAft>
              <a:buSzPts val="1400"/>
              <a:buFont typeface="Google Sans"/>
              <a:buChar char="●"/>
              <a:defRPr>
                <a:latin typeface="Google Sans"/>
                <a:ea typeface="Google Sans"/>
                <a:cs typeface="Google Sans"/>
                <a:sym typeface="Google Sans"/>
              </a:defRPr>
            </a:lvl7pPr>
            <a:lvl8pPr indent="-317500" lvl="7" marL="3657600" rtl="0">
              <a:spcBef>
                <a:spcPts val="1600"/>
              </a:spcBef>
              <a:spcAft>
                <a:spcPts val="0"/>
              </a:spcAft>
              <a:buSzPts val="1400"/>
              <a:buFont typeface="Google Sans"/>
              <a:buChar char="○"/>
              <a:defRPr>
                <a:latin typeface="Google Sans"/>
                <a:ea typeface="Google Sans"/>
                <a:cs typeface="Google Sans"/>
                <a:sym typeface="Google Sans"/>
              </a:defRPr>
            </a:lvl8pPr>
            <a:lvl9pPr indent="-317500" lvl="8" marL="4114800" rtl="0">
              <a:spcBef>
                <a:spcPts val="1600"/>
              </a:spcBef>
              <a:spcAft>
                <a:spcPts val="1600"/>
              </a:spcAft>
              <a:buSzPts val="1400"/>
              <a:buFont typeface="Google Sans"/>
              <a:buChar char="■"/>
              <a:defRPr>
                <a:latin typeface="Google Sans"/>
                <a:ea typeface="Google Sans"/>
                <a:cs typeface="Google Sans"/>
                <a:sym typeface="Google Sans"/>
              </a:defRPr>
            </a:lvl9pPr>
          </a:lstStyle>
          <a:p/>
        </p:txBody>
      </p:sp>
      <p:sp>
        <p:nvSpPr>
          <p:cNvPr id="495" name="Google Shape;495;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atin typeface="Google Sans"/>
                <a:ea typeface="Google Sans"/>
                <a:cs typeface="Google Sans"/>
                <a:sym typeface="Google Sans"/>
              </a:defRPr>
            </a:lvl1pPr>
            <a:lvl2pPr lvl="1">
              <a:buNone/>
              <a:defRPr sz="1300">
                <a:latin typeface="Google Sans"/>
                <a:ea typeface="Google Sans"/>
                <a:cs typeface="Google Sans"/>
                <a:sym typeface="Google Sans"/>
              </a:defRPr>
            </a:lvl2pPr>
            <a:lvl3pPr lvl="2">
              <a:buNone/>
              <a:defRPr sz="1300">
                <a:latin typeface="Google Sans"/>
                <a:ea typeface="Google Sans"/>
                <a:cs typeface="Google Sans"/>
                <a:sym typeface="Google Sans"/>
              </a:defRPr>
            </a:lvl3pPr>
            <a:lvl4pPr lvl="3">
              <a:buNone/>
              <a:defRPr sz="1300">
                <a:latin typeface="Google Sans"/>
                <a:ea typeface="Google Sans"/>
                <a:cs typeface="Google Sans"/>
                <a:sym typeface="Google Sans"/>
              </a:defRPr>
            </a:lvl4pPr>
            <a:lvl5pPr lvl="4">
              <a:buNone/>
              <a:defRPr sz="1300">
                <a:latin typeface="Google Sans"/>
                <a:ea typeface="Google Sans"/>
                <a:cs typeface="Google Sans"/>
                <a:sym typeface="Google Sans"/>
              </a:defRPr>
            </a:lvl5pPr>
            <a:lvl6pPr lvl="5">
              <a:buNone/>
              <a:defRPr sz="1300">
                <a:latin typeface="Google Sans"/>
                <a:ea typeface="Google Sans"/>
                <a:cs typeface="Google Sans"/>
                <a:sym typeface="Google Sans"/>
              </a:defRPr>
            </a:lvl6pPr>
            <a:lvl7pPr lvl="6">
              <a:buNone/>
              <a:defRPr sz="1300">
                <a:latin typeface="Google Sans"/>
                <a:ea typeface="Google Sans"/>
                <a:cs typeface="Google Sans"/>
                <a:sym typeface="Google Sans"/>
              </a:defRPr>
            </a:lvl7pPr>
            <a:lvl8pPr lvl="7">
              <a:buNone/>
              <a:defRPr sz="1300">
                <a:latin typeface="Google Sans"/>
                <a:ea typeface="Google Sans"/>
                <a:cs typeface="Google Sans"/>
                <a:sym typeface="Google Sans"/>
              </a:defRPr>
            </a:lvl8pPr>
            <a:lvl9pPr lvl="8">
              <a:buNone/>
              <a:defRPr sz="1300">
                <a:latin typeface="Google Sans"/>
                <a:ea typeface="Google Sans"/>
                <a:cs typeface="Google Sans"/>
                <a:sym typeface="Google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APTION_ONLY">
    <p:spTree>
      <p:nvGrpSpPr>
        <p:cNvPr id="496" name="Shape 496"/>
        <p:cNvGrpSpPr/>
        <p:nvPr/>
      </p:nvGrpSpPr>
      <p:grpSpPr>
        <a:xfrm>
          <a:off x="0" y="0"/>
          <a:ext cx="0" cy="0"/>
          <a:chOff x="0" y="0"/>
          <a:chExt cx="0" cy="0"/>
        </a:xfrm>
      </p:grpSpPr>
      <p:pic>
        <p:nvPicPr>
          <p:cNvPr id="497" name="Google Shape;497;p74"/>
          <p:cNvPicPr preferRelativeResize="0"/>
          <p:nvPr/>
        </p:nvPicPr>
        <p:blipFill>
          <a:blip r:embed="rId2">
            <a:alphaModFix/>
          </a:blip>
          <a:stretch>
            <a:fillRect/>
          </a:stretch>
        </p:blipFill>
        <p:spPr>
          <a:xfrm>
            <a:off x="2089723" y="1719040"/>
            <a:ext cx="1105850" cy="1453425"/>
          </a:xfrm>
          <a:prstGeom prst="rect">
            <a:avLst/>
          </a:prstGeom>
          <a:noFill/>
          <a:ln>
            <a:noFill/>
          </a:ln>
        </p:spPr>
      </p:pic>
      <p:sp>
        <p:nvSpPr>
          <p:cNvPr id="498" name="Google Shape;498;p74"/>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99" name="Google Shape;499;p74"/>
          <p:cNvPicPr preferRelativeResize="0"/>
          <p:nvPr/>
        </p:nvPicPr>
        <p:blipFill>
          <a:blip r:embed="rId2">
            <a:alphaModFix/>
          </a:blip>
          <a:stretch>
            <a:fillRect/>
          </a:stretch>
        </p:blipFill>
        <p:spPr>
          <a:xfrm>
            <a:off x="0" y="1703785"/>
            <a:ext cx="1105850" cy="1453425"/>
          </a:xfrm>
          <a:prstGeom prst="rect">
            <a:avLst/>
          </a:prstGeom>
          <a:noFill/>
          <a:ln>
            <a:noFill/>
          </a:ln>
        </p:spPr>
      </p:pic>
      <p:pic>
        <p:nvPicPr>
          <p:cNvPr id="500" name="Google Shape;500;p74"/>
          <p:cNvPicPr preferRelativeResize="0"/>
          <p:nvPr/>
        </p:nvPicPr>
        <p:blipFill>
          <a:blip r:embed="rId2">
            <a:alphaModFix/>
          </a:blip>
          <a:stretch>
            <a:fillRect/>
          </a:stretch>
        </p:blipFill>
        <p:spPr>
          <a:xfrm>
            <a:off x="1029650" y="1713952"/>
            <a:ext cx="1105850" cy="1453425"/>
          </a:xfrm>
          <a:prstGeom prst="rect">
            <a:avLst/>
          </a:prstGeom>
          <a:noFill/>
          <a:ln>
            <a:noFill/>
          </a:ln>
        </p:spPr>
      </p:pic>
      <p:pic>
        <p:nvPicPr>
          <p:cNvPr id="501" name="Google Shape;501;p74"/>
          <p:cNvPicPr preferRelativeResize="0"/>
          <p:nvPr/>
        </p:nvPicPr>
        <p:blipFill>
          <a:blip r:embed="rId2">
            <a:alphaModFix/>
          </a:blip>
          <a:stretch>
            <a:fillRect/>
          </a:stretch>
        </p:blipFill>
        <p:spPr>
          <a:xfrm>
            <a:off x="1060073" y="1708873"/>
            <a:ext cx="1105850" cy="1453425"/>
          </a:xfrm>
          <a:prstGeom prst="rect">
            <a:avLst/>
          </a:prstGeom>
          <a:noFill/>
          <a:ln>
            <a:noFill/>
          </a:ln>
        </p:spPr>
      </p:pic>
      <p:pic>
        <p:nvPicPr>
          <p:cNvPr id="502" name="Google Shape;502;p74"/>
          <p:cNvPicPr preferRelativeResize="0"/>
          <p:nvPr/>
        </p:nvPicPr>
        <p:blipFill rotWithShape="1">
          <a:blip r:embed="rId2">
            <a:alphaModFix/>
          </a:blip>
          <a:srcRect b="0" l="0" r="22414" t="0"/>
          <a:stretch/>
        </p:blipFill>
        <p:spPr>
          <a:xfrm>
            <a:off x="8286025" y="1852675"/>
            <a:ext cx="857974" cy="1453425"/>
          </a:xfrm>
          <a:prstGeom prst="rect">
            <a:avLst/>
          </a:prstGeom>
          <a:noFill/>
          <a:ln>
            <a:noFill/>
          </a:ln>
        </p:spPr>
      </p:pic>
      <p:pic>
        <p:nvPicPr>
          <p:cNvPr id="503" name="Google Shape;503;p74"/>
          <p:cNvPicPr preferRelativeResize="0"/>
          <p:nvPr/>
        </p:nvPicPr>
        <p:blipFill>
          <a:blip r:embed="rId2">
            <a:alphaModFix/>
          </a:blip>
          <a:stretch>
            <a:fillRect/>
          </a:stretch>
        </p:blipFill>
        <p:spPr>
          <a:xfrm>
            <a:off x="6196303" y="1837410"/>
            <a:ext cx="1105849" cy="1453425"/>
          </a:xfrm>
          <a:prstGeom prst="rect">
            <a:avLst/>
          </a:prstGeom>
          <a:noFill/>
          <a:ln>
            <a:noFill/>
          </a:ln>
        </p:spPr>
      </p:pic>
      <p:pic>
        <p:nvPicPr>
          <p:cNvPr id="504" name="Google Shape;504;p74"/>
          <p:cNvPicPr preferRelativeResize="0"/>
          <p:nvPr/>
        </p:nvPicPr>
        <p:blipFill>
          <a:blip r:embed="rId2">
            <a:alphaModFix/>
          </a:blip>
          <a:stretch>
            <a:fillRect/>
          </a:stretch>
        </p:blipFill>
        <p:spPr>
          <a:xfrm>
            <a:off x="7180176" y="1845035"/>
            <a:ext cx="1105849" cy="1453425"/>
          </a:xfrm>
          <a:prstGeom prst="rect">
            <a:avLst/>
          </a:prstGeom>
          <a:noFill/>
          <a:ln>
            <a:noFill/>
          </a:ln>
        </p:spPr>
      </p:pic>
      <p:sp>
        <p:nvSpPr>
          <p:cNvPr id="505" name="Google Shape;505;p74"/>
          <p:cNvSpPr/>
          <p:nvPr/>
        </p:nvSpPr>
        <p:spPr>
          <a:xfrm>
            <a:off x="2534850" y="684950"/>
            <a:ext cx="4074300" cy="349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4"/>
          <p:cNvSpPr txBox="1"/>
          <p:nvPr>
            <p:ph hasCustomPrompt="1" type="title"/>
          </p:nvPr>
        </p:nvSpPr>
        <p:spPr>
          <a:xfrm>
            <a:off x="2534850" y="684950"/>
            <a:ext cx="40743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2000"/>
              <a:buNone/>
              <a:defRPr sz="12000">
                <a:solidFill>
                  <a:srgbClr val="FFFF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7" name="Google Shape;507;p74"/>
          <p:cNvSpPr txBox="1"/>
          <p:nvPr>
            <p:ph idx="1" type="body"/>
          </p:nvPr>
        </p:nvSpPr>
        <p:spPr>
          <a:xfrm>
            <a:off x="2534850" y="2586700"/>
            <a:ext cx="4074300" cy="1502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Google Sans"/>
              <a:buChar char="●"/>
              <a:defRPr>
                <a:solidFill>
                  <a:srgbClr val="FFFFFF"/>
                </a:solidFill>
                <a:latin typeface="Google Sans"/>
                <a:ea typeface="Google Sans"/>
                <a:cs typeface="Google Sans"/>
                <a:sym typeface="Google Sans"/>
              </a:defRPr>
            </a:lvl1pPr>
            <a:lvl2pPr indent="-317500" lvl="1" marL="9144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2pPr>
            <a:lvl3pPr indent="-317500" lvl="2" marL="13716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3pPr>
            <a:lvl4pPr indent="-317500" lvl="3" marL="18288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4pPr>
            <a:lvl5pPr indent="-317500" lvl="4" marL="22860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5pPr>
            <a:lvl6pPr indent="-317500" lvl="5" marL="27432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6pPr>
            <a:lvl7pPr indent="-317500" lvl="6" marL="32004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7pPr>
            <a:lvl8pPr indent="-317500" lvl="7" marL="3657600">
              <a:spcBef>
                <a:spcPts val="1600"/>
              </a:spcBef>
              <a:spcAft>
                <a:spcPts val="0"/>
              </a:spcAft>
              <a:buClr>
                <a:srgbClr val="FFFFFF"/>
              </a:buClr>
              <a:buSzPts val="1400"/>
              <a:buFont typeface="Google Sans"/>
              <a:buChar char="○"/>
              <a:defRPr>
                <a:solidFill>
                  <a:srgbClr val="FFFFFF"/>
                </a:solidFill>
                <a:latin typeface="Google Sans"/>
                <a:ea typeface="Google Sans"/>
                <a:cs typeface="Google Sans"/>
                <a:sym typeface="Google Sans"/>
              </a:defRPr>
            </a:lvl8pPr>
            <a:lvl9pPr indent="-317500" lvl="8" marL="4114800">
              <a:spcBef>
                <a:spcPts val="1600"/>
              </a:spcBef>
              <a:spcAft>
                <a:spcPts val="1600"/>
              </a:spcAft>
              <a:buClr>
                <a:srgbClr val="FFFFFF"/>
              </a:buClr>
              <a:buSzPts val="1400"/>
              <a:buFont typeface="Google Sans"/>
              <a:buChar char="■"/>
              <a:defRPr>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8" name="Shape 508"/>
        <p:cNvGrpSpPr/>
        <p:nvPr/>
      </p:nvGrpSpPr>
      <p:grpSpPr>
        <a:xfrm>
          <a:off x="0" y="0"/>
          <a:ext cx="0" cy="0"/>
          <a:chOff x="0" y="0"/>
          <a:chExt cx="0" cy="0"/>
        </a:xfrm>
      </p:grpSpPr>
      <p:sp>
        <p:nvSpPr>
          <p:cNvPr id="509" name="Google Shape;509;p75"/>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Blue">
  <p:cSld name="MAIN_POINT_1">
    <p:spTree>
      <p:nvGrpSpPr>
        <p:cNvPr id="510" name="Shape 510"/>
        <p:cNvGrpSpPr/>
        <p:nvPr/>
      </p:nvGrpSpPr>
      <p:grpSpPr>
        <a:xfrm>
          <a:off x="0" y="0"/>
          <a:ext cx="0" cy="0"/>
          <a:chOff x="0" y="0"/>
          <a:chExt cx="0" cy="0"/>
        </a:xfrm>
      </p:grpSpPr>
      <p:sp>
        <p:nvSpPr>
          <p:cNvPr id="511" name="Google Shape;511;p76"/>
          <p:cNvSpPr/>
          <p:nvPr/>
        </p:nvSpPr>
        <p:spPr>
          <a:xfrm>
            <a:off x="50" y="0"/>
            <a:ext cx="9144000" cy="45240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512" name="Google Shape;512;p76"/>
          <p:cNvCxnSpPr/>
          <p:nvPr/>
        </p:nvCxnSpPr>
        <p:spPr>
          <a:xfrm>
            <a:off x="34289" y="4852076"/>
            <a:ext cx="9121200" cy="0"/>
          </a:xfrm>
          <a:prstGeom prst="straightConnector1">
            <a:avLst/>
          </a:prstGeom>
          <a:noFill/>
          <a:ln cap="flat" cmpd="sng" w="38100">
            <a:solidFill>
              <a:schemeClr val="dk1"/>
            </a:solidFill>
            <a:prstDash val="solid"/>
            <a:round/>
            <a:headEnd len="med" w="med" type="none"/>
            <a:tailEnd len="med" w="med" type="none"/>
          </a:ln>
        </p:spPr>
      </p:cxnSp>
      <p:sp>
        <p:nvSpPr>
          <p:cNvPr id="513" name="Google Shape;513;p76"/>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14" name="Google Shape;514;p76"/>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515" name="Google Shape;515;p76"/>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Green">
  <p:cSld name="MAIN_POINT_1_1">
    <p:spTree>
      <p:nvGrpSpPr>
        <p:cNvPr id="516" name="Shape 516"/>
        <p:cNvGrpSpPr/>
        <p:nvPr/>
      </p:nvGrpSpPr>
      <p:grpSpPr>
        <a:xfrm>
          <a:off x="0" y="0"/>
          <a:ext cx="0" cy="0"/>
          <a:chOff x="0" y="0"/>
          <a:chExt cx="0" cy="0"/>
        </a:xfrm>
      </p:grpSpPr>
      <p:sp>
        <p:nvSpPr>
          <p:cNvPr id="517" name="Google Shape;517;p77"/>
          <p:cNvSpPr/>
          <p:nvPr/>
        </p:nvSpPr>
        <p:spPr>
          <a:xfrm>
            <a:off x="50" y="0"/>
            <a:ext cx="9144000" cy="4524000"/>
          </a:xfrm>
          <a:prstGeom prst="rect">
            <a:avLst/>
          </a:prstGeom>
          <a:solidFill>
            <a:srgbClr val="34A85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518" name="Google Shape;518;p77"/>
          <p:cNvCxnSpPr/>
          <p:nvPr/>
        </p:nvCxnSpPr>
        <p:spPr>
          <a:xfrm>
            <a:off x="34289" y="4852076"/>
            <a:ext cx="9121200" cy="0"/>
          </a:xfrm>
          <a:prstGeom prst="straightConnector1">
            <a:avLst/>
          </a:prstGeom>
          <a:noFill/>
          <a:ln cap="flat" cmpd="sng" w="38100">
            <a:solidFill>
              <a:srgbClr val="34A853"/>
            </a:solidFill>
            <a:prstDash val="solid"/>
            <a:round/>
            <a:headEnd len="med" w="med" type="none"/>
            <a:tailEnd len="med" w="med" type="none"/>
          </a:ln>
        </p:spPr>
      </p:cxnSp>
      <p:sp>
        <p:nvSpPr>
          <p:cNvPr id="519" name="Google Shape;519;p77"/>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20" name="Google Shape;520;p77"/>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521" name="Google Shape;521;p77"/>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Background - Red">
  <p:cSld name="MAIN_POINT_1_1_1">
    <p:spTree>
      <p:nvGrpSpPr>
        <p:cNvPr id="522" name="Shape 522"/>
        <p:cNvGrpSpPr/>
        <p:nvPr/>
      </p:nvGrpSpPr>
      <p:grpSpPr>
        <a:xfrm>
          <a:off x="0" y="0"/>
          <a:ext cx="0" cy="0"/>
          <a:chOff x="0" y="0"/>
          <a:chExt cx="0" cy="0"/>
        </a:xfrm>
      </p:grpSpPr>
      <p:sp>
        <p:nvSpPr>
          <p:cNvPr id="523" name="Google Shape;523;p78"/>
          <p:cNvSpPr/>
          <p:nvPr/>
        </p:nvSpPr>
        <p:spPr>
          <a:xfrm>
            <a:off x="50" y="0"/>
            <a:ext cx="9144000" cy="45240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524" name="Google Shape;524;p78"/>
          <p:cNvCxnSpPr/>
          <p:nvPr/>
        </p:nvCxnSpPr>
        <p:spPr>
          <a:xfrm>
            <a:off x="34289" y="4852076"/>
            <a:ext cx="9121200" cy="0"/>
          </a:xfrm>
          <a:prstGeom prst="straightConnector1">
            <a:avLst/>
          </a:prstGeom>
          <a:noFill/>
          <a:ln cap="flat" cmpd="sng" w="38100">
            <a:solidFill>
              <a:srgbClr val="EA4335"/>
            </a:solidFill>
            <a:prstDash val="solid"/>
            <a:round/>
            <a:headEnd len="med" w="med" type="none"/>
            <a:tailEnd len="med" w="med" type="none"/>
          </a:ln>
        </p:spPr>
      </p:cxnSp>
      <p:sp>
        <p:nvSpPr>
          <p:cNvPr id="525" name="Google Shape;525;p78"/>
          <p:cNvSpPr txBox="1"/>
          <p:nvPr>
            <p:ph idx="12" type="sldNum"/>
          </p:nvPr>
        </p:nvSpPr>
        <p:spPr>
          <a:xfrm>
            <a:off x="8453375" y="48725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26" name="Google Shape;526;p78"/>
          <p:cNvPicPr preferRelativeResize="0"/>
          <p:nvPr/>
        </p:nvPicPr>
        <p:blipFill>
          <a:blip r:embed="rId2">
            <a:alphaModFix/>
          </a:blip>
          <a:stretch>
            <a:fillRect/>
          </a:stretch>
        </p:blipFill>
        <p:spPr>
          <a:xfrm>
            <a:off x="53357" y="4544129"/>
            <a:ext cx="606499" cy="570126"/>
          </a:xfrm>
          <a:prstGeom prst="rect">
            <a:avLst/>
          </a:prstGeom>
          <a:noFill/>
          <a:ln>
            <a:noFill/>
          </a:ln>
        </p:spPr>
      </p:pic>
      <p:sp>
        <p:nvSpPr>
          <p:cNvPr id="527" name="Google Shape;527;p78"/>
          <p:cNvSpPr txBox="1"/>
          <p:nvPr>
            <p:ph type="title"/>
          </p:nvPr>
        </p:nvSpPr>
        <p:spPr>
          <a:xfrm>
            <a:off x="213350" y="39400"/>
            <a:ext cx="8788800" cy="61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400"/>
              <a:buFont typeface="Google Sans"/>
              <a:buNone/>
              <a:defRPr i="0" sz="36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2pPr>
            <a:lvl3pPr lvl="2"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3pPr>
            <a:lvl4pPr lvl="3"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4pPr>
            <a:lvl5pPr lvl="4"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5pPr>
            <a:lvl6pPr lvl="5"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6pPr>
            <a:lvl7pPr lvl="6"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7pPr>
            <a:lvl8pPr lvl="7"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8pPr>
            <a:lvl9pPr lvl="8" marR="0" rtl="0" algn="ctr">
              <a:lnSpc>
                <a:spcPct val="100000"/>
              </a:lnSpc>
              <a:spcBef>
                <a:spcPts val="0"/>
              </a:spcBef>
              <a:spcAft>
                <a:spcPts val="0"/>
              </a:spcAft>
              <a:buClr>
                <a:srgbClr val="FFFFFF"/>
              </a:buClr>
              <a:buSzPts val="4200"/>
              <a:buFont typeface="Google Sans"/>
              <a:buNone/>
              <a:defRPr i="0" sz="3600" u="none" cap="none" strike="noStrike">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Reminders">
  <p:cSld name="CUSTOM_3">
    <p:spTree>
      <p:nvGrpSpPr>
        <p:cNvPr id="528" name="Shape 528"/>
        <p:cNvGrpSpPr/>
        <p:nvPr/>
      </p:nvGrpSpPr>
      <p:grpSpPr>
        <a:xfrm>
          <a:off x="0" y="0"/>
          <a:ext cx="0" cy="0"/>
          <a:chOff x="0" y="0"/>
          <a:chExt cx="0" cy="0"/>
        </a:xfrm>
      </p:grpSpPr>
      <p:sp>
        <p:nvSpPr>
          <p:cNvPr id="529" name="Google Shape;529;p79"/>
          <p:cNvSpPr/>
          <p:nvPr/>
        </p:nvSpPr>
        <p:spPr>
          <a:xfrm>
            <a:off x="5662050" y="2325875"/>
            <a:ext cx="1008600" cy="12192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Blue</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66 133 244</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4285F4</a:t>
            </a:r>
            <a:endParaRPr sz="700">
              <a:solidFill>
                <a:srgbClr val="FFFFFF"/>
              </a:solidFill>
              <a:latin typeface="Roboto"/>
              <a:ea typeface="Roboto"/>
              <a:cs typeface="Roboto"/>
              <a:sym typeface="Roboto"/>
            </a:endParaRPr>
          </a:p>
        </p:txBody>
      </p:sp>
      <p:sp>
        <p:nvSpPr>
          <p:cNvPr id="530" name="Google Shape;530;p79"/>
          <p:cNvSpPr/>
          <p:nvPr/>
        </p:nvSpPr>
        <p:spPr>
          <a:xfrm>
            <a:off x="5662060" y="3695750"/>
            <a:ext cx="1008600" cy="1219200"/>
          </a:xfrm>
          <a:prstGeom prst="rect">
            <a:avLst/>
          </a:prstGeom>
          <a:solidFill>
            <a:srgbClr val="FBBC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Yellow</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250 187 5</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FBBC04</a:t>
            </a:r>
            <a:endParaRPr sz="700">
              <a:solidFill>
                <a:srgbClr val="FFFFFF"/>
              </a:solidFill>
              <a:latin typeface="Roboto"/>
              <a:ea typeface="Roboto"/>
              <a:cs typeface="Roboto"/>
              <a:sym typeface="Roboto"/>
            </a:endParaRPr>
          </a:p>
        </p:txBody>
      </p:sp>
      <p:sp>
        <p:nvSpPr>
          <p:cNvPr id="531" name="Google Shape;531;p79"/>
          <p:cNvSpPr/>
          <p:nvPr/>
        </p:nvSpPr>
        <p:spPr>
          <a:xfrm>
            <a:off x="6752503" y="3695750"/>
            <a:ext cx="1008600" cy="1219200"/>
          </a:xfrm>
          <a:prstGeom prst="rect">
            <a:avLst/>
          </a:prstGeom>
          <a:solidFill>
            <a:srgbClr val="34A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Green</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52 168 82</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34A853</a:t>
            </a:r>
            <a:endParaRPr sz="700">
              <a:solidFill>
                <a:srgbClr val="FFFFFF"/>
              </a:solidFill>
              <a:latin typeface="Roboto"/>
              <a:ea typeface="Roboto"/>
              <a:cs typeface="Roboto"/>
              <a:sym typeface="Roboto"/>
            </a:endParaRPr>
          </a:p>
        </p:txBody>
      </p:sp>
      <p:sp>
        <p:nvSpPr>
          <p:cNvPr id="532" name="Google Shape;532;p79"/>
          <p:cNvSpPr/>
          <p:nvPr/>
        </p:nvSpPr>
        <p:spPr>
          <a:xfrm>
            <a:off x="7842946" y="3695750"/>
            <a:ext cx="1008600" cy="121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5F6368"/>
                </a:solidFill>
                <a:latin typeface="Roboto"/>
                <a:ea typeface="Roboto"/>
                <a:cs typeface="Roboto"/>
                <a:sym typeface="Roboto"/>
              </a:rPr>
              <a:t>White</a:t>
            </a:r>
            <a:endParaRPr sz="700">
              <a:solidFill>
                <a:srgbClr val="5F6368"/>
              </a:solidFill>
              <a:latin typeface="Roboto"/>
              <a:ea typeface="Roboto"/>
              <a:cs typeface="Roboto"/>
              <a:sym typeface="Roboto"/>
            </a:endParaRPr>
          </a:p>
          <a:p>
            <a:pPr indent="0" lvl="0" marL="0" rtl="0" algn="l">
              <a:spcBef>
                <a:spcPts val="0"/>
              </a:spcBef>
              <a:spcAft>
                <a:spcPts val="0"/>
              </a:spcAft>
              <a:buNone/>
            </a:pPr>
            <a:r>
              <a:rPr lang="en" sz="700">
                <a:solidFill>
                  <a:srgbClr val="5F6368"/>
                </a:solidFill>
                <a:latin typeface="Roboto"/>
                <a:ea typeface="Roboto"/>
                <a:cs typeface="Roboto"/>
                <a:sym typeface="Roboto"/>
              </a:rPr>
              <a:t>Hex: #FFFFFF</a:t>
            </a:r>
            <a:endParaRPr sz="700">
              <a:solidFill>
                <a:srgbClr val="5F6368"/>
              </a:solidFill>
              <a:latin typeface="Roboto"/>
              <a:ea typeface="Roboto"/>
              <a:cs typeface="Roboto"/>
              <a:sym typeface="Roboto"/>
            </a:endParaRPr>
          </a:p>
        </p:txBody>
      </p:sp>
      <p:sp>
        <p:nvSpPr>
          <p:cNvPr id="533" name="Google Shape;533;p79"/>
          <p:cNvSpPr/>
          <p:nvPr/>
        </p:nvSpPr>
        <p:spPr>
          <a:xfrm>
            <a:off x="6752493" y="2325875"/>
            <a:ext cx="1008600" cy="12192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Red</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RGB: 234 67 53</a:t>
            </a:r>
            <a:endParaRPr sz="700">
              <a:solidFill>
                <a:srgbClr val="FFFFFF"/>
              </a:solidFill>
              <a:latin typeface="Roboto"/>
              <a:ea typeface="Roboto"/>
              <a:cs typeface="Roboto"/>
              <a:sym typeface="Roboto"/>
            </a:endParaRPr>
          </a:p>
          <a:p>
            <a:pPr indent="0" lvl="0" marL="0" rtl="0" algn="l">
              <a:spcBef>
                <a:spcPts val="0"/>
              </a:spcBef>
              <a:spcAft>
                <a:spcPts val="0"/>
              </a:spcAft>
              <a:buNone/>
            </a:pPr>
            <a:r>
              <a:rPr lang="en" sz="700">
                <a:solidFill>
                  <a:srgbClr val="FFFFFF"/>
                </a:solidFill>
                <a:latin typeface="Roboto"/>
                <a:ea typeface="Roboto"/>
                <a:cs typeface="Roboto"/>
                <a:sym typeface="Roboto"/>
              </a:rPr>
              <a:t>Hex: EA4335</a:t>
            </a:r>
            <a:endParaRPr sz="700">
              <a:solidFill>
                <a:srgbClr val="FFFFFF"/>
              </a:solidFill>
              <a:latin typeface="Roboto"/>
              <a:ea typeface="Roboto"/>
              <a:cs typeface="Roboto"/>
              <a:sym typeface="Roboto"/>
            </a:endParaRPr>
          </a:p>
        </p:txBody>
      </p:sp>
      <p:sp>
        <p:nvSpPr>
          <p:cNvPr id="534" name="Google Shape;534;p79"/>
          <p:cNvSpPr txBox="1"/>
          <p:nvPr/>
        </p:nvSpPr>
        <p:spPr>
          <a:xfrm>
            <a:off x="412000" y="251775"/>
            <a:ext cx="8302200" cy="11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This is the </a:t>
            </a:r>
            <a:r>
              <a:rPr b="1" lang="en">
                <a:latin typeface="Google Sans"/>
                <a:ea typeface="Google Sans"/>
                <a:cs typeface="Google Sans"/>
                <a:sym typeface="Google Sans"/>
              </a:rPr>
              <a:t>Speech</a:t>
            </a:r>
            <a:r>
              <a:rPr lang="en">
                <a:latin typeface="Google Sans"/>
                <a:ea typeface="Google Sans"/>
                <a:cs typeface="Google Sans"/>
                <a:sym typeface="Google Sans"/>
              </a:rPr>
              <a:t> Google Slides template.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rPr lang="en">
                <a:latin typeface="Google Sans"/>
                <a:ea typeface="Google Sans"/>
                <a:cs typeface="Google Sans"/>
                <a:sym typeface="Google Sans"/>
              </a:rPr>
              <a:t>The colors used are Google’s standard.</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457200" lvl="0" marL="457200" rtl="0" algn="l">
              <a:spcBef>
                <a:spcPts val="0"/>
              </a:spcBef>
              <a:spcAft>
                <a:spcPts val="0"/>
              </a:spcAft>
              <a:buNone/>
            </a:pPr>
            <a:r>
              <a:rPr lang="en">
                <a:latin typeface="Google Sans"/>
                <a:ea typeface="Google Sans"/>
                <a:cs typeface="Google Sans"/>
                <a:sym typeface="Google Sans"/>
              </a:rPr>
              <a:t>The logo used throughout is available at </a:t>
            </a:r>
            <a:r>
              <a:rPr lang="en" u="sng">
                <a:solidFill>
                  <a:schemeClr val="hlink"/>
                </a:solidFill>
                <a:latin typeface="Google Sans"/>
                <a:ea typeface="Google Sans"/>
                <a:cs typeface="Google Sans"/>
                <a:sym typeface="Google Sans"/>
                <a:hlinkClick r:id="rId2"/>
              </a:rPr>
              <a:t>go/speechlogo</a:t>
            </a:r>
            <a:endParaRPr>
              <a:latin typeface="Google Sans"/>
              <a:ea typeface="Google Sans"/>
              <a:cs typeface="Google Sans"/>
              <a:sym typeface="Google Sans"/>
            </a:endParaRPr>
          </a:p>
          <a:p>
            <a:pPr indent="457200" lvl="0" marL="45720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t/>
            </a:r>
            <a:endParaRPr>
              <a:latin typeface="Google Sans"/>
              <a:ea typeface="Google Sans"/>
              <a:cs typeface="Google Sans"/>
              <a:sym typeface="Google Sans"/>
            </a:endParaRPr>
          </a:p>
          <a:p>
            <a:pPr indent="0" lvl="0" marL="0" rtl="0" algn="l">
              <a:spcBef>
                <a:spcPts val="0"/>
              </a:spcBef>
              <a:spcAft>
                <a:spcPts val="0"/>
              </a:spcAft>
              <a:buNone/>
            </a:pPr>
            <a:r>
              <a:rPr lang="en">
                <a:latin typeface="Google Sans"/>
                <a:ea typeface="Google Sans"/>
                <a:cs typeface="Google Sans"/>
                <a:sym typeface="Google Sans"/>
              </a:rPr>
              <a:t>If you have questions or feedback, contact </a:t>
            </a:r>
            <a:r>
              <a:rPr lang="en" u="sng">
                <a:solidFill>
                  <a:schemeClr val="hlink"/>
                </a:solidFill>
                <a:latin typeface="Google Sans"/>
                <a:ea typeface="Google Sans"/>
                <a:cs typeface="Google Sans"/>
                <a:sym typeface="Google Sans"/>
                <a:hlinkClick r:id="rId3"/>
              </a:rPr>
              <a:t>LukeLeonhard@</a:t>
            </a:r>
            <a:endParaRPr>
              <a:latin typeface="Google Sans"/>
              <a:ea typeface="Google Sans"/>
              <a:cs typeface="Google Sans"/>
              <a:sym typeface="Google Sans"/>
            </a:endParaRPr>
          </a:p>
        </p:txBody>
      </p:sp>
      <p:pic>
        <p:nvPicPr>
          <p:cNvPr id="535" name="Google Shape;535;p79"/>
          <p:cNvPicPr preferRelativeResize="0"/>
          <p:nvPr/>
        </p:nvPicPr>
        <p:blipFill>
          <a:blip r:embed="rId4">
            <a:alphaModFix/>
          </a:blip>
          <a:stretch>
            <a:fillRect/>
          </a:stretch>
        </p:blipFill>
        <p:spPr>
          <a:xfrm>
            <a:off x="465347" y="1076498"/>
            <a:ext cx="851450" cy="800375"/>
          </a:xfrm>
          <a:prstGeom prst="rect">
            <a:avLst/>
          </a:prstGeom>
          <a:noFill/>
          <a:ln>
            <a:noFill/>
          </a:ln>
        </p:spPr>
      </p:pic>
      <p:sp>
        <p:nvSpPr>
          <p:cNvPr id="536" name="Google Shape;536;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Red">
  <p:cSld name="TITLE_2_3_3_2">
    <p:spTree>
      <p:nvGrpSpPr>
        <p:cNvPr id="537" name="Shape 537"/>
        <p:cNvGrpSpPr/>
        <p:nvPr/>
      </p:nvGrpSpPr>
      <p:grpSpPr>
        <a:xfrm>
          <a:off x="0" y="0"/>
          <a:ext cx="0" cy="0"/>
          <a:chOff x="0" y="0"/>
          <a:chExt cx="0" cy="0"/>
        </a:xfrm>
      </p:grpSpPr>
      <p:sp>
        <p:nvSpPr>
          <p:cNvPr id="538" name="Google Shape;538;p80"/>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539" name="Google Shape;539;p80"/>
          <p:cNvSpPr/>
          <p:nvPr/>
        </p:nvSpPr>
        <p:spPr>
          <a:xfrm>
            <a:off x="344501" y="4167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40" name="Google Shape;540;p80"/>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541" name="Google Shape;541;p80"/>
          <p:cNvSpPr/>
          <p:nvPr/>
        </p:nvSpPr>
        <p:spPr>
          <a:xfrm>
            <a:off x="-22468" y="235365"/>
            <a:ext cx="57900" cy="4672800"/>
          </a:xfrm>
          <a:prstGeom prst="rect">
            <a:avLst/>
          </a:prstGeom>
          <a:solidFill>
            <a:srgbClr val="EA433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42" name="Google Shape;542;p80"/>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543" name="Google Shape;543;p80"/>
          <p:cNvGrpSpPr/>
          <p:nvPr/>
        </p:nvGrpSpPr>
        <p:grpSpPr>
          <a:xfrm>
            <a:off x="8469122" y="4803781"/>
            <a:ext cx="420491" cy="137010"/>
            <a:chOff x="0" y="0"/>
            <a:chExt cx="2077525" cy="676925"/>
          </a:xfrm>
        </p:grpSpPr>
        <p:sp>
          <p:nvSpPr>
            <p:cNvPr id="544" name="Google Shape;544;p80"/>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45" name="Google Shape;545;p80"/>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46" name="Google Shape;546;p80"/>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47" name="Google Shape;547;p80"/>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48" name="Google Shape;548;p80"/>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49" name="Google Shape;549;p80"/>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550" name="Google Shape;550;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5F6368"/>
                </a:solidFill>
              </a:defRPr>
            </a:lvl1pPr>
            <a:lvl2pPr lvl="1" rtl="0">
              <a:buNone/>
              <a:defRPr>
                <a:solidFill>
                  <a:srgbClr val="5F6368"/>
                </a:solidFill>
              </a:defRPr>
            </a:lvl2pPr>
            <a:lvl3pPr lvl="2" rtl="0">
              <a:buNone/>
              <a:defRPr>
                <a:solidFill>
                  <a:srgbClr val="5F6368"/>
                </a:solidFill>
              </a:defRPr>
            </a:lvl3pPr>
            <a:lvl4pPr lvl="3" rtl="0">
              <a:buNone/>
              <a:defRPr>
                <a:solidFill>
                  <a:srgbClr val="5F6368"/>
                </a:solidFill>
              </a:defRPr>
            </a:lvl4pPr>
            <a:lvl5pPr lvl="4" rtl="0">
              <a:buNone/>
              <a:defRPr>
                <a:solidFill>
                  <a:srgbClr val="5F6368"/>
                </a:solidFill>
              </a:defRPr>
            </a:lvl5pPr>
            <a:lvl6pPr lvl="5" rtl="0">
              <a:buNone/>
              <a:defRPr>
                <a:solidFill>
                  <a:srgbClr val="5F6368"/>
                </a:solidFill>
              </a:defRPr>
            </a:lvl6pPr>
            <a:lvl7pPr lvl="6" rtl="0">
              <a:buNone/>
              <a:defRPr>
                <a:solidFill>
                  <a:srgbClr val="5F6368"/>
                </a:solidFill>
              </a:defRPr>
            </a:lvl7pPr>
            <a:lvl8pPr lvl="7" rtl="0">
              <a:buNone/>
              <a:defRPr>
                <a:solidFill>
                  <a:srgbClr val="5F6368"/>
                </a:solidFill>
              </a:defRPr>
            </a:lvl8pPr>
            <a:lvl9pPr lvl="8" rtl="0">
              <a:buNone/>
              <a:defRPr>
                <a:solidFill>
                  <a:srgbClr val="5F636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Blue">
  <p:cSld name="TITLE_2_3">
    <p:spTree>
      <p:nvGrpSpPr>
        <p:cNvPr id="551" name="Shape 551"/>
        <p:cNvGrpSpPr/>
        <p:nvPr/>
      </p:nvGrpSpPr>
      <p:grpSpPr>
        <a:xfrm>
          <a:off x="0" y="0"/>
          <a:ext cx="0" cy="0"/>
          <a:chOff x="0" y="0"/>
          <a:chExt cx="0" cy="0"/>
        </a:xfrm>
      </p:grpSpPr>
      <p:sp>
        <p:nvSpPr>
          <p:cNvPr id="552" name="Google Shape;552;p81"/>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553" name="Google Shape;553;p8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54" name="Google Shape;554;p81"/>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555" name="Google Shape;555;p81"/>
          <p:cNvSpPr/>
          <p:nvPr/>
        </p:nvSpPr>
        <p:spPr>
          <a:xfrm>
            <a:off x="-22468" y="235365"/>
            <a:ext cx="57900" cy="4672800"/>
          </a:xfrm>
          <a:prstGeom prst="rect">
            <a:avLst/>
          </a:prstGeom>
          <a:solidFill>
            <a:srgbClr val="4285F4"/>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grpSp>
        <p:nvGrpSpPr>
          <p:cNvPr id="556" name="Google Shape;556;p81"/>
          <p:cNvGrpSpPr/>
          <p:nvPr/>
        </p:nvGrpSpPr>
        <p:grpSpPr>
          <a:xfrm>
            <a:off x="8469122" y="4803781"/>
            <a:ext cx="420491" cy="137010"/>
            <a:chOff x="0" y="0"/>
            <a:chExt cx="2077525" cy="676925"/>
          </a:xfrm>
        </p:grpSpPr>
        <p:sp>
          <p:nvSpPr>
            <p:cNvPr id="557" name="Google Shape;557;p81"/>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8" name="Google Shape;558;p81"/>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59" name="Google Shape;559;p81"/>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0" name="Google Shape;560;p81"/>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1" name="Google Shape;561;p81"/>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562" name="Google Shape;562;p81"/>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563" name="Google Shape;563;p81"/>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564" name="Google Shape;564;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5F6368"/>
                </a:solidFill>
              </a:defRPr>
            </a:lvl1pPr>
            <a:lvl2pPr lvl="1">
              <a:buNone/>
              <a:defRPr sz="1300">
                <a:solidFill>
                  <a:srgbClr val="5F6368"/>
                </a:solidFill>
              </a:defRPr>
            </a:lvl2pPr>
            <a:lvl3pPr lvl="2">
              <a:buNone/>
              <a:defRPr sz="1300">
                <a:solidFill>
                  <a:srgbClr val="5F6368"/>
                </a:solidFill>
              </a:defRPr>
            </a:lvl3pPr>
            <a:lvl4pPr lvl="3">
              <a:buNone/>
              <a:defRPr sz="1300">
                <a:solidFill>
                  <a:srgbClr val="5F6368"/>
                </a:solidFill>
              </a:defRPr>
            </a:lvl4pPr>
            <a:lvl5pPr lvl="4">
              <a:buNone/>
              <a:defRPr sz="1300">
                <a:solidFill>
                  <a:srgbClr val="5F6368"/>
                </a:solidFill>
              </a:defRPr>
            </a:lvl5pPr>
            <a:lvl6pPr lvl="5">
              <a:buNone/>
              <a:defRPr sz="1300">
                <a:solidFill>
                  <a:srgbClr val="5F6368"/>
                </a:solidFill>
              </a:defRPr>
            </a:lvl6pPr>
            <a:lvl7pPr lvl="6">
              <a:buNone/>
              <a:defRPr sz="1300">
                <a:solidFill>
                  <a:srgbClr val="5F6368"/>
                </a:solidFill>
              </a:defRPr>
            </a:lvl7pPr>
            <a:lvl8pPr lvl="7">
              <a:buNone/>
              <a:defRPr sz="1300">
                <a:solidFill>
                  <a:srgbClr val="5F6368"/>
                </a:solidFill>
              </a:defRPr>
            </a:lvl8pPr>
            <a:lvl9pPr lvl="8">
              <a:buNone/>
              <a:defRPr sz="1300">
                <a:solidFill>
                  <a:srgbClr val="5F636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1">
  <p:cSld name="TITLE_AND_BODY_11">
    <p:spTree>
      <p:nvGrpSpPr>
        <p:cNvPr id="565" name="Shape 565"/>
        <p:cNvGrpSpPr/>
        <p:nvPr/>
      </p:nvGrpSpPr>
      <p:grpSpPr>
        <a:xfrm>
          <a:off x="0" y="0"/>
          <a:ext cx="0" cy="0"/>
          <a:chOff x="0" y="0"/>
          <a:chExt cx="0" cy="0"/>
        </a:xfrm>
      </p:grpSpPr>
      <p:sp>
        <p:nvSpPr>
          <p:cNvPr id="566" name="Google Shape;566;p82"/>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567" name="Google Shape;567;p82"/>
          <p:cNvSpPr txBox="1"/>
          <p:nvPr>
            <p:ph idx="1" type="body"/>
          </p:nvPr>
        </p:nvSpPr>
        <p:spPr>
          <a:xfrm>
            <a:off x="180900" y="1143700"/>
            <a:ext cx="87822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68" name="Google Shape;568;p82"/>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CUSTOM_2_1">
    <p:bg>
      <p:bgPr>
        <a:solidFill>
          <a:srgbClr val="FFFFFF"/>
        </a:solidFill>
      </p:bgPr>
    </p:bg>
    <p:spTree>
      <p:nvGrpSpPr>
        <p:cNvPr id="569" name="Shape 569"/>
        <p:cNvGrpSpPr/>
        <p:nvPr/>
      </p:nvGrpSpPr>
      <p:grpSpPr>
        <a:xfrm>
          <a:off x="0" y="0"/>
          <a:ext cx="0" cy="0"/>
          <a:chOff x="0" y="0"/>
          <a:chExt cx="0" cy="0"/>
        </a:xfrm>
      </p:grpSpPr>
      <p:pic>
        <p:nvPicPr>
          <p:cNvPr id="570" name="Google Shape;570;p83"/>
          <p:cNvPicPr preferRelativeResize="0"/>
          <p:nvPr/>
        </p:nvPicPr>
        <p:blipFill rotWithShape="1">
          <a:blip r:embed="rId2">
            <a:alphaModFix/>
          </a:blip>
          <a:srcRect b="0" l="0" r="-4482" t="0"/>
          <a:stretch/>
        </p:blipFill>
        <p:spPr>
          <a:xfrm>
            <a:off x="522575" y="319550"/>
            <a:ext cx="772876" cy="239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1" name="Shape 571"/>
        <p:cNvGrpSpPr/>
        <p:nvPr/>
      </p:nvGrpSpPr>
      <p:grpSpPr>
        <a:xfrm>
          <a:off x="0" y="0"/>
          <a:ext cx="0" cy="0"/>
          <a:chOff x="0" y="0"/>
          <a:chExt cx="0" cy="0"/>
        </a:xfrm>
      </p:grpSpPr>
      <p:sp>
        <p:nvSpPr>
          <p:cNvPr id="572" name="Google Shape;572;p84"/>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573" name="Google Shape;573;p84"/>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4" name="Shape 574"/>
        <p:cNvGrpSpPr/>
        <p:nvPr/>
      </p:nvGrpSpPr>
      <p:grpSpPr>
        <a:xfrm>
          <a:off x="0" y="0"/>
          <a:ext cx="0" cy="0"/>
          <a:chOff x="0" y="0"/>
          <a:chExt cx="0" cy="0"/>
        </a:xfrm>
      </p:grpSpPr>
      <p:sp>
        <p:nvSpPr>
          <p:cNvPr id="575" name="Google Shape;575;p85"/>
          <p:cNvSpPr txBox="1"/>
          <p:nvPr>
            <p:ph type="title"/>
          </p:nvPr>
        </p:nvSpPr>
        <p:spPr>
          <a:xfrm>
            <a:off x="180900" y="446900"/>
            <a:ext cx="8782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600"/>
              <a:buFont typeface="Google Sans"/>
              <a:buNone/>
              <a:defRPr>
                <a:solidFill>
                  <a:schemeClr val="accent1"/>
                </a:solidFill>
                <a:latin typeface="Google Sans"/>
                <a:ea typeface="Google Sans"/>
                <a:cs typeface="Google Sans"/>
                <a:sym typeface="Google Sans"/>
              </a:defRPr>
            </a:lvl1pPr>
            <a:lvl2pPr lvl="1" rtl="0">
              <a:spcBef>
                <a:spcPts val="0"/>
              </a:spcBef>
              <a:spcAft>
                <a:spcPts val="0"/>
              </a:spcAft>
              <a:buSzPts val="2600"/>
              <a:buFont typeface="Google Sans"/>
              <a:buNone/>
              <a:defRPr>
                <a:latin typeface="Google Sans"/>
                <a:ea typeface="Google Sans"/>
                <a:cs typeface="Google Sans"/>
                <a:sym typeface="Google Sans"/>
              </a:defRPr>
            </a:lvl2pPr>
            <a:lvl3pPr lvl="2" rtl="0">
              <a:spcBef>
                <a:spcPts val="0"/>
              </a:spcBef>
              <a:spcAft>
                <a:spcPts val="0"/>
              </a:spcAft>
              <a:buSzPts val="2600"/>
              <a:buFont typeface="Google Sans"/>
              <a:buNone/>
              <a:defRPr>
                <a:latin typeface="Google Sans"/>
                <a:ea typeface="Google Sans"/>
                <a:cs typeface="Google Sans"/>
                <a:sym typeface="Google Sans"/>
              </a:defRPr>
            </a:lvl3pPr>
            <a:lvl4pPr lvl="3" rtl="0">
              <a:spcBef>
                <a:spcPts val="0"/>
              </a:spcBef>
              <a:spcAft>
                <a:spcPts val="0"/>
              </a:spcAft>
              <a:buSzPts val="2600"/>
              <a:buFont typeface="Google Sans"/>
              <a:buNone/>
              <a:defRPr>
                <a:latin typeface="Google Sans"/>
                <a:ea typeface="Google Sans"/>
                <a:cs typeface="Google Sans"/>
                <a:sym typeface="Google Sans"/>
              </a:defRPr>
            </a:lvl4pPr>
            <a:lvl5pPr lvl="4" rtl="0">
              <a:spcBef>
                <a:spcPts val="0"/>
              </a:spcBef>
              <a:spcAft>
                <a:spcPts val="0"/>
              </a:spcAft>
              <a:buSzPts val="2600"/>
              <a:buFont typeface="Google Sans"/>
              <a:buNone/>
              <a:defRPr>
                <a:latin typeface="Google Sans"/>
                <a:ea typeface="Google Sans"/>
                <a:cs typeface="Google Sans"/>
                <a:sym typeface="Google Sans"/>
              </a:defRPr>
            </a:lvl5pPr>
            <a:lvl6pPr lvl="5" rtl="0">
              <a:spcBef>
                <a:spcPts val="0"/>
              </a:spcBef>
              <a:spcAft>
                <a:spcPts val="0"/>
              </a:spcAft>
              <a:buSzPts val="2600"/>
              <a:buFont typeface="Google Sans"/>
              <a:buNone/>
              <a:defRPr>
                <a:latin typeface="Google Sans"/>
                <a:ea typeface="Google Sans"/>
                <a:cs typeface="Google Sans"/>
                <a:sym typeface="Google Sans"/>
              </a:defRPr>
            </a:lvl6pPr>
            <a:lvl7pPr lvl="6" rtl="0">
              <a:spcBef>
                <a:spcPts val="0"/>
              </a:spcBef>
              <a:spcAft>
                <a:spcPts val="0"/>
              </a:spcAft>
              <a:buSzPts val="2600"/>
              <a:buFont typeface="Google Sans"/>
              <a:buNone/>
              <a:defRPr>
                <a:latin typeface="Google Sans"/>
                <a:ea typeface="Google Sans"/>
                <a:cs typeface="Google Sans"/>
                <a:sym typeface="Google Sans"/>
              </a:defRPr>
            </a:lvl7pPr>
            <a:lvl8pPr lvl="7" rtl="0">
              <a:spcBef>
                <a:spcPts val="0"/>
              </a:spcBef>
              <a:spcAft>
                <a:spcPts val="0"/>
              </a:spcAft>
              <a:buSzPts val="2600"/>
              <a:buFont typeface="Google Sans"/>
              <a:buNone/>
              <a:defRPr>
                <a:latin typeface="Google Sans"/>
                <a:ea typeface="Google Sans"/>
                <a:cs typeface="Google Sans"/>
                <a:sym typeface="Google Sans"/>
              </a:defRPr>
            </a:lvl8pPr>
            <a:lvl9pPr lvl="8" rtl="0">
              <a:spcBef>
                <a:spcPts val="0"/>
              </a:spcBef>
              <a:spcAft>
                <a:spcPts val="0"/>
              </a:spcAft>
              <a:buSzPts val="2600"/>
              <a:buFont typeface="Google Sans"/>
              <a:buNone/>
              <a:defRPr>
                <a:latin typeface="Google Sans"/>
                <a:ea typeface="Google Sans"/>
                <a:cs typeface="Google Sans"/>
                <a:sym typeface="Google Sans"/>
              </a:defRPr>
            </a:lvl9pPr>
          </a:lstStyle>
          <a:p/>
        </p:txBody>
      </p:sp>
      <p:sp>
        <p:nvSpPr>
          <p:cNvPr id="576" name="Google Shape;576;p85"/>
          <p:cNvSpPr txBox="1"/>
          <p:nvPr>
            <p:ph idx="1" type="body"/>
          </p:nvPr>
        </p:nvSpPr>
        <p:spPr>
          <a:xfrm>
            <a:off x="180900" y="1143700"/>
            <a:ext cx="4122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7" name="Google Shape;577;p85"/>
          <p:cNvSpPr txBox="1"/>
          <p:nvPr>
            <p:ph idx="2" type="body"/>
          </p:nvPr>
        </p:nvSpPr>
        <p:spPr>
          <a:xfrm>
            <a:off x="4840395" y="1143700"/>
            <a:ext cx="4122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8" name="Google Shape;578;p85"/>
          <p:cNvSpPr txBox="1"/>
          <p:nvPr>
            <p:ph idx="12" type="sldNum"/>
          </p:nvPr>
        </p:nvSpPr>
        <p:spPr>
          <a:xfrm>
            <a:off x="8453375" y="4796300"/>
            <a:ext cx="548700" cy="2769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5.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0.xml"/><Relationship Id="rId11" Type="http://schemas.openxmlformats.org/officeDocument/2006/relationships/slideLayout" Target="../slideLayouts/slideLayout71.xml"/><Relationship Id="rId22" Type="http://schemas.openxmlformats.org/officeDocument/2006/relationships/theme" Target="../theme/theme3.xml"/><Relationship Id="rId10" Type="http://schemas.openxmlformats.org/officeDocument/2006/relationships/slideLayout" Target="../slideLayouts/slideLayout70.xml"/><Relationship Id="rId21" Type="http://schemas.openxmlformats.org/officeDocument/2006/relationships/slideLayout" Target="../slideLayouts/slideLayout81.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5" Type="http://schemas.openxmlformats.org/officeDocument/2006/relationships/slideLayout" Target="../slideLayouts/slideLayout65.xml"/><Relationship Id="rId19" Type="http://schemas.openxmlformats.org/officeDocument/2006/relationships/slideLayout" Target="../slideLayouts/slideLayout79.xml"/><Relationship Id="rId6" Type="http://schemas.openxmlformats.org/officeDocument/2006/relationships/slideLayout" Target="../slideLayouts/slideLayout66.xml"/><Relationship Id="rId18" Type="http://schemas.openxmlformats.org/officeDocument/2006/relationships/slideLayout" Target="../slideLayouts/slideLayout78.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7" name="Google Shape;10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8" name="Google Shape;10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oogle">
    <p:bg>
      <p:bgPr>
        <a:solidFill>
          <a:schemeClr val="lt1"/>
        </a:solidFill>
      </p:bgPr>
    </p:bg>
    <p:spTree>
      <p:nvGrpSpPr>
        <p:cNvPr id="272" name="Shape 272"/>
        <p:cNvGrpSpPr/>
        <p:nvPr/>
      </p:nvGrpSpPr>
      <p:grpSpPr>
        <a:xfrm>
          <a:off x="0" y="0"/>
          <a:ext cx="0" cy="0"/>
          <a:chOff x="0" y="0"/>
          <a:chExt cx="0" cy="0"/>
        </a:xfrm>
      </p:grpSpPr>
      <p:sp>
        <p:nvSpPr>
          <p:cNvPr id="273" name="Google Shape;273;p44"/>
          <p:cNvSpPr txBox="1"/>
          <p:nvPr>
            <p:ph type="title"/>
          </p:nvPr>
        </p:nvSpPr>
        <p:spPr>
          <a:xfrm>
            <a:off x="180900" y="446900"/>
            <a:ext cx="87822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2pPr>
            <a:lvl3pPr lvl="2"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3pPr>
            <a:lvl4pPr lvl="3"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4pPr>
            <a:lvl5pPr lvl="4"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5pPr>
            <a:lvl6pPr lvl="5"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6pPr>
            <a:lvl7pPr lvl="6"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7pPr>
            <a:lvl8pPr lvl="7"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8pPr>
            <a:lvl9pPr lvl="8" rt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9pPr>
          </a:lstStyle>
          <a:p/>
        </p:txBody>
      </p:sp>
      <p:sp>
        <p:nvSpPr>
          <p:cNvPr id="274" name="Google Shape;274;p44"/>
          <p:cNvSpPr txBox="1"/>
          <p:nvPr>
            <p:ph idx="1" type="body"/>
          </p:nvPr>
        </p:nvSpPr>
        <p:spPr>
          <a:xfrm>
            <a:off x="180900" y="1143700"/>
            <a:ext cx="87822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275" name="Google Shape;275;p44"/>
          <p:cNvSpPr txBox="1"/>
          <p:nvPr>
            <p:ph idx="12" type="sldNum"/>
          </p:nvPr>
        </p:nvSpPr>
        <p:spPr>
          <a:xfrm>
            <a:off x="8453375" y="4796300"/>
            <a:ext cx="548700" cy="2769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Roboto"/>
                <a:ea typeface="Roboto"/>
                <a:cs typeface="Roboto"/>
                <a:sym typeface="Roboto"/>
              </a:defRPr>
            </a:lvl1pPr>
            <a:lvl2pPr lvl="1" rtl="0" algn="r">
              <a:buNone/>
              <a:defRPr sz="900">
                <a:solidFill>
                  <a:schemeClr val="dk2"/>
                </a:solidFill>
                <a:latin typeface="Roboto"/>
                <a:ea typeface="Roboto"/>
                <a:cs typeface="Roboto"/>
                <a:sym typeface="Roboto"/>
              </a:defRPr>
            </a:lvl2pPr>
            <a:lvl3pPr lvl="2" rtl="0" algn="r">
              <a:buNone/>
              <a:defRPr sz="900">
                <a:solidFill>
                  <a:schemeClr val="dk2"/>
                </a:solidFill>
                <a:latin typeface="Roboto"/>
                <a:ea typeface="Roboto"/>
                <a:cs typeface="Roboto"/>
                <a:sym typeface="Roboto"/>
              </a:defRPr>
            </a:lvl3pPr>
            <a:lvl4pPr lvl="3" rtl="0" algn="r">
              <a:buNone/>
              <a:defRPr sz="900">
                <a:solidFill>
                  <a:schemeClr val="dk2"/>
                </a:solidFill>
                <a:latin typeface="Roboto"/>
                <a:ea typeface="Roboto"/>
                <a:cs typeface="Roboto"/>
                <a:sym typeface="Roboto"/>
              </a:defRPr>
            </a:lvl4pPr>
            <a:lvl5pPr lvl="4" rtl="0" algn="r">
              <a:buNone/>
              <a:defRPr sz="900">
                <a:solidFill>
                  <a:schemeClr val="dk2"/>
                </a:solidFill>
                <a:latin typeface="Roboto"/>
                <a:ea typeface="Roboto"/>
                <a:cs typeface="Roboto"/>
                <a:sym typeface="Roboto"/>
              </a:defRPr>
            </a:lvl5pPr>
            <a:lvl6pPr lvl="5" rtl="0" algn="r">
              <a:buNone/>
              <a:defRPr sz="900">
                <a:solidFill>
                  <a:schemeClr val="dk2"/>
                </a:solidFill>
                <a:latin typeface="Roboto"/>
                <a:ea typeface="Roboto"/>
                <a:cs typeface="Roboto"/>
                <a:sym typeface="Roboto"/>
              </a:defRPr>
            </a:lvl6pPr>
            <a:lvl7pPr lvl="6" rtl="0" algn="r">
              <a:buNone/>
              <a:defRPr sz="900">
                <a:solidFill>
                  <a:schemeClr val="dk2"/>
                </a:solidFill>
                <a:latin typeface="Roboto"/>
                <a:ea typeface="Roboto"/>
                <a:cs typeface="Roboto"/>
                <a:sym typeface="Roboto"/>
              </a:defRPr>
            </a:lvl7pPr>
            <a:lvl8pPr lvl="7" rtl="0" algn="r">
              <a:buNone/>
              <a:defRPr sz="900">
                <a:solidFill>
                  <a:schemeClr val="dk2"/>
                </a:solidFill>
                <a:latin typeface="Roboto"/>
                <a:ea typeface="Roboto"/>
                <a:cs typeface="Roboto"/>
                <a:sym typeface="Roboto"/>
              </a:defRPr>
            </a:lvl8pPr>
            <a:lvl9pPr lvl="8" rtl="0" algn="r">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oogle">
    <p:bg>
      <p:bgPr>
        <a:solidFill>
          <a:schemeClr val="lt1"/>
        </a:solidFill>
      </p:bgPr>
    </p:bg>
    <p:spTree>
      <p:nvGrpSpPr>
        <p:cNvPr id="420" name="Shape 420"/>
        <p:cNvGrpSpPr/>
        <p:nvPr/>
      </p:nvGrpSpPr>
      <p:grpSpPr>
        <a:xfrm>
          <a:off x="0" y="0"/>
          <a:ext cx="0" cy="0"/>
          <a:chOff x="0" y="0"/>
          <a:chExt cx="0" cy="0"/>
        </a:xfrm>
      </p:grpSpPr>
      <p:sp>
        <p:nvSpPr>
          <p:cNvPr id="421" name="Google Shape;421;p64"/>
          <p:cNvSpPr txBox="1"/>
          <p:nvPr>
            <p:ph type="title"/>
          </p:nvPr>
        </p:nvSpPr>
        <p:spPr>
          <a:xfrm>
            <a:off x="180900" y="446900"/>
            <a:ext cx="87822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2pPr>
            <a:lvl3pPr lvl="2">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3pPr>
            <a:lvl4pPr lvl="3">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4pPr>
            <a:lvl5pPr lvl="4">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5pPr>
            <a:lvl6pPr lvl="5">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6pPr>
            <a:lvl7pPr lvl="6">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7pPr>
            <a:lvl8pPr lvl="7">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8pPr>
            <a:lvl9pPr lvl="8">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9pPr>
          </a:lstStyle>
          <a:p/>
        </p:txBody>
      </p:sp>
      <p:sp>
        <p:nvSpPr>
          <p:cNvPr id="422" name="Google Shape;422;p64"/>
          <p:cNvSpPr txBox="1"/>
          <p:nvPr>
            <p:ph idx="1" type="body"/>
          </p:nvPr>
        </p:nvSpPr>
        <p:spPr>
          <a:xfrm>
            <a:off x="180900" y="1143700"/>
            <a:ext cx="87822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423" name="Google Shape;423;p64"/>
          <p:cNvSpPr txBox="1"/>
          <p:nvPr>
            <p:ph idx="12" type="sldNum"/>
          </p:nvPr>
        </p:nvSpPr>
        <p:spPr>
          <a:xfrm>
            <a:off x="8453375" y="4796300"/>
            <a:ext cx="548700" cy="2769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Roboto"/>
                <a:ea typeface="Roboto"/>
                <a:cs typeface="Roboto"/>
                <a:sym typeface="Roboto"/>
              </a:defRPr>
            </a:lvl1pPr>
            <a:lvl2pPr lvl="1" algn="r">
              <a:buNone/>
              <a:defRPr sz="900">
                <a:solidFill>
                  <a:schemeClr val="dk2"/>
                </a:solidFill>
                <a:latin typeface="Roboto"/>
                <a:ea typeface="Roboto"/>
                <a:cs typeface="Roboto"/>
                <a:sym typeface="Roboto"/>
              </a:defRPr>
            </a:lvl2pPr>
            <a:lvl3pPr lvl="2" algn="r">
              <a:buNone/>
              <a:defRPr sz="900">
                <a:solidFill>
                  <a:schemeClr val="dk2"/>
                </a:solidFill>
                <a:latin typeface="Roboto"/>
                <a:ea typeface="Roboto"/>
                <a:cs typeface="Roboto"/>
                <a:sym typeface="Roboto"/>
              </a:defRPr>
            </a:lvl3pPr>
            <a:lvl4pPr lvl="3" algn="r">
              <a:buNone/>
              <a:defRPr sz="900">
                <a:solidFill>
                  <a:schemeClr val="dk2"/>
                </a:solidFill>
                <a:latin typeface="Roboto"/>
                <a:ea typeface="Roboto"/>
                <a:cs typeface="Roboto"/>
                <a:sym typeface="Roboto"/>
              </a:defRPr>
            </a:lvl4pPr>
            <a:lvl5pPr lvl="4" algn="r">
              <a:buNone/>
              <a:defRPr sz="900">
                <a:solidFill>
                  <a:schemeClr val="dk2"/>
                </a:solidFill>
                <a:latin typeface="Roboto"/>
                <a:ea typeface="Roboto"/>
                <a:cs typeface="Roboto"/>
                <a:sym typeface="Roboto"/>
              </a:defRPr>
            </a:lvl5pPr>
            <a:lvl6pPr lvl="5" algn="r">
              <a:buNone/>
              <a:defRPr sz="900">
                <a:solidFill>
                  <a:schemeClr val="dk2"/>
                </a:solidFill>
                <a:latin typeface="Roboto"/>
                <a:ea typeface="Roboto"/>
                <a:cs typeface="Roboto"/>
                <a:sym typeface="Roboto"/>
              </a:defRPr>
            </a:lvl6pPr>
            <a:lvl7pPr lvl="6" algn="r">
              <a:buNone/>
              <a:defRPr sz="900">
                <a:solidFill>
                  <a:schemeClr val="dk2"/>
                </a:solidFill>
                <a:latin typeface="Roboto"/>
                <a:ea typeface="Roboto"/>
                <a:cs typeface="Roboto"/>
                <a:sym typeface="Roboto"/>
              </a:defRPr>
            </a:lvl7pPr>
            <a:lvl8pPr lvl="7" algn="r">
              <a:buNone/>
              <a:defRPr sz="900">
                <a:solidFill>
                  <a:schemeClr val="dk2"/>
                </a:solidFill>
                <a:latin typeface="Roboto"/>
                <a:ea typeface="Roboto"/>
                <a:cs typeface="Roboto"/>
                <a:sym typeface="Roboto"/>
              </a:defRPr>
            </a:lvl8pPr>
            <a:lvl9pPr lvl="8" algn="r">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www.isca-speech.org/archive/Interspeech_2020/pdfs/2920.pdf" TargetMode="External"/><Relationship Id="rId4" Type="http://schemas.openxmlformats.org/officeDocument/2006/relationships/hyperlink" Target="https://www.isca-speech.org/archive/Interspeech_2020/pdfs/2920.pdf" TargetMode="External"/><Relationship Id="rId5" Type="http://schemas.openxmlformats.org/officeDocument/2006/relationships/hyperlink" Target="https://www.isca-speech.org/archive/Interspeech_2020/pdfs/2920.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ieeexplore.ieee.org/document/9053831" TargetMode="External"/><Relationship Id="rId4" Type="http://schemas.openxmlformats.org/officeDocument/2006/relationships/hyperlink" Target="https://ieeexplore.ieee.org/document/9053831" TargetMode="External"/><Relationship Id="rId9" Type="http://schemas.openxmlformats.org/officeDocument/2006/relationships/hyperlink" Target="https://ieeexplore.ieee.org/document/9053831" TargetMode="External"/><Relationship Id="rId5" Type="http://schemas.openxmlformats.org/officeDocument/2006/relationships/hyperlink" Target="https://ieeexplore.ieee.org/document/9053831" TargetMode="External"/><Relationship Id="rId6" Type="http://schemas.openxmlformats.org/officeDocument/2006/relationships/hyperlink" Target="https://ieeexplore.ieee.org/document/9053831" TargetMode="External"/><Relationship Id="rId7" Type="http://schemas.openxmlformats.org/officeDocument/2006/relationships/hyperlink" Target="https://ieeexplore.ieee.org/document/9053831" TargetMode="External"/><Relationship Id="rId8" Type="http://schemas.openxmlformats.org/officeDocument/2006/relationships/hyperlink" Target="https://ieeexplore.ieee.org/document/905383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22.png"/><Relationship Id="rId5"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27.png"/><Relationship Id="rId8"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51.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arxiv.org/pdf/2108.12226.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hyperlink" Target="https://arxiv.org/pdf/2006.11477.pdf?fbclid=IwAR3hM66L7oqimP9_2Hvf5YISwjA2x9Ihgp_hHTCWG-0ItE3NE-mrAeq9fss" TargetMode="External"/><Relationship Id="rId4" Type="http://schemas.openxmlformats.org/officeDocument/2006/relationships/hyperlink" Target="https://arxiv.org/pdf/2104.01027.pdf" TargetMode="External"/><Relationship Id="rId5" Type="http://schemas.openxmlformats.org/officeDocument/2006/relationships/hyperlink" Target="https://arxiv.org/pdf/2010.10504.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45.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47.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46.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1.xml"/><Relationship Id="rId3"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3.xml"/><Relationship Id="rId3"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5.xml"/><Relationship Id="rId3" Type="http://schemas.openxmlformats.org/officeDocument/2006/relationships/image" Target="../media/image5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6.xml"/><Relationship Id="rId3" Type="http://schemas.openxmlformats.org/officeDocument/2006/relationships/image" Target="../media/image57.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8.xml"/><Relationship Id="rId3"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9.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1" Type="http://schemas.openxmlformats.org/officeDocument/2006/relationships/hyperlink" Target="https://arxiv.org/search/cs?searchtype=author&amp;query=Wu%2C+Y" TargetMode="External"/><Relationship Id="rId10" Type="http://schemas.openxmlformats.org/officeDocument/2006/relationships/hyperlink" Target="https://arxiv.org/search/cs?searchtype=author&amp;query=Pang%2C+R" TargetMode="External"/><Relationship Id="rId13" Type="http://schemas.openxmlformats.org/officeDocument/2006/relationships/hyperlink" Target="https://arxiv.org/abs/2110.10329" TargetMode="External"/><Relationship Id="rId12" Type="http://schemas.openxmlformats.org/officeDocument/2006/relationships/hyperlink" Target="https://arxiv.org/abs/2108.06209" TargetMode="External"/><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hyperlink" Target="https://arxiv.org/abs/2009.08445v2" TargetMode="External"/><Relationship Id="rId4" Type="http://schemas.openxmlformats.org/officeDocument/2006/relationships/hyperlink" Target="https://arxiv.org/abs/2009.08445v2" TargetMode="External"/><Relationship Id="rId9" Type="http://schemas.openxmlformats.org/officeDocument/2006/relationships/hyperlink" Target="https://arxiv.org/search/cs?searchtype=author&amp;query=Qin%2C+J" TargetMode="External"/><Relationship Id="rId5" Type="http://schemas.openxmlformats.org/officeDocument/2006/relationships/hyperlink" Target="https://arxiv.org/search/cs?searchtype=author&amp;query=Chung%2C+Y" TargetMode="External"/><Relationship Id="rId6" Type="http://schemas.openxmlformats.org/officeDocument/2006/relationships/hyperlink" Target="https://arxiv.org/search/cs?searchtype=author&amp;query=Zhang%2C+Y" TargetMode="External"/><Relationship Id="rId7" Type="http://schemas.openxmlformats.org/officeDocument/2006/relationships/hyperlink" Target="https://arxiv.org/search/cs?searchtype=author&amp;query=Han%2C+W" TargetMode="External"/><Relationship Id="rId8" Type="http://schemas.openxmlformats.org/officeDocument/2006/relationships/hyperlink" Target="https://arxiv.org/search/cs?searchtype=author&amp;query=Chiu%2C+C"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0.xml"/><Relationship Id="rId3" Type="http://schemas.openxmlformats.org/officeDocument/2006/relationships/hyperlink" Target="https://scholar.google.com/citations?view_op=view_citation&amp;hl=en&amp;user=40bq19cAAAAJ&amp;sortby=pubdate&amp;citation_for_view=40bq19cAAAAJ:plAW456RD7MC"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6"/>
          <p:cNvSpPr/>
          <p:nvPr/>
        </p:nvSpPr>
        <p:spPr>
          <a:xfrm>
            <a:off x="416850" y="3183305"/>
            <a:ext cx="8310300" cy="340800"/>
          </a:xfrm>
          <a:prstGeom prst="rect">
            <a:avLst/>
          </a:prstGeom>
          <a:noFill/>
          <a:ln>
            <a:noFill/>
          </a:ln>
        </p:spPr>
        <p:txBody>
          <a:bodyPr anchorCtr="0" anchor="t" bIns="19050" lIns="19050" spcFirstLastPara="1" rIns="19050" wrap="square" tIns="19050">
            <a:noAutofit/>
          </a:bodyPr>
          <a:lstStyle/>
          <a:p>
            <a:pPr indent="0" lvl="0" marL="0" rtl="0" algn="l">
              <a:lnSpc>
                <a:spcPct val="115000"/>
              </a:lnSpc>
              <a:spcBef>
                <a:spcPts val="200"/>
              </a:spcBef>
              <a:spcAft>
                <a:spcPts val="0"/>
              </a:spcAft>
              <a:buNone/>
            </a:pPr>
            <a:r>
              <a:rPr i="1" lang="en" sz="1200">
                <a:solidFill>
                  <a:srgbClr val="3C4043"/>
                </a:solidFill>
                <a:latin typeface="Google Sans"/>
                <a:ea typeface="Google Sans"/>
                <a:cs typeface="Google Sans"/>
                <a:sym typeface="Google Sans"/>
              </a:rPr>
              <a:t>Adapted from </a:t>
            </a:r>
            <a:r>
              <a:rPr i="1" lang="en" sz="1200">
                <a:solidFill>
                  <a:srgbClr val="3C4043"/>
                </a:solidFill>
                <a:latin typeface="Google Sans"/>
                <a:ea typeface="Google Sans"/>
                <a:cs typeface="Google Sans"/>
                <a:sym typeface="Google Sans"/>
              </a:rPr>
              <a:t>IEEE ASRU 2021 keynote</a:t>
            </a:r>
            <a:endParaRPr i="1" sz="12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t/>
            </a:r>
            <a:endParaRPr sz="18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rPr lang="en" sz="1800">
                <a:solidFill>
                  <a:srgbClr val="3C4043"/>
                </a:solidFill>
                <a:latin typeface="Google Sans"/>
                <a:ea typeface="Google Sans"/>
                <a:cs typeface="Google Sans"/>
                <a:sym typeface="Google Sans"/>
              </a:rPr>
              <a:t>Mar.</a:t>
            </a:r>
            <a:r>
              <a:rPr lang="en" sz="1800">
                <a:solidFill>
                  <a:srgbClr val="3C4043"/>
                </a:solidFill>
                <a:latin typeface="Google Sans"/>
                <a:ea typeface="Google Sans"/>
                <a:cs typeface="Google Sans"/>
                <a:sym typeface="Google Sans"/>
              </a:rPr>
              <a:t> 21, 2021</a:t>
            </a:r>
            <a:endParaRPr sz="18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rPr lang="en" sz="1800">
                <a:solidFill>
                  <a:srgbClr val="3C4043"/>
                </a:solidFill>
                <a:latin typeface="Google Sans"/>
                <a:ea typeface="Google Sans"/>
                <a:cs typeface="Google Sans"/>
                <a:sym typeface="Google Sans"/>
              </a:rPr>
              <a:t>Bhuvana Ramabhadran</a:t>
            </a:r>
            <a:endParaRPr sz="18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t/>
            </a:r>
            <a:endParaRPr sz="800">
              <a:solidFill>
                <a:srgbClr val="3C4043"/>
              </a:solidFill>
              <a:latin typeface="Roboto"/>
              <a:ea typeface="Roboto"/>
              <a:cs typeface="Roboto"/>
              <a:sym typeface="Roboto"/>
            </a:endParaRPr>
          </a:p>
        </p:txBody>
      </p:sp>
      <p:sp>
        <p:nvSpPr>
          <p:cNvPr id="584" name="Google Shape;584;p86"/>
          <p:cNvSpPr/>
          <p:nvPr/>
        </p:nvSpPr>
        <p:spPr>
          <a:xfrm>
            <a:off x="441050" y="1712950"/>
            <a:ext cx="8622900" cy="903300"/>
          </a:xfrm>
          <a:prstGeom prst="rect">
            <a:avLst/>
          </a:prstGeom>
          <a:noFill/>
          <a:ln>
            <a:noFill/>
          </a:ln>
        </p:spPr>
        <p:txBody>
          <a:bodyPr anchorCtr="0" anchor="b" bIns="19050" lIns="19050" spcFirstLastPara="1" rIns="19050" wrap="square" tIns="19050">
            <a:noAutofit/>
          </a:bodyPr>
          <a:lstStyle/>
          <a:p>
            <a:pPr indent="0" lvl="0" marL="0" rtl="0" algn="l">
              <a:lnSpc>
                <a:spcPct val="100000"/>
              </a:lnSpc>
              <a:spcBef>
                <a:spcPts val="200"/>
              </a:spcBef>
              <a:spcAft>
                <a:spcPts val="0"/>
              </a:spcAft>
              <a:buNone/>
            </a:pPr>
            <a:r>
              <a:rPr b="1" lang="en" sz="3000">
                <a:solidFill>
                  <a:srgbClr val="222222"/>
                </a:solidFill>
                <a:highlight>
                  <a:srgbClr val="FFFFFF"/>
                </a:highlight>
                <a:latin typeface="Google Sans"/>
                <a:ea typeface="Google Sans"/>
                <a:cs typeface="Google Sans"/>
                <a:sym typeface="Google Sans"/>
              </a:rPr>
              <a:t>A Broad Perspective on Large Scale Semi/Self-</a:t>
            </a:r>
            <a:r>
              <a:rPr b="1" lang="en" sz="3000">
                <a:solidFill>
                  <a:srgbClr val="222222"/>
                </a:solidFill>
                <a:highlight>
                  <a:srgbClr val="FFFFFF"/>
                </a:highlight>
                <a:latin typeface="Google Sans"/>
                <a:ea typeface="Google Sans"/>
                <a:cs typeface="Google Sans"/>
                <a:sym typeface="Google Sans"/>
              </a:rPr>
              <a:t> Supervised Learning for Speech Recognition</a:t>
            </a:r>
            <a:endParaRPr b="1" sz="3000">
              <a:solidFill>
                <a:srgbClr val="3C4043"/>
              </a:solidFill>
              <a:latin typeface="Google Sans"/>
              <a:ea typeface="Google Sans"/>
              <a:cs typeface="Google Sans"/>
              <a:sym typeface="Googl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5"/>
          <p:cNvSpPr txBox="1"/>
          <p:nvPr/>
        </p:nvSpPr>
        <p:spPr>
          <a:xfrm>
            <a:off x="471900" y="847375"/>
            <a:ext cx="7963800" cy="37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Cost function</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Selecting positive and negative samples</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Sampling from joint versus marginalized distributions</a:t>
            </a:r>
            <a:endParaRPr sz="1900">
              <a:solidFill>
                <a:schemeClr val="dk1"/>
              </a:solidFill>
              <a:latin typeface="Google Sans"/>
              <a:ea typeface="Google Sans"/>
              <a:cs typeface="Google Sans"/>
              <a:sym typeface="Google Sans"/>
            </a:endParaRPr>
          </a:p>
          <a:p>
            <a:pPr indent="-336550" lvl="1" marL="914400" rtl="0" algn="l">
              <a:lnSpc>
                <a:spcPct val="115000"/>
              </a:lnSpc>
              <a:spcBef>
                <a:spcPts val="0"/>
              </a:spcBef>
              <a:spcAft>
                <a:spcPts val="0"/>
              </a:spcAft>
              <a:buSzPts val="1700"/>
              <a:buFont typeface="Google Sans"/>
              <a:buChar char="○"/>
            </a:pPr>
            <a:r>
              <a:rPr lang="en" sz="1900">
                <a:latin typeface="Google Sans"/>
                <a:ea typeface="Google Sans"/>
                <a:cs typeface="Google Sans"/>
                <a:sym typeface="Google Sans"/>
              </a:rPr>
              <a:t>Momentum Contrast (MoCo )in Vision[9] and Speech[17]</a:t>
            </a:r>
            <a:endParaRPr sz="1900">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Multiple tasks (views) for a more complete representation</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Examples: Regressive, classification tasks</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rgbClr val="434343"/>
              </a:buClr>
              <a:buSzPts val="1900"/>
              <a:buFont typeface="Google Sans"/>
              <a:buChar char="○"/>
            </a:pPr>
            <a:r>
              <a:rPr lang="en" sz="1900">
                <a:solidFill>
                  <a:schemeClr val="dk1"/>
                </a:solidFill>
                <a:latin typeface="Google Sans"/>
                <a:ea typeface="Google Sans"/>
                <a:cs typeface="Google Sans"/>
                <a:sym typeface="Google Sans"/>
              </a:rPr>
              <a:t>Multi task learning and self-supervision</a:t>
            </a:r>
            <a:endParaRPr sz="1900">
              <a:solidFill>
                <a:schemeClr val="dk1"/>
              </a:solidFill>
              <a:latin typeface="Google Sans"/>
              <a:ea typeface="Google Sans"/>
              <a:cs typeface="Google Sans"/>
              <a:sym typeface="Google Sans"/>
            </a:endParaRPr>
          </a:p>
          <a:p>
            <a:pPr indent="-349250" lvl="2" marL="13716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Task Agnostic Speech Embeddings (PASE, PASE+) [7]</a:t>
            </a:r>
            <a:endParaRPr sz="1900">
              <a:solidFill>
                <a:schemeClr val="dk1"/>
              </a:solidFill>
              <a:latin typeface="Google Sans"/>
              <a:ea typeface="Google Sans"/>
              <a:cs typeface="Google Sans"/>
              <a:sym typeface="Google Sans"/>
            </a:endParaRPr>
          </a:p>
        </p:txBody>
      </p:sp>
      <p:sp>
        <p:nvSpPr>
          <p:cNvPr id="667" name="Google Shape;667;p95"/>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6"/>
          <p:cNvSpPr txBox="1"/>
          <p:nvPr/>
        </p:nvSpPr>
        <p:spPr>
          <a:xfrm>
            <a:off x="471900" y="847375"/>
            <a:ext cx="7963800" cy="40683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Cost function</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rgbClr val="777777"/>
              </a:solidFill>
              <a:latin typeface="Google Sans"/>
              <a:ea typeface="Google Sans"/>
              <a:cs typeface="Google Sans"/>
              <a:sym typeface="Google Sans"/>
            </a:endParaRPr>
          </a:p>
          <a:p>
            <a:pPr indent="-317658" lvl="0" marL="457200" rtl="0" algn="l">
              <a:lnSpc>
                <a:spcPct val="115000"/>
              </a:lnSpc>
              <a:spcBef>
                <a:spcPts val="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Unsupervised Latent Variable Model based data generation [4, 5]</a:t>
            </a:r>
            <a:endParaRPr sz="2550">
              <a:solidFill>
                <a:srgbClr val="434343"/>
              </a:solidFill>
              <a:latin typeface="Google Sans"/>
              <a:ea typeface="Google Sans"/>
              <a:cs typeface="Google Sans"/>
              <a:sym typeface="Google Sans"/>
            </a:endParaRPr>
          </a:p>
          <a:p>
            <a:pPr indent="-317658" lvl="1" marL="914400" rtl="0" algn="l">
              <a:lnSpc>
                <a:spcPct val="115000"/>
              </a:lnSpc>
              <a:spcBef>
                <a:spcPts val="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Clustering latent representations, Unsupervised Unit Discovery</a:t>
            </a:r>
            <a:endParaRPr sz="2550">
              <a:solidFill>
                <a:srgbClr val="434343"/>
              </a:solidFill>
              <a:latin typeface="Google Sans"/>
              <a:ea typeface="Google Sans"/>
              <a:cs typeface="Google Sans"/>
              <a:sym typeface="Google Sans"/>
            </a:endParaRPr>
          </a:p>
          <a:p>
            <a:pPr indent="-317658" lvl="2" marL="1371600" rtl="0" algn="l">
              <a:lnSpc>
                <a:spcPct val="115000"/>
              </a:lnSpc>
              <a:spcBef>
                <a:spcPts val="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Codebook learning, VQVAE </a:t>
            </a:r>
            <a:endParaRPr sz="2550">
              <a:solidFill>
                <a:srgbClr val="434343"/>
              </a:solidFill>
              <a:latin typeface="Google Sans"/>
              <a:ea typeface="Google Sans"/>
              <a:cs typeface="Google Sans"/>
              <a:sym typeface="Google Sans"/>
            </a:endParaRPr>
          </a:p>
          <a:p>
            <a:pPr indent="0" lvl="0" marL="0" rtl="0" algn="l">
              <a:lnSpc>
                <a:spcPct val="115000"/>
              </a:lnSpc>
              <a:spcBef>
                <a:spcPts val="1200"/>
              </a:spcBef>
              <a:spcAft>
                <a:spcPts val="0"/>
              </a:spcAft>
              <a:buNone/>
            </a:pPr>
            <a:r>
              <a:t/>
            </a:r>
            <a:endParaRPr sz="2550">
              <a:solidFill>
                <a:srgbClr val="434343"/>
              </a:solidFill>
              <a:latin typeface="Google Sans"/>
              <a:ea typeface="Google Sans"/>
              <a:cs typeface="Google Sans"/>
              <a:sym typeface="Google Sans"/>
            </a:endParaRPr>
          </a:p>
          <a:p>
            <a:pPr indent="-317658" lvl="0" marL="457200" rtl="0" algn="l">
              <a:lnSpc>
                <a:spcPct val="115000"/>
              </a:lnSpc>
              <a:spcBef>
                <a:spcPts val="120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w</a:t>
            </a:r>
            <a:r>
              <a:rPr lang="en" sz="2550">
                <a:solidFill>
                  <a:srgbClr val="434343"/>
                </a:solidFill>
                <a:latin typeface="Google Sans"/>
                <a:ea typeface="Google Sans"/>
                <a:cs typeface="Google Sans"/>
                <a:sym typeface="Google Sans"/>
              </a:rPr>
              <a:t>av2vec/ wav2vec2 : Combine contrastive loss and discrete representations [10]</a:t>
            </a:r>
            <a:endParaRPr sz="2550">
              <a:solidFill>
                <a:srgbClr val="434343"/>
              </a:solidFill>
              <a:latin typeface="Google Sans"/>
              <a:ea typeface="Google Sans"/>
              <a:cs typeface="Google Sans"/>
              <a:sym typeface="Google Sans"/>
            </a:endParaRPr>
          </a:p>
          <a:p>
            <a:pPr indent="0" lvl="0" marL="457200" rtl="0" algn="l">
              <a:lnSpc>
                <a:spcPct val="115000"/>
              </a:lnSpc>
              <a:spcBef>
                <a:spcPts val="1200"/>
              </a:spcBef>
              <a:spcAft>
                <a:spcPts val="0"/>
              </a:spcAft>
              <a:buNone/>
            </a:pPr>
            <a:r>
              <a:t/>
            </a:r>
            <a:endParaRPr sz="2550">
              <a:solidFill>
                <a:srgbClr val="434343"/>
              </a:solidFill>
              <a:latin typeface="Google Sans"/>
              <a:ea typeface="Google Sans"/>
              <a:cs typeface="Google Sans"/>
              <a:sym typeface="Google Sans"/>
            </a:endParaRPr>
          </a:p>
          <a:p>
            <a:pPr indent="-317658" lvl="0" marL="457200" rtl="0" algn="l">
              <a:lnSpc>
                <a:spcPct val="115000"/>
              </a:lnSpc>
              <a:spcBef>
                <a:spcPts val="120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HuBERT: Iterative learning of discretized representations (k-means clustering)  and representation learning [21]</a:t>
            </a:r>
            <a:endParaRPr sz="2550">
              <a:solidFill>
                <a:srgbClr val="434343"/>
              </a:solidFill>
              <a:latin typeface="Google Sans"/>
              <a:ea typeface="Google Sans"/>
              <a:cs typeface="Google Sans"/>
              <a:sym typeface="Google Sans"/>
            </a:endParaRPr>
          </a:p>
          <a:p>
            <a:pPr indent="0" lvl="0" marL="457200" rtl="0" algn="l">
              <a:lnSpc>
                <a:spcPct val="115000"/>
              </a:lnSpc>
              <a:spcBef>
                <a:spcPts val="1200"/>
              </a:spcBef>
              <a:spcAft>
                <a:spcPts val="0"/>
              </a:spcAft>
              <a:buNone/>
            </a:pPr>
            <a:r>
              <a:t/>
            </a:r>
            <a:endParaRPr sz="2550">
              <a:solidFill>
                <a:srgbClr val="434343"/>
              </a:solidFill>
              <a:latin typeface="Google Sans"/>
              <a:ea typeface="Google Sans"/>
              <a:cs typeface="Google Sans"/>
              <a:sym typeface="Google Sans"/>
            </a:endParaRPr>
          </a:p>
          <a:p>
            <a:pPr indent="-317658" lvl="0" marL="457200" rtl="0" algn="l">
              <a:lnSpc>
                <a:spcPct val="115000"/>
              </a:lnSpc>
              <a:spcBef>
                <a:spcPts val="1200"/>
              </a:spcBef>
              <a:spcAft>
                <a:spcPts val="0"/>
              </a:spcAft>
              <a:buClr>
                <a:srgbClr val="434343"/>
              </a:buClr>
              <a:buSzPct val="100000"/>
              <a:buFont typeface="Google Sans"/>
              <a:buChar char="●"/>
            </a:pPr>
            <a:r>
              <a:rPr lang="en" sz="2550">
                <a:solidFill>
                  <a:srgbClr val="434343"/>
                </a:solidFill>
                <a:latin typeface="Google Sans"/>
                <a:ea typeface="Google Sans"/>
                <a:cs typeface="Google Sans"/>
                <a:sym typeface="Google Sans"/>
              </a:rPr>
              <a:t>W2V-BERT [22]: Combines contrastive loss on continuous signal with masked language modeling (MLM) loss on the discretized representations.</a:t>
            </a:r>
            <a:endParaRPr sz="2550">
              <a:solidFill>
                <a:srgbClr val="434343"/>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900">
              <a:solidFill>
                <a:srgbClr val="434343"/>
              </a:solidFill>
              <a:latin typeface="Google Sans"/>
              <a:ea typeface="Google Sans"/>
              <a:cs typeface="Google Sans"/>
              <a:sym typeface="Google Sans"/>
            </a:endParaRPr>
          </a:p>
        </p:txBody>
      </p:sp>
      <p:sp>
        <p:nvSpPr>
          <p:cNvPr id="673" name="Google Shape;673;p96"/>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97"/>
          <p:cNvSpPr txBox="1"/>
          <p:nvPr/>
        </p:nvSpPr>
        <p:spPr>
          <a:xfrm>
            <a:off x="471900" y="847375"/>
            <a:ext cx="7963800" cy="3781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Adversarial /Augmentation Methods</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SimCLR [3]: input augmentation is coupled with a contrastive consistency loss to allow model to learn without any labels. </a:t>
            </a:r>
            <a:endParaRPr sz="1900">
              <a:solidFill>
                <a:schemeClr val="dk1"/>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Virtual adversarial training(VAT) is a form of model regularization that applies adversarial noise to the model input. </a:t>
            </a:r>
            <a:endParaRPr sz="1900">
              <a:solidFill>
                <a:schemeClr val="dk1"/>
              </a:solidFill>
              <a:latin typeface="Google Sans"/>
              <a:ea typeface="Google Sans"/>
              <a:cs typeface="Google Sans"/>
              <a:sym typeface="Google Sans"/>
            </a:endParaRPr>
          </a:p>
          <a:p>
            <a:pPr indent="0" lvl="0" marL="45720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latin typeface="Google Sans"/>
                <a:ea typeface="Google Sans"/>
                <a:cs typeface="Google Sans"/>
                <a:sym typeface="Google Sans"/>
              </a:rPr>
              <a:t>Masking and Reconstruction</a:t>
            </a:r>
            <a:endParaRPr sz="1900">
              <a:latin typeface="Google Sans"/>
              <a:ea typeface="Google Sans"/>
              <a:cs typeface="Google Sans"/>
              <a:sym typeface="Google Sans"/>
            </a:endParaRPr>
          </a:p>
          <a:p>
            <a:pPr indent="-349250" lvl="1" marL="914400" rtl="0" algn="l">
              <a:lnSpc>
                <a:spcPct val="115000"/>
              </a:lnSpc>
              <a:spcBef>
                <a:spcPts val="0"/>
              </a:spcBef>
              <a:spcAft>
                <a:spcPts val="0"/>
              </a:spcAft>
              <a:buSzPts val="1900"/>
              <a:buFont typeface="Google Sans"/>
              <a:buChar char="○"/>
            </a:pPr>
            <a:r>
              <a:rPr lang="en" sz="1900">
                <a:latin typeface="Google Sans"/>
                <a:ea typeface="Google Sans"/>
                <a:cs typeface="Google Sans"/>
                <a:sym typeface="Google Sans"/>
              </a:rPr>
              <a:t>Augmentation methods (SpecAugment)  to </a:t>
            </a:r>
            <a:r>
              <a:rPr lang="en" sz="1700">
                <a:latin typeface="Google Sans"/>
                <a:ea typeface="Google Sans"/>
                <a:cs typeface="Google Sans"/>
                <a:sym typeface="Google Sans"/>
              </a:rPr>
              <a:t>learn  invariant representations [6]</a:t>
            </a:r>
            <a:endParaRPr sz="1700">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700">
              <a:latin typeface="Google Sans"/>
              <a:ea typeface="Google Sans"/>
              <a:cs typeface="Google Sans"/>
              <a:sym typeface="Google Sans"/>
            </a:endParaRPr>
          </a:p>
        </p:txBody>
      </p:sp>
      <p:sp>
        <p:nvSpPr>
          <p:cNvPr id="679" name="Google Shape;679;p97"/>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98"/>
          <p:cNvSpPr txBox="1"/>
          <p:nvPr/>
        </p:nvSpPr>
        <p:spPr>
          <a:xfrm>
            <a:off x="471900" y="847375"/>
            <a:ext cx="7963800" cy="37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Supervised Fine Tuning</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spcBef>
                <a:spcPts val="0"/>
              </a:spcBef>
              <a:spcAft>
                <a:spcPts val="0"/>
              </a:spcAft>
              <a:buClr>
                <a:srgbClr val="434343"/>
              </a:buClr>
              <a:buSzPts val="1900"/>
              <a:buFont typeface="Google Sans"/>
              <a:buChar char="●"/>
            </a:pPr>
            <a:r>
              <a:rPr lang="en" sz="1900">
                <a:solidFill>
                  <a:schemeClr val="dk1"/>
                </a:solidFill>
                <a:latin typeface="Google Sans"/>
                <a:ea typeface="Google Sans"/>
                <a:cs typeface="Google Sans"/>
                <a:sym typeface="Google Sans"/>
              </a:rPr>
              <a:t>Joint training of encoder and decoders (predictors) as proposed in PASE and PASE+ [7]</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Strategies to freeze different parts of the network during fine tuning on a small amount of labeled data</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Meta Learning: Self supervision and  fine-tuning on few samples [18]</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BERT [8] and its variants used in Natural Language Processing tasks</a:t>
            </a:r>
            <a:endParaRPr sz="1900">
              <a:solidFill>
                <a:schemeClr val="dk1"/>
              </a:solidFill>
              <a:latin typeface="Google Sans"/>
              <a:ea typeface="Google Sans"/>
              <a:cs typeface="Google Sans"/>
              <a:sym typeface="Google Sans"/>
            </a:endParaRPr>
          </a:p>
          <a:p>
            <a:pPr indent="-349250" lvl="0" marL="457200" rtl="0" algn="l">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Foundation Models [23] to capture representations that can be fine-tuned for tasks such as, object recognition, image captioning, information retrieval, etc.</a:t>
            </a:r>
            <a:endParaRPr sz="1900">
              <a:solidFill>
                <a:schemeClr val="dk1"/>
              </a:solidFill>
              <a:latin typeface="Google Sans"/>
              <a:ea typeface="Google Sans"/>
              <a:cs typeface="Google Sans"/>
              <a:sym typeface="Google Sans"/>
            </a:endParaRPr>
          </a:p>
        </p:txBody>
      </p:sp>
      <p:sp>
        <p:nvSpPr>
          <p:cNvPr id="685" name="Google Shape;685;p98"/>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99"/>
          <p:cNvSpPr txBox="1"/>
          <p:nvPr/>
        </p:nvSpPr>
        <p:spPr>
          <a:xfrm>
            <a:off x="471900" y="847375"/>
            <a:ext cx="7963800" cy="37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Architectures and Transferability</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SzPts val="1900"/>
              <a:buFont typeface="Google Sans"/>
              <a:buChar char="●"/>
            </a:pPr>
            <a:r>
              <a:rPr lang="en" sz="1900">
                <a:latin typeface="Google Sans"/>
                <a:ea typeface="Google Sans"/>
                <a:cs typeface="Google Sans"/>
                <a:sym typeface="Google Sans"/>
              </a:rPr>
              <a:t>Encoders: Transformers, VGGs, Conformers, SincNet [19], etc.</a:t>
            </a:r>
            <a:endParaRPr sz="1900">
              <a:latin typeface="Google Sans"/>
              <a:ea typeface="Google Sans"/>
              <a:cs typeface="Google Sans"/>
              <a:sym typeface="Google Sans"/>
            </a:endParaRPr>
          </a:p>
          <a:p>
            <a:pPr indent="-349250" lvl="0" marL="457200" rtl="0" algn="l">
              <a:lnSpc>
                <a:spcPct val="115000"/>
              </a:lnSpc>
              <a:spcBef>
                <a:spcPts val="0"/>
              </a:spcBef>
              <a:spcAft>
                <a:spcPts val="0"/>
              </a:spcAft>
              <a:buSzPts val="1900"/>
              <a:buFont typeface="Google Sans"/>
              <a:buChar char="●"/>
            </a:pPr>
            <a:r>
              <a:rPr lang="en" sz="1900">
                <a:latin typeface="Google Sans"/>
                <a:ea typeface="Google Sans"/>
                <a:cs typeface="Google Sans"/>
                <a:sym typeface="Google Sans"/>
              </a:rPr>
              <a:t>Multilingual representations and bottleneck features from various architectures</a:t>
            </a:r>
            <a:endParaRPr sz="1900">
              <a:latin typeface="Google Sans"/>
              <a:ea typeface="Google Sans"/>
              <a:cs typeface="Google Sans"/>
              <a:sym typeface="Google Sans"/>
            </a:endParaRPr>
          </a:p>
          <a:p>
            <a:pPr indent="-349250" lvl="0" marL="457200" rtl="0" algn="l">
              <a:lnSpc>
                <a:spcPct val="115000"/>
              </a:lnSpc>
              <a:spcBef>
                <a:spcPts val="0"/>
              </a:spcBef>
              <a:spcAft>
                <a:spcPts val="0"/>
              </a:spcAft>
              <a:buClr>
                <a:srgbClr val="434343"/>
              </a:buClr>
              <a:buSzPts val="1900"/>
              <a:buFont typeface="Google Sans"/>
              <a:buChar char="●"/>
            </a:pPr>
            <a:r>
              <a:rPr lang="en" sz="1900">
                <a:solidFill>
                  <a:schemeClr val="dk1"/>
                </a:solidFill>
                <a:latin typeface="Google Sans"/>
                <a:ea typeface="Google Sans"/>
                <a:cs typeface="Google Sans"/>
                <a:sym typeface="Google Sans"/>
              </a:rPr>
              <a:t>Are the losses used in speech and language transferable to vision or robotics  and vice-versa [20] ?</a:t>
            </a:r>
            <a:endParaRPr sz="1900">
              <a:solidFill>
                <a:srgbClr val="434343"/>
              </a:solidFill>
              <a:latin typeface="Google Sans"/>
              <a:ea typeface="Google Sans"/>
              <a:cs typeface="Google Sans"/>
              <a:sym typeface="Google Sans"/>
            </a:endParaRPr>
          </a:p>
          <a:p>
            <a:pPr indent="0" lvl="0" marL="0" rtl="0" algn="l">
              <a:lnSpc>
                <a:spcPct val="115000"/>
              </a:lnSpc>
              <a:spcBef>
                <a:spcPts val="0"/>
              </a:spcBef>
              <a:spcAft>
                <a:spcPts val="1200"/>
              </a:spcAft>
              <a:buNone/>
            </a:pPr>
            <a:r>
              <a:t/>
            </a:r>
            <a:endParaRPr sz="1900">
              <a:solidFill>
                <a:srgbClr val="434343"/>
              </a:solidFill>
              <a:latin typeface="Google Sans"/>
              <a:ea typeface="Google Sans"/>
              <a:cs typeface="Google Sans"/>
              <a:sym typeface="Google Sans"/>
            </a:endParaRPr>
          </a:p>
        </p:txBody>
      </p:sp>
      <p:sp>
        <p:nvSpPr>
          <p:cNvPr id="691" name="Google Shape;691;p99"/>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00"/>
          <p:cNvSpPr txBox="1"/>
          <p:nvPr/>
        </p:nvSpPr>
        <p:spPr>
          <a:xfrm>
            <a:off x="471900" y="847375"/>
            <a:ext cx="7963800" cy="3781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Text Injection</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rgbClr val="434343"/>
              </a:buClr>
              <a:buSzPts val="1900"/>
              <a:buFont typeface="Google Sans"/>
              <a:buChar char="●"/>
            </a:pPr>
            <a:r>
              <a:rPr lang="en" sz="1900">
                <a:latin typeface="Google Sans"/>
                <a:ea typeface="Google Sans"/>
                <a:cs typeface="Google Sans"/>
                <a:sym typeface="Google Sans"/>
              </a:rPr>
              <a:t>Injecting Text In Self-Supervised Speech Pre-Training [24]</a:t>
            </a:r>
            <a:endParaRPr sz="1900">
              <a:latin typeface="Google Sans"/>
              <a:ea typeface="Google Sans"/>
              <a:cs typeface="Google Sans"/>
              <a:sym typeface="Google Sans"/>
            </a:endParaRPr>
          </a:p>
          <a:p>
            <a:pPr indent="-349250" lvl="1" marL="914400" rtl="0" algn="l">
              <a:lnSpc>
                <a:spcPct val="115000"/>
              </a:lnSpc>
              <a:spcBef>
                <a:spcPts val="0"/>
              </a:spcBef>
              <a:spcAft>
                <a:spcPts val="0"/>
              </a:spcAft>
              <a:buClr>
                <a:srgbClr val="434343"/>
              </a:buClr>
              <a:buSzPts val="1900"/>
              <a:buFont typeface="Google Sans"/>
              <a:buChar char="○"/>
            </a:pPr>
            <a:r>
              <a:rPr lang="en" sz="1900">
                <a:latin typeface="Google Sans"/>
                <a:ea typeface="Google Sans"/>
                <a:cs typeface="Google Sans"/>
                <a:sym typeface="Google Sans"/>
              </a:rPr>
              <a:t>Combining supervised and unsupervised loss and TTS</a:t>
            </a:r>
            <a:endParaRPr sz="1900">
              <a:latin typeface="Google Sans"/>
              <a:ea typeface="Google Sans"/>
              <a:cs typeface="Google Sans"/>
              <a:sym typeface="Google Sans"/>
            </a:endParaRPr>
          </a:p>
          <a:p>
            <a:pPr indent="0" lvl="0" marL="914400" rtl="0" algn="l">
              <a:lnSpc>
                <a:spcPct val="115000"/>
              </a:lnSpc>
              <a:spcBef>
                <a:spcPts val="1200"/>
              </a:spcBef>
              <a:spcAft>
                <a:spcPts val="0"/>
              </a:spcAft>
              <a:buNone/>
            </a:pPr>
            <a:r>
              <a:t/>
            </a:r>
            <a:endParaRPr sz="1900">
              <a:latin typeface="Google Sans"/>
              <a:ea typeface="Google Sans"/>
              <a:cs typeface="Google Sans"/>
              <a:sym typeface="Google Sans"/>
            </a:endParaRPr>
          </a:p>
          <a:p>
            <a:pPr indent="-349250" lvl="0" marL="457200" rtl="0" algn="l">
              <a:lnSpc>
                <a:spcPct val="115000"/>
              </a:lnSpc>
              <a:spcBef>
                <a:spcPts val="1200"/>
              </a:spcBef>
              <a:spcAft>
                <a:spcPts val="0"/>
              </a:spcAft>
              <a:buSzPts val="1900"/>
              <a:buFont typeface="Google Sans"/>
              <a:buChar char="●"/>
            </a:pPr>
            <a:r>
              <a:rPr lang="en" sz="1900">
                <a:latin typeface="Google Sans"/>
                <a:ea typeface="Google Sans"/>
                <a:cs typeface="Google Sans"/>
                <a:sym typeface="Google Sans"/>
              </a:rPr>
              <a:t>Joint training of speech and text using text, speech and multimodal encoders[25,26]</a:t>
            </a:r>
            <a:endParaRPr sz="1900">
              <a:latin typeface="Google Sans"/>
              <a:ea typeface="Google Sans"/>
              <a:cs typeface="Google Sans"/>
              <a:sym typeface="Google Sans"/>
            </a:endParaRPr>
          </a:p>
        </p:txBody>
      </p:sp>
      <p:sp>
        <p:nvSpPr>
          <p:cNvPr id="697" name="Google Shape;697;p100"/>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01"/>
          <p:cNvSpPr/>
          <p:nvPr/>
        </p:nvSpPr>
        <p:spPr>
          <a:xfrm>
            <a:off x="918525" y="844475"/>
            <a:ext cx="7530600" cy="3796800"/>
          </a:xfrm>
          <a:prstGeom prst="rect">
            <a:avLst/>
          </a:prstGeom>
          <a:noFill/>
          <a:ln>
            <a:noFill/>
          </a:ln>
        </p:spPr>
        <p:txBody>
          <a:bodyPr anchorCtr="0" anchor="t" bIns="19050" lIns="19050" spcFirstLastPara="1" rIns="19050" wrap="square" tIns="19050">
            <a:noAutofit/>
          </a:bodyPr>
          <a:lstStyle/>
          <a:p>
            <a:pPr indent="0" lvl="0" marL="0" rtl="0" algn="l">
              <a:spcBef>
                <a:spcPts val="1000"/>
              </a:spcBef>
              <a:spcAft>
                <a:spcPts val="0"/>
              </a:spcAft>
              <a:buNone/>
            </a:pPr>
            <a:r>
              <a:rPr i="1" lang="en" sz="2800">
                <a:latin typeface="Google Sans"/>
                <a:ea typeface="Google Sans"/>
                <a:cs typeface="Google Sans"/>
                <a:sym typeface="Google Sans"/>
              </a:rPr>
              <a:t>Learning consistent representations from data</a:t>
            </a:r>
            <a:endParaRPr i="1" sz="2700">
              <a:latin typeface="Google Sans"/>
              <a:ea typeface="Google Sans"/>
              <a:cs typeface="Google Sans"/>
              <a:sym typeface="Google Sans"/>
            </a:endParaRPr>
          </a:p>
          <a:p>
            <a:pPr indent="0" lvl="0" marL="0" rtl="0" algn="l">
              <a:spcBef>
                <a:spcPts val="1000"/>
              </a:spcBef>
              <a:spcAft>
                <a:spcPts val="0"/>
              </a:spcAft>
              <a:buNone/>
            </a:pPr>
            <a:r>
              <a:t/>
            </a:r>
            <a:endParaRPr sz="2500">
              <a:latin typeface="Google Sans"/>
              <a:ea typeface="Google Sans"/>
              <a:cs typeface="Google Sans"/>
              <a:sym typeface="Google Sans"/>
            </a:endParaRPr>
          </a:p>
          <a:p>
            <a:pPr indent="-387350" lvl="0" marL="457200" rtl="0" algn="l">
              <a:spcBef>
                <a:spcPts val="1000"/>
              </a:spcBef>
              <a:spcAft>
                <a:spcPts val="0"/>
              </a:spcAft>
              <a:buSzPts val="2500"/>
              <a:buFont typeface="Google Sans"/>
              <a:buChar char="●"/>
            </a:pPr>
            <a:r>
              <a:rPr lang="en" sz="2500">
                <a:latin typeface="Google Sans"/>
                <a:ea typeface="Google Sans"/>
                <a:cs typeface="Google Sans"/>
                <a:sym typeface="Google Sans"/>
              </a:rPr>
              <a:t>Stochastic Augmentation</a:t>
            </a:r>
            <a:endParaRPr sz="2500">
              <a:latin typeface="Google Sans"/>
              <a:ea typeface="Google Sans"/>
              <a:cs typeface="Google Sans"/>
              <a:sym typeface="Google Sans"/>
            </a:endParaRPr>
          </a:p>
          <a:p>
            <a:pPr indent="-387350" lvl="0" marL="457200" rtl="0" algn="l">
              <a:spcBef>
                <a:spcPts val="1000"/>
              </a:spcBef>
              <a:spcAft>
                <a:spcPts val="0"/>
              </a:spcAft>
              <a:buSzPts val="2500"/>
              <a:buFont typeface="Google Sans"/>
              <a:buChar char="●"/>
            </a:pPr>
            <a:r>
              <a:rPr lang="en" sz="2500">
                <a:latin typeface="Google Sans"/>
                <a:ea typeface="Google Sans"/>
                <a:cs typeface="Google Sans"/>
                <a:sym typeface="Google Sans"/>
              </a:rPr>
              <a:t>Consistency Regularization</a:t>
            </a:r>
            <a:endParaRPr sz="2500">
              <a:latin typeface="Google Sans"/>
              <a:ea typeface="Google Sans"/>
              <a:cs typeface="Google Sans"/>
              <a:sym typeface="Google Sans"/>
            </a:endParaRPr>
          </a:p>
          <a:p>
            <a:pPr indent="-387350" lvl="0" marL="457200" rtl="0" algn="l">
              <a:spcBef>
                <a:spcPts val="1000"/>
              </a:spcBef>
              <a:spcAft>
                <a:spcPts val="0"/>
              </a:spcAft>
              <a:buSzPts val="2500"/>
              <a:buFont typeface="Google Sans"/>
              <a:buChar char="●"/>
            </a:pPr>
            <a:r>
              <a:rPr lang="en" sz="2500">
                <a:latin typeface="Google Sans"/>
                <a:ea typeface="Google Sans"/>
                <a:cs typeface="Google Sans"/>
                <a:sym typeface="Google Sans"/>
              </a:rPr>
              <a:t>Consistent Predictions from synthesized speech</a:t>
            </a:r>
            <a:endParaRPr sz="2500">
              <a:latin typeface="Google Sans"/>
              <a:ea typeface="Google Sans"/>
              <a:cs typeface="Google Sans"/>
              <a:sym typeface="Google Sans"/>
            </a:endParaRPr>
          </a:p>
          <a:p>
            <a:pPr indent="-387350" lvl="0" marL="457200" rtl="0" algn="l">
              <a:spcBef>
                <a:spcPts val="1000"/>
              </a:spcBef>
              <a:spcAft>
                <a:spcPts val="0"/>
              </a:spcAft>
              <a:buSzPts val="2500"/>
              <a:buFont typeface="Google Sans"/>
              <a:buChar char="●"/>
            </a:pPr>
            <a:r>
              <a:rPr lang="en" sz="2500">
                <a:latin typeface="Google Sans"/>
                <a:ea typeface="Google Sans"/>
                <a:cs typeface="Google Sans"/>
                <a:sym typeface="Google Sans"/>
              </a:rPr>
              <a:t>Learning from </a:t>
            </a:r>
            <a:r>
              <a:rPr lang="en" sz="2500">
                <a:latin typeface="Google Sans"/>
                <a:ea typeface="Google Sans"/>
                <a:cs typeface="Google Sans"/>
                <a:sym typeface="Google Sans"/>
              </a:rPr>
              <a:t>unlabeled</a:t>
            </a:r>
            <a:r>
              <a:rPr lang="en" sz="2500">
                <a:latin typeface="Google Sans"/>
                <a:ea typeface="Google Sans"/>
                <a:cs typeface="Google Sans"/>
                <a:sym typeface="Google Sans"/>
              </a:rPr>
              <a:t> text and audio</a:t>
            </a:r>
            <a:endParaRPr sz="2500">
              <a:latin typeface="Google Sans"/>
              <a:ea typeface="Google Sans"/>
              <a:cs typeface="Google Sans"/>
              <a:sym typeface="Google Sans"/>
            </a:endParaRPr>
          </a:p>
          <a:p>
            <a:pPr indent="0" lvl="0" marL="0" rtl="0" algn="l">
              <a:spcBef>
                <a:spcPts val="1000"/>
              </a:spcBef>
              <a:spcAft>
                <a:spcPts val="0"/>
              </a:spcAft>
              <a:buNone/>
            </a:pPr>
            <a:r>
              <a:t/>
            </a:r>
            <a:endParaRPr sz="2500">
              <a:latin typeface="Google Sans"/>
              <a:ea typeface="Google Sans"/>
              <a:cs typeface="Google Sans"/>
              <a:sym typeface="Google Sans"/>
            </a:endParaRPr>
          </a:p>
          <a:p>
            <a:pPr indent="0" lvl="0" marL="0" rtl="0" algn="l">
              <a:spcBef>
                <a:spcPts val="1000"/>
              </a:spcBef>
              <a:spcAft>
                <a:spcPts val="0"/>
              </a:spcAft>
              <a:buNone/>
            </a:pPr>
            <a:r>
              <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2"/>
          <p:cNvSpPr/>
          <p:nvPr/>
        </p:nvSpPr>
        <p:spPr>
          <a:xfrm>
            <a:off x="485175" y="3070017"/>
            <a:ext cx="8310300" cy="903300"/>
          </a:xfrm>
          <a:prstGeom prst="rect">
            <a:avLst/>
          </a:prstGeom>
          <a:noFill/>
          <a:ln>
            <a:noFill/>
          </a:ln>
        </p:spPr>
        <p:txBody>
          <a:bodyPr anchorCtr="0" anchor="t" bIns="19050" lIns="19050" spcFirstLastPara="1" rIns="19050" wrap="square" tIns="19050">
            <a:noAutofit/>
          </a:bodyPr>
          <a:lstStyle/>
          <a:p>
            <a:pPr indent="0" lvl="0" marL="0" rtl="0" algn="l">
              <a:lnSpc>
                <a:spcPct val="115000"/>
              </a:lnSpc>
              <a:spcBef>
                <a:spcPts val="200"/>
              </a:spcBef>
              <a:spcAft>
                <a:spcPts val="0"/>
              </a:spcAft>
              <a:buNone/>
            </a:pPr>
            <a:r>
              <a:rPr lang="en" sz="1500" u="sng">
                <a:solidFill>
                  <a:schemeClr val="hlink"/>
                </a:solidFill>
                <a:highlight>
                  <a:srgbClr val="FFFFFF"/>
                </a:highlight>
                <a:latin typeface="Google Sans"/>
                <a:ea typeface="Google Sans"/>
                <a:cs typeface="Google Sans"/>
                <a:sym typeface="Google Sans"/>
                <a:hlinkClick r:id="rId3"/>
              </a:rPr>
              <a:t>Wang, G., Rosenberg, A., Chen, Z., Zhang, Y., Ramabhadran, B., Moreno, P.J.,  </a:t>
            </a:r>
            <a:r>
              <a:rPr i="1" lang="en" sz="1500" u="sng">
                <a:solidFill>
                  <a:schemeClr val="hlink"/>
                </a:solidFill>
                <a:highlight>
                  <a:srgbClr val="FFFFFF"/>
                </a:highlight>
                <a:latin typeface="Google Sans"/>
                <a:ea typeface="Google Sans"/>
                <a:cs typeface="Google Sans"/>
                <a:sym typeface="Google Sans"/>
                <a:hlinkClick r:id="rId4"/>
              </a:rPr>
              <a:t>SCADA: Stochastic, Consistent and Adversarial Data Augmentation to Improve ASR</a:t>
            </a:r>
            <a:r>
              <a:rPr lang="en" sz="1500" u="sng">
                <a:solidFill>
                  <a:schemeClr val="hlink"/>
                </a:solidFill>
                <a:highlight>
                  <a:srgbClr val="FFFFFF"/>
                </a:highlight>
                <a:latin typeface="Google Sans"/>
                <a:ea typeface="Google Sans"/>
                <a:cs typeface="Google Sans"/>
                <a:sym typeface="Google Sans"/>
                <a:hlinkClick r:id="rId5"/>
              </a:rPr>
              <a:t>. Proc. Interspeech 2020</a:t>
            </a:r>
            <a:endParaRPr sz="15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t/>
            </a:r>
            <a:endParaRPr sz="800">
              <a:solidFill>
                <a:srgbClr val="3C4043"/>
              </a:solidFill>
              <a:latin typeface="Roboto"/>
              <a:ea typeface="Roboto"/>
              <a:cs typeface="Roboto"/>
              <a:sym typeface="Roboto"/>
            </a:endParaRPr>
          </a:p>
        </p:txBody>
      </p:sp>
      <p:sp>
        <p:nvSpPr>
          <p:cNvPr id="708" name="Google Shape;708;p102"/>
          <p:cNvSpPr/>
          <p:nvPr/>
        </p:nvSpPr>
        <p:spPr>
          <a:xfrm>
            <a:off x="441050" y="1712950"/>
            <a:ext cx="8622900" cy="903300"/>
          </a:xfrm>
          <a:prstGeom prst="rect">
            <a:avLst/>
          </a:prstGeom>
          <a:noFill/>
          <a:ln>
            <a:noFill/>
          </a:ln>
        </p:spPr>
        <p:txBody>
          <a:bodyPr anchorCtr="0" anchor="b" bIns="19050" lIns="19050" spcFirstLastPara="1" rIns="19050" wrap="square" tIns="19050">
            <a:noAutofit/>
          </a:bodyPr>
          <a:lstStyle/>
          <a:p>
            <a:pPr indent="0" lvl="0" marL="0" rtl="0" algn="l">
              <a:lnSpc>
                <a:spcPct val="100000"/>
              </a:lnSpc>
              <a:spcBef>
                <a:spcPts val="200"/>
              </a:spcBef>
              <a:spcAft>
                <a:spcPts val="0"/>
              </a:spcAft>
              <a:buNone/>
            </a:pPr>
            <a:r>
              <a:rPr lang="en" sz="3000">
                <a:solidFill>
                  <a:srgbClr val="3C4043"/>
                </a:solidFill>
                <a:latin typeface="Google Sans Medium"/>
                <a:ea typeface="Google Sans Medium"/>
                <a:cs typeface="Google Sans Medium"/>
                <a:sym typeface="Google Sans Medium"/>
              </a:rPr>
              <a:t>SCADA: Stochastic, Consistent and Adversarial Data Augmentation to Improve ASR</a:t>
            </a:r>
            <a:endParaRPr sz="3000">
              <a:solidFill>
                <a:srgbClr val="3C4043"/>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3"/>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Motivation</a:t>
            </a:r>
            <a:endParaRPr b="1"/>
          </a:p>
        </p:txBody>
      </p:sp>
      <p:sp>
        <p:nvSpPr>
          <p:cNvPr id="714" name="Google Shape;714;p103"/>
          <p:cNvSpPr txBox="1"/>
          <p:nvPr>
            <p:ph idx="4294967295" type="body"/>
          </p:nvPr>
        </p:nvSpPr>
        <p:spPr>
          <a:xfrm>
            <a:off x="1120300" y="562400"/>
            <a:ext cx="6797100" cy="39978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b="1" lang="en" sz="2400">
                <a:solidFill>
                  <a:srgbClr val="519BF7"/>
                </a:solidFill>
                <a:latin typeface="Google Sans"/>
                <a:ea typeface="Google Sans"/>
                <a:cs typeface="Google Sans"/>
                <a:sym typeface="Google Sans"/>
              </a:rPr>
              <a:t>Augmentation Methods and Policies</a:t>
            </a:r>
            <a:r>
              <a:rPr b="1" lang="en" sz="2400">
                <a:solidFill>
                  <a:srgbClr val="3C4043"/>
                </a:solidFill>
                <a:latin typeface="Google Sans"/>
                <a:ea typeface="Google Sans"/>
                <a:cs typeface="Google Sans"/>
                <a:sym typeface="Google Sans"/>
              </a:rPr>
              <a:t> in image processing</a:t>
            </a:r>
            <a:endParaRPr b="1" sz="2400">
              <a:solidFill>
                <a:srgbClr val="3C4043"/>
              </a:solidFill>
              <a:latin typeface="Google Sans"/>
              <a:ea typeface="Google Sans"/>
              <a:cs typeface="Google Sans"/>
              <a:sym typeface="Google Sans"/>
            </a:endParaRPr>
          </a:p>
          <a:p>
            <a:pPr indent="0" lvl="0" marL="0" rtl="0" algn="l">
              <a:spcBef>
                <a:spcPts val="0"/>
              </a:spcBef>
              <a:spcAft>
                <a:spcPts val="0"/>
              </a:spcAft>
              <a:buNone/>
            </a:pPr>
            <a:r>
              <a:rPr b="1" lang="en" sz="2400">
                <a:solidFill>
                  <a:srgbClr val="519BF7"/>
                </a:solidFill>
                <a:latin typeface="Google Sans"/>
                <a:ea typeface="Google Sans"/>
                <a:cs typeface="Google Sans"/>
                <a:sym typeface="Google Sans"/>
              </a:rPr>
              <a:t>Consistency Measures</a:t>
            </a:r>
            <a:r>
              <a:rPr b="1" lang="en" sz="2400">
                <a:solidFill>
                  <a:schemeClr val="dk1"/>
                </a:solidFill>
                <a:latin typeface="Google Sans"/>
                <a:ea typeface="Google Sans"/>
                <a:cs typeface="Google Sans"/>
                <a:sym typeface="Google Sans"/>
              </a:rPr>
              <a:t> CoDA, augmentation and self supervised learning</a:t>
            </a:r>
            <a:endParaRPr b="1" sz="2400">
              <a:solidFill>
                <a:srgbClr val="3C4043"/>
              </a:solidFill>
              <a:latin typeface="Google Sans"/>
              <a:ea typeface="Google Sans"/>
              <a:cs typeface="Google Sans"/>
              <a:sym typeface="Google Sans"/>
            </a:endParaRPr>
          </a:p>
          <a:p>
            <a:pPr indent="0" lvl="0" marL="0" rtl="0" algn="l">
              <a:lnSpc>
                <a:spcPct val="100000"/>
              </a:lnSpc>
              <a:spcBef>
                <a:spcPts val="1200"/>
              </a:spcBef>
              <a:spcAft>
                <a:spcPts val="0"/>
              </a:spcAft>
              <a:buNone/>
            </a:pPr>
            <a:r>
              <a:rPr b="1" lang="en" sz="2400">
                <a:solidFill>
                  <a:srgbClr val="519BF7"/>
                </a:solidFill>
                <a:latin typeface="Google Sans"/>
                <a:ea typeface="Google Sans"/>
                <a:cs typeface="Google Sans"/>
                <a:sym typeface="Google Sans"/>
              </a:rPr>
              <a:t>VAT</a:t>
            </a:r>
            <a:r>
              <a:rPr b="1" lang="en" sz="2400">
                <a:solidFill>
                  <a:srgbClr val="3C4043"/>
                </a:solidFill>
                <a:latin typeface="Google Sans"/>
                <a:ea typeface="Google Sans"/>
                <a:cs typeface="Google Sans"/>
                <a:sym typeface="Google Sans"/>
              </a:rPr>
              <a:t> Model regularization for robustness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04"/>
          <p:cNvSpPr txBox="1"/>
          <p:nvPr>
            <p:ph idx="4294967295" type="body"/>
          </p:nvPr>
        </p:nvSpPr>
        <p:spPr>
          <a:xfrm>
            <a:off x="180900" y="216250"/>
            <a:ext cx="8782200" cy="4695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Stochastic</a:t>
            </a:r>
            <a:endParaRPr b="1"/>
          </a:p>
          <a:p>
            <a:pPr indent="0" lvl="0" marL="0" rtl="0" algn="ctr">
              <a:spcBef>
                <a:spcPts val="1200"/>
              </a:spcBef>
              <a:spcAft>
                <a:spcPts val="0"/>
              </a:spcAft>
              <a:buNone/>
            </a:pPr>
            <a:r>
              <a:rPr lang="en"/>
              <a:t>Data Augmentation approaches are selected </a:t>
            </a:r>
            <a:br>
              <a:rPr lang="en"/>
            </a:br>
            <a:r>
              <a:rPr lang="en"/>
              <a:t>at random from a structured inventory</a:t>
            </a:r>
            <a:endParaRPr/>
          </a:p>
          <a:p>
            <a:pPr indent="0" lvl="0" marL="0" rtl="0" algn="ctr">
              <a:spcBef>
                <a:spcPts val="1200"/>
              </a:spcBef>
              <a:spcAft>
                <a:spcPts val="0"/>
              </a:spcAft>
              <a:buNone/>
            </a:pPr>
            <a:r>
              <a:rPr b="1" lang="en"/>
              <a:t>Consistent</a:t>
            </a:r>
            <a:endParaRPr b="1"/>
          </a:p>
          <a:p>
            <a:pPr indent="0" lvl="0" marL="0" rtl="0" algn="ctr">
              <a:spcBef>
                <a:spcPts val="1200"/>
              </a:spcBef>
              <a:spcAft>
                <a:spcPts val="0"/>
              </a:spcAft>
              <a:buNone/>
            </a:pPr>
            <a:r>
              <a:rPr lang="en"/>
              <a:t>Consistency regularization encourages the model </a:t>
            </a:r>
            <a:br>
              <a:rPr lang="en"/>
            </a:br>
            <a:r>
              <a:rPr lang="en"/>
              <a:t>to respond identically to augmented copies</a:t>
            </a:r>
            <a:endParaRPr/>
          </a:p>
          <a:p>
            <a:pPr indent="0" lvl="0" marL="0" rtl="0" algn="ctr">
              <a:spcBef>
                <a:spcPts val="1200"/>
              </a:spcBef>
              <a:spcAft>
                <a:spcPts val="0"/>
              </a:spcAft>
              <a:buNone/>
            </a:pPr>
            <a:r>
              <a:rPr b="1" lang="en"/>
              <a:t>Adversarial</a:t>
            </a:r>
            <a:endParaRPr b="1"/>
          </a:p>
          <a:p>
            <a:pPr indent="0" lvl="0" marL="0" rtl="0" algn="ctr">
              <a:spcBef>
                <a:spcPts val="1200"/>
              </a:spcBef>
              <a:spcAft>
                <a:spcPts val="0"/>
              </a:spcAft>
              <a:buNone/>
            </a:pPr>
            <a:r>
              <a:rPr lang="en"/>
              <a:t>Virtual Adversarial Training (VAT) perturbs data points in the </a:t>
            </a:r>
            <a:br>
              <a:rPr lang="en"/>
            </a:br>
            <a:r>
              <a:rPr lang="en"/>
              <a:t>direction of greatest increase of error</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87"/>
          <p:cNvSpPr txBox="1"/>
          <p:nvPr/>
        </p:nvSpPr>
        <p:spPr>
          <a:xfrm>
            <a:off x="215575" y="1149350"/>
            <a:ext cx="78786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FF"/>
                </a:solidFill>
                <a:latin typeface="Google Sans"/>
                <a:ea typeface="Google Sans"/>
                <a:cs typeface="Google Sans"/>
                <a:sym typeface="Google Sans"/>
              </a:rPr>
              <a:t>Collaborators</a:t>
            </a:r>
            <a:endParaRPr sz="2200">
              <a:solidFill>
                <a:srgbClr val="0000FF"/>
              </a:solidFill>
              <a:latin typeface="Google Sans"/>
              <a:ea typeface="Google Sans"/>
              <a:cs typeface="Google Sans"/>
              <a:sym typeface="Google Sans"/>
            </a:endParaRPr>
          </a:p>
          <a:p>
            <a:pPr indent="0" lvl="0" marL="0" rtl="0" algn="l">
              <a:spcBef>
                <a:spcPts val="1600"/>
              </a:spcBef>
              <a:spcAft>
                <a:spcPts val="0"/>
              </a:spcAft>
              <a:buNone/>
            </a:pPr>
            <a:r>
              <a:t/>
            </a:r>
            <a:endParaRPr sz="2200">
              <a:latin typeface="Google Sans"/>
              <a:ea typeface="Google Sans"/>
              <a:cs typeface="Google Sans"/>
              <a:sym typeface="Google Sans"/>
            </a:endParaRPr>
          </a:p>
          <a:p>
            <a:pPr indent="0" lvl="0" marL="0" rtl="0" algn="l">
              <a:spcBef>
                <a:spcPts val="1600"/>
              </a:spcBef>
              <a:spcAft>
                <a:spcPts val="0"/>
              </a:spcAft>
              <a:buNone/>
            </a:pPr>
            <a:r>
              <a:rPr lang="en" sz="2200">
                <a:latin typeface="Google Sans"/>
                <a:ea typeface="Google Sans"/>
                <a:cs typeface="Google Sans"/>
                <a:sym typeface="Google Sans"/>
              </a:rPr>
              <a:t>Andrew Rosenberg, Zhehuai Chen, </a:t>
            </a:r>
            <a:r>
              <a:rPr lang="en" sz="2200">
                <a:solidFill>
                  <a:schemeClr val="dk1"/>
                </a:solidFill>
                <a:latin typeface="Google Sans"/>
                <a:ea typeface="Google Sans"/>
                <a:cs typeface="Google Sans"/>
                <a:sym typeface="Google Sans"/>
              </a:rPr>
              <a:t>Gary Wang, </a:t>
            </a:r>
            <a:r>
              <a:rPr lang="en" sz="2200">
                <a:latin typeface="Google Sans"/>
                <a:ea typeface="Google Sans"/>
                <a:cs typeface="Google Sans"/>
                <a:sym typeface="Google Sans"/>
              </a:rPr>
              <a:t>Yu Zhang, Heiga Zen, Jesse Emond, Yinghui Huang, Murali Karthick Bhaskar, Pedro Moreno</a:t>
            </a:r>
            <a:endParaRPr sz="2200">
              <a:latin typeface="Google Sans"/>
              <a:ea typeface="Google Sans"/>
              <a:cs typeface="Google Sans"/>
              <a:sym typeface="Google Sans"/>
            </a:endParaRPr>
          </a:p>
          <a:p>
            <a:pPr indent="0" lvl="0" marL="0" rtl="0" algn="l">
              <a:spcBef>
                <a:spcPts val="1600"/>
              </a:spcBef>
              <a:spcAft>
                <a:spcPts val="0"/>
              </a:spcAft>
              <a:buNone/>
            </a:pPr>
            <a:r>
              <a:t/>
            </a:r>
            <a:endParaRPr sz="2200">
              <a:latin typeface="Google Sans"/>
              <a:ea typeface="Google Sans"/>
              <a:cs typeface="Google Sans"/>
              <a:sym typeface="Google Sans"/>
            </a:endParaRPr>
          </a:p>
          <a:p>
            <a:pPr indent="0" lvl="0" marL="0" rtl="0" algn="l">
              <a:spcBef>
                <a:spcPts val="1600"/>
              </a:spcBef>
              <a:spcAft>
                <a:spcPts val="0"/>
              </a:spcAft>
              <a:buNone/>
            </a:pPr>
            <a:r>
              <a:t/>
            </a:r>
            <a:endParaRPr sz="2200">
              <a:latin typeface="Google Sans"/>
              <a:ea typeface="Google Sans"/>
              <a:cs typeface="Google Sans"/>
              <a:sym typeface="Google Sans"/>
            </a:endParaRPr>
          </a:p>
          <a:p>
            <a:pPr indent="0" lvl="0" marL="0" rtl="0" algn="l">
              <a:lnSpc>
                <a:spcPct val="150000"/>
              </a:lnSpc>
              <a:spcBef>
                <a:spcPts val="1600"/>
              </a:spcBef>
              <a:spcAft>
                <a:spcPts val="0"/>
              </a:spcAft>
              <a:buNone/>
            </a:pPr>
            <a:r>
              <a:t/>
            </a:r>
            <a:endParaRPr sz="2200">
              <a:latin typeface="Google Sans"/>
              <a:ea typeface="Google Sans"/>
              <a:cs typeface="Google Sans"/>
              <a:sym typeface="Google Sans"/>
            </a:endParaRPr>
          </a:p>
          <a:p>
            <a:pPr indent="0" lvl="0" marL="0" rtl="0" algn="l">
              <a:spcBef>
                <a:spcPts val="1600"/>
              </a:spcBef>
              <a:spcAft>
                <a:spcPts val="1600"/>
              </a:spcAft>
              <a:buNone/>
            </a:pPr>
            <a:r>
              <a:t/>
            </a:r>
            <a:endParaRPr sz="2200">
              <a:latin typeface="Google Sans"/>
              <a:ea typeface="Google Sans"/>
              <a:cs typeface="Google Sans"/>
              <a:sym typeface="Google Sans"/>
            </a:endParaRPr>
          </a:p>
        </p:txBody>
      </p:sp>
      <p:sp>
        <p:nvSpPr>
          <p:cNvPr id="590" name="Google Shape;590;p87"/>
          <p:cNvSpPr txBox="1"/>
          <p:nvPr/>
        </p:nvSpPr>
        <p:spPr>
          <a:xfrm>
            <a:off x="6096550" y="1199950"/>
            <a:ext cx="27561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200">
              <a:latin typeface="Google Sans"/>
              <a:ea typeface="Google Sans"/>
              <a:cs typeface="Google Sans"/>
              <a:sym typeface="Google Sans"/>
            </a:endParaRPr>
          </a:p>
          <a:p>
            <a:pPr indent="0" lvl="0" marL="0" rtl="0" algn="l">
              <a:lnSpc>
                <a:spcPct val="150000"/>
              </a:lnSpc>
              <a:spcBef>
                <a:spcPts val="1600"/>
              </a:spcBef>
              <a:spcAft>
                <a:spcPts val="1600"/>
              </a:spcAft>
              <a:buNone/>
            </a:pPr>
            <a:r>
              <a:t/>
            </a:r>
            <a:endParaRPr sz="1500">
              <a:latin typeface="Google Sans"/>
              <a:ea typeface="Google Sans"/>
              <a:cs typeface="Google Sans"/>
              <a:sym typeface="Googl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5"/>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Motivation: Augmentation Policies</a:t>
            </a:r>
            <a:endParaRPr b="1"/>
          </a:p>
        </p:txBody>
      </p:sp>
      <p:sp>
        <p:nvSpPr>
          <p:cNvPr id="725" name="Google Shape;725;p105"/>
          <p:cNvSpPr/>
          <p:nvPr/>
        </p:nvSpPr>
        <p:spPr>
          <a:xfrm>
            <a:off x="918525" y="844475"/>
            <a:ext cx="7530600" cy="37968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Clr>
                <a:srgbClr val="3C4043"/>
              </a:buClr>
              <a:buSzPts val="1800"/>
              <a:buFont typeface="Google Sans"/>
              <a:buChar char="●"/>
            </a:pPr>
            <a:r>
              <a:rPr lang="en" sz="1800">
                <a:latin typeface="Google Sans"/>
                <a:ea typeface="Google Sans"/>
                <a:cs typeface="Google Sans"/>
                <a:sym typeface="Google Sans"/>
              </a:rPr>
              <a:t>Augmentation policies search have shown great performance on ImageNet</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b="1" lang="en" sz="1800">
                <a:latin typeface="Google Sans"/>
                <a:ea typeface="Google Sans"/>
                <a:cs typeface="Google Sans"/>
                <a:sym typeface="Google Sans"/>
              </a:rPr>
              <a:t>AutoAugment</a:t>
            </a:r>
            <a:r>
              <a:rPr lang="en" sz="1800">
                <a:latin typeface="Google Sans"/>
                <a:ea typeface="Google Sans"/>
                <a:cs typeface="Google Sans"/>
                <a:sym typeface="Google Sans"/>
              </a:rPr>
              <a:t>: RL controller selects best augmentation policy based on performance on proxy task</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b="1" lang="en" sz="1800">
                <a:latin typeface="Google Sans"/>
                <a:ea typeface="Google Sans"/>
                <a:cs typeface="Google Sans"/>
                <a:sym typeface="Google Sans"/>
              </a:rPr>
              <a:t>Fast AutoAugment:</a:t>
            </a:r>
            <a:r>
              <a:rPr lang="en" sz="1800">
                <a:latin typeface="Google Sans"/>
                <a:ea typeface="Google Sans"/>
                <a:cs typeface="Google Sans"/>
                <a:sym typeface="Google Sans"/>
              </a:rPr>
              <a:t> Replace inner loop RL policy search with more efficient density matching search</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b="1" lang="en" sz="1800">
                <a:latin typeface="Google Sans"/>
                <a:ea typeface="Google Sans"/>
                <a:cs typeface="Google Sans"/>
                <a:sym typeface="Google Sans"/>
              </a:rPr>
              <a:t>RandAugment:</a:t>
            </a:r>
            <a:r>
              <a:rPr lang="en" sz="1800">
                <a:latin typeface="Google Sans"/>
                <a:ea typeface="Google Sans"/>
                <a:cs typeface="Google Sans"/>
                <a:sym typeface="Google Sans"/>
              </a:rPr>
              <a:t> Uniform random sampling of strong and diverse augmentations perform just as well as policies found by more costly searching</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06"/>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Motivation: Consistency Measures</a:t>
            </a:r>
            <a:endParaRPr b="1"/>
          </a:p>
        </p:txBody>
      </p:sp>
      <p:sp>
        <p:nvSpPr>
          <p:cNvPr id="731" name="Google Shape;731;p106"/>
          <p:cNvSpPr/>
          <p:nvPr/>
        </p:nvSpPr>
        <p:spPr>
          <a:xfrm>
            <a:off x="918525" y="844475"/>
            <a:ext cx="7530600" cy="37968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Clr>
                <a:srgbClr val="3C4043"/>
              </a:buClr>
              <a:buSzPts val="1800"/>
              <a:buFont typeface="Google Sans"/>
              <a:buChar char="●"/>
            </a:pPr>
            <a:r>
              <a:rPr lang="en" sz="1800">
                <a:latin typeface="Google Sans"/>
                <a:ea typeface="Google Sans"/>
                <a:cs typeface="Google Sans"/>
                <a:sym typeface="Google Sans"/>
              </a:rPr>
              <a:t>Consistency measures ensure model predictions are consistent under </a:t>
            </a:r>
            <a:r>
              <a:rPr lang="en" sz="1800">
                <a:latin typeface="Google Sans"/>
                <a:ea typeface="Google Sans"/>
                <a:cs typeface="Google Sans"/>
                <a:sym typeface="Google Sans"/>
              </a:rPr>
              <a:t>perturbations/</a:t>
            </a:r>
            <a:r>
              <a:rPr lang="en" sz="1800">
                <a:latin typeface="Google Sans"/>
                <a:ea typeface="Google Sans"/>
                <a:cs typeface="Google Sans"/>
                <a:sym typeface="Google Sans"/>
              </a:rPr>
              <a:t>augmentations</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Recent semi-supervised/ self-supervised learning show importance consistency loss (a.k.a contrastive learning/loss)</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CODA (previous work), shows that consistency measure was crucial in making incorporation of TTS synthesized training work well for ASR performance</a:t>
            </a:r>
            <a:endParaRPr sz="1800">
              <a:latin typeface="Google Sans"/>
              <a:ea typeface="Google Sans"/>
              <a:cs typeface="Google Sans"/>
              <a:sym typeface="Google Sans"/>
            </a:endParaRPr>
          </a:p>
        </p:txBody>
      </p:sp>
      <p:pic>
        <p:nvPicPr>
          <p:cNvPr id="732" name="Google Shape;732;p106"/>
          <p:cNvPicPr preferRelativeResize="0"/>
          <p:nvPr/>
        </p:nvPicPr>
        <p:blipFill rotWithShape="1">
          <a:blip r:embed="rId3">
            <a:alphaModFix/>
          </a:blip>
          <a:srcRect b="0" l="0" r="20185" t="0"/>
          <a:stretch/>
        </p:blipFill>
        <p:spPr>
          <a:xfrm>
            <a:off x="4775525" y="3118750"/>
            <a:ext cx="3807576" cy="202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07"/>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Motivation: Virtual Adversarial Training (VAT)</a:t>
            </a:r>
            <a:endParaRPr b="1"/>
          </a:p>
        </p:txBody>
      </p:sp>
      <p:sp>
        <p:nvSpPr>
          <p:cNvPr id="738" name="Google Shape;738;p107"/>
          <p:cNvSpPr/>
          <p:nvPr/>
        </p:nvSpPr>
        <p:spPr>
          <a:xfrm>
            <a:off x="918525" y="844475"/>
            <a:ext cx="7530600" cy="37968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Clr>
                <a:srgbClr val="3C4043"/>
              </a:buClr>
              <a:buSzPts val="1800"/>
              <a:buFont typeface="Google Sans"/>
              <a:buChar char="●"/>
            </a:pPr>
            <a:r>
              <a:rPr lang="en" sz="1800">
                <a:latin typeface="Google Sans"/>
                <a:ea typeface="Google Sans"/>
                <a:cs typeface="Google Sans"/>
                <a:sym typeface="Google Sans"/>
              </a:rPr>
              <a:t>Model regularization method that applies adversarial </a:t>
            </a:r>
            <a:r>
              <a:rPr lang="en" sz="1800">
                <a:latin typeface="Google Sans"/>
                <a:ea typeface="Google Sans"/>
                <a:cs typeface="Google Sans"/>
                <a:sym typeface="Google Sans"/>
              </a:rPr>
              <a:t>perturbation in model input to achieve local distributional smoothing</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Used extensively in semi-supervised learning work</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Unlike other model regularization methods, VAT works by directly perturbing the model input</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VAT is a 2 step process</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Step 1: adversarial noise generation</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Step 2: Minimize Model prediction KL with original and noised inputs</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08"/>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Consistency Measures</a:t>
            </a:r>
            <a:endParaRPr b="1"/>
          </a:p>
        </p:txBody>
      </p:sp>
      <p:sp>
        <p:nvSpPr>
          <p:cNvPr id="744" name="Google Shape;744;p108"/>
          <p:cNvSpPr/>
          <p:nvPr/>
        </p:nvSpPr>
        <p:spPr>
          <a:xfrm>
            <a:off x="918525" y="844475"/>
            <a:ext cx="7530600" cy="31206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SzPts val="1800"/>
              <a:buFont typeface="Google Sans"/>
              <a:buChar char="●"/>
            </a:pPr>
            <a:r>
              <a:rPr b="1" lang="en" sz="1800">
                <a:latin typeface="Google Sans"/>
                <a:ea typeface="Google Sans"/>
                <a:cs typeface="Google Sans"/>
                <a:sym typeface="Google Sans"/>
              </a:rPr>
              <a:t>Encoder L2 consistency: </a:t>
            </a:r>
            <a:r>
              <a:rPr lang="en" sz="1800">
                <a:latin typeface="Google Sans"/>
                <a:ea typeface="Google Sans"/>
                <a:cs typeface="Google Sans"/>
                <a:sym typeface="Google Sans"/>
              </a:rPr>
              <a:t>Given two augmented version of the same input x1, x2, we obtain the model’s encoder outputs as e1, e2</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Loss term is:</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b="1" lang="en" sz="1800">
                <a:latin typeface="Google Sans"/>
                <a:ea typeface="Google Sans"/>
                <a:cs typeface="Google Sans"/>
                <a:sym typeface="Google Sans"/>
              </a:rPr>
              <a:t>Decoder Consistency:</a:t>
            </a:r>
            <a:r>
              <a:rPr lang="en" sz="1800">
                <a:latin typeface="Google Sans"/>
                <a:ea typeface="Google Sans"/>
                <a:cs typeface="Google Sans"/>
                <a:sym typeface="Google Sans"/>
              </a:rPr>
              <a:t> Given model prediction posterior distributions p1 and p2, we compute the Jensen Shannon Divergence (JSD) measure as:</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pic>
        <p:nvPicPr>
          <p:cNvPr id="745" name="Google Shape;745;p108"/>
          <p:cNvPicPr preferRelativeResize="0"/>
          <p:nvPr/>
        </p:nvPicPr>
        <p:blipFill rotWithShape="1">
          <a:blip r:embed="rId3">
            <a:alphaModFix/>
          </a:blip>
          <a:srcRect b="25387" l="31871" r="49998" t="66253"/>
          <a:stretch/>
        </p:blipFill>
        <p:spPr>
          <a:xfrm>
            <a:off x="3598850" y="1417275"/>
            <a:ext cx="1657875" cy="429952"/>
          </a:xfrm>
          <a:prstGeom prst="rect">
            <a:avLst/>
          </a:prstGeom>
          <a:noFill/>
          <a:ln>
            <a:noFill/>
          </a:ln>
        </p:spPr>
      </p:pic>
      <p:pic>
        <p:nvPicPr>
          <p:cNvPr id="746" name="Google Shape;746;p108"/>
          <p:cNvPicPr preferRelativeResize="0"/>
          <p:nvPr/>
        </p:nvPicPr>
        <p:blipFill rotWithShape="1">
          <a:blip r:embed="rId4">
            <a:alphaModFix/>
          </a:blip>
          <a:srcRect b="20299" l="54933" r="29742" t="75365"/>
          <a:stretch/>
        </p:blipFill>
        <p:spPr>
          <a:xfrm>
            <a:off x="1512800" y="2993725"/>
            <a:ext cx="1401325" cy="222952"/>
          </a:xfrm>
          <a:prstGeom prst="rect">
            <a:avLst/>
          </a:prstGeom>
          <a:noFill/>
          <a:ln>
            <a:noFill/>
          </a:ln>
        </p:spPr>
      </p:pic>
      <p:pic>
        <p:nvPicPr>
          <p:cNvPr id="747" name="Google Shape;747;p108"/>
          <p:cNvPicPr preferRelativeResize="0"/>
          <p:nvPr/>
        </p:nvPicPr>
        <p:blipFill rotWithShape="1">
          <a:blip r:embed="rId5">
            <a:alphaModFix/>
          </a:blip>
          <a:srcRect b="41839" l="30449" r="56489" t="53825"/>
          <a:stretch/>
        </p:blipFill>
        <p:spPr>
          <a:xfrm>
            <a:off x="3232600" y="2993725"/>
            <a:ext cx="1194323" cy="222952"/>
          </a:xfrm>
          <a:prstGeom prst="rect">
            <a:avLst/>
          </a:prstGeom>
          <a:noFill/>
          <a:ln>
            <a:noFill/>
          </a:ln>
        </p:spPr>
      </p:pic>
      <p:pic>
        <p:nvPicPr>
          <p:cNvPr id="748" name="Google Shape;748;p108"/>
          <p:cNvPicPr preferRelativeResize="0"/>
          <p:nvPr/>
        </p:nvPicPr>
        <p:blipFill rotWithShape="1">
          <a:blip r:embed="rId6">
            <a:alphaModFix/>
          </a:blip>
          <a:srcRect b="19105" l="37321" r="22101" t="60770"/>
          <a:stretch/>
        </p:blipFill>
        <p:spPr>
          <a:xfrm>
            <a:off x="1512800" y="3239450"/>
            <a:ext cx="3710323" cy="1035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9"/>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Adv Noise Computation</a:t>
            </a:r>
            <a:endParaRPr/>
          </a:p>
        </p:txBody>
      </p:sp>
      <p:sp>
        <p:nvSpPr>
          <p:cNvPr id="754" name="Google Shape;754;p109"/>
          <p:cNvSpPr/>
          <p:nvPr/>
        </p:nvSpPr>
        <p:spPr>
          <a:xfrm>
            <a:off x="352750" y="2301160"/>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Mel</a:t>
            </a:r>
            <a:endParaRPr sz="2200"/>
          </a:p>
        </p:txBody>
      </p:sp>
      <p:sp>
        <p:nvSpPr>
          <p:cNvPr id="755" name="Google Shape;755;p109"/>
          <p:cNvSpPr/>
          <p:nvPr/>
        </p:nvSpPr>
        <p:spPr>
          <a:xfrm>
            <a:off x="2943950" y="2480175"/>
            <a:ext cx="1530900" cy="9099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ASR</a:t>
            </a:r>
            <a:endParaRPr sz="2400"/>
          </a:p>
        </p:txBody>
      </p:sp>
      <p:sp>
        <p:nvSpPr>
          <p:cNvPr id="756" name="Google Shape;756;p109"/>
          <p:cNvSpPr/>
          <p:nvPr/>
        </p:nvSpPr>
        <p:spPr>
          <a:xfrm>
            <a:off x="5590344" y="2054917"/>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Logits</a:t>
            </a:r>
            <a:endParaRPr sz="2200"/>
          </a:p>
        </p:txBody>
      </p:sp>
      <p:sp>
        <p:nvSpPr>
          <p:cNvPr id="757" name="Google Shape;757;p109"/>
          <p:cNvSpPr/>
          <p:nvPr/>
        </p:nvSpPr>
        <p:spPr>
          <a:xfrm>
            <a:off x="5590344" y="960925"/>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CE Loss</a:t>
            </a:r>
            <a:endParaRPr sz="2000"/>
          </a:p>
        </p:txBody>
      </p:sp>
      <p:sp>
        <p:nvSpPr>
          <p:cNvPr id="758" name="Google Shape;758;p109"/>
          <p:cNvSpPr/>
          <p:nvPr/>
        </p:nvSpPr>
        <p:spPr>
          <a:xfrm>
            <a:off x="352750" y="3313060"/>
            <a:ext cx="1247100" cy="5412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dk1"/>
                </a:solidFill>
              </a:rPr>
              <a:t>Noise</a:t>
            </a:r>
            <a:endParaRPr sz="1800">
              <a:solidFill>
                <a:srgbClr val="FF0000"/>
              </a:solidFill>
            </a:endParaRPr>
          </a:p>
        </p:txBody>
      </p:sp>
      <p:sp>
        <p:nvSpPr>
          <p:cNvPr id="759" name="Google Shape;759;p109"/>
          <p:cNvSpPr/>
          <p:nvPr/>
        </p:nvSpPr>
        <p:spPr>
          <a:xfrm>
            <a:off x="5590350" y="3274726"/>
            <a:ext cx="1247100" cy="6345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Noise Logits</a:t>
            </a:r>
            <a:endParaRPr sz="2000"/>
          </a:p>
        </p:txBody>
      </p:sp>
      <p:sp>
        <p:nvSpPr>
          <p:cNvPr id="760" name="Google Shape;760;p109"/>
          <p:cNvSpPr/>
          <p:nvPr/>
        </p:nvSpPr>
        <p:spPr>
          <a:xfrm>
            <a:off x="7746947" y="2665225"/>
            <a:ext cx="670500" cy="5412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KL</a:t>
            </a:r>
            <a:endParaRPr sz="2200"/>
          </a:p>
        </p:txBody>
      </p:sp>
      <p:sp>
        <p:nvSpPr>
          <p:cNvPr id="761" name="Google Shape;761;p109"/>
          <p:cNvSpPr txBox="1"/>
          <p:nvPr/>
        </p:nvSpPr>
        <p:spPr>
          <a:xfrm>
            <a:off x="766775" y="2820000"/>
            <a:ext cx="3582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762" name="Google Shape;762;p109"/>
          <p:cNvSpPr/>
          <p:nvPr/>
        </p:nvSpPr>
        <p:spPr>
          <a:xfrm>
            <a:off x="1685950" y="2301150"/>
            <a:ext cx="358200" cy="1553100"/>
          </a:xfrm>
          <a:prstGeom prst="rightBrace">
            <a:avLst>
              <a:gd fmla="val 50000" name="adj1"/>
              <a:gd fmla="val 40913"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3" name="Google Shape;763;p109"/>
          <p:cNvCxnSpPr>
            <a:stCxn id="762" idx="1"/>
            <a:endCxn id="755" idx="1"/>
          </p:cNvCxnSpPr>
          <p:nvPr/>
        </p:nvCxnSpPr>
        <p:spPr>
          <a:xfrm flipH="1" rot="10800000">
            <a:off x="2044150" y="2935070"/>
            <a:ext cx="899700" cy="1500"/>
          </a:xfrm>
          <a:prstGeom prst="straightConnector1">
            <a:avLst/>
          </a:prstGeom>
          <a:noFill/>
          <a:ln cap="flat" cmpd="sng" w="19050">
            <a:solidFill>
              <a:srgbClr val="0000FF"/>
            </a:solidFill>
            <a:prstDash val="solid"/>
            <a:round/>
            <a:headEnd len="med" w="med" type="none"/>
            <a:tailEnd len="med" w="med" type="triangle"/>
          </a:ln>
        </p:spPr>
      </p:cxnSp>
      <p:cxnSp>
        <p:nvCxnSpPr>
          <p:cNvPr id="764" name="Google Shape;764;p109"/>
          <p:cNvCxnSpPr>
            <a:stCxn id="755" idx="3"/>
            <a:endCxn id="759" idx="1"/>
          </p:cNvCxnSpPr>
          <p:nvPr/>
        </p:nvCxnSpPr>
        <p:spPr>
          <a:xfrm>
            <a:off x="4474850" y="2935125"/>
            <a:ext cx="1115400" cy="657000"/>
          </a:xfrm>
          <a:prstGeom prst="straightConnector1">
            <a:avLst/>
          </a:prstGeom>
          <a:noFill/>
          <a:ln cap="flat" cmpd="sng" w="19050">
            <a:solidFill>
              <a:srgbClr val="0000FF"/>
            </a:solidFill>
            <a:prstDash val="solid"/>
            <a:round/>
            <a:headEnd len="med" w="med" type="none"/>
            <a:tailEnd len="med" w="med" type="triangle"/>
          </a:ln>
        </p:spPr>
      </p:cxnSp>
      <p:cxnSp>
        <p:nvCxnSpPr>
          <p:cNvPr id="765" name="Google Shape;765;p109"/>
          <p:cNvCxnSpPr>
            <a:stCxn id="759" idx="3"/>
          </p:cNvCxnSpPr>
          <p:nvPr/>
        </p:nvCxnSpPr>
        <p:spPr>
          <a:xfrm flipH="1" rot="10800000">
            <a:off x="6837450" y="3139576"/>
            <a:ext cx="910200" cy="452400"/>
          </a:xfrm>
          <a:prstGeom prst="straightConnector1">
            <a:avLst/>
          </a:prstGeom>
          <a:noFill/>
          <a:ln cap="flat" cmpd="sng" w="19050">
            <a:solidFill>
              <a:srgbClr val="0000FF"/>
            </a:solidFill>
            <a:prstDash val="solid"/>
            <a:round/>
            <a:headEnd len="med" w="med" type="none"/>
            <a:tailEnd len="med" w="med" type="triangle"/>
          </a:ln>
        </p:spPr>
      </p:cxnSp>
      <p:cxnSp>
        <p:nvCxnSpPr>
          <p:cNvPr id="766" name="Google Shape;766;p109"/>
          <p:cNvCxnSpPr>
            <a:stCxn id="754" idx="0"/>
            <a:endCxn id="755" idx="0"/>
          </p:cNvCxnSpPr>
          <p:nvPr/>
        </p:nvCxnSpPr>
        <p:spPr>
          <a:xfrm flipH="1" rot="-5400000">
            <a:off x="2253250" y="1024210"/>
            <a:ext cx="179100" cy="2733000"/>
          </a:xfrm>
          <a:prstGeom prst="bentConnector3">
            <a:avLst>
              <a:gd fmla="val -132956" name="adj1"/>
            </a:avLst>
          </a:prstGeom>
          <a:noFill/>
          <a:ln cap="flat" cmpd="sng" w="9525">
            <a:solidFill>
              <a:srgbClr val="000000"/>
            </a:solidFill>
            <a:prstDash val="solid"/>
            <a:round/>
            <a:headEnd len="med" w="med" type="none"/>
            <a:tailEnd len="med" w="med" type="triangle"/>
          </a:ln>
        </p:spPr>
      </p:cxnSp>
      <p:cxnSp>
        <p:nvCxnSpPr>
          <p:cNvPr id="767" name="Google Shape;767;p109"/>
          <p:cNvCxnSpPr>
            <a:stCxn id="755" idx="3"/>
            <a:endCxn id="756" idx="1"/>
          </p:cNvCxnSpPr>
          <p:nvPr/>
        </p:nvCxnSpPr>
        <p:spPr>
          <a:xfrm flipH="1" rot="10800000">
            <a:off x="4474850" y="2325525"/>
            <a:ext cx="1115400" cy="609600"/>
          </a:xfrm>
          <a:prstGeom prst="straightConnector1">
            <a:avLst/>
          </a:prstGeom>
          <a:noFill/>
          <a:ln cap="flat" cmpd="sng" w="9525">
            <a:solidFill>
              <a:srgbClr val="000000"/>
            </a:solidFill>
            <a:prstDash val="solid"/>
            <a:round/>
            <a:headEnd len="med" w="med" type="none"/>
            <a:tailEnd len="med" w="med" type="triangle"/>
          </a:ln>
        </p:spPr>
      </p:cxnSp>
      <p:cxnSp>
        <p:nvCxnSpPr>
          <p:cNvPr id="768" name="Google Shape;768;p109"/>
          <p:cNvCxnSpPr>
            <a:stCxn id="756" idx="0"/>
            <a:endCxn id="757" idx="2"/>
          </p:cNvCxnSpPr>
          <p:nvPr/>
        </p:nvCxnSpPr>
        <p:spPr>
          <a:xfrm rot="10800000">
            <a:off x="6213894" y="1502017"/>
            <a:ext cx="0" cy="552900"/>
          </a:xfrm>
          <a:prstGeom prst="straightConnector1">
            <a:avLst/>
          </a:prstGeom>
          <a:noFill/>
          <a:ln cap="flat" cmpd="sng" w="9525">
            <a:solidFill>
              <a:srgbClr val="000000"/>
            </a:solidFill>
            <a:prstDash val="solid"/>
            <a:round/>
            <a:headEnd len="med" w="med" type="none"/>
            <a:tailEnd len="med" w="med" type="triangle"/>
          </a:ln>
        </p:spPr>
      </p:cxnSp>
      <p:cxnSp>
        <p:nvCxnSpPr>
          <p:cNvPr id="769" name="Google Shape;769;p109"/>
          <p:cNvCxnSpPr>
            <a:stCxn id="756" idx="3"/>
          </p:cNvCxnSpPr>
          <p:nvPr/>
        </p:nvCxnSpPr>
        <p:spPr>
          <a:xfrm>
            <a:off x="6837444" y="2325517"/>
            <a:ext cx="901800" cy="419400"/>
          </a:xfrm>
          <a:prstGeom prst="straightConnector1">
            <a:avLst/>
          </a:prstGeom>
          <a:noFill/>
          <a:ln cap="flat" cmpd="sng" w="9525">
            <a:solidFill>
              <a:srgbClr val="000000"/>
            </a:solidFill>
            <a:prstDash val="solid"/>
            <a:round/>
            <a:headEnd len="med" w="med" type="none"/>
            <a:tailEnd len="med" w="med" type="triangle"/>
          </a:ln>
        </p:spPr>
      </p:cxnSp>
      <p:cxnSp>
        <p:nvCxnSpPr>
          <p:cNvPr id="770" name="Google Shape;770;p109"/>
          <p:cNvCxnSpPr>
            <a:stCxn id="760" idx="2"/>
            <a:endCxn id="758" idx="2"/>
          </p:cNvCxnSpPr>
          <p:nvPr/>
        </p:nvCxnSpPr>
        <p:spPr>
          <a:xfrm rot="5400000">
            <a:off x="4205447" y="-22625"/>
            <a:ext cx="647700" cy="7105800"/>
          </a:xfrm>
          <a:prstGeom prst="bentConnector3">
            <a:avLst>
              <a:gd fmla="val 169778" name="adj1"/>
            </a:avLst>
          </a:prstGeom>
          <a:noFill/>
          <a:ln cap="flat" cmpd="sng" w="19050">
            <a:solidFill>
              <a:srgbClr val="FF0000"/>
            </a:solidFill>
            <a:prstDash val="solid"/>
            <a:round/>
            <a:headEnd len="med" w="med" type="none"/>
            <a:tailEnd len="med" w="med" type="triangle"/>
          </a:ln>
        </p:spPr>
      </p:cxnSp>
      <p:sp>
        <p:nvSpPr>
          <p:cNvPr id="771" name="Google Shape;771;p109"/>
          <p:cNvSpPr txBox="1"/>
          <p:nvPr/>
        </p:nvSpPr>
        <p:spPr>
          <a:xfrm>
            <a:off x="3359450" y="4034875"/>
            <a:ext cx="1115400" cy="26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A61C00"/>
                </a:solidFill>
              </a:rPr>
              <a:t>gradient</a:t>
            </a:r>
            <a:endParaRPr sz="1600">
              <a:solidFill>
                <a:srgbClr val="A61C00"/>
              </a:solidFill>
            </a:endParaRPr>
          </a:p>
        </p:txBody>
      </p:sp>
      <p:sp>
        <p:nvSpPr>
          <p:cNvPr id="772" name="Google Shape;772;p109"/>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VAT Visualized</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a:t>
            </a:r>
            <a:r>
              <a:rPr lang="en"/>
              <a:t>Adding KL Loss Term</a:t>
            </a:r>
            <a:endParaRPr/>
          </a:p>
        </p:txBody>
      </p:sp>
      <p:sp>
        <p:nvSpPr>
          <p:cNvPr id="778" name="Google Shape;778;p110"/>
          <p:cNvSpPr/>
          <p:nvPr/>
        </p:nvSpPr>
        <p:spPr>
          <a:xfrm>
            <a:off x="352750" y="2301160"/>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Mel</a:t>
            </a:r>
            <a:endParaRPr sz="2200"/>
          </a:p>
        </p:txBody>
      </p:sp>
      <p:sp>
        <p:nvSpPr>
          <p:cNvPr id="779" name="Google Shape;779;p110"/>
          <p:cNvSpPr/>
          <p:nvPr/>
        </p:nvSpPr>
        <p:spPr>
          <a:xfrm>
            <a:off x="2943950" y="2480175"/>
            <a:ext cx="1530900" cy="9099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ASR</a:t>
            </a:r>
            <a:endParaRPr sz="2400"/>
          </a:p>
        </p:txBody>
      </p:sp>
      <p:sp>
        <p:nvSpPr>
          <p:cNvPr id="780" name="Google Shape;780;p110"/>
          <p:cNvSpPr/>
          <p:nvPr/>
        </p:nvSpPr>
        <p:spPr>
          <a:xfrm>
            <a:off x="5590344" y="2054917"/>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Logits</a:t>
            </a:r>
            <a:endParaRPr sz="2200"/>
          </a:p>
        </p:txBody>
      </p:sp>
      <p:sp>
        <p:nvSpPr>
          <p:cNvPr id="781" name="Google Shape;781;p110"/>
          <p:cNvSpPr/>
          <p:nvPr/>
        </p:nvSpPr>
        <p:spPr>
          <a:xfrm>
            <a:off x="5590344" y="960925"/>
            <a:ext cx="1247100" cy="5412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CE Loss</a:t>
            </a:r>
            <a:endParaRPr sz="2000"/>
          </a:p>
        </p:txBody>
      </p:sp>
      <p:sp>
        <p:nvSpPr>
          <p:cNvPr id="782" name="Google Shape;782;p110"/>
          <p:cNvSpPr/>
          <p:nvPr/>
        </p:nvSpPr>
        <p:spPr>
          <a:xfrm>
            <a:off x="352750" y="3313060"/>
            <a:ext cx="1247100" cy="5412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0000"/>
                </a:solidFill>
              </a:rPr>
              <a:t>Adv Noise</a:t>
            </a:r>
            <a:endParaRPr sz="1800">
              <a:solidFill>
                <a:srgbClr val="FF0000"/>
              </a:solidFill>
            </a:endParaRPr>
          </a:p>
        </p:txBody>
      </p:sp>
      <p:sp>
        <p:nvSpPr>
          <p:cNvPr id="783" name="Google Shape;783;p110"/>
          <p:cNvSpPr/>
          <p:nvPr/>
        </p:nvSpPr>
        <p:spPr>
          <a:xfrm>
            <a:off x="5590350" y="3274726"/>
            <a:ext cx="1247100" cy="6345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Noise Logits</a:t>
            </a:r>
            <a:endParaRPr sz="2000"/>
          </a:p>
        </p:txBody>
      </p:sp>
      <p:sp>
        <p:nvSpPr>
          <p:cNvPr id="784" name="Google Shape;784;p110"/>
          <p:cNvSpPr/>
          <p:nvPr/>
        </p:nvSpPr>
        <p:spPr>
          <a:xfrm>
            <a:off x="7746947" y="2665225"/>
            <a:ext cx="670500" cy="5412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KL</a:t>
            </a:r>
            <a:endParaRPr sz="2200"/>
          </a:p>
        </p:txBody>
      </p:sp>
      <p:sp>
        <p:nvSpPr>
          <p:cNvPr id="785" name="Google Shape;785;p110"/>
          <p:cNvSpPr txBox="1"/>
          <p:nvPr/>
        </p:nvSpPr>
        <p:spPr>
          <a:xfrm>
            <a:off x="766775" y="2820000"/>
            <a:ext cx="3582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a:t>
            </a:r>
            <a:endParaRPr sz="2400"/>
          </a:p>
        </p:txBody>
      </p:sp>
      <p:sp>
        <p:nvSpPr>
          <p:cNvPr id="786" name="Google Shape;786;p110"/>
          <p:cNvSpPr/>
          <p:nvPr/>
        </p:nvSpPr>
        <p:spPr>
          <a:xfrm>
            <a:off x="1685950" y="2301150"/>
            <a:ext cx="358200" cy="1553100"/>
          </a:xfrm>
          <a:prstGeom prst="rightBrace">
            <a:avLst>
              <a:gd fmla="val 50000" name="adj1"/>
              <a:gd fmla="val 40913"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7" name="Google Shape;787;p110"/>
          <p:cNvCxnSpPr>
            <a:stCxn id="786" idx="1"/>
            <a:endCxn id="779" idx="1"/>
          </p:cNvCxnSpPr>
          <p:nvPr/>
        </p:nvCxnSpPr>
        <p:spPr>
          <a:xfrm flipH="1" rot="10800000">
            <a:off x="2044150" y="2935070"/>
            <a:ext cx="899700" cy="1500"/>
          </a:xfrm>
          <a:prstGeom prst="straightConnector1">
            <a:avLst/>
          </a:prstGeom>
          <a:noFill/>
          <a:ln cap="flat" cmpd="sng" w="19050">
            <a:solidFill>
              <a:srgbClr val="000000"/>
            </a:solidFill>
            <a:prstDash val="solid"/>
            <a:round/>
            <a:headEnd len="med" w="med" type="none"/>
            <a:tailEnd len="med" w="med" type="triangle"/>
          </a:ln>
        </p:spPr>
      </p:cxnSp>
      <p:cxnSp>
        <p:nvCxnSpPr>
          <p:cNvPr id="788" name="Google Shape;788;p110"/>
          <p:cNvCxnSpPr>
            <a:stCxn id="779" idx="3"/>
            <a:endCxn id="783" idx="1"/>
          </p:cNvCxnSpPr>
          <p:nvPr/>
        </p:nvCxnSpPr>
        <p:spPr>
          <a:xfrm>
            <a:off x="4474850" y="2935125"/>
            <a:ext cx="1115400" cy="657000"/>
          </a:xfrm>
          <a:prstGeom prst="straightConnector1">
            <a:avLst/>
          </a:prstGeom>
          <a:noFill/>
          <a:ln cap="flat" cmpd="sng" w="19050">
            <a:solidFill>
              <a:srgbClr val="000000"/>
            </a:solidFill>
            <a:prstDash val="solid"/>
            <a:round/>
            <a:headEnd len="med" w="med" type="none"/>
            <a:tailEnd len="med" w="med" type="triangle"/>
          </a:ln>
        </p:spPr>
      </p:cxnSp>
      <p:cxnSp>
        <p:nvCxnSpPr>
          <p:cNvPr id="789" name="Google Shape;789;p110"/>
          <p:cNvCxnSpPr>
            <a:stCxn id="783" idx="3"/>
          </p:cNvCxnSpPr>
          <p:nvPr/>
        </p:nvCxnSpPr>
        <p:spPr>
          <a:xfrm flipH="1" rot="10800000">
            <a:off x="6837450" y="3139576"/>
            <a:ext cx="910200" cy="452400"/>
          </a:xfrm>
          <a:prstGeom prst="straightConnector1">
            <a:avLst/>
          </a:prstGeom>
          <a:noFill/>
          <a:ln cap="flat" cmpd="sng" w="19050">
            <a:solidFill>
              <a:srgbClr val="000000"/>
            </a:solidFill>
            <a:prstDash val="solid"/>
            <a:round/>
            <a:headEnd len="med" w="med" type="none"/>
            <a:tailEnd len="med" w="med" type="triangle"/>
          </a:ln>
        </p:spPr>
      </p:cxnSp>
      <p:cxnSp>
        <p:nvCxnSpPr>
          <p:cNvPr id="790" name="Google Shape;790;p110"/>
          <p:cNvCxnSpPr>
            <a:stCxn id="778" idx="0"/>
            <a:endCxn id="779" idx="0"/>
          </p:cNvCxnSpPr>
          <p:nvPr/>
        </p:nvCxnSpPr>
        <p:spPr>
          <a:xfrm flipH="1" rot="-5400000">
            <a:off x="2253250" y="1024210"/>
            <a:ext cx="179100" cy="2733000"/>
          </a:xfrm>
          <a:prstGeom prst="bentConnector3">
            <a:avLst>
              <a:gd fmla="val -132956" name="adj1"/>
            </a:avLst>
          </a:prstGeom>
          <a:noFill/>
          <a:ln cap="flat" cmpd="sng" w="19050">
            <a:solidFill>
              <a:srgbClr val="000000"/>
            </a:solidFill>
            <a:prstDash val="solid"/>
            <a:round/>
            <a:headEnd len="med" w="med" type="none"/>
            <a:tailEnd len="med" w="med" type="triangle"/>
          </a:ln>
        </p:spPr>
      </p:cxnSp>
      <p:cxnSp>
        <p:nvCxnSpPr>
          <p:cNvPr id="791" name="Google Shape;791;p110"/>
          <p:cNvCxnSpPr>
            <a:stCxn id="779" idx="3"/>
            <a:endCxn id="780" idx="1"/>
          </p:cNvCxnSpPr>
          <p:nvPr/>
        </p:nvCxnSpPr>
        <p:spPr>
          <a:xfrm flipH="1" rot="10800000">
            <a:off x="4474850" y="2325525"/>
            <a:ext cx="1115400" cy="609600"/>
          </a:xfrm>
          <a:prstGeom prst="straightConnector1">
            <a:avLst/>
          </a:prstGeom>
          <a:noFill/>
          <a:ln cap="flat" cmpd="sng" w="19050">
            <a:solidFill>
              <a:srgbClr val="000000"/>
            </a:solidFill>
            <a:prstDash val="solid"/>
            <a:round/>
            <a:headEnd len="med" w="med" type="none"/>
            <a:tailEnd len="med" w="med" type="triangle"/>
          </a:ln>
        </p:spPr>
      </p:cxnSp>
      <p:cxnSp>
        <p:nvCxnSpPr>
          <p:cNvPr id="792" name="Google Shape;792;p110"/>
          <p:cNvCxnSpPr>
            <a:stCxn id="780" idx="0"/>
            <a:endCxn id="781" idx="2"/>
          </p:cNvCxnSpPr>
          <p:nvPr/>
        </p:nvCxnSpPr>
        <p:spPr>
          <a:xfrm rot="10800000">
            <a:off x="6213894" y="1502017"/>
            <a:ext cx="0" cy="552900"/>
          </a:xfrm>
          <a:prstGeom prst="straightConnector1">
            <a:avLst/>
          </a:prstGeom>
          <a:noFill/>
          <a:ln cap="flat" cmpd="sng" w="19050">
            <a:solidFill>
              <a:srgbClr val="000000"/>
            </a:solidFill>
            <a:prstDash val="solid"/>
            <a:round/>
            <a:headEnd len="med" w="med" type="none"/>
            <a:tailEnd len="med" w="med" type="triangle"/>
          </a:ln>
        </p:spPr>
      </p:cxnSp>
      <p:cxnSp>
        <p:nvCxnSpPr>
          <p:cNvPr id="793" name="Google Shape;793;p110"/>
          <p:cNvCxnSpPr>
            <a:stCxn id="780" idx="3"/>
          </p:cNvCxnSpPr>
          <p:nvPr/>
        </p:nvCxnSpPr>
        <p:spPr>
          <a:xfrm>
            <a:off x="6837444" y="2325517"/>
            <a:ext cx="901800" cy="419400"/>
          </a:xfrm>
          <a:prstGeom prst="straightConnector1">
            <a:avLst/>
          </a:prstGeom>
          <a:noFill/>
          <a:ln cap="flat" cmpd="sng" w="19050">
            <a:solidFill>
              <a:srgbClr val="000000"/>
            </a:solidFill>
            <a:prstDash val="solid"/>
            <a:round/>
            <a:headEnd len="med" w="med" type="none"/>
            <a:tailEnd len="med" w="med" type="triangle"/>
          </a:ln>
        </p:spPr>
      </p:cxnSp>
      <p:cxnSp>
        <p:nvCxnSpPr>
          <p:cNvPr id="794" name="Google Shape;794;p110"/>
          <p:cNvCxnSpPr>
            <a:stCxn id="784" idx="2"/>
            <a:endCxn id="782" idx="2"/>
          </p:cNvCxnSpPr>
          <p:nvPr/>
        </p:nvCxnSpPr>
        <p:spPr>
          <a:xfrm rot="5400000">
            <a:off x="4205447" y="-22625"/>
            <a:ext cx="647700" cy="7105800"/>
          </a:xfrm>
          <a:prstGeom prst="bentConnector3">
            <a:avLst>
              <a:gd fmla="val 169778" name="adj1"/>
            </a:avLst>
          </a:prstGeom>
          <a:noFill/>
          <a:ln cap="flat" cmpd="sng" w="19050">
            <a:solidFill>
              <a:srgbClr val="FF0000"/>
            </a:solidFill>
            <a:prstDash val="solid"/>
            <a:round/>
            <a:headEnd len="med" w="med" type="none"/>
            <a:tailEnd len="med" w="med" type="triangle"/>
          </a:ln>
        </p:spPr>
      </p:cxnSp>
      <p:sp>
        <p:nvSpPr>
          <p:cNvPr id="795" name="Google Shape;795;p110"/>
          <p:cNvSpPr txBox="1"/>
          <p:nvPr/>
        </p:nvSpPr>
        <p:spPr>
          <a:xfrm>
            <a:off x="3359450" y="4034875"/>
            <a:ext cx="1115400" cy="26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A61C00"/>
                </a:solidFill>
              </a:rPr>
              <a:t>gradient</a:t>
            </a:r>
            <a:endParaRPr sz="1600">
              <a:solidFill>
                <a:srgbClr val="A61C00"/>
              </a:solidFill>
            </a:endParaRPr>
          </a:p>
        </p:txBody>
      </p:sp>
      <p:sp>
        <p:nvSpPr>
          <p:cNvPr id="796" name="Google Shape;796;p110"/>
          <p:cNvSpPr/>
          <p:nvPr/>
        </p:nvSpPr>
        <p:spPr>
          <a:xfrm>
            <a:off x="7354850" y="960925"/>
            <a:ext cx="1454700" cy="5412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Total Loss</a:t>
            </a:r>
            <a:endParaRPr sz="2000"/>
          </a:p>
        </p:txBody>
      </p:sp>
      <p:cxnSp>
        <p:nvCxnSpPr>
          <p:cNvPr id="797" name="Google Shape;797;p110"/>
          <p:cNvCxnSpPr>
            <a:stCxn id="784" idx="0"/>
            <a:endCxn id="796" idx="2"/>
          </p:cNvCxnSpPr>
          <p:nvPr/>
        </p:nvCxnSpPr>
        <p:spPr>
          <a:xfrm rot="10800000">
            <a:off x="8082197" y="1502125"/>
            <a:ext cx="0" cy="1163100"/>
          </a:xfrm>
          <a:prstGeom prst="straightConnector1">
            <a:avLst/>
          </a:prstGeom>
          <a:noFill/>
          <a:ln cap="flat" cmpd="sng" w="19050">
            <a:solidFill>
              <a:srgbClr val="000000"/>
            </a:solidFill>
            <a:prstDash val="solid"/>
            <a:round/>
            <a:headEnd len="med" w="med" type="none"/>
            <a:tailEnd len="med" w="med" type="triangle"/>
          </a:ln>
        </p:spPr>
      </p:cxnSp>
      <p:cxnSp>
        <p:nvCxnSpPr>
          <p:cNvPr id="798" name="Google Shape;798;p110"/>
          <p:cNvCxnSpPr>
            <a:stCxn id="781" idx="3"/>
            <a:endCxn id="796" idx="1"/>
          </p:cNvCxnSpPr>
          <p:nvPr/>
        </p:nvCxnSpPr>
        <p:spPr>
          <a:xfrm>
            <a:off x="6837444" y="1231525"/>
            <a:ext cx="517500" cy="0"/>
          </a:xfrm>
          <a:prstGeom prst="straightConnector1">
            <a:avLst/>
          </a:prstGeom>
          <a:noFill/>
          <a:ln cap="flat" cmpd="sng" w="19050">
            <a:solidFill>
              <a:srgbClr val="000000"/>
            </a:solidFill>
            <a:prstDash val="solid"/>
            <a:round/>
            <a:headEnd len="med" w="med" type="none"/>
            <a:tailEnd len="med" w="med" type="triangle"/>
          </a:ln>
        </p:spPr>
      </p:cxnSp>
      <p:sp>
        <p:nvSpPr>
          <p:cNvPr id="799" name="Google Shape;799;p110"/>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VAT Visualized</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7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11"/>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Key Messages</a:t>
            </a:r>
            <a:endParaRPr b="1"/>
          </a:p>
        </p:txBody>
      </p:sp>
      <p:sp>
        <p:nvSpPr>
          <p:cNvPr id="805" name="Google Shape;805;p111"/>
          <p:cNvSpPr/>
          <p:nvPr/>
        </p:nvSpPr>
        <p:spPr>
          <a:xfrm>
            <a:off x="918525" y="844475"/>
            <a:ext cx="7530600" cy="31206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Data Augmentation policies can be combined with consistency regularization and yield gains for ASR, especially for noisier speech</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For Librispeech task:</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4 % relative gains with consistency measure such as JSD</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12% relative gains with VAT</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15% relative gains combining the two</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Performance of model trained on Librispeech 460 Hrs get close to one trained on 960 Hrs with these techniques</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pic>
        <p:nvPicPr>
          <p:cNvPr id="806" name="Google Shape;806;p111"/>
          <p:cNvPicPr preferRelativeResize="0"/>
          <p:nvPr/>
        </p:nvPicPr>
        <p:blipFill rotWithShape="1">
          <a:blip r:embed="rId3">
            <a:alphaModFix/>
          </a:blip>
          <a:srcRect b="12448" l="45332" r="7328" t="51058"/>
          <a:stretch/>
        </p:blipFill>
        <p:spPr>
          <a:xfrm>
            <a:off x="4818050" y="3616450"/>
            <a:ext cx="3452128" cy="14969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12"/>
          <p:cNvSpPr/>
          <p:nvPr/>
        </p:nvSpPr>
        <p:spPr>
          <a:xfrm>
            <a:off x="485175" y="3070027"/>
            <a:ext cx="8310300" cy="9033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None/>
            </a:pPr>
            <a:r>
              <a:rPr lang="en" sz="1500" u="sng">
                <a:solidFill>
                  <a:schemeClr val="hlink"/>
                </a:solidFill>
                <a:highlight>
                  <a:srgbClr val="FFFFFF"/>
                </a:highlight>
                <a:latin typeface="Google Sans"/>
                <a:ea typeface="Google Sans"/>
                <a:cs typeface="Google Sans"/>
                <a:sym typeface="Google Sans"/>
                <a:hlinkClick r:id="rId3"/>
              </a:rPr>
              <a:t>G. Wang, A. </a:t>
            </a:r>
            <a:r>
              <a:rPr lang="en" sz="1500" u="sng">
                <a:solidFill>
                  <a:schemeClr val="hlink"/>
                </a:solidFill>
                <a:highlight>
                  <a:srgbClr val="FFFFFF"/>
                </a:highlight>
                <a:latin typeface="Google Sans"/>
                <a:ea typeface="Google Sans"/>
                <a:cs typeface="Google Sans"/>
                <a:sym typeface="Google Sans"/>
                <a:hlinkClick r:id="rId4"/>
              </a:rPr>
              <a:t> Rosenberg</a:t>
            </a:r>
            <a:r>
              <a:rPr lang="en" sz="1500" u="sng">
                <a:solidFill>
                  <a:schemeClr val="hlink"/>
                </a:solidFill>
                <a:highlight>
                  <a:srgbClr val="FFFFFF"/>
                </a:highlight>
                <a:latin typeface="Google Sans"/>
                <a:ea typeface="Google Sans"/>
                <a:cs typeface="Google Sans"/>
                <a:sym typeface="Google Sans"/>
                <a:hlinkClick r:id="rId5"/>
              </a:rPr>
              <a:t>, Z. </a:t>
            </a:r>
            <a:r>
              <a:rPr lang="en" sz="1500" u="sng">
                <a:solidFill>
                  <a:schemeClr val="hlink"/>
                </a:solidFill>
                <a:highlight>
                  <a:srgbClr val="FFFFFF"/>
                </a:highlight>
                <a:latin typeface="Google Sans"/>
                <a:ea typeface="Google Sans"/>
                <a:cs typeface="Google Sans"/>
                <a:sym typeface="Google Sans"/>
                <a:hlinkClick r:id="rId6"/>
              </a:rPr>
              <a:t>Chen, Y. Zhang, B. Ramabhadran, Y. Wu,  P. Moreno, </a:t>
            </a:r>
            <a:r>
              <a:rPr lang="en" sz="1500" u="sng">
                <a:solidFill>
                  <a:schemeClr val="hlink"/>
                </a:solidFill>
                <a:highlight>
                  <a:srgbClr val="FFFFFF"/>
                </a:highlight>
                <a:latin typeface="Google Sans"/>
                <a:ea typeface="Google Sans"/>
                <a:cs typeface="Google Sans"/>
                <a:sym typeface="Google Sans"/>
                <a:hlinkClick r:id="rId7"/>
              </a:rPr>
              <a:t>"I</a:t>
            </a:r>
            <a:r>
              <a:rPr i="1" lang="en" sz="1500" u="sng">
                <a:solidFill>
                  <a:schemeClr val="hlink"/>
                </a:solidFill>
                <a:highlight>
                  <a:srgbClr val="FFFFFF"/>
                </a:highlight>
                <a:latin typeface="Google Sans"/>
                <a:ea typeface="Google Sans"/>
                <a:cs typeface="Google Sans"/>
                <a:sym typeface="Google Sans"/>
                <a:hlinkClick r:id="rId8"/>
              </a:rPr>
              <a:t>mproving Speech Recognition Using Consistent Predictions on Synthesized Speech,</a:t>
            </a:r>
            <a:r>
              <a:rPr lang="en" sz="1500" u="sng">
                <a:solidFill>
                  <a:schemeClr val="hlink"/>
                </a:solidFill>
                <a:highlight>
                  <a:srgbClr val="FFFFFF"/>
                </a:highlight>
                <a:latin typeface="Google Sans"/>
                <a:ea typeface="Google Sans"/>
                <a:cs typeface="Google Sans"/>
                <a:sym typeface="Google Sans"/>
                <a:hlinkClick r:id="rId9"/>
              </a:rPr>
              <a:t>" IEEE International Conference on Acoustics, Speech and Signal Processing (ICASSP), Barcelona, Spain, 2020.</a:t>
            </a:r>
            <a:endParaRPr i="1" sz="1500">
              <a:solidFill>
                <a:srgbClr val="212529"/>
              </a:solidFill>
              <a:highlight>
                <a:srgbClr val="FFFFFF"/>
              </a:highlight>
              <a:latin typeface="Google Sans"/>
              <a:ea typeface="Google Sans"/>
              <a:cs typeface="Google Sans"/>
              <a:sym typeface="Google Sans"/>
            </a:endParaRPr>
          </a:p>
          <a:p>
            <a:pPr indent="0" lvl="0" marL="0" rtl="0" algn="l">
              <a:lnSpc>
                <a:spcPct val="115000"/>
              </a:lnSpc>
              <a:spcBef>
                <a:spcPts val="200"/>
              </a:spcBef>
              <a:spcAft>
                <a:spcPts val="0"/>
              </a:spcAft>
              <a:buNone/>
            </a:pPr>
            <a:r>
              <a:t/>
            </a:r>
            <a:endParaRPr sz="1800">
              <a:solidFill>
                <a:srgbClr val="3C4043"/>
              </a:solidFill>
              <a:latin typeface="Google Sans"/>
              <a:ea typeface="Google Sans"/>
              <a:cs typeface="Google Sans"/>
              <a:sym typeface="Google Sans"/>
            </a:endParaRPr>
          </a:p>
          <a:p>
            <a:pPr indent="0" lvl="0" marL="0" rtl="0" algn="l">
              <a:lnSpc>
                <a:spcPct val="115000"/>
              </a:lnSpc>
              <a:spcBef>
                <a:spcPts val="200"/>
              </a:spcBef>
              <a:spcAft>
                <a:spcPts val="0"/>
              </a:spcAft>
              <a:buNone/>
            </a:pPr>
            <a:r>
              <a:t/>
            </a:r>
            <a:endParaRPr sz="800">
              <a:solidFill>
                <a:srgbClr val="3C4043"/>
              </a:solidFill>
              <a:latin typeface="Roboto"/>
              <a:ea typeface="Roboto"/>
              <a:cs typeface="Roboto"/>
              <a:sym typeface="Roboto"/>
            </a:endParaRPr>
          </a:p>
        </p:txBody>
      </p:sp>
      <p:sp>
        <p:nvSpPr>
          <p:cNvPr id="812" name="Google Shape;812;p112"/>
          <p:cNvSpPr/>
          <p:nvPr/>
        </p:nvSpPr>
        <p:spPr>
          <a:xfrm>
            <a:off x="441050" y="1712950"/>
            <a:ext cx="8622900" cy="903300"/>
          </a:xfrm>
          <a:prstGeom prst="rect">
            <a:avLst/>
          </a:prstGeom>
          <a:noFill/>
          <a:ln>
            <a:noFill/>
          </a:ln>
        </p:spPr>
        <p:txBody>
          <a:bodyPr anchorCtr="0" anchor="b" bIns="19050" lIns="19050" spcFirstLastPara="1" rIns="19050" wrap="square" tIns="19050">
            <a:noAutofit/>
          </a:bodyPr>
          <a:lstStyle/>
          <a:p>
            <a:pPr indent="0" lvl="0" marL="0" rtl="0" algn="l">
              <a:lnSpc>
                <a:spcPct val="100000"/>
              </a:lnSpc>
              <a:spcBef>
                <a:spcPts val="200"/>
              </a:spcBef>
              <a:spcAft>
                <a:spcPts val="0"/>
              </a:spcAft>
              <a:buNone/>
            </a:pPr>
            <a:r>
              <a:rPr lang="en" sz="3000">
                <a:solidFill>
                  <a:srgbClr val="3C4043"/>
                </a:solidFill>
                <a:latin typeface="Google Sans Medium"/>
                <a:ea typeface="Google Sans Medium"/>
                <a:cs typeface="Google Sans Medium"/>
                <a:sym typeface="Google Sans Medium"/>
              </a:rPr>
              <a:t>Improving Speech Recognition Using </a:t>
            </a:r>
            <a:br>
              <a:rPr lang="en" sz="3000">
                <a:solidFill>
                  <a:srgbClr val="3C4043"/>
                </a:solidFill>
                <a:latin typeface="Google Sans Medium"/>
                <a:ea typeface="Google Sans Medium"/>
                <a:cs typeface="Google Sans Medium"/>
                <a:sym typeface="Google Sans Medium"/>
              </a:rPr>
            </a:br>
            <a:r>
              <a:rPr lang="en" sz="3000">
                <a:solidFill>
                  <a:srgbClr val="3C4043"/>
                </a:solidFill>
                <a:latin typeface="Google Sans Medium"/>
                <a:ea typeface="Google Sans Medium"/>
                <a:cs typeface="Google Sans Medium"/>
                <a:sym typeface="Google Sans Medium"/>
              </a:rPr>
              <a:t>Consistent Predictions on Synthesized Speech</a:t>
            </a:r>
            <a:endParaRPr sz="3000">
              <a:solidFill>
                <a:srgbClr val="3C4043"/>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13"/>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Google Sans"/>
                <a:ea typeface="Google Sans"/>
                <a:cs typeface="Google Sans"/>
                <a:sym typeface="Google Sans"/>
              </a:rPr>
              <a:t>Because</a:t>
            </a:r>
            <a:endParaRPr>
              <a:latin typeface="Google Sans"/>
              <a:ea typeface="Google Sans"/>
              <a:cs typeface="Google Sans"/>
              <a:sym typeface="Google Sans"/>
            </a:endParaRPr>
          </a:p>
        </p:txBody>
      </p:sp>
      <p:sp>
        <p:nvSpPr>
          <p:cNvPr id="818" name="Google Shape;818;p113"/>
          <p:cNvSpPr txBox="1"/>
          <p:nvPr>
            <p:ph idx="4294967295" type="body"/>
          </p:nvPr>
        </p:nvSpPr>
        <p:spPr>
          <a:xfrm>
            <a:off x="1120300" y="562400"/>
            <a:ext cx="6797100" cy="39978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b="1" lang="en" sz="2800">
                <a:solidFill>
                  <a:srgbClr val="519BF7"/>
                </a:solidFill>
                <a:latin typeface="Google Sans"/>
                <a:ea typeface="Google Sans"/>
                <a:cs typeface="Google Sans"/>
                <a:sym typeface="Google Sans"/>
              </a:rPr>
              <a:t>TTS Quality</a:t>
            </a:r>
            <a:r>
              <a:rPr b="1" lang="en" sz="2800">
                <a:solidFill>
                  <a:srgbClr val="3C4043"/>
                </a:solidFill>
                <a:latin typeface="Google Sans"/>
                <a:ea typeface="Google Sans"/>
                <a:cs typeface="Google Sans"/>
                <a:sym typeface="Google Sans"/>
              </a:rPr>
              <a:t> is indistinguishable from Human Speech </a:t>
            </a:r>
            <a:br>
              <a:rPr b="1" lang="en" sz="2800">
                <a:solidFill>
                  <a:srgbClr val="3C4043"/>
                </a:solidFill>
                <a:latin typeface="Google Sans"/>
                <a:ea typeface="Google Sans"/>
                <a:cs typeface="Google Sans"/>
                <a:sym typeface="Google Sans"/>
              </a:rPr>
            </a:br>
            <a:r>
              <a:rPr i="1" lang="en" sz="2800">
                <a:solidFill>
                  <a:srgbClr val="3C4043"/>
                </a:solidFill>
                <a:latin typeface="Google Sans"/>
                <a:ea typeface="Google Sans"/>
                <a:cs typeface="Google Sans"/>
                <a:sym typeface="Google Sans"/>
              </a:rPr>
              <a:t>(in some contexts)</a:t>
            </a:r>
            <a:endParaRPr i="1" sz="2800">
              <a:solidFill>
                <a:srgbClr val="3C4043"/>
              </a:solidFill>
              <a:latin typeface="Google Sans"/>
              <a:ea typeface="Google Sans"/>
              <a:cs typeface="Google Sans"/>
              <a:sym typeface="Google Sans"/>
            </a:endParaRPr>
          </a:p>
          <a:p>
            <a:pPr indent="0" lvl="0" marL="0" rtl="0" algn="ctr">
              <a:lnSpc>
                <a:spcPct val="100000"/>
              </a:lnSpc>
              <a:spcBef>
                <a:spcPts val="0"/>
              </a:spcBef>
              <a:spcAft>
                <a:spcPts val="0"/>
              </a:spcAft>
              <a:buNone/>
            </a:pPr>
            <a:r>
              <a:t/>
            </a:r>
            <a:endParaRPr sz="2800">
              <a:solidFill>
                <a:srgbClr val="3C4043"/>
              </a:solidFill>
              <a:latin typeface="Google Sans"/>
              <a:ea typeface="Google Sans"/>
              <a:cs typeface="Google Sans"/>
              <a:sym typeface="Google Sans"/>
            </a:endParaRPr>
          </a:p>
          <a:p>
            <a:pPr indent="0" lvl="0" marL="0" rtl="0" algn="ctr">
              <a:lnSpc>
                <a:spcPct val="100000"/>
              </a:lnSpc>
              <a:spcBef>
                <a:spcPts val="0"/>
              </a:spcBef>
              <a:spcAft>
                <a:spcPts val="0"/>
              </a:spcAft>
              <a:buNone/>
            </a:pPr>
            <a:r>
              <a:rPr b="1" lang="en" sz="2800">
                <a:solidFill>
                  <a:srgbClr val="519BF7"/>
                </a:solidFill>
                <a:latin typeface="Google Sans"/>
                <a:ea typeface="Google Sans"/>
                <a:cs typeface="Google Sans"/>
                <a:sym typeface="Google Sans"/>
              </a:rPr>
              <a:t>ASR Quality</a:t>
            </a:r>
            <a:r>
              <a:rPr b="1" lang="en" sz="2800">
                <a:solidFill>
                  <a:srgbClr val="3C4043"/>
                </a:solidFill>
                <a:latin typeface="Google Sans"/>
                <a:ea typeface="Google Sans"/>
                <a:cs typeface="Google Sans"/>
                <a:sym typeface="Google Sans"/>
              </a:rPr>
              <a:t> is </a:t>
            </a:r>
            <a:r>
              <a:rPr i="1" lang="en" sz="2800">
                <a:solidFill>
                  <a:srgbClr val="3C4043"/>
                </a:solidFill>
                <a:latin typeface="Google Sans"/>
                <a:ea typeface="Google Sans"/>
                <a:cs typeface="Google Sans"/>
                <a:sym typeface="Google Sans"/>
              </a:rPr>
              <a:t>(most)</a:t>
            </a:r>
            <a:r>
              <a:rPr b="1" lang="en" sz="2800">
                <a:solidFill>
                  <a:srgbClr val="3C4043"/>
                </a:solidFill>
                <a:latin typeface="Google Sans"/>
                <a:ea typeface="Google Sans"/>
                <a:cs typeface="Google Sans"/>
                <a:sym typeface="Google Sans"/>
              </a:rPr>
              <a:t> significantly improved by including </a:t>
            </a:r>
            <a:br>
              <a:rPr b="1" lang="en" sz="2800">
                <a:solidFill>
                  <a:srgbClr val="3C4043"/>
                </a:solidFill>
                <a:latin typeface="Google Sans"/>
                <a:ea typeface="Google Sans"/>
                <a:cs typeface="Google Sans"/>
                <a:sym typeface="Google Sans"/>
              </a:rPr>
            </a:br>
            <a:r>
              <a:rPr b="1" lang="en" sz="2800">
                <a:solidFill>
                  <a:srgbClr val="3C4043"/>
                </a:solidFill>
                <a:latin typeface="Google Sans"/>
                <a:ea typeface="Google Sans"/>
                <a:cs typeface="Google Sans"/>
                <a:sym typeface="Google Sans"/>
              </a:rPr>
              <a:t>more training data</a:t>
            </a:r>
            <a:endParaRPr sz="2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14"/>
          <p:cNvSpPr txBox="1"/>
          <p:nvPr/>
        </p:nvSpPr>
        <p:spPr>
          <a:xfrm>
            <a:off x="344900" y="262225"/>
            <a:ext cx="80271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But it’s not that easy...</a:t>
            </a:r>
            <a:endParaRPr sz="2400">
              <a:solidFill>
                <a:schemeClr val="dk1"/>
              </a:solidFill>
              <a:latin typeface="Google Sans"/>
              <a:ea typeface="Google Sans"/>
              <a:cs typeface="Google Sans"/>
              <a:sym typeface="Google Sans"/>
            </a:endParaRPr>
          </a:p>
        </p:txBody>
      </p:sp>
      <p:sp>
        <p:nvSpPr>
          <p:cNvPr id="824" name="Google Shape;824;p114"/>
          <p:cNvSpPr/>
          <p:nvPr/>
        </p:nvSpPr>
        <p:spPr>
          <a:xfrm>
            <a:off x="918525" y="1225475"/>
            <a:ext cx="7530600" cy="34710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While having very high quality TTS is </a:t>
            </a:r>
            <a:r>
              <a:rPr b="1" lang="en" sz="1800">
                <a:latin typeface="Google Sans"/>
                <a:ea typeface="Google Sans"/>
                <a:cs typeface="Google Sans"/>
                <a:sym typeface="Google Sans"/>
              </a:rPr>
              <a:t>not identical</a:t>
            </a:r>
            <a:r>
              <a:rPr lang="en" sz="1800">
                <a:latin typeface="Google Sans"/>
                <a:ea typeface="Google Sans"/>
                <a:cs typeface="Google Sans"/>
                <a:sym typeface="Google Sans"/>
              </a:rPr>
              <a:t> to Human Speech</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Synthesized speech exhibits </a:t>
            </a:r>
            <a:r>
              <a:rPr b="1" lang="en" sz="1800">
                <a:latin typeface="Google Sans"/>
                <a:ea typeface="Google Sans"/>
                <a:cs typeface="Google Sans"/>
                <a:sym typeface="Google Sans"/>
              </a:rPr>
              <a:t>much less variation</a:t>
            </a:r>
            <a:r>
              <a:rPr lang="en" sz="1800">
                <a:latin typeface="Google Sans"/>
                <a:ea typeface="Google Sans"/>
                <a:cs typeface="Google Sans"/>
                <a:sym typeface="Google Sans"/>
              </a:rPr>
              <a:t> than real speech </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Speaker Diversity</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Noise Diversity</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Pronunciation Diversity</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Acoustic Channel Diversity</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Synthesized speech contains</a:t>
            </a:r>
            <a:r>
              <a:rPr b="1" lang="en" sz="1800">
                <a:latin typeface="Google Sans"/>
                <a:ea typeface="Google Sans"/>
                <a:cs typeface="Google Sans"/>
                <a:sym typeface="Google Sans"/>
              </a:rPr>
              <a:t> minimal speech disfluencies.</a:t>
            </a:r>
            <a:endParaRPr b="1"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Selection of what text to synthesize (Lexical Diversity) remains an open question</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8"/>
          <p:cNvSpPr txBox="1"/>
          <p:nvPr>
            <p:ph idx="4294967295" type="body"/>
          </p:nvPr>
        </p:nvSpPr>
        <p:spPr>
          <a:xfrm>
            <a:off x="510700" y="562400"/>
            <a:ext cx="7953000" cy="39978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Statistical models require labeled data</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Vast amounts of unlabeled data</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and</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Relatively uncommon </a:t>
            </a:r>
            <a:r>
              <a:rPr lang="en" sz="2400">
                <a:solidFill>
                  <a:srgbClr val="000000"/>
                </a:solidFill>
                <a:latin typeface="Google Sans"/>
                <a:ea typeface="Google Sans"/>
                <a:cs typeface="Google Sans"/>
                <a:sym typeface="Google Sans"/>
              </a:rPr>
              <a:t>languages</a:t>
            </a:r>
            <a:r>
              <a:rPr lang="en" sz="2400">
                <a:solidFill>
                  <a:srgbClr val="000000"/>
                </a:solidFill>
                <a:latin typeface="Google Sans"/>
                <a:ea typeface="Google Sans"/>
                <a:cs typeface="Google Sans"/>
                <a:sym typeface="Google Sans"/>
              </a:rPr>
              <a:t> have less data in general</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What are the approaches/techniques that lend themselves to learning from these scenarios?</a:t>
            </a:r>
            <a:endParaRPr sz="2400">
              <a:solidFill>
                <a:srgbClr val="000000"/>
              </a:solidFill>
              <a:latin typeface="Google Sans"/>
              <a:ea typeface="Google Sans"/>
              <a:cs typeface="Google Sans"/>
              <a:sym typeface="Google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15"/>
          <p:cNvSpPr txBox="1"/>
          <p:nvPr/>
        </p:nvSpPr>
        <p:spPr>
          <a:xfrm>
            <a:off x="344900" y="186025"/>
            <a:ext cx="80271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Unsupervised Data Augmentation (UDA)</a:t>
            </a:r>
            <a:endParaRPr sz="2400">
              <a:solidFill>
                <a:schemeClr val="dk1"/>
              </a:solidFill>
              <a:latin typeface="Google Sans"/>
              <a:ea typeface="Google Sans"/>
              <a:cs typeface="Google Sans"/>
              <a:sym typeface="Google Sans"/>
            </a:endParaRPr>
          </a:p>
        </p:txBody>
      </p:sp>
      <p:pic>
        <p:nvPicPr>
          <p:cNvPr id="830" name="Google Shape;830;p115"/>
          <p:cNvPicPr preferRelativeResize="0"/>
          <p:nvPr/>
        </p:nvPicPr>
        <p:blipFill rotWithShape="1">
          <a:blip r:embed="rId3">
            <a:alphaModFix/>
          </a:blip>
          <a:srcRect b="0" l="0" r="20185" t="0"/>
          <a:stretch/>
        </p:blipFill>
        <p:spPr>
          <a:xfrm>
            <a:off x="106075" y="629275"/>
            <a:ext cx="5941926" cy="3159725"/>
          </a:xfrm>
          <a:prstGeom prst="rect">
            <a:avLst/>
          </a:prstGeom>
          <a:noFill/>
          <a:ln>
            <a:noFill/>
          </a:ln>
        </p:spPr>
      </p:pic>
      <p:sp>
        <p:nvSpPr>
          <p:cNvPr id="831" name="Google Shape;831;p115"/>
          <p:cNvSpPr/>
          <p:nvPr/>
        </p:nvSpPr>
        <p:spPr>
          <a:xfrm>
            <a:off x="6456600" y="1543675"/>
            <a:ext cx="2533200" cy="14301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None/>
            </a:pPr>
            <a:r>
              <a:rPr lang="en" sz="1800">
                <a:solidFill>
                  <a:srgbClr val="666666"/>
                </a:solidFill>
                <a:latin typeface="Google Sans"/>
                <a:ea typeface="Google Sans"/>
                <a:cs typeface="Google Sans"/>
                <a:sym typeface="Google Sans"/>
              </a:rPr>
              <a:t>[</a:t>
            </a:r>
            <a:r>
              <a:rPr i="1" lang="en" sz="1800">
                <a:solidFill>
                  <a:srgbClr val="666666"/>
                </a:solidFill>
                <a:latin typeface="Google Sans"/>
                <a:ea typeface="Google Sans"/>
                <a:cs typeface="Google Sans"/>
                <a:sym typeface="Google Sans"/>
              </a:rPr>
              <a:t>Unsupervised Data Augmentation for Consistency Training</a:t>
            </a:r>
            <a:br>
              <a:rPr lang="en" sz="1800">
                <a:solidFill>
                  <a:srgbClr val="666666"/>
                </a:solidFill>
                <a:latin typeface="Google Sans"/>
                <a:ea typeface="Google Sans"/>
                <a:cs typeface="Google Sans"/>
                <a:sym typeface="Google Sans"/>
              </a:rPr>
            </a:br>
            <a:r>
              <a:rPr lang="en" sz="1800">
                <a:solidFill>
                  <a:srgbClr val="666666"/>
                </a:solidFill>
                <a:latin typeface="Google Sans"/>
                <a:ea typeface="Google Sans"/>
                <a:cs typeface="Google Sans"/>
                <a:sym typeface="Google Sans"/>
              </a:rPr>
              <a:t>Xie et al. 2019]</a:t>
            </a:r>
            <a:endParaRPr sz="1800">
              <a:solidFill>
                <a:srgbClr val="666666"/>
              </a:solidFill>
              <a:latin typeface="Google Sans"/>
              <a:ea typeface="Google Sans"/>
              <a:cs typeface="Google Sans"/>
              <a:sym typeface="Google Sans"/>
            </a:endParaRPr>
          </a:p>
        </p:txBody>
      </p:sp>
      <p:pic>
        <p:nvPicPr>
          <p:cNvPr id="832" name="Google Shape;832;p115"/>
          <p:cNvPicPr preferRelativeResize="0"/>
          <p:nvPr/>
        </p:nvPicPr>
        <p:blipFill>
          <a:blip r:embed="rId4">
            <a:alphaModFix/>
          </a:blip>
          <a:stretch>
            <a:fillRect/>
          </a:stretch>
        </p:blipFill>
        <p:spPr>
          <a:xfrm>
            <a:off x="106075" y="4319187"/>
            <a:ext cx="9143999" cy="578277"/>
          </a:xfrm>
          <a:prstGeom prst="rect">
            <a:avLst/>
          </a:prstGeom>
          <a:noFill/>
          <a:ln>
            <a:noFill/>
          </a:ln>
        </p:spPr>
      </p:pic>
      <p:sp>
        <p:nvSpPr>
          <p:cNvPr id="833" name="Google Shape;833;p115"/>
          <p:cNvSpPr txBox="1"/>
          <p:nvPr/>
        </p:nvSpPr>
        <p:spPr>
          <a:xfrm>
            <a:off x="109325" y="399945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Training Objective</a:t>
            </a:r>
            <a:endParaRPr sz="1800">
              <a:latin typeface="Google Sans"/>
              <a:ea typeface="Google Sans"/>
              <a:cs typeface="Google Sans"/>
              <a:sym typeface="Google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16"/>
          <p:cNvSpPr txBox="1"/>
          <p:nvPr/>
        </p:nvSpPr>
        <p:spPr>
          <a:xfrm>
            <a:off x="344900" y="262225"/>
            <a:ext cx="80271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Supervised Extension of UDA with </a:t>
            </a:r>
            <a:r>
              <a:rPr lang="en" sz="2400">
                <a:solidFill>
                  <a:schemeClr val="dk1"/>
                </a:solidFill>
                <a:latin typeface="Google Sans"/>
                <a:ea typeface="Google Sans"/>
                <a:cs typeface="Google Sans"/>
                <a:sym typeface="Google Sans"/>
              </a:rPr>
              <a:t>TTS Augmentation </a:t>
            </a:r>
            <a:endParaRPr sz="2400">
              <a:solidFill>
                <a:schemeClr val="dk1"/>
              </a:solidFill>
              <a:latin typeface="Google Sans"/>
              <a:ea typeface="Google Sans"/>
              <a:cs typeface="Google Sans"/>
              <a:sym typeface="Google Sans"/>
            </a:endParaRPr>
          </a:p>
        </p:txBody>
      </p:sp>
      <p:sp>
        <p:nvSpPr>
          <p:cNvPr id="839" name="Google Shape;839;p116"/>
          <p:cNvSpPr/>
          <p:nvPr/>
        </p:nvSpPr>
        <p:spPr>
          <a:xfrm>
            <a:off x="393450" y="2223765"/>
            <a:ext cx="3632700" cy="742800"/>
          </a:xfrm>
          <a:prstGeom prst="roundRect">
            <a:avLst>
              <a:gd fmla="val 36504" name="adj"/>
            </a:avLst>
          </a:prstGeom>
          <a:solidFill>
            <a:srgbClr val="34A85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ASR</a:t>
            </a:r>
            <a:endParaRPr/>
          </a:p>
        </p:txBody>
      </p:sp>
      <p:sp>
        <p:nvSpPr>
          <p:cNvPr id="840" name="Google Shape;840;p116"/>
          <p:cNvSpPr/>
          <p:nvPr/>
        </p:nvSpPr>
        <p:spPr>
          <a:xfrm>
            <a:off x="2245200" y="3351289"/>
            <a:ext cx="1453200" cy="742800"/>
          </a:xfrm>
          <a:prstGeom prst="roundRect">
            <a:avLst>
              <a:gd fmla="val 36504" name="adj"/>
            </a:avLst>
          </a:prstGeom>
          <a:solidFill>
            <a:srgbClr val="BDBDB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TTS</a:t>
            </a:r>
            <a:endParaRPr/>
          </a:p>
        </p:txBody>
      </p:sp>
      <p:sp>
        <p:nvSpPr>
          <p:cNvPr id="841" name="Google Shape;841;p116"/>
          <p:cNvSpPr/>
          <p:nvPr/>
        </p:nvSpPr>
        <p:spPr>
          <a:xfrm>
            <a:off x="2497200" y="1621100"/>
            <a:ext cx="977700" cy="2794200"/>
          </a:xfrm>
          <a:prstGeom prst="upArrow">
            <a:avLst>
              <a:gd fmla="val 50000" name="adj1"/>
              <a:gd fmla="val 50000" name="adj2"/>
            </a:avLst>
          </a:prstGeom>
          <a:noFill/>
          <a:ln cap="flat" cmpd="sng" w="38100">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6"/>
          <p:cNvSpPr/>
          <p:nvPr/>
        </p:nvSpPr>
        <p:spPr>
          <a:xfrm>
            <a:off x="964775" y="1621100"/>
            <a:ext cx="977700" cy="2794200"/>
          </a:xfrm>
          <a:prstGeom prst="upArrow">
            <a:avLst>
              <a:gd fmla="val 50000" name="adj1"/>
              <a:gd fmla="val 50000" name="adj2"/>
            </a:avLst>
          </a:prstGeom>
          <a:noFill/>
          <a:ln cap="flat" cmpd="sng" w="38100">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16"/>
          <p:cNvSpPr txBox="1"/>
          <p:nvPr/>
        </p:nvSpPr>
        <p:spPr>
          <a:xfrm>
            <a:off x="807875" y="1091888"/>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Speech Hypothesis</a:t>
            </a:r>
            <a:endParaRPr>
              <a:latin typeface="Roboto"/>
              <a:ea typeface="Roboto"/>
              <a:cs typeface="Roboto"/>
              <a:sym typeface="Roboto"/>
            </a:endParaRPr>
          </a:p>
        </p:txBody>
      </p:sp>
      <p:sp>
        <p:nvSpPr>
          <p:cNvPr id="844" name="Google Shape;844;p116"/>
          <p:cNvSpPr txBox="1"/>
          <p:nvPr/>
        </p:nvSpPr>
        <p:spPr>
          <a:xfrm>
            <a:off x="2423400" y="1091900"/>
            <a:ext cx="10968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TTS</a:t>
            </a:r>
            <a:br>
              <a:rPr lang="en">
                <a:latin typeface="Roboto"/>
                <a:ea typeface="Roboto"/>
                <a:cs typeface="Roboto"/>
                <a:sym typeface="Roboto"/>
              </a:rPr>
            </a:br>
            <a:r>
              <a:rPr lang="en">
                <a:latin typeface="Roboto"/>
                <a:ea typeface="Roboto"/>
                <a:cs typeface="Roboto"/>
                <a:sym typeface="Roboto"/>
              </a:rPr>
              <a:t>Hypothesis</a:t>
            </a:r>
            <a:endParaRPr>
              <a:latin typeface="Roboto"/>
              <a:ea typeface="Roboto"/>
              <a:cs typeface="Roboto"/>
              <a:sym typeface="Roboto"/>
            </a:endParaRPr>
          </a:p>
        </p:txBody>
      </p:sp>
      <p:sp>
        <p:nvSpPr>
          <p:cNvPr id="845" name="Google Shape;845;p116"/>
          <p:cNvSpPr txBox="1"/>
          <p:nvPr/>
        </p:nvSpPr>
        <p:spPr>
          <a:xfrm>
            <a:off x="964775" y="4481150"/>
            <a:ext cx="9777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Speech</a:t>
            </a:r>
            <a:endParaRPr>
              <a:latin typeface="Roboto"/>
              <a:ea typeface="Roboto"/>
              <a:cs typeface="Roboto"/>
              <a:sym typeface="Roboto"/>
            </a:endParaRPr>
          </a:p>
        </p:txBody>
      </p:sp>
      <p:sp>
        <p:nvSpPr>
          <p:cNvPr id="846" name="Google Shape;846;p116"/>
          <p:cNvSpPr txBox="1"/>
          <p:nvPr/>
        </p:nvSpPr>
        <p:spPr>
          <a:xfrm>
            <a:off x="2378250" y="4478825"/>
            <a:ext cx="12156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Transcript</a:t>
            </a:r>
            <a:endParaRPr>
              <a:latin typeface="Roboto"/>
              <a:ea typeface="Roboto"/>
              <a:cs typeface="Roboto"/>
              <a:sym typeface="Roboto"/>
            </a:endParaRPr>
          </a:p>
        </p:txBody>
      </p:sp>
      <p:pic>
        <p:nvPicPr>
          <p:cNvPr id="847" name="Google Shape;847;p116"/>
          <p:cNvPicPr preferRelativeResize="0"/>
          <p:nvPr/>
        </p:nvPicPr>
        <p:blipFill>
          <a:blip r:embed="rId3">
            <a:alphaModFix/>
          </a:blip>
          <a:stretch>
            <a:fillRect/>
          </a:stretch>
        </p:blipFill>
        <p:spPr>
          <a:xfrm>
            <a:off x="4178550" y="3923125"/>
            <a:ext cx="4813050" cy="569483"/>
          </a:xfrm>
          <a:prstGeom prst="rect">
            <a:avLst/>
          </a:prstGeom>
          <a:noFill/>
          <a:ln>
            <a:noFill/>
          </a:ln>
        </p:spPr>
      </p:pic>
      <p:pic>
        <p:nvPicPr>
          <p:cNvPr id="848" name="Google Shape;848;p116"/>
          <p:cNvPicPr preferRelativeResize="0"/>
          <p:nvPr/>
        </p:nvPicPr>
        <p:blipFill>
          <a:blip r:embed="rId4">
            <a:alphaModFix/>
          </a:blip>
          <a:stretch>
            <a:fillRect/>
          </a:stretch>
        </p:blipFill>
        <p:spPr>
          <a:xfrm>
            <a:off x="4178550" y="1408525"/>
            <a:ext cx="4813050" cy="721957"/>
          </a:xfrm>
          <a:prstGeom prst="rect">
            <a:avLst/>
          </a:prstGeom>
          <a:noFill/>
          <a:ln>
            <a:noFill/>
          </a:ln>
        </p:spPr>
      </p:pic>
      <p:sp>
        <p:nvSpPr>
          <p:cNvPr id="849" name="Google Shape;849;p116"/>
          <p:cNvSpPr txBox="1"/>
          <p:nvPr/>
        </p:nvSpPr>
        <p:spPr>
          <a:xfrm>
            <a:off x="4155125" y="103795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Supervised Losses</a:t>
            </a:r>
            <a:endParaRPr sz="1800">
              <a:latin typeface="Google Sans"/>
              <a:ea typeface="Google Sans"/>
              <a:cs typeface="Google Sans"/>
              <a:sym typeface="Google Sans"/>
            </a:endParaRPr>
          </a:p>
        </p:txBody>
      </p:sp>
      <p:sp>
        <p:nvSpPr>
          <p:cNvPr id="850" name="Google Shape;850;p116"/>
          <p:cNvSpPr txBox="1"/>
          <p:nvPr/>
        </p:nvSpPr>
        <p:spPr>
          <a:xfrm>
            <a:off x="4155125" y="271435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Consistency Loss</a:t>
            </a:r>
            <a:endParaRPr sz="1800">
              <a:latin typeface="Google Sans"/>
              <a:ea typeface="Google Sans"/>
              <a:cs typeface="Google Sans"/>
              <a:sym typeface="Google Sans"/>
            </a:endParaRPr>
          </a:p>
        </p:txBody>
      </p:sp>
      <p:sp>
        <p:nvSpPr>
          <p:cNvPr id="851" name="Google Shape;851;p116"/>
          <p:cNvSpPr txBox="1"/>
          <p:nvPr/>
        </p:nvSpPr>
        <p:spPr>
          <a:xfrm>
            <a:off x="4155125" y="355255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oogle Sans"/>
                <a:ea typeface="Google Sans"/>
                <a:cs typeface="Google Sans"/>
                <a:sym typeface="Google Sans"/>
              </a:rPr>
              <a:t>Training Objective</a:t>
            </a:r>
            <a:endParaRPr sz="1800">
              <a:latin typeface="Google Sans"/>
              <a:ea typeface="Google Sans"/>
              <a:cs typeface="Google Sans"/>
              <a:sym typeface="Google Sans"/>
            </a:endParaRPr>
          </a:p>
        </p:txBody>
      </p:sp>
      <p:pic>
        <p:nvPicPr>
          <p:cNvPr id="852" name="Google Shape;852;p116"/>
          <p:cNvPicPr preferRelativeResize="0"/>
          <p:nvPr/>
        </p:nvPicPr>
        <p:blipFill>
          <a:blip r:embed="rId5">
            <a:alphaModFix/>
          </a:blip>
          <a:stretch>
            <a:fillRect/>
          </a:stretch>
        </p:blipFill>
        <p:spPr>
          <a:xfrm>
            <a:off x="4178550" y="3083699"/>
            <a:ext cx="4745427" cy="416275"/>
          </a:xfrm>
          <a:prstGeom prst="rect">
            <a:avLst/>
          </a:prstGeom>
          <a:noFill/>
          <a:ln>
            <a:noFill/>
          </a:ln>
        </p:spPr>
      </p:pic>
      <p:sp>
        <p:nvSpPr>
          <p:cNvPr id="853" name="Google Shape;853;p116"/>
          <p:cNvSpPr txBox="1"/>
          <p:nvPr/>
        </p:nvSpPr>
        <p:spPr>
          <a:xfrm>
            <a:off x="7964950" y="2298600"/>
            <a:ext cx="5949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TTS</a:t>
            </a:r>
            <a:endParaRPr>
              <a:latin typeface="Roboto"/>
              <a:ea typeface="Roboto"/>
              <a:cs typeface="Roboto"/>
              <a:sym typeface="Roboto"/>
            </a:endParaRPr>
          </a:p>
        </p:txBody>
      </p:sp>
      <p:cxnSp>
        <p:nvCxnSpPr>
          <p:cNvPr id="854" name="Google Shape;854;p116"/>
          <p:cNvCxnSpPr>
            <a:stCxn id="853" idx="0"/>
          </p:cNvCxnSpPr>
          <p:nvPr/>
        </p:nvCxnSpPr>
        <p:spPr>
          <a:xfrm rot="10800000">
            <a:off x="7756600" y="2114700"/>
            <a:ext cx="505800" cy="183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17"/>
          <p:cNvSpPr txBox="1"/>
          <p:nvPr/>
        </p:nvSpPr>
        <p:spPr>
          <a:xfrm>
            <a:off x="344900" y="262225"/>
            <a:ext cx="73713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Consistency Loss per ASR Prediction</a:t>
            </a:r>
            <a:endParaRPr sz="2400">
              <a:solidFill>
                <a:schemeClr val="dk1"/>
              </a:solidFill>
              <a:latin typeface="Google Sans"/>
              <a:ea typeface="Google Sans"/>
              <a:cs typeface="Google Sans"/>
              <a:sym typeface="Google Sans"/>
            </a:endParaRPr>
          </a:p>
        </p:txBody>
      </p:sp>
      <p:pic>
        <p:nvPicPr>
          <p:cNvPr id="860" name="Google Shape;860;p117" title="Points scored"/>
          <p:cNvPicPr preferRelativeResize="0"/>
          <p:nvPr/>
        </p:nvPicPr>
        <p:blipFill>
          <a:blip r:embed="rId3">
            <a:alphaModFix/>
          </a:blip>
          <a:stretch>
            <a:fillRect/>
          </a:stretch>
        </p:blipFill>
        <p:spPr>
          <a:xfrm>
            <a:off x="422426" y="3151288"/>
            <a:ext cx="2549049" cy="1576186"/>
          </a:xfrm>
          <a:prstGeom prst="rect">
            <a:avLst/>
          </a:prstGeom>
          <a:noFill/>
          <a:ln>
            <a:noFill/>
          </a:ln>
        </p:spPr>
      </p:pic>
      <p:pic>
        <p:nvPicPr>
          <p:cNvPr id="861" name="Google Shape;861;p117" title="Chart"/>
          <p:cNvPicPr preferRelativeResize="0"/>
          <p:nvPr/>
        </p:nvPicPr>
        <p:blipFill>
          <a:blip r:embed="rId4">
            <a:alphaModFix/>
          </a:blip>
          <a:stretch>
            <a:fillRect/>
          </a:stretch>
        </p:blipFill>
        <p:spPr>
          <a:xfrm>
            <a:off x="3297461" y="3151312"/>
            <a:ext cx="2549049" cy="1576151"/>
          </a:xfrm>
          <a:prstGeom prst="rect">
            <a:avLst/>
          </a:prstGeom>
          <a:noFill/>
          <a:ln>
            <a:noFill/>
          </a:ln>
        </p:spPr>
      </p:pic>
      <p:pic>
        <p:nvPicPr>
          <p:cNvPr id="862" name="Google Shape;862;p117" title="Chart"/>
          <p:cNvPicPr preferRelativeResize="0"/>
          <p:nvPr/>
        </p:nvPicPr>
        <p:blipFill>
          <a:blip r:embed="rId5">
            <a:alphaModFix/>
          </a:blip>
          <a:stretch>
            <a:fillRect/>
          </a:stretch>
        </p:blipFill>
        <p:spPr>
          <a:xfrm>
            <a:off x="6172477" y="3167888"/>
            <a:ext cx="2549064" cy="1576151"/>
          </a:xfrm>
          <a:prstGeom prst="rect">
            <a:avLst/>
          </a:prstGeom>
          <a:noFill/>
          <a:ln>
            <a:noFill/>
          </a:ln>
        </p:spPr>
      </p:pic>
      <p:sp>
        <p:nvSpPr>
          <p:cNvPr id="863" name="Google Shape;863;p117"/>
          <p:cNvSpPr/>
          <p:nvPr/>
        </p:nvSpPr>
        <p:spPr>
          <a:xfrm>
            <a:off x="88600" y="2365175"/>
            <a:ext cx="1895700" cy="395700"/>
          </a:xfrm>
          <a:prstGeom prst="wedgeRectCallout">
            <a:avLst>
              <a:gd fmla="val 41330" name="adj1"/>
              <a:gd fmla="val 208693" name="adj2"/>
            </a:avLst>
          </a:prstGeom>
          <a:solidFill>
            <a:srgbClr val="BDBDB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Target is a one-hot</a:t>
            </a:r>
            <a:endParaRPr/>
          </a:p>
        </p:txBody>
      </p:sp>
      <p:sp>
        <p:nvSpPr>
          <p:cNvPr id="864" name="Google Shape;864;p117"/>
          <p:cNvSpPr/>
          <p:nvPr/>
        </p:nvSpPr>
        <p:spPr>
          <a:xfrm>
            <a:off x="6499200" y="2365175"/>
            <a:ext cx="1895700" cy="395700"/>
          </a:xfrm>
          <a:prstGeom prst="wedgeRectCallout">
            <a:avLst>
              <a:gd fmla="val -5064" name="adj1"/>
              <a:gd fmla="val 266420" name="adj2"/>
            </a:avLst>
          </a:prstGeom>
          <a:solidFill>
            <a:srgbClr val="BDBDB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Posterior Matching</a:t>
            </a:r>
            <a:endParaRPr/>
          </a:p>
        </p:txBody>
      </p:sp>
      <p:sp>
        <p:nvSpPr>
          <p:cNvPr id="865" name="Google Shape;865;p117"/>
          <p:cNvSpPr/>
          <p:nvPr/>
        </p:nvSpPr>
        <p:spPr>
          <a:xfrm>
            <a:off x="2806450" y="2365175"/>
            <a:ext cx="1895700" cy="395700"/>
          </a:xfrm>
          <a:prstGeom prst="wedgeRectCallout">
            <a:avLst>
              <a:gd fmla="val 53290" name="adj1"/>
              <a:gd fmla="val 211884" name="adj2"/>
            </a:avLst>
          </a:prstGeom>
          <a:solidFill>
            <a:srgbClr val="BDBDB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Target is a one-hot</a:t>
            </a:r>
            <a:endParaRPr/>
          </a:p>
        </p:txBody>
      </p:sp>
      <p:sp>
        <p:nvSpPr>
          <p:cNvPr id="866" name="Google Shape;866;p117"/>
          <p:cNvSpPr txBox="1"/>
          <p:nvPr/>
        </p:nvSpPr>
        <p:spPr>
          <a:xfrm>
            <a:off x="422425" y="1781600"/>
            <a:ext cx="13026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Cross Entropy</a:t>
            </a:r>
            <a:br>
              <a:rPr lang="en">
                <a:latin typeface="Roboto"/>
                <a:ea typeface="Roboto"/>
                <a:cs typeface="Roboto"/>
                <a:sym typeface="Roboto"/>
              </a:rPr>
            </a:br>
            <a:r>
              <a:rPr lang="en">
                <a:latin typeface="Roboto"/>
                <a:ea typeface="Roboto"/>
                <a:cs typeface="Roboto"/>
                <a:sym typeface="Roboto"/>
              </a:rPr>
              <a:t>Real Speech</a:t>
            </a:r>
            <a:endParaRPr>
              <a:latin typeface="Roboto"/>
              <a:ea typeface="Roboto"/>
              <a:cs typeface="Roboto"/>
              <a:sym typeface="Roboto"/>
            </a:endParaRPr>
          </a:p>
        </p:txBody>
      </p:sp>
      <p:sp>
        <p:nvSpPr>
          <p:cNvPr id="867" name="Google Shape;867;p117"/>
          <p:cNvSpPr txBox="1"/>
          <p:nvPr/>
        </p:nvSpPr>
        <p:spPr>
          <a:xfrm>
            <a:off x="3595800" y="1781600"/>
            <a:ext cx="18957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Cross Entropy</a:t>
            </a:r>
            <a:br>
              <a:rPr lang="en">
                <a:latin typeface="Roboto"/>
                <a:ea typeface="Roboto"/>
                <a:cs typeface="Roboto"/>
                <a:sym typeface="Roboto"/>
              </a:rPr>
            </a:br>
            <a:r>
              <a:rPr lang="en">
                <a:latin typeface="Roboto"/>
                <a:ea typeface="Roboto"/>
                <a:cs typeface="Roboto"/>
                <a:sym typeface="Roboto"/>
              </a:rPr>
              <a:t>Synthesized Speech</a:t>
            </a:r>
            <a:endParaRPr>
              <a:latin typeface="Roboto"/>
              <a:ea typeface="Roboto"/>
              <a:cs typeface="Roboto"/>
              <a:sym typeface="Roboto"/>
            </a:endParaRPr>
          </a:p>
        </p:txBody>
      </p:sp>
      <p:sp>
        <p:nvSpPr>
          <p:cNvPr id="868" name="Google Shape;868;p117"/>
          <p:cNvSpPr txBox="1"/>
          <p:nvPr/>
        </p:nvSpPr>
        <p:spPr>
          <a:xfrm>
            <a:off x="6795750" y="1857800"/>
            <a:ext cx="1436400" cy="3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KL Divergence</a:t>
            </a:r>
            <a:endParaRPr>
              <a:latin typeface="Roboto"/>
              <a:ea typeface="Roboto"/>
              <a:cs typeface="Roboto"/>
              <a:sym typeface="Roboto"/>
            </a:endParaRPr>
          </a:p>
        </p:txBody>
      </p:sp>
      <p:sp>
        <p:nvSpPr>
          <p:cNvPr id="869" name="Google Shape;869;p117"/>
          <p:cNvSpPr txBox="1"/>
          <p:nvPr/>
        </p:nvSpPr>
        <p:spPr>
          <a:xfrm>
            <a:off x="292725" y="1019600"/>
            <a:ext cx="8428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4A853"/>
              </a:buClr>
              <a:buSzPts val="1100"/>
              <a:buFont typeface="Arial"/>
              <a:buNone/>
            </a:pPr>
            <a:r>
              <a:rPr b="1" lang="en" sz="1600">
                <a:latin typeface="Google Sans"/>
                <a:ea typeface="Google Sans"/>
                <a:cs typeface="Google Sans"/>
                <a:sym typeface="Google Sans"/>
              </a:rPr>
              <a:t>Attention models are</a:t>
            </a:r>
            <a:r>
              <a:rPr b="1" lang="en" sz="1600">
                <a:latin typeface="Google Sans"/>
                <a:ea typeface="Google Sans"/>
                <a:cs typeface="Google Sans"/>
                <a:sym typeface="Google Sans"/>
              </a:rPr>
              <a:t> trained with teacher forcing.  </a:t>
            </a:r>
            <a:br>
              <a:rPr b="1" lang="en" sz="1600">
                <a:latin typeface="Google Sans"/>
                <a:ea typeface="Google Sans"/>
                <a:cs typeface="Google Sans"/>
                <a:sym typeface="Google Sans"/>
              </a:rPr>
            </a:br>
            <a:r>
              <a:rPr lang="en" sz="1600">
                <a:latin typeface="Google Sans"/>
                <a:ea typeface="Google Sans"/>
                <a:cs typeface="Google Sans"/>
                <a:sym typeface="Google Sans"/>
              </a:rPr>
              <a:t>Consistency Loss Term is calculated on aligned predictions, not aligned frames</a:t>
            </a:r>
            <a:endParaRPr sz="1600">
              <a:solidFill>
                <a:srgbClr val="666666"/>
              </a:solidFill>
              <a:latin typeface="Google Sans"/>
              <a:ea typeface="Google Sans"/>
              <a:cs typeface="Google Sans"/>
              <a:sym typeface="Google Sans"/>
            </a:endParaRPr>
          </a:p>
        </p:txBody>
      </p:sp>
      <p:pic>
        <p:nvPicPr>
          <p:cNvPr id="870" name="Google Shape;870;p117"/>
          <p:cNvPicPr preferRelativeResize="0"/>
          <p:nvPr/>
        </p:nvPicPr>
        <p:blipFill>
          <a:blip r:embed="rId6">
            <a:alphaModFix/>
          </a:blip>
          <a:stretch>
            <a:fillRect/>
          </a:stretch>
        </p:blipFill>
        <p:spPr>
          <a:xfrm>
            <a:off x="6399525" y="4646925"/>
            <a:ext cx="1995378" cy="278600"/>
          </a:xfrm>
          <a:prstGeom prst="rect">
            <a:avLst/>
          </a:prstGeom>
          <a:noFill/>
          <a:ln>
            <a:noFill/>
          </a:ln>
        </p:spPr>
      </p:pic>
      <p:pic>
        <p:nvPicPr>
          <p:cNvPr id="871" name="Google Shape;871;p117"/>
          <p:cNvPicPr preferRelativeResize="0"/>
          <p:nvPr/>
        </p:nvPicPr>
        <p:blipFill>
          <a:blip r:embed="rId7">
            <a:alphaModFix/>
          </a:blip>
          <a:stretch>
            <a:fillRect/>
          </a:stretch>
        </p:blipFill>
        <p:spPr>
          <a:xfrm>
            <a:off x="913038" y="4646926"/>
            <a:ext cx="1567825" cy="278600"/>
          </a:xfrm>
          <a:prstGeom prst="rect">
            <a:avLst/>
          </a:prstGeom>
          <a:noFill/>
          <a:ln>
            <a:noFill/>
          </a:ln>
        </p:spPr>
      </p:pic>
      <p:pic>
        <p:nvPicPr>
          <p:cNvPr id="872" name="Google Shape;872;p117"/>
          <p:cNvPicPr preferRelativeResize="0"/>
          <p:nvPr/>
        </p:nvPicPr>
        <p:blipFill>
          <a:blip r:embed="rId8">
            <a:alphaModFix/>
          </a:blip>
          <a:stretch>
            <a:fillRect/>
          </a:stretch>
        </p:blipFill>
        <p:spPr>
          <a:xfrm>
            <a:off x="3656253" y="4646926"/>
            <a:ext cx="1567885" cy="278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18"/>
          <p:cNvSpPr txBox="1"/>
          <p:nvPr/>
        </p:nvSpPr>
        <p:spPr>
          <a:xfrm>
            <a:off x="344900" y="262225"/>
            <a:ext cx="80271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Relationship to Speech Chain</a:t>
            </a:r>
            <a:br>
              <a:rPr lang="en" sz="2400">
                <a:solidFill>
                  <a:schemeClr val="dk1"/>
                </a:solidFill>
                <a:latin typeface="Google Sans"/>
                <a:ea typeface="Google Sans"/>
                <a:cs typeface="Google Sans"/>
                <a:sym typeface="Google Sans"/>
              </a:rPr>
            </a:br>
            <a:r>
              <a:rPr lang="en" sz="1800">
                <a:solidFill>
                  <a:srgbClr val="666666"/>
                </a:solidFill>
                <a:latin typeface="Google Sans"/>
                <a:ea typeface="Google Sans"/>
                <a:cs typeface="Google Sans"/>
                <a:sym typeface="Google Sans"/>
              </a:rPr>
              <a:t>[</a:t>
            </a:r>
            <a:r>
              <a:rPr i="1" lang="en" sz="1700">
                <a:solidFill>
                  <a:srgbClr val="666666"/>
                </a:solidFill>
                <a:highlight>
                  <a:srgbClr val="FFFFFF"/>
                </a:highlight>
                <a:latin typeface="Google Sans"/>
                <a:ea typeface="Google Sans"/>
                <a:cs typeface="Google Sans"/>
                <a:sym typeface="Google Sans"/>
              </a:rPr>
              <a:t>Listening while Speaking: Speech Chain by Deep Learning </a:t>
            </a:r>
            <a:r>
              <a:rPr lang="en" sz="1700">
                <a:solidFill>
                  <a:srgbClr val="666666"/>
                </a:solidFill>
                <a:highlight>
                  <a:srgbClr val="FFFFFF"/>
                </a:highlight>
                <a:latin typeface="Google Sans"/>
                <a:ea typeface="Google Sans"/>
                <a:cs typeface="Google Sans"/>
                <a:sym typeface="Google Sans"/>
              </a:rPr>
              <a:t>Tjandra et al. 2017]</a:t>
            </a:r>
            <a:endParaRPr sz="1700">
              <a:solidFill>
                <a:srgbClr val="666666"/>
              </a:solidFill>
              <a:highlight>
                <a:srgbClr val="FFFFFF"/>
              </a:highlight>
              <a:latin typeface="Google Sans"/>
              <a:ea typeface="Google Sans"/>
              <a:cs typeface="Google Sans"/>
              <a:sym typeface="Google Sans"/>
            </a:endParaRPr>
          </a:p>
          <a:p>
            <a:pPr indent="0" lvl="0" marL="0" rtl="0" algn="l">
              <a:lnSpc>
                <a:spcPct val="115000"/>
              </a:lnSpc>
              <a:spcBef>
                <a:spcPts val="0"/>
              </a:spcBef>
              <a:spcAft>
                <a:spcPts val="0"/>
              </a:spcAft>
              <a:buNone/>
            </a:pPr>
            <a:r>
              <a:t/>
            </a:r>
            <a:endParaRPr sz="1100"/>
          </a:p>
          <a:p>
            <a:pPr indent="0" lvl="0" marL="0" rtl="0" algn="l">
              <a:lnSpc>
                <a:spcPct val="90000"/>
              </a:lnSpc>
              <a:spcBef>
                <a:spcPts val="0"/>
              </a:spcBef>
              <a:spcAft>
                <a:spcPts val="0"/>
              </a:spcAft>
              <a:buClr>
                <a:schemeClr val="dk1"/>
              </a:buClr>
              <a:buSzPts val="1100"/>
              <a:buFont typeface="Arial"/>
              <a:buNone/>
            </a:pPr>
            <a:r>
              <a:t/>
            </a:r>
            <a:endParaRPr sz="2400">
              <a:solidFill>
                <a:schemeClr val="dk1"/>
              </a:solidFill>
              <a:latin typeface="Google Sans"/>
              <a:ea typeface="Google Sans"/>
              <a:cs typeface="Google Sans"/>
              <a:sym typeface="Google Sans"/>
            </a:endParaRPr>
          </a:p>
        </p:txBody>
      </p:sp>
      <p:sp>
        <p:nvSpPr>
          <p:cNvPr id="878" name="Google Shape;878;p118"/>
          <p:cNvSpPr/>
          <p:nvPr/>
        </p:nvSpPr>
        <p:spPr>
          <a:xfrm>
            <a:off x="393450" y="2223765"/>
            <a:ext cx="3632700" cy="742800"/>
          </a:xfrm>
          <a:prstGeom prst="roundRect">
            <a:avLst>
              <a:gd fmla="val 36504" name="adj"/>
            </a:avLst>
          </a:prstGeom>
          <a:solidFill>
            <a:srgbClr val="34A85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ASR</a:t>
            </a:r>
            <a:endParaRPr/>
          </a:p>
        </p:txBody>
      </p:sp>
      <p:sp>
        <p:nvSpPr>
          <p:cNvPr id="879" name="Google Shape;879;p118"/>
          <p:cNvSpPr/>
          <p:nvPr/>
        </p:nvSpPr>
        <p:spPr>
          <a:xfrm>
            <a:off x="2245200" y="3503689"/>
            <a:ext cx="1453200" cy="742800"/>
          </a:xfrm>
          <a:prstGeom prst="roundRect">
            <a:avLst>
              <a:gd fmla="val 36504" name="adj"/>
            </a:avLst>
          </a:prstGeom>
          <a:solidFill>
            <a:srgbClr val="BDBDB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TTS</a:t>
            </a:r>
            <a:endParaRPr/>
          </a:p>
        </p:txBody>
      </p:sp>
      <p:sp>
        <p:nvSpPr>
          <p:cNvPr id="880" name="Google Shape;880;p118"/>
          <p:cNvSpPr/>
          <p:nvPr/>
        </p:nvSpPr>
        <p:spPr>
          <a:xfrm>
            <a:off x="2497200" y="1621100"/>
            <a:ext cx="977700" cy="2794200"/>
          </a:xfrm>
          <a:prstGeom prst="upArrow">
            <a:avLst>
              <a:gd fmla="val 50000" name="adj1"/>
              <a:gd fmla="val 50000" name="adj2"/>
            </a:avLst>
          </a:prstGeom>
          <a:noFill/>
          <a:ln cap="flat" cmpd="sng" w="38100">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8"/>
          <p:cNvSpPr/>
          <p:nvPr/>
        </p:nvSpPr>
        <p:spPr>
          <a:xfrm>
            <a:off x="964775" y="1621100"/>
            <a:ext cx="977700" cy="2794200"/>
          </a:xfrm>
          <a:prstGeom prst="upArrow">
            <a:avLst>
              <a:gd fmla="val 50000" name="adj1"/>
              <a:gd fmla="val 50000" name="adj2"/>
            </a:avLst>
          </a:prstGeom>
          <a:noFill/>
          <a:ln cap="flat" cmpd="sng" w="38100">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8"/>
          <p:cNvSpPr txBox="1"/>
          <p:nvPr/>
        </p:nvSpPr>
        <p:spPr>
          <a:xfrm>
            <a:off x="807875" y="1091888"/>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Speech Hypothesis</a:t>
            </a:r>
            <a:endParaRPr>
              <a:latin typeface="Roboto"/>
              <a:ea typeface="Roboto"/>
              <a:cs typeface="Roboto"/>
              <a:sym typeface="Roboto"/>
            </a:endParaRPr>
          </a:p>
        </p:txBody>
      </p:sp>
      <p:sp>
        <p:nvSpPr>
          <p:cNvPr id="883" name="Google Shape;883;p118"/>
          <p:cNvSpPr txBox="1"/>
          <p:nvPr/>
        </p:nvSpPr>
        <p:spPr>
          <a:xfrm>
            <a:off x="2423400" y="1091900"/>
            <a:ext cx="10968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TTS</a:t>
            </a:r>
            <a:br>
              <a:rPr lang="en">
                <a:latin typeface="Roboto"/>
                <a:ea typeface="Roboto"/>
                <a:cs typeface="Roboto"/>
                <a:sym typeface="Roboto"/>
              </a:rPr>
            </a:br>
            <a:r>
              <a:rPr lang="en">
                <a:latin typeface="Roboto"/>
                <a:ea typeface="Roboto"/>
                <a:cs typeface="Roboto"/>
                <a:sym typeface="Roboto"/>
              </a:rPr>
              <a:t>Hypothesis</a:t>
            </a:r>
            <a:endParaRPr>
              <a:latin typeface="Roboto"/>
              <a:ea typeface="Roboto"/>
              <a:cs typeface="Roboto"/>
              <a:sym typeface="Roboto"/>
            </a:endParaRPr>
          </a:p>
        </p:txBody>
      </p:sp>
      <p:sp>
        <p:nvSpPr>
          <p:cNvPr id="884" name="Google Shape;884;p118"/>
          <p:cNvSpPr txBox="1"/>
          <p:nvPr/>
        </p:nvSpPr>
        <p:spPr>
          <a:xfrm>
            <a:off x="964775" y="4481150"/>
            <a:ext cx="9777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Speech</a:t>
            </a:r>
            <a:endParaRPr>
              <a:latin typeface="Roboto"/>
              <a:ea typeface="Roboto"/>
              <a:cs typeface="Roboto"/>
              <a:sym typeface="Roboto"/>
            </a:endParaRPr>
          </a:p>
        </p:txBody>
      </p:sp>
      <p:sp>
        <p:nvSpPr>
          <p:cNvPr id="885" name="Google Shape;885;p118"/>
          <p:cNvSpPr txBox="1"/>
          <p:nvPr/>
        </p:nvSpPr>
        <p:spPr>
          <a:xfrm>
            <a:off x="2378250" y="4478825"/>
            <a:ext cx="12156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Transcript</a:t>
            </a:r>
            <a:endParaRPr>
              <a:latin typeface="Roboto"/>
              <a:ea typeface="Roboto"/>
              <a:cs typeface="Roboto"/>
              <a:sym typeface="Roboto"/>
            </a:endParaRPr>
          </a:p>
        </p:txBody>
      </p:sp>
      <p:sp>
        <p:nvSpPr>
          <p:cNvPr id="886" name="Google Shape;886;p118"/>
          <p:cNvSpPr/>
          <p:nvPr/>
        </p:nvSpPr>
        <p:spPr>
          <a:xfrm>
            <a:off x="6988225" y="3117550"/>
            <a:ext cx="1453200" cy="742800"/>
          </a:xfrm>
          <a:prstGeom prst="roundRect">
            <a:avLst>
              <a:gd fmla="val 36504" name="adj"/>
            </a:avLst>
          </a:prstGeom>
          <a:solidFill>
            <a:srgbClr val="34A85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ASR</a:t>
            </a:r>
            <a:endParaRPr/>
          </a:p>
        </p:txBody>
      </p:sp>
      <p:sp>
        <p:nvSpPr>
          <p:cNvPr id="887" name="Google Shape;887;p118"/>
          <p:cNvSpPr/>
          <p:nvPr/>
        </p:nvSpPr>
        <p:spPr>
          <a:xfrm>
            <a:off x="5088375" y="3117539"/>
            <a:ext cx="1453200" cy="742800"/>
          </a:xfrm>
          <a:prstGeom prst="roundRect">
            <a:avLst>
              <a:gd fmla="val 36504" name="adj"/>
            </a:avLst>
          </a:prstGeom>
          <a:solidFill>
            <a:srgbClr val="34A85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TTS</a:t>
            </a:r>
            <a:endParaRPr/>
          </a:p>
        </p:txBody>
      </p:sp>
      <p:sp>
        <p:nvSpPr>
          <p:cNvPr id="888" name="Google Shape;888;p118"/>
          <p:cNvSpPr/>
          <p:nvPr/>
        </p:nvSpPr>
        <p:spPr>
          <a:xfrm>
            <a:off x="5517475" y="3881693"/>
            <a:ext cx="2226300" cy="6492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8"/>
          <p:cNvSpPr/>
          <p:nvPr/>
        </p:nvSpPr>
        <p:spPr>
          <a:xfrm rot="10800000">
            <a:off x="5762575" y="2436350"/>
            <a:ext cx="2226300" cy="6492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8"/>
          <p:cNvSpPr txBox="1"/>
          <p:nvPr/>
        </p:nvSpPr>
        <p:spPr>
          <a:xfrm>
            <a:off x="6259825" y="1865713"/>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Hypothesized</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Transcript</a:t>
            </a:r>
            <a:endParaRPr>
              <a:latin typeface="Roboto"/>
              <a:ea typeface="Roboto"/>
              <a:cs typeface="Roboto"/>
              <a:sym typeface="Roboto"/>
            </a:endParaRPr>
          </a:p>
        </p:txBody>
      </p:sp>
      <p:sp>
        <p:nvSpPr>
          <p:cNvPr id="891" name="Google Shape;891;p118"/>
          <p:cNvSpPr txBox="1"/>
          <p:nvPr/>
        </p:nvSpPr>
        <p:spPr>
          <a:xfrm>
            <a:off x="5955025" y="4541638"/>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Hypothesized</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Audio</a:t>
            </a:r>
            <a:endParaRPr>
              <a:latin typeface="Roboto"/>
              <a:ea typeface="Roboto"/>
              <a:cs typeface="Roboto"/>
              <a:sym typeface="Roboto"/>
            </a:endParaRPr>
          </a:p>
        </p:txBody>
      </p:sp>
      <p:sp>
        <p:nvSpPr>
          <p:cNvPr id="892" name="Google Shape;892;p118"/>
          <p:cNvSpPr/>
          <p:nvPr/>
        </p:nvSpPr>
        <p:spPr>
          <a:xfrm>
            <a:off x="5283725" y="2462883"/>
            <a:ext cx="401700" cy="606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8"/>
          <p:cNvSpPr txBox="1"/>
          <p:nvPr/>
        </p:nvSpPr>
        <p:spPr>
          <a:xfrm>
            <a:off x="4814900" y="1892463"/>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Transcript</a:t>
            </a:r>
            <a:endParaRPr>
              <a:latin typeface="Roboto"/>
              <a:ea typeface="Roboto"/>
              <a:cs typeface="Roboto"/>
              <a:sym typeface="Roboto"/>
            </a:endParaRPr>
          </a:p>
        </p:txBody>
      </p:sp>
      <p:sp>
        <p:nvSpPr>
          <p:cNvPr id="894" name="Google Shape;894;p118"/>
          <p:cNvSpPr/>
          <p:nvPr/>
        </p:nvSpPr>
        <p:spPr>
          <a:xfrm flipH="1" rot="10800000">
            <a:off x="7816875" y="3860337"/>
            <a:ext cx="401700" cy="606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8"/>
          <p:cNvSpPr txBox="1"/>
          <p:nvPr/>
        </p:nvSpPr>
        <p:spPr>
          <a:xfrm>
            <a:off x="7371975" y="4541638"/>
            <a:ext cx="1291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a:p>
            <a:pPr indent="0" lvl="0" marL="0" rtl="0" algn="ctr">
              <a:spcBef>
                <a:spcPts val="0"/>
              </a:spcBef>
              <a:spcAft>
                <a:spcPts val="0"/>
              </a:spcAft>
              <a:buNone/>
            </a:pPr>
            <a:r>
              <a:rPr lang="en">
                <a:latin typeface="Roboto"/>
                <a:ea typeface="Roboto"/>
                <a:cs typeface="Roboto"/>
                <a:sym typeface="Roboto"/>
              </a:rPr>
              <a:t>Audio</a:t>
            </a:r>
            <a:endParaRPr>
              <a:latin typeface="Roboto"/>
              <a:ea typeface="Roboto"/>
              <a:cs typeface="Roboto"/>
              <a:sym typeface="Roboto"/>
            </a:endParaRPr>
          </a:p>
        </p:txBody>
      </p:sp>
      <p:sp>
        <p:nvSpPr>
          <p:cNvPr id="896" name="Google Shape;896;p118"/>
          <p:cNvSpPr txBox="1"/>
          <p:nvPr/>
        </p:nvSpPr>
        <p:spPr>
          <a:xfrm>
            <a:off x="4267200" y="1019600"/>
            <a:ext cx="45222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4A853"/>
              </a:buClr>
              <a:buSzPts val="1100"/>
              <a:buFont typeface="Arial"/>
              <a:buNone/>
            </a:pPr>
            <a:r>
              <a:rPr b="1" lang="en" sz="1600">
                <a:latin typeface="Google Sans"/>
                <a:ea typeface="Google Sans"/>
                <a:cs typeface="Google Sans"/>
                <a:sym typeface="Google Sans"/>
              </a:rPr>
              <a:t>Speech Chain </a:t>
            </a:r>
            <a:r>
              <a:rPr lang="en" sz="1600">
                <a:latin typeface="Google Sans"/>
                <a:ea typeface="Google Sans"/>
                <a:cs typeface="Google Sans"/>
                <a:sym typeface="Google Sans"/>
              </a:rPr>
              <a:t>trains both TTS and ASR jointly.</a:t>
            </a:r>
            <a:br>
              <a:rPr lang="en" sz="1600">
                <a:latin typeface="Google Sans"/>
                <a:ea typeface="Google Sans"/>
                <a:cs typeface="Google Sans"/>
                <a:sym typeface="Google Sans"/>
              </a:rPr>
            </a:br>
            <a:r>
              <a:rPr lang="en" sz="1600">
                <a:latin typeface="Google Sans"/>
                <a:ea typeface="Google Sans"/>
                <a:cs typeface="Google Sans"/>
                <a:sym typeface="Google Sans"/>
              </a:rPr>
              <a:t>“Consistency” is measured through a “</a:t>
            </a:r>
            <a:r>
              <a:rPr lang="en" sz="1600">
                <a:latin typeface="Google Sans"/>
                <a:ea typeface="Google Sans"/>
                <a:cs typeface="Google Sans"/>
                <a:sym typeface="Google Sans"/>
              </a:rPr>
              <a:t>back-translation</a:t>
            </a:r>
            <a:r>
              <a:rPr lang="en" sz="1600">
                <a:latin typeface="Google Sans"/>
                <a:ea typeface="Google Sans"/>
                <a:cs typeface="Google Sans"/>
                <a:sym typeface="Google Sans"/>
              </a:rPr>
              <a:t>” loss e.g.  x = f(g(x)) </a:t>
            </a:r>
            <a:endParaRPr sz="1600">
              <a:solidFill>
                <a:srgbClr val="666666"/>
              </a:solidFill>
              <a:latin typeface="Google Sans"/>
              <a:ea typeface="Google Sans"/>
              <a:cs typeface="Google Sans"/>
              <a:sym typeface="Google Sans"/>
            </a:endParaRPr>
          </a:p>
        </p:txBody>
      </p:sp>
      <p:sp>
        <p:nvSpPr>
          <p:cNvPr id="897" name="Google Shape;897;p118"/>
          <p:cNvSpPr txBox="1"/>
          <p:nvPr/>
        </p:nvSpPr>
        <p:spPr>
          <a:xfrm>
            <a:off x="1330175" y="3040475"/>
            <a:ext cx="2469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oogle Sans"/>
                <a:ea typeface="Google Sans"/>
                <a:cs typeface="Google Sans"/>
                <a:sym typeface="Google Sans"/>
              </a:rPr>
              <a:t>x</a:t>
            </a:r>
            <a:endParaRPr b="1" sz="1800">
              <a:latin typeface="Google Sans"/>
              <a:ea typeface="Google Sans"/>
              <a:cs typeface="Google Sans"/>
              <a:sym typeface="Google Sans"/>
            </a:endParaRPr>
          </a:p>
        </p:txBody>
      </p:sp>
      <p:sp>
        <p:nvSpPr>
          <p:cNvPr id="898" name="Google Shape;898;p118"/>
          <p:cNvSpPr txBox="1"/>
          <p:nvPr/>
        </p:nvSpPr>
        <p:spPr>
          <a:xfrm>
            <a:off x="2854175" y="3040475"/>
            <a:ext cx="5283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oogle Sans"/>
                <a:ea typeface="Google Sans"/>
                <a:cs typeface="Google Sans"/>
                <a:sym typeface="Google Sans"/>
              </a:rPr>
              <a:t>x’</a:t>
            </a:r>
            <a:endParaRPr b="1" sz="1800">
              <a:latin typeface="Google Sans"/>
              <a:ea typeface="Google Sans"/>
              <a:cs typeface="Google Sans"/>
              <a:sym typeface="Google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19"/>
          <p:cNvSpPr txBox="1"/>
          <p:nvPr/>
        </p:nvSpPr>
        <p:spPr>
          <a:xfrm>
            <a:off x="344900" y="262225"/>
            <a:ext cx="5706300" cy="53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Extension to Semi supervised Training</a:t>
            </a:r>
            <a:endParaRPr sz="2400">
              <a:solidFill>
                <a:schemeClr val="dk1"/>
              </a:solidFill>
              <a:latin typeface="Google Sans"/>
              <a:ea typeface="Google Sans"/>
              <a:cs typeface="Google Sans"/>
              <a:sym typeface="Google Sans"/>
            </a:endParaRPr>
          </a:p>
        </p:txBody>
      </p:sp>
      <p:pic>
        <p:nvPicPr>
          <p:cNvPr id="904" name="Google Shape;904;p119"/>
          <p:cNvPicPr preferRelativeResize="0"/>
          <p:nvPr/>
        </p:nvPicPr>
        <p:blipFill rotWithShape="1">
          <a:blip r:embed="rId3">
            <a:alphaModFix/>
          </a:blip>
          <a:srcRect b="18897" l="10724" r="17923" t="29030"/>
          <a:stretch/>
        </p:blipFill>
        <p:spPr>
          <a:xfrm>
            <a:off x="1533925" y="1094575"/>
            <a:ext cx="6076152" cy="295434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20"/>
          <p:cNvSpPr txBox="1"/>
          <p:nvPr/>
        </p:nvSpPr>
        <p:spPr>
          <a:xfrm>
            <a:off x="344900" y="262225"/>
            <a:ext cx="7371300" cy="536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Key Messages</a:t>
            </a:r>
            <a:endParaRPr sz="2400">
              <a:solidFill>
                <a:schemeClr val="dk1"/>
              </a:solidFill>
              <a:latin typeface="Google Sans"/>
              <a:ea typeface="Google Sans"/>
              <a:cs typeface="Google Sans"/>
              <a:sym typeface="Google Sans"/>
            </a:endParaRPr>
          </a:p>
        </p:txBody>
      </p:sp>
      <p:sp>
        <p:nvSpPr>
          <p:cNvPr id="910" name="Google Shape;910;p120"/>
          <p:cNvSpPr/>
          <p:nvPr/>
        </p:nvSpPr>
        <p:spPr>
          <a:xfrm>
            <a:off x="766125" y="798925"/>
            <a:ext cx="7669500" cy="21735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Clr>
                <a:srgbClr val="3C4043"/>
              </a:buClr>
              <a:buSzPts val="1800"/>
              <a:buFont typeface="Google Sans"/>
              <a:buChar char="●"/>
            </a:pPr>
            <a:r>
              <a:rPr lang="en" sz="1800">
                <a:latin typeface="Google Sans"/>
                <a:ea typeface="Google Sans"/>
                <a:cs typeface="Google Sans"/>
                <a:sym typeface="Google Sans"/>
              </a:rPr>
              <a:t>TTS Data Augmentation and Consistency Loss improve a reasonable baseline of 6.4 to 4.6.</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W</a:t>
            </a:r>
            <a:r>
              <a:rPr lang="en" sz="1800">
                <a:latin typeface="Google Sans"/>
                <a:ea typeface="Google Sans"/>
                <a:cs typeface="Google Sans"/>
                <a:sym typeface="Google Sans"/>
              </a:rPr>
              <a:t>hen there is sufficient text available, </a:t>
            </a:r>
            <a:r>
              <a:rPr b="1" lang="en" sz="1800">
                <a:solidFill>
                  <a:srgbClr val="FF0000"/>
                </a:solidFill>
                <a:latin typeface="Google Sans"/>
                <a:ea typeface="Google Sans"/>
                <a:cs typeface="Google Sans"/>
                <a:sym typeface="Google Sans"/>
              </a:rPr>
              <a:t>reliance on transcribed audio can be cut nearly in half</a:t>
            </a:r>
            <a:endParaRPr b="1" sz="1800">
              <a:solidFill>
                <a:srgbClr val="FF0000"/>
              </a:solidFill>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When we augment with unspoken text, we find improvement to 4.1, as compared to a supervised system that achieves 3.9%.</a:t>
            </a:r>
            <a:endParaRPr sz="1800">
              <a:solidFill>
                <a:srgbClr val="3C4043"/>
              </a:solidFill>
              <a:latin typeface="Google Sans"/>
              <a:ea typeface="Google Sans"/>
              <a:cs typeface="Google Sans"/>
              <a:sym typeface="Google Sans"/>
            </a:endParaRPr>
          </a:p>
        </p:txBody>
      </p:sp>
      <p:pic>
        <p:nvPicPr>
          <p:cNvPr id="911" name="Google Shape;911;p120"/>
          <p:cNvPicPr preferRelativeResize="0"/>
          <p:nvPr/>
        </p:nvPicPr>
        <p:blipFill rotWithShape="1">
          <a:blip r:embed="rId3">
            <a:alphaModFix/>
          </a:blip>
          <a:srcRect b="18897" l="10724" r="17923" t="29030"/>
          <a:stretch/>
        </p:blipFill>
        <p:spPr>
          <a:xfrm>
            <a:off x="3581525" y="2899700"/>
            <a:ext cx="4714350" cy="22922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21"/>
          <p:cNvSpPr txBox="1"/>
          <p:nvPr/>
        </p:nvSpPr>
        <p:spPr>
          <a:xfrm>
            <a:off x="344900" y="262225"/>
            <a:ext cx="7371300" cy="536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 how about Voice Conversion ?</a:t>
            </a:r>
            <a:endParaRPr sz="2400">
              <a:solidFill>
                <a:schemeClr val="dk1"/>
              </a:solidFill>
              <a:latin typeface="Google Sans"/>
              <a:ea typeface="Google Sans"/>
              <a:cs typeface="Google Sans"/>
              <a:sym typeface="Google Sans"/>
            </a:endParaRPr>
          </a:p>
        </p:txBody>
      </p:sp>
      <p:sp>
        <p:nvSpPr>
          <p:cNvPr id="917" name="Google Shape;917;p121"/>
          <p:cNvSpPr/>
          <p:nvPr/>
        </p:nvSpPr>
        <p:spPr>
          <a:xfrm>
            <a:off x="766125" y="798925"/>
            <a:ext cx="7669500" cy="21735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Clr>
                <a:srgbClr val="3C4043"/>
              </a:buClr>
              <a:buSzPts val="1800"/>
              <a:buFont typeface="Google Sans"/>
              <a:buChar char="●"/>
            </a:pPr>
            <a:r>
              <a:rPr lang="en" sz="1800">
                <a:latin typeface="Google Sans"/>
                <a:ea typeface="Google Sans"/>
                <a:cs typeface="Google Sans"/>
                <a:sym typeface="Google Sans"/>
              </a:rPr>
              <a:t>Instead of generating synthetic features, can we morph speaker accent and prosody through voice conversion and augment ASR training data?</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Short answer: </a:t>
            </a:r>
            <a:r>
              <a:rPr b="1" lang="en" sz="1800">
                <a:solidFill>
                  <a:srgbClr val="FF0000"/>
                </a:solidFill>
                <a:latin typeface="Google Sans"/>
                <a:ea typeface="Google Sans"/>
                <a:cs typeface="Google Sans"/>
                <a:sym typeface="Google Sans"/>
              </a:rPr>
              <a:t>yes</a:t>
            </a:r>
            <a:endParaRPr b="1" sz="1800">
              <a:solidFill>
                <a:srgbClr val="FF0000"/>
              </a:solidFill>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Long answer: Gains are varied and largely depend on the corpora and amount of training data.</a:t>
            </a:r>
            <a:endParaRPr sz="1800">
              <a:latin typeface="Google Sans"/>
              <a:ea typeface="Google Sans"/>
              <a:cs typeface="Google Sans"/>
              <a:sym typeface="Google Sans"/>
            </a:endParaRPr>
          </a:p>
          <a:p>
            <a:pPr indent="-342900" lvl="2" marL="1371600" rtl="0" algn="l">
              <a:spcBef>
                <a:spcPts val="0"/>
              </a:spcBef>
              <a:spcAft>
                <a:spcPts val="0"/>
              </a:spcAft>
              <a:buSzPts val="1800"/>
              <a:buFont typeface="Google Sans"/>
              <a:buChar char="■"/>
            </a:pPr>
            <a:r>
              <a:rPr lang="en" sz="1800">
                <a:latin typeface="Google Sans"/>
                <a:ea typeface="Google Sans"/>
                <a:cs typeface="Google Sans"/>
                <a:sym typeface="Google Sans"/>
              </a:rPr>
              <a:t>MOS scores show accent transfer is quite good! (</a:t>
            </a:r>
            <a:r>
              <a:rPr i="1" lang="en" sz="1800">
                <a:latin typeface="Google Sans"/>
                <a:ea typeface="Google Sans"/>
                <a:cs typeface="Google Sans"/>
                <a:sym typeface="Google Sans"/>
              </a:rPr>
              <a:t>Interspeech 2022 submission</a:t>
            </a:r>
            <a:r>
              <a:rPr lang="en" sz="1800">
                <a:latin typeface="Google Sans"/>
                <a:ea typeface="Google Sans"/>
                <a:cs typeface="Google Sans"/>
                <a:sym typeface="Google Sans"/>
              </a:rPr>
              <a:t>)</a:t>
            </a:r>
            <a:endParaRPr sz="1800">
              <a:latin typeface="Google Sans"/>
              <a:ea typeface="Google Sans"/>
              <a:cs typeface="Google Sans"/>
              <a:sym typeface="Google Sans"/>
            </a:endParaRPr>
          </a:p>
        </p:txBody>
      </p:sp>
      <p:grpSp>
        <p:nvGrpSpPr>
          <p:cNvPr id="918" name="Google Shape;918;p121"/>
          <p:cNvGrpSpPr/>
          <p:nvPr/>
        </p:nvGrpSpPr>
        <p:grpSpPr>
          <a:xfrm>
            <a:off x="1524074" y="3330749"/>
            <a:ext cx="6137599" cy="1327432"/>
            <a:chOff x="1524000" y="3124825"/>
            <a:chExt cx="5629275" cy="1076325"/>
          </a:xfrm>
        </p:grpSpPr>
        <p:pic>
          <p:nvPicPr>
            <p:cNvPr id="919" name="Google Shape;919;p121"/>
            <p:cNvPicPr preferRelativeResize="0"/>
            <p:nvPr/>
          </p:nvPicPr>
          <p:blipFill>
            <a:blip r:embed="rId3">
              <a:alphaModFix/>
            </a:blip>
            <a:stretch>
              <a:fillRect/>
            </a:stretch>
          </p:blipFill>
          <p:spPr>
            <a:xfrm>
              <a:off x="1524000" y="3124825"/>
              <a:ext cx="2905125" cy="1076325"/>
            </a:xfrm>
            <a:prstGeom prst="rect">
              <a:avLst/>
            </a:prstGeom>
            <a:noFill/>
            <a:ln>
              <a:noFill/>
            </a:ln>
          </p:spPr>
        </p:pic>
        <p:pic>
          <p:nvPicPr>
            <p:cNvPr id="920" name="Google Shape;920;p121"/>
            <p:cNvPicPr preferRelativeResize="0"/>
            <p:nvPr/>
          </p:nvPicPr>
          <p:blipFill>
            <a:blip r:embed="rId4">
              <a:alphaModFix/>
            </a:blip>
            <a:stretch>
              <a:fillRect/>
            </a:stretch>
          </p:blipFill>
          <p:spPr>
            <a:xfrm>
              <a:off x="4581525" y="3124825"/>
              <a:ext cx="2571750" cy="1028700"/>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22"/>
          <p:cNvSpPr/>
          <p:nvPr/>
        </p:nvSpPr>
        <p:spPr>
          <a:xfrm>
            <a:off x="485175" y="3070017"/>
            <a:ext cx="8310300" cy="903300"/>
          </a:xfrm>
          <a:prstGeom prst="rect">
            <a:avLst/>
          </a:prstGeom>
          <a:noFill/>
          <a:ln>
            <a:noFill/>
          </a:ln>
        </p:spPr>
        <p:txBody>
          <a:bodyPr anchorCtr="0" anchor="t" bIns="19050" lIns="19050" spcFirstLastPara="1" rIns="19050" wrap="square" tIns="19050">
            <a:noAutofit/>
          </a:bodyPr>
          <a:lstStyle/>
          <a:p>
            <a:pPr indent="0" lvl="0" marL="0" rtl="0" algn="l">
              <a:lnSpc>
                <a:spcPct val="115000"/>
              </a:lnSpc>
              <a:spcBef>
                <a:spcPts val="200"/>
              </a:spcBef>
              <a:spcAft>
                <a:spcPts val="0"/>
              </a:spcAft>
              <a:buNone/>
            </a:pPr>
            <a:r>
              <a:rPr lang="en" sz="1500" u="sng">
                <a:solidFill>
                  <a:schemeClr val="hlink"/>
                </a:solidFill>
                <a:highlight>
                  <a:srgbClr val="FFFFFF"/>
                </a:highlight>
                <a:latin typeface="Google Sans"/>
                <a:ea typeface="Google Sans"/>
                <a:cs typeface="Google Sans"/>
                <a:sym typeface="Google Sans"/>
                <a:hlinkClick r:id="rId3"/>
              </a:rPr>
              <a:t>Chen, Z., Zhang, Y., Rosenberg, A., Ramabhadran, B., Wang, G. and Moreno,  “Injecting text in self-supervised speech pretraining", ASRU 2021</a:t>
            </a:r>
            <a:endParaRPr sz="800">
              <a:solidFill>
                <a:srgbClr val="3C4043"/>
              </a:solidFill>
              <a:latin typeface="Roboto"/>
              <a:ea typeface="Roboto"/>
              <a:cs typeface="Roboto"/>
              <a:sym typeface="Roboto"/>
            </a:endParaRPr>
          </a:p>
        </p:txBody>
      </p:sp>
      <p:sp>
        <p:nvSpPr>
          <p:cNvPr id="926" name="Google Shape;926;p122"/>
          <p:cNvSpPr/>
          <p:nvPr/>
        </p:nvSpPr>
        <p:spPr>
          <a:xfrm>
            <a:off x="441050" y="1712950"/>
            <a:ext cx="8622900" cy="903300"/>
          </a:xfrm>
          <a:prstGeom prst="rect">
            <a:avLst/>
          </a:prstGeom>
          <a:noFill/>
          <a:ln>
            <a:noFill/>
          </a:ln>
        </p:spPr>
        <p:txBody>
          <a:bodyPr anchorCtr="0" anchor="b"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Google Sans"/>
                <a:ea typeface="Google Sans"/>
                <a:cs typeface="Google Sans"/>
                <a:sym typeface="Google Sans"/>
              </a:rPr>
              <a:t>Injecting Text in Self-Supervised Speech Pretraining</a:t>
            </a:r>
            <a:endParaRPr sz="2400">
              <a:solidFill>
                <a:schemeClr val="dk1"/>
              </a:solidFill>
              <a:latin typeface="Google Sans"/>
              <a:ea typeface="Google Sans"/>
              <a:cs typeface="Google Sans"/>
              <a:sym typeface="Google Sans"/>
            </a:endParaRPr>
          </a:p>
          <a:p>
            <a:pPr indent="0" lvl="0" marL="0" rtl="0" algn="l">
              <a:lnSpc>
                <a:spcPct val="100000"/>
              </a:lnSpc>
              <a:spcBef>
                <a:spcPts val="200"/>
              </a:spcBef>
              <a:spcAft>
                <a:spcPts val="0"/>
              </a:spcAft>
              <a:buNone/>
            </a:pPr>
            <a:r>
              <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23"/>
          <p:cNvSpPr txBox="1"/>
          <p:nvPr/>
        </p:nvSpPr>
        <p:spPr>
          <a:xfrm>
            <a:off x="166275" y="103100"/>
            <a:ext cx="88296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700">
                <a:solidFill>
                  <a:srgbClr val="202124"/>
                </a:solidFill>
                <a:latin typeface="Google Sans"/>
                <a:ea typeface="Google Sans"/>
                <a:cs typeface="Google Sans"/>
                <a:sym typeface="Google Sans"/>
              </a:rPr>
              <a:t>Goal: </a:t>
            </a:r>
            <a:endParaRPr b="1" sz="1700">
              <a:solidFill>
                <a:srgbClr val="202124"/>
              </a:solidFill>
              <a:latin typeface="Google Sans"/>
              <a:ea typeface="Google Sans"/>
              <a:cs typeface="Google Sans"/>
              <a:sym typeface="Google Sans"/>
            </a:endParaRPr>
          </a:p>
          <a:p>
            <a:pPr indent="0" lvl="0" marL="0" rtl="0" algn="l">
              <a:lnSpc>
                <a:spcPct val="150000"/>
              </a:lnSpc>
              <a:spcBef>
                <a:spcPts val="0"/>
              </a:spcBef>
              <a:spcAft>
                <a:spcPts val="0"/>
              </a:spcAft>
              <a:buClr>
                <a:schemeClr val="dk1"/>
              </a:buClr>
              <a:buSzPts val="1100"/>
              <a:buFont typeface="Arial"/>
              <a:buNone/>
            </a:pPr>
            <a:r>
              <a:rPr lang="en" sz="1700">
                <a:solidFill>
                  <a:schemeClr val="dk1"/>
                </a:solidFill>
                <a:latin typeface="Roboto"/>
                <a:ea typeface="Roboto"/>
                <a:cs typeface="Roboto"/>
                <a:sym typeface="Roboto"/>
              </a:rPr>
              <a:t>Learn joint representations during pretraining from two modalities:</a:t>
            </a:r>
            <a:r>
              <a:rPr lang="en" sz="1700">
                <a:solidFill>
                  <a:schemeClr val="dk1"/>
                </a:solidFill>
                <a:latin typeface="Roboto"/>
                <a:ea typeface="Roboto"/>
                <a:cs typeface="Roboto"/>
                <a:sym typeface="Roboto"/>
              </a:rPr>
              <a:t> </a:t>
            </a:r>
            <a:r>
              <a:rPr b="1" lang="en" sz="1700">
                <a:solidFill>
                  <a:srgbClr val="4285F4"/>
                </a:solidFill>
                <a:latin typeface="Roboto"/>
                <a:ea typeface="Roboto"/>
                <a:cs typeface="Roboto"/>
                <a:sym typeface="Roboto"/>
              </a:rPr>
              <a:t>speech and text</a:t>
            </a:r>
            <a:r>
              <a:rPr lang="en" sz="1700">
                <a:solidFill>
                  <a:schemeClr val="dk1"/>
                </a:solidFill>
                <a:latin typeface="Roboto"/>
                <a:ea typeface="Roboto"/>
                <a:cs typeface="Roboto"/>
                <a:sym typeface="Roboto"/>
              </a:rPr>
              <a:t>.</a:t>
            </a:r>
            <a:endParaRPr sz="17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en" sz="1700">
                <a:solidFill>
                  <a:schemeClr val="dk1"/>
                </a:solidFill>
              </a:rPr>
              <a:t> </a:t>
            </a:r>
            <a:endParaRPr sz="1700">
              <a:solidFill>
                <a:srgbClr val="666666"/>
              </a:solidFill>
              <a:latin typeface="Google Sans"/>
              <a:ea typeface="Google Sans"/>
              <a:cs typeface="Google Sans"/>
              <a:sym typeface="Google Sans"/>
            </a:endParaRPr>
          </a:p>
        </p:txBody>
      </p:sp>
      <p:sp>
        <p:nvSpPr>
          <p:cNvPr id="932" name="Google Shape;932;p123"/>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933" name="Google Shape;933;p123"/>
          <p:cNvSpPr txBox="1"/>
          <p:nvPr/>
        </p:nvSpPr>
        <p:spPr>
          <a:xfrm>
            <a:off x="166275" y="901475"/>
            <a:ext cx="5822400" cy="3801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700">
                <a:solidFill>
                  <a:srgbClr val="202124"/>
                </a:solidFill>
                <a:latin typeface="Google Sans"/>
                <a:ea typeface="Google Sans"/>
                <a:cs typeface="Google Sans"/>
                <a:sym typeface="Google Sans"/>
              </a:rPr>
              <a:t>Solution:</a:t>
            </a:r>
            <a:r>
              <a:rPr b="1" lang="en" sz="1700">
                <a:solidFill>
                  <a:srgbClr val="4285F4"/>
                </a:solidFill>
              </a:rPr>
              <a:t> TTS4Pretrain</a:t>
            </a:r>
            <a:endParaRPr b="1" sz="1700">
              <a:solidFill>
                <a:srgbClr val="4285F4"/>
              </a:solidFill>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chemeClr val="dk1"/>
                </a:solidFill>
                <a:latin typeface="Roboto"/>
                <a:ea typeface="Roboto"/>
                <a:cs typeface="Roboto"/>
                <a:sym typeface="Roboto"/>
              </a:rPr>
              <a:t>Synthesize utterances from </a:t>
            </a:r>
            <a:r>
              <a:rPr i="1" lang="en" sz="1600">
                <a:solidFill>
                  <a:schemeClr val="dk1"/>
                </a:solidFill>
                <a:latin typeface="Roboto"/>
                <a:ea typeface="Roboto"/>
                <a:cs typeface="Roboto"/>
                <a:sym typeface="Roboto"/>
              </a:rPr>
              <a:t>unspoken text </a:t>
            </a:r>
            <a:r>
              <a:rPr lang="en" sz="1600">
                <a:solidFill>
                  <a:schemeClr val="dk1"/>
                </a:solidFill>
                <a:latin typeface="Roboto"/>
                <a:ea typeface="Roboto"/>
                <a:cs typeface="Roboto"/>
                <a:sym typeface="Roboto"/>
              </a:rPr>
              <a:t>and combine with </a:t>
            </a:r>
            <a:r>
              <a:rPr i="1" lang="en" sz="1600">
                <a:solidFill>
                  <a:schemeClr val="dk1"/>
                </a:solidFill>
                <a:latin typeface="Roboto"/>
                <a:ea typeface="Roboto"/>
                <a:cs typeface="Roboto"/>
                <a:sym typeface="Roboto"/>
              </a:rPr>
              <a:t>untranscribed speech </a:t>
            </a:r>
            <a:r>
              <a:rPr lang="en" sz="1600">
                <a:solidFill>
                  <a:schemeClr val="dk1"/>
                </a:solidFill>
                <a:latin typeface="Roboto"/>
                <a:ea typeface="Roboto"/>
                <a:cs typeface="Roboto"/>
                <a:sym typeface="Roboto"/>
              </a:rPr>
              <a:t> during pretraining </a:t>
            </a:r>
            <a:endParaRPr sz="1600">
              <a:solidFill>
                <a:schemeClr val="dk1"/>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Roboto"/>
              <a:buChar char="●"/>
            </a:pPr>
            <a:r>
              <a:rPr lang="en" sz="1600">
                <a:solidFill>
                  <a:schemeClr val="dk1"/>
                </a:solidFill>
                <a:latin typeface="Roboto"/>
                <a:ea typeface="Roboto"/>
                <a:cs typeface="Roboto"/>
                <a:sym typeface="Roboto"/>
              </a:rPr>
              <a:t>Auxiliary ASR-based losses for synthesized inputs</a:t>
            </a:r>
            <a:endParaRPr sz="900">
              <a:solidFill>
                <a:schemeClr val="dk1"/>
              </a:solidFill>
            </a:endParaRPr>
          </a:p>
          <a:p>
            <a:pPr indent="0" lvl="0" marL="0" rtl="0" algn="l">
              <a:lnSpc>
                <a:spcPct val="150000"/>
              </a:lnSpc>
              <a:spcBef>
                <a:spcPts val="0"/>
              </a:spcBef>
              <a:spcAft>
                <a:spcPts val="0"/>
              </a:spcAft>
              <a:buNone/>
            </a:pPr>
            <a:r>
              <a:rPr b="1" lang="en" sz="1700">
                <a:solidFill>
                  <a:srgbClr val="202124"/>
                </a:solidFill>
                <a:latin typeface="Google Sans"/>
                <a:ea typeface="Google Sans"/>
                <a:cs typeface="Google Sans"/>
                <a:sym typeface="Google Sans"/>
              </a:rPr>
              <a:t>Results:</a:t>
            </a:r>
            <a:endParaRPr sz="1700">
              <a:solidFill>
                <a:srgbClr val="666666"/>
              </a:solidFill>
              <a:latin typeface="Google Sans"/>
              <a:ea typeface="Google Sans"/>
              <a:cs typeface="Google Sans"/>
              <a:sym typeface="Google Sans"/>
            </a:endParaRPr>
          </a:p>
          <a:p>
            <a:pPr indent="-330200" lvl="0" marL="457200" rtl="0" algn="l">
              <a:lnSpc>
                <a:spcPct val="150000"/>
              </a:lnSpc>
              <a:spcBef>
                <a:spcPts val="0"/>
              </a:spcBef>
              <a:spcAft>
                <a:spcPts val="0"/>
              </a:spcAft>
              <a:buClr>
                <a:srgbClr val="666666"/>
              </a:buClr>
              <a:buSzPts val="1600"/>
              <a:buFont typeface="Google Sans"/>
              <a:buChar char="●"/>
            </a:pPr>
            <a:r>
              <a:rPr b="1" lang="en" sz="1600">
                <a:solidFill>
                  <a:srgbClr val="4285F4"/>
                </a:solidFill>
                <a:latin typeface="Roboto"/>
                <a:ea typeface="Roboto"/>
                <a:cs typeface="Roboto"/>
                <a:sym typeface="Roboto"/>
              </a:rPr>
              <a:t>3.5-15% </a:t>
            </a:r>
            <a:r>
              <a:rPr lang="en" sz="1600">
                <a:solidFill>
                  <a:schemeClr val="dk1"/>
                </a:solidFill>
                <a:latin typeface="Roboto"/>
                <a:ea typeface="Roboto"/>
                <a:cs typeface="Roboto"/>
                <a:sym typeface="Roboto"/>
              </a:rPr>
              <a:t>relative reduction in WER across different </a:t>
            </a:r>
            <a:r>
              <a:rPr b="1" lang="en" sz="1600">
                <a:solidFill>
                  <a:srgbClr val="4285F4"/>
                </a:solidFill>
                <a:latin typeface="Roboto"/>
                <a:ea typeface="Roboto"/>
                <a:cs typeface="Roboto"/>
                <a:sym typeface="Roboto"/>
              </a:rPr>
              <a:t>domains</a:t>
            </a:r>
            <a:r>
              <a:rPr lang="en" sz="1600">
                <a:solidFill>
                  <a:schemeClr val="dk1"/>
                </a:solidFill>
                <a:latin typeface="Roboto"/>
                <a:ea typeface="Roboto"/>
                <a:cs typeface="Roboto"/>
                <a:sym typeface="Roboto"/>
              </a:rPr>
              <a:t>, </a:t>
            </a:r>
            <a:r>
              <a:rPr b="1" lang="en" sz="1600">
                <a:solidFill>
                  <a:srgbClr val="4285F4"/>
                </a:solidFill>
                <a:latin typeface="Roboto"/>
                <a:ea typeface="Roboto"/>
                <a:cs typeface="Roboto"/>
                <a:sym typeface="Roboto"/>
              </a:rPr>
              <a:t>languages</a:t>
            </a:r>
            <a:r>
              <a:rPr lang="en" sz="1600">
                <a:solidFill>
                  <a:schemeClr val="dk1"/>
                </a:solidFill>
                <a:latin typeface="Roboto"/>
                <a:ea typeface="Roboto"/>
                <a:cs typeface="Roboto"/>
                <a:sym typeface="Roboto"/>
              </a:rPr>
              <a:t>, and data </a:t>
            </a:r>
            <a:r>
              <a:rPr b="1" lang="en" sz="1600">
                <a:solidFill>
                  <a:srgbClr val="4285F4"/>
                </a:solidFill>
                <a:latin typeface="Roboto"/>
                <a:ea typeface="Roboto"/>
                <a:cs typeface="Roboto"/>
                <a:sym typeface="Roboto"/>
              </a:rPr>
              <a:t>sizes </a:t>
            </a:r>
            <a:r>
              <a:rPr lang="en" sz="1600">
                <a:solidFill>
                  <a:schemeClr val="dk1"/>
                </a:solidFill>
                <a:latin typeface="Roboto"/>
                <a:ea typeface="Roboto"/>
                <a:cs typeface="Roboto"/>
                <a:sym typeface="Roboto"/>
              </a:rPr>
              <a:t>over wav2vec 2.0</a:t>
            </a:r>
            <a:endParaRPr b="1" sz="1600">
              <a:solidFill>
                <a:srgbClr val="4285F4"/>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Google Sans"/>
              <a:buChar char="●"/>
            </a:pPr>
            <a:r>
              <a:rPr lang="en" sz="1600">
                <a:solidFill>
                  <a:schemeClr val="dk1"/>
                </a:solidFill>
                <a:latin typeface="Roboto"/>
                <a:ea typeface="Roboto"/>
                <a:cs typeface="Roboto"/>
                <a:sym typeface="Roboto"/>
              </a:rPr>
              <a:t>Additional</a:t>
            </a:r>
            <a:r>
              <a:rPr b="1" lang="en" sz="1600">
                <a:solidFill>
                  <a:srgbClr val="4285F4"/>
                </a:solidFill>
                <a:latin typeface="Roboto"/>
                <a:ea typeface="Roboto"/>
                <a:cs typeface="Roboto"/>
                <a:sym typeface="Roboto"/>
              </a:rPr>
              <a:t> 6%</a:t>
            </a:r>
            <a:r>
              <a:rPr lang="en" sz="1600">
                <a:solidFill>
                  <a:schemeClr val="dk1"/>
                </a:solidFill>
                <a:latin typeface="Roboto"/>
                <a:ea typeface="Roboto"/>
                <a:cs typeface="Roboto"/>
                <a:sym typeface="Roboto"/>
              </a:rPr>
              <a:t> relative reduction in WER with </a:t>
            </a:r>
            <a:r>
              <a:rPr b="1" lang="en" sz="1600">
                <a:solidFill>
                  <a:srgbClr val="4285F4"/>
                </a:solidFill>
                <a:latin typeface="Roboto"/>
                <a:ea typeface="Roboto"/>
                <a:cs typeface="Roboto"/>
                <a:sym typeface="Roboto"/>
              </a:rPr>
              <a:t>LM fusion</a:t>
            </a:r>
            <a:endParaRPr b="1" sz="1600">
              <a:solidFill>
                <a:srgbClr val="4285F4"/>
              </a:solidFill>
              <a:latin typeface="Roboto"/>
              <a:ea typeface="Roboto"/>
              <a:cs typeface="Roboto"/>
              <a:sym typeface="Roboto"/>
            </a:endParaRPr>
          </a:p>
          <a:p>
            <a:pPr indent="-330200" lvl="0" marL="457200" rtl="0" algn="l">
              <a:lnSpc>
                <a:spcPct val="150000"/>
              </a:lnSpc>
              <a:spcBef>
                <a:spcPts val="0"/>
              </a:spcBef>
              <a:spcAft>
                <a:spcPts val="0"/>
              </a:spcAft>
              <a:buClr>
                <a:srgbClr val="666666"/>
              </a:buClr>
              <a:buSzPts val="1600"/>
              <a:buFont typeface="Google Sans"/>
              <a:buChar char="●"/>
            </a:pPr>
            <a:r>
              <a:rPr b="1" lang="en" sz="1600">
                <a:solidFill>
                  <a:srgbClr val="4285F4"/>
                </a:solidFill>
                <a:latin typeface="Roboto"/>
                <a:ea typeface="Roboto"/>
                <a:cs typeface="Roboto"/>
                <a:sym typeface="Roboto"/>
              </a:rPr>
              <a:t>In-domain</a:t>
            </a:r>
            <a:r>
              <a:rPr lang="en" sz="1600">
                <a:solidFill>
                  <a:schemeClr val="dk1"/>
                </a:solidFill>
                <a:latin typeface="Roboto"/>
                <a:ea typeface="Roboto"/>
                <a:cs typeface="Roboto"/>
                <a:sym typeface="Roboto"/>
              </a:rPr>
              <a:t> text in pretraining can compensate for out-of-domain audio</a:t>
            </a:r>
            <a:endParaRPr b="1" sz="1600">
              <a:solidFill>
                <a:srgbClr val="4285F4"/>
              </a:solidFill>
              <a:latin typeface="Roboto"/>
              <a:ea typeface="Roboto"/>
              <a:cs typeface="Roboto"/>
              <a:sym typeface="Roboto"/>
            </a:endParaRPr>
          </a:p>
        </p:txBody>
      </p:sp>
      <p:pic>
        <p:nvPicPr>
          <p:cNvPr id="934" name="Google Shape;934;p123"/>
          <p:cNvPicPr preferRelativeResize="0"/>
          <p:nvPr/>
        </p:nvPicPr>
        <p:blipFill>
          <a:blip r:embed="rId3">
            <a:alphaModFix/>
          </a:blip>
          <a:stretch>
            <a:fillRect/>
          </a:stretch>
        </p:blipFill>
        <p:spPr>
          <a:xfrm>
            <a:off x="5974800" y="1610100"/>
            <a:ext cx="3067584" cy="2999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24"/>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Speech-only Self-supervised Pretrain</a:t>
            </a:r>
            <a:endParaRPr/>
          </a:p>
        </p:txBody>
      </p:sp>
      <p:sp>
        <p:nvSpPr>
          <p:cNvPr id="940" name="Google Shape;940;p124"/>
          <p:cNvSpPr txBox="1"/>
          <p:nvPr>
            <p:ph idx="1" type="subTitle"/>
          </p:nvPr>
        </p:nvSpPr>
        <p:spPr>
          <a:xfrm>
            <a:off x="417675" y="835800"/>
            <a:ext cx="8175000" cy="32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Google Sans"/>
                <a:ea typeface="Google Sans"/>
                <a:cs typeface="Google Sans"/>
                <a:sym typeface="Google Sans"/>
                <a:hlinkClick r:id="rId3"/>
              </a:rPr>
              <a:t>Wav2vec 2.0</a:t>
            </a:r>
            <a:r>
              <a:rPr lang="en">
                <a:latin typeface="Google Sans"/>
                <a:ea typeface="Google Sans"/>
                <a:cs typeface="Google Sans"/>
                <a:sym typeface="Google Sans"/>
              </a:rPr>
              <a:t> has shown to be an effective encoder pre-training strategy, especially on </a:t>
            </a:r>
            <a:r>
              <a:rPr lang="en" u="sng">
                <a:solidFill>
                  <a:schemeClr val="hlink"/>
                </a:solidFill>
                <a:latin typeface="Google Sans"/>
                <a:ea typeface="Google Sans"/>
                <a:cs typeface="Google Sans"/>
                <a:sym typeface="Google Sans"/>
                <a:hlinkClick r:id="rId4"/>
              </a:rPr>
              <a:t>in-domain data</a:t>
            </a:r>
            <a:r>
              <a:rPr lang="en">
                <a:latin typeface="Google Sans"/>
                <a:ea typeface="Google Sans"/>
                <a:cs typeface="Google Sans"/>
                <a:sym typeface="Google Sans"/>
              </a:rPr>
              <a:t>.  </a:t>
            </a:r>
            <a:endParaRPr>
              <a:latin typeface="Google Sans"/>
              <a:ea typeface="Google Sans"/>
              <a:cs typeface="Google Sans"/>
              <a:sym typeface="Google Sans"/>
            </a:endParaRPr>
          </a:p>
          <a:p>
            <a:pPr indent="0" lvl="0" marL="0" rtl="0" algn="l">
              <a:spcBef>
                <a:spcPts val="1600"/>
              </a:spcBef>
              <a:spcAft>
                <a:spcPts val="0"/>
              </a:spcAft>
              <a:buNone/>
            </a:pPr>
            <a:r>
              <a:rPr lang="en">
                <a:latin typeface="Google Sans"/>
                <a:ea typeface="Google Sans"/>
                <a:cs typeface="Google Sans"/>
                <a:sym typeface="Google Sans"/>
              </a:rPr>
              <a:t>State of the art results when combined with </a:t>
            </a:r>
            <a:r>
              <a:rPr lang="en" u="sng">
                <a:solidFill>
                  <a:schemeClr val="hlink"/>
                </a:solidFill>
                <a:latin typeface="Google Sans"/>
                <a:ea typeface="Google Sans"/>
                <a:cs typeface="Google Sans"/>
                <a:sym typeface="Google Sans"/>
                <a:hlinkClick r:id="rId5"/>
              </a:rPr>
              <a:t>Conformer encoders</a:t>
            </a:r>
            <a:r>
              <a:rPr lang="en">
                <a:latin typeface="Google Sans"/>
                <a:ea typeface="Google Sans"/>
                <a:cs typeface="Google Sans"/>
                <a:sym typeface="Google Sans"/>
              </a:rPr>
              <a:t>.</a:t>
            </a:r>
            <a:endParaRPr>
              <a:latin typeface="Google Sans"/>
              <a:ea typeface="Google Sans"/>
              <a:cs typeface="Google Sans"/>
              <a:sym typeface="Google Sans"/>
            </a:endParaRPr>
          </a:p>
          <a:p>
            <a:pPr indent="0" lvl="0" marL="0" rtl="0" algn="l">
              <a:spcBef>
                <a:spcPts val="1600"/>
              </a:spcBef>
              <a:spcAft>
                <a:spcPts val="0"/>
              </a:spcAft>
              <a:buNone/>
            </a:pPr>
            <a:r>
              <a:rPr lang="en">
                <a:latin typeface="Google Sans"/>
                <a:ea typeface="Google Sans"/>
                <a:cs typeface="Google Sans"/>
                <a:sym typeface="Google Sans"/>
              </a:rPr>
              <a:t>Leverages large amounts of untranscribed data without a good teacher model. </a:t>
            </a:r>
            <a:endParaRPr>
              <a:latin typeface="Google Sans"/>
              <a:ea typeface="Google Sans"/>
              <a:cs typeface="Google Sans"/>
              <a:sym typeface="Google Sans"/>
            </a:endParaRPr>
          </a:p>
          <a:p>
            <a:pPr indent="0" lvl="0" marL="0" rtl="0" algn="l">
              <a:spcBef>
                <a:spcPts val="1600"/>
              </a:spcBef>
              <a:spcAft>
                <a:spcPts val="0"/>
              </a:spcAft>
              <a:buNone/>
            </a:pPr>
            <a:r>
              <a:rPr lang="en">
                <a:latin typeface="Google Sans"/>
                <a:ea typeface="Google Sans"/>
                <a:cs typeface="Google Sans"/>
                <a:sym typeface="Google Sans"/>
              </a:rPr>
              <a:t>Nevertheless,</a:t>
            </a:r>
            <a:endParaRPr>
              <a:latin typeface="Google Sans"/>
              <a:ea typeface="Google Sans"/>
              <a:cs typeface="Google Sans"/>
              <a:sym typeface="Google Sans"/>
            </a:endParaRPr>
          </a:p>
          <a:p>
            <a:pPr indent="-342900" lvl="0" marL="457200" rtl="0" algn="l">
              <a:spcBef>
                <a:spcPts val="1600"/>
              </a:spcBef>
              <a:spcAft>
                <a:spcPts val="0"/>
              </a:spcAft>
              <a:buSzPts val="1800"/>
              <a:buFont typeface="Google Sans"/>
              <a:buChar char="●"/>
            </a:pPr>
            <a:r>
              <a:rPr lang="en">
                <a:latin typeface="Google Sans"/>
                <a:ea typeface="Google Sans"/>
                <a:cs typeface="Google Sans"/>
                <a:sym typeface="Google Sans"/>
              </a:rPr>
              <a:t>N</a:t>
            </a:r>
            <a:r>
              <a:rPr lang="en">
                <a:latin typeface="Google Sans"/>
                <a:ea typeface="Google Sans"/>
                <a:cs typeface="Google Sans"/>
                <a:sym typeface="Google Sans"/>
              </a:rPr>
              <a:t>o guarantee that the learned representation is optimal for downstream ASR.</a:t>
            </a:r>
            <a:endParaRPr>
              <a:latin typeface="Google Sans"/>
              <a:ea typeface="Google Sans"/>
              <a:cs typeface="Google Sans"/>
              <a:sym typeface="Google Sans"/>
            </a:endParaRPr>
          </a:p>
          <a:p>
            <a:pPr indent="-342900" lvl="0" marL="457200" rtl="0" algn="l">
              <a:spcBef>
                <a:spcPts val="0"/>
              </a:spcBef>
              <a:spcAft>
                <a:spcPts val="0"/>
              </a:spcAft>
              <a:buSzPts val="1800"/>
              <a:buChar char="●"/>
            </a:pPr>
            <a:r>
              <a:rPr lang="en">
                <a:latin typeface="Google Sans"/>
                <a:ea typeface="Google Sans"/>
                <a:cs typeface="Google Sans"/>
                <a:sym typeface="Google Sans"/>
              </a:rPr>
              <a:t>Cannot take advantage of </a:t>
            </a:r>
            <a:r>
              <a:rPr b="1" lang="en">
                <a:latin typeface="Google Sans"/>
                <a:ea typeface="Google Sans"/>
                <a:cs typeface="Google Sans"/>
                <a:sym typeface="Google Sans"/>
              </a:rPr>
              <a:t>unspoken text</a:t>
            </a:r>
            <a:r>
              <a:rPr lang="en">
                <a:latin typeface="Google Sans"/>
                <a:ea typeface="Google Sans"/>
                <a:cs typeface="Google Sans"/>
                <a:sym typeface="Google Sans"/>
              </a:rPr>
              <a:t>.</a:t>
            </a:r>
            <a:endParaRPr>
              <a:latin typeface="Google Sans"/>
              <a:ea typeface="Google Sans"/>
              <a:cs typeface="Google Sans"/>
              <a:sym typeface="Google Sans"/>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941" name="Google Shape;941;p124"/>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200"/>
              <a:buFont typeface="Arial"/>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942" name="Google Shape;942;p124"/>
          <p:cNvSpPr txBox="1"/>
          <p:nvPr/>
        </p:nvSpPr>
        <p:spPr>
          <a:xfrm>
            <a:off x="492725" y="4355675"/>
            <a:ext cx="8596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Baevski, Alexei, et al. "wav2vec 2.0: A framework for self-supervised learning of speech representations." arXiv preprint arXiv:2006.11477 (2020).</a:t>
            </a:r>
            <a:endParaRPr sz="800"/>
          </a:p>
          <a:p>
            <a:pPr indent="0" lvl="0" marL="0" rtl="0" algn="l">
              <a:spcBef>
                <a:spcPts val="0"/>
              </a:spcBef>
              <a:spcAft>
                <a:spcPts val="0"/>
              </a:spcAft>
              <a:buNone/>
            </a:pPr>
            <a:r>
              <a:rPr lang="en" sz="800"/>
              <a:t>Hsu, Wei-Ning, et al. "Robust wav2vec 2.0: Analyzing Domain Shift in Self-Supervised Pre-Training." arXiv preprint arXiv:2104.01027 (2021).</a:t>
            </a:r>
            <a:endParaRPr sz="800"/>
          </a:p>
          <a:p>
            <a:pPr indent="0" lvl="0" marL="0" rtl="0" algn="l">
              <a:spcBef>
                <a:spcPts val="0"/>
              </a:spcBef>
              <a:spcAft>
                <a:spcPts val="0"/>
              </a:spcAft>
              <a:buNone/>
            </a:pPr>
            <a:r>
              <a:rPr lang="en" sz="800"/>
              <a:t>Zhang, Yu, et al. "Pushing the limits of semi-supervised learning for automatic speech recognition." arXiv preprint arXiv:2010.10504 (2020).</a:t>
            </a:r>
            <a:endParaRPr sz="800"/>
          </a:p>
          <a:p>
            <a:pPr indent="0" lvl="0" marL="0" rtl="0" algn="l">
              <a:spcBef>
                <a:spcPts val="0"/>
              </a:spcBef>
              <a:spcAft>
                <a:spcPts val="0"/>
              </a:spcAft>
              <a:buNone/>
            </a:pPr>
            <a:r>
              <a:t/>
            </a:r>
            <a:endParaRPr sz="800"/>
          </a:p>
        </p:txBody>
      </p:sp>
      <p:cxnSp>
        <p:nvCxnSpPr>
          <p:cNvPr id="943" name="Google Shape;943;p124"/>
          <p:cNvCxnSpPr/>
          <p:nvPr/>
        </p:nvCxnSpPr>
        <p:spPr>
          <a:xfrm>
            <a:off x="384475" y="4419500"/>
            <a:ext cx="7752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9"/>
          <p:cNvSpPr txBox="1"/>
          <p:nvPr>
            <p:ph idx="4294967295" type="body"/>
          </p:nvPr>
        </p:nvSpPr>
        <p:spPr>
          <a:xfrm>
            <a:off x="1120300" y="562400"/>
            <a:ext cx="6797100" cy="39978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Self-supervised Learning allows for the efficient use of unlabeled data (audio and text) for speech processing</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Historically, in speech and language processing, semi-supervised and unsupervised learning has been used extensively</a:t>
            </a:r>
            <a:endParaRPr sz="2400">
              <a:solidFill>
                <a:srgbClr val="000000"/>
              </a:solidFill>
              <a:latin typeface="Google Sans"/>
              <a:ea typeface="Google Sans"/>
              <a:cs typeface="Google Sans"/>
              <a:sym typeface="Google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25"/>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a:t>
            </a:r>
            <a:r>
              <a:rPr lang="en"/>
              <a:t>Text</a:t>
            </a:r>
            <a:r>
              <a:rPr lang="en"/>
              <a:t> Learning for E2E ASR</a:t>
            </a:r>
            <a:endParaRPr/>
          </a:p>
        </p:txBody>
      </p:sp>
      <p:sp>
        <p:nvSpPr>
          <p:cNvPr id="949" name="Google Shape;949;p125"/>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E2E Training</a:t>
            </a:r>
            <a:endParaRPr/>
          </a:p>
          <a:p>
            <a:pPr indent="-342900" lvl="0" marL="457200" rtl="0" algn="l">
              <a:spcBef>
                <a:spcPts val="1600"/>
              </a:spcBef>
              <a:spcAft>
                <a:spcPts val="0"/>
              </a:spcAft>
              <a:buSzPts val="1800"/>
              <a:buChar char="●"/>
            </a:pPr>
            <a:r>
              <a:rPr lang="en"/>
              <a:t>Back-translation, adversarial and </a:t>
            </a:r>
            <a:r>
              <a:rPr lang="en"/>
              <a:t>cycle consistency training with text</a:t>
            </a:r>
            <a:endParaRPr/>
          </a:p>
          <a:p>
            <a:pPr indent="-342900" lvl="0" marL="457200" rtl="0" algn="l">
              <a:spcBef>
                <a:spcPts val="0"/>
              </a:spcBef>
              <a:spcAft>
                <a:spcPts val="0"/>
              </a:spcAft>
              <a:buSzPts val="1800"/>
              <a:buChar char="●"/>
            </a:pPr>
            <a:r>
              <a:rPr lang="en"/>
              <a:t>Speech synthesis for ASR</a:t>
            </a:r>
            <a:endParaRPr/>
          </a:p>
          <a:p>
            <a:pPr indent="0" lvl="0" marL="0" rtl="0" algn="l">
              <a:spcBef>
                <a:spcPts val="1600"/>
              </a:spcBef>
              <a:spcAft>
                <a:spcPts val="0"/>
              </a:spcAft>
              <a:buNone/>
            </a:pPr>
            <a:r>
              <a:rPr lang="en"/>
              <a:t>E2E Inference</a:t>
            </a:r>
            <a:endParaRPr/>
          </a:p>
          <a:p>
            <a:pPr indent="-342900" lvl="0" marL="457200" rtl="0" algn="l">
              <a:spcBef>
                <a:spcPts val="1600"/>
              </a:spcBef>
              <a:spcAft>
                <a:spcPts val="0"/>
              </a:spcAft>
              <a:buSzPts val="1800"/>
              <a:buChar char="●"/>
            </a:pPr>
            <a:r>
              <a:rPr lang="en"/>
              <a:t>LM fusion methods (shallow, deep, component, etc.)</a:t>
            </a:r>
            <a:endParaRPr/>
          </a:p>
          <a:p>
            <a:pPr indent="-342900" lvl="0" marL="457200" rtl="0" algn="l">
              <a:spcBef>
                <a:spcPts val="0"/>
              </a:spcBef>
              <a:spcAft>
                <a:spcPts val="0"/>
              </a:spcAft>
              <a:buSzPts val="1800"/>
              <a:buChar char="●"/>
            </a:pPr>
            <a:r>
              <a:rPr lang="en"/>
              <a:t>HAT LM fusion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950" name="Google Shape;950;p125"/>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cxnSp>
        <p:nvCxnSpPr>
          <p:cNvPr id="951" name="Google Shape;951;p125"/>
          <p:cNvCxnSpPr/>
          <p:nvPr/>
        </p:nvCxnSpPr>
        <p:spPr>
          <a:xfrm>
            <a:off x="384475" y="3809900"/>
            <a:ext cx="7752900" cy="0"/>
          </a:xfrm>
          <a:prstGeom prst="straightConnector1">
            <a:avLst/>
          </a:prstGeom>
          <a:noFill/>
          <a:ln cap="flat" cmpd="sng" w="9525">
            <a:solidFill>
              <a:schemeClr val="dk2"/>
            </a:solidFill>
            <a:prstDash val="solid"/>
            <a:round/>
            <a:headEnd len="med" w="med" type="none"/>
            <a:tailEnd len="med" w="med" type="none"/>
          </a:ln>
        </p:spPr>
      </p:cxnSp>
      <p:sp>
        <p:nvSpPr>
          <p:cNvPr id="952" name="Google Shape;952;p125"/>
          <p:cNvSpPr txBox="1"/>
          <p:nvPr/>
        </p:nvSpPr>
        <p:spPr>
          <a:xfrm>
            <a:off x="416525" y="3746075"/>
            <a:ext cx="859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Hayashi, Tomoki, et al. "Back-translation-style data augmentation for end-to-end ASR." 2018 IEEE Spoken Language Technology Workshop (SLT). IEEE, 2018.</a:t>
            </a:r>
            <a:endParaRPr sz="800"/>
          </a:p>
          <a:p>
            <a:pPr indent="0" lvl="0" marL="0" rtl="0" algn="l">
              <a:spcBef>
                <a:spcPts val="0"/>
              </a:spcBef>
              <a:spcAft>
                <a:spcPts val="0"/>
              </a:spcAft>
              <a:buNone/>
            </a:pPr>
            <a:r>
              <a:rPr lang="en" sz="800"/>
              <a:t>Hori, Takaaki, et al. "Cycle-consistency training for end-to-end speech recognition." ICASSP 2019.</a:t>
            </a:r>
            <a:endParaRPr sz="800"/>
          </a:p>
          <a:p>
            <a:pPr indent="0" lvl="0" marL="0" rtl="0" algn="l">
              <a:spcBef>
                <a:spcPts val="0"/>
              </a:spcBef>
              <a:spcAft>
                <a:spcPts val="0"/>
              </a:spcAft>
              <a:buNone/>
            </a:pPr>
            <a:r>
              <a:rPr lang="en" sz="800"/>
              <a:t>Rosenberg, Andrew, et al. "Speech recognition with augmented synthesized speech." 2019 IEEE automatic speech recognition and understanding workshop (ASRU). IEEE, 2019.</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Gulcehre, Caglar, et al. "On using monolingual corpora in neural machine translation." arXiv preprint arXiv:1503.03535 (2015).</a:t>
            </a:r>
            <a:endParaRPr sz="800"/>
          </a:p>
          <a:p>
            <a:pPr indent="0" lvl="0" marL="0" rtl="0" algn="l">
              <a:spcBef>
                <a:spcPts val="0"/>
              </a:spcBef>
              <a:spcAft>
                <a:spcPts val="0"/>
              </a:spcAft>
              <a:buNone/>
            </a:pPr>
            <a:r>
              <a:rPr lang="en" sz="800"/>
              <a:t>Variani, Ehsan, et al. "Hybrid autoregressive transducer (hat)." ICASSP 2020-2020 IEEE International Conference on Acoustics, Speech and Signal Processing (ICASSP). IEEE, 2020.</a:t>
            </a:r>
            <a:endParaRPr sz="800"/>
          </a:p>
          <a:p>
            <a:pPr indent="0" lvl="0" marL="0" rtl="0" algn="l">
              <a:spcBef>
                <a:spcPts val="0"/>
              </a:spcBef>
              <a:spcAft>
                <a:spcPts val="0"/>
              </a:spcAft>
              <a:buNone/>
            </a:pPr>
            <a:r>
              <a:t/>
            </a:r>
            <a:endParaRPr sz="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26"/>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TTS4Pretrain Overview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958" name="Google Shape;958;p126"/>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a:p>
            <a:pPr indent="-342900" lvl="0" marL="457200" rtl="0" algn="l">
              <a:spcBef>
                <a:spcPts val="1600"/>
              </a:spcBef>
              <a:spcAft>
                <a:spcPts val="0"/>
              </a:spcAft>
              <a:buSzPts val="1800"/>
              <a:buChar char="●"/>
            </a:pPr>
            <a:r>
              <a:rPr lang="en"/>
              <a:t>Enable text modality learning by speech synthesis</a:t>
            </a:r>
            <a:endParaRPr/>
          </a:p>
          <a:p>
            <a:pPr indent="-342900" lvl="0" marL="457200" rtl="0" algn="l">
              <a:spcBef>
                <a:spcPts val="0"/>
              </a:spcBef>
              <a:spcAft>
                <a:spcPts val="0"/>
              </a:spcAft>
              <a:buSzPts val="1800"/>
              <a:buChar char="●"/>
            </a:pPr>
            <a:r>
              <a:rPr lang="en"/>
              <a:t>Enforce text learning and ASR modeling through </a:t>
            </a:r>
            <a:r>
              <a:rPr lang="en"/>
              <a:t>auxiliary</a:t>
            </a:r>
            <a:r>
              <a:rPr lang="en"/>
              <a:t> decoders</a:t>
            </a:r>
            <a:endParaRPr/>
          </a:p>
          <a:p>
            <a:pPr indent="0" lvl="0" marL="0" rtl="0" algn="l">
              <a:spcBef>
                <a:spcPts val="1600"/>
              </a:spcBef>
              <a:spcAft>
                <a:spcPts val="0"/>
              </a:spcAft>
              <a:buNone/>
            </a:pPr>
            <a:r>
              <a:rPr lang="en"/>
              <a:t>Formulation</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Auxiliary</a:t>
            </a:r>
            <a:r>
              <a:rPr lang="en"/>
              <a:t> decoders</a:t>
            </a:r>
            <a:endParaRPr/>
          </a:p>
          <a:p>
            <a:pPr indent="-342900" lvl="0" marL="457200" rtl="0" algn="l">
              <a:spcBef>
                <a:spcPts val="1600"/>
              </a:spcBef>
              <a:spcAft>
                <a:spcPts val="0"/>
              </a:spcAft>
              <a:buSzPts val="1800"/>
              <a:buChar char="●"/>
            </a:pPr>
            <a:r>
              <a:rPr lang="en"/>
              <a:t>Take unspoken text as the label for supervision</a:t>
            </a:r>
            <a:endParaRPr/>
          </a:p>
          <a:p>
            <a:pPr indent="-342900" lvl="0" marL="457200" rtl="0" algn="l">
              <a:spcBef>
                <a:spcPts val="0"/>
              </a:spcBef>
              <a:spcAft>
                <a:spcPts val="0"/>
              </a:spcAft>
              <a:buSzPts val="1800"/>
              <a:buChar char="●"/>
            </a:pPr>
            <a:r>
              <a:rPr lang="en"/>
              <a:t>Phone+Wordpiece decoders to allow  for  the  explicit  injection  of  lexical/phonetic/linguistic  information  in  self-supervised pretraining</a:t>
            </a:r>
            <a:endParaRPr/>
          </a:p>
        </p:txBody>
      </p:sp>
      <p:sp>
        <p:nvSpPr>
          <p:cNvPr id="959" name="Google Shape;959;p126"/>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200"/>
              <a:buFont typeface="Arial"/>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960" name="Google Shape;960;p126"/>
          <p:cNvPicPr preferRelativeResize="0"/>
          <p:nvPr/>
        </p:nvPicPr>
        <p:blipFill>
          <a:blip r:embed="rId3">
            <a:alphaModFix/>
          </a:blip>
          <a:stretch>
            <a:fillRect/>
          </a:stretch>
        </p:blipFill>
        <p:spPr>
          <a:xfrm>
            <a:off x="6973699" y="2201575"/>
            <a:ext cx="1848550" cy="1807825"/>
          </a:xfrm>
          <a:prstGeom prst="rect">
            <a:avLst/>
          </a:prstGeom>
          <a:noFill/>
          <a:ln>
            <a:noFill/>
          </a:ln>
        </p:spPr>
      </p:pic>
      <p:pic>
        <p:nvPicPr>
          <p:cNvPr id="961" name="Google Shape;961;p126"/>
          <p:cNvPicPr preferRelativeResize="0"/>
          <p:nvPr/>
        </p:nvPicPr>
        <p:blipFill>
          <a:blip r:embed="rId4">
            <a:alphaModFix/>
          </a:blip>
          <a:stretch>
            <a:fillRect/>
          </a:stretch>
        </p:blipFill>
        <p:spPr>
          <a:xfrm>
            <a:off x="2430150" y="2383725"/>
            <a:ext cx="3534675" cy="807225"/>
          </a:xfrm>
          <a:prstGeom prst="rect">
            <a:avLst/>
          </a:prstGeom>
          <a:noFill/>
          <a:ln cap="flat" cmpd="sng" w="9525">
            <a:solidFill>
              <a:srgbClr val="BDBDBD"/>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pSp>
        <p:nvGrpSpPr>
          <p:cNvPr id="966" name="Google Shape;966;p127"/>
          <p:cNvGrpSpPr/>
          <p:nvPr/>
        </p:nvGrpSpPr>
        <p:grpSpPr>
          <a:xfrm>
            <a:off x="2369613" y="987125"/>
            <a:ext cx="3241450" cy="3843775"/>
            <a:chOff x="546525" y="1002225"/>
            <a:chExt cx="3241450" cy="3843775"/>
          </a:xfrm>
        </p:grpSpPr>
        <p:sp>
          <p:nvSpPr>
            <p:cNvPr id="967" name="Google Shape;967;p127"/>
            <p:cNvSpPr/>
            <p:nvPr/>
          </p:nvSpPr>
          <p:spPr>
            <a:xfrm>
              <a:off x="546525" y="1002225"/>
              <a:ext cx="3241450" cy="3843775"/>
            </a:xfrm>
            <a:custGeom>
              <a:rect b="b" l="l" r="r" t="t"/>
              <a:pathLst>
                <a:path extrusionOk="0" h="153751" w="129658">
                  <a:moveTo>
                    <a:pt x="0" y="438"/>
                  </a:moveTo>
                  <a:lnTo>
                    <a:pt x="82350" y="0"/>
                  </a:lnTo>
                  <a:lnTo>
                    <a:pt x="82350" y="44680"/>
                  </a:lnTo>
                  <a:lnTo>
                    <a:pt x="129658" y="44680"/>
                  </a:lnTo>
                  <a:lnTo>
                    <a:pt x="129658" y="98997"/>
                  </a:lnTo>
                  <a:lnTo>
                    <a:pt x="84541" y="98997"/>
                  </a:lnTo>
                  <a:lnTo>
                    <a:pt x="84541" y="153751"/>
                  </a:lnTo>
                  <a:lnTo>
                    <a:pt x="0" y="153751"/>
                  </a:lnTo>
                  <a:close/>
                </a:path>
              </a:pathLst>
            </a:custGeom>
            <a:solidFill>
              <a:srgbClr val="FFE599"/>
            </a:solidFill>
            <a:ln cap="flat" cmpd="sng" w="9525">
              <a:solidFill>
                <a:schemeClr val="dk2"/>
              </a:solidFill>
              <a:prstDash val="solid"/>
              <a:round/>
              <a:headEnd len="med" w="med" type="none"/>
              <a:tailEnd len="med" w="med" type="none"/>
            </a:ln>
          </p:spPr>
        </p:sp>
        <p:sp>
          <p:nvSpPr>
            <p:cNvPr id="968" name="Google Shape;968;p127"/>
            <p:cNvSpPr txBox="1"/>
            <p:nvPr/>
          </p:nvSpPr>
          <p:spPr>
            <a:xfrm>
              <a:off x="547775" y="4376900"/>
              <a:ext cx="21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oogle Sans"/>
                  <a:ea typeface="Google Sans"/>
                  <a:cs typeface="Google Sans"/>
                  <a:sym typeface="Google Sans"/>
                </a:rPr>
                <a:t>Untranscribed speech</a:t>
              </a:r>
              <a:endParaRPr b="1">
                <a:latin typeface="Google Sans"/>
                <a:ea typeface="Google Sans"/>
                <a:cs typeface="Google Sans"/>
                <a:sym typeface="Google Sans"/>
              </a:endParaRPr>
            </a:p>
          </p:txBody>
        </p:sp>
      </p:grpSp>
      <p:grpSp>
        <p:nvGrpSpPr>
          <p:cNvPr id="969" name="Google Shape;969;p127"/>
          <p:cNvGrpSpPr/>
          <p:nvPr/>
        </p:nvGrpSpPr>
        <p:grpSpPr>
          <a:xfrm>
            <a:off x="2370863" y="972125"/>
            <a:ext cx="5622725" cy="4171375"/>
            <a:chOff x="547775" y="987225"/>
            <a:chExt cx="5622725" cy="4171375"/>
          </a:xfrm>
        </p:grpSpPr>
        <p:sp>
          <p:nvSpPr>
            <p:cNvPr id="970" name="Google Shape;970;p127"/>
            <p:cNvSpPr/>
            <p:nvPr/>
          </p:nvSpPr>
          <p:spPr>
            <a:xfrm>
              <a:off x="547775" y="987225"/>
              <a:ext cx="5463250" cy="4132550"/>
            </a:xfrm>
            <a:custGeom>
              <a:rect b="b" l="l" r="r" t="t"/>
              <a:pathLst>
                <a:path extrusionOk="0" h="165302" w="218530">
                  <a:moveTo>
                    <a:pt x="0" y="1101"/>
                  </a:moveTo>
                  <a:lnTo>
                    <a:pt x="167597" y="0"/>
                  </a:lnTo>
                  <a:lnTo>
                    <a:pt x="167279" y="149971"/>
                  </a:lnTo>
                  <a:lnTo>
                    <a:pt x="218530" y="149971"/>
                  </a:lnTo>
                  <a:lnTo>
                    <a:pt x="218530" y="165302"/>
                  </a:lnTo>
                  <a:lnTo>
                    <a:pt x="85367" y="165302"/>
                  </a:lnTo>
                  <a:lnTo>
                    <a:pt x="85367" y="99597"/>
                  </a:lnTo>
                  <a:lnTo>
                    <a:pt x="0" y="100436"/>
                  </a:lnTo>
                  <a:close/>
                </a:path>
              </a:pathLst>
            </a:custGeom>
            <a:solidFill>
              <a:srgbClr val="EAD1DC"/>
            </a:solidFill>
            <a:ln cap="flat" cmpd="sng" w="9525">
              <a:solidFill>
                <a:schemeClr val="dk2"/>
              </a:solidFill>
              <a:prstDash val="solid"/>
              <a:round/>
              <a:headEnd len="med" w="med" type="none"/>
              <a:tailEnd len="med" w="med" type="none"/>
            </a:ln>
          </p:spPr>
        </p:sp>
        <p:sp>
          <p:nvSpPr>
            <p:cNvPr id="971" name="Google Shape;971;p127"/>
            <p:cNvSpPr txBox="1"/>
            <p:nvPr/>
          </p:nvSpPr>
          <p:spPr>
            <a:xfrm>
              <a:off x="4631200" y="4758400"/>
              <a:ext cx="153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oogle Sans"/>
                  <a:ea typeface="Google Sans"/>
                  <a:cs typeface="Google Sans"/>
                  <a:sym typeface="Google Sans"/>
                </a:rPr>
                <a:t>Unspoken Text</a:t>
              </a:r>
              <a:endParaRPr b="1">
                <a:latin typeface="Google Sans"/>
                <a:ea typeface="Google Sans"/>
                <a:cs typeface="Google Sans"/>
                <a:sym typeface="Google Sans"/>
              </a:endParaRPr>
            </a:p>
          </p:txBody>
        </p:sp>
      </p:grpSp>
      <p:sp>
        <p:nvSpPr>
          <p:cNvPr id="972" name="Google Shape;972;p127"/>
          <p:cNvSpPr/>
          <p:nvPr/>
        </p:nvSpPr>
        <p:spPr>
          <a:xfrm>
            <a:off x="2584338" y="36562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sp>
        <p:nvSpPr>
          <p:cNvPr id="973" name="Google Shape;973;p127"/>
          <p:cNvSpPr/>
          <p:nvPr/>
        </p:nvSpPr>
        <p:spPr>
          <a:xfrm>
            <a:off x="3651138" y="2639708"/>
            <a:ext cx="1649400" cy="341700"/>
          </a:xfrm>
          <a:prstGeom prst="roundRect">
            <a:avLst>
              <a:gd fmla="val 16667" name="adj"/>
            </a:avLst>
          </a:prstGeom>
          <a:solidFill>
            <a:srgbClr val="FF9900"/>
          </a:solidFill>
          <a:ln cap="flat" cmpd="sng" w="38100">
            <a:solidFill>
              <a:srgbClr val="1A73C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Encoder</a:t>
            </a:r>
            <a:endParaRPr>
              <a:latin typeface="Google Sans"/>
              <a:ea typeface="Google Sans"/>
              <a:cs typeface="Google Sans"/>
              <a:sym typeface="Google Sans"/>
            </a:endParaRPr>
          </a:p>
        </p:txBody>
      </p:sp>
      <p:cxnSp>
        <p:nvCxnSpPr>
          <p:cNvPr id="974" name="Google Shape;974;p127"/>
          <p:cNvCxnSpPr>
            <a:stCxn id="972" idx="0"/>
          </p:cNvCxnSpPr>
          <p:nvPr/>
        </p:nvCxnSpPr>
        <p:spPr>
          <a:xfrm flipH="1" rot="10800000">
            <a:off x="3409038" y="2952700"/>
            <a:ext cx="834900" cy="703500"/>
          </a:xfrm>
          <a:prstGeom prst="straightConnector1">
            <a:avLst/>
          </a:prstGeom>
          <a:noFill/>
          <a:ln cap="flat" cmpd="sng" w="9525">
            <a:solidFill>
              <a:srgbClr val="595959"/>
            </a:solidFill>
            <a:prstDash val="solid"/>
            <a:round/>
            <a:headEnd len="med" w="med" type="none"/>
            <a:tailEnd len="med" w="med" type="triangle"/>
          </a:ln>
        </p:spPr>
      </p:cxnSp>
      <p:sp>
        <p:nvSpPr>
          <p:cNvPr id="975" name="Google Shape;975;p127"/>
          <p:cNvSpPr/>
          <p:nvPr/>
        </p:nvSpPr>
        <p:spPr>
          <a:xfrm>
            <a:off x="2431175" y="1158475"/>
            <a:ext cx="1905000" cy="7434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Self-supervised loss</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(w2v2, etc)</a:t>
            </a:r>
            <a:endParaRPr>
              <a:solidFill>
                <a:srgbClr val="FFFFFF"/>
              </a:solidFill>
              <a:latin typeface="Google Sans"/>
              <a:ea typeface="Google Sans"/>
              <a:cs typeface="Google Sans"/>
              <a:sym typeface="Google Sans"/>
            </a:endParaRPr>
          </a:p>
        </p:txBody>
      </p:sp>
      <p:cxnSp>
        <p:nvCxnSpPr>
          <p:cNvPr id="976" name="Google Shape;976;p127"/>
          <p:cNvCxnSpPr>
            <a:stCxn id="973" idx="0"/>
            <a:endCxn id="975" idx="2"/>
          </p:cNvCxnSpPr>
          <p:nvPr/>
        </p:nvCxnSpPr>
        <p:spPr>
          <a:xfrm rot="10800000">
            <a:off x="3383538" y="1902008"/>
            <a:ext cx="1092300" cy="737700"/>
          </a:xfrm>
          <a:prstGeom prst="straightConnector1">
            <a:avLst/>
          </a:prstGeom>
          <a:noFill/>
          <a:ln cap="flat" cmpd="sng" w="9525">
            <a:solidFill>
              <a:srgbClr val="595959"/>
            </a:solidFill>
            <a:prstDash val="solid"/>
            <a:round/>
            <a:headEnd len="med" w="med" type="none"/>
            <a:tailEnd len="med" w="med" type="triangle"/>
          </a:ln>
        </p:spPr>
      </p:cxnSp>
      <p:sp>
        <p:nvSpPr>
          <p:cNvPr id="977" name="Google Shape;977;p127"/>
          <p:cNvSpPr/>
          <p:nvPr/>
        </p:nvSpPr>
        <p:spPr>
          <a:xfrm>
            <a:off x="4661738" y="36562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cxnSp>
        <p:nvCxnSpPr>
          <p:cNvPr id="978" name="Google Shape;978;p127"/>
          <p:cNvCxnSpPr>
            <a:stCxn id="977" idx="0"/>
          </p:cNvCxnSpPr>
          <p:nvPr/>
        </p:nvCxnSpPr>
        <p:spPr>
          <a:xfrm rot="10800000">
            <a:off x="4572038" y="2963200"/>
            <a:ext cx="914400" cy="693000"/>
          </a:xfrm>
          <a:prstGeom prst="straightConnector1">
            <a:avLst/>
          </a:prstGeom>
          <a:noFill/>
          <a:ln cap="flat" cmpd="sng" w="9525">
            <a:solidFill>
              <a:srgbClr val="595959"/>
            </a:solidFill>
            <a:prstDash val="solid"/>
            <a:round/>
            <a:headEnd len="med" w="med" type="none"/>
            <a:tailEnd len="med" w="med" type="triangle"/>
          </a:ln>
        </p:spPr>
      </p:cxnSp>
      <p:sp>
        <p:nvSpPr>
          <p:cNvPr id="979" name="Google Shape;979;p127"/>
          <p:cNvSpPr/>
          <p:nvPr/>
        </p:nvSpPr>
        <p:spPr>
          <a:xfrm>
            <a:off x="4661738" y="4195688"/>
            <a:ext cx="1649400" cy="341700"/>
          </a:xfrm>
          <a:prstGeom prst="roundRect">
            <a:avLst>
              <a:gd fmla="val 16667" name="adj"/>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TTS</a:t>
            </a:r>
            <a:endParaRPr>
              <a:latin typeface="Google Sans"/>
              <a:ea typeface="Google Sans"/>
              <a:cs typeface="Google Sans"/>
              <a:sym typeface="Google Sans"/>
            </a:endParaRPr>
          </a:p>
        </p:txBody>
      </p:sp>
      <p:cxnSp>
        <p:nvCxnSpPr>
          <p:cNvPr id="980" name="Google Shape;980;p127"/>
          <p:cNvCxnSpPr>
            <a:stCxn id="979" idx="0"/>
            <a:endCxn id="977" idx="2"/>
          </p:cNvCxnSpPr>
          <p:nvPr/>
        </p:nvCxnSpPr>
        <p:spPr>
          <a:xfrm rot="10800000">
            <a:off x="5486438" y="3997988"/>
            <a:ext cx="0" cy="197700"/>
          </a:xfrm>
          <a:prstGeom prst="straightConnector1">
            <a:avLst/>
          </a:prstGeom>
          <a:noFill/>
          <a:ln cap="flat" cmpd="sng" w="9525">
            <a:solidFill>
              <a:srgbClr val="595959"/>
            </a:solidFill>
            <a:prstDash val="solid"/>
            <a:round/>
            <a:headEnd len="med" w="med" type="none"/>
            <a:tailEnd len="med" w="med" type="triangle"/>
          </a:ln>
        </p:spPr>
      </p:cxnSp>
      <p:sp>
        <p:nvSpPr>
          <p:cNvPr id="981" name="Google Shape;981;p127"/>
          <p:cNvSpPr/>
          <p:nvPr/>
        </p:nvSpPr>
        <p:spPr>
          <a:xfrm>
            <a:off x="4661738" y="4684675"/>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Phone seq</a:t>
            </a:r>
            <a:endParaRPr>
              <a:solidFill>
                <a:srgbClr val="FFFFFF"/>
              </a:solidFill>
              <a:latin typeface="Google Sans"/>
              <a:ea typeface="Google Sans"/>
              <a:cs typeface="Google Sans"/>
              <a:sym typeface="Google Sans"/>
            </a:endParaRPr>
          </a:p>
        </p:txBody>
      </p:sp>
      <p:cxnSp>
        <p:nvCxnSpPr>
          <p:cNvPr id="982" name="Google Shape;982;p127"/>
          <p:cNvCxnSpPr>
            <a:stCxn id="981" idx="0"/>
            <a:endCxn id="979" idx="2"/>
          </p:cNvCxnSpPr>
          <p:nvPr/>
        </p:nvCxnSpPr>
        <p:spPr>
          <a:xfrm rot="10800000">
            <a:off x="5486438" y="4537375"/>
            <a:ext cx="0" cy="147300"/>
          </a:xfrm>
          <a:prstGeom prst="straightConnector1">
            <a:avLst/>
          </a:prstGeom>
          <a:noFill/>
          <a:ln cap="flat" cmpd="sng" w="9525">
            <a:solidFill>
              <a:srgbClr val="595959"/>
            </a:solidFill>
            <a:prstDash val="solid"/>
            <a:round/>
            <a:headEnd len="med" w="med" type="none"/>
            <a:tailEnd len="med" w="med" type="triangle"/>
          </a:ln>
        </p:spPr>
      </p:cxnSp>
      <p:sp>
        <p:nvSpPr>
          <p:cNvPr id="983" name="Google Shape;983;p127"/>
          <p:cNvSpPr/>
          <p:nvPr/>
        </p:nvSpPr>
        <p:spPr>
          <a:xfrm>
            <a:off x="4661750" y="1155750"/>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1</a:t>
            </a:r>
            <a:endParaRPr>
              <a:solidFill>
                <a:srgbClr val="FFFFFF"/>
              </a:solidFill>
              <a:latin typeface="Google Sans"/>
              <a:ea typeface="Google Sans"/>
              <a:cs typeface="Google Sans"/>
              <a:sym typeface="Google Sans"/>
            </a:endParaRPr>
          </a:p>
        </p:txBody>
      </p:sp>
      <p:cxnSp>
        <p:nvCxnSpPr>
          <p:cNvPr id="984" name="Google Shape;984;p127"/>
          <p:cNvCxnSpPr>
            <a:stCxn id="973" idx="0"/>
            <a:endCxn id="983" idx="2"/>
          </p:cNvCxnSpPr>
          <p:nvPr/>
        </p:nvCxnSpPr>
        <p:spPr>
          <a:xfrm flipH="1" rot="10800000">
            <a:off x="4475838" y="1600808"/>
            <a:ext cx="1010700" cy="1038900"/>
          </a:xfrm>
          <a:prstGeom prst="straightConnector1">
            <a:avLst/>
          </a:prstGeom>
          <a:noFill/>
          <a:ln cap="flat" cmpd="sng" w="9525">
            <a:solidFill>
              <a:srgbClr val="595959"/>
            </a:solidFill>
            <a:prstDash val="solid"/>
            <a:round/>
            <a:headEnd len="med" w="med" type="none"/>
            <a:tailEnd len="med" w="med" type="triangle"/>
          </a:ln>
        </p:spPr>
      </p:cxnSp>
      <p:sp>
        <p:nvSpPr>
          <p:cNvPr id="985" name="Google Shape;985;p127"/>
          <p:cNvSpPr/>
          <p:nvPr/>
        </p:nvSpPr>
        <p:spPr>
          <a:xfrm>
            <a:off x="4661750" y="1720375"/>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2</a:t>
            </a:r>
            <a:endParaRPr>
              <a:solidFill>
                <a:srgbClr val="FFFFFF"/>
              </a:solidFill>
              <a:latin typeface="Google Sans"/>
              <a:ea typeface="Google Sans"/>
              <a:cs typeface="Google Sans"/>
              <a:sym typeface="Google Sans"/>
            </a:endParaRPr>
          </a:p>
        </p:txBody>
      </p:sp>
      <p:cxnSp>
        <p:nvCxnSpPr>
          <p:cNvPr id="986" name="Google Shape;986;p127"/>
          <p:cNvCxnSpPr>
            <a:stCxn id="973" idx="0"/>
            <a:endCxn id="985" idx="2"/>
          </p:cNvCxnSpPr>
          <p:nvPr/>
        </p:nvCxnSpPr>
        <p:spPr>
          <a:xfrm flipH="1" rot="10800000">
            <a:off x="4475838" y="2165708"/>
            <a:ext cx="1010700" cy="474000"/>
          </a:xfrm>
          <a:prstGeom prst="straightConnector1">
            <a:avLst/>
          </a:prstGeom>
          <a:noFill/>
          <a:ln cap="flat" cmpd="sng" w="9525">
            <a:solidFill>
              <a:srgbClr val="595959"/>
            </a:solidFill>
            <a:prstDash val="solid"/>
            <a:round/>
            <a:headEnd len="med" w="med" type="none"/>
            <a:tailEnd len="med" w="med" type="triangle"/>
          </a:ln>
        </p:spPr>
      </p:cxnSp>
      <p:sp>
        <p:nvSpPr>
          <p:cNvPr id="987" name="Google Shape;987;p127"/>
          <p:cNvSpPr txBox="1"/>
          <p:nvPr/>
        </p:nvSpPr>
        <p:spPr>
          <a:xfrm>
            <a:off x="137575" y="2433150"/>
            <a:ext cx="190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Google Sans"/>
                <a:ea typeface="Google Sans"/>
                <a:cs typeface="Google Sans"/>
                <a:sym typeface="Google Sans"/>
              </a:rPr>
              <a:t>Multiple views in self-supervision </a:t>
            </a:r>
            <a:endParaRPr b="1" sz="1500">
              <a:latin typeface="Google Sans"/>
              <a:ea typeface="Google Sans"/>
              <a:cs typeface="Google Sans"/>
              <a:sym typeface="Google Sans"/>
            </a:endParaRPr>
          </a:p>
        </p:txBody>
      </p:sp>
      <p:pic>
        <p:nvPicPr>
          <p:cNvPr id="988" name="Google Shape;988;p127"/>
          <p:cNvPicPr preferRelativeResize="0"/>
          <p:nvPr/>
        </p:nvPicPr>
        <p:blipFill>
          <a:blip r:embed="rId3">
            <a:alphaModFix/>
          </a:blip>
          <a:stretch>
            <a:fillRect/>
          </a:stretch>
        </p:blipFill>
        <p:spPr>
          <a:xfrm>
            <a:off x="5611075" y="2697925"/>
            <a:ext cx="3534675" cy="807225"/>
          </a:xfrm>
          <a:prstGeom prst="rect">
            <a:avLst/>
          </a:prstGeom>
          <a:noFill/>
          <a:ln cap="flat" cmpd="sng" w="9525">
            <a:solidFill>
              <a:srgbClr val="BDBDBD"/>
            </a:solidFill>
            <a:prstDash val="solid"/>
            <a:round/>
            <a:headEnd len="sm" w="sm" type="none"/>
            <a:tailEnd len="sm" w="sm" type="none"/>
          </a:ln>
          <a:effectLst>
            <a:outerShdw blurRad="57150" rotWithShape="0" algn="bl" dir="5400000" dist="19050">
              <a:srgbClr val="000000">
                <a:alpha val="50000"/>
              </a:srgbClr>
            </a:outerShdw>
          </a:effectLst>
        </p:spPr>
      </p:pic>
      <p:sp>
        <p:nvSpPr>
          <p:cNvPr id="989" name="Google Shape;989;p127"/>
          <p:cNvSpPr txBox="1"/>
          <p:nvPr/>
        </p:nvSpPr>
        <p:spPr>
          <a:xfrm>
            <a:off x="417675" y="341875"/>
            <a:ext cx="79182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202124"/>
                </a:solidFill>
                <a:latin typeface="Google Sans"/>
                <a:ea typeface="Google Sans"/>
                <a:cs typeface="Google Sans"/>
                <a:sym typeface="Google Sans"/>
              </a:rPr>
              <a:t>TTS4Pretrain </a:t>
            </a:r>
            <a:r>
              <a:rPr b="1" lang="en" sz="2000">
                <a:solidFill>
                  <a:srgbClr val="202124"/>
                </a:solidFill>
                <a:latin typeface="Google Sans"/>
                <a:ea typeface="Google Sans"/>
                <a:cs typeface="Google Sans"/>
                <a:sym typeface="Google Sans"/>
              </a:rPr>
              <a:t>Overview</a:t>
            </a:r>
            <a:endParaRPr b="1" sz="2000">
              <a:solidFill>
                <a:srgbClr val="202124"/>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8"/>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on Unspoken Text and Untranscribed Speech</a:t>
            </a:r>
            <a:endParaRPr/>
          </a:p>
        </p:txBody>
      </p:sp>
      <p:sp>
        <p:nvSpPr>
          <p:cNvPr id="995" name="Google Shape;995;p128"/>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To further encouraging effective generalization from synthetic to real speech</a:t>
            </a:r>
            <a:endParaRPr/>
          </a:p>
          <a:p>
            <a:pPr indent="-342900" lvl="0" marL="457200" rtl="0" algn="l">
              <a:spcBef>
                <a:spcPts val="1600"/>
              </a:spcBef>
              <a:spcAft>
                <a:spcPts val="0"/>
              </a:spcAft>
              <a:buSzPts val="1800"/>
              <a:buChar char="●"/>
            </a:pPr>
            <a:r>
              <a:rPr lang="en"/>
              <a:t>M</a:t>
            </a:r>
            <a:r>
              <a:rPr lang="en"/>
              <a:t>ix synthetic and real untranscribed utterances within each batch</a:t>
            </a:r>
            <a:endParaRPr/>
          </a:p>
          <a:p>
            <a:pPr indent="-342900" lvl="0" marL="457200" rtl="0" algn="l">
              <a:spcBef>
                <a:spcPts val="0"/>
              </a:spcBef>
              <a:spcAft>
                <a:spcPts val="0"/>
              </a:spcAft>
              <a:buSzPts val="1800"/>
              <a:buChar char="●"/>
            </a:pPr>
            <a:r>
              <a:rPr lang="en"/>
              <a:t>Apply data augmentation on the synthetic speech when optimizing the auxiliary losses (SpecAugment with time+frequency masking)</a:t>
            </a:r>
            <a:endParaRPr/>
          </a:p>
        </p:txBody>
      </p:sp>
      <p:sp>
        <p:nvSpPr>
          <p:cNvPr id="996" name="Google Shape;996;p128"/>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997" name="Google Shape;997;p128"/>
          <p:cNvPicPr preferRelativeResize="0"/>
          <p:nvPr/>
        </p:nvPicPr>
        <p:blipFill>
          <a:blip r:embed="rId3">
            <a:alphaModFix/>
          </a:blip>
          <a:stretch>
            <a:fillRect/>
          </a:stretch>
        </p:blipFill>
        <p:spPr>
          <a:xfrm>
            <a:off x="2394225" y="1208650"/>
            <a:ext cx="3534675" cy="807225"/>
          </a:xfrm>
          <a:prstGeom prst="rect">
            <a:avLst/>
          </a:prstGeom>
          <a:noFill/>
          <a:ln cap="flat" cmpd="sng" w="9525">
            <a:solidFill>
              <a:srgbClr val="BDBDBD"/>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pic>
        <p:nvPicPr>
          <p:cNvPr id="1002" name="Google Shape;1002;p129"/>
          <p:cNvPicPr preferRelativeResize="0"/>
          <p:nvPr/>
        </p:nvPicPr>
        <p:blipFill>
          <a:blip r:embed="rId3">
            <a:alphaModFix/>
          </a:blip>
          <a:stretch>
            <a:fillRect/>
          </a:stretch>
        </p:blipFill>
        <p:spPr>
          <a:xfrm>
            <a:off x="2242625" y="2634625"/>
            <a:ext cx="4515049" cy="1321599"/>
          </a:xfrm>
          <a:prstGeom prst="rect">
            <a:avLst/>
          </a:prstGeom>
          <a:noFill/>
          <a:ln>
            <a:noFill/>
          </a:ln>
        </p:spPr>
      </p:pic>
      <p:sp>
        <p:nvSpPr>
          <p:cNvPr id="1003" name="Google Shape;1003;p129"/>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and setups</a:t>
            </a:r>
            <a:endParaRPr/>
          </a:p>
        </p:txBody>
      </p:sp>
      <p:sp>
        <p:nvSpPr>
          <p:cNvPr id="1004" name="Google Shape;1004;p129"/>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on 4 setups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ASR Model: RNNT/HAT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Language Model: 1-pass NN/N-gram LM and 2-pass maximum-entropy LM</a:t>
            </a:r>
            <a:endParaRPr/>
          </a:p>
          <a:p>
            <a:pPr indent="0" lvl="0" marL="0" rtl="0" algn="l">
              <a:spcBef>
                <a:spcPts val="1600"/>
              </a:spcBef>
              <a:spcAft>
                <a:spcPts val="1600"/>
              </a:spcAft>
              <a:buNone/>
            </a:pPr>
            <a:r>
              <a:rPr lang="en"/>
              <a:t>Pretrain, finetune hyper-params are in the paper</a:t>
            </a:r>
            <a:endParaRPr/>
          </a:p>
        </p:txBody>
      </p:sp>
      <p:sp>
        <p:nvSpPr>
          <p:cNvPr id="1005" name="Google Shape;1005;p129"/>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006" name="Google Shape;1006;p129"/>
          <p:cNvPicPr preferRelativeResize="0"/>
          <p:nvPr/>
        </p:nvPicPr>
        <p:blipFill>
          <a:blip r:embed="rId4">
            <a:alphaModFix/>
          </a:blip>
          <a:stretch>
            <a:fillRect/>
          </a:stretch>
        </p:blipFill>
        <p:spPr>
          <a:xfrm>
            <a:off x="1144275" y="1175850"/>
            <a:ext cx="7191598" cy="1299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30"/>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Librispeech</a:t>
            </a:r>
            <a:endParaRPr/>
          </a:p>
        </p:txBody>
      </p:sp>
      <p:sp>
        <p:nvSpPr>
          <p:cNvPr id="1012" name="Google Shape;1012;p130"/>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013" name="Google Shape;1013;p130"/>
          <p:cNvPicPr preferRelativeResize="0"/>
          <p:nvPr/>
        </p:nvPicPr>
        <p:blipFill>
          <a:blip r:embed="rId3">
            <a:alphaModFix/>
          </a:blip>
          <a:stretch>
            <a:fillRect/>
          </a:stretch>
        </p:blipFill>
        <p:spPr>
          <a:xfrm>
            <a:off x="0" y="737146"/>
            <a:ext cx="9144003" cy="2754809"/>
          </a:xfrm>
          <a:prstGeom prst="rect">
            <a:avLst/>
          </a:prstGeom>
          <a:noFill/>
          <a:ln>
            <a:noFill/>
          </a:ln>
        </p:spPr>
      </p:pic>
      <p:sp>
        <p:nvSpPr>
          <p:cNvPr id="1014" name="Google Shape;1014;p130"/>
          <p:cNvSpPr/>
          <p:nvPr/>
        </p:nvSpPr>
        <p:spPr>
          <a:xfrm>
            <a:off x="2374200" y="3941850"/>
            <a:ext cx="5808000" cy="8115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Google Sans"/>
                <a:ea typeface="Google Sans"/>
                <a:cs typeface="Google Sans"/>
                <a:sym typeface="Google Sans"/>
              </a:rPr>
              <a:t>TTS pre-training with in-domain text</a:t>
            </a:r>
            <a:r>
              <a:rPr b="1" lang="en" sz="1500">
                <a:latin typeface="Google Sans"/>
                <a:ea typeface="Google Sans"/>
                <a:cs typeface="Google Sans"/>
                <a:sym typeface="Google Sans"/>
              </a:rPr>
              <a:t> helps as much as an LM</a:t>
            </a:r>
            <a:endParaRPr b="1" sz="1500">
              <a:latin typeface="Google Sans"/>
              <a:ea typeface="Google Sans"/>
              <a:cs typeface="Google Sans"/>
              <a:sym typeface="Google Sans"/>
            </a:endParaRPr>
          </a:p>
          <a:p>
            <a:pPr indent="0" lvl="0" marL="0" rtl="0" algn="l">
              <a:spcBef>
                <a:spcPts val="0"/>
              </a:spcBef>
              <a:spcAft>
                <a:spcPts val="0"/>
              </a:spcAft>
              <a:buNone/>
            </a:pPr>
            <a:r>
              <a:rPr b="1" lang="en" sz="1500">
                <a:latin typeface="Google Sans"/>
                <a:ea typeface="Google Sans"/>
                <a:cs typeface="Google Sans"/>
                <a:sym typeface="Google Sans"/>
              </a:rPr>
              <a:t>	</a:t>
            </a:r>
            <a:r>
              <a:rPr b="1" lang="en" sz="1500">
                <a:latin typeface="Google Sans"/>
                <a:ea typeface="Google Sans"/>
                <a:cs typeface="Google Sans"/>
                <a:sym typeface="Google Sans"/>
              </a:rPr>
              <a:t>10%</a:t>
            </a:r>
            <a:r>
              <a:rPr lang="en" sz="1500">
                <a:latin typeface="Google Sans"/>
                <a:ea typeface="Google Sans"/>
                <a:cs typeface="Google Sans"/>
                <a:sym typeface="Google Sans"/>
              </a:rPr>
              <a:t> WER reduction on test-other</a:t>
            </a:r>
            <a:endParaRPr sz="1500">
              <a:latin typeface="Google Sans"/>
              <a:ea typeface="Google Sans"/>
              <a:cs typeface="Google Sans"/>
              <a:sym typeface="Google Sans"/>
            </a:endParaRPr>
          </a:p>
        </p:txBody>
      </p:sp>
      <p:sp>
        <p:nvSpPr>
          <p:cNvPr id="1015" name="Google Shape;1015;p130"/>
          <p:cNvSpPr/>
          <p:nvPr/>
        </p:nvSpPr>
        <p:spPr>
          <a:xfrm>
            <a:off x="5136450" y="2523750"/>
            <a:ext cx="928800" cy="1524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30"/>
          <p:cNvSpPr/>
          <p:nvPr/>
        </p:nvSpPr>
        <p:spPr>
          <a:xfrm>
            <a:off x="5136450" y="3045600"/>
            <a:ext cx="928800" cy="1524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30"/>
          <p:cNvSpPr/>
          <p:nvPr/>
        </p:nvSpPr>
        <p:spPr>
          <a:xfrm>
            <a:off x="5136450" y="3232800"/>
            <a:ext cx="928800" cy="1524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30"/>
          <p:cNvSpPr/>
          <p:nvPr/>
        </p:nvSpPr>
        <p:spPr>
          <a:xfrm>
            <a:off x="7582550" y="3232800"/>
            <a:ext cx="928800" cy="152400"/>
          </a:xfrm>
          <a:prstGeom prst="rect">
            <a:avLst/>
          </a:prstGeom>
          <a:no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30"/>
          <p:cNvSpPr/>
          <p:nvPr/>
        </p:nvSpPr>
        <p:spPr>
          <a:xfrm>
            <a:off x="7582550" y="2716075"/>
            <a:ext cx="928800" cy="152400"/>
          </a:xfrm>
          <a:prstGeom prst="rect">
            <a:avLst/>
          </a:prstGeom>
          <a:no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30"/>
          <p:cNvSpPr/>
          <p:nvPr/>
        </p:nvSpPr>
        <p:spPr>
          <a:xfrm>
            <a:off x="5136450" y="2699400"/>
            <a:ext cx="928800" cy="1524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31"/>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AMI Meeting Transcription</a:t>
            </a:r>
            <a:endParaRPr/>
          </a:p>
        </p:txBody>
      </p:sp>
      <p:sp>
        <p:nvSpPr>
          <p:cNvPr id="1026" name="Google Shape;1026;p131"/>
          <p:cNvSpPr txBox="1"/>
          <p:nvPr>
            <p:ph idx="1" type="subTitle"/>
          </p:nvPr>
        </p:nvSpPr>
        <p:spPr>
          <a:xfrm>
            <a:off x="417671" y="9119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Arial"/>
                <a:ea typeface="Arial"/>
                <a:cs typeface="Arial"/>
                <a:sym typeface="Arial"/>
              </a:rPr>
              <a:t>Unsupervised Data: </a:t>
            </a:r>
            <a:endParaRPr sz="1800">
              <a:solidFill>
                <a:schemeClr val="dk2"/>
              </a:solidFill>
              <a:latin typeface="Arial"/>
              <a:ea typeface="Arial"/>
              <a:cs typeface="Arial"/>
              <a:sym typeface="Arial"/>
            </a:endParaRPr>
          </a:p>
          <a:p>
            <a:pPr indent="-342900" lvl="0" marL="457200" rtl="0" algn="l">
              <a:spcBef>
                <a:spcPts val="1600"/>
              </a:spcBef>
              <a:spcAft>
                <a:spcPts val="0"/>
              </a:spcAft>
              <a:buSzPts val="1800"/>
              <a:buFont typeface="Arial"/>
              <a:buChar char="●"/>
            </a:pPr>
            <a:r>
              <a:rPr lang="en" sz="1800">
                <a:solidFill>
                  <a:schemeClr val="dk2"/>
                </a:solidFill>
                <a:latin typeface="Arial"/>
                <a:ea typeface="Arial"/>
                <a:cs typeface="Arial"/>
                <a:sym typeface="Arial"/>
              </a:rPr>
              <a:t>Librilight 60k hrs</a:t>
            </a:r>
            <a:endParaRPr sz="1800">
              <a:solidFill>
                <a:schemeClr val="dk2"/>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chemeClr val="dk2"/>
                </a:solidFill>
                <a:latin typeface="Arial"/>
                <a:ea typeface="Arial"/>
                <a:cs typeface="Arial"/>
                <a:sym typeface="Arial"/>
              </a:rPr>
              <a:t>SpeechStew text</a:t>
            </a:r>
            <a:endParaRPr sz="1800">
              <a:solidFill>
                <a:schemeClr val="dk2"/>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800">
                <a:solidFill>
                  <a:schemeClr val="dk2"/>
                </a:solidFill>
                <a:latin typeface="Arial"/>
                <a:ea typeface="Arial"/>
                <a:cs typeface="Arial"/>
                <a:sym typeface="Arial"/>
              </a:rPr>
              <a:t>Supervised Data</a:t>
            </a:r>
            <a:endParaRPr sz="1800">
              <a:solidFill>
                <a:schemeClr val="dk2"/>
              </a:solidFill>
              <a:latin typeface="Arial"/>
              <a:ea typeface="Arial"/>
              <a:cs typeface="Arial"/>
              <a:sym typeface="Arial"/>
            </a:endParaRPr>
          </a:p>
          <a:p>
            <a:pPr indent="-342900" lvl="0" marL="457200" rtl="0" algn="l">
              <a:spcBef>
                <a:spcPts val="1600"/>
              </a:spcBef>
              <a:spcAft>
                <a:spcPts val="0"/>
              </a:spcAft>
              <a:buSzPts val="1800"/>
              <a:buFont typeface="Arial"/>
              <a:buChar char="●"/>
            </a:pPr>
            <a:r>
              <a:rPr lang="en" sz="1800">
                <a:solidFill>
                  <a:schemeClr val="dk2"/>
                </a:solidFill>
                <a:latin typeface="Arial"/>
                <a:ea typeface="Arial"/>
                <a:cs typeface="Arial"/>
                <a:sym typeface="Arial"/>
              </a:rPr>
              <a:t>AMI 100 hours or</a:t>
            </a:r>
            <a:endParaRPr sz="1800">
              <a:solidFill>
                <a:schemeClr val="dk2"/>
              </a:solidFill>
              <a:latin typeface="Arial"/>
              <a:ea typeface="Arial"/>
              <a:cs typeface="Arial"/>
              <a:sym typeface="Arial"/>
            </a:endParaRPr>
          </a:p>
          <a:p>
            <a:pPr indent="-342900" lvl="0" marL="457200" rtl="0" algn="l">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Supervised SpeechStew 5000 hours</a:t>
            </a:r>
            <a:endParaRPr sz="1800">
              <a:solidFill>
                <a:schemeClr val="dk2"/>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t/>
            </a:r>
            <a:endParaRPr sz="1800">
              <a:solidFill>
                <a:schemeClr val="dk2"/>
              </a:solidFill>
              <a:latin typeface="Arial"/>
              <a:ea typeface="Arial"/>
              <a:cs typeface="Arial"/>
              <a:sym typeface="Arial"/>
            </a:endParaRPr>
          </a:p>
          <a:p>
            <a:pPr indent="0" lvl="0" marL="0" rtl="0" algn="l">
              <a:spcBef>
                <a:spcPts val="1600"/>
              </a:spcBef>
              <a:spcAft>
                <a:spcPts val="1600"/>
              </a:spcAft>
              <a:buNone/>
            </a:pPr>
            <a:r>
              <a:t/>
            </a:r>
            <a:endParaRPr/>
          </a:p>
        </p:txBody>
      </p:sp>
      <p:sp>
        <p:nvSpPr>
          <p:cNvPr id="1027" name="Google Shape;1027;p131"/>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028" name="Google Shape;1028;p131"/>
          <p:cNvPicPr preferRelativeResize="0"/>
          <p:nvPr/>
        </p:nvPicPr>
        <p:blipFill>
          <a:blip r:embed="rId3">
            <a:alphaModFix/>
          </a:blip>
          <a:stretch>
            <a:fillRect/>
          </a:stretch>
        </p:blipFill>
        <p:spPr>
          <a:xfrm>
            <a:off x="4167825" y="1245975"/>
            <a:ext cx="3812577" cy="1506425"/>
          </a:xfrm>
          <a:prstGeom prst="rect">
            <a:avLst/>
          </a:prstGeom>
          <a:noFill/>
          <a:ln>
            <a:noFill/>
          </a:ln>
        </p:spPr>
      </p:pic>
      <p:sp>
        <p:nvSpPr>
          <p:cNvPr id="1029" name="Google Shape;1029;p131"/>
          <p:cNvSpPr/>
          <p:nvPr/>
        </p:nvSpPr>
        <p:spPr>
          <a:xfrm>
            <a:off x="2784375" y="3763050"/>
            <a:ext cx="5283300" cy="6654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Google Sans"/>
                <a:ea typeface="Google Sans"/>
                <a:cs typeface="Google Sans"/>
                <a:sym typeface="Google Sans"/>
              </a:rPr>
              <a:t>Effectively matching the performance of </a:t>
            </a:r>
            <a:r>
              <a:rPr b="1" lang="en" sz="1500">
                <a:latin typeface="Google Sans"/>
                <a:ea typeface="Google Sans"/>
                <a:cs typeface="Google Sans"/>
                <a:sym typeface="Google Sans"/>
              </a:rPr>
              <a:t>5000 hours</a:t>
            </a:r>
            <a:r>
              <a:rPr lang="en" sz="1500">
                <a:latin typeface="Google Sans"/>
                <a:ea typeface="Google Sans"/>
                <a:cs typeface="Google Sans"/>
                <a:sym typeface="Google Sans"/>
              </a:rPr>
              <a:t> of transcribed speech with just </a:t>
            </a:r>
            <a:r>
              <a:rPr b="1" lang="en" sz="1500">
                <a:latin typeface="Google Sans"/>
                <a:ea typeface="Google Sans"/>
                <a:cs typeface="Google Sans"/>
                <a:sym typeface="Google Sans"/>
              </a:rPr>
              <a:t>100 hours</a:t>
            </a:r>
            <a:r>
              <a:rPr lang="en" sz="1500">
                <a:latin typeface="Google Sans"/>
                <a:ea typeface="Google Sans"/>
                <a:cs typeface="Google Sans"/>
                <a:sym typeface="Google Sans"/>
              </a:rPr>
              <a:t> of transcribed speech</a:t>
            </a:r>
            <a:endParaRPr sz="1500">
              <a:latin typeface="Google Sans"/>
              <a:ea typeface="Google Sans"/>
              <a:cs typeface="Google Sans"/>
              <a:sym typeface="Google Sans"/>
            </a:endParaRPr>
          </a:p>
        </p:txBody>
      </p:sp>
      <p:sp>
        <p:nvSpPr>
          <p:cNvPr id="1030" name="Google Shape;1030;p131"/>
          <p:cNvSpPr/>
          <p:nvPr/>
        </p:nvSpPr>
        <p:spPr>
          <a:xfrm>
            <a:off x="6898850" y="1941400"/>
            <a:ext cx="928800" cy="187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31"/>
          <p:cNvSpPr/>
          <p:nvPr/>
        </p:nvSpPr>
        <p:spPr>
          <a:xfrm>
            <a:off x="6898850" y="2155100"/>
            <a:ext cx="928800" cy="187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32"/>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1000 hrs Voice Search (English)</a:t>
            </a:r>
            <a:endParaRPr/>
          </a:p>
        </p:txBody>
      </p:sp>
      <p:sp>
        <p:nvSpPr>
          <p:cNvPr id="1037" name="Google Shape;1037;p132"/>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038" name="Google Shape;1038;p132"/>
          <p:cNvPicPr preferRelativeResize="0"/>
          <p:nvPr/>
        </p:nvPicPr>
        <p:blipFill>
          <a:blip r:embed="rId3">
            <a:alphaModFix/>
          </a:blip>
          <a:stretch>
            <a:fillRect/>
          </a:stretch>
        </p:blipFill>
        <p:spPr>
          <a:xfrm>
            <a:off x="662863" y="1431013"/>
            <a:ext cx="3244919" cy="1714950"/>
          </a:xfrm>
          <a:prstGeom prst="rect">
            <a:avLst/>
          </a:prstGeom>
          <a:noFill/>
          <a:ln>
            <a:noFill/>
          </a:ln>
        </p:spPr>
      </p:pic>
      <p:pic>
        <p:nvPicPr>
          <p:cNvPr id="1039" name="Google Shape;1039;p132"/>
          <p:cNvPicPr preferRelativeResize="0"/>
          <p:nvPr/>
        </p:nvPicPr>
        <p:blipFill>
          <a:blip r:embed="rId4">
            <a:alphaModFix/>
          </a:blip>
          <a:stretch>
            <a:fillRect/>
          </a:stretch>
        </p:blipFill>
        <p:spPr>
          <a:xfrm>
            <a:off x="4844782" y="1590879"/>
            <a:ext cx="3244919" cy="1395256"/>
          </a:xfrm>
          <a:prstGeom prst="rect">
            <a:avLst/>
          </a:prstGeom>
          <a:noFill/>
          <a:ln>
            <a:noFill/>
          </a:ln>
        </p:spPr>
      </p:pic>
      <p:sp>
        <p:nvSpPr>
          <p:cNvPr id="1040" name="Google Shape;1040;p132"/>
          <p:cNvSpPr/>
          <p:nvPr/>
        </p:nvSpPr>
        <p:spPr>
          <a:xfrm>
            <a:off x="216675" y="3240250"/>
            <a:ext cx="4442100" cy="11205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Google Sans"/>
                <a:ea typeface="Google Sans"/>
                <a:cs typeface="Google Sans"/>
                <a:sym typeface="Google Sans"/>
              </a:rPr>
              <a:t>Librilight + TTS surpasses 15x YT data</a:t>
            </a:r>
            <a:br>
              <a:rPr b="1" lang="en" sz="1500">
                <a:solidFill>
                  <a:schemeClr val="dk1"/>
                </a:solidFill>
                <a:latin typeface="Google Sans"/>
                <a:ea typeface="Google Sans"/>
                <a:cs typeface="Google Sans"/>
                <a:sym typeface="Google Sans"/>
              </a:rPr>
            </a:br>
            <a:r>
              <a:rPr lang="en" sz="1500">
                <a:solidFill>
                  <a:schemeClr val="dk1"/>
                </a:solidFill>
                <a:latin typeface="Google Sans"/>
                <a:ea typeface="Google Sans"/>
                <a:cs typeface="Google Sans"/>
                <a:sym typeface="Google Sans"/>
              </a:rPr>
              <a:t>Improvement holds with an LM</a:t>
            </a:r>
            <a:endParaRPr sz="15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In-domain</a:t>
            </a:r>
            <a:r>
              <a:rPr lang="en">
                <a:solidFill>
                  <a:schemeClr val="dk1"/>
                </a:solidFill>
              </a:rPr>
              <a:t> text can compensate </a:t>
            </a:r>
            <a:r>
              <a:rPr b="1" lang="en">
                <a:solidFill>
                  <a:schemeClr val="dk1"/>
                </a:solidFill>
              </a:rPr>
              <a:t>out-domain</a:t>
            </a:r>
            <a:r>
              <a:rPr lang="en">
                <a:solidFill>
                  <a:schemeClr val="dk1"/>
                </a:solidFill>
              </a:rPr>
              <a:t> audio</a:t>
            </a:r>
            <a:endParaRPr sz="1800">
              <a:latin typeface="Google Sans"/>
              <a:ea typeface="Google Sans"/>
              <a:cs typeface="Google Sans"/>
              <a:sym typeface="Google Sans"/>
            </a:endParaRPr>
          </a:p>
        </p:txBody>
      </p:sp>
      <p:sp>
        <p:nvSpPr>
          <p:cNvPr id="1041" name="Google Shape;1041;p132"/>
          <p:cNvSpPr/>
          <p:nvPr/>
        </p:nvSpPr>
        <p:spPr>
          <a:xfrm>
            <a:off x="2682850" y="2448350"/>
            <a:ext cx="298800" cy="1560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32"/>
          <p:cNvSpPr/>
          <p:nvPr/>
        </p:nvSpPr>
        <p:spPr>
          <a:xfrm>
            <a:off x="2682850" y="2696275"/>
            <a:ext cx="298800" cy="1560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32"/>
          <p:cNvSpPr/>
          <p:nvPr/>
        </p:nvSpPr>
        <p:spPr>
          <a:xfrm>
            <a:off x="3358150" y="2883875"/>
            <a:ext cx="298800" cy="1560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32"/>
          <p:cNvSpPr/>
          <p:nvPr/>
        </p:nvSpPr>
        <p:spPr>
          <a:xfrm>
            <a:off x="3358150" y="2696275"/>
            <a:ext cx="298800" cy="1560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32"/>
          <p:cNvSpPr/>
          <p:nvPr/>
        </p:nvSpPr>
        <p:spPr>
          <a:xfrm>
            <a:off x="5063725" y="3741300"/>
            <a:ext cx="2886000" cy="6195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Google Sans"/>
                <a:ea typeface="Google Sans"/>
                <a:cs typeface="Google Sans"/>
                <a:sym typeface="Google Sans"/>
              </a:rPr>
              <a:t>TTS4Pretrain</a:t>
            </a:r>
            <a:r>
              <a:rPr b="1" lang="en" sz="1600">
                <a:latin typeface="Google Sans"/>
                <a:ea typeface="Google Sans"/>
                <a:cs typeface="Google Sans"/>
                <a:sym typeface="Google Sans"/>
              </a:rPr>
              <a:t> improves long-tail performance</a:t>
            </a:r>
            <a:endParaRPr sz="1600">
              <a:latin typeface="Google Sans"/>
              <a:ea typeface="Google Sans"/>
              <a:cs typeface="Google Sans"/>
              <a:sym typeface="Google Sans"/>
            </a:endParaRPr>
          </a:p>
        </p:txBody>
      </p:sp>
      <p:cxnSp>
        <p:nvCxnSpPr>
          <p:cNvPr id="1046" name="Google Shape;1046;p132"/>
          <p:cNvCxnSpPr/>
          <p:nvPr/>
        </p:nvCxnSpPr>
        <p:spPr>
          <a:xfrm>
            <a:off x="349625" y="4749850"/>
            <a:ext cx="5413200" cy="0"/>
          </a:xfrm>
          <a:prstGeom prst="straightConnector1">
            <a:avLst/>
          </a:prstGeom>
          <a:noFill/>
          <a:ln cap="flat" cmpd="sng" w="9525">
            <a:solidFill>
              <a:srgbClr val="666666"/>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33"/>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16K hrs </a:t>
            </a:r>
            <a:r>
              <a:rPr lang="en"/>
              <a:t>Voice Search (Marathi)</a:t>
            </a:r>
            <a:endParaRPr/>
          </a:p>
          <a:p>
            <a:pPr indent="0" lvl="0" marL="0" rtl="0" algn="l">
              <a:spcBef>
                <a:spcPts val="0"/>
              </a:spcBef>
              <a:spcAft>
                <a:spcPts val="0"/>
              </a:spcAft>
              <a:buNone/>
            </a:pPr>
            <a:r>
              <a:t/>
            </a:r>
            <a:endParaRPr/>
          </a:p>
        </p:txBody>
      </p:sp>
      <p:sp>
        <p:nvSpPr>
          <p:cNvPr id="1052" name="Google Shape;1052;p133"/>
          <p:cNvSpPr txBox="1"/>
          <p:nvPr>
            <p:ph idx="1" type="subTitle"/>
          </p:nvPr>
        </p:nvSpPr>
        <p:spPr>
          <a:xfrm>
            <a:off x="417671" y="835791"/>
            <a:ext cx="7918200" cy="3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Arial"/>
                <a:ea typeface="Arial"/>
                <a:cs typeface="Arial"/>
                <a:sym typeface="Arial"/>
              </a:rPr>
              <a:t>Unsupervised Data: </a:t>
            </a:r>
            <a:endParaRPr sz="1800">
              <a:solidFill>
                <a:schemeClr val="dk2"/>
              </a:solidFill>
              <a:latin typeface="Arial"/>
              <a:ea typeface="Arial"/>
              <a:cs typeface="Arial"/>
              <a:sym typeface="Arial"/>
            </a:endParaRPr>
          </a:p>
          <a:p>
            <a:pPr indent="-342900" lvl="0" marL="457200" rtl="0" algn="l">
              <a:spcBef>
                <a:spcPts val="1600"/>
              </a:spcBef>
              <a:spcAft>
                <a:spcPts val="0"/>
              </a:spcAft>
              <a:buSzPts val="1800"/>
              <a:buFont typeface="Arial"/>
              <a:buChar char="●"/>
            </a:pPr>
            <a:r>
              <a:rPr lang="en" sz="1800">
                <a:solidFill>
                  <a:schemeClr val="dk2"/>
                </a:solidFill>
                <a:latin typeface="Arial"/>
                <a:ea typeface="Arial"/>
                <a:cs typeface="Arial"/>
                <a:sym typeface="Arial"/>
              </a:rPr>
              <a:t>Youtube 1.7M hours</a:t>
            </a:r>
            <a:endParaRPr sz="1800">
              <a:solidFill>
                <a:schemeClr val="dk2"/>
              </a:solidFill>
              <a:latin typeface="Arial"/>
              <a:ea typeface="Arial"/>
              <a:cs typeface="Arial"/>
              <a:sym typeface="Arial"/>
            </a:endParaRPr>
          </a:p>
          <a:p>
            <a:pPr indent="-342900" lvl="0" marL="457200" rtl="0" algn="l">
              <a:spcBef>
                <a:spcPts val="0"/>
              </a:spcBef>
              <a:spcAft>
                <a:spcPts val="0"/>
              </a:spcAft>
              <a:buSzPts val="1800"/>
              <a:buFont typeface="Arial"/>
              <a:buChar char="●"/>
            </a:pPr>
            <a:r>
              <a:rPr lang="en" sz="1800">
                <a:solidFill>
                  <a:schemeClr val="dk2"/>
                </a:solidFill>
                <a:latin typeface="Arial"/>
                <a:ea typeface="Arial"/>
                <a:cs typeface="Arial"/>
                <a:sym typeface="Arial"/>
              </a:rPr>
              <a:t>Typed search 20M utts</a:t>
            </a:r>
            <a:endParaRPr sz="1800">
              <a:solidFill>
                <a:schemeClr val="dk2"/>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800">
                <a:solidFill>
                  <a:schemeClr val="dk2"/>
                </a:solidFill>
                <a:latin typeface="Arial"/>
                <a:ea typeface="Arial"/>
                <a:cs typeface="Arial"/>
                <a:sym typeface="Arial"/>
              </a:rPr>
              <a:t>Supervised Data</a:t>
            </a:r>
            <a:endParaRPr sz="1800">
              <a:solidFill>
                <a:schemeClr val="dk2"/>
              </a:solidFill>
              <a:latin typeface="Arial"/>
              <a:ea typeface="Arial"/>
              <a:cs typeface="Arial"/>
              <a:sym typeface="Arial"/>
            </a:endParaRPr>
          </a:p>
          <a:p>
            <a:pPr indent="-342900" lvl="0" marL="457200" rtl="0" algn="l">
              <a:spcBef>
                <a:spcPts val="1600"/>
              </a:spcBef>
              <a:spcAft>
                <a:spcPts val="0"/>
              </a:spcAft>
              <a:buSzPts val="1800"/>
              <a:buFont typeface="Arial"/>
              <a:buChar char="●"/>
            </a:pPr>
            <a:r>
              <a:rPr lang="en" sz="1800">
                <a:solidFill>
                  <a:schemeClr val="dk2"/>
                </a:solidFill>
                <a:latin typeface="Arial"/>
                <a:ea typeface="Arial"/>
                <a:cs typeface="Arial"/>
                <a:sym typeface="Arial"/>
              </a:rPr>
              <a:t>Voice search 16k hours</a:t>
            </a:r>
            <a:endParaRPr sz="1800">
              <a:solidFill>
                <a:schemeClr val="dk2"/>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t/>
            </a:r>
            <a:endParaRPr sz="1800">
              <a:solidFill>
                <a:schemeClr val="dk2"/>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053" name="Google Shape;1053;p133"/>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pic>
        <p:nvPicPr>
          <p:cNvPr id="1054" name="Google Shape;1054;p133"/>
          <p:cNvPicPr preferRelativeResize="0"/>
          <p:nvPr/>
        </p:nvPicPr>
        <p:blipFill>
          <a:blip r:embed="rId3">
            <a:alphaModFix/>
          </a:blip>
          <a:stretch>
            <a:fillRect/>
          </a:stretch>
        </p:blipFill>
        <p:spPr>
          <a:xfrm>
            <a:off x="3745150" y="1317250"/>
            <a:ext cx="4277049" cy="1189300"/>
          </a:xfrm>
          <a:prstGeom prst="rect">
            <a:avLst/>
          </a:prstGeom>
          <a:noFill/>
          <a:ln>
            <a:noFill/>
          </a:ln>
        </p:spPr>
      </p:pic>
      <p:sp>
        <p:nvSpPr>
          <p:cNvPr id="1055" name="Google Shape;1055;p133"/>
          <p:cNvSpPr/>
          <p:nvPr/>
        </p:nvSpPr>
        <p:spPr>
          <a:xfrm>
            <a:off x="2953750" y="3600425"/>
            <a:ext cx="5109600" cy="9180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Google Sans"/>
                <a:ea typeface="Google Sans"/>
                <a:cs typeface="Google Sans"/>
                <a:sym typeface="Google Sans"/>
              </a:rPr>
              <a:t>Architecture agnostic</a:t>
            </a:r>
            <a:endParaRPr b="1" sz="1500">
              <a:solidFill>
                <a:schemeClr val="dk1"/>
              </a:solidFill>
              <a:latin typeface="Google Sans"/>
              <a:ea typeface="Google Sans"/>
              <a:cs typeface="Google Sans"/>
              <a:sym typeface="Google Sans"/>
            </a:endParaRPr>
          </a:p>
          <a:p>
            <a:pPr indent="0" lvl="0" marL="0" rtl="0" algn="l">
              <a:spcBef>
                <a:spcPts val="0"/>
              </a:spcBef>
              <a:spcAft>
                <a:spcPts val="0"/>
              </a:spcAft>
              <a:buNone/>
            </a:pPr>
            <a:r>
              <a:rPr lang="en" sz="1500">
                <a:latin typeface="Google Sans"/>
                <a:ea typeface="Google Sans"/>
                <a:cs typeface="Google Sans"/>
                <a:sym typeface="Google Sans"/>
              </a:rPr>
              <a:t>Effective on large-scale supervised data</a:t>
            </a:r>
            <a:endParaRPr sz="1500">
              <a:latin typeface="Google Sans"/>
              <a:ea typeface="Google Sans"/>
              <a:cs typeface="Google Sans"/>
              <a:sym typeface="Google Sans"/>
            </a:endParaRPr>
          </a:p>
          <a:p>
            <a:pPr indent="0" lvl="0" marL="0" rtl="0" algn="l">
              <a:spcBef>
                <a:spcPts val="0"/>
              </a:spcBef>
              <a:spcAft>
                <a:spcPts val="0"/>
              </a:spcAft>
              <a:buNone/>
            </a:pPr>
            <a:r>
              <a:rPr lang="en" sz="1500">
                <a:latin typeface="Google Sans"/>
                <a:ea typeface="Google Sans"/>
                <a:cs typeface="Google Sans"/>
                <a:sym typeface="Google Sans"/>
              </a:rPr>
              <a:t>Additive to LM fusion</a:t>
            </a:r>
            <a:endParaRPr sz="1500">
              <a:latin typeface="Google Sans"/>
              <a:ea typeface="Google Sans"/>
              <a:cs typeface="Google Sans"/>
              <a:sym typeface="Google Sans"/>
            </a:endParaRPr>
          </a:p>
        </p:txBody>
      </p:sp>
      <p:sp>
        <p:nvSpPr>
          <p:cNvPr id="1056" name="Google Shape;1056;p133"/>
          <p:cNvSpPr/>
          <p:nvPr/>
        </p:nvSpPr>
        <p:spPr>
          <a:xfrm>
            <a:off x="5851600" y="2124450"/>
            <a:ext cx="1758300" cy="187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34"/>
          <p:cNvSpPr txBox="1"/>
          <p:nvPr>
            <p:ph type="title"/>
          </p:nvPr>
        </p:nvSpPr>
        <p:spPr>
          <a:xfrm>
            <a:off x="417675" y="341875"/>
            <a:ext cx="79182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Messages</a:t>
            </a:r>
            <a:endParaRPr/>
          </a:p>
        </p:txBody>
      </p:sp>
      <p:sp>
        <p:nvSpPr>
          <p:cNvPr id="1062" name="Google Shape;1062;p134"/>
          <p:cNvSpPr txBox="1"/>
          <p:nvPr>
            <p:ph idx="12" type="sldNum"/>
          </p:nvPr>
        </p:nvSpPr>
        <p:spPr>
          <a:xfrm>
            <a:off x="8382900" y="4774376"/>
            <a:ext cx="612900" cy="18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P </a:t>
            </a:r>
            <a:fld id="{00000000-1234-1234-1234-123412341234}" type="slidenum">
              <a:rPr lang="en"/>
              <a:t>‹#›</a:t>
            </a:fld>
            <a:endParaRPr sz="1000">
              <a:solidFill>
                <a:srgbClr val="9AA0A6"/>
              </a:solidFill>
              <a:latin typeface="Roboto Light"/>
              <a:ea typeface="Roboto Light"/>
              <a:cs typeface="Roboto Light"/>
              <a:sym typeface="Roboto Light"/>
            </a:endParaRPr>
          </a:p>
        </p:txBody>
      </p:sp>
      <p:sp>
        <p:nvSpPr>
          <p:cNvPr id="1063" name="Google Shape;1063;p134"/>
          <p:cNvSpPr/>
          <p:nvPr/>
        </p:nvSpPr>
        <p:spPr>
          <a:xfrm>
            <a:off x="1606300" y="3295100"/>
            <a:ext cx="6008700" cy="1384200"/>
          </a:xfrm>
          <a:prstGeom prst="roundRect">
            <a:avLst>
              <a:gd fmla="val 16667" name="adj"/>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Google Sans"/>
                <a:ea typeface="Google Sans"/>
                <a:cs typeface="Google Sans"/>
                <a:sym typeface="Google Sans"/>
              </a:rPr>
              <a:t> </a:t>
            </a:r>
            <a:r>
              <a:rPr lang="en" sz="1700">
                <a:solidFill>
                  <a:schemeClr val="dk1"/>
                </a:solidFill>
                <a:latin typeface="Roboto"/>
                <a:ea typeface="Roboto"/>
                <a:cs typeface="Roboto"/>
                <a:sym typeface="Roboto"/>
              </a:rPr>
              <a:t>Combining </a:t>
            </a:r>
            <a:r>
              <a:rPr b="1" lang="en" sz="1700">
                <a:solidFill>
                  <a:schemeClr val="dk1"/>
                </a:solidFill>
                <a:latin typeface="Roboto"/>
                <a:ea typeface="Roboto"/>
                <a:cs typeface="Roboto"/>
                <a:sym typeface="Roboto"/>
              </a:rPr>
              <a:t>speech</a:t>
            </a:r>
            <a:r>
              <a:rPr lang="en" sz="1700">
                <a:solidFill>
                  <a:schemeClr val="dk1"/>
                </a:solidFill>
                <a:latin typeface="Roboto"/>
                <a:ea typeface="Roboto"/>
                <a:cs typeface="Roboto"/>
                <a:sym typeface="Roboto"/>
              </a:rPr>
              <a:t> and </a:t>
            </a:r>
            <a:r>
              <a:rPr b="1" lang="en" sz="1700">
                <a:solidFill>
                  <a:schemeClr val="dk1"/>
                </a:solidFill>
                <a:latin typeface="Roboto"/>
                <a:ea typeface="Roboto"/>
                <a:cs typeface="Roboto"/>
                <a:sym typeface="Roboto"/>
              </a:rPr>
              <a:t>text</a:t>
            </a:r>
            <a:r>
              <a:rPr lang="en" sz="1700">
                <a:solidFill>
                  <a:schemeClr val="dk1"/>
                </a:solidFill>
                <a:latin typeface="Roboto"/>
                <a:ea typeface="Roboto"/>
                <a:cs typeface="Roboto"/>
                <a:sym typeface="Roboto"/>
              </a:rPr>
              <a:t> modalities in self supervision (TTS4Pretrain) achieves </a:t>
            </a:r>
            <a:r>
              <a:rPr b="1" lang="en" sz="1700">
                <a:solidFill>
                  <a:schemeClr val="dk1"/>
                </a:solidFill>
                <a:latin typeface="Roboto"/>
                <a:ea typeface="Roboto"/>
                <a:cs typeface="Roboto"/>
                <a:sym typeface="Roboto"/>
              </a:rPr>
              <a:t>3.5-15%</a:t>
            </a:r>
            <a:r>
              <a:rPr lang="en" sz="1700">
                <a:solidFill>
                  <a:schemeClr val="dk1"/>
                </a:solidFill>
                <a:latin typeface="Roboto"/>
                <a:ea typeface="Roboto"/>
                <a:cs typeface="Roboto"/>
                <a:sym typeface="Roboto"/>
              </a:rPr>
              <a:t>  relative WER reduction across different </a:t>
            </a:r>
            <a:r>
              <a:rPr b="1" lang="en" sz="1700">
                <a:solidFill>
                  <a:schemeClr val="dk1"/>
                </a:solidFill>
                <a:latin typeface="Roboto"/>
                <a:ea typeface="Roboto"/>
                <a:cs typeface="Roboto"/>
                <a:sym typeface="Roboto"/>
              </a:rPr>
              <a:t>domains</a:t>
            </a:r>
            <a:r>
              <a:rPr lang="en" sz="1700">
                <a:solidFill>
                  <a:schemeClr val="dk1"/>
                </a:solidFill>
                <a:latin typeface="Roboto"/>
                <a:ea typeface="Roboto"/>
                <a:cs typeface="Roboto"/>
                <a:sym typeface="Roboto"/>
              </a:rPr>
              <a:t>, </a:t>
            </a:r>
            <a:r>
              <a:rPr b="1" lang="en" sz="1700">
                <a:solidFill>
                  <a:schemeClr val="dk1"/>
                </a:solidFill>
                <a:latin typeface="Roboto"/>
                <a:ea typeface="Roboto"/>
                <a:cs typeface="Roboto"/>
                <a:sym typeface="Roboto"/>
              </a:rPr>
              <a:t>languages</a:t>
            </a:r>
            <a:r>
              <a:rPr lang="en" sz="1700">
                <a:solidFill>
                  <a:schemeClr val="dk1"/>
                </a:solidFill>
                <a:latin typeface="Roboto"/>
                <a:ea typeface="Roboto"/>
                <a:cs typeface="Roboto"/>
                <a:sym typeface="Roboto"/>
              </a:rPr>
              <a:t>, and training </a:t>
            </a:r>
            <a:r>
              <a:rPr b="1" lang="en" sz="1700">
                <a:solidFill>
                  <a:schemeClr val="dk1"/>
                </a:solidFill>
                <a:latin typeface="Roboto"/>
                <a:ea typeface="Roboto"/>
                <a:cs typeface="Roboto"/>
                <a:sym typeface="Roboto"/>
              </a:rPr>
              <a:t>data sizes</a:t>
            </a:r>
            <a:r>
              <a:rPr lang="en" sz="1700">
                <a:solidFill>
                  <a:schemeClr val="dk1"/>
                </a:solidFill>
                <a:latin typeface="Roboto"/>
                <a:ea typeface="Roboto"/>
                <a:cs typeface="Roboto"/>
                <a:sym typeface="Roboto"/>
              </a:rPr>
              <a:t> when compared to self-supervision with </a:t>
            </a:r>
            <a:r>
              <a:rPr b="1" lang="en" sz="1700">
                <a:solidFill>
                  <a:schemeClr val="dk1"/>
                </a:solidFill>
                <a:latin typeface="Roboto"/>
                <a:ea typeface="Roboto"/>
                <a:cs typeface="Roboto"/>
                <a:sym typeface="Roboto"/>
              </a:rPr>
              <a:t>speech</a:t>
            </a:r>
            <a:r>
              <a:rPr lang="en" sz="1700">
                <a:solidFill>
                  <a:schemeClr val="dk1"/>
                </a:solidFill>
                <a:latin typeface="Roboto"/>
                <a:ea typeface="Roboto"/>
                <a:cs typeface="Roboto"/>
                <a:sym typeface="Roboto"/>
              </a:rPr>
              <a:t> modality alone</a:t>
            </a:r>
            <a:endParaRPr sz="1500">
              <a:latin typeface="Google Sans"/>
              <a:ea typeface="Google Sans"/>
              <a:cs typeface="Google Sans"/>
              <a:sym typeface="Google Sans"/>
            </a:endParaRPr>
          </a:p>
        </p:txBody>
      </p:sp>
      <p:graphicFrame>
        <p:nvGraphicFramePr>
          <p:cNvPr id="1064" name="Google Shape;1064;p134"/>
          <p:cNvGraphicFramePr/>
          <p:nvPr/>
        </p:nvGraphicFramePr>
        <p:xfrm>
          <a:off x="1361950" y="1636750"/>
          <a:ext cx="3000000" cy="3000000"/>
        </p:xfrm>
        <a:graphic>
          <a:graphicData uri="http://schemas.openxmlformats.org/drawingml/2006/table">
            <a:tbl>
              <a:tblPr>
                <a:noFill/>
                <a:tableStyleId>{350A3E51-2F2E-4C35-8A0A-1DEB3F54CB61}</a:tableStyleId>
              </a:tblPr>
              <a:tblGrid>
                <a:gridCol w="2501725"/>
                <a:gridCol w="1204800"/>
                <a:gridCol w="1123075"/>
                <a:gridCol w="1123075"/>
                <a:gridCol w="1123075"/>
              </a:tblGrid>
              <a:tr h="200025">
                <a:tc>
                  <a:txBody>
                    <a:bodyPr/>
                    <a:lstStyle/>
                    <a:p>
                      <a:pPr indent="0" lvl="0" marL="0" rtl="0" algn="l">
                        <a:lnSpc>
                          <a:spcPct val="115000"/>
                        </a:lnSpc>
                        <a:spcBef>
                          <a:spcPts val="0"/>
                        </a:spcBef>
                        <a:spcAft>
                          <a:spcPts val="0"/>
                        </a:spcAft>
                        <a:buNone/>
                      </a:pPr>
                      <a:r>
                        <a:rPr lang="en"/>
                        <a:t>Language</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lang="en"/>
                        <a:t>English</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a:txBody>
                    <a:bodyPr/>
                    <a:lstStyle/>
                    <a:p>
                      <a:pPr indent="0" lvl="0" marL="0" rtl="0" algn="ctr">
                        <a:lnSpc>
                          <a:spcPct val="115000"/>
                        </a:lnSpc>
                        <a:spcBef>
                          <a:spcPts val="0"/>
                        </a:spcBef>
                        <a:spcAft>
                          <a:spcPts val="0"/>
                        </a:spcAft>
                        <a:buNone/>
                      </a:pPr>
                      <a:r>
                        <a:rPr lang="en"/>
                        <a:t>Marathi</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a:t>Domain</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Read Speech</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Meeting</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Voice Query</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a:t>Voice Query</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00000">
                <a:tc>
                  <a:txBody>
                    <a:bodyPr/>
                    <a:lstStyle/>
                    <a:p>
                      <a:pPr indent="0" lvl="0" marL="0" rtl="0" algn="l">
                        <a:lnSpc>
                          <a:spcPct val="115000"/>
                        </a:lnSpc>
                        <a:spcBef>
                          <a:spcPts val="0"/>
                        </a:spcBef>
                        <a:spcAft>
                          <a:spcPts val="0"/>
                        </a:spcAft>
                        <a:buNone/>
                      </a:pPr>
                      <a:r>
                        <a:rPr lang="en"/>
                        <a:t>Sup. Data amount (hrs)</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1k</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0.1k</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1k</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16k</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36050">
                <a:tc>
                  <a:txBody>
                    <a:bodyPr/>
                    <a:lstStyle/>
                    <a:p>
                      <a:pPr indent="0" lvl="0" marL="0" rtl="0" algn="l">
                        <a:lnSpc>
                          <a:spcPct val="115000"/>
                        </a:lnSpc>
                        <a:spcBef>
                          <a:spcPts val="0"/>
                        </a:spcBef>
                        <a:spcAft>
                          <a:spcPts val="0"/>
                        </a:spcAft>
                        <a:buNone/>
                      </a:pPr>
                      <a:r>
                        <a:rPr lang="en"/>
                        <a:t>WER reduction over wav2vec</a:t>
                      </a:r>
                      <a:r>
                        <a:rPr lang="en"/>
                        <a:t>2</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a:t>10.0%</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3C47D"/>
                    </a:solidFill>
                  </a:tcPr>
                </a:tc>
                <a:tc>
                  <a:txBody>
                    <a:bodyPr/>
                    <a:lstStyle/>
                    <a:p>
                      <a:pPr indent="0" lvl="0" marL="0" rtl="0" algn="r">
                        <a:lnSpc>
                          <a:spcPct val="115000"/>
                        </a:lnSpc>
                        <a:spcBef>
                          <a:spcPts val="0"/>
                        </a:spcBef>
                        <a:spcAft>
                          <a:spcPts val="0"/>
                        </a:spcAft>
                        <a:buNone/>
                      </a:pPr>
                      <a:r>
                        <a:rPr lang="en"/>
                        <a:t>5.6%</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r">
                        <a:lnSpc>
                          <a:spcPct val="115000"/>
                        </a:lnSpc>
                        <a:spcBef>
                          <a:spcPts val="0"/>
                        </a:spcBef>
                        <a:spcAft>
                          <a:spcPts val="0"/>
                        </a:spcAft>
                        <a:buNone/>
                      </a:pPr>
                      <a:r>
                        <a:rPr lang="en"/>
                        <a:t>15.0%</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3C47D"/>
                    </a:solidFill>
                  </a:tcPr>
                </a:tc>
                <a:tc>
                  <a:txBody>
                    <a:bodyPr/>
                    <a:lstStyle/>
                    <a:p>
                      <a:pPr indent="0" lvl="0" marL="0" rtl="0" algn="r">
                        <a:lnSpc>
                          <a:spcPct val="115000"/>
                        </a:lnSpc>
                        <a:spcBef>
                          <a:spcPts val="0"/>
                        </a:spcBef>
                        <a:spcAft>
                          <a:spcPts val="0"/>
                        </a:spcAft>
                        <a:buNone/>
                      </a:pPr>
                      <a:r>
                        <a:rPr lang="en"/>
                        <a:t>3.5%</a:t>
                      </a:r>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0"/>
          <p:cNvSpPr txBox="1"/>
          <p:nvPr>
            <p:ph idx="4294967295" type="body"/>
          </p:nvPr>
        </p:nvSpPr>
        <p:spPr>
          <a:xfrm>
            <a:off x="1120300" y="562400"/>
            <a:ext cx="6797100" cy="39978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Machine Learning has focussed on learning speech representations for a variety of tasks in an unsupervised fashion and combined with supervised training for maximum results  </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t/>
            </a:r>
            <a:endParaRPr sz="2400">
              <a:solidFill>
                <a:srgbClr val="000000"/>
              </a:solidFill>
              <a:latin typeface="Google Sans"/>
              <a:ea typeface="Google Sans"/>
              <a:cs typeface="Google Sans"/>
              <a:sym typeface="Google Sans"/>
            </a:endParaRPr>
          </a:p>
          <a:p>
            <a:pPr indent="0" lvl="0" marL="0" rtl="0" algn="ctr">
              <a:lnSpc>
                <a:spcPct val="100000"/>
              </a:lnSpc>
              <a:spcBef>
                <a:spcPts val="0"/>
              </a:spcBef>
              <a:spcAft>
                <a:spcPts val="0"/>
              </a:spcAft>
              <a:buNone/>
            </a:pPr>
            <a:r>
              <a:rPr lang="en" sz="2400">
                <a:solidFill>
                  <a:srgbClr val="000000"/>
                </a:solidFill>
                <a:latin typeface="Google Sans"/>
                <a:ea typeface="Google Sans"/>
                <a:cs typeface="Google Sans"/>
                <a:sym typeface="Google Sans"/>
              </a:rPr>
              <a:t>Diversity of the data used for unsupervised learning plays a key role</a:t>
            </a:r>
            <a:endParaRPr sz="2400">
              <a:solidFill>
                <a:srgbClr val="000000"/>
              </a:solidFill>
              <a:latin typeface="Google Sans"/>
              <a:ea typeface="Google Sans"/>
              <a:cs typeface="Google Sans"/>
              <a:sym typeface="Google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pic>
        <p:nvPicPr>
          <p:cNvPr id="1069" name="Google Shape;1069;p135" title="Chart"/>
          <p:cNvPicPr preferRelativeResize="0"/>
          <p:nvPr/>
        </p:nvPicPr>
        <p:blipFill>
          <a:blip r:embed="rId3">
            <a:alphaModFix/>
          </a:blip>
          <a:stretch>
            <a:fillRect/>
          </a:stretch>
        </p:blipFill>
        <p:spPr>
          <a:xfrm>
            <a:off x="897525" y="1629250"/>
            <a:ext cx="7348951" cy="3878332"/>
          </a:xfrm>
          <a:prstGeom prst="rect">
            <a:avLst/>
          </a:prstGeom>
          <a:noFill/>
          <a:ln>
            <a:noFill/>
          </a:ln>
        </p:spPr>
      </p:pic>
      <p:sp>
        <p:nvSpPr>
          <p:cNvPr id="1070" name="Google Shape;1070;p135"/>
          <p:cNvSpPr txBox="1"/>
          <p:nvPr>
            <p:ph type="title"/>
          </p:nvPr>
        </p:nvSpPr>
        <p:spPr>
          <a:xfrm>
            <a:off x="213350" y="39400"/>
            <a:ext cx="77442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How much audio data for pre-training?</a:t>
            </a:r>
            <a:endParaRPr sz="3200"/>
          </a:p>
        </p:txBody>
      </p:sp>
      <p:sp>
        <p:nvSpPr>
          <p:cNvPr id="1071" name="Google Shape;1071;p1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72" name="Google Shape;1072;p135"/>
          <p:cNvSpPr/>
          <p:nvPr/>
        </p:nvSpPr>
        <p:spPr>
          <a:xfrm>
            <a:off x="644025" y="867250"/>
            <a:ext cx="8292000" cy="490200"/>
          </a:xfrm>
          <a:prstGeom prst="roundRect">
            <a:avLst>
              <a:gd fmla="val 16667" name="adj"/>
            </a:avLst>
          </a:prstGeom>
          <a:solidFill>
            <a:srgbClr val="EEEE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latin typeface="Google Sans"/>
                <a:ea typeface="Google Sans"/>
                <a:cs typeface="Google Sans"/>
                <a:sym typeface="Google Sans"/>
              </a:rPr>
              <a:t>Text can compensate for the lack of speech</a:t>
            </a:r>
            <a:r>
              <a:rPr lang="en" sz="1800">
                <a:latin typeface="Google Sans"/>
                <a:ea typeface="Google Sans"/>
                <a:cs typeface="Google Sans"/>
                <a:sym typeface="Google Sans"/>
              </a:rPr>
              <a:t>.</a:t>
            </a:r>
            <a:endParaRPr sz="1800">
              <a:latin typeface="Google Sans"/>
              <a:ea typeface="Google Sans"/>
              <a:cs typeface="Google Sans"/>
              <a:sym typeface="Google Sans"/>
            </a:endParaRPr>
          </a:p>
        </p:txBody>
      </p:sp>
      <p:sp>
        <p:nvSpPr>
          <p:cNvPr id="1073" name="Google Shape;1073;p135"/>
          <p:cNvSpPr/>
          <p:nvPr/>
        </p:nvSpPr>
        <p:spPr>
          <a:xfrm rot="5400000">
            <a:off x="3243202" y="2705475"/>
            <a:ext cx="382200" cy="2820900"/>
          </a:xfrm>
          <a:prstGeom prst="leftBrace">
            <a:avLst>
              <a:gd fmla="val 50000" name="adj1"/>
              <a:gd fmla="val 50000"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35"/>
          <p:cNvSpPr txBox="1"/>
          <p:nvPr/>
        </p:nvSpPr>
        <p:spPr>
          <a:xfrm>
            <a:off x="3203950" y="3576525"/>
            <a:ext cx="735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Google Sans"/>
                <a:ea typeface="Google Sans"/>
                <a:cs typeface="Google Sans"/>
                <a:sym typeface="Google Sans"/>
              </a:rPr>
              <a:t>10x</a:t>
            </a:r>
            <a:endParaRPr b="1">
              <a:solidFill>
                <a:schemeClr val="accent2"/>
              </a:solidFill>
              <a:latin typeface="Google Sans"/>
              <a:ea typeface="Google Sans"/>
              <a:cs typeface="Google Sans"/>
              <a:sym typeface="Google Sans"/>
            </a:endParaRPr>
          </a:p>
        </p:txBody>
      </p:sp>
      <p:sp>
        <p:nvSpPr>
          <p:cNvPr id="1075" name="Google Shape;1075;p135"/>
          <p:cNvSpPr/>
          <p:nvPr/>
        </p:nvSpPr>
        <p:spPr>
          <a:xfrm rot="5400000">
            <a:off x="6291202" y="2705475"/>
            <a:ext cx="382200" cy="2820900"/>
          </a:xfrm>
          <a:prstGeom prst="leftBrace">
            <a:avLst>
              <a:gd fmla="val 50000" name="adj1"/>
              <a:gd fmla="val 50000"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5"/>
          <p:cNvSpPr txBox="1"/>
          <p:nvPr/>
        </p:nvSpPr>
        <p:spPr>
          <a:xfrm>
            <a:off x="6251950" y="3576525"/>
            <a:ext cx="735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Google Sans"/>
                <a:ea typeface="Google Sans"/>
                <a:cs typeface="Google Sans"/>
                <a:sym typeface="Google Sans"/>
              </a:rPr>
              <a:t>10x</a:t>
            </a:r>
            <a:endParaRPr b="1">
              <a:solidFill>
                <a:schemeClr val="accent2"/>
              </a:solidFill>
              <a:latin typeface="Google Sans"/>
              <a:ea typeface="Google Sans"/>
              <a:cs typeface="Google Sans"/>
              <a:sym typeface="Google Sans"/>
            </a:endParaRPr>
          </a:p>
        </p:txBody>
      </p:sp>
      <p:sp>
        <p:nvSpPr>
          <p:cNvPr id="1077" name="Google Shape;1077;p135"/>
          <p:cNvSpPr txBox="1"/>
          <p:nvPr/>
        </p:nvSpPr>
        <p:spPr>
          <a:xfrm>
            <a:off x="7058150" y="1896150"/>
            <a:ext cx="8859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Google Sans"/>
                <a:ea typeface="Google Sans"/>
                <a:cs typeface="Google Sans"/>
                <a:sym typeface="Google Sans"/>
              </a:rPr>
              <a:t>tts4pretrain</a:t>
            </a:r>
            <a:endParaRPr sz="1000">
              <a:latin typeface="Google Sans"/>
              <a:ea typeface="Google Sans"/>
              <a:cs typeface="Google Sans"/>
              <a:sym typeface="Google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36"/>
          <p:cNvSpPr txBox="1"/>
          <p:nvPr>
            <p:ph type="title"/>
          </p:nvPr>
        </p:nvSpPr>
        <p:spPr>
          <a:xfrm>
            <a:off x="213350" y="39400"/>
            <a:ext cx="87399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CTC or RNNT objective for </a:t>
            </a:r>
            <a:r>
              <a:rPr lang="en"/>
              <a:t>text injection</a:t>
            </a:r>
            <a:r>
              <a:rPr lang="en"/>
              <a:t>?</a:t>
            </a:r>
            <a:endParaRPr/>
          </a:p>
        </p:txBody>
      </p:sp>
      <p:sp>
        <p:nvSpPr>
          <p:cNvPr id="1083" name="Google Shape;1083;p1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4" name="Google Shape;1084;p136"/>
          <p:cNvSpPr/>
          <p:nvPr/>
        </p:nvSpPr>
        <p:spPr>
          <a:xfrm>
            <a:off x="4019325" y="4226650"/>
            <a:ext cx="4245900" cy="523200"/>
          </a:xfrm>
          <a:prstGeom prst="roundRect">
            <a:avLst>
              <a:gd fmla="val 16667" name="adj"/>
            </a:avLst>
          </a:prstGeom>
          <a:solidFill>
            <a:srgbClr val="EEEEE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latin typeface="Google Sans"/>
                <a:ea typeface="Google Sans"/>
                <a:cs typeface="Google Sans"/>
                <a:sym typeface="Google Sans"/>
              </a:rPr>
              <a:t>CTC is better than RNNT in enforcing text learning in encoder </a:t>
            </a:r>
            <a:endParaRPr sz="1500">
              <a:latin typeface="Google Sans"/>
              <a:ea typeface="Google Sans"/>
              <a:cs typeface="Google Sans"/>
              <a:sym typeface="Google Sans"/>
            </a:endParaRPr>
          </a:p>
        </p:txBody>
      </p:sp>
      <p:pic>
        <p:nvPicPr>
          <p:cNvPr id="1085" name="Google Shape;1085;p136"/>
          <p:cNvPicPr preferRelativeResize="0"/>
          <p:nvPr/>
        </p:nvPicPr>
        <p:blipFill>
          <a:blip r:embed="rId3">
            <a:alphaModFix/>
          </a:blip>
          <a:stretch>
            <a:fillRect/>
          </a:stretch>
        </p:blipFill>
        <p:spPr>
          <a:xfrm>
            <a:off x="3732600" y="2218450"/>
            <a:ext cx="5080750" cy="1295875"/>
          </a:xfrm>
          <a:prstGeom prst="rect">
            <a:avLst/>
          </a:prstGeom>
          <a:noFill/>
          <a:ln>
            <a:noFill/>
          </a:ln>
        </p:spPr>
      </p:pic>
      <p:sp>
        <p:nvSpPr>
          <p:cNvPr id="1086" name="Google Shape;1086;p136"/>
          <p:cNvSpPr txBox="1"/>
          <p:nvPr>
            <p:ph idx="1" type="body"/>
          </p:nvPr>
        </p:nvSpPr>
        <p:spPr>
          <a:xfrm>
            <a:off x="180900" y="1067500"/>
            <a:ext cx="2896200" cy="39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Conformer-RNNT </a:t>
            </a:r>
            <a:r>
              <a:rPr b="1" lang="en"/>
              <a:t>600M</a:t>
            </a:r>
            <a:r>
              <a:rPr lang="en"/>
              <a:t> </a:t>
            </a:r>
            <a:br>
              <a:rPr lang="en"/>
            </a:br>
            <a:r>
              <a:rPr lang="en"/>
              <a:t>Params</a:t>
            </a:r>
            <a:endParaRPr/>
          </a:p>
          <a:p>
            <a:pPr indent="0" lvl="0" marL="0" rtl="0" algn="l">
              <a:spcBef>
                <a:spcPts val="1600"/>
              </a:spcBef>
              <a:spcAft>
                <a:spcPts val="0"/>
              </a:spcAft>
              <a:buNone/>
            </a:pPr>
            <a:r>
              <a:rPr lang="en"/>
              <a:t>Unsupervised Data: </a:t>
            </a:r>
            <a:endParaRPr/>
          </a:p>
          <a:p>
            <a:pPr indent="-342900" lvl="0" marL="457200" rtl="0" algn="l">
              <a:spcBef>
                <a:spcPts val="1600"/>
              </a:spcBef>
              <a:spcAft>
                <a:spcPts val="0"/>
              </a:spcAft>
              <a:buSzPts val="1800"/>
              <a:buChar char="●"/>
            </a:pPr>
            <a:r>
              <a:rPr lang="en"/>
              <a:t>Librilight 60k hrs</a:t>
            </a:r>
            <a:endParaRPr/>
          </a:p>
          <a:p>
            <a:pPr indent="-342900" lvl="0" marL="457200" rtl="0" algn="l">
              <a:spcBef>
                <a:spcPts val="0"/>
              </a:spcBef>
              <a:spcAft>
                <a:spcPts val="0"/>
              </a:spcAft>
              <a:buSzPts val="1800"/>
              <a:buChar char="●"/>
            </a:pPr>
            <a:r>
              <a:rPr lang="en"/>
              <a:t>Librispeech LM text</a:t>
            </a:r>
            <a:endParaRPr/>
          </a:p>
          <a:p>
            <a:pPr indent="0" lvl="0" marL="0" rtl="0" algn="l">
              <a:spcBef>
                <a:spcPts val="1600"/>
              </a:spcBef>
              <a:spcAft>
                <a:spcPts val="0"/>
              </a:spcAft>
              <a:buNone/>
            </a:pPr>
            <a:r>
              <a:rPr lang="en"/>
              <a:t>Supervised Data</a:t>
            </a:r>
            <a:endParaRPr/>
          </a:p>
          <a:p>
            <a:pPr indent="-342900" lvl="0" marL="457200" rtl="0" algn="l">
              <a:spcBef>
                <a:spcPts val="1600"/>
              </a:spcBef>
              <a:spcAft>
                <a:spcPts val="0"/>
              </a:spcAft>
              <a:buSzPts val="1800"/>
              <a:buChar char="●"/>
            </a:pPr>
            <a:r>
              <a:rPr b="1" lang="en"/>
              <a:t>Librispeech 100 hrs</a:t>
            </a:r>
            <a:endParaRPr b="1"/>
          </a:p>
          <a:p>
            <a:pPr indent="0" lvl="0" marL="0" rtl="0" algn="l">
              <a:spcBef>
                <a:spcPts val="1600"/>
              </a:spcBef>
              <a:spcAft>
                <a:spcPts val="1600"/>
              </a:spcAft>
              <a:buNone/>
            </a:pPr>
            <a:r>
              <a:t/>
            </a:r>
            <a:endParaRPr/>
          </a:p>
        </p:txBody>
      </p:sp>
      <p:sp>
        <p:nvSpPr>
          <p:cNvPr id="1087" name="Google Shape;1087;p136"/>
          <p:cNvSpPr/>
          <p:nvPr/>
        </p:nvSpPr>
        <p:spPr>
          <a:xfrm>
            <a:off x="7415700" y="2706800"/>
            <a:ext cx="1023300" cy="220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6"/>
          <p:cNvSpPr/>
          <p:nvPr/>
        </p:nvSpPr>
        <p:spPr>
          <a:xfrm>
            <a:off x="7415700" y="3138225"/>
            <a:ext cx="1023300" cy="2202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37"/>
          <p:cNvSpPr txBox="1"/>
          <p:nvPr>
            <p:ph type="title"/>
          </p:nvPr>
        </p:nvSpPr>
        <p:spPr>
          <a:xfrm>
            <a:off x="213350" y="39400"/>
            <a:ext cx="87399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make this even better?</a:t>
            </a:r>
            <a:endParaRPr/>
          </a:p>
        </p:txBody>
      </p:sp>
      <p:sp>
        <p:nvSpPr>
          <p:cNvPr id="1094" name="Google Shape;1094;p1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95" name="Google Shape;1095;p137"/>
          <p:cNvSpPr txBox="1"/>
          <p:nvPr>
            <p:ph idx="1" type="body"/>
          </p:nvPr>
        </p:nvSpPr>
        <p:spPr>
          <a:xfrm>
            <a:off x="213350" y="891506"/>
            <a:ext cx="8529300" cy="38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How can we learn better shared representations between these two modalities: </a:t>
            </a:r>
            <a:r>
              <a:rPr b="1" i="1" lang="en">
                <a:latin typeface="Arial"/>
                <a:ea typeface="Arial"/>
                <a:cs typeface="Arial"/>
                <a:sym typeface="Arial"/>
              </a:rPr>
              <a:t>speech and text</a:t>
            </a:r>
            <a:r>
              <a:rPr lang="en">
                <a:latin typeface="Arial"/>
                <a:ea typeface="Arial"/>
                <a:cs typeface="Arial"/>
                <a:sym typeface="Arial"/>
              </a:rPr>
              <a:t>?</a:t>
            </a:r>
            <a:endParaRPr>
              <a:latin typeface="Arial"/>
              <a:ea typeface="Arial"/>
              <a:cs typeface="Arial"/>
              <a:sym typeface="Arial"/>
            </a:endParaRPr>
          </a:p>
          <a:p>
            <a:pPr indent="0" lvl="0" marL="0" rtl="0" algn="l">
              <a:spcBef>
                <a:spcPts val="1600"/>
              </a:spcBef>
              <a:spcAft>
                <a:spcPts val="0"/>
              </a:spcAft>
              <a:buNone/>
            </a:pPr>
            <a:r>
              <a:rPr lang="en">
                <a:latin typeface="Arial"/>
                <a:ea typeface="Arial"/>
                <a:cs typeface="Arial"/>
                <a:sym typeface="Arial"/>
              </a:rPr>
              <a:t>How can we make the encoder generalized from synthetic to real speech?</a:t>
            </a:r>
            <a:endParaRPr>
              <a:latin typeface="Arial"/>
              <a:ea typeface="Arial"/>
              <a:cs typeface="Arial"/>
              <a:sym typeface="Arial"/>
            </a:endParaRPr>
          </a:p>
          <a:p>
            <a:pPr indent="-342900" lvl="1" marL="914400" rtl="0" algn="l">
              <a:spcBef>
                <a:spcPts val="1600"/>
              </a:spcBef>
              <a:spcAft>
                <a:spcPts val="0"/>
              </a:spcAft>
              <a:buSzPts val="1800"/>
              <a:buFont typeface="Arial"/>
              <a:buChar char="➢"/>
            </a:pPr>
            <a:r>
              <a:rPr lang="en" sz="1800">
                <a:latin typeface="Arial"/>
                <a:ea typeface="Arial"/>
                <a:cs typeface="Arial"/>
                <a:sym typeface="Arial"/>
              </a:rPr>
              <a:t>We know regularization always help in training</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 sz="1800">
                <a:latin typeface="Arial"/>
                <a:ea typeface="Arial"/>
                <a:cs typeface="Arial"/>
                <a:sym typeface="Arial"/>
              </a:rPr>
              <a:t>Why not enforce consistency between synthesized and real speech?</a:t>
            </a:r>
            <a:endParaRPr sz="1800">
              <a:latin typeface="Arial"/>
              <a:ea typeface="Arial"/>
              <a:cs typeface="Arial"/>
              <a:sym typeface="Arial"/>
            </a:endParaRPr>
          </a:p>
          <a:p>
            <a:pPr indent="0" lvl="0" marL="0" rtl="0" algn="l">
              <a:spcBef>
                <a:spcPts val="1600"/>
              </a:spcBef>
              <a:spcAft>
                <a:spcPts val="0"/>
              </a:spcAft>
              <a:buNone/>
            </a:pPr>
            <a:r>
              <a:rPr lang="en">
                <a:latin typeface="Arial"/>
                <a:ea typeface="Arial"/>
                <a:cs typeface="Arial"/>
                <a:sym typeface="Arial"/>
              </a:rPr>
              <a:t>To enforce </a:t>
            </a:r>
            <a:r>
              <a:rPr lang="en">
                <a:latin typeface="Arial"/>
                <a:ea typeface="Arial"/>
                <a:cs typeface="Arial"/>
                <a:sym typeface="Arial"/>
              </a:rPr>
              <a:t>decoder</a:t>
            </a:r>
            <a:r>
              <a:rPr lang="en">
                <a:latin typeface="Arial"/>
                <a:ea typeface="Arial"/>
                <a:cs typeface="Arial"/>
                <a:sym typeface="Arial"/>
              </a:rPr>
              <a:t> consistency (better connected to ASR objective) we need transcribed speech!</a:t>
            </a:r>
            <a:endParaRPr>
              <a:latin typeface="Arial"/>
              <a:ea typeface="Arial"/>
              <a:cs typeface="Arial"/>
              <a:sym typeface="Arial"/>
            </a:endParaRPr>
          </a:p>
          <a:p>
            <a:pPr indent="0" lvl="0" marL="0" rtl="0" algn="l">
              <a:spcBef>
                <a:spcPts val="1600"/>
              </a:spcBef>
              <a:spcAft>
                <a:spcPts val="0"/>
              </a:spcAft>
              <a:buNone/>
            </a:pPr>
            <a:r>
              <a:rPr lang="en">
                <a:latin typeface="Arial"/>
                <a:ea typeface="Arial"/>
                <a:cs typeface="Arial"/>
                <a:sym typeface="Arial"/>
              </a:rPr>
              <a:t>We also know that whenever supervised training material is available, it is the best </a:t>
            </a:r>
            <a:r>
              <a:rPr lang="en">
                <a:latin typeface="Arial"/>
                <a:ea typeface="Arial"/>
                <a:cs typeface="Arial"/>
                <a:sym typeface="Arial"/>
              </a:rPr>
              <a:t>source</a:t>
            </a:r>
            <a:r>
              <a:rPr lang="en">
                <a:latin typeface="Arial"/>
                <a:ea typeface="Arial"/>
                <a:cs typeface="Arial"/>
                <a:sym typeface="Arial"/>
              </a:rPr>
              <a:t> of training data</a:t>
            </a:r>
            <a:endParaRPr>
              <a:latin typeface="Arial"/>
              <a:ea typeface="Arial"/>
              <a:cs typeface="Arial"/>
              <a:sym typeface="Arial"/>
            </a:endParaRPr>
          </a:p>
          <a:p>
            <a:pPr indent="-342900" lvl="1" marL="914400" rtl="0" algn="l">
              <a:spcBef>
                <a:spcPts val="1600"/>
              </a:spcBef>
              <a:spcAft>
                <a:spcPts val="0"/>
              </a:spcAft>
              <a:buSzPts val="1800"/>
              <a:buFont typeface="Arial"/>
              <a:buChar char="➢"/>
            </a:pPr>
            <a:r>
              <a:rPr lang="en" sz="1800">
                <a:latin typeface="Arial"/>
                <a:ea typeface="Arial"/>
                <a:cs typeface="Arial"/>
                <a:sym typeface="Arial"/>
              </a:rPr>
              <a:t>Why not use transcribed speech earlier in pre-training?</a:t>
            </a:r>
            <a:endParaRPr sz="1800">
              <a:latin typeface="Arial"/>
              <a:ea typeface="Arial"/>
              <a:cs typeface="Arial"/>
              <a:sym typeface="Arial"/>
            </a:endParaRPr>
          </a:p>
          <a:p>
            <a:pPr indent="0" lvl="0" marL="0" rtl="0" algn="l">
              <a:spcBef>
                <a:spcPts val="1600"/>
              </a:spcBef>
              <a:spcAft>
                <a:spcPts val="0"/>
              </a:spcAft>
              <a:buNone/>
            </a:pPr>
            <a:r>
              <a:t/>
            </a:r>
            <a:endParaRPr>
              <a:latin typeface="Arial"/>
              <a:ea typeface="Arial"/>
              <a:cs typeface="Arial"/>
              <a:sym typeface="Arial"/>
            </a:endParaRPr>
          </a:p>
          <a:p>
            <a:pPr indent="0" lvl="0" marL="0" rtl="0" algn="l">
              <a:spcBef>
                <a:spcPts val="1600"/>
              </a:spcBef>
              <a:spcAft>
                <a:spcPts val="1600"/>
              </a:spcAft>
              <a:buNone/>
            </a:pPr>
            <a:r>
              <a:t/>
            </a:r>
            <a:endParaRPr>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pSp>
        <p:nvGrpSpPr>
          <p:cNvPr id="1100" name="Google Shape;1100;p138"/>
          <p:cNvGrpSpPr/>
          <p:nvPr/>
        </p:nvGrpSpPr>
        <p:grpSpPr>
          <a:xfrm>
            <a:off x="2369613" y="987125"/>
            <a:ext cx="3241450" cy="3843775"/>
            <a:chOff x="546525" y="1002225"/>
            <a:chExt cx="3241450" cy="3843775"/>
          </a:xfrm>
        </p:grpSpPr>
        <p:sp>
          <p:nvSpPr>
            <p:cNvPr id="1101" name="Google Shape;1101;p138"/>
            <p:cNvSpPr/>
            <p:nvPr/>
          </p:nvSpPr>
          <p:spPr>
            <a:xfrm>
              <a:off x="546525" y="1002225"/>
              <a:ext cx="3241450" cy="3843775"/>
            </a:xfrm>
            <a:custGeom>
              <a:rect b="b" l="l" r="r" t="t"/>
              <a:pathLst>
                <a:path extrusionOk="0" h="153751" w="129658">
                  <a:moveTo>
                    <a:pt x="0" y="438"/>
                  </a:moveTo>
                  <a:lnTo>
                    <a:pt x="82350" y="0"/>
                  </a:lnTo>
                  <a:lnTo>
                    <a:pt x="82350" y="44680"/>
                  </a:lnTo>
                  <a:lnTo>
                    <a:pt x="129658" y="44680"/>
                  </a:lnTo>
                  <a:lnTo>
                    <a:pt x="129658" y="98997"/>
                  </a:lnTo>
                  <a:lnTo>
                    <a:pt x="84541" y="98997"/>
                  </a:lnTo>
                  <a:lnTo>
                    <a:pt x="84541" y="153751"/>
                  </a:lnTo>
                  <a:lnTo>
                    <a:pt x="0" y="153751"/>
                  </a:lnTo>
                  <a:close/>
                </a:path>
              </a:pathLst>
            </a:custGeom>
            <a:solidFill>
              <a:srgbClr val="FFE599"/>
            </a:solidFill>
            <a:ln cap="flat" cmpd="sng" w="9525">
              <a:solidFill>
                <a:schemeClr val="dk2"/>
              </a:solidFill>
              <a:prstDash val="solid"/>
              <a:round/>
              <a:headEnd len="med" w="med" type="none"/>
              <a:tailEnd len="med" w="med" type="none"/>
            </a:ln>
          </p:spPr>
        </p:sp>
        <p:sp>
          <p:nvSpPr>
            <p:cNvPr id="1102" name="Google Shape;1102;p138"/>
            <p:cNvSpPr txBox="1"/>
            <p:nvPr/>
          </p:nvSpPr>
          <p:spPr>
            <a:xfrm>
              <a:off x="547775" y="4376900"/>
              <a:ext cx="21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oogle Sans"/>
                  <a:ea typeface="Google Sans"/>
                  <a:cs typeface="Google Sans"/>
                  <a:sym typeface="Google Sans"/>
                </a:rPr>
                <a:t>Untranscribed speech</a:t>
              </a:r>
              <a:endParaRPr b="1">
                <a:latin typeface="Google Sans"/>
                <a:ea typeface="Google Sans"/>
                <a:cs typeface="Google Sans"/>
                <a:sym typeface="Google Sans"/>
              </a:endParaRPr>
            </a:p>
          </p:txBody>
        </p:sp>
      </p:grpSp>
      <p:grpSp>
        <p:nvGrpSpPr>
          <p:cNvPr id="1103" name="Google Shape;1103;p138"/>
          <p:cNvGrpSpPr/>
          <p:nvPr/>
        </p:nvGrpSpPr>
        <p:grpSpPr>
          <a:xfrm>
            <a:off x="2370863" y="972125"/>
            <a:ext cx="5622725" cy="4171375"/>
            <a:chOff x="547775" y="987225"/>
            <a:chExt cx="5622725" cy="4171375"/>
          </a:xfrm>
        </p:grpSpPr>
        <p:sp>
          <p:nvSpPr>
            <p:cNvPr id="1104" name="Google Shape;1104;p138"/>
            <p:cNvSpPr/>
            <p:nvPr/>
          </p:nvSpPr>
          <p:spPr>
            <a:xfrm>
              <a:off x="547775" y="987225"/>
              <a:ext cx="5463250" cy="4132550"/>
            </a:xfrm>
            <a:custGeom>
              <a:rect b="b" l="l" r="r" t="t"/>
              <a:pathLst>
                <a:path extrusionOk="0" h="165302" w="218530">
                  <a:moveTo>
                    <a:pt x="0" y="1101"/>
                  </a:moveTo>
                  <a:lnTo>
                    <a:pt x="167597" y="0"/>
                  </a:lnTo>
                  <a:lnTo>
                    <a:pt x="167279" y="149971"/>
                  </a:lnTo>
                  <a:lnTo>
                    <a:pt x="218530" y="149971"/>
                  </a:lnTo>
                  <a:lnTo>
                    <a:pt x="218530" y="165302"/>
                  </a:lnTo>
                  <a:lnTo>
                    <a:pt x="85367" y="165302"/>
                  </a:lnTo>
                  <a:lnTo>
                    <a:pt x="85367" y="99597"/>
                  </a:lnTo>
                  <a:lnTo>
                    <a:pt x="0" y="100436"/>
                  </a:lnTo>
                  <a:close/>
                </a:path>
              </a:pathLst>
            </a:custGeom>
            <a:solidFill>
              <a:srgbClr val="EAD1DC"/>
            </a:solidFill>
            <a:ln cap="flat" cmpd="sng" w="9525">
              <a:solidFill>
                <a:schemeClr val="dk2"/>
              </a:solidFill>
              <a:prstDash val="solid"/>
              <a:round/>
              <a:headEnd len="med" w="med" type="none"/>
              <a:tailEnd len="med" w="med" type="none"/>
            </a:ln>
          </p:spPr>
        </p:sp>
        <p:sp>
          <p:nvSpPr>
            <p:cNvPr id="1105" name="Google Shape;1105;p138"/>
            <p:cNvSpPr txBox="1"/>
            <p:nvPr/>
          </p:nvSpPr>
          <p:spPr>
            <a:xfrm>
              <a:off x="4631200" y="4758400"/>
              <a:ext cx="153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oogle Sans"/>
                  <a:ea typeface="Google Sans"/>
                  <a:cs typeface="Google Sans"/>
                  <a:sym typeface="Google Sans"/>
                </a:rPr>
                <a:t>Unspoken Text</a:t>
              </a:r>
              <a:endParaRPr b="1">
                <a:latin typeface="Google Sans"/>
                <a:ea typeface="Google Sans"/>
                <a:cs typeface="Google Sans"/>
                <a:sym typeface="Google Sans"/>
              </a:endParaRPr>
            </a:p>
          </p:txBody>
        </p:sp>
      </p:grpSp>
      <p:sp>
        <p:nvSpPr>
          <p:cNvPr id="1106" name="Google Shape;1106;p138"/>
          <p:cNvSpPr/>
          <p:nvPr/>
        </p:nvSpPr>
        <p:spPr>
          <a:xfrm>
            <a:off x="2584338" y="36562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sp>
        <p:nvSpPr>
          <p:cNvPr id="1107" name="Google Shape;1107;p138"/>
          <p:cNvSpPr/>
          <p:nvPr/>
        </p:nvSpPr>
        <p:spPr>
          <a:xfrm>
            <a:off x="3651138" y="2639708"/>
            <a:ext cx="1649400" cy="341700"/>
          </a:xfrm>
          <a:prstGeom prst="roundRect">
            <a:avLst>
              <a:gd fmla="val 16667" name="adj"/>
            </a:avLst>
          </a:prstGeom>
          <a:solidFill>
            <a:srgbClr val="FF9900"/>
          </a:solidFill>
          <a:ln cap="flat" cmpd="sng" w="38100">
            <a:solidFill>
              <a:srgbClr val="1A73C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Encoder</a:t>
            </a:r>
            <a:endParaRPr>
              <a:latin typeface="Google Sans"/>
              <a:ea typeface="Google Sans"/>
              <a:cs typeface="Google Sans"/>
              <a:sym typeface="Google Sans"/>
            </a:endParaRPr>
          </a:p>
        </p:txBody>
      </p:sp>
      <p:cxnSp>
        <p:nvCxnSpPr>
          <p:cNvPr id="1108" name="Google Shape;1108;p138"/>
          <p:cNvCxnSpPr>
            <a:stCxn id="1106" idx="0"/>
          </p:cNvCxnSpPr>
          <p:nvPr/>
        </p:nvCxnSpPr>
        <p:spPr>
          <a:xfrm flipH="1" rot="10800000">
            <a:off x="3409038" y="2952700"/>
            <a:ext cx="834900" cy="703500"/>
          </a:xfrm>
          <a:prstGeom prst="straightConnector1">
            <a:avLst/>
          </a:prstGeom>
          <a:noFill/>
          <a:ln cap="flat" cmpd="sng" w="9525">
            <a:solidFill>
              <a:srgbClr val="595959"/>
            </a:solidFill>
            <a:prstDash val="solid"/>
            <a:round/>
            <a:headEnd len="med" w="med" type="none"/>
            <a:tailEnd len="med" w="med" type="triangle"/>
          </a:ln>
        </p:spPr>
      </p:cxnSp>
      <p:sp>
        <p:nvSpPr>
          <p:cNvPr id="1109" name="Google Shape;1109;p138"/>
          <p:cNvSpPr/>
          <p:nvPr/>
        </p:nvSpPr>
        <p:spPr>
          <a:xfrm>
            <a:off x="2431175" y="1158475"/>
            <a:ext cx="1905000" cy="7434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Self-supervised loss</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(w2v2, etc)</a:t>
            </a:r>
            <a:endParaRPr>
              <a:solidFill>
                <a:srgbClr val="FFFFFF"/>
              </a:solidFill>
              <a:latin typeface="Google Sans"/>
              <a:ea typeface="Google Sans"/>
              <a:cs typeface="Google Sans"/>
              <a:sym typeface="Google Sans"/>
            </a:endParaRPr>
          </a:p>
        </p:txBody>
      </p:sp>
      <p:cxnSp>
        <p:nvCxnSpPr>
          <p:cNvPr id="1110" name="Google Shape;1110;p138"/>
          <p:cNvCxnSpPr>
            <a:stCxn id="1107" idx="0"/>
            <a:endCxn id="1109" idx="2"/>
          </p:cNvCxnSpPr>
          <p:nvPr/>
        </p:nvCxnSpPr>
        <p:spPr>
          <a:xfrm rot="10800000">
            <a:off x="3383538" y="1902008"/>
            <a:ext cx="1092300" cy="737700"/>
          </a:xfrm>
          <a:prstGeom prst="straightConnector1">
            <a:avLst/>
          </a:prstGeom>
          <a:noFill/>
          <a:ln cap="flat" cmpd="sng" w="9525">
            <a:solidFill>
              <a:srgbClr val="595959"/>
            </a:solidFill>
            <a:prstDash val="solid"/>
            <a:round/>
            <a:headEnd len="med" w="med" type="none"/>
            <a:tailEnd len="med" w="med" type="triangle"/>
          </a:ln>
        </p:spPr>
      </p:cxnSp>
      <p:sp>
        <p:nvSpPr>
          <p:cNvPr id="1111" name="Google Shape;1111;p138"/>
          <p:cNvSpPr/>
          <p:nvPr/>
        </p:nvSpPr>
        <p:spPr>
          <a:xfrm>
            <a:off x="4661738" y="36562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cxnSp>
        <p:nvCxnSpPr>
          <p:cNvPr id="1112" name="Google Shape;1112;p138"/>
          <p:cNvCxnSpPr>
            <a:stCxn id="1111" idx="0"/>
          </p:cNvCxnSpPr>
          <p:nvPr/>
        </p:nvCxnSpPr>
        <p:spPr>
          <a:xfrm rot="10800000">
            <a:off x="4572038" y="2963200"/>
            <a:ext cx="914400" cy="693000"/>
          </a:xfrm>
          <a:prstGeom prst="straightConnector1">
            <a:avLst/>
          </a:prstGeom>
          <a:noFill/>
          <a:ln cap="flat" cmpd="sng" w="9525">
            <a:solidFill>
              <a:srgbClr val="595959"/>
            </a:solidFill>
            <a:prstDash val="solid"/>
            <a:round/>
            <a:headEnd len="med" w="med" type="none"/>
            <a:tailEnd len="med" w="med" type="triangle"/>
          </a:ln>
        </p:spPr>
      </p:cxnSp>
      <p:sp>
        <p:nvSpPr>
          <p:cNvPr id="1113" name="Google Shape;1113;p138"/>
          <p:cNvSpPr/>
          <p:nvPr/>
        </p:nvSpPr>
        <p:spPr>
          <a:xfrm>
            <a:off x="4661738" y="4195688"/>
            <a:ext cx="1649400" cy="341700"/>
          </a:xfrm>
          <a:prstGeom prst="roundRect">
            <a:avLst>
              <a:gd fmla="val 16667" name="adj"/>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TTS</a:t>
            </a:r>
            <a:endParaRPr>
              <a:latin typeface="Google Sans"/>
              <a:ea typeface="Google Sans"/>
              <a:cs typeface="Google Sans"/>
              <a:sym typeface="Google Sans"/>
            </a:endParaRPr>
          </a:p>
        </p:txBody>
      </p:sp>
      <p:cxnSp>
        <p:nvCxnSpPr>
          <p:cNvPr id="1114" name="Google Shape;1114;p138"/>
          <p:cNvCxnSpPr>
            <a:stCxn id="1113" idx="0"/>
            <a:endCxn id="1111" idx="2"/>
          </p:cNvCxnSpPr>
          <p:nvPr/>
        </p:nvCxnSpPr>
        <p:spPr>
          <a:xfrm rot="10800000">
            <a:off x="5486438" y="3997988"/>
            <a:ext cx="0" cy="197700"/>
          </a:xfrm>
          <a:prstGeom prst="straightConnector1">
            <a:avLst/>
          </a:prstGeom>
          <a:noFill/>
          <a:ln cap="flat" cmpd="sng" w="9525">
            <a:solidFill>
              <a:srgbClr val="595959"/>
            </a:solidFill>
            <a:prstDash val="solid"/>
            <a:round/>
            <a:headEnd len="med" w="med" type="none"/>
            <a:tailEnd len="med" w="med" type="triangle"/>
          </a:ln>
        </p:spPr>
      </p:cxnSp>
      <p:sp>
        <p:nvSpPr>
          <p:cNvPr id="1115" name="Google Shape;1115;p138"/>
          <p:cNvSpPr/>
          <p:nvPr/>
        </p:nvSpPr>
        <p:spPr>
          <a:xfrm>
            <a:off x="4661738" y="4684675"/>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Phone seq</a:t>
            </a:r>
            <a:endParaRPr>
              <a:solidFill>
                <a:srgbClr val="FFFFFF"/>
              </a:solidFill>
              <a:latin typeface="Google Sans"/>
              <a:ea typeface="Google Sans"/>
              <a:cs typeface="Google Sans"/>
              <a:sym typeface="Google Sans"/>
            </a:endParaRPr>
          </a:p>
        </p:txBody>
      </p:sp>
      <p:cxnSp>
        <p:nvCxnSpPr>
          <p:cNvPr id="1116" name="Google Shape;1116;p138"/>
          <p:cNvCxnSpPr>
            <a:stCxn id="1115" idx="0"/>
            <a:endCxn id="1113" idx="2"/>
          </p:cNvCxnSpPr>
          <p:nvPr/>
        </p:nvCxnSpPr>
        <p:spPr>
          <a:xfrm rot="10800000">
            <a:off x="5486438" y="4537375"/>
            <a:ext cx="0" cy="147300"/>
          </a:xfrm>
          <a:prstGeom prst="straightConnector1">
            <a:avLst/>
          </a:prstGeom>
          <a:noFill/>
          <a:ln cap="flat" cmpd="sng" w="9525">
            <a:solidFill>
              <a:srgbClr val="595959"/>
            </a:solidFill>
            <a:prstDash val="solid"/>
            <a:round/>
            <a:headEnd len="med" w="med" type="none"/>
            <a:tailEnd len="med" w="med" type="triangle"/>
          </a:ln>
        </p:spPr>
      </p:cxnSp>
      <p:sp>
        <p:nvSpPr>
          <p:cNvPr id="1117" name="Google Shape;1117;p138"/>
          <p:cNvSpPr/>
          <p:nvPr/>
        </p:nvSpPr>
        <p:spPr>
          <a:xfrm>
            <a:off x="4661750" y="1155750"/>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1</a:t>
            </a:r>
            <a:endParaRPr>
              <a:solidFill>
                <a:srgbClr val="FFFFFF"/>
              </a:solidFill>
              <a:latin typeface="Google Sans"/>
              <a:ea typeface="Google Sans"/>
              <a:cs typeface="Google Sans"/>
              <a:sym typeface="Google Sans"/>
            </a:endParaRPr>
          </a:p>
        </p:txBody>
      </p:sp>
      <p:cxnSp>
        <p:nvCxnSpPr>
          <p:cNvPr id="1118" name="Google Shape;1118;p138"/>
          <p:cNvCxnSpPr>
            <a:stCxn id="1107" idx="0"/>
            <a:endCxn id="1117" idx="2"/>
          </p:cNvCxnSpPr>
          <p:nvPr/>
        </p:nvCxnSpPr>
        <p:spPr>
          <a:xfrm flipH="1" rot="10800000">
            <a:off x="4475838" y="1600808"/>
            <a:ext cx="1010700" cy="1038900"/>
          </a:xfrm>
          <a:prstGeom prst="straightConnector1">
            <a:avLst/>
          </a:prstGeom>
          <a:noFill/>
          <a:ln cap="flat" cmpd="sng" w="9525">
            <a:solidFill>
              <a:srgbClr val="595959"/>
            </a:solidFill>
            <a:prstDash val="solid"/>
            <a:round/>
            <a:headEnd len="med" w="med" type="none"/>
            <a:tailEnd len="med" w="med" type="triangle"/>
          </a:ln>
        </p:spPr>
      </p:cxnSp>
      <p:sp>
        <p:nvSpPr>
          <p:cNvPr id="1119" name="Google Shape;1119;p138"/>
          <p:cNvSpPr/>
          <p:nvPr/>
        </p:nvSpPr>
        <p:spPr>
          <a:xfrm>
            <a:off x="4661750" y="1720375"/>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2</a:t>
            </a:r>
            <a:endParaRPr>
              <a:solidFill>
                <a:srgbClr val="FFFFFF"/>
              </a:solidFill>
              <a:latin typeface="Google Sans"/>
              <a:ea typeface="Google Sans"/>
              <a:cs typeface="Google Sans"/>
              <a:sym typeface="Google Sans"/>
            </a:endParaRPr>
          </a:p>
        </p:txBody>
      </p:sp>
      <p:cxnSp>
        <p:nvCxnSpPr>
          <p:cNvPr id="1120" name="Google Shape;1120;p138"/>
          <p:cNvCxnSpPr>
            <a:stCxn id="1107" idx="0"/>
            <a:endCxn id="1119" idx="2"/>
          </p:cNvCxnSpPr>
          <p:nvPr/>
        </p:nvCxnSpPr>
        <p:spPr>
          <a:xfrm flipH="1" rot="10800000">
            <a:off x="4475838" y="2165708"/>
            <a:ext cx="1010700" cy="474000"/>
          </a:xfrm>
          <a:prstGeom prst="straightConnector1">
            <a:avLst/>
          </a:prstGeom>
          <a:noFill/>
          <a:ln cap="flat" cmpd="sng" w="9525">
            <a:solidFill>
              <a:srgbClr val="595959"/>
            </a:solidFill>
            <a:prstDash val="solid"/>
            <a:round/>
            <a:headEnd len="med" w="med" type="none"/>
            <a:tailEnd len="med" w="med" type="triangle"/>
          </a:ln>
        </p:spPr>
      </p:cxnSp>
      <p:sp>
        <p:nvSpPr>
          <p:cNvPr id="1121" name="Google Shape;1121;p138"/>
          <p:cNvSpPr txBox="1"/>
          <p:nvPr/>
        </p:nvSpPr>
        <p:spPr>
          <a:xfrm>
            <a:off x="137575" y="2433150"/>
            <a:ext cx="190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Google Sans"/>
                <a:ea typeface="Google Sans"/>
                <a:cs typeface="Google Sans"/>
                <a:sym typeface="Google Sans"/>
              </a:rPr>
              <a:t>Multiple views in self-supervision </a:t>
            </a:r>
            <a:endParaRPr b="1" sz="1500">
              <a:latin typeface="Google Sans"/>
              <a:ea typeface="Google Sans"/>
              <a:cs typeface="Google Sans"/>
              <a:sym typeface="Google Sans"/>
            </a:endParaRPr>
          </a:p>
        </p:txBody>
      </p:sp>
      <p:sp>
        <p:nvSpPr>
          <p:cNvPr id="1122" name="Google Shape;1122;p138"/>
          <p:cNvSpPr txBox="1"/>
          <p:nvPr/>
        </p:nvSpPr>
        <p:spPr>
          <a:xfrm>
            <a:off x="417675" y="341875"/>
            <a:ext cx="7918200" cy="4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202124"/>
                </a:solidFill>
                <a:latin typeface="Google Sans"/>
                <a:ea typeface="Google Sans"/>
                <a:cs typeface="Google Sans"/>
                <a:sym typeface="Google Sans"/>
              </a:rPr>
              <a:t>TTS4Pretrain Overview</a:t>
            </a:r>
            <a:endParaRPr b="1" sz="2000">
              <a:solidFill>
                <a:srgbClr val="202124"/>
              </a:solidFill>
              <a:latin typeface="Google Sans"/>
              <a:ea typeface="Google Sans"/>
              <a:cs typeface="Google Sans"/>
              <a:sym typeface="Google Sans"/>
            </a:endParaRPr>
          </a:p>
        </p:txBody>
      </p:sp>
      <p:cxnSp>
        <p:nvCxnSpPr>
          <p:cNvPr id="1123" name="Google Shape;1123;p138"/>
          <p:cNvCxnSpPr>
            <a:endCxn id="1124" idx="1"/>
          </p:cNvCxnSpPr>
          <p:nvPr/>
        </p:nvCxnSpPr>
        <p:spPr>
          <a:xfrm flipH="1" rot="10800000">
            <a:off x="4551925" y="2123075"/>
            <a:ext cx="2111400" cy="516600"/>
          </a:xfrm>
          <a:prstGeom prst="straightConnector1">
            <a:avLst/>
          </a:prstGeom>
          <a:noFill/>
          <a:ln cap="flat" cmpd="sng" w="9525">
            <a:solidFill>
              <a:srgbClr val="595959"/>
            </a:solidFill>
            <a:prstDash val="solid"/>
            <a:round/>
            <a:headEnd len="med" w="med" type="none"/>
            <a:tailEnd len="med" w="med" type="triangle"/>
          </a:ln>
        </p:spPr>
      </p:cxnSp>
      <p:sp>
        <p:nvSpPr>
          <p:cNvPr id="1124" name="Google Shape;1124;p138"/>
          <p:cNvSpPr/>
          <p:nvPr/>
        </p:nvSpPr>
        <p:spPr>
          <a:xfrm>
            <a:off x="6663325" y="1670375"/>
            <a:ext cx="1649400" cy="905400"/>
          </a:xfrm>
          <a:prstGeom prst="roundRect">
            <a:avLst>
              <a:gd fmla="val 16667" name="adj"/>
            </a:avLst>
          </a:prstGeom>
          <a:solidFill>
            <a:srgbClr val="4A86E8"/>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Consistency</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Loss</a:t>
            </a:r>
            <a:endParaRPr>
              <a:solidFill>
                <a:srgbClr val="FFFFFF"/>
              </a:solidFill>
              <a:latin typeface="Google Sans"/>
              <a:ea typeface="Google Sans"/>
              <a:cs typeface="Google Sans"/>
              <a:sym typeface="Google Sans"/>
            </a:endParaRPr>
          </a:p>
        </p:txBody>
      </p:sp>
      <p:pic>
        <p:nvPicPr>
          <p:cNvPr id="1125" name="Google Shape;1125;p138"/>
          <p:cNvPicPr preferRelativeResize="0"/>
          <p:nvPr/>
        </p:nvPicPr>
        <p:blipFill>
          <a:blip r:embed="rId3">
            <a:alphaModFix/>
          </a:blip>
          <a:stretch>
            <a:fillRect/>
          </a:stretch>
        </p:blipFill>
        <p:spPr>
          <a:xfrm>
            <a:off x="6184110" y="2799575"/>
            <a:ext cx="2926441" cy="44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39"/>
          <p:cNvSpPr txBox="1"/>
          <p:nvPr>
            <p:ph type="title"/>
          </p:nvPr>
        </p:nvSpPr>
        <p:spPr>
          <a:xfrm>
            <a:off x="213350" y="39400"/>
            <a:ext cx="85596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tts4pretrain 2.0 Results - Public Corpora</a:t>
            </a:r>
            <a:endParaRPr/>
          </a:p>
        </p:txBody>
      </p:sp>
      <p:sp>
        <p:nvSpPr>
          <p:cNvPr id="1131" name="Google Shape;1131;p139"/>
          <p:cNvSpPr txBox="1"/>
          <p:nvPr>
            <p:ph idx="1" type="body"/>
          </p:nvPr>
        </p:nvSpPr>
        <p:spPr>
          <a:xfrm>
            <a:off x="180900" y="838900"/>
            <a:ext cx="8818200" cy="1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Model:</a:t>
            </a:r>
            <a:r>
              <a:rPr lang="en" sz="1600"/>
              <a:t> 600M Conformer Model;                                      </a:t>
            </a:r>
            <a:br>
              <a:rPr lang="en" sz="1600"/>
            </a:br>
            <a:r>
              <a:rPr b="1" lang="en" sz="1600"/>
              <a:t>Pretrain Data:</a:t>
            </a:r>
            <a:r>
              <a:rPr lang="en" sz="1600"/>
              <a:t> 60k Hr LibriLight</a:t>
            </a:r>
            <a:br>
              <a:rPr lang="en" sz="1600"/>
            </a:br>
            <a:r>
              <a:rPr b="1" lang="en" sz="1600"/>
              <a:t>Finetune Data: Matched:</a:t>
            </a:r>
            <a:r>
              <a:rPr lang="en" sz="1600"/>
              <a:t> supervised data from only one corpus</a:t>
            </a:r>
            <a:br>
              <a:rPr lang="en" sz="1600"/>
            </a:br>
            <a:r>
              <a:rPr lang="en" sz="1600"/>
              <a:t>                               </a:t>
            </a:r>
            <a:r>
              <a:rPr b="1" lang="en" sz="1600"/>
              <a:t>SpeechStew</a:t>
            </a:r>
            <a:r>
              <a:rPr lang="en" sz="1600"/>
              <a:t>: supervised data from all of SpeechStew</a:t>
            </a:r>
            <a:endParaRPr sz="1600"/>
          </a:p>
          <a:p>
            <a:pPr indent="0" lvl="0" marL="0" rtl="0" algn="l">
              <a:spcBef>
                <a:spcPts val="1600"/>
              </a:spcBef>
              <a:spcAft>
                <a:spcPts val="1600"/>
              </a:spcAft>
              <a:buNone/>
            </a:pPr>
            <a:r>
              <a:t/>
            </a:r>
            <a:endParaRPr sz="1600"/>
          </a:p>
        </p:txBody>
      </p:sp>
      <p:sp>
        <p:nvSpPr>
          <p:cNvPr id="1132" name="Google Shape;1132;p1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133" name="Google Shape;1133;p139"/>
          <p:cNvGraphicFramePr/>
          <p:nvPr/>
        </p:nvGraphicFramePr>
        <p:xfrm>
          <a:off x="213325" y="2053400"/>
          <a:ext cx="3000000" cy="3000000"/>
        </p:xfrm>
        <a:graphic>
          <a:graphicData uri="http://schemas.openxmlformats.org/drawingml/2006/table">
            <a:tbl>
              <a:tblPr>
                <a:noFill/>
                <a:tableStyleId>{83FAC722-FEEA-4BEF-980D-5FB3B9F54BE3}</a:tableStyleId>
              </a:tblPr>
              <a:tblGrid>
                <a:gridCol w="1185700"/>
                <a:gridCol w="1798325"/>
                <a:gridCol w="739325"/>
                <a:gridCol w="635325"/>
                <a:gridCol w="652525"/>
                <a:gridCol w="664375"/>
                <a:gridCol w="651075"/>
                <a:gridCol w="697675"/>
                <a:gridCol w="656475"/>
                <a:gridCol w="878800"/>
              </a:tblGrid>
              <a:tr h="396200">
                <a:tc rowSpan="2">
                  <a:txBody>
                    <a:bodyPr/>
                    <a:lstStyle/>
                    <a:p>
                      <a:pPr indent="0" lvl="0" marL="0" rtl="0" algn="l">
                        <a:spcBef>
                          <a:spcPts val="0"/>
                        </a:spcBef>
                        <a:spcAft>
                          <a:spcPts val="0"/>
                        </a:spcAft>
                        <a:buNone/>
                      </a:pPr>
                      <a:r>
                        <a:rPr lang="en"/>
                        <a:t>Finetune Corpora</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gridSpan="2">
                  <a:txBody>
                    <a:bodyPr/>
                    <a:lstStyle/>
                    <a:p>
                      <a:pPr indent="0" lvl="0" marL="0" rtl="0" algn="ctr">
                        <a:spcBef>
                          <a:spcPts val="0"/>
                        </a:spcBef>
                        <a:spcAft>
                          <a:spcPts val="0"/>
                        </a:spcAft>
                        <a:buNone/>
                      </a:pPr>
                      <a:r>
                        <a:rPr lang="en"/>
                        <a:t>Librispeech</a:t>
                      </a:r>
                      <a:endParaRPr/>
                    </a:p>
                  </a:txBody>
                  <a:tcPr marT="91425" marB="91425" marR="91425" marL="91425"/>
                </a:tc>
                <a:tc hMerge="1"/>
                <a:tc gridSpan="2">
                  <a:txBody>
                    <a:bodyPr/>
                    <a:lstStyle/>
                    <a:p>
                      <a:pPr indent="0" lvl="0" marL="0" rtl="0" algn="ctr">
                        <a:spcBef>
                          <a:spcPts val="0"/>
                        </a:spcBef>
                        <a:spcAft>
                          <a:spcPts val="0"/>
                        </a:spcAft>
                        <a:buNone/>
                      </a:pPr>
                      <a:r>
                        <a:rPr lang="en"/>
                        <a:t>AMI</a:t>
                      </a:r>
                      <a:endParaRPr/>
                    </a:p>
                  </a:txBody>
                  <a:tcPr marT="91425" marB="91425" marR="91425" marL="91425"/>
                </a:tc>
                <a:tc hMerge="1"/>
                <a:tc rowSpan="2">
                  <a:txBody>
                    <a:bodyPr/>
                    <a:lstStyle/>
                    <a:p>
                      <a:pPr indent="0" lvl="0" marL="0" rtl="0" algn="ctr">
                        <a:spcBef>
                          <a:spcPts val="0"/>
                        </a:spcBef>
                        <a:spcAft>
                          <a:spcPts val="0"/>
                        </a:spcAft>
                        <a:buNone/>
                      </a:pPr>
                      <a:r>
                        <a:rPr lang="en"/>
                        <a:t>TED</a:t>
                      </a:r>
                      <a:endParaRPr/>
                    </a:p>
                  </a:txBody>
                  <a:tcPr marT="91425" marB="91425" marR="91425" marL="91425"/>
                </a:tc>
                <a:tc gridSpan="2">
                  <a:txBody>
                    <a:bodyPr/>
                    <a:lstStyle/>
                    <a:p>
                      <a:pPr indent="0" lvl="0" marL="0" rtl="0" algn="ctr">
                        <a:spcBef>
                          <a:spcPts val="0"/>
                        </a:spcBef>
                        <a:spcAft>
                          <a:spcPts val="0"/>
                        </a:spcAft>
                        <a:buNone/>
                      </a:pPr>
                      <a:r>
                        <a:rPr lang="en"/>
                        <a:t>swb/fisher</a:t>
                      </a:r>
                      <a:endParaRPr/>
                    </a:p>
                  </a:txBody>
                  <a:tcPr marT="91425" marB="91425" marR="91425" marL="91425"/>
                </a:tc>
                <a:tc hMerge="1"/>
                <a:tc rowSpan="2">
                  <a:txBody>
                    <a:bodyPr/>
                    <a:lstStyle/>
                    <a:p>
                      <a:pPr indent="0" lvl="0" marL="0" rtl="0" algn="ctr">
                        <a:spcBef>
                          <a:spcPts val="0"/>
                        </a:spcBef>
                        <a:spcAft>
                          <a:spcPts val="0"/>
                        </a:spcAft>
                        <a:buNone/>
                      </a:pPr>
                      <a:r>
                        <a:rPr lang="en"/>
                        <a:t>CV</a:t>
                      </a:r>
                      <a:endParaRPr/>
                    </a:p>
                    <a:p>
                      <a:pPr indent="0" lvl="0" marL="0" rtl="0" algn="ctr">
                        <a:spcBef>
                          <a:spcPts val="0"/>
                        </a:spcBef>
                        <a:spcAft>
                          <a:spcPts val="0"/>
                        </a:spcAft>
                        <a:buNone/>
                      </a:pPr>
                      <a:r>
                        <a:rPr lang="en" sz="1200"/>
                        <a:t>Common Voice</a:t>
                      </a:r>
                      <a:endParaRPr sz="1200"/>
                    </a:p>
                  </a:txBody>
                  <a:tcPr marT="91425" marB="91425" marR="91425" marL="91425"/>
                </a:tc>
              </a:tr>
              <a:tr h="526800">
                <a:tc vMerge="1"/>
                <a:tc>
                  <a:txBody>
                    <a:bodyPr/>
                    <a:lstStyle/>
                    <a:p>
                      <a:pPr indent="0" lvl="0" marL="0" rtl="0" algn="l">
                        <a:spcBef>
                          <a:spcPts val="0"/>
                        </a:spcBef>
                        <a:spcAft>
                          <a:spcPts val="0"/>
                        </a:spcAft>
                        <a:buNone/>
                      </a:pPr>
                      <a:r>
                        <a:rPr lang="en"/>
                        <a:t>Method</a:t>
                      </a:r>
                      <a:endParaRPr/>
                    </a:p>
                  </a:txBody>
                  <a:tcPr marT="91425" marB="91425" marR="91425" marL="91425"/>
                </a:tc>
                <a:tc>
                  <a:txBody>
                    <a:bodyPr/>
                    <a:lstStyle/>
                    <a:p>
                      <a:pPr indent="0" lvl="0" marL="0" rtl="0" algn="ctr">
                        <a:spcBef>
                          <a:spcPts val="0"/>
                        </a:spcBef>
                        <a:spcAft>
                          <a:spcPts val="0"/>
                        </a:spcAft>
                        <a:buNone/>
                      </a:pPr>
                      <a:r>
                        <a:rPr lang="en"/>
                        <a:t>clean</a:t>
                      </a:r>
                      <a:endParaRPr/>
                    </a:p>
                  </a:txBody>
                  <a:tcPr marT="91425" marB="91425" marR="91425" marL="91425"/>
                </a:tc>
                <a:tc>
                  <a:txBody>
                    <a:bodyPr/>
                    <a:lstStyle/>
                    <a:p>
                      <a:pPr indent="0" lvl="0" marL="0" rtl="0" algn="ctr">
                        <a:spcBef>
                          <a:spcPts val="0"/>
                        </a:spcBef>
                        <a:spcAft>
                          <a:spcPts val="0"/>
                        </a:spcAft>
                        <a:buNone/>
                      </a:pPr>
                      <a:r>
                        <a:rPr lang="en"/>
                        <a:t>other</a:t>
                      </a:r>
                      <a:endParaRPr/>
                    </a:p>
                  </a:txBody>
                  <a:tcPr marT="91425" marB="91425" marR="91425" marL="91425"/>
                </a:tc>
                <a:tc>
                  <a:txBody>
                    <a:bodyPr/>
                    <a:lstStyle/>
                    <a:p>
                      <a:pPr indent="0" lvl="0" marL="0" rtl="0" algn="ctr">
                        <a:spcBef>
                          <a:spcPts val="0"/>
                        </a:spcBef>
                        <a:spcAft>
                          <a:spcPts val="0"/>
                        </a:spcAft>
                        <a:buNone/>
                      </a:pPr>
                      <a:r>
                        <a:rPr lang="en"/>
                        <a:t>ihm</a:t>
                      </a:r>
                      <a:endParaRPr/>
                    </a:p>
                  </a:txBody>
                  <a:tcPr marT="91425" marB="91425" marR="91425" marL="91425"/>
                </a:tc>
                <a:tc>
                  <a:txBody>
                    <a:bodyPr/>
                    <a:lstStyle/>
                    <a:p>
                      <a:pPr indent="0" lvl="0" marL="0" rtl="0" algn="ctr">
                        <a:spcBef>
                          <a:spcPts val="0"/>
                        </a:spcBef>
                        <a:spcAft>
                          <a:spcPts val="0"/>
                        </a:spcAft>
                        <a:buNone/>
                      </a:pPr>
                      <a:r>
                        <a:rPr lang="en"/>
                        <a:t>sdm</a:t>
                      </a:r>
                      <a:endParaRPr/>
                    </a:p>
                  </a:txBody>
                  <a:tcPr marT="91425" marB="91425" marR="91425" marL="91425"/>
                </a:tc>
                <a:tc vMerge="1"/>
                <a:tc>
                  <a:txBody>
                    <a:bodyPr/>
                    <a:lstStyle/>
                    <a:p>
                      <a:pPr indent="0" lvl="0" marL="0" rtl="0" algn="ctr">
                        <a:spcBef>
                          <a:spcPts val="0"/>
                        </a:spcBef>
                        <a:spcAft>
                          <a:spcPts val="0"/>
                        </a:spcAft>
                        <a:buNone/>
                      </a:pPr>
                      <a:r>
                        <a:rPr lang="en"/>
                        <a:t>swb</a:t>
                      </a:r>
                      <a:endParaRPr/>
                    </a:p>
                  </a:txBody>
                  <a:tcPr marT="91425" marB="91425" marR="91425" marL="91425"/>
                </a:tc>
                <a:tc>
                  <a:txBody>
                    <a:bodyPr/>
                    <a:lstStyle/>
                    <a:p>
                      <a:pPr indent="0" lvl="0" marL="0" rtl="0" algn="ctr">
                        <a:spcBef>
                          <a:spcPts val="0"/>
                        </a:spcBef>
                        <a:spcAft>
                          <a:spcPts val="0"/>
                        </a:spcAft>
                        <a:buNone/>
                      </a:pPr>
                      <a:r>
                        <a:rPr lang="en"/>
                        <a:t>chm</a:t>
                      </a:r>
                      <a:endParaRPr/>
                    </a:p>
                  </a:txBody>
                  <a:tcPr marT="91425" marB="91425" marR="91425" marL="91425"/>
                </a:tc>
                <a:tc vMerge="1"/>
              </a:tr>
              <a:tr h="396200">
                <a:tc rowSpan="3">
                  <a:txBody>
                    <a:bodyPr/>
                    <a:lstStyle/>
                    <a:p>
                      <a:pPr indent="0" lvl="0" marL="0" rtl="0" algn="l">
                        <a:spcBef>
                          <a:spcPts val="0"/>
                        </a:spcBef>
                        <a:spcAft>
                          <a:spcPts val="0"/>
                        </a:spcAft>
                        <a:buNone/>
                      </a:pPr>
                      <a:r>
                        <a:rPr lang="en"/>
                        <a:t>Matched</a:t>
                      </a:r>
                      <a:endParaRPr/>
                    </a:p>
                  </a:txBody>
                  <a:tcPr marT="91425" marB="91425" marR="91425" marL="91425" anchor="ctr"/>
                </a:tc>
                <a:tc>
                  <a:txBody>
                    <a:bodyPr/>
                    <a:lstStyle/>
                    <a:p>
                      <a:pPr indent="0" lvl="0" marL="0" rtl="0" algn="l">
                        <a:spcBef>
                          <a:spcPts val="0"/>
                        </a:spcBef>
                        <a:spcAft>
                          <a:spcPts val="0"/>
                        </a:spcAft>
                        <a:buNone/>
                      </a:pPr>
                      <a:r>
                        <a:rPr lang="en"/>
                        <a:t>ConformerXL+w2v2</a:t>
                      </a:r>
                      <a:endParaRPr/>
                    </a:p>
                  </a:txBody>
                  <a:tcPr marT="91425" marB="91425" marR="91425" marL="91425"/>
                </a:tc>
                <a:tc>
                  <a:txBody>
                    <a:bodyPr/>
                    <a:lstStyle/>
                    <a:p>
                      <a:pPr indent="0" lvl="0" marL="0" rtl="0" algn="ctr">
                        <a:spcBef>
                          <a:spcPts val="0"/>
                        </a:spcBef>
                        <a:spcAft>
                          <a:spcPts val="0"/>
                        </a:spcAft>
                        <a:buNone/>
                      </a:pPr>
                      <a:r>
                        <a:rPr lang="en"/>
                        <a:t>1.7</a:t>
                      </a:r>
                      <a:endParaRPr/>
                    </a:p>
                  </a:txBody>
                  <a:tcPr marT="91425" marB="91425" marR="91425" marL="91425"/>
                </a:tc>
                <a:tc>
                  <a:txBody>
                    <a:bodyPr/>
                    <a:lstStyle/>
                    <a:p>
                      <a:pPr indent="0" lvl="0" marL="0" rtl="0" algn="ctr">
                        <a:spcBef>
                          <a:spcPts val="0"/>
                        </a:spcBef>
                        <a:spcAft>
                          <a:spcPts val="0"/>
                        </a:spcAft>
                        <a:buNone/>
                      </a:pPr>
                      <a:r>
                        <a:rPr lang="en"/>
                        <a:t>3.5</a:t>
                      </a:r>
                      <a:endParaRPr/>
                    </a:p>
                  </a:txBody>
                  <a:tcPr marT="91425" marB="91425" marR="91425" marL="91425"/>
                </a:tc>
                <a:tc>
                  <a:txBody>
                    <a:bodyPr/>
                    <a:lstStyle/>
                    <a:p>
                      <a:pPr indent="0" lvl="0" marL="0" rtl="0" algn="ctr">
                        <a:spcBef>
                          <a:spcPts val="0"/>
                        </a:spcBef>
                        <a:spcAft>
                          <a:spcPts val="0"/>
                        </a:spcAft>
                        <a:buNone/>
                      </a:pPr>
                      <a:r>
                        <a:rPr lang="en"/>
                        <a:t>11.1</a:t>
                      </a:r>
                      <a:endParaRPr/>
                    </a:p>
                  </a:txBody>
                  <a:tcPr marT="91425" marB="91425" marR="91425" marL="91425"/>
                </a:tc>
                <a:tc>
                  <a:txBody>
                    <a:bodyPr/>
                    <a:lstStyle/>
                    <a:p>
                      <a:pPr indent="0" lvl="0" marL="0" rtl="0" algn="ctr">
                        <a:spcBef>
                          <a:spcPts val="0"/>
                        </a:spcBef>
                        <a:spcAft>
                          <a:spcPts val="0"/>
                        </a:spcAft>
                        <a:buNone/>
                      </a:pPr>
                      <a:r>
                        <a:rPr lang="en"/>
                        <a:t>25.1</a:t>
                      </a:r>
                      <a:endParaRPr/>
                    </a:p>
                  </a:txBody>
                  <a:tcPr marT="91425" marB="91425" marR="91425" marL="91425"/>
                </a:tc>
                <a:tc>
                  <a:txBody>
                    <a:bodyPr/>
                    <a:lstStyle/>
                    <a:p>
                      <a:pPr indent="0" lvl="0" marL="0" rtl="0" algn="ctr">
                        <a:spcBef>
                          <a:spcPts val="0"/>
                        </a:spcBef>
                        <a:spcAft>
                          <a:spcPts val="0"/>
                        </a:spcAft>
                        <a:buNone/>
                      </a:pPr>
                      <a:r>
                        <a:rPr lang="en"/>
                        <a:t>6.3</a:t>
                      </a:r>
                      <a:endParaRPr/>
                    </a:p>
                  </a:txBody>
                  <a:tcPr marT="91425" marB="91425" marR="91425" marL="91425"/>
                </a:tc>
                <a:tc>
                  <a:txBody>
                    <a:bodyPr/>
                    <a:lstStyle/>
                    <a:p>
                      <a:pPr indent="0" lvl="0" marL="0" rtl="0" algn="ctr">
                        <a:spcBef>
                          <a:spcPts val="0"/>
                        </a:spcBef>
                        <a:spcAft>
                          <a:spcPts val="0"/>
                        </a:spcAft>
                        <a:buNone/>
                      </a:pPr>
                      <a:r>
                        <a:rPr lang="en"/>
                        <a:t>5.2</a:t>
                      </a:r>
                      <a:endParaRPr/>
                    </a:p>
                  </a:txBody>
                  <a:tcPr marT="91425" marB="91425" marR="91425" marL="91425"/>
                </a:tc>
                <a:tc>
                  <a:txBody>
                    <a:bodyPr/>
                    <a:lstStyle/>
                    <a:p>
                      <a:pPr indent="0" lvl="0" marL="0" rtl="0" algn="ctr">
                        <a:spcBef>
                          <a:spcPts val="0"/>
                        </a:spcBef>
                        <a:spcAft>
                          <a:spcPts val="0"/>
                        </a:spcAft>
                        <a:buNone/>
                      </a:pPr>
                      <a:r>
                        <a:rPr lang="en"/>
                        <a:t>13.0</a:t>
                      </a:r>
                      <a:endParaRPr/>
                    </a:p>
                  </a:txBody>
                  <a:tcPr marT="91425" marB="91425" marR="91425" marL="91425"/>
                </a:tc>
                <a:tc>
                  <a:txBody>
                    <a:bodyPr/>
                    <a:lstStyle/>
                    <a:p>
                      <a:pPr indent="0" lvl="0" marL="0" rtl="0" algn="ctr">
                        <a:spcBef>
                          <a:spcPts val="0"/>
                        </a:spcBef>
                        <a:spcAft>
                          <a:spcPts val="0"/>
                        </a:spcAft>
                        <a:buNone/>
                      </a:pPr>
                      <a:r>
                        <a:rPr lang="en"/>
                        <a:t>9.1</a:t>
                      </a:r>
                      <a:endParaRPr/>
                    </a:p>
                  </a:txBody>
                  <a:tcPr marT="91425" marB="91425" marR="91425" marL="91425"/>
                </a:tc>
              </a:tr>
              <a:tr h="396200">
                <a:tc vMerge="1"/>
                <a:tc>
                  <a:txBody>
                    <a:bodyPr/>
                    <a:lstStyle/>
                    <a:p>
                      <a:pPr indent="0" lvl="0" marL="0" rtl="0" algn="l">
                        <a:spcBef>
                          <a:spcPts val="0"/>
                        </a:spcBef>
                        <a:spcAft>
                          <a:spcPts val="0"/>
                        </a:spcAft>
                        <a:buNone/>
                      </a:pPr>
                      <a:r>
                        <a:rPr lang="en"/>
                        <a:t>+tts4pretrain 1.0</a:t>
                      </a:r>
                      <a:endParaRPr/>
                    </a:p>
                  </a:txBody>
                  <a:tcPr marT="91425" marB="91425" marR="91425" marL="91425"/>
                </a:tc>
                <a:tc>
                  <a:txBody>
                    <a:bodyPr/>
                    <a:lstStyle/>
                    <a:p>
                      <a:pPr indent="0" lvl="0" marL="0" rtl="0" algn="ctr">
                        <a:spcBef>
                          <a:spcPts val="0"/>
                        </a:spcBef>
                        <a:spcAft>
                          <a:spcPts val="0"/>
                        </a:spcAft>
                        <a:buNone/>
                      </a:pPr>
                      <a:r>
                        <a:rPr lang="en"/>
                        <a:t>1.6</a:t>
                      </a:r>
                      <a:endParaRPr/>
                    </a:p>
                  </a:txBody>
                  <a:tcPr marT="91425" marB="91425" marR="91425" marL="91425"/>
                </a:tc>
                <a:tc>
                  <a:txBody>
                    <a:bodyPr/>
                    <a:lstStyle/>
                    <a:p>
                      <a:pPr indent="0" lvl="0" marL="0" rtl="0" algn="ctr">
                        <a:spcBef>
                          <a:spcPts val="0"/>
                        </a:spcBef>
                        <a:spcAft>
                          <a:spcPts val="0"/>
                        </a:spcAft>
                        <a:buNone/>
                      </a:pPr>
                      <a:r>
                        <a:rPr lang="en"/>
                        <a:t>3.2</a:t>
                      </a:r>
                      <a:endParaRPr/>
                    </a:p>
                  </a:txBody>
                  <a:tcPr marT="91425" marB="91425" marR="91425" marL="91425"/>
                </a:tc>
                <a:tc>
                  <a:txBody>
                    <a:bodyPr/>
                    <a:lstStyle/>
                    <a:p>
                      <a:pPr indent="0" lvl="0" marL="0" rtl="0" algn="ctr">
                        <a:spcBef>
                          <a:spcPts val="0"/>
                        </a:spcBef>
                        <a:spcAft>
                          <a:spcPts val="0"/>
                        </a:spcAft>
                        <a:buNone/>
                      </a:pPr>
                      <a:r>
                        <a:rPr lang="en"/>
                        <a:t>10.5</a:t>
                      </a:r>
                      <a:endParaRPr/>
                    </a:p>
                  </a:txBody>
                  <a:tcPr marT="91425" marB="91425" marR="91425" marL="91425"/>
                </a:tc>
                <a:tc>
                  <a:txBody>
                    <a:bodyPr/>
                    <a:lstStyle/>
                    <a:p>
                      <a:pPr indent="0" lvl="0" marL="0" rtl="0" algn="ctr">
                        <a:spcBef>
                          <a:spcPts val="0"/>
                        </a:spcBef>
                        <a:spcAft>
                          <a:spcPts val="0"/>
                        </a:spcAft>
                        <a:buNone/>
                      </a:pPr>
                      <a:r>
                        <a:rPr lang="en"/>
                        <a:t>24.6</a:t>
                      </a:r>
                      <a:endParaRPr/>
                    </a:p>
                  </a:txBody>
                  <a:tcPr marT="91425" marB="91425" marR="91425" marL="91425"/>
                </a:tc>
                <a:tc>
                  <a:txBody>
                    <a:bodyPr/>
                    <a:lstStyle/>
                    <a:p>
                      <a:pPr indent="0" lvl="0" marL="0" rtl="0" algn="ctr">
                        <a:spcBef>
                          <a:spcPts val="0"/>
                        </a:spcBef>
                        <a:spcAft>
                          <a:spcPts val="0"/>
                        </a:spcAft>
                        <a:buNone/>
                      </a:pPr>
                      <a:r>
                        <a:rPr lang="en"/>
                        <a:t>6.1</a:t>
                      </a:r>
                      <a:endParaRPr/>
                    </a:p>
                  </a:txBody>
                  <a:tcPr marT="91425" marB="91425" marR="91425" marL="91425"/>
                </a:tc>
                <a:tc>
                  <a:txBody>
                    <a:bodyPr/>
                    <a:lstStyle/>
                    <a:p>
                      <a:pPr indent="0" lvl="0" marL="0" rtl="0" algn="ctr">
                        <a:spcBef>
                          <a:spcPts val="0"/>
                        </a:spcBef>
                        <a:spcAft>
                          <a:spcPts val="0"/>
                        </a:spcAft>
                        <a:buNone/>
                      </a:pPr>
                      <a:r>
                        <a:rPr lang="en"/>
                        <a:t>5.1</a:t>
                      </a:r>
                      <a:endParaRPr/>
                    </a:p>
                  </a:txBody>
                  <a:tcPr marT="91425" marB="91425" marR="91425" marL="91425"/>
                </a:tc>
                <a:tc>
                  <a:txBody>
                    <a:bodyPr/>
                    <a:lstStyle/>
                    <a:p>
                      <a:pPr indent="0" lvl="0" marL="0" rtl="0" algn="ctr">
                        <a:spcBef>
                          <a:spcPts val="0"/>
                        </a:spcBef>
                        <a:spcAft>
                          <a:spcPts val="0"/>
                        </a:spcAft>
                        <a:buNone/>
                      </a:pPr>
                      <a:r>
                        <a:rPr lang="en"/>
                        <a:t>12.8</a:t>
                      </a:r>
                      <a:endParaRPr/>
                    </a:p>
                  </a:txBody>
                  <a:tcPr marT="91425" marB="91425" marR="91425" marL="91425"/>
                </a:tc>
                <a:tc>
                  <a:txBody>
                    <a:bodyPr/>
                    <a:lstStyle/>
                    <a:p>
                      <a:pPr indent="0" lvl="0" marL="0" rtl="0" algn="ctr">
                        <a:spcBef>
                          <a:spcPts val="0"/>
                        </a:spcBef>
                        <a:spcAft>
                          <a:spcPts val="0"/>
                        </a:spcAft>
                        <a:buNone/>
                      </a:pPr>
                      <a:r>
                        <a:rPr lang="en"/>
                        <a:t>8.9</a:t>
                      </a:r>
                      <a:endParaRPr/>
                    </a:p>
                  </a:txBody>
                  <a:tcPr marT="91425" marB="91425" marR="91425" marL="91425"/>
                </a:tc>
              </a:tr>
              <a:tr h="396200">
                <a:tc vMerge="1"/>
                <a:tc>
                  <a:txBody>
                    <a:bodyPr/>
                    <a:lstStyle/>
                    <a:p>
                      <a:pPr indent="0" lvl="0" marL="0" rtl="0" algn="l">
                        <a:spcBef>
                          <a:spcPts val="0"/>
                        </a:spcBef>
                        <a:spcAft>
                          <a:spcPts val="0"/>
                        </a:spcAft>
                        <a:buNone/>
                      </a:pPr>
                      <a:r>
                        <a:rPr lang="en"/>
                        <a:t>+tts4pretrain 2.0</a:t>
                      </a:r>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1.6</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3.1</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10.1</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23.8</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5.8</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4.9</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11.1</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8.5</a:t>
                      </a:r>
                      <a:endParaRPr b="1">
                        <a:solidFill>
                          <a:schemeClr val="accent2"/>
                        </a:solidFill>
                      </a:endParaRPr>
                    </a:p>
                  </a:txBody>
                  <a:tcPr marT="91425" marB="91425" marR="91425" marL="91425"/>
                </a:tc>
              </a:tr>
              <a:tr h="396200">
                <a:tc rowSpan="2">
                  <a:txBody>
                    <a:bodyPr/>
                    <a:lstStyle/>
                    <a:p>
                      <a:pPr indent="0" lvl="0" marL="0" rtl="0" algn="l">
                        <a:spcBef>
                          <a:spcPts val="0"/>
                        </a:spcBef>
                        <a:spcAft>
                          <a:spcPts val="0"/>
                        </a:spcAft>
                        <a:buNone/>
                      </a:pPr>
                      <a:r>
                        <a:rPr lang="en"/>
                        <a:t>SpeechStew</a:t>
                      </a:r>
                      <a:endParaRPr/>
                    </a:p>
                  </a:txBody>
                  <a:tcPr marT="91425" marB="91425" marR="91425" marL="91425" anchor="ctr"/>
                </a:tc>
                <a:tc>
                  <a:txBody>
                    <a:bodyPr/>
                    <a:lstStyle/>
                    <a:p>
                      <a:pPr indent="0" lvl="0" marL="0" rtl="0" algn="l">
                        <a:spcBef>
                          <a:spcPts val="0"/>
                        </a:spcBef>
                        <a:spcAft>
                          <a:spcPts val="0"/>
                        </a:spcAft>
                        <a:buNone/>
                      </a:pPr>
                      <a:r>
                        <a:rPr lang="en"/>
                        <a:t>ConformerXL+w2v2</a:t>
                      </a:r>
                      <a:endParaRPr/>
                    </a:p>
                  </a:txBody>
                  <a:tcPr marT="91425" marB="91425" marR="91425" marL="91425"/>
                </a:tc>
                <a:tc>
                  <a:txBody>
                    <a:bodyPr/>
                    <a:lstStyle/>
                    <a:p>
                      <a:pPr indent="0" lvl="0" marL="0" rtl="0" algn="ctr">
                        <a:spcBef>
                          <a:spcPts val="0"/>
                        </a:spcBef>
                        <a:spcAft>
                          <a:spcPts val="0"/>
                        </a:spcAft>
                        <a:buNone/>
                      </a:pPr>
                      <a:r>
                        <a:rPr lang="en"/>
                        <a:t>1.7</a:t>
                      </a:r>
                      <a:endParaRPr/>
                    </a:p>
                  </a:txBody>
                  <a:tcPr marT="91425" marB="91425" marR="91425" marL="91425"/>
                </a:tc>
                <a:tc>
                  <a:txBody>
                    <a:bodyPr/>
                    <a:lstStyle/>
                    <a:p>
                      <a:pPr indent="0" lvl="0" marL="0" rtl="0" algn="ctr">
                        <a:spcBef>
                          <a:spcPts val="0"/>
                        </a:spcBef>
                        <a:spcAft>
                          <a:spcPts val="0"/>
                        </a:spcAft>
                        <a:buNone/>
                      </a:pPr>
                      <a:r>
                        <a:rPr lang="en"/>
                        <a:t>3.3</a:t>
                      </a:r>
                      <a:endParaRPr/>
                    </a:p>
                  </a:txBody>
                  <a:tcPr marT="91425" marB="91425" marR="91425" marL="91425"/>
                </a:tc>
                <a:tc>
                  <a:txBody>
                    <a:bodyPr/>
                    <a:lstStyle/>
                    <a:p>
                      <a:pPr indent="0" lvl="0" marL="0" rtl="0" algn="ctr">
                        <a:spcBef>
                          <a:spcPts val="0"/>
                        </a:spcBef>
                        <a:spcAft>
                          <a:spcPts val="0"/>
                        </a:spcAft>
                        <a:buNone/>
                      </a:pPr>
                      <a:r>
                        <a:rPr lang="en"/>
                        <a:t>9.6</a:t>
                      </a:r>
                      <a:endParaRPr/>
                    </a:p>
                  </a:txBody>
                  <a:tcPr marT="91425" marB="91425" marR="91425" marL="91425"/>
                </a:tc>
                <a:tc>
                  <a:txBody>
                    <a:bodyPr/>
                    <a:lstStyle/>
                    <a:p>
                      <a:pPr indent="0" lvl="0" marL="0" rtl="0" algn="ctr">
                        <a:spcBef>
                          <a:spcPts val="0"/>
                        </a:spcBef>
                        <a:spcAft>
                          <a:spcPts val="0"/>
                        </a:spcAft>
                        <a:buNone/>
                      </a:pPr>
                      <a:r>
                        <a:rPr lang="en"/>
                        <a:t>23.8</a:t>
                      </a:r>
                      <a:endParaRPr/>
                    </a:p>
                  </a:txBody>
                  <a:tcPr marT="91425" marB="91425" marR="91425" marL="91425"/>
                </a:tc>
                <a:tc>
                  <a:txBody>
                    <a:bodyPr/>
                    <a:lstStyle/>
                    <a:p>
                      <a:pPr indent="0" lvl="0" marL="0" rtl="0" algn="ctr">
                        <a:spcBef>
                          <a:spcPts val="0"/>
                        </a:spcBef>
                        <a:spcAft>
                          <a:spcPts val="0"/>
                        </a:spcAft>
                        <a:buNone/>
                      </a:pPr>
                      <a:r>
                        <a:rPr lang="en"/>
                        <a:t>5.7</a:t>
                      </a:r>
                      <a:endParaRPr/>
                    </a:p>
                  </a:txBody>
                  <a:tcPr marT="91425" marB="91425" marR="91425" marL="91425"/>
                </a:tc>
                <a:tc>
                  <a:txBody>
                    <a:bodyPr/>
                    <a:lstStyle/>
                    <a:p>
                      <a:pPr indent="0" lvl="0" marL="0" rtl="0" algn="ctr">
                        <a:spcBef>
                          <a:spcPts val="0"/>
                        </a:spcBef>
                        <a:spcAft>
                          <a:spcPts val="0"/>
                        </a:spcAft>
                        <a:buNone/>
                      </a:pPr>
                      <a:r>
                        <a:rPr lang="en"/>
                        <a:t>4.9</a:t>
                      </a:r>
                      <a:endParaRPr/>
                    </a:p>
                  </a:txBody>
                  <a:tcPr marT="91425" marB="91425" marR="91425" marL="91425"/>
                </a:tc>
                <a:tc>
                  <a:txBody>
                    <a:bodyPr/>
                    <a:lstStyle/>
                    <a:p>
                      <a:pPr indent="0" lvl="0" marL="0" rtl="0" algn="ctr">
                        <a:spcBef>
                          <a:spcPts val="0"/>
                        </a:spcBef>
                        <a:spcAft>
                          <a:spcPts val="0"/>
                        </a:spcAft>
                        <a:buNone/>
                      </a:pPr>
                      <a:r>
                        <a:rPr lang="en"/>
                        <a:t>10.8</a:t>
                      </a:r>
                      <a:endParaRPr/>
                    </a:p>
                  </a:txBody>
                  <a:tcPr marT="91425" marB="91425" marR="91425" marL="91425"/>
                </a:tc>
                <a:tc>
                  <a:txBody>
                    <a:bodyPr/>
                    <a:lstStyle/>
                    <a:p>
                      <a:pPr indent="0" lvl="0" marL="0" rtl="0" algn="ctr">
                        <a:spcBef>
                          <a:spcPts val="0"/>
                        </a:spcBef>
                        <a:spcAft>
                          <a:spcPts val="0"/>
                        </a:spcAft>
                        <a:buNone/>
                      </a:pPr>
                      <a:r>
                        <a:rPr lang="en"/>
                        <a:t>8.5</a:t>
                      </a:r>
                      <a:endParaRPr/>
                    </a:p>
                  </a:txBody>
                  <a:tcPr marT="91425" marB="91425" marR="91425" marL="91425"/>
                </a:tc>
              </a:tr>
              <a:tr h="396200">
                <a:tc vMerge="1"/>
                <a:tc>
                  <a:txBody>
                    <a:bodyPr/>
                    <a:lstStyle/>
                    <a:p>
                      <a:pPr indent="0" lvl="0" marL="0" rtl="0" algn="l">
                        <a:spcBef>
                          <a:spcPts val="0"/>
                        </a:spcBef>
                        <a:spcAft>
                          <a:spcPts val="0"/>
                        </a:spcAft>
                        <a:buNone/>
                      </a:pPr>
                      <a:r>
                        <a:rPr lang="en"/>
                        <a:t>+tts4pretrain 2.0</a:t>
                      </a:r>
                      <a:endParaRPr/>
                    </a:p>
                  </a:txBody>
                  <a:tcPr marT="91425" marB="91425" marR="91425" marL="91425"/>
                </a:tc>
                <a:tc>
                  <a:txBody>
                    <a:bodyPr/>
                    <a:lstStyle/>
                    <a:p>
                      <a:pPr indent="0" lvl="0" marL="0" rtl="0" algn="ctr">
                        <a:spcBef>
                          <a:spcPts val="0"/>
                        </a:spcBef>
                        <a:spcAft>
                          <a:spcPts val="0"/>
                        </a:spcAft>
                        <a:buNone/>
                      </a:pPr>
                      <a:r>
                        <a:rPr lang="en"/>
                        <a:t>1.7</a:t>
                      </a:r>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3.2</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8.7</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21.9</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5.1</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4.5</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8.0</a:t>
                      </a:r>
                      <a:endParaRPr b="1">
                        <a:solidFill>
                          <a:schemeClr val="accent2"/>
                        </a:solidFill>
                      </a:endParaRPr>
                    </a:p>
                  </a:txBody>
                  <a:tcPr marT="91425" marB="91425" marR="91425" marL="91425"/>
                </a:tc>
                <a:tc>
                  <a:txBody>
                    <a:bodyPr/>
                    <a:lstStyle/>
                    <a:p>
                      <a:pPr indent="0" lvl="0" marL="0" rtl="0" algn="ctr">
                        <a:spcBef>
                          <a:spcPts val="0"/>
                        </a:spcBef>
                        <a:spcAft>
                          <a:spcPts val="0"/>
                        </a:spcAft>
                        <a:buNone/>
                      </a:pPr>
                      <a:r>
                        <a:rPr b="1" lang="en">
                          <a:solidFill>
                            <a:schemeClr val="accent2"/>
                          </a:solidFill>
                        </a:rPr>
                        <a:t>8.4</a:t>
                      </a:r>
                      <a:endParaRPr b="1">
                        <a:solidFill>
                          <a:schemeClr val="accent2"/>
                        </a:solidFill>
                      </a:endParaRPr>
                    </a:p>
                  </a:txBody>
                  <a:tcPr marT="91425" marB="91425" marR="91425" marL="91425"/>
                </a:tc>
              </a:tr>
            </a:tbl>
          </a:graphicData>
        </a:graphic>
      </p:graphicFrame>
      <p:sp>
        <p:nvSpPr>
          <p:cNvPr id="1134" name="Google Shape;1134;p139"/>
          <p:cNvSpPr txBox="1"/>
          <p:nvPr/>
        </p:nvSpPr>
        <p:spPr>
          <a:xfrm>
            <a:off x="0" y="4921325"/>
            <a:ext cx="914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Chan, William, et al. "SpeechStew: Simply mix all available speech recognition data to train one large neural network." arXiv preprint arXiv:2104.02133 (2021).</a:t>
            </a:r>
            <a:endParaRPr sz="900"/>
          </a:p>
        </p:txBody>
      </p:sp>
      <p:sp>
        <p:nvSpPr>
          <p:cNvPr id="1135" name="Google Shape;1135;p139"/>
          <p:cNvSpPr txBox="1"/>
          <p:nvPr/>
        </p:nvSpPr>
        <p:spPr>
          <a:xfrm>
            <a:off x="-76150" y="4829175"/>
            <a:ext cx="28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136" name="Google Shape;1136;p139"/>
          <p:cNvSpPr txBox="1"/>
          <p:nvPr/>
        </p:nvSpPr>
        <p:spPr>
          <a:xfrm>
            <a:off x="1399025" y="4257850"/>
            <a:ext cx="28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Roboto"/>
                <a:ea typeface="Roboto"/>
                <a:cs typeface="Roboto"/>
                <a:sym typeface="Roboto"/>
              </a:rPr>
              <a:t>*</a:t>
            </a:r>
            <a:endParaRPr sz="1000">
              <a:latin typeface="Roboto"/>
              <a:ea typeface="Roboto"/>
              <a:cs typeface="Roboto"/>
              <a:sym typeface="Roboto"/>
            </a:endParaRPr>
          </a:p>
        </p:txBody>
      </p:sp>
      <p:sp>
        <p:nvSpPr>
          <p:cNvPr id="1137" name="Google Shape;1137;p139"/>
          <p:cNvSpPr txBox="1"/>
          <p:nvPr/>
        </p:nvSpPr>
        <p:spPr>
          <a:xfrm>
            <a:off x="3717800" y="897500"/>
            <a:ext cx="5098800" cy="548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Google Sans"/>
                <a:ea typeface="Google Sans"/>
                <a:cs typeface="Google Sans"/>
                <a:sym typeface="Google Sans"/>
              </a:rPr>
              <a:t>“Tts4pretrain 2.0: Advancing the use of text and speech in ASR pretraining with consistency and contrastive losses” Chen et al. IEEE ICASSP 2022</a:t>
            </a:r>
            <a:endParaRPr>
              <a:solidFill>
                <a:schemeClr val="dk1"/>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40"/>
          <p:cNvSpPr txBox="1"/>
          <p:nvPr>
            <p:ph type="title"/>
          </p:nvPr>
        </p:nvSpPr>
        <p:spPr>
          <a:xfrm>
            <a:off x="213350" y="39392"/>
            <a:ext cx="69000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How </a:t>
            </a:r>
            <a:r>
              <a:rPr lang="en" sz="3400"/>
              <a:t>about </a:t>
            </a:r>
            <a:r>
              <a:rPr lang="en" sz="3400"/>
              <a:t>Encoder Consistency?</a:t>
            </a:r>
            <a:endParaRPr sz="3400"/>
          </a:p>
        </p:txBody>
      </p:sp>
      <p:sp>
        <p:nvSpPr>
          <p:cNvPr id="1143" name="Google Shape;1143;p140"/>
          <p:cNvSpPr txBox="1"/>
          <p:nvPr>
            <p:ph idx="1" type="body"/>
          </p:nvPr>
        </p:nvSpPr>
        <p:spPr>
          <a:xfrm>
            <a:off x="213350" y="939250"/>
            <a:ext cx="4362600" cy="40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previous eng-reviews, we’ve discussed using </a:t>
            </a:r>
            <a:r>
              <a:rPr b="1" lang="en"/>
              <a:t>encoder</a:t>
            </a:r>
            <a:r>
              <a:rPr lang="en"/>
              <a:t> as well as </a:t>
            </a:r>
            <a:r>
              <a:rPr b="1" lang="en"/>
              <a:t>decoder </a:t>
            </a:r>
            <a:r>
              <a:rPr lang="en"/>
              <a:t>consistency.</a:t>
            </a:r>
            <a:endParaRPr/>
          </a:p>
          <a:p>
            <a:pPr indent="0" lvl="0" marL="0" rtl="0" algn="l">
              <a:spcBef>
                <a:spcPts val="1600"/>
              </a:spcBef>
              <a:spcAft>
                <a:spcPts val="0"/>
              </a:spcAft>
              <a:buNone/>
            </a:pPr>
            <a:r>
              <a:rPr b="1" lang="en"/>
              <a:t>Decoder Consistency: </a:t>
            </a:r>
            <a:r>
              <a:rPr lang="en"/>
              <a:t>The posteriors p(y|x) &amp; p(y|x*) should be identical under augmentation x*=Aug(x)</a:t>
            </a:r>
            <a:endParaRPr/>
          </a:p>
          <a:p>
            <a:pPr indent="0" lvl="0" marL="0" rtl="0" algn="l">
              <a:spcBef>
                <a:spcPts val="1600"/>
              </a:spcBef>
              <a:spcAft>
                <a:spcPts val="0"/>
              </a:spcAft>
              <a:buNone/>
            </a:pPr>
            <a:r>
              <a:rPr b="1" lang="en"/>
              <a:t>Encoder</a:t>
            </a:r>
            <a:r>
              <a:rPr b="1" lang="en"/>
              <a:t> Consistency: </a:t>
            </a:r>
            <a:r>
              <a:rPr lang="en"/>
              <a:t>The encoder activations z=Enc(x) &amp; z=Enc(x*) should be identical under augmentation x*=Aug(x)</a:t>
            </a:r>
            <a:endParaRPr/>
          </a:p>
          <a:p>
            <a:pPr indent="0" lvl="0" marL="0" rtl="0" algn="l">
              <a:spcBef>
                <a:spcPts val="1600"/>
              </a:spcBef>
              <a:spcAft>
                <a:spcPts val="1600"/>
              </a:spcAft>
              <a:buNone/>
            </a:pPr>
            <a:r>
              <a:t/>
            </a:r>
            <a:endParaRPr/>
          </a:p>
        </p:txBody>
      </p:sp>
      <p:sp>
        <p:nvSpPr>
          <p:cNvPr id="1144" name="Google Shape;1144;p1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5" name="Google Shape;1145;p140"/>
          <p:cNvPicPr preferRelativeResize="0"/>
          <p:nvPr/>
        </p:nvPicPr>
        <p:blipFill>
          <a:blip r:embed="rId3">
            <a:alphaModFix/>
          </a:blip>
          <a:stretch>
            <a:fillRect/>
          </a:stretch>
        </p:blipFill>
        <p:spPr>
          <a:xfrm>
            <a:off x="4572000" y="3208942"/>
            <a:ext cx="4295699" cy="1816219"/>
          </a:xfrm>
          <a:prstGeom prst="rect">
            <a:avLst/>
          </a:prstGeom>
          <a:noFill/>
          <a:ln>
            <a:noFill/>
          </a:ln>
        </p:spPr>
      </p:pic>
      <p:sp>
        <p:nvSpPr>
          <p:cNvPr id="1146" name="Google Shape;1146;p140"/>
          <p:cNvSpPr txBox="1"/>
          <p:nvPr>
            <p:ph idx="1" type="body"/>
          </p:nvPr>
        </p:nvSpPr>
        <p:spPr>
          <a:xfrm>
            <a:off x="4693300" y="1064500"/>
            <a:ext cx="4362600" cy="24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Tts4pretrain 2.1 - Introducing </a:t>
            </a:r>
            <a:r>
              <a:rPr b="1" lang="en"/>
              <a:t>encoder </a:t>
            </a:r>
            <a:r>
              <a:rPr lang="en"/>
              <a:t>consistency </a:t>
            </a:r>
            <a:endParaRPr/>
          </a:p>
          <a:p>
            <a:pPr indent="0" lvl="0" marL="0" rtl="0" algn="l">
              <a:spcBef>
                <a:spcPts val="1600"/>
              </a:spcBef>
              <a:spcAft>
                <a:spcPts val="1600"/>
              </a:spcAft>
              <a:buNone/>
            </a:pPr>
            <a:r>
              <a:rPr lang="en"/>
              <a:t>Hierarchical Contrastive Consistency Regularization (HCCR): </a:t>
            </a:r>
            <a:br>
              <a:rPr lang="en"/>
            </a:br>
            <a:r>
              <a:rPr lang="en"/>
              <a:t>make V=3 views with frame-shift=30, 60, 120ms respectively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1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52" name="Google Shape;1152;p141"/>
          <p:cNvPicPr preferRelativeResize="0"/>
          <p:nvPr/>
        </p:nvPicPr>
        <p:blipFill rotWithShape="1">
          <a:blip r:embed="rId3">
            <a:alphaModFix/>
          </a:blip>
          <a:srcRect b="0" l="0" r="0" t="6672"/>
          <a:stretch/>
        </p:blipFill>
        <p:spPr>
          <a:xfrm>
            <a:off x="3803200" y="914401"/>
            <a:ext cx="4295699" cy="1694976"/>
          </a:xfrm>
          <a:prstGeom prst="rect">
            <a:avLst/>
          </a:prstGeom>
          <a:noFill/>
          <a:ln>
            <a:noFill/>
          </a:ln>
        </p:spPr>
      </p:pic>
      <p:sp>
        <p:nvSpPr>
          <p:cNvPr id="1153" name="Google Shape;1153;p141"/>
          <p:cNvSpPr txBox="1"/>
          <p:nvPr>
            <p:ph type="title"/>
          </p:nvPr>
        </p:nvSpPr>
        <p:spPr>
          <a:xfrm>
            <a:off x="213350" y="39392"/>
            <a:ext cx="69000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Hierarchical Contrastive Consistency Regularization (HCCR)</a:t>
            </a:r>
            <a:endParaRPr sz="2100"/>
          </a:p>
        </p:txBody>
      </p:sp>
      <p:sp>
        <p:nvSpPr>
          <p:cNvPr id="1154" name="Google Shape;1154;p141"/>
          <p:cNvSpPr/>
          <p:nvPr/>
        </p:nvSpPr>
        <p:spPr>
          <a:xfrm>
            <a:off x="5801775" y="1001950"/>
            <a:ext cx="1780800" cy="314400"/>
          </a:xfrm>
          <a:prstGeom prst="rect">
            <a:avLst/>
          </a:prstGeom>
          <a:noFill/>
          <a:ln cap="flat" cmpd="sng" w="28575">
            <a:solidFill>
              <a:srgbClr val="34A85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41"/>
          <p:cNvSpPr/>
          <p:nvPr/>
        </p:nvSpPr>
        <p:spPr>
          <a:xfrm>
            <a:off x="6073175" y="1316350"/>
            <a:ext cx="1780800" cy="314400"/>
          </a:xfrm>
          <a:prstGeom prst="rect">
            <a:avLst/>
          </a:prstGeom>
          <a:noFill/>
          <a:ln cap="flat" cmpd="sng" w="28575">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6" name="Google Shape;1156;p141"/>
          <p:cNvGrpSpPr/>
          <p:nvPr/>
        </p:nvGrpSpPr>
        <p:grpSpPr>
          <a:xfrm>
            <a:off x="3170487" y="2196843"/>
            <a:ext cx="5864832" cy="2932599"/>
            <a:chOff x="274025" y="386324"/>
            <a:chExt cx="8379528" cy="4190026"/>
          </a:xfrm>
        </p:grpSpPr>
        <p:pic>
          <p:nvPicPr>
            <p:cNvPr id="1157" name="Google Shape;1157;p141"/>
            <p:cNvPicPr preferRelativeResize="0"/>
            <p:nvPr/>
          </p:nvPicPr>
          <p:blipFill rotWithShape="1">
            <a:blip r:embed="rId4">
              <a:alphaModFix/>
            </a:blip>
            <a:srcRect b="71569" l="0" r="40394" t="0"/>
            <a:stretch/>
          </p:blipFill>
          <p:spPr>
            <a:xfrm>
              <a:off x="1092715" y="3870075"/>
              <a:ext cx="1608564" cy="415926"/>
            </a:xfrm>
            <a:prstGeom prst="rect">
              <a:avLst/>
            </a:prstGeom>
            <a:noFill/>
            <a:ln>
              <a:noFill/>
            </a:ln>
          </p:spPr>
        </p:pic>
        <p:sp>
          <p:nvSpPr>
            <p:cNvPr id="1158" name="Google Shape;1158;p141"/>
            <p:cNvSpPr/>
            <p:nvPr/>
          </p:nvSpPr>
          <p:spPr>
            <a:xfrm>
              <a:off x="274025" y="2342889"/>
              <a:ext cx="1608600" cy="650100"/>
            </a:xfrm>
            <a:prstGeom prst="trapezoid">
              <a:avLst>
                <a:gd fmla="val 66013"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ASR</a:t>
              </a:r>
              <a:br>
                <a:rPr b="1" lang="en" sz="1000"/>
              </a:br>
              <a:r>
                <a:rPr b="1" lang="en" sz="1000"/>
                <a:t>Encoder</a:t>
              </a:r>
              <a:endParaRPr b="1" sz="1000"/>
            </a:p>
          </p:txBody>
        </p:sp>
        <p:pic>
          <p:nvPicPr>
            <p:cNvPr id="1159" name="Google Shape;1159;p141"/>
            <p:cNvPicPr preferRelativeResize="0"/>
            <p:nvPr/>
          </p:nvPicPr>
          <p:blipFill rotWithShape="1">
            <a:blip r:embed="rId4">
              <a:alphaModFix/>
            </a:blip>
            <a:srcRect b="35723" l="0" r="41626" t="36435"/>
            <a:stretch/>
          </p:blipFill>
          <p:spPr>
            <a:xfrm>
              <a:off x="274025" y="3047354"/>
              <a:ext cx="1608691" cy="415926"/>
            </a:xfrm>
            <a:prstGeom prst="rect">
              <a:avLst/>
            </a:prstGeom>
            <a:noFill/>
            <a:ln>
              <a:noFill/>
            </a:ln>
          </p:spPr>
        </p:pic>
        <p:pic>
          <p:nvPicPr>
            <p:cNvPr id="1160" name="Google Shape;1160;p141"/>
            <p:cNvPicPr preferRelativeResize="0"/>
            <p:nvPr/>
          </p:nvPicPr>
          <p:blipFill rotWithShape="1">
            <a:blip r:embed="rId4">
              <a:alphaModFix/>
            </a:blip>
            <a:srcRect b="0" l="0" r="41527" t="72110"/>
            <a:stretch/>
          </p:blipFill>
          <p:spPr>
            <a:xfrm>
              <a:off x="2091861" y="3047354"/>
              <a:ext cx="1608691" cy="415926"/>
            </a:xfrm>
            <a:prstGeom prst="rect">
              <a:avLst/>
            </a:prstGeom>
            <a:noFill/>
            <a:ln>
              <a:noFill/>
            </a:ln>
          </p:spPr>
        </p:pic>
        <p:sp>
          <p:nvSpPr>
            <p:cNvPr id="1161" name="Google Shape;1161;p141"/>
            <p:cNvSpPr/>
            <p:nvPr/>
          </p:nvSpPr>
          <p:spPr>
            <a:xfrm>
              <a:off x="2091861" y="2342889"/>
              <a:ext cx="1608600" cy="650100"/>
            </a:xfrm>
            <a:prstGeom prst="trapezoid">
              <a:avLst>
                <a:gd fmla="val 66013"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ASR</a:t>
              </a:r>
              <a:br>
                <a:rPr b="1" lang="en" sz="1000"/>
              </a:br>
              <a:r>
                <a:rPr b="1" lang="en" sz="1000"/>
                <a:t>Encoder</a:t>
              </a:r>
              <a:endParaRPr b="1" sz="1000"/>
            </a:p>
          </p:txBody>
        </p:sp>
        <p:sp>
          <p:nvSpPr>
            <p:cNvPr id="1162" name="Google Shape;1162;p141"/>
            <p:cNvSpPr/>
            <p:nvPr/>
          </p:nvSpPr>
          <p:spPr>
            <a:xfrm>
              <a:off x="725310" y="1491905"/>
              <a:ext cx="706200" cy="505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proj</a:t>
              </a:r>
              <a:endParaRPr b="1" sz="1100"/>
            </a:p>
          </p:txBody>
        </p:sp>
        <p:sp>
          <p:nvSpPr>
            <p:cNvPr id="1163" name="Google Shape;1163;p141"/>
            <p:cNvSpPr/>
            <p:nvPr/>
          </p:nvSpPr>
          <p:spPr>
            <a:xfrm>
              <a:off x="2543147" y="1491905"/>
              <a:ext cx="706200" cy="505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proj</a:t>
              </a:r>
              <a:endParaRPr sz="1100"/>
            </a:p>
          </p:txBody>
        </p:sp>
        <p:grpSp>
          <p:nvGrpSpPr>
            <p:cNvPr id="1164" name="Google Shape;1164;p141"/>
            <p:cNvGrpSpPr/>
            <p:nvPr/>
          </p:nvGrpSpPr>
          <p:grpSpPr>
            <a:xfrm>
              <a:off x="504646" y="2100555"/>
              <a:ext cx="1147314" cy="138862"/>
              <a:chOff x="665450" y="1056875"/>
              <a:chExt cx="1373700" cy="172200"/>
            </a:xfrm>
          </p:grpSpPr>
          <p:sp>
            <p:nvSpPr>
              <p:cNvPr id="1165" name="Google Shape;1165;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2" name="Google Shape;1172;p141"/>
            <p:cNvGrpSpPr/>
            <p:nvPr/>
          </p:nvGrpSpPr>
          <p:grpSpPr>
            <a:xfrm flipH="1">
              <a:off x="2322616" y="2100555"/>
              <a:ext cx="1147314" cy="138862"/>
              <a:chOff x="665450" y="1056875"/>
              <a:chExt cx="1373700" cy="172200"/>
            </a:xfrm>
          </p:grpSpPr>
          <p:sp>
            <p:nvSpPr>
              <p:cNvPr id="1173" name="Google Shape;1173;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141"/>
            <p:cNvGrpSpPr/>
            <p:nvPr/>
          </p:nvGrpSpPr>
          <p:grpSpPr>
            <a:xfrm flipH="1">
              <a:off x="504779" y="1249551"/>
              <a:ext cx="1147314" cy="138862"/>
              <a:chOff x="665450" y="1056875"/>
              <a:chExt cx="1373700" cy="172200"/>
            </a:xfrm>
          </p:grpSpPr>
          <p:sp>
            <p:nvSpPr>
              <p:cNvPr id="1181" name="Google Shape;1181;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141"/>
            <p:cNvGrpSpPr/>
            <p:nvPr/>
          </p:nvGrpSpPr>
          <p:grpSpPr>
            <a:xfrm>
              <a:off x="2322483" y="1249551"/>
              <a:ext cx="1147314" cy="138862"/>
              <a:chOff x="665450" y="1056875"/>
              <a:chExt cx="1373700" cy="172200"/>
            </a:xfrm>
          </p:grpSpPr>
          <p:sp>
            <p:nvSpPr>
              <p:cNvPr id="1189" name="Google Shape;1189;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41"/>
              <p:cNvSpPr/>
              <p:nvPr/>
            </p:nvSpPr>
            <p:spPr>
              <a:xfrm>
                <a:off x="665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6" name="Google Shape;1196;p141"/>
            <p:cNvCxnSpPr>
              <a:stCxn id="1157" idx="0"/>
              <a:endCxn id="1159" idx="2"/>
            </p:cNvCxnSpPr>
            <p:nvPr/>
          </p:nvCxnSpPr>
          <p:spPr>
            <a:xfrm rot="10800000">
              <a:off x="1078297" y="3463275"/>
              <a:ext cx="818700" cy="406800"/>
            </a:xfrm>
            <a:prstGeom prst="straightConnector1">
              <a:avLst/>
            </a:prstGeom>
            <a:noFill/>
            <a:ln cap="flat" cmpd="sng" w="9525">
              <a:solidFill>
                <a:srgbClr val="595959"/>
              </a:solidFill>
              <a:prstDash val="solid"/>
              <a:round/>
              <a:headEnd len="med" w="med" type="none"/>
              <a:tailEnd len="med" w="med" type="triangle"/>
            </a:ln>
          </p:spPr>
        </p:cxnSp>
        <p:cxnSp>
          <p:nvCxnSpPr>
            <p:cNvPr id="1197" name="Google Shape;1197;p141"/>
            <p:cNvCxnSpPr>
              <a:stCxn id="1157" idx="0"/>
              <a:endCxn id="1160" idx="2"/>
            </p:cNvCxnSpPr>
            <p:nvPr/>
          </p:nvCxnSpPr>
          <p:spPr>
            <a:xfrm flipH="1" rot="10800000">
              <a:off x="1896997" y="3463275"/>
              <a:ext cx="999300" cy="406800"/>
            </a:xfrm>
            <a:prstGeom prst="straightConnector1">
              <a:avLst/>
            </a:prstGeom>
            <a:noFill/>
            <a:ln cap="flat" cmpd="sng" w="9525">
              <a:solidFill>
                <a:srgbClr val="595959"/>
              </a:solidFill>
              <a:prstDash val="solid"/>
              <a:round/>
              <a:headEnd len="med" w="med" type="none"/>
              <a:tailEnd len="med" w="med" type="triangle"/>
            </a:ln>
          </p:spPr>
        </p:cxnSp>
        <p:cxnSp>
          <p:nvCxnSpPr>
            <p:cNvPr id="1198" name="Google Shape;1198;p141"/>
            <p:cNvCxnSpPr>
              <a:stCxn id="1185" idx="0"/>
              <a:endCxn id="1193" idx="0"/>
            </p:cNvCxnSpPr>
            <p:nvPr/>
          </p:nvCxnSpPr>
          <p:spPr>
            <a:xfrm flipH="1" rot="-5400000">
              <a:off x="1986995" y="247701"/>
              <a:ext cx="600" cy="2004300"/>
            </a:xfrm>
            <a:prstGeom prst="curvedConnector3">
              <a:avLst>
                <a:gd fmla="val -56704529" name="adj1"/>
              </a:avLst>
            </a:prstGeom>
            <a:noFill/>
            <a:ln cap="flat" cmpd="sng" w="19050">
              <a:solidFill>
                <a:srgbClr val="47CC0D"/>
              </a:solidFill>
              <a:prstDash val="solid"/>
              <a:round/>
              <a:headEnd len="med" w="med" type="triangle"/>
              <a:tailEnd len="med" w="med" type="triangle"/>
            </a:ln>
          </p:spPr>
        </p:cxnSp>
        <p:pic>
          <p:nvPicPr>
            <p:cNvPr id="1199" name="Google Shape;1199;p141"/>
            <p:cNvPicPr preferRelativeResize="0"/>
            <p:nvPr/>
          </p:nvPicPr>
          <p:blipFill rotWithShape="1">
            <a:blip r:embed="rId4">
              <a:alphaModFix/>
            </a:blip>
            <a:srcRect b="71569" l="0" r="40394" t="0"/>
            <a:stretch/>
          </p:blipFill>
          <p:spPr>
            <a:xfrm>
              <a:off x="6045715" y="3870075"/>
              <a:ext cx="1608564" cy="415926"/>
            </a:xfrm>
            <a:prstGeom prst="rect">
              <a:avLst/>
            </a:prstGeom>
            <a:noFill/>
            <a:ln>
              <a:noFill/>
            </a:ln>
          </p:spPr>
        </p:pic>
        <p:sp>
          <p:nvSpPr>
            <p:cNvPr id="1200" name="Google Shape;1200;p141"/>
            <p:cNvSpPr/>
            <p:nvPr/>
          </p:nvSpPr>
          <p:spPr>
            <a:xfrm>
              <a:off x="5227025" y="2342889"/>
              <a:ext cx="1608600" cy="650100"/>
            </a:xfrm>
            <a:prstGeom prst="trapezoid">
              <a:avLst>
                <a:gd fmla="val 66013"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ASR</a:t>
              </a:r>
              <a:br>
                <a:rPr b="1" lang="en" sz="1000"/>
              </a:br>
              <a:r>
                <a:rPr b="1" lang="en" sz="1000"/>
                <a:t>Encoder</a:t>
              </a:r>
              <a:endParaRPr b="1" sz="1000"/>
            </a:p>
          </p:txBody>
        </p:sp>
        <p:pic>
          <p:nvPicPr>
            <p:cNvPr id="1201" name="Google Shape;1201;p141"/>
            <p:cNvPicPr preferRelativeResize="0"/>
            <p:nvPr/>
          </p:nvPicPr>
          <p:blipFill rotWithShape="1">
            <a:blip r:embed="rId4">
              <a:alphaModFix/>
            </a:blip>
            <a:srcRect b="35723" l="0" r="41626" t="36435"/>
            <a:stretch/>
          </p:blipFill>
          <p:spPr>
            <a:xfrm>
              <a:off x="5227025" y="3047354"/>
              <a:ext cx="1608691" cy="415926"/>
            </a:xfrm>
            <a:prstGeom prst="rect">
              <a:avLst/>
            </a:prstGeom>
            <a:noFill/>
            <a:ln>
              <a:noFill/>
            </a:ln>
          </p:spPr>
        </p:pic>
        <p:pic>
          <p:nvPicPr>
            <p:cNvPr id="1202" name="Google Shape;1202;p141"/>
            <p:cNvPicPr preferRelativeResize="0"/>
            <p:nvPr/>
          </p:nvPicPr>
          <p:blipFill rotWithShape="1">
            <a:blip r:embed="rId4">
              <a:alphaModFix/>
            </a:blip>
            <a:srcRect b="0" l="0" r="41527" t="72110"/>
            <a:stretch/>
          </p:blipFill>
          <p:spPr>
            <a:xfrm>
              <a:off x="7044861" y="3047354"/>
              <a:ext cx="1608691" cy="415926"/>
            </a:xfrm>
            <a:prstGeom prst="rect">
              <a:avLst/>
            </a:prstGeom>
            <a:noFill/>
            <a:ln>
              <a:noFill/>
            </a:ln>
          </p:spPr>
        </p:pic>
        <p:sp>
          <p:nvSpPr>
            <p:cNvPr id="1203" name="Google Shape;1203;p141"/>
            <p:cNvSpPr/>
            <p:nvPr/>
          </p:nvSpPr>
          <p:spPr>
            <a:xfrm>
              <a:off x="7044861" y="2342889"/>
              <a:ext cx="1608600" cy="650100"/>
            </a:xfrm>
            <a:prstGeom prst="trapezoid">
              <a:avLst>
                <a:gd fmla="val 66013"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ASR</a:t>
              </a:r>
              <a:br>
                <a:rPr b="1" lang="en" sz="1000"/>
              </a:br>
              <a:r>
                <a:rPr b="1" lang="en" sz="1000"/>
                <a:t>Encoder</a:t>
              </a:r>
              <a:endParaRPr b="1" sz="1000"/>
            </a:p>
          </p:txBody>
        </p:sp>
        <p:sp>
          <p:nvSpPr>
            <p:cNvPr id="1204" name="Google Shape;1204;p141"/>
            <p:cNvSpPr/>
            <p:nvPr/>
          </p:nvSpPr>
          <p:spPr>
            <a:xfrm>
              <a:off x="5678310" y="1491905"/>
              <a:ext cx="706200" cy="505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proj</a:t>
              </a:r>
              <a:endParaRPr b="1" sz="1100"/>
            </a:p>
          </p:txBody>
        </p:sp>
        <p:sp>
          <p:nvSpPr>
            <p:cNvPr id="1205" name="Google Shape;1205;p141"/>
            <p:cNvSpPr/>
            <p:nvPr/>
          </p:nvSpPr>
          <p:spPr>
            <a:xfrm>
              <a:off x="7496147" y="1491905"/>
              <a:ext cx="706200" cy="505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proj</a:t>
              </a:r>
              <a:endParaRPr sz="1100"/>
            </a:p>
          </p:txBody>
        </p:sp>
        <p:grpSp>
          <p:nvGrpSpPr>
            <p:cNvPr id="1206" name="Google Shape;1206;p141"/>
            <p:cNvGrpSpPr/>
            <p:nvPr/>
          </p:nvGrpSpPr>
          <p:grpSpPr>
            <a:xfrm>
              <a:off x="5457646" y="2100555"/>
              <a:ext cx="1147314" cy="138862"/>
              <a:chOff x="665450" y="1056875"/>
              <a:chExt cx="1373700" cy="172200"/>
            </a:xfrm>
          </p:grpSpPr>
          <p:sp>
            <p:nvSpPr>
              <p:cNvPr id="1207" name="Google Shape;1207;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4" name="Google Shape;1214;p141"/>
            <p:cNvGrpSpPr/>
            <p:nvPr/>
          </p:nvGrpSpPr>
          <p:grpSpPr>
            <a:xfrm flipH="1">
              <a:off x="7275616" y="2100555"/>
              <a:ext cx="1147314" cy="138862"/>
              <a:chOff x="665450" y="1056875"/>
              <a:chExt cx="1373700" cy="172200"/>
            </a:xfrm>
          </p:grpSpPr>
          <p:sp>
            <p:nvSpPr>
              <p:cNvPr id="1215" name="Google Shape;1215;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141"/>
            <p:cNvGrpSpPr/>
            <p:nvPr/>
          </p:nvGrpSpPr>
          <p:grpSpPr>
            <a:xfrm flipH="1">
              <a:off x="5457779" y="1249551"/>
              <a:ext cx="1147314" cy="138862"/>
              <a:chOff x="665450" y="1056875"/>
              <a:chExt cx="1373700" cy="172200"/>
            </a:xfrm>
          </p:grpSpPr>
          <p:sp>
            <p:nvSpPr>
              <p:cNvPr id="1223" name="Google Shape;1223;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41"/>
              <p:cNvSpPr/>
              <p:nvPr/>
            </p:nvSpPr>
            <p:spPr>
              <a:xfrm>
                <a:off x="665450" y="1056875"/>
                <a:ext cx="227100" cy="1722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141"/>
            <p:cNvGrpSpPr/>
            <p:nvPr/>
          </p:nvGrpSpPr>
          <p:grpSpPr>
            <a:xfrm>
              <a:off x="7275483" y="1249551"/>
              <a:ext cx="1147314" cy="138862"/>
              <a:chOff x="665450" y="1056875"/>
              <a:chExt cx="1373700" cy="172200"/>
            </a:xfrm>
          </p:grpSpPr>
          <p:sp>
            <p:nvSpPr>
              <p:cNvPr id="1231" name="Google Shape;1231;p141"/>
              <p:cNvSpPr/>
              <p:nvPr/>
            </p:nvSpPr>
            <p:spPr>
              <a:xfrm>
                <a:off x="665450" y="1056875"/>
                <a:ext cx="12057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41"/>
              <p:cNvSpPr/>
              <p:nvPr/>
            </p:nvSpPr>
            <p:spPr>
              <a:xfrm>
                <a:off x="665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41"/>
              <p:cNvSpPr/>
              <p:nvPr/>
            </p:nvSpPr>
            <p:spPr>
              <a:xfrm>
                <a:off x="8925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41"/>
              <p:cNvSpPr/>
              <p:nvPr/>
            </p:nvSpPr>
            <p:spPr>
              <a:xfrm>
                <a:off x="1123350" y="1056875"/>
                <a:ext cx="227100" cy="172200"/>
              </a:xfrm>
              <a:prstGeom prst="rect">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41"/>
              <p:cNvSpPr/>
              <p:nvPr/>
            </p:nvSpPr>
            <p:spPr>
              <a:xfrm>
                <a:off x="1350450" y="1056875"/>
                <a:ext cx="227100" cy="1722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41"/>
              <p:cNvSpPr/>
              <p:nvPr/>
            </p:nvSpPr>
            <p:spPr>
              <a:xfrm>
                <a:off x="1581250" y="1056875"/>
                <a:ext cx="227100" cy="172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41"/>
              <p:cNvSpPr/>
              <p:nvPr/>
            </p:nvSpPr>
            <p:spPr>
              <a:xfrm>
                <a:off x="1812050" y="1056875"/>
                <a:ext cx="227100" cy="172200"/>
              </a:xfrm>
              <a:prstGeom prst="rect">
                <a:avLst/>
              </a:prstGeom>
              <a:solidFill>
                <a:srgbClr val="D9D9D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38" name="Google Shape;1238;p141"/>
            <p:cNvCxnSpPr>
              <a:stCxn id="1199" idx="0"/>
              <a:endCxn id="1201" idx="2"/>
            </p:cNvCxnSpPr>
            <p:nvPr/>
          </p:nvCxnSpPr>
          <p:spPr>
            <a:xfrm rot="10800000">
              <a:off x="6031297" y="3463275"/>
              <a:ext cx="818700" cy="406800"/>
            </a:xfrm>
            <a:prstGeom prst="straightConnector1">
              <a:avLst/>
            </a:prstGeom>
            <a:noFill/>
            <a:ln cap="flat" cmpd="sng" w="9525">
              <a:solidFill>
                <a:srgbClr val="595959"/>
              </a:solidFill>
              <a:prstDash val="solid"/>
              <a:round/>
              <a:headEnd len="med" w="med" type="none"/>
              <a:tailEnd len="med" w="med" type="triangle"/>
            </a:ln>
          </p:spPr>
        </p:cxnSp>
        <p:cxnSp>
          <p:nvCxnSpPr>
            <p:cNvPr id="1239" name="Google Shape;1239;p141"/>
            <p:cNvCxnSpPr>
              <a:stCxn id="1199" idx="0"/>
              <a:endCxn id="1202" idx="2"/>
            </p:cNvCxnSpPr>
            <p:nvPr/>
          </p:nvCxnSpPr>
          <p:spPr>
            <a:xfrm flipH="1" rot="10800000">
              <a:off x="6849997" y="3463275"/>
              <a:ext cx="999300" cy="406800"/>
            </a:xfrm>
            <a:prstGeom prst="straightConnector1">
              <a:avLst/>
            </a:prstGeom>
            <a:noFill/>
            <a:ln cap="flat" cmpd="sng" w="9525">
              <a:solidFill>
                <a:srgbClr val="595959"/>
              </a:solidFill>
              <a:prstDash val="solid"/>
              <a:round/>
              <a:headEnd len="med" w="med" type="none"/>
              <a:tailEnd len="med" w="med" type="triangle"/>
            </a:ln>
          </p:spPr>
        </p:cxnSp>
        <p:cxnSp>
          <p:nvCxnSpPr>
            <p:cNvPr id="1240" name="Google Shape;1240;p141"/>
            <p:cNvCxnSpPr>
              <a:stCxn id="1227" idx="0"/>
              <a:endCxn id="1235" idx="0"/>
            </p:cNvCxnSpPr>
            <p:nvPr/>
          </p:nvCxnSpPr>
          <p:spPr>
            <a:xfrm flipH="1" rot="-5400000">
              <a:off x="6939995" y="247701"/>
              <a:ext cx="600" cy="2004300"/>
            </a:xfrm>
            <a:prstGeom prst="curvedConnector3">
              <a:avLst>
                <a:gd fmla="val -56704529" name="adj1"/>
              </a:avLst>
            </a:prstGeom>
            <a:noFill/>
            <a:ln cap="flat" cmpd="sng" w="19050">
              <a:solidFill>
                <a:srgbClr val="47CC0D"/>
              </a:solidFill>
              <a:prstDash val="solid"/>
              <a:round/>
              <a:headEnd len="med" w="med" type="triangle"/>
              <a:tailEnd len="med" w="med" type="triangle"/>
            </a:ln>
          </p:spPr>
        </p:cxnSp>
        <p:cxnSp>
          <p:nvCxnSpPr>
            <p:cNvPr id="1241" name="Google Shape;1241;p141"/>
            <p:cNvCxnSpPr>
              <a:stCxn id="1194" idx="0"/>
              <a:endCxn id="1228" idx="0"/>
            </p:cNvCxnSpPr>
            <p:nvPr/>
          </p:nvCxnSpPr>
          <p:spPr>
            <a:xfrm flipH="1" rot="-5400000">
              <a:off x="4463496" y="-31749"/>
              <a:ext cx="600" cy="2563200"/>
            </a:xfrm>
            <a:prstGeom prst="curvedConnector3">
              <a:avLst>
                <a:gd fmla="val -56704529" name="adj1"/>
              </a:avLst>
            </a:prstGeom>
            <a:noFill/>
            <a:ln cap="flat" cmpd="sng" w="19050">
              <a:solidFill>
                <a:srgbClr val="FF0000"/>
              </a:solidFill>
              <a:prstDash val="solid"/>
              <a:round/>
              <a:headEnd len="med" w="med" type="triangle"/>
              <a:tailEnd len="med" w="med" type="triangle"/>
            </a:ln>
          </p:spPr>
        </p:cxnSp>
        <p:cxnSp>
          <p:nvCxnSpPr>
            <p:cNvPr id="1242" name="Google Shape;1242;p141"/>
            <p:cNvCxnSpPr>
              <a:stCxn id="1186" idx="0"/>
              <a:endCxn id="1228" idx="0"/>
            </p:cNvCxnSpPr>
            <p:nvPr/>
          </p:nvCxnSpPr>
          <p:spPr>
            <a:xfrm flipH="1" rot="-5400000">
              <a:off x="3268581" y="-1226649"/>
              <a:ext cx="600" cy="4953000"/>
            </a:xfrm>
            <a:prstGeom prst="curvedConnector3">
              <a:avLst>
                <a:gd fmla="val -56704529" name="adj1"/>
              </a:avLst>
            </a:prstGeom>
            <a:noFill/>
            <a:ln cap="flat" cmpd="sng" w="19050">
              <a:solidFill>
                <a:srgbClr val="FF0000"/>
              </a:solidFill>
              <a:prstDash val="solid"/>
              <a:round/>
              <a:headEnd len="med" w="med" type="triangle"/>
              <a:tailEnd len="med" w="med" type="triangle"/>
            </a:ln>
          </p:spPr>
        </p:cxnSp>
        <p:cxnSp>
          <p:nvCxnSpPr>
            <p:cNvPr id="1243" name="Google Shape;1243;p141"/>
            <p:cNvCxnSpPr>
              <a:stCxn id="1194" idx="0"/>
              <a:endCxn id="1236" idx="0"/>
            </p:cNvCxnSpPr>
            <p:nvPr/>
          </p:nvCxnSpPr>
          <p:spPr>
            <a:xfrm flipH="1" rot="-5400000">
              <a:off x="5658396" y="-1226649"/>
              <a:ext cx="600" cy="4953000"/>
            </a:xfrm>
            <a:prstGeom prst="curvedConnector3">
              <a:avLst>
                <a:gd fmla="val -56704529" name="adj1"/>
              </a:avLst>
            </a:prstGeom>
            <a:noFill/>
            <a:ln cap="flat" cmpd="sng" w="19050">
              <a:solidFill>
                <a:srgbClr val="FF0000"/>
              </a:solidFill>
              <a:prstDash val="solid"/>
              <a:round/>
              <a:headEnd len="med" w="med" type="triangle"/>
              <a:tailEnd len="med" w="med" type="triangle"/>
            </a:ln>
          </p:spPr>
        </p:cxnSp>
        <p:sp>
          <p:nvSpPr>
            <p:cNvPr id="1244" name="Google Shape;1244;p141"/>
            <p:cNvSpPr txBox="1"/>
            <p:nvPr/>
          </p:nvSpPr>
          <p:spPr>
            <a:xfrm>
              <a:off x="1487650" y="456934"/>
              <a:ext cx="999300" cy="54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47CC0D"/>
                  </a:solidFill>
                </a:rPr>
                <a:t>attract</a:t>
              </a:r>
              <a:endParaRPr b="1" sz="1300">
                <a:solidFill>
                  <a:srgbClr val="47CC0D"/>
                </a:solidFill>
              </a:endParaRPr>
            </a:p>
          </p:txBody>
        </p:sp>
        <p:sp>
          <p:nvSpPr>
            <p:cNvPr id="1245" name="Google Shape;1245;p141"/>
            <p:cNvSpPr txBox="1"/>
            <p:nvPr/>
          </p:nvSpPr>
          <p:spPr>
            <a:xfrm>
              <a:off x="6496850" y="386324"/>
              <a:ext cx="999300" cy="54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47CC0D"/>
                  </a:solidFill>
                </a:rPr>
                <a:t>attract</a:t>
              </a:r>
              <a:endParaRPr b="1" sz="1300">
                <a:solidFill>
                  <a:srgbClr val="47CC0D"/>
                </a:solidFill>
              </a:endParaRPr>
            </a:p>
          </p:txBody>
        </p:sp>
        <p:sp>
          <p:nvSpPr>
            <p:cNvPr id="1246" name="Google Shape;1246;p141"/>
            <p:cNvSpPr txBox="1"/>
            <p:nvPr/>
          </p:nvSpPr>
          <p:spPr>
            <a:xfrm>
              <a:off x="3964150" y="940902"/>
              <a:ext cx="999300" cy="57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rPr>
                <a:t>repel</a:t>
              </a:r>
              <a:endParaRPr b="1">
                <a:solidFill>
                  <a:srgbClr val="FF0000"/>
                </a:solidFill>
              </a:endParaRPr>
            </a:p>
          </p:txBody>
        </p:sp>
        <p:sp>
          <p:nvSpPr>
            <p:cNvPr id="1247" name="Google Shape;1247;p141"/>
            <p:cNvSpPr txBox="1"/>
            <p:nvPr/>
          </p:nvSpPr>
          <p:spPr>
            <a:xfrm>
              <a:off x="4072338" y="3718650"/>
              <a:ext cx="999300" cy="85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t>. . .</a:t>
              </a:r>
              <a:endParaRPr b="1" sz="2700"/>
            </a:p>
          </p:txBody>
        </p:sp>
        <p:sp>
          <p:nvSpPr>
            <p:cNvPr id="1248" name="Google Shape;1248;p141"/>
            <p:cNvSpPr txBox="1"/>
            <p:nvPr/>
          </p:nvSpPr>
          <p:spPr>
            <a:xfrm>
              <a:off x="4072338" y="2400850"/>
              <a:ext cx="999300" cy="85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t>. . .</a:t>
              </a:r>
              <a:endParaRPr b="1" sz="2700"/>
            </a:p>
          </p:txBody>
        </p:sp>
        <p:sp>
          <p:nvSpPr>
            <p:cNvPr id="1249" name="Google Shape;1249;p141"/>
            <p:cNvSpPr txBox="1"/>
            <p:nvPr/>
          </p:nvSpPr>
          <p:spPr>
            <a:xfrm>
              <a:off x="4072338" y="1282888"/>
              <a:ext cx="999300" cy="90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t>. . .</a:t>
              </a:r>
              <a:endParaRPr b="1" sz="2900"/>
            </a:p>
          </p:txBody>
        </p:sp>
      </p:grpSp>
      <p:sp>
        <p:nvSpPr>
          <p:cNvPr id="1250" name="Google Shape;1250;p141"/>
          <p:cNvSpPr txBox="1"/>
          <p:nvPr/>
        </p:nvSpPr>
        <p:spPr>
          <a:xfrm>
            <a:off x="180900" y="915100"/>
            <a:ext cx="3052500" cy="4083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666666"/>
              </a:solidFill>
              <a:latin typeface="Google Sans"/>
              <a:ea typeface="Google Sans"/>
              <a:cs typeface="Google Sans"/>
              <a:sym typeface="Google Sans"/>
            </a:endParaRPr>
          </a:p>
          <a:p>
            <a:pPr indent="0" lvl="0" marL="0" rtl="0" algn="l">
              <a:lnSpc>
                <a:spcPct val="115000"/>
              </a:lnSpc>
              <a:spcBef>
                <a:spcPts val="1600"/>
              </a:spcBef>
              <a:spcAft>
                <a:spcPts val="0"/>
              </a:spcAft>
              <a:buNone/>
            </a:pPr>
            <a:r>
              <a:rPr lang="en" sz="1800">
                <a:solidFill>
                  <a:srgbClr val="666666"/>
                </a:solidFill>
                <a:latin typeface="Google Sans"/>
                <a:ea typeface="Google Sans"/>
                <a:cs typeface="Google Sans"/>
                <a:sym typeface="Google Sans"/>
              </a:rPr>
              <a:t>2 CNN-layer Stack</a:t>
            </a:r>
            <a:endParaRPr sz="1800">
              <a:solidFill>
                <a:srgbClr val="666666"/>
              </a:solidFill>
              <a:latin typeface="Google Sans"/>
              <a:ea typeface="Google Sans"/>
              <a:cs typeface="Google Sans"/>
              <a:sym typeface="Google Sans"/>
            </a:endParaRPr>
          </a:p>
          <a:p>
            <a:pPr indent="-342900" lvl="0" marL="457200" rtl="0" algn="l">
              <a:lnSpc>
                <a:spcPct val="115000"/>
              </a:lnSpc>
              <a:spcBef>
                <a:spcPts val="1600"/>
              </a:spcBef>
              <a:spcAft>
                <a:spcPts val="0"/>
              </a:spcAft>
              <a:buClr>
                <a:srgbClr val="666666"/>
              </a:buClr>
              <a:buSzPts val="1800"/>
              <a:buFont typeface="Google Sans"/>
              <a:buChar char="●"/>
            </a:pPr>
            <a:r>
              <a:rPr lang="en" sz="1800">
                <a:solidFill>
                  <a:srgbClr val="666666"/>
                </a:solidFill>
                <a:latin typeface="Google Sans"/>
                <a:ea typeface="Google Sans"/>
                <a:cs typeface="Google Sans"/>
                <a:sym typeface="Google Sans"/>
              </a:rPr>
              <a:t>128 (3x1) filters -&gt;</a:t>
            </a:r>
            <a:br>
              <a:rPr lang="en" sz="1800">
                <a:solidFill>
                  <a:srgbClr val="666666"/>
                </a:solidFill>
                <a:latin typeface="Google Sans"/>
                <a:ea typeface="Google Sans"/>
                <a:cs typeface="Google Sans"/>
                <a:sym typeface="Google Sans"/>
              </a:rPr>
            </a:br>
            <a:r>
              <a:rPr lang="en" sz="1800">
                <a:solidFill>
                  <a:srgbClr val="666666"/>
                </a:solidFill>
                <a:latin typeface="Google Sans"/>
                <a:ea typeface="Google Sans"/>
                <a:cs typeface="Google Sans"/>
                <a:sym typeface="Google Sans"/>
              </a:rPr>
              <a:t>BatchNorm -&gt; </a:t>
            </a:r>
            <a:br>
              <a:rPr lang="en" sz="1800">
                <a:solidFill>
                  <a:srgbClr val="666666"/>
                </a:solidFill>
                <a:latin typeface="Google Sans"/>
                <a:ea typeface="Google Sans"/>
                <a:cs typeface="Google Sans"/>
                <a:sym typeface="Google Sans"/>
              </a:rPr>
            </a:br>
            <a:r>
              <a:rPr lang="en" sz="1800">
                <a:solidFill>
                  <a:srgbClr val="666666"/>
                </a:solidFill>
                <a:latin typeface="Google Sans"/>
                <a:ea typeface="Google Sans"/>
                <a:cs typeface="Google Sans"/>
                <a:sym typeface="Google Sans"/>
              </a:rPr>
              <a:t>32 (3x1) filters</a:t>
            </a:r>
            <a:endParaRPr sz="1800">
              <a:solidFill>
                <a:srgbClr val="666666"/>
              </a:solidFill>
              <a:latin typeface="Google Sans"/>
              <a:ea typeface="Google Sans"/>
              <a:cs typeface="Google Sans"/>
              <a:sym typeface="Google Sans"/>
            </a:endParaRPr>
          </a:p>
          <a:p>
            <a:pPr indent="-342900" lvl="0" marL="457200" rtl="0" algn="l">
              <a:lnSpc>
                <a:spcPct val="115000"/>
              </a:lnSpc>
              <a:spcBef>
                <a:spcPts val="0"/>
              </a:spcBef>
              <a:spcAft>
                <a:spcPts val="0"/>
              </a:spcAft>
              <a:buClr>
                <a:srgbClr val="666666"/>
              </a:buClr>
              <a:buSzPts val="1800"/>
              <a:buFont typeface="Google Sans"/>
              <a:buChar char="●"/>
            </a:pPr>
            <a:r>
              <a:rPr lang="en" sz="1800">
                <a:solidFill>
                  <a:srgbClr val="666666"/>
                </a:solidFill>
                <a:latin typeface="Google Sans"/>
                <a:ea typeface="Google Sans"/>
                <a:cs typeface="Google Sans"/>
                <a:sym typeface="Google Sans"/>
              </a:rPr>
              <a:t>Calc over 3 views:</a:t>
            </a:r>
            <a:br>
              <a:rPr lang="en" sz="1800">
                <a:solidFill>
                  <a:srgbClr val="666666"/>
                </a:solidFill>
                <a:latin typeface="Google Sans"/>
                <a:ea typeface="Google Sans"/>
                <a:cs typeface="Google Sans"/>
                <a:sym typeface="Google Sans"/>
              </a:rPr>
            </a:br>
            <a:r>
              <a:rPr lang="en" sz="1800">
                <a:solidFill>
                  <a:srgbClr val="666666"/>
                </a:solidFill>
                <a:latin typeface="Google Sans"/>
                <a:ea typeface="Google Sans"/>
                <a:cs typeface="Google Sans"/>
                <a:sym typeface="Google Sans"/>
              </a:rPr>
              <a:t>30,60,120ms</a:t>
            </a:r>
            <a:endParaRPr sz="1800">
              <a:solidFill>
                <a:srgbClr val="666666"/>
              </a:solidFill>
              <a:latin typeface="Google Sans"/>
              <a:ea typeface="Google Sans"/>
              <a:cs typeface="Google Sans"/>
              <a:sym typeface="Google Sans"/>
            </a:endParaRPr>
          </a:p>
          <a:p>
            <a:pPr indent="0" lvl="0" marL="0" rtl="0" algn="l">
              <a:lnSpc>
                <a:spcPct val="115000"/>
              </a:lnSpc>
              <a:spcBef>
                <a:spcPts val="1600"/>
              </a:spcBef>
              <a:spcAft>
                <a:spcPts val="1600"/>
              </a:spcAft>
              <a:buNone/>
            </a:pPr>
            <a:r>
              <a:rPr lang="en" sz="1800">
                <a:solidFill>
                  <a:srgbClr val="666666"/>
                </a:solidFill>
                <a:latin typeface="Google Sans"/>
                <a:ea typeface="Google Sans"/>
                <a:cs typeface="Google Sans"/>
                <a:sym typeface="Google Sans"/>
              </a:rPr>
              <a:t>sim(x,y) is cosine sim</a:t>
            </a:r>
            <a:endParaRPr sz="1800">
              <a:solidFill>
                <a:srgbClr val="666666"/>
              </a:solidFill>
              <a:latin typeface="Google Sans"/>
              <a:ea typeface="Google Sans"/>
              <a:cs typeface="Google Sans"/>
              <a:sym typeface="Google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42"/>
          <p:cNvSpPr txBox="1"/>
          <p:nvPr>
            <p:ph type="title"/>
          </p:nvPr>
        </p:nvSpPr>
        <p:spPr>
          <a:xfrm>
            <a:off x="213350" y="39400"/>
            <a:ext cx="74157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tts4pretrain 2.1 Results - CHiME-6</a:t>
            </a:r>
            <a:endParaRPr/>
          </a:p>
          <a:p>
            <a:pPr indent="0" lvl="0" marL="0" rtl="0" algn="l">
              <a:spcBef>
                <a:spcPts val="0"/>
              </a:spcBef>
              <a:spcAft>
                <a:spcPts val="0"/>
              </a:spcAft>
              <a:buNone/>
            </a:pPr>
            <a:r>
              <a:t/>
            </a:r>
            <a:endParaRPr/>
          </a:p>
        </p:txBody>
      </p:sp>
      <p:sp>
        <p:nvSpPr>
          <p:cNvPr id="1256" name="Google Shape;1256;p142"/>
          <p:cNvSpPr txBox="1"/>
          <p:nvPr>
            <p:ph idx="1" type="body"/>
          </p:nvPr>
        </p:nvSpPr>
        <p:spPr>
          <a:xfrm>
            <a:off x="104700" y="838900"/>
            <a:ext cx="3856200" cy="37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CHiME-6 is very noisy and a </a:t>
            </a:r>
            <a:r>
              <a:rPr b="1" lang="en"/>
              <a:t>different domain</a:t>
            </a:r>
            <a:r>
              <a:rPr lang="en"/>
              <a:t> from LibriLight and other SpeechStew corpora (dinner party </a:t>
            </a:r>
            <a:r>
              <a:rPr lang="en"/>
              <a:t>scenario</a:t>
            </a:r>
            <a:r>
              <a:rPr lang="en"/>
              <a:t>).</a:t>
            </a:r>
            <a:endParaRPr/>
          </a:p>
          <a:p>
            <a:pPr indent="0" lvl="0" marL="0" rtl="0" algn="l">
              <a:spcBef>
                <a:spcPts val="1600"/>
              </a:spcBef>
              <a:spcAft>
                <a:spcPts val="0"/>
              </a:spcAft>
              <a:buNone/>
            </a:pPr>
            <a:r>
              <a:rPr lang="en"/>
              <a:t>Conformer-XL </a:t>
            </a:r>
            <a:r>
              <a:rPr lang="en"/>
              <a:t>600M params </a:t>
            </a:r>
            <a:endParaRPr/>
          </a:p>
          <a:p>
            <a:pPr indent="0" lvl="0" marL="0" rtl="0" algn="l">
              <a:spcBef>
                <a:spcPts val="1600"/>
              </a:spcBef>
              <a:spcAft>
                <a:spcPts val="0"/>
              </a:spcAft>
              <a:buNone/>
            </a:pPr>
            <a:r>
              <a:rPr lang="en"/>
              <a:t>Tts4pretrain 2.0 &amp; 2.1 uses supervised data from only Chime-6 and untranscribed 60k LibriLight</a:t>
            </a:r>
            <a:endParaRPr/>
          </a:p>
          <a:p>
            <a:pPr indent="0" lvl="0" marL="0" rtl="0" algn="l">
              <a:spcBef>
                <a:spcPts val="1600"/>
              </a:spcBef>
              <a:spcAft>
                <a:spcPts val="1600"/>
              </a:spcAft>
              <a:buNone/>
            </a:pPr>
            <a:r>
              <a:rPr lang="en"/>
              <a:t>SpeechStew pretraining: LL w2v2 then SpeechStew sup finetuning </a:t>
            </a:r>
            <a:br>
              <a:rPr lang="en"/>
            </a:br>
            <a:r>
              <a:rPr lang="en" sz="800">
                <a:solidFill>
                  <a:srgbClr val="222222"/>
                </a:solidFill>
                <a:highlight>
                  <a:schemeClr val="lt1"/>
                </a:highlight>
                <a:latin typeface="Arial"/>
                <a:ea typeface="Arial"/>
                <a:cs typeface="Arial"/>
                <a:sym typeface="Arial"/>
              </a:rPr>
              <a:t>* Chan, William, et al. "SpeechStew: Simply mix all available speech recognition data to train one large neural network." </a:t>
            </a:r>
            <a:r>
              <a:rPr i="1" lang="en" sz="800">
                <a:solidFill>
                  <a:srgbClr val="222222"/>
                </a:solidFill>
                <a:highlight>
                  <a:schemeClr val="lt1"/>
                </a:highlight>
                <a:latin typeface="Arial"/>
                <a:ea typeface="Arial"/>
                <a:cs typeface="Arial"/>
                <a:sym typeface="Arial"/>
              </a:rPr>
              <a:t>arXiv preprint arXiv:2104.02133</a:t>
            </a:r>
            <a:r>
              <a:rPr lang="en" sz="800">
                <a:solidFill>
                  <a:srgbClr val="222222"/>
                </a:solidFill>
                <a:highlight>
                  <a:schemeClr val="lt1"/>
                </a:highlight>
                <a:latin typeface="Arial"/>
                <a:ea typeface="Arial"/>
                <a:cs typeface="Arial"/>
                <a:sym typeface="Arial"/>
              </a:rPr>
              <a:t> (2021).</a:t>
            </a:r>
            <a:endParaRPr/>
          </a:p>
        </p:txBody>
      </p:sp>
      <p:sp>
        <p:nvSpPr>
          <p:cNvPr id="1257" name="Google Shape;1257;p1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258" name="Google Shape;1258;p142"/>
          <p:cNvGraphicFramePr/>
          <p:nvPr/>
        </p:nvGraphicFramePr>
        <p:xfrm>
          <a:off x="4397450" y="847975"/>
          <a:ext cx="3000000" cy="3000000"/>
        </p:xfrm>
        <a:graphic>
          <a:graphicData uri="http://schemas.openxmlformats.org/drawingml/2006/table">
            <a:tbl>
              <a:tblPr>
                <a:noFill/>
                <a:tableStyleId>{83FAC722-FEEA-4BEF-980D-5FB3B9F54BE3}</a:tableStyleId>
              </a:tblPr>
              <a:tblGrid>
                <a:gridCol w="1461100"/>
                <a:gridCol w="1104525"/>
                <a:gridCol w="747950"/>
                <a:gridCol w="1104525"/>
              </a:tblGrid>
              <a:tr h="309550">
                <a:tc>
                  <a:txBody>
                    <a:bodyPr/>
                    <a:lstStyle/>
                    <a:p>
                      <a:pPr indent="0" lvl="0" marL="0" rtl="0" algn="l">
                        <a:spcBef>
                          <a:spcPts val="0"/>
                        </a:spcBef>
                        <a:spcAft>
                          <a:spcPts val="0"/>
                        </a:spcAft>
                        <a:buNone/>
                      </a:pPr>
                      <a:r>
                        <a:rPr lang="en">
                          <a:latin typeface="Google Sans"/>
                          <a:ea typeface="Google Sans"/>
                          <a:cs typeface="Google Sans"/>
                          <a:sym typeface="Google Sans"/>
                        </a:rPr>
                        <a:t>Pretraining</a:t>
                      </a:r>
                      <a:endParaRPr>
                        <a:latin typeface="Google Sans"/>
                        <a:ea typeface="Google Sans"/>
                        <a:cs typeface="Google Sans"/>
                        <a:sym typeface="Google Sans"/>
                      </a:endParaRPr>
                    </a:p>
                  </a:txBody>
                  <a:tcPr marT="91425" marB="91425" marR="91425" marL="91425"/>
                </a:tc>
                <a:tc>
                  <a:txBody>
                    <a:bodyPr/>
                    <a:lstStyle/>
                    <a:p>
                      <a:pPr indent="0" lvl="0" marL="0" rtl="0" algn="l">
                        <a:spcBef>
                          <a:spcPts val="0"/>
                        </a:spcBef>
                        <a:spcAft>
                          <a:spcPts val="0"/>
                        </a:spcAft>
                        <a:buNone/>
                      </a:pPr>
                      <a:r>
                        <a:rPr lang="en">
                          <a:latin typeface="Google Sans"/>
                          <a:ea typeface="Google Sans"/>
                          <a:cs typeface="Google Sans"/>
                          <a:sym typeface="Google Sans"/>
                        </a:rPr>
                        <a:t>L</a:t>
                      </a:r>
                      <a:r>
                        <a:rPr baseline="-25000" lang="en">
                          <a:latin typeface="Google Sans"/>
                          <a:ea typeface="Google Sans"/>
                          <a:cs typeface="Google Sans"/>
                          <a:sym typeface="Google Sans"/>
                        </a:rPr>
                        <a:t>cons</a:t>
                      </a:r>
                      <a:endParaRPr baseline="-25000">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L</a:t>
                      </a:r>
                      <a:r>
                        <a:rPr baseline="-25000" lang="en">
                          <a:latin typeface="Google Sans"/>
                          <a:ea typeface="Google Sans"/>
                          <a:cs typeface="Google Sans"/>
                          <a:sym typeface="Google Sans"/>
                        </a:rPr>
                        <a:t>paired</a:t>
                      </a:r>
                      <a:endParaRPr baseline="-25000">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CHiME-6 eval</a:t>
                      </a:r>
                      <a:endParaRPr>
                        <a:latin typeface="Google Sans"/>
                        <a:ea typeface="Google Sans"/>
                        <a:cs typeface="Google Sans"/>
                        <a:sym typeface="Google Sans"/>
                      </a:endParaRPr>
                    </a:p>
                  </a:txBody>
                  <a:tcPr marT="91425" marB="91425" marR="91425" marL="91425"/>
                </a:tc>
              </a:tr>
              <a:tr h="309550">
                <a:tc>
                  <a:txBody>
                    <a:bodyPr/>
                    <a:lstStyle/>
                    <a:p>
                      <a:pPr indent="0" lvl="0" marL="0" rtl="0" algn="l">
                        <a:spcBef>
                          <a:spcPts val="0"/>
                        </a:spcBef>
                        <a:spcAft>
                          <a:spcPts val="0"/>
                        </a:spcAft>
                        <a:buNone/>
                      </a:pPr>
                      <a:r>
                        <a:rPr lang="en">
                          <a:latin typeface="Google Sans"/>
                          <a:ea typeface="Google Sans"/>
                          <a:cs typeface="Google Sans"/>
                          <a:sym typeface="Google Sans"/>
                        </a:rPr>
                        <a:t>wav2vec2</a:t>
                      </a:r>
                      <a:endParaRPr>
                        <a:latin typeface="Google Sans"/>
                        <a:ea typeface="Google Sans"/>
                        <a:cs typeface="Google Sans"/>
                        <a:sym typeface="Google Sans"/>
                      </a:endParaRPr>
                    </a:p>
                  </a:txBody>
                  <a:tcPr marT="91425" marB="91425" marR="91425" marL="91425"/>
                </a:tc>
                <a:tc>
                  <a:txBody>
                    <a:bodyPr/>
                    <a:lstStyle/>
                    <a:p>
                      <a:pPr indent="0" lvl="0" marL="0" rtl="0" algn="l">
                        <a:spcBef>
                          <a:spcPts val="0"/>
                        </a:spcBef>
                        <a:spcAft>
                          <a:spcPts val="0"/>
                        </a:spcAft>
                        <a:buNone/>
                      </a:pPr>
                      <a:r>
                        <a:rPr lang="en">
                          <a:latin typeface="Google Sans"/>
                          <a:ea typeface="Google Sans"/>
                          <a:cs typeface="Google Sans"/>
                          <a:sym typeface="Google Sans"/>
                        </a:rPr>
                        <a:t>no</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no</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49.0</a:t>
                      </a:r>
                      <a:endParaRPr sz="1700">
                        <a:latin typeface="Google Sans"/>
                        <a:ea typeface="Google Sans"/>
                        <a:cs typeface="Google Sans"/>
                        <a:sym typeface="Google Sans"/>
                      </a:endParaRPr>
                    </a:p>
                  </a:txBody>
                  <a:tcPr marT="91425" marB="91425" marR="91425" marL="91425"/>
                </a:tc>
              </a:tr>
              <a:tr h="309550">
                <a:tc>
                  <a:txBody>
                    <a:bodyPr/>
                    <a:lstStyle/>
                    <a:p>
                      <a:pPr indent="0" lvl="0" marL="0" rtl="0" algn="l">
                        <a:spcBef>
                          <a:spcPts val="0"/>
                        </a:spcBef>
                        <a:spcAft>
                          <a:spcPts val="0"/>
                        </a:spcAft>
                        <a:buNone/>
                      </a:pPr>
                      <a:r>
                        <a:rPr lang="en">
                          <a:latin typeface="Google Sans"/>
                          <a:ea typeface="Google Sans"/>
                          <a:cs typeface="Google Sans"/>
                          <a:sym typeface="Google Sans"/>
                        </a:rPr>
                        <a:t>tts4pretrain 1.0</a:t>
                      </a:r>
                      <a:endParaRPr>
                        <a:latin typeface="Google Sans"/>
                        <a:ea typeface="Google Sans"/>
                        <a:cs typeface="Google Sans"/>
                        <a:sym typeface="Google Sans"/>
                      </a:endParaRPr>
                    </a:p>
                  </a:txBody>
                  <a:tcPr marT="91425" marB="91425" marR="91425" marL="91425"/>
                </a:tc>
                <a:tc>
                  <a:txBody>
                    <a:bodyPr/>
                    <a:lstStyle/>
                    <a:p>
                      <a:pPr indent="0" lvl="0" marL="0" rtl="0" algn="l">
                        <a:spcBef>
                          <a:spcPts val="0"/>
                        </a:spcBef>
                        <a:spcAft>
                          <a:spcPts val="0"/>
                        </a:spcAft>
                        <a:buNone/>
                      </a:pPr>
                      <a:r>
                        <a:rPr lang="en">
                          <a:latin typeface="Google Sans"/>
                          <a:ea typeface="Google Sans"/>
                          <a:cs typeface="Google Sans"/>
                          <a:sym typeface="Google Sans"/>
                        </a:rPr>
                        <a:t>no</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no</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47.1</a:t>
                      </a:r>
                      <a:endParaRPr sz="1700">
                        <a:latin typeface="Google Sans"/>
                        <a:ea typeface="Google Sans"/>
                        <a:cs typeface="Google Sans"/>
                        <a:sym typeface="Google Sans"/>
                      </a:endParaRPr>
                    </a:p>
                  </a:txBody>
                  <a:tcPr marT="91425" marB="91425" marR="91425" marL="91425"/>
                </a:tc>
              </a:tr>
              <a:tr h="309550">
                <a:tc rowSpan="4">
                  <a:txBody>
                    <a:bodyPr/>
                    <a:lstStyle/>
                    <a:p>
                      <a:pPr indent="0" lvl="0" marL="0" rtl="0" algn="l">
                        <a:spcBef>
                          <a:spcPts val="0"/>
                        </a:spcBef>
                        <a:spcAft>
                          <a:spcPts val="0"/>
                        </a:spcAft>
                        <a:buNone/>
                      </a:pPr>
                      <a:r>
                        <a:rPr lang="en">
                          <a:latin typeface="Google Sans"/>
                          <a:ea typeface="Google Sans"/>
                          <a:cs typeface="Google Sans"/>
                          <a:sym typeface="Google Sans"/>
                        </a:rPr>
                        <a:t>tts4pretrain 2.0</a:t>
                      </a:r>
                      <a:endParaRPr>
                        <a:latin typeface="Google Sans"/>
                        <a:ea typeface="Google Sans"/>
                        <a:cs typeface="Google Sans"/>
                        <a:sym typeface="Google Sans"/>
                      </a:endParaRPr>
                    </a:p>
                  </a:txBody>
                  <a:tcPr marT="91425" marB="91425" marR="91425" marL="91425" anchor="ctr"/>
                </a:tc>
                <a:tc>
                  <a:txBody>
                    <a:bodyPr/>
                    <a:lstStyle/>
                    <a:p>
                      <a:pPr indent="0" lvl="0" marL="0" rtl="0" algn="l">
                        <a:spcBef>
                          <a:spcPts val="0"/>
                        </a:spcBef>
                        <a:spcAft>
                          <a:spcPts val="0"/>
                        </a:spcAft>
                        <a:buNone/>
                      </a:pPr>
                      <a:r>
                        <a:rPr lang="en">
                          <a:latin typeface="Google Sans"/>
                          <a:ea typeface="Google Sans"/>
                          <a:cs typeface="Google Sans"/>
                          <a:sym typeface="Google Sans"/>
                        </a:rPr>
                        <a:t>no</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yes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47.0</a:t>
                      </a:r>
                      <a:endParaRPr sz="1700">
                        <a:latin typeface="Google Sans"/>
                        <a:ea typeface="Google Sans"/>
                        <a:cs typeface="Google Sans"/>
                        <a:sym typeface="Google Sans"/>
                      </a:endParaRPr>
                    </a:p>
                  </a:txBody>
                  <a:tcPr marT="91425" marB="91425" marR="91425" marL="91425"/>
                </a:tc>
              </a:tr>
              <a:tr h="309550">
                <a:tc vMerge="1"/>
                <a:tc>
                  <a:txBody>
                    <a:bodyPr/>
                    <a:lstStyle/>
                    <a:p>
                      <a:pPr indent="0" lvl="0" marL="0" rtl="0" algn="l">
                        <a:spcBef>
                          <a:spcPts val="0"/>
                        </a:spcBef>
                        <a:spcAft>
                          <a:spcPts val="0"/>
                        </a:spcAft>
                        <a:buNone/>
                      </a:pPr>
                      <a:r>
                        <a:rPr lang="en">
                          <a:latin typeface="Google Sans"/>
                          <a:ea typeface="Google Sans"/>
                          <a:cs typeface="Google Sans"/>
                          <a:sym typeface="Google Sans"/>
                        </a:rPr>
                        <a:t>CoDA</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yes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43.2</a:t>
                      </a:r>
                      <a:endParaRPr sz="1700">
                        <a:latin typeface="Google Sans"/>
                        <a:ea typeface="Google Sans"/>
                        <a:cs typeface="Google Sans"/>
                        <a:sym typeface="Google Sans"/>
                      </a:endParaRPr>
                    </a:p>
                  </a:txBody>
                  <a:tcPr marT="91425" marB="91425" marR="91425" marL="91425"/>
                </a:tc>
              </a:tr>
              <a:tr h="309550">
                <a:tc vMerge="1"/>
                <a:tc>
                  <a:txBody>
                    <a:bodyPr/>
                    <a:lstStyle/>
                    <a:p>
                      <a:pPr indent="0" lvl="0" marL="0" rtl="0" algn="l">
                        <a:spcBef>
                          <a:spcPts val="0"/>
                        </a:spcBef>
                        <a:spcAft>
                          <a:spcPts val="0"/>
                        </a:spcAft>
                        <a:buNone/>
                      </a:pPr>
                      <a:r>
                        <a:rPr lang="en">
                          <a:latin typeface="Google Sans"/>
                          <a:ea typeface="Google Sans"/>
                          <a:cs typeface="Google Sans"/>
                          <a:sym typeface="Google Sans"/>
                        </a:rPr>
                        <a:t>RNNT loss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yes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41.2</a:t>
                      </a:r>
                      <a:endParaRPr sz="1700">
                        <a:latin typeface="Google Sans"/>
                        <a:ea typeface="Google Sans"/>
                        <a:cs typeface="Google Sans"/>
                        <a:sym typeface="Google Sans"/>
                      </a:endParaRPr>
                    </a:p>
                  </a:txBody>
                  <a:tcPr marT="91425" marB="91425" marR="91425" marL="91425"/>
                </a:tc>
              </a:tr>
              <a:tr h="309550">
                <a:tc vMerge="1"/>
                <a:tc>
                  <a:txBody>
                    <a:bodyPr/>
                    <a:lstStyle/>
                    <a:p>
                      <a:pPr indent="0" lvl="0" marL="0" rtl="0" algn="l">
                        <a:spcBef>
                          <a:spcPts val="0"/>
                        </a:spcBef>
                        <a:spcAft>
                          <a:spcPts val="0"/>
                        </a:spcAft>
                        <a:buNone/>
                      </a:pPr>
                      <a:r>
                        <a:rPr lang="en">
                          <a:latin typeface="Google Sans"/>
                          <a:ea typeface="Google Sans"/>
                          <a:cs typeface="Google Sans"/>
                          <a:sym typeface="Google Sans"/>
                        </a:rPr>
                        <a:t>+CoDA</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yes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40.1</a:t>
                      </a:r>
                      <a:endParaRPr sz="1700">
                        <a:latin typeface="Google Sans"/>
                        <a:ea typeface="Google Sans"/>
                        <a:cs typeface="Google Sans"/>
                        <a:sym typeface="Google Sans"/>
                      </a:endParaRPr>
                    </a:p>
                  </a:txBody>
                  <a:tcPr marT="91425" marB="91425" marR="91425" marL="91425"/>
                </a:tc>
              </a:tr>
              <a:tr h="309550">
                <a:tc>
                  <a:txBody>
                    <a:bodyPr/>
                    <a:lstStyle/>
                    <a:p>
                      <a:pPr indent="0" lvl="0" marL="0" rtl="0" algn="l">
                        <a:spcBef>
                          <a:spcPts val="0"/>
                        </a:spcBef>
                        <a:spcAft>
                          <a:spcPts val="0"/>
                        </a:spcAft>
                        <a:buNone/>
                      </a:pPr>
                      <a:r>
                        <a:rPr lang="en">
                          <a:latin typeface="Google Sans"/>
                          <a:ea typeface="Google Sans"/>
                          <a:cs typeface="Google Sans"/>
                          <a:sym typeface="Google Sans"/>
                        </a:rPr>
                        <a:t>tts4pretrain 2.1</a:t>
                      </a:r>
                      <a:endParaRPr>
                        <a:latin typeface="Google Sans"/>
                        <a:ea typeface="Google Sans"/>
                        <a:cs typeface="Google Sans"/>
                        <a:sym typeface="Google Sans"/>
                      </a:endParaRPr>
                    </a:p>
                  </a:txBody>
                  <a:tcPr marT="91425" marB="91425" marR="91425" marL="91425"/>
                </a:tc>
                <a:tc>
                  <a:txBody>
                    <a:bodyPr/>
                    <a:lstStyle/>
                    <a:p>
                      <a:pPr indent="0" lvl="0" marL="0" rtl="0" algn="l">
                        <a:spcBef>
                          <a:spcPts val="0"/>
                        </a:spcBef>
                        <a:spcAft>
                          <a:spcPts val="0"/>
                        </a:spcAft>
                        <a:buNone/>
                      </a:pPr>
                      <a:r>
                        <a:rPr lang="en">
                          <a:latin typeface="Google Sans"/>
                          <a:ea typeface="Google Sans"/>
                          <a:cs typeface="Google Sans"/>
                          <a:sym typeface="Google Sans"/>
                        </a:rPr>
                        <a:t>++HCCR</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yes</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b="1" lang="en" sz="1700">
                          <a:latin typeface="Google Sans"/>
                          <a:ea typeface="Google Sans"/>
                          <a:cs typeface="Google Sans"/>
                          <a:sym typeface="Google Sans"/>
                        </a:rPr>
                        <a:t>39.1</a:t>
                      </a:r>
                      <a:endParaRPr b="1" sz="1700">
                        <a:latin typeface="Google Sans"/>
                        <a:ea typeface="Google Sans"/>
                        <a:cs typeface="Google Sans"/>
                        <a:sym typeface="Google Sans"/>
                      </a:endParaRPr>
                    </a:p>
                  </a:txBody>
                  <a:tcPr marT="91425" marB="91425" marR="91425" marL="91425"/>
                </a:tc>
              </a:tr>
              <a:tr h="309550">
                <a:tc>
                  <a:txBody>
                    <a:bodyPr/>
                    <a:lstStyle/>
                    <a:p>
                      <a:pPr indent="0" lvl="0" marL="0" rtl="0" algn="l">
                        <a:spcBef>
                          <a:spcPts val="0"/>
                        </a:spcBef>
                        <a:spcAft>
                          <a:spcPts val="0"/>
                        </a:spcAft>
                        <a:buNone/>
                      </a:pPr>
                      <a:r>
                        <a:rPr lang="en">
                          <a:latin typeface="Google Sans"/>
                          <a:ea typeface="Google Sans"/>
                          <a:cs typeface="Google Sans"/>
                          <a:sym typeface="Google Sans"/>
                        </a:rPr>
                        <a:t>SpeechStew*</a:t>
                      </a:r>
                      <a:endParaRPr>
                        <a:latin typeface="Google Sans"/>
                        <a:ea typeface="Google Sans"/>
                        <a:cs typeface="Google Sans"/>
                        <a:sym typeface="Google Sans"/>
                      </a:endParaRPr>
                    </a:p>
                  </a:txBody>
                  <a:tcPr marT="91425" marB="91425" marR="91425" marL="91425"/>
                </a:tc>
                <a:tc>
                  <a:txBody>
                    <a:bodyPr/>
                    <a:lstStyle/>
                    <a:p>
                      <a:pPr indent="0" lvl="0" marL="0" rtl="0" algn="l">
                        <a:spcBef>
                          <a:spcPts val="0"/>
                        </a:spcBef>
                        <a:spcAft>
                          <a:spcPts val="0"/>
                        </a:spcAft>
                        <a:buNone/>
                      </a:pPr>
                      <a:r>
                        <a:rPr lang="en">
                          <a:latin typeface="Google Sans"/>
                          <a:ea typeface="Google Sans"/>
                          <a:cs typeface="Google Sans"/>
                          <a:sym typeface="Google Sans"/>
                        </a:rPr>
                        <a:t>-</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a:latin typeface="Google Sans"/>
                          <a:ea typeface="Google Sans"/>
                          <a:cs typeface="Google Sans"/>
                          <a:sym typeface="Google Sans"/>
                        </a:rPr>
                        <a:t>-</a:t>
                      </a:r>
                      <a:endParaRPr>
                        <a:latin typeface="Google Sans"/>
                        <a:ea typeface="Google Sans"/>
                        <a:cs typeface="Google Sans"/>
                        <a:sym typeface="Google Sans"/>
                      </a:endParaRPr>
                    </a:p>
                  </a:txBody>
                  <a:tcPr marT="91425" marB="91425" marR="91425" marL="91425"/>
                </a:tc>
                <a:tc>
                  <a:txBody>
                    <a:bodyPr/>
                    <a:lstStyle/>
                    <a:p>
                      <a:pPr indent="0" lvl="0" marL="0" rtl="0" algn="ctr">
                        <a:spcBef>
                          <a:spcPts val="0"/>
                        </a:spcBef>
                        <a:spcAft>
                          <a:spcPts val="0"/>
                        </a:spcAft>
                        <a:buNone/>
                      </a:pPr>
                      <a:r>
                        <a:rPr lang="en" sz="1700">
                          <a:latin typeface="Google Sans"/>
                          <a:ea typeface="Google Sans"/>
                          <a:cs typeface="Google Sans"/>
                          <a:sym typeface="Google Sans"/>
                        </a:rPr>
                        <a:t>41.5</a:t>
                      </a:r>
                      <a:endParaRPr sz="1700">
                        <a:latin typeface="Google Sans"/>
                        <a:ea typeface="Google Sans"/>
                        <a:cs typeface="Google Sans"/>
                        <a:sym typeface="Google Sans"/>
                      </a:endParaRPr>
                    </a:p>
                  </a:txBody>
                  <a:tcPr marT="91425" marB="91425" marR="91425" marL="9142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43"/>
          <p:cNvSpPr txBox="1"/>
          <p:nvPr>
            <p:ph idx="1" type="body"/>
          </p:nvPr>
        </p:nvSpPr>
        <p:spPr>
          <a:xfrm>
            <a:off x="180900" y="1372300"/>
            <a:ext cx="482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Repeated reference from 1khr en/us experiments</a:t>
            </a:r>
            <a:endParaRPr b="1" i="1"/>
          </a:p>
          <a:p>
            <a:pPr indent="0" lvl="0" marL="0" rtl="0" algn="l">
              <a:spcBef>
                <a:spcPts val="1600"/>
              </a:spcBef>
              <a:spcAft>
                <a:spcPts val="0"/>
              </a:spcAft>
              <a:buNone/>
            </a:pPr>
            <a:r>
              <a:rPr lang="en"/>
              <a:t>Pre-training should run over the untranscribed speech 2x-5x</a:t>
            </a:r>
            <a:endParaRPr/>
          </a:p>
          <a:p>
            <a:pPr indent="-342900" lvl="0" marL="457200" rtl="0" algn="l">
              <a:spcBef>
                <a:spcPts val="1600"/>
              </a:spcBef>
              <a:spcAft>
                <a:spcPts val="0"/>
              </a:spcAft>
              <a:buSzPts val="1800"/>
              <a:buChar char="●"/>
            </a:pPr>
            <a:r>
              <a:rPr b="1" lang="en"/>
              <a:t>The pre-training loss converges</a:t>
            </a:r>
            <a:endParaRPr b="1"/>
          </a:p>
          <a:p>
            <a:pPr indent="-342900" lvl="0" marL="457200" rtl="0" algn="l">
              <a:spcBef>
                <a:spcPts val="0"/>
              </a:spcBef>
              <a:spcAft>
                <a:spcPts val="0"/>
              </a:spcAft>
              <a:buSzPts val="1800"/>
              <a:buChar char="●"/>
            </a:pPr>
            <a:r>
              <a:rPr b="1" lang="en"/>
              <a:t>The finetuning performance does not</a:t>
            </a:r>
            <a:endParaRPr b="1"/>
          </a:p>
          <a:p>
            <a:pPr indent="0" lvl="0" marL="0" rtl="0" algn="l">
              <a:spcBef>
                <a:spcPts val="1600"/>
              </a:spcBef>
              <a:spcAft>
                <a:spcPts val="1600"/>
              </a:spcAft>
              <a:buNone/>
            </a:pPr>
            <a:r>
              <a:rPr lang="en"/>
              <a:t>Need to balance the relative wins with training time!</a:t>
            </a:r>
            <a:endParaRPr u="sng"/>
          </a:p>
        </p:txBody>
      </p:sp>
      <p:sp>
        <p:nvSpPr>
          <p:cNvPr id="1264" name="Google Shape;1264;p1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65" name="Google Shape;1265;p143"/>
          <p:cNvPicPr preferRelativeResize="0"/>
          <p:nvPr/>
        </p:nvPicPr>
        <p:blipFill>
          <a:blip r:embed="rId3">
            <a:alphaModFix/>
          </a:blip>
          <a:stretch>
            <a:fillRect/>
          </a:stretch>
        </p:blipFill>
        <p:spPr>
          <a:xfrm>
            <a:off x="5005675" y="1372292"/>
            <a:ext cx="3964199" cy="2546698"/>
          </a:xfrm>
          <a:prstGeom prst="rect">
            <a:avLst/>
          </a:prstGeom>
          <a:noFill/>
          <a:ln>
            <a:noFill/>
          </a:ln>
        </p:spPr>
      </p:pic>
      <p:sp>
        <p:nvSpPr>
          <p:cNvPr id="1266" name="Google Shape;1266;p143"/>
          <p:cNvSpPr txBox="1"/>
          <p:nvPr/>
        </p:nvSpPr>
        <p:spPr>
          <a:xfrm>
            <a:off x="6417150" y="1167975"/>
            <a:ext cx="153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oogle Sans"/>
                <a:ea typeface="Google Sans"/>
                <a:cs typeface="Google Sans"/>
                <a:sym typeface="Google Sans"/>
              </a:rPr>
              <a:t>Pre-training loss</a:t>
            </a:r>
            <a:endParaRPr>
              <a:latin typeface="Google Sans"/>
              <a:ea typeface="Google Sans"/>
              <a:cs typeface="Google Sans"/>
              <a:sym typeface="Google Sans"/>
            </a:endParaRPr>
          </a:p>
        </p:txBody>
      </p:sp>
      <p:cxnSp>
        <p:nvCxnSpPr>
          <p:cNvPr id="1267" name="Google Shape;1267;p143"/>
          <p:cNvCxnSpPr/>
          <p:nvPr/>
        </p:nvCxnSpPr>
        <p:spPr>
          <a:xfrm>
            <a:off x="8708575" y="1515500"/>
            <a:ext cx="0" cy="2883600"/>
          </a:xfrm>
          <a:prstGeom prst="straightConnector1">
            <a:avLst/>
          </a:prstGeom>
          <a:noFill/>
          <a:ln cap="flat" cmpd="sng" w="38100">
            <a:solidFill>
              <a:schemeClr val="accent6"/>
            </a:solidFill>
            <a:prstDash val="solid"/>
            <a:round/>
            <a:headEnd len="med" w="med" type="none"/>
            <a:tailEnd len="med" w="med" type="none"/>
          </a:ln>
        </p:spPr>
      </p:cxnSp>
      <p:sp>
        <p:nvSpPr>
          <p:cNvPr id="1268" name="Google Shape;1268;p143"/>
          <p:cNvSpPr txBox="1"/>
          <p:nvPr/>
        </p:nvSpPr>
        <p:spPr>
          <a:xfrm>
            <a:off x="7661225" y="4325500"/>
            <a:ext cx="2144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6.2 </a:t>
            </a:r>
            <a:br>
              <a:rPr lang="en">
                <a:latin typeface="Roboto"/>
                <a:ea typeface="Roboto"/>
                <a:cs typeface="Roboto"/>
                <a:sym typeface="Roboto"/>
              </a:rPr>
            </a:br>
            <a:r>
              <a:rPr lang="en">
                <a:latin typeface="Roboto"/>
                <a:ea typeface="Roboto"/>
                <a:cs typeface="Roboto"/>
                <a:sym typeface="Roboto"/>
              </a:rPr>
              <a:t>VS WER</a:t>
            </a:r>
            <a:endParaRPr>
              <a:latin typeface="Roboto"/>
              <a:ea typeface="Roboto"/>
              <a:cs typeface="Roboto"/>
              <a:sym typeface="Roboto"/>
            </a:endParaRPr>
          </a:p>
        </p:txBody>
      </p:sp>
      <p:cxnSp>
        <p:nvCxnSpPr>
          <p:cNvPr id="1269" name="Google Shape;1269;p143"/>
          <p:cNvCxnSpPr/>
          <p:nvPr/>
        </p:nvCxnSpPr>
        <p:spPr>
          <a:xfrm>
            <a:off x="7113350" y="1515500"/>
            <a:ext cx="0" cy="2878500"/>
          </a:xfrm>
          <a:prstGeom prst="straightConnector1">
            <a:avLst/>
          </a:prstGeom>
          <a:noFill/>
          <a:ln cap="flat" cmpd="sng" w="38100">
            <a:solidFill>
              <a:schemeClr val="accent6"/>
            </a:solidFill>
            <a:prstDash val="solid"/>
            <a:round/>
            <a:headEnd len="med" w="med" type="none"/>
            <a:tailEnd len="med" w="med" type="none"/>
          </a:ln>
        </p:spPr>
      </p:cxnSp>
      <p:sp>
        <p:nvSpPr>
          <p:cNvPr id="1270" name="Google Shape;1270;p143"/>
          <p:cNvSpPr txBox="1"/>
          <p:nvPr/>
        </p:nvSpPr>
        <p:spPr>
          <a:xfrm>
            <a:off x="6046700" y="4325500"/>
            <a:ext cx="2144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6.5 </a:t>
            </a:r>
            <a:br>
              <a:rPr lang="en">
                <a:latin typeface="Roboto"/>
                <a:ea typeface="Roboto"/>
                <a:cs typeface="Roboto"/>
                <a:sym typeface="Roboto"/>
              </a:rPr>
            </a:br>
            <a:r>
              <a:rPr lang="en">
                <a:latin typeface="Roboto"/>
                <a:ea typeface="Roboto"/>
                <a:cs typeface="Roboto"/>
                <a:sym typeface="Roboto"/>
              </a:rPr>
              <a:t>VS WER</a:t>
            </a:r>
            <a:endParaRPr>
              <a:latin typeface="Roboto"/>
              <a:ea typeface="Roboto"/>
              <a:cs typeface="Roboto"/>
              <a:sym typeface="Roboto"/>
            </a:endParaRPr>
          </a:p>
        </p:txBody>
      </p:sp>
      <p:sp>
        <p:nvSpPr>
          <p:cNvPr id="1271" name="Google Shape;1271;p143"/>
          <p:cNvSpPr/>
          <p:nvPr/>
        </p:nvSpPr>
        <p:spPr>
          <a:xfrm>
            <a:off x="4796050" y="1167975"/>
            <a:ext cx="740100" cy="347400"/>
          </a:xfrm>
          <a:prstGeom prst="wedgeRectCallout">
            <a:avLst>
              <a:gd fmla="val 64043" name="adj1"/>
              <a:gd fmla="val 125519" name="adj2"/>
            </a:avLst>
          </a:prstGeom>
          <a:solidFill>
            <a:srgbClr val="4385F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dev</a:t>
            </a:r>
            <a:endParaRPr>
              <a:latin typeface="Google Sans"/>
              <a:ea typeface="Google Sans"/>
              <a:cs typeface="Google Sans"/>
              <a:sym typeface="Google Sans"/>
            </a:endParaRPr>
          </a:p>
        </p:txBody>
      </p:sp>
      <p:sp>
        <p:nvSpPr>
          <p:cNvPr id="1272" name="Google Shape;1272;p143"/>
          <p:cNvSpPr/>
          <p:nvPr/>
        </p:nvSpPr>
        <p:spPr>
          <a:xfrm>
            <a:off x="4714225" y="1872050"/>
            <a:ext cx="740100" cy="347400"/>
          </a:xfrm>
          <a:prstGeom prst="wedgeRectCallout">
            <a:avLst>
              <a:gd fmla="val 64043" name="adj1"/>
              <a:gd fmla="val 125519"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train</a:t>
            </a:r>
            <a:endParaRPr>
              <a:latin typeface="Google Sans"/>
              <a:ea typeface="Google Sans"/>
              <a:cs typeface="Google Sans"/>
              <a:sym typeface="Google Sans"/>
            </a:endParaRPr>
          </a:p>
        </p:txBody>
      </p:sp>
      <p:sp>
        <p:nvSpPr>
          <p:cNvPr id="1273" name="Google Shape;1273;p143"/>
          <p:cNvSpPr txBox="1"/>
          <p:nvPr>
            <p:ph type="title"/>
          </p:nvPr>
        </p:nvSpPr>
        <p:spPr>
          <a:xfrm>
            <a:off x="213350" y="39400"/>
            <a:ext cx="87159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do you know when to stop pretraining?</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44"/>
          <p:cNvSpPr txBox="1"/>
          <p:nvPr>
            <p:ph type="title"/>
          </p:nvPr>
        </p:nvSpPr>
        <p:spPr>
          <a:xfrm>
            <a:off x="213350" y="39400"/>
            <a:ext cx="87159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How do you know when to stop pretraining?</a:t>
            </a:r>
            <a:endParaRPr sz="3000"/>
          </a:p>
        </p:txBody>
      </p:sp>
      <p:sp>
        <p:nvSpPr>
          <p:cNvPr id="1279" name="Google Shape;1279;p144"/>
          <p:cNvSpPr txBox="1"/>
          <p:nvPr>
            <p:ph idx="1" type="body"/>
          </p:nvPr>
        </p:nvSpPr>
        <p:spPr>
          <a:xfrm>
            <a:off x="180900" y="1219900"/>
            <a:ext cx="392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self-supervised loss is a weak predictor of fine-tuned performance.</a:t>
            </a:r>
            <a:endParaRPr/>
          </a:p>
          <a:p>
            <a:pPr indent="0" lvl="0" marL="0" rtl="0" algn="l">
              <a:spcBef>
                <a:spcPts val="1600"/>
              </a:spcBef>
              <a:spcAft>
                <a:spcPts val="0"/>
              </a:spcAft>
              <a:buNone/>
            </a:pPr>
            <a:r>
              <a:rPr lang="en"/>
              <a:t>Solution: look at aux. decoder performance.</a:t>
            </a:r>
            <a:endParaRPr/>
          </a:p>
          <a:p>
            <a:pPr indent="0" lvl="0" marL="0" rtl="0" algn="l">
              <a:spcBef>
                <a:spcPts val="1600"/>
              </a:spcBef>
              <a:spcAft>
                <a:spcPts val="1600"/>
              </a:spcAft>
              <a:buNone/>
            </a:pPr>
            <a:r>
              <a:rPr b="1" lang="en"/>
              <a:t>Pretrain WER is a strong predictor of finetune WER.</a:t>
            </a:r>
            <a:endParaRPr b="1"/>
          </a:p>
        </p:txBody>
      </p:sp>
      <p:sp>
        <p:nvSpPr>
          <p:cNvPr id="1280" name="Google Shape;1280;p1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81" name="Google Shape;1281;p144"/>
          <p:cNvPicPr preferRelativeResize="0"/>
          <p:nvPr/>
        </p:nvPicPr>
        <p:blipFill>
          <a:blip r:embed="rId3">
            <a:alphaModFix/>
          </a:blip>
          <a:stretch>
            <a:fillRect/>
          </a:stretch>
        </p:blipFill>
        <p:spPr>
          <a:xfrm>
            <a:off x="4068375" y="1927150"/>
            <a:ext cx="4915251" cy="3009625"/>
          </a:xfrm>
          <a:prstGeom prst="rect">
            <a:avLst/>
          </a:prstGeom>
          <a:noFill/>
          <a:ln>
            <a:noFill/>
          </a:ln>
        </p:spPr>
      </p:pic>
      <p:sp>
        <p:nvSpPr>
          <p:cNvPr id="1282" name="Google Shape;1282;p144"/>
          <p:cNvSpPr/>
          <p:nvPr/>
        </p:nvSpPr>
        <p:spPr>
          <a:xfrm>
            <a:off x="7054250" y="2618275"/>
            <a:ext cx="548700" cy="2000100"/>
          </a:xfrm>
          <a:prstGeom prst="rect">
            <a:avLst/>
          </a:prstGeom>
          <a:noFill/>
          <a:ln cap="flat" cmpd="sng" w="28575">
            <a:solidFill>
              <a:srgbClr val="EA43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1"/>
          <p:cNvSpPr txBox="1"/>
          <p:nvPr>
            <p:ph type="title"/>
          </p:nvPr>
        </p:nvSpPr>
        <p:spPr>
          <a:xfrm>
            <a:off x="213350" y="39392"/>
            <a:ext cx="69000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Speech Recognition (ASR)</a:t>
            </a:r>
            <a:endParaRPr/>
          </a:p>
        </p:txBody>
      </p:sp>
      <p:sp>
        <p:nvSpPr>
          <p:cNvPr id="611" name="Google Shape;611;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2" name="Google Shape;612;p91"/>
          <p:cNvSpPr/>
          <p:nvPr/>
        </p:nvSpPr>
        <p:spPr>
          <a:xfrm>
            <a:off x="4579610" y="2942875"/>
            <a:ext cx="1905000" cy="783000"/>
          </a:xfrm>
          <a:prstGeom prst="rect">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Decoder</a:t>
            </a:r>
            <a:endParaRPr>
              <a:latin typeface="Google Sans"/>
              <a:ea typeface="Google Sans"/>
              <a:cs typeface="Google Sans"/>
              <a:sym typeface="Google Sans"/>
            </a:endParaRPr>
          </a:p>
          <a:p>
            <a:pPr indent="0" lvl="0" marL="0" rtl="0" algn="ctr">
              <a:spcBef>
                <a:spcPts val="0"/>
              </a:spcBef>
              <a:spcAft>
                <a:spcPts val="0"/>
              </a:spcAft>
              <a:buNone/>
            </a:pPr>
            <a:r>
              <a:rPr lang="en">
                <a:latin typeface="Google Sans"/>
                <a:ea typeface="Google Sans"/>
                <a:cs typeface="Google Sans"/>
                <a:sym typeface="Google Sans"/>
              </a:rPr>
              <a:t>(Attention or </a:t>
            </a:r>
            <a:br>
              <a:rPr lang="en">
                <a:latin typeface="Google Sans"/>
                <a:ea typeface="Google Sans"/>
                <a:cs typeface="Google Sans"/>
                <a:sym typeface="Google Sans"/>
              </a:rPr>
            </a:br>
            <a:r>
              <a:rPr lang="en">
                <a:latin typeface="Google Sans"/>
                <a:ea typeface="Google Sans"/>
                <a:cs typeface="Google Sans"/>
                <a:sym typeface="Google Sans"/>
              </a:rPr>
              <a:t>RNNT or HAT)</a:t>
            </a:r>
            <a:endParaRPr>
              <a:latin typeface="Google Sans"/>
              <a:ea typeface="Google Sans"/>
              <a:cs typeface="Google Sans"/>
              <a:sym typeface="Google Sans"/>
            </a:endParaRPr>
          </a:p>
        </p:txBody>
      </p:sp>
      <p:sp>
        <p:nvSpPr>
          <p:cNvPr id="613" name="Google Shape;613;p91"/>
          <p:cNvSpPr/>
          <p:nvPr/>
        </p:nvSpPr>
        <p:spPr>
          <a:xfrm>
            <a:off x="1160150" y="4358525"/>
            <a:ext cx="2400300" cy="46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filterbank</a:t>
            </a:r>
            <a:r>
              <a:rPr lang="en"/>
              <a:t> inputs</a:t>
            </a:r>
            <a:endParaRPr>
              <a:latin typeface="Google Sans"/>
              <a:ea typeface="Google Sans"/>
              <a:cs typeface="Google Sans"/>
              <a:sym typeface="Google Sans"/>
            </a:endParaRPr>
          </a:p>
        </p:txBody>
      </p:sp>
      <p:sp>
        <p:nvSpPr>
          <p:cNvPr id="614" name="Google Shape;614;p91"/>
          <p:cNvSpPr/>
          <p:nvPr/>
        </p:nvSpPr>
        <p:spPr>
          <a:xfrm>
            <a:off x="4640500" y="1650825"/>
            <a:ext cx="1783200" cy="460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graphemic or word-piece outputs</a:t>
            </a:r>
            <a:endParaRPr>
              <a:latin typeface="Google Sans"/>
              <a:ea typeface="Google Sans"/>
              <a:cs typeface="Google Sans"/>
              <a:sym typeface="Google Sans"/>
            </a:endParaRPr>
          </a:p>
        </p:txBody>
      </p:sp>
      <p:sp>
        <p:nvSpPr>
          <p:cNvPr id="615" name="Google Shape;615;p91"/>
          <p:cNvSpPr/>
          <p:nvPr/>
        </p:nvSpPr>
        <p:spPr>
          <a:xfrm>
            <a:off x="1337300" y="3188975"/>
            <a:ext cx="2046000" cy="834600"/>
          </a:xfrm>
          <a:prstGeom prst="rect">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Encoder</a:t>
            </a:r>
            <a:endParaRPr>
              <a:latin typeface="Google Sans"/>
              <a:ea typeface="Google Sans"/>
              <a:cs typeface="Google Sans"/>
              <a:sym typeface="Google Sans"/>
            </a:endParaRPr>
          </a:p>
        </p:txBody>
      </p:sp>
      <p:cxnSp>
        <p:nvCxnSpPr>
          <p:cNvPr id="616" name="Google Shape;616;p91"/>
          <p:cNvCxnSpPr>
            <a:stCxn id="615" idx="0"/>
            <a:endCxn id="612" idx="1"/>
          </p:cNvCxnSpPr>
          <p:nvPr/>
        </p:nvCxnSpPr>
        <p:spPr>
          <a:xfrm flipH="1" rot="-5400000">
            <a:off x="3397250" y="2152025"/>
            <a:ext cx="145500" cy="2219400"/>
          </a:xfrm>
          <a:prstGeom prst="bentConnector4">
            <a:avLst>
              <a:gd fmla="val -163660" name="adj1"/>
              <a:gd fmla="val 73045" name="adj2"/>
            </a:avLst>
          </a:prstGeom>
          <a:noFill/>
          <a:ln cap="flat" cmpd="sng" w="38100">
            <a:solidFill>
              <a:schemeClr val="dk2"/>
            </a:solidFill>
            <a:prstDash val="solid"/>
            <a:round/>
            <a:headEnd len="med" w="med" type="none"/>
            <a:tailEnd len="med" w="med" type="triangle"/>
          </a:ln>
        </p:spPr>
      </p:cxnSp>
      <p:cxnSp>
        <p:nvCxnSpPr>
          <p:cNvPr id="617" name="Google Shape;617;p91"/>
          <p:cNvCxnSpPr>
            <a:stCxn id="613" idx="0"/>
            <a:endCxn id="615" idx="2"/>
          </p:cNvCxnSpPr>
          <p:nvPr/>
        </p:nvCxnSpPr>
        <p:spPr>
          <a:xfrm rot="10800000">
            <a:off x="2360300" y="4023725"/>
            <a:ext cx="0" cy="334800"/>
          </a:xfrm>
          <a:prstGeom prst="straightConnector1">
            <a:avLst/>
          </a:prstGeom>
          <a:noFill/>
          <a:ln cap="flat" cmpd="sng" w="19050">
            <a:solidFill>
              <a:schemeClr val="dk2"/>
            </a:solidFill>
            <a:prstDash val="solid"/>
            <a:round/>
            <a:headEnd len="med" w="med" type="none"/>
            <a:tailEnd len="med" w="med" type="triangle"/>
          </a:ln>
        </p:spPr>
      </p:cxnSp>
      <p:cxnSp>
        <p:nvCxnSpPr>
          <p:cNvPr id="618" name="Google Shape;618;p91"/>
          <p:cNvCxnSpPr>
            <a:stCxn id="612" idx="0"/>
            <a:endCxn id="614" idx="2"/>
          </p:cNvCxnSpPr>
          <p:nvPr/>
        </p:nvCxnSpPr>
        <p:spPr>
          <a:xfrm rot="10800000">
            <a:off x="5532110" y="2110975"/>
            <a:ext cx="0" cy="831900"/>
          </a:xfrm>
          <a:prstGeom prst="straightConnector1">
            <a:avLst/>
          </a:prstGeom>
          <a:noFill/>
          <a:ln cap="flat" cmpd="sng" w="19050">
            <a:solidFill>
              <a:schemeClr val="dk2"/>
            </a:solidFill>
            <a:prstDash val="solid"/>
            <a:round/>
            <a:headEnd len="med" w="med" type="none"/>
            <a:tailEnd len="med" w="med" type="triangle"/>
          </a:ln>
        </p:spPr>
      </p:cxnSp>
      <p:sp>
        <p:nvSpPr>
          <p:cNvPr id="619" name="Google Shape;619;p91"/>
          <p:cNvSpPr txBox="1"/>
          <p:nvPr/>
        </p:nvSpPr>
        <p:spPr>
          <a:xfrm>
            <a:off x="1557925" y="804672"/>
            <a:ext cx="1522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nsolas"/>
                <a:ea typeface="Consolas"/>
                <a:cs typeface="Consolas"/>
                <a:sym typeface="Consolas"/>
              </a:rPr>
              <a:t>Aligned to</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Speech </a:t>
            </a:r>
            <a:endParaRPr>
              <a:latin typeface="Consolas"/>
              <a:ea typeface="Consolas"/>
              <a:cs typeface="Consolas"/>
              <a:sym typeface="Consolas"/>
            </a:endParaRPr>
          </a:p>
        </p:txBody>
      </p:sp>
      <p:sp>
        <p:nvSpPr>
          <p:cNvPr id="620" name="Google Shape;620;p91"/>
          <p:cNvSpPr txBox="1"/>
          <p:nvPr/>
        </p:nvSpPr>
        <p:spPr>
          <a:xfrm>
            <a:off x="4483000" y="804672"/>
            <a:ext cx="2098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nsolas"/>
                <a:ea typeface="Consolas"/>
                <a:cs typeface="Consolas"/>
                <a:sym typeface="Consolas"/>
              </a:rPr>
              <a:t>Aligned to</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Text</a:t>
            </a:r>
            <a:endParaRPr>
              <a:latin typeface="Consolas"/>
              <a:ea typeface="Consolas"/>
              <a:cs typeface="Consolas"/>
              <a:sym typeface="Consolas"/>
            </a:endParaRPr>
          </a:p>
        </p:txBody>
      </p:sp>
      <p:cxnSp>
        <p:nvCxnSpPr>
          <p:cNvPr id="621" name="Google Shape;621;p91"/>
          <p:cNvCxnSpPr/>
          <p:nvPr/>
        </p:nvCxnSpPr>
        <p:spPr>
          <a:xfrm>
            <a:off x="3882325" y="813000"/>
            <a:ext cx="0" cy="4412100"/>
          </a:xfrm>
          <a:prstGeom prst="straightConnector1">
            <a:avLst/>
          </a:prstGeom>
          <a:noFill/>
          <a:ln cap="flat" cmpd="sng" w="38100">
            <a:solidFill>
              <a:srgbClr val="D9EAD3"/>
            </a:solidFill>
            <a:prstDash val="solid"/>
            <a:round/>
            <a:headEnd len="med" w="med" type="none"/>
            <a:tailEnd len="med" w="med" type="non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45"/>
          <p:cNvSpPr txBox="1"/>
          <p:nvPr>
            <p:ph idx="4294967295" type="body"/>
          </p:nvPr>
        </p:nvSpPr>
        <p:spPr>
          <a:xfrm>
            <a:off x="847475" y="1004325"/>
            <a:ext cx="7709400" cy="34644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SzPts val="2400"/>
              <a:buFont typeface="Google Sans"/>
              <a:buChar char="●"/>
            </a:pPr>
            <a:r>
              <a:rPr lang="en" sz="2400">
                <a:latin typeface="Google Sans"/>
                <a:ea typeface="Google Sans"/>
                <a:cs typeface="Google Sans"/>
                <a:sym typeface="Google Sans"/>
              </a:rPr>
              <a:t>Text dataset &gt;&gt; speech dataset</a:t>
            </a:r>
            <a:endParaRPr sz="2400">
              <a:latin typeface="Google Sans"/>
              <a:ea typeface="Google Sans"/>
              <a:cs typeface="Google Sans"/>
              <a:sym typeface="Google Sans"/>
            </a:endParaRPr>
          </a:p>
          <a:p>
            <a:pPr indent="-381000" lvl="0" marL="457200" rtl="0" algn="l">
              <a:lnSpc>
                <a:spcPct val="150000"/>
              </a:lnSpc>
              <a:spcBef>
                <a:spcPts val="0"/>
              </a:spcBef>
              <a:spcAft>
                <a:spcPts val="0"/>
              </a:spcAft>
              <a:buSzPts val="2400"/>
              <a:buFont typeface="Google Sans"/>
              <a:buChar char="●"/>
            </a:pPr>
            <a:r>
              <a:rPr lang="en" sz="2400">
                <a:latin typeface="Google Sans"/>
                <a:ea typeface="Google Sans"/>
                <a:cs typeface="Google Sans"/>
                <a:sym typeface="Google Sans"/>
              </a:rPr>
              <a:t>Costs of TTS and ASR joint training</a:t>
            </a:r>
            <a:endParaRPr sz="2400">
              <a:latin typeface="Google Sans"/>
              <a:ea typeface="Google Sans"/>
              <a:cs typeface="Google Sans"/>
              <a:sym typeface="Google Sans"/>
            </a:endParaRPr>
          </a:p>
          <a:p>
            <a:pPr indent="-381000" lvl="1" marL="914400" rtl="0" algn="l">
              <a:lnSpc>
                <a:spcPct val="150000"/>
              </a:lnSpc>
              <a:spcBef>
                <a:spcPts val="0"/>
              </a:spcBef>
              <a:spcAft>
                <a:spcPts val="0"/>
              </a:spcAft>
              <a:buSzPts val="2400"/>
              <a:buFont typeface="Google Sans"/>
              <a:buChar char="○"/>
            </a:pPr>
            <a:r>
              <a:rPr lang="en" sz="2400">
                <a:latin typeface="Google Sans"/>
                <a:ea typeface="Google Sans"/>
                <a:cs typeface="Google Sans"/>
                <a:sym typeface="Google Sans"/>
              </a:rPr>
              <a:t>Computation of converting text to speech</a:t>
            </a:r>
            <a:endParaRPr sz="2400">
              <a:latin typeface="Google Sans"/>
              <a:ea typeface="Google Sans"/>
              <a:cs typeface="Google Sans"/>
              <a:sym typeface="Google Sans"/>
            </a:endParaRPr>
          </a:p>
          <a:p>
            <a:pPr indent="-381000" lvl="1" marL="914400" rtl="0" algn="l">
              <a:lnSpc>
                <a:spcPct val="150000"/>
              </a:lnSpc>
              <a:spcBef>
                <a:spcPts val="0"/>
              </a:spcBef>
              <a:spcAft>
                <a:spcPts val="0"/>
              </a:spcAft>
              <a:buSzPts val="2400"/>
              <a:buFont typeface="Google Sans"/>
              <a:buChar char="○"/>
            </a:pPr>
            <a:r>
              <a:rPr lang="en" sz="2400">
                <a:latin typeface="Google Sans"/>
                <a:ea typeface="Google Sans"/>
                <a:cs typeface="Google Sans"/>
                <a:sym typeface="Google Sans"/>
              </a:rPr>
              <a:t>Memory consumption of encoding speech</a:t>
            </a:r>
            <a:endParaRPr sz="2400">
              <a:latin typeface="Google Sans"/>
              <a:ea typeface="Google Sans"/>
              <a:cs typeface="Google Sans"/>
              <a:sym typeface="Google Sans"/>
            </a:endParaRPr>
          </a:p>
          <a:p>
            <a:pPr indent="0" lvl="0" marL="0" rtl="0" algn="l">
              <a:spcBef>
                <a:spcPts val="1200"/>
              </a:spcBef>
              <a:spcAft>
                <a:spcPts val="1200"/>
              </a:spcAft>
              <a:buNone/>
            </a:pPr>
            <a:r>
              <a:t/>
            </a:r>
            <a:endParaRPr/>
          </a:p>
        </p:txBody>
      </p:sp>
      <p:sp>
        <p:nvSpPr>
          <p:cNvPr id="1288" name="Google Shape;1288;p145"/>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
            </a:r>
            <a:r>
              <a:rPr lang="en"/>
              <a:t>ata </a:t>
            </a:r>
            <a:r>
              <a:rPr lang="en"/>
              <a:t>selection</a:t>
            </a:r>
            <a:r>
              <a:rPr lang="en"/>
              <a:t>?</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46"/>
          <p:cNvSpPr txBox="1"/>
          <p:nvPr>
            <p:ph idx="4294967295" type="body"/>
          </p:nvPr>
        </p:nvSpPr>
        <p:spPr>
          <a:xfrm>
            <a:off x="459900" y="916775"/>
            <a:ext cx="8224200" cy="16068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1200"/>
              </a:spcAft>
              <a:buNone/>
            </a:pPr>
            <a:r>
              <a:rPr lang="en" sz="2000">
                <a:solidFill>
                  <a:srgbClr val="666666"/>
                </a:solidFill>
                <a:latin typeface="Google Sans"/>
                <a:ea typeface="Google Sans"/>
                <a:cs typeface="Google Sans"/>
                <a:sym typeface="Google Sans"/>
              </a:rPr>
              <a:t>Use </a:t>
            </a:r>
            <a:r>
              <a:rPr lang="en" sz="2000">
                <a:solidFill>
                  <a:srgbClr val="666666"/>
                </a:solidFill>
                <a:latin typeface="Google Sans"/>
                <a:ea typeface="Google Sans"/>
                <a:cs typeface="Google Sans"/>
                <a:sym typeface="Google Sans"/>
              </a:rPr>
              <a:t>domain</a:t>
            </a:r>
            <a:r>
              <a:rPr lang="en" sz="2000">
                <a:solidFill>
                  <a:srgbClr val="666666"/>
                </a:solidFill>
                <a:latin typeface="Google Sans"/>
                <a:ea typeface="Google Sans"/>
                <a:cs typeface="Google Sans"/>
                <a:sym typeface="Google Sans"/>
              </a:rPr>
              <a:t> language models (LMs) to </a:t>
            </a:r>
            <a:r>
              <a:rPr lang="en" sz="2000">
                <a:solidFill>
                  <a:srgbClr val="3C78D8"/>
                </a:solidFill>
                <a:latin typeface="Google Sans"/>
                <a:ea typeface="Google Sans"/>
                <a:cs typeface="Google Sans"/>
                <a:sym typeface="Google Sans"/>
              </a:rPr>
              <a:t>evaluate</a:t>
            </a:r>
            <a:r>
              <a:rPr lang="en" sz="2000">
                <a:solidFill>
                  <a:srgbClr val="666666"/>
                </a:solidFill>
                <a:latin typeface="Google Sans"/>
                <a:ea typeface="Google Sans"/>
                <a:cs typeface="Google Sans"/>
                <a:sym typeface="Google Sans"/>
              </a:rPr>
              <a:t> the text data</a:t>
            </a:r>
            <a:endParaRPr sz="2000">
              <a:solidFill>
                <a:srgbClr val="666666"/>
              </a:solidFill>
              <a:latin typeface="Google Sans"/>
              <a:ea typeface="Google Sans"/>
              <a:cs typeface="Google Sans"/>
              <a:sym typeface="Google Sans"/>
            </a:endParaRPr>
          </a:p>
        </p:txBody>
      </p:sp>
      <p:sp>
        <p:nvSpPr>
          <p:cNvPr id="1294" name="Google Shape;1294;p146"/>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Selection by LM domain match/mismatch</a:t>
            </a:r>
            <a:endParaRPr/>
          </a:p>
        </p:txBody>
      </p:sp>
      <p:grpSp>
        <p:nvGrpSpPr>
          <p:cNvPr id="1295" name="Google Shape;1295;p146"/>
          <p:cNvGrpSpPr/>
          <p:nvPr/>
        </p:nvGrpSpPr>
        <p:grpSpPr>
          <a:xfrm>
            <a:off x="1362775" y="2170725"/>
            <a:ext cx="6605062" cy="2346780"/>
            <a:chOff x="1362775" y="2170725"/>
            <a:chExt cx="6605062" cy="2346780"/>
          </a:xfrm>
        </p:grpSpPr>
        <p:sp>
          <p:nvSpPr>
            <p:cNvPr id="1296" name="Google Shape;1296;p146"/>
            <p:cNvSpPr/>
            <p:nvPr/>
          </p:nvSpPr>
          <p:spPr>
            <a:xfrm>
              <a:off x="1417475" y="2816775"/>
              <a:ext cx="2348406" cy="1700730"/>
            </a:xfrm>
            <a:prstGeom prst="flowChartMultidocumen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46"/>
            <p:cNvSpPr/>
            <p:nvPr/>
          </p:nvSpPr>
          <p:spPr>
            <a:xfrm>
              <a:off x="3230075" y="2174825"/>
              <a:ext cx="1532900" cy="498550"/>
            </a:xfrm>
            <a:prstGeom prst="flowChartMagneticDrum">
              <a:avLst/>
            </a:prstGeom>
            <a:solidFill>
              <a:srgbClr val="6FA8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Domain LM</a:t>
              </a:r>
              <a:endParaRPr sz="1000"/>
            </a:p>
            <a:p>
              <a:pPr indent="0" lvl="0" marL="0" rtl="0" algn="l">
                <a:spcBef>
                  <a:spcPts val="0"/>
                </a:spcBef>
                <a:spcAft>
                  <a:spcPts val="0"/>
                </a:spcAft>
                <a:buNone/>
              </a:pPr>
              <a:r>
                <a:rPr lang="en" sz="1000"/>
                <a:t>e.g. music</a:t>
              </a:r>
              <a:endParaRPr sz="1000"/>
            </a:p>
          </p:txBody>
        </p:sp>
        <p:sp>
          <p:nvSpPr>
            <p:cNvPr id="1298" name="Google Shape;1298;p146"/>
            <p:cNvSpPr/>
            <p:nvPr/>
          </p:nvSpPr>
          <p:spPr>
            <a:xfrm>
              <a:off x="4899175" y="2170725"/>
              <a:ext cx="1409700" cy="498550"/>
            </a:xfrm>
            <a:prstGeom prst="flowChartMagneticDrum">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Back-</a:t>
              </a:r>
              <a:endParaRPr sz="1000"/>
            </a:p>
            <a:p>
              <a:pPr indent="0" lvl="0" marL="0" rtl="0" algn="l">
                <a:spcBef>
                  <a:spcPts val="0"/>
                </a:spcBef>
                <a:spcAft>
                  <a:spcPts val="0"/>
                </a:spcAft>
                <a:buNone/>
              </a:pPr>
              <a:r>
                <a:rPr lang="en" sz="1000"/>
                <a:t>ground LM</a:t>
              </a:r>
              <a:endParaRPr sz="1000"/>
            </a:p>
          </p:txBody>
        </p:sp>
        <p:sp>
          <p:nvSpPr>
            <p:cNvPr id="1299" name="Google Shape;1299;p146"/>
            <p:cNvSpPr txBox="1"/>
            <p:nvPr/>
          </p:nvSpPr>
          <p:spPr>
            <a:xfrm>
              <a:off x="1362775" y="3052275"/>
              <a:ext cx="22050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Play Taylor Swift’s song.</a:t>
              </a:r>
              <a:endParaRPr u="sng"/>
            </a:p>
          </p:txBody>
        </p:sp>
        <p:sp>
          <p:nvSpPr>
            <p:cNvPr id="1300" name="Google Shape;1300;p146"/>
            <p:cNvSpPr txBox="1"/>
            <p:nvPr/>
          </p:nvSpPr>
          <p:spPr>
            <a:xfrm>
              <a:off x="1463275" y="3433275"/>
              <a:ext cx="1994100" cy="383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t>Call Tom please.</a:t>
              </a:r>
              <a:endParaRPr u="sng"/>
            </a:p>
          </p:txBody>
        </p:sp>
        <p:cxnSp>
          <p:nvCxnSpPr>
            <p:cNvPr id="1301" name="Google Shape;1301;p146"/>
            <p:cNvCxnSpPr/>
            <p:nvPr/>
          </p:nvCxnSpPr>
          <p:spPr>
            <a:xfrm>
              <a:off x="3491900" y="3292650"/>
              <a:ext cx="2348400" cy="0"/>
            </a:xfrm>
            <a:prstGeom prst="straightConnector1">
              <a:avLst/>
            </a:prstGeom>
            <a:noFill/>
            <a:ln cap="flat" cmpd="sng" w="9525">
              <a:solidFill>
                <a:srgbClr val="000000"/>
              </a:solidFill>
              <a:prstDash val="solid"/>
              <a:round/>
              <a:headEnd len="med" w="med" type="none"/>
              <a:tailEnd len="med" w="med" type="triangle"/>
            </a:ln>
          </p:spPr>
        </p:cxnSp>
        <p:cxnSp>
          <p:nvCxnSpPr>
            <p:cNvPr id="1302" name="Google Shape;1302;p146"/>
            <p:cNvCxnSpPr/>
            <p:nvPr/>
          </p:nvCxnSpPr>
          <p:spPr>
            <a:xfrm>
              <a:off x="3491900" y="3673650"/>
              <a:ext cx="2348400" cy="0"/>
            </a:xfrm>
            <a:prstGeom prst="straightConnector1">
              <a:avLst/>
            </a:prstGeom>
            <a:noFill/>
            <a:ln cap="flat" cmpd="sng" w="9525">
              <a:solidFill>
                <a:srgbClr val="000000"/>
              </a:solidFill>
              <a:prstDash val="solid"/>
              <a:round/>
              <a:headEnd len="med" w="med" type="none"/>
              <a:tailEnd len="med" w="med" type="triangle"/>
            </a:ln>
          </p:spPr>
        </p:cxnSp>
        <p:sp>
          <p:nvSpPr>
            <p:cNvPr id="1303" name="Google Shape;1303;p146"/>
            <p:cNvSpPr txBox="1"/>
            <p:nvPr/>
          </p:nvSpPr>
          <p:spPr>
            <a:xfrm>
              <a:off x="4490000" y="2936800"/>
              <a:ext cx="912000" cy="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1C232"/>
                  </a:solidFill>
                </a:rPr>
                <a:t>select</a:t>
              </a:r>
              <a:endParaRPr b="1">
                <a:solidFill>
                  <a:srgbClr val="F1C232"/>
                </a:solidFill>
              </a:endParaRPr>
            </a:p>
          </p:txBody>
        </p:sp>
        <p:sp>
          <p:nvSpPr>
            <p:cNvPr id="1304" name="Google Shape;1304;p146"/>
            <p:cNvSpPr txBox="1"/>
            <p:nvPr/>
          </p:nvSpPr>
          <p:spPr>
            <a:xfrm>
              <a:off x="4490000" y="3317800"/>
              <a:ext cx="912000" cy="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1C232"/>
                  </a:solidFill>
                </a:rPr>
                <a:t>unselect</a:t>
              </a:r>
              <a:endParaRPr b="1">
                <a:solidFill>
                  <a:srgbClr val="F1C232"/>
                </a:solidFill>
              </a:endParaRPr>
            </a:p>
          </p:txBody>
        </p:sp>
        <p:sp>
          <p:nvSpPr>
            <p:cNvPr id="1305" name="Google Shape;1305;p146"/>
            <p:cNvSpPr txBox="1"/>
            <p:nvPr/>
          </p:nvSpPr>
          <p:spPr>
            <a:xfrm>
              <a:off x="1463275" y="3814275"/>
              <a:ext cx="1994100" cy="383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t>…...</a:t>
              </a:r>
              <a:endParaRPr u="sng"/>
            </a:p>
          </p:txBody>
        </p:sp>
        <p:sp>
          <p:nvSpPr>
            <p:cNvPr id="1306" name="Google Shape;1306;p146"/>
            <p:cNvSpPr/>
            <p:nvPr/>
          </p:nvSpPr>
          <p:spPr>
            <a:xfrm>
              <a:off x="5973725" y="3151788"/>
              <a:ext cx="1994112" cy="993222"/>
            </a:xfrm>
            <a:prstGeom prst="flowChartDocumen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TTS4ASR</a:t>
              </a:r>
              <a:endParaRPr sz="1100"/>
            </a:p>
            <a:p>
              <a:pPr indent="0" lvl="0" marL="0" rtl="0" algn="l">
                <a:spcBef>
                  <a:spcPts val="0"/>
                </a:spcBef>
                <a:spcAft>
                  <a:spcPts val="0"/>
                </a:spcAft>
                <a:buNone/>
              </a:pPr>
              <a:r>
                <a:rPr lang="en" sz="1100"/>
                <a:t>training corpus</a:t>
              </a:r>
              <a:endParaRPr/>
            </a:p>
          </p:txBody>
        </p:sp>
        <p:cxnSp>
          <p:nvCxnSpPr>
            <p:cNvPr id="1307" name="Google Shape;1307;p146"/>
            <p:cNvCxnSpPr/>
            <p:nvPr/>
          </p:nvCxnSpPr>
          <p:spPr>
            <a:xfrm>
              <a:off x="3491900" y="4054650"/>
              <a:ext cx="2348400" cy="0"/>
            </a:xfrm>
            <a:prstGeom prst="straightConnector1">
              <a:avLst/>
            </a:prstGeom>
            <a:noFill/>
            <a:ln cap="flat" cmpd="sng" w="9525">
              <a:solidFill>
                <a:srgbClr val="000000"/>
              </a:solidFill>
              <a:prstDash val="solid"/>
              <a:round/>
              <a:headEnd len="med" w="med" type="none"/>
              <a:tailEnd len="med" w="med" type="triangle"/>
            </a:ln>
          </p:spPr>
        </p:cxnSp>
        <p:sp>
          <p:nvSpPr>
            <p:cNvPr id="1308" name="Google Shape;1308;p146"/>
            <p:cNvSpPr txBox="1"/>
            <p:nvPr/>
          </p:nvSpPr>
          <p:spPr>
            <a:xfrm>
              <a:off x="4718600" y="3698800"/>
              <a:ext cx="912000" cy="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1C232"/>
                  </a:solidFill>
                </a:rPr>
                <a:t>?</a:t>
              </a:r>
              <a:endParaRPr b="1">
                <a:solidFill>
                  <a:srgbClr val="F1C232"/>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147"/>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Selection by LM domain match/mismatch</a:t>
            </a:r>
            <a:endParaRPr/>
          </a:p>
        </p:txBody>
      </p:sp>
      <p:sp>
        <p:nvSpPr>
          <p:cNvPr id="1314" name="Google Shape;1314;p147"/>
          <p:cNvSpPr/>
          <p:nvPr/>
        </p:nvSpPr>
        <p:spPr>
          <a:xfrm>
            <a:off x="3339725" y="1560700"/>
            <a:ext cx="1372800" cy="909300"/>
          </a:xfrm>
          <a:prstGeom prst="cloudCallout">
            <a:avLst>
              <a:gd fmla="val -50972" name="adj1"/>
              <a:gd fmla="val 6190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666666"/>
                </a:solidFill>
                <a:latin typeface="Google Sans"/>
                <a:ea typeface="Google Sans"/>
                <a:cs typeface="Google Sans"/>
                <a:sym typeface="Google Sans"/>
              </a:rPr>
              <a:t>Difference between two LMs</a:t>
            </a:r>
            <a:endParaRPr b="1" sz="1000">
              <a:solidFill>
                <a:srgbClr val="FF00FF"/>
              </a:solidFill>
              <a:latin typeface="Google Sans"/>
              <a:ea typeface="Google Sans"/>
              <a:cs typeface="Google Sans"/>
              <a:sym typeface="Google Sans"/>
            </a:endParaRPr>
          </a:p>
        </p:txBody>
      </p:sp>
      <p:sp>
        <p:nvSpPr>
          <p:cNvPr id="1315" name="Google Shape;1315;p147"/>
          <p:cNvSpPr/>
          <p:nvPr/>
        </p:nvSpPr>
        <p:spPr>
          <a:xfrm>
            <a:off x="5757450" y="1715575"/>
            <a:ext cx="1372800" cy="726600"/>
          </a:xfrm>
          <a:prstGeom prst="cloudCallout">
            <a:avLst>
              <a:gd fmla="val -50972" name="adj1"/>
              <a:gd fmla="val 6190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666666"/>
                </a:solidFill>
                <a:latin typeface="Google Sans"/>
                <a:ea typeface="Google Sans"/>
                <a:cs typeface="Google Sans"/>
                <a:sym typeface="Google Sans"/>
              </a:rPr>
              <a:t>Normalized by length</a:t>
            </a:r>
            <a:endParaRPr b="1" sz="1000">
              <a:solidFill>
                <a:srgbClr val="FF00FF"/>
              </a:solidFill>
              <a:latin typeface="Google Sans"/>
              <a:ea typeface="Google Sans"/>
              <a:cs typeface="Google Sans"/>
              <a:sym typeface="Google Sans"/>
            </a:endParaRPr>
          </a:p>
        </p:txBody>
      </p:sp>
      <p:sp>
        <p:nvSpPr>
          <p:cNvPr id="1316" name="Google Shape;1316;p147"/>
          <p:cNvSpPr txBox="1"/>
          <p:nvPr/>
        </p:nvSpPr>
        <p:spPr>
          <a:xfrm>
            <a:off x="1440100" y="2731450"/>
            <a:ext cx="6621000" cy="8772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 sz="2000">
                <a:solidFill>
                  <a:srgbClr val="666666"/>
                </a:solidFill>
                <a:latin typeface="Google Sans"/>
                <a:ea typeface="Google Sans"/>
                <a:cs typeface="Google Sans"/>
                <a:sym typeface="Google Sans"/>
              </a:rPr>
              <a:t>        </a:t>
            </a:r>
            <a:r>
              <a:rPr lang="en" sz="2000">
                <a:solidFill>
                  <a:srgbClr val="666666"/>
                </a:solidFill>
                <a:latin typeface="Google Sans"/>
                <a:ea typeface="Google Sans"/>
                <a:cs typeface="Google Sans"/>
                <a:sym typeface="Google Sans"/>
              </a:rPr>
              <a:t>[</a:t>
            </a:r>
            <a:r>
              <a:rPr lang="en" sz="2000">
                <a:solidFill>
                  <a:srgbClr val="3C78D8"/>
                </a:solidFill>
                <a:latin typeface="Google Sans"/>
                <a:ea typeface="Google Sans"/>
                <a:cs typeface="Google Sans"/>
                <a:sym typeface="Google Sans"/>
              </a:rPr>
              <a:t>logP(W; LM1)</a:t>
            </a:r>
            <a:r>
              <a:rPr lang="en" sz="2000">
                <a:solidFill>
                  <a:srgbClr val="666666"/>
                </a:solidFill>
                <a:latin typeface="Google Sans"/>
                <a:ea typeface="Google Sans"/>
                <a:cs typeface="Google Sans"/>
                <a:sym typeface="Google Sans"/>
              </a:rPr>
              <a:t>   -    logP(W; LM2)]/length(W)</a:t>
            </a:r>
            <a:endParaRPr sz="2000">
              <a:solidFill>
                <a:srgbClr val="666666"/>
              </a:solidFill>
              <a:latin typeface="Google Sans"/>
              <a:ea typeface="Google Sans"/>
              <a:cs typeface="Google Sans"/>
              <a:sym typeface="Google Sans"/>
            </a:endParaRPr>
          </a:p>
          <a:p>
            <a:pPr indent="0" lvl="0" marL="914400" rtl="0" algn="l">
              <a:lnSpc>
                <a:spcPct val="150000"/>
              </a:lnSpc>
              <a:spcBef>
                <a:spcPts val="0"/>
              </a:spcBef>
              <a:spcAft>
                <a:spcPts val="0"/>
              </a:spcAft>
              <a:buNone/>
            </a:pPr>
            <a:r>
              <a:rPr lang="en" sz="1500">
                <a:solidFill>
                  <a:srgbClr val="666666"/>
                </a:solidFill>
                <a:latin typeface="Google Sans"/>
                <a:ea typeface="Google Sans"/>
                <a:cs typeface="Google Sans"/>
                <a:sym typeface="Google Sans"/>
              </a:rPr>
              <a:t>LM1: paired data; LM2: unspoken text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48"/>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Ablation study of linguistic diversity</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graphicFrame>
        <p:nvGraphicFramePr>
          <p:cNvPr id="1322" name="Google Shape;1322;p148"/>
          <p:cNvGraphicFramePr/>
          <p:nvPr/>
        </p:nvGraphicFramePr>
        <p:xfrm>
          <a:off x="932450" y="1217825"/>
          <a:ext cx="3000000" cy="3000000"/>
        </p:xfrm>
        <a:graphic>
          <a:graphicData uri="http://schemas.openxmlformats.org/drawingml/2006/table">
            <a:tbl>
              <a:tblPr>
                <a:noFill/>
                <a:tableStyleId>{350A3E51-2F2E-4C35-8A0A-1DEB3F54CB61}</a:tableStyleId>
              </a:tblPr>
              <a:tblGrid>
                <a:gridCol w="5335525"/>
                <a:gridCol w="1769625"/>
              </a:tblGrid>
              <a:tr h="493275">
                <a:tc>
                  <a:txBody>
                    <a:bodyPr/>
                    <a:lstStyle/>
                    <a:p>
                      <a:pPr indent="0" lvl="0" marL="0" rtl="0" algn="ctr">
                        <a:lnSpc>
                          <a:spcPct val="115000"/>
                        </a:lnSpc>
                        <a:spcBef>
                          <a:spcPts val="0"/>
                        </a:spcBef>
                        <a:spcAft>
                          <a:spcPts val="0"/>
                        </a:spcAft>
                        <a:buNone/>
                      </a:pPr>
                      <a:r>
                        <a:rPr lang="en" sz="2800">
                          <a:latin typeface="Google Sans"/>
                          <a:ea typeface="Google Sans"/>
                          <a:cs typeface="Google Sans"/>
                          <a:sym typeface="Google Sans"/>
                        </a:rPr>
                        <a:t># of Unpaired Text Utt.</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800">
                          <a:latin typeface="Google Sans"/>
                          <a:ea typeface="Google Sans"/>
                          <a:cs typeface="Google Sans"/>
                          <a:sym typeface="Google Sans"/>
                        </a:rPr>
                        <a:t>WER</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3275">
                <a:tc>
                  <a:txBody>
                    <a:bodyPr/>
                    <a:lstStyle/>
                    <a:p>
                      <a:pPr indent="0" lvl="0" marL="0" rtl="0" algn="ctr">
                        <a:lnSpc>
                          <a:spcPct val="115000"/>
                        </a:lnSpc>
                        <a:spcBef>
                          <a:spcPts val="0"/>
                        </a:spcBef>
                        <a:spcAft>
                          <a:spcPts val="0"/>
                        </a:spcAft>
                        <a:buNone/>
                      </a:pPr>
                      <a:r>
                        <a:rPr lang="en" sz="2800">
                          <a:latin typeface="Google Sans"/>
                          <a:ea typeface="Google Sans"/>
                          <a:cs typeface="Google Sans"/>
                          <a:sym typeface="Google Sans"/>
                        </a:rPr>
                        <a:t>0</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800">
                          <a:latin typeface="Google Sans"/>
                          <a:ea typeface="Google Sans"/>
                          <a:cs typeface="Google Sans"/>
                          <a:sym typeface="Google Sans"/>
                        </a:rPr>
                        <a:t>17.1</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493275">
                <a:tc>
                  <a:txBody>
                    <a:bodyPr/>
                    <a:lstStyle/>
                    <a:p>
                      <a:pPr indent="0" lvl="0" marL="0" rtl="0" algn="ctr">
                        <a:lnSpc>
                          <a:spcPct val="115000"/>
                        </a:lnSpc>
                        <a:spcBef>
                          <a:spcPts val="0"/>
                        </a:spcBef>
                        <a:spcAft>
                          <a:spcPts val="0"/>
                        </a:spcAft>
                        <a:buNone/>
                      </a:pPr>
                      <a:r>
                        <a:rPr lang="en" sz="2800">
                          <a:solidFill>
                            <a:schemeClr val="dk1"/>
                          </a:solidFill>
                          <a:latin typeface="Google Sans"/>
                          <a:ea typeface="Google Sans"/>
                          <a:cs typeface="Google Sans"/>
                          <a:sym typeface="Google Sans"/>
                        </a:rPr>
                        <a:t>1M</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800">
                          <a:latin typeface="Google Sans"/>
                          <a:ea typeface="Google Sans"/>
                          <a:cs typeface="Google Sans"/>
                          <a:sym typeface="Google Sans"/>
                        </a:rPr>
                        <a:t>14.7</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3275">
                <a:tc>
                  <a:txBody>
                    <a:bodyPr/>
                    <a:lstStyle/>
                    <a:p>
                      <a:pPr indent="0" lvl="0" marL="0" rtl="0" algn="ctr">
                        <a:lnSpc>
                          <a:spcPct val="115000"/>
                        </a:lnSpc>
                        <a:spcBef>
                          <a:spcPts val="0"/>
                        </a:spcBef>
                        <a:spcAft>
                          <a:spcPts val="0"/>
                        </a:spcAft>
                        <a:buNone/>
                      </a:pPr>
                      <a:r>
                        <a:rPr lang="en" sz="2800">
                          <a:latin typeface="Google Sans"/>
                          <a:ea typeface="Google Sans"/>
                          <a:cs typeface="Google Sans"/>
                          <a:sym typeface="Google Sans"/>
                        </a:rPr>
                        <a:t>5M</a:t>
                      </a:r>
                      <a:endParaRPr sz="2800">
                        <a:solidFill>
                          <a:schemeClr val="dk1"/>
                        </a:solidFill>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800">
                          <a:latin typeface="Google Sans"/>
                          <a:ea typeface="Google Sans"/>
                          <a:cs typeface="Google Sans"/>
                          <a:sym typeface="Google Sans"/>
                        </a:rPr>
                        <a:t>13.7</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3275">
                <a:tc>
                  <a:txBody>
                    <a:bodyPr/>
                    <a:lstStyle/>
                    <a:p>
                      <a:pPr indent="0" lvl="0" marL="0" rtl="0" algn="ctr">
                        <a:lnSpc>
                          <a:spcPct val="115000"/>
                        </a:lnSpc>
                        <a:spcBef>
                          <a:spcPts val="0"/>
                        </a:spcBef>
                        <a:spcAft>
                          <a:spcPts val="0"/>
                        </a:spcAft>
                        <a:buNone/>
                      </a:pPr>
                      <a:r>
                        <a:rPr lang="en" sz="2800">
                          <a:latin typeface="Google Sans"/>
                          <a:ea typeface="Google Sans"/>
                          <a:cs typeface="Google Sans"/>
                          <a:sym typeface="Google Sans"/>
                        </a:rPr>
                        <a:t>30M</a:t>
                      </a:r>
                      <a:endParaRPr sz="2800">
                        <a:solidFill>
                          <a:schemeClr val="dk1"/>
                        </a:solidFill>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2800">
                          <a:latin typeface="Google Sans"/>
                          <a:ea typeface="Google Sans"/>
                          <a:cs typeface="Google Sans"/>
                          <a:sym typeface="Google Sans"/>
                        </a:rPr>
                        <a:t>13.3</a:t>
                      </a:r>
                      <a:endParaRPr sz="2800">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493275">
                <a:tc>
                  <a:txBody>
                    <a:bodyPr/>
                    <a:lstStyle/>
                    <a:p>
                      <a:pPr indent="0" lvl="0" marL="0" rtl="0" algn="ctr">
                        <a:lnSpc>
                          <a:spcPct val="115000"/>
                        </a:lnSpc>
                        <a:spcBef>
                          <a:spcPts val="0"/>
                        </a:spcBef>
                        <a:spcAft>
                          <a:spcPts val="0"/>
                        </a:spcAft>
                        <a:buNone/>
                      </a:pPr>
                      <a:r>
                        <a:rPr lang="en" sz="2800">
                          <a:solidFill>
                            <a:srgbClr val="674EA7"/>
                          </a:solidFill>
                          <a:latin typeface="Google Sans"/>
                          <a:ea typeface="Google Sans"/>
                          <a:cs typeface="Google Sans"/>
                          <a:sym typeface="Google Sans"/>
                        </a:rPr>
                        <a:t>S</a:t>
                      </a:r>
                      <a:r>
                        <a:rPr lang="en" sz="2800">
                          <a:solidFill>
                            <a:srgbClr val="674EA7"/>
                          </a:solidFill>
                          <a:latin typeface="Google Sans"/>
                          <a:ea typeface="Google Sans"/>
                          <a:cs typeface="Google Sans"/>
                          <a:sym typeface="Google Sans"/>
                        </a:rPr>
                        <a:t>elect 30M from 600M</a:t>
                      </a:r>
                      <a:endParaRPr sz="2800">
                        <a:solidFill>
                          <a:srgbClr val="3C78D8"/>
                        </a:solidFill>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2800">
                          <a:solidFill>
                            <a:srgbClr val="674EA7"/>
                          </a:solidFill>
                          <a:latin typeface="Google Sans"/>
                          <a:ea typeface="Google Sans"/>
                          <a:cs typeface="Google Sans"/>
                          <a:sym typeface="Google Sans"/>
                        </a:rPr>
                        <a:t>11.5</a:t>
                      </a:r>
                      <a:endParaRPr b="1" sz="2800">
                        <a:solidFill>
                          <a:srgbClr val="3C78D8"/>
                        </a:solidFill>
                        <a:latin typeface="Google Sans"/>
                        <a:ea typeface="Google Sans"/>
                        <a:cs typeface="Google Sans"/>
                        <a:sym typeface="Google Sans"/>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49"/>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Promising lines of research</a:t>
            </a:r>
            <a:endParaRPr b="1"/>
          </a:p>
        </p:txBody>
      </p:sp>
      <p:sp>
        <p:nvSpPr>
          <p:cNvPr id="1328" name="Google Shape;1328;p149"/>
          <p:cNvSpPr/>
          <p:nvPr/>
        </p:nvSpPr>
        <p:spPr>
          <a:xfrm>
            <a:off x="918525" y="844475"/>
            <a:ext cx="7530600" cy="4023600"/>
          </a:xfrm>
          <a:prstGeom prst="rect">
            <a:avLst/>
          </a:prstGeom>
          <a:noFill/>
          <a:ln>
            <a:noFill/>
          </a:ln>
        </p:spPr>
        <p:txBody>
          <a:bodyPr anchorCtr="0" anchor="t" bIns="19050" lIns="19050" spcFirstLastPara="1" rIns="19050" wrap="square" tIns="19050">
            <a:noAutofit/>
          </a:bodyPr>
          <a:lstStyle/>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Techniques such as HuBERT, W2V-BERT that employ masked language modeling losses, can we guide the masking during pretraining?</a:t>
            </a:r>
            <a:endParaRPr sz="1800">
              <a:latin typeface="Google Sans"/>
              <a:ea typeface="Google Sans"/>
              <a:cs typeface="Google Sans"/>
              <a:sym typeface="Google Sans"/>
            </a:endParaRPr>
          </a:p>
          <a:p>
            <a:pPr indent="-323850" lvl="1" marL="914400" rtl="0" algn="l">
              <a:spcBef>
                <a:spcPts val="0"/>
              </a:spcBef>
              <a:spcAft>
                <a:spcPts val="0"/>
              </a:spcAft>
              <a:buSzPts val="1500"/>
              <a:buFont typeface="Google Sans"/>
              <a:buChar char="○"/>
            </a:pPr>
            <a:r>
              <a:rPr lang="en" sz="1500">
                <a:latin typeface="Google Sans"/>
                <a:ea typeface="Google Sans"/>
                <a:cs typeface="Google Sans"/>
                <a:sym typeface="Google Sans"/>
              </a:rPr>
              <a:t>To  prevent learning from erroneous samples in the vast amount of audio</a:t>
            </a:r>
            <a:endParaRPr sz="1500">
              <a:latin typeface="Google Sans"/>
              <a:ea typeface="Google Sans"/>
              <a:cs typeface="Google Sans"/>
              <a:sym typeface="Google Sans"/>
            </a:endParaRPr>
          </a:p>
          <a:p>
            <a:pPr indent="-323850" lvl="1" marL="914400" rtl="0" algn="l">
              <a:spcBef>
                <a:spcPts val="0"/>
              </a:spcBef>
              <a:spcAft>
                <a:spcPts val="0"/>
              </a:spcAft>
              <a:buSzPts val="1500"/>
              <a:buFont typeface="Google Sans"/>
              <a:buChar char="○"/>
            </a:pPr>
            <a:r>
              <a:rPr lang="en" sz="1500">
                <a:latin typeface="Google Sans"/>
                <a:ea typeface="Google Sans"/>
                <a:cs typeface="Google Sans"/>
                <a:sym typeface="Google Sans"/>
              </a:rPr>
              <a:t>Need to reduce amount of in-domain data for adapting pre-trained models trained on out-of-domain data [26,27]</a:t>
            </a:r>
            <a:endParaRPr sz="1500">
              <a:latin typeface="Google Sans"/>
              <a:ea typeface="Google Sans"/>
              <a:cs typeface="Google Sans"/>
              <a:sym typeface="Google Sans"/>
            </a:endParaRPr>
          </a:p>
          <a:p>
            <a:pPr indent="-323850" lvl="1" marL="914400" rtl="0" algn="l">
              <a:spcBef>
                <a:spcPts val="0"/>
              </a:spcBef>
              <a:spcAft>
                <a:spcPts val="0"/>
              </a:spcAft>
              <a:buSzPts val="1500"/>
              <a:buFont typeface="Google Sans"/>
              <a:buChar char="○"/>
            </a:pPr>
            <a:r>
              <a:rPr lang="en" sz="1500">
                <a:latin typeface="Google Sans"/>
                <a:ea typeface="Google Sans"/>
                <a:cs typeface="Google Sans"/>
                <a:sym typeface="Google Sans"/>
              </a:rPr>
              <a:t>Can we stabilize performance fluctuations that arise from changes in masking ratio?</a:t>
            </a:r>
            <a:endParaRPr sz="1500">
              <a:latin typeface="Google Sans"/>
              <a:ea typeface="Google Sans"/>
              <a:cs typeface="Google Sans"/>
              <a:sym typeface="Google Sans"/>
            </a:endParaRPr>
          </a:p>
          <a:p>
            <a:pPr indent="-323850" lvl="1" marL="914400" rtl="0" algn="l">
              <a:spcBef>
                <a:spcPts val="0"/>
              </a:spcBef>
              <a:spcAft>
                <a:spcPts val="0"/>
              </a:spcAft>
              <a:buSzPts val="1500"/>
              <a:buFont typeface="Google Sans"/>
              <a:buChar char="○"/>
            </a:pPr>
            <a:r>
              <a:rPr lang="en" sz="1500">
                <a:latin typeface="Google Sans"/>
                <a:ea typeface="Google Sans"/>
                <a:cs typeface="Google Sans"/>
                <a:sym typeface="Google Sans"/>
              </a:rPr>
              <a:t>Can we use a teacher to guide the samples to mask?</a:t>
            </a:r>
            <a:endParaRPr sz="1500">
              <a:latin typeface="Google Sans"/>
              <a:ea typeface="Google Sans"/>
              <a:cs typeface="Google Sans"/>
              <a:sym typeface="Google Sans"/>
            </a:endParaRPr>
          </a:p>
          <a:p>
            <a:pPr indent="-342900" lvl="2" marL="1371600" rtl="0" algn="l">
              <a:spcBef>
                <a:spcPts val="0"/>
              </a:spcBef>
              <a:spcAft>
                <a:spcPts val="0"/>
              </a:spcAft>
              <a:buSzPts val="1800"/>
              <a:buFont typeface="Google Sans"/>
              <a:buChar char="■"/>
            </a:pPr>
            <a:r>
              <a:rPr i="1" lang="en" sz="1800">
                <a:solidFill>
                  <a:schemeClr val="accent1"/>
                </a:solidFill>
                <a:latin typeface="Google Sans"/>
                <a:ea typeface="Google Sans"/>
                <a:cs typeface="Google Sans"/>
                <a:sym typeface="Google Sans"/>
              </a:rPr>
              <a:t>Yes</a:t>
            </a:r>
            <a:r>
              <a:rPr lang="en" sz="1800">
                <a:solidFill>
                  <a:schemeClr val="accent1"/>
                </a:solidFill>
                <a:latin typeface="Google Sans"/>
                <a:ea typeface="Google Sans"/>
                <a:cs typeface="Google Sans"/>
                <a:sym typeface="Google Sans"/>
              </a:rPr>
              <a:t>!</a:t>
            </a:r>
            <a:r>
              <a:rPr lang="en" sz="1800">
                <a:latin typeface="Google Sans"/>
                <a:ea typeface="Google Sans"/>
                <a:cs typeface="Google Sans"/>
                <a:sym typeface="Google Sans"/>
              </a:rPr>
              <a:t> Can get an additional 6% relative win when fine tuning with 100 hours of AMI on Librispeech pretrained models!</a:t>
            </a:r>
            <a:endParaRPr sz="1800">
              <a:latin typeface="Google Sans"/>
              <a:ea typeface="Google Sans"/>
              <a:cs typeface="Google Sans"/>
              <a:sym typeface="Google Sans"/>
            </a:endParaRPr>
          </a:p>
          <a:p>
            <a:pPr indent="0" lvl="0" marL="1371600" rtl="0" algn="l">
              <a:spcBef>
                <a:spcPts val="0"/>
              </a:spcBef>
              <a:spcAft>
                <a:spcPts val="0"/>
              </a:spcAft>
              <a:buNone/>
            </a:pPr>
            <a:r>
              <a:t/>
            </a:r>
            <a:endParaRPr sz="1800">
              <a:latin typeface="Google Sans"/>
              <a:ea typeface="Google Sans"/>
              <a:cs typeface="Google Sans"/>
              <a:sym typeface="Google Sans"/>
            </a:endParaRPr>
          </a:p>
          <a:p>
            <a:pPr indent="-342900" lvl="0" marL="457200" rtl="0" algn="l">
              <a:spcBef>
                <a:spcPts val="0"/>
              </a:spcBef>
              <a:spcAft>
                <a:spcPts val="0"/>
              </a:spcAft>
              <a:buSzPts val="1800"/>
              <a:buFont typeface="Google Sans"/>
              <a:buChar char="●"/>
            </a:pPr>
            <a:r>
              <a:rPr lang="en" sz="1800">
                <a:latin typeface="Google Sans"/>
                <a:ea typeface="Google Sans"/>
                <a:cs typeface="Google Sans"/>
                <a:sym typeface="Google Sans"/>
              </a:rPr>
              <a:t>Can we introduce more supervision into the pre-training process?</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Curriculum training  schedule</a:t>
            </a:r>
            <a:endParaRPr sz="1800">
              <a:latin typeface="Google Sans"/>
              <a:ea typeface="Google Sans"/>
              <a:cs typeface="Google Sans"/>
              <a:sym typeface="Google Sans"/>
            </a:endParaRPr>
          </a:p>
          <a:p>
            <a:pPr indent="-342900" lvl="1" marL="914400" rtl="0" algn="l">
              <a:spcBef>
                <a:spcPts val="0"/>
              </a:spcBef>
              <a:spcAft>
                <a:spcPts val="0"/>
              </a:spcAft>
              <a:buSzPts val="1800"/>
              <a:buFont typeface="Google Sans"/>
              <a:buChar char="○"/>
            </a:pPr>
            <a:r>
              <a:rPr lang="en" sz="1800">
                <a:latin typeface="Google Sans"/>
                <a:ea typeface="Google Sans"/>
                <a:cs typeface="Google Sans"/>
                <a:sym typeface="Google Sans"/>
              </a:rPr>
              <a:t>Consistency regularization</a:t>
            </a:r>
            <a:endParaRPr sz="1800">
              <a:latin typeface="Google Sans"/>
              <a:ea typeface="Google Sans"/>
              <a:cs typeface="Google Sans"/>
              <a:sym typeface="Google Sans"/>
            </a:endParaRPr>
          </a:p>
          <a:p>
            <a:pPr indent="0" lvl="0" marL="457200" rtl="0" algn="l">
              <a:spcBef>
                <a:spcPts val="0"/>
              </a:spcBef>
              <a:spcAft>
                <a:spcPts val="0"/>
              </a:spcAft>
              <a:buNone/>
            </a:pPr>
            <a:r>
              <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50"/>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Concluding Remarks</a:t>
            </a:r>
            <a:endParaRPr b="1"/>
          </a:p>
        </p:txBody>
      </p:sp>
      <p:sp>
        <p:nvSpPr>
          <p:cNvPr id="1334" name="Google Shape;1334;p150"/>
          <p:cNvSpPr/>
          <p:nvPr/>
        </p:nvSpPr>
        <p:spPr>
          <a:xfrm>
            <a:off x="318050" y="615875"/>
            <a:ext cx="8826000" cy="4198500"/>
          </a:xfrm>
          <a:prstGeom prst="rect">
            <a:avLst/>
          </a:prstGeom>
          <a:noFill/>
          <a:ln>
            <a:noFill/>
          </a:ln>
        </p:spPr>
        <p:txBody>
          <a:bodyPr anchorCtr="0" anchor="t" bIns="19050" lIns="19050" spcFirstLastPara="1" rIns="19050" wrap="square" tIns="19050">
            <a:noAutofit/>
          </a:bodyPr>
          <a:lstStyle/>
          <a:p>
            <a:pPr indent="0" lvl="0" marL="0" rtl="0" algn="l">
              <a:spcBef>
                <a:spcPts val="1000"/>
              </a:spcBef>
              <a:spcAft>
                <a:spcPts val="0"/>
              </a:spcAft>
              <a:buNone/>
            </a:pPr>
            <a:r>
              <a:rPr i="1" lang="en" sz="2300">
                <a:latin typeface="Google Sans"/>
                <a:ea typeface="Google Sans"/>
                <a:cs typeface="Google Sans"/>
                <a:sym typeface="Google Sans"/>
              </a:rPr>
              <a:t>Various approaches to l</a:t>
            </a:r>
            <a:r>
              <a:rPr i="1" lang="en" sz="2300">
                <a:latin typeface="Google Sans"/>
                <a:ea typeface="Google Sans"/>
                <a:cs typeface="Google Sans"/>
                <a:sym typeface="Google Sans"/>
              </a:rPr>
              <a:t>earn consistent representations and augmentations from text and speech in semi/un-supervised fashion</a:t>
            </a:r>
            <a:endParaRPr i="1" sz="2300">
              <a:latin typeface="Google Sans"/>
              <a:ea typeface="Google Sans"/>
              <a:cs typeface="Google Sans"/>
              <a:sym typeface="Google Sans"/>
            </a:endParaRPr>
          </a:p>
          <a:p>
            <a:pPr indent="0" lvl="0" marL="0" rtl="0" algn="l">
              <a:spcBef>
                <a:spcPts val="1000"/>
              </a:spcBef>
              <a:spcAft>
                <a:spcPts val="0"/>
              </a:spcAft>
              <a:buNone/>
            </a:pPr>
            <a:r>
              <a:t/>
            </a:r>
            <a:endParaRPr i="1" sz="2300">
              <a:latin typeface="Google Sans"/>
              <a:ea typeface="Google Sans"/>
              <a:cs typeface="Google Sans"/>
              <a:sym typeface="Google Sans"/>
            </a:endParaRPr>
          </a:p>
          <a:p>
            <a:pPr indent="0" lvl="0" marL="0" rtl="0" algn="l">
              <a:spcBef>
                <a:spcPts val="1000"/>
              </a:spcBef>
              <a:spcAft>
                <a:spcPts val="0"/>
              </a:spcAft>
              <a:buNone/>
            </a:pPr>
            <a:r>
              <a:rPr i="1" lang="en" sz="2300">
                <a:latin typeface="Google Sans"/>
                <a:ea typeface="Google Sans"/>
                <a:cs typeface="Google Sans"/>
                <a:sym typeface="Google Sans"/>
              </a:rPr>
              <a:t>These representations combine well with supervised training and allow us to better model the latent structure of the data</a:t>
            </a:r>
            <a:endParaRPr i="1" sz="2300">
              <a:latin typeface="Google Sans"/>
              <a:ea typeface="Google Sans"/>
              <a:cs typeface="Google Sans"/>
              <a:sym typeface="Google Sans"/>
            </a:endParaRPr>
          </a:p>
          <a:p>
            <a:pPr indent="0" lvl="0" marL="0" rtl="0" algn="l">
              <a:spcBef>
                <a:spcPts val="1000"/>
              </a:spcBef>
              <a:spcAft>
                <a:spcPts val="0"/>
              </a:spcAft>
              <a:buNone/>
            </a:pPr>
            <a:r>
              <a:t/>
            </a:r>
            <a:endParaRPr i="1" sz="2300">
              <a:latin typeface="Google Sans"/>
              <a:ea typeface="Google Sans"/>
              <a:cs typeface="Google Sans"/>
              <a:sym typeface="Google Sans"/>
            </a:endParaRPr>
          </a:p>
          <a:p>
            <a:pPr indent="0" lvl="0" marL="0" rtl="0" algn="l">
              <a:spcBef>
                <a:spcPts val="1000"/>
              </a:spcBef>
              <a:spcAft>
                <a:spcPts val="0"/>
              </a:spcAft>
              <a:buNone/>
            </a:pPr>
            <a:r>
              <a:rPr i="1" lang="en" sz="2300">
                <a:latin typeface="Google Sans"/>
                <a:ea typeface="Google Sans"/>
                <a:cs typeface="Google Sans"/>
                <a:sym typeface="Google Sans"/>
              </a:rPr>
              <a:t>Our community has a wealth of experience in speech and language processing tasks; great opportunity to unify all of this in a self-supervised framework.</a:t>
            </a:r>
            <a:endParaRPr i="1" sz="2300">
              <a:latin typeface="Google Sans"/>
              <a:ea typeface="Google Sans"/>
              <a:cs typeface="Google Sans"/>
              <a:sym typeface="Google Sans"/>
            </a:endParaRPr>
          </a:p>
          <a:p>
            <a:pPr indent="0" lvl="0" marL="0" rtl="0" algn="l">
              <a:spcBef>
                <a:spcPts val="1000"/>
              </a:spcBef>
              <a:spcAft>
                <a:spcPts val="0"/>
              </a:spcAft>
              <a:buNone/>
            </a:pPr>
            <a:r>
              <a:t/>
            </a:r>
            <a:endParaRPr sz="1800">
              <a:latin typeface="Google Sans"/>
              <a:ea typeface="Google Sans"/>
              <a:cs typeface="Google Sans"/>
              <a:sym typeface="Google Sans"/>
            </a:endParaRPr>
          </a:p>
          <a:p>
            <a:pPr indent="0" lvl="0" marL="0" rtl="0" algn="l">
              <a:spcBef>
                <a:spcPts val="0"/>
              </a:spcBef>
              <a:spcAft>
                <a:spcPts val="0"/>
              </a:spcAft>
              <a:buNone/>
            </a:pPr>
            <a:r>
              <a:t/>
            </a:r>
            <a:endParaRPr sz="1800">
              <a:latin typeface="Google Sans"/>
              <a:ea typeface="Google Sans"/>
              <a:cs typeface="Google Sans"/>
              <a:sym typeface="Google Sans"/>
            </a:endParaRPr>
          </a:p>
          <a:p>
            <a:pPr indent="0" lvl="0" marL="457200" rtl="0" algn="l">
              <a:lnSpc>
                <a:spcPct val="150000"/>
              </a:lnSpc>
              <a:spcBef>
                <a:spcPts val="0"/>
              </a:spcBef>
              <a:spcAft>
                <a:spcPts val="0"/>
              </a:spcAft>
              <a:buNone/>
            </a:pPr>
            <a:r>
              <a:t/>
            </a:r>
            <a:endParaRPr sz="1800">
              <a:solidFill>
                <a:srgbClr val="3C4043"/>
              </a:solidFill>
              <a:latin typeface="Google Sans"/>
              <a:ea typeface="Google Sans"/>
              <a:cs typeface="Google Sans"/>
              <a:sym typeface="Google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51"/>
          <p:cNvSpPr txBox="1"/>
          <p:nvPr>
            <p:ph idx="4294967295" type="body"/>
          </p:nvPr>
        </p:nvSpPr>
        <p:spPr>
          <a:xfrm>
            <a:off x="847475" y="851925"/>
            <a:ext cx="7842000" cy="3809100"/>
          </a:xfrm>
          <a:prstGeom prst="rect">
            <a:avLst/>
          </a:prstGeom>
        </p:spPr>
        <p:txBody>
          <a:bodyPr anchorCtr="0" anchor="t" bIns="91425" lIns="91425" spcFirstLastPara="1" rIns="91425" wrap="square" tIns="91425">
            <a:noAutofit/>
          </a:bodyPr>
          <a:lstStyle/>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Oord, Aaron van den, Yazhe Li, and Oriol Vinyals. "Representation learning with contrastive predictive coding." </a:t>
            </a:r>
            <a:r>
              <a:rPr i="1" lang="en" sz="900">
                <a:solidFill>
                  <a:srgbClr val="222222"/>
                </a:solidFill>
                <a:highlight>
                  <a:srgbClr val="FFFFFF"/>
                </a:highlight>
              </a:rPr>
              <a:t>arXiv preprint arXiv:1807.03748</a:t>
            </a:r>
            <a:r>
              <a:rPr lang="en" sz="900">
                <a:solidFill>
                  <a:srgbClr val="222222"/>
                </a:solidFill>
                <a:highlight>
                  <a:srgbClr val="FFFFFF"/>
                </a:highlight>
              </a:rPr>
              <a:t> (2018).</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Chung, Yu-An, and James Glass. "Generative pre-training for speech with autoregressive predictive coding." </a:t>
            </a:r>
            <a:r>
              <a:rPr i="1" lang="en" sz="900">
                <a:solidFill>
                  <a:srgbClr val="222222"/>
                </a:solidFill>
                <a:highlight>
                  <a:srgbClr val="FFFFFF"/>
                </a:highlight>
              </a:rPr>
              <a:t>ICASSP 2020-2020 IEEE International Conference on Acoustics, Speech and Signal Processing (ICASSP)</a:t>
            </a:r>
            <a:r>
              <a:rPr lang="en" sz="900">
                <a:solidFill>
                  <a:srgbClr val="222222"/>
                </a:solidFill>
                <a:highlight>
                  <a:srgbClr val="FFFFFF"/>
                </a:highlight>
              </a:rPr>
              <a:t>. IEEE, 2020.</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Chen, Ting, et al. "A simple framework for contrastive learning of visual representations." </a:t>
            </a:r>
            <a:r>
              <a:rPr i="1" lang="en" sz="900">
                <a:solidFill>
                  <a:srgbClr val="222222"/>
                </a:solidFill>
                <a:highlight>
                  <a:srgbClr val="FFFFFF"/>
                </a:highlight>
              </a:rPr>
              <a:t>arXiv preprint arXiv:2002.05709</a:t>
            </a:r>
            <a:r>
              <a:rPr lang="en" sz="900">
                <a:solidFill>
                  <a:srgbClr val="222222"/>
                </a:solidFill>
                <a:highlight>
                  <a:srgbClr val="FFFFFF"/>
                </a:highlight>
              </a:rPr>
              <a:t> (2020).</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Pascual, Santiago, et al. "Learning problem-agnostic speech representations from multiple self-supervised tasks." </a:t>
            </a:r>
            <a:r>
              <a:rPr i="1" lang="en" sz="900">
                <a:solidFill>
                  <a:srgbClr val="222222"/>
                </a:solidFill>
                <a:highlight>
                  <a:srgbClr val="FFFFFF"/>
                </a:highlight>
              </a:rPr>
              <a:t>arXiv preprint arXiv:1904.03416</a:t>
            </a:r>
            <a:r>
              <a:rPr lang="en" sz="900">
                <a:solidFill>
                  <a:srgbClr val="222222"/>
                </a:solidFill>
                <a:highlight>
                  <a:srgbClr val="FFFFFF"/>
                </a:highlight>
              </a:rPr>
              <a:t> (2019).</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Chorowski, Jan, et al. "Unsupervised Neural Segmentation and Clustering for Unit Discovery in Sequential Data." </a:t>
            </a:r>
            <a:r>
              <a:rPr i="1" lang="en" sz="900">
                <a:solidFill>
                  <a:srgbClr val="222222"/>
                </a:solidFill>
                <a:highlight>
                  <a:srgbClr val="FFFFFF"/>
                </a:highlight>
              </a:rPr>
              <a:t>NeurIPS 2019 workshop-Perception as generative reasoning-Structure, Causality, Probability</a:t>
            </a:r>
            <a:r>
              <a:rPr lang="en" sz="900">
                <a:solidFill>
                  <a:srgbClr val="222222"/>
                </a:solidFill>
                <a:highlight>
                  <a:srgbClr val="FFFFFF"/>
                </a:highlight>
              </a:rPr>
              <a:t>. 2019.</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Park, Daniel S., et al. "Specaugment: A simple data augmentation method for automatic speech recognition." </a:t>
            </a:r>
            <a:r>
              <a:rPr i="1" lang="en" sz="900">
                <a:solidFill>
                  <a:srgbClr val="222222"/>
                </a:solidFill>
                <a:highlight>
                  <a:srgbClr val="FFFFFF"/>
                </a:highlight>
              </a:rPr>
              <a:t>arXiv preprint arXiv:1904.08779</a:t>
            </a:r>
            <a:r>
              <a:rPr lang="en" sz="900">
                <a:solidFill>
                  <a:srgbClr val="222222"/>
                </a:solidFill>
                <a:highlight>
                  <a:srgbClr val="FFFFFF"/>
                </a:highlight>
              </a:rPr>
              <a:t> (2019).</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Pascual, Santiago, et al. "Learning problem-agnostic speech representations from multiple self-supervised tasks." </a:t>
            </a:r>
            <a:r>
              <a:rPr i="1" lang="en" sz="900">
                <a:solidFill>
                  <a:srgbClr val="222222"/>
                </a:solidFill>
                <a:highlight>
                  <a:srgbClr val="FFFFFF"/>
                </a:highlight>
              </a:rPr>
              <a:t>arXiv preprint arXiv:1904.03416</a:t>
            </a:r>
            <a:r>
              <a:rPr lang="en" sz="900">
                <a:solidFill>
                  <a:srgbClr val="222222"/>
                </a:solidFill>
                <a:highlight>
                  <a:srgbClr val="FFFFFF"/>
                </a:highlight>
              </a:rPr>
              <a:t> (2019).</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900">
                <a:solidFill>
                  <a:srgbClr val="222222"/>
                </a:solidFill>
                <a:highlight>
                  <a:srgbClr val="FFFFFF"/>
                </a:highlight>
              </a:rPr>
              <a:t>Jacob Devlin, Ming-Wei Chang, Kenton Lee, and Kristina Toutanova. 2019. BERT: Pre-training of deep bidirectional transformers for language understanding. In Proceedings of the 2019 Conference of the North American Chapter of the Association for Computational Linguistics: Human Language Technologies, Volume 1 (Long and Short Papers), pages 4171–4186, Minneapolis, Minnesota. Association for Computational Linguistics.</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a:pPr>
            <a:r>
              <a:rPr lang="en" sz="1000">
                <a:solidFill>
                  <a:srgbClr val="222222"/>
                </a:solidFill>
                <a:highlight>
                  <a:srgbClr val="FFFFFF"/>
                </a:highlight>
              </a:rPr>
              <a:t>He, Kaiming, et al. "Momentum contrast for unsupervised visual representation learning." </a:t>
            </a:r>
            <a:r>
              <a:rPr i="1" lang="en" sz="1000">
                <a:solidFill>
                  <a:srgbClr val="222222"/>
                </a:solidFill>
                <a:highlight>
                  <a:srgbClr val="FFFFFF"/>
                </a:highlight>
              </a:rPr>
              <a:t>Proceedings of the IEEE/CVF Conference on Computer Vision and Pattern Recognition</a:t>
            </a:r>
            <a:r>
              <a:rPr lang="en" sz="1000">
                <a:solidFill>
                  <a:srgbClr val="222222"/>
                </a:solidFill>
                <a:highlight>
                  <a:srgbClr val="FFFFFF"/>
                </a:highlight>
              </a:rPr>
              <a:t>. 2020.</a:t>
            </a:r>
            <a:endParaRPr sz="1000">
              <a:solidFill>
                <a:srgbClr val="222222"/>
              </a:solidFill>
              <a:highlight>
                <a:srgbClr val="FFFFFF"/>
              </a:highlight>
            </a:endParaRPr>
          </a:p>
          <a:p>
            <a:pPr indent="-292100" lvl="0" marL="457200" rtl="0" algn="l">
              <a:lnSpc>
                <a:spcPct val="124000"/>
              </a:lnSpc>
              <a:spcBef>
                <a:spcPts val="0"/>
              </a:spcBef>
              <a:spcAft>
                <a:spcPts val="0"/>
              </a:spcAft>
              <a:buClr>
                <a:srgbClr val="222222"/>
              </a:buClr>
              <a:buSzPts val="1000"/>
              <a:buAutoNum type="arabicPeriod"/>
            </a:pPr>
            <a:r>
              <a:rPr lang="en" sz="1000">
                <a:solidFill>
                  <a:srgbClr val="222222"/>
                </a:solidFill>
                <a:highlight>
                  <a:srgbClr val="FFFFFF"/>
                </a:highlight>
              </a:rPr>
              <a:t>Baevski, Alexei, et al. "wav2vec 2.0: A framework for self-supervised learning of speech representations." </a:t>
            </a:r>
            <a:r>
              <a:rPr i="1" lang="en" sz="1000">
                <a:solidFill>
                  <a:srgbClr val="222222"/>
                </a:solidFill>
                <a:highlight>
                  <a:srgbClr val="FFFFFF"/>
                </a:highlight>
              </a:rPr>
              <a:t>Advances in Neural Information Processing Systems</a:t>
            </a:r>
            <a:r>
              <a:rPr lang="en" sz="1000">
                <a:solidFill>
                  <a:srgbClr val="222222"/>
                </a:solidFill>
                <a:highlight>
                  <a:srgbClr val="FFFFFF"/>
                </a:highlight>
              </a:rPr>
              <a:t> 33 (2020).</a:t>
            </a:r>
            <a:endParaRPr sz="1000">
              <a:solidFill>
                <a:srgbClr val="222222"/>
              </a:solidFill>
              <a:highlight>
                <a:srgbClr val="FFFFFF"/>
              </a:highlight>
            </a:endParaRPr>
          </a:p>
          <a:p>
            <a:pPr indent="0" lvl="0" marL="457200" rtl="0" algn="ctr">
              <a:spcBef>
                <a:spcPts val="0"/>
              </a:spcBef>
              <a:spcAft>
                <a:spcPts val="0"/>
              </a:spcAft>
              <a:buNone/>
            </a:pPr>
            <a:r>
              <a:t/>
            </a:r>
            <a:endParaRPr sz="1000">
              <a:solidFill>
                <a:srgbClr val="222222"/>
              </a:solidFill>
              <a:highlight>
                <a:srgbClr val="FFFFFF"/>
              </a:highlight>
            </a:endParaRPr>
          </a:p>
        </p:txBody>
      </p:sp>
      <p:sp>
        <p:nvSpPr>
          <p:cNvPr id="1340" name="Google Shape;1340;p151"/>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cxnSp>
        <p:nvCxnSpPr>
          <p:cNvPr id="1341" name="Google Shape;1341;p151"/>
          <p:cNvCxnSpPr/>
          <p:nvPr/>
        </p:nvCxnSpPr>
        <p:spPr>
          <a:xfrm>
            <a:off x="317125" y="4660975"/>
            <a:ext cx="3642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52"/>
          <p:cNvSpPr txBox="1"/>
          <p:nvPr>
            <p:ph idx="4294967295" type="body"/>
          </p:nvPr>
        </p:nvSpPr>
        <p:spPr>
          <a:xfrm>
            <a:off x="847475" y="851925"/>
            <a:ext cx="7842000" cy="3809100"/>
          </a:xfrm>
          <a:prstGeom prst="rect">
            <a:avLst/>
          </a:prstGeom>
        </p:spPr>
        <p:txBody>
          <a:bodyPr anchorCtr="0" anchor="t" bIns="91425" lIns="91425" spcFirstLastPara="1" rIns="91425" wrap="square" tIns="91425">
            <a:noAutofit/>
          </a:bodyPr>
          <a:lstStyle/>
          <a:p>
            <a:pPr indent="-285750" lvl="0" marL="457200" rtl="0" algn="l">
              <a:lnSpc>
                <a:spcPct val="124000"/>
              </a:lnSpc>
              <a:spcBef>
                <a:spcPts val="0"/>
              </a:spcBef>
              <a:spcAft>
                <a:spcPts val="0"/>
              </a:spcAft>
              <a:buClr>
                <a:srgbClr val="222222"/>
              </a:buClr>
              <a:buSzPts val="900"/>
              <a:buAutoNum type="arabicPeriod" startAt="11"/>
            </a:pPr>
            <a:r>
              <a:rPr lang="en" sz="900">
                <a:solidFill>
                  <a:srgbClr val="222222"/>
                </a:solidFill>
                <a:highlight>
                  <a:srgbClr val="FFFFFF"/>
                </a:highlight>
              </a:rPr>
              <a:t>M. Ravanelli and Y. Bengio, “Learning Speaker Representations with Mutual Information”, Interspeech 2019.</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startAt="11"/>
            </a:pPr>
            <a:r>
              <a:rPr lang="en" sz="900">
                <a:solidFill>
                  <a:srgbClr val="222222"/>
                </a:solidFill>
                <a:highlight>
                  <a:srgbClr val="FFFFFF"/>
                </a:highlight>
              </a:rPr>
              <a:t>M. Ravanelli, et al. “Multi-Task Self Supervised Learning for Robust Speech Recognition”,  ICASSP 2020.</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startAt="11"/>
            </a:pPr>
            <a:r>
              <a:rPr lang="en" sz="900">
                <a:solidFill>
                  <a:srgbClr val="222222"/>
                </a:solidFill>
                <a:highlight>
                  <a:srgbClr val="FFFFFF"/>
                </a:highlight>
              </a:rPr>
              <a:t>L</a:t>
            </a:r>
            <a:r>
              <a:rPr lang="en" sz="900">
                <a:solidFill>
                  <a:srgbClr val="222222"/>
                </a:solidFill>
                <a:highlight>
                  <a:srgbClr val="FFFFFF"/>
                </a:highlight>
              </a:rPr>
              <a:t>uyu Wang, Aaron van den Oord, “</a:t>
            </a:r>
            <a:r>
              <a:rPr lang="en" sz="900">
                <a:solidFill>
                  <a:srgbClr val="222222"/>
                </a:solidFill>
                <a:highlight>
                  <a:srgbClr val="FFFFFF"/>
                </a:highlight>
              </a:rPr>
              <a:t>A simple framework for contrastive learning of visual representations." </a:t>
            </a:r>
            <a:r>
              <a:rPr i="1" lang="en" sz="900">
                <a:solidFill>
                  <a:srgbClr val="222222"/>
                </a:solidFill>
                <a:highlight>
                  <a:srgbClr val="FFFFFF"/>
                </a:highlight>
              </a:rPr>
              <a:t>arXiv preprint arXiv:2002.05709</a:t>
            </a:r>
            <a:r>
              <a:rPr lang="en" sz="900">
                <a:solidFill>
                  <a:srgbClr val="222222"/>
                </a:solidFill>
                <a:highlight>
                  <a:srgbClr val="FFFFFF"/>
                </a:highlight>
              </a:rPr>
              <a:t> (2020).</a:t>
            </a:r>
            <a:endParaRPr sz="900">
              <a:solidFill>
                <a:srgbClr val="222222"/>
              </a:solidFill>
              <a:highlight>
                <a:srgbClr val="FFFFFF"/>
              </a:highlight>
            </a:endParaRPr>
          </a:p>
          <a:p>
            <a:pPr indent="-285750" lvl="0" marL="457200" rtl="0" algn="l">
              <a:lnSpc>
                <a:spcPct val="124000"/>
              </a:lnSpc>
              <a:spcBef>
                <a:spcPts val="0"/>
              </a:spcBef>
              <a:spcAft>
                <a:spcPts val="0"/>
              </a:spcAft>
              <a:buClr>
                <a:srgbClr val="222222"/>
              </a:buClr>
              <a:buSzPts val="900"/>
              <a:buAutoNum type="arabicPeriod" startAt="11"/>
            </a:pPr>
            <a:r>
              <a:rPr lang="en" sz="900">
                <a:solidFill>
                  <a:srgbClr val="222222"/>
                </a:solidFill>
                <a:highlight>
                  <a:srgbClr val="FFFFFF"/>
                </a:highlight>
              </a:rPr>
              <a:t>Pascual, Santiago, et al. "</a:t>
            </a:r>
            <a:r>
              <a:rPr lang="en" sz="900">
                <a:solidFill>
                  <a:srgbClr val="222222"/>
                </a:solidFill>
                <a:highlight>
                  <a:srgbClr val="FFFFFF"/>
                </a:highlight>
              </a:rPr>
              <a:t>Multi-Format Contrastive Learning of Audio Representations</a:t>
            </a:r>
            <a:r>
              <a:rPr lang="en" sz="900">
                <a:solidFill>
                  <a:srgbClr val="222222"/>
                </a:solidFill>
                <a:highlight>
                  <a:srgbClr val="FFFFFF"/>
                </a:highlight>
              </a:rPr>
              <a:t>." </a:t>
            </a:r>
            <a:r>
              <a:rPr i="1" lang="en" sz="900">
                <a:solidFill>
                  <a:srgbClr val="222222"/>
                </a:solidFill>
                <a:highlight>
                  <a:srgbClr val="FFFFFF"/>
                </a:highlight>
              </a:rPr>
              <a:t>arXiv preprint arXiv:1904.03416</a:t>
            </a:r>
            <a:r>
              <a:rPr lang="en" sz="900">
                <a:solidFill>
                  <a:srgbClr val="222222"/>
                </a:solidFill>
                <a:highlight>
                  <a:srgbClr val="FFFFFF"/>
                </a:highlight>
              </a:rPr>
              <a:t> (2019). SAS workshop, NeurIPS, 2020.</a:t>
            </a:r>
            <a:endParaRPr sz="900">
              <a:solidFill>
                <a:srgbClr val="222222"/>
              </a:solidFill>
              <a:highlight>
                <a:srgbClr val="FFFFFF"/>
              </a:highlight>
            </a:endParaRPr>
          </a:p>
          <a:p>
            <a:pPr indent="-285750" lvl="0" marL="457200" rtl="0" algn="l">
              <a:lnSpc>
                <a:spcPct val="100000"/>
              </a:lnSpc>
              <a:spcBef>
                <a:spcPts val="0"/>
              </a:spcBef>
              <a:spcAft>
                <a:spcPts val="0"/>
              </a:spcAft>
              <a:buClr>
                <a:schemeClr val="dk1"/>
              </a:buClr>
              <a:buSzPts val="900"/>
              <a:buAutoNum type="arabicPeriod" startAt="11"/>
            </a:pPr>
            <a:r>
              <a:rPr lang="en" sz="900">
                <a:solidFill>
                  <a:schemeClr val="dk1"/>
                </a:solidFill>
              </a:rPr>
              <a:t>Sumit Chopra, Raia Hadsell, and Yann LeCun. Learning a similarity metric discriminatively, with application to face verification. In Computer Vision and Pattern Recognition, 2005. CVPR 2005. IEEE Computer Society Conference on, volume 1, pages 539–546. IEEE, 2005.</a:t>
            </a:r>
            <a:endParaRPr sz="900">
              <a:solidFill>
                <a:schemeClr val="dk1"/>
              </a:solidFill>
            </a:endParaRPr>
          </a:p>
          <a:p>
            <a:pPr indent="-285750" lvl="0" marL="457200" rtl="0" algn="l">
              <a:lnSpc>
                <a:spcPct val="100000"/>
              </a:lnSpc>
              <a:spcBef>
                <a:spcPts val="0"/>
              </a:spcBef>
              <a:spcAft>
                <a:spcPts val="0"/>
              </a:spcAft>
              <a:buClr>
                <a:srgbClr val="222222"/>
              </a:buClr>
              <a:buSzPts val="900"/>
              <a:buAutoNum type="arabicPeriod" startAt="11"/>
            </a:pPr>
            <a:r>
              <a:rPr lang="en" sz="900">
                <a:solidFill>
                  <a:schemeClr val="dk1"/>
                </a:solidFill>
              </a:rPr>
              <a:t>Pierre Sermanet, Corey Lynch, Jasmine Hsu, and Sergey Levine. Time-contrastive networks: Self-supervised learning from multi-view observation. arXiv preprint arXiv:1704.06888, 2017.</a:t>
            </a:r>
            <a:endParaRPr sz="900">
              <a:solidFill>
                <a:schemeClr val="dk1"/>
              </a:solidFill>
            </a:endParaRPr>
          </a:p>
          <a:p>
            <a:pPr indent="-285750" lvl="0" marL="457200" rtl="0" algn="l">
              <a:lnSpc>
                <a:spcPct val="100000"/>
              </a:lnSpc>
              <a:spcBef>
                <a:spcPts val="0"/>
              </a:spcBef>
              <a:spcAft>
                <a:spcPts val="0"/>
              </a:spcAft>
              <a:buClr>
                <a:schemeClr val="dk1"/>
              </a:buClr>
              <a:buSzPts val="900"/>
              <a:buAutoNum type="arabicPeriod" startAt="11"/>
            </a:pPr>
            <a:r>
              <a:rPr lang="en" sz="900">
                <a:solidFill>
                  <a:schemeClr val="dk1"/>
                </a:solidFill>
              </a:rPr>
              <a:t>Dong Yu, “ Weak Supervision”, </a:t>
            </a:r>
            <a:r>
              <a:rPr lang="en" sz="900">
                <a:solidFill>
                  <a:srgbClr val="222222"/>
                </a:solidFill>
                <a:highlight>
                  <a:schemeClr val="lt1"/>
                </a:highlight>
              </a:rPr>
              <a:t>SAS workshop, NeurIPS, 2020.</a:t>
            </a:r>
            <a:endParaRPr sz="900">
              <a:solidFill>
                <a:srgbClr val="222222"/>
              </a:solidFill>
              <a:highlight>
                <a:schemeClr val="lt1"/>
              </a:highlight>
            </a:endParaRPr>
          </a:p>
          <a:p>
            <a:pPr indent="-285750" lvl="0" marL="457200" rtl="0" algn="l">
              <a:lnSpc>
                <a:spcPct val="100000"/>
              </a:lnSpc>
              <a:spcBef>
                <a:spcPts val="0"/>
              </a:spcBef>
              <a:spcAft>
                <a:spcPts val="0"/>
              </a:spcAft>
              <a:buClr>
                <a:schemeClr val="dk1"/>
              </a:buClr>
              <a:buSzPts val="900"/>
              <a:buAutoNum type="arabicPeriod" startAt="11"/>
            </a:pPr>
            <a:r>
              <a:rPr lang="en" sz="1000">
                <a:solidFill>
                  <a:srgbClr val="222222"/>
                </a:solidFill>
                <a:highlight>
                  <a:srgbClr val="FFFFFF"/>
                </a:highlight>
              </a:rPr>
              <a:t>Finn, Chelsea, Pieter Abbeel, and Sergey Levine. "Model-agnostic meta-learning for fast adaptation of deep networks." </a:t>
            </a:r>
            <a:r>
              <a:rPr i="1" lang="en" sz="1000">
                <a:solidFill>
                  <a:srgbClr val="222222"/>
                </a:solidFill>
                <a:highlight>
                  <a:srgbClr val="FFFFFF"/>
                </a:highlight>
              </a:rPr>
              <a:t>arXiv preprint arXiv:1703.03400</a:t>
            </a:r>
            <a:r>
              <a:rPr lang="en" sz="1000">
                <a:solidFill>
                  <a:srgbClr val="222222"/>
                </a:solidFill>
                <a:highlight>
                  <a:srgbClr val="FFFFFF"/>
                </a:highlight>
              </a:rPr>
              <a:t> (2017).</a:t>
            </a:r>
            <a:endParaRPr sz="1000">
              <a:solidFill>
                <a:srgbClr val="222222"/>
              </a:solidFill>
              <a:highlight>
                <a:srgbClr val="FFFFFF"/>
              </a:highlight>
            </a:endParaRPr>
          </a:p>
          <a:p>
            <a:pPr indent="-292100" lvl="0" marL="457200" rtl="0" algn="l">
              <a:lnSpc>
                <a:spcPct val="100000"/>
              </a:lnSpc>
              <a:spcBef>
                <a:spcPts val="0"/>
              </a:spcBef>
              <a:spcAft>
                <a:spcPts val="0"/>
              </a:spcAft>
              <a:buClr>
                <a:srgbClr val="222222"/>
              </a:buClr>
              <a:buSzPts val="1000"/>
              <a:buAutoNum type="arabicPeriod" startAt="11"/>
            </a:pPr>
            <a:r>
              <a:rPr lang="en" sz="1000">
                <a:solidFill>
                  <a:srgbClr val="222222"/>
                </a:solidFill>
                <a:highlight>
                  <a:srgbClr val="FFFFFF"/>
                </a:highlight>
              </a:rPr>
              <a:t>Ravanelli, Mirco, and Yoshua Bengio. "Speaker recognition from raw waveform with sincnet." </a:t>
            </a:r>
            <a:r>
              <a:rPr i="1" lang="en" sz="1000">
                <a:solidFill>
                  <a:srgbClr val="222222"/>
                </a:solidFill>
                <a:highlight>
                  <a:srgbClr val="FFFFFF"/>
                </a:highlight>
              </a:rPr>
              <a:t>2018 IEEE Spoken Language Technology Workshop (SLT)</a:t>
            </a:r>
            <a:r>
              <a:rPr lang="en" sz="1000">
                <a:solidFill>
                  <a:srgbClr val="222222"/>
                </a:solidFill>
                <a:highlight>
                  <a:srgbClr val="FFFFFF"/>
                </a:highlight>
              </a:rPr>
              <a:t>. IEEE, 2018.</a:t>
            </a:r>
            <a:endParaRPr sz="1000">
              <a:solidFill>
                <a:srgbClr val="222222"/>
              </a:solidFill>
              <a:highlight>
                <a:srgbClr val="FFFFFF"/>
              </a:highlight>
            </a:endParaRPr>
          </a:p>
          <a:p>
            <a:pPr indent="-285750" lvl="0" marL="457200" rtl="0" algn="l">
              <a:lnSpc>
                <a:spcPct val="100000"/>
              </a:lnSpc>
              <a:spcBef>
                <a:spcPts val="0"/>
              </a:spcBef>
              <a:spcAft>
                <a:spcPts val="0"/>
              </a:spcAft>
              <a:buClr>
                <a:srgbClr val="222222"/>
              </a:buClr>
              <a:buSzPts val="900"/>
              <a:buAutoNum type="arabicPeriod" startAt="11"/>
            </a:pPr>
            <a:r>
              <a:rPr lang="en" sz="900">
                <a:solidFill>
                  <a:srgbClr val="222222"/>
                </a:solidFill>
                <a:highlight>
                  <a:srgbClr val="FFFFFF"/>
                </a:highlight>
              </a:rPr>
              <a:t>Trapit Bansal, Rishikesh Jha, Tsendsuren Munkhdalai, Andrew McCallum, “Self-Supervised Meta-Learning for Few-Shot Natural Language Classification </a:t>
            </a:r>
            <a:r>
              <a:rPr lang="en" sz="900">
                <a:solidFill>
                  <a:schemeClr val="dk1"/>
                </a:solidFill>
                <a:highlight>
                  <a:srgbClr val="FFFFFF"/>
                </a:highlight>
              </a:rPr>
              <a:t>Tasks”,</a:t>
            </a:r>
            <a:r>
              <a:rPr lang="en" sz="900">
                <a:solidFill>
                  <a:srgbClr val="000000"/>
                </a:solidFill>
                <a:highlight>
                  <a:srgbClr val="FFFFFF"/>
                </a:highlight>
              </a:rPr>
              <a:t> a</a:t>
            </a:r>
            <a:r>
              <a:rPr lang="en" sz="900" u="sng">
                <a:solidFill>
                  <a:srgbClr val="000000"/>
                </a:solidFill>
                <a:highlight>
                  <a:srgbClr val="FFFFFF"/>
                </a:highlight>
                <a:hlinkClick r:id="rId3">
                  <a:extLst>
                    <a:ext uri="{A12FA001-AC4F-418D-AE19-62706E023703}">
                      <ahyp:hlinkClr val="tx"/>
                    </a:ext>
                  </a:extLst>
                </a:hlinkClick>
              </a:rPr>
              <a:t>r</a:t>
            </a:r>
            <a:r>
              <a:rPr lang="en" sz="900">
                <a:solidFill>
                  <a:srgbClr val="000000"/>
                </a:solidFill>
                <a:highlight>
                  <a:srgbClr val="FFFFFF"/>
                </a:highlight>
              </a:rPr>
              <a:t>Xiv:2009.08445</a:t>
            </a:r>
            <a:r>
              <a:rPr lang="en" sz="900" u="sng">
                <a:solidFill>
                  <a:srgbClr val="000000"/>
                </a:solidFill>
                <a:highlight>
                  <a:srgbClr val="FFFFFF"/>
                </a:highlight>
                <a:hlinkClick r:id="rId4">
                  <a:extLst>
                    <a:ext uri="{A12FA001-AC4F-418D-AE19-62706E023703}">
                      <ahyp:hlinkClr val="tx"/>
                    </a:ext>
                  </a:extLst>
                </a:hlinkClick>
              </a:rPr>
              <a:t>v2</a:t>
            </a:r>
            <a:r>
              <a:rPr lang="en" sz="900">
                <a:solidFill>
                  <a:srgbClr val="000000"/>
                </a:solidFill>
                <a:highlight>
                  <a:srgbClr val="FFFFFF"/>
                </a:highlight>
              </a:rPr>
              <a:t> </a:t>
            </a:r>
            <a:r>
              <a:rPr lang="en" sz="900">
                <a:solidFill>
                  <a:srgbClr val="222222"/>
                </a:solidFill>
                <a:highlight>
                  <a:srgbClr val="FFFFFF"/>
                </a:highlight>
              </a:rPr>
              <a:t>(2020).</a:t>
            </a:r>
            <a:endParaRPr sz="900">
              <a:solidFill>
                <a:srgbClr val="222222"/>
              </a:solidFill>
              <a:highlight>
                <a:srgbClr val="FFFFFF"/>
              </a:highlight>
            </a:endParaRPr>
          </a:p>
          <a:p>
            <a:pPr indent="-285750" lvl="0" marL="457200" rtl="0" algn="l">
              <a:lnSpc>
                <a:spcPct val="100000"/>
              </a:lnSpc>
              <a:spcBef>
                <a:spcPts val="0"/>
              </a:spcBef>
              <a:spcAft>
                <a:spcPts val="0"/>
              </a:spcAft>
              <a:buClr>
                <a:schemeClr val="dk1"/>
              </a:buClr>
              <a:buSzPts val="900"/>
              <a:buAutoNum type="arabicPeriod" startAt="11"/>
            </a:pPr>
            <a:r>
              <a:rPr lang="en" sz="900">
                <a:solidFill>
                  <a:schemeClr val="dk1"/>
                </a:solidFill>
                <a:highlight>
                  <a:srgbClr val="FFFFFF"/>
                </a:highlight>
              </a:rPr>
              <a:t>Wei-Ning Hsu, Benjamin Bolte, Yao-Hung Hubert Tsai, Kushal Lakhotia, Ruslan Salakhutdinov, and Abdelrahman Mohamed, “HuBERT: Self-supervised speech representation learning by masked prediction of hidden units,” arXiv preprint arXiv:2106.07447, 2021</a:t>
            </a:r>
            <a:endParaRPr sz="900">
              <a:solidFill>
                <a:schemeClr val="dk1"/>
              </a:solidFill>
              <a:highlight>
                <a:srgbClr val="FFFFFF"/>
              </a:highlight>
            </a:endParaRPr>
          </a:p>
          <a:p>
            <a:pPr indent="-285750" lvl="0" marL="457200" rtl="0" algn="l">
              <a:lnSpc>
                <a:spcPct val="100000"/>
              </a:lnSpc>
              <a:spcBef>
                <a:spcPts val="0"/>
              </a:spcBef>
              <a:spcAft>
                <a:spcPts val="0"/>
              </a:spcAft>
              <a:buClr>
                <a:schemeClr val="dk1"/>
              </a:buClr>
              <a:buSzPts val="900"/>
              <a:buAutoNum type="arabicPeriod" startAt="11"/>
            </a:pPr>
            <a:r>
              <a:rPr lang="en" sz="900">
                <a:solidFill>
                  <a:schemeClr val="dk1"/>
                </a:solidFill>
                <a:highlight>
                  <a:srgbClr val="FFFFFF"/>
                </a:highlight>
                <a:uFill>
                  <a:noFill/>
                </a:uFill>
                <a:hlinkClick r:id="rId5">
                  <a:extLst>
                    <a:ext uri="{A12FA001-AC4F-418D-AE19-62706E023703}">
                      <ahyp:hlinkClr val="tx"/>
                    </a:ext>
                  </a:extLst>
                </a:hlinkClick>
              </a:rPr>
              <a:t>Yu-An Chung</a:t>
            </a:r>
            <a:r>
              <a:rPr lang="en" sz="900">
                <a:solidFill>
                  <a:schemeClr val="dk1"/>
                </a:solidFill>
                <a:highlight>
                  <a:srgbClr val="FFFFFF"/>
                </a:highlight>
              </a:rPr>
              <a:t>, </a:t>
            </a:r>
            <a:r>
              <a:rPr lang="en" sz="900">
                <a:solidFill>
                  <a:schemeClr val="dk1"/>
                </a:solidFill>
                <a:highlight>
                  <a:srgbClr val="FFFFFF"/>
                </a:highlight>
                <a:uFill>
                  <a:noFill/>
                </a:uFill>
                <a:hlinkClick r:id="rId6">
                  <a:extLst>
                    <a:ext uri="{A12FA001-AC4F-418D-AE19-62706E023703}">
                      <ahyp:hlinkClr val="tx"/>
                    </a:ext>
                  </a:extLst>
                </a:hlinkClick>
              </a:rPr>
              <a:t>Yu Zhang</a:t>
            </a:r>
            <a:r>
              <a:rPr lang="en" sz="900">
                <a:solidFill>
                  <a:schemeClr val="dk1"/>
                </a:solidFill>
                <a:highlight>
                  <a:srgbClr val="FFFFFF"/>
                </a:highlight>
              </a:rPr>
              <a:t>, </a:t>
            </a:r>
            <a:r>
              <a:rPr lang="en" sz="900">
                <a:solidFill>
                  <a:schemeClr val="dk1"/>
                </a:solidFill>
                <a:highlight>
                  <a:srgbClr val="FFFFFF"/>
                </a:highlight>
                <a:uFill>
                  <a:noFill/>
                </a:uFill>
                <a:hlinkClick r:id="rId7">
                  <a:extLst>
                    <a:ext uri="{A12FA001-AC4F-418D-AE19-62706E023703}">
                      <ahyp:hlinkClr val="tx"/>
                    </a:ext>
                  </a:extLst>
                </a:hlinkClick>
              </a:rPr>
              <a:t>Wei Han</a:t>
            </a:r>
            <a:r>
              <a:rPr lang="en" sz="900">
                <a:solidFill>
                  <a:schemeClr val="dk1"/>
                </a:solidFill>
                <a:highlight>
                  <a:srgbClr val="FFFFFF"/>
                </a:highlight>
              </a:rPr>
              <a:t>, </a:t>
            </a:r>
            <a:r>
              <a:rPr lang="en" sz="900">
                <a:solidFill>
                  <a:schemeClr val="dk1"/>
                </a:solidFill>
                <a:highlight>
                  <a:srgbClr val="FFFFFF"/>
                </a:highlight>
                <a:uFill>
                  <a:noFill/>
                </a:uFill>
                <a:hlinkClick r:id="rId8">
                  <a:extLst>
                    <a:ext uri="{A12FA001-AC4F-418D-AE19-62706E023703}">
                      <ahyp:hlinkClr val="tx"/>
                    </a:ext>
                  </a:extLst>
                </a:hlinkClick>
              </a:rPr>
              <a:t>Chung-Cheng Chiu</a:t>
            </a:r>
            <a:r>
              <a:rPr lang="en" sz="900">
                <a:solidFill>
                  <a:schemeClr val="dk1"/>
                </a:solidFill>
                <a:highlight>
                  <a:srgbClr val="FFFFFF"/>
                </a:highlight>
              </a:rPr>
              <a:t>, </a:t>
            </a:r>
            <a:r>
              <a:rPr lang="en" sz="900">
                <a:solidFill>
                  <a:schemeClr val="dk1"/>
                </a:solidFill>
                <a:highlight>
                  <a:srgbClr val="FFFFFF"/>
                </a:highlight>
                <a:uFill>
                  <a:noFill/>
                </a:uFill>
                <a:hlinkClick r:id="rId9">
                  <a:extLst>
                    <a:ext uri="{A12FA001-AC4F-418D-AE19-62706E023703}">
                      <ahyp:hlinkClr val="tx"/>
                    </a:ext>
                  </a:extLst>
                </a:hlinkClick>
              </a:rPr>
              <a:t>James Qin</a:t>
            </a:r>
            <a:r>
              <a:rPr lang="en" sz="900">
                <a:solidFill>
                  <a:schemeClr val="dk1"/>
                </a:solidFill>
                <a:highlight>
                  <a:srgbClr val="FFFFFF"/>
                </a:highlight>
              </a:rPr>
              <a:t>, </a:t>
            </a:r>
            <a:r>
              <a:rPr lang="en" sz="900">
                <a:solidFill>
                  <a:schemeClr val="dk1"/>
                </a:solidFill>
                <a:highlight>
                  <a:srgbClr val="FFFFFF"/>
                </a:highlight>
                <a:uFill>
                  <a:noFill/>
                </a:uFill>
                <a:hlinkClick r:id="rId10">
                  <a:extLst>
                    <a:ext uri="{A12FA001-AC4F-418D-AE19-62706E023703}">
                      <ahyp:hlinkClr val="tx"/>
                    </a:ext>
                  </a:extLst>
                </a:hlinkClick>
              </a:rPr>
              <a:t>Ruoming Pang</a:t>
            </a:r>
            <a:r>
              <a:rPr lang="en" sz="900">
                <a:solidFill>
                  <a:schemeClr val="dk1"/>
                </a:solidFill>
                <a:highlight>
                  <a:srgbClr val="FFFFFF"/>
                </a:highlight>
              </a:rPr>
              <a:t>, </a:t>
            </a:r>
            <a:r>
              <a:rPr lang="en" sz="900">
                <a:solidFill>
                  <a:schemeClr val="dk1"/>
                </a:solidFill>
                <a:highlight>
                  <a:srgbClr val="FFFFFF"/>
                </a:highlight>
                <a:uFill>
                  <a:noFill/>
                </a:uFill>
                <a:hlinkClick r:id="rId11">
                  <a:extLst>
                    <a:ext uri="{A12FA001-AC4F-418D-AE19-62706E023703}">
                      <ahyp:hlinkClr val="tx"/>
                    </a:ext>
                  </a:extLst>
                </a:hlinkClick>
              </a:rPr>
              <a:t>Yonghui Wu</a:t>
            </a:r>
            <a:r>
              <a:rPr lang="en" sz="900">
                <a:solidFill>
                  <a:schemeClr val="dk1"/>
                </a:solidFill>
                <a:highlight>
                  <a:schemeClr val="lt1"/>
                </a:highlight>
              </a:rPr>
              <a:t>,”</a:t>
            </a:r>
            <a:r>
              <a:rPr lang="en" sz="900">
                <a:solidFill>
                  <a:schemeClr val="dk1"/>
                </a:solidFill>
                <a:highlight>
                  <a:srgbClr val="FFFFFF"/>
                </a:highlight>
              </a:rPr>
              <a:t>W2v-BERT: Combining Contrastive Learning and Masked Language Modeling for Self-Supervised Speech Pre-Training”, </a:t>
            </a:r>
            <a:r>
              <a:rPr lang="en" sz="900">
                <a:solidFill>
                  <a:schemeClr val="dk1"/>
                </a:solidFill>
                <a:highlight>
                  <a:srgbClr val="FFFFFF"/>
                </a:highlight>
                <a:uFill>
                  <a:noFill/>
                </a:uFill>
                <a:hlinkClick r:id="rId12">
                  <a:extLst>
                    <a:ext uri="{A12FA001-AC4F-418D-AE19-62706E023703}">
                      <ahyp:hlinkClr val="tx"/>
                    </a:ext>
                  </a:extLst>
                </a:hlinkClick>
              </a:rPr>
              <a:t>arXiv:2108.06209</a:t>
            </a:r>
            <a:r>
              <a:rPr lang="en" sz="900">
                <a:solidFill>
                  <a:schemeClr val="dk1"/>
                </a:solidFill>
                <a:highlight>
                  <a:schemeClr val="lt1"/>
                </a:highlight>
              </a:rPr>
              <a:t>, ASRU 2021.</a:t>
            </a:r>
            <a:endParaRPr sz="900">
              <a:solidFill>
                <a:schemeClr val="dk1"/>
              </a:solidFill>
              <a:highlight>
                <a:schemeClr val="lt1"/>
              </a:highlight>
            </a:endParaRPr>
          </a:p>
          <a:p>
            <a:pPr indent="-285750" lvl="0" marL="457200" rtl="0" algn="l">
              <a:lnSpc>
                <a:spcPct val="100000"/>
              </a:lnSpc>
              <a:spcBef>
                <a:spcPts val="0"/>
              </a:spcBef>
              <a:spcAft>
                <a:spcPts val="0"/>
              </a:spcAft>
              <a:buClr>
                <a:schemeClr val="dk1"/>
              </a:buClr>
              <a:buSzPts val="900"/>
              <a:buAutoNum type="arabicPeriod" startAt="11"/>
            </a:pPr>
            <a:r>
              <a:rPr lang="en" sz="900">
                <a:solidFill>
                  <a:srgbClr val="222222"/>
                </a:solidFill>
                <a:highlight>
                  <a:srgbClr val="FFFFFF"/>
                </a:highlight>
              </a:rPr>
              <a:t>Bommasani, Rishi, et al. "On the opportunities and risks of foundation models." </a:t>
            </a:r>
            <a:r>
              <a:rPr i="1" lang="en" sz="900">
                <a:solidFill>
                  <a:srgbClr val="222222"/>
                </a:solidFill>
                <a:highlight>
                  <a:srgbClr val="FFFFFF"/>
                </a:highlight>
              </a:rPr>
              <a:t>arXiv preprint arXiv:2108.07258</a:t>
            </a:r>
            <a:r>
              <a:rPr lang="en" sz="900">
                <a:solidFill>
                  <a:srgbClr val="222222"/>
                </a:solidFill>
                <a:highlight>
                  <a:srgbClr val="FFFFFF"/>
                </a:highlight>
              </a:rPr>
              <a:t> (2021)</a:t>
            </a:r>
            <a:endParaRPr sz="900">
              <a:solidFill>
                <a:srgbClr val="222222"/>
              </a:solidFill>
              <a:highlight>
                <a:srgbClr val="FFFFFF"/>
              </a:highlight>
            </a:endParaRPr>
          </a:p>
          <a:p>
            <a:pPr indent="-285750" lvl="0" marL="457200" rtl="0" algn="l">
              <a:spcBef>
                <a:spcPts val="0"/>
              </a:spcBef>
              <a:spcAft>
                <a:spcPts val="0"/>
              </a:spcAft>
              <a:buClr>
                <a:srgbClr val="222222"/>
              </a:buClr>
              <a:buSzPts val="900"/>
              <a:buAutoNum type="arabicPeriod" startAt="11"/>
            </a:pPr>
            <a:r>
              <a:rPr lang="en" sz="900">
                <a:solidFill>
                  <a:srgbClr val="222222"/>
                </a:solidFill>
                <a:highlight>
                  <a:srgbClr val="FFFFFF"/>
                </a:highlight>
              </a:rPr>
              <a:t>Chen, Z., Zhang, Y., Rosenberg, A., Ramabhadran, B., Wang, G. and Moreno, P., 2021. Injecting text in self-supervised speech pretraining. </a:t>
            </a:r>
            <a:r>
              <a:rPr i="1" lang="en" sz="900">
                <a:solidFill>
                  <a:srgbClr val="222222"/>
                </a:solidFill>
                <a:highlight>
                  <a:srgbClr val="FFFFFF"/>
                </a:highlight>
              </a:rPr>
              <a:t>arXiv preprint arXiv:2108.12226</a:t>
            </a:r>
            <a:r>
              <a:rPr lang="en" sz="900">
                <a:solidFill>
                  <a:srgbClr val="222222"/>
                </a:solidFill>
                <a:highlight>
                  <a:srgbClr val="FFFFFF"/>
                </a:highlight>
              </a:rPr>
              <a:t>, ASRU 2021</a:t>
            </a:r>
            <a:endParaRPr sz="900">
              <a:solidFill>
                <a:srgbClr val="222222"/>
              </a:solidFill>
              <a:highlight>
                <a:srgbClr val="FFFFFF"/>
              </a:highlight>
              <a:uFill>
                <a:noFill/>
              </a:uFill>
              <a:hlinkClick r:id="rId13">
                <a:extLst>
                  <a:ext uri="{A12FA001-AC4F-418D-AE19-62706E023703}">
                    <ahyp:hlinkClr val="tx"/>
                  </a:ext>
                </a:extLst>
              </a:hlinkClick>
            </a:endParaRPr>
          </a:p>
          <a:p>
            <a:pPr indent="0" lvl="0" marL="0" rtl="0" algn="l">
              <a:spcBef>
                <a:spcPts val="0"/>
              </a:spcBef>
              <a:spcAft>
                <a:spcPts val="0"/>
              </a:spcAft>
              <a:buNone/>
            </a:pPr>
            <a:r>
              <a:t/>
            </a:r>
            <a:endParaRPr sz="900">
              <a:solidFill>
                <a:srgbClr val="222222"/>
              </a:solidFill>
              <a:highlight>
                <a:srgbClr val="FFFFFF"/>
              </a:highlight>
            </a:endParaRPr>
          </a:p>
        </p:txBody>
      </p:sp>
      <p:sp>
        <p:nvSpPr>
          <p:cNvPr id="1347" name="Google Shape;1347;p152"/>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cxnSp>
        <p:nvCxnSpPr>
          <p:cNvPr id="1348" name="Google Shape;1348;p152"/>
          <p:cNvCxnSpPr/>
          <p:nvPr/>
        </p:nvCxnSpPr>
        <p:spPr>
          <a:xfrm>
            <a:off x="317125" y="4660975"/>
            <a:ext cx="3642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53"/>
          <p:cNvSpPr txBox="1"/>
          <p:nvPr>
            <p:ph idx="4294967295" type="body"/>
          </p:nvPr>
        </p:nvSpPr>
        <p:spPr>
          <a:xfrm>
            <a:off x="847475" y="851925"/>
            <a:ext cx="7842000" cy="38091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rgbClr val="222222"/>
              </a:buClr>
              <a:buSzPts val="900"/>
              <a:buAutoNum type="arabicPeriod" startAt="25"/>
            </a:pPr>
            <a:r>
              <a:rPr lang="en" sz="900">
                <a:solidFill>
                  <a:srgbClr val="222222"/>
                </a:solidFill>
                <a:highlight>
                  <a:srgbClr val="FFFFFF"/>
                </a:highlight>
              </a:rPr>
              <a:t>Bapna, Ankur, et al. "SLAM: A Unified Encoder for Speech and Language Modeling via Speech-Text Joint Pre-Training." </a:t>
            </a:r>
            <a:r>
              <a:rPr i="1" lang="en" sz="900">
                <a:solidFill>
                  <a:srgbClr val="222222"/>
                </a:solidFill>
                <a:highlight>
                  <a:srgbClr val="FFFFFF"/>
                </a:highlight>
              </a:rPr>
              <a:t>arXiv preprint arXiv:2110.10329</a:t>
            </a:r>
            <a:r>
              <a:rPr lang="en" sz="900">
                <a:solidFill>
                  <a:srgbClr val="222222"/>
                </a:solidFill>
                <a:highlight>
                  <a:srgbClr val="FFFFFF"/>
                </a:highlight>
              </a:rPr>
              <a:t> (2021).</a:t>
            </a:r>
            <a:endParaRPr sz="900">
              <a:solidFill>
                <a:srgbClr val="222222"/>
              </a:solidFill>
              <a:highlight>
                <a:srgbClr val="FFFFFF"/>
              </a:highlight>
            </a:endParaRPr>
          </a:p>
          <a:p>
            <a:pPr indent="-285750" lvl="0" marL="457200" rtl="0" algn="l">
              <a:spcBef>
                <a:spcPts val="0"/>
              </a:spcBef>
              <a:spcAft>
                <a:spcPts val="0"/>
              </a:spcAft>
              <a:buClr>
                <a:srgbClr val="222222"/>
              </a:buClr>
              <a:buSzPts val="900"/>
              <a:buAutoNum type="arabicPeriod" startAt="25"/>
            </a:pPr>
            <a:r>
              <a:rPr lang="en" sz="900">
                <a:solidFill>
                  <a:schemeClr val="dk1"/>
                </a:solidFill>
              </a:rPr>
              <a:t>Hsu, Wei-Ning, et al. "Robust wav2vec 2.0: Analyzing Domain Shift in Self-Supervised Pre-Training." </a:t>
            </a:r>
            <a:r>
              <a:rPr i="1" lang="en" sz="900">
                <a:solidFill>
                  <a:schemeClr val="dk1"/>
                </a:solidFill>
              </a:rPr>
              <a:t>arXiv preprint arXiv:2104.01027 </a:t>
            </a:r>
            <a:r>
              <a:rPr lang="en" sz="900">
                <a:solidFill>
                  <a:schemeClr val="dk1"/>
                </a:solidFill>
              </a:rPr>
              <a:t>(2021)</a:t>
            </a:r>
            <a:endParaRPr sz="900">
              <a:solidFill>
                <a:schemeClr val="dk1"/>
              </a:solidFill>
            </a:endParaRPr>
          </a:p>
          <a:p>
            <a:pPr indent="-285750" lvl="0" marL="457200" rtl="0" algn="l">
              <a:spcBef>
                <a:spcPts val="0"/>
              </a:spcBef>
              <a:spcAft>
                <a:spcPts val="0"/>
              </a:spcAft>
              <a:buClr>
                <a:srgbClr val="222222"/>
              </a:buClr>
              <a:buSzPts val="900"/>
              <a:buAutoNum type="arabicPeriod" startAt="25"/>
            </a:pPr>
            <a:r>
              <a:rPr lang="en" sz="900">
                <a:solidFill>
                  <a:schemeClr val="dk1"/>
                </a:solidFill>
              </a:rPr>
              <a:t>Chan, William, et al. "SpeechStew: Simply mix all available speech recognition data to train one large neural network." </a:t>
            </a:r>
            <a:r>
              <a:rPr i="1" lang="en" sz="900">
                <a:solidFill>
                  <a:schemeClr val="dk1"/>
                </a:solidFill>
              </a:rPr>
              <a:t>arXiv preprint arXiv:2104.02133 </a:t>
            </a:r>
            <a:r>
              <a:rPr lang="en" sz="900">
                <a:solidFill>
                  <a:schemeClr val="dk1"/>
                </a:solidFill>
              </a:rPr>
              <a:t>(2021).</a:t>
            </a:r>
            <a:r>
              <a:rPr lang="en" sz="900">
                <a:solidFill>
                  <a:srgbClr val="434343"/>
                </a:solidFill>
              </a:rPr>
              <a:t>	</a:t>
            </a:r>
            <a:endParaRPr sz="900">
              <a:solidFill>
                <a:srgbClr val="434343"/>
              </a:solidFill>
            </a:endParaRPr>
          </a:p>
          <a:p>
            <a:pPr indent="-285750" lvl="0" marL="457200" rtl="0" algn="l">
              <a:lnSpc>
                <a:spcPct val="91283"/>
              </a:lnSpc>
              <a:spcBef>
                <a:spcPts val="0"/>
              </a:spcBef>
              <a:spcAft>
                <a:spcPts val="0"/>
              </a:spcAft>
              <a:buClr>
                <a:srgbClr val="434343"/>
              </a:buClr>
              <a:buSzPts val="900"/>
              <a:buAutoNum type="arabicPeriod" startAt="25"/>
            </a:pPr>
            <a:r>
              <a:rPr lang="en" sz="900">
                <a:solidFill>
                  <a:schemeClr val="dk1"/>
                </a:solidFill>
                <a:highlight>
                  <a:srgbClr val="FFFFFF"/>
                </a:highlight>
              </a:rPr>
              <a:t>”,</a:t>
            </a:r>
            <a:r>
              <a:rPr i="1" lang="en" sz="900">
                <a:solidFill>
                  <a:schemeClr val="dk1"/>
                </a:solidFill>
              </a:rPr>
              <a:t>arXiv preprint arXiv:</a:t>
            </a:r>
            <a:r>
              <a:rPr lang="en" sz="900">
                <a:solidFill>
                  <a:schemeClr val="dk1"/>
                </a:solidFill>
              </a:rPr>
              <a:t> </a:t>
            </a:r>
            <a:r>
              <a:rPr i="1" lang="en" sz="900">
                <a:solidFill>
                  <a:schemeClr val="dk1"/>
                </a:solidFill>
              </a:rPr>
              <a:t>2108.12226 (ASRU  2021)</a:t>
            </a:r>
            <a:r>
              <a:rPr lang="en" sz="900">
                <a:solidFill>
                  <a:schemeClr val="dk1"/>
                </a:solidFill>
              </a:rPr>
              <a:t>”</a:t>
            </a:r>
            <a:endParaRPr sz="900">
              <a:solidFill>
                <a:schemeClr val="dk1"/>
              </a:solidFill>
              <a:highlight>
                <a:srgbClr val="FFFFFF"/>
              </a:highlight>
            </a:endParaRPr>
          </a:p>
          <a:p>
            <a:pPr indent="-285750" lvl="0" marL="457200" rtl="0" algn="l">
              <a:spcBef>
                <a:spcPts val="0"/>
              </a:spcBef>
              <a:spcAft>
                <a:spcPts val="0"/>
              </a:spcAft>
              <a:buClr>
                <a:schemeClr val="dk1"/>
              </a:buClr>
              <a:buSzPts val="900"/>
              <a:buAutoNum type="arabicPeriod" startAt="25"/>
            </a:pPr>
            <a:r>
              <a:rPr lang="en" sz="900">
                <a:solidFill>
                  <a:schemeClr val="dk1"/>
                </a:solidFill>
              </a:rPr>
              <a:t>Chen, Z. et al. “</a:t>
            </a:r>
            <a:r>
              <a:rPr lang="en" sz="900">
                <a:solidFill>
                  <a:schemeClr val="dk1"/>
                </a:solidFill>
                <a:highlight>
                  <a:srgbClr val="FFFFFF"/>
                </a:highlight>
              </a:rPr>
              <a:t>Injecting Text in Self-Supervised Speech Pretraining</a:t>
            </a:r>
            <a:r>
              <a:rPr lang="en" sz="900">
                <a:solidFill>
                  <a:schemeClr val="dk1"/>
                </a:solidFill>
              </a:rPr>
              <a:t>”,</a:t>
            </a:r>
            <a:r>
              <a:rPr i="1" lang="en" sz="900">
                <a:solidFill>
                  <a:schemeClr val="dk1"/>
                </a:solidFill>
              </a:rPr>
              <a:t>arXiv preprint arXiv:</a:t>
            </a:r>
            <a:r>
              <a:rPr lang="en" sz="900">
                <a:solidFill>
                  <a:schemeClr val="dk1"/>
                </a:solidFill>
              </a:rPr>
              <a:t> </a:t>
            </a:r>
            <a:r>
              <a:rPr i="1" lang="en" sz="900">
                <a:solidFill>
                  <a:schemeClr val="dk1"/>
                </a:solidFill>
              </a:rPr>
              <a:t>2108.12226 (ASRU  2021)</a:t>
            </a:r>
            <a:r>
              <a:rPr lang="en" sz="900">
                <a:solidFill>
                  <a:schemeClr val="dk1"/>
                </a:solidFill>
              </a:rPr>
              <a:t>.</a:t>
            </a:r>
            <a:endParaRPr sz="900">
              <a:solidFill>
                <a:schemeClr val="dk1"/>
              </a:solidFill>
            </a:endParaRPr>
          </a:p>
          <a:p>
            <a:pPr indent="-285750" lvl="0" marL="457200" rtl="0" algn="l">
              <a:spcBef>
                <a:spcPts val="0"/>
              </a:spcBef>
              <a:spcAft>
                <a:spcPts val="0"/>
              </a:spcAft>
              <a:buClr>
                <a:schemeClr val="dk1"/>
              </a:buClr>
              <a:buSzPts val="900"/>
              <a:buAutoNum type="arabicPeriod" startAt="25"/>
            </a:pPr>
            <a:r>
              <a:rPr lang="en" sz="900">
                <a:solidFill>
                  <a:schemeClr val="dk1"/>
                </a:solidFill>
              </a:rPr>
              <a:t>Chen, Z. et al. “Tts4pretrain 2.0: Advancing the use of text and speech in ASR pretraining with consistency and contrastive losses</a:t>
            </a:r>
            <a:r>
              <a:rPr lang="en" sz="1300">
                <a:latin typeface="Roboto"/>
                <a:ea typeface="Roboto"/>
                <a:cs typeface="Roboto"/>
                <a:sym typeface="Roboto"/>
              </a:rPr>
              <a:t>”,</a:t>
            </a:r>
            <a:r>
              <a:rPr lang="en" sz="900">
                <a:solidFill>
                  <a:schemeClr val="dk1"/>
                </a:solidFill>
              </a:rPr>
              <a:t> ICASSP 2022.</a:t>
            </a:r>
            <a:endParaRPr sz="900">
              <a:solidFill>
                <a:schemeClr val="dk1"/>
              </a:solidFill>
            </a:endParaRPr>
          </a:p>
        </p:txBody>
      </p:sp>
      <p:sp>
        <p:nvSpPr>
          <p:cNvPr id="1354" name="Google Shape;1354;p153"/>
          <p:cNvSpPr txBox="1"/>
          <p:nvPr>
            <p:ph idx="4294967295" type="title"/>
          </p:nvPr>
        </p:nvSpPr>
        <p:spPr>
          <a:xfrm>
            <a:off x="417675" y="341875"/>
            <a:ext cx="7918200" cy="49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cxnSp>
        <p:nvCxnSpPr>
          <p:cNvPr id="1355" name="Google Shape;1355;p153"/>
          <p:cNvCxnSpPr/>
          <p:nvPr/>
        </p:nvCxnSpPr>
        <p:spPr>
          <a:xfrm>
            <a:off x="317125" y="4660975"/>
            <a:ext cx="36420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54"/>
          <p:cNvSpPr/>
          <p:nvPr/>
        </p:nvSpPr>
        <p:spPr>
          <a:xfrm>
            <a:off x="962200" y="1762175"/>
            <a:ext cx="6059100" cy="12003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dk1"/>
              </a:buClr>
              <a:buSzPts val="1100"/>
              <a:buFont typeface="Arial"/>
              <a:buNone/>
            </a:pPr>
            <a:r>
              <a:rPr lang="en" sz="3600">
                <a:solidFill>
                  <a:srgbClr val="FFFFFF"/>
                </a:solidFill>
                <a:latin typeface="Google Sans"/>
                <a:ea typeface="Google Sans"/>
                <a:cs typeface="Google Sans"/>
                <a:sym typeface="Google Sans"/>
              </a:rPr>
              <a:t>Thank you!</a:t>
            </a:r>
            <a:endParaRPr sz="3600">
              <a:solidFill>
                <a:srgbClr val="FFFFFF"/>
              </a:solidFill>
              <a:latin typeface="Google Sans"/>
              <a:ea typeface="Google Sans"/>
              <a:cs typeface="Google Sans"/>
              <a:sym typeface="Googl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92"/>
          <p:cNvSpPr txBox="1"/>
          <p:nvPr>
            <p:ph type="title"/>
          </p:nvPr>
        </p:nvSpPr>
        <p:spPr>
          <a:xfrm>
            <a:off x="213350" y="39392"/>
            <a:ext cx="69000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Speech Synthesis (TTS)</a:t>
            </a:r>
            <a:endParaRPr/>
          </a:p>
        </p:txBody>
      </p:sp>
      <p:sp>
        <p:nvSpPr>
          <p:cNvPr id="627" name="Google Shape;627;p92"/>
          <p:cNvSpPr txBox="1"/>
          <p:nvPr>
            <p:ph idx="1" type="body"/>
          </p:nvPr>
        </p:nvSpPr>
        <p:spPr>
          <a:xfrm>
            <a:off x="98675" y="1488850"/>
            <a:ext cx="1962000" cy="783000"/>
          </a:xfrm>
          <a:prstGeom prst="rect">
            <a:avLst/>
          </a:prstGeom>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Tacotron 2 based </a:t>
            </a:r>
            <a:br>
              <a:rPr lang="en"/>
            </a:br>
            <a:r>
              <a:rPr lang="en"/>
              <a:t>model</a:t>
            </a:r>
            <a:endParaRPr/>
          </a:p>
        </p:txBody>
      </p:sp>
      <p:sp>
        <p:nvSpPr>
          <p:cNvPr id="628" name="Google Shape;628;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9" name="Google Shape;629;p92"/>
          <p:cNvSpPr/>
          <p:nvPr/>
        </p:nvSpPr>
        <p:spPr>
          <a:xfrm>
            <a:off x="1337300" y="3188975"/>
            <a:ext cx="2046000" cy="834600"/>
          </a:xfrm>
          <a:prstGeom prst="rect">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Encoder</a:t>
            </a:r>
            <a:endParaRPr>
              <a:latin typeface="Google Sans"/>
              <a:ea typeface="Google Sans"/>
              <a:cs typeface="Google Sans"/>
              <a:sym typeface="Google Sans"/>
            </a:endParaRPr>
          </a:p>
        </p:txBody>
      </p:sp>
      <p:sp>
        <p:nvSpPr>
          <p:cNvPr id="630" name="Google Shape;630;p92"/>
          <p:cNvSpPr/>
          <p:nvPr/>
        </p:nvSpPr>
        <p:spPr>
          <a:xfrm>
            <a:off x="4579610" y="3093725"/>
            <a:ext cx="1905000" cy="783000"/>
          </a:xfrm>
          <a:prstGeom prst="rect">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Decoder</a:t>
            </a:r>
            <a:br>
              <a:rPr lang="en">
                <a:latin typeface="Google Sans"/>
                <a:ea typeface="Google Sans"/>
                <a:cs typeface="Google Sans"/>
                <a:sym typeface="Google Sans"/>
              </a:rPr>
            </a:br>
            <a:r>
              <a:rPr lang="en">
                <a:latin typeface="Google Sans"/>
                <a:ea typeface="Google Sans"/>
                <a:cs typeface="Google Sans"/>
                <a:sym typeface="Google Sans"/>
              </a:rPr>
              <a:t>(attention)</a:t>
            </a:r>
            <a:endParaRPr>
              <a:latin typeface="Google Sans"/>
              <a:ea typeface="Google Sans"/>
              <a:cs typeface="Google Sans"/>
              <a:sym typeface="Google Sans"/>
            </a:endParaRPr>
          </a:p>
        </p:txBody>
      </p:sp>
      <p:sp>
        <p:nvSpPr>
          <p:cNvPr id="631" name="Google Shape;631;p92"/>
          <p:cNvSpPr/>
          <p:nvPr/>
        </p:nvSpPr>
        <p:spPr>
          <a:xfrm>
            <a:off x="4579600" y="2340950"/>
            <a:ext cx="1905000" cy="460200"/>
          </a:xfrm>
          <a:prstGeom prst="rect">
            <a:avLst/>
          </a:prstGeom>
          <a:solidFill>
            <a:schemeClr val="accent5"/>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Post Net</a:t>
            </a:r>
            <a:endParaRPr>
              <a:latin typeface="Google Sans"/>
              <a:ea typeface="Google Sans"/>
              <a:cs typeface="Google Sans"/>
              <a:sym typeface="Google Sans"/>
            </a:endParaRPr>
          </a:p>
        </p:txBody>
      </p:sp>
      <p:sp>
        <p:nvSpPr>
          <p:cNvPr id="632" name="Google Shape;632;p92"/>
          <p:cNvSpPr/>
          <p:nvPr/>
        </p:nvSpPr>
        <p:spPr>
          <a:xfrm>
            <a:off x="1162050" y="4331975"/>
            <a:ext cx="2400300" cy="46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graphemic or phonemic inputs</a:t>
            </a:r>
            <a:endParaRPr>
              <a:latin typeface="Google Sans"/>
              <a:ea typeface="Google Sans"/>
              <a:cs typeface="Google Sans"/>
              <a:sym typeface="Google Sans"/>
            </a:endParaRPr>
          </a:p>
        </p:txBody>
      </p:sp>
      <p:sp>
        <p:nvSpPr>
          <p:cNvPr id="633" name="Google Shape;633;p92"/>
          <p:cNvSpPr/>
          <p:nvPr/>
        </p:nvSpPr>
        <p:spPr>
          <a:xfrm>
            <a:off x="4648200" y="4331975"/>
            <a:ext cx="1783200" cy="46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speaker id (input)</a:t>
            </a:r>
            <a:endParaRPr>
              <a:latin typeface="Google Sans"/>
              <a:ea typeface="Google Sans"/>
              <a:cs typeface="Google Sans"/>
              <a:sym typeface="Google Sans"/>
            </a:endParaRPr>
          </a:p>
        </p:txBody>
      </p:sp>
      <p:sp>
        <p:nvSpPr>
          <p:cNvPr id="634" name="Google Shape;634;p92"/>
          <p:cNvSpPr/>
          <p:nvPr/>
        </p:nvSpPr>
        <p:spPr>
          <a:xfrm>
            <a:off x="4640500" y="1650825"/>
            <a:ext cx="1783200" cy="4602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filterbank</a:t>
            </a:r>
            <a:br>
              <a:rPr lang="en"/>
            </a:br>
            <a:r>
              <a:rPr lang="en"/>
              <a:t> (output)</a:t>
            </a:r>
            <a:endParaRPr>
              <a:latin typeface="Google Sans"/>
              <a:ea typeface="Google Sans"/>
              <a:cs typeface="Google Sans"/>
              <a:sym typeface="Google Sans"/>
            </a:endParaRPr>
          </a:p>
        </p:txBody>
      </p:sp>
      <p:sp>
        <p:nvSpPr>
          <p:cNvPr id="635" name="Google Shape;635;p92"/>
          <p:cNvSpPr/>
          <p:nvPr/>
        </p:nvSpPr>
        <p:spPr>
          <a:xfrm>
            <a:off x="7056100" y="2641425"/>
            <a:ext cx="1905000" cy="574500"/>
          </a:xfrm>
          <a:prstGeom prst="rect">
            <a:avLst/>
          </a:prstGeom>
          <a:solidFill>
            <a:srgbClr val="EAD1DC"/>
          </a:solidFill>
          <a:ln cap="flat" cmpd="sng" w="28575">
            <a:solidFill>
              <a:srgbClr val="4385F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Vocoder</a:t>
            </a:r>
            <a:endParaRPr>
              <a:latin typeface="Google Sans"/>
              <a:ea typeface="Google Sans"/>
              <a:cs typeface="Google Sans"/>
              <a:sym typeface="Google Sans"/>
            </a:endParaRPr>
          </a:p>
        </p:txBody>
      </p:sp>
      <p:sp>
        <p:nvSpPr>
          <p:cNvPr id="636" name="Google Shape;636;p92"/>
          <p:cNvSpPr/>
          <p:nvPr/>
        </p:nvSpPr>
        <p:spPr>
          <a:xfrm>
            <a:off x="7117000" y="1745475"/>
            <a:ext cx="1783200" cy="4602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waveform</a:t>
            </a:r>
            <a:br>
              <a:rPr lang="en"/>
            </a:br>
            <a:r>
              <a:rPr lang="en"/>
              <a:t> (output)</a:t>
            </a:r>
            <a:endParaRPr>
              <a:latin typeface="Google Sans"/>
              <a:ea typeface="Google Sans"/>
              <a:cs typeface="Google Sans"/>
              <a:sym typeface="Google Sans"/>
            </a:endParaRPr>
          </a:p>
        </p:txBody>
      </p:sp>
      <p:cxnSp>
        <p:nvCxnSpPr>
          <p:cNvPr id="637" name="Google Shape;637;p92"/>
          <p:cNvCxnSpPr>
            <a:stCxn id="629" idx="0"/>
            <a:endCxn id="630" idx="1"/>
          </p:cNvCxnSpPr>
          <p:nvPr/>
        </p:nvCxnSpPr>
        <p:spPr>
          <a:xfrm flipH="1" rot="-5400000">
            <a:off x="3321800" y="2227475"/>
            <a:ext cx="296400" cy="2219400"/>
          </a:xfrm>
          <a:prstGeom prst="bentConnector4">
            <a:avLst>
              <a:gd fmla="val -80339" name="adj1"/>
              <a:gd fmla="val 73045" name="adj2"/>
            </a:avLst>
          </a:prstGeom>
          <a:noFill/>
          <a:ln cap="flat" cmpd="sng" w="38100">
            <a:solidFill>
              <a:schemeClr val="dk2"/>
            </a:solidFill>
            <a:prstDash val="solid"/>
            <a:round/>
            <a:headEnd len="med" w="med" type="none"/>
            <a:tailEnd len="med" w="med" type="triangle"/>
          </a:ln>
        </p:spPr>
      </p:cxnSp>
      <p:cxnSp>
        <p:nvCxnSpPr>
          <p:cNvPr id="638" name="Google Shape;638;p92"/>
          <p:cNvCxnSpPr>
            <a:stCxn id="634" idx="0"/>
            <a:endCxn id="635" idx="1"/>
          </p:cNvCxnSpPr>
          <p:nvPr/>
        </p:nvCxnSpPr>
        <p:spPr>
          <a:xfrm flipH="1" rot="-5400000">
            <a:off x="5655100" y="1527825"/>
            <a:ext cx="1278000" cy="1524000"/>
          </a:xfrm>
          <a:prstGeom prst="bentConnector4">
            <a:avLst>
              <a:gd fmla="val -18633" name="adj1"/>
              <a:gd fmla="val 79252" name="adj2"/>
            </a:avLst>
          </a:prstGeom>
          <a:noFill/>
          <a:ln cap="flat" cmpd="sng" w="38100">
            <a:solidFill>
              <a:schemeClr val="dk2"/>
            </a:solidFill>
            <a:prstDash val="solid"/>
            <a:round/>
            <a:headEnd len="med" w="med" type="none"/>
            <a:tailEnd len="med" w="med" type="triangle"/>
          </a:ln>
        </p:spPr>
      </p:cxnSp>
      <p:cxnSp>
        <p:nvCxnSpPr>
          <p:cNvPr id="639" name="Google Shape;639;p92"/>
          <p:cNvCxnSpPr>
            <a:stCxn id="632" idx="0"/>
            <a:endCxn id="629" idx="2"/>
          </p:cNvCxnSpPr>
          <p:nvPr/>
        </p:nvCxnSpPr>
        <p:spPr>
          <a:xfrm rot="10800000">
            <a:off x="2360400" y="4023575"/>
            <a:ext cx="1800" cy="308400"/>
          </a:xfrm>
          <a:prstGeom prst="straightConnector1">
            <a:avLst/>
          </a:prstGeom>
          <a:noFill/>
          <a:ln cap="flat" cmpd="sng" w="19050">
            <a:solidFill>
              <a:schemeClr val="dk2"/>
            </a:solidFill>
            <a:prstDash val="solid"/>
            <a:round/>
            <a:headEnd len="med" w="med" type="none"/>
            <a:tailEnd len="med" w="med" type="triangle"/>
          </a:ln>
        </p:spPr>
      </p:cxnSp>
      <p:cxnSp>
        <p:nvCxnSpPr>
          <p:cNvPr id="640" name="Google Shape;640;p92"/>
          <p:cNvCxnSpPr>
            <a:stCxn id="630" idx="0"/>
            <a:endCxn id="631" idx="2"/>
          </p:cNvCxnSpPr>
          <p:nvPr/>
        </p:nvCxnSpPr>
        <p:spPr>
          <a:xfrm rot="10800000">
            <a:off x="5532110" y="2801225"/>
            <a:ext cx="0" cy="292500"/>
          </a:xfrm>
          <a:prstGeom prst="straightConnector1">
            <a:avLst/>
          </a:prstGeom>
          <a:noFill/>
          <a:ln cap="flat" cmpd="sng" w="19050">
            <a:solidFill>
              <a:schemeClr val="dk2"/>
            </a:solidFill>
            <a:prstDash val="solid"/>
            <a:round/>
            <a:headEnd len="med" w="med" type="none"/>
            <a:tailEnd len="med" w="med" type="triangle"/>
          </a:ln>
        </p:spPr>
      </p:cxnSp>
      <p:cxnSp>
        <p:nvCxnSpPr>
          <p:cNvPr id="641" name="Google Shape;641;p92"/>
          <p:cNvCxnSpPr>
            <a:stCxn id="631" idx="0"/>
            <a:endCxn id="634" idx="2"/>
          </p:cNvCxnSpPr>
          <p:nvPr/>
        </p:nvCxnSpPr>
        <p:spPr>
          <a:xfrm rot="10800000">
            <a:off x="5532100" y="2111150"/>
            <a:ext cx="0" cy="229800"/>
          </a:xfrm>
          <a:prstGeom prst="straightConnector1">
            <a:avLst/>
          </a:prstGeom>
          <a:noFill/>
          <a:ln cap="flat" cmpd="sng" w="19050">
            <a:solidFill>
              <a:schemeClr val="dk2"/>
            </a:solidFill>
            <a:prstDash val="solid"/>
            <a:round/>
            <a:headEnd len="med" w="med" type="none"/>
            <a:tailEnd len="med" w="med" type="triangle"/>
          </a:ln>
        </p:spPr>
      </p:cxnSp>
      <p:cxnSp>
        <p:nvCxnSpPr>
          <p:cNvPr id="642" name="Google Shape;642;p92"/>
          <p:cNvCxnSpPr>
            <a:stCxn id="635" idx="0"/>
            <a:endCxn id="636" idx="2"/>
          </p:cNvCxnSpPr>
          <p:nvPr/>
        </p:nvCxnSpPr>
        <p:spPr>
          <a:xfrm rot="10800000">
            <a:off x="8008600" y="2205525"/>
            <a:ext cx="0" cy="435900"/>
          </a:xfrm>
          <a:prstGeom prst="straightConnector1">
            <a:avLst/>
          </a:prstGeom>
          <a:noFill/>
          <a:ln cap="flat" cmpd="sng" w="19050">
            <a:solidFill>
              <a:schemeClr val="dk2"/>
            </a:solidFill>
            <a:prstDash val="solid"/>
            <a:round/>
            <a:headEnd len="med" w="med" type="none"/>
            <a:tailEnd len="med" w="med" type="triangle"/>
          </a:ln>
        </p:spPr>
      </p:cxnSp>
      <p:cxnSp>
        <p:nvCxnSpPr>
          <p:cNvPr id="643" name="Google Shape;643;p92"/>
          <p:cNvCxnSpPr>
            <a:stCxn id="633" idx="0"/>
            <a:endCxn id="630" idx="2"/>
          </p:cNvCxnSpPr>
          <p:nvPr/>
        </p:nvCxnSpPr>
        <p:spPr>
          <a:xfrm rot="10800000">
            <a:off x="5532000" y="3876875"/>
            <a:ext cx="7800" cy="455100"/>
          </a:xfrm>
          <a:prstGeom prst="straightConnector1">
            <a:avLst/>
          </a:prstGeom>
          <a:noFill/>
          <a:ln cap="flat" cmpd="sng" w="19050">
            <a:solidFill>
              <a:schemeClr val="dk2"/>
            </a:solidFill>
            <a:prstDash val="solid"/>
            <a:round/>
            <a:headEnd len="med" w="med" type="none"/>
            <a:tailEnd len="med" w="med" type="triangle"/>
          </a:ln>
        </p:spPr>
      </p:cxnSp>
      <p:sp>
        <p:nvSpPr>
          <p:cNvPr id="644" name="Google Shape;644;p92"/>
          <p:cNvSpPr txBox="1"/>
          <p:nvPr/>
        </p:nvSpPr>
        <p:spPr>
          <a:xfrm>
            <a:off x="1557925" y="808975"/>
            <a:ext cx="1522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nsolas"/>
                <a:ea typeface="Consolas"/>
                <a:cs typeface="Consolas"/>
                <a:sym typeface="Consolas"/>
              </a:rPr>
              <a:t>Aligned to</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Text </a:t>
            </a:r>
            <a:endParaRPr>
              <a:latin typeface="Consolas"/>
              <a:ea typeface="Consolas"/>
              <a:cs typeface="Consolas"/>
              <a:sym typeface="Consolas"/>
            </a:endParaRPr>
          </a:p>
        </p:txBody>
      </p:sp>
      <p:sp>
        <p:nvSpPr>
          <p:cNvPr id="645" name="Google Shape;645;p92"/>
          <p:cNvSpPr txBox="1"/>
          <p:nvPr/>
        </p:nvSpPr>
        <p:spPr>
          <a:xfrm>
            <a:off x="4479050" y="808975"/>
            <a:ext cx="21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nsolas"/>
                <a:ea typeface="Consolas"/>
                <a:cs typeface="Consolas"/>
                <a:sym typeface="Consolas"/>
              </a:rPr>
              <a:t>Aligned to</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(downsampled) Speech </a:t>
            </a:r>
            <a:endParaRPr>
              <a:latin typeface="Consolas"/>
              <a:ea typeface="Consolas"/>
              <a:cs typeface="Consolas"/>
              <a:sym typeface="Consolas"/>
            </a:endParaRPr>
          </a:p>
        </p:txBody>
      </p:sp>
      <p:sp>
        <p:nvSpPr>
          <p:cNvPr id="646" name="Google Shape;646;p92"/>
          <p:cNvSpPr txBox="1"/>
          <p:nvPr/>
        </p:nvSpPr>
        <p:spPr>
          <a:xfrm>
            <a:off x="6924250" y="808963"/>
            <a:ext cx="21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onsolas"/>
                <a:ea typeface="Consolas"/>
                <a:cs typeface="Consolas"/>
                <a:sym typeface="Consolas"/>
              </a:rPr>
              <a:t>Aligned to</a:t>
            </a:r>
            <a:endParaRPr>
              <a:latin typeface="Consolas"/>
              <a:ea typeface="Consolas"/>
              <a:cs typeface="Consolas"/>
              <a:sym typeface="Consolas"/>
            </a:endParaRPr>
          </a:p>
          <a:p>
            <a:pPr indent="0" lvl="0" marL="0" rtl="0" algn="ctr">
              <a:spcBef>
                <a:spcPts val="0"/>
              </a:spcBef>
              <a:spcAft>
                <a:spcPts val="0"/>
              </a:spcAft>
              <a:buNone/>
            </a:pPr>
            <a:r>
              <a:rPr lang="en">
                <a:latin typeface="Consolas"/>
                <a:ea typeface="Consolas"/>
                <a:cs typeface="Consolas"/>
                <a:sym typeface="Consolas"/>
              </a:rPr>
              <a:t>(audible) Speech </a:t>
            </a:r>
            <a:endParaRPr>
              <a:latin typeface="Consolas"/>
              <a:ea typeface="Consolas"/>
              <a:cs typeface="Consolas"/>
              <a:sym typeface="Consolas"/>
            </a:endParaRPr>
          </a:p>
        </p:txBody>
      </p:sp>
      <p:sp>
        <p:nvSpPr>
          <p:cNvPr id="647" name="Google Shape;647;p92"/>
          <p:cNvSpPr/>
          <p:nvPr/>
        </p:nvSpPr>
        <p:spPr>
          <a:xfrm>
            <a:off x="6602488" y="4331975"/>
            <a:ext cx="1783200" cy="46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prosody </a:t>
            </a:r>
            <a:r>
              <a:rPr lang="en"/>
              <a:t>control</a:t>
            </a:r>
            <a:r>
              <a:rPr lang="en"/>
              <a:t> latent</a:t>
            </a:r>
            <a:r>
              <a:rPr lang="en"/>
              <a:t> (input)</a:t>
            </a:r>
            <a:endParaRPr>
              <a:latin typeface="Google Sans"/>
              <a:ea typeface="Google Sans"/>
              <a:cs typeface="Google Sans"/>
              <a:sym typeface="Google Sans"/>
            </a:endParaRPr>
          </a:p>
        </p:txBody>
      </p:sp>
      <p:cxnSp>
        <p:nvCxnSpPr>
          <p:cNvPr id="648" name="Google Shape;648;p92"/>
          <p:cNvCxnSpPr>
            <a:stCxn id="647" idx="0"/>
            <a:endCxn id="630" idx="2"/>
          </p:cNvCxnSpPr>
          <p:nvPr/>
        </p:nvCxnSpPr>
        <p:spPr>
          <a:xfrm flipH="1" rot="5400000">
            <a:off x="6285538" y="3123425"/>
            <a:ext cx="455100" cy="1962000"/>
          </a:xfrm>
          <a:prstGeom prst="bentConnector3">
            <a:avLst>
              <a:gd fmla="val 50016" name="adj1"/>
            </a:avLst>
          </a:prstGeom>
          <a:noFill/>
          <a:ln cap="flat" cmpd="sng" w="19050">
            <a:solidFill>
              <a:schemeClr val="dk2"/>
            </a:solidFill>
            <a:prstDash val="solid"/>
            <a:round/>
            <a:headEnd len="med" w="med" type="none"/>
            <a:tailEnd len="med" w="med" type="none"/>
          </a:ln>
        </p:spPr>
      </p:cxnSp>
      <p:cxnSp>
        <p:nvCxnSpPr>
          <p:cNvPr id="649" name="Google Shape;649;p92"/>
          <p:cNvCxnSpPr/>
          <p:nvPr/>
        </p:nvCxnSpPr>
        <p:spPr>
          <a:xfrm>
            <a:off x="3882325" y="813000"/>
            <a:ext cx="0" cy="4412100"/>
          </a:xfrm>
          <a:prstGeom prst="straightConnector1">
            <a:avLst/>
          </a:prstGeom>
          <a:noFill/>
          <a:ln cap="flat" cmpd="sng" w="38100">
            <a:solidFill>
              <a:srgbClr val="D9EAD3"/>
            </a:solidFill>
            <a:prstDash val="solid"/>
            <a:round/>
            <a:headEnd len="med" w="med" type="none"/>
            <a:tailEnd len="med" w="med" type="none"/>
          </a:ln>
        </p:spPr>
      </p:cxn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55"/>
          <p:cNvSpPr txBox="1"/>
          <p:nvPr>
            <p:ph type="title"/>
          </p:nvPr>
        </p:nvSpPr>
        <p:spPr>
          <a:xfrm>
            <a:off x="213350" y="39400"/>
            <a:ext cx="79176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LibriSpeech results</a:t>
            </a:r>
            <a:endParaRPr/>
          </a:p>
        </p:txBody>
      </p:sp>
      <p:sp>
        <p:nvSpPr>
          <p:cNvPr id="1366" name="Google Shape;1366;p155"/>
          <p:cNvSpPr txBox="1"/>
          <p:nvPr>
            <p:ph idx="1" type="body"/>
          </p:nvPr>
        </p:nvSpPr>
        <p:spPr>
          <a:xfrm>
            <a:off x="180900" y="915100"/>
            <a:ext cx="83760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Full-Context Conformer-RNNT 1B parameters</a:t>
            </a:r>
            <a:endParaRPr/>
          </a:p>
          <a:p>
            <a:pPr indent="0" lvl="0" marL="0" rtl="0" algn="l">
              <a:spcBef>
                <a:spcPts val="1600"/>
              </a:spcBef>
              <a:spcAft>
                <a:spcPts val="0"/>
              </a:spcAft>
              <a:buNone/>
            </a:pPr>
            <a:r>
              <a:rPr lang="en"/>
              <a:t>Unsupervised Data: </a:t>
            </a:r>
            <a:endParaRPr/>
          </a:p>
          <a:p>
            <a:pPr indent="-342900" lvl="0" marL="457200" rtl="0" algn="l">
              <a:spcBef>
                <a:spcPts val="1600"/>
              </a:spcBef>
              <a:spcAft>
                <a:spcPts val="0"/>
              </a:spcAft>
              <a:buSzPts val="1800"/>
              <a:buChar char="●"/>
            </a:pPr>
            <a:r>
              <a:rPr lang="en"/>
              <a:t>Librilight 60k hrs</a:t>
            </a:r>
            <a:endParaRPr/>
          </a:p>
          <a:p>
            <a:pPr indent="-342900" lvl="0" marL="457200" rtl="0" algn="l">
              <a:spcBef>
                <a:spcPts val="0"/>
              </a:spcBef>
              <a:spcAft>
                <a:spcPts val="0"/>
              </a:spcAft>
              <a:buSzPts val="1800"/>
              <a:buChar char="●"/>
            </a:pPr>
            <a:r>
              <a:rPr lang="en"/>
              <a:t>LS LM training data</a:t>
            </a:r>
            <a:endParaRPr/>
          </a:p>
          <a:p>
            <a:pPr indent="0" lvl="0" marL="0" rtl="0" algn="l">
              <a:spcBef>
                <a:spcPts val="1600"/>
              </a:spcBef>
              <a:spcAft>
                <a:spcPts val="0"/>
              </a:spcAft>
              <a:buNone/>
            </a:pPr>
            <a:r>
              <a:rPr lang="en"/>
              <a:t>Supervised Data</a:t>
            </a:r>
            <a:endParaRPr/>
          </a:p>
          <a:p>
            <a:pPr indent="-342900" lvl="0" marL="457200" rtl="0" algn="l">
              <a:spcBef>
                <a:spcPts val="1600"/>
              </a:spcBef>
              <a:spcAft>
                <a:spcPts val="0"/>
              </a:spcAft>
              <a:buSzPts val="1800"/>
              <a:buChar char="●"/>
            </a:pPr>
            <a:r>
              <a:rPr lang="en"/>
              <a:t>LS 960 hours</a:t>
            </a:r>
            <a:endParaRPr/>
          </a:p>
        </p:txBody>
      </p:sp>
      <p:sp>
        <p:nvSpPr>
          <p:cNvPr id="1367" name="Google Shape;1367;p1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368" name="Google Shape;1368;p155"/>
          <p:cNvGraphicFramePr/>
          <p:nvPr/>
        </p:nvGraphicFramePr>
        <p:xfrm>
          <a:off x="3335300" y="1430325"/>
          <a:ext cx="3000000" cy="3000000"/>
        </p:xfrm>
        <a:graphic>
          <a:graphicData uri="http://schemas.openxmlformats.org/drawingml/2006/table">
            <a:tbl>
              <a:tblPr>
                <a:noFill/>
                <a:tableStyleId>{33590E8D-B651-40BE-9891-C5F573CA82A7}</a:tableStyleId>
              </a:tblPr>
              <a:tblGrid>
                <a:gridCol w="1723700"/>
                <a:gridCol w="438475"/>
                <a:gridCol w="600750"/>
                <a:gridCol w="1008875"/>
                <a:gridCol w="514125"/>
                <a:gridCol w="1083100"/>
              </a:tblGrid>
              <a:tr h="74950">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Pre-training</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LM</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dev</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devother</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test</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testother</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15550">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baseline Wav2vec</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No</a:t>
                      </a:r>
                      <a:endParaRPr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1.6</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3.2</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1.6</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3.3</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4950">
                <a:tc>
                  <a:txBody>
                    <a:bodyPr/>
                    <a:lstStyle/>
                    <a:p>
                      <a:pPr indent="0" lvl="0" marL="0" rtl="0" algn="l">
                        <a:lnSpc>
                          <a:spcPct val="115000"/>
                        </a:lnSpc>
                        <a:spcBef>
                          <a:spcPts val="0"/>
                        </a:spcBef>
                        <a:spcAft>
                          <a:spcPts val="0"/>
                        </a:spcAft>
                        <a:buNone/>
                      </a:pPr>
                      <a:r>
                        <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Yes</a:t>
                      </a:r>
                      <a:endParaRPr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1.5</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3.0</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1.5</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3.1</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15550">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tts4pretrain </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No</a:t>
                      </a:r>
                      <a:endParaRPr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1.5</a:t>
                      </a:r>
                      <a:endParaRPr b="1"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3.0</a:t>
                      </a:r>
                      <a:endParaRPr b="1"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1.6</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3C47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3.0</a:t>
                      </a:r>
                      <a:endParaRPr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B6D7A8"/>
                    </a:solidFill>
                  </a:tcPr>
                </a:tc>
              </a:tr>
              <a:tr h="115550">
                <a:tc>
                  <a:txBody>
                    <a:bodyPr/>
                    <a:lstStyle/>
                    <a:p>
                      <a:pPr indent="0" lvl="0" marL="0" rtl="0" algn="l">
                        <a:lnSpc>
                          <a:spcPct val="115000"/>
                        </a:lnSpc>
                        <a:spcBef>
                          <a:spcPts val="0"/>
                        </a:spcBef>
                        <a:spcAft>
                          <a:spcPts val="0"/>
                        </a:spcAft>
                        <a:buNone/>
                      </a:pPr>
                      <a:r>
                        <a:t/>
                      </a:r>
                      <a:endParaRPr sz="1600">
                        <a:latin typeface="Google Sans"/>
                        <a:ea typeface="Google Sans"/>
                        <a:cs typeface="Google Sans"/>
                        <a:sym typeface="Google Sans"/>
                      </a:endParaRPr>
                    </a:p>
                  </a:txBody>
                  <a:tcPr marT="25400" marB="25400" marR="25400" marL="25400" anchor="b">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Google Sans"/>
                          <a:ea typeface="Google Sans"/>
                          <a:cs typeface="Google Sans"/>
                          <a:sym typeface="Google Sans"/>
                        </a:rPr>
                        <a:t>Yes</a:t>
                      </a:r>
                      <a:endParaRPr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1.5</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2.8</a:t>
                      </a:r>
                      <a:endParaRPr b="1" sz="1600">
                        <a:latin typeface="Google Sans"/>
                        <a:ea typeface="Google Sans"/>
                        <a:cs typeface="Google Sans"/>
                        <a:sym typeface="Google Sans"/>
                      </a:endParaRPr>
                    </a:p>
                  </a:txBody>
                  <a:tcPr marT="25400" marB="25400" marR="25400" marL="25400" anchor="ctr">
                    <a:lnL cap="flat" cmpd="sng" w="9525">
                      <a:solidFill>
                        <a:srgbClr val="999999"/>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1600">
                          <a:solidFill>
                            <a:srgbClr val="666666"/>
                          </a:solidFill>
                          <a:latin typeface="Google Sans"/>
                          <a:ea typeface="Google Sans"/>
                          <a:cs typeface="Google Sans"/>
                          <a:sym typeface="Google Sans"/>
                        </a:rPr>
                        <a:t>1.5</a:t>
                      </a:r>
                      <a:endParaRPr sz="1600">
                        <a:solidFill>
                          <a:srgbClr val="666666"/>
                        </a:solidFill>
                        <a:latin typeface="Google Sans"/>
                        <a:ea typeface="Google Sans"/>
                        <a:cs typeface="Google Sans"/>
                        <a:sym typeface="Google Sans"/>
                      </a:endParaRPr>
                    </a:p>
                  </a:txBody>
                  <a:tcPr marT="25400" marB="25400" marR="25400" marL="25400" anchor="ctr">
                    <a:lnL cap="flat" cmpd="sng" w="9525">
                      <a:solidFill>
                        <a:srgbClr val="93C47D"/>
                      </a:solidFill>
                      <a:prstDash val="solid"/>
                      <a:round/>
                      <a:headEnd len="sm" w="sm" type="none"/>
                      <a:tailEnd len="sm" w="sm" type="none"/>
                    </a:lnL>
                    <a:lnR cap="flat" cmpd="sng" w="9525">
                      <a:solidFill>
                        <a:srgbClr val="93C47D"/>
                      </a:solidFill>
                      <a:prstDash val="solid"/>
                      <a:round/>
                      <a:headEnd len="sm" w="sm" type="none"/>
                      <a:tailEnd len="sm" w="sm" type="none"/>
                    </a:lnR>
                    <a:lnT cap="flat" cmpd="sng" w="9525">
                      <a:solidFill>
                        <a:srgbClr val="93C47D"/>
                      </a:solidFill>
                      <a:prstDash val="solid"/>
                      <a:round/>
                      <a:headEnd len="sm" w="sm" type="none"/>
                      <a:tailEnd len="sm" w="sm" type="none"/>
                    </a:lnT>
                    <a:lnB cap="flat" cmpd="sng" w="9525">
                      <a:solidFill>
                        <a:srgbClr val="93C47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latin typeface="Google Sans"/>
                          <a:ea typeface="Google Sans"/>
                          <a:cs typeface="Google Sans"/>
                          <a:sym typeface="Google Sans"/>
                        </a:rPr>
                        <a:t>2.9</a:t>
                      </a:r>
                      <a:endParaRPr b="1" sz="1600">
                        <a:latin typeface="Google Sans"/>
                        <a:ea typeface="Google Sans"/>
                        <a:cs typeface="Google Sans"/>
                        <a:sym typeface="Google Sans"/>
                      </a:endParaRPr>
                    </a:p>
                  </a:txBody>
                  <a:tcPr marT="25400" marB="25400" marR="25400" marL="25400" anchor="ctr">
                    <a:lnL cap="flat" cmpd="sng" w="9525">
                      <a:solidFill>
                        <a:srgbClr val="93C47D"/>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B6D7A8"/>
                    </a:solidFill>
                  </a:tcPr>
                </a:tc>
              </a:tr>
            </a:tbl>
          </a:graphicData>
        </a:graphic>
      </p:graphicFrame>
      <p:sp>
        <p:nvSpPr>
          <p:cNvPr id="1369" name="Google Shape;1369;p155"/>
          <p:cNvSpPr/>
          <p:nvPr/>
        </p:nvSpPr>
        <p:spPr>
          <a:xfrm>
            <a:off x="2616825" y="3461700"/>
            <a:ext cx="6008700" cy="1185900"/>
          </a:xfrm>
          <a:prstGeom prst="roundRect">
            <a:avLst>
              <a:gd fmla="val 16667" name="adj"/>
            </a:avLst>
          </a:prstGeom>
          <a:solidFill>
            <a:srgbClr val="FBBC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Google Sans"/>
                <a:ea typeface="Google Sans"/>
                <a:cs typeface="Google Sans"/>
                <a:sym typeface="Google Sans"/>
              </a:rPr>
              <a:t>#1: TTS pre-training with in-domain text</a:t>
            </a:r>
            <a:r>
              <a:rPr b="1" lang="en" sz="1500">
                <a:latin typeface="Google Sans"/>
                <a:ea typeface="Google Sans"/>
                <a:cs typeface="Google Sans"/>
                <a:sym typeface="Google Sans"/>
              </a:rPr>
              <a:t> helps as much as an LM</a:t>
            </a:r>
            <a:endParaRPr b="1" sz="1500">
              <a:latin typeface="Google Sans"/>
              <a:ea typeface="Google Sans"/>
              <a:cs typeface="Google Sans"/>
              <a:sym typeface="Google Sans"/>
            </a:endParaRPr>
          </a:p>
          <a:p>
            <a:pPr indent="0" lvl="0" marL="0" rtl="0" algn="l">
              <a:spcBef>
                <a:spcPts val="0"/>
              </a:spcBef>
              <a:spcAft>
                <a:spcPts val="0"/>
              </a:spcAft>
              <a:buNone/>
            </a:pPr>
            <a:r>
              <a:rPr lang="en" sz="1500">
                <a:latin typeface="Google Sans"/>
                <a:ea typeface="Google Sans"/>
                <a:cs typeface="Google Sans"/>
                <a:sym typeface="Google Sans"/>
              </a:rPr>
              <a:t>#2: TTS pre-training </a:t>
            </a:r>
            <a:r>
              <a:rPr b="1" lang="en" sz="1500">
                <a:latin typeface="Google Sans"/>
                <a:ea typeface="Google Sans"/>
                <a:cs typeface="Google Sans"/>
                <a:sym typeface="Google Sans"/>
              </a:rPr>
              <a:t>provides some additional improvement</a:t>
            </a:r>
            <a:r>
              <a:rPr lang="en" sz="1500">
                <a:latin typeface="Google Sans"/>
                <a:ea typeface="Google Sans"/>
                <a:cs typeface="Google Sans"/>
                <a:sym typeface="Google Sans"/>
              </a:rPr>
              <a:t> over an LM </a:t>
            </a:r>
            <a:endParaRPr sz="1500">
              <a:latin typeface="Google Sans"/>
              <a:ea typeface="Google Sans"/>
              <a:cs typeface="Google Sans"/>
              <a:sym typeface="Google Sans"/>
            </a:endParaRPr>
          </a:p>
        </p:txBody>
      </p:sp>
      <p:sp>
        <p:nvSpPr>
          <p:cNvPr id="1370" name="Google Shape;1370;p155"/>
          <p:cNvSpPr txBox="1"/>
          <p:nvPr/>
        </p:nvSpPr>
        <p:spPr>
          <a:xfrm>
            <a:off x="180900" y="4680300"/>
            <a:ext cx="65466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Google Sans"/>
                <a:ea typeface="Google Sans"/>
                <a:cs typeface="Google Sans"/>
                <a:sym typeface="Google Sans"/>
              </a:rPr>
              <a:t>“</a:t>
            </a:r>
            <a:r>
              <a:rPr lang="en" u="sng">
                <a:solidFill>
                  <a:schemeClr val="dk2"/>
                </a:solidFill>
                <a:latin typeface="Google Sans"/>
                <a:ea typeface="Google Sans"/>
                <a:cs typeface="Google Sans"/>
                <a:sym typeface="Google Sans"/>
                <a:hlinkClick r:id="rId3">
                  <a:extLst>
                    <a:ext uri="{A12FA001-AC4F-418D-AE19-62706E023703}">
                      <ahyp:hlinkClr val="tx"/>
                    </a:ext>
                  </a:extLst>
                </a:hlinkClick>
              </a:rPr>
              <a:t>Injecting text in self-supervised speech pretraining</a:t>
            </a:r>
            <a:r>
              <a:rPr lang="en">
                <a:solidFill>
                  <a:schemeClr val="dk2"/>
                </a:solidFill>
                <a:latin typeface="Google Sans"/>
                <a:ea typeface="Google Sans"/>
                <a:cs typeface="Google Sans"/>
                <a:sym typeface="Google Sans"/>
              </a:rPr>
              <a:t>” Chen et al. IEEE ASRU 2021</a:t>
            </a:r>
            <a:endParaRPr>
              <a:solidFill>
                <a:schemeClr val="dk2"/>
              </a:solidFill>
              <a:latin typeface="Google Sans"/>
              <a:ea typeface="Google Sans"/>
              <a:cs typeface="Google Sans"/>
              <a:sym typeface="Google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56"/>
          <p:cNvSpPr/>
          <p:nvPr/>
        </p:nvSpPr>
        <p:spPr>
          <a:xfrm>
            <a:off x="2381050" y="1148275"/>
            <a:ext cx="6228900" cy="4110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56"/>
          <p:cNvSpPr txBox="1"/>
          <p:nvPr/>
        </p:nvSpPr>
        <p:spPr>
          <a:xfrm>
            <a:off x="2370863" y="4819000"/>
            <a:ext cx="21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Google Sans"/>
                <a:ea typeface="Google Sans"/>
                <a:cs typeface="Google Sans"/>
                <a:sym typeface="Google Sans"/>
              </a:rPr>
              <a:t>Transcribed speech</a:t>
            </a:r>
            <a:endParaRPr b="1">
              <a:latin typeface="Google Sans"/>
              <a:ea typeface="Google Sans"/>
              <a:cs typeface="Google Sans"/>
              <a:sym typeface="Google Sans"/>
            </a:endParaRPr>
          </a:p>
        </p:txBody>
      </p:sp>
      <p:sp>
        <p:nvSpPr>
          <p:cNvPr id="1377" name="Google Shape;1377;p156"/>
          <p:cNvSpPr/>
          <p:nvPr/>
        </p:nvSpPr>
        <p:spPr>
          <a:xfrm>
            <a:off x="2584338" y="38086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sp>
        <p:nvSpPr>
          <p:cNvPr id="1378" name="Google Shape;1378;p156"/>
          <p:cNvSpPr/>
          <p:nvPr/>
        </p:nvSpPr>
        <p:spPr>
          <a:xfrm>
            <a:off x="3651138" y="2792108"/>
            <a:ext cx="1649400" cy="341700"/>
          </a:xfrm>
          <a:prstGeom prst="roundRect">
            <a:avLst>
              <a:gd fmla="val 16667" name="adj"/>
            </a:avLst>
          </a:prstGeom>
          <a:solidFill>
            <a:srgbClr val="FF9900"/>
          </a:solidFill>
          <a:ln cap="flat" cmpd="sng" w="38100">
            <a:solidFill>
              <a:srgbClr val="1A73C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Encoder</a:t>
            </a:r>
            <a:endParaRPr>
              <a:latin typeface="Google Sans"/>
              <a:ea typeface="Google Sans"/>
              <a:cs typeface="Google Sans"/>
              <a:sym typeface="Google Sans"/>
            </a:endParaRPr>
          </a:p>
        </p:txBody>
      </p:sp>
      <p:cxnSp>
        <p:nvCxnSpPr>
          <p:cNvPr id="1379" name="Google Shape;1379;p156"/>
          <p:cNvCxnSpPr>
            <a:stCxn id="1377" idx="0"/>
          </p:cNvCxnSpPr>
          <p:nvPr/>
        </p:nvCxnSpPr>
        <p:spPr>
          <a:xfrm flipH="1" rot="10800000">
            <a:off x="3409038" y="3105100"/>
            <a:ext cx="834900" cy="703500"/>
          </a:xfrm>
          <a:prstGeom prst="straightConnector1">
            <a:avLst/>
          </a:prstGeom>
          <a:noFill/>
          <a:ln cap="flat" cmpd="sng" w="9525">
            <a:solidFill>
              <a:srgbClr val="595959"/>
            </a:solidFill>
            <a:prstDash val="solid"/>
            <a:round/>
            <a:headEnd len="med" w="med" type="none"/>
            <a:tailEnd len="med" w="med" type="triangle"/>
          </a:ln>
        </p:spPr>
      </p:cxnSp>
      <p:sp>
        <p:nvSpPr>
          <p:cNvPr id="1380" name="Google Shape;1380;p156"/>
          <p:cNvSpPr/>
          <p:nvPr/>
        </p:nvSpPr>
        <p:spPr>
          <a:xfrm>
            <a:off x="2431175" y="1310875"/>
            <a:ext cx="1905000" cy="7434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Self-supervised loss</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(w2v2, w2v-bert, etc)</a:t>
            </a:r>
            <a:endParaRPr>
              <a:solidFill>
                <a:srgbClr val="FFFFFF"/>
              </a:solidFill>
              <a:latin typeface="Google Sans"/>
              <a:ea typeface="Google Sans"/>
              <a:cs typeface="Google Sans"/>
              <a:sym typeface="Google Sans"/>
            </a:endParaRPr>
          </a:p>
        </p:txBody>
      </p:sp>
      <p:cxnSp>
        <p:nvCxnSpPr>
          <p:cNvPr id="1381" name="Google Shape;1381;p156"/>
          <p:cNvCxnSpPr>
            <a:stCxn id="1378" idx="0"/>
            <a:endCxn id="1380" idx="2"/>
          </p:cNvCxnSpPr>
          <p:nvPr/>
        </p:nvCxnSpPr>
        <p:spPr>
          <a:xfrm rot="10800000">
            <a:off x="3383538" y="2054408"/>
            <a:ext cx="1092300" cy="737700"/>
          </a:xfrm>
          <a:prstGeom prst="straightConnector1">
            <a:avLst/>
          </a:prstGeom>
          <a:noFill/>
          <a:ln cap="flat" cmpd="sng" w="9525">
            <a:solidFill>
              <a:srgbClr val="595959"/>
            </a:solidFill>
            <a:prstDash val="solid"/>
            <a:round/>
            <a:headEnd len="med" w="med" type="none"/>
            <a:tailEnd len="med" w="med" type="triangle"/>
          </a:ln>
        </p:spPr>
      </p:cxnSp>
      <p:sp>
        <p:nvSpPr>
          <p:cNvPr id="1382" name="Google Shape;1382;p156"/>
          <p:cNvSpPr/>
          <p:nvPr/>
        </p:nvSpPr>
        <p:spPr>
          <a:xfrm>
            <a:off x="4661738" y="3808600"/>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melspectrogram</a:t>
            </a:r>
            <a:endParaRPr>
              <a:solidFill>
                <a:srgbClr val="FFFFFF"/>
              </a:solidFill>
              <a:latin typeface="Google Sans"/>
              <a:ea typeface="Google Sans"/>
              <a:cs typeface="Google Sans"/>
              <a:sym typeface="Google Sans"/>
            </a:endParaRPr>
          </a:p>
        </p:txBody>
      </p:sp>
      <p:cxnSp>
        <p:nvCxnSpPr>
          <p:cNvPr id="1383" name="Google Shape;1383;p156"/>
          <p:cNvCxnSpPr>
            <a:stCxn id="1382" idx="0"/>
          </p:cNvCxnSpPr>
          <p:nvPr/>
        </p:nvCxnSpPr>
        <p:spPr>
          <a:xfrm rot="10800000">
            <a:off x="4572038" y="3115600"/>
            <a:ext cx="914400" cy="693000"/>
          </a:xfrm>
          <a:prstGeom prst="straightConnector1">
            <a:avLst/>
          </a:prstGeom>
          <a:noFill/>
          <a:ln cap="flat" cmpd="sng" w="9525">
            <a:solidFill>
              <a:srgbClr val="595959"/>
            </a:solidFill>
            <a:prstDash val="solid"/>
            <a:round/>
            <a:headEnd len="med" w="med" type="none"/>
            <a:tailEnd len="med" w="med" type="triangle"/>
          </a:ln>
        </p:spPr>
      </p:cxnSp>
      <p:sp>
        <p:nvSpPr>
          <p:cNvPr id="1384" name="Google Shape;1384;p156"/>
          <p:cNvSpPr/>
          <p:nvPr/>
        </p:nvSpPr>
        <p:spPr>
          <a:xfrm>
            <a:off x="4661738" y="4348088"/>
            <a:ext cx="1649400" cy="341700"/>
          </a:xfrm>
          <a:prstGeom prst="roundRect">
            <a:avLst>
              <a:gd fmla="val 16667" name="adj"/>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TTS</a:t>
            </a:r>
            <a:endParaRPr>
              <a:latin typeface="Google Sans"/>
              <a:ea typeface="Google Sans"/>
              <a:cs typeface="Google Sans"/>
              <a:sym typeface="Google Sans"/>
            </a:endParaRPr>
          </a:p>
        </p:txBody>
      </p:sp>
      <p:cxnSp>
        <p:nvCxnSpPr>
          <p:cNvPr id="1385" name="Google Shape;1385;p156"/>
          <p:cNvCxnSpPr>
            <a:stCxn id="1384" idx="0"/>
            <a:endCxn id="1382" idx="2"/>
          </p:cNvCxnSpPr>
          <p:nvPr/>
        </p:nvCxnSpPr>
        <p:spPr>
          <a:xfrm rot="10800000">
            <a:off x="5486438" y="4150388"/>
            <a:ext cx="0" cy="197700"/>
          </a:xfrm>
          <a:prstGeom prst="straightConnector1">
            <a:avLst/>
          </a:prstGeom>
          <a:noFill/>
          <a:ln cap="flat" cmpd="sng" w="9525">
            <a:solidFill>
              <a:srgbClr val="595959"/>
            </a:solidFill>
            <a:prstDash val="solid"/>
            <a:round/>
            <a:headEnd len="med" w="med" type="none"/>
            <a:tailEnd len="med" w="med" type="triangle"/>
          </a:ln>
        </p:spPr>
      </p:cxnSp>
      <p:sp>
        <p:nvSpPr>
          <p:cNvPr id="1386" name="Google Shape;1386;p156"/>
          <p:cNvSpPr/>
          <p:nvPr/>
        </p:nvSpPr>
        <p:spPr>
          <a:xfrm>
            <a:off x="4661738" y="4837075"/>
            <a:ext cx="1649400" cy="341700"/>
          </a:xfrm>
          <a:prstGeom prst="rect">
            <a:avLst/>
          </a:prstGeom>
          <a:solidFill>
            <a:srgbClr val="6AA84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Phone seq</a:t>
            </a:r>
            <a:endParaRPr>
              <a:solidFill>
                <a:srgbClr val="FFFFFF"/>
              </a:solidFill>
              <a:latin typeface="Google Sans"/>
              <a:ea typeface="Google Sans"/>
              <a:cs typeface="Google Sans"/>
              <a:sym typeface="Google Sans"/>
            </a:endParaRPr>
          </a:p>
        </p:txBody>
      </p:sp>
      <p:cxnSp>
        <p:nvCxnSpPr>
          <p:cNvPr id="1387" name="Google Shape;1387;p156"/>
          <p:cNvCxnSpPr>
            <a:stCxn id="1386" idx="0"/>
            <a:endCxn id="1384" idx="2"/>
          </p:cNvCxnSpPr>
          <p:nvPr/>
        </p:nvCxnSpPr>
        <p:spPr>
          <a:xfrm rot="10800000">
            <a:off x="5486438" y="4689775"/>
            <a:ext cx="0" cy="147300"/>
          </a:xfrm>
          <a:prstGeom prst="straightConnector1">
            <a:avLst/>
          </a:prstGeom>
          <a:noFill/>
          <a:ln cap="flat" cmpd="sng" w="9525">
            <a:solidFill>
              <a:srgbClr val="595959"/>
            </a:solidFill>
            <a:prstDash val="solid"/>
            <a:round/>
            <a:headEnd len="med" w="med" type="none"/>
            <a:tailEnd len="med" w="med" type="triangle"/>
          </a:ln>
        </p:spPr>
      </p:cxnSp>
      <p:sp>
        <p:nvSpPr>
          <p:cNvPr id="1388" name="Google Shape;1388;p156"/>
          <p:cNvSpPr/>
          <p:nvPr/>
        </p:nvSpPr>
        <p:spPr>
          <a:xfrm>
            <a:off x="4661750" y="1308150"/>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1</a:t>
            </a:r>
            <a:endParaRPr>
              <a:solidFill>
                <a:srgbClr val="FFFFFF"/>
              </a:solidFill>
              <a:latin typeface="Google Sans"/>
              <a:ea typeface="Google Sans"/>
              <a:cs typeface="Google Sans"/>
              <a:sym typeface="Google Sans"/>
            </a:endParaRPr>
          </a:p>
        </p:txBody>
      </p:sp>
      <p:cxnSp>
        <p:nvCxnSpPr>
          <p:cNvPr id="1389" name="Google Shape;1389;p156"/>
          <p:cNvCxnSpPr>
            <a:stCxn id="1378" idx="0"/>
            <a:endCxn id="1388" idx="2"/>
          </p:cNvCxnSpPr>
          <p:nvPr/>
        </p:nvCxnSpPr>
        <p:spPr>
          <a:xfrm flipH="1" rot="10800000">
            <a:off x="4475838" y="1753208"/>
            <a:ext cx="1010700" cy="1038900"/>
          </a:xfrm>
          <a:prstGeom prst="straightConnector1">
            <a:avLst/>
          </a:prstGeom>
          <a:noFill/>
          <a:ln cap="flat" cmpd="sng" w="9525">
            <a:solidFill>
              <a:srgbClr val="595959"/>
            </a:solidFill>
            <a:prstDash val="solid"/>
            <a:round/>
            <a:headEnd len="med" w="med" type="none"/>
            <a:tailEnd len="med" w="med" type="triangle"/>
          </a:ln>
        </p:spPr>
      </p:cxnSp>
      <p:sp>
        <p:nvSpPr>
          <p:cNvPr id="1390" name="Google Shape;1390;p156"/>
          <p:cNvSpPr/>
          <p:nvPr/>
        </p:nvSpPr>
        <p:spPr>
          <a:xfrm>
            <a:off x="4661750" y="1872775"/>
            <a:ext cx="1649400" cy="445200"/>
          </a:xfrm>
          <a:prstGeom prst="roundRect">
            <a:avLst>
              <a:gd fmla="val 16667" name="adj"/>
            </a:avLst>
          </a:prstGeom>
          <a:solidFill>
            <a:srgbClr val="4A86E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loss 2</a:t>
            </a:r>
            <a:endParaRPr>
              <a:solidFill>
                <a:srgbClr val="FFFFFF"/>
              </a:solidFill>
              <a:latin typeface="Google Sans"/>
              <a:ea typeface="Google Sans"/>
              <a:cs typeface="Google Sans"/>
              <a:sym typeface="Google Sans"/>
            </a:endParaRPr>
          </a:p>
        </p:txBody>
      </p:sp>
      <p:cxnSp>
        <p:nvCxnSpPr>
          <p:cNvPr id="1391" name="Google Shape;1391;p156"/>
          <p:cNvCxnSpPr>
            <a:stCxn id="1378" idx="0"/>
            <a:endCxn id="1390" idx="2"/>
          </p:cNvCxnSpPr>
          <p:nvPr/>
        </p:nvCxnSpPr>
        <p:spPr>
          <a:xfrm flipH="1" rot="10800000">
            <a:off x="4475838" y="2318108"/>
            <a:ext cx="1010700" cy="474000"/>
          </a:xfrm>
          <a:prstGeom prst="straightConnector1">
            <a:avLst/>
          </a:prstGeom>
          <a:noFill/>
          <a:ln cap="flat" cmpd="sng" w="9525">
            <a:solidFill>
              <a:srgbClr val="595959"/>
            </a:solidFill>
            <a:prstDash val="solid"/>
            <a:round/>
            <a:headEnd len="med" w="med" type="none"/>
            <a:tailEnd len="med" w="med" type="triangle"/>
          </a:ln>
        </p:spPr>
      </p:cxnSp>
      <p:sp>
        <p:nvSpPr>
          <p:cNvPr id="1392" name="Google Shape;1392;p156"/>
          <p:cNvSpPr txBox="1"/>
          <p:nvPr/>
        </p:nvSpPr>
        <p:spPr>
          <a:xfrm>
            <a:off x="137575" y="1137750"/>
            <a:ext cx="190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Google Sans"/>
                <a:ea typeface="Google Sans"/>
                <a:cs typeface="Google Sans"/>
                <a:sym typeface="Google Sans"/>
              </a:rPr>
              <a:t>Multiple views in self-supervision </a:t>
            </a:r>
            <a:endParaRPr b="1" sz="1500">
              <a:latin typeface="Google Sans"/>
              <a:ea typeface="Google Sans"/>
              <a:cs typeface="Google Sans"/>
              <a:sym typeface="Google Sans"/>
            </a:endParaRPr>
          </a:p>
        </p:txBody>
      </p:sp>
      <p:cxnSp>
        <p:nvCxnSpPr>
          <p:cNvPr id="1393" name="Google Shape;1393;p156"/>
          <p:cNvCxnSpPr>
            <a:stCxn id="1378" idx="0"/>
            <a:endCxn id="1394" idx="1"/>
          </p:cNvCxnSpPr>
          <p:nvPr/>
        </p:nvCxnSpPr>
        <p:spPr>
          <a:xfrm flipH="1" rot="10800000">
            <a:off x="4475838" y="2275508"/>
            <a:ext cx="2111400" cy="516600"/>
          </a:xfrm>
          <a:prstGeom prst="straightConnector1">
            <a:avLst/>
          </a:prstGeom>
          <a:noFill/>
          <a:ln cap="flat" cmpd="sng" w="9525">
            <a:solidFill>
              <a:srgbClr val="595959"/>
            </a:solidFill>
            <a:prstDash val="solid"/>
            <a:round/>
            <a:headEnd len="med" w="med" type="none"/>
            <a:tailEnd len="med" w="med" type="triangle"/>
          </a:ln>
        </p:spPr>
      </p:cxnSp>
      <p:sp>
        <p:nvSpPr>
          <p:cNvPr id="1394" name="Google Shape;1394;p156"/>
          <p:cNvSpPr/>
          <p:nvPr/>
        </p:nvSpPr>
        <p:spPr>
          <a:xfrm>
            <a:off x="6587125" y="1822775"/>
            <a:ext cx="1649400" cy="905400"/>
          </a:xfrm>
          <a:prstGeom prst="roundRect">
            <a:avLst>
              <a:gd fmla="val 16667" name="adj"/>
            </a:avLst>
          </a:prstGeom>
          <a:solidFill>
            <a:srgbClr val="4A86E8"/>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Auxiliary </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decoder Consistency</a:t>
            </a:r>
            <a:br>
              <a:rPr lang="en">
                <a:solidFill>
                  <a:srgbClr val="FFFFFF"/>
                </a:solidFill>
                <a:latin typeface="Google Sans"/>
                <a:ea typeface="Google Sans"/>
                <a:cs typeface="Google Sans"/>
                <a:sym typeface="Google Sans"/>
              </a:rPr>
            </a:br>
            <a:r>
              <a:rPr lang="en">
                <a:solidFill>
                  <a:srgbClr val="FFFFFF"/>
                </a:solidFill>
                <a:latin typeface="Google Sans"/>
                <a:ea typeface="Google Sans"/>
                <a:cs typeface="Google Sans"/>
                <a:sym typeface="Google Sans"/>
              </a:rPr>
              <a:t>Loss</a:t>
            </a:r>
            <a:endParaRPr>
              <a:solidFill>
                <a:srgbClr val="FFFFFF"/>
              </a:solidFill>
              <a:latin typeface="Google Sans"/>
              <a:ea typeface="Google Sans"/>
              <a:cs typeface="Google Sans"/>
              <a:sym typeface="Google Sans"/>
            </a:endParaRPr>
          </a:p>
        </p:txBody>
      </p:sp>
      <p:sp>
        <p:nvSpPr>
          <p:cNvPr id="1395" name="Google Shape;1395;p156"/>
          <p:cNvSpPr/>
          <p:nvPr/>
        </p:nvSpPr>
        <p:spPr>
          <a:xfrm>
            <a:off x="365750" y="2034500"/>
            <a:ext cx="2123700" cy="23337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latin typeface="Google Sans"/>
                <a:ea typeface="Google Sans"/>
                <a:cs typeface="Google Sans"/>
                <a:sym typeface="Google Sans"/>
              </a:rPr>
              <a:t>However, we known that </a:t>
            </a:r>
            <a:r>
              <a:rPr b="1" lang="en" sz="1800">
                <a:solidFill>
                  <a:schemeClr val="dk2"/>
                </a:solidFill>
                <a:latin typeface="Google Sans"/>
                <a:ea typeface="Google Sans"/>
                <a:cs typeface="Google Sans"/>
                <a:sym typeface="Google Sans"/>
              </a:rPr>
              <a:t>Consistency Regularization</a:t>
            </a:r>
            <a:r>
              <a:rPr lang="en" sz="1800">
                <a:solidFill>
                  <a:schemeClr val="dk2"/>
                </a:solidFill>
                <a:latin typeface="Google Sans"/>
                <a:ea typeface="Google Sans"/>
                <a:cs typeface="Google Sans"/>
                <a:sym typeface="Google Sans"/>
              </a:rPr>
              <a:t> is important from TTS4ASR</a:t>
            </a:r>
            <a:endParaRPr sz="1800">
              <a:solidFill>
                <a:schemeClr val="dk2"/>
              </a:solidFill>
              <a:latin typeface="Google Sans"/>
              <a:ea typeface="Google Sans"/>
              <a:cs typeface="Google Sans"/>
              <a:sym typeface="Google Sans"/>
            </a:endParaRPr>
          </a:p>
        </p:txBody>
      </p:sp>
      <p:sp>
        <p:nvSpPr>
          <p:cNvPr id="1396" name="Google Shape;1396;p156"/>
          <p:cNvSpPr txBox="1"/>
          <p:nvPr>
            <p:ph type="title"/>
          </p:nvPr>
        </p:nvSpPr>
        <p:spPr>
          <a:xfrm>
            <a:off x="213350" y="39392"/>
            <a:ext cx="69000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t</a:t>
            </a:r>
            <a:r>
              <a:rPr lang="en">
                <a:solidFill>
                  <a:srgbClr val="595959"/>
                </a:solidFill>
              </a:rPr>
              <a:t>ts4</a:t>
            </a:r>
            <a:r>
              <a:rPr lang="en">
                <a:solidFill>
                  <a:srgbClr val="595959"/>
                </a:solidFill>
              </a:rPr>
              <a:t>pretrain 2.0</a:t>
            </a:r>
            <a:endParaRPr>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3"/>
          <p:cNvSpPr txBox="1"/>
          <p:nvPr/>
        </p:nvSpPr>
        <p:spPr>
          <a:xfrm>
            <a:off x="471900" y="847375"/>
            <a:ext cx="7963800" cy="37818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00">
                <a:solidFill>
                  <a:schemeClr val="dk1"/>
                </a:solidFill>
                <a:latin typeface="Google Sans"/>
                <a:ea typeface="Google Sans"/>
                <a:cs typeface="Google Sans"/>
                <a:sym typeface="Google Sans"/>
              </a:rPr>
              <a:t>Model learns discriminating patterns in the data in contrast to providing the model with annotations and asking the model to be sensitive to  those specific annotations.</a:t>
            </a:r>
            <a:endParaRPr sz="19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Cost function</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Adversarial Methods</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Supervised Fine tuning: tailoring learned representations to downstream tasks </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Architectures</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Robustness and transferability of speech representations with few examples </a:t>
            </a:r>
            <a:endParaRPr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Injecting other modalities </a:t>
            </a:r>
            <a:endParaRPr sz="1900">
              <a:solidFill>
                <a:schemeClr val="dk1"/>
              </a:solidFill>
              <a:latin typeface="Google Sans"/>
              <a:ea typeface="Google Sans"/>
              <a:cs typeface="Google Sans"/>
              <a:sym typeface="Google Sans"/>
            </a:endParaRPr>
          </a:p>
        </p:txBody>
      </p:sp>
      <p:sp>
        <p:nvSpPr>
          <p:cNvPr id="655" name="Google Shape;655;p93"/>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4"/>
          <p:cNvSpPr txBox="1"/>
          <p:nvPr/>
        </p:nvSpPr>
        <p:spPr>
          <a:xfrm>
            <a:off x="471900" y="847375"/>
            <a:ext cx="7963800" cy="3781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i="1" lang="en" sz="1900">
                <a:solidFill>
                  <a:srgbClr val="777777"/>
                </a:solidFill>
                <a:latin typeface="Google Sans"/>
                <a:ea typeface="Google Sans"/>
                <a:cs typeface="Google Sans"/>
                <a:sym typeface="Google Sans"/>
              </a:rPr>
              <a:t>Cost function</a:t>
            </a:r>
            <a:endParaRPr i="1" sz="1900">
              <a:solidFill>
                <a:srgbClr val="777777"/>
              </a:solidFill>
              <a:latin typeface="Google Sans"/>
              <a:ea typeface="Google Sans"/>
              <a:cs typeface="Google Sans"/>
              <a:sym typeface="Google Sans"/>
            </a:endParaRPr>
          </a:p>
          <a:p>
            <a:pPr indent="0" lvl="0" marL="0" rtl="0" algn="l">
              <a:lnSpc>
                <a:spcPct val="115000"/>
              </a:lnSpc>
              <a:spcBef>
                <a:spcPts val="0"/>
              </a:spcBef>
              <a:spcAft>
                <a:spcPts val="0"/>
              </a:spcAft>
              <a:buNone/>
            </a:pPr>
            <a:r>
              <a:t/>
            </a:r>
            <a:endParaRPr i="1" sz="1900">
              <a:solidFill>
                <a:schemeClr val="dk1"/>
              </a:solidFill>
              <a:latin typeface="Google Sans"/>
              <a:ea typeface="Google Sans"/>
              <a:cs typeface="Google Sans"/>
              <a:sym typeface="Google Sans"/>
            </a:endParaRPr>
          </a:p>
          <a:p>
            <a:pPr indent="-349250" lvl="0" marL="4572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Contrastive Predictive Coding (CPC) [1], Autoregressive Predictive Coding (APC) [2], Triplet Loss based approaches[15], Time Contrastive Networks [16]</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Encode </a:t>
            </a:r>
            <a:r>
              <a:rPr lang="en" sz="1900">
                <a:solidFill>
                  <a:schemeClr val="dk1"/>
                </a:solidFill>
                <a:latin typeface="Google Sans"/>
                <a:ea typeface="Google Sans"/>
                <a:cs typeface="Google Sans"/>
                <a:sym typeface="Google Sans"/>
              </a:rPr>
              <a:t>underlying</a:t>
            </a:r>
            <a:r>
              <a:rPr lang="en" sz="1900">
                <a:solidFill>
                  <a:schemeClr val="dk1"/>
                </a:solidFill>
                <a:latin typeface="Google Sans"/>
                <a:ea typeface="Google Sans"/>
                <a:cs typeface="Google Sans"/>
                <a:sym typeface="Google Sans"/>
              </a:rPr>
              <a:t> shared information in the high-dimensional signal</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Maximize Mutual Information between encoded representations</a:t>
            </a:r>
            <a:endParaRPr sz="1900">
              <a:solidFill>
                <a:schemeClr val="dk1"/>
              </a:solidFill>
              <a:latin typeface="Google Sans"/>
              <a:ea typeface="Google Sans"/>
              <a:cs typeface="Google Sans"/>
              <a:sym typeface="Google Sans"/>
            </a:endParaRPr>
          </a:p>
          <a:p>
            <a:pPr indent="-349250" lvl="1" marL="914400" rtl="0" algn="l">
              <a:lnSpc>
                <a:spcPct val="115000"/>
              </a:lnSpc>
              <a:spcBef>
                <a:spcPts val="0"/>
              </a:spcBef>
              <a:spcAft>
                <a:spcPts val="0"/>
              </a:spcAft>
              <a:buClr>
                <a:schemeClr val="dk1"/>
              </a:buClr>
              <a:buSzPts val="1900"/>
              <a:buFont typeface="Google Sans"/>
              <a:buChar char="○"/>
            </a:pPr>
            <a:r>
              <a:rPr lang="en" sz="1900">
                <a:solidFill>
                  <a:schemeClr val="dk1"/>
                </a:solidFill>
                <a:latin typeface="Google Sans"/>
                <a:ea typeface="Google Sans"/>
                <a:cs typeface="Google Sans"/>
                <a:sym typeface="Google Sans"/>
              </a:rPr>
              <a:t>Combine</a:t>
            </a:r>
            <a:r>
              <a:rPr lang="en" sz="1900">
                <a:solidFill>
                  <a:schemeClr val="dk1"/>
                </a:solidFill>
                <a:latin typeface="Google Sans"/>
                <a:ea typeface="Google Sans"/>
                <a:cs typeface="Google Sans"/>
                <a:sym typeface="Google Sans"/>
              </a:rPr>
              <a:t> predicting future observations (predictive coding) with a probabilistic contrastive loss  (NCE variants)</a:t>
            </a:r>
            <a:endParaRPr sz="1900">
              <a:solidFill>
                <a:schemeClr val="dk1"/>
              </a:solidFill>
              <a:latin typeface="Google Sans"/>
              <a:ea typeface="Google Sans"/>
              <a:cs typeface="Google Sans"/>
              <a:sym typeface="Google Sans"/>
            </a:endParaRPr>
          </a:p>
        </p:txBody>
      </p:sp>
      <p:sp>
        <p:nvSpPr>
          <p:cNvPr id="661" name="Google Shape;661;p94"/>
          <p:cNvSpPr txBox="1"/>
          <p:nvPr>
            <p:ph idx="4294967295" type="title"/>
          </p:nvPr>
        </p:nvSpPr>
        <p:spPr>
          <a:xfrm>
            <a:off x="180900" y="-103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Self Supervision in Speech and Audio</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gle">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gle">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