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000000"/>
          </p15:clr>
        </p15:guide>
        <p15:guide id="2" pos="2304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1958"/>
    <p:restoredTop sz="93643"/>
  </p:normalViewPr>
  <p:slideViewPr>
    <p:cSldViewPr snapToGrid="0">
      <p:cViewPr varScale="1">
        <p:scale>
          <a:sx n="93" d="100"/>
          <a:sy n="93" d="100"/>
        </p:scale>
        <p:origin x="100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cbfa32e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cbfa32e47_0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4cbfa32e47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f8d3650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f8d3650c7_0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4f8d3650c7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keeping lower bands keeps intonation; higher bands (500-1000) keep words</a:t>
            </a:r>
            <a:endParaRPr/>
          </a:p>
        </p:txBody>
      </p:sp>
      <p:sp>
        <p:nvSpPr>
          <p:cNvPr id="213" name="Google Shape;21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aim of Praat was to give students and scientists of Phonetics a handy tool for manipulating speech data and for creating stimuli for perception experiments,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4f8d3662f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4f8d3662fb_1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4f8d3662fb_1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7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8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edec90f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edec90f8c_0_0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edec90f8c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edec90f8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edec90f8c_0_7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00" cy="43197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g4edec90f8c_0_7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100" cy="4794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at.org/" TargetMode="External"/><Relationship Id="rId4" Type="http://schemas.openxmlformats.org/officeDocument/2006/relationships/hyperlink" Target="http://uk.groups.yahoo.com/group/praat-use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4" Type="http://schemas.openxmlformats.org/officeDocument/2006/relationships/audio" Target="../media/media2.wav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1.xml"/><Relationship Id="rId7" Type="http://schemas.openxmlformats.org/officeDocument/2006/relationships/hyperlink" Target="beach.wav" TargetMode="External"/><Relationship Id="rId8" Type="http://schemas.openxmlformats.org/officeDocument/2006/relationships/hyperlink" Target="speech.wav" TargetMode="External"/><Relationship Id="rId9" Type="http://schemas.openxmlformats.org/officeDocument/2006/relationships/image" Target="../media/image3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at.org/" TargetMode="External"/><Relationship Id="rId4" Type="http://schemas.openxmlformats.org/officeDocument/2006/relationships/hyperlink" Target="http://www1.cs.columbia.edu/~agus/cs4706/praat-resources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1.cs.columbia.edu/~agus/cs4706/praat-resourc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Tools for Speech Analysis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Julia Hirschberg and Sarah Ita Levitan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CS6998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i="1">
                <a:latin typeface="Arial"/>
                <a:ea typeface="Arial"/>
                <a:cs typeface="Arial"/>
                <a:sym typeface="Arial"/>
              </a:rPr>
              <a:t>Thanks to Jean-Philippe Goldman, Fadi Biadsy, and many more...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Sample Praat Script</a:t>
            </a:r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2"/>
          <p:cNvSpPr/>
          <p:nvPr/>
        </p:nvSpPr>
        <p:spPr>
          <a:xfrm>
            <a:off x="685800" y="1381125"/>
            <a:ext cx="7848600" cy="448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 This script will create a new text-grid for a wav file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Make a text-grid for a .wav file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comment Source Directory?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sentence Directory C:\Documents and Settings\julila\My Documents\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comment File name?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sentence Filename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comment Tier Name?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sentence Tier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endform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from file... 'directory$‘ ‘filename$'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stem$ = left$(filename$,length(filename$)-4)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Sound 'stem$'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TextGrid... 'tier$' 'tier$‘ # tier names, which tiers are point tiers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to text file... 'directory$'\'stem$'.TextGrid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Remove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1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Read in your ‘mama’ file</a:t>
            </a:r>
            <a:r>
              <a:rPr lang="en-US">
                <a:solidFill>
                  <a:schemeClr val="hlink"/>
                </a:solidFill>
              </a:rPr>
              <a:t>;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chemeClr val="hlink"/>
                </a:solidFill>
              </a:rPr>
              <a:t>V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iew &amp; </a:t>
            </a:r>
            <a:r>
              <a:rPr lang="en-US">
                <a:solidFill>
                  <a:schemeClr val="hlink"/>
                </a:solidFill>
              </a:rPr>
              <a:t>E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dit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Zoom in on the most prominent word and find a single cycle in the wav</a:t>
            </a:r>
            <a:r>
              <a:rPr lang="en-US">
                <a:solidFill>
                  <a:schemeClr val="hlink"/>
                </a:solidFill>
              </a:rPr>
              <a:t>e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form – select – what is the frequency?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Select the entire contour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Display the pitch and intensity contours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minimum pitch?  Maximum?  Mean?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minimum intensity?  Maximum?  Mean?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Task 8: Voice Quality</a:t>
            </a:r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Char char="•"/>
            </a:pPr>
            <a:r>
              <a:rPr lang="en-US">
                <a:solidFill>
                  <a:schemeClr val="hlink"/>
                </a:solidFill>
              </a:rPr>
              <a:t>Record “My mama lives in Memphis” </a:t>
            </a:r>
            <a:endParaRPr>
              <a:solidFill>
                <a:schemeClr val="hlink"/>
              </a:solidFill>
            </a:endParaRP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>
                <a:solidFill>
                  <a:schemeClr val="hlink"/>
                </a:solidFill>
              </a:rPr>
              <a:t>in a whisper</a:t>
            </a:r>
            <a:endParaRPr>
              <a:solidFill>
                <a:schemeClr val="hlink"/>
              </a:solidFill>
            </a:endParaRPr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>
                <a:solidFill>
                  <a:schemeClr val="hlink"/>
                </a:solidFill>
              </a:rPr>
              <a:t>in a creaky voice</a:t>
            </a:r>
            <a:endParaRPr>
              <a:solidFill>
                <a:schemeClr val="hlink"/>
              </a:solidFill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Char char="•"/>
            </a:pPr>
            <a:r>
              <a:rPr lang="en-US">
                <a:solidFill>
                  <a:schemeClr val="hlink"/>
                </a:solidFill>
              </a:rPr>
              <a:t>Study pitch contour in normal vs. whisper vs. creaky.  What do you notice?</a:t>
            </a:r>
            <a:endParaRPr>
              <a:solidFill>
                <a:schemeClr val="hlink"/>
              </a:solidFill>
            </a:endParaRPr>
          </a:p>
          <a:p>
            <a:pPr marL="342900" lvl="0" indent="-2794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•"/>
            </a:pPr>
            <a:r>
              <a:rPr lang="en-US">
                <a:solidFill>
                  <a:schemeClr val="hlink"/>
                </a:solidFill>
              </a:rPr>
              <a:t>Analyze jitter and shimmer of the 3 recordings</a:t>
            </a:r>
            <a:endParaRPr>
              <a:solidFill>
                <a:schemeClr val="hlink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</a:rPr>
              <a:t>Sound -&gt; analyze periodicity -&gt; to Pitch</a:t>
            </a:r>
            <a:endParaRPr>
              <a:solidFill>
                <a:schemeClr val="hlink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</a:rPr>
              <a:t>Pitch -&gt; to PointProcess</a:t>
            </a:r>
            <a:endParaRPr>
              <a:solidFill>
                <a:schemeClr val="hlink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</a:rPr>
              <a:t>PointProcess -&gt; query -&gt; get jitter</a:t>
            </a:r>
            <a:endParaRPr>
              <a:solidFill>
                <a:schemeClr val="hlink"/>
              </a:solidFill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</a:rPr>
              <a:t>Sound + PointProcess -&gt; get shimmer </a:t>
            </a:r>
            <a:endParaRPr>
              <a:solidFill>
                <a:schemeClr val="hlink"/>
              </a:solidFill>
            </a:endParaRPr>
          </a:p>
        </p:txBody>
      </p:sp>
      <p:sp>
        <p:nvSpPr>
          <p:cNvPr id="171" name="Google Shape;171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2: Contours</a:t>
            </a:r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a statement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a yes-no question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a wh-question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are the similarities in F0?  Differences?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3: Clipping</a:t>
            </a:r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something in a very loud voice, to produce clipping, and see what the waveform looks like – how do you identify clipping?  Avoid it?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Modifying Data</a:t>
            </a:r>
            <a:endParaRPr/>
          </a:p>
        </p:txBody>
      </p:sp>
      <p:sp>
        <p:nvSpPr>
          <p:cNvPr id="190" name="Google Shape;19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Changing the pitch contour of your ‘mama’ file: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Go to Manipulat</a:t>
            </a:r>
            <a:r>
              <a:rPr lang="en-US">
                <a:solidFill>
                  <a:schemeClr val="hlink"/>
                </a:solidFill>
              </a:rPr>
              <a:t>e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chemeClr val="hlink"/>
                </a:solidFill>
              </a:rPr>
              <a:t>→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 manipulation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</a:rPr>
              <a:t>Go to View &amp; Edit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folHlink"/>
                </a:solidFill>
              </a:rPr>
              <a:t>Go to </a:t>
            </a:r>
            <a:r>
              <a:rPr lang="en-US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Pitch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→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Stylize pitch (2st)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Modify </a:t>
            </a:r>
            <a:r>
              <a:rPr lang="en-US">
                <a:solidFill>
                  <a:schemeClr val="hlink"/>
                </a:solidFill>
              </a:rPr>
              <a:t>P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itch by dragging points up and down</a:t>
            </a:r>
            <a:endParaRPr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0" lvl="2" indent="-1905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•"/>
            </a:pPr>
            <a:r>
              <a:rPr lang="en-US">
                <a:solidFill>
                  <a:schemeClr val="hlink"/>
                </a:solidFill>
              </a:rPr>
              <a:t>Turn your statement into a question by lowering earlier pitch and raising final pitch; play the result</a:t>
            </a:r>
            <a:endParaRPr>
              <a:solidFill>
                <a:schemeClr val="hlink"/>
              </a:solidFill>
            </a:endParaRPr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Modify duration (Dur):</a:t>
            </a:r>
            <a:endParaRPr/>
          </a:p>
          <a:p>
            <a:pPr marL="160020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Add points in duration tier </a:t>
            </a:r>
            <a:r>
              <a:rPr lang="en-US">
                <a:solidFill>
                  <a:schemeClr val="hlink"/>
                </a:solidFill>
              </a:rPr>
              <a:t>at cursor</a:t>
            </a:r>
            <a:endParaRPr/>
          </a:p>
          <a:p>
            <a:pPr marL="160020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Drag points up and down to change rate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To save: </a:t>
            </a:r>
            <a:r>
              <a:rPr lang="en-US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File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-&gt;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Publish resynthesis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Modifying Emotion </a:t>
            </a:r>
            <a:endParaRPr/>
          </a:p>
        </p:txBody>
      </p:sp>
      <p:sp>
        <p:nvSpPr>
          <p:cNvPr id="197" name="Google Shape;197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Record a very happy version of “mama”</a:t>
            </a:r>
            <a:endParaRPr/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–"/>
            </a:pPr>
            <a:r>
              <a:rPr lang="en-US" sz="2400">
                <a:solidFill>
                  <a:schemeClr val="hlink"/>
                </a:solidFill>
              </a:rPr>
              <a:t>Go to Manipulate → </a:t>
            </a:r>
            <a:r>
              <a:rPr lang="en-US" sz="2400">
                <a:solidFill>
                  <a:srgbClr val="FF0000"/>
                </a:solidFill>
              </a:rPr>
              <a:t>To manipulation</a:t>
            </a:r>
            <a:endParaRPr sz="2400"/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–"/>
            </a:pPr>
            <a:r>
              <a:rPr lang="en-US" sz="2400">
                <a:solidFill>
                  <a:schemeClr val="hlink"/>
                </a:solidFill>
              </a:rPr>
              <a:t>Go to View &amp; Edit</a:t>
            </a:r>
            <a:endParaRPr sz="2400"/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Char char="–"/>
            </a:pPr>
            <a:r>
              <a:rPr lang="en-US" sz="2400">
                <a:solidFill>
                  <a:schemeClr val="folHlink"/>
                </a:solidFill>
              </a:rPr>
              <a:t>Go to Pitch</a:t>
            </a:r>
            <a:r>
              <a:rPr lang="en-US" sz="2400">
                <a:solidFill>
                  <a:schemeClr val="hlink"/>
                </a:solidFill>
              </a:rPr>
              <a:t> → </a:t>
            </a:r>
            <a:r>
              <a:rPr lang="en-US" sz="2400">
                <a:solidFill>
                  <a:srgbClr val="FF0000"/>
                </a:solidFill>
              </a:rPr>
              <a:t>Stylize pitch (2st)</a:t>
            </a:r>
            <a:endParaRPr sz="2400"/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–"/>
            </a:pPr>
            <a:r>
              <a:rPr lang="en-US" sz="2400">
                <a:solidFill>
                  <a:schemeClr val="hlink"/>
                </a:solidFill>
              </a:rPr>
              <a:t>Modify Pitch by dragging points up and down</a:t>
            </a:r>
            <a:endParaRPr sz="2400">
              <a:solidFill>
                <a:schemeClr val="hlink"/>
              </a:solidFill>
            </a:endParaRPr>
          </a:p>
          <a:p>
            <a:pPr marL="914400" lvl="1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 sz="2400">
                <a:solidFill>
                  <a:schemeClr val="hlink"/>
                </a:solidFill>
              </a:rPr>
              <a:t>Turn your happy speech into sad speech; play the result</a:t>
            </a:r>
            <a:endParaRPr sz="2400">
              <a:solidFill>
                <a:schemeClr val="hlink"/>
              </a:solidFill>
            </a:endParaRPr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Char char="–"/>
            </a:pPr>
            <a:r>
              <a:rPr lang="en-US" sz="2400">
                <a:solidFill>
                  <a:schemeClr val="hlink"/>
                </a:solidFill>
              </a:rPr>
              <a:t>To save: </a:t>
            </a:r>
            <a:r>
              <a:rPr lang="en-US" sz="2400">
                <a:solidFill>
                  <a:schemeClr val="folHlink"/>
                </a:solidFill>
              </a:rPr>
              <a:t>File</a:t>
            </a:r>
            <a:r>
              <a:rPr lang="en-US" sz="2400">
                <a:solidFill>
                  <a:schemeClr val="hlink"/>
                </a:solidFill>
              </a:rPr>
              <a:t> -&gt; </a:t>
            </a:r>
            <a:r>
              <a:rPr lang="en-US" sz="2400">
                <a:solidFill>
                  <a:srgbClr val="FF0000"/>
                </a:solidFill>
              </a:rPr>
              <a:t>Publish resynthesis</a:t>
            </a:r>
            <a:endParaRPr sz="2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endParaRPr/>
          </a:p>
        </p:txBody>
      </p:sp>
      <p:sp>
        <p:nvSpPr>
          <p:cNvPr id="198" name="Google Shape;198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4: Changing the Pitch Range</a:t>
            </a:r>
            <a:endParaRPr/>
          </a:p>
        </p:txBody>
      </p:sp>
      <p:sp>
        <p:nvSpPr>
          <p:cNvPr id="204" name="Google Shape;204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a file using falling intonation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Modify it to produce a rising intonational contour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Edit the new contour to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Raise the pitch range (select the contour and use ‘shift pitch frequencies’)</a:t>
            </a:r>
            <a:endParaRPr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Stylize the pitch contour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6: Emotional Speech</a:t>
            </a:r>
            <a:endParaRPr/>
          </a:p>
        </p:txBody>
      </p:sp>
      <p:sp>
        <p:nvSpPr>
          <p:cNvPr id="210" name="Google Shape;210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Record “My mama lives in Memphis” again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As angry speech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As sad speech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As happy speech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For each token answer the following: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mean pitch? Maximum?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mean intensity? Maximum?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What is the duration?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Do you see any differences in the F0 contour?</a:t>
            </a:r>
            <a:endParaRPr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7: Masking</a:t>
            </a:r>
            <a:endParaRPr/>
          </a:p>
        </p:txBody>
      </p:sp>
      <p:sp>
        <p:nvSpPr>
          <p:cNvPr id="216" name="Google Shape;216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Edit a mama file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Convert → Change Gender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Filter →filter (pass) Hann band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Find a pass band that masks the words but retains the intonation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Find a pass band that masks the intonation but retains the words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Modify → Reverse</a:t>
            </a:r>
            <a:endParaRPr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 Speech Analysis Tool: Praat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Developed by Paul Boersma and David Weenink at the Institute of Phonetic Sciences, University of Amsterdam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General purpose speech tool : editing, segmentation and labeling, prosodic manipulation, many tutorials, large user community,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yahoo group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Task 8: Formant Analysis </a:t>
            </a:r>
            <a:endParaRPr/>
          </a:p>
        </p:txBody>
      </p:sp>
      <p:sp>
        <p:nvSpPr>
          <p:cNvPr id="223" name="Google Shape;223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Char char="•"/>
            </a:pPr>
            <a:r>
              <a:rPr lang="en-US">
                <a:solidFill>
                  <a:schemeClr val="hlink"/>
                </a:solidFill>
              </a:rPr>
              <a:t>Extract F1 and F2 values for the vowels in your mama file</a:t>
            </a:r>
            <a:endParaRPr>
              <a:solidFill>
                <a:schemeClr val="hlink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>
                <a:solidFill>
                  <a:schemeClr val="hlink"/>
                </a:solidFill>
              </a:rPr>
              <a:t>Formant -&gt; show formants</a:t>
            </a:r>
            <a:endParaRPr>
              <a:solidFill>
                <a:schemeClr val="hlink"/>
              </a:solidFill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800"/>
              <a:buChar char="–"/>
            </a:pPr>
            <a:r>
              <a:rPr lang="en-US">
                <a:solidFill>
                  <a:schemeClr val="hlink"/>
                </a:solidFill>
              </a:rPr>
              <a:t>Get first formant… (F1 shortcut)</a:t>
            </a:r>
            <a:endParaRPr>
              <a:solidFill>
                <a:schemeClr val="hlink"/>
              </a:solidFill>
            </a:endParaRPr>
          </a:p>
          <a:p>
            <a:pPr marL="3429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Char char="•"/>
            </a:pPr>
            <a:r>
              <a:rPr lang="en-US">
                <a:solidFill>
                  <a:schemeClr val="hlink"/>
                </a:solidFill>
              </a:rPr>
              <a:t>submit the values in this form:</a:t>
            </a:r>
            <a:endParaRPr>
              <a:solidFill>
                <a:schemeClr val="hlink"/>
              </a:solidFill>
            </a:endParaRPr>
          </a:p>
          <a:p>
            <a:pPr marL="74295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hlink"/>
                </a:solidFill>
              </a:rPr>
              <a:t>https://goo.gl/forms/ZIOvmXOP5ubIq1rS2</a:t>
            </a:r>
            <a:endParaRPr/>
          </a:p>
        </p:txBody>
      </p:sp>
      <p:sp>
        <p:nvSpPr>
          <p:cNvPr id="224" name="Google Shape;224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Task 5: Pitch contour cloning</a:t>
            </a:r>
            <a:endParaRPr/>
          </a:p>
        </p:txBody>
      </p:sp>
      <p:sp>
        <p:nvSpPr>
          <p:cNvPr id="230" name="Google Shape;230;p3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Replace the pitch contour in 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 action="ppaction://hlinkfile"/>
              </a:rPr>
              <a:t>beach.wav </a:t>
            </a:r>
            <a:endParaRPr lang="en-US" dirty="0" smtClean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the contour in 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 action="ppaction://hlinkfile"/>
              </a:rPr>
              <a:t>speech.wav</a:t>
            </a:r>
            <a:endParaRPr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Read in both files</a:t>
            </a:r>
            <a:endParaRPr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Create a manipulation object for </a:t>
            </a:r>
            <a:r>
              <a:rPr lang="en-US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beach.wav</a:t>
            </a:r>
            <a:endParaRPr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Extract the pitch tier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Create a manipulation object for </a:t>
            </a:r>
            <a:r>
              <a:rPr lang="en-US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speech.wav</a:t>
            </a:r>
            <a:endParaRPr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Select the pitch tier of </a:t>
            </a:r>
            <a:r>
              <a:rPr lang="en-US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beach.wav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and the manipulation object for </a:t>
            </a:r>
            <a:r>
              <a:rPr lang="en-US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speech.wav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and click ‘Replace pitch tier’</a:t>
            </a:r>
            <a:endParaRPr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Select the manipulation object for </a:t>
            </a:r>
            <a:r>
              <a:rPr lang="en-US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speech.wav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and click ‘Get </a:t>
            </a:r>
            <a:r>
              <a:rPr lang="en-US" dirty="0" err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resynthesis</a:t>
            </a: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…’</a:t>
            </a:r>
            <a:endParaRPr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–"/>
            </a:pPr>
            <a:r>
              <a:rPr lang="en-US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Compare the original file and the new file</a:t>
            </a:r>
            <a:endParaRPr dirty="0"/>
          </a:p>
        </p:txBody>
      </p:sp>
      <p:pic>
        <p:nvPicPr>
          <p:cNvPr id="2" name="beach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20085" y="1295400"/>
            <a:ext cx="812800" cy="812800"/>
          </a:xfrm>
          <a:prstGeom prst="rect">
            <a:avLst/>
          </a:prstGeom>
        </p:spPr>
      </p:pic>
      <p:pic>
        <p:nvPicPr>
          <p:cNvPr id="3" name="speech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59770" y="1625600"/>
            <a:ext cx="8128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5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Help</a:t>
            </a:r>
            <a:endParaRPr/>
          </a:p>
        </p:txBody>
      </p:sp>
      <p:sp>
        <p:nvSpPr>
          <p:cNvPr id="237" name="Google Shape;237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Online help, FAQ, manual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Links from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http://www.praat.org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Additional tutorials, scripts, resources, user groups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Next Class</a:t>
            </a:r>
            <a:endParaRPr/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Homework 1 due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 smtClean="0"/>
              <a:t>Read the </a:t>
            </a:r>
            <a:r>
              <a:rPr lang="en-US" dirty="0" err="1" smtClean="0"/>
              <a:t>ToBI</a:t>
            </a:r>
            <a:r>
              <a:rPr lang="en-US" dirty="0" smtClean="0"/>
              <a:t> Conventions, Modeling Prosody and Prosody and Meaning (links from the syllabus)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No class participation questions </a:t>
            </a:r>
            <a:r>
              <a:rPr lang="en-US" smtClean="0">
                <a:latin typeface="Arial"/>
                <a:ea typeface="Arial"/>
                <a:cs typeface="Arial"/>
                <a:sym typeface="Arial"/>
              </a:rPr>
              <a:t>due next week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5" descr="praa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519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File Management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Recording files and saving them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–"/>
            </a:pPr>
            <a:r>
              <a:rPr lang="en-US" sz="2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menu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Opening files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–"/>
            </a:pPr>
            <a:r>
              <a:rPr lang="en-US" sz="2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Read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menu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Long and short sound files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Other file types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–"/>
            </a:pPr>
            <a:r>
              <a:rPr lang="en-US" sz="2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Write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 menu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–"/>
            </a:pPr>
            <a:r>
              <a:rPr lang="en-US" sz="24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Exercise:  Record a file saying “My mama lives in Memphis” mono, play it to check, call it ‘&lt;your name&gt;’, save it to list, write it to a .wav file on disk, remove it from the objects list, read it back 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Display Options from Objects Window</a:t>
            </a:r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Select and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view&amp;edit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your ‘mama’ file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Spectrum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Show a spectral slice </a:t>
            </a:r>
            <a:endParaRPr dirty="0"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Show a spectrogram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 sz="2400" dirty="0"/>
              <a:t>Play each word using phonetic information</a:t>
            </a:r>
            <a:endParaRPr sz="2400" dirty="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Pitch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: </a:t>
            </a:r>
            <a:endParaRPr dirty="0"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–"/>
            </a:pP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Show pitch</a:t>
            </a:r>
            <a:endParaRPr sz="24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–"/>
            </a:pPr>
            <a:r>
              <a:rPr lang="en-US" sz="2400" dirty="0">
                <a:solidFill>
                  <a:schemeClr val="hlink"/>
                </a:solidFill>
              </a:rPr>
              <a:t>Ch</a:t>
            </a:r>
            <a:r>
              <a:rPr lang="en-US" sz="240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ange the pitch </a:t>
            </a:r>
            <a:r>
              <a:rPr lang="en-US" sz="2400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range of the window in pitch settings</a:t>
            </a:r>
            <a:endParaRPr dirty="0"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–"/>
            </a:pPr>
            <a:r>
              <a:rPr lang="en-US" sz="240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Get pitch information: </a:t>
            </a:r>
            <a:r>
              <a:rPr lang="en-US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get pitch, get min/max pitch</a:t>
            </a:r>
            <a:endParaRPr dirty="0"/>
          </a:p>
          <a:p>
            <a:pPr marL="742950" lvl="1" indent="-3238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 dirty="0"/>
              <a:t>Can you describe the pitch contour?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Char char="•"/>
            </a:pPr>
            <a:r>
              <a:rPr lang="en-US" sz="2400">
                <a:solidFill>
                  <a:schemeClr val="folHlink"/>
                </a:solidFill>
              </a:rPr>
              <a:t>Intensity</a:t>
            </a:r>
            <a:r>
              <a:rPr lang="en-US" sz="2400"/>
              <a:t>: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Get intensity information:  mean, min and max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Check the settings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2400"/>
              <a:buChar char="•"/>
            </a:pPr>
            <a:r>
              <a:rPr lang="en-US" sz="2400">
                <a:solidFill>
                  <a:schemeClr val="folHlink"/>
                </a:solidFill>
              </a:rPr>
              <a:t>Formant</a:t>
            </a:r>
            <a:r>
              <a:rPr lang="en-US" sz="2400"/>
              <a:t>: Display</a:t>
            </a:r>
            <a:endParaRPr sz="2400"/>
          </a:p>
          <a:p>
            <a:pPr marL="742950" lvl="1" indent="-3238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Do the formant values match those you expect for these vowels?</a:t>
            </a:r>
            <a:endParaRPr sz="24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body" idx="1"/>
          </p:nvPr>
        </p:nvSpPr>
        <p:spPr>
          <a:xfrm>
            <a:off x="457200" y="508450"/>
            <a:ext cx="8229600" cy="561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135" name="Google Shape;13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975" y="857250"/>
            <a:ext cx="5460075" cy="4156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9"/>
          <p:cNvSpPr txBox="1"/>
          <p:nvPr/>
        </p:nvSpPr>
        <p:spPr>
          <a:xfrm>
            <a:off x="6065775" y="2497525"/>
            <a:ext cx="2305800" cy="33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[i] - as in heed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[I] - as in hid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[E] - as in head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[@] - as in had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[a] - as in hod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[c] - as in hawed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[U] - as in hood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[u] - as in who'd</a:t>
            </a:r>
            <a:endParaRPr sz="180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[x] - as in hud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Annotation:  Textgrids</a:t>
            </a:r>
            <a:endParaRPr/>
          </a:p>
        </p:txBody>
      </p:sp>
      <p:sp>
        <p:nvSpPr>
          <p:cNvPr id="143" name="Google Shape;143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Select your first recording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From objects window, w/ sound file selected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800"/>
              <a:buFont typeface="Arial"/>
              <a:buChar char="–"/>
            </a:pPr>
            <a:r>
              <a:rPr lang="en-US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Annotate</a:t>
            </a: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→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 textgrid</a:t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Point vs. interval tiers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Add a point tier and an interval tier and insert some labels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lang="en-US" i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NB: remember to select the interval or point circle </a:t>
            </a:r>
            <a:r>
              <a:rPr lang="en-US" b="1" i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first </a:t>
            </a:r>
            <a:r>
              <a:rPr lang="en-US" i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in the waveform or spectrogram</a:t>
            </a:r>
            <a:r>
              <a:rPr lang="en-US" b="1" i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i="1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before trying to insert a label</a:t>
            </a:r>
            <a:endParaRPr b="1" i="1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Scripting</a:t>
            </a:r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From history: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Praat → new Praatscript → Edit → Paste history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NB: you can run all or part of the script (</a:t>
            </a:r>
            <a:r>
              <a:rPr lang="en-US"/>
              <a:t>select and run selection)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Writing scripts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Modifying existing scripts: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Tutorials, scripts, resources, user groups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1139</Words>
  <Application>Microsoft Macintosh PowerPoint</Application>
  <PresentationFormat>On-screen Show (4:3)</PresentationFormat>
  <Paragraphs>184</Paragraphs>
  <Slides>23</Slides>
  <Notes>23</Notes>
  <HiddenSlides>2</HiddenSlides>
  <MMClips>2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Tools for Speech Analysis</vt:lpstr>
      <vt:lpstr>A Speech Analysis Tool: Praat</vt:lpstr>
      <vt:lpstr>PowerPoint Presentation</vt:lpstr>
      <vt:lpstr>File Management</vt:lpstr>
      <vt:lpstr>Display Options from Objects Window</vt:lpstr>
      <vt:lpstr>PowerPoint Presentation</vt:lpstr>
      <vt:lpstr>PowerPoint Presentation</vt:lpstr>
      <vt:lpstr>Annotation:  Textgrids</vt:lpstr>
      <vt:lpstr>Scripting</vt:lpstr>
      <vt:lpstr>Sample Praat Script</vt:lpstr>
      <vt:lpstr>Task 1</vt:lpstr>
      <vt:lpstr>Task 8: Voice Quality</vt:lpstr>
      <vt:lpstr>Task 2: Contours</vt:lpstr>
      <vt:lpstr>Task 3: Clipping</vt:lpstr>
      <vt:lpstr>Modifying Data</vt:lpstr>
      <vt:lpstr>Modifying Emotion </vt:lpstr>
      <vt:lpstr>Task 4: Changing the Pitch Range</vt:lpstr>
      <vt:lpstr>Task 6: Emotional Speech</vt:lpstr>
      <vt:lpstr>Task 7: Masking</vt:lpstr>
      <vt:lpstr>Task 8: Formant Analysis </vt:lpstr>
      <vt:lpstr>Task 5: Pitch contour cloning</vt:lpstr>
      <vt:lpstr>Help</vt:lpstr>
      <vt:lpstr>Next Class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Speech Analysis</dc:title>
  <cp:lastModifiedBy>Microsoft Office User</cp:lastModifiedBy>
  <cp:revision>5</cp:revision>
  <dcterms:modified xsi:type="dcterms:W3CDTF">2019-02-15T14:16:22Z</dcterms:modified>
</cp:coreProperties>
</file>