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73" r:id="rId3"/>
    <p:sldId id="345" r:id="rId4"/>
    <p:sldId id="346" r:id="rId5"/>
    <p:sldId id="292" r:id="rId6"/>
    <p:sldId id="312" r:id="rId7"/>
    <p:sldId id="293" r:id="rId8"/>
    <p:sldId id="300" r:id="rId9"/>
    <p:sldId id="359" r:id="rId10"/>
    <p:sldId id="347" r:id="rId11"/>
    <p:sldId id="348" r:id="rId12"/>
    <p:sldId id="286" r:id="rId13"/>
    <p:sldId id="288" r:id="rId14"/>
    <p:sldId id="290" r:id="rId15"/>
    <p:sldId id="301" r:id="rId16"/>
    <p:sldId id="365" r:id="rId17"/>
    <p:sldId id="360" r:id="rId18"/>
    <p:sldId id="349" r:id="rId19"/>
    <p:sldId id="361" r:id="rId20"/>
    <p:sldId id="362" r:id="rId21"/>
    <p:sldId id="363" r:id="rId22"/>
    <p:sldId id="364" r:id="rId23"/>
    <p:sldId id="275" r:id="rId24"/>
    <p:sldId id="297" r:id="rId25"/>
    <p:sldId id="299" r:id="rId26"/>
    <p:sldId id="298" r:id="rId27"/>
    <p:sldId id="302" r:id="rId28"/>
    <p:sldId id="296" r:id="rId29"/>
    <p:sldId id="259" r:id="rId30"/>
    <p:sldId id="331" r:id="rId31"/>
    <p:sldId id="284" r:id="rId32"/>
    <p:sldId id="304" r:id="rId33"/>
    <p:sldId id="305" r:id="rId34"/>
    <p:sldId id="307" r:id="rId35"/>
    <p:sldId id="309" r:id="rId36"/>
    <p:sldId id="337" r:id="rId37"/>
    <p:sldId id="306" r:id="rId38"/>
    <p:sldId id="308" r:id="rId39"/>
    <p:sldId id="311" r:id="rId40"/>
    <p:sldId id="351" r:id="rId41"/>
    <p:sldId id="320" r:id="rId42"/>
    <p:sldId id="322" r:id="rId43"/>
    <p:sldId id="352" r:id="rId44"/>
    <p:sldId id="335" r:id="rId45"/>
    <p:sldId id="315" r:id="rId46"/>
    <p:sldId id="353" r:id="rId47"/>
    <p:sldId id="367" r:id="rId48"/>
    <p:sldId id="368" r:id="rId49"/>
    <p:sldId id="369" r:id="rId50"/>
    <p:sldId id="370" r:id="rId51"/>
    <p:sldId id="372" r:id="rId52"/>
    <p:sldId id="373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74" r:id="rId62"/>
    <p:sldId id="375" r:id="rId63"/>
    <p:sldId id="263" r:id="rId64"/>
    <p:sldId id="376" r:id="rId65"/>
    <p:sldId id="377" r:id="rId66"/>
    <p:sldId id="318" r:id="rId67"/>
    <p:sldId id="319" r:id="rId68"/>
    <p:sldId id="354" r:id="rId69"/>
    <p:sldId id="313" r:id="rId70"/>
    <p:sldId id="378" r:id="rId71"/>
    <p:sldId id="33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66512"/>
  </p:normalViewPr>
  <p:slideViewPr>
    <p:cSldViewPr snapToGrid="0" snapToObjects="1">
      <p:cViewPr varScale="1">
        <p:scale>
          <a:sx n="67" d="100"/>
          <a:sy n="67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91218-C3C3-8047-AF0A-EF4E9617A987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FCE4-5EA5-FB45-A07D-7DC601B63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1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3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18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6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9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5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6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8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1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77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6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8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4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1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0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91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61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8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AFCE4-5EA5-FB45-A07D-7DC601B634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7CEB-5E9F-9942-AB87-9A201C3CA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20363-31FB-B84F-8C88-137DC77CD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52D15-B33A-394C-98A4-0B5784C4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DE21A-5115-3A4D-945F-8A079B02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7BD98-9942-0A48-81ED-A9FA90F6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3687-F2DD-2743-B609-E3C83984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CF7E9-5825-5A40-9FC9-F330AC79D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5E93B-1763-0842-9C9E-1FF96EF7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8C7FF-1EEE-8849-B2B1-D0EAF024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20EB-ED84-224A-9601-E3342EAF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94063-8E21-884C-B55A-0F09711F7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1E949-57BC-524C-8F3D-974DC265D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61D-43FF-3049-A6D2-2047B00A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B15AA-A421-B545-A03D-A3E540CB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20A02-B492-594E-81B9-D39589FA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0079-F23F-D94F-A08C-405ECF8F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AF949-1ED9-B548-A3EE-73057565C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8A73-A6DE-CD48-BE92-FA5F22A7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A8E1-A3EA-5B40-817D-5AF33399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5FD7-F03A-AB4D-A8FB-95A84C49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0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6F38-E592-2140-8875-CFF85C4A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7AF8-7480-2C4C-BE24-83F45737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1F8E-92FC-7141-A258-083065EA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0F712-8957-A446-82D7-EB78C808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AA8E-970B-9F43-A310-D1A476D0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9A6E-9AA4-6941-BFCE-68820B3D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2D6C-8BCE-1649-A341-0D18E7795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7DB8-A2D0-DC45-8910-9D4D9C4DF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6E2FD-C2AD-E54E-8FA0-1F0BEDB6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CAB9A-9067-AD4B-A6A4-FE6E6E56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B06D9-3964-A84C-A805-10D09840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A2FD-A70F-7E47-9346-C4FABF0B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D952-DE6D-AB44-A9EB-6CD1543AB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09C1A-010C-264A-8889-73C867DB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2326A-9C47-2348-A0EA-4207EF67C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8EB05-7DD0-5048-A737-32BCA9865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D5CF4-6063-B249-9F1B-B48CADA4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4F620-2B03-4841-961F-C3A72B53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410F-3B97-BD4F-8230-F4C5CA75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E500-E1DC-724B-9345-CF9E2E9D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E0E91-2F3A-3044-AC82-CAE3938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7760D-C7F2-404F-840C-78B1338B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9D9AF-CBFF-044E-82E3-B287DEAD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F5C2BB-0D47-794A-A4FA-E45BE70E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4D055-3D5B-EF4C-ADDC-CC556B11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F53DB-AB7E-A64D-96FB-76254271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81CF-6B89-4543-A311-7C96CEFD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254B-52B0-574E-BA44-5E6D2876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5C86-FF96-ED4F-9195-78D721E2D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7CE74-C71D-6044-B675-95B2A815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355D-9AC5-C146-87C7-414AD545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12C-6DBE-844B-A961-3072B315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6E3A-3FE8-8E4E-A6FA-A494069A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B8547-F6FA-7544-BDFD-B07538093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4480B-C328-AD40-8AF1-A04217C6E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FDC35-485C-2C44-9CAC-C9AAA7F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785C6-EAE7-0946-B872-84BAAD3A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EBAB7-DF54-314C-8141-C5EE5365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32F3F-F665-8E45-8A60-F57C7119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B37B-B509-9C44-A0CB-1DDE7AD5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D09F9-298E-374D-996C-1FB4D9B65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F6FF-33C8-D843-9941-F2E52D5E8571}" type="datetimeFigureOut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CBE2A-2517-7044-A446-F5C31A3EF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84E13-66F0-C648-979F-D0F63586E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DA3AD-C437-584E-8172-C4D87F1D4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sstoyanchev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6/03/25/technology/microsoft-created-a-twitter-bot-to-learn-from-users-it-quickly-became-a-racist-jerk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V6NHKmfnW0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dial-toolkit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t.ai/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7F42-9685-4E42-9898-63E8262D8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Spoken Dialogue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9B715-5F32-F149-90CC-26F9FAFC3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/>
          <a:lstStyle/>
          <a:p>
            <a:r>
              <a:rPr lang="en-US" dirty="0"/>
              <a:t>Sarah </a:t>
            </a:r>
            <a:r>
              <a:rPr lang="en-US" dirty="0" err="1"/>
              <a:t>Ita</a:t>
            </a:r>
            <a:r>
              <a:rPr lang="en-US" dirty="0"/>
              <a:t> Levitan and Julia Hirschberg</a:t>
            </a:r>
          </a:p>
          <a:p>
            <a:r>
              <a:rPr lang="en-US" dirty="0"/>
              <a:t>Advanced Topics in Spoken Language Processing</a:t>
            </a:r>
          </a:p>
          <a:p>
            <a:r>
              <a:rPr lang="en-US" dirty="0"/>
              <a:t>March 29, 2019</a:t>
            </a:r>
          </a:p>
          <a:p>
            <a:endParaRPr lang="en-US" dirty="0"/>
          </a:p>
          <a:p>
            <a:pPr algn="l"/>
            <a:r>
              <a:rPr lang="en-US" dirty="0"/>
              <a:t>*Thank you to </a:t>
            </a:r>
            <a:r>
              <a:rPr lang="en-US" dirty="0">
                <a:hlinkClick r:id="rId2"/>
              </a:rPr>
              <a:t>Svetlana </a:t>
            </a:r>
            <a:r>
              <a:rPr lang="en-US" dirty="0" err="1">
                <a:hlinkClick r:id="rId2"/>
              </a:rPr>
              <a:t>Stoyanchev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for the original slides</a:t>
            </a:r>
          </a:p>
        </p:txBody>
      </p:sp>
    </p:spTree>
    <p:extLst>
      <p:ext uri="{BB962C8B-B14F-4D97-AF65-F5344CB8AC3E}">
        <p14:creationId xmlns:p14="http://schemas.microsoft.com/office/powerpoint/2010/main" val="85670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do you use dialogue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Dialogue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systems explore novel research questions in speech recognition/language understanding/generation/dialogue management</a:t>
            </a:r>
          </a:p>
          <a:p>
            <a:r>
              <a:rPr lang="en-US" dirty="0"/>
              <a:t>Research systems </a:t>
            </a:r>
          </a:p>
          <a:p>
            <a:pPr lvl="1"/>
            <a:r>
              <a:rPr lang="en-US" dirty="0"/>
              <a:t>Based on more novel theoretical frameworks </a:t>
            </a:r>
          </a:p>
          <a:p>
            <a:pPr lvl="1"/>
            <a:r>
              <a:rPr lang="en-US" dirty="0"/>
              <a:t>Open-domain speech recognition</a:t>
            </a:r>
          </a:p>
          <a:p>
            <a:pPr lvl="1"/>
            <a:r>
              <a:rPr lang="en-US" dirty="0"/>
              <a:t>Focus on theory development </a:t>
            </a:r>
          </a:p>
          <a:p>
            <a:r>
              <a:rPr lang="en-US" dirty="0"/>
              <a:t>Transition from research to commercial</a:t>
            </a:r>
          </a:p>
          <a:p>
            <a:pPr lvl="1"/>
            <a:r>
              <a:rPr lang="en-US" dirty="0" err="1"/>
              <a:t>Siri</a:t>
            </a:r>
            <a:r>
              <a:rPr lang="en-US" dirty="0"/>
              <a:t> came out of a DARPA-funded research project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8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Tutoring (</a:t>
            </a:r>
            <a:r>
              <a:rPr lang="en-US" dirty="0" err="1"/>
              <a:t>Litman</a:t>
            </a:r>
            <a:r>
              <a:rPr lang="en-US" dirty="0"/>
              <a:t> &amp; Silliman,2004), </a:t>
            </a:r>
            <a:br>
              <a:rPr lang="en-US" dirty="0"/>
            </a:br>
            <a:r>
              <a:rPr lang="en-US" dirty="0"/>
              <a:t>U. Pittsburgh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" r="43"/>
          <a:stretch>
            <a:fillRect/>
          </a:stretch>
        </p:blipFill>
        <p:spPr>
          <a:xfrm>
            <a:off x="1981200" y="160020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4705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CMU Bus </a:t>
            </a:r>
            <a:r>
              <a:rPr lang="en-US" dirty="0"/>
              <a:t>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Bohus</a:t>
            </a:r>
            <a:r>
              <a:rPr lang="en-US" dirty="0"/>
              <a:t> et al. (deployed in 2005) CMU</a:t>
            </a:r>
          </a:p>
          <a:p>
            <a:r>
              <a:rPr lang="en-US" dirty="0"/>
              <a:t>Telephone-based bus information system</a:t>
            </a:r>
          </a:p>
          <a:p>
            <a:r>
              <a:rPr lang="en-US" dirty="0"/>
              <a:t>Deployed by Pittsburgh Port Authority</a:t>
            </a:r>
          </a:p>
          <a:p>
            <a:r>
              <a:rPr lang="en-US" dirty="0"/>
              <a:t>Receives calls from real users</a:t>
            </a:r>
          </a:p>
          <a:p>
            <a:r>
              <a:rPr lang="en-US" dirty="0"/>
              <a:t>Noisy conditions</a:t>
            </a:r>
          </a:p>
          <a:p>
            <a:r>
              <a:rPr lang="en-US" dirty="0"/>
              <a:t>Speech recognition word error rate ~ 50% </a:t>
            </a:r>
          </a:p>
          <a:p>
            <a:r>
              <a:rPr lang="en-US" dirty="0"/>
              <a:t>Use collected data for research</a:t>
            </a:r>
          </a:p>
          <a:p>
            <a:r>
              <a:rPr lang="en-US" dirty="0"/>
              <a:t>Provide a platform to allow other researchers to test SDS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3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CMU </a:t>
            </a:r>
            <a:r>
              <a:rPr lang="en-US" dirty="0" err="1"/>
              <a:t>LetsGo</a:t>
            </a:r>
            <a:r>
              <a:rPr lang="en-US" dirty="0"/>
              <a:t> Dialogue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319" r="-23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588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vs. Research dialogue systems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44909" y="4764909"/>
            <a:ext cx="5001176" cy="862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4582" y="5454900"/>
            <a:ext cx="18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Reliability</a:t>
            </a:r>
          </a:p>
        </p:txBody>
      </p:sp>
      <p:sp>
        <p:nvSpPr>
          <p:cNvPr id="7" name="Up Arrow 6"/>
          <p:cNvSpPr/>
          <p:nvPr/>
        </p:nvSpPr>
        <p:spPr>
          <a:xfrm>
            <a:off x="4894734" y="1787510"/>
            <a:ext cx="1003370" cy="35750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2291853"/>
            <a:ext cx="3188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dirty="0"/>
              <a:t>System Flexibility</a:t>
            </a:r>
          </a:p>
          <a:p>
            <a:endParaRPr lang="en-US" dirty="0"/>
          </a:p>
          <a:p>
            <a:r>
              <a:rPr lang="en-US" dirty="0"/>
              <a:t>Ability to accept varied input</a:t>
            </a:r>
          </a:p>
          <a:p>
            <a:r>
              <a:rPr lang="en-US" dirty="0"/>
              <a:t>Support multiple wide range </a:t>
            </a:r>
          </a:p>
          <a:p>
            <a:r>
              <a:rPr lang="en-US" dirty="0"/>
              <a:t>of queries</a:t>
            </a:r>
          </a:p>
          <a:p>
            <a:r>
              <a:rPr lang="en-US" dirty="0"/>
              <a:t>Multiple domains</a:t>
            </a:r>
          </a:p>
          <a:p>
            <a:r>
              <a:rPr lang="en-US" dirty="0"/>
              <a:t>User initiative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81110" y="4261443"/>
            <a:ext cx="16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3665" y="2291853"/>
            <a:ext cx="16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1111" y="1925862"/>
            <a:ext cx="1510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68624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245E-4DD5-984D-96B7-E4E7CD22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 vs. Task-oriented dialogue systems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C029-51D7-8F48-B42E-6B59A1614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Chatbots</a:t>
            </a:r>
          </a:p>
          <a:p>
            <a:pPr>
              <a:buFontTx/>
              <a:buChar char="-"/>
            </a:pPr>
            <a:r>
              <a:rPr lang="en-US" dirty="0"/>
              <a:t>Designed for extended conversations</a:t>
            </a:r>
          </a:p>
          <a:p>
            <a:pPr>
              <a:buFontTx/>
              <a:buChar char="-"/>
            </a:pPr>
            <a:r>
              <a:rPr lang="en-US" dirty="0"/>
              <a:t>Mimic unstructured human-human interaction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Task-oriented dialogue systems</a:t>
            </a:r>
          </a:p>
          <a:p>
            <a:pPr>
              <a:buFontTx/>
              <a:buChar char="-"/>
            </a:pPr>
            <a:r>
              <a:rPr lang="en-US" dirty="0"/>
              <a:t>Designed for a particular task</a:t>
            </a:r>
          </a:p>
          <a:p>
            <a:pPr>
              <a:buFontTx/>
              <a:buChar char="-"/>
            </a:pPr>
            <a:r>
              <a:rPr lang="en-US" dirty="0"/>
              <a:t>Short conversations to get information from a user to help complete the task</a:t>
            </a:r>
          </a:p>
        </p:txBody>
      </p:sp>
    </p:spTree>
    <p:extLst>
      <p:ext uri="{BB962C8B-B14F-4D97-AF65-F5344CB8AC3E}">
        <p14:creationId xmlns:p14="http://schemas.microsoft.com/office/powerpoint/2010/main" val="341995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913B-D387-824B-ADEF-14E675CA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Rule-based chatbots: ELIZA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F96A2-D876-D44D-8F83-C005744F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61" y="1670635"/>
            <a:ext cx="6540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Rule-based chatbots: ELIZA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Eliza (text only)  (Joseph </a:t>
            </a:r>
            <a:r>
              <a:rPr lang="en-US" dirty="0" err="1"/>
              <a:t>Weizenbaum</a:t>
            </a:r>
            <a:r>
              <a:rPr lang="en-US" dirty="0"/>
              <a:t>, MIT, 1966)</a:t>
            </a:r>
          </a:p>
          <a:p>
            <a:r>
              <a:rPr lang="en-US" dirty="0"/>
              <a:t>A “psychologist” system </a:t>
            </a:r>
          </a:p>
          <a:p>
            <a:r>
              <a:rPr lang="en-US" dirty="0"/>
              <a:t>Example conversation: http://</a:t>
            </a:r>
            <a:r>
              <a:rPr lang="en-US" dirty="0" err="1"/>
              <a:t>www.masswerk.at</a:t>
            </a:r>
            <a:r>
              <a:rPr lang="en-US" dirty="0"/>
              <a:t>/</a:t>
            </a:r>
            <a:r>
              <a:rPr lang="en-US" dirty="0" err="1"/>
              <a:t>elizabot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ELIZA: Is something troubling you ?</a:t>
            </a:r>
          </a:p>
          <a:p>
            <a:pPr lvl="1"/>
            <a:r>
              <a:rPr lang="en-US" dirty="0"/>
              <a:t>YOU:   I am worried about teaching</a:t>
            </a:r>
          </a:p>
          <a:p>
            <a:pPr lvl="1"/>
            <a:r>
              <a:rPr lang="en-US" dirty="0"/>
              <a:t>ELIZA: How long have you been worried about teaching ?</a:t>
            </a:r>
          </a:p>
          <a:p>
            <a:pPr lvl="1"/>
            <a:r>
              <a:rPr lang="en-US" dirty="0"/>
              <a:t>YOU:   For couple weeks</a:t>
            </a:r>
          </a:p>
          <a:p>
            <a:pPr lvl="1"/>
            <a:r>
              <a:rPr lang="en-US" dirty="0"/>
              <a:t>ELIZA: Do you feel strongly about discussing such things ?</a:t>
            </a:r>
          </a:p>
          <a:p>
            <a:pPr lvl="1"/>
            <a:r>
              <a:rPr lang="en-US" dirty="0"/>
              <a:t>YOU:   yes</a:t>
            </a:r>
          </a:p>
          <a:p>
            <a:pPr lvl="1"/>
            <a:r>
              <a:rPr lang="en-US" dirty="0"/>
              <a:t>ELIZA: You seem to be quite positive.</a:t>
            </a:r>
          </a:p>
          <a:p>
            <a:pPr lvl="1"/>
            <a:r>
              <a:rPr lang="en-US" dirty="0"/>
              <a:t>YOU:   I am concerned about choosing course content</a:t>
            </a:r>
          </a:p>
          <a:p>
            <a:pPr lvl="1"/>
            <a:r>
              <a:rPr lang="en-US" dirty="0"/>
              <a:t>ELIZA: Do you believe it is normal to be concerned about choosing course content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6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227D-B9AD-DA4C-9097-41528B51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chatbots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7F643-57FC-FE49-896C-9A6BFACC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  <a:p>
            <a:r>
              <a:rPr lang="en-US" dirty="0"/>
              <a:t>Machine learning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Corpora: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Movies</a:t>
            </a:r>
          </a:p>
          <a:p>
            <a:r>
              <a:rPr lang="en-US" dirty="0"/>
              <a:t>Chat platforms</a:t>
            </a:r>
          </a:p>
        </p:txBody>
      </p:sp>
    </p:spTree>
    <p:extLst>
      <p:ext uri="{BB962C8B-B14F-4D97-AF65-F5344CB8AC3E}">
        <p14:creationId xmlns:p14="http://schemas.microsoft.com/office/powerpoint/2010/main" val="422611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Natural Language Dialogue?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involving</a:t>
            </a:r>
          </a:p>
          <a:p>
            <a:pPr lvl="1"/>
            <a:r>
              <a:rPr lang="en-US" dirty="0"/>
              <a:t>Multiple contributions</a:t>
            </a:r>
          </a:p>
          <a:p>
            <a:pPr lvl="1"/>
            <a:r>
              <a:rPr lang="en-US" dirty="0"/>
              <a:t>Coherent interaction</a:t>
            </a:r>
          </a:p>
          <a:p>
            <a:pPr lvl="1"/>
            <a:r>
              <a:rPr lang="en-US" dirty="0"/>
              <a:t>More than one participant</a:t>
            </a:r>
          </a:p>
          <a:p>
            <a:r>
              <a:rPr lang="en-US" dirty="0"/>
              <a:t>Interaction modalities</a:t>
            </a:r>
          </a:p>
          <a:p>
            <a:pPr lvl="1"/>
            <a:r>
              <a:rPr lang="en-US" dirty="0"/>
              <a:t>Input: Speech, typing, writing, gesture</a:t>
            </a:r>
          </a:p>
          <a:p>
            <a:pPr lvl="1"/>
            <a:r>
              <a:rPr lang="en-US" dirty="0"/>
              <a:t>Output: Speech, text, graphical display, animated face/body (embodied virtual agent)</a:t>
            </a:r>
          </a:p>
        </p:txBody>
      </p:sp>
    </p:spTree>
    <p:extLst>
      <p:ext uri="{BB962C8B-B14F-4D97-AF65-F5344CB8AC3E}">
        <p14:creationId xmlns:p14="http://schemas.microsoft.com/office/powerpoint/2010/main" val="353400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F6CA-3410-2F40-BD4E-579EFF0C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16870-2828-E54C-98A4-EF8EA517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the response to the most similar turn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the most similar turn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726C-5B6A-C84D-805A-90C5F3793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55" y="2773279"/>
            <a:ext cx="4214062" cy="1043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D140E-CB5B-8940-AC3B-D26913213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55" y="4476162"/>
            <a:ext cx="3107156" cy="11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3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C06D-3541-D245-8B29-DC798E7C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DFF2-702B-2140-925B-BED27B8B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to sequence models (encoder-decoder)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A44BC-1120-7344-9BBA-A97A8C64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5" t="7545" r="5447" b="3855"/>
          <a:stretch/>
        </p:blipFill>
        <p:spPr>
          <a:xfrm>
            <a:off x="1097279" y="2612570"/>
            <a:ext cx="9059015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C4EB-B71D-0D40-921F-F35CDF82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evaluate chatbots?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7EF2-43CD-644C-B9BD-9B225CBF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evaluation</a:t>
            </a:r>
          </a:p>
          <a:p>
            <a:r>
              <a:rPr lang="en-US" dirty="0"/>
              <a:t>Adversarial evaluation</a:t>
            </a:r>
          </a:p>
        </p:txBody>
      </p:sp>
    </p:spTree>
    <p:extLst>
      <p:ext uri="{BB962C8B-B14F-4D97-AF65-F5344CB8AC3E}">
        <p14:creationId xmlns:p14="http://schemas.microsoft.com/office/powerpoint/2010/main" val="330485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 in NL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	</a:t>
            </a:r>
          </a:p>
          <a:p>
            <a:pPr lvl="1"/>
            <a:r>
              <a:rPr lang="en-US" dirty="0"/>
              <a:t>What does a person say?</a:t>
            </a:r>
          </a:p>
          <a:p>
            <a:pPr lvl="2"/>
            <a:r>
              <a:rPr lang="en-US" dirty="0"/>
              <a:t>Identify words from speech signal</a:t>
            </a:r>
          </a:p>
          <a:p>
            <a:pPr lvl="3"/>
            <a:r>
              <a:rPr lang="en-US" dirty="0"/>
              <a:t>“Please close the window” </a:t>
            </a:r>
          </a:p>
          <a:p>
            <a:pPr lvl="1"/>
            <a:r>
              <a:rPr lang="en-US" dirty="0"/>
              <a:t>What does the speech mean?</a:t>
            </a:r>
          </a:p>
          <a:p>
            <a:pPr lvl="2"/>
            <a:r>
              <a:rPr lang="en-US" dirty="0"/>
              <a:t>Identify semantic content </a:t>
            </a:r>
          </a:p>
          <a:p>
            <a:pPr lvl="3"/>
            <a:r>
              <a:rPr lang="en-US" dirty="0"/>
              <a:t>Request ( subject: close ( object: window))</a:t>
            </a:r>
          </a:p>
          <a:p>
            <a:pPr lvl="1"/>
            <a:r>
              <a:rPr lang="en-US" dirty="0"/>
              <a:t>What were the speaker’s intentions?</a:t>
            </a:r>
          </a:p>
          <a:p>
            <a:pPr lvl="2"/>
            <a:r>
              <a:rPr lang="en-US" dirty="0"/>
              <a:t>Speaker requests an action in a physical world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4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 in NL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interaction</a:t>
            </a:r>
          </a:p>
          <a:p>
            <a:pPr lvl="1"/>
            <a:r>
              <a:rPr lang="en-US" dirty="0"/>
              <a:t>Internal representation of the domain</a:t>
            </a:r>
          </a:p>
          <a:p>
            <a:pPr lvl="1"/>
            <a:r>
              <a:rPr lang="en-US" dirty="0"/>
              <a:t>Identify new information</a:t>
            </a:r>
          </a:p>
          <a:p>
            <a:pPr lvl="1"/>
            <a:r>
              <a:rPr lang="en-US" dirty="0"/>
              <a:t>Identifying which action to perform given new information</a:t>
            </a:r>
          </a:p>
          <a:p>
            <a:pPr lvl="2"/>
            <a:r>
              <a:rPr lang="en-US" dirty="0"/>
              <a:t>“close the window”, “set a thermostat” -&gt; physical action</a:t>
            </a:r>
          </a:p>
          <a:p>
            <a:pPr lvl="2"/>
            <a:r>
              <a:rPr lang="en-US" dirty="0"/>
              <a:t>“what is the weather like outside?” -&gt; call the weather API</a:t>
            </a:r>
          </a:p>
          <a:p>
            <a:pPr lvl="1"/>
            <a:r>
              <a:rPr lang="en-US" dirty="0"/>
              <a:t>Determining a response</a:t>
            </a:r>
          </a:p>
          <a:p>
            <a:pPr lvl="2"/>
            <a:r>
              <a:rPr lang="en-US" dirty="0"/>
              <a:t>“OK”, “I can’t do it”</a:t>
            </a:r>
          </a:p>
          <a:p>
            <a:pPr lvl="2"/>
            <a:r>
              <a:rPr lang="en-US" dirty="0"/>
              <a:t>Provide an answer</a:t>
            </a:r>
          </a:p>
          <a:p>
            <a:pPr lvl="2"/>
            <a:r>
              <a:rPr lang="en-US" dirty="0"/>
              <a:t>Ask a clarification question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 in NL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information</a:t>
            </a:r>
          </a:p>
          <a:p>
            <a:r>
              <a:rPr lang="en-US" dirty="0"/>
              <a:t>To process a request “Please close the window” you (or the system) needs to know:</a:t>
            </a:r>
          </a:p>
          <a:p>
            <a:pPr lvl="1"/>
            <a:r>
              <a:rPr lang="en-US" dirty="0"/>
              <a:t>There is a window</a:t>
            </a:r>
          </a:p>
          <a:p>
            <a:pPr lvl="1"/>
            <a:r>
              <a:rPr lang="en-US" dirty="0"/>
              <a:t>Window is currently opened</a:t>
            </a:r>
          </a:p>
          <a:p>
            <a:pPr lvl="1"/>
            <a:r>
              <a:rPr lang="en-US" dirty="0"/>
              <a:t>Window can/can not be closed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 in NL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Producing language</a:t>
            </a:r>
          </a:p>
          <a:p>
            <a:pPr lvl="1"/>
            <a:r>
              <a:rPr lang="en-US" dirty="0"/>
              <a:t>Deciding when to speak</a:t>
            </a:r>
          </a:p>
          <a:p>
            <a:pPr lvl="1"/>
            <a:r>
              <a:rPr lang="en-US" dirty="0"/>
              <a:t>Deciding what to say</a:t>
            </a:r>
          </a:p>
          <a:p>
            <a:pPr lvl="2"/>
            <a:r>
              <a:rPr lang="en-US" dirty="0"/>
              <a:t>Choosing the appropriate meaning</a:t>
            </a:r>
          </a:p>
          <a:p>
            <a:pPr lvl="1"/>
            <a:r>
              <a:rPr lang="en-US" dirty="0"/>
              <a:t>Deciding how to present information </a:t>
            </a:r>
          </a:p>
          <a:p>
            <a:pPr lvl="2"/>
            <a:r>
              <a:rPr lang="en-US" dirty="0"/>
              <a:t>So partner understands it</a:t>
            </a:r>
          </a:p>
          <a:p>
            <a:pPr lvl="2"/>
            <a:r>
              <a:rPr lang="en-US" dirty="0"/>
              <a:t>So expression seems natural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8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dialogue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Command and control </a:t>
            </a:r>
          </a:p>
          <a:p>
            <a:pPr lvl="1"/>
            <a:r>
              <a:rPr lang="en-US" dirty="0"/>
              <a:t>Actions in the world</a:t>
            </a:r>
          </a:p>
          <a:p>
            <a:pPr lvl="1"/>
            <a:r>
              <a:rPr lang="en-US" dirty="0"/>
              <a:t>Robot – situated interaction</a:t>
            </a:r>
          </a:p>
          <a:p>
            <a:r>
              <a:rPr lang="en-US" dirty="0"/>
              <a:t>Information access</a:t>
            </a:r>
          </a:p>
          <a:p>
            <a:pPr lvl="1"/>
            <a:r>
              <a:rPr lang="en-US" dirty="0"/>
              <a:t>Database  access</a:t>
            </a:r>
          </a:p>
          <a:p>
            <a:pPr lvl="2"/>
            <a:r>
              <a:rPr lang="en-US" dirty="0"/>
              <a:t>Bus/train/airline information</a:t>
            </a:r>
          </a:p>
          <a:p>
            <a:pPr lvl="2"/>
            <a:r>
              <a:rPr lang="en-US" dirty="0"/>
              <a:t>Librarian</a:t>
            </a:r>
          </a:p>
          <a:p>
            <a:pPr lvl="2"/>
            <a:r>
              <a:rPr lang="en-US" dirty="0"/>
              <a:t>Voice manipulation of a personal calendar</a:t>
            </a:r>
          </a:p>
          <a:p>
            <a:pPr lvl="1"/>
            <a:r>
              <a:rPr lang="en-US" dirty="0"/>
              <a:t>API access</a:t>
            </a:r>
          </a:p>
          <a:p>
            <a:r>
              <a:rPr lang="en-US" dirty="0"/>
              <a:t>IVRs – customer service </a:t>
            </a:r>
          </a:p>
          <a:p>
            <a:pPr lvl="1"/>
            <a:r>
              <a:rPr lang="en-US" dirty="0"/>
              <a:t>Simple call routing</a:t>
            </a:r>
          </a:p>
          <a:p>
            <a:pPr lvl="1"/>
            <a:r>
              <a:rPr lang="en-US" dirty="0"/>
              <a:t>Menu-based interaction</a:t>
            </a:r>
          </a:p>
          <a:p>
            <a:pPr lvl="1"/>
            <a:r>
              <a:rPr lang="en-US" dirty="0"/>
              <a:t>Allows flexible response “How may I help you?”</a:t>
            </a:r>
          </a:p>
          <a:p>
            <a:r>
              <a:rPr lang="en-US" dirty="0"/>
              <a:t>Smart virtual assistant </a:t>
            </a:r>
          </a:p>
          <a:p>
            <a:pPr lvl="1"/>
            <a:r>
              <a:rPr lang="en-US" dirty="0"/>
              <a:t>Helps you perform tasks, such as buying movie tickets, trouble shooting </a:t>
            </a:r>
          </a:p>
          <a:p>
            <a:pPr lvl="1"/>
            <a:r>
              <a:rPr lang="en-US" dirty="0"/>
              <a:t>Reminds you about important events without explicit reminder settings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30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Dialogue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Which modalities does the system use</a:t>
            </a:r>
          </a:p>
          <a:p>
            <a:pPr lvl="1"/>
            <a:r>
              <a:rPr lang="en-US" dirty="0"/>
              <a:t>Voice only (telephone/microphone &amp; speaker)</a:t>
            </a:r>
          </a:p>
          <a:p>
            <a:pPr lvl="1"/>
            <a:r>
              <a:rPr lang="en-US" dirty="0"/>
              <a:t>Voice and graphics (smartphones)</a:t>
            </a:r>
          </a:p>
          <a:p>
            <a:pPr lvl="1"/>
            <a:r>
              <a:rPr lang="en-US" dirty="0"/>
              <a:t>Virtual human </a:t>
            </a:r>
          </a:p>
          <a:p>
            <a:pPr lvl="2"/>
            <a:r>
              <a:rPr lang="en-US" dirty="0"/>
              <a:t>Can show emotions</a:t>
            </a:r>
          </a:p>
          <a:p>
            <a:pPr lvl="1"/>
            <a:r>
              <a:rPr lang="en-US" dirty="0"/>
              <a:t>Physical device</a:t>
            </a:r>
          </a:p>
          <a:p>
            <a:pPr lvl="2"/>
            <a:r>
              <a:rPr lang="en-US" dirty="0"/>
              <a:t>Can perform actions </a:t>
            </a:r>
          </a:p>
          <a:p>
            <a:r>
              <a:rPr lang="en-US" dirty="0"/>
              <a:t>Back-end</a:t>
            </a:r>
          </a:p>
          <a:p>
            <a:pPr lvl="1"/>
            <a:r>
              <a:rPr lang="en-US" dirty="0"/>
              <a:t>which resources (database/API/ontology) it accesses</a:t>
            </a:r>
          </a:p>
          <a:p>
            <a:r>
              <a:rPr lang="en-US" dirty="0"/>
              <a:t>How much world knowledge does the system have</a:t>
            </a:r>
          </a:p>
          <a:p>
            <a:pPr lvl="1"/>
            <a:r>
              <a:rPr lang="en-US" dirty="0"/>
              <a:t>Hand-built ontologies</a:t>
            </a:r>
          </a:p>
          <a:p>
            <a:pPr lvl="1"/>
            <a:r>
              <a:rPr lang="en-US" dirty="0"/>
              <a:t>Automatically learned from the web</a:t>
            </a:r>
          </a:p>
          <a:p>
            <a:r>
              <a:rPr lang="en-US" dirty="0"/>
              <a:t>How much personal knowledge does it have and use</a:t>
            </a:r>
          </a:p>
          <a:p>
            <a:pPr lvl="1"/>
            <a:r>
              <a:rPr lang="en-US" dirty="0"/>
              <a:t>Your calendar (</a:t>
            </a:r>
            <a:r>
              <a:rPr lang="en-US" dirty="0" err="1"/>
              <a:t>google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Where you live/work (</a:t>
            </a:r>
            <a:r>
              <a:rPr lang="en-US" dirty="0" err="1"/>
              <a:t>google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Who are your friends/relatives (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2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29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system components</a:t>
            </a:r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538002" y="2438400"/>
            <a:ext cx="11218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429425" y="3886201"/>
            <a:ext cx="205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419605" y="3962400"/>
            <a:ext cx="5230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15198" y="2438400"/>
            <a:ext cx="7857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98426" y="2971801"/>
            <a:ext cx="243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</a:rPr>
              <a:t>Grammar/Models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643725" y="4800601"/>
            <a:ext cx="207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383265" y="6096001"/>
            <a:ext cx="1382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7081507" y="6096001"/>
            <a:ext cx="1729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</p:spTree>
    <p:extLst>
      <p:ext uri="{BB962C8B-B14F-4D97-AF65-F5344CB8AC3E}">
        <p14:creationId xmlns:p14="http://schemas.microsoft.com/office/powerpoint/2010/main" val="7961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  <p:bldP spid="143366" grpId="0"/>
      <p:bldP spid="143367" grpId="0"/>
      <p:bldP spid="143368" grpId="0"/>
      <p:bldP spid="143369" grpId="0"/>
      <p:bldP spid="143370" grpId="0"/>
      <p:bldP spid="143371" grpId="0"/>
      <p:bldP spid="1433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is automatic dialogue system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hands-free interaction is needed</a:t>
            </a:r>
          </a:p>
          <a:p>
            <a:pPr lvl="1"/>
            <a:r>
              <a:rPr lang="en-US" dirty="0"/>
              <a:t>In-car interface</a:t>
            </a:r>
          </a:p>
          <a:p>
            <a:pPr lvl="1"/>
            <a:r>
              <a:rPr lang="en-US" dirty="0"/>
              <a:t>In-field assistant system </a:t>
            </a:r>
          </a:p>
          <a:p>
            <a:pPr lvl="1"/>
            <a:r>
              <a:rPr lang="en-US" dirty="0"/>
              <a:t>Command-and-control interface</a:t>
            </a:r>
          </a:p>
          <a:p>
            <a:pPr lvl="1"/>
            <a:r>
              <a:rPr lang="en-US" dirty="0"/>
              <a:t>Language tutoring</a:t>
            </a:r>
          </a:p>
          <a:p>
            <a:pPr lvl="1"/>
            <a:r>
              <a:rPr lang="en-US" dirty="0"/>
              <a:t>Immersive training</a:t>
            </a:r>
          </a:p>
          <a:p>
            <a:r>
              <a:rPr lang="en-US" dirty="0"/>
              <a:t>When speaking is easier than typing</a:t>
            </a:r>
          </a:p>
          <a:p>
            <a:pPr lvl="1"/>
            <a:r>
              <a:rPr lang="en-US" dirty="0"/>
              <a:t>Voice search interface</a:t>
            </a:r>
          </a:p>
          <a:p>
            <a:pPr lvl="1"/>
            <a:r>
              <a:rPr lang="en-US" dirty="0"/>
              <a:t>Virtual assistant (</a:t>
            </a:r>
            <a:r>
              <a:rPr lang="en-US" dirty="0" err="1"/>
              <a:t>Siri</a:t>
            </a:r>
            <a:r>
              <a:rPr lang="en-US" dirty="0"/>
              <a:t>, Google Now)</a:t>
            </a:r>
          </a:p>
          <a:p>
            <a:r>
              <a:rPr lang="en-US" dirty="0"/>
              <a:t>Replacing human agents  (cutting cost for companies)</a:t>
            </a:r>
          </a:p>
          <a:p>
            <a:pPr lvl="1"/>
            <a:r>
              <a:rPr lang="en-US" dirty="0"/>
              <a:t>Call routing</a:t>
            </a:r>
          </a:p>
          <a:p>
            <a:pPr lvl="1"/>
            <a:r>
              <a:rPr lang="en-US" dirty="0"/>
              <a:t>Menu-based customer help</a:t>
            </a:r>
          </a:p>
          <a:p>
            <a:pPr lvl="1"/>
            <a:r>
              <a:rPr lang="en-US" dirty="0"/>
              <a:t>Voice interface for customer assistance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9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30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system components</a:t>
            </a:r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538002" y="2438400"/>
            <a:ext cx="11218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429425" y="3886201"/>
            <a:ext cx="205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419605" y="3962400"/>
            <a:ext cx="5230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15198" y="2438400"/>
            <a:ext cx="7857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98426" y="2971801"/>
            <a:ext cx="243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</a:rPr>
              <a:t>Grammar/Models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643725" y="4800601"/>
            <a:ext cx="207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383265" y="6096001"/>
            <a:ext cx="1382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7081507" y="6096001"/>
            <a:ext cx="1729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4188421" y="2648356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75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 speech signal into text</a:t>
            </a:r>
          </a:p>
          <a:p>
            <a:r>
              <a:rPr lang="en-US" dirty="0"/>
              <a:t>Most SDS use off-the-shelf speech recognizers</a:t>
            </a:r>
          </a:p>
          <a:p>
            <a:pPr lvl="1"/>
            <a:r>
              <a:rPr lang="en-US" dirty="0"/>
              <a:t>Research systems are highly configurable:</a:t>
            </a:r>
          </a:p>
          <a:p>
            <a:pPr lvl="2"/>
            <a:r>
              <a:rPr lang="en-US" dirty="0" err="1"/>
              <a:t>Kaldi</a:t>
            </a:r>
            <a:r>
              <a:rPr lang="en-US" dirty="0"/>
              <a:t> – most used research recognizer</a:t>
            </a:r>
          </a:p>
          <a:p>
            <a:pPr lvl="2"/>
            <a:r>
              <a:rPr lang="en-US" dirty="0"/>
              <a:t>Sphinx/pocket sphinx (java API)</a:t>
            </a:r>
          </a:p>
          <a:p>
            <a:pPr lvl="1"/>
            <a:r>
              <a:rPr lang="en-US" dirty="0"/>
              <a:t>Industry (free cloud version), not configurable</a:t>
            </a:r>
          </a:p>
          <a:p>
            <a:pPr lvl="2"/>
            <a:r>
              <a:rPr lang="en-US" dirty="0"/>
              <a:t>Google </a:t>
            </a:r>
          </a:p>
          <a:p>
            <a:pPr lvl="2"/>
            <a:r>
              <a:rPr lang="en-US" dirty="0"/>
              <a:t>Nuance</a:t>
            </a:r>
          </a:p>
          <a:p>
            <a:pPr lvl="2"/>
            <a:r>
              <a:rPr lang="en-US" dirty="0"/>
              <a:t>AT&amp;T Watson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96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process </a:t>
            </a:r>
          </a:p>
          <a:p>
            <a:r>
              <a:rPr lang="en-US" dirty="0"/>
              <a:t>Use acoustic models that maps signal to phonemes</a:t>
            </a:r>
          </a:p>
          <a:p>
            <a:r>
              <a:rPr lang="en-US" dirty="0"/>
              <a:t>Use language models (LM)/grammars that describe the expected language</a:t>
            </a:r>
          </a:p>
          <a:p>
            <a:r>
              <a:rPr lang="en-US" dirty="0"/>
              <a:t>Open-domain speech recognition use LM built on large corpora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8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969" y="1632409"/>
            <a:ext cx="4476042" cy="3348956"/>
          </a:xfrm>
        </p:spPr>
        <p:txBody>
          <a:bodyPr>
            <a:normAutofit/>
          </a:bodyPr>
          <a:lstStyle/>
          <a:p>
            <a:r>
              <a:rPr lang="en-US" dirty="0"/>
              <a:t>Challenges: recognition errors due to </a:t>
            </a:r>
          </a:p>
          <a:p>
            <a:pPr lvl="1"/>
            <a:r>
              <a:rPr lang="en-US" dirty="0"/>
              <a:t>Noisy environment</a:t>
            </a:r>
          </a:p>
          <a:p>
            <a:pPr lvl="1"/>
            <a:r>
              <a:rPr lang="en-US" dirty="0"/>
              <a:t>Speaker accent</a:t>
            </a:r>
          </a:p>
          <a:p>
            <a:pPr lvl="1"/>
            <a:r>
              <a:rPr lang="en-US" dirty="0"/>
              <a:t>Speaker interruption, self correction, etc.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23319" r="-23319"/>
          <a:stretch>
            <a:fillRect/>
          </a:stretch>
        </p:blipFill>
        <p:spPr>
          <a:xfrm>
            <a:off x="5433935" y="1804847"/>
            <a:ext cx="6013348" cy="33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90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Speaker-dependent/independent</a:t>
            </a:r>
          </a:p>
          <a:p>
            <a:r>
              <a:rPr lang="en-US" dirty="0"/>
              <a:t>Domain dependent/independent</a:t>
            </a:r>
          </a:p>
        </p:txBody>
      </p:sp>
    </p:spTree>
    <p:extLst>
      <p:ext uri="{BB962C8B-B14F-4D97-AF65-F5344CB8AC3E}">
        <p14:creationId xmlns:p14="http://schemas.microsoft.com/office/powerpoint/2010/main" val="4127929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Grammar-based </a:t>
            </a:r>
          </a:p>
          <a:p>
            <a:pPr lvl="1"/>
            <a:r>
              <a:rPr lang="en-US" dirty="0"/>
              <a:t>Allows dialogue designer to write grammars</a:t>
            </a:r>
          </a:p>
          <a:p>
            <a:pPr lvl="2"/>
            <a:r>
              <a:rPr lang="en-US" dirty="0"/>
              <a:t>For example, if your system expects digits a rule:</a:t>
            </a:r>
          </a:p>
          <a:p>
            <a:pPr lvl="2"/>
            <a:r>
              <a:rPr lang="en-US" dirty="0"/>
              <a:t> S   -&gt; zero | one | two | three | …</a:t>
            </a:r>
          </a:p>
          <a:p>
            <a:pPr lvl="1"/>
            <a:r>
              <a:rPr lang="en-US" dirty="0"/>
              <a:t>Advantages: better performance on in-domain speech</a:t>
            </a:r>
          </a:p>
          <a:p>
            <a:pPr lvl="1"/>
            <a:r>
              <a:rPr lang="en-US" dirty="0"/>
              <a:t>Disadvantages: does not recognize out-of-domain </a:t>
            </a:r>
          </a:p>
          <a:p>
            <a:r>
              <a:rPr lang="en-US" dirty="0"/>
              <a:t>Open Domain – large vocabulary</a:t>
            </a:r>
          </a:p>
          <a:p>
            <a:pPr lvl="1"/>
            <a:r>
              <a:rPr lang="en-US" dirty="0"/>
              <a:t>Use language models built on large diverse dataset</a:t>
            </a:r>
          </a:p>
          <a:p>
            <a:pPr lvl="1"/>
            <a:r>
              <a:rPr lang="en-US" dirty="0"/>
              <a:t>Advantages: can potentially recognize any word sequence</a:t>
            </a:r>
          </a:p>
          <a:p>
            <a:pPr lvl="1"/>
            <a:r>
              <a:rPr lang="en-US" dirty="0"/>
              <a:t>Disadvantages: lower performance on in-domain utterances (digits  may be misrecognized)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28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36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system components</a:t>
            </a:r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538002" y="2438400"/>
            <a:ext cx="11218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429425" y="3886201"/>
            <a:ext cx="205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419605" y="3962400"/>
            <a:ext cx="5230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15198" y="2438400"/>
            <a:ext cx="7857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98426" y="2971801"/>
            <a:ext cx="243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</a:rPr>
              <a:t>Grammar/Models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643725" y="4800601"/>
            <a:ext cx="207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383265" y="6096001"/>
            <a:ext cx="1382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7081507" y="6096001"/>
            <a:ext cx="1729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4043871" y="4393154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81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1394663"/>
          </a:xfrm>
        </p:spPr>
        <p:txBody>
          <a:bodyPr/>
          <a:lstStyle/>
          <a:p>
            <a:r>
              <a:rPr lang="en-US" dirty="0"/>
              <a:t>Convert input text into internal representation. Example internal representation in </a:t>
            </a:r>
            <a:r>
              <a:rPr lang="en-US" dirty="0" err="1"/>
              <a:t>wit.ai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9596" y="2695653"/>
            <a:ext cx="60231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"</a:t>
            </a:r>
            <a:r>
              <a:rPr lang="en-US" dirty="0" err="1"/>
              <a:t>msg_body</a:t>
            </a:r>
            <a:r>
              <a:rPr lang="en-US" dirty="0"/>
              <a:t>": "</a:t>
            </a:r>
            <a:r>
              <a:rPr lang="en-US" dirty="0">
                <a:solidFill>
                  <a:srgbClr val="0000FF"/>
                </a:solidFill>
              </a:rPr>
              <a:t>what is playing at Lincoln Center</a:t>
            </a:r>
            <a:r>
              <a:rPr lang="en-US" dirty="0"/>
              <a:t>",</a:t>
            </a:r>
          </a:p>
          <a:p>
            <a:r>
              <a:rPr lang="en-US" dirty="0"/>
              <a:t>  "outcome": 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"intent": "</a:t>
            </a:r>
            <a:r>
              <a:rPr lang="en-US" dirty="0" err="1">
                <a:solidFill>
                  <a:srgbClr val="FF0000"/>
                </a:solidFill>
              </a:rPr>
              <a:t>get_shows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,</a:t>
            </a:r>
          </a:p>
          <a:p>
            <a:r>
              <a:rPr lang="en-US" dirty="0"/>
              <a:t>    "entities": {</a:t>
            </a:r>
          </a:p>
          <a:p>
            <a:r>
              <a:rPr lang="en-US" dirty="0"/>
              <a:t>      "</a:t>
            </a:r>
            <a:r>
              <a:rPr lang="en-US" dirty="0">
                <a:solidFill>
                  <a:srgbClr val="FF0000"/>
                </a:solidFill>
              </a:rPr>
              <a:t>Venue</a:t>
            </a:r>
            <a:r>
              <a:rPr lang="en-US" dirty="0"/>
              <a:t>": {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 "value": "Lincoln Center",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"confidence": 0.545</a:t>
            </a:r>
          </a:p>
          <a:p>
            <a:r>
              <a:rPr lang="en-US" dirty="0"/>
              <a:t>  },</a:t>
            </a:r>
          </a:p>
          <a:p>
            <a:r>
              <a:rPr lang="en-US" dirty="0"/>
              <a:t>  "</a:t>
            </a:r>
            <a:r>
              <a:rPr lang="en-US" dirty="0" err="1"/>
              <a:t>msg_id</a:t>
            </a:r>
            <a:r>
              <a:rPr lang="en-US" dirty="0"/>
              <a:t>": "c942ad0f-0b63-415f-b1ef-84fbfa6268f2"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629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NLU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8074215" cy="2420989"/>
          </a:xfrm>
        </p:spPr>
        <p:txBody>
          <a:bodyPr>
            <a:normAutofit/>
          </a:bodyPr>
          <a:lstStyle/>
          <a:p>
            <a:r>
              <a:rPr lang="en-US" dirty="0"/>
              <a:t>Can be based on simple phrase matching</a:t>
            </a:r>
          </a:p>
          <a:p>
            <a:pPr lvl="1"/>
            <a:r>
              <a:rPr lang="en-US" dirty="0"/>
              <a:t>“leaving from PLACE” </a:t>
            </a:r>
          </a:p>
          <a:p>
            <a:pPr lvl="1"/>
            <a:r>
              <a:rPr lang="en-US" dirty="0"/>
              <a:t>“arriving at TIME”</a:t>
            </a:r>
          </a:p>
          <a:p>
            <a:r>
              <a:rPr lang="en-US" dirty="0"/>
              <a:t>Can use deep or shallow syntactic parsing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26" y="3907228"/>
            <a:ext cx="3937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8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NLU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rule-based</a:t>
            </a:r>
          </a:p>
          <a:p>
            <a:pPr lvl="1"/>
            <a:r>
              <a:rPr lang="en-US" dirty="0"/>
              <a:t>Rules define how to extract  semantics from a string/syntactic tree</a:t>
            </a:r>
          </a:p>
          <a:p>
            <a:r>
              <a:rPr lang="en-US" dirty="0"/>
              <a:t>Or Statistical</a:t>
            </a:r>
          </a:p>
          <a:p>
            <a:pPr lvl="1"/>
            <a:r>
              <a:rPr lang="en-US" dirty="0"/>
              <a:t>Train statistical models on annotated data</a:t>
            </a:r>
          </a:p>
          <a:p>
            <a:pPr lvl="2"/>
            <a:r>
              <a:rPr lang="en-US" dirty="0"/>
              <a:t>Classify intent </a:t>
            </a:r>
          </a:p>
          <a:p>
            <a:pPr lvl="2"/>
            <a:r>
              <a:rPr lang="en-US" dirty="0"/>
              <a:t>Tag named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7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Visions of dialogue from science 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  “2001:  A Space Odyssey” (1968)</a:t>
            </a:r>
          </a:p>
          <a:p>
            <a:pPr lvl="1"/>
            <a:r>
              <a:rPr lang="en-US" dirty="0"/>
              <a:t>Naturally conversing computer</a:t>
            </a:r>
          </a:p>
          <a:p>
            <a:r>
              <a:rPr lang="en-US" dirty="0"/>
              <a:t>Star Trek (original 1966)</a:t>
            </a:r>
          </a:p>
          <a:p>
            <a:pPr lvl="1"/>
            <a:r>
              <a:rPr lang="en-US" dirty="0"/>
              <a:t>Natural language command and control</a:t>
            </a:r>
          </a:p>
          <a:p>
            <a:r>
              <a:rPr lang="en-US" dirty="0"/>
              <a:t>Her  (2013)</a:t>
            </a:r>
          </a:p>
          <a:p>
            <a:pPr lvl="1"/>
            <a:r>
              <a:rPr lang="en-US" dirty="0"/>
              <a:t>A virtual partner with natural dialogue capabilities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57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40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system components</a:t>
            </a:r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538002" y="2438400"/>
            <a:ext cx="11218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429425" y="3886201"/>
            <a:ext cx="205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419605" y="3962400"/>
            <a:ext cx="5230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15198" y="2438400"/>
            <a:ext cx="7857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98426" y="2971801"/>
            <a:ext cx="243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</a:rPr>
              <a:t>Grammar/Models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643725" y="4800601"/>
            <a:ext cx="207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383265" y="6096001"/>
            <a:ext cx="1382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7081507" y="6096001"/>
            <a:ext cx="1729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5050888" y="5489591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76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Manager (DM)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“brain” of an SDS</a:t>
            </a:r>
          </a:p>
          <a:p>
            <a:r>
              <a:rPr lang="en-US" dirty="0"/>
              <a:t>Decides on the next system action/dialogue contribution</a:t>
            </a:r>
          </a:p>
          <a:p>
            <a:r>
              <a:rPr lang="en-US" dirty="0"/>
              <a:t>SDS module concerned with dialogue modeling </a:t>
            </a:r>
          </a:p>
          <a:p>
            <a:pPr lvl="1"/>
            <a:r>
              <a:rPr lang="en-US" dirty="0"/>
              <a:t>Dialogue modeling: formal characterization of dialogue, evolving context, and possible/likely continuations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14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Rule-based</a:t>
            </a:r>
          </a:p>
          <a:p>
            <a:pPr lvl="1"/>
            <a:r>
              <a:rPr lang="en-US" dirty="0"/>
              <a:t>Key phrase reactive</a:t>
            </a:r>
          </a:p>
          <a:p>
            <a:pPr lvl="1"/>
            <a:r>
              <a:rPr lang="en-US" dirty="0"/>
              <a:t>Finite state/Tree based</a:t>
            </a:r>
          </a:p>
          <a:p>
            <a:pPr lvl="2"/>
            <a:r>
              <a:rPr lang="en-US" dirty="0"/>
              <a:t>model the dialogue as a  path through a tree or finite state graph structure</a:t>
            </a:r>
          </a:p>
          <a:p>
            <a:pPr lvl="1"/>
            <a:r>
              <a:rPr lang="en-US" dirty="0"/>
              <a:t>Information-state Update</a:t>
            </a:r>
          </a:p>
          <a:p>
            <a:r>
              <a:rPr lang="en-US" dirty="0"/>
              <a:t>Statistical (learn state transition rules from data or on-line)</a:t>
            </a:r>
          </a:p>
          <a:p>
            <a:r>
              <a:rPr lang="en-US" dirty="0"/>
              <a:t>Hybrid (a combination of rules and statistical method)</a:t>
            </a:r>
          </a:p>
        </p:txBody>
      </p:sp>
    </p:spTree>
    <p:extLst>
      <p:ext uri="{BB962C8B-B14F-4D97-AF65-F5344CB8AC3E}">
        <p14:creationId xmlns:p14="http://schemas.microsoft.com/office/powerpoint/2010/main" val="1582283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43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system components</a:t>
            </a:r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538002" y="2438400"/>
            <a:ext cx="11218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429425" y="3886201"/>
            <a:ext cx="205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419605" y="3962400"/>
            <a:ext cx="5230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15198" y="2438400"/>
            <a:ext cx="7857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98426" y="2971801"/>
            <a:ext cx="243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</a:rPr>
              <a:t>Grammar/Models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643725" y="4800601"/>
            <a:ext cx="207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383265" y="6096001"/>
            <a:ext cx="1382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7081507" y="6096001"/>
            <a:ext cx="1729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6044492" y="4298950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65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Presenting semantic content to the user</a:t>
            </a:r>
          </a:p>
          <a:p>
            <a:r>
              <a:rPr lang="en-US" dirty="0"/>
              <a:t>Template-based</a:t>
            </a:r>
          </a:p>
          <a:p>
            <a:pPr lvl="1"/>
            <a:r>
              <a:rPr lang="en-US" dirty="0"/>
              <a:t>In a airline reservation system:</a:t>
            </a:r>
          </a:p>
          <a:p>
            <a:pPr lvl="1"/>
            <a:r>
              <a:rPr lang="en-US" dirty="0"/>
              <a:t>User: “Find me a ticket from </a:t>
            </a:r>
            <a:r>
              <a:rPr lang="en-US" dirty="0">
                <a:solidFill>
                  <a:srgbClr val="FF0000"/>
                </a:solidFill>
              </a:rPr>
              <a:t>New York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London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System: “What date do you want to travel?”</a:t>
            </a:r>
          </a:p>
          <a:p>
            <a:pPr lvl="1"/>
            <a:r>
              <a:rPr lang="en-US" dirty="0"/>
              <a:t>User: “</a:t>
            </a:r>
            <a:r>
              <a:rPr lang="en-US" dirty="0">
                <a:solidFill>
                  <a:srgbClr val="FF0000"/>
                </a:solidFill>
              </a:rPr>
              <a:t>March 10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System: “There is a </a:t>
            </a:r>
            <a:r>
              <a:rPr lang="en-US" dirty="0">
                <a:solidFill>
                  <a:srgbClr val="0000FF"/>
                </a:solidFill>
              </a:rPr>
              <a:t>United</a:t>
            </a:r>
            <a:r>
              <a:rPr lang="en-US" dirty="0"/>
              <a:t> flight from </a:t>
            </a:r>
            <a:r>
              <a:rPr lang="en-US" dirty="0">
                <a:solidFill>
                  <a:srgbClr val="0000FF"/>
                </a:solidFill>
              </a:rPr>
              <a:t>Newark airport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London Heathrow </a:t>
            </a:r>
            <a:r>
              <a:rPr lang="en-US" dirty="0"/>
              <a:t>on </a:t>
            </a:r>
            <a:r>
              <a:rPr lang="en-US" dirty="0">
                <a:solidFill>
                  <a:srgbClr val="0000FF"/>
                </a:solidFill>
              </a:rPr>
              <a:t>March 10 </a:t>
            </a:r>
            <a:r>
              <a:rPr lang="en-US" dirty="0"/>
              <a:t>leaving at </a:t>
            </a:r>
            <a:r>
              <a:rPr lang="en-US" dirty="0">
                <a:solidFill>
                  <a:srgbClr val="0000FF"/>
                </a:solidFill>
              </a:rPr>
              <a:t>9:15 AM</a:t>
            </a:r>
            <a:r>
              <a:rPr lang="en-US" dirty="0"/>
              <a:t>” </a:t>
            </a:r>
          </a:p>
          <a:p>
            <a:pPr lvl="2"/>
            <a:r>
              <a:rPr lang="en-US" dirty="0"/>
              <a:t>Template: There is a </a:t>
            </a:r>
            <a:r>
              <a:rPr lang="en-US" dirty="0">
                <a:solidFill>
                  <a:srgbClr val="0000FF"/>
                </a:solidFill>
              </a:rPr>
              <a:t>AIRLINE</a:t>
            </a:r>
            <a:r>
              <a:rPr lang="en-US" dirty="0"/>
              <a:t> flight from </a:t>
            </a:r>
            <a:r>
              <a:rPr lang="en-US" dirty="0">
                <a:solidFill>
                  <a:srgbClr val="0000FF"/>
                </a:solidFill>
              </a:rPr>
              <a:t>AIRPORT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AIRPORT</a:t>
            </a:r>
            <a:r>
              <a:rPr lang="en-US" dirty="0"/>
              <a:t> on </a:t>
            </a:r>
            <a:r>
              <a:rPr lang="en-US" dirty="0">
                <a:solidFill>
                  <a:srgbClr val="0000FF"/>
                </a:solidFill>
              </a:rPr>
              <a:t>DATE</a:t>
            </a:r>
            <a:r>
              <a:rPr lang="en-US" dirty="0"/>
              <a:t> leaving at </a:t>
            </a:r>
            <a:r>
              <a:rPr lang="en-US" dirty="0">
                <a:solidFill>
                  <a:srgbClr val="0000FF"/>
                </a:solidFill>
              </a:rPr>
              <a:t>TIME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9618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generation (NLG)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selection</a:t>
            </a:r>
          </a:p>
          <a:p>
            <a:pPr lvl="1"/>
            <a:r>
              <a:rPr lang="en-US" dirty="0"/>
              <a:t>User asks “Find me restaurants in Chelsea”</a:t>
            </a:r>
          </a:p>
          <a:p>
            <a:pPr lvl="1"/>
            <a:r>
              <a:rPr lang="en-US" dirty="0"/>
              <a:t>System finds 100 restaurants</a:t>
            </a:r>
          </a:p>
          <a:p>
            <a:pPr lvl="1"/>
            <a:r>
              <a:rPr lang="en-US" dirty="0"/>
              <a:t>NLG decides how to present a response </a:t>
            </a:r>
            <a:r>
              <a:rPr lang="en-US" u="sng" dirty="0"/>
              <a:t>and which information to present</a:t>
            </a:r>
          </a:p>
          <a:p>
            <a:pPr lvl="2"/>
            <a:r>
              <a:rPr lang="en-US" dirty="0"/>
              <a:t>“I found 100 restaurants, the restaurant with highest rating is …”</a:t>
            </a:r>
          </a:p>
          <a:p>
            <a:pPr lvl="2"/>
            <a:r>
              <a:rPr lang="en-US" dirty="0"/>
              <a:t>“I found 100 restaurants, the closest to you is …”</a:t>
            </a:r>
          </a:p>
          <a:p>
            <a:pPr lvl="2"/>
            <a:r>
              <a:rPr lang="en-US" dirty="0"/>
              <a:t>“I found 100 restaurants, I think you would like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17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46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system components</a:t>
            </a:r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538002" y="2438400"/>
            <a:ext cx="11218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429425" y="3886201"/>
            <a:ext cx="205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419605" y="3962400"/>
            <a:ext cx="5230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7215198" y="2438400"/>
            <a:ext cx="7857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998426" y="2971801"/>
            <a:ext cx="243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>
                <a:solidFill>
                  <a:srgbClr val="0000FF"/>
                </a:solidFill>
              </a:rPr>
              <a:t>Grammar/Models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643725" y="4800601"/>
            <a:ext cx="207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383265" y="6096001"/>
            <a:ext cx="1382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7081507" y="6096001"/>
            <a:ext cx="1729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6171746" y="2648356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4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338C-DBE2-6148-9F01-297B962C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Frame-based dialogue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FC71-60D3-3A4D-AB8E-03DF84C5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Architecture introduced in GUS travel planning system (</a:t>
            </a:r>
            <a:r>
              <a:rPr lang="en-US" dirty="0" err="1"/>
              <a:t>Bobrow</a:t>
            </a:r>
            <a:r>
              <a:rPr lang="en-US" dirty="0"/>
              <a:t> et al., 1977)</a:t>
            </a:r>
          </a:p>
          <a:p>
            <a:r>
              <a:rPr lang="en-US" dirty="0"/>
              <a:t>This architecture is used in most modern commercial digital assistants</a:t>
            </a:r>
          </a:p>
          <a:p>
            <a:r>
              <a:rPr lang="en-US" dirty="0"/>
              <a:t>Based on a domain ontology, which defines frames (collections of slots) and values that each slot can take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0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054106-C392-5B4D-AC2C-2BB2151F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46050"/>
            <a:ext cx="90932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11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3904-2946-D14B-A0A9-4157CC95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FB13-D543-374F-8982-19C8EE74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Slots define what the system needs to know</a:t>
            </a:r>
          </a:p>
          <a:p>
            <a:r>
              <a:rPr lang="en-US" dirty="0"/>
              <a:t>Slot values are constrained to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A053D-F8CD-C641-99C2-17795EB4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47737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modern Virtual Assistant dialogue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99067" cy="4389525"/>
          </a:xfrm>
        </p:spPr>
        <p:txBody>
          <a:bodyPr>
            <a:normAutofit/>
          </a:bodyPr>
          <a:lstStyle/>
          <a:p>
            <a:r>
              <a:rPr lang="en-US" dirty="0"/>
              <a:t>Apple </a:t>
            </a:r>
            <a:r>
              <a:rPr lang="en-US" dirty="0" err="1"/>
              <a:t>Siri</a:t>
            </a:r>
            <a:r>
              <a:rPr lang="en-US" dirty="0"/>
              <a:t> (2010)</a:t>
            </a:r>
          </a:p>
          <a:p>
            <a:pPr lvl="1"/>
            <a:r>
              <a:rPr lang="en-US" dirty="0"/>
              <a:t>Supports questions in a set of domains</a:t>
            </a:r>
          </a:p>
          <a:p>
            <a:pPr lvl="1"/>
            <a:r>
              <a:rPr lang="en-US" dirty="0"/>
              <a:t>Answers open-end questions</a:t>
            </a:r>
          </a:p>
          <a:p>
            <a:pPr lvl="1"/>
            <a:r>
              <a:rPr lang="en-US" dirty="0"/>
              <a:t>Cute “Easter egg” responses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50" y="1519494"/>
            <a:ext cx="3562750" cy="53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40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3106-F7D0-884A-93DC-5A3A7055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 for frame-based dialogue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9CF8D-8B7B-994F-BA45-08FAD97D4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5" y="1543237"/>
            <a:ext cx="8268702" cy="53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7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47DC-0571-FA47-B21E-5F1042FE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5CBCD-EC99-1948-A0CE-24517299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initiative</a:t>
            </a:r>
          </a:p>
          <a:p>
            <a:r>
              <a:rPr lang="en-US" dirty="0"/>
              <a:t>Can fill slots in any order</a:t>
            </a:r>
          </a:p>
          <a:p>
            <a:r>
              <a:rPr lang="en-US" dirty="0"/>
              <a:t>Condition-action rules attached to slots</a:t>
            </a:r>
          </a:p>
          <a:p>
            <a:r>
              <a:rPr lang="en-US" dirty="0"/>
              <a:t>Production rule system</a:t>
            </a:r>
          </a:p>
        </p:txBody>
      </p:sp>
    </p:spTree>
    <p:extLst>
      <p:ext uri="{BB962C8B-B14F-4D97-AF65-F5344CB8AC3E}">
        <p14:creationId xmlns:p14="http://schemas.microsoft.com/office/powerpoint/2010/main" val="3632043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FC0D-E058-8048-BC59-15261B5A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NLU for filling slots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4015-3467-D84D-B6C4-B344E5C1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Domain classification</a:t>
            </a:r>
          </a:p>
          <a:p>
            <a:r>
              <a:rPr lang="en-US" dirty="0"/>
              <a:t>Intent determination</a:t>
            </a:r>
          </a:p>
          <a:p>
            <a:r>
              <a:rPr lang="en-US" dirty="0"/>
              <a:t>Slot filling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“Show me morning flights from Boston to San Francisco on Tuesday”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DOMAIN: AIR-TRAVEL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INTENT: SHOW-FLIGHTS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ORIGIN-CITY: Boston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ORIGIN-DATE: Tuesday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ORIGIN-TIME: morning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" pitchFamily="2" charset="0"/>
              </a:rPr>
              <a:t>DEST-CITY: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923242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9A51-9F86-D740-88CD-7B80A12E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Dialogue-state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1D85-0669-0648-8572-8E6DEAB80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Capable of understanding and generating </a:t>
            </a:r>
            <a:r>
              <a:rPr lang="en-US" b="1" dirty="0"/>
              <a:t>dialogue acts</a:t>
            </a:r>
          </a:p>
          <a:p>
            <a:pPr lvl="1"/>
            <a:r>
              <a:rPr lang="en-US" b="1" dirty="0"/>
              <a:t>Dialogue acts: </a:t>
            </a:r>
            <a:r>
              <a:rPr lang="en-US" dirty="0"/>
              <a:t>utterance in the context of a dialogue that serves a function in the dialogue</a:t>
            </a:r>
          </a:p>
          <a:p>
            <a:pPr lvl="1"/>
            <a:r>
              <a:rPr lang="en-US" dirty="0"/>
              <a:t>e.g. question, statement, request for action, acknowledgment</a:t>
            </a:r>
          </a:p>
          <a:p>
            <a:r>
              <a:rPr lang="en-US" dirty="0"/>
              <a:t>Dialogue policy – decide what to say</a:t>
            </a:r>
          </a:p>
          <a:p>
            <a:r>
              <a:rPr lang="en-US" dirty="0"/>
              <a:t>Dialogue state tracker – maintain the current state of the dialogue</a:t>
            </a:r>
          </a:p>
        </p:txBody>
      </p:sp>
    </p:spTree>
    <p:extLst>
      <p:ext uri="{BB962C8B-B14F-4D97-AF65-F5344CB8AC3E}">
        <p14:creationId xmlns:p14="http://schemas.microsoft.com/office/powerpoint/2010/main" val="1198694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4D5F0-FE51-8B45-8E63-BD3CC77A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01600"/>
            <a:ext cx="108077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6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8B7F-594C-644F-A0C7-965066E1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6307-7C12-8F4E-84C5-EEA6555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major classes: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Constantives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Commissives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4128107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1E67-62EF-A84D-9C64-A6327456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3C7A-6816-1246-89CF-498C9059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 is a collective act performed by speaker and hearer; they must constantly establish </a:t>
            </a:r>
            <a:r>
              <a:rPr lang="en-US" b="1" dirty="0"/>
              <a:t>common ground </a:t>
            </a:r>
            <a:r>
              <a:rPr lang="en-US" dirty="0"/>
              <a:t>– the set of things that are mutually believed by both speakers</a:t>
            </a:r>
          </a:p>
          <a:p>
            <a:r>
              <a:rPr lang="en-US" dirty="0"/>
              <a:t>Principle of closure – agents performing an action require evidence that they have succeeded in performing it</a:t>
            </a:r>
          </a:p>
        </p:txBody>
      </p:sp>
    </p:spTree>
    <p:extLst>
      <p:ext uri="{BB962C8B-B14F-4D97-AF65-F5344CB8AC3E}">
        <p14:creationId xmlns:p14="http://schemas.microsoft.com/office/powerpoint/2010/main" val="2483956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949A-4FDA-9A40-A2C7-4B2410D4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CAF6-4330-B047-AB7A-FDDE451D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attention</a:t>
            </a:r>
          </a:p>
          <a:p>
            <a:r>
              <a:rPr lang="en-US" dirty="0"/>
              <a:t>Next contribution</a:t>
            </a:r>
          </a:p>
          <a:p>
            <a:r>
              <a:rPr lang="en-US" dirty="0"/>
              <a:t>Acknowledgment</a:t>
            </a:r>
          </a:p>
          <a:p>
            <a:r>
              <a:rPr lang="en-US" dirty="0"/>
              <a:t>Demonstration</a:t>
            </a:r>
          </a:p>
          <a:p>
            <a:r>
              <a:rPr lang="en-US" dirty="0"/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4211105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02E61F-C320-B14D-B034-F933728C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46100"/>
            <a:ext cx="94488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9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2300D-926A-254F-8D69-21373A4B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552450"/>
            <a:ext cx="93726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0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modern Virtual Assistant dialogue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Google Now (2013)</a:t>
            </a:r>
          </a:p>
          <a:p>
            <a:pPr lvl="1"/>
            <a:r>
              <a:rPr lang="en-US" dirty="0"/>
              <a:t>Predictive search assistant</a:t>
            </a:r>
          </a:p>
          <a:p>
            <a:r>
              <a:rPr lang="en-US" dirty="0"/>
              <a:t>Windows </a:t>
            </a:r>
            <a:r>
              <a:rPr lang="en-US" dirty="0" err="1"/>
              <a:t>Cortana</a:t>
            </a:r>
            <a:r>
              <a:rPr lang="en-US" dirty="0"/>
              <a:t> (2014)</a:t>
            </a:r>
          </a:p>
          <a:p>
            <a:pPr lvl="1"/>
            <a:r>
              <a:rPr lang="en-US" dirty="0"/>
              <a:t>Works across different Windows devices</a:t>
            </a:r>
          </a:p>
          <a:p>
            <a:pPr lvl="1"/>
            <a:r>
              <a:rPr lang="en-US" dirty="0"/>
              <a:t>Aims to be able to “talk about anything”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78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C0C-3D6C-4244-8311-73D17189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generation (NLG)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1CB1-BD86-A04C-96EE-72B9D768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stages: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Content planning – what to say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Sentence realization – how to say it</a:t>
            </a:r>
          </a:p>
        </p:txBody>
      </p:sp>
    </p:spTree>
    <p:extLst>
      <p:ext uri="{BB962C8B-B14F-4D97-AF65-F5344CB8AC3E}">
        <p14:creationId xmlns:p14="http://schemas.microsoft.com/office/powerpoint/2010/main" val="1489731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0406-4F4F-104F-9EEC-9C91D8FF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SDS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CD37-B6C2-D74C-A247-23828999D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success</a:t>
            </a:r>
          </a:p>
          <a:p>
            <a:pPr lvl="1"/>
            <a:r>
              <a:rPr lang="en-US" dirty="0"/>
              <a:t>E.g. did the system book the correct flight?</a:t>
            </a:r>
          </a:p>
          <a:p>
            <a:r>
              <a:rPr lang="en-US" dirty="0"/>
              <a:t>Performance of SDS components</a:t>
            </a:r>
          </a:p>
          <a:p>
            <a:pPr lvl="1"/>
            <a:r>
              <a:rPr lang="en-US" dirty="0"/>
              <a:t>ASR (WER)</a:t>
            </a:r>
          </a:p>
          <a:p>
            <a:pPr lvl="1"/>
            <a:r>
              <a:rPr lang="en-US" dirty="0"/>
              <a:t>NLU (slot error rate)</a:t>
            </a:r>
          </a:p>
          <a:p>
            <a:pPr lvl="1"/>
            <a:r>
              <a:rPr lang="en-US" dirty="0"/>
              <a:t>DM/NLG (appropriate response)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77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0406-4F4F-104F-9EEC-9C91D8FF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SDS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CD37-B6C2-D74C-A247-23828999D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satisfaction rating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E0CFC-8F68-414D-915E-E58DAF56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02694"/>
            <a:ext cx="934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47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 </a:t>
            </a:r>
          </a:p>
          <a:p>
            <a:pPr lvl="1"/>
            <a:r>
              <a:rPr lang="en-US" dirty="0"/>
              <a:t>System turns</a:t>
            </a:r>
          </a:p>
          <a:p>
            <a:pPr lvl="1"/>
            <a:r>
              <a:rPr lang="en-US" dirty="0"/>
              <a:t>User turns</a:t>
            </a:r>
          </a:p>
          <a:p>
            <a:r>
              <a:rPr lang="en-US" dirty="0"/>
              <a:t>Dialogue quality</a:t>
            </a:r>
          </a:p>
          <a:p>
            <a:pPr lvl="1"/>
            <a:r>
              <a:rPr lang="en-US" dirty="0"/>
              <a:t>Timeouts (when a user did not respond)</a:t>
            </a:r>
          </a:p>
          <a:p>
            <a:pPr lvl="1"/>
            <a:r>
              <a:rPr lang="en-US" dirty="0"/>
              <a:t>Rejects (when the system confidence is low leading to “I am sorry I did not understand”)</a:t>
            </a:r>
          </a:p>
          <a:p>
            <a:pPr lvl="1"/>
            <a:r>
              <a:rPr lang="en-US" dirty="0"/>
              <a:t>Help – number of times the system believes that a user said ‘help’</a:t>
            </a:r>
          </a:p>
          <a:p>
            <a:pPr lvl="1"/>
            <a:r>
              <a:rPr lang="en-US" dirty="0"/>
              <a:t>Cancel - number of times the system believes that a user said ‘cancel’</a:t>
            </a:r>
          </a:p>
          <a:p>
            <a:pPr lvl="1"/>
            <a:r>
              <a:rPr lang="en-US" dirty="0"/>
              <a:t>Barge-in</a:t>
            </a:r>
          </a:p>
        </p:txBody>
      </p:sp>
    </p:spTree>
    <p:extLst>
      <p:ext uri="{BB962C8B-B14F-4D97-AF65-F5344CB8AC3E}">
        <p14:creationId xmlns:p14="http://schemas.microsoft.com/office/powerpoint/2010/main" val="27067551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69F9-26F3-6742-9719-88D24A75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DD7E-F821-734B-92DC-34E68FF70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User-centered design: (Gould &amp; Lewis, 1985)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the user and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simulations and prototypes</a:t>
            </a:r>
          </a:p>
          <a:p>
            <a:pPr marL="457200" lvl="1" indent="0">
              <a:buNone/>
            </a:pPr>
            <a:r>
              <a:rPr lang="en-US" dirty="0"/>
              <a:t> Wizard-of-Oz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Iteratively test the design on users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20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1DD6-D211-324A-B293-3136B61C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C810-1EDC-DA4F-B072-D87A0A7F4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>
                <a:hlinkClick r:id="rId3"/>
              </a:rPr>
              <a:t>Microsoft Tay chatbot</a:t>
            </a:r>
            <a:endParaRPr lang="en-US" dirty="0"/>
          </a:p>
          <a:p>
            <a:r>
              <a:rPr lang="en-US" dirty="0"/>
              <a:t>Privacy</a:t>
            </a:r>
          </a:p>
          <a:p>
            <a:r>
              <a:rPr lang="en-US" dirty="0"/>
              <a:t>Stereotypes</a:t>
            </a:r>
          </a:p>
          <a:p>
            <a:r>
              <a:rPr lang="en-US" dirty="0"/>
              <a:t>Impersonating humans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Google duplex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09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building SDS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OpenDial</a:t>
            </a:r>
            <a:r>
              <a:rPr lang="en-US" dirty="0"/>
              <a:t> – DM framework; Pierre </a:t>
            </a:r>
            <a:r>
              <a:rPr lang="en-US" dirty="0" err="1"/>
              <a:t>Lison</a:t>
            </a:r>
            <a:r>
              <a:rPr lang="en-US" dirty="0"/>
              <a:t> (2014)</a:t>
            </a:r>
          </a:p>
          <a:p>
            <a:r>
              <a:rPr lang="en-US" dirty="0">
                <a:hlinkClick r:id="rId4"/>
              </a:rPr>
              <a:t>Wit.ai </a:t>
            </a:r>
            <a:r>
              <a:rPr lang="en-US" dirty="0"/>
              <a:t>– A tool for building ASR/NLU for a system</a:t>
            </a:r>
          </a:p>
        </p:txBody>
      </p:sp>
    </p:spTree>
    <p:extLst>
      <p:ext uri="{BB962C8B-B14F-4D97-AF65-F5344CB8AC3E}">
        <p14:creationId xmlns:p14="http://schemas.microsoft.com/office/powerpoint/2010/main" val="38502768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OpenDial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Pierre </a:t>
            </a:r>
            <a:r>
              <a:rPr lang="en-US" dirty="0" err="1"/>
              <a:t>Lison’s</a:t>
            </a:r>
            <a:r>
              <a:rPr lang="en-US" dirty="0"/>
              <a:t> PhD thesis 2014</a:t>
            </a:r>
          </a:p>
          <a:p>
            <a:r>
              <a:rPr lang="en-US" dirty="0"/>
              <a:t>DM components can run either synchronously or asynchronously</a:t>
            </a:r>
          </a:p>
          <a:p>
            <a:r>
              <a:rPr lang="en-US" dirty="0"/>
              <a:t>ASR/TTS: OpenDial comes with support for commercial off-the shelve ASR (Nuance &amp; AT&amp;T Watson)</a:t>
            </a:r>
          </a:p>
          <a:p>
            <a:r>
              <a:rPr lang="en-US" dirty="0"/>
              <a:t>NLU: based on probabilistic rules</a:t>
            </a:r>
          </a:p>
          <a:p>
            <a:pPr lvl="1"/>
            <a:r>
              <a:rPr lang="en-US" dirty="0"/>
              <a:t>XML NLU rules</a:t>
            </a:r>
          </a:p>
          <a:p>
            <a:r>
              <a:rPr lang="en-US" dirty="0"/>
              <a:t>DM: rule-based. Dialogue states triggered with rules</a:t>
            </a:r>
          </a:p>
          <a:p>
            <a:pPr lvl="1"/>
            <a:r>
              <a:rPr lang="en-US" dirty="0"/>
              <a:t>XML DM rules</a:t>
            </a:r>
          </a:p>
          <a:p>
            <a:r>
              <a:rPr lang="en-US" dirty="0"/>
              <a:t>NLG: template-based</a:t>
            </a:r>
          </a:p>
          <a:p>
            <a:pPr lvl="1"/>
            <a:r>
              <a:rPr lang="en-US" dirty="0"/>
              <a:t>XML NLG rules</a:t>
            </a:r>
          </a:p>
        </p:txBody>
      </p:sp>
    </p:spTree>
    <p:extLst>
      <p:ext uri="{BB962C8B-B14F-4D97-AF65-F5344CB8AC3E}">
        <p14:creationId xmlns:p14="http://schemas.microsoft.com/office/powerpoint/2010/main" val="3247199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Wit.AI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2013 start up bought by Facebook</a:t>
            </a:r>
          </a:p>
          <a:p>
            <a:r>
              <a:rPr lang="en-US" dirty="0"/>
              <a:t>Web-based GUI to build a hand-annotated training corpus of utterances</a:t>
            </a:r>
          </a:p>
          <a:p>
            <a:pPr lvl="1"/>
            <a:r>
              <a:rPr lang="en-US" dirty="0"/>
              <a:t>Developer types utterances corresponding to expected user requests</a:t>
            </a:r>
          </a:p>
          <a:p>
            <a:r>
              <a:rPr lang="en-US" dirty="0"/>
              <a:t>Builds a model to tag utterances with intents</a:t>
            </a:r>
          </a:p>
          <a:p>
            <a:r>
              <a:rPr lang="en-US" dirty="0"/>
              <a:t>Developer can use API using python, </a:t>
            </a:r>
            <a:r>
              <a:rPr lang="en-US" dirty="0" err="1"/>
              <a:t>javascript</a:t>
            </a:r>
            <a:r>
              <a:rPr lang="en-US" dirty="0"/>
              <a:t>, ruby, and more</a:t>
            </a:r>
          </a:p>
          <a:p>
            <a:pPr lvl="1"/>
            <a:r>
              <a:rPr lang="en-US" dirty="0"/>
              <a:t>Given speech input, output intent and entity tags in the output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56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Specialty Topics for Dialogue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767007"/>
            <a:ext cx="45596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turn-taking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mixed-initiative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referring  in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grounding  and  repair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act  modeling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act  recognition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error recovery in dialogue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prosody  and  information  structure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Argumentation  &amp;  persuasion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incremental  speech  processing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multi‐modal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multi-party  dialogue  (3  or  more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participants)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tutorial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multi‐task  dialogue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7840" y="164680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embodied  conversational  agents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human-­‐robot  dialogue  interaction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tracking  in  other  language-­‐processing  systems  (machine  translation,  summarization/</a:t>
            </a:r>
            <a:r>
              <a:rPr lang="en-US" dirty="0" err="1"/>
              <a:t>extrac.on</a:t>
            </a:r>
            <a:r>
              <a:rPr lang="en-US" dirty="0"/>
              <a:t>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non-­‐cooperative  dialogue  systems (negotiation,  deception)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affective  dialogue  systems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with  different  user populations  (children,  elderly,  differently  abled)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“in  the  wild”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long‐term  Dialogue  Companions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user behavior, including entrainment in dialogue</a:t>
            </a:r>
          </a:p>
        </p:txBody>
      </p:sp>
    </p:spTree>
    <p:extLst>
      <p:ext uri="{BB962C8B-B14F-4D97-AF65-F5344CB8AC3E}">
        <p14:creationId xmlns:p14="http://schemas.microsoft.com/office/powerpoint/2010/main" val="66527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Embedded devices with dialogue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Echo (2014) – home assistant device</a:t>
            </a:r>
          </a:p>
          <a:p>
            <a:pPr lvl="1"/>
            <a:r>
              <a:rPr lang="en-US" dirty="0"/>
              <a:t>Plays music</a:t>
            </a:r>
          </a:p>
          <a:p>
            <a:pPr lvl="2"/>
            <a:r>
              <a:rPr lang="en-US" dirty="0"/>
              <a:t>With voice commands</a:t>
            </a:r>
          </a:p>
          <a:p>
            <a:pPr lvl="1"/>
            <a:r>
              <a:rPr lang="en-US" dirty="0"/>
              <a:t>Question answering</a:t>
            </a:r>
          </a:p>
          <a:p>
            <a:pPr lvl="2"/>
            <a:r>
              <a:rPr lang="en-US" dirty="0"/>
              <a:t>Get weather, news</a:t>
            </a:r>
          </a:p>
          <a:p>
            <a:pPr lvl="2"/>
            <a:r>
              <a:rPr lang="en-US" dirty="0"/>
              <a:t>More complex questions, like </a:t>
            </a:r>
          </a:p>
          <a:p>
            <a:pPr lvl="3"/>
            <a:r>
              <a:rPr lang="en-US" dirty="0"/>
              <a:t>“how many spoons are in a cup?”</a:t>
            </a:r>
          </a:p>
          <a:p>
            <a:pPr lvl="1"/>
            <a:r>
              <a:rPr lang="en-US" dirty="0"/>
              <a:t>Setting timer</a:t>
            </a:r>
          </a:p>
          <a:p>
            <a:pPr lvl="1"/>
            <a:r>
              <a:rPr lang="en-US" dirty="0"/>
              <a:t>Manages TODO lists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16" y="2378079"/>
            <a:ext cx="1710291" cy="37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70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Specialty Topics for Dialogue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767007"/>
            <a:ext cx="45596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turn-taking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mixed-initiative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referring  in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grounding  and  repair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act  modeling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dialogue  act  recognition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error recovery in dialogue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prosody  and  information  structure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Argumentation  &amp;  persuasion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incremental  speech  processing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multi‐modal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multi-party  dialogue  (3  or  more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participants)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tutorial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multi‐task  dialogue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7840" y="164680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embodied  conversational  agents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human-­‐robot  dialogue  interaction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tracking  in  other  language-­‐processing  systems  (machine  translation,  summarization/</a:t>
            </a:r>
            <a:r>
              <a:rPr lang="en-US" dirty="0" err="1"/>
              <a:t>extrac.on</a:t>
            </a:r>
            <a:r>
              <a:rPr lang="en-US" dirty="0"/>
              <a:t>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non-­‐cooperative  dialogue  systems (negotiation,  deception)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affective  dialogue  systems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with  different  user populations  (children,  elderly,  differently  abled)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“in  the  wild”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long‐term  Dialogue  Companions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user behavior, including entrainment in dialogue</a:t>
            </a:r>
          </a:p>
        </p:txBody>
      </p:sp>
    </p:spTree>
    <p:extLst>
      <p:ext uri="{BB962C8B-B14F-4D97-AF65-F5344CB8AC3E}">
        <p14:creationId xmlns:p14="http://schemas.microsoft.com/office/powerpoint/2010/main" val="4771992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6178-A034-3345-AA7E-ED4720F2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4256-525B-164E-92E8-A06623C7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 Act Recognition (DAR)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DCC83-EC74-C14F-9FAA-8C4084A20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Embedded devices with dialogue capabilities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24" r="2824"/>
          <a:stretch>
            <a:fillRect/>
          </a:stretch>
        </p:blipFill>
        <p:spPr>
          <a:xfrm>
            <a:off x="4330303" y="1600201"/>
            <a:ext cx="5880496" cy="3234046"/>
          </a:xfrm>
        </p:spPr>
      </p:pic>
      <p:sp>
        <p:nvSpPr>
          <p:cNvPr id="5" name="TextBox 4"/>
          <p:cNvSpPr txBox="1"/>
          <p:nvPr/>
        </p:nvSpPr>
        <p:spPr>
          <a:xfrm>
            <a:off x="1699002" y="1569694"/>
            <a:ext cx="2631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Answers questions</a:t>
            </a:r>
          </a:p>
          <a:p>
            <a:r>
              <a:rPr lang="en-US" sz="2400" dirty="0"/>
              <a:t>Sets time</a:t>
            </a:r>
          </a:p>
          <a:p>
            <a:r>
              <a:rPr lang="en-US" sz="2400" dirty="0"/>
              <a:t>Device control and queries:</a:t>
            </a:r>
          </a:p>
          <a:p>
            <a:pPr lvl="1"/>
            <a:r>
              <a:rPr lang="en-US" sz="2400" dirty="0"/>
              <a:t>Thermostat</a:t>
            </a:r>
          </a:p>
          <a:p>
            <a:pPr lvl="1"/>
            <a:r>
              <a:rPr lang="en-US" sz="2400" dirty="0"/>
              <a:t>Etc.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9891" y="52551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Uses Wolfram Alfa engine on the back-end to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323987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45CA-05E9-6C4B-96C2-76B4684B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devices with dialogue capabilities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0EFD0-4438-1244-9110-BEF3C3E8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715" y="1690688"/>
            <a:ext cx="2726232" cy="5087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A5E13-E69D-D745-A026-57649DC2C315}"/>
              </a:ext>
            </a:extLst>
          </p:cNvPr>
          <p:cNvSpPr txBox="1"/>
          <p:nvPr/>
        </p:nvSpPr>
        <p:spPr>
          <a:xfrm>
            <a:off x="2560053" y="1951672"/>
            <a:ext cx="33473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 ice machine</a:t>
            </a:r>
          </a:p>
          <a:p>
            <a:r>
              <a:rPr lang="en-US" sz="2400" dirty="0"/>
              <a:t>Manage shopping list</a:t>
            </a:r>
          </a:p>
          <a:p>
            <a:r>
              <a:rPr lang="en-US" sz="2400" dirty="0"/>
              <a:t>Stream music and TV</a:t>
            </a:r>
          </a:p>
          <a:p>
            <a:r>
              <a:rPr lang="en-US" sz="2400" dirty="0"/>
              <a:t>Alexa compatible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2666</Words>
  <Application>Microsoft Macintosh PowerPoint</Application>
  <PresentationFormat>Widescreen</PresentationFormat>
  <Paragraphs>595</Paragraphs>
  <Slides>71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Courier</vt:lpstr>
      <vt:lpstr>Office Theme</vt:lpstr>
      <vt:lpstr>Spoken Dialogue Systems</vt:lpstr>
      <vt:lpstr>What is Natural Language Dialogue?</vt:lpstr>
      <vt:lpstr>When is automatic dialogue system useful?</vt:lpstr>
      <vt:lpstr>Visions of dialogue from science fiction</vt:lpstr>
      <vt:lpstr>Examples of modern Virtual Assistant dialogue systems</vt:lpstr>
      <vt:lpstr>Examples of modern Virtual Assistant dialogue systems</vt:lpstr>
      <vt:lpstr>Embedded devices with dialogue capabilities</vt:lpstr>
      <vt:lpstr>Embedded devices with dialogue capabilities</vt:lpstr>
      <vt:lpstr>Embedded devices with dialogue capabilities</vt:lpstr>
      <vt:lpstr>When do you use dialogue systems?</vt:lpstr>
      <vt:lpstr>Research Dialogue Systems</vt:lpstr>
      <vt:lpstr>Tutoring (Litman &amp; Silliman,2004),  U. Pittsburgh</vt:lpstr>
      <vt:lpstr>CMU Bus Information </vt:lpstr>
      <vt:lpstr>CMU LetsGo Dialogue Example</vt:lpstr>
      <vt:lpstr>Commercial vs. Research dialogue systems</vt:lpstr>
      <vt:lpstr>Chatbots vs. Task-oriented dialogue systems </vt:lpstr>
      <vt:lpstr>Rule-based chatbots: ELIZA</vt:lpstr>
      <vt:lpstr>Rule-based chatbots: ELIZA</vt:lpstr>
      <vt:lpstr>Corpus-based chatbots</vt:lpstr>
      <vt:lpstr>IR-based</vt:lpstr>
      <vt:lpstr>ML-based</vt:lpstr>
      <vt:lpstr>How do we evaluate chatbots?</vt:lpstr>
      <vt:lpstr>What is involved in NL dialogue</vt:lpstr>
      <vt:lpstr>What is involved in NL dialogue</vt:lpstr>
      <vt:lpstr>What is involved in NL dialogue</vt:lpstr>
      <vt:lpstr>What is involved in NL dialogue</vt:lpstr>
      <vt:lpstr>Types of dialogue systems</vt:lpstr>
      <vt:lpstr>Aspects of Dialogue Systems</vt:lpstr>
      <vt:lpstr>Dialog system components</vt:lpstr>
      <vt:lpstr>Dialog system components</vt:lpstr>
      <vt:lpstr>Speech recognition</vt:lpstr>
      <vt:lpstr>Speech recognition</vt:lpstr>
      <vt:lpstr>Speech recognition </vt:lpstr>
      <vt:lpstr>Speech recognition</vt:lpstr>
      <vt:lpstr>Speech recognition</vt:lpstr>
      <vt:lpstr>Dialog system components</vt:lpstr>
      <vt:lpstr>Natural Language Understanding</vt:lpstr>
      <vt:lpstr>NLU approaches</vt:lpstr>
      <vt:lpstr>NLU approaches</vt:lpstr>
      <vt:lpstr>Dialog system components</vt:lpstr>
      <vt:lpstr>Dialogue Manager (DM)</vt:lpstr>
      <vt:lpstr>DM approaches</vt:lpstr>
      <vt:lpstr>Dialog system components</vt:lpstr>
      <vt:lpstr>NLG approaches</vt:lpstr>
      <vt:lpstr>Natural language generation (NLG)</vt:lpstr>
      <vt:lpstr>Dialog system components</vt:lpstr>
      <vt:lpstr>Frame-based dialogue system</vt:lpstr>
      <vt:lpstr>PowerPoint Presentation</vt:lpstr>
      <vt:lpstr>PowerPoint Presentation</vt:lpstr>
      <vt:lpstr>Control structure for frame-based dialogue</vt:lpstr>
      <vt:lpstr>GUS architecture</vt:lpstr>
      <vt:lpstr>NLU for filling slots</vt:lpstr>
      <vt:lpstr>Dialogue-state architecture</vt:lpstr>
      <vt:lpstr>PowerPoint Presentation</vt:lpstr>
      <vt:lpstr>Dialogue acts</vt:lpstr>
      <vt:lpstr>Common ground</vt:lpstr>
      <vt:lpstr>Grounding methods</vt:lpstr>
      <vt:lpstr>PowerPoint Presentation</vt:lpstr>
      <vt:lpstr>PowerPoint Presentation</vt:lpstr>
      <vt:lpstr>Natural language generation (NLG)</vt:lpstr>
      <vt:lpstr>SDS Evaluation</vt:lpstr>
      <vt:lpstr>SDS Evaluation</vt:lpstr>
      <vt:lpstr>Performance evaluation heuristics</vt:lpstr>
      <vt:lpstr>Dialogue System Design</vt:lpstr>
      <vt:lpstr>Ethical Issues</vt:lpstr>
      <vt:lpstr>Tools for building SDS</vt:lpstr>
      <vt:lpstr>OpenDial</vt:lpstr>
      <vt:lpstr>Wit.AI</vt:lpstr>
      <vt:lpstr>Specialty Topics for Dialogue Systems</vt:lpstr>
      <vt:lpstr>Specialty Topics for Dialogue Systems</vt:lpstr>
      <vt:lpstr>Homework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Spoken Dialogue Systems</dc:title>
  <dc:creator>Sarah Levitan</dc:creator>
  <cp:lastModifiedBy>Sarah Levitan</cp:lastModifiedBy>
  <cp:revision>83</cp:revision>
  <dcterms:created xsi:type="dcterms:W3CDTF">2019-03-25T17:58:05Z</dcterms:created>
  <dcterms:modified xsi:type="dcterms:W3CDTF">2019-04-01T15:17:49Z</dcterms:modified>
</cp:coreProperties>
</file>