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40"/>
  </p:notesMasterIdLst>
  <p:handoutMasterIdLst>
    <p:handoutMasterId r:id="rId41"/>
  </p:handoutMasterIdLst>
  <p:sldIdLst>
    <p:sldId id="256" r:id="rId2"/>
    <p:sldId id="267" r:id="rId3"/>
    <p:sldId id="270" r:id="rId4"/>
    <p:sldId id="272" r:id="rId5"/>
    <p:sldId id="271" r:id="rId6"/>
    <p:sldId id="274" r:id="rId7"/>
    <p:sldId id="275" r:id="rId8"/>
    <p:sldId id="308" r:id="rId9"/>
    <p:sldId id="276" r:id="rId10"/>
    <p:sldId id="277" r:id="rId11"/>
    <p:sldId id="278" r:id="rId12"/>
    <p:sldId id="280" r:id="rId13"/>
    <p:sldId id="309" r:id="rId14"/>
    <p:sldId id="285" r:id="rId15"/>
    <p:sldId id="282" r:id="rId16"/>
    <p:sldId id="283" r:id="rId17"/>
    <p:sldId id="289" r:id="rId18"/>
    <p:sldId id="281" r:id="rId19"/>
    <p:sldId id="287" r:id="rId20"/>
    <p:sldId id="310" r:id="rId21"/>
    <p:sldId id="291" r:id="rId22"/>
    <p:sldId id="295" r:id="rId23"/>
    <p:sldId id="293" r:id="rId24"/>
    <p:sldId id="296" r:id="rId25"/>
    <p:sldId id="294" r:id="rId26"/>
    <p:sldId id="317" r:id="rId27"/>
    <p:sldId id="297" r:id="rId28"/>
    <p:sldId id="292" r:id="rId29"/>
    <p:sldId id="298" r:id="rId30"/>
    <p:sldId id="300" r:id="rId31"/>
    <p:sldId id="302" r:id="rId32"/>
    <p:sldId id="303" r:id="rId33"/>
    <p:sldId id="304" r:id="rId34"/>
    <p:sldId id="305" r:id="rId35"/>
    <p:sldId id="316" r:id="rId36"/>
    <p:sldId id="301" r:id="rId37"/>
    <p:sldId id="314" r:id="rId38"/>
    <p:sldId id="31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70D011-551B-6245-89B4-C82BB2512DC6}">
          <p14:sldIdLst>
            <p14:sldId id="256"/>
            <p14:sldId id="267"/>
            <p14:sldId id="270"/>
            <p14:sldId id="272"/>
            <p14:sldId id="271"/>
            <p14:sldId id="274"/>
            <p14:sldId id="275"/>
            <p14:sldId id="308"/>
            <p14:sldId id="276"/>
            <p14:sldId id="277"/>
            <p14:sldId id="278"/>
            <p14:sldId id="280"/>
            <p14:sldId id="309"/>
            <p14:sldId id="285"/>
            <p14:sldId id="282"/>
            <p14:sldId id="283"/>
            <p14:sldId id="289"/>
            <p14:sldId id="281"/>
            <p14:sldId id="287"/>
            <p14:sldId id="310"/>
            <p14:sldId id="291"/>
            <p14:sldId id="295"/>
            <p14:sldId id="293"/>
            <p14:sldId id="296"/>
            <p14:sldId id="294"/>
            <p14:sldId id="317"/>
            <p14:sldId id="297"/>
            <p14:sldId id="292"/>
            <p14:sldId id="298"/>
            <p14:sldId id="300"/>
            <p14:sldId id="302"/>
            <p14:sldId id="303"/>
            <p14:sldId id="304"/>
            <p14:sldId id="305"/>
            <p14:sldId id="316"/>
            <p14:sldId id="301"/>
            <p14:sldId id="314"/>
            <p14:sldId id="31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7152A-2237-EA4E-B788-80E04DE85DE4}" type="datetimeFigureOut">
              <a:rPr lang="en-US" smtClean="0"/>
              <a:t>4/10/12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76E59-349C-754F-936A-FE4D40BEE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470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186D6-BE76-6245-BC9C-D0BE8F43FD53}" type="datetimeFigureOut">
              <a:rPr lang="en-US" smtClean="0"/>
              <a:t>4/10/12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55103-5F3B-594B-AA9C-FA294BC4E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017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55103-5F3B-594B-AA9C-FA294BC4E4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12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Parameterized for different concepts:  outputs decision to confirm and how or to request repetition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55103-5F3B-594B-AA9C-FA294BC4E4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12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EA541-474A-8A4A-B4E3-535E6CDF940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 built </a:t>
            </a:r>
            <a:r>
              <a:rPr lang="en-US" dirty="0" err="1" smtClean="0"/>
              <a:t>Ravenclaw</a:t>
            </a:r>
            <a:r>
              <a:rPr lang="en-US" dirty="0" smtClean="0"/>
              <a:t> at CMU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55103-5F3B-594B-AA9C-FA294BC4E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7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EA541-474A-8A4A-B4E3-535E6CDF940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Ravenclaw</a:t>
            </a:r>
            <a:r>
              <a:rPr lang="en-US" dirty="0" smtClean="0"/>
              <a:t>:</a:t>
            </a:r>
            <a:r>
              <a:rPr lang="en-US" baseline="0" dirty="0" smtClean="0"/>
              <a:t>  Dan </a:t>
            </a:r>
            <a:r>
              <a:rPr lang="en-US" baseline="0" dirty="0" err="1" smtClean="0"/>
              <a:t>Bohus</a:t>
            </a:r>
            <a:r>
              <a:rPr lang="en-US" baseline="0" dirty="0" smtClean="0"/>
              <a:t> 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55103-5F3B-594B-AA9C-FA294BC4E4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2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 asks for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55103-5F3B-594B-AA9C-FA294BC4E4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31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Noisy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55103-5F3B-594B-AA9C-FA294BC4E4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87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96486-2C8A-0C48-A51A-C94C15BCBEC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47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CE81C4-2A3B-9C4B-A2E7-4F4C21612BE4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 for conference room scheduling.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55103-5F3B-594B-AA9C-FA294BC4E4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3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A490D-26EB-4249-8D9C-42EEEF054483}" type="datetime1">
              <a:rPr lang="en-US" smtClean="0"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7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8558-B279-3646-93C9-E3F2E8191C17}" type="datetime1">
              <a:rPr lang="en-US" smtClean="0"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D220-DD4C-F642-AE55-89F6CA730F54}" type="datetime1">
              <a:rPr lang="en-US" smtClean="0"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9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917D-501A-0847-893E-300438A03693}" type="datetime1">
              <a:rPr lang="en-US" smtClean="0"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8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5085-7D4A-B84F-ACFA-5227AEBEC08C}" type="datetime1">
              <a:rPr lang="en-US" smtClean="0"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6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55F-FDA9-F64D-AC3C-548B5675777A}" type="datetime1">
              <a:rPr lang="en-US" smtClean="0"/>
              <a:t>4/10/12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8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C09E-8DE7-FA4E-B9FE-EFB3461EAB65}" type="datetime1">
              <a:rPr lang="en-US" smtClean="0"/>
              <a:t>4/10/12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7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C009-B946-1942-BF9B-42D8A54A2B8A}" type="datetime1">
              <a:rPr lang="en-US" smtClean="0"/>
              <a:t>4/10/12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8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9F4-956E-0746-AFB3-4B19E901B3DB}" type="datetime1">
              <a:rPr lang="en-US" smtClean="0"/>
              <a:t>4/10/12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4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6560-22F8-0C43-B555-69FDBEE0509E}" type="datetime1">
              <a:rPr lang="en-US" smtClean="0"/>
              <a:t>4/10/12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41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7633-572D-3D4A-B998-58D2990451BC}" type="datetime1">
              <a:rPr lang="en-US" smtClean="0"/>
              <a:t>4/10/12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3D84E-AD9E-DE44-BE1A-60E54FD91540}" type="datetime1">
              <a:rPr lang="en-US" smtClean="0"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850A-6EF0-B045-8212-32AFBC2E0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2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musphinx.sourceforge.ne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file://localhost/Users/josh/Teaching%20and%20Presentations/misc/demo_letsgo.mp3" TargetMode="External"/><Relationship Id="rId2" Type="http://schemas.openxmlformats.org/officeDocument/2006/relationships/audio" Target="file://localhost/Users/josh/Teaching%20and%20Presentations/misc/demo_letsgo.mp3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tr.ed.ac.uk/projects/festival/" TargetMode="External"/><Relationship Id="rId3" Type="http://schemas.openxmlformats.org/officeDocument/2006/relationships/hyperlink" Target="http://www.speech.cs.cmu.edu/flite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5" Type="http://schemas.openxmlformats.org/officeDocument/2006/relationships/hyperlink" Target="http://ict.usc.edu/projects/virtual_humans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cellbots.com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peech.cs.cmu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SDS Architectures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Julia Hirschberg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COMS </a:t>
            </a:r>
            <a:r>
              <a:rPr lang="en-US" dirty="0" smtClean="0">
                <a:solidFill>
                  <a:srgbClr val="000000"/>
                </a:solidFill>
              </a:rPr>
              <a:t>4706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(Thanks to Josh Gordon for slides.)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2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SDS Pipeline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rcRect t="-14199" b="-14199"/>
          <a:stretch>
            <a:fillRect/>
          </a:stretch>
        </p:blipFill>
        <p:spPr>
          <a:xfrm>
            <a:off x="548640" y="1600200"/>
            <a:ext cx="8138160" cy="45259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4CE-CD60-154C-A06E-DDC0B719C7C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2528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B91D"/>
                </a:solidFill>
              </a:rPr>
              <a:t>Speech signals to words. Words to domain concepts. Concepts to system intentions. Intentions to utterances (represented as text). Text to speech.</a:t>
            </a:r>
            <a:endParaRPr lang="en-US" dirty="0">
              <a:solidFill>
                <a:srgbClr val="FFB9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Olympus under the Hood: Provider Components</a:t>
            </a:r>
            <a:endParaRPr lang="en-US" dirty="0"/>
          </a:p>
        </p:txBody>
      </p:sp>
      <p:pic>
        <p:nvPicPr>
          <p:cNvPr id="4" name="Content Placeholder 3" descr="olympus_7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" b="1860"/>
          <a:stretch>
            <a:fillRect/>
          </a:stretch>
        </p:blipFill>
        <p:spPr bwMode="auto"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5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Speech recognition</a:t>
            </a:r>
          </a:p>
        </p:txBody>
      </p:sp>
      <p:pic>
        <p:nvPicPr>
          <p:cNvPr id="32771" name="Content Placeholder 3" descr="olympus_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 b="1396"/>
          <a:stretch>
            <a:fillRect/>
          </a:stretch>
        </p:blipFill>
        <p:spPr bwMode="auto"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18418-8AF6-784B-9901-AE1504C06FFF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12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79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/>
              <a:t>The Sphinx Open Source Recognition Toolkit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eaLnBrk="1" hangingPunct="1"/>
            <a:r>
              <a:rPr lang="en-US" dirty="0"/>
              <a:t>Pocket-sphinx</a:t>
            </a:r>
          </a:p>
          <a:p>
            <a:pPr lvl="1" eaLnBrk="1" hangingPunct="1"/>
            <a:r>
              <a:rPr lang="en-US" dirty="0" smtClean="0"/>
              <a:t>Continuous </a:t>
            </a:r>
            <a:r>
              <a:rPr lang="en-US" dirty="0"/>
              <a:t>speech, speaker independent recognition system</a:t>
            </a:r>
          </a:p>
          <a:p>
            <a:pPr lvl="1" eaLnBrk="1" hangingPunct="1"/>
            <a:r>
              <a:rPr lang="en-US" dirty="0"/>
              <a:t>Includes tools for language model compilation, pronunciation, and acoustic model adaptation</a:t>
            </a:r>
          </a:p>
          <a:p>
            <a:pPr lvl="1" eaLnBrk="1" hangingPunct="1"/>
            <a:r>
              <a:rPr lang="en-US" dirty="0"/>
              <a:t>Provides word level confidence annotation, n-best </a:t>
            </a:r>
            <a:r>
              <a:rPr lang="en-US" dirty="0" smtClean="0"/>
              <a:t>lists</a:t>
            </a:r>
          </a:p>
          <a:p>
            <a:pPr lvl="1" eaLnBrk="1" hangingPunct="1"/>
            <a:r>
              <a:rPr lang="en-US" dirty="0" smtClean="0"/>
              <a:t>Efficient – runs on embedded devices (including an iPhone SDK)</a:t>
            </a:r>
            <a:endParaRPr lang="en-US" dirty="0"/>
          </a:p>
          <a:p>
            <a:pPr eaLnBrk="1" hangingPunct="1"/>
            <a:r>
              <a:rPr lang="en-US" dirty="0"/>
              <a:t>Olympus supports parallel decoding engines / models</a:t>
            </a:r>
          </a:p>
          <a:p>
            <a:pPr lvl="1" eaLnBrk="1" hangingPunct="1"/>
            <a:r>
              <a:rPr lang="en-US" dirty="0"/>
              <a:t>Typically runs parallel acoustic models for male and female speech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1A28F-6428-2842-943F-3CE99A564577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13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0" y="6324207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orbel" charset="0"/>
                <a:hlinkClick r:id="rId2"/>
              </a:rPr>
              <a:t>http://cmusphinx.sourceforge.net/</a:t>
            </a:r>
            <a:endParaRPr lang="en-US" sz="1800" dirty="0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6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Speech recognition challenge in interactive settings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7975" b="7975"/>
          <a:stretch>
            <a:fillRect/>
          </a:stretch>
        </p:blipFill>
        <p:spPr>
          <a:xfrm>
            <a:off x="686897" y="1991990"/>
            <a:ext cx="3454467" cy="387133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2196" r="12196"/>
          <a:stretch>
            <a:fillRect/>
          </a:stretch>
        </p:blipFill>
        <p:spPr/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7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Spontaneous Dialogue Hard for ASR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Poor in interactive settings compared to one-off applications like voice search and dictation</a:t>
            </a:r>
          </a:p>
          <a:p>
            <a:r>
              <a:rPr lang="en-US" dirty="0" smtClean="0"/>
              <a:t>Performance phenomena: backchannels, pause-fillers, false-starts…</a:t>
            </a:r>
          </a:p>
          <a:p>
            <a:r>
              <a:rPr lang="en-US" dirty="0" smtClean="0"/>
              <a:t>OOV words</a:t>
            </a:r>
          </a:p>
          <a:p>
            <a:r>
              <a:rPr lang="en-US" dirty="0" smtClean="0">
                <a:solidFill>
                  <a:srgbClr val="FFB91D"/>
                </a:solidFill>
              </a:rPr>
              <a:t>Interaction with an SDS is cognitively demanding for users</a:t>
            </a:r>
          </a:p>
          <a:p>
            <a:pPr lvl="1"/>
            <a:r>
              <a:rPr lang="en-US" dirty="0" smtClean="0"/>
              <a:t>What can I say and when? Will the system understand me? </a:t>
            </a:r>
          </a:p>
          <a:p>
            <a:pPr lvl="1"/>
            <a:r>
              <a:rPr lang="en-US" dirty="0" smtClean="0"/>
              <a:t>Uncertainty increases </a:t>
            </a:r>
            <a:r>
              <a:rPr lang="en-US" dirty="0" err="1" smtClean="0"/>
              <a:t>disfluency</a:t>
            </a:r>
            <a:r>
              <a:rPr lang="en-US" dirty="0" smtClean="0"/>
              <a:t>, resulting in further recognition errors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7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Word Error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Non-interactive settings </a:t>
            </a:r>
          </a:p>
          <a:p>
            <a:pPr lvl="1"/>
            <a:r>
              <a:rPr lang="en-US" dirty="0" smtClean="0"/>
              <a:t>Google Voice Search: 17% deployed (0.57% OOV over 10k queries randomly sampled from Sept-Dec, 2008)</a:t>
            </a:r>
          </a:p>
          <a:p>
            <a:r>
              <a:rPr lang="en-US" dirty="0" smtClean="0"/>
              <a:t>Interactive settings:</a:t>
            </a:r>
          </a:p>
          <a:p>
            <a:pPr lvl="1"/>
            <a:r>
              <a:rPr lang="en-US" i="1" dirty="0" smtClean="0"/>
              <a:t>Let’s Go Public</a:t>
            </a:r>
            <a:r>
              <a:rPr lang="en-US" dirty="0" smtClean="0"/>
              <a:t>: 17% in controlled conditions vs. 68% in the field</a:t>
            </a:r>
          </a:p>
          <a:p>
            <a:pPr lvl="1"/>
            <a:r>
              <a:rPr lang="en-US" i="1" dirty="0" err="1" smtClean="0"/>
              <a:t>CheckItOut</a:t>
            </a:r>
            <a:r>
              <a:rPr lang="en-US" dirty="0" smtClean="0"/>
              <a:t>: Used to investigate task-oriented performance under worst case ASR - 30% to 70% depending on experiment</a:t>
            </a:r>
          </a:p>
          <a:p>
            <a:pPr lvl="1"/>
            <a:r>
              <a:rPr lang="en-US" i="1" dirty="0" smtClean="0"/>
              <a:t>Virtual Humans</a:t>
            </a:r>
            <a:r>
              <a:rPr lang="en-US" dirty="0" smtClean="0"/>
              <a:t>: 37% in laboratory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6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(worst-case) Recognizer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6652"/>
            <a:ext cx="8229600" cy="433835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/>
              <a:t>S: What book would you like?</a:t>
            </a:r>
          </a:p>
          <a:p>
            <a:pPr algn="ctr">
              <a:buNone/>
            </a:pPr>
            <a:r>
              <a:rPr lang="en-US" dirty="0" smtClean="0"/>
              <a:t>U: The Language of Sycamores</a:t>
            </a:r>
          </a:p>
          <a:p>
            <a:pPr algn="ctr">
              <a:buNone/>
            </a:pPr>
            <a:r>
              <a:rPr lang="en-US" dirty="0" smtClean="0">
                <a:solidFill>
                  <a:srgbClr val="FFB91D"/>
                </a:solidFill>
              </a:rPr>
              <a:t>ASR: THE LANGUAGE OF IS .A. COMING WARS</a:t>
            </a:r>
          </a:p>
          <a:p>
            <a:pPr algn="ctr">
              <a:buNone/>
            </a:pPr>
            <a:r>
              <a:rPr lang="en-US" dirty="0" smtClean="0">
                <a:solidFill>
                  <a:srgbClr val="FFB91D"/>
                </a:solidFill>
              </a:rPr>
              <a:t>ASR: SCOTT </a:t>
            </a:r>
            <a:r>
              <a:rPr lang="en-US" dirty="0" smtClean="0">
                <a:solidFill>
                  <a:srgbClr val="FFB91D"/>
                </a:solidFill>
              </a:rPr>
              <a:t>SARAH SCOUT LAW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7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Recognizer noise injects uncertainty into the </a:t>
            </a:r>
            <a:r>
              <a:rPr lang="en-US" dirty="0" smtClean="0"/>
              <a:t>pipeline</a:t>
            </a:r>
            <a:endParaRPr lang="en-US" dirty="0"/>
          </a:p>
          <a:p>
            <a:r>
              <a:rPr lang="en-US" dirty="0"/>
              <a:t>Information loss </a:t>
            </a:r>
            <a:r>
              <a:rPr lang="en-US" dirty="0" smtClean="0"/>
              <a:t>occurs when </a:t>
            </a:r>
            <a:r>
              <a:rPr lang="en-US" dirty="0"/>
              <a:t>moving from an acoustic signal to a lexical </a:t>
            </a:r>
            <a:r>
              <a:rPr lang="en-US" dirty="0" smtClean="0"/>
              <a:t>representation</a:t>
            </a:r>
          </a:p>
          <a:p>
            <a:pPr lvl="1"/>
            <a:r>
              <a:rPr lang="en-US" sz="2400" dirty="0" smtClean="0"/>
              <a:t>Most </a:t>
            </a:r>
            <a:r>
              <a:rPr lang="en-US" sz="2400" dirty="0"/>
              <a:t>SDSs ignore prosody, amplitude, emphasis</a:t>
            </a:r>
          </a:p>
          <a:p>
            <a:r>
              <a:rPr lang="en-US" dirty="0"/>
              <a:t>Information provided to downstream </a:t>
            </a:r>
            <a:r>
              <a:rPr lang="en-US" dirty="0" smtClean="0"/>
              <a:t>components includes</a:t>
            </a:r>
            <a:endParaRPr lang="en-US" dirty="0"/>
          </a:p>
          <a:p>
            <a:pPr marL="742950" lvl="2" indent="-342900"/>
            <a:r>
              <a:rPr lang="en-US" sz="2400" dirty="0"/>
              <a:t>An n-best list, or word lattice</a:t>
            </a:r>
          </a:p>
          <a:p>
            <a:pPr marL="742950" lvl="2" indent="-342900"/>
            <a:r>
              <a:rPr lang="en-US" sz="2400" dirty="0"/>
              <a:t>Low level features: speech rate, speech energy…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77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/>
              <a:t>Spoken Language Understanding</a:t>
            </a:r>
          </a:p>
        </p:txBody>
      </p:sp>
      <p:pic>
        <p:nvPicPr>
          <p:cNvPr id="37891" name="Content Placeholder 3" descr="olympus_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 b="1396"/>
          <a:stretch>
            <a:fillRect/>
          </a:stretch>
        </p:blipFill>
        <p:spPr bwMode="auto"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37B3B1-0499-6040-AE83-D4B2D88E724E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19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1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Software abstractions that </a:t>
            </a:r>
            <a:r>
              <a:rPr lang="en-US" dirty="0" smtClean="0">
                <a:solidFill>
                  <a:schemeClr val="accent1"/>
                </a:solidFill>
              </a:rPr>
              <a:t>coordinate </a:t>
            </a:r>
            <a:r>
              <a:rPr lang="en-US" dirty="0" smtClean="0"/>
              <a:t>the NLP components required for human-computer dialogue</a:t>
            </a:r>
          </a:p>
          <a:p>
            <a:r>
              <a:rPr lang="en-US" dirty="0" smtClean="0"/>
              <a:t>Conduct task-oriented, limited-domain conversations </a:t>
            </a:r>
          </a:p>
          <a:p>
            <a:r>
              <a:rPr lang="en-US" dirty="0" smtClean="0"/>
              <a:t>Manage levels of information processing (e.g., utterance interpretation, turn-taking) needed for dialogue</a:t>
            </a:r>
          </a:p>
          <a:p>
            <a:pPr lvl="1"/>
            <a:r>
              <a:rPr lang="en-US" dirty="0" smtClean="0"/>
              <a:t>In real-time, </a:t>
            </a:r>
            <a:r>
              <a:rPr lang="en-US" b="1" i="1" dirty="0" smtClean="0"/>
              <a:t>under uncertain</a:t>
            </a:r>
            <a:r>
              <a:rPr lang="en-US" dirty="0" smtClean="0"/>
              <a:t>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0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 smtClean="0"/>
              <a:t>SLU maps from words to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747"/>
            <a:ext cx="8229600" cy="3302000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Dialog </a:t>
            </a:r>
            <a:r>
              <a:rPr lang="en-US" dirty="0"/>
              <a:t>acts (the overall intent of an utterance) </a:t>
            </a:r>
          </a:p>
          <a:p>
            <a:pPr>
              <a:lnSpc>
                <a:spcPct val="80000"/>
              </a:lnSpc>
            </a:pPr>
            <a:r>
              <a:rPr lang="en-US" dirty="0"/>
              <a:t>Domain specific </a:t>
            </a:r>
            <a:r>
              <a:rPr lang="en-US" dirty="0" smtClean="0"/>
              <a:t>concepts (like a book, or bus route)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Single utterances vs. </a:t>
            </a:r>
            <a:r>
              <a:rPr lang="en-US" dirty="0" smtClean="0"/>
              <a:t>SLU across </a:t>
            </a:r>
            <a:r>
              <a:rPr lang="en-US" dirty="0" smtClean="0"/>
              <a:t>turns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Challenging in noisy settings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Ex. “Does the library have Hitchhikers Guide to the Galaxy by Douglas Adams on audio cassette?”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7FC29B-BCA8-FB45-B14C-26E3E7F9C14D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20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86915"/>
              </p:ext>
            </p:extLst>
          </p:nvPr>
        </p:nvGraphicFramePr>
        <p:xfrm>
          <a:off x="1401763" y="5070286"/>
          <a:ext cx="6408737" cy="1517968"/>
        </p:xfrm>
        <a:graphic>
          <a:graphicData uri="http://schemas.openxmlformats.org/drawingml/2006/table">
            <a:tbl>
              <a:tblPr/>
              <a:tblGrid>
                <a:gridCol w="1697037"/>
                <a:gridCol w="4711700"/>
              </a:tblGrid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Dialog 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Book Request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Title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The Hitchhikers Guide to the Galaxy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Author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Douglas Adams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Media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Audio Cassette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00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Semantic </a:t>
            </a:r>
            <a:r>
              <a:rPr lang="en-US" dirty="0" smtClean="0"/>
              <a:t>Grammars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66900"/>
            <a:ext cx="3932238" cy="417036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2400" dirty="0" smtClean="0"/>
              <a:t>Domain </a:t>
            </a:r>
            <a:r>
              <a:rPr lang="en-US" sz="2400" dirty="0"/>
              <a:t>independent concepts</a:t>
            </a:r>
          </a:p>
          <a:p>
            <a:pPr lvl="1" eaLnBrk="1" hangingPunct="1"/>
            <a:r>
              <a:rPr lang="en-US" sz="2400" dirty="0"/>
              <a:t>[Yes], [No], [Help], [Repeat], [Number]</a:t>
            </a:r>
          </a:p>
          <a:p>
            <a:pPr eaLnBrk="1" hangingPunct="1"/>
            <a:r>
              <a:rPr lang="en-US" sz="2400" dirty="0"/>
              <a:t>Domain </a:t>
            </a:r>
            <a:r>
              <a:rPr lang="en-US" sz="2400" dirty="0" smtClean="0"/>
              <a:t>specific concepts</a:t>
            </a:r>
            <a:endParaRPr lang="en-US" sz="2400" dirty="0"/>
          </a:p>
          <a:p>
            <a:pPr lvl="1" eaLnBrk="1" hangingPunct="1"/>
            <a:r>
              <a:rPr lang="en-US" sz="2400" dirty="0" smtClean="0"/>
              <a:t>[Book]</a:t>
            </a:r>
            <a:r>
              <a:rPr lang="en-US" sz="2400" dirty="0"/>
              <a:t>, [Author</a:t>
            </a:r>
            <a:r>
              <a:rPr lang="en-US" sz="2400" dirty="0" smtClean="0"/>
              <a:t>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976340"/>
            <a:ext cx="3932237" cy="397986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buFont typeface="Wingdings" charset="0"/>
              <a:buNone/>
            </a:pPr>
            <a:r>
              <a:rPr lang="en-US" sz="1800" dirty="0"/>
              <a:t>[Quit]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(*THANKS *good bye)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(*THANKS goodbye)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(*THANKS +bye)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;</a:t>
            </a:r>
          </a:p>
          <a:p>
            <a:pPr eaLnBrk="1" hangingPunct="1">
              <a:buFont typeface="Wingdings" charset="0"/>
              <a:buNone/>
            </a:pPr>
            <a:endParaRPr lang="en-US" sz="1800" dirty="0"/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THANKS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(thanks *VERY_MUCH)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(thank you *VERY_MUCH)</a:t>
            </a:r>
          </a:p>
          <a:p>
            <a:pPr eaLnBrk="1" hangingPunct="1">
              <a:buFont typeface="Wingdings" charset="0"/>
              <a:buNone/>
            </a:pPr>
            <a:endParaRPr lang="en-US" sz="1800" dirty="0"/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VERY_MUCH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(very much)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	(a lot)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/>
              <a:t>;</a:t>
            </a:r>
          </a:p>
          <a:p>
            <a:pPr eaLnBrk="1" hangingPunct="1">
              <a:buFont typeface="Wingdings" charset="0"/>
              <a:buNone/>
            </a:pP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63CA90-F66B-164F-94B3-269EB1237A8B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21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6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 smtClean="0"/>
              <a:t>Grammars Generalize </a:t>
            </a:r>
            <a:r>
              <a:rPr lang="en-US" dirty="0"/>
              <a:t>P</a:t>
            </a:r>
            <a:r>
              <a:rPr lang="en-US" dirty="0" smtClean="0"/>
              <a:t>oorly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Useful for extracting fine-grained </a:t>
            </a:r>
            <a:r>
              <a:rPr lang="en-US" dirty="0" smtClean="0"/>
              <a:t>concepts, but…</a:t>
            </a:r>
          </a:p>
          <a:p>
            <a:r>
              <a:rPr lang="en-US" dirty="0" smtClean="0"/>
              <a:t>Hand </a:t>
            </a:r>
            <a:r>
              <a:rPr lang="en-US" dirty="0"/>
              <a:t>engineered</a:t>
            </a:r>
          </a:p>
          <a:p>
            <a:pPr lvl="1"/>
            <a:r>
              <a:rPr lang="en-US" dirty="0"/>
              <a:t>Time consuming to develop and tune</a:t>
            </a:r>
          </a:p>
          <a:p>
            <a:pPr lvl="1"/>
            <a:r>
              <a:rPr lang="en-US" dirty="0"/>
              <a:t>Requires expert linguistic </a:t>
            </a:r>
            <a:r>
              <a:rPr lang="en-US" dirty="0" smtClean="0"/>
              <a:t>knowledge to construct </a:t>
            </a:r>
            <a:endParaRPr lang="en-US" dirty="0"/>
          </a:p>
          <a:p>
            <a:r>
              <a:rPr lang="en-US" dirty="0"/>
              <a:t>Difficult to maintain over complex domains</a:t>
            </a:r>
          </a:p>
          <a:p>
            <a:r>
              <a:rPr lang="en-US" dirty="0"/>
              <a:t>Lack robustness to OOV words, novel phrasing</a:t>
            </a:r>
          </a:p>
          <a:p>
            <a:r>
              <a:rPr lang="en-US" dirty="0"/>
              <a:t>Sensitive to recognizer </a:t>
            </a:r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602F0C-58C5-8147-B467-CE26EB0A215D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22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9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 smtClean="0"/>
              <a:t>SLU in Olympus: the Phoenix Parser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eaLnBrk="1" hangingPunct="1"/>
            <a:r>
              <a:rPr lang="en-US" dirty="0" smtClean="0"/>
              <a:t>Phoenix is a semantic parser, </a:t>
            </a:r>
            <a:r>
              <a:rPr lang="en-US" dirty="0" smtClean="0"/>
              <a:t>intended </a:t>
            </a:r>
            <a:r>
              <a:rPr lang="en-US" dirty="0" smtClean="0"/>
              <a:t>to be robust to recognition noise</a:t>
            </a:r>
          </a:p>
          <a:p>
            <a:pPr eaLnBrk="1" hangingPunct="1"/>
            <a:r>
              <a:rPr lang="en-US" dirty="0" smtClean="0"/>
              <a:t>Phoenix </a:t>
            </a:r>
            <a:r>
              <a:rPr lang="en-US" dirty="0"/>
              <a:t>parses the incoming stream of recognition hypotheses</a:t>
            </a:r>
          </a:p>
          <a:p>
            <a:pPr eaLnBrk="1" hangingPunct="1"/>
            <a:r>
              <a:rPr lang="en-US" dirty="0" smtClean="0"/>
              <a:t>Maps words in ASR hypotheses to </a:t>
            </a:r>
            <a:r>
              <a:rPr lang="en-US" dirty="0"/>
              <a:t>semantic </a:t>
            </a:r>
            <a:r>
              <a:rPr lang="en-US" dirty="0" smtClean="0"/>
              <a:t>frames</a:t>
            </a:r>
            <a:endParaRPr lang="en-US" dirty="0"/>
          </a:p>
          <a:p>
            <a:pPr lvl="1" eaLnBrk="1" hangingPunct="1"/>
            <a:r>
              <a:rPr lang="en-US" dirty="0" smtClean="0"/>
              <a:t>Each frame </a:t>
            </a:r>
            <a:r>
              <a:rPr lang="en-US" dirty="0"/>
              <a:t>has an associated CFG Grammar, specifying word patterns that match the slot</a:t>
            </a:r>
          </a:p>
          <a:p>
            <a:pPr lvl="1" eaLnBrk="1" hangingPunct="1"/>
            <a:r>
              <a:rPr lang="en-US" dirty="0" smtClean="0"/>
              <a:t>Multiple </a:t>
            </a:r>
            <a:r>
              <a:rPr lang="en-US" dirty="0"/>
              <a:t>parses may be produced for a single </a:t>
            </a:r>
            <a:r>
              <a:rPr lang="en-US" dirty="0" smtClean="0"/>
              <a:t>utterance</a:t>
            </a:r>
          </a:p>
          <a:p>
            <a:pPr lvl="1" eaLnBrk="1" hangingPunct="1"/>
            <a:r>
              <a:rPr lang="en-US" dirty="0" smtClean="0"/>
              <a:t>The frame is </a:t>
            </a:r>
            <a:r>
              <a:rPr lang="en-US" dirty="0" smtClean="0"/>
              <a:t>forwarded </a:t>
            </a:r>
            <a:r>
              <a:rPr lang="en-US" dirty="0" smtClean="0"/>
              <a:t>to the next component in the pipeline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AC141C-4534-7D46-A134-6E23B46FFB16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23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4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/>
              <a:t>Statistical M</a:t>
            </a:r>
            <a:r>
              <a:rPr lang="en-US" dirty="0" smtClean="0"/>
              <a:t>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81588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r>
              <a:rPr lang="en-US" dirty="0" smtClean="0"/>
              <a:t>Supervised learning is commonly used for single utterance interpretation</a:t>
            </a:r>
          </a:p>
          <a:p>
            <a:pPr lvl="1"/>
            <a:r>
              <a:rPr lang="en-US" dirty="0" smtClean="0"/>
              <a:t>Given </a:t>
            </a:r>
            <a:r>
              <a:rPr lang="en-US" dirty="0"/>
              <a:t>word sequence W, find the semantic representation of meaning M that has maximum </a:t>
            </a:r>
            <a:r>
              <a:rPr lang="en-US" i="1" dirty="0"/>
              <a:t>a posteriori </a:t>
            </a:r>
            <a:r>
              <a:rPr lang="en-US" dirty="0"/>
              <a:t>probability P(M|W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Useful for dialogue act identification, determining broad intent</a:t>
            </a:r>
          </a:p>
          <a:p>
            <a:pPr eaLnBrk="1" hangingPunct="1"/>
            <a:r>
              <a:rPr lang="en-US" dirty="0" smtClean="0"/>
              <a:t>Like all supervised techniques…</a:t>
            </a:r>
          </a:p>
          <a:p>
            <a:pPr lvl="1"/>
            <a:r>
              <a:rPr lang="en-US" dirty="0" smtClean="0"/>
              <a:t>Requires a training corpus</a:t>
            </a:r>
          </a:p>
          <a:p>
            <a:pPr lvl="1"/>
            <a:r>
              <a:rPr lang="en-US" dirty="0" smtClean="0"/>
              <a:t>Often is domain and recognizer dependent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EE7B35-0C19-3842-844C-395DD1904DD9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24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50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Belief </a:t>
            </a:r>
            <a:r>
              <a:rPr lang="en-US" dirty="0"/>
              <a:t>updating</a:t>
            </a:r>
          </a:p>
        </p:txBody>
      </p:sp>
      <p:pic>
        <p:nvPicPr>
          <p:cNvPr id="45059" name="Content Placeholder 5" descr="belief_up_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69" r="-37869"/>
          <a:stretch>
            <a:fillRect/>
          </a:stretch>
        </p:blipFill>
        <p:spPr bwMode="auto">
          <a:xfrm>
            <a:off x="-777875" y="1785938"/>
            <a:ext cx="9971088" cy="4800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43A9F2-0BDC-6643-9089-BAB4FB568DFA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25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0" y="6216650"/>
            <a:ext cx="919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0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Cross-utterance SLU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U: Get my coffee cup and put it on my desk. The one at the back. </a:t>
            </a:r>
          </a:p>
          <a:p>
            <a:r>
              <a:rPr lang="en-US" dirty="0" smtClean="0"/>
              <a:t>Difficult in noisy settings </a:t>
            </a:r>
          </a:p>
          <a:p>
            <a:r>
              <a:rPr lang="en-US" dirty="0" smtClean="0"/>
              <a:t>Mostly new territory for SDS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587" r="16587"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18412" y="6248184"/>
            <a:ext cx="199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B91D"/>
                </a:solidFill>
              </a:rPr>
              <a:t>[Zuckerman, 2009]</a:t>
            </a:r>
            <a:endParaRPr lang="en-US" dirty="0">
              <a:solidFill>
                <a:srgbClr val="FFB9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5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0064E2"/>
                  </a:outerShdw>
                </a:effectLst>
                <a:latin typeface="Corbel" charset="0"/>
                <a:ea typeface="ＭＳ Ｐゴシック" charset="0"/>
                <a:cs typeface="ＭＳ Ｐゴシック" charset="0"/>
              </a:rPr>
              <a:t>Dialogue Management</a:t>
            </a:r>
          </a:p>
        </p:txBody>
      </p:sp>
      <p:pic>
        <p:nvPicPr>
          <p:cNvPr id="53251" name="Content Placeholder 8" descr="olympus_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2" r="-8752"/>
          <a:stretch>
            <a:fillRect/>
          </a:stretch>
        </p:blipFill>
        <p:spPr bwMode="auto">
          <a:xfrm>
            <a:off x="457200" y="2220314"/>
            <a:ext cx="8229600" cy="36268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9759B9-D51D-D244-8B57-507C0A2E46CC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27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3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Dialogue Manager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Represents the system’s agenda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Many techniques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Hierarchal </a:t>
            </a:r>
            <a:r>
              <a:rPr lang="en-US" dirty="0"/>
              <a:t>plans, state / transaction tables, Markov </a:t>
            </a:r>
            <a:r>
              <a:rPr lang="en-US" dirty="0" smtClean="0"/>
              <a:t>processes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System initiative vs. mixed initiative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System initiative </a:t>
            </a:r>
            <a:r>
              <a:rPr lang="en-US" dirty="0" smtClean="0"/>
              <a:t>means </a:t>
            </a:r>
            <a:r>
              <a:rPr lang="en-US" dirty="0" smtClean="0"/>
              <a:t>less uncertainty about the dialog state, but is </a:t>
            </a:r>
            <a:r>
              <a:rPr lang="en-US" dirty="0" smtClean="0"/>
              <a:t>time-consuming and restrictive for users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Required to </a:t>
            </a:r>
            <a:r>
              <a:rPr lang="en-US" dirty="0"/>
              <a:t>manage uncertainty and error </a:t>
            </a:r>
            <a:r>
              <a:rPr lang="en-US" dirty="0" smtClean="0"/>
              <a:t>handing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/>
              <a:t>Belief updating, domain independent error handling strategies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0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C31249-0E4B-DC40-A484-84902EA0B022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29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45402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3600" dirty="0" smtClean="0"/>
              <a:t>Task Specification, Agenda</a:t>
            </a:r>
            <a:r>
              <a:rPr lang="en-US" sz="3600" dirty="0"/>
              <a:t>, and Execution</a:t>
            </a:r>
          </a:p>
        </p:txBody>
      </p:sp>
      <p:pic>
        <p:nvPicPr>
          <p:cNvPr id="55299" name="Content Placeholder 5" descr="dm_1.pdf"/>
          <p:cNvPicPr>
            <a:picLocks noGr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416" r="-55416"/>
          <a:stretch>
            <a:fillRect/>
          </a:stretch>
        </p:blipFill>
        <p:spPr bwMode="auto">
          <a:xfrm>
            <a:off x="-2604703" y="1066800"/>
            <a:ext cx="13645536" cy="5472113"/>
          </a:xfrm>
        </p:spPr>
      </p:pic>
      <p:sp>
        <p:nvSpPr>
          <p:cNvPr id="3" name="TextBox 2"/>
          <p:cNvSpPr txBox="1"/>
          <p:nvPr/>
        </p:nvSpPr>
        <p:spPr>
          <a:xfrm>
            <a:off x="202675" y="6356350"/>
            <a:ext cx="148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Bohus</a:t>
            </a:r>
            <a:r>
              <a:rPr lang="en-US" dirty="0" smtClean="0"/>
              <a:t>, 2007]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3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Examples:  Information-Seeking, Transactional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99185"/>
            <a:ext cx="4038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Most common</a:t>
            </a:r>
          </a:p>
          <a:p>
            <a:r>
              <a:rPr lang="en-US" sz="2800" dirty="0" smtClean="0"/>
              <a:t>CMU – Bus route information</a:t>
            </a:r>
          </a:p>
          <a:p>
            <a:r>
              <a:rPr lang="en-US" sz="2800" dirty="0" smtClean="0"/>
              <a:t>Columbia – Virtual Librarian</a:t>
            </a:r>
          </a:p>
          <a:p>
            <a:r>
              <a:rPr lang="en-US" sz="2800" dirty="0" smtClean="0"/>
              <a:t>Google – Directory service</a:t>
            </a:r>
          </a:p>
        </p:txBody>
      </p:sp>
      <p:pic>
        <p:nvPicPr>
          <p:cNvPr id="5" name="demo_letsgo.mp3" descr="/Users/josh/Teaching and Presentations/misc/demo_letsgo.mp3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1" r="29551"/>
          <a:stretch>
            <a:fillRect/>
          </a:stretch>
        </p:blipFill>
        <p:spPr bwMode="auto">
          <a:xfrm>
            <a:off x="6261100" y="3455988"/>
            <a:ext cx="812800" cy="81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417" y="2116105"/>
            <a:ext cx="4098383" cy="3422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4931" y="5910793"/>
            <a:ext cx="158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Go 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3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 smtClean="0"/>
              <a:t>Domain </a:t>
            </a:r>
            <a:r>
              <a:rPr lang="en-US" dirty="0" smtClean="0"/>
              <a:t>Independent </a:t>
            </a:r>
            <a:r>
              <a:rPr lang="en-US" dirty="0"/>
              <a:t>E</a:t>
            </a:r>
            <a:r>
              <a:rPr lang="en-US" dirty="0" smtClean="0"/>
              <a:t>rror </a:t>
            </a:r>
            <a:r>
              <a:rPr lang="en-US" dirty="0"/>
              <a:t>H</a:t>
            </a:r>
            <a:r>
              <a:rPr lang="en-US" dirty="0" smtClean="0"/>
              <a:t>andling</a:t>
            </a:r>
            <a:endParaRPr lang="en-US" dirty="0"/>
          </a:p>
        </p:txBody>
      </p:sp>
      <p:pic>
        <p:nvPicPr>
          <p:cNvPr id="56323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61" b="-8261"/>
          <a:stretch>
            <a:fillRect/>
          </a:stretch>
        </p:blipFill>
        <p:spPr bwMode="auto">
          <a:xfrm>
            <a:off x="363538" y="1600200"/>
            <a:ext cx="8323262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3ED507-4394-124F-AD6E-74FB4A1FB25F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30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5" y="6356350"/>
            <a:ext cx="148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Bohus</a:t>
            </a:r>
            <a:r>
              <a:rPr lang="en-US" dirty="0" smtClean="0"/>
              <a:t>, 2007]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9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Error </a:t>
            </a:r>
            <a:r>
              <a:rPr lang="en-US" dirty="0" smtClean="0"/>
              <a:t>Recovery </a:t>
            </a:r>
            <a:r>
              <a:rPr lang="en-US" dirty="0"/>
              <a:t>S</a:t>
            </a:r>
            <a:r>
              <a:rPr lang="en-US" dirty="0" smtClean="0"/>
              <a:t>trategies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46430822"/>
              </p:ext>
            </p:extLst>
          </p:nvPr>
        </p:nvGraphicFramePr>
        <p:xfrm>
          <a:off x="492442" y="1522413"/>
          <a:ext cx="8229600" cy="1651635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Error Handling Strategy (misunderstanding)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Example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Explicit confirmation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Did you say you wanted a room starting at 10 a.m.?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Implicit confirmation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Starting at 10 a.m. ... until what time?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769419"/>
              </p:ext>
            </p:extLst>
          </p:nvPr>
        </p:nvGraphicFramePr>
        <p:xfrm>
          <a:off x="457200" y="3519488"/>
          <a:ext cx="8229600" cy="2494280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Error Handling Strategy (non-understanding)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Example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Notify that a non-understanding occurred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Sorry, I didn</a:t>
                      </a: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t catch that 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Ask user to repeat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Can you please repeat that?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Ask user to rephrase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Can you please rephrase that?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Repeat prompt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charset="0"/>
                          <a:ea typeface="ＭＳ Ｐゴシック" charset="0"/>
                          <a:cs typeface="ＭＳ Ｐゴシック" charset="0"/>
                        </a:rPr>
                        <a:t>Would you like a small room or a large one?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36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/>
              <a:t>Statistical Approaches to Dialogue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3932238" cy="433070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Learning management </a:t>
            </a:r>
            <a:r>
              <a:rPr lang="en-US" dirty="0"/>
              <a:t>policy from a </a:t>
            </a:r>
            <a:r>
              <a:rPr lang="en-US" dirty="0" smtClean="0"/>
              <a:t>corpus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Dialogue </a:t>
            </a:r>
            <a:r>
              <a:rPr lang="en-US" dirty="0" smtClean="0"/>
              <a:t>can be modeled </a:t>
            </a:r>
            <a:r>
              <a:rPr lang="en-US" dirty="0"/>
              <a:t>as Partially Observable Markov Decision </a:t>
            </a:r>
            <a:r>
              <a:rPr lang="en-US" dirty="0" smtClean="0"/>
              <a:t>Processes (POMDP)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i="1" dirty="0"/>
              <a:t>Reinforcement </a:t>
            </a:r>
            <a:r>
              <a:rPr lang="en-US" i="1" dirty="0" smtClean="0"/>
              <a:t>Learning </a:t>
            </a:r>
            <a:r>
              <a:rPr lang="en-US" dirty="0"/>
              <a:t>is applied (either to existing corpora or </a:t>
            </a:r>
            <a:r>
              <a:rPr lang="en-US" dirty="0" smtClean="0"/>
              <a:t>to user </a:t>
            </a:r>
            <a:r>
              <a:rPr lang="en-US" dirty="0"/>
              <a:t>simulation studies) to learn an optimal strategy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Evaluation functions typically reference the  PARADISE </a:t>
            </a:r>
            <a:r>
              <a:rPr lang="en-US" dirty="0" smtClean="0"/>
              <a:t>framework</a:t>
            </a:r>
            <a:endParaRPr lang="en-US" dirty="0"/>
          </a:p>
        </p:txBody>
      </p:sp>
      <p:pic>
        <p:nvPicPr>
          <p:cNvPr id="58372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 bwMode="auto"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B87BDF-4DFC-4F44-8853-DB23B2BA960B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32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7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Interaction </a:t>
            </a:r>
            <a:r>
              <a:rPr lang="en-US" dirty="0" smtClean="0"/>
              <a:t>Management</a:t>
            </a:r>
            <a:endParaRPr lang="en-US" dirty="0"/>
          </a:p>
        </p:txBody>
      </p:sp>
      <p:pic>
        <p:nvPicPr>
          <p:cNvPr id="59395" name="Content Placeholder 3" descr="im_fig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57" b="-18357"/>
          <a:stretch/>
        </p:blipFill>
        <p:spPr bwMode="auto"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2799D3-6345-7347-B7C0-5A271DFC4ADC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33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2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The Interaction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Mediates between the discrete, symbolic reasoning of the </a:t>
            </a:r>
            <a:r>
              <a:rPr lang="en-US" dirty="0" smtClean="0"/>
              <a:t>Dialogue </a:t>
            </a:r>
            <a:r>
              <a:rPr lang="en-US" dirty="0"/>
              <a:t>M</a:t>
            </a:r>
            <a:r>
              <a:rPr lang="en-US" dirty="0" smtClean="0"/>
              <a:t>anager</a:t>
            </a:r>
            <a:r>
              <a:rPr lang="en-US" dirty="0"/>
              <a:t>, and the continuous real-time nature of user interaction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Manages timing, turn-taking, and </a:t>
            </a:r>
            <a:r>
              <a:rPr lang="en-US" i="1" dirty="0"/>
              <a:t>barge-in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Yields the turn to the user </a:t>
            </a:r>
            <a:r>
              <a:rPr lang="en-US" dirty="0" smtClean="0"/>
              <a:t>on interruption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Prevents the system from speaking over the user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Notifies the </a:t>
            </a:r>
            <a:r>
              <a:rPr lang="en-US" dirty="0" smtClean="0"/>
              <a:t>Dialogue </a:t>
            </a:r>
            <a:r>
              <a:rPr lang="en-US" dirty="0"/>
              <a:t>M</a:t>
            </a:r>
            <a:r>
              <a:rPr lang="en-US" dirty="0" smtClean="0"/>
              <a:t>anager </a:t>
            </a:r>
            <a:r>
              <a:rPr lang="en-US" dirty="0"/>
              <a:t>of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Interruptions and incomplete </a:t>
            </a:r>
            <a:r>
              <a:rPr lang="en-US" dirty="0" smtClean="0"/>
              <a:t>utterances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AD03F1-4C57-4D49-9E78-2EEB4147FDF4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34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4300">
                <a:effectLst>
                  <a:outerShdw blurRad="38100" dist="38100" dir="2700000" algn="tl">
                    <a:srgbClr val="0064E2"/>
                  </a:outerShdw>
                </a:effectLst>
                <a:latin typeface="Corbel" charset="0"/>
                <a:ea typeface="ＭＳ Ｐゴシック" charset="0"/>
                <a:cs typeface="ＭＳ Ｐゴシック" charset="0"/>
              </a:rPr>
              <a:t>Natural Language Generation and Speech Synthesis</a:t>
            </a:r>
          </a:p>
        </p:txBody>
      </p:sp>
      <p:pic>
        <p:nvPicPr>
          <p:cNvPr id="61443" name="Content Placeholder 3" descr="olympus_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42" b="-49042"/>
          <a:stretch>
            <a:fillRect/>
          </a:stretch>
        </p:blipFill>
        <p:spPr bwMode="auto"/>
      </p:pic>
      <p:pic>
        <p:nvPicPr>
          <p:cNvPr id="61444" name="Content Placeholder 3" descr="olympus_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42" b="-49042"/>
          <a:stretch>
            <a:fillRect/>
          </a:stretch>
        </p:blipFill>
        <p:spPr bwMode="auto"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8CDC69-7C70-EA4A-8E72-1676275CCB27}" type="slidenum">
              <a:rPr lang="en-US" sz="1200">
                <a:solidFill>
                  <a:srgbClr val="FFFFFF"/>
                </a:solidFill>
                <a:latin typeface="Corbel" charset="0"/>
              </a:rPr>
              <a:pPr eaLnBrk="1" hangingPunct="1"/>
              <a:t>35</a:t>
            </a:fld>
            <a:endParaRPr lang="en-US" sz="1200">
              <a:solidFill>
                <a:srgbClr val="FFFF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7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NLG and Speech 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dirty="0"/>
              <a:t>Template based, e.g., for explicit error handling strategies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Did you say &lt;concept&gt;? 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More interesting cases in disambiguation dialogs</a:t>
            </a:r>
          </a:p>
          <a:p>
            <a:pPr>
              <a:lnSpc>
                <a:spcPct val="80000"/>
              </a:lnSpc>
            </a:pPr>
            <a:r>
              <a:rPr lang="en-US" dirty="0"/>
              <a:t>A TTS </a:t>
            </a:r>
            <a:r>
              <a:rPr lang="en-US" dirty="0" smtClean="0"/>
              <a:t>system synthesizes </a:t>
            </a:r>
            <a:r>
              <a:rPr lang="en-US" dirty="0"/>
              <a:t>the NLG output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The audio server allows interruption mid utterance</a:t>
            </a:r>
          </a:p>
          <a:p>
            <a:pPr>
              <a:lnSpc>
                <a:spcPct val="80000"/>
              </a:lnSpc>
            </a:pPr>
            <a:r>
              <a:rPr lang="en-US" dirty="0"/>
              <a:t>Production systems incorporate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Prosody, intonation contours to indicate degree of certainty</a:t>
            </a:r>
          </a:p>
          <a:p>
            <a:pPr>
              <a:lnSpc>
                <a:spcPct val="80000"/>
              </a:lnSpc>
            </a:pPr>
            <a:r>
              <a:rPr lang="en-US" dirty="0"/>
              <a:t>Open source TTS frameworks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Festival -  </a:t>
            </a:r>
            <a:r>
              <a:rPr lang="en-US" dirty="0">
                <a:hlinkClick r:id="rId2"/>
              </a:rPr>
              <a:t>http://www.cstr.ed.ac.uk/projects/festival/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err="1"/>
              <a:t>Flite</a:t>
            </a:r>
            <a:r>
              <a:rPr lang="en-US" dirty="0"/>
              <a:t> - </a:t>
            </a:r>
            <a:r>
              <a:rPr lang="en-US" dirty="0">
                <a:hlinkClick r:id="rId3"/>
              </a:rPr>
              <a:t>http://www.speech.cs.cmu.edu/flite/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9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Architectures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1108" r="-1108"/>
          <a:stretch>
            <a:fillRect/>
          </a:stretch>
        </p:blipFill>
        <p:spPr>
          <a:xfrm>
            <a:off x="4754880" y="2006690"/>
            <a:ext cx="3931920" cy="398032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35001-E716-6C42-896F-3E8926C609D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24796" y="5982811"/>
            <a:ext cx="44568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Blaylock, 2002</a:t>
            </a:r>
          </a:p>
          <a:p>
            <a:pPr algn="ctr"/>
            <a:r>
              <a:rPr lang="en-US" sz="1400" dirty="0" smtClean="0"/>
              <a:t>An asynchronous  modification of TRIPS, </a:t>
            </a:r>
          </a:p>
          <a:p>
            <a:pPr algn="ctr"/>
            <a:r>
              <a:rPr lang="en-US" sz="1400" dirty="0" smtClean="0"/>
              <a:t>most work is directed toward best-case speech recognition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49854" y="5987018"/>
            <a:ext cx="30362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Lemon, 2003</a:t>
            </a:r>
          </a:p>
          <a:p>
            <a:pPr algn="ctr"/>
            <a:r>
              <a:rPr lang="en-US" sz="1400" dirty="0" smtClean="0"/>
              <a:t>Backup recognition pass enables better</a:t>
            </a:r>
          </a:p>
          <a:p>
            <a:pPr algn="ctr"/>
            <a:r>
              <a:rPr lang="en-US" sz="1400" dirty="0" smtClean="0"/>
              <a:t> discussion of OOV utterances</a:t>
            </a:r>
            <a:endParaRPr lang="en-US" sz="1400" dirty="0"/>
          </a:p>
        </p:txBody>
      </p:sp>
      <p:pic>
        <p:nvPicPr>
          <p:cNvPr id="17" name="Content Placeholder 13"/>
          <p:cNvPicPr>
            <a:picLocks noChangeAspect="1"/>
          </p:cNvPicPr>
          <p:nvPr/>
        </p:nvPicPr>
        <p:blipFill>
          <a:blip r:embed="rId4"/>
          <a:srcRect t="-87023" b="-87023"/>
          <a:stretch>
            <a:fillRect/>
          </a:stretch>
        </p:blipFill>
        <p:spPr>
          <a:xfrm>
            <a:off x="372361" y="1417638"/>
            <a:ext cx="4191000" cy="46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0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Dialogue management problems </a:t>
            </a:r>
            <a:r>
              <a:rPr lang="en-US" smtClean="0"/>
              <a:t>and strategies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8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  USC Virtual 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Multimodal input / output</a:t>
            </a:r>
          </a:p>
          <a:p>
            <a:r>
              <a:rPr lang="en-US" sz="2400" dirty="0" smtClean="0"/>
              <a:t>Prosody and facial expression</a:t>
            </a:r>
          </a:p>
          <a:p>
            <a:r>
              <a:rPr lang="en-US" sz="2400" dirty="0" smtClean="0"/>
              <a:t>Auditory and visual clues assist turn taking</a:t>
            </a:r>
          </a:p>
          <a:p>
            <a:r>
              <a:rPr lang="en-US" sz="2400" dirty="0" smtClean="0"/>
              <a:t>Many limitations</a:t>
            </a:r>
          </a:p>
          <a:p>
            <a:pPr lvl="1"/>
            <a:r>
              <a:rPr lang="en-US" sz="2400" dirty="0" smtClean="0"/>
              <a:t>Scripting</a:t>
            </a:r>
          </a:p>
          <a:p>
            <a:pPr lvl="1"/>
            <a:r>
              <a:rPr lang="en-US" sz="2400" dirty="0" smtClean="0"/>
              <a:t>Constrained domain</a:t>
            </a:r>
            <a:endParaRPr lang="en-US" sz="2400" dirty="0"/>
          </a:p>
        </p:txBody>
      </p:sp>
      <p:pic>
        <p:nvPicPr>
          <p:cNvPr id="5" name="USC ICT Virtual Humans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0256" r="20256"/>
          <a:stretch>
            <a:fillRect/>
          </a:stretch>
        </p:blipFill>
        <p:spPr/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54563" y="5660283"/>
            <a:ext cx="4180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http://ict.usc.edu/projects/virtual_humans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9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 Interactive Kiosks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5</a:t>
            </a:fld>
            <a:endParaRPr lang="en-US"/>
          </a:p>
        </p:txBody>
      </p:sp>
      <p:pic>
        <p:nvPicPr>
          <p:cNvPr id="8" name="Content Placeholder 6" descr="microsoft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0" r="-6100"/>
          <a:stretch>
            <a:fillRect/>
          </a:stretch>
        </p:blipFill>
        <p:spPr bwMode="auto">
          <a:xfrm>
            <a:off x="4754563" y="2553219"/>
            <a:ext cx="3932237" cy="3979863"/>
          </a:xfrm>
          <a:prstGeom prst="rect">
            <a:avLst/>
          </a:prstGeom>
        </p:spPr>
      </p:pic>
      <p:pic>
        <p:nvPicPr>
          <p:cNvPr id="12" name="Content Placeholder 5" descr="microsoft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09" b="-23409"/>
          <a:stretch>
            <a:fillRect/>
          </a:stretch>
        </p:blipFill>
        <p:spPr bwMode="auto">
          <a:xfrm>
            <a:off x="539683" y="2775389"/>
            <a:ext cx="4214879" cy="42659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683" y="2045395"/>
            <a:ext cx="4360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B91D"/>
                </a:solidFill>
              </a:rPr>
              <a:t>Multi-participant conversations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B91D"/>
                </a:solidFill>
              </a:rPr>
              <a:t>Surprises and challenges passersby to trivia games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[</a:t>
            </a:r>
            <a:r>
              <a:rPr lang="en-US" dirty="0" err="1" smtClean="0"/>
              <a:t>Bohus</a:t>
            </a:r>
            <a:r>
              <a:rPr lang="en-US" dirty="0" smtClean="0"/>
              <a:t> and Horvitz, 2009]</a:t>
            </a:r>
          </a:p>
        </p:txBody>
      </p:sp>
    </p:spTree>
    <p:extLst>
      <p:ext uri="{BB962C8B-B14F-4D97-AF65-F5344CB8AC3E}">
        <p14:creationId xmlns:p14="http://schemas.microsoft.com/office/powerpoint/2010/main" val="326589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 Robotic Interfaces</a:t>
            </a:r>
            <a:endParaRPr lang="en-US" dirty="0"/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r="16703"/>
          <a:stretch>
            <a:fillRect/>
          </a:stretch>
        </p:blipFill>
        <p:spPr bwMode="auto">
          <a:xfrm>
            <a:off x="578538" y="2212683"/>
            <a:ext cx="3580336" cy="3671594"/>
          </a:xfrm>
        </p:spPr>
      </p:pic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" b="5893"/>
          <a:stretch>
            <a:fillRect/>
          </a:stretch>
        </p:blipFill>
        <p:spPr bwMode="auto"/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915464" y="6012376"/>
            <a:ext cx="3111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latin typeface="Corbel" charset="0"/>
                <a:hlinkClick r:id="rId4"/>
              </a:rPr>
              <a:t>www.cellbots.com</a:t>
            </a:r>
            <a:endParaRPr lang="en-US" sz="1800" dirty="0" smtClean="0">
              <a:latin typeface="Corbel" charset="0"/>
            </a:endParaRPr>
          </a:p>
          <a:p>
            <a:pPr algn="ctr" eaLnBrk="1" hangingPunct="1"/>
            <a:endParaRPr lang="en-US" sz="1800" dirty="0" smtClean="0">
              <a:latin typeface="Corbe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54" y="6012376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 err="1" smtClean="0"/>
              <a:t>Speech</a:t>
            </a:r>
            <a:r>
              <a:rPr lang="fi-FI" dirty="0" smtClean="0"/>
              <a:t> </a:t>
            </a:r>
            <a:r>
              <a:rPr lang="fi-FI" dirty="0" err="1" smtClean="0"/>
              <a:t>interface</a:t>
            </a:r>
            <a:r>
              <a:rPr lang="fi-FI" dirty="0" smtClean="0"/>
              <a:t> to a UAV</a:t>
            </a:r>
          </a:p>
          <a:p>
            <a:pPr algn="ctr"/>
            <a:r>
              <a:rPr lang="fi-FI" dirty="0" smtClean="0"/>
              <a:t>[</a:t>
            </a:r>
            <a:r>
              <a:rPr lang="fi-FI" dirty="0" err="1" smtClean="0"/>
              <a:t>Eliasson</a:t>
            </a:r>
            <a:r>
              <a:rPr lang="fi-FI" dirty="0" smtClean="0"/>
              <a:t>, 2007]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6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Conversational Skills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SDS Architectures tie together:</a:t>
            </a:r>
          </a:p>
          <a:p>
            <a:pPr lvl="1"/>
            <a:r>
              <a:rPr lang="en-US" dirty="0" smtClean="0"/>
              <a:t>Speech recognition</a:t>
            </a:r>
          </a:p>
          <a:p>
            <a:pPr lvl="1"/>
            <a:r>
              <a:rPr lang="en-US" dirty="0" smtClean="0"/>
              <a:t>Turn-taking</a:t>
            </a:r>
          </a:p>
          <a:p>
            <a:pPr lvl="1"/>
            <a:r>
              <a:rPr lang="en-US" dirty="0" smtClean="0"/>
              <a:t>Dialogue management</a:t>
            </a:r>
          </a:p>
          <a:p>
            <a:pPr lvl="1"/>
            <a:r>
              <a:rPr lang="en-US" dirty="0" smtClean="0"/>
              <a:t>Utterance interpretation</a:t>
            </a:r>
          </a:p>
          <a:p>
            <a:pPr lvl="1"/>
            <a:r>
              <a:rPr lang="en-US" dirty="0" smtClean="0"/>
              <a:t>Grounding mutual information</a:t>
            </a:r>
          </a:p>
          <a:p>
            <a:pPr lvl="1"/>
            <a:r>
              <a:rPr lang="en-US" dirty="0" smtClean="0"/>
              <a:t>Natural language generation</a:t>
            </a:r>
          </a:p>
          <a:p>
            <a:r>
              <a:rPr lang="en-US" dirty="0" smtClean="0"/>
              <a:t>And increasingly include</a:t>
            </a:r>
          </a:p>
          <a:p>
            <a:pPr lvl="1"/>
            <a:r>
              <a:rPr lang="en-US" dirty="0" smtClean="0"/>
              <a:t>Multimodal input / output</a:t>
            </a:r>
          </a:p>
          <a:p>
            <a:pPr lvl="1"/>
            <a:r>
              <a:rPr lang="en-US" dirty="0" smtClean="0"/>
              <a:t>Gesture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5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2703"/>
            <a:ext cx="8229600" cy="4833317"/>
          </a:xfrm>
        </p:spPr>
        <p:txBody>
          <a:bodyPr>
            <a:noAutofit/>
          </a:bodyPr>
          <a:lstStyle/>
          <a:p>
            <a:r>
              <a:rPr lang="en-US" sz="2800" dirty="0" smtClean="0"/>
              <a:t>Speech recognition: </a:t>
            </a:r>
            <a:r>
              <a:rPr lang="en-US" sz="2800" dirty="0" smtClean="0">
                <a:solidFill>
                  <a:srgbClr val="FFB91D"/>
                </a:solidFill>
              </a:rPr>
              <a:t>Accuracy in interactive settings, detecting emotion</a:t>
            </a:r>
          </a:p>
          <a:p>
            <a:r>
              <a:rPr lang="en-US" sz="2800" dirty="0" smtClean="0"/>
              <a:t>Turn-taking: </a:t>
            </a:r>
            <a:r>
              <a:rPr lang="en-US" sz="2800" dirty="0" smtClean="0">
                <a:solidFill>
                  <a:srgbClr val="FFB91D"/>
                </a:solidFill>
              </a:rPr>
              <a:t>Fluidly handling overlap, backchannels</a:t>
            </a:r>
          </a:p>
          <a:p>
            <a:r>
              <a:rPr lang="en-US" sz="2800" dirty="0" smtClean="0"/>
              <a:t>Dialogue management:  </a:t>
            </a:r>
            <a:r>
              <a:rPr lang="en-US" sz="2800" dirty="0" smtClean="0">
                <a:solidFill>
                  <a:srgbClr val="FFB91D"/>
                </a:solidFill>
              </a:rPr>
              <a:t>Increasingly complex domains, better generalization, multi-party conversations</a:t>
            </a:r>
          </a:p>
          <a:p>
            <a:r>
              <a:rPr lang="en-US" sz="2800" dirty="0" smtClean="0"/>
              <a:t>Utterance interpretation: </a:t>
            </a:r>
            <a:r>
              <a:rPr lang="en-US" sz="2800" dirty="0" smtClean="0">
                <a:solidFill>
                  <a:srgbClr val="FFB91D"/>
                </a:solidFill>
              </a:rPr>
              <a:t>Reducing constraints on what the user can say, and how they can say it. Attending to prosody, emphasis, speech rate.</a:t>
            </a:r>
            <a:endParaRPr lang="en-US" sz="2800" dirty="0" smtClean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dirty="0" smtClean="0"/>
              <a:t>eal-World SDS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CMU Olympus</a:t>
            </a:r>
          </a:p>
          <a:p>
            <a:pPr lvl="1"/>
            <a:r>
              <a:rPr lang="en-US" sz="2400" dirty="0" smtClean="0">
                <a:solidFill>
                  <a:srgbClr val="FFB91D"/>
                </a:solidFill>
              </a:rPr>
              <a:t>Open source </a:t>
            </a:r>
            <a:r>
              <a:rPr lang="en-US" sz="2400" dirty="0" smtClean="0"/>
              <a:t>collection of dialogue system components</a:t>
            </a:r>
          </a:p>
          <a:p>
            <a:pPr lvl="1"/>
            <a:r>
              <a:rPr lang="en-US" sz="2400" dirty="0" smtClean="0"/>
              <a:t>Research platform used to investigate dialogue management, turn taking, spoken language interpretation</a:t>
            </a:r>
          </a:p>
          <a:p>
            <a:pPr lvl="1"/>
            <a:r>
              <a:rPr lang="en-US" sz="2400" dirty="0" smtClean="0"/>
              <a:t>Actively developed</a:t>
            </a:r>
          </a:p>
          <a:p>
            <a:r>
              <a:rPr lang="en-US" dirty="0" smtClean="0"/>
              <a:t>Many implementations</a:t>
            </a:r>
          </a:p>
          <a:p>
            <a:pPr lvl="1"/>
            <a:r>
              <a:rPr lang="en-US" sz="2400" dirty="0" smtClean="0"/>
              <a:t>Let’s go public, Team Talk, </a:t>
            </a:r>
            <a:r>
              <a:rPr lang="en-US" sz="2400" dirty="0" err="1" smtClean="0"/>
              <a:t>CheckItOut</a:t>
            </a: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50A-6EF0-B045-8212-32AFBC2E03D1}" type="slidenum">
              <a:rPr lang="en-US" smtClean="0"/>
              <a:t>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11247" y="6126163"/>
            <a:ext cx="2548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www.speech.cs.cmu.edu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1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</TotalTime>
  <Words>1489</Words>
  <Application>Microsoft Macintosh PowerPoint</Application>
  <PresentationFormat>On-screen Show (4:3)</PresentationFormat>
  <Paragraphs>276</Paragraphs>
  <Slides>38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SDS Architectures</vt:lpstr>
      <vt:lpstr>SDS Architectures</vt:lpstr>
      <vt:lpstr>Examples:  Information-Seeking, Transactional</vt:lpstr>
      <vt:lpstr>Examples:  USC Virtual Humans</vt:lpstr>
      <vt:lpstr>Examples: Interactive Kiosks</vt:lpstr>
      <vt:lpstr>Examples: Robotic Interfaces</vt:lpstr>
      <vt:lpstr>Conversational Skills</vt:lpstr>
      <vt:lpstr>Research Challenges</vt:lpstr>
      <vt:lpstr>Real-World SDS</vt:lpstr>
      <vt:lpstr>Conventional SDS Pipeline</vt:lpstr>
      <vt:lpstr>Olympus under the Hood: Provider Components</vt:lpstr>
      <vt:lpstr>Speech recognition</vt:lpstr>
      <vt:lpstr>The Sphinx Open Source Recognition Toolkit </vt:lpstr>
      <vt:lpstr>Speech recognition challenge in interactive settings</vt:lpstr>
      <vt:lpstr>Spontaneous Dialogue Hard for ASR</vt:lpstr>
      <vt:lpstr>Sample Word Error Rates</vt:lpstr>
      <vt:lpstr>Examples of (worst-case) Recognizer Error</vt:lpstr>
      <vt:lpstr>Error Propagation</vt:lpstr>
      <vt:lpstr>Spoken Language Understanding</vt:lpstr>
      <vt:lpstr>SLU maps from words to concepts</vt:lpstr>
      <vt:lpstr>Semantic Grammars</vt:lpstr>
      <vt:lpstr>Grammars Generalize Poorly</vt:lpstr>
      <vt:lpstr>SLU in Olympus: the Phoenix Parser</vt:lpstr>
      <vt:lpstr>Statistical Methods</vt:lpstr>
      <vt:lpstr>Belief updating</vt:lpstr>
      <vt:lpstr>Cross-utterance SLU</vt:lpstr>
      <vt:lpstr>Dialogue Management</vt:lpstr>
      <vt:lpstr>The Dialogue Manager</vt:lpstr>
      <vt:lpstr>Task Specification, Agenda, and Execution</vt:lpstr>
      <vt:lpstr>Domain Independent Error Handling</vt:lpstr>
      <vt:lpstr>Error Recovery Strategies</vt:lpstr>
      <vt:lpstr>Statistical Approaches to Dialogue Management</vt:lpstr>
      <vt:lpstr>Interaction Management</vt:lpstr>
      <vt:lpstr>The Interaction Manager</vt:lpstr>
      <vt:lpstr>Natural Language Generation and Speech Synthesis</vt:lpstr>
      <vt:lpstr>NLG and Speech Synthesis</vt:lpstr>
      <vt:lpstr>Asynchronous Architectures</vt:lpstr>
      <vt:lpstr>Next</vt:lpstr>
    </vt:vector>
  </TitlesOfParts>
  <Company>Columbia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Gordon</dc:creator>
  <cp:lastModifiedBy>Julia Hirschberg</cp:lastModifiedBy>
  <cp:revision>262</cp:revision>
  <dcterms:created xsi:type="dcterms:W3CDTF">2011-04-13T14:45:21Z</dcterms:created>
  <dcterms:modified xsi:type="dcterms:W3CDTF">2012-04-11T12:43:12Z</dcterms:modified>
</cp:coreProperties>
</file>