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tiff" ContentType="image/tiff"/>
  <Default Extension="emf" ContentType="image/x-emf"/>
  <Default Extension="rels" ContentType="application/vnd.openxmlformats-package.relationships+xml"/>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7"/>
  </p:notesMasterIdLst>
  <p:handoutMasterIdLst>
    <p:handoutMasterId r:id="rId48"/>
  </p:handoutMasterIdLst>
  <p:sldIdLst>
    <p:sldId id="257" r:id="rId2"/>
    <p:sldId id="450" r:id="rId3"/>
    <p:sldId id="553" r:id="rId4"/>
    <p:sldId id="555" r:id="rId5"/>
    <p:sldId id="477" r:id="rId6"/>
    <p:sldId id="556" r:id="rId7"/>
    <p:sldId id="557" r:id="rId8"/>
    <p:sldId id="558" r:id="rId9"/>
    <p:sldId id="580" r:id="rId10"/>
    <p:sldId id="559" r:id="rId11"/>
    <p:sldId id="506" r:id="rId12"/>
    <p:sldId id="532" r:id="rId13"/>
    <p:sldId id="560" r:id="rId14"/>
    <p:sldId id="561" r:id="rId15"/>
    <p:sldId id="562" r:id="rId16"/>
    <p:sldId id="563" r:id="rId17"/>
    <p:sldId id="564" r:id="rId18"/>
    <p:sldId id="543" r:id="rId19"/>
    <p:sldId id="544" r:id="rId20"/>
    <p:sldId id="538" r:id="rId21"/>
    <p:sldId id="491" r:id="rId22"/>
    <p:sldId id="565" r:id="rId23"/>
    <p:sldId id="566" r:id="rId24"/>
    <p:sldId id="492" r:id="rId25"/>
    <p:sldId id="567" r:id="rId26"/>
    <p:sldId id="569" r:id="rId27"/>
    <p:sldId id="570" r:id="rId28"/>
    <p:sldId id="571" r:id="rId29"/>
    <p:sldId id="572" r:id="rId30"/>
    <p:sldId id="495" r:id="rId31"/>
    <p:sldId id="510" r:id="rId32"/>
    <p:sldId id="511" r:id="rId33"/>
    <p:sldId id="513" r:id="rId34"/>
    <p:sldId id="518" r:id="rId35"/>
    <p:sldId id="531" r:id="rId36"/>
    <p:sldId id="533" r:id="rId37"/>
    <p:sldId id="534" r:id="rId38"/>
    <p:sldId id="535" r:id="rId39"/>
    <p:sldId id="537" r:id="rId40"/>
    <p:sldId id="539" r:id="rId41"/>
    <p:sldId id="540" r:id="rId42"/>
    <p:sldId id="541" r:id="rId43"/>
    <p:sldId id="542" r:id="rId44"/>
    <p:sldId id="554" r:id="rId45"/>
    <p:sldId id="552"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5EB54B"/>
    <a:srgbClr val="FF9900"/>
    <a:srgbClr val="0066FF"/>
    <a:srgbClr val="66CCFF"/>
    <a:srgbClr val="000066"/>
    <a:srgbClr val="FF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7" autoAdjust="0"/>
    <p:restoredTop sz="86126" autoAdjust="0"/>
  </p:normalViewPr>
  <p:slideViewPr>
    <p:cSldViewPr>
      <p:cViewPr varScale="1">
        <p:scale>
          <a:sx n="102" d="100"/>
          <a:sy n="102" d="100"/>
        </p:scale>
        <p:origin x="-13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792"/>
    </p:cViewPr>
  </p:sorterViewPr>
  <p:notesViewPr>
    <p:cSldViewPr>
      <p:cViewPr>
        <p:scale>
          <a:sx n="100" d="100"/>
          <a:sy n="100" d="100"/>
        </p:scale>
        <p:origin x="-2544" y="888"/>
      </p:cViewPr>
      <p:guideLst>
        <p:guide orient="horz" pos="2152"/>
        <p:guide pos="29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2973388"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t" anchorCtr="0" compatLnSpc="1">
            <a:prstTxWarp prst="textNoShape">
              <a:avLst/>
            </a:prstTxWarp>
          </a:bodyPr>
          <a:lstStyle>
            <a:lvl1pPr defTabSz="882650">
              <a:defRPr sz="1200">
                <a:latin typeface="Arial" charset="0"/>
              </a:defRPr>
            </a:lvl1pPr>
          </a:lstStyle>
          <a:p>
            <a:endParaRPr lang="en-US"/>
          </a:p>
        </p:txBody>
      </p:sp>
      <p:sp>
        <p:nvSpPr>
          <p:cNvPr id="4099" name="Rectangle 3"/>
          <p:cNvSpPr>
            <a:spLocks noGrp="1" noChangeArrowheads="1"/>
          </p:cNvSpPr>
          <p:nvPr>
            <p:ph type="dt" sz="quarter" idx="1"/>
          </p:nvPr>
        </p:nvSpPr>
        <p:spPr bwMode="auto">
          <a:xfrm>
            <a:off x="3886200" y="-1588"/>
            <a:ext cx="2973388"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t" anchorCtr="0" compatLnSpc="1">
            <a:prstTxWarp prst="textNoShape">
              <a:avLst/>
            </a:prstTxWarp>
          </a:bodyPr>
          <a:lstStyle>
            <a:lvl1pPr algn="r" defTabSz="882650">
              <a:defRPr sz="1200">
                <a:latin typeface="Arial" charset="0"/>
              </a:defRPr>
            </a:lvl1pPr>
          </a:lstStyle>
          <a:p>
            <a:endParaRPr lang="en-US"/>
          </a:p>
        </p:txBody>
      </p:sp>
      <p:sp>
        <p:nvSpPr>
          <p:cNvPr id="4100" name="Rectangle 4"/>
          <p:cNvSpPr>
            <a:spLocks noGrp="1" noChangeArrowheads="1"/>
          </p:cNvSpPr>
          <p:nvPr>
            <p:ph type="ftr" sz="quarter" idx="2"/>
          </p:nvPr>
        </p:nvSpPr>
        <p:spPr bwMode="auto">
          <a:xfrm>
            <a:off x="-1588" y="8685213"/>
            <a:ext cx="29733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b" anchorCtr="0" compatLnSpc="1">
            <a:prstTxWarp prst="textNoShape">
              <a:avLst/>
            </a:prstTxWarp>
          </a:bodyPr>
          <a:lstStyle>
            <a:lvl1pPr defTabSz="882650">
              <a:defRPr sz="1200">
                <a:latin typeface="Arial" charset="0"/>
              </a:defRPr>
            </a:lvl1pPr>
          </a:lstStyle>
          <a:p>
            <a:endParaRPr lang="en-US"/>
          </a:p>
        </p:txBody>
      </p:sp>
      <p:sp>
        <p:nvSpPr>
          <p:cNvPr id="4101" name="Rectangle 5"/>
          <p:cNvSpPr>
            <a:spLocks noGrp="1" noChangeArrowheads="1"/>
          </p:cNvSpPr>
          <p:nvPr>
            <p:ph type="sldNum" sz="quarter" idx="3"/>
          </p:nvPr>
        </p:nvSpPr>
        <p:spPr bwMode="auto">
          <a:xfrm>
            <a:off x="3886200" y="8685213"/>
            <a:ext cx="29733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b" anchorCtr="0" compatLnSpc="1">
            <a:prstTxWarp prst="textNoShape">
              <a:avLst/>
            </a:prstTxWarp>
          </a:bodyPr>
          <a:lstStyle>
            <a:lvl1pPr algn="r" defTabSz="882650">
              <a:defRPr sz="1200">
                <a:latin typeface="Arial" charset="0"/>
              </a:defRPr>
            </a:lvl1pPr>
          </a:lstStyle>
          <a:p>
            <a:fld id="{D872D5A0-E5DB-6544-BC17-E1A8DD1667DD}" type="slidenum">
              <a:rPr lang="en-US"/>
              <a:pPr/>
              <a:t>‹#›</a:t>
            </a:fld>
            <a:endParaRPr lang="en-US"/>
          </a:p>
        </p:txBody>
      </p:sp>
    </p:spTree>
    <p:extLst>
      <p:ext uri="{BB962C8B-B14F-4D97-AF65-F5344CB8AC3E}">
        <p14:creationId xmlns:p14="http://schemas.microsoft.com/office/powerpoint/2010/main" val="3818316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73388"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t" anchorCtr="0" compatLnSpc="1">
            <a:prstTxWarp prst="textNoShape">
              <a:avLst/>
            </a:prstTxWarp>
          </a:bodyPr>
          <a:lstStyle>
            <a:lvl1pPr defTabSz="882650">
              <a:defRPr sz="1200">
                <a:latin typeface="Arial" charset="0"/>
              </a:defRPr>
            </a:lvl1pPr>
          </a:lstStyle>
          <a:p>
            <a:endParaRPr lang="en-US"/>
          </a:p>
        </p:txBody>
      </p:sp>
      <p:sp>
        <p:nvSpPr>
          <p:cNvPr id="2051" name="Rectangle 3"/>
          <p:cNvSpPr>
            <a:spLocks noGrp="1" noChangeArrowheads="1"/>
          </p:cNvSpPr>
          <p:nvPr>
            <p:ph type="dt" idx="1"/>
          </p:nvPr>
        </p:nvSpPr>
        <p:spPr bwMode="auto">
          <a:xfrm>
            <a:off x="3886200" y="-1588"/>
            <a:ext cx="2973388"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t" anchorCtr="0" compatLnSpc="1">
            <a:prstTxWarp prst="textNoShape">
              <a:avLst/>
            </a:prstTxWarp>
          </a:bodyPr>
          <a:lstStyle>
            <a:lvl1pPr algn="r" defTabSz="882650">
              <a:defRPr sz="1200">
                <a:latin typeface="Arial" charset="0"/>
              </a:defRPr>
            </a:lvl1pPr>
          </a:lstStyle>
          <a:p>
            <a:endParaRPr lang="en-US"/>
          </a:p>
        </p:txBody>
      </p:sp>
      <p:sp>
        <p:nvSpPr>
          <p:cNvPr id="2052" name="Rectangle 4"/>
          <p:cNvSpPr>
            <a:spLocks noGrp="1" noRot="1" noChangeAspect="1" noChangeArrowheads="1" noTextEdit="1"/>
          </p:cNvSpPr>
          <p:nvPr>
            <p:ph type="sldImg" idx="2"/>
          </p:nvPr>
        </p:nvSpPr>
        <p:spPr bwMode="auto">
          <a:xfrm>
            <a:off x="1147763" y="685800"/>
            <a:ext cx="4567237" cy="342582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7575" y="4343400"/>
            <a:ext cx="50228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1588" y="8685213"/>
            <a:ext cx="29733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b" anchorCtr="0" compatLnSpc="1">
            <a:prstTxWarp prst="textNoShape">
              <a:avLst/>
            </a:prstTxWarp>
          </a:bodyPr>
          <a:lstStyle>
            <a:lvl1pPr defTabSz="882650">
              <a:defRPr sz="1200">
                <a:latin typeface="Arial" charset="0"/>
              </a:defRPr>
            </a:lvl1pPr>
          </a:lstStyle>
          <a:p>
            <a:endParaRPr lang="en-US"/>
          </a:p>
        </p:txBody>
      </p:sp>
      <p:sp>
        <p:nvSpPr>
          <p:cNvPr id="2055" name="Rectangle 7"/>
          <p:cNvSpPr>
            <a:spLocks noGrp="1" noChangeArrowheads="1"/>
          </p:cNvSpPr>
          <p:nvPr>
            <p:ph type="sldNum" sz="quarter" idx="5"/>
          </p:nvPr>
        </p:nvSpPr>
        <p:spPr bwMode="auto">
          <a:xfrm>
            <a:off x="3886200" y="8685213"/>
            <a:ext cx="29733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56" tIns="44581" rIns="90756" bIns="44581" numCol="1" anchor="b" anchorCtr="0" compatLnSpc="1">
            <a:prstTxWarp prst="textNoShape">
              <a:avLst/>
            </a:prstTxWarp>
          </a:bodyPr>
          <a:lstStyle>
            <a:lvl1pPr algn="r" defTabSz="882650">
              <a:defRPr sz="1200">
                <a:latin typeface="Arial" charset="0"/>
              </a:defRPr>
            </a:lvl1pPr>
          </a:lstStyle>
          <a:p>
            <a:fld id="{6DDA3C16-8CC2-EE40-A5C9-41299017EF16}" type="slidenum">
              <a:rPr lang="en-US"/>
              <a:pPr/>
              <a:t>‹#›</a:t>
            </a:fld>
            <a:endParaRPr lang="en-US"/>
          </a:p>
        </p:txBody>
      </p:sp>
    </p:spTree>
    <p:extLst>
      <p:ext uri="{BB962C8B-B14F-4D97-AF65-F5344CB8AC3E}">
        <p14:creationId xmlns:p14="http://schemas.microsoft.com/office/powerpoint/2010/main" val="1167761456"/>
      </p:ext>
    </p:extLst>
  </p:cSld>
  <p:clrMap bg1="lt1" tx1="dk1" bg2="lt2" tx2="dk2" accent1="accent1" accent2="accent2" accent3="accent3" accent4="accent4" accent5="accent5" accent6="accent6" hlink="hlink" folHlink="folHlink"/>
  <p:notesStyle>
    <a:lvl1pPr algn="l" defTabSz="879475" rtl="0" fontAlgn="base">
      <a:spcBef>
        <a:spcPct val="30000"/>
      </a:spcBef>
      <a:spcAft>
        <a:spcPct val="0"/>
      </a:spcAft>
      <a:defRPr sz="1200" kern="1200">
        <a:solidFill>
          <a:schemeClr val="tx1"/>
        </a:solidFill>
        <a:latin typeface="Times New Roman" charset="0"/>
        <a:ea typeface="ＭＳ Ｐゴシック" charset="0"/>
        <a:cs typeface="+mn-cs"/>
      </a:defRPr>
    </a:lvl1pPr>
    <a:lvl2pPr marL="449263" algn="l" defTabSz="879475" rtl="0" fontAlgn="base">
      <a:spcBef>
        <a:spcPct val="30000"/>
      </a:spcBef>
      <a:spcAft>
        <a:spcPct val="0"/>
      </a:spcAft>
      <a:defRPr sz="1200" kern="1200">
        <a:solidFill>
          <a:schemeClr val="tx1"/>
        </a:solidFill>
        <a:latin typeface="Times New Roman" charset="0"/>
        <a:ea typeface="ＭＳ Ｐゴシック" charset="0"/>
        <a:cs typeface="+mn-cs"/>
      </a:defRPr>
    </a:lvl2pPr>
    <a:lvl3pPr marL="896938" algn="l" defTabSz="879475" rtl="0" fontAlgn="base">
      <a:spcBef>
        <a:spcPct val="30000"/>
      </a:spcBef>
      <a:spcAft>
        <a:spcPct val="0"/>
      </a:spcAft>
      <a:defRPr sz="1200" kern="1200">
        <a:solidFill>
          <a:schemeClr val="tx1"/>
        </a:solidFill>
        <a:latin typeface="Times New Roman" charset="0"/>
        <a:ea typeface="ＭＳ Ｐゴシック" charset="0"/>
        <a:cs typeface="+mn-cs"/>
      </a:defRPr>
    </a:lvl3pPr>
    <a:lvl4pPr marL="1346200" algn="l" defTabSz="879475" rtl="0" fontAlgn="base">
      <a:spcBef>
        <a:spcPct val="30000"/>
      </a:spcBef>
      <a:spcAft>
        <a:spcPct val="0"/>
      </a:spcAft>
      <a:defRPr sz="1200" kern="1200">
        <a:solidFill>
          <a:schemeClr val="tx1"/>
        </a:solidFill>
        <a:latin typeface="Times New Roman" charset="0"/>
        <a:ea typeface="ＭＳ Ｐゴシック" charset="0"/>
        <a:cs typeface="+mn-cs"/>
      </a:defRPr>
    </a:lvl4pPr>
    <a:lvl5pPr marL="1793875" algn="l" defTabSz="879475"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5FF12-520C-C848-93E0-185E34798657}" type="slidenum">
              <a:rPr lang="en-US"/>
              <a:pPr/>
              <a:t>3</a:t>
            </a:fld>
            <a:endParaRPr lang="en-US"/>
          </a:p>
        </p:txBody>
      </p:sp>
      <p:sp>
        <p:nvSpPr>
          <p:cNvPr id="606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6211" name="Rectangle 3"/>
          <p:cNvSpPr>
            <a:spLocks noGrp="1" noChangeArrowheads="1"/>
          </p:cNvSpPr>
          <p:nvPr>
            <p:ph type="body" idx="1"/>
          </p:nvPr>
        </p:nvSpPr>
        <p:spPr/>
        <p:txBody>
          <a:bodyPr/>
          <a:lstStyle/>
          <a:p>
            <a:r>
              <a:rPr lang="en-US" i="1"/>
              <a:t>Figure 1</a:t>
            </a:r>
            <a:r>
              <a:rPr lang="en-US"/>
              <a:t>. Transcription of Pope</a:t>
            </a:r>
            <a:r>
              <a:rPr lang="ja-JP" altLang="en-US">
                <a:latin typeface="Arial"/>
              </a:rPr>
              <a:t>’</a:t>
            </a:r>
            <a:r>
              <a:rPr lang="en-US"/>
              <a:t>s Happiness (Steele, 1775, p. 13)</a:t>
            </a:r>
          </a:p>
          <a:p>
            <a:r>
              <a:rPr lang="en-US"/>
              <a:t>Since speech is composed of slides, and not stable, discrete pitches, he developed note heads which were lines, curves, and circumflex notes that could cover several pitches. To these curved heads, he then added a tail which marked the duration of the syllable in a number of beats within a musical bar.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audio example</a:t>
            </a:r>
            <a:endParaRPr lang="en-US" dirty="0"/>
          </a:p>
        </p:txBody>
      </p:sp>
      <p:sp>
        <p:nvSpPr>
          <p:cNvPr id="4" name="Slide Number Placeholder 3"/>
          <p:cNvSpPr>
            <a:spLocks noGrp="1"/>
          </p:cNvSpPr>
          <p:nvPr>
            <p:ph type="sldNum" sz="quarter" idx="10"/>
          </p:nvPr>
        </p:nvSpPr>
        <p:spPr/>
        <p:txBody>
          <a:bodyPr/>
          <a:lstStyle/>
          <a:p>
            <a:fld id="{AB9A8C94-884E-B142-BF33-BC1459E90014}" type="slidenum">
              <a:rPr lang="en-US" smtClean="0"/>
              <a:t>17</a:t>
            </a:fld>
            <a:endParaRPr lang="en-US"/>
          </a:p>
        </p:txBody>
      </p:sp>
    </p:spTree>
    <p:extLst>
      <p:ext uri="{BB962C8B-B14F-4D97-AF65-F5344CB8AC3E}">
        <p14:creationId xmlns:p14="http://schemas.microsoft.com/office/powerpoint/2010/main" val="255895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Tilt=+1	all rise</a:t>
            </a:r>
          </a:p>
          <a:p>
            <a:r>
              <a:rPr lang="en-US" dirty="0" smtClean="0"/>
              <a:t>Tilt= -1	all fall</a:t>
            </a:r>
          </a:p>
          <a:p>
            <a:r>
              <a:rPr lang="en-US" dirty="0" smtClean="0"/>
              <a:t>In </a:t>
            </a:r>
            <a:r>
              <a:rPr lang="en-US" dirty="0" err="1" smtClean="0"/>
              <a:t>betw</a:t>
            </a:r>
            <a:r>
              <a:rPr lang="en-US" dirty="0" smtClean="0"/>
              <a:t>, some of each</a:t>
            </a:r>
            <a:endParaRPr lang="en-US" dirty="0"/>
          </a:p>
        </p:txBody>
      </p:sp>
      <p:sp>
        <p:nvSpPr>
          <p:cNvPr id="4" name="Slide Number Placeholder 3"/>
          <p:cNvSpPr>
            <a:spLocks noGrp="1"/>
          </p:cNvSpPr>
          <p:nvPr>
            <p:ph type="sldNum" sz="quarter" idx="10"/>
          </p:nvPr>
        </p:nvSpPr>
        <p:spPr/>
        <p:txBody>
          <a:bodyPr/>
          <a:lstStyle/>
          <a:p>
            <a:fld id="{6DDA3C16-8CC2-EE40-A5C9-41299017EF16}" type="slidenum">
              <a:rPr lang="en-US" smtClean="0"/>
              <a:pPr/>
              <a:t>27</a:t>
            </a:fld>
            <a:endParaRPr lang="en-US"/>
          </a:p>
        </p:txBody>
      </p:sp>
    </p:spTree>
    <p:extLst>
      <p:ext uri="{BB962C8B-B14F-4D97-AF65-F5344CB8AC3E}">
        <p14:creationId xmlns:p14="http://schemas.microsoft.com/office/powerpoint/2010/main" val="2566172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 is F0</a:t>
            </a:r>
            <a:endParaRPr lang="en-US" dirty="0"/>
          </a:p>
        </p:txBody>
      </p:sp>
      <p:sp>
        <p:nvSpPr>
          <p:cNvPr id="4" name="Slide Number Placeholder 3"/>
          <p:cNvSpPr>
            <a:spLocks noGrp="1"/>
          </p:cNvSpPr>
          <p:nvPr>
            <p:ph type="sldNum" sz="quarter" idx="10"/>
          </p:nvPr>
        </p:nvSpPr>
        <p:spPr/>
        <p:txBody>
          <a:bodyPr/>
          <a:lstStyle/>
          <a:p>
            <a:fld id="{6DDA3C16-8CC2-EE40-A5C9-41299017EF16}" type="slidenum">
              <a:rPr lang="en-US" smtClean="0"/>
              <a:pPr/>
              <a:t>28</a:t>
            </a:fld>
            <a:endParaRPr lang="en-US"/>
          </a:p>
        </p:txBody>
      </p:sp>
    </p:spTree>
    <p:extLst>
      <p:ext uri="{BB962C8B-B14F-4D97-AF65-F5344CB8AC3E}">
        <p14:creationId xmlns:p14="http://schemas.microsoft.com/office/powerpoint/2010/main" val="142706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E73C7-D9FB-0646-B95D-B9400D4DD42E}" type="slidenum">
              <a:rPr lang="en-US"/>
              <a:pPr/>
              <a:t>33</a:t>
            </a:fld>
            <a:endParaRPr lang="en-US"/>
          </a:p>
        </p:txBody>
      </p:sp>
      <p:sp>
        <p:nvSpPr>
          <p:cNvPr id="603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3139" name="Rectangle 3"/>
          <p:cNvSpPr>
            <a:spLocks noGrp="1" noChangeArrowheads="1"/>
          </p:cNvSpPr>
          <p:nvPr>
            <p:ph type="body" idx="1"/>
          </p:nvPr>
        </p:nvSpPr>
        <p:spPr/>
        <p:txBody>
          <a:bodyPr/>
          <a:lstStyle/>
          <a:p>
            <a:pPr>
              <a:spcAft>
                <a:spcPts val="600"/>
              </a:spcAft>
            </a:pPr>
            <a:r>
              <a:rPr lang="en-GB"/>
              <a:t>Two types of accent unit in the British School: </a:t>
            </a:r>
          </a:p>
          <a:p>
            <a:pPr lvl="1">
              <a:spcAft>
                <a:spcPts val="600"/>
              </a:spcAft>
            </a:pPr>
            <a:r>
              <a:rPr lang="en-GB" b="1">
                <a:solidFill>
                  <a:srgbClr val="CC0000"/>
                </a:solidFill>
              </a:rPr>
              <a:t>Prenuclear</a:t>
            </a:r>
            <a:r>
              <a:rPr lang="en-GB"/>
              <a:t> accent units; also called the </a:t>
            </a:r>
            <a:r>
              <a:rPr lang="en-GB" b="1">
                <a:solidFill>
                  <a:srgbClr val="FF0000"/>
                </a:solidFill>
              </a:rPr>
              <a:t>Head</a:t>
            </a:r>
            <a:endParaRPr lang="en-GB"/>
          </a:p>
          <a:p>
            <a:pPr lvl="1">
              <a:spcAft>
                <a:spcPts val="600"/>
              </a:spcAft>
            </a:pPr>
            <a:r>
              <a:rPr lang="en-GB" b="1">
                <a:solidFill>
                  <a:srgbClr val="CC0000"/>
                </a:solidFill>
              </a:rPr>
              <a:t>Nuclear</a:t>
            </a:r>
            <a:r>
              <a:rPr lang="en-GB"/>
              <a:t> accent units; also called the </a:t>
            </a:r>
            <a:r>
              <a:rPr lang="en-GB" b="1">
                <a:solidFill>
                  <a:srgbClr val="FF0000"/>
                </a:solidFill>
              </a:rPr>
              <a:t>Nucleus</a:t>
            </a:r>
            <a:endParaRPr lang="en-GB">
              <a:solidFill>
                <a:srgbClr val="FF0000"/>
              </a:solidFill>
            </a:endParaRPr>
          </a:p>
          <a:p>
            <a:pPr>
              <a:spcAft>
                <a:spcPts val="600"/>
              </a:spcAft>
            </a:pPr>
            <a:r>
              <a:rPr lang="en-GB"/>
              <a:t>The nuclear accent unit is the </a:t>
            </a:r>
            <a:r>
              <a:rPr lang="en-GB" b="1">
                <a:solidFill>
                  <a:srgbClr val="CC0000"/>
                </a:solidFill>
              </a:rPr>
              <a:t>last accent unit</a:t>
            </a:r>
            <a:r>
              <a:rPr lang="en-GB"/>
              <a:t> in the IP</a:t>
            </a:r>
          </a:p>
          <a:p>
            <a:pPr>
              <a:spcAft>
                <a:spcPts val="600"/>
              </a:spcAft>
            </a:pPr>
            <a:r>
              <a:rPr lang="en-GB"/>
              <a:t>The head comprises </a:t>
            </a:r>
            <a:r>
              <a:rPr lang="en-GB" b="1">
                <a:solidFill>
                  <a:srgbClr val="CC0000"/>
                </a:solidFill>
              </a:rPr>
              <a:t>all prenuclear accent units</a:t>
            </a:r>
            <a:endParaRPr lang="en-GB"/>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made no comment about how this is done.  What acoustic excursion is necessary.</a:t>
            </a:r>
          </a:p>
          <a:p>
            <a:endParaRPr lang="en-US" baseline="0" dirty="0" smtClean="0"/>
          </a:p>
          <a:p>
            <a:r>
              <a:rPr lang="en-US" baseline="0" dirty="0" smtClean="0"/>
              <a:t>Examples</a:t>
            </a:r>
            <a:endParaRPr lang="en-US" dirty="0"/>
          </a:p>
        </p:txBody>
      </p:sp>
      <p:sp>
        <p:nvSpPr>
          <p:cNvPr id="4" name="Slide Number Placeholder 3"/>
          <p:cNvSpPr>
            <a:spLocks noGrp="1"/>
          </p:cNvSpPr>
          <p:nvPr>
            <p:ph type="sldNum" sz="quarter" idx="10"/>
          </p:nvPr>
        </p:nvSpPr>
        <p:spPr/>
        <p:txBody>
          <a:bodyPr/>
          <a:lstStyle/>
          <a:p>
            <a:fld id="{AB9A8C94-884E-B142-BF33-BC1459E90014}" type="slidenum">
              <a:rPr lang="en-US" smtClean="0"/>
              <a:t>7</a:t>
            </a:fld>
            <a:endParaRPr lang="en-US"/>
          </a:p>
        </p:txBody>
      </p:sp>
    </p:spTree>
    <p:extLst>
      <p:ext uri="{BB962C8B-B14F-4D97-AF65-F5344CB8AC3E}">
        <p14:creationId xmlns:p14="http://schemas.microsoft.com/office/powerpoint/2010/main" val="28628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will return</a:t>
            </a:r>
            <a:r>
              <a:rPr lang="en-US" baseline="0" dirty="0" smtClean="0"/>
              <a:t> to acoustic correlates of phrasing later.  Now let’s just get a sense of what’s going on.</a:t>
            </a:r>
          </a:p>
          <a:p>
            <a:endParaRPr lang="en-US" baseline="0" dirty="0" smtClean="0"/>
          </a:p>
          <a:p>
            <a:r>
              <a:rPr lang="en-US" baseline="0" dirty="0" smtClean="0"/>
              <a:t>Examples</a:t>
            </a:r>
            <a:endParaRPr lang="en-US" dirty="0"/>
          </a:p>
        </p:txBody>
      </p:sp>
      <p:sp>
        <p:nvSpPr>
          <p:cNvPr id="4" name="Slide Number Placeholder 3"/>
          <p:cNvSpPr>
            <a:spLocks noGrp="1"/>
          </p:cNvSpPr>
          <p:nvPr>
            <p:ph type="sldNum" sz="quarter" idx="10"/>
          </p:nvPr>
        </p:nvSpPr>
        <p:spPr/>
        <p:txBody>
          <a:bodyPr/>
          <a:lstStyle/>
          <a:p>
            <a:fld id="{AB9A8C94-884E-B142-BF33-BC1459E90014}" type="slidenum">
              <a:rPr lang="en-US" smtClean="0"/>
              <a:t>8</a:t>
            </a:fld>
            <a:endParaRPr lang="en-US"/>
          </a:p>
        </p:txBody>
      </p:sp>
    </p:spTree>
    <p:extLst>
      <p:ext uri="{BB962C8B-B14F-4D97-AF65-F5344CB8AC3E}">
        <p14:creationId xmlns:p14="http://schemas.microsoft.com/office/powerpoint/2010/main" val="19233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will return</a:t>
            </a:r>
            <a:r>
              <a:rPr lang="en-US" baseline="0" dirty="0" smtClean="0"/>
              <a:t> to acoustic correlates of phrasing later.  Now let’s just get a sense of what’s going on.</a:t>
            </a:r>
          </a:p>
          <a:p>
            <a:endParaRPr lang="en-US" baseline="0" dirty="0" smtClean="0"/>
          </a:p>
          <a:p>
            <a:r>
              <a:rPr lang="en-US" baseline="0" dirty="0" smtClean="0"/>
              <a:t>Examples</a:t>
            </a:r>
            <a:endParaRPr lang="en-US" dirty="0"/>
          </a:p>
        </p:txBody>
      </p:sp>
      <p:sp>
        <p:nvSpPr>
          <p:cNvPr id="4" name="Slide Number Placeholder 3"/>
          <p:cNvSpPr>
            <a:spLocks noGrp="1"/>
          </p:cNvSpPr>
          <p:nvPr>
            <p:ph type="sldNum" sz="quarter" idx="10"/>
          </p:nvPr>
        </p:nvSpPr>
        <p:spPr/>
        <p:txBody>
          <a:bodyPr/>
          <a:lstStyle/>
          <a:p>
            <a:fld id="{AB9A8C94-884E-B142-BF33-BC1459E90014}" type="slidenum">
              <a:rPr lang="en-US" smtClean="0"/>
              <a:t>9</a:t>
            </a:fld>
            <a:endParaRPr lang="en-US"/>
          </a:p>
        </p:txBody>
      </p:sp>
    </p:spTree>
    <p:extLst>
      <p:ext uri="{BB962C8B-B14F-4D97-AF65-F5344CB8AC3E}">
        <p14:creationId xmlns:p14="http://schemas.microsoft.com/office/powerpoint/2010/main" val="19233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6B33D-C55F-A04A-8E94-65090B06A6DE}" type="slidenum">
              <a:rPr lang="en-US"/>
              <a:pPr/>
              <a:t>11</a:t>
            </a:fld>
            <a:endParaRPr lang="en-US"/>
          </a:p>
        </p:txBody>
      </p:sp>
      <p:sp>
        <p:nvSpPr>
          <p:cNvPr id="602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2115" name="Rectangle 3"/>
          <p:cNvSpPr>
            <a:spLocks noGrp="1" noChangeArrowheads="1"/>
          </p:cNvSpPr>
          <p:nvPr>
            <p:ph type="body" idx="1"/>
          </p:nvPr>
        </p:nvSpPr>
        <p:spPr/>
        <p:txBody>
          <a:bodyPr/>
          <a:lstStyle/>
          <a:p>
            <a:r>
              <a:rPr lang="en-GB"/>
              <a:t>O’Connor and Arnold 1972: </a:t>
            </a:r>
          </a:p>
          <a:p>
            <a:pPr lvl="2"/>
            <a:r>
              <a:rPr lang="en-GB"/>
              <a:t>Earliest textbook for English instruction that tells user which contour appropriate in which context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59D2D-A4EA-A94A-9CC7-835E14AE757F}" type="slidenum">
              <a:rPr lang="en-US"/>
              <a:pPr/>
              <a:t>12</a:t>
            </a:fld>
            <a:endParaRPr lang="en-US"/>
          </a:p>
        </p:txBody>
      </p:sp>
      <p:sp>
        <p:nvSpPr>
          <p:cNvPr id="57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9587" name="Rectangle 3"/>
          <p:cNvSpPr>
            <a:spLocks noGrp="1" noChangeArrowheads="1"/>
          </p:cNvSpPr>
          <p:nvPr>
            <p:ph type="body" idx="1"/>
          </p:nvPr>
        </p:nvSpPr>
        <p:spPr/>
        <p:txBody>
          <a:bodyPr/>
          <a:lstStyle/>
          <a:p>
            <a:r>
              <a:rPr lang="en-US"/>
              <a:t>Jd</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AB9A8C94-884E-B142-BF33-BC1459E90014}" type="slidenum">
              <a:rPr lang="en-US" smtClean="0"/>
              <a:t>14</a:t>
            </a:fld>
            <a:endParaRPr lang="en-US"/>
          </a:p>
        </p:txBody>
      </p:sp>
    </p:spTree>
    <p:extLst>
      <p:ext uri="{BB962C8B-B14F-4D97-AF65-F5344CB8AC3E}">
        <p14:creationId xmlns:p14="http://schemas.microsoft.com/office/powerpoint/2010/main" val="285112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AB9A8C94-884E-B142-BF33-BC1459E90014}" type="slidenum">
              <a:rPr lang="en-US" smtClean="0"/>
              <a:t>15</a:t>
            </a:fld>
            <a:endParaRPr lang="en-US"/>
          </a:p>
        </p:txBody>
      </p:sp>
    </p:spTree>
    <p:extLst>
      <p:ext uri="{BB962C8B-B14F-4D97-AF65-F5344CB8AC3E}">
        <p14:creationId xmlns:p14="http://schemas.microsoft.com/office/powerpoint/2010/main" val="315575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AB9A8C94-884E-B142-BF33-BC1459E90014}" type="slidenum">
              <a:rPr lang="en-US" smtClean="0"/>
              <a:t>16</a:t>
            </a:fld>
            <a:endParaRPr lang="en-US"/>
          </a:p>
        </p:txBody>
      </p:sp>
    </p:spTree>
    <p:extLst>
      <p:ext uri="{BB962C8B-B14F-4D97-AF65-F5344CB8AC3E}">
        <p14:creationId xmlns:p14="http://schemas.microsoft.com/office/powerpoint/2010/main" val="225696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63EF68C-3D0F-FC4F-B760-06B2546C7124}" type="datetime1">
              <a:rPr lang="en-US"/>
              <a:pPr/>
              <a:t>2/21/12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2EC74270-819D-2A42-892B-0BB1580FD2D3}" type="slidenum">
              <a:rPr lang="en-US"/>
              <a:pPr/>
              <a:t>‹#›</a:t>
            </a:fld>
            <a:endParaRPr lang="en-US"/>
          </a:p>
        </p:txBody>
      </p:sp>
    </p:spTree>
    <p:extLst>
      <p:ext uri="{BB962C8B-B14F-4D97-AF65-F5344CB8AC3E}">
        <p14:creationId xmlns:p14="http://schemas.microsoft.com/office/powerpoint/2010/main" val="197514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7007F8-3FC3-514C-95C3-DC029291D959}" type="datetime1">
              <a:rPr lang="en-US"/>
              <a:pPr/>
              <a:t>2/21/12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786DEC76-3F14-5E43-8760-929F6FDB653E}" type="slidenum">
              <a:rPr lang="en-US"/>
              <a:pPr/>
              <a:t>‹#›</a:t>
            </a:fld>
            <a:endParaRPr lang="en-US"/>
          </a:p>
        </p:txBody>
      </p:sp>
    </p:spTree>
    <p:extLst>
      <p:ext uri="{BB962C8B-B14F-4D97-AF65-F5344CB8AC3E}">
        <p14:creationId xmlns:p14="http://schemas.microsoft.com/office/powerpoint/2010/main" val="355393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E27BE7-F09A-AF43-AC41-F815BD383510}" type="datetime1">
              <a:rPr lang="en-US"/>
              <a:pPr/>
              <a:t>2/21/12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6C52E423-AF14-6C4C-B600-49888249F72D}" type="slidenum">
              <a:rPr lang="en-US"/>
              <a:pPr/>
              <a:t>‹#›</a:t>
            </a:fld>
            <a:endParaRPr lang="en-US"/>
          </a:p>
        </p:txBody>
      </p:sp>
    </p:spTree>
    <p:extLst>
      <p:ext uri="{BB962C8B-B14F-4D97-AF65-F5344CB8AC3E}">
        <p14:creationId xmlns:p14="http://schemas.microsoft.com/office/powerpoint/2010/main" val="412001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0F70CC-2360-6E47-8D15-BD3ECE1CDD1B}" type="datetime1">
              <a:rPr lang="en-US"/>
              <a:pPr/>
              <a:t>2/21/12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6C249F2B-E833-7C4B-8512-E970305C1E58}" type="slidenum">
              <a:rPr lang="en-US"/>
              <a:pPr/>
              <a:t>‹#›</a:t>
            </a:fld>
            <a:endParaRPr lang="en-US"/>
          </a:p>
        </p:txBody>
      </p:sp>
    </p:spTree>
    <p:extLst>
      <p:ext uri="{BB962C8B-B14F-4D97-AF65-F5344CB8AC3E}">
        <p14:creationId xmlns:p14="http://schemas.microsoft.com/office/powerpoint/2010/main" val="244121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0623885-D68A-054B-8FF3-C81E369A9247}" type="datetime1">
              <a:rPr lang="en-US"/>
              <a:pPr/>
              <a:t>2/21/12</a:t>
            </a:fld>
            <a:endParaRPr lang="en-US"/>
          </a:p>
        </p:txBody>
      </p:sp>
      <p:sp>
        <p:nvSpPr>
          <p:cNvPr id="5" name="Footer Placeholder 4"/>
          <p:cNvSpPr>
            <a:spLocks noGrp="1"/>
          </p:cNvSpPr>
          <p:nvPr>
            <p:ph type="ftr" sz="quarter" idx="11"/>
          </p:nvPr>
        </p:nvSpPr>
        <p:spPr/>
        <p:txBody>
          <a:bodyPr/>
          <a:lstStyle>
            <a:lvl1pPr>
              <a:defRPr/>
            </a:lvl1pPr>
          </a:lstStyle>
          <a:p>
            <a:r>
              <a:rPr lang="en-US"/>
              <a:t>AT&amp;T Proprietary</a:t>
            </a:r>
          </a:p>
        </p:txBody>
      </p:sp>
      <p:sp>
        <p:nvSpPr>
          <p:cNvPr id="6" name="Slide Number Placeholder 5"/>
          <p:cNvSpPr>
            <a:spLocks noGrp="1"/>
          </p:cNvSpPr>
          <p:nvPr>
            <p:ph type="sldNum" sz="quarter" idx="12"/>
          </p:nvPr>
        </p:nvSpPr>
        <p:spPr/>
        <p:txBody>
          <a:bodyPr/>
          <a:lstStyle>
            <a:lvl1pPr>
              <a:defRPr/>
            </a:lvl1pPr>
          </a:lstStyle>
          <a:p>
            <a:fld id="{1D297954-F5FC-F144-9D58-29360469DDAB}" type="slidenum">
              <a:rPr lang="en-US"/>
              <a:pPr/>
              <a:t>‹#›</a:t>
            </a:fld>
            <a:endParaRPr lang="en-US"/>
          </a:p>
        </p:txBody>
      </p:sp>
    </p:spTree>
    <p:extLst>
      <p:ext uri="{BB962C8B-B14F-4D97-AF65-F5344CB8AC3E}">
        <p14:creationId xmlns:p14="http://schemas.microsoft.com/office/powerpoint/2010/main" val="262448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75C1CAC-D5BC-CA45-BDC0-22D389CCAA40}" type="datetime1">
              <a:rPr lang="en-US"/>
              <a:pPr/>
              <a:t>2/21/12</a:t>
            </a:fld>
            <a:endParaRPr lang="en-US"/>
          </a:p>
        </p:txBody>
      </p:sp>
      <p:sp>
        <p:nvSpPr>
          <p:cNvPr id="6" name="Footer Placeholder 5"/>
          <p:cNvSpPr>
            <a:spLocks noGrp="1"/>
          </p:cNvSpPr>
          <p:nvPr>
            <p:ph type="ftr" sz="quarter" idx="11"/>
          </p:nvPr>
        </p:nvSpPr>
        <p:spPr/>
        <p:txBody>
          <a:bodyPr/>
          <a:lstStyle>
            <a:lvl1pPr>
              <a:defRPr/>
            </a:lvl1pPr>
          </a:lstStyle>
          <a:p>
            <a:r>
              <a:rPr lang="en-US"/>
              <a:t>AT&amp;T Proprietary</a:t>
            </a:r>
          </a:p>
        </p:txBody>
      </p:sp>
      <p:sp>
        <p:nvSpPr>
          <p:cNvPr id="7" name="Slide Number Placeholder 6"/>
          <p:cNvSpPr>
            <a:spLocks noGrp="1"/>
          </p:cNvSpPr>
          <p:nvPr>
            <p:ph type="sldNum" sz="quarter" idx="12"/>
          </p:nvPr>
        </p:nvSpPr>
        <p:spPr/>
        <p:txBody>
          <a:bodyPr/>
          <a:lstStyle>
            <a:lvl1pPr>
              <a:defRPr/>
            </a:lvl1pPr>
          </a:lstStyle>
          <a:p>
            <a:fld id="{9DAF70BF-68D9-0740-A35D-912BE72C93BF}" type="slidenum">
              <a:rPr lang="en-US"/>
              <a:pPr/>
              <a:t>‹#›</a:t>
            </a:fld>
            <a:endParaRPr lang="en-US"/>
          </a:p>
        </p:txBody>
      </p:sp>
    </p:spTree>
    <p:extLst>
      <p:ext uri="{BB962C8B-B14F-4D97-AF65-F5344CB8AC3E}">
        <p14:creationId xmlns:p14="http://schemas.microsoft.com/office/powerpoint/2010/main" val="86899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EE6AAAD-B8B3-5E46-B84D-B57C45574B45}" type="datetime1">
              <a:rPr lang="en-US"/>
              <a:pPr/>
              <a:t>2/21/12</a:t>
            </a:fld>
            <a:endParaRPr lang="en-US"/>
          </a:p>
        </p:txBody>
      </p:sp>
      <p:sp>
        <p:nvSpPr>
          <p:cNvPr id="8" name="Footer Placeholder 7"/>
          <p:cNvSpPr>
            <a:spLocks noGrp="1"/>
          </p:cNvSpPr>
          <p:nvPr>
            <p:ph type="ftr" sz="quarter" idx="11"/>
          </p:nvPr>
        </p:nvSpPr>
        <p:spPr/>
        <p:txBody>
          <a:bodyPr/>
          <a:lstStyle>
            <a:lvl1pPr>
              <a:defRPr/>
            </a:lvl1pPr>
          </a:lstStyle>
          <a:p>
            <a:r>
              <a:rPr lang="en-US"/>
              <a:t>AT&amp;T Proprietary</a:t>
            </a:r>
          </a:p>
        </p:txBody>
      </p:sp>
      <p:sp>
        <p:nvSpPr>
          <p:cNvPr id="9" name="Slide Number Placeholder 8"/>
          <p:cNvSpPr>
            <a:spLocks noGrp="1"/>
          </p:cNvSpPr>
          <p:nvPr>
            <p:ph type="sldNum" sz="quarter" idx="12"/>
          </p:nvPr>
        </p:nvSpPr>
        <p:spPr/>
        <p:txBody>
          <a:bodyPr/>
          <a:lstStyle>
            <a:lvl1pPr>
              <a:defRPr/>
            </a:lvl1pPr>
          </a:lstStyle>
          <a:p>
            <a:fld id="{916CDDBB-7B9A-7F48-AA0A-82397907D23D}" type="slidenum">
              <a:rPr lang="en-US"/>
              <a:pPr/>
              <a:t>‹#›</a:t>
            </a:fld>
            <a:endParaRPr lang="en-US"/>
          </a:p>
        </p:txBody>
      </p:sp>
    </p:spTree>
    <p:extLst>
      <p:ext uri="{BB962C8B-B14F-4D97-AF65-F5344CB8AC3E}">
        <p14:creationId xmlns:p14="http://schemas.microsoft.com/office/powerpoint/2010/main" val="167901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24FF392-6DD0-1C42-9EB9-D001C148B05C}" type="datetime1">
              <a:rPr lang="en-US"/>
              <a:pPr/>
              <a:t>2/21/12</a:t>
            </a:fld>
            <a:endParaRPr lang="en-US"/>
          </a:p>
        </p:txBody>
      </p:sp>
      <p:sp>
        <p:nvSpPr>
          <p:cNvPr id="4" name="Footer Placeholder 3"/>
          <p:cNvSpPr>
            <a:spLocks noGrp="1"/>
          </p:cNvSpPr>
          <p:nvPr>
            <p:ph type="ftr" sz="quarter" idx="11"/>
          </p:nvPr>
        </p:nvSpPr>
        <p:spPr/>
        <p:txBody>
          <a:bodyPr/>
          <a:lstStyle>
            <a:lvl1pPr>
              <a:defRPr/>
            </a:lvl1pPr>
          </a:lstStyle>
          <a:p>
            <a:r>
              <a:rPr lang="en-US"/>
              <a:t>AT&amp;T Proprietary</a:t>
            </a:r>
          </a:p>
        </p:txBody>
      </p:sp>
      <p:sp>
        <p:nvSpPr>
          <p:cNvPr id="5" name="Slide Number Placeholder 4"/>
          <p:cNvSpPr>
            <a:spLocks noGrp="1"/>
          </p:cNvSpPr>
          <p:nvPr>
            <p:ph type="sldNum" sz="quarter" idx="12"/>
          </p:nvPr>
        </p:nvSpPr>
        <p:spPr/>
        <p:txBody>
          <a:bodyPr/>
          <a:lstStyle>
            <a:lvl1pPr>
              <a:defRPr/>
            </a:lvl1pPr>
          </a:lstStyle>
          <a:p>
            <a:fld id="{E5B8A67F-5990-024C-872C-7C8382FBBFD9}" type="slidenum">
              <a:rPr lang="en-US"/>
              <a:pPr/>
              <a:t>‹#›</a:t>
            </a:fld>
            <a:endParaRPr lang="en-US"/>
          </a:p>
        </p:txBody>
      </p:sp>
    </p:spTree>
    <p:extLst>
      <p:ext uri="{BB962C8B-B14F-4D97-AF65-F5344CB8AC3E}">
        <p14:creationId xmlns:p14="http://schemas.microsoft.com/office/powerpoint/2010/main" val="374091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341D0E-D8A0-CB42-9160-363C8EFA102B}" type="datetime1">
              <a:rPr lang="en-US"/>
              <a:pPr/>
              <a:t>2/21/12</a:t>
            </a:fld>
            <a:endParaRPr lang="en-US"/>
          </a:p>
        </p:txBody>
      </p:sp>
      <p:sp>
        <p:nvSpPr>
          <p:cNvPr id="3" name="Footer Placeholder 2"/>
          <p:cNvSpPr>
            <a:spLocks noGrp="1"/>
          </p:cNvSpPr>
          <p:nvPr>
            <p:ph type="ftr" sz="quarter" idx="11"/>
          </p:nvPr>
        </p:nvSpPr>
        <p:spPr/>
        <p:txBody>
          <a:bodyPr/>
          <a:lstStyle>
            <a:lvl1pPr>
              <a:defRPr/>
            </a:lvl1pPr>
          </a:lstStyle>
          <a:p>
            <a:r>
              <a:rPr lang="en-US"/>
              <a:t>AT&amp;T Proprietary</a:t>
            </a:r>
          </a:p>
        </p:txBody>
      </p:sp>
      <p:sp>
        <p:nvSpPr>
          <p:cNvPr id="4" name="Slide Number Placeholder 3"/>
          <p:cNvSpPr>
            <a:spLocks noGrp="1"/>
          </p:cNvSpPr>
          <p:nvPr>
            <p:ph type="sldNum" sz="quarter" idx="12"/>
          </p:nvPr>
        </p:nvSpPr>
        <p:spPr/>
        <p:txBody>
          <a:bodyPr/>
          <a:lstStyle>
            <a:lvl1pPr>
              <a:defRPr/>
            </a:lvl1pPr>
          </a:lstStyle>
          <a:p>
            <a:fld id="{96FB6181-4654-4B40-A9B3-4EAB04EBEF63}" type="slidenum">
              <a:rPr lang="en-US"/>
              <a:pPr/>
              <a:t>‹#›</a:t>
            </a:fld>
            <a:endParaRPr lang="en-US"/>
          </a:p>
        </p:txBody>
      </p:sp>
    </p:spTree>
    <p:extLst>
      <p:ext uri="{BB962C8B-B14F-4D97-AF65-F5344CB8AC3E}">
        <p14:creationId xmlns:p14="http://schemas.microsoft.com/office/powerpoint/2010/main" val="149037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CCDD652-F736-BC4B-9B56-06699A763689}" type="datetime1">
              <a:rPr lang="en-US"/>
              <a:pPr/>
              <a:t>2/21/12</a:t>
            </a:fld>
            <a:endParaRPr lang="en-US"/>
          </a:p>
        </p:txBody>
      </p:sp>
      <p:sp>
        <p:nvSpPr>
          <p:cNvPr id="6" name="Footer Placeholder 5"/>
          <p:cNvSpPr>
            <a:spLocks noGrp="1"/>
          </p:cNvSpPr>
          <p:nvPr>
            <p:ph type="ftr" sz="quarter" idx="11"/>
          </p:nvPr>
        </p:nvSpPr>
        <p:spPr/>
        <p:txBody>
          <a:bodyPr/>
          <a:lstStyle>
            <a:lvl1pPr>
              <a:defRPr/>
            </a:lvl1pPr>
          </a:lstStyle>
          <a:p>
            <a:r>
              <a:rPr lang="en-US"/>
              <a:t>AT&amp;T Proprietary</a:t>
            </a:r>
          </a:p>
        </p:txBody>
      </p:sp>
      <p:sp>
        <p:nvSpPr>
          <p:cNvPr id="7" name="Slide Number Placeholder 6"/>
          <p:cNvSpPr>
            <a:spLocks noGrp="1"/>
          </p:cNvSpPr>
          <p:nvPr>
            <p:ph type="sldNum" sz="quarter" idx="12"/>
          </p:nvPr>
        </p:nvSpPr>
        <p:spPr/>
        <p:txBody>
          <a:bodyPr/>
          <a:lstStyle>
            <a:lvl1pPr>
              <a:defRPr/>
            </a:lvl1pPr>
          </a:lstStyle>
          <a:p>
            <a:fld id="{63B18B45-E3AA-8C4C-BA51-985191265CD3}" type="slidenum">
              <a:rPr lang="en-US"/>
              <a:pPr/>
              <a:t>‹#›</a:t>
            </a:fld>
            <a:endParaRPr lang="en-US"/>
          </a:p>
        </p:txBody>
      </p:sp>
    </p:spTree>
    <p:extLst>
      <p:ext uri="{BB962C8B-B14F-4D97-AF65-F5344CB8AC3E}">
        <p14:creationId xmlns:p14="http://schemas.microsoft.com/office/powerpoint/2010/main" val="62871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674411-678D-8245-B31A-F39929265E96}" type="datetime1">
              <a:rPr lang="en-US"/>
              <a:pPr/>
              <a:t>2/21/12</a:t>
            </a:fld>
            <a:endParaRPr lang="en-US"/>
          </a:p>
        </p:txBody>
      </p:sp>
      <p:sp>
        <p:nvSpPr>
          <p:cNvPr id="6" name="Footer Placeholder 5"/>
          <p:cNvSpPr>
            <a:spLocks noGrp="1"/>
          </p:cNvSpPr>
          <p:nvPr>
            <p:ph type="ftr" sz="quarter" idx="11"/>
          </p:nvPr>
        </p:nvSpPr>
        <p:spPr/>
        <p:txBody>
          <a:bodyPr/>
          <a:lstStyle>
            <a:lvl1pPr>
              <a:defRPr/>
            </a:lvl1pPr>
          </a:lstStyle>
          <a:p>
            <a:r>
              <a:rPr lang="en-US"/>
              <a:t>AT&amp;T Proprietary</a:t>
            </a:r>
          </a:p>
        </p:txBody>
      </p:sp>
      <p:sp>
        <p:nvSpPr>
          <p:cNvPr id="7" name="Slide Number Placeholder 6"/>
          <p:cNvSpPr>
            <a:spLocks noGrp="1"/>
          </p:cNvSpPr>
          <p:nvPr>
            <p:ph type="sldNum" sz="quarter" idx="12"/>
          </p:nvPr>
        </p:nvSpPr>
        <p:spPr/>
        <p:txBody>
          <a:bodyPr/>
          <a:lstStyle>
            <a:lvl1pPr>
              <a:defRPr/>
            </a:lvl1pPr>
          </a:lstStyle>
          <a:p>
            <a:fld id="{8113D010-71BA-7341-BC73-CF4FAE37FBFB}" type="slidenum">
              <a:rPr lang="en-US"/>
              <a:pPr/>
              <a:t>‹#›</a:t>
            </a:fld>
            <a:endParaRPr lang="en-US"/>
          </a:p>
        </p:txBody>
      </p:sp>
    </p:spTree>
    <p:extLst>
      <p:ext uri="{BB962C8B-B14F-4D97-AF65-F5344CB8AC3E}">
        <p14:creationId xmlns:p14="http://schemas.microsoft.com/office/powerpoint/2010/main" val="26776339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bwMode="auto">
          <a:xfrm>
            <a:off x="457200" y="2746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78211" name="Rectangle 3"/>
          <p:cNvSpPr>
            <a:spLocks noGrp="1" noChangeArrowheads="1"/>
          </p:cNvSpPr>
          <p:nvPr>
            <p:ph type="body" idx="1"/>
          </p:nvPr>
        </p:nvSpPr>
        <p:spPr bwMode="auto">
          <a:xfrm>
            <a:off x="457200" y="1447800"/>
            <a:ext cx="82296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82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fld id="{210C1A58-D2D6-9B4F-94C6-415F6AB2A367}" type="datetime1">
              <a:rPr lang="en-US"/>
              <a:pPr/>
              <a:t>2/21/12</a:t>
            </a:fld>
            <a:endParaRPr lang="en-US"/>
          </a:p>
        </p:txBody>
      </p:sp>
      <p:sp>
        <p:nvSpPr>
          <p:cNvPr id="4782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r>
              <a:rPr lang="en-US"/>
              <a:t>AT&amp;T Proprietary</a:t>
            </a:r>
          </a:p>
        </p:txBody>
      </p:sp>
      <p:sp>
        <p:nvSpPr>
          <p:cNvPr id="4782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78115391-3C78-094F-BA34-F7C1F6CC09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ea typeface="ＭＳ Ｐゴシック" charset="0"/>
        </a:defRPr>
      </a:lvl2pPr>
      <a:lvl3pPr algn="ctr" rtl="0" fontAlgn="base">
        <a:spcBef>
          <a:spcPct val="0"/>
        </a:spcBef>
        <a:spcAft>
          <a:spcPct val="0"/>
        </a:spcAft>
        <a:defRPr sz="3200">
          <a:solidFill>
            <a:schemeClr val="tx2"/>
          </a:solidFill>
          <a:latin typeface="Arial" charset="0"/>
          <a:ea typeface="ＭＳ Ｐゴシック" charset="0"/>
        </a:defRPr>
      </a:lvl3pPr>
      <a:lvl4pPr algn="ctr" rtl="0" fontAlgn="base">
        <a:spcBef>
          <a:spcPct val="0"/>
        </a:spcBef>
        <a:spcAft>
          <a:spcPct val="0"/>
        </a:spcAft>
        <a:defRPr sz="3200">
          <a:solidFill>
            <a:schemeClr val="tx2"/>
          </a:solidFill>
          <a:latin typeface="Arial" charset="0"/>
          <a:ea typeface="ＭＳ Ｐゴシック" charset="0"/>
        </a:defRPr>
      </a:lvl4pPr>
      <a:lvl5pPr algn="ctr" rtl="0" fontAlgn="base">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5" Type="http://schemas.openxmlformats.org/officeDocument/2006/relationships/image" Target="../media/image2.png"/><Relationship Id="rId1" Type="http://schemas.microsoft.com/office/2007/relationships/media" Target="../media/media3.wav"/><Relationship Id="rId2" Type="http://schemas.openxmlformats.org/officeDocument/2006/relationships/audio" Target="../media/media3.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media" Target="../media/media5.WAV"/><Relationship Id="rId4" Type="http://schemas.openxmlformats.org/officeDocument/2006/relationships/audio" Target="../media/media5.WAV"/><Relationship Id="rId5" Type="http://schemas.microsoft.com/office/2007/relationships/media" Target="../media/media6.WAV"/><Relationship Id="rId6" Type="http://schemas.openxmlformats.org/officeDocument/2006/relationships/audio" Target="../media/media6.WAV"/><Relationship Id="rId7" Type="http://schemas.microsoft.com/office/2007/relationships/media" Target="../media/media7.WAV"/><Relationship Id="rId8" Type="http://schemas.openxmlformats.org/officeDocument/2006/relationships/audio" Target="../media/media7.WAV"/><Relationship Id="rId9" Type="http://schemas.openxmlformats.org/officeDocument/2006/relationships/slideLayout" Target="../slideLayouts/slideLayout2.xml"/><Relationship Id="rId10" Type="http://schemas.openxmlformats.org/officeDocument/2006/relationships/notesSlide" Target="../notesSlides/notesSlide7.xml"/><Relationship Id="rId11" Type="http://schemas.openxmlformats.org/officeDocument/2006/relationships/image" Target="../media/image6.png"/><Relationship Id="rId1" Type="http://schemas.microsoft.com/office/2007/relationships/media" Target="../media/media4.WAV"/><Relationship Id="rId2" Type="http://schemas.openxmlformats.org/officeDocument/2006/relationships/audio" Target="../media/media4.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notesSlide" Target="../notesSlides/notesSlide9.xml"/><Relationship Id="rId13" Type="http://schemas.openxmlformats.org/officeDocument/2006/relationships/image" Target="../media/image2.png"/><Relationship Id="rId1" Type="http://schemas.microsoft.com/office/2007/relationships/media" Target="../media/media8.wav"/><Relationship Id="rId2" Type="http://schemas.openxmlformats.org/officeDocument/2006/relationships/audio" Target="../media/media8.wav"/><Relationship Id="rId3" Type="http://schemas.microsoft.com/office/2007/relationships/media" Target="../media/media9.wav"/><Relationship Id="rId4" Type="http://schemas.openxmlformats.org/officeDocument/2006/relationships/audio" Target="../media/media9.wav"/><Relationship Id="rId5" Type="http://schemas.microsoft.com/office/2007/relationships/media" Target="../media/media10.wav"/><Relationship Id="rId6" Type="http://schemas.openxmlformats.org/officeDocument/2006/relationships/audio" Target="../media/media10.wav"/><Relationship Id="rId7" Type="http://schemas.microsoft.com/office/2007/relationships/media" Target="../media/media11.wav"/><Relationship Id="rId8" Type="http://schemas.openxmlformats.org/officeDocument/2006/relationships/audio" Target="../media/media11.wav"/><Relationship Id="rId9" Type="http://schemas.microsoft.com/office/2007/relationships/media" Target="../media/media12.wav"/><Relationship Id="rId10" Type="http://schemas.openxmlformats.org/officeDocument/2006/relationships/audio" Target="../media/media12.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7.emf"/><Relationship Id="rId6" Type="http://schemas.openxmlformats.org/officeDocument/2006/relationships/image" Target="../media/image2.png"/><Relationship Id="rId1" Type="http://schemas.microsoft.com/office/2007/relationships/media" Target="../media/media13.wav"/><Relationship Id="rId2" Type="http://schemas.openxmlformats.org/officeDocument/2006/relationships/audio" Target="../media/media13.wav"/></Relationships>
</file>

<file path=ppt/slides/_rels/slide18.xml.rels><?xml version="1.0" encoding="UTF-8" standalone="yes"?>
<Relationships xmlns="http://schemas.openxmlformats.org/package/2006/relationships"><Relationship Id="rId11" Type="http://schemas.microsoft.com/office/2007/relationships/media" Target="../media/media19.WAV"/><Relationship Id="rId12" Type="http://schemas.openxmlformats.org/officeDocument/2006/relationships/audio" Target="../media/media19.WAV"/><Relationship Id="rId13" Type="http://schemas.microsoft.com/office/2007/relationships/media" Target="../media/media20.WAV"/><Relationship Id="rId14" Type="http://schemas.openxmlformats.org/officeDocument/2006/relationships/audio" Target="../media/media20.WAV"/><Relationship Id="rId15" Type="http://schemas.openxmlformats.org/officeDocument/2006/relationships/slideLayout" Target="../slideLayouts/slideLayout7.xml"/><Relationship Id="rId16" Type="http://schemas.openxmlformats.org/officeDocument/2006/relationships/image" Target="../media/image6.png"/><Relationship Id="rId1" Type="http://schemas.microsoft.com/office/2007/relationships/media" Target="../media/media14.WAV"/><Relationship Id="rId2" Type="http://schemas.openxmlformats.org/officeDocument/2006/relationships/audio" Target="../media/media14.WAV"/><Relationship Id="rId3" Type="http://schemas.microsoft.com/office/2007/relationships/media" Target="../media/media15.WAV"/><Relationship Id="rId4" Type="http://schemas.openxmlformats.org/officeDocument/2006/relationships/audio" Target="../media/media15.WAV"/><Relationship Id="rId5" Type="http://schemas.microsoft.com/office/2007/relationships/media" Target="../media/media16.WAV"/><Relationship Id="rId6" Type="http://schemas.openxmlformats.org/officeDocument/2006/relationships/audio" Target="../media/media16.WAV"/><Relationship Id="rId7" Type="http://schemas.microsoft.com/office/2007/relationships/media" Target="../media/media17.WAV"/><Relationship Id="rId8" Type="http://schemas.openxmlformats.org/officeDocument/2006/relationships/audio" Target="../media/media17.WAV"/><Relationship Id="rId9" Type="http://schemas.microsoft.com/office/2007/relationships/media" Target="../media/media18.WAV"/><Relationship Id="rId10" Type="http://schemas.openxmlformats.org/officeDocument/2006/relationships/audio" Target="../media/media18.WAV"/></Relationships>
</file>

<file path=ppt/slides/_rels/slide19.xml.rels><?xml version="1.0" encoding="UTF-8" standalone="yes"?>
<Relationships xmlns="http://schemas.openxmlformats.org/package/2006/relationships"><Relationship Id="rId3" Type="http://schemas.microsoft.com/office/2007/relationships/media" Target="../media/media22.WAV"/><Relationship Id="rId4" Type="http://schemas.openxmlformats.org/officeDocument/2006/relationships/audio" Target="../media/media22.WAV"/><Relationship Id="rId5" Type="http://schemas.openxmlformats.org/officeDocument/2006/relationships/slideLayout" Target="../slideLayouts/slideLayout7.xml"/><Relationship Id="rId6" Type="http://schemas.openxmlformats.org/officeDocument/2006/relationships/image" Target="../media/image6.png"/><Relationship Id="rId1" Type="http://schemas.microsoft.com/office/2007/relationships/media" Target="../media/media21.WAV"/><Relationship Id="rId2" Type="http://schemas.openxmlformats.org/officeDocument/2006/relationships/audio" Target="../media/media2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nita.simmons.edu/~tobi/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hyperlink" Target="http://www2.hawaii.edu/~hunterh/Docs/JoshuaSteel.pdf" TargetMode="External"/><Relationship Id="rId4" Type="http://schemas.openxmlformats.org/officeDocument/2006/relationships/image" Target="../media/image1.w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2.png"/><Relationship Id="rId5" Type="http://schemas.openxmlformats.org/officeDocument/2006/relationships/image" Target="../media/image6.png"/><Relationship Id="rId1" Type="http://schemas.microsoft.com/office/2007/relationships/media" Target="../media/media23.WAV"/><Relationship Id="rId2" Type="http://schemas.openxmlformats.org/officeDocument/2006/relationships/audio" Target="../media/media23.WAV"/></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3.png"/><Relationship Id="rId5" Type="http://schemas.openxmlformats.org/officeDocument/2006/relationships/image" Target="../media/image6.png"/><Relationship Id="rId1" Type="http://schemas.microsoft.com/office/2007/relationships/media" Target="../media/media24.WAV"/><Relationship Id="rId2" Type="http://schemas.openxmlformats.org/officeDocument/2006/relationships/audio" Target="../media/media24.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media" Target="../media/media5.WAV"/><Relationship Id="rId4" Type="http://schemas.openxmlformats.org/officeDocument/2006/relationships/audio" Target="../media/media5.WAV"/><Relationship Id="rId5" Type="http://schemas.microsoft.com/office/2007/relationships/media" Target="../media/media6.WAV"/><Relationship Id="rId6" Type="http://schemas.openxmlformats.org/officeDocument/2006/relationships/audio" Target="../media/media6.WAV"/><Relationship Id="rId7" Type="http://schemas.microsoft.com/office/2007/relationships/media" Target="../media/media7.WAV"/><Relationship Id="rId8" Type="http://schemas.openxmlformats.org/officeDocument/2006/relationships/audio" Target="../media/media7.WAV"/><Relationship Id="rId9" Type="http://schemas.openxmlformats.org/officeDocument/2006/relationships/slideLayout" Target="../slideLayouts/slideLayout2.xml"/><Relationship Id="rId10" Type="http://schemas.openxmlformats.org/officeDocument/2006/relationships/image" Target="../media/image6.png"/><Relationship Id="rId1" Type="http://schemas.microsoft.com/office/2007/relationships/media" Target="../media/media4.WAV"/><Relationship Id="rId2" Type="http://schemas.openxmlformats.org/officeDocument/2006/relationships/audio" Target="../media/media4.WAV"/></Relationships>
</file>

<file path=ppt/slides/_rels/slide41.xml.rels><?xml version="1.0" encoding="UTF-8" standalone="yes"?>
<Relationships xmlns="http://schemas.openxmlformats.org/package/2006/relationships"><Relationship Id="rId3" Type="http://schemas.microsoft.com/office/2007/relationships/media" Target="../media/media26.WAV"/><Relationship Id="rId4" Type="http://schemas.openxmlformats.org/officeDocument/2006/relationships/audio" Target="../media/media26.WAV"/><Relationship Id="rId5" Type="http://schemas.microsoft.com/office/2007/relationships/media" Target="../media/media27.WAV"/><Relationship Id="rId6" Type="http://schemas.openxmlformats.org/officeDocument/2006/relationships/audio" Target="../media/media27.WAV"/><Relationship Id="rId7" Type="http://schemas.openxmlformats.org/officeDocument/2006/relationships/slideLayout" Target="../slideLayouts/slideLayout7.xml"/><Relationship Id="rId8" Type="http://schemas.openxmlformats.org/officeDocument/2006/relationships/image" Target="../media/image6.png"/><Relationship Id="rId1" Type="http://schemas.microsoft.com/office/2007/relationships/media" Target="../media/media25.WAV"/><Relationship Id="rId2" Type="http://schemas.openxmlformats.org/officeDocument/2006/relationships/audio" Target="../media/media25.WAV"/></Relationships>
</file>

<file path=ppt/slides/_rels/slide42.xml.rels><?xml version="1.0" encoding="UTF-8" standalone="yes"?>
<Relationships xmlns="http://schemas.openxmlformats.org/package/2006/relationships"><Relationship Id="rId3" Type="http://schemas.microsoft.com/office/2007/relationships/media" Target="../media/media16.WAV"/><Relationship Id="rId4" Type="http://schemas.openxmlformats.org/officeDocument/2006/relationships/audio" Target="../media/media16.WAV"/><Relationship Id="rId5" Type="http://schemas.microsoft.com/office/2007/relationships/media" Target="../media/media15.WAV"/><Relationship Id="rId6" Type="http://schemas.openxmlformats.org/officeDocument/2006/relationships/audio" Target="../media/media15.WAV"/><Relationship Id="rId7" Type="http://schemas.microsoft.com/office/2007/relationships/media" Target="../media/media29.WAV"/><Relationship Id="rId8" Type="http://schemas.openxmlformats.org/officeDocument/2006/relationships/audio" Target="../media/media29.WAV"/><Relationship Id="rId9" Type="http://schemas.openxmlformats.org/officeDocument/2006/relationships/slideLayout" Target="../slideLayouts/slideLayout2.xml"/><Relationship Id="rId10" Type="http://schemas.openxmlformats.org/officeDocument/2006/relationships/image" Target="../media/image6.png"/><Relationship Id="rId1" Type="http://schemas.microsoft.com/office/2007/relationships/media" Target="../media/media28.WAV"/><Relationship Id="rId2" Type="http://schemas.openxmlformats.org/officeDocument/2006/relationships/audio" Target="../media/media28.WAV"/></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columbia.edu/~julia/courses/CS4706/hw/EX2.ht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ls.bham.ac.uk/resources/essays/KumakiDis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2.png"/><Relationship Id="rId6" Type="http://schemas.openxmlformats.org/officeDocument/2006/relationships/image" Target="../media/image3.tiff"/><Relationship Id="rId1" Type="http://schemas.microsoft.com/office/2007/relationships/media" Target="../media/media1.wav"/><Relationship Id="rId2" Type="http://schemas.openxmlformats.org/officeDocument/2006/relationships/audio" Target="../media/media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2.png"/><Relationship Id="rId1" Type="http://schemas.microsoft.com/office/2007/relationships/media" Target="../media/media2.wav"/><Relationship Id="rId2" Type="http://schemas.openxmlformats.org/officeDocument/2006/relationships/audio" Target="../media/media2.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2.png"/><Relationship Id="rId6" Type="http://schemas.openxmlformats.org/officeDocument/2006/relationships/image" Target="../media/image4.tiff"/><Relationship Id="rId1" Type="http://schemas.microsoft.com/office/2007/relationships/media" Target="../media/media2.wav"/><Relationship Id="rId2" Type="http://schemas.openxmlformats.org/officeDocument/2006/relationships/audio" Target="../media/media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338B99-50F3-E24A-A4AC-1391FAB69DE4}" type="datetime1">
              <a:rPr lang="en-US"/>
              <a:pPr/>
              <a:t>2/21/12</a:t>
            </a:fld>
            <a:endParaRPr lang="en-US"/>
          </a:p>
        </p:txBody>
      </p:sp>
      <p:sp>
        <p:nvSpPr>
          <p:cNvPr id="5" name="Slide Number Placeholder 5"/>
          <p:cNvSpPr>
            <a:spLocks noGrp="1"/>
          </p:cNvSpPr>
          <p:nvPr>
            <p:ph type="sldNum" sz="quarter" idx="12"/>
          </p:nvPr>
        </p:nvSpPr>
        <p:spPr/>
        <p:txBody>
          <a:bodyPr/>
          <a:lstStyle/>
          <a:p>
            <a:fld id="{98392F97-278D-3246-9032-4E4FB925B802}" type="slidenum">
              <a:rPr lang="en-US"/>
              <a:pPr/>
              <a:t>1</a:t>
            </a:fld>
            <a:endParaRPr lang="en-US"/>
          </a:p>
        </p:txBody>
      </p:sp>
      <p:sp>
        <p:nvSpPr>
          <p:cNvPr id="124930" name="Rectangle 2"/>
          <p:cNvSpPr>
            <a:spLocks noGrp="1" noChangeArrowheads="1"/>
          </p:cNvSpPr>
          <p:nvPr>
            <p:ph type="ctrTitle"/>
          </p:nvPr>
        </p:nvSpPr>
        <p:spPr>
          <a:solidFill>
            <a:schemeClr val="bg1"/>
          </a:solidFill>
        </p:spPr>
        <p:txBody>
          <a:bodyPr/>
          <a:lstStyle/>
          <a:p>
            <a:r>
              <a:rPr lang="en-US" b="1"/>
              <a:t>Representing Intonational Variation</a:t>
            </a:r>
          </a:p>
        </p:txBody>
      </p:sp>
      <p:sp>
        <p:nvSpPr>
          <p:cNvPr id="124931" name="Rectangle 3"/>
          <p:cNvSpPr>
            <a:spLocks noGrp="1" noChangeArrowheads="1"/>
          </p:cNvSpPr>
          <p:nvPr>
            <p:ph type="subTitle" idx="1"/>
          </p:nvPr>
        </p:nvSpPr>
        <p:spPr>
          <a:xfrm>
            <a:off x="1371600" y="3429000"/>
            <a:ext cx="6400800" cy="2209800"/>
          </a:xfrm>
        </p:spPr>
        <p:txBody>
          <a:bodyPr/>
          <a:lstStyle/>
          <a:p>
            <a:r>
              <a:rPr lang="en-US"/>
              <a:t>Julia Hirschberg</a:t>
            </a:r>
          </a:p>
          <a:p>
            <a:r>
              <a:rPr lang="en-US"/>
              <a:t>CS 4706</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Pitch Contour Example</a:t>
            </a:r>
            <a:endParaRPr lang="en-US" dirty="0"/>
          </a:p>
        </p:txBody>
      </p:sp>
      <p:sp>
        <p:nvSpPr>
          <p:cNvPr id="4" name="Slide Number Placeholder 3"/>
          <p:cNvSpPr>
            <a:spLocks noGrp="1"/>
          </p:cNvSpPr>
          <p:nvPr>
            <p:ph type="sldNum" sz="quarter" idx="12"/>
          </p:nvPr>
        </p:nvSpPr>
        <p:spPr/>
        <p:txBody>
          <a:bodyPr/>
          <a:lstStyle/>
          <a:p>
            <a:fld id="{6DC54031-3823-C645-9013-F4752712CF15}" type="slidenum">
              <a:rPr lang="en-US" smtClean="0"/>
              <a:t>10</a:t>
            </a:fld>
            <a:endParaRPr lang="en-US"/>
          </a:p>
        </p:txBody>
      </p:sp>
      <p:pic>
        <p:nvPicPr>
          <p:cNvPr id="5" name="Picture 4"/>
          <p:cNvPicPr>
            <a:picLocks noChangeAspect="1"/>
          </p:cNvPicPr>
          <p:nvPr/>
        </p:nvPicPr>
        <p:blipFill>
          <a:blip r:embed="rId4"/>
          <a:stretch>
            <a:fillRect/>
          </a:stretch>
        </p:blipFill>
        <p:spPr>
          <a:xfrm>
            <a:off x="1393292" y="1191847"/>
            <a:ext cx="6265785" cy="3140299"/>
          </a:xfrm>
          <a:prstGeom prst="rect">
            <a:avLst/>
          </a:prstGeom>
          <a:ln>
            <a:solidFill>
              <a:srgbClr val="000000"/>
            </a:solidFill>
          </a:ln>
        </p:spPr>
      </p:pic>
      <p:pic>
        <p:nvPicPr>
          <p:cNvPr id="6" name="pitch.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05485" y="414759"/>
            <a:ext cx="601241" cy="601241"/>
          </a:xfrm>
          <a:prstGeom prst="rect">
            <a:avLst/>
          </a:prstGeom>
        </p:spPr>
      </p:pic>
      <p:sp>
        <p:nvSpPr>
          <p:cNvPr id="7" name="Content Placeholder 2"/>
          <p:cNvSpPr>
            <a:spLocks noGrp="1"/>
          </p:cNvSpPr>
          <p:nvPr>
            <p:ph idx="1"/>
          </p:nvPr>
        </p:nvSpPr>
        <p:spPr>
          <a:xfrm>
            <a:off x="457200" y="4410380"/>
            <a:ext cx="8229600" cy="1945970"/>
          </a:xfrm>
        </p:spPr>
        <p:txBody>
          <a:bodyPr>
            <a:normAutofit fontScale="77500" lnSpcReduction="20000"/>
          </a:bodyPr>
          <a:lstStyle/>
          <a:p>
            <a:r>
              <a:rPr lang="en-US" dirty="0" smtClean="0"/>
              <a:t>Pitch (fundamental frequency) is estimated by finding the length of the period of the speech signal.</a:t>
            </a:r>
          </a:p>
          <a:p>
            <a:pPr lvl="1"/>
            <a:r>
              <a:rPr lang="en-US" dirty="0" smtClean="0"/>
              <a:t>If a cycle is missed, the period appears to be twice as long (pitch halving)</a:t>
            </a:r>
          </a:p>
          <a:p>
            <a:pPr lvl="1"/>
            <a:r>
              <a:rPr lang="en-US" dirty="0" smtClean="0"/>
              <a:t>If an extra cycle is found, the period appears to be half as long (pitch doubling)</a:t>
            </a:r>
            <a:endParaRPr lang="en-US" dirty="0"/>
          </a:p>
        </p:txBody>
      </p:sp>
      <p:sp>
        <p:nvSpPr>
          <p:cNvPr id="8" name="Rectangular Callout 7"/>
          <p:cNvSpPr/>
          <p:nvPr/>
        </p:nvSpPr>
        <p:spPr>
          <a:xfrm>
            <a:off x="457200" y="2461846"/>
            <a:ext cx="1164492" cy="612648"/>
          </a:xfrm>
          <a:prstGeom prst="wedgeRectCallout">
            <a:avLst>
              <a:gd name="adj1" fmla="val 136885"/>
              <a:gd name="adj2" fmla="val 15817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Halving Error</a:t>
            </a:r>
            <a:endParaRPr lang="en-US" dirty="0"/>
          </a:p>
        </p:txBody>
      </p:sp>
      <p:sp>
        <p:nvSpPr>
          <p:cNvPr id="9" name="Rectangular Callout 8"/>
          <p:cNvSpPr/>
          <p:nvPr/>
        </p:nvSpPr>
        <p:spPr>
          <a:xfrm>
            <a:off x="7794315" y="1246555"/>
            <a:ext cx="1164492" cy="612648"/>
          </a:xfrm>
          <a:prstGeom prst="wedgeRectCallout">
            <a:avLst>
              <a:gd name="adj1" fmla="val -158417"/>
              <a:gd name="adj2" fmla="val 26979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DoublingError</a:t>
            </a:r>
            <a:endParaRPr lang="en-US" dirty="0"/>
          </a:p>
        </p:txBody>
      </p:sp>
      <p:sp>
        <p:nvSpPr>
          <p:cNvPr id="3" name="Footer Placeholder 2"/>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298443783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F9299A-7553-B049-8429-59B6A919EBCB}" type="datetime1">
              <a:rPr lang="en-US"/>
              <a:pPr/>
              <a:t>2/21/12</a:t>
            </a:fld>
            <a:endParaRPr lang="en-US"/>
          </a:p>
        </p:txBody>
      </p:sp>
      <p:sp>
        <p:nvSpPr>
          <p:cNvPr id="5" name="Slide Number Placeholder 5"/>
          <p:cNvSpPr>
            <a:spLocks noGrp="1"/>
          </p:cNvSpPr>
          <p:nvPr>
            <p:ph type="sldNum" sz="quarter" idx="12"/>
          </p:nvPr>
        </p:nvSpPr>
        <p:spPr/>
        <p:txBody>
          <a:bodyPr/>
          <a:lstStyle/>
          <a:p>
            <a:fld id="{9BD70640-E3AC-8046-BFA1-19BEDBAA0FE9}" type="slidenum">
              <a:rPr lang="en-US"/>
              <a:pPr/>
              <a:t>11</a:t>
            </a:fld>
            <a:endParaRPr lang="en-US"/>
          </a:p>
        </p:txBody>
      </p:sp>
      <p:sp>
        <p:nvSpPr>
          <p:cNvPr id="545800" name="Rectangle 8"/>
          <p:cNvSpPr>
            <a:spLocks noGrp="1" noChangeArrowheads="1"/>
          </p:cNvSpPr>
          <p:nvPr>
            <p:ph type="title"/>
          </p:nvPr>
        </p:nvSpPr>
        <p:spPr/>
        <p:txBody>
          <a:bodyPr/>
          <a:lstStyle/>
          <a:p>
            <a:r>
              <a:rPr lang="en-GB"/>
              <a:t>Tone Sequence Models</a:t>
            </a:r>
          </a:p>
        </p:txBody>
      </p:sp>
      <p:sp>
        <p:nvSpPr>
          <p:cNvPr id="545801" name="Rectangle 9"/>
          <p:cNvSpPr>
            <a:spLocks noGrp="1" noChangeArrowheads="1"/>
          </p:cNvSpPr>
          <p:nvPr>
            <p:ph type="body" idx="1"/>
          </p:nvPr>
        </p:nvSpPr>
        <p:spPr/>
        <p:txBody>
          <a:bodyPr/>
          <a:lstStyle/>
          <a:p>
            <a:r>
              <a:rPr lang="en-GB" sz="2400"/>
              <a:t>Intonation generated from sequences of categorically different, phonologically distinctive tones</a:t>
            </a:r>
          </a:p>
          <a:p>
            <a:r>
              <a:rPr lang="en-GB" sz="2400"/>
              <a:t>Basic unit of intonational description: </a:t>
            </a:r>
            <a:r>
              <a:rPr lang="en-GB" sz="2400">
                <a:solidFill>
                  <a:srgbClr val="0066FF"/>
                </a:solidFill>
              </a:rPr>
              <a:t>intonation phrase</a:t>
            </a:r>
            <a:r>
              <a:rPr lang="en-GB" sz="2400"/>
              <a:t> (tone unit, breath group)</a:t>
            </a:r>
          </a:p>
          <a:p>
            <a:pPr lvl="1"/>
            <a:r>
              <a:rPr lang="en-GB" sz="2400"/>
              <a:t>Delimited by pauses, phrase-final lengthening, pitch</a:t>
            </a:r>
          </a:p>
          <a:p>
            <a:r>
              <a:rPr lang="en-GB" sz="2400"/>
              <a:t>Syllables may be stressed or </a:t>
            </a:r>
            <a:r>
              <a:rPr lang="en-GB" sz="2400">
                <a:solidFill>
                  <a:srgbClr val="0066FF"/>
                </a:solidFill>
              </a:rPr>
              <a:t>accented</a:t>
            </a:r>
            <a:r>
              <a:rPr lang="en-GB" sz="2400"/>
              <a:t> </a:t>
            </a:r>
          </a:p>
          <a:p>
            <a:pPr lvl="1"/>
            <a:r>
              <a:rPr lang="en-GB" sz="2400"/>
              <a:t>Accent aligned with primary stress -- </a:t>
            </a:r>
            <a:r>
              <a:rPr lang="en-GB" sz="2400" i="1">
                <a:solidFill>
                  <a:srgbClr val="FF0000"/>
                </a:solidFill>
              </a:rPr>
              <a:t>tel</a:t>
            </a:r>
            <a:r>
              <a:rPr lang="en-GB" sz="2400" i="1"/>
              <a:t>ephone</a:t>
            </a:r>
          </a:p>
          <a:p>
            <a:pPr lvl="1"/>
            <a:r>
              <a:rPr lang="en-GB" sz="2400"/>
              <a:t>Indicated by F0, duration, intensity, voice quality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fld id="{D7C92C30-724A-6F43-82B7-0AC213E65D18}" type="datetime1">
              <a:rPr lang="en-US"/>
              <a:pPr/>
              <a:t>2/21/12</a:t>
            </a:fld>
            <a:endParaRPr lang="en-US"/>
          </a:p>
        </p:txBody>
      </p:sp>
      <p:sp>
        <p:nvSpPr>
          <p:cNvPr id="34" name="Slide Number Placeholder 5"/>
          <p:cNvSpPr>
            <a:spLocks noGrp="1"/>
          </p:cNvSpPr>
          <p:nvPr>
            <p:ph type="sldNum" sz="quarter" idx="12"/>
          </p:nvPr>
        </p:nvSpPr>
        <p:spPr/>
        <p:txBody>
          <a:bodyPr/>
          <a:lstStyle/>
          <a:p>
            <a:fld id="{BE3FDA1A-D9A6-4C42-9895-21A19D45C9FA}" type="slidenum">
              <a:rPr lang="en-US"/>
              <a:pPr/>
              <a:t>12</a:t>
            </a:fld>
            <a:endParaRPr lang="en-US"/>
          </a:p>
        </p:txBody>
      </p:sp>
      <p:sp>
        <p:nvSpPr>
          <p:cNvPr id="578562" name="Rectangle 2"/>
          <p:cNvSpPr>
            <a:spLocks noGrp="1" noChangeArrowheads="1"/>
          </p:cNvSpPr>
          <p:nvPr>
            <p:ph type="title"/>
          </p:nvPr>
        </p:nvSpPr>
        <p:spPr/>
        <p:txBody>
          <a:bodyPr/>
          <a:lstStyle/>
          <a:p>
            <a:r>
              <a:rPr lang="en-US"/>
              <a:t>Pierrehumbert 1980</a:t>
            </a:r>
          </a:p>
        </p:txBody>
      </p:sp>
      <p:sp>
        <p:nvSpPr>
          <p:cNvPr id="578563" name="Rectangle 3"/>
          <p:cNvSpPr>
            <a:spLocks noGrp="1" noChangeArrowheads="1"/>
          </p:cNvSpPr>
          <p:nvPr>
            <p:ph type="body" idx="1"/>
          </p:nvPr>
        </p:nvSpPr>
        <p:spPr>
          <a:xfrm>
            <a:off x="457200" y="1447800"/>
            <a:ext cx="8229600" cy="1524000"/>
          </a:xfrm>
        </p:spPr>
        <p:txBody>
          <a:bodyPr/>
          <a:lstStyle/>
          <a:p>
            <a:r>
              <a:rPr lang="en-US"/>
              <a:t>Contours = pitch accents, phrase accents, boundary tones</a:t>
            </a:r>
          </a:p>
          <a:p>
            <a:endParaRPr lang="en-US"/>
          </a:p>
        </p:txBody>
      </p:sp>
      <p:sp>
        <p:nvSpPr>
          <p:cNvPr id="578564" name="Oval 4"/>
          <p:cNvSpPr>
            <a:spLocks noChangeArrowheads="1"/>
          </p:cNvSpPr>
          <p:nvPr/>
        </p:nvSpPr>
        <p:spPr bwMode="auto">
          <a:xfrm>
            <a:off x="2362200" y="38862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65" name="Rectangle 5"/>
          <p:cNvSpPr>
            <a:spLocks noChangeArrowheads="1"/>
          </p:cNvSpPr>
          <p:nvPr/>
        </p:nvSpPr>
        <p:spPr bwMode="auto">
          <a:xfrm>
            <a:off x="1905000" y="44196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66" name="Rectangle 6"/>
          <p:cNvSpPr>
            <a:spLocks noChangeArrowheads="1"/>
          </p:cNvSpPr>
          <p:nvPr/>
        </p:nvSpPr>
        <p:spPr bwMode="auto">
          <a:xfrm>
            <a:off x="1676400" y="4343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67" name="Rectangle 7"/>
          <p:cNvSpPr>
            <a:spLocks noChangeArrowheads="1"/>
          </p:cNvSpPr>
          <p:nvPr/>
        </p:nvSpPr>
        <p:spPr bwMode="auto">
          <a:xfrm>
            <a:off x="2209800" y="4572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68" name="Rectangle 8"/>
          <p:cNvSpPr>
            <a:spLocks noChangeArrowheads="1"/>
          </p:cNvSpPr>
          <p:nvPr/>
        </p:nvSpPr>
        <p:spPr bwMode="auto">
          <a:xfrm>
            <a:off x="1828800" y="4572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69" name="Rectangle 9"/>
          <p:cNvSpPr>
            <a:spLocks noChangeArrowheads="1"/>
          </p:cNvSpPr>
          <p:nvPr/>
        </p:nvSpPr>
        <p:spPr bwMode="auto">
          <a:xfrm>
            <a:off x="1828800" y="4572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70" name="Rectangle 10"/>
          <p:cNvSpPr>
            <a:spLocks noChangeArrowheads="1"/>
          </p:cNvSpPr>
          <p:nvPr/>
        </p:nvSpPr>
        <p:spPr bwMode="auto">
          <a:xfrm>
            <a:off x="1828800" y="4572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71" name="Rectangle 11"/>
          <p:cNvSpPr>
            <a:spLocks noChangeArrowheads="1"/>
          </p:cNvSpPr>
          <p:nvPr/>
        </p:nvSpPr>
        <p:spPr bwMode="auto">
          <a:xfrm>
            <a:off x="1828800" y="4572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72" name="Rectangle 12"/>
          <p:cNvSpPr>
            <a:spLocks noChangeArrowheads="1"/>
          </p:cNvSpPr>
          <p:nvPr/>
        </p:nvSpPr>
        <p:spPr bwMode="auto">
          <a:xfrm>
            <a:off x="1752600" y="4343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73" name="Rectangle 13"/>
          <p:cNvSpPr>
            <a:spLocks noChangeArrowheads="1"/>
          </p:cNvSpPr>
          <p:nvPr/>
        </p:nvSpPr>
        <p:spPr bwMode="auto">
          <a:xfrm>
            <a:off x="1752600" y="4343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74" name="Rectangle 14"/>
          <p:cNvSpPr>
            <a:spLocks noChangeArrowheads="1"/>
          </p:cNvSpPr>
          <p:nvPr/>
        </p:nvSpPr>
        <p:spPr bwMode="auto">
          <a:xfrm>
            <a:off x="4572000" y="4648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75" name="Rectangle 15"/>
          <p:cNvSpPr>
            <a:spLocks noChangeArrowheads="1"/>
          </p:cNvSpPr>
          <p:nvPr/>
        </p:nvSpPr>
        <p:spPr bwMode="auto">
          <a:xfrm>
            <a:off x="4572000" y="4648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76" name="Rectangle 16"/>
          <p:cNvSpPr>
            <a:spLocks noChangeArrowheads="1"/>
          </p:cNvSpPr>
          <p:nvPr/>
        </p:nvSpPr>
        <p:spPr bwMode="auto">
          <a:xfrm>
            <a:off x="381000" y="7239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78577" name="Rectangle 17"/>
          <p:cNvSpPr>
            <a:spLocks noChangeArrowheads="1"/>
          </p:cNvSpPr>
          <p:nvPr/>
        </p:nvSpPr>
        <p:spPr bwMode="auto">
          <a:xfrm>
            <a:off x="4267200" y="4495800"/>
            <a:ext cx="182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578578" name="AutoShape 18"/>
          <p:cNvSpPr>
            <a:spLocks noChangeArrowheads="1"/>
          </p:cNvSpPr>
          <p:nvPr/>
        </p:nvSpPr>
        <p:spPr bwMode="auto">
          <a:xfrm>
            <a:off x="914400" y="3886200"/>
            <a:ext cx="533400" cy="457200"/>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578579" name="AutoShape 19"/>
          <p:cNvSpPr>
            <a:spLocks noChangeArrowheads="1"/>
          </p:cNvSpPr>
          <p:nvPr/>
        </p:nvSpPr>
        <p:spPr bwMode="auto">
          <a:xfrm>
            <a:off x="5867400" y="3886200"/>
            <a:ext cx="533400" cy="457200"/>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578580" name="AutoShape 20"/>
          <p:cNvSpPr>
            <a:spLocks noChangeArrowheads="1"/>
          </p:cNvSpPr>
          <p:nvPr/>
        </p:nvSpPr>
        <p:spPr bwMode="auto">
          <a:xfrm>
            <a:off x="7848600" y="3810000"/>
            <a:ext cx="609600" cy="533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578581" name="Text Box 21"/>
          <p:cNvSpPr txBox="1">
            <a:spLocks noChangeArrowheads="1"/>
          </p:cNvSpPr>
          <p:nvPr/>
        </p:nvSpPr>
        <p:spPr bwMode="auto">
          <a:xfrm>
            <a:off x="1295400" y="25908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marL="228600">
              <a:defRPr sz="2400">
                <a:solidFill>
                  <a:schemeClr val="tx1"/>
                </a:solidFill>
                <a:latin typeface="Times New Roman" charset="0"/>
                <a:ea typeface="ＭＳ Ｐゴシック" charset="0"/>
              </a:defRPr>
            </a:lvl3pPr>
            <a:lvl4pPr marL="342900">
              <a:defRPr sz="2400">
                <a:solidFill>
                  <a:schemeClr val="tx1"/>
                </a:solidFill>
                <a:latin typeface="Times New Roman" charset="0"/>
                <a:ea typeface="ＭＳ Ｐゴシック" charset="0"/>
              </a:defRPr>
            </a:lvl4pPr>
            <a:lvl5pPr marL="45720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atin typeface="Times" charset="0"/>
              </a:rPr>
              <a:t>Pitch Accents*</a:t>
            </a:r>
          </a:p>
        </p:txBody>
      </p:sp>
      <p:sp>
        <p:nvSpPr>
          <p:cNvPr id="578582" name="AutoShape 22"/>
          <p:cNvSpPr>
            <a:spLocks noChangeArrowheads="1"/>
          </p:cNvSpPr>
          <p:nvPr/>
        </p:nvSpPr>
        <p:spPr bwMode="auto">
          <a:xfrm>
            <a:off x="3124200" y="3886200"/>
            <a:ext cx="533400" cy="457200"/>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578583" name="Text Box 23"/>
          <p:cNvSpPr txBox="1">
            <a:spLocks noChangeArrowheads="1"/>
          </p:cNvSpPr>
          <p:nvPr/>
        </p:nvSpPr>
        <p:spPr bwMode="auto">
          <a:xfrm>
            <a:off x="3657600" y="25908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marL="228600">
              <a:defRPr sz="2400">
                <a:solidFill>
                  <a:schemeClr val="tx1"/>
                </a:solidFill>
                <a:latin typeface="Times New Roman" charset="0"/>
                <a:ea typeface="ＭＳ Ｐゴシック" charset="0"/>
              </a:defRPr>
            </a:lvl3pPr>
            <a:lvl4pPr marL="342900">
              <a:defRPr sz="2400">
                <a:solidFill>
                  <a:schemeClr val="tx1"/>
                </a:solidFill>
                <a:latin typeface="Times New Roman" charset="0"/>
                <a:ea typeface="ＭＳ Ｐゴシック" charset="0"/>
              </a:defRPr>
            </a:lvl4pPr>
            <a:lvl5pPr marL="45720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atin typeface="Times" charset="0"/>
              </a:rPr>
              <a:t>Phrase Accents*</a:t>
            </a:r>
          </a:p>
        </p:txBody>
      </p:sp>
      <p:sp>
        <p:nvSpPr>
          <p:cNvPr id="578584" name="Text Box 24"/>
          <p:cNvSpPr txBox="1">
            <a:spLocks noChangeArrowheads="1"/>
          </p:cNvSpPr>
          <p:nvPr/>
        </p:nvSpPr>
        <p:spPr bwMode="auto">
          <a:xfrm>
            <a:off x="6019800" y="25908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marL="228600">
              <a:defRPr sz="2400">
                <a:solidFill>
                  <a:schemeClr val="tx1"/>
                </a:solidFill>
                <a:latin typeface="Times New Roman" charset="0"/>
                <a:ea typeface="ＭＳ Ｐゴシック" charset="0"/>
              </a:defRPr>
            </a:lvl3pPr>
            <a:lvl4pPr marL="342900">
              <a:defRPr sz="2400">
                <a:solidFill>
                  <a:schemeClr val="tx1"/>
                </a:solidFill>
                <a:latin typeface="Times New Roman" charset="0"/>
                <a:ea typeface="ＭＳ Ｐゴシック" charset="0"/>
              </a:defRPr>
            </a:lvl4pPr>
            <a:lvl5pPr marL="45720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atin typeface="Times" charset="0"/>
              </a:rPr>
              <a:t>Boundary Tone</a:t>
            </a:r>
          </a:p>
        </p:txBody>
      </p:sp>
      <p:sp>
        <p:nvSpPr>
          <p:cNvPr id="578585" name="Freeform 25"/>
          <p:cNvSpPr>
            <a:spLocks/>
          </p:cNvSpPr>
          <p:nvPr/>
        </p:nvSpPr>
        <p:spPr bwMode="auto">
          <a:xfrm>
            <a:off x="1295400" y="3619500"/>
            <a:ext cx="1981200" cy="266700"/>
          </a:xfrm>
          <a:custGeom>
            <a:avLst/>
            <a:gdLst>
              <a:gd name="T0" fmla="*/ 0 w 1248"/>
              <a:gd name="T1" fmla="*/ 168 h 168"/>
              <a:gd name="T2" fmla="*/ 144 w 1248"/>
              <a:gd name="T3" fmla="*/ 24 h 168"/>
              <a:gd name="T4" fmla="*/ 480 w 1248"/>
              <a:gd name="T5" fmla="*/ 24 h 168"/>
              <a:gd name="T6" fmla="*/ 1056 w 1248"/>
              <a:gd name="T7" fmla="*/ 24 h 168"/>
              <a:gd name="T8" fmla="*/ 1200 w 1248"/>
              <a:gd name="T9" fmla="*/ 120 h 168"/>
              <a:gd name="T10" fmla="*/ 1248 w 1248"/>
              <a:gd name="T11" fmla="*/ 168 h 168"/>
            </a:gdLst>
            <a:ahLst/>
            <a:cxnLst>
              <a:cxn ang="0">
                <a:pos x="T0" y="T1"/>
              </a:cxn>
              <a:cxn ang="0">
                <a:pos x="T2" y="T3"/>
              </a:cxn>
              <a:cxn ang="0">
                <a:pos x="T4" y="T5"/>
              </a:cxn>
              <a:cxn ang="0">
                <a:pos x="T6" y="T7"/>
              </a:cxn>
              <a:cxn ang="0">
                <a:pos x="T8" y="T9"/>
              </a:cxn>
              <a:cxn ang="0">
                <a:pos x="T10" y="T11"/>
              </a:cxn>
            </a:cxnLst>
            <a:rect l="0" t="0" r="r" b="b"/>
            <a:pathLst>
              <a:path w="1248" h="168">
                <a:moveTo>
                  <a:pt x="0" y="168"/>
                </a:moveTo>
                <a:cubicBezTo>
                  <a:pt x="32" y="108"/>
                  <a:pt x="64" y="48"/>
                  <a:pt x="144" y="24"/>
                </a:cubicBezTo>
                <a:cubicBezTo>
                  <a:pt x="224" y="0"/>
                  <a:pt x="328" y="24"/>
                  <a:pt x="480" y="24"/>
                </a:cubicBezTo>
                <a:cubicBezTo>
                  <a:pt x="632" y="24"/>
                  <a:pt x="936" y="8"/>
                  <a:pt x="1056" y="24"/>
                </a:cubicBezTo>
                <a:cubicBezTo>
                  <a:pt x="1176" y="40"/>
                  <a:pt x="1168" y="96"/>
                  <a:pt x="1200" y="120"/>
                </a:cubicBezTo>
                <a:cubicBezTo>
                  <a:pt x="1232" y="144"/>
                  <a:pt x="1240" y="156"/>
                  <a:pt x="1248" y="168"/>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578586" name="Freeform 26"/>
          <p:cNvSpPr>
            <a:spLocks/>
          </p:cNvSpPr>
          <p:nvPr/>
        </p:nvSpPr>
        <p:spPr bwMode="auto">
          <a:xfrm>
            <a:off x="1244600" y="4343400"/>
            <a:ext cx="2108200" cy="266700"/>
          </a:xfrm>
          <a:custGeom>
            <a:avLst/>
            <a:gdLst>
              <a:gd name="T0" fmla="*/ 32 w 1328"/>
              <a:gd name="T1" fmla="*/ 0 h 168"/>
              <a:gd name="T2" fmla="*/ 176 w 1328"/>
              <a:gd name="T3" fmla="*/ 144 h 168"/>
              <a:gd name="T4" fmla="*/ 1088 w 1328"/>
              <a:gd name="T5" fmla="*/ 144 h 168"/>
              <a:gd name="T6" fmla="*/ 1328 w 1328"/>
              <a:gd name="T7" fmla="*/ 0 h 168"/>
            </a:gdLst>
            <a:ahLst/>
            <a:cxnLst>
              <a:cxn ang="0">
                <a:pos x="T0" y="T1"/>
              </a:cxn>
              <a:cxn ang="0">
                <a:pos x="T2" y="T3"/>
              </a:cxn>
              <a:cxn ang="0">
                <a:pos x="T4" y="T5"/>
              </a:cxn>
              <a:cxn ang="0">
                <a:pos x="T6" y="T7"/>
              </a:cxn>
            </a:cxnLst>
            <a:rect l="0" t="0" r="r" b="b"/>
            <a:pathLst>
              <a:path w="1328" h="168">
                <a:moveTo>
                  <a:pt x="32" y="0"/>
                </a:moveTo>
                <a:cubicBezTo>
                  <a:pt x="16" y="60"/>
                  <a:pt x="0" y="120"/>
                  <a:pt x="176" y="144"/>
                </a:cubicBezTo>
                <a:cubicBezTo>
                  <a:pt x="352" y="168"/>
                  <a:pt x="896" y="168"/>
                  <a:pt x="1088" y="144"/>
                </a:cubicBezTo>
                <a:cubicBezTo>
                  <a:pt x="1280" y="120"/>
                  <a:pt x="1288" y="24"/>
                  <a:pt x="1328"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578587" name="Freeform 27"/>
          <p:cNvSpPr>
            <a:spLocks/>
          </p:cNvSpPr>
          <p:nvPr/>
        </p:nvSpPr>
        <p:spPr bwMode="auto">
          <a:xfrm>
            <a:off x="3581400" y="3530600"/>
            <a:ext cx="2514600" cy="355600"/>
          </a:xfrm>
          <a:custGeom>
            <a:avLst/>
            <a:gdLst>
              <a:gd name="T0" fmla="*/ 0 w 1584"/>
              <a:gd name="T1" fmla="*/ 224 h 224"/>
              <a:gd name="T2" fmla="*/ 240 w 1584"/>
              <a:gd name="T3" fmla="*/ 32 h 224"/>
              <a:gd name="T4" fmla="*/ 1344 w 1584"/>
              <a:gd name="T5" fmla="*/ 32 h 224"/>
              <a:gd name="T6" fmla="*/ 1584 w 1584"/>
              <a:gd name="T7" fmla="*/ 224 h 224"/>
            </a:gdLst>
            <a:ahLst/>
            <a:cxnLst>
              <a:cxn ang="0">
                <a:pos x="T0" y="T1"/>
              </a:cxn>
              <a:cxn ang="0">
                <a:pos x="T2" y="T3"/>
              </a:cxn>
              <a:cxn ang="0">
                <a:pos x="T4" y="T5"/>
              </a:cxn>
              <a:cxn ang="0">
                <a:pos x="T6" y="T7"/>
              </a:cxn>
            </a:cxnLst>
            <a:rect l="0" t="0" r="r" b="b"/>
            <a:pathLst>
              <a:path w="1584" h="224">
                <a:moveTo>
                  <a:pt x="0" y="224"/>
                </a:moveTo>
                <a:cubicBezTo>
                  <a:pt x="8" y="144"/>
                  <a:pt x="16" y="64"/>
                  <a:pt x="240" y="32"/>
                </a:cubicBezTo>
                <a:cubicBezTo>
                  <a:pt x="464" y="0"/>
                  <a:pt x="1120" y="0"/>
                  <a:pt x="1344" y="32"/>
                </a:cubicBezTo>
                <a:cubicBezTo>
                  <a:pt x="1568" y="64"/>
                  <a:pt x="1544" y="192"/>
                  <a:pt x="1584" y="22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578588" name="Freeform 28"/>
          <p:cNvSpPr>
            <a:spLocks/>
          </p:cNvSpPr>
          <p:nvPr/>
        </p:nvSpPr>
        <p:spPr bwMode="auto">
          <a:xfrm>
            <a:off x="6248400" y="3530600"/>
            <a:ext cx="1955800" cy="355600"/>
          </a:xfrm>
          <a:custGeom>
            <a:avLst/>
            <a:gdLst>
              <a:gd name="T0" fmla="*/ 0 w 1232"/>
              <a:gd name="T1" fmla="*/ 224 h 224"/>
              <a:gd name="T2" fmla="*/ 192 w 1232"/>
              <a:gd name="T3" fmla="*/ 32 h 224"/>
              <a:gd name="T4" fmla="*/ 1008 w 1232"/>
              <a:gd name="T5" fmla="*/ 32 h 224"/>
              <a:gd name="T6" fmla="*/ 1200 w 1232"/>
              <a:gd name="T7" fmla="*/ 176 h 224"/>
              <a:gd name="T8" fmla="*/ 1200 w 1232"/>
              <a:gd name="T9" fmla="*/ 128 h 224"/>
            </a:gdLst>
            <a:ahLst/>
            <a:cxnLst>
              <a:cxn ang="0">
                <a:pos x="T0" y="T1"/>
              </a:cxn>
              <a:cxn ang="0">
                <a:pos x="T2" y="T3"/>
              </a:cxn>
              <a:cxn ang="0">
                <a:pos x="T4" y="T5"/>
              </a:cxn>
              <a:cxn ang="0">
                <a:pos x="T6" y="T7"/>
              </a:cxn>
              <a:cxn ang="0">
                <a:pos x="T8" y="T9"/>
              </a:cxn>
            </a:cxnLst>
            <a:rect l="0" t="0" r="r" b="b"/>
            <a:pathLst>
              <a:path w="1232" h="224">
                <a:moveTo>
                  <a:pt x="0" y="224"/>
                </a:moveTo>
                <a:cubicBezTo>
                  <a:pt x="12" y="144"/>
                  <a:pt x="24" y="64"/>
                  <a:pt x="192" y="32"/>
                </a:cubicBezTo>
                <a:cubicBezTo>
                  <a:pt x="360" y="0"/>
                  <a:pt x="840" y="8"/>
                  <a:pt x="1008" y="32"/>
                </a:cubicBezTo>
                <a:cubicBezTo>
                  <a:pt x="1176" y="56"/>
                  <a:pt x="1168" y="160"/>
                  <a:pt x="1200" y="176"/>
                </a:cubicBezTo>
                <a:cubicBezTo>
                  <a:pt x="1232" y="192"/>
                  <a:pt x="1216" y="160"/>
                  <a:pt x="1200" y="128"/>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endParaRPr lang="en-US"/>
          </a:p>
        </p:txBody>
      </p:sp>
      <p:sp>
        <p:nvSpPr>
          <p:cNvPr id="578589" name="Text Box 29"/>
          <p:cNvSpPr txBox="1">
            <a:spLocks noChangeArrowheads="1"/>
          </p:cNvSpPr>
          <p:nvPr/>
        </p:nvSpPr>
        <p:spPr bwMode="auto">
          <a:xfrm>
            <a:off x="1828800" y="4953000"/>
            <a:ext cx="99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marL="228600">
              <a:defRPr sz="2400">
                <a:solidFill>
                  <a:schemeClr val="tx1"/>
                </a:solidFill>
                <a:latin typeface="Times New Roman" charset="0"/>
                <a:ea typeface="ＭＳ Ｐゴシック" charset="0"/>
              </a:defRPr>
            </a:lvl3pPr>
            <a:lvl4pPr marL="342900">
              <a:defRPr sz="2400">
                <a:solidFill>
                  <a:schemeClr val="tx1"/>
                </a:solidFill>
                <a:latin typeface="Times New Roman" charset="0"/>
                <a:ea typeface="ＭＳ Ｐゴシック" charset="0"/>
              </a:defRPr>
            </a:lvl4pPr>
            <a:lvl5pPr marL="45720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200">
                <a:latin typeface="Times" charset="0"/>
              </a:rPr>
              <a:t>H*     L*</a:t>
            </a:r>
          </a:p>
          <a:p>
            <a:pPr>
              <a:spcBef>
                <a:spcPct val="50000"/>
              </a:spcBef>
            </a:pPr>
            <a:r>
              <a:rPr lang="en-US" sz="1200">
                <a:latin typeface="Times" charset="0"/>
              </a:rPr>
              <a:t>L*+H L+H*</a:t>
            </a:r>
          </a:p>
          <a:p>
            <a:pPr>
              <a:spcBef>
                <a:spcPct val="50000"/>
              </a:spcBef>
            </a:pPr>
            <a:r>
              <a:rPr lang="en-US" sz="1200">
                <a:latin typeface="Times" charset="0"/>
              </a:rPr>
              <a:t>H*+L H+L*</a:t>
            </a:r>
          </a:p>
        </p:txBody>
      </p:sp>
      <p:sp>
        <p:nvSpPr>
          <p:cNvPr id="578590" name="Text Box 30"/>
          <p:cNvSpPr txBox="1">
            <a:spLocks noChangeArrowheads="1"/>
          </p:cNvSpPr>
          <p:nvPr/>
        </p:nvSpPr>
        <p:spPr bwMode="auto">
          <a:xfrm>
            <a:off x="4267200" y="50292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marL="228600">
              <a:defRPr sz="2400">
                <a:solidFill>
                  <a:schemeClr val="tx1"/>
                </a:solidFill>
                <a:latin typeface="Times New Roman" charset="0"/>
                <a:ea typeface="ＭＳ Ｐゴシック" charset="0"/>
              </a:defRPr>
            </a:lvl3pPr>
            <a:lvl4pPr marL="342900">
              <a:defRPr sz="2400">
                <a:solidFill>
                  <a:schemeClr val="tx1"/>
                </a:solidFill>
                <a:latin typeface="Times New Roman" charset="0"/>
                <a:ea typeface="ＭＳ Ｐゴシック" charset="0"/>
              </a:defRPr>
            </a:lvl4pPr>
            <a:lvl5pPr marL="45720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200">
                <a:latin typeface="Times" charset="0"/>
              </a:rPr>
              <a:t>L-      H-</a:t>
            </a:r>
          </a:p>
        </p:txBody>
      </p:sp>
      <p:sp>
        <p:nvSpPr>
          <p:cNvPr id="578591" name="Text Box 31"/>
          <p:cNvSpPr txBox="1">
            <a:spLocks noChangeArrowheads="1"/>
          </p:cNvSpPr>
          <p:nvPr/>
        </p:nvSpPr>
        <p:spPr bwMode="auto">
          <a:xfrm>
            <a:off x="6629400" y="49530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marL="228600">
              <a:defRPr sz="2400">
                <a:solidFill>
                  <a:schemeClr val="tx1"/>
                </a:solidFill>
                <a:latin typeface="Times New Roman" charset="0"/>
                <a:ea typeface="ＭＳ Ｐゴシック" charset="0"/>
              </a:defRPr>
            </a:lvl3pPr>
            <a:lvl4pPr marL="342900">
              <a:defRPr sz="2400">
                <a:solidFill>
                  <a:schemeClr val="tx1"/>
                </a:solidFill>
                <a:latin typeface="Times New Roman" charset="0"/>
                <a:ea typeface="ＭＳ Ｐゴシック" charset="0"/>
              </a:defRPr>
            </a:lvl4pPr>
            <a:lvl5pPr marL="45720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200">
                <a:latin typeface="Times" charset="0"/>
              </a:rPr>
              <a:t>L%      H%</a:t>
            </a:r>
          </a:p>
        </p:txBody>
      </p:sp>
      <p:cxnSp>
        <p:nvCxnSpPr>
          <p:cNvPr id="578592" name="AutoShape 32"/>
          <p:cNvCxnSpPr>
            <a:cxnSpLocks noChangeShapeType="1"/>
            <a:stCxn id="578579" idx="4"/>
            <a:endCxn id="578586" idx="0"/>
          </p:cNvCxnSpPr>
          <p:nvPr/>
        </p:nvCxnSpPr>
        <p:spPr bwMode="auto">
          <a:xfrm rot="5400000">
            <a:off x="3713956" y="1924844"/>
            <a:ext cx="1588" cy="4838700"/>
          </a:xfrm>
          <a:prstGeom prst="curvedConnector4">
            <a:avLst>
              <a:gd name="adj1" fmla="val 33700000"/>
              <a:gd name="adj2" fmla="val 10173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ToBI</a:t>
            </a:r>
            <a:r>
              <a:rPr lang="en-US" dirty="0" smtClean="0"/>
              <a:t> (</a:t>
            </a:r>
            <a:r>
              <a:rPr lang="en-US" b="1" dirty="0" smtClean="0">
                <a:latin typeface="Helvetica Neue"/>
                <a:cs typeface="Helvetica Neue"/>
              </a:rPr>
              <a:t>To</a:t>
            </a:r>
            <a:r>
              <a:rPr lang="en-US" dirty="0" smtClean="0"/>
              <a:t>nes and </a:t>
            </a:r>
            <a:r>
              <a:rPr lang="en-US" b="1" dirty="0" smtClean="0">
                <a:latin typeface="Helvetica Neue"/>
                <a:cs typeface="Helvetica Neue"/>
              </a:rPr>
              <a:t>B</a:t>
            </a:r>
            <a:r>
              <a:rPr lang="en-US" dirty="0" smtClean="0"/>
              <a:t>reak </a:t>
            </a:r>
            <a:r>
              <a:rPr lang="en-US" b="1" dirty="0" smtClean="0">
                <a:latin typeface="Helvetica Neue"/>
                <a:cs typeface="Helvetica Neue"/>
              </a:rPr>
              <a:t>I</a:t>
            </a:r>
            <a:r>
              <a:rPr lang="en-US" dirty="0" smtClean="0"/>
              <a:t>ndices)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Based on </a:t>
            </a:r>
            <a:r>
              <a:rPr lang="en-US" dirty="0" err="1" smtClean="0"/>
              <a:t>Pierrehumbert’s</a:t>
            </a:r>
            <a:r>
              <a:rPr lang="en-US" dirty="0" smtClean="0"/>
              <a:t> “</a:t>
            </a:r>
            <a:r>
              <a:rPr lang="en-US" dirty="0" err="1" smtClean="0"/>
              <a:t>intonational</a:t>
            </a:r>
            <a:r>
              <a:rPr lang="en-US" dirty="0" smtClean="0"/>
              <a:t> phonology”</a:t>
            </a:r>
            <a:br>
              <a:rPr lang="en-US" dirty="0" smtClean="0"/>
            </a:br>
            <a:r>
              <a:rPr lang="en-US" sz="2800" b="1" dirty="0" smtClean="0">
                <a:latin typeface="Garamond"/>
                <a:cs typeface="Garamond"/>
              </a:rPr>
              <a:t>Silverman et al. 1992</a:t>
            </a:r>
            <a:endParaRPr lang="en-US" b="1" dirty="0" smtClean="0">
              <a:latin typeface="Garamond"/>
              <a:cs typeface="Garamond"/>
            </a:endParaRPr>
          </a:p>
          <a:p>
            <a:r>
              <a:rPr lang="en-US" dirty="0" smtClean="0"/>
              <a:t>Prosody is described by high (H) and low (L) </a:t>
            </a:r>
            <a:r>
              <a:rPr lang="en-US" b="1" dirty="0" smtClean="0">
                <a:latin typeface="Helvetica Neue"/>
                <a:cs typeface="Helvetica Neue"/>
              </a:rPr>
              <a:t>tones </a:t>
            </a:r>
            <a:r>
              <a:rPr lang="en-US" dirty="0" smtClean="0"/>
              <a:t>that are associated with prosodic events (pitch accents, phrase accents, and boundary tones) and </a:t>
            </a:r>
            <a:r>
              <a:rPr lang="en-US" b="1" dirty="0" smtClean="0">
                <a:latin typeface="Helvetica Neue"/>
                <a:cs typeface="Helvetica Neue"/>
              </a:rPr>
              <a:t>break indices</a:t>
            </a:r>
            <a:r>
              <a:rPr lang="en-US" dirty="0" smtClean="0"/>
              <a:t> which describe the degree of disjuncture between words.</a:t>
            </a:r>
          </a:p>
          <a:p>
            <a:pPr lvl="1"/>
            <a:r>
              <a:rPr lang="en-US" dirty="0" err="1" smtClean="0"/>
              <a:t>ToBI</a:t>
            </a:r>
            <a:r>
              <a:rPr lang="en-US" dirty="0" smtClean="0"/>
              <a:t> is inherently categorical in its description of prosody</a:t>
            </a:r>
          </a:p>
          <a:p>
            <a:r>
              <a:rPr lang="en-US" dirty="0" err="1" smtClean="0"/>
              <a:t>ToBI</a:t>
            </a:r>
            <a:r>
              <a:rPr lang="en-US" dirty="0" smtClean="0"/>
              <a:t> variants exist for at least American English, German, Japanese, Korean, Portuguese, Greek, Catalan</a:t>
            </a:r>
            <a:endParaRPr lang="en-US" dirty="0"/>
          </a:p>
        </p:txBody>
      </p:sp>
      <p:sp>
        <p:nvSpPr>
          <p:cNvPr id="5" name="Slide Number Placeholder 4"/>
          <p:cNvSpPr>
            <a:spLocks noGrp="1"/>
          </p:cNvSpPr>
          <p:nvPr>
            <p:ph type="sldNum" sz="quarter" idx="12"/>
          </p:nvPr>
        </p:nvSpPr>
        <p:spPr/>
        <p:txBody>
          <a:bodyPr/>
          <a:lstStyle/>
          <a:p>
            <a:fld id="{6DC54031-3823-C645-9013-F4752712CF15}" type="slidenum">
              <a:rPr lang="en-US" smtClean="0"/>
              <a:t>13</a:t>
            </a:fld>
            <a:endParaRPr lang="en-US"/>
          </a:p>
        </p:txBody>
      </p:sp>
      <p:sp>
        <p:nvSpPr>
          <p:cNvPr id="4" name="Footer Placeholder 3"/>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25980057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ToBI</a:t>
            </a:r>
            <a:r>
              <a:rPr lang="en-US" dirty="0" smtClean="0"/>
              <a:t> Accenting</a:t>
            </a:r>
            <a:endParaRPr lang="en-US" dirty="0"/>
          </a:p>
        </p:txBody>
      </p:sp>
      <p:sp>
        <p:nvSpPr>
          <p:cNvPr id="3" name="Content Placeholder 2"/>
          <p:cNvSpPr>
            <a:spLocks noGrp="1"/>
          </p:cNvSpPr>
          <p:nvPr>
            <p:ph idx="1"/>
          </p:nvPr>
        </p:nvSpPr>
        <p:spPr>
          <a:xfrm>
            <a:off x="457200" y="1600200"/>
            <a:ext cx="5892800" cy="4525963"/>
          </a:xfrm>
        </p:spPr>
        <p:txBody>
          <a:bodyPr/>
          <a:lstStyle/>
          <a:p>
            <a:r>
              <a:rPr lang="en-US" dirty="0" smtClean="0"/>
              <a:t>Words are accented or not</a:t>
            </a:r>
          </a:p>
          <a:p>
            <a:r>
              <a:rPr lang="en-US" dirty="0" smtClean="0"/>
              <a:t>5 possible pitch accent types (in SAE).</a:t>
            </a:r>
          </a:p>
          <a:p>
            <a:r>
              <a:rPr lang="en-US" dirty="0" smtClean="0"/>
              <a:t>High tones can be produced in a compressed pitch range – </a:t>
            </a:r>
            <a:r>
              <a:rPr lang="en-US" dirty="0" err="1" smtClean="0"/>
              <a:t>catathesis</a:t>
            </a:r>
            <a:r>
              <a:rPr lang="en-US" dirty="0" smtClean="0"/>
              <a:t>, or “</a:t>
            </a:r>
            <a:r>
              <a:rPr lang="en-US" dirty="0" err="1" smtClean="0"/>
              <a:t>downstepping</a:t>
            </a:r>
            <a:r>
              <a:rPr lang="en-US" dirty="0" smtClean="0"/>
              <a:t>”</a:t>
            </a:r>
            <a:endParaRPr lang="en-US" dirty="0"/>
          </a:p>
        </p:txBody>
      </p:sp>
      <p:sp>
        <p:nvSpPr>
          <p:cNvPr id="5" name="Slide Number Placeholder 4"/>
          <p:cNvSpPr>
            <a:spLocks noGrp="1"/>
          </p:cNvSpPr>
          <p:nvPr>
            <p:ph type="sldNum" sz="quarter" idx="12"/>
          </p:nvPr>
        </p:nvSpPr>
        <p:spPr/>
        <p:txBody>
          <a:bodyPr/>
          <a:lstStyle/>
          <a:p>
            <a:fld id="{6DC54031-3823-C645-9013-F4752712CF15}" type="slidenum">
              <a:rPr lang="en-US" smtClean="0"/>
              <a:t>14</a:t>
            </a:fld>
            <a:endParaRPr lang="en-US"/>
          </a:p>
        </p:txBody>
      </p:sp>
      <p:sp>
        <p:nvSpPr>
          <p:cNvPr id="7" name="AutoShape 5"/>
          <p:cNvSpPr>
            <a:spLocks/>
          </p:cNvSpPr>
          <p:nvPr/>
        </p:nvSpPr>
        <p:spPr bwMode="auto">
          <a:xfrm>
            <a:off x="6708110" y="1276782"/>
            <a:ext cx="1978690" cy="5044375"/>
          </a:xfrm>
          <a:prstGeom prst="roundRect">
            <a:avLst>
              <a:gd name="adj" fmla="val 4917"/>
            </a:avLst>
          </a:prstGeom>
          <a:solidFill>
            <a:srgbClr val="FFFFFF"/>
          </a:solidFill>
          <a:ln w="25400">
            <a:solidFill>
              <a:schemeClr val="tx1"/>
            </a:solidFill>
            <a:miter lim="800000"/>
            <a:headEnd/>
            <a:tailEnd/>
          </a:ln>
        </p:spPr>
        <p:txBody>
          <a:bodyPr lIns="0" tIns="0" rIns="0" bIns="0"/>
          <a:lstStyle/>
          <a:p>
            <a:endParaRPr lang="en-US"/>
          </a:p>
        </p:txBody>
      </p:sp>
      <p:grpSp>
        <p:nvGrpSpPr>
          <p:cNvPr id="8" name="Group 6"/>
          <p:cNvGrpSpPr>
            <a:grpSpLocks/>
          </p:cNvGrpSpPr>
          <p:nvPr/>
        </p:nvGrpSpPr>
        <p:grpSpPr bwMode="auto">
          <a:xfrm>
            <a:off x="6948148" y="2544478"/>
            <a:ext cx="823914" cy="721883"/>
            <a:chOff x="0" y="0"/>
            <a:chExt cx="1016" cy="656"/>
          </a:xfrm>
        </p:grpSpPr>
        <p:sp>
          <p:nvSpPr>
            <p:cNvPr id="35" name="Rectangle 7"/>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Line 8"/>
            <p:cNvSpPr>
              <a:spLocks noChangeShapeType="1"/>
            </p:cNvSpPr>
            <p:nvPr/>
          </p:nvSpPr>
          <p:spPr bwMode="auto">
            <a:xfrm rot="10800000" flipH="1">
              <a:off x="112" y="447"/>
              <a:ext cx="765"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 name="Line 9"/>
            <p:cNvSpPr>
              <a:spLocks noChangeShapeType="1"/>
            </p:cNvSpPr>
            <p:nvPr/>
          </p:nvSpPr>
          <p:spPr bwMode="auto">
            <a:xfrm>
              <a:off x="400" y="444"/>
              <a:ext cx="224" cy="0"/>
            </a:xfrm>
            <a:prstGeom prst="line">
              <a:avLst/>
            </a:prstGeom>
            <a:noFill/>
            <a:ln w="1270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9" name="Group 10"/>
          <p:cNvGrpSpPr>
            <a:grpSpLocks/>
          </p:cNvGrpSpPr>
          <p:nvPr/>
        </p:nvGrpSpPr>
        <p:grpSpPr bwMode="auto">
          <a:xfrm>
            <a:off x="6948148" y="1628920"/>
            <a:ext cx="823914" cy="721883"/>
            <a:chOff x="0" y="0"/>
            <a:chExt cx="1016" cy="656"/>
          </a:xfrm>
        </p:grpSpPr>
        <p:sp>
          <p:nvSpPr>
            <p:cNvPr id="31" name="Rectangle 11"/>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 name="Line 12"/>
            <p:cNvSpPr>
              <a:spLocks noChangeShapeType="1"/>
            </p:cNvSpPr>
            <p:nvPr/>
          </p:nvSpPr>
          <p:spPr bwMode="auto">
            <a:xfrm>
              <a:off x="397" y="192"/>
              <a:ext cx="224" cy="0"/>
            </a:xfrm>
            <a:prstGeom prst="line">
              <a:avLst/>
            </a:prstGeom>
            <a:noFill/>
            <a:ln w="1270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 name="Line 13"/>
            <p:cNvSpPr>
              <a:spLocks noChangeShapeType="1"/>
            </p:cNvSpPr>
            <p:nvPr/>
          </p:nvSpPr>
          <p:spPr bwMode="auto">
            <a:xfrm flipH="1">
              <a:off x="112" y="200"/>
              <a:ext cx="286" cy="116"/>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 name="Line 14"/>
            <p:cNvSpPr>
              <a:spLocks noChangeShapeType="1"/>
            </p:cNvSpPr>
            <p:nvPr/>
          </p:nvSpPr>
          <p:spPr bwMode="auto">
            <a:xfrm>
              <a:off x="616" y="202"/>
              <a:ext cx="257" cy="115"/>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 name="Group 15"/>
          <p:cNvGrpSpPr>
            <a:grpSpLocks/>
          </p:cNvGrpSpPr>
          <p:nvPr/>
        </p:nvGrpSpPr>
        <p:grpSpPr bwMode="auto">
          <a:xfrm>
            <a:off x="6948148" y="4395587"/>
            <a:ext cx="823914" cy="721883"/>
            <a:chOff x="0" y="0"/>
            <a:chExt cx="1016" cy="656"/>
          </a:xfrm>
        </p:grpSpPr>
        <p:sp>
          <p:nvSpPr>
            <p:cNvPr id="26" name="Line 16"/>
            <p:cNvSpPr>
              <a:spLocks noChangeShapeType="1"/>
            </p:cNvSpPr>
            <p:nvPr/>
          </p:nvSpPr>
          <p:spPr bwMode="auto">
            <a:xfrm>
              <a:off x="400" y="188"/>
              <a:ext cx="224" cy="0"/>
            </a:xfrm>
            <a:prstGeom prst="line">
              <a:avLst/>
            </a:prstGeom>
            <a:noFill/>
            <a:ln w="1270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7" name="Group 17"/>
            <p:cNvGrpSpPr>
              <a:grpSpLocks/>
            </p:cNvGrpSpPr>
            <p:nvPr/>
          </p:nvGrpSpPr>
          <p:grpSpPr bwMode="auto">
            <a:xfrm>
              <a:off x="0" y="0"/>
              <a:ext cx="1016" cy="656"/>
              <a:chOff x="0" y="0"/>
              <a:chExt cx="1016" cy="656"/>
            </a:xfrm>
          </p:grpSpPr>
          <p:sp>
            <p:nvSpPr>
              <p:cNvPr id="28" name="Rectangle 18"/>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 name="Line 19"/>
              <p:cNvSpPr>
                <a:spLocks noChangeShapeType="1"/>
              </p:cNvSpPr>
              <p:nvPr/>
            </p:nvSpPr>
            <p:spPr bwMode="auto">
              <a:xfrm flipH="1">
                <a:off x="121" y="180"/>
                <a:ext cx="279" cy="326"/>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 name="Line 20"/>
              <p:cNvSpPr>
                <a:spLocks noChangeShapeType="1"/>
              </p:cNvSpPr>
              <p:nvPr/>
            </p:nvSpPr>
            <p:spPr bwMode="auto">
              <a:xfrm>
                <a:off x="616" y="184"/>
                <a:ext cx="254" cy="32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grpSp>
        <p:nvGrpSpPr>
          <p:cNvPr id="11" name="Group 21"/>
          <p:cNvGrpSpPr>
            <a:grpSpLocks/>
          </p:cNvGrpSpPr>
          <p:nvPr/>
        </p:nvGrpSpPr>
        <p:grpSpPr bwMode="auto">
          <a:xfrm>
            <a:off x="6948148" y="3486234"/>
            <a:ext cx="823914" cy="721883"/>
            <a:chOff x="0" y="0"/>
            <a:chExt cx="1016" cy="656"/>
          </a:xfrm>
        </p:grpSpPr>
        <p:sp>
          <p:nvSpPr>
            <p:cNvPr id="22" name="Rectangle 22"/>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 name="Line 23"/>
            <p:cNvSpPr>
              <a:spLocks noChangeShapeType="1"/>
            </p:cNvSpPr>
            <p:nvPr/>
          </p:nvSpPr>
          <p:spPr bwMode="auto">
            <a:xfrm>
              <a:off x="400" y="580"/>
              <a:ext cx="224" cy="0"/>
            </a:xfrm>
            <a:prstGeom prst="line">
              <a:avLst/>
            </a:prstGeom>
            <a:noFill/>
            <a:ln w="1270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 name="Line 24"/>
            <p:cNvSpPr>
              <a:spLocks noChangeShapeType="1"/>
            </p:cNvSpPr>
            <p:nvPr/>
          </p:nvSpPr>
          <p:spPr bwMode="auto">
            <a:xfrm rot="10800000">
              <a:off x="120" y="582"/>
              <a:ext cx="278" cy="2"/>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 name="Line 25"/>
            <p:cNvSpPr>
              <a:spLocks noChangeShapeType="1"/>
            </p:cNvSpPr>
            <p:nvPr/>
          </p:nvSpPr>
          <p:spPr bwMode="auto">
            <a:xfrm rot="10800000" flipH="1">
              <a:off x="616" y="208"/>
              <a:ext cx="254" cy="376"/>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2" name="Group 26"/>
          <p:cNvGrpSpPr>
            <a:grpSpLocks/>
          </p:cNvGrpSpPr>
          <p:nvPr/>
        </p:nvGrpSpPr>
        <p:grpSpPr bwMode="auto">
          <a:xfrm>
            <a:off x="6948148" y="5291154"/>
            <a:ext cx="823914" cy="721883"/>
            <a:chOff x="0" y="0"/>
            <a:chExt cx="1016" cy="656"/>
          </a:xfrm>
        </p:grpSpPr>
        <p:sp>
          <p:nvSpPr>
            <p:cNvPr id="18" name="Rectangle 27"/>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Line 28"/>
            <p:cNvSpPr>
              <a:spLocks noChangeShapeType="1"/>
            </p:cNvSpPr>
            <p:nvPr/>
          </p:nvSpPr>
          <p:spPr bwMode="auto">
            <a:xfrm>
              <a:off x="400" y="292"/>
              <a:ext cx="224" cy="0"/>
            </a:xfrm>
            <a:prstGeom prst="line">
              <a:avLst/>
            </a:prstGeom>
            <a:noFill/>
            <a:ln w="1270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 name="Line 29"/>
            <p:cNvSpPr>
              <a:spLocks noChangeShapeType="1"/>
            </p:cNvSpPr>
            <p:nvPr/>
          </p:nvSpPr>
          <p:spPr bwMode="auto">
            <a:xfrm rot="10800000">
              <a:off x="119" y="128"/>
              <a:ext cx="279" cy="167"/>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 name="Line 30"/>
            <p:cNvSpPr>
              <a:spLocks noChangeShapeType="1"/>
            </p:cNvSpPr>
            <p:nvPr/>
          </p:nvSpPr>
          <p:spPr bwMode="auto">
            <a:xfrm>
              <a:off x="616" y="296"/>
              <a:ext cx="254" cy="20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3" name="Rectangle 31"/>
          <p:cNvSpPr>
            <a:spLocks/>
          </p:cNvSpPr>
          <p:nvPr/>
        </p:nvSpPr>
        <p:spPr bwMode="auto">
          <a:xfrm>
            <a:off x="8025074" y="1831399"/>
            <a:ext cx="284639" cy="3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H*</a:t>
            </a:r>
          </a:p>
        </p:txBody>
      </p:sp>
      <p:sp>
        <p:nvSpPr>
          <p:cNvPr id="14" name="Rectangle 32"/>
          <p:cNvSpPr>
            <a:spLocks/>
          </p:cNvSpPr>
          <p:nvPr/>
        </p:nvSpPr>
        <p:spPr bwMode="auto">
          <a:xfrm>
            <a:off x="8057512" y="2746958"/>
            <a:ext cx="242471" cy="3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L*</a:t>
            </a:r>
          </a:p>
        </p:txBody>
      </p:sp>
      <p:sp>
        <p:nvSpPr>
          <p:cNvPr id="15" name="Rectangle 33"/>
          <p:cNvSpPr>
            <a:spLocks/>
          </p:cNvSpPr>
          <p:nvPr/>
        </p:nvSpPr>
        <p:spPr bwMode="auto">
          <a:xfrm>
            <a:off x="7878294" y="4598066"/>
            <a:ext cx="577388" cy="3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L+H*</a:t>
            </a:r>
          </a:p>
        </p:txBody>
      </p:sp>
      <p:sp>
        <p:nvSpPr>
          <p:cNvPr id="16" name="Rectangle 34"/>
          <p:cNvSpPr>
            <a:spLocks/>
          </p:cNvSpPr>
          <p:nvPr/>
        </p:nvSpPr>
        <p:spPr bwMode="auto">
          <a:xfrm>
            <a:off x="7878294" y="3688714"/>
            <a:ext cx="577388" cy="3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L*+H</a:t>
            </a:r>
          </a:p>
        </p:txBody>
      </p:sp>
      <p:sp>
        <p:nvSpPr>
          <p:cNvPr id="17" name="Rectangle 35"/>
          <p:cNvSpPr>
            <a:spLocks/>
          </p:cNvSpPr>
          <p:nvPr/>
        </p:nvSpPr>
        <p:spPr bwMode="auto">
          <a:xfrm>
            <a:off x="7808554" y="5493633"/>
            <a:ext cx="690920" cy="3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H+!H*</a:t>
            </a:r>
          </a:p>
        </p:txBody>
      </p:sp>
      <p:pic>
        <p:nvPicPr>
          <p:cNvPr id="38" name="18D2D869.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bwMode="auto">
          <a:xfrm>
            <a:off x="8608177" y="181127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9" name="6278479E.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rcRect/>
          <a:stretch>
            <a:fillRect/>
          </a:stretch>
        </p:blipFill>
        <p:spPr bwMode="auto">
          <a:xfrm>
            <a:off x="8608177" y="276370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0" name="7147967D.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8608177" y="4156486"/>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1" name="A19FFC9C.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11">
            <a:extLst>
              <a:ext uri="{28A0092B-C50C-407E-A947-70E740481C1C}">
                <a14:useLocalDpi xmlns:a14="http://schemas.microsoft.com/office/drawing/2010/main" val="0"/>
              </a:ext>
            </a:extLst>
          </a:blip>
          <a:srcRect/>
          <a:stretch>
            <a:fillRect/>
          </a:stretch>
        </p:blipFill>
        <p:spPr bwMode="auto">
          <a:xfrm>
            <a:off x="8608177" y="5496954"/>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61700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 fill="hold"/>
                                        <p:tgtEl>
                                          <p:spTgt spid="38"/>
                                        </p:tgtEl>
                                      </p:cBhvr>
                                    </p:cmd>
                                  </p:childTnLst>
                                </p:cTn>
                              </p:par>
                            </p:childTnLst>
                          </p:cTn>
                        </p:par>
                      </p:childTnLst>
                    </p:cTn>
                  </p:par>
                </p:childTnLst>
              </p:cTn>
              <p:nextCondLst>
                <p:cond evt="onClick" delay="0">
                  <p:tgtEl>
                    <p:spTgt spid="38"/>
                  </p:tgtEl>
                </p:cond>
              </p:nextCondLst>
            </p:seq>
            <p:seq concurrent="1" nextAc="seek">
              <p:cTn id="7" restart="whenNotActive" fill="hold" evtFilter="cancelBubble" nodeType="interactiveSeq">
                <p:stCondLst>
                  <p:cond evt="onClick" delay="0">
                    <p:tgtEl>
                      <p:spTgt spid="39"/>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70" fill="hold"/>
                                        <p:tgtEl>
                                          <p:spTgt spid="39"/>
                                        </p:tgtEl>
                                      </p:cBhvr>
                                    </p:cmd>
                                  </p:childTnLst>
                                </p:cTn>
                              </p:par>
                            </p:childTnLst>
                          </p:cTn>
                        </p:par>
                      </p:childTnLst>
                    </p:cTn>
                  </p:par>
                </p:childTnLst>
              </p:cTn>
              <p:nextCondLst>
                <p:cond evt="onClick" delay="0">
                  <p:tgtEl>
                    <p:spTgt spid="39"/>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4998" fill="hold"/>
                                        <p:tgtEl>
                                          <p:spTgt spid="40"/>
                                        </p:tgtEl>
                                      </p:cBhvr>
                                    </p:cmd>
                                  </p:childTnLst>
                                </p:cTn>
                              </p:par>
                            </p:childTnLst>
                          </p:cTn>
                        </p:par>
                      </p:childTnLst>
                    </p:cTn>
                  </p:par>
                </p:childTnLst>
              </p:cTn>
              <p:nextCondLst>
                <p:cond evt="onClick" delay="0">
                  <p:tgtEl>
                    <p:spTgt spid="40"/>
                  </p:tgtEl>
                </p:cond>
              </p:nextCondLst>
            </p:seq>
            <p:seq concurrent="1" nextAc="seek">
              <p:cTn id="17" restart="whenNotActive" fill="hold" evtFilter="cancelBubble" nodeType="interactiveSeq">
                <p:stCondLst>
                  <p:cond evt="onClick" delay="0">
                    <p:tgtEl>
                      <p:spTgt spid="41"/>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915" fill="hold"/>
                                        <p:tgtEl>
                                          <p:spTgt spid="41"/>
                                        </p:tgtEl>
                                      </p:cBhvr>
                                    </p:cmd>
                                  </p:childTnLst>
                                </p:cTn>
                              </p:par>
                            </p:childTnLst>
                          </p:cTn>
                        </p:par>
                      </p:childTnLst>
                    </p:cTn>
                  </p:par>
                </p:childTnLst>
              </p:cTn>
              <p:nextCondLst>
                <p:cond evt="onClick" delay="0">
                  <p:tgtEl>
                    <p:spTgt spid="41"/>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audio>
              <p:cMediaNode vol="100000">
                <p:cTn id="24" fill="hold" display="0">
                  <p:stCondLst>
                    <p:cond delay="indefinite"/>
                  </p:stCondLst>
                  <p:endCondLst>
                    <p:cond evt="onNext" delay="0">
                      <p:tgtEl>
                        <p:sldTgt/>
                      </p:tgtEl>
                    </p:cond>
                    <p:cond evt="onPrev" delay="0">
                      <p:tgtEl>
                        <p:sldTgt/>
                      </p:tgtEl>
                    </p:cond>
                    <p:cond evt="onStopAudio" delay="0">
                      <p:tgtEl>
                        <p:sldTgt/>
                      </p:tgtEl>
                    </p:cond>
                  </p:endCondLst>
                </p:cTn>
                <p:tgtEl>
                  <p:spTgt spid="40"/>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4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ToBI</a:t>
            </a:r>
            <a:r>
              <a:rPr lang="en-US" dirty="0" smtClean="0"/>
              <a:t> Phrasing</a:t>
            </a:r>
            <a:endParaRPr lang="en-US" dirty="0"/>
          </a:p>
        </p:txBody>
      </p:sp>
      <p:sp>
        <p:nvSpPr>
          <p:cNvPr id="3" name="Content Placeholder 2"/>
          <p:cNvSpPr>
            <a:spLocks noGrp="1"/>
          </p:cNvSpPr>
          <p:nvPr>
            <p:ph idx="1"/>
          </p:nvPr>
        </p:nvSpPr>
        <p:spPr/>
        <p:txBody>
          <a:bodyPr>
            <a:normAutofit fontScale="92500"/>
          </a:bodyPr>
          <a:lstStyle/>
          <a:p>
            <a:r>
              <a:rPr lang="en-US" dirty="0" err="1" smtClean="0">
                <a:cs typeface="Helvetica Neue Light"/>
              </a:rPr>
              <a:t>ToBI</a:t>
            </a:r>
            <a:r>
              <a:rPr lang="en-US" dirty="0" smtClean="0">
                <a:cs typeface="Helvetica Neue Light"/>
              </a:rPr>
              <a:t> describes phrasing as a hierarchy of two levels.</a:t>
            </a:r>
          </a:p>
          <a:p>
            <a:pPr lvl="1"/>
            <a:r>
              <a:rPr lang="en-US" dirty="0" smtClean="0">
                <a:cs typeface="Helvetica Neue Light"/>
              </a:rPr>
              <a:t>Intermediate phrases contain one or more words.</a:t>
            </a:r>
          </a:p>
          <a:p>
            <a:pPr lvl="1"/>
            <a:r>
              <a:rPr lang="en-US" dirty="0" err="1" smtClean="0">
                <a:cs typeface="Helvetica Neue Light"/>
              </a:rPr>
              <a:t>Intonational</a:t>
            </a:r>
            <a:r>
              <a:rPr lang="en-US" dirty="0" smtClean="0">
                <a:cs typeface="Helvetica Neue Light"/>
              </a:rPr>
              <a:t> phrases contain one or more intermediate phrases</a:t>
            </a:r>
          </a:p>
          <a:p>
            <a:r>
              <a:rPr lang="en-US" dirty="0" smtClean="0">
                <a:cs typeface="Helvetica Neue Light"/>
              </a:rPr>
              <a:t>Word boundaries are marked with a degree of disjuncture, or break index</a:t>
            </a:r>
          </a:p>
          <a:p>
            <a:pPr lvl="1"/>
            <a:r>
              <a:rPr lang="en-US" dirty="0" smtClean="0">
                <a:cs typeface="Helvetica Neue Light"/>
              </a:rPr>
              <a:t>Break indices range from 0-4</a:t>
            </a:r>
          </a:p>
          <a:p>
            <a:pPr lvl="1"/>
            <a:r>
              <a:rPr lang="en-US" dirty="0" smtClean="0">
                <a:cs typeface="Helvetica Neue Light"/>
              </a:rPr>
              <a:t>&gt;3 intermediate phrase boundary</a:t>
            </a:r>
          </a:p>
          <a:p>
            <a:pPr lvl="1"/>
            <a:r>
              <a:rPr lang="en-US" dirty="0" smtClean="0">
                <a:cs typeface="Helvetica Neue Light"/>
              </a:rPr>
              <a:t>4 </a:t>
            </a:r>
            <a:r>
              <a:rPr lang="en-US" dirty="0" err="1" smtClean="0">
                <a:cs typeface="Helvetica Neue Light"/>
              </a:rPr>
              <a:t>intonational</a:t>
            </a:r>
            <a:r>
              <a:rPr lang="en-US" dirty="0" smtClean="0">
                <a:cs typeface="Helvetica Neue Light"/>
              </a:rPr>
              <a:t> phrase boundary</a:t>
            </a:r>
            <a:endParaRPr lang="en-US" dirty="0">
              <a:cs typeface="Helvetica Neue Light"/>
            </a:endParaRPr>
          </a:p>
        </p:txBody>
      </p:sp>
      <p:sp>
        <p:nvSpPr>
          <p:cNvPr id="5" name="Slide Number Placeholder 4"/>
          <p:cNvSpPr>
            <a:spLocks noGrp="1"/>
          </p:cNvSpPr>
          <p:nvPr>
            <p:ph type="sldNum" sz="quarter" idx="12"/>
          </p:nvPr>
        </p:nvSpPr>
        <p:spPr/>
        <p:txBody>
          <a:bodyPr/>
          <a:lstStyle/>
          <a:p>
            <a:fld id="{6DC54031-3823-C645-9013-F4752712CF15}" type="slidenum">
              <a:rPr lang="en-US" smtClean="0"/>
              <a:t>15</a:t>
            </a:fld>
            <a:endParaRPr lang="en-US"/>
          </a:p>
        </p:txBody>
      </p:sp>
    </p:spTree>
    <p:extLst>
      <p:ext uri="{BB962C8B-B14F-4D97-AF65-F5344CB8AC3E}">
        <p14:creationId xmlns:p14="http://schemas.microsoft.com/office/powerpoint/2010/main" val="1926737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ToBI</a:t>
            </a:r>
            <a:r>
              <a:rPr lang="en-US" dirty="0" smtClean="0"/>
              <a:t> Phrase Ending Types</a:t>
            </a:r>
            <a:endParaRPr lang="en-US" dirty="0"/>
          </a:p>
        </p:txBody>
      </p:sp>
      <p:sp>
        <p:nvSpPr>
          <p:cNvPr id="3" name="Content Placeholder 2"/>
          <p:cNvSpPr>
            <a:spLocks noGrp="1"/>
          </p:cNvSpPr>
          <p:nvPr>
            <p:ph idx="1"/>
          </p:nvPr>
        </p:nvSpPr>
        <p:spPr>
          <a:xfrm>
            <a:off x="457200" y="1600201"/>
            <a:ext cx="8229600" cy="3067049"/>
          </a:xfrm>
        </p:spPr>
        <p:txBody>
          <a:bodyPr>
            <a:normAutofit fontScale="92500" lnSpcReduction="20000"/>
          </a:bodyPr>
          <a:lstStyle/>
          <a:p>
            <a:r>
              <a:rPr lang="en-US" dirty="0" smtClean="0">
                <a:cs typeface="Helvetica Neue Light"/>
              </a:rPr>
              <a:t>Intermediate Phrase boundaries have associated </a:t>
            </a:r>
            <a:r>
              <a:rPr lang="en-US" b="1" dirty="0" smtClean="0">
                <a:cs typeface="Helvetica Neue Light"/>
              </a:rPr>
              <a:t>Phrase Accents </a:t>
            </a:r>
            <a:r>
              <a:rPr lang="en-US" dirty="0" smtClean="0">
                <a:cs typeface="Helvetica Neue Light"/>
              </a:rPr>
              <a:t>describing the pitch movement from the last accent to the phrase boundary</a:t>
            </a:r>
          </a:p>
          <a:p>
            <a:pPr lvl="1"/>
            <a:r>
              <a:rPr lang="en-US" dirty="0" smtClean="0">
                <a:cs typeface="Helvetica Neue Light"/>
              </a:rPr>
              <a:t>Phrase Accents: H-, !H- or L-</a:t>
            </a:r>
          </a:p>
          <a:p>
            <a:r>
              <a:rPr lang="en-US" dirty="0" err="1" smtClean="0">
                <a:cs typeface="Helvetica Neue Light"/>
              </a:rPr>
              <a:t>Intonational</a:t>
            </a:r>
            <a:r>
              <a:rPr lang="en-US" dirty="0" smtClean="0">
                <a:cs typeface="Helvetica Neue Light"/>
              </a:rPr>
              <a:t> phrase boundaries have </a:t>
            </a:r>
            <a:r>
              <a:rPr lang="en-US" b="1" dirty="0" smtClean="0">
                <a:cs typeface="Helvetica Neue Light"/>
              </a:rPr>
              <a:t>Boundary Tones </a:t>
            </a:r>
            <a:r>
              <a:rPr lang="en-US" dirty="0" smtClean="0">
                <a:cs typeface="Helvetica Neue Light"/>
              </a:rPr>
              <a:t>describing the pitch movement immediately before the boundary</a:t>
            </a:r>
          </a:p>
          <a:p>
            <a:pPr lvl="1"/>
            <a:r>
              <a:rPr lang="en-US" dirty="0" smtClean="0">
                <a:cs typeface="Helvetica Neue Light"/>
              </a:rPr>
              <a:t>Boundary Tones: H% or L%</a:t>
            </a:r>
            <a:endParaRPr lang="en-US" dirty="0">
              <a:cs typeface="Helvetica Neue Light"/>
            </a:endParaRPr>
          </a:p>
        </p:txBody>
      </p:sp>
      <p:sp>
        <p:nvSpPr>
          <p:cNvPr id="5" name="Slide Number Placeholder 4"/>
          <p:cNvSpPr>
            <a:spLocks noGrp="1"/>
          </p:cNvSpPr>
          <p:nvPr>
            <p:ph type="sldNum" sz="quarter" idx="12"/>
          </p:nvPr>
        </p:nvSpPr>
        <p:spPr/>
        <p:txBody>
          <a:bodyPr/>
          <a:lstStyle/>
          <a:p>
            <a:fld id="{6DC54031-3823-C645-9013-F4752712CF15}" type="slidenum">
              <a:rPr lang="en-US" smtClean="0"/>
              <a:t>16</a:t>
            </a:fld>
            <a:endParaRPr lang="en-US"/>
          </a:p>
        </p:txBody>
      </p:sp>
      <p:grpSp>
        <p:nvGrpSpPr>
          <p:cNvPr id="6" name="Group 4"/>
          <p:cNvGrpSpPr>
            <a:grpSpLocks/>
          </p:cNvGrpSpPr>
          <p:nvPr/>
        </p:nvGrpSpPr>
        <p:grpSpPr bwMode="auto">
          <a:xfrm>
            <a:off x="669925" y="4716288"/>
            <a:ext cx="7800975" cy="1599968"/>
            <a:chOff x="0" y="0"/>
            <a:chExt cx="6904" cy="1416"/>
          </a:xfrm>
        </p:grpSpPr>
        <p:sp>
          <p:nvSpPr>
            <p:cNvPr id="7" name="AutoShape 5"/>
            <p:cNvSpPr>
              <a:spLocks/>
            </p:cNvSpPr>
            <p:nvPr/>
          </p:nvSpPr>
          <p:spPr bwMode="auto">
            <a:xfrm>
              <a:off x="0" y="0"/>
              <a:ext cx="6904" cy="1416"/>
            </a:xfrm>
            <a:prstGeom prst="roundRect">
              <a:avLst>
                <a:gd name="adj" fmla="val 8472"/>
              </a:avLst>
            </a:prstGeom>
            <a:solidFill>
              <a:srgbClr val="FFFFFF"/>
            </a:solidFill>
            <a:ln w="25400">
              <a:solidFill>
                <a:schemeClr val="tx1"/>
              </a:solidFill>
              <a:miter lim="800000"/>
              <a:headEnd/>
              <a:tailEnd/>
            </a:ln>
          </p:spPr>
          <p:txBody>
            <a:bodyPr lIns="0" tIns="0" rIns="0" bIns="0"/>
            <a:lstStyle/>
            <a:p>
              <a:endParaRPr lang="en-US"/>
            </a:p>
          </p:txBody>
        </p:sp>
        <p:grpSp>
          <p:nvGrpSpPr>
            <p:cNvPr id="8" name="Group 6"/>
            <p:cNvGrpSpPr>
              <a:grpSpLocks/>
            </p:cNvGrpSpPr>
            <p:nvPr/>
          </p:nvGrpSpPr>
          <p:grpSpPr bwMode="auto">
            <a:xfrm>
              <a:off x="4296" y="304"/>
              <a:ext cx="1016" cy="656"/>
              <a:chOff x="0" y="0"/>
              <a:chExt cx="1016" cy="656"/>
            </a:xfrm>
          </p:grpSpPr>
          <p:sp>
            <p:nvSpPr>
              <p:cNvPr id="31" name="Rectangle 7"/>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 name="Line 8"/>
              <p:cNvSpPr>
                <a:spLocks noChangeShapeType="1"/>
              </p:cNvSpPr>
              <p:nvPr/>
            </p:nvSpPr>
            <p:spPr bwMode="auto">
              <a:xfrm rot="10800000" flipH="1">
                <a:off x="111" y="188"/>
                <a:ext cx="766"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9" name="Group 9"/>
            <p:cNvGrpSpPr>
              <a:grpSpLocks/>
            </p:cNvGrpSpPr>
            <p:nvPr/>
          </p:nvGrpSpPr>
          <p:grpSpPr bwMode="auto">
            <a:xfrm>
              <a:off x="408" y="272"/>
              <a:ext cx="1016" cy="656"/>
              <a:chOff x="0" y="0"/>
              <a:chExt cx="1016" cy="656"/>
            </a:xfrm>
          </p:grpSpPr>
          <p:sp>
            <p:nvSpPr>
              <p:cNvPr id="28" name="Rectangle 10"/>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 name="Line 11"/>
              <p:cNvSpPr>
                <a:spLocks noChangeShapeType="1"/>
              </p:cNvSpPr>
              <p:nvPr/>
            </p:nvSpPr>
            <p:spPr bwMode="auto">
              <a:xfrm>
                <a:off x="112" y="280"/>
                <a:ext cx="392" cy="36"/>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 name="Line 12"/>
              <p:cNvSpPr>
                <a:spLocks noChangeShapeType="1"/>
              </p:cNvSpPr>
              <p:nvPr/>
            </p:nvSpPr>
            <p:spPr bwMode="auto">
              <a:xfrm>
                <a:off x="504" y="312"/>
                <a:ext cx="370" cy="21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 name="Group 13"/>
            <p:cNvGrpSpPr>
              <a:grpSpLocks/>
            </p:cNvGrpSpPr>
            <p:nvPr/>
          </p:nvGrpSpPr>
          <p:grpSpPr bwMode="auto">
            <a:xfrm>
              <a:off x="3000" y="304"/>
              <a:ext cx="1016" cy="656"/>
              <a:chOff x="0" y="0"/>
              <a:chExt cx="1016" cy="656"/>
            </a:xfrm>
          </p:grpSpPr>
          <p:sp>
            <p:nvSpPr>
              <p:cNvPr id="25" name="Rectangle 14"/>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Line 15"/>
              <p:cNvSpPr>
                <a:spLocks noChangeShapeType="1"/>
              </p:cNvSpPr>
              <p:nvPr/>
            </p:nvSpPr>
            <p:spPr bwMode="auto">
              <a:xfrm rot="10800000" flipH="1">
                <a:off x="128" y="320"/>
                <a:ext cx="376" cy="15"/>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 name="Line 16"/>
              <p:cNvSpPr>
                <a:spLocks noChangeShapeType="1"/>
              </p:cNvSpPr>
              <p:nvPr/>
            </p:nvSpPr>
            <p:spPr bwMode="auto">
              <a:xfrm rot="10800000" flipH="1">
                <a:off x="504" y="117"/>
                <a:ext cx="369" cy="211"/>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1" name="Group 17"/>
            <p:cNvGrpSpPr>
              <a:grpSpLocks/>
            </p:cNvGrpSpPr>
            <p:nvPr/>
          </p:nvGrpSpPr>
          <p:grpSpPr bwMode="auto">
            <a:xfrm>
              <a:off x="1704" y="272"/>
              <a:ext cx="1016" cy="656"/>
              <a:chOff x="0" y="0"/>
              <a:chExt cx="1016" cy="656"/>
            </a:xfrm>
          </p:grpSpPr>
          <p:sp>
            <p:nvSpPr>
              <p:cNvPr id="22" name="Rectangle 18"/>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 name="Line 19"/>
              <p:cNvSpPr>
                <a:spLocks noChangeShapeType="1"/>
              </p:cNvSpPr>
              <p:nvPr/>
            </p:nvSpPr>
            <p:spPr bwMode="auto">
              <a:xfrm>
                <a:off x="129" y="459"/>
                <a:ext cx="503" cy="45"/>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 name="Line 20"/>
              <p:cNvSpPr>
                <a:spLocks noChangeShapeType="1"/>
              </p:cNvSpPr>
              <p:nvPr/>
            </p:nvSpPr>
            <p:spPr bwMode="auto">
              <a:xfrm rot="10800000" flipH="1">
                <a:off x="632" y="395"/>
                <a:ext cx="243" cy="10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2" name="Group 21"/>
            <p:cNvGrpSpPr>
              <a:grpSpLocks/>
            </p:cNvGrpSpPr>
            <p:nvPr/>
          </p:nvGrpSpPr>
          <p:grpSpPr bwMode="auto">
            <a:xfrm>
              <a:off x="5592" y="304"/>
              <a:ext cx="1016" cy="656"/>
              <a:chOff x="0" y="0"/>
              <a:chExt cx="1016" cy="656"/>
            </a:xfrm>
          </p:grpSpPr>
          <p:sp>
            <p:nvSpPr>
              <p:cNvPr id="18" name="Rectangle 22"/>
              <p:cNvSpPr>
                <a:spLocks/>
              </p:cNvSpPr>
              <p:nvPr/>
            </p:nvSpPr>
            <p:spPr bwMode="auto">
              <a:xfrm>
                <a:off x="0" y="0"/>
                <a:ext cx="1016" cy="6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Line 23"/>
              <p:cNvSpPr>
                <a:spLocks noChangeShapeType="1"/>
              </p:cNvSpPr>
              <p:nvPr/>
            </p:nvSpPr>
            <p:spPr bwMode="auto">
              <a:xfrm>
                <a:off x="127" y="138"/>
                <a:ext cx="393"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 name="Line 24"/>
              <p:cNvSpPr>
                <a:spLocks noChangeShapeType="1"/>
              </p:cNvSpPr>
              <p:nvPr/>
            </p:nvSpPr>
            <p:spPr bwMode="auto">
              <a:xfrm>
                <a:off x="516" y="345"/>
                <a:ext cx="356"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 name="Line 25"/>
              <p:cNvSpPr>
                <a:spLocks noChangeShapeType="1"/>
              </p:cNvSpPr>
              <p:nvPr/>
            </p:nvSpPr>
            <p:spPr bwMode="auto">
              <a:xfrm flipH="1">
                <a:off x="525" y="127"/>
                <a:ext cx="0" cy="224"/>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3" name="Rectangle 26"/>
            <p:cNvSpPr>
              <a:spLocks/>
            </p:cNvSpPr>
            <p:nvPr/>
          </p:nvSpPr>
          <p:spPr bwMode="auto">
            <a:xfrm>
              <a:off x="587" y="1036"/>
              <a:ext cx="53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L-L%</a:t>
              </a:r>
            </a:p>
          </p:txBody>
        </p:sp>
        <p:sp>
          <p:nvSpPr>
            <p:cNvPr id="14" name="Rectangle 27"/>
            <p:cNvSpPr>
              <a:spLocks/>
            </p:cNvSpPr>
            <p:nvPr/>
          </p:nvSpPr>
          <p:spPr bwMode="auto">
            <a:xfrm>
              <a:off x="1852" y="1036"/>
              <a:ext cx="56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L-H%</a:t>
              </a:r>
            </a:p>
          </p:txBody>
        </p:sp>
        <p:sp>
          <p:nvSpPr>
            <p:cNvPr id="15" name="Rectangle 28"/>
            <p:cNvSpPr>
              <a:spLocks/>
            </p:cNvSpPr>
            <p:nvPr/>
          </p:nvSpPr>
          <p:spPr bwMode="auto">
            <a:xfrm>
              <a:off x="3113" y="1036"/>
              <a:ext cx="60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H-H%</a:t>
              </a:r>
            </a:p>
          </p:txBody>
        </p:sp>
        <p:sp>
          <p:nvSpPr>
            <p:cNvPr id="16" name="Rectangle 29"/>
            <p:cNvSpPr>
              <a:spLocks/>
            </p:cNvSpPr>
            <p:nvPr/>
          </p:nvSpPr>
          <p:spPr bwMode="auto">
            <a:xfrm>
              <a:off x="4444" y="1036"/>
              <a:ext cx="56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H-L%</a:t>
              </a:r>
            </a:p>
          </p:txBody>
        </p:sp>
        <p:sp>
          <p:nvSpPr>
            <p:cNvPr id="17" name="Rectangle 30"/>
            <p:cNvSpPr>
              <a:spLocks/>
            </p:cNvSpPr>
            <p:nvPr/>
          </p:nvSpPr>
          <p:spPr bwMode="auto">
            <a:xfrm>
              <a:off x="5700" y="1036"/>
              <a:ext cx="63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000" dirty="0">
                  <a:solidFill>
                    <a:schemeClr val="tx1"/>
                  </a:solidFill>
                  <a:cs typeface="Gill Sans" charset="0"/>
                </a:rPr>
                <a:t>!H-L%</a:t>
              </a:r>
            </a:p>
          </p:txBody>
        </p:sp>
      </p:grpSp>
      <p:pic>
        <p:nvPicPr>
          <p:cNvPr id="33" name="h1s9-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71813" y="4487688"/>
            <a:ext cx="457200" cy="457200"/>
          </a:xfrm>
          <a:prstGeom prst="rect">
            <a:avLst/>
          </a:prstGeom>
        </p:spPr>
      </p:pic>
      <p:pic>
        <p:nvPicPr>
          <p:cNvPr id="34" name="h1s9-l-h.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947134" y="4487688"/>
            <a:ext cx="457200" cy="457200"/>
          </a:xfrm>
          <a:prstGeom prst="rect">
            <a:avLst/>
          </a:prstGeom>
        </p:spPr>
      </p:pic>
      <p:pic>
        <p:nvPicPr>
          <p:cNvPr id="35" name="h1s9-h-h.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4394200" y="4487688"/>
            <a:ext cx="457200" cy="457200"/>
          </a:xfrm>
          <a:prstGeom prst="rect">
            <a:avLst/>
          </a:prstGeom>
        </p:spPr>
      </p:pic>
      <p:pic>
        <p:nvPicPr>
          <p:cNvPr id="36" name="h1s9-h-l.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5875889" y="4487688"/>
            <a:ext cx="457200" cy="457200"/>
          </a:xfrm>
          <a:prstGeom prst="rect">
            <a:avLst/>
          </a:prstGeom>
        </p:spPr>
      </p:pic>
      <p:pic>
        <p:nvPicPr>
          <p:cNvPr id="37" name="h1s2-downh-l.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7353053" y="4485451"/>
            <a:ext cx="457200" cy="457200"/>
          </a:xfrm>
          <a:prstGeom prst="rect">
            <a:avLst/>
          </a:prstGeom>
        </p:spPr>
      </p:pic>
    </p:spTree>
    <p:extLst>
      <p:ext uri="{BB962C8B-B14F-4D97-AF65-F5344CB8AC3E}">
        <p14:creationId xmlns:p14="http://schemas.microsoft.com/office/powerpoint/2010/main" val="376291342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5"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85" fill="hold"/>
                                        <p:tgtEl>
                                          <p:spTgt spid="34"/>
                                        </p:tgtEl>
                                      </p:cBhvr>
                                    </p:cmd>
                                  </p:childTnLst>
                                </p:cTn>
                              </p:par>
                            </p:childTnLst>
                          </p:cTn>
                        </p:par>
                      </p:childTnLst>
                    </p:cTn>
                  </p:par>
                </p:childTnLst>
              </p:cTn>
              <p:nextCondLst>
                <p:cond evt="onClick" delay="0">
                  <p:tgtEl>
                    <p:spTgt spid="34"/>
                  </p:tgtEl>
                </p:cond>
              </p:nextCondLst>
            </p:seq>
            <p:audio>
              <p:cMediaNode vol="80000">
                <p:cTn id="13" fill="hold" display="0">
                  <p:stCondLst>
                    <p:cond delay="indefinite"/>
                  </p:stCondLst>
                  <p:endCondLst>
                    <p:cond evt="onStopAudio" delay="0">
                      <p:tgtEl>
                        <p:sldTgt/>
                      </p:tgtEl>
                    </p:cond>
                  </p:endCondLst>
                </p:cTn>
                <p:tgtEl>
                  <p:spTgt spid="34"/>
                </p:tgtEl>
              </p:cMediaNode>
            </p:audio>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403" fill="hold"/>
                                        <p:tgtEl>
                                          <p:spTgt spid="35"/>
                                        </p:tgtEl>
                                      </p:cBhvr>
                                    </p:cmd>
                                  </p:childTnLst>
                                </p:cTn>
                              </p:par>
                            </p:childTnLst>
                          </p:cTn>
                        </p:par>
                      </p:childTnLst>
                    </p:cTn>
                  </p:par>
                </p:childTnLst>
              </p:cTn>
              <p:nextCondLst>
                <p:cond evt="onClick" delay="0">
                  <p:tgtEl>
                    <p:spTgt spid="35"/>
                  </p:tgtEl>
                </p:cond>
              </p:nextCondLst>
            </p:seq>
            <p:audio>
              <p:cMediaNode vol="80000">
                <p:cTn id="19" fill="hold" display="0">
                  <p:stCondLst>
                    <p:cond delay="indefinite"/>
                  </p:stCondLst>
                  <p:endCondLst>
                    <p:cond evt="onStopAudio" delay="0">
                      <p:tgtEl>
                        <p:sldTgt/>
                      </p:tgtEl>
                    </p:cond>
                  </p:endCondLst>
                </p:cTn>
                <p:tgtEl>
                  <p:spTgt spid="35"/>
                </p:tgtEl>
              </p:cMediaNode>
            </p:audio>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8" fill="hold"/>
                                        <p:tgtEl>
                                          <p:spTgt spid="36"/>
                                        </p:tgtEl>
                                      </p:cBhvr>
                                    </p:cmd>
                                  </p:childTnLst>
                                </p:cTn>
                              </p:par>
                            </p:childTnLst>
                          </p:cTn>
                        </p:par>
                      </p:childTnLst>
                    </p:cTn>
                  </p:par>
                </p:childTnLst>
              </p:cTn>
              <p:nextCondLst>
                <p:cond evt="onClick" delay="0">
                  <p:tgtEl>
                    <p:spTgt spid="36"/>
                  </p:tgtEl>
                </p:cond>
              </p:nextCondLst>
            </p:seq>
            <p:audio>
              <p:cMediaNode vol="80000">
                <p:cTn id="25" fill="hold" display="0">
                  <p:stCondLst>
                    <p:cond delay="indefinite"/>
                  </p:stCondLst>
                  <p:endCondLst>
                    <p:cond evt="onStopAudio" delay="0">
                      <p:tgtEl>
                        <p:sldTgt/>
                      </p:tgtEl>
                    </p:cond>
                  </p:endCondLst>
                </p:cTn>
                <p:tgtEl>
                  <p:spTgt spid="36"/>
                </p:tgtEl>
              </p:cMediaNode>
            </p:audio>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9" fill="hold"/>
                                        <p:tgtEl>
                                          <p:spTgt spid="37"/>
                                        </p:tgtEl>
                                      </p:cBhvr>
                                    </p:cmd>
                                  </p:childTnLst>
                                </p:cTn>
                              </p:par>
                            </p:childTnLst>
                          </p:cTn>
                        </p:par>
                      </p:childTnLst>
                    </p:cTn>
                  </p:par>
                </p:childTnLst>
              </p:cTn>
              <p:nextCondLst>
                <p:cond evt="onClick" delay="0">
                  <p:tgtEl>
                    <p:spTgt spid="37"/>
                  </p:tgtEl>
                </p:cond>
              </p:nextCondLst>
            </p:seq>
            <p:audio>
              <p:cMediaNode vol="80000">
                <p:cTn id="31" fill="hold" display="0">
                  <p:stCondLst>
                    <p:cond delay="indefinite"/>
                  </p:stCondLst>
                  <p:endCondLst>
                    <p:cond evt="onStopAudio" delay="0">
                      <p:tgtEl>
                        <p:sldTgt/>
                      </p:tgtEl>
                    </p:cond>
                  </p:endCondLst>
                </p:cTn>
                <p:tgtEl>
                  <p:spTgt spid="3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ToBI</a:t>
            </a:r>
            <a:r>
              <a:rPr lang="en-US" dirty="0" smtClean="0"/>
              <a:t> Example (in </a:t>
            </a:r>
            <a:r>
              <a:rPr lang="en-US" dirty="0" err="1" smtClean="0"/>
              <a:t>Praat</a:t>
            </a:r>
            <a:r>
              <a:rPr lang="en-US" dirty="0" smtClean="0"/>
              <a:t>)</a:t>
            </a:r>
            <a:endParaRPr lang="en-US" dirty="0"/>
          </a:p>
        </p:txBody>
      </p:sp>
      <p:pic>
        <p:nvPicPr>
          <p:cNvPr id="6" name="Content Placeholder 5"/>
          <p:cNvPicPr>
            <a:picLocks noGrp="1" noChangeAspect="1"/>
          </p:cNvPicPr>
          <p:nvPr>
            <p:ph idx="1"/>
          </p:nvPr>
        </p:nvPicPr>
        <p:blipFill>
          <a:blip r:embed="rId5"/>
          <a:srcRect t="2013" b="2013"/>
          <a:stretch>
            <a:fillRect/>
          </a:stretch>
        </p:blipFill>
        <p:spPr/>
      </p:pic>
      <p:sp>
        <p:nvSpPr>
          <p:cNvPr id="5" name="Slide Number Placeholder 4"/>
          <p:cNvSpPr>
            <a:spLocks noGrp="1"/>
          </p:cNvSpPr>
          <p:nvPr>
            <p:ph type="sldNum" sz="quarter" idx="12"/>
          </p:nvPr>
        </p:nvSpPr>
        <p:spPr/>
        <p:txBody>
          <a:bodyPr/>
          <a:lstStyle/>
          <a:p>
            <a:fld id="{6DC54031-3823-C645-9013-F4752712CF15}" type="slidenum">
              <a:rPr lang="en-US" smtClean="0"/>
              <a:t>17</a:t>
            </a:fld>
            <a:endParaRPr lang="en-US"/>
          </a:p>
        </p:txBody>
      </p:sp>
      <p:pic>
        <p:nvPicPr>
          <p:cNvPr id="4" name="h1s9-exampl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69908" y="203200"/>
            <a:ext cx="812800" cy="812800"/>
          </a:xfrm>
          <a:prstGeom prst="rect">
            <a:avLst/>
          </a:prstGeom>
        </p:spPr>
      </p:pic>
      <p:sp>
        <p:nvSpPr>
          <p:cNvPr id="3" name="Footer Placeholder 2"/>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274887440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ate Placeholder 1"/>
          <p:cNvSpPr>
            <a:spLocks noGrp="1"/>
          </p:cNvSpPr>
          <p:nvPr>
            <p:ph type="dt" sz="half" idx="10"/>
          </p:nvPr>
        </p:nvSpPr>
        <p:spPr/>
        <p:txBody>
          <a:bodyPr/>
          <a:lstStyle/>
          <a:p>
            <a:fld id="{244C0D4D-24FB-FB41-BE64-C1698911C08A}" type="datetime1">
              <a:rPr lang="en-US"/>
              <a:pPr/>
              <a:t>2/21/12</a:t>
            </a:fld>
            <a:endParaRPr lang="en-US"/>
          </a:p>
        </p:txBody>
      </p:sp>
      <p:sp>
        <p:nvSpPr>
          <p:cNvPr id="98" name="Slide Number Placeholder 3"/>
          <p:cNvSpPr>
            <a:spLocks noGrp="1"/>
          </p:cNvSpPr>
          <p:nvPr>
            <p:ph type="sldNum" sz="quarter" idx="12"/>
          </p:nvPr>
        </p:nvSpPr>
        <p:spPr/>
        <p:txBody>
          <a:bodyPr/>
          <a:lstStyle/>
          <a:p>
            <a:fld id="{725ED91B-CEB6-D742-B41D-110DD3B934EB}" type="slidenum">
              <a:rPr lang="en-US"/>
              <a:pPr/>
              <a:t>18</a:t>
            </a:fld>
            <a:endParaRPr lang="en-US"/>
          </a:p>
        </p:txBody>
      </p:sp>
      <p:grpSp>
        <p:nvGrpSpPr>
          <p:cNvPr id="590850" name="Group 2"/>
          <p:cNvGrpSpPr>
            <a:grpSpLocks/>
          </p:cNvGrpSpPr>
          <p:nvPr/>
        </p:nvGrpSpPr>
        <p:grpSpPr bwMode="auto">
          <a:xfrm>
            <a:off x="381000" y="457200"/>
            <a:ext cx="8458200" cy="5715000"/>
            <a:chOff x="240" y="288"/>
            <a:chExt cx="5328" cy="3600"/>
          </a:xfrm>
        </p:grpSpPr>
        <p:sp>
          <p:nvSpPr>
            <p:cNvPr id="590851" name="Rectangle 3"/>
            <p:cNvSpPr>
              <a:spLocks noChangeArrowheads="1"/>
            </p:cNvSpPr>
            <p:nvPr/>
          </p:nvSpPr>
          <p:spPr bwMode="auto">
            <a:xfrm>
              <a:off x="4416" y="2832"/>
              <a:ext cx="1152"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52" name="Rectangle 4"/>
            <p:cNvSpPr>
              <a:spLocks noChangeArrowheads="1"/>
            </p:cNvSpPr>
            <p:nvPr/>
          </p:nvSpPr>
          <p:spPr bwMode="auto">
            <a:xfrm>
              <a:off x="3216" y="2832"/>
              <a:ext cx="1200"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53" name="Rectangle 5"/>
            <p:cNvSpPr>
              <a:spLocks noChangeArrowheads="1"/>
            </p:cNvSpPr>
            <p:nvPr/>
          </p:nvSpPr>
          <p:spPr bwMode="auto">
            <a:xfrm>
              <a:off x="2064" y="2832"/>
              <a:ext cx="1152"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54" name="Rectangle 6"/>
            <p:cNvSpPr>
              <a:spLocks noChangeArrowheads="1"/>
            </p:cNvSpPr>
            <p:nvPr/>
          </p:nvSpPr>
          <p:spPr bwMode="auto">
            <a:xfrm>
              <a:off x="960" y="2832"/>
              <a:ext cx="1104"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55" name="Rectangle 7"/>
            <p:cNvSpPr>
              <a:spLocks noChangeArrowheads="1"/>
            </p:cNvSpPr>
            <p:nvPr/>
          </p:nvSpPr>
          <p:spPr bwMode="auto">
            <a:xfrm>
              <a:off x="240" y="2832"/>
              <a:ext cx="720"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L*+H</a:t>
              </a:r>
            </a:p>
          </p:txBody>
        </p:sp>
        <p:sp>
          <p:nvSpPr>
            <p:cNvPr id="590856" name="Rectangle 8"/>
            <p:cNvSpPr>
              <a:spLocks noChangeArrowheads="1"/>
            </p:cNvSpPr>
            <p:nvPr/>
          </p:nvSpPr>
          <p:spPr bwMode="auto">
            <a:xfrm>
              <a:off x="4416" y="1728"/>
              <a:ext cx="1152"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57" name="Rectangle 9"/>
            <p:cNvSpPr>
              <a:spLocks noChangeArrowheads="1"/>
            </p:cNvSpPr>
            <p:nvPr/>
          </p:nvSpPr>
          <p:spPr bwMode="auto">
            <a:xfrm>
              <a:off x="3216" y="1728"/>
              <a:ext cx="1200"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58" name="Rectangle 10"/>
            <p:cNvSpPr>
              <a:spLocks noChangeArrowheads="1"/>
            </p:cNvSpPr>
            <p:nvPr/>
          </p:nvSpPr>
          <p:spPr bwMode="auto">
            <a:xfrm>
              <a:off x="2064" y="1728"/>
              <a:ext cx="1152"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59" name="Rectangle 11"/>
            <p:cNvSpPr>
              <a:spLocks noChangeArrowheads="1"/>
            </p:cNvSpPr>
            <p:nvPr/>
          </p:nvSpPr>
          <p:spPr bwMode="auto">
            <a:xfrm>
              <a:off x="960" y="1728"/>
              <a:ext cx="1104"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60" name="Rectangle 12"/>
            <p:cNvSpPr>
              <a:spLocks noChangeArrowheads="1"/>
            </p:cNvSpPr>
            <p:nvPr/>
          </p:nvSpPr>
          <p:spPr bwMode="auto">
            <a:xfrm>
              <a:off x="240" y="1728"/>
              <a:ext cx="720"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L*</a:t>
              </a:r>
            </a:p>
          </p:txBody>
        </p:sp>
        <p:sp>
          <p:nvSpPr>
            <p:cNvPr id="590861" name="Rectangle 13"/>
            <p:cNvSpPr>
              <a:spLocks noChangeArrowheads="1"/>
            </p:cNvSpPr>
            <p:nvPr/>
          </p:nvSpPr>
          <p:spPr bwMode="auto">
            <a:xfrm>
              <a:off x="4416" y="768"/>
              <a:ext cx="1152"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62" name="Rectangle 14"/>
            <p:cNvSpPr>
              <a:spLocks noChangeArrowheads="1"/>
            </p:cNvSpPr>
            <p:nvPr/>
          </p:nvSpPr>
          <p:spPr bwMode="auto">
            <a:xfrm>
              <a:off x="3216" y="768"/>
              <a:ext cx="1200"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63" name="Rectangle 15"/>
            <p:cNvSpPr>
              <a:spLocks noChangeArrowheads="1"/>
            </p:cNvSpPr>
            <p:nvPr/>
          </p:nvSpPr>
          <p:spPr bwMode="auto">
            <a:xfrm>
              <a:off x="2064" y="768"/>
              <a:ext cx="1152"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64" name="Rectangle 16"/>
            <p:cNvSpPr>
              <a:spLocks noChangeArrowheads="1"/>
            </p:cNvSpPr>
            <p:nvPr/>
          </p:nvSpPr>
          <p:spPr bwMode="auto">
            <a:xfrm>
              <a:off x="960" y="768"/>
              <a:ext cx="1104"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65" name="Rectangle 17"/>
            <p:cNvSpPr>
              <a:spLocks noChangeArrowheads="1"/>
            </p:cNvSpPr>
            <p:nvPr/>
          </p:nvSpPr>
          <p:spPr bwMode="auto">
            <a:xfrm>
              <a:off x="240" y="768"/>
              <a:ext cx="720"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H*</a:t>
              </a:r>
            </a:p>
          </p:txBody>
        </p:sp>
        <p:sp>
          <p:nvSpPr>
            <p:cNvPr id="590866" name="Rectangle 18"/>
            <p:cNvSpPr>
              <a:spLocks noChangeArrowheads="1"/>
            </p:cNvSpPr>
            <p:nvPr/>
          </p:nvSpPr>
          <p:spPr bwMode="auto">
            <a:xfrm>
              <a:off x="4416" y="288"/>
              <a:ext cx="11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H-H%</a:t>
              </a:r>
            </a:p>
          </p:txBody>
        </p:sp>
        <p:sp>
          <p:nvSpPr>
            <p:cNvPr id="590867" name="Rectangle 19"/>
            <p:cNvSpPr>
              <a:spLocks noChangeArrowheads="1"/>
            </p:cNvSpPr>
            <p:nvPr/>
          </p:nvSpPr>
          <p:spPr bwMode="auto">
            <a:xfrm>
              <a:off x="3216" y="288"/>
              <a:ext cx="120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H-L%</a:t>
              </a:r>
            </a:p>
          </p:txBody>
        </p:sp>
        <p:sp>
          <p:nvSpPr>
            <p:cNvPr id="590868" name="Rectangle 20"/>
            <p:cNvSpPr>
              <a:spLocks noChangeArrowheads="1"/>
            </p:cNvSpPr>
            <p:nvPr/>
          </p:nvSpPr>
          <p:spPr bwMode="auto">
            <a:xfrm>
              <a:off x="2064" y="288"/>
              <a:ext cx="11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L-H%</a:t>
              </a:r>
            </a:p>
          </p:txBody>
        </p:sp>
        <p:sp>
          <p:nvSpPr>
            <p:cNvPr id="590869" name="Rectangle 21"/>
            <p:cNvSpPr>
              <a:spLocks noChangeArrowheads="1"/>
            </p:cNvSpPr>
            <p:nvPr/>
          </p:nvSpPr>
          <p:spPr bwMode="auto">
            <a:xfrm>
              <a:off x="960" y="288"/>
              <a:ext cx="110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L-L%</a:t>
              </a:r>
            </a:p>
          </p:txBody>
        </p:sp>
        <p:sp>
          <p:nvSpPr>
            <p:cNvPr id="590870" name="Rectangle 22"/>
            <p:cNvSpPr>
              <a:spLocks noChangeArrowheads="1"/>
            </p:cNvSpPr>
            <p:nvPr/>
          </p:nvSpPr>
          <p:spPr bwMode="auto">
            <a:xfrm>
              <a:off x="240" y="288"/>
              <a:ext cx="72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0871" name="Line 23"/>
            <p:cNvSpPr>
              <a:spLocks noChangeShapeType="1"/>
            </p:cNvSpPr>
            <p:nvPr/>
          </p:nvSpPr>
          <p:spPr bwMode="auto">
            <a:xfrm>
              <a:off x="240" y="288"/>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72" name="Line 24"/>
            <p:cNvSpPr>
              <a:spLocks noChangeShapeType="1"/>
            </p:cNvSpPr>
            <p:nvPr/>
          </p:nvSpPr>
          <p:spPr bwMode="auto">
            <a:xfrm>
              <a:off x="240" y="768"/>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73" name="Line 25"/>
            <p:cNvSpPr>
              <a:spLocks noChangeShapeType="1"/>
            </p:cNvSpPr>
            <p:nvPr/>
          </p:nvSpPr>
          <p:spPr bwMode="auto">
            <a:xfrm>
              <a:off x="240" y="1728"/>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74" name="Line 26"/>
            <p:cNvSpPr>
              <a:spLocks noChangeShapeType="1"/>
            </p:cNvSpPr>
            <p:nvPr/>
          </p:nvSpPr>
          <p:spPr bwMode="auto">
            <a:xfrm>
              <a:off x="240" y="2832"/>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75" name="Line 27"/>
            <p:cNvSpPr>
              <a:spLocks noChangeShapeType="1"/>
            </p:cNvSpPr>
            <p:nvPr/>
          </p:nvSpPr>
          <p:spPr bwMode="auto">
            <a:xfrm>
              <a:off x="240" y="3888"/>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76" name="Line 28"/>
            <p:cNvSpPr>
              <a:spLocks noChangeShapeType="1"/>
            </p:cNvSpPr>
            <p:nvPr/>
          </p:nvSpPr>
          <p:spPr bwMode="auto">
            <a:xfrm>
              <a:off x="240" y="288"/>
              <a:ext cx="0" cy="36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77" name="Line 29"/>
            <p:cNvSpPr>
              <a:spLocks noChangeShapeType="1"/>
            </p:cNvSpPr>
            <p:nvPr/>
          </p:nvSpPr>
          <p:spPr bwMode="auto">
            <a:xfrm>
              <a:off x="960" y="288"/>
              <a:ext cx="0" cy="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78" name="Line 30"/>
            <p:cNvSpPr>
              <a:spLocks noChangeShapeType="1"/>
            </p:cNvSpPr>
            <p:nvPr/>
          </p:nvSpPr>
          <p:spPr bwMode="auto">
            <a:xfrm>
              <a:off x="2064" y="288"/>
              <a:ext cx="0" cy="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79" name="Line 31"/>
            <p:cNvSpPr>
              <a:spLocks noChangeShapeType="1"/>
            </p:cNvSpPr>
            <p:nvPr/>
          </p:nvSpPr>
          <p:spPr bwMode="auto">
            <a:xfrm>
              <a:off x="3216" y="288"/>
              <a:ext cx="0" cy="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80" name="Line 32"/>
            <p:cNvSpPr>
              <a:spLocks noChangeShapeType="1"/>
            </p:cNvSpPr>
            <p:nvPr/>
          </p:nvSpPr>
          <p:spPr bwMode="auto">
            <a:xfrm>
              <a:off x="4416" y="288"/>
              <a:ext cx="0" cy="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81" name="Line 33"/>
            <p:cNvSpPr>
              <a:spLocks noChangeShapeType="1"/>
            </p:cNvSpPr>
            <p:nvPr/>
          </p:nvSpPr>
          <p:spPr bwMode="auto">
            <a:xfrm>
              <a:off x="5568" y="288"/>
              <a:ext cx="0" cy="36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90882" name="Group 34"/>
          <p:cNvGrpSpPr>
            <a:grpSpLocks/>
          </p:cNvGrpSpPr>
          <p:nvPr/>
        </p:nvGrpSpPr>
        <p:grpSpPr bwMode="auto">
          <a:xfrm>
            <a:off x="1676400" y="1676400"/>
            <a:ext cx="1371600" cy="914400"/>
            <a:chOff x="1248" y="1248"/>
            <a:chExt cx="864" cy="576"/>
          </a:xfrm>
        </p:grpSpPr>
        <p:sp>
          <p:nvSpPr>
            <p:cNvPr id="590883" name="Line 35"/>
            <p:cNvSpPr>
              <a:spLocks noChangeShapeType="1"/>
            </p:cNvSpPr>
            <p:nvPr/>
          </p:nvSpPr>
          <p:spPr bwMode="auto">
            <a:xfrm>
              <a:off x="1248" y="1248"/>
              <a:ext cx="2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84" name="Line 36"/>
            <p:cNvSpPr>
              <a:spLocks noChangeShapeType="1"/>
            </p:cNvSpPr>
            <p:nvPr/>
          </p:nvSpPr>
          <p:spPr bwMode="auto">
            <a:xfrm>
              <a:off x="1488" y="1248"/>
              <a:ext cx="144"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85" name="Line 37"/>
            <p:cNvSpPr>
              <a:spLocks noChangeShapeType="1"/>
            </p:cNvSpPr>
            <p:nvPr/>
          </p:nvSpPr>
          <p:spPr bwMode="auto">
            <a:xfrm>
              <a:off x="1632" y="1824"/>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90886" name="Line 38"/>
          <p:cNvSpPr>
            <a:spLocks noChangeShapeType="1"/>
          </p:cNvSpPr>
          <p:nvPr/>
        </p:nvSpPr>
        <p:spPr bwMode="auto">
          <a:xfrm>
            <a:off x="3429000" y="1676400"/>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87" name="Line 39"/>
          <p:cNvSpPr>
            <a:spLocks noChangeShapeType="1"/>
          </p:cNvSpPr>
          <p:nvPr/>
        </p:nvSpPr>
        <p:spPr bwMode="auto">
          <a:xfrm>
            <a:off x="3810000" y="1676400"/>
            <a:ext cx="228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88" name="Line 40"/>
          <p:cNvSpPr>
            <a:spLocks noChangeShapeType="1"/>
          </p:cNvSpPr>
          <p:nvPr/>
        </p:nvSpPr>
        <p:spPr bwMode="auto">
          <a:xfrm>
            <a:off x="4038600" y="2590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89" name="Line 41"/>
          <p:cNvSpPr>
            <a:spLocks noChangeShapeType="1"/>
          </p:cNvSpPr>
          <p:nvPr/>
        </p:nvSpPr>
        <p:spPr bwMode="auto">
          <a:xfrm flipV="1">
            <a:off x="4419600" y="21336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90" name="Line 42"/>
          <p:cNvSpPr>
            <a:spLocks noChangeShapeType="1"/>
          </p:cNvSpPr>
          <p:nvPr/>
        </p:nvSpPr>
        <p:spPr bwMode="auto">
          <a:xfrm>
            <a:off x="4572000" y="2133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90891" name="Group 43"/>
          <p:cNvGrpSpPr>
            <a:grpSpLocks/>
          </p:cNvGrpSpPr>
          <p:nvPr/>
        </p:nvGrpSpPr>
        <p:grpSpPr bwMode="auto">
          <a:xfrm>
            <a:off x="5257800" y="1676400"/>
            <a:ext cx="1371600" cy="0"/>
            <a:chOff x="3456" y="1248"/>
            <a:chExt cx="864" cy="0"/>
          </a:xfrm>
        </p:grpSpPr>
        <p:sp>
          <p:nvSpPr>
            <p:cNvPr id="590892" name="Line 44"/>
            <p:cNvSpPr>
              <a:spLocks noChangeShapeType="1"/>
            </p:cNvSpPr>
            <p:nvPr/>
          </p:nvSpPr>
          <p:spPr bwMode="auto">
            <a:xfrm>
              <a:off x="3456" y="1248"/>
              <a:ext cx="2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93" name="Line 45"/>
            <p:cNvSpPr>
              <a:spLocks noChangeShapeType="1"/>
            </p:cNvSpPr>
            <p:nvPr/>
          </p:nvSpPr>
          <p:spPr bwMode="auto">
            <a:xfrm>
              <a:off x="3744" y="1248"/>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90894" name="Line 46"/>
          <p:cNvSpPr>
            <a:spLocks noChangeShapeType="1"/>
          </p:cNvSpPr>
          <p:nvPr/>
        </p:nvSpPr>
        <p:spPr bwMode="auto">
          <a:xfrm>
            <a:off x="7239000" y="1676400"/>
            <a:ext cx="457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95" name="Line 47"/>
          <p:cNvSpPr>
            <a:spLocks noChangeShapeType="1"/>
          </p:cNvSpPr>
          <p:nvPr/>
        </p:nvSpPr>
        <p:spPr bwMode="auto">
          <a:xfrm flipV="1">
            <a:off x="7696200" y="1600200"/>
            <a:ext cx="457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96" name="Line 48"/>
          <p:cNvSpPr>
            <a:spLocks noChangeShapeType="1"/>
          </p:cNvSpPr>
          <p:nvPr/>
        </p:nvSpPr>
        <p:spPr bwMode="auto">
          <a:xfrm flipV="1">
            <a:off x="8153400" y="12954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97" name="Line 49"/>
          <p:cNvSpPr>
            <a:spLocks noChangeShapeType="1"/>
          </p:cNvSpPr>
          <p:nvPr/>
        </p:nvSpPr>
        <p:spPr bwMode="auto">
          <a:xfrm>
            <a:off x="8305800" y="1295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98" name="Line 50"/>
          <p:cNvSpPr>
            <a:spLocks noChangeShapeType="1"/>
          </p:cNvSpPr>
          <p:nvPr/>
        </p:nvSpPr>
        <p:spPr bwMode="auto">
          <a:xfrm>
            <a:off x="1600200" y="4267200"/>
            <a:ext cx="457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899" name="Line 51"/>
          <p:cNvSpPr>
            <a:spLocks noChangeShapeType="1"/>
          </p:cNvSpPr>
          <p:nvPr/>
        </p:nvSpPr>
        <p:spPr bwMode="auto">
          <a:xfrm>
            <a:off x="2133600" y="42672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0" name="Line 52"/>
          <p:cNvSpPr>
            <a:spLocks noChangeShapeType="1"/>
          </p:cNvSpPr>
          <p:nvPr/>
        </p:nvSpPr>
        <p:spPr bwMode="auto">
          <a:xfrm>
            <a:off x="3429000" y="4267200"/>
            <a:ext cx="457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1" name="Line 53"/>
          <p:cNvSpPr>
            <a:spLocks noChangeShapeType="1"/>
          </p:cNvSpPr>
          <p:nvPr/>
        </p:nvSpPr>
        <p:spPr bwMode="auto">
          <a:xfrm>
            <a:off x="3886200" y="4267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2" name="Line 54"/>
          <p:cNvSpPr>
            <a:spLocks noChangeShapeType="1"/>
          </p:cNvSpPr>
          <p:nvPr/>
        </p:nvSpPr>
        <p:spPr bwMode="auto">
          <a:xfrm flipV="1">
            <a:off x="4495800" y="38100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3" name="Line 55"/>
          <p:cNvSpPr>
            <a:spLocks noChangeShapeType="1"/>
          </p:cNvSpPr>
          <p:nvPr/>
        </p:nvSpPr>
        <p:spPr bwMode="auto">
          <a:xfrm>
            <a:off x="4572000" y="3810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4" name="Line 56"/>
          <p:cNvSpPr>
            <a:spLocks noChangeShapeType="1"/>
          </p:cNvSpPr>
          <p:nvPr/>
        </p:nvSpPr>
        <p:spPr bwMode="auto">
          <a:xfrm>
            <a:off x="5181600" y="4267200"/>
            <a:ext cx="533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5" name="Line 57"/>
          <p:cNvSpPr>
            <a:spLocks noChangeShapeType="1"/>
          </p:cNvSpPr>
          <p:nvPr/>
        </p:nvSpPr>
        <p:spPr bwMode="auto">
          <a:xfrm>
            <a:off x="7162800" y="4267200"/>
            <a:ext cx="457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6" name="Line 58"/>
          <p:cNvSpPr>
            <a:spLocks noChangeShapeType="1"/>
          </p:cNvSpPr>
          <p:nvPr/>
        </p:nvSpPr>
        <p:spPr bwMode="auto">
          <a:xfrm flipV="1">
            <a:off x="5715000" y="3429000"/>
            <a:ext cx="304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7" name="Line 59"/>
          <p:cNvSpPr>
            <a:spLocks noChangeShapeType="1"/>
          </p:cNvSpPr>
          <p:nvPr/>
        </p:nvSpPr>
        <p:spPr bwMode="auto">
          <a:xfrm>
            <a:off x="6019800" y="3429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8" name="Line 60"/>
          <p:cNvSpPr>
            <a:spLocks noChangeShapeType="1"/>
          </p:cNvSpPr>
          <p:nvPr/>
        </p:nvSpPr>
        <p:spPr bwMode="auto">
          <a:xfrm flipV="1">
            <a:off x="7620000" y="3505200"/>
            <a:ext cx="2286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09" name="Line 61"/>
          <p:cNvSpPr>
            <a:spLocks noChangeShapeType="1"/>
          </p:cNvSpPr>
          <p:nvPr/>
        </p:nvSpPr>
        <p:spPr bwMode="auto">
          <a:xfrm>
            <a:off x="7848600" y="3505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10" name="Line 62"/>
          <p:cNvSpPr>
            <a:spLocks noChangeShapeType="1"/>
          </p:cNvSpPr>
          <p:nvPr/>
        </p:nvSpPr>
        <p:spPr bwMode="auto">
          <a:xfrm flipV="1">
            <a:off x="8229600" y="30480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11" name="Line 63"/>
          <p:cNvSpPr>
            <a:spLocks noChangeShapeType="1"/>
          </p:cNvSpPr>
          <p:nvPr/>
        </p:nvSpPr>
        <p:spPr bwMode="auto">
          <a:xfrm>
            <a:off x="8382000" y="3048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90912" name="Group 64"/>
          <p:cNvGrpSpPr>
            <a:grpSpLocks/>
          </p:cNvGrpSpPr>
          <p:nvPr/>
        </p:nvGrpSpPr>
        <p:grpSpPr bwMode="auto">
          <a:xfrm>
            <a:off x="1600200" y="5029200"/>
            <a:ext cx="1447800" cy="838200"/>
            <a:chOff x="1008" y="3168"/>
            <a:chExt cx="912" cy="528"/>
          </a:xfrm>
        </p:grpSpPr>
        <p:sp>
          <p:nvSpPr>
            <p:cNvPr id="590913" name="Line 65"/>
            <p:cNvSpPr>
              <a:spLocks noChangeShapeType="1"/>
            </p:cNvSpPr>
            <p:nvPr/>
          </p:nvSpPr>
          <p:spPr bwMode="auto">
            <a:xfrm>
              <a:off x="1008" y="3696"/>
              <a:ext cx="2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14" name="Line 66"/>
            <p:cNvSpPr>
              <a:spLocks noChangeShapeType="1"/>
            </p:cNvSpPr>
            <p:nvPr/>
          </p:nvSpPr>
          <p:spPr bwMode="auto">
            <a:xfrm flipV="1">
              <a:off x="1248" y="3168"/>
              <a:ext cx="96"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15" name="Line 67"/>
            <p:cNvSpPr>
              <a:spLocks noChangeShapeType="1"/>
            </p:cNvSpPr>
            <p:nvPr/>
          </p:nvSpPr>
          <p:spPr bwMode="auto">
            <a:xfrm>
              <a:off x="1344" y="316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16" name="Line 68"/>
            <p:cNvSpPr>
              <a:spLocks noChangeShapeType="1"/>
            </p:cNvSpPr>
            <p:nvPr/>
          </p:nvSpPr>
          <p:spPr bwMode="auto">
            <a:xfrm>
              <a:off x="1488" y="3168"/>
              <a:ext cx="96"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17" name="Line 69"/>
            <p:cNvSpPr>
              <a:spLocks noChangeShapeType="1"/>
            </p:cNvSpPr>
            <p:nvPr/>
          </p:nvSpPr>
          <p:spPr bwMode="auto">
            <a:xfrm>
              <a:off x="1584"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90918" name="Group 70"/>
          <p:cNvGrpSpPr>
            <a:grpSpLocks/>
          </p:cNvGrpSpPr>
          <p:nvPr/>
        </p:nvGrpSpPr>
        <p:grpSpPr bwMode="auto">
          <a:xfrm>
            <a:off x="3352800" y="5029200"/>
            <a:ext cx="914400" cy="838200"/>
            <a:chOff x="1008" y="3168"/>
            <a:chExt cx="576" cy="528"/>
          </a:xfrm>
        </p:grpSpPr>
        <p:sp>
          <p:nvSpPr>
            <p:cNvPr id="590919" name="Line 71"/>
            <p:cNvSpPr>
              <a:spLocks noChangeShapeType="1"/>
            </p:cNvSpPr>
            <p:nvPr/>
          </p:nvSpPr>
          <p:spPr bwMode="auto">
            <a:xfrm>
              <a:off x="1008" y="3696"/>
              <a:ext cx="2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0" name="Line 72"/>
            <p:cNvSpPr>
              <a:spLocks noChangeShapeType="1"/>
            </p:cNvSpPr>
            <p:nvPr/>
          </p:nvSpPr>
          <p:spPr bwMode="auto">
            <a:xfrm flipV="1">
              <a:off x="1248" y="3168"/>
              <a:ext cx="96"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1" name="Line 73"/>
            <p:cNvSpPr>
              <a:spLocks noChangeShapeType="1"/>
            </p:cNvSpPr>
            <p:nvPr/>
          </p:nvSpPr>
          <p:spPr bwMode="auto">
            <a:xfrm>
              <a:off x="1344" y="316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2" name="Line 74"/>
            <p:cNvSpPr>
              <a:spLocks noChangeShapeType="1"/>
            </p:cNvSpPr>
            <p:nvPr/>
          </p:nvSpPr>
          <p:spPr bwMode="auto">
            <a:xfrm>
              <a:off x="1488" y="3168"/>
              <a:ext cx="96"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90923" name="Line 75"/>
          <p:cNvSpPr>
            <a:spLocks noChangeShapeType="1"/>
          </p:cNvSpPr>
          <p:nvPr/>
        </p:nvSpPr>
        <p:spPr bwMode="auto">
          <a:xfrm>
            <a:off x="5257800" y="5867400"/>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4" name="Line 76"/>
          <p:cNvSpPr>
            <a:spLocks noChangeShapeType="1"/>
          </p:cNvSpPr>
          <p:nvPr/>
        </p:nvSpPr>
        <p:spPr bwMode="auto">
          <a:xfrm flipV="1">
            <a:off x="5638800" y="5029200"/>
            <a:ext cx="152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5" name="Line 77"/>
          <p:cNvSpPr>
            <a:spLocks noChangeShapeType="1"/>
          </p:cNvSpPr>
          <p:nvPr/>
        </p:nvSpPr>
        <p:spPr bwMode="auto">
          <a:xfrm>
            <a:off x="5791200" y="5029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6" name="Line 78"/>
          <p:cNvSpPr>
            <a:spLocks noChangeShapeType="1"/>
          </p:cNvSpPr>
          <p:nvPr/>
        </p:nvSpPr>
        <p:spPr bwMode="auto">
          <a:xfrm>
            <a:off x="6019800" y="50292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7" name="Line 79"/>
          <p:cNvSpPr>
            <a:spLocks noChangeShapeType="1"/>
          </p:cNvSpPr>
          <p:nvPr/>
        </p:nvSpPr>
        <p:spPr bwMode="auto">
          <a:xfrm>
            <a:off x="7162800" y="5867400"/>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8" name="Line 80"/>
          <p:cNvSpPr>
            <a:spLocks noChangeShapeType="1"/>
          </p:cNvSpPr>
          <p:nvPr/>
        </p:nvSpPr>
        <p:spPr bwMode="auto">
          <a:xfrm flipV="1">
            <a:off x="7543800" y="5029200"/>
            <a:ext cx="152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29" name="Line 81"/>
          <p:cNvSpPr>
            <a:spLocks noChangeShapeType="1"/>
          </p:cNvSpPr>
          <p:nvPr/>
        </p:nvSpPr>
        <p:spPr bwMode="auto">
          <a:xfrm>
            <a:off x="7696200" y="5029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30" name="Line 82"/>
          <p:cNvSpPr>
            <a:spLocks noChangeShapeType="1"/>
          </p:cNvSpPr>
          <p:nvPr/>
        </p:nvSpPr>
        <p:spPr bwMode="auto">
          <a:xfrm>
            <a:off x="7924800" y="50292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31" name="Line 83"/>
          <p:cNvSpPr>
            <a:spLocks noChangeShapeType="1"/>
          </p:cNvSpPr>
          <p:nvPr/>
        </p:nvSpPr>
        <p:spPr bwMode="auto">
          <a:xfrm>
            <a:off x="4267200" y="5867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32" name="Line 84"/>
          <p:cNvSpPr>
            <a:spLocks noChangeShapeType="1"/>
          </p:cNvSpPr>
          <p:nvPr/>
        </p:nvSpPr>
        <p:spPr bwMode="auto">
          <a:xfrm flipV="1">
            <a:off x="4572000" y="54864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33" name="Line 85"/>
          <p:cNvSpPr>
            <a:spLocks noChangeShapeType="1"/>
          </p:cNvSpPr>
          <p:nvPr/>
        </p:nvSpPr>
        <p:spPr bwMode="auto">
          <a:xfrm>
            <a:off x="4648200" y="5486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34" name="Line 86"/>
          <p:cNvSpPr>
            <a:spLocks noChangeShapeType="1"/>
          </p:cNvSpPr>
          <p:nvPr/>
        </p:nvSpPr>
        <p:spPr bwMode="auto">
          <a:xfrm>
            <a:off x="6096000" y="54864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35" name="Line 87"/>
          <p:cNvSpPr>
            <a:spLocks noChangeShapeType="1"/>
          </p:cNvSpPr>
          <p:nvPr/>
        </p:nvSpPr>
        <p:spPr bwMode="auto">
          <a:xfrm>
            <a:off x="8001000" y="5486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36" name="Line 88"/>
          <p:cNvSpPr>
            <a:spLocks noChangeShapeType="1"/>
          </p:cNvSpPr>
          <p:nvPr/>
        </p:nvSpPr>
        <p:spPr bwMode="auto">
          <a:xfrm flipV="1">
            <a:off x="8305800" y="51816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0937" name="Line 89"/>
          <p:cNvSpPr>
            <a:spLocks noChangeShapeType="1"/>
          </p:cNvSpPr>
          <p:nvPr/>
        </p:nvSpPr>
        <p:spPr bwMode="auto">
          <a:xfrm>
            <a:off x="8382000" y="5181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590938" name="5A138CEF.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6">
            <a:extLst>
              <a:ext uri="{28A0092B-C50C-407E-A947-70E740481C1C}">
                <a14:useLocalDpi xmlns:a14="http://schemas.microsoft.com/office/drawing/2010/main" val="0"/>
              </a:ext>
            </a:extLst>
          </a:blip>
          <a:srcRect/>
          <a:stretch>
            <a:fillRect/>
          </a:stretch>
        </p:blipFill>
        <p:spPr bwMode="auto">
          <a:xfrm>
            <a:off x="5791200" y="2057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90939" name="5B03FBD1.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6">
            <a:extLst>
              <a:ext uri="{28A0092B-C50C-407E-A947-70E740481C1C}">
                <a14:useLocalDpi xmlns:a14="http://schemas.microsoft.com/office/drawing/2010/main" val="0"/>
              </a:ext>
            </a:extLst>
          </a:blip>
          <a:srcRect/>
          <a:stretch>
            <a:fillRect/>
          </a:stretch>
        </p:blipFill>
        <p:spPr bwMode="auto">
          <a:xfrm>
            <a:off x="7543800" y="2057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90940" name="5FD8ECF2.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6">
            <a:extLst>
              <a:ext uri="{28A0092B-C50C-407E-A947-70E740481C1C}">
                <a14:useLocalDpi xmlns:a14="http://schemas.microsoft.com/office/drawing/2010/main" val="0"/>
              </a:ext>
            </a:extLst>
          </a:blip>
          <a:srcRect/>
          <a:stretch>
            <a:fillRect/>
          </a:stretch>
        </p:blipFill>
        <p:spPr bwMode="auto">
          <a:xfrm>
            <a:off x="2362200" y="3124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90941" name="9520CE84.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16">
            <a:extLst>
              <a:ext uri="{28A0092B-C50C-407E-A947-70E740481C1C}">
                <a14:useLocalDpi xmlns:a14="http://schemas.microsoft.com/office/drawing/2010/main" val="0"/>
              </a:ext>
            </a:extLst>
          </a:blip>
          <a:srcRect/>
          <a:stretch>
            <a:fillRect/>
          </a:stretch>
        </p:blipFill>
        <p:spPr bwMode="auto">
          <a:xfrm>
            <a:off x="3962400" y="3124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90942" name="2EFF47C7.WAV">
            <a:hlinkClick r:id="" action="ppaction://media"/>
          </p:cNvPr>
          <p:cNvPicPr>
            <a:picLocks noRot="1" noChangeAspect="1" noChangeArrowheads="1"/>
          </p:cNvPicPr>
          <p:nvPr>
            <a:audioFile r:link="rId10"/>
            <p:extLst>
              <p:ext uri="{DAA4B4D4-6D71-4841-9C94-3DE7FCFB9230}">
                <p14:media xmlns:p14="http://schemas.microsoft.com/office/powerpoint/2010/main" r:embed="rId9"/>
              </p:ext>
            </p:extLst>
          </p:nvPr>
        </p:nvPicPr>
        <p:blipFill>
          <a:blip r:embed="rId16">
            <a:extLst>
              <a:ext uri="{28A0092B-C50C-407E-A947-70E740481C1C}">
                <a14:useLocalDpi xmlns:a14="http://schemas.microsoft.com/office/drawing/2010/main" val="0"/>
              </a:ext>
            </a:extLst>
          </a:blip>
          <a:srcRect/>
          <a:stretch>
            <a:fillRect/>
          </a:stretch>
        </p:blipFill>
        <p:spPr bwMode="auto">
          <a:xfrm>
            <a:off x="7239000" y="3124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90943" name="3EAC9812.WAV">
            <a:hlinkClick r:id="" action="ppaction://media"/>
          </p:cNvPr>
          <p:cNvPicPr>
            <a:picLocks noRot="1" noChangeAspect="1" noChangeArrowheads="1"/>
          </p:cNvPicPr>
          <p:nvPr>
            <a:audioFile r:link="rId12"/>
            <p:extLst>
              <p:ext uri="{DAA4B4D4-6D71-4841-9C94-3DE7FCFB9230}">
                <p14:media xmlns:p14="http://schemas.microsoft.com/office/powerpoint/2010/main" r:embed="rId11"/>
              </p:ext>
            </p:extLst>
          </p:nvPr>
        </p:nvPicPr>
        <p:blipFill>
          <a:blip r:embed="rId16">
            <a:extLst>
              <a:ext uri="{28A0092B-C50C-407E-A947-70E740481C1C}">
                <a14:useLocalDpi xmlns:a14="http://schemas.microsoft.com/office/drawing/2010/main" val="0"/>
              </a:ext>
            </a:extLst>
          </a:blip>
          <a:srcRect/>
          <a:stretch>
            <a:fillRect/>
          </a:stretch>
        </p:blipFill>
        <p:spPr bwMode="auto">
          <a:xfrm>
            <a:off x="2743200" y="4648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90944" name="57649BE9.WAV">
            <a:hlinkClick r:id="" action="ppaction://media"/>
          </p:cNvPr>
          <p:cNvPicPr>
            <a:picLocks noRot="1" noChangeAspect="1" noChangeArrowheads="1"/>
          </p:cNvPicPr>
          <p:nvPr>
            <a:audioFile r:link="rId14"/>
            <p:extLst>
              <p:ext uri="{DAA4B4D4-6D71-4841-9C94-3DE7FCFB9230}">
                <p14:media xmlns:p14="http://schemas.microsoft.com/office/powerpoint/2010/main" r:embed="rId13"/>
              </p:ext>
            </p:extLst>
          </p:nvPr>
        </p:nvPicPr>
        <p:blipFill>
          <a:blip r:embed="rId16">
            <a:extLst>
              <a:ext uri="{28A0092B-C50C-407E-A947-70E740481C1C}">
                <a14:useLocalDpi xmlns:a14="http://schemas.microsoft.com/office/drawing/2010/main" val="0"/>
              </a:ext>
            </a:extLst>
          </a:blip>
          <a:srcRect/>
          <a:stretch>
            <a:fillRect/>
          </a:stretch>
        </p:blipFill>
        <p:spPr bwMode="auto">
          <a:xfrm>
            <a:off x="4572000" y="4724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909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08" fill="hold"/>
                                        <p:tgtEl>
                                          <p:spTgt spid="590938"/>
                                        </p:tgtEl>
                                      </p:cBhvr>
                                    </p:cmd>
                                  </p:childTnLst>
                                </p:cTn>
                              </p:par>
                            </p:childTnLst>
                          </p:cTn>
                        </p:par>
                      </p:childTnLst>
                    </p:cTn>
                  </p:par>
                </p:childTnLst>
              </p:cTn>
              <p:nextCondLst>
                <p:cond evt="onClick" delay="0">
                  <p:tgtEl>
                    <p:spTgt spid="59093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0938"/>
                </p:tgtEl>
              </p:cMediaNode>
            </p:audio>
            <p:seq concurrent="1" nextAc="seek">
              <p:cTn id="8" restart="whenNotActive" fill="hold" evtFilter="cancelBubble" nodeType="interactiveSeq">
                <p:stCondLst>
                  <p:cond evt="onClick" delay="0">
                    <p:tgtEl>
                      <p:spTgt spid="59093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624" fill="hold"/>
                                        <p:tgtEl>
                                          <p:spTgt spid="590939"/>
                                        </p:tgtEl>
                                      </p:cBhvr>
                                    </p:cmd>
                                  </p:childTnLst>
                                </p:cTn>
                              </p:par>
                            </p:childTnLst>
                          </p:cTn>
                        </p:par>
                      </p:childTnLst>
                    </p:cTn>
                  </p:par>
                </p:childTnLst>
              </p:cTn>
              <p:nextCondLst>
                <p:cond evt="onClick" delay="0">
                  <p:tgtEl>
                    <p:spTgt spid="59093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90939"/>
                </p:tgtEl>
              </p:cMediaNode>
            </p:audio>
            <p:seq concurrent="1" nextAc="seek">
              <p:cTn id="14" restart="whenNotActive" fill="hold" evtFilter="cancelBubble" nodeType="interactiveSeq">
                <p:stCondLst>
                  <p:cond evt="onClick" delay="0">
                    <p:tgtEl>
                      <p:spTgt spid="59094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543" fill="hold"/>
                                        <p:tgtEl>
                                          <p:spTgt spid="590940"/>
                                        </p:tgtEl>
                                      </p:cBhvr>
                                    </p:cmd>
                                  </p:childTnLst>
                                </p:cTn>
                              </p:par>
                            </p:childTnLst>
                          </p:cTn>
                        </p:par>
                      </p:childTnLst>
                    </p:cTn>
                  </p:par>
                </p:childTnLst>
              </p:cTn>
              <p:nextCondLst>
                <p:cond evt="onClick" delay="0">
                  <p:tgtEl>
                    <p:spTgt spid="59094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90940"/>
                </p:tgtEl>
              </p:cMediaNode>
            </p:audio>
            <p:seq concurrent="1" nextAc="seek">
              <p:cTn id="20" restart="whenNotActive" fill="hold" evtFilter="cancelBubble" nodeType="interactiveSeq">
                <p:stCondLst>
                  <p:cond evt="onClick" delay="0">
                    <p:tgtEl>
                      <p:spTgt spid="59094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674" fill="hold"/>
                                        <p:tgtEl>
                                          <p:spTgt spid="590941"/>
                                        </p:tgtEl>
                                      </p:cBhvr>
                                    </p:cmd>
                                  </p:childTnLst>
                                </p:cTn>
                              </p:par>
                            </p:childTnLst>
                          </p:cTn>
                        </p:par>
                      </p:childTnLst>
                    </p:cTn>
                  </p:par>
                </p:childTnLst>
              </p:cTn>
              <p:nextCondLst>
                <p:cond evt="onClick" delay="0">
                  <p:tgtEl>
                    <p:spTgt spid="59094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90941"/>
                </p:tgtEl>
              </p:cMediaNode>
            </p:audio>
            <p:seq concurrent="1" nextAc="seek">
              <p:cTn id="26" restart="whenNotActive" fill="hold" evtFilter="cancelBubble" nodeType="interactiveSeq">
                <p:stCondLst>
                  <p:cond evt="onClick" delay="0">
                    <p:tgtEl>
                      <p:spTgt spid="59094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637" fill="hold"/>
                                        <p:tgtEl>
                                          <p:spTgt spid="590942"/>
                                        </p:tgtEl>
                                      </p:cBhvr>
                                    </p:cmd>
                                  </p:childTnLst>
                                </p:cTn>
                              </p:par>
                            </p:childTnLst>
                          </p:cTn>
                        </p:par>
                      </p:childTnLst>
                    </p:cTn>
                  </p:par>
                </p:childTnLst>
              </p:cTn>
              <p:nextCondLst>
                <p:cond evt="onClick" delay="0">
                  <p:tgtEl>
                    <p:spTgt spid="590942"/>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590942"/>
                </p:tgtEl>
              </p:cMediaNode>
            </p:audio>
            <p:seq concurrent="1" nextAc="seek">
              <p:cTn id="32" restart="whenNotActive" fill="hold" evtFilter="cancelBubble" nodeType="interactiveSeq">
                <p:stCondLst>
                  <p:cond evt="onClick" delay="0">
                    <p:tgtEl>
                      <p:spTgt spid="59094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653" fill="hold"/>
                                        <p:tgtEl>
                                          <p:spTgt spid="590943"/>
                                        </p:tgtEl>
                                      </p:cBhvr>
                                    </p:cmd>
                                  </p:childTnLst>
                                </p:cTn>
                              </p:par>
                            </p:childTnLst>
                          </p:cTn>
                        </p:par>
                      </p:childTnLst>
                    </p:cTn>
                  </p:par>
                </p:childTnLst>
              </p:cTn>
              <p:nextCondLst>
                <p:cond evt="onClick" delay="0">
                  <p:tgtEl>
                    <p:spTgt spid="590943"/>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90943"/>
                </p:tgtEl>
              </p:cMediaNode>
            </p:audio>
            <p:seq concurrent="1" nextAc="seek">
              <p:cTn id="38" restart="whenNotActive" fill="hold" evtFilter="cancelBubble" nodeType="interactiveSeq">
                <p:stCondLst>
                  <p:cond evt="onClick" delay="0">
                    <p:tgtEl>
                      <p:spTgt spid="59094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078" fill="hold"/>
                                        <p:tgtEl>
                                          <p:spTgt spid="590944"/>
                                        </p:tgtEl>
                                      </p:cBhvr>
                                    </p:cmd>
                                  </p:childTnLst>
                                </p:cTn>
                              </p:par>
                            </p:childTnLst>
                          </p:cTn>
                        </p:par>
                      </p:childTnLst>
                    </p:cTn>
                  </p:par>
                </p:childTnLst>
              </p:cTn>
              <p:nextCondLst>
                <p:cond evt="onClick" delay="0">
                  <p:tgtEl>
                    <p:spTgt spid="590944"/>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9094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Date Placeholder 1"/>
          <p:cNvSpPr>
            <a:spLocks noGrp="1"/>
          </p:cNvSpPr>
          <p:nvPr>
            <p:ph type="dt" sz="half" idx="10"/>
          </p:nvPr>
        </p:nvSpPr>
        <p:spPr/>
        <p:txBody>
          <a:bodyPr/>
          <a:lstStyle/>
          <a:p>
            <a:fld id="{D2947A67-D2BD-6F42-901B-B32898EA27FB}" type="datetime1">
              <a:rPr lang="en-US"/>
              <a:pPr/>
              <a:t>2/21/12</a:t>
            </a:fld>
            <a:endParaRPr lang="en-US"/>
          </a:p>
        </p:txBody>
      </p:sp>
      <p:sp>
        <p:nvSpPr>
          <p:cNvPr id="110" name="Slide Number Placeholder 3"/>
          <p:cNvSpPr>
            <a:spLocks noGrp="1"/>
          </p:cNvSpPr>
          <p:nvPr>
            <p:ph type="sldNum" sz="quarter" idx="12"/>
          </p:nvPr>
        </p:nvSpPr>
        <p:spPr/>
        <p:txBody>
          <a:bodyPr/>
          <a:lstStyle/>
          <a:p>
            <a:fld id="{FF353E1F-D07E-F94E-9F92-0A023F65BEBE}" type="slidenum">
              <a:rPr lang="en-US"/>
              <a:pPr/>
              <a:t>19</a:t>
            </a:fld>
            <a:endParaRPr lang="en-US"/>
          </a:p>
        </p:txBody>
      </p:sp>
      <p:grpSp>
        <p:nvGrpSpPr>
          <p:cNvPr id="591874" name="Group 2"/>
          <p:cNvGrpSpPr>
            <a:grpSpLocks/>
          </p:cNvGrpSpPr>
          <p:nvPr/>
        </p:nvGrpSpPr>
        <p:grpSpPr bwMode="auto">
          <a:xfrm>
            <a:off x="304800" y="457200"/>
            <a:ext cx="8458200" cy="5715000"/>
            <a:chOff x="192" y="288"/>
            <a:chExt cx="5328" cy="3600"/>
          </a:xfrm>
        </p:grpSpPr>
        <p:sp>
          <p:nvSpPr>
            <p:cNvPr id="591875" name="Rectangle 3"/>
            <p:cNvSpPr>
              <a:spLocks noChangeArrowheads="1"/>
            </p:cNvSpPr>
            <p:nvPr/>
          </p:nvSpPr>
          <p:spPr bwMode="auto">
            <a:xfrm>
              <a:off x="4320" y="2832"/>
              <a:ext cx="1200"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76" name="Rectangle 4"/>
            <p:cNvSpPr>
              <a:spLocks noChangeArrowheads="1"/>
            </p:cNvSpPr>
            <p:nvPr/>
          </p:nvSpPr>
          <p:spPr bwMode="auto">
            <a:xfrm>
              <a:off x="3216" y="2832"/>
              <a:ext cx="1104"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77" name="Rectangle 5"/>
            <p:cNvSpPr>
              <a:spLocks noChangeArrowheads="1"/>
            </p:cNvSpPr>
            <p:nvPr/>
          </p:nvSpPr>
          <p:spPr bwMode="auto">
            <a:xfrm>
              <a:off x="2112" y="2832"/>
              <a:ext cx="1104"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78" name="Rectangle 6"/>
            <p:cNvSpPr>
              <a:spLocks noChangeArrowheads="1"/>
            </p:cNvSpPr>
            <p:nvPr/>
          </p:nvSpPr>
          <p:spPr bwMode="auto">
            <a:xfrm>
              <a:off x="1008" y="2832"/>
              <a:ext cx="1104"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79" name="Rectangle 7"/>
            <p:cNvSpPr>
              <a:spLocks noChangeArrowheads="1"/>
            </p:cNvSpPr>
            <p:nvPr/>
          </p:nvSpPr>
          <p:spPr bwMode="auto">
            <a:xfrm>
              <a:off x="192" y="2832"/>
              <a:ext cx="816"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H* !H*</a:t>
              </a:r>
            </a:p>
          </p:txBody>
        </p:sp>
        <p:sp>
          <p:nvSpPr>
            <p:cNvPr id="591880" name="Rectangle 8"/>
            <p:cNvSpPr>
              <a:spLocks noChangeArrowheads="1"/>
            </p:cNvSpPr>
            <p:nvPr/>
          </p:nvSpPr>
          <p:spPr bwMode="auto">
            <a:xfrm>
              <a:off x="4320" y="1728"/>
              <a:ext cx="1200"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81" name="Rectangle 9"/>
            <p:cNvSpPr>
              <a:spLocks noChangeArrowheads="1"/>
            </p:cNvSpPr>
            <p:nvPr/>
          </p:nvSpPr>
          <p:spPr bwMode="auto">
            <a:xfrm>
              <a:off x="3216" y="1728"/>
              <a:ext cx="1104"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82" name="Rectangle 10"/>
            <p:cNvSpPr>
              <a:spLocks noChangeArrowheads="1"/>
            </p:cNvSpPr>
            <p:nvPr/>
          </p:nvSpPr>
          <p:spPr bwMode="auto">
            <a:xfrm>
              <a:off x="2112" y="1728"/>
              <a:ext cx="1104"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83" name="Rectangle 11"/>
            <p:cNvSpPr>
              <a:spLocks noChangeArrowheads="1"/>
            </p:cNvSpPr>
            <p:nvPr/>
          </p:nvSpPr>
          <p:spPr bwMode="auto">
            <a:xfrm>
              <a:off x="1008" y="1728"/>
              <a:ext cx="1104"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84" name="Rectangle 12"/>
            <p:cNvSpPr>
              <a:spLocks noChangeArrowheads="1"/>
            </p:cNvSpPr>
            <p:nvPr/>
          </p:nvSpPr>
          <p:spPr bwMode="auto">
            <a:xfrm>
              <a:off x="192" y="1728"/>
              <a:ext cx="816"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H+!H*</a:t>
              </a:r>
            </a:p>
          </p:txBody>
        </p:sp>
        <p:sp>
          <p:nvSpPr>
            <p:cNvPr id="591885" name="Rectangle 13"/>
            <p:cNvSpPr>
              <a:spLocks noChangeArrowheads="1"/>
            </p:cNvSpPr>
            <p:nvPr/>
          </p:nvSpPr>
          <p:spPr bwMode="auto">
            <a:xfrm>
              <a:off x="4320" y="768"/>
              <a:ext cx="1200"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86" name="Rectangle 14"/>
            <p:cNvSpPr>
              <a:spLocks noChangeArrowheads="1"/>
            </p:cNvSpPr>
            <p:nvPr/>
          </p:nvSpPr>
          <p:spPr bwMode="auto">
            <a:xfrm>
              <a:off x="3216" y="768"/>
              <a:ext cx="1104"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87" name="Rectangle 15"/>
            <p:cNvSpPr>
              <a:spLocks noChangeArrowheads="1"/>
            </p:cNvSpPr>
            <p:nvPr/>
          </p:nvSpPr>
          <p:spPr bwMode="auto">
            <a:xfrm>
              <a:off x="2112" y="768"/>
              <a:ext cx="1104"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88" name="Rectangle 16"/>
            <p:cNvSpPr>
              <a:spLocks noChangeArrowheads="1"/>
            </p:cNvSpPr>
            <p:nvPr/>
          </p:nvSpPr>
          <p:spPr bwMode="auto">
            <a:xfrm>
              <a:off x="1008" y="768"/>
              <a:ext cx="1104"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89" name="Rectangle 17"/>
            <p:cNvSpPr>
              <a:spLocks noChangeArrowheads="1"/>
            </p:cNvSpPr>
            <p:nvPr/>
          </p:nvSpPr>
          <p:spPr bwMode="auto">
            <a:xfrm>
              <a:off x="192" y="768"/>
              <a:ext cx="816"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L+H*</a:t>
              </a:r>
            </a:p>
          </p:txBody>
        </p:sp>
        <p:sp>
          <p:nvSpPr>
            <p:cNvPr id="591890" name="Rectangle 18"/>
            <p:cNvSpPr>
              <a:spLocks noChangeArrowheads="1"/>
            </p:cNvSpPr>
            <p:nvPr/>
          </p:nvSpPr>
          <p:spPr bwMode="auto">
            <a:xfrm>
              <a:off x="4320" y="288"/>
              <a:ext cx="120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H-H%</a:t>
              </a:r>
            </a:p>
          </p:txBody>
        </p:sp>
        <p:sp>
          <p:nvSpPr>
            <p:cNvPr id="591891" name="Rectangle 19"/>
            <p:cNvSpPr>
              <a:spLocks noChangeArrowheads="1"/>
            </p:cNvSpPr>
            <p:nvPr/>
          </p:nvSpPr>
          <p:spPr bwMode="auto">
            <a:xfrm>
              <a:off x="3216" y="288"/>
              <a:ext cx="110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H-L%</a:t>
              </a:r>
            </a:p>
          </p:txBody>
        </p:sp>
        <p:sp>
          <p:nvSpPr>
            <p:cNvPr id="591892" name="Rectangle 20"/>
            <p:cNvSpPr>
              <a:spLocks noChangeArrowheads="1"/>
            </p:cNvSpPr>
            <p:nvPr/>
          </p:nvSpPr>
          <p:spPr bwMode="auto">
            <a:xfrm>
              <a:off x="2112" y="288"/>
              <a:ext cx="110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L-H%</a:t>
              </a:r>
            </a:p>
          </p:txBody>
        </p:sp>
        <p:sp>
          <p:nvSpPr>
            <p:cNvPr id="591893" name="Rectangle 21"/>
            <p:cNvSpPr>
              <a:spLocks noChangeArrowheads="1"/>
            </p:cNvSpPr>
            <p:nvPr/>
          </p:nvSpPr>
          <p:spPr bwMode="auto">
            <a:xfrm>
              <a:off x="1008" y="288"/>
              <a:ext cx="110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eaLnBrk="1" hangingPunct="1">
                <a:spcBef>
                  <a:spcPct val="20000"/>
                </a:spcBef>
              </a:pPr>
              <a:r>
                <a:rPr lang="en-US">
                  <a:latin typeface="Arial" charset="0"/>
                </a:rPr>
                <a:t>L-L%</a:t>
              </a:r>
            </a:p>
          </p:txBody>
        </p:sp>
        <p:sp>
          <p:nvSpPr>
            <p:cNvPr id="591894" name="Rectangle 22"/>
            <p:cNvSpPr>
              <a:spLocks noChangeArrowheads="1"/>
            </p:cNvSpPr>
            <p:nvPr/>
          </p:nvSpPr>
          <p:spPr bwMode="auto">
            <a:xfrm>
              <a:off x="192" y="288"/>
              <a:ext cx="8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20000"/>
                </a:spcBef>
              </a:pPr>
              <a:endParaRPr lang="en-US">
                <a:latin typeface="Arial" charset="0"/>
              </a:endParaRPr>
            </a:p>
          </p:txBody>
        </p:sp>
        <p:sp>
          <p:nvSpPr>
            <p:cNvPr id="591895" name="Line 23"/>
            <p:cNvSpPr>
              <a:spLocks noChangeShapeType="1"/>
            </p:cNvSpPr>
            <p:nvPr/>
          </p:nvSpPr>
          <p:spPr bwMode="auto">
            <a:xfrm>
              <a:off x="192" y="288"/>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896" name="Line 24"/>
            <p:cNvSpPr>
              <a:spLocks noChangeShapeType="1"/>
            </p:cNvSpPr>
            <p:nvPr/>
          </p:nvSpPr>
          <p:spPr bwMode="auto">
            <a:xfrm>
              <a:off x="192" y="768"/>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897" name="Line 25"/>
            <p:cNvSpPr>
              <a:spLocks noChangeShapeType="1"/>
            </p:cNvSpPr>
            <p:nvPr/>
          </p:nvSpPr>
          <p:spPr bwMode="auto">
            <a:xfrm>
              <a:off x="192" y="1728"/>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898" name="Line 26"/>
            <p:cNvSpPr>
              <a:spLocks noChangeShapeType="1"/>
            </p:cNvSpPr>
            <p:nvPr/>
          </p:nvSpPr>
          <p:spPr bwMode="auto">
            <a:xfrm>
              <a:off x="192" y="2832"/>
              <a:ext cx="5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899" name="Line 27"/>
            <p:cNvSpPr>
              <a:spLocks noChangeShapeType="1"/>
            </p:cNvSpPr>
            <p:nvPr/>
          </p:nvSpPr>
          <p:spPr bwMode="auto">
            <a:xfrm>
              <a:off x="192" y="3888"/>
              <a:ext cx="532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0" name="Line 28"/>
            <p:cNvSpPr>
              <a:spLocks noChangeShapeType="1"/>
            </p:cNvSpPr>
            <p:nvPr/>
          </p:nvSpPr>
          <p:spPr bwMode="auto">
            <a:xfrm>
              <a:off x="192" y="288"/>
              <a:ext cx="0" cy="36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1" name="Line 29"/>
            <p:cNvSpPr>
              <a:spLocks noChangeShapeType="1"/>
            </p:cNvSpPr>
            <p:nvPr/>
          </p:nvSpPr>
          <p:spPr bwMode="auto">
            <a:xfrm>
              <a:off x="1008" y="288"/>
              <a:ext cx="0" cy="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2" name="Line 30"/>
            <p:cNvSpPr>
              <a:spLocks noChangeShapeType="1"/>
            </p:cNvSpPr>
            <p:nvPr/>
          </p:nvSpPr>
          <p:spPr bwMode="auto">
            <a:xfrm>
              <a:off x="2112" y="288"/>
              <a:ext cx="0" cy="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3" name="Line 31"/>
            <p:cNvSpPr>
              <a:spLocks noChangeShapeType="1"/>
            </p:cNvSpPr>
            <p:nvPr/>
          </p:nvSpPr>
          <p:spPr bwMode="auto">
            <a:xfrm>
              <a:off x="3216" y="288"/>
              <a:ext cx="0" cy="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4" name="Line 32"/>
            <p:cNvSpPr>
              <a:spLocks noChangeShapeType="1"/>
            </p:cNvSpPr>
            <p:nvPr/>
          </p:nvSpPr>
          <p:spPr bwMode="auto">
            <a:xfrm>
              <a:off x="4320" y="288"/>
              <a:ext cx="0" cy="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5" name="Line 33"/>
            <p:cNvSpPr>
              <a:spLocks noChangeShapeType="1"/>
            </p:cNvSpPr>
            <p:nvPr/>
          </p:nvSpPr>
          <p:spPr bwMode="auto">
            <a:xfrm>
              <a:off x="5520" y="288"/>
              <a:ext cx="0" cy="36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91906" name="Line 34"/>
          <p:cNvSpPr>
            <a:spLocks noChangeShapeType="1"/>
          </p:cNvSpPr>
          <p:nvPr/>
        </p:nvSpPr>
        <p:spPr bwMode="auto">
          <a:xfrm>
            <a:off x="1676400" y="2438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7" name="Line 35"/>
          <p:cNvSpPr>
            <a:spLocks noChangeShapeType="1"/>
          </p:cNvSpPr>
          <p:nvPr/>
        </p:nvSpPr>
        <p:spPr bwMode="auto">
          <a:xfrm flipV="1">
            <a:off x="1905000" y="1600200"/>
            <a:ext cx="152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8" name="Line 36"/>
          <p:cNvSpPr>
            <a:spLocks noChangeShapeType="1"/>
          </p:cNvSpPr>
          <p:nvPr/>
        </p:nvSpPr>
        <p:spPr bwMode="auto">
          <a:xfrm>
            <a:off x="2057400" y="1600200"/>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09" name="Line 37"/>
          <p:cNvSpPr>
            <a:spLocks noChangeShapeType="1"/>
          </p:cNvSpPr>
          <p:nvPr/>
        </p:nvSpPr>
        <p:spPr bwMode="auto">
          <a:xfrm>
            <a:off x="2438400" y="1600200"/>
            <a:ext cx="152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0" name="Line 38"/>
          <p:cNvSpPr>
            <a:spLocks noChangeShapeType="1"/>
          </p:cNvSpPr>
          <p:nvPr/>
        </p:nvSpPr>
        <p:spPr bwMode="auto">
          <a:xfrm>
            <a:off x="2590800" y="2438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1" name="Line 39"/>
          <p:cNvSpPr>
            <a:spLocks noChangeShapeType="1"/>
          </p:cNvSpPr>
          <p:nvPr/>
        </p:nvSpPr>
        <p:spPr bwMode="auto">
          <a:xfrm>
            <a:off x="3429000" y="2438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2" name="Line 40"/>
          <p:cNvSpPr>
            <a:spLocks noChangeShapeType="1"/>
          </p:cNvSpPr>
          <p:nvPr/>
        </p:nvSpPr>
        <p:spPr bwMode="auto">
          <a:xfrm flipV="1">
            <a:off x="3657600" y="1600200"/>
            <a:ext cx="152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3" name="Line 41"/>
          <p:cNvSpPr>
            <a:spLocks noChangeShapeType="1"/>
          </p:cNvSpPr>
          <p:nvPr/>
        </p:nvSpPr>
        <p:spPr bwMode="auto">
          <a:xfrm>
            <a:off x="3810000" y="1600200"/>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4" name="Line 42"/>
          <p:cNvSpPr>
            <a:spLocks noChangeShapeType="1"/>
          </p:cNvSpPr>
          <p:nvPr/>
        </p:nvSpPr>
        <p:spPr bwMode="auto">
          <a:xfrm>
            <a:off x="4191000" y="1600200"/>
            <a:ext cx="152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5" name="Line 43"/>
          <p:cNvSpPr>
            <a:spLocks noChangeShapeType="1"/>
          </p:cNvSpPr>
          <p:nvPr/>
        </p:nvSpPr>
        <p:spPr bwMode="auto">
          <a:xfrm>
            <a:off x="5181600" y="2438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6" name="Line 44"/>
          <p:cNvSpPr>
            <a:spLocks noChangeShapeType="1"/>
          </p:cNvSpPr>
          <p:nvPr/>
        </p:nvSpPr>
        <p:spPr bwMode="auto">
          <a:xfrm flipV="1">
            <a:off x="5410200" y="1600200"/>
            <a:ext cx="152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7" name="Line 45"/>
          <p:cNvSpPr>
            <a:spLocks noChangeShapeType="1"/>
          </p:cNvSpPr>
          <p:nvPr/>
        </p:nvSpPr>
        <p:spPr bwMode="auto">
          <a:xfrm>
            <a:off x="5562600" y="1600200"/>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8" name="Line 46"/>
          <p:cNvSpPr>
            <a:spLocks noChangeShapeType="1"/>
          </p:cNvSpPr>
          <p:nvPr/>
        </p:nvSpPr>
        <p:spPr bwMode="auto">
          <a:xfrm>
            <a:off x="5943600" y="16002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19" name="Line 47"/>
          <p:cNvSpPr>
            <a:spLocks noChangeShapeType="1"/>
          </p:cNvSpPr>
          <p:nvPr/>
        </p:nvSpPr>
        <p:spPr bwMode="auto">
          <a:xfrm>
            <a:off x="6934200" y="2438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0" name="Line 48"/>
          <p:cNvSpPr>
            <a:spLocks noChangeShapeType="1"/>
          </p:cNvSpPr>
          <p:nvPr/>
        </p:nvSpPr>
        <p:spPr bwMode="auto">
          <a:xfrm flipV="1">
            <a:off x="7162800" y="1600200"/>
            <a:ext cx="152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1" name="Line 49"/>
          <p:cNvSpPr>
            <a:spLocks noChangeShapeType="1"/>
          </p:cNvSpPr>
          <p:nvPr/>
        </p:nvSpPr>
        <p:spPr bwMode="auto">
          <a:xfrm>
            <a:off x="7315200" y="1600200"/>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2" name="Line 50"/>
          <p:cNvSpPr>
            <a:spLocks noChangeShapeType="1"/>
          </p:cNvSpPr>
          <p:nvPr/>
        </p:nvSpPr>
        <p:spPr bwMode="auto">
          <a:xfrm>
            <a:off x="7696200" y="16002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3" name="Line 51"/>
          <p:cNvSpPr>
            <a:spLocks noChangeShapeType="1"/>
          </p:cNvSpPr>
          <p:nvPr/>
        </p:nvSpPr>
        <p:spPr bwMode="auto">
          <a:xfrm>
            <a:off x="4343400" y="2438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4" name="Line 52"/>
          <p:cNvSpPr>
            <a:spLocks noChangeShapeType="1"/>
          </p:cNvSpPr>
          <p:nvPr/>
        </p:nvSpPr>
        <p:spPr bwMode="auto">
          <a:xfrm flipV="1">
            <a:off x="4572000" y="19812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5" name="Line 53"/>
          <p:cNvSpPr>
            <a:spLocks noChangeShapeType="1"/>
          </p:cNvSpPr>
          <p:nvPr/>
        </p:nvSpPr>
        <p:spPr bwMode="auto">
          <a:xfrm>
            <a:off x="4724400" y="1981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6" name="Line 54"/>
          <p:cNvSpPr>
            <a:spLocks noChangeShapeType="1"/>
          </p:cNvSpPr>
          <p:nvPr/>
        </p:nvSpPr>
        <p:spPr bwMode="auto">
          <a:xfrm>
            <a:off x="6019800" y="2057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7" name="Line 55"/>
          <p:cNvSpPr>
            <a:spLocks noChangeShapeType="1"/>
          </p:cNvSpPr>
          <p:nvPr/>
        </p:nvSpPr>
        <p:spPr bwMode="auto">
          <a:xfrm>
            <a:off x="7772400" y="2057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8" name="Line 56"/>
          <p:cNvSpPr>
            <a:spLocks noChangeShapeType="1"/>
          </p:cNvSpPr>
          <p:nvPr/>
        </p:nvSpPr>
        <p:spPr bwMode="auto">
          <a:xfrm flipV="1">
            <a:off x="8077200" y="17526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29" name="Line 57"/>
          <p:cNvSpPr>
            <a:spLocks noChangeShapeType="1"/>
          </p:cNvSpPr>
          <p:nvPr/>
        </p:nvSpPr>
        <p:spPr bwMode="auto">
          <a:xfrm>
            <a:off x="8153400" y="1752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91930" name="Group 58"/>
          <p:cNvGrpSpPr>
            <a:grpSpLocks/>
          </p:cNvGrpSpPr>
          <p:nvPr/>
        </p:nvGrpSpPr>
        <p:grpSpPr bwMode="auto">
          <a:xfrm>
            <a:off x="1752600" y="3124200"/>
            <a:ext cx="1371600" cy="1143000"/>
            <a:chOff x="1056" y="1872"/>
            <a:chExt cx="864" cy="720"/>
          </a:xfrm>
        </p:grpSpPr>
        <p:sp>
          <p:nvSpPr>
            <p:cNvPr id="591931" name="Line 59"/>
            <p:cNvSpPr>
              <a:spLocks noChangeShapeType="1"/>
            </p:cNvSpPr>
            <p:nvPr/>
          </p:nvSpPr>
          <p:spPr bwMode="auto">
            <a:xfrm>
              <a:off x="1056" y="187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32" name="Line 60"/>
            <p:cNvSpPr>
              <a:spLocks noChangeShapeType="1"/>
            </p:cNvSpPr>
            <p:nvPr/>
          </p:nvSpPr>
          <p:spPr bwMode="auto">
            <a:xfrm>
              <a:off x="1200" y="1872"/>
              <a:ext cx="9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33" name="Line 61"/>
            <p:cNvSpPr>
              <a:spLocks noChangeShapeType="1"/>
            </p:cNvSpPr>
            <p:nvPr/>
          </p:nvSpPr>
          <p:spPr bwMode="auto">
            <a:xfrm>
              <a:off x="1296" y="2208"/>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34" name="Line 62"/>
            <p:cNvSpPr>
              <a:spLocks noChangeShapeType="1"/>
            </p:cNvSpPr>
            <p:nvPr/>
          </p:nvSpPr>
          <p:spPr bwMode="auto">
            <a:xfrm>
              <a:off x="1488" y="2208"/>
              <a:ext cx="144"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35" name="Line 63"/>
            <p:cNvSpPr>
              <a:spLocks noChangeShapeType="1"/>
            </p:cNvSpPr>
            <p:nvPr/>
          </p:nvSpPr>
          <p:spPr bwMode="auto">
            <a:xfrm>
              <a:off x="1632" y="259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91936" name="Group 64"/>
          <p:cNvGrpSpPr>
            <a:grpSpLocks/>
          </p:cNvGrpSpPr>
          <p:nvPr/>
        </p:nvGrpSpPr>
        <p:grpSpPr bwMode="auto">
          <a:xfrm>
            <a:off x="3429000" y="3124200"/>
            <a:ext cx="1524000" cy="1143000"/>
            <a:chOff x="2160" y="1968"/>
            <a:chExt cx="960" cy="720"/>
          </a:xfrm>
        </p:grpSpPr>
        <p:sp>
          <p:nvSpPr>
            <p:cNvPr id="591937" name="Line 65"/>
            <p:cNvSpPr>
              <a:spLocks noChangeShapeType="1"/>
            </p:cNvSpPr>
            <p:nvPr/>
          </p:nvSpPr>
          <p:spPr bwMode="auto">
            <a:xfrm>
              <a:off x="2160" y="196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38" name="Line 66"/>
            <p:cNvSpPr>
              <a:spLocks noChangeShapeType="1"/>
            </p:cNvSpPr>
            <p:nvPr/>
          </p:nvSpPr>
          <p:spPr bwMode="auto">
            <a:xfrm>
              <a:off x="2304" y="1968"/>
              <a:ext cx="9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39" name="Line 67"/>
            <p:cNvSpPr>
              <a:spLocks noChangeShapeType="1"/>
            </p:cNvSpPr>
            <p:nvPr/>
          </p:nvSpPr>
          <p:spPr bwMode="auto">
            <a:xfrm>
              <a:off x="2400" y="2304"/>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40" name="Line 68"/>
            <p:cNvSpPr>
              <a:spLocks noChangeShapeType="1"/>
            </p:cNvSpPr>
            <p:nvPr/>
          </p:nvSpPr>
          <p:spPr bwMode="auto">
            <a:xfrm>
              <a:off x="2592" y="2304"/>
              <a:ext cx="144"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41" name="Line 69"/>
            <p:cNvSpPr>
              <a:spLocks noChangeShapeType="1"/>
            </p:cNvSpPr>
            <p:nvPr/>
          </p:nvSpPr>
          <p:spPr bwMode="auto">
            <a:xfrm>
              <a:off x="2736" y="268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42" name="Line 70"/>
            <p:cNvSpPr>
              <a:spLocks noChangeShapeType="1"/>
            </p:cNvSpPr>
            <p:nvPr/>
          </p:nvSpPr>
          <p:spPr bwMode="auto">
            <a:xfrm flipV="1">
              <a:off x="2928" y="2304"/>
              <a:ext cx="96"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43" name="Line 71"/>
            <p:cNvSpPr>
              <a:spLocks noChangeShapeType="1"/>
            </p:cNvSpPr>
            <p:nvPr/>
          </p:nvSpPr>
          <p:spPr bwMode="auto">
            <a:xfrm>
              <a:off x="3024" y="2304"/>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91944" name="Group 72"/>
          <p:cNvGrpSpPr>
            <a:grpSpLocks/>
          </p:cNvGrpSpPr>
          <p:nvPr/>
        </p:nvGrpSpPr>
        <p:grpSpPr bwMode="auto">
          <a:xfrm>
            <a:off x="5181600" y="3124200"/>
            <a:ext cx="1447800" cy="533400"/>
            <a:chOff x="3264" y="1968"/>
            <a:chExt cx="912" cy="336"/>
          </a:xfrm>
        </p:grpSpPr>
        <p:sp>
          <p:nvSpPr>
            <p:cNvPr id="591945" name="Line 73"/>
            <p:cNvSpPr>
              <a:spLocks noChangeShapeType="1"/>
            </p:cNvSpPr>
            <p:nvPr/>
          </p:nvSpPr>
          <p:spPr bwMode="auto">
            <a:xfrm>
              <a:off x="3264" y="196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46" name="Line 74"/>
            <p:cNvSpPr>
              <a:spLocks noChangeShapeType="1"/>
            </p:cNvSpPr>
            <p:nvPr/>
          </p:nvSpPr>
          <p:spPr bwMode="auto">
            <a:xfrm>
              <a:off x="3408" y="1968"/>
              <a:ext cx="9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47" name="Line 75"/>
            <p:cNvSpPr>
              <a:spLocks noChangeShapeType="1"/>
            </p:cNvSpPr>
            <p:nvPr/>
          </p:nvSpPr>
          <p:spPr bwMode="auto">
            <a:xfrm>
              <a:off x="3504" y="2304"/>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48" name="Line 76"/>
            <p:cNvSpPr>
              <a:spLocks noChangeShapeType="1"/>
            </p:cNvSpPr>
            <p:nvPr/>
          </p:nvSpPr>
          <p:spPr bwMode="auto">
            <a:xfrm>
              <a:off x="3696" y="2304"/>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91949" name="Group 77"/>
          <p:cNvGrpSpPr>
            <a:grpSpLocks/>
          </p:cNvGrpSpPr>
          <p:nvPr/>
        </p:nvGrpSpPr>
        <p:grpSpPr bwMode="auto">
          <a:xfrm>
            <a:off x="6934200" y="3124200"/>
            <a:ext cx="1676400" cy="533400"/>
            <a:chOff x="4368" y="1968"/>
            <a:chExt cx="1056" cy="336"/>
          </a:xfrm>
        </p:grpSpPr>
        <p:sp>
          <p:nvSpPr>
            <p:cNvPr id="591950" name="Line 78"/>
            <p:cNvSpPr>
              <a:spLocks noChangeShapeType="1"/>
            </p:cNvSpPr>
            <p:nvPr/>
          </p:nvSpPr>
          <p:spPr bwMode="auto">
            <a:xfrm>
              <a:off x="4368" y="196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51" name="Line 79"/>
            <p:cNvSpPr>
              <a:spLocks noChangeShapeType="1"/>
            </p:cNvSpPr>
            <p:nvPr/>
          </p:nvSpPr>
          <p:spPr bwMode="auto">
            <a:xfrm>
              <a:off x="4512" y="1968"/>
              <a:ext cx="9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52" name="Line 80"/>
            <p:cNvSpPr>
              <a:spLocks noChangeShapeType="1"/>
            </p:cNvSpPr>
            <p:nvPr/>
          </p:nvSpPr>
          <p:spPr bwMode="auto">
            <a:xfrm>
              <a:off x="4608" y="2304"/>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53" name="Line 81"/>
            <p:cNvSpPr>
              <a:spLocks noChangeShapeType="1"/>
            </p:cNvSpPr>
            <p:nvPr/>
          </p:nvSpPr>
          <p:spPr bwMode="auto">
            <a:xfrm>
              <a:off x="4800"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54" name="Line 82"/>
            <p:cNvSpPr>
              <a:spLocks noChangeShapeType="1"/>
            </p:cNvSpPr>
            <p:nvPr/>
          </p:nvSpPr>
          <p:spPr bwMode="auto">
            <a:xfrm flipV="1">
              <a:off x="5040" y="2016"/>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55" name="Line 83"/>
            <p:cNvSpPr>
              <a:spLocks noChangeShapeType="1"/>
            </p:cNvSpPr>
            <p:nvPr/>
          </p:nvSpPr>
          <p:spPr bwMode="auto">
            <a:xfrm>
              <a:off x="5136" y="201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91956" name="Line 84"/>
          <p:cNvSpPr>
            <a:spLocks noChangeShapeType="1"/>
          </p:cNvSpPr>
          <p:nvPr/>
        </p:nvSpPr>
        <p:spPr bwMode="auto">
          <a:xfrm>
            <a:off x="1752600" y="46482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57" name="Line 85"/>
          <p:cNvSpPr>
            <a:spLocks noChangeShapeType="1"/>
          </p:cNvSpPr>
          <p:nvPr/>
        </p:nvSpPr>
        <p:spPr bwMode="auto">
          <a:xfrm>
            <a:off x="2057400" y="46482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58" name="Line 86"/>
          <p:cNvSpPr>
            <a:spLocks noChangeShapeType="1"/>
          </p:cNvSpPr>
          <p:nvPr/>
        </p:nvSpPr>
        <p:spPr bwMode="auto">
          <a:xfrm>
            <a:off x="2209800" y="51816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59" name="Line 87"/>
          <p:cNvSpPr>
            <a:spLocks noChangeShapeType="1"/>
          </p:cNvSpPr>
          <p:nvPr/>
        </p:nvSpPr>
        <p:spPr bwMode="auto">
          <a:xfrm>
            <a:off x="2514600" y="51816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0" name="Line 88"/>
          <p:cNvSpPr>
            <a:spLocks noChangeShapeType="1"/>
          </p:cNvSpPr>
          <p:nvPr/>
        </p:nvSpPr>
        <p:spPr bwMode="auto">
          <a:xfrm>
            <a:off x="2743200" y="5791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1" name="Line 89"/>
          <p:cNvSpPr>
            <a:spLocks noChangeShapeType="1"/>
          </p:cNvSpPr>
          <p:nvPr/>
        </p:nvSpPr>
        <p:spPr bwMode="auto">
          <a:xfrm>
            <a:off x="3429000" y="46482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2" name="Line 90"/>
          <p:cNvSpPr>
            <a:spLocks noChangeShapeType="1"/>
          </p:cNvSpPr>
          <p:nvPr/>
        </p:nvSpPr>
        <p:spPr bwMode="auto">
          <a:xfrm>
            <a:off x="3733800" y="46482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3" name="Line 91"/>
          <p:cNvSpPr>
            <a:spLocks noChangeShapeType="1"/>
          </p:cNvSpPr>
          <p:nvPr/>
        </p:nvSpPr>
        <p:spPr bwMode="auto">
          <a:xfrm>
            <a:off x="3886200" y="51816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4" name="Line 92"/>
          <p:cNvSpPr>
            <a:spLocks noChangeShapeType="1"/>
          </p:cNvSpPr>
          <p:nvPr/>
        </p:nvSpPr>
        <p:spPr bwMode="auto">
          <a:xfrm>
            <a:off x="4191000" y="51816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5" name="Line 93"/>
          <p:cNvSpPr>
            <a:spLocks noChangeShapeType="1"/>
          </p:cNvSpPr>
          <p:nvPr/>
        </p:nvSpPr>
        <p:spPr bwMode="auto">
          <a:xfrm>
            <a:off x="4419600" y="5791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6" name="Line 94"/>
          <p:cNvSpPr>
            <a:spLocks noChangeShapeType="1"/>
          </p:cNvSpPr>
          <p:nvPr/>
        </p:nvSpPr>
        <p:spPr bwMode="auto">
          <a:xfrm flipV="1">
            <a:off x="4724400" y="5181600"/>
            <a:ext cx="15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7" name="Line 95"/>
          <p:cNvSpPr>
            <a:spLocks noChangeShapeType="1"/>
          </p:cNvSpPr>
          <p:nvPr/>
        </p:nvSpPr>
        <p:spPr bwMode="auto">
          <a:xfrm>
            <a:off x="4876800" y="5181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8" name="Line 96"/>
          <p:cNvSpPr>
            <a:spLocks noChangeShapeType="1"/>
          </p:cNvSpPr>
          <p:nvPr/>
        </p:nvSpPr>
        <p:spPr bwMode="auto">
          <a:xfrm>
            <a:off x="5181600" y="47244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69" name="Line 97"/>
          <p:cNvSpPr>
            <a:spLocks noChangeShapeType="1"/>
          </p:cNvSpPr>
          <p:nvPr/>
        </p:nvSpPr>
        <p:spPr bwMode="auto">
          <a:xfrm>
            <a:off x="5486400" y="4724400"/>
            <a:ext cx="152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70" name="Line 98"/>
          <p:cNvSpPr>
            <a:spLocks noChangeShapeType="1"/>
          </p:cNvSpPr>
          <p:nvPr/>
        </p:nvSpPr>
        <p:spPr bwMode="auto">
          <a:xfrm>
            <a:off x="5638800" y="525780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71" name="Line 99"/>
          <p:cNvSpPr>
            <a:spLocks noChangeShapeType="1"/>
          </p:cNvSpPr>
          <p:nvPr/>
        </p:nvSpPr>
        <p:spPr bwMode="auto">
          <a:xfrm>
            <a:off x="5943600" y="52578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91972" name="Group 100"/>
          <p:cNvGrpSpPr>
            <a:grpSpLocks/>
          </p:cNvGrpSpPr>
          <p:nvPr/>
        </p:nvGrpSpPr>
        <p:grpSpPr bwMode="auto">
          <a:xfrm>
            <a:off x="6934200" y="4724400"/>
            <a:ext cx="1752600" cy="533400"/>
            <a:chOff x="4320" y="2976"/>
            <a:chExt cx="1104" cy="336"/>
          </a:xfrm>
        </p:grpSpPr>
        <p:sp>
          <p:nvSpPr>
            <p:cNvPr id="591973" name="Line 101"/>
            <p:cNvSpPr>
              <a:spLocks noChangeShapeType="1"/>
            </p:cNvSpPr>
            <p:nvPr/>
          </p:nvSpPr>
          <p:spPr bwMode="auto">
            <a:xfrm>
              <a:off x="4512" y="2976"/>
              <a:ext cx="9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74" name="Line 102"/>
            <p:cNvSpPr>
              <a:spLocks noChangeShapeType="1"/>
            </p:cNvSpPr>
            <p:nvPr/>
          </p:nvSpPr>
          <p:spPr bwMode="auto">
            <a:xfrm>
              <a:off x="4608" y="3312"/>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75" name="Line 103"/>
            <p:cNvSpPr>
              <a:spLocks noChangeShapeType="1"/>
            </p:cNvSpPr>
            <p:nvPr/>
          </p:nvSpPr>
          <p:spPr bwMode="auto">
            <a:xfrm>
              <a:off x="4320" y="2976"/>
              <a:ext cx="19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76" name="Line 104"/>
            <p:cNvSpPr>
              <a:spLocks noChangeShapeType="1"/>
            </p:cNvSpPr>
            <p:nvPr/>
          </p:nvSpPr>
          <p:spPr bwMode="auto">
            <a:xfrm>
              <a:off x="4800" y="331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77" name="Line 105"/>
            <p:cNvSpPr>
              <a:spLocks noChangeShapeType="1"/>
            </p:cNvSpPr>
            <p:nvPr/>
          </p:nvSpPr>
          <p:spPr bwMode="auto">
            <a:xfrm flipV="1">
              <a:off x="5040" y="3024"/>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1978" name="Line 106"/>
            <p:cNvSpPr>
              <a:spLocks noChangeShapeType="1"/>
            </p:cNvSpPr>
            <p:nvPr/>
          </p:nvSpPr>
          <p:spPr bwMode="auto">
            <a:xfrm>
              <a:off x="513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pic>
        <p:nvPicPr>
          <p:cNvPr id="591979" name="C4701A6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2819400" y="1600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91980" name="250310AD.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6">
            <a:extLst>
              <a:ext uri="{28A0092B-C50C-407E-A947-70E740481C1C}">
                <a14:useLocalDpi xmlns:a14="http://schemas.microsoft.com/office/drawing/2010/main" val="0"/>
              </a:ext>
            </a:extLst>
          </a:blip>
          <a:srcRect/>
          <a:stretch>
            <a:fillRect/>
          </a:stretch>
        </p:blipFill>
        <p:spPr bwMode="auto">
          <a:xfrm>
            <a:off x="4572000" y="1524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919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06" fill="hold"/>
                                        <p:tgtEl>
                                          <p:spTgt spid="591979"/>
                                        </p:tgtEl>
                                      </p:cBhvr>
                                    </p:cmd>
                                  </p:childTnLst>
                                </p:cTn>
                              </p:par>
                            </p:childTnLst>
                          </p:cTn>
                        </p:par>
                      </p:childTnLst>
                    </p:cTn>
                  </p:par>
                </p:childTnLst>
              </p:cTn>
              <p:nextCondLst>
                <p:cond evt="onClick" delay="0">
                  <p:tgtEl>
                    <p:spTgt spid="59197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1979"/>
                </p:tgtEl>
              </p:cMediaNode>
            </p:audio>
            <p:seq concurrent="1" nextAc="seek">
              <p:cTn id="8" restart="whenNotActive" fill="hold" evtFilter="cancelBubble" nodeType="interactiveSeq">
                <p:stCondLst>
                  <p:cond evt="onClick" delay="0">
                    <p:tgtEl>
                      <p:spTgt spid="59198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912" fill="hold"/>
                                        <p:tgtEl>
                                          <p:spTgt spid="591980"/>
                                        </p:tgtEl>
                                      </p:cBhvr>
                                    </p:cmd>
                                  </p:childTnLst>
                                </p:cTn>
                              </p:par>
                            </p:childTnLst>
                          </p:cTn>
                        </p:par>
                      </p:childTnLst>
                    </p:cTn>
                  </p:par>
                </p:childTnLst>
              </p:cTn>
              <p:nextCondLst>
                <p:cond evt="onClick" delay="0">
                  <p:tgtEl>
                    <p:spTgt spid="59198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9198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614783-D171-1242-891F-C2DDF9765555}" type="datetime1">
              <a:rPr lang="en-US"/>
              <a:pPr/>
              <a:t>2/21/12</a:t>
            </a:fld>
            <a:endParaRPr lang="en-US"/>
          </a:p>
        </p:txBody>
      </p:sp>
      <p:sp>
        <p:nvSpPr>
          <p:cNvPr id="5" name="Slide Number Placeholder 5"/>
          <p:cNvSpPr>
            <a:spLocks noGrp="1"/>
          </p:cNvSpPr>
          <p:nvPr>
            <p:ph type="sldNum" sz="quarter" idx="12"/>
          </p:nvPr>
        </p:nvSpPr>
        <p:spPr/>
        <p:txBody>
          <a:bodyPr/>
          <a:lstStyle/>
          <a:p>
            <a:fld id="{A3F45EF8-4328-0041-A38E-A8D04F48B569}" type="slidenum">
              <a:rPr lang="en-US"/>
              <a:pPr/>
              <a:t>2</a:t>
            </a:fld>
            <a:endParaRPr lang="en-US"/>
          </a:p>
        </p:txBody>
      </p:sp>
      <p:sp>
        <p:nvSpPr>
          <p:cNvPr id="487426" name="Rectangle 2"/>
          <p:cNvSpPr>
            <a:spLocks noGrp="1" noChangeArrowheads="1"/>
          </p:cNvSpPr>
          <p:nvPr>
            <p:ph type="title"/>
          </p:nvPr>
        </p:nvSpPr>
        <p:spPr/>
        <p:txBody>
          <a:bodyPr/>
          <a:lstStyle/>
          <a:p>
            <a:r>
              <a:rPr lang="en-US"/>
              <a:t>Today</a:t>
            </a:r>
          </a:p>
        </p:txBody>
      </p:sp>
      <p:sp>
        <p:nvSpPr>
          <p:cNvPr id="487427" name="Rectangle 3"/>
          <p:cNvSpPr>
            <a:spLocks noGrp="1" noChangeArrowheads="1"/>
          </p:cNvSpPr>
          <p:nvPr>
            <p:ph type="body" idx="1"/>
          </p:nvPr>
        </p:nvSpPr>
        <p:spPr/>
        <p:txBody>
          <a:bodyPr/>
          <a:lstStyle/>
          <a:p>
            <a:r>
              <a:rPr lang="en-US" dirty="0"/>
              <a:t>How can we represent </a:t>
            </a:r>
            <a:r>
              <a:rPr lang="en-US" dirty="0" smtClean="0"/>
              <a:t>differences in how people produce speech that influence interpretation?</a:t>
            </a:r>
          </a:p>
          <a:p>
            <a:pPr lvl="1"/>
            <a:r>
              <a:rPr lang="en-US" dirty="0" smtClean="0"/>
              <a:t>Expanded </a:t>
            </a:r>
            <a:r>
              <a:rPr lang="en-US" dirty="0"/>
              <a:t>vs. compressed pitch range?</a:t>
            </a:r>
          </a:p>
          <a:p>
            <a:pPr lvl="1"/>
            <a:r>
              <a:rPr lang="en-US" dirty="0"/>
              <a:t>Louder vs. softer speech?</a:t>
            </a:r>
          </a:p>
          <a:p>
            <a:pPr lvl="1"/>
            <a:r>
              <a:rPr lang="en-US" dirty="0"/>
              <a:t>Faster vs. slower speech?</a:t>
            </a:r>
          </a:p>
          <a:p>
            <a:pPr lvl="1"/>
            <a:r>
              <a:rPr lang="en-US" dirty="0"/>
              <a:t>Differences in </a:t>
            </a:r>
            <a:r>
              <a:rPr lang="en-US" dirty="0" err="1"/>
              <a:t>intonational</a:t>
            </a:r>
            <a:r>
              <a:rPr lang="en-US" dirty="0"/>
              <a:t> prominence?</a:t>
            </a:r>
          </a:p>
          <a:p>
            <a:pPr lvl="1"/>
            <a:r>
              <a:rPr lang="en-US" dirty="0"/>
              <a:t>Differences in </a:t>
            </a:r>
            <a:r>
              <a:rPr lang="en-US" dirty="0" err="1"/>
              <a:t>intonational</a:t>
            </a:r>
            <a:r>
              <a:rPr lang="en-US" dirty="0"/>
              <a:t> phrasing?</a:t>
            </a:r>
          </a:p>
          <a:p>
            <a:pPr lvl="1"/>
            <a:r>
              <a:rPr lang="en-US" dirty="0"/>
              <a:t>Differences in pitch contours?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8A13D879-44CB-A941-8AEE-DA919831597D}" type="datetime1">
              <a:rPr lang="en-US"/>
              <a:pPr/>
              <a:t>2/21/12</a:t>
            </a:fld>
            <a:endParaRPr lang="en-US"/>
          </a:p>
        </p:txBody>
      </p:sp>
      <p:sp>
        <p:nvSpPr>
          <p:cNvPr id="4" name="Slide Number Placeholder 5"/>
          <p:cNvSpPr>
            <a:spLocks noGrp="1"/>
          </p:cNvSpPr>
          <p:nvPr>
            <p:ph type="sldNum" sz="quarter" idx="12"/>
          </p:nvPr>
        </p:nvSpPr>
        <p:spPr/>
        <p:txBody>
          <a:bodyPr/>
          <a:lstStyle/>
          <a:p>
            <a:fld id="{5F071DDF-F321-414C-8292-1F31423FD887}" type="slidenum">
              <a:rPr lang="en-US"/>
              <a:pPr/>
              <a:t>20</a:t>
            </a:fld>
            <a:endParaRPr lang="en-US"/>
          </a:p>
        </p:txBody>
      </p:sp>
      <p:sp>
        <p:nvSpPr>
          <p:cNvPr id="585730" name="Rectangle 2"/>
          <p:cNvSpPr>
            <a:spLocks noGrp="1" noChangeArrowheads="1"/>
          </p:cNvSpPr>
          <p:nvPr>
            <p:ph type="body" idx="1"/>
          </p:nvPr>
        </p:nvSpPr>
        <p:spPr>
          <a:xfrm>
            <a:off x="715963" y="762000"/>
            <a:ext cx="7562850" cy="5216525"/>
          </a:xfrm>
        </p:spPr>
        <p:txBody>
          <a:bodyPr/>
          <a:lstStyle/>
          <a:p>
            <a:r>
              <a:rPr lang="en-US"/>
              <a:t>Online training material,available at:  </a:t>
            </a:r>
            <a:r>
              <a:rPr lang="en-US">
                <a:hlinkClick r:id="rId2"/>
              </a:rPr>
              <a:t>http://anita.simmons.edu/~tobi/index.html</a:t>
            </a:r>
            <a:endParaRPr lang="en-US"/>
          </a:p>
          <a:p>
            <a:r>
              <a:rPr lang="en-US"/>
              <a:t>Evaluation</a:t>
            </a:r>
          </a:p>
          <a:p>
            <a:pPr lvl="1"/>
            <a:r>
              <a:rPr lang="en-US"/>
              <a:t>Good inter-labeler reliability for expert and naive labelers: 88% agreement on presence/absence of tonal category, 81% agreement on category label, 91% agreement on break indices to within 1 level (Silverman et al. </a:t>
            </a:r>
            <a:r>
              <a:rPr lang="ja-JP" altLang="en-US">
                <a:latin typeface="Arial"/>
              </a:rPr>
              <a:t>‘</a:t>
            </a:r>
            <a:r>
              <a:rPr lang="en-US"/>
              <a:t>92,Pitrelli et al </a:t>
            </a:r>
            <a:r>
              <a:rPr lang="ja-JP" altLang="en-US">
                <a:latin typeface="Arial"/>
              </a:rPr>
              <a:t>‘</a:t>
            </a:r>
            <a:r>
              <a:rPr lang="en-US"/>
              <a:t>94)</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fld id="{4597919D-D4F9-434E-81F5-4223128A0DC7}" type="datetime1">
              <a:rPr lang="en-US"/>
              <a:pPr/>
              <a:t>2/21/12</a:t>
            </a:fld>
            <a:endParaRPr lang="en-US"/>
          </a:p>
        </p:txBody>
      </p:sp>
      <p:sp>
        <p:nvSpPr>
          <p:cNvPr id="27" name="Slide Number Placeholder 5"/>
          <p:cNvSpPr>
            <a:spLocks noGrp="1"/>
          </p:cNvSpPr>
          <p:nvPr>
            <p:ph type="sldNum" sz="quarter" idx="12"/>
          </p:nvPr>
        </p:nvSpPr>
        <p:spPr/>
        <p:txBody>
          <a:bodyPr/>
          <a:lstStyle/>
          <a:p>
            <a:fld id="{86936069-09BA-CE4C-A467-D9A155990F9E}" type="slidenum">
              <a:rPr lang="en-US"/>
              <a:pPr/>
              <a:t>21</a:t>
            </a:fld>
            <a:endParaRPr lang="en-US"/>
          </a:p>
        </p:txBody>
      </p:sp>
      <p:sp>
        <p:nvSpPr>
          <p:cNvPr id="530434" name="Rectangle 2"/>
          <p:cNvSpPr>
            <a:spLocks noGrp="1" noChangeArrowheads="1"/>
          </p:cNvSpPr>
          <p:nvPr>
            <p:ph type="title"/>
          </p:nvPr>
        </p:nvSpPr>
        <p:spPr/>
        <p:txBody>
          <a:bodyPr/>
          <a:lstStyle/>
          <a:p>
            <a:r>
              <a:rPr lang="en-GB"/>
              <a:t>Superpositional models</a:t>
            </a:r>
          </a:p>
        </p:txBody>
      </p:sp>
      <p:sp>
        <p:nvSpPr>
          <p:cNvPr id="530435" name="Rectangle 3"/>
          <p:cNvSpPr>
            <a:spLocks noGrp="1" noChangeArrowheads="1"/>
          </p:cNvSpPr>
          <p:nvPr>
            <p:ph type="body" idx="1"/>
          </p:nvPr>
        </p:nvSpPr>
        <p:spPr>
          <a:xfrm>
            <a:off x="685800" y="1371600"/>
            <a:ext cx="7772400" cy="4724400"/>
          </a:xfrm>
        </p:spPr>
        <p:txBody>
          <a:bodyPr/>
          <a:lstStyle/>
          <a:p>
            <a:pPr algn="just">
              <a:spcAft>
                <a:spcPts val="600"/>
              </a:spcAft>
            </a:pPr>
            <a:r>
              <a:rPr lang="en-GB"/>
              <a:t>Pitch pattern of intonation modeled with two components: </a:t>
            </a:r>
            <a:r>
              <a:rPr lang="en-GB">
                <a:solidFill>
                  <a:schemeClr val="accent2"/>
                </a:solidFill>
              </a:rPr>
              <a:t>phrase component</a:t>
            </a:r>
            <a:r>
              <a:rPr lang="en-GB"/>
              <a:t> and </a:t>
            </a:r>
            <a:r>
              <a:rPr lang="en-GB">
                <a:solidFill>
                  <a:schemeClr val="accent2"/>
                </a:solidFill>
              </a:rPr>
              <a:t>accent component. </a:t>
            </a:r>
          </a:p>
          <a:p>
            <a:pPr>
              <a:spcAft>
                <a:spcPts val="600"/>
              </a:spcAft>
            </a:pPr>
            <a:r>
              <a:rPr lang="en-GB"/>
              <a:t>Phrase has basic shape, and pitch movements for individual accents are superimposed over basic shape:</a:t>
            </a:r>
          </a:p>
          <a:p>
            <a:pPr algn="just">
              <a:spcAft>
                <a:spcPts val="600"/>
              </a:spcAft>
            </a:pPr>
            <a:endParaRPr lang="en-GB" b="1"/>
          </a:p>
          <a:p>
            <a:pPr>
              <a:buFontTx/>
              <a:buNone/>
            </a:pPr>
            <a:endParaRPr lang="en-GB"/>
          </a:p>
        </p:txBody>
      </p:sp>
      <p:sp>
        <p:nvSpPr>
          <p:cNvPr id="530436" name="Line 4"/>
          <p:cNvSpPr>
            <a:spLocks noChangeShapeType="1"/>
          </p:cNvSpPr>
          <p:nvPr/>
        </p:nvSpPr>
        <p:spPr bwMode="auto">
          <a:xfrm>
            <a:off x="1336675" y="4162425"/>
            <a:ext cx="1744663" cy="796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30437" name="Group 5"/>
          <p:cNvGrpSpPr>
            <a:grpSpLocks/>
          </p:cNvGrpSpPr>
          <p:nvPr/>
        </p:nvGrpSpPr>
        <p:grpSpPr bwMode="auto">
          <a:xfrm>
            <a:off x="4689475" y="4383088"/>
            <a:ext cx="779463" cy="422275"/>
            <a:chOff x="2165" y="2763"/>
            <a:chExt cx="491" cy="266"/>
          </a:xfrm>
        </p:grpSpPr>
        <p:sp>
          <p:nvSpPr>
            <p:cNvPr id="530438" name="Line 6"/>
            <p:cNvSpPr>
              <a:spLocks noChangeShapeType="1"/>
            </p:cNvSpPr>
            <p:nvPr/>
          </p:nvSpPr>
          <p:spPr bwMode="auto">
            <a:xfrm flipV="1">
              <a:off x="2165" y="2763"/>
              <a:ext cx="256" cy="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0439" name="Line 7"/>
            <p:cNvSpPr>
              <a:spLocks noChangeShapeType="1"/>
            </p:cNvSpPr>
            <p:nvPr/>
          </p:nvSpPr>
          <p:spPr bwMode="auto">
            <a:xfrm>
              <a:off x="2421" y="2763"/>
              <a:ext cx="235" cy="2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30440" name="Group 8"/>
          <p:cNvGrpSpPr>
            <a:grpSpLocks/>
          </p:cNvGrpSpPr>
          <p:nvPr/>
        </p:nvGrpSpPr>
        <p:grpSpPr bwMode="auto">
          <a:xfrm>
            <a:off x="5580063" y="4383088"/>
            <a:ext cx="779462" cy="422275"/>
            <a:chOff x="2165" y="2763"/>
            <a:chExt cx="491" cy="266"/>
          </a:xfrm>
        </p:grpSpPr>
        <p:sp>
          <p:nvSpPr>
            <p:cNvPr id="530441" name="Line 9"/>
            <p:cNvSpPr>
              <a:spLocks noChangeShapeType="1"/>
            </p:cNvSpPr>
            <p:nvPr/>
          </p:nvSpPr>
          <p:spPr bwMode="auto">
            <a:xfrm flipV="1">
              <a:off x="2165" y="2763"/>
              <a:ext cx="256" cy="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0442" name="Line 10"/>
            <p:cNvSpPr>
              <a:spLocks noChangeShapeType="1"/>
            </p:cNvSpPr>
            <p:nvPr/>
          </p:nvSpPr>
          <p:spPr bwMode="auto">
            <a:xfrm>
              <a:off x="2421" y="2763"/>
              <a:ext cx="235" cy="2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30443" name="Group 11"/>
          <p:cNvGrpSpPr>
            <a:grpSpLocks/>
          </p:cNvGrpSpPr>
          <p:nvPr/>
        </p:nvGrpSpPr>
        <p:grpSpPr bwMode="auto">
          <a:xfrm>
            <a:off x="6491288" y="4383088"/>
            <a:ext cx="779462" cy="422275"/>
            <a:chOff x="2165" y="2763"/>
            <a:chExt cx="491" cy="266"/>
          </a:xfrm>
        </p:grpSpPr>
        <p:sp>
          <p:nvSpPr>
            <p:cNvPr id="530444" name="Line 12"/>
            <p:cNvSpPr>
              <a:spLocks noChangeShapeType="1"/>
            </p:cNvSpPr>
            <p:nvPr/>
          </p:nvSpPr>
          <p:spPr bwMode="auto">
            <a:xfrm flipV="1">
              <a:off x="2165" y="2763"/>
              <a:ext cx="256" cy="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0445" name="Line 13"/>
            <p:cNvSpPr>
              <a:spLocks noChangeShapeType="1"/>
            </p:cNvSpPr>
            <p:nvPr/>
          </p:nvSpPr>
          <p:spPr bwMode="auto">
            <a:xfrm>
              <a:off x="2421" y="2763"/>
              <a:ext cx="235" cy="2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30446" name="Group 14"/>
          <p:cNvGrpSpPr>
            <a:grpSpLocks/>
          </p:cNvGrpSpPr>
          <p:nvPr/>
        </p:nvGrpSpPr>
        <p:grpSpPr bwMode="auto">
          <a:xfrm>
            <a:off x="4840288" y="5343525"/>
            <a:ext cx="779462" cy="422275"/>
            <a:chOff x="2165" y="2763"/>
            <a:chExt cx="491" cy="266"/>
          </a:xfrm>
        </p:grpSpPr>
        <p:sp>
          <p:nvSpPr>
            <p:cNvPr id="530447" name="Line 15"/>
            <p:cNvSpPr>
              <a:spLocks noChangeShapeType="1"/>
            </p:cNvSpPr>
            <p:nvPr/>
          </p:nvSpPr>
          <p:spPr bwMode="auto">
            <a:xfrm flipV="1">
              <a:off x="2165" y="2763"/>
              <a:ext cx="256" cy="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0448" name="Line 16"/>
            <p:cNvSpPr>
              <a:spLocks noChangeShapeType="1"/>
            </p:cNvSpPr>
            <p:nvPr/>
          </p:nvSpPr>
          <p:spPr bwMode="auto">
            <a:xfrm>
              <a:off x="2421" y="2763"/>
              <a:ext cx="235" cy="2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30449" name="Group 17"/>
          <p:cNvGrpSpPr>
            <a:grpSpLocks/>
          </p:cNvGrpSpPr>
          <p:nvPr/>
        </p:nvGrpSpPr>
        <p:grpSpPr bwMode="auto">
          <a:xfrm>
            <a:off x="5643563" y="5546725"/>
            <a:ext cx="779462" cy="422275"/>
            <a:chOff x="2165" y="2763"/>
            <a:chExt cx="491" cy="266"/>
          </a:xfrm>
        </p:grpSpPr>
        <p:sp>
          <p:nvSpPr>
            <p:cNvPr id="530450" name="Line 18"/>
            <p:cNvSpPr>
              <a:spLocks noChangeShapeType="1"/>
            </p:cNvSpPr>
            <p:nvPr/>
          </p:nvSpPr>
          <p:spPr bwMode="auto">
            <a:xfrm flipV="1">
              <a:off x="2165" y="2763"/>
              <a:ext cx="256" cy="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0451" name="Line 19"/>
            <p:cNvSpPr>
              <a:spLocks noChangeShapeType="1"/>
            </p:cNvSpPr>
            <p:nvPr/>
          </p:nvSpPr>
          <p:spPr bwMode="auto">
            <a:xfrm>
              <a:off x="2421" y="2763"/>
              <a:ext cx="235" cy="2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30452" name="Group 20"/>
          <p:cNvGrpSpPr>
            <a:grpSpLocks/>
          </p:cNvGrpSpPr>
          <p:nvPr/>
        </p:nvGrpSpPr>
        <p:grpSpPr bwMode="auto">
          <a:xfrm>
            <a:off x="6432550" y="5737225"/>
            <a:ext cx="779463" cy="422275"/>
            <a:chOff x="2165" y="2763"/>
            <a:chExt cx="491" cy="266"/>
          </a:xfrm>
        </p:grpSpPr>
        <p:sp>
          <p:nvSpPr>
            <p:cNvPr id="530453" name="Line 21"/>
            <p:cNvSpPr>
              <a:spLocks noChangeShapeType="1"/>
            </p:cNvSpPr>
            <p:nvPr/>
          </p:nvSpPr>
          <p:spPr bwMode="auto">
            <a:xfrm flipV="1">
              <a:off x="2165" y="2763"/>
              <a:ext cx="256" cy="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0454" name="Line 22"/>
            <p:cNvSpPr>
              <a:spLocks noChangeShapeType="1"/>
            </p:cNvSpPr>
            <p:nvPr/>
          </p:nvSpPr>
          <p:spPr bwMode="auto">
            <a:xfrm>
              <a:off x="2421" y="2763"/>
              <a:ext cx="235" cy="2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30455" name="Text Box 23"/>
          <p:cNvSpPr txBox="1">
            <a:spLocks noChangeArrowheads="1"/>
          </p:cNvSpPr>
          <p:nvPr/>
        </p:nvSpPr>
        <p:spPr bwMode="auto">
          <a:xfrm>
            <a:off x="3532188" y="433387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plus</a:t>
            </a:r>
          </a:p>
        </p:txBody>
      </p:sp>
      <p:sp>
        <p:nvSpPr>
          <p:cNvPr id="530456" name="Text Box 24"/>
          <p:cNvSpPr txBox="1">
            <a:spLocks noChangeArrowheads="1"/>
          </p:cNvSpPr>
          <p:nvPr/>
        </p:nvSpPr>
        <p:spPr bwMode="auto">
          <a:xfrm>
            <a:off x="3684588" y="5357813"/>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3600" b="1"/>
              <a:t>=</a:t>
            </a:r>
          </a:p>
        </p:txBody>
      </p:sp>
      <p:sp>
        <p:nvSpPr>
          <p:cNvPr id="530457" name="Text Box 25"/>
          <p:cNvSpPr txBox="1">
            <a:spLocks noChangeArrowheads="1"/>
          </p:cNvSpPr>
          <p:nvPr/>
        </p:nvSpPr>
        <p:spPr bwMode="auto">
          <a:xfrm>
            <a:off x="4581525" y="6178550"/>
            <a:ext cx="328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i="1">
                <a:latin typeface="Arial" charset="0"/>
              </a:rPr>
              <a:t>Apples, oranges and tomatoes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Fujisaki model</a:t>
            </a:r>
            <a:endParaRPr lang="en-US" dirty="0"/>
          </a:p>
        </p:txBody>
      </p:sp>
      <p:sp>
        <p:nvSpPr>
          <p:cNvPr id="3" name="Content Placeholder 2"/>
          <p:cNvSpPr>
            <a:spLocks noGrp="1"/>
          </p:cNvSpPr>
          <p:nvPr>
            <p:ph idx="1"/>
          </p:nvPr>
        </p:nvSpPr>
        <p:spPr>
          <a:xfrm>
            <a:off x="457200" y="1600201"/>
            <a:ext cx="8229600" cy="1733550"/>
          </a:xfrm>
        </p:spPr>
        <p:txBody>
          <a:bodyPr>
            <a:normAutofit fontScale="77500" lnSpcReduction="20000"/>
          </a:bodyPr>
          <a:lstStyle/>
          <a:p>
            <a:r>
              <a:rPr lang="en-US" dirty="0" err="1" smtClean="0"/>
              <a:t>Superpositional</a:t>
            </a:r>
            <a:r>
              <a:rPr lang="en-US" dirty="0" smtClean="0"/>
              <a:t> view of intonation </a:t>
            </a:r>
            <a:r>
              <a:rPr lang="en-US" sz="3100" b="1" dirty="0" smtClean="0">
                <a:latin typeface="Garamond"/>
                <a:cs typeface="Garamond"/>
              </a:rPr>
              <a:t>Fujisaki &amp; Hirose 1982</a:t>
            </a:r>
          </a:p>
          <a:p>
            <a:r>
              <a:rPr lang="en-US" dirty="0" smtClean="0"/>
              <a:t>Prosody is described by a phrase command which is modified by accent commands.</a:t>
            </a:r>
          </a:p>
          <a:p>
            <a:r>
              <a:rPr lang="en-US" dirty="0" smtClean="0"/>
              <a:t>In the Fujisaki model, this is an additive process in log Hz space.</a:t>
            </a:r>
          </a:p>
          <a:p>
            <a:endParaRPr lang="en-US" dirty="0"/>
          </a:p>
          <a:p>
            <a:endParaRPr lang="en-US" dirty="0" smtClean="0"/>
          </a:p>
        </p:txBody>
      </p:sp>
      <p:sp>
        <p:nvSpPr>
          <p:cNvPr id="5" name="Slide Number Placeholder 4"/>
          <p:cNvSpPr>
            <a:spLocks noGrp="1"/>
          </p:cNvSpPr>
          <p:nvPr>
            <p:ph type="sldNum" sz="quarter" idx="12"/>
          </p:nvPr>
        </p:nvSpPr>
        <p:spPr/>
        <p:txBody>
          <a:bodyPr/>
          <a:lstStyle/>
          <a:p>
            <a:fld id="{6DC54031-3823-C645-9013-F4752712CF15}" type="slidenum">
              <a:rPr lang="en-US" smtClean="0"/>
              <a:t>22</a:t>
            </a:fld>
            <a:endParaRPr lang="en-US"/>
          </a:p>
        </p:txBody>
      </p:sp>
      <p:pic>
        <p:nvPicPr>
          <p:cNvPr id="4" name="Picture 3"/>
          <p:cNvPicPr>
            <a:picLocks noChangeAspect="1"/>
          </p:cNvPicPr>
          <p:nvPr/>
        </p:nvPicPr>
        <p:blipFill>
          <a:blip r:embed="rId2"/>
          <a:stretch>
            <a:fillRect/>
          </a:stretch>
        </p:blipFill>
        <p:spPr>
          <a:xfrm>
            <a:off x="-367217" y="2991747"/>
            <a:ext cx="9450892" cy="3364603"/>
          </a:xfrm>
          <a:prstGeom prst="rect">
            <a:avLst/>
          </a:prstGeom>
        </p:spPr>
      </p:pic>
      <p:sp>
        <p:nvSpPr>
          <p:cNvPr id="6" name="Footer Placeholder 5"/>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14755067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Fujisaki model</a:t>
            </a:r>
            <a:endParaRPr lang="en-US" dirty="0"/>
          </a:p>
        </p:txBody>
      </p:sp>
      <p:sp>
        <p:nvSpPr>
          <p:cNvPr id="5" name="Slide Number Placeholder 4"/>
          <p:cNvSpPr>
            <a:spLocks noGrp="1"/>
          </p:cNvSpPr>
          <p:nvPr>
            <p:ph type="sldNum" sz="quarter" idx="12"/>
          </p:nvPr>
        </p:nvSpPr>
        <p:spPr/>
        <p:txBody>
          <a:bodyPr/>
          <a:lstStyle/>
          <a:p>
            <a:fld id="{6DC54031-3823-C645-9013-F4752712CF15}" type="slidenum">
              <a:rPr lang="en-US" smtClean="0"/>
              <a:t>23</a:t>
            </a:fld>
            <a:endParaRPr lang="en-US"/>
          </a:p>
        </p:txBody>
      </p:sp>
      <p:pic>
        <p:nvPicPr>
          <p:cNvPr id="4" name="Picture 3"/>
          <p:cNvPicPr>
            <a:picLocks noChangeAspect="1"/>
          </p:cNvPicPr>
          <p:nvPr/>
        </p:nvPicPr>
        <p:blipFill>
          <a:blip r:embed="rId2"/>
          <a:stretch>
            <a:fillRect/>
          </a:stretch>
        </p:blipFill>
        <p:spPr>
          <a:xfrm>
            <a:off x="3961210" y="3668364"/>
            <a:ext cx="4952206" cy="176303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60" y="1470454"/>
            <a:ext cx="8567340" cy="784686"/>
          </a:xfrm>
          <a:prstGeom prst="rect">
            <a:avLst/>
          </a:prstGeom>
        </p:spPr>
      </p:pic>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04" y="2382489"/>
            <a:ext cx="3238500" cy="266700"/>
          </a:xfrm>
          <a:prstGeom prst="rect">
            <a:avLst/>
          </a:prstGeom>
        </p:spPr>
      </p:pic>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241" y="2382489"/>
            <a:ext cx="2298700" cy="317500"/>
          </a:xfrm>
          <a:prstGeom prst="rect">
            <a:avLst/>
          </a:prstGeom>
        </p:spPr>
      </p:pic>
      <p:pic>
        <p:nvPicPr>
          <p:cNvPr id="14" name="Picture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411" y="3014314"/>
            <a:ext cx="5851059" cy="2780061"/>
          </a:xfrm>
          <a:prstGeom prst="rect">
            <a:avLst/>
          </a:prstGeom>
        </p:spPr>
      </p:pic>
      <p:sp>
        <p:nvSpPr>
          <p:cNvPr id="3" name="Footer Placeholder 2"/>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20562271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fld id="{6452310C-95A1-4F43-A727-1BE7274BE22C}" type="datetime1">
              <a:rPr lang="en-US"/>
              <a:pPr/>
              <a:t>2/21/12</a:t>
            </a:fld>
            <a:endParaRPr lang="en-US"/>
          </a:p>
        </p:txBody>
      </p:sp>
      <p:sp>
        <p:nvSpPr>
          <p:cNvPr id="14" name="Slide Number Placeholder 5"/>
          <p:cNvSpPr>
            <a:spLocks noGrp="1"/>
          </p:cNvSpPr>
          <p:nvPr>
            <p:ph type="sldNum" sz="quarter" idx="12"/>
          </p:nvPr>
        </p:nvSpPr>
        <p:spPr/>
        <p:txBody>
          <a:bodyPr/>
          <a:lstStyle/>
          <a:p>
            <a:fld id="{4DD857FE-4527-3346-9B7F-A8502E7DB376}" type="slidenum">
              <a:rPr lang="en-US"/>
              <a:pPr/>
              <a:t>24</a:t>
            </a:fld>
            <a:endParaRPr lang="en-US"/>
          </a:p>
        </p:txBody>
      </p:sp>
      <p:sp>
        <p:nvSpPr>
          <p:cNvPr id="531458" name="Text Box 2"/>
          <p:cNvSpPr txBox="1">
            <a:spLocks noChangeArrowheads="1"/>
          </p:cNvSpPr>
          <p:nvPr/>
        </p:nvSpPr>
        <p:spPr bwMode="auto">
          <a:xfrm>
            <a:off x="1822450" y="4471988"/>
            <a:ext cx="48783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Lily and Rosa thought this was divine.</a:t>
            </a:r>
          </a:p>
          <a:p>
            <a:pPr algn="ctr"/>
            <a:r>
              <a:rPr lang="en-GB"/>
              <a:t>Prince William was gorgeous </a:t>
            </a:r>
          </a:p>
          <a:p>
            <a:pPr algn="ctr"/>
            <a:r>
              <a:rPr lang="en-GB"/>
              <a:t>and he was looking for a bride.</a:t>
            </a:r>
          </a:p>
          <a:p>
            <a:pPr algn="ctr"/>
            <a:r>
              <a:rPr lang="en-GB"/>
              <a:t>They dreamed of wedding bells.</a:t>
            </a:r>
          </a:p>
        </p:txBody>
      </p:sp>
      <p:sp>
        <p:nvSpPr>
          <p:cNvPr id="531459" name="Rectangle 3"/>
          <p:cNvSpPr>
            <a:spLocks noGrp="1" noChangeArrowheads="1"/>
          </p:cNvSpPr>
          <p:nvPr>
            <p:ph type="body" idx="1"/>
          </p:nvPr>
        </p:nvSpPr>
        <p:spPr>
          <a:xfrm>
            <a:off x="685800" y="1143000"/>
            <a:ext cx="7772400" cy="4953000"/>
          </a:xfrm>
        </p:spPr>
        <p:txBody>
          <a:bodyPr/>
          <a:lstStyle/>
          <a:p>
            <a:r>
              <a:rPr lang="en-GB">
                <a:solidFill>
                  <a:srgbClr val="0066FF"/>
                </a:solidFill>
              </a:rPr>
              <a:t>Declination</a:t>
            </a:r>
            <a:r>
              <a:rPr lang="en-GB"/>
              <a:t>: downtrend in f0 over the course of an utterance</a:t>
            </a:r>
          </a:p>
          <a:p>
            <a:pPr algn="just">
              <a:spcAft>
                <a:spcPts val="600"/>
              </a:spcAft>
            </a:pPr>
            <a:r>
              <a:rPr lang="en-GB"/>
              <a:t>Successful in speech synthesis for languages like Japanese (little variation in accent type, e.g.)</a:t>
            </a:r>
          </a:p>
        </p:txBody>
      </p:sp>
      <p:sp>
        <p:nvSpPr>
          <p:cNvPr id="531460" name="Rectangle 4"/>
          <p:cNvSpPr>
            <a:spLocks noGrp="1" noChangeArrowheads="1"/>
          </p:cNvSpPr>
          <p:nvPr>
            <p:ph type="title"/>
          </p:nvPr>
        </p:nvSpPr>
        <p:spPr/>
        <p:txBody>
          <a:bodyPr/>
          <a:lstStyle/>
          <a:p>
            <a:r>
              <a:rPr lang="en-GB"/>
              <a:t>Good for modeling </a:t>
            </a:r>
            <a:r>
              <a:rPr lang="en-GB">
                <a:solidFill>
                  <a:schemeClr val="tx1"/>
                </a:solidFill>
              </a:rPr>
              <a:t>utterance-level trends</a:t>
            </a:r>
          </a:p>
        </p:txBody>
      </p:sp>
      <p:grpSp>
        <p:nvGrpSpPr>
          <p:cNvPr id="531462" name="Group 6"/>
          <p:cNvGrpSpPr>
            <a:grpSpLocks/>
          </p:cNvGrpSpPr>
          <p:nvPr/>
        </p:nvGrpSpPr>
        <p:grpSpPr bwMode="auto">
          <a:xfrm>
            <a:off x="1250950" y="3860800"/>
            <a:ext cx="6438900" cy="2593975"/>
            <a:chOff x="788" y="2432"/>
            <a:chExt cx="4056" cy="1634"/>
          </a:xfrm>
        </p:grpSpPr>
        <p:pic>
          <p:nvPicPr>
            <p:cNvPr id="5314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 y="2450"/>
              <a:ext cx="4056" cy="1616"/>
            </a:xfrm>
            <a:prstGeom prst="rect">
              <a:avLst/>
            </a:prstGeom>
            <a:noFill/>
            <a:extLst>
              <a:ext uri="{909E8E84-426E-40dd-AFC4-6F175D3DCCD1}">
                <a14:hiddenFill xmlns:a14="http://schemas.microsoft.com/office/drawing/2010/main">
                  <a:solidFill>
                    <a:srgbClr val="FFFFFF"/>
                  </a:solidFill>
                </a14:hiddenFill>
              </a:ext>
            </a:extLst>
          </p:spPr>
        </p:pic>
        <p:grpSp>
          <p:nvGrpSpPr>
            <p:cNvPr id="531464" name="Group 8"/>
            <p:cNvGrpSpPr>
              <a:grpSpLocks/>
            </p:cNvGrpSpPr>
            <p:nvPr/>
          </p:nvGrpSpPr>
          <p:grpSpPr bwMode="auto">
            <a:xfrm>
              <a:off x="789" y="2432"/>
              <a:ext cx="4043" cy="1621"/>
              <a:chOff x="789" y="2432"/>
              <a:chExt cx="4043" cy="1621"/>
            </a:xfrm>
          </p:grpSpPr>
          <p:sp>
            <p:nvSpPr>
              <p:cNvPr id="531465" name="Rectangle 9"/>
              <p:cNvSpPr>
                <a:spLocks noChangeArrowheads="1"/>
              </p:cNvSpPr>
              <p:nvPr/>
            </p:nvSpPr>
            <p:spPr bwMode="auto">
              <a:xfrm>
                <a:off x="789" y="2432"/>
                <a:ext cx="4043" cy="16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1466" name="Line 10"/>
              <p:cNvSpPr>
                <a:spLocks noChangeShapeType="1"/>
              </p:cNvSpPr>
              <p:nvPr/>
            </p:nvSpPr>
            <p:spPr bwMode="auto">
              <a:xfrm>
                <a:off x="1109" y="2592"/>
                <a:ext cx="1206" cy="768"/>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1467" name="Line 11"/>
              <p:cNvSpPr>
                <a:spLocks noChangeShapeType="1"/>
              </p:cNvSpPr>
              <p:nvPr/>
            </p:nvSpPr>
            <p:spPr bwMode="auto">
              <a:xfrm>
                <a:off x="2315" y="2752"/>
                <a:ext cx="757" cy="50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1468" name="Line 12"/>
              <p:cNvSpPr>
                <a:spLocks noChangeShapeType="1"/>
              </p:cNvSpPr>
              <p:nvPr/>
            </p:nvSpPr>
            <p:spPr bwMode="auto">
              <a:xfrm>
                <a:off x="3200" y="2816"/>
                <a:ext cx="704" cy="523"/>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1469" name="Line 13"/>
              <p:cNvSpPr>
                <a:spLocks noChangeShapeType="1"/>
              </p:cNvSpPr>
              <p:nvPr/>
            </p:nvSpPr>
            <p:spPr bwMode="auto">
              <a:xfrm>
                <a:off x="3936" y="2965"/>
                <a:ext cx="811" cy="299"/>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1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31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Superpositional</a:t>
            </a:r>
            <a:r>
              <a:rPr lang="en-US" dirty="0" smtClean="0"/>
              <a:t> vs. Sequential</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Superpositional</a:t>
            </a:r>
            <a:r>
              <a:rPr lang="en-US" dirty="0" smtClean="0"/>
              <a:t> models require identification of a phrase signal.</a:t>
            </a:r>
          </a:p>
          <a:p>
            <a:r>
              <a:rPr lang="en-US" dirty="0" smtClean="0"/>
              <a:t>Sequential models describe one prosodic event – phrasing or prominence – at a time.</a:t>
            </a:r>
            <a:endParaRPr lang="en-US" dirty="0"/>
          </a:p>
          <a:p>
            <a:r>
              <a:rPr lang="en-US" dirty="0" smtClean="0"/>
              <a:t>Similarities</a:t>
            </a:r>
          </a:p>
          <a:p>
            <a:pPr lvl="1"/>
            <a:r>
              <a:rPr lang="en-US" dirty="0" smtClean="0"/>
              <a:t>Both describe phrasing and </a:t>
            </a:r>
            <a:r>
              <a:rPr lang="en-US" dirty="0" smtClean="0"/>
              <a:t>accenting</a:t>
            </a:r>
            <a:endParaRPr lang="en-US" dirty="0" smtClean="0"/>
          </a:p>
          <a:p>
            <a:pPr lvl="1"/>
            <a:r>
              <a:rPr lang="en-US" dirty="0" smtClean="0"/>
              <a:t>If the phrasal context can be accommodated by a sequential model, there are no analytical reasons to suspect that </a:t>
            </a:r>
          </a:p>
          <a:p>
            <a:r>
              <a:rPr lang="en-US" dirty="0" smtClean="0"/>
              <a:t>Differences</a:t>
            </a:r>
            <a:endParaRPr lang="en-US" dirty="0"/>
          </a:p>
          <a:p>
            <a:pPr lvl="1"/>
            <a:r>
              <a:rPr lang="en-US" dirty="0"/>
              <a:t>Categorical vs. continuous accent </a:t>
            </a:r>
            <a:r>
              <a:rPr lang="en-US" dirty="0" smtClean="0"/>
              <a:t>types</a:t>
            </a:r>
            <a:endParaRPr lang="en-US" dirty="0"/>
          </a:p>
          <a:p>
            <a:pPr lvl="1"/>
            <a:r>
              <a:rPr lang="en-US" dirty="0" err="1" smtClean="0"/>
              <a:t>Superpositional</a:t>
            </a:r>
            <a:r>
              <a:rPr lang="en-US" dirty="0" smtClean="0"/>
              <a:t> model is tightly coupled with </a:t>
            </a:r>
            <a:r>
              <a:rPr lang="en-US" dirty="0" smtClean="0"/>
              <a:t>pitch</a:t>
            </a:r>
            <a:endParaRPr lang="en-US" dirty="0" smtClean="0"/>
          </a:p>
        </p:txBody>
      </p:sp>
      <p:sp>
        <p:nvSpPr>
          <p:cNvPr id="5" name="Slide Number Placeholder 4"/>
          <p:cNvSpPr>
            <a:spLocks noGrp="1"/>
          </p:cNvSpPr>
          <p:nvPr>
            <p:ph type="sldNum" sz="quarter" idx="12"/>
          </p:nvPr>
        </p:nvSpPr>
        <p:spPr/>
        <p:txBody>
          <a:bodyPr/>
          <a:lstStyle/>
          <a:p>
            <a:fld id="{6DC54031-3823-C645-9013-F4752712CF15}" type="slidenum">
              <a:rPr lang="en-US" smtClean="0"/>
              <a:t>25</a:t>
            </a:fld>
            <a:endParaRPr lang="en-US"/>
          </a:p>
        </p:txBody>
      </p:sp>
      <p:sp>
        <p:nvSpPr>
          <p:cNvPr id="4" name="Footer Placeholder 3"/>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29861979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F0 Modeling for TTS</a:t>
            </a:r>
            <a:endParaRPr lang="en-US" dirty="0"/>
          </a:p>
        </p:txBody>
      </p:sp>
      <p:sp>
        <p:nvSpPr>
          <p:cNvPr id="3" name="Content Placeholder 2"/>
          <p:cNvSpPr>
            <a:spLocks noGrp="1"/>
          </p:cNvSpPr>
          <p:nvPr>
            <p:ph idx="1"/>
          </p:nvPr>
        </p:nvSpPr>
        <p:spPr/>
        <p:txBody>
          <a:bodyPr>
            <a:normAutofit/>
          </a:bodyPr>
          <a:lstStyle/>
          <a:p>
            <a:r>
              <a:rPr lang="en-US" dirty="0" smtClean="0"/>
              <a:t>Generation or DB </a:t>
            </a:r>
            <a:r>
              <a:rPr lang="en-US" dirty="0" smtClean="0"/>
              <a:t>Retrieval (event detection)</a:t>
            </a:r>
          </a:p>
          <a:p>
            <a:pPr lvl="1"/>
            <a:r>
              <a:rPr lang="en-US" dirty="0" err="1" smtClean="0"/>
              <a:t>ToBI</a:t>
            </a:r>
            <a:endParaRPr lang="en-US" dirty="0" smtClean="0"/>
          </a:p>
          <a:p>
            <a:pPr lvl="1"/>
            <a:r>
              <a:rPr lang="en-US" dirty="0" smtClean="0"/>
              <a:t>Fujisaki</a:t>
            </a:r>
            <a:endParaRPr lang="en-US" dirty="0" smtClean="0"/>
          </a:p>
          <a:p>
            <a:pPr lvl="1"/>
            <a:r>
              <a:rPr lang="en-US" dirty="0" smtClean="0"/>
              <a:t>TILT</a:t>
            </a:r>
          </a:p>
          <a:p>
            <a:pPr lvl="1"/>
            <a:r>
              <a:rPr lang="en-US" b="1" dirty="0" smtClean="0">
                <a:latin typeface="Helvetica Neue "/>
                <a:cs typeface="Helvetica Neue "/>
              </a:rPr>
              <a:t>T</a:t>
            </a:r>
            <a:r>
              <a:rPr lang="en-US" dirty="0" smtClean="0"/>
              <a:t>onal </a:t>
            </a:r>
            <a:r>
              <a:rPr lang="en-US" b="1" dirty="0" smtClean="0">
                <a:latin typeface="Helvetica Neue "/>
                <a:cs typeface="Helvetica Neue "/>
              </a:rPr>
              <a:t>C</a:t>
            </a:r>
            <a:r>
              <a:rPr lang="en-US" dirty="0" smtClean="0"/>
              <a:t>enter </a:t>
            </a:r>
            <a:r>
              <a:rPr lang="en-US" b="1" dirty="0" smtClean="0">
                <a:latin typeface="Helvetica Neue "/>
                <a:cs typeface="Helvetica Neue "/>
              </a:rPr>
              <a:t>o</a:t>
            </a:r>
            <a:r>
              <a:rPr lang="en-US" dirty="0" smtClean="0"/>
              <a:t>f </a:t>
            </a:r>
            <a:r>
              <a:rPr lang="en-US" b="1" dirty="0" smtClean="0">
                <a:latin typeface="Helvetica Neue"/>
                <a:cs typeface="Helvetica Neue"/>
              </a:rPr>
              <a:t>G</a:t>
            </a:r>
            <a:r>
              <a:rPr lang="en-US" dirty="0" smtClean="0"/>
              <a:t>ravity</a:t>
            </a:r>
          </a:p>
          <a:p>
            <a:pPr lvl="1"/>
            <a:r>
              <a:rPr lang="en-US" dirty="0" smtClean="0"/>
              <a:t>Quantized Contour Modeling</a:t>
            </a:r>
          </a:p>
        </p:txBody>
      </p:sp>
      <p:sp>
        <p:nvSpPr>
          <p:cNvPr id="5" name="Slide Number Placeholder 4"/>
          <p:cNvSpPr>
            <a:spLocks noGrp="1"/>
          </p:cNvSpPr>
          <p:nvPr>
            <p:ph type="sldNum" sz="quarter" idx="12"/>
          </p:nvPr>
        </p:nvSpPr>
        <p:spPr/>
        <p:txBody>
          <a:bodyPr/>
          <a:lstStyle/>
          <a:p>
            <a:fld id="{6DC54031-3823-C645-9013-F4752712CF15}" type="slidenum">
              <a:rPr lang="en-US" smtClean="0"/>
              <a:t>26</a:t>
            </a:fld>
            <a:endParaRPr lang="en-US"/>
          </a:p>
        </p:txBody>
      </p:sp>
      <p:sp>
        <p:nvSpPr>
          <p:cNvPr id="4" name="Footer Placeholder 3"/>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33346591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TILT</a:t>
            </a:r>
            <a:endParaRPr lang="en-US" dirty="0"/>
          </a:p>
        </p:txBody>
      </p:sp>
      <p:sp>
        <p:nvSpPr>
          <p:cNvPr id="3" name="Content Placeholder 2"/>
          <p:cNvSpPr>
            <a:spLocks noGrp="1"/>
          </p:cNvSpPr>
          <p:nvPr>
            <p:ph idx="1"/>
          </p:nvPr>
        </p:nvSpPr>
        <p:spPr>
          <a:xfrm>
            <a:off x="457200" y="1285875"/>
            <a:ext cx="8229600" cy="1840280"/>
          </a:xfrm>
        </p:spPr>
        <p:txBody>
          <a:bodyPr>
            <a:normAutofit lnSpcReduction="10000"/>
          </a:bodyPr>
          <a:lstStyle/>
          <a:p>
            <a:r>
              <a:rPr lang="en-US" dirty="0" smtClean="0"/>
              <a:t>Describes an F0 excursion based as a single parameter </a:t>
            </a:r>
            <a:r>
              <a:rPr lang="en-US" dirty="0" smtClean="0"/>
              <a:t>(</a:t>
            </a:r>
            <a:r>
              <a:rPr lang="en-US" sz="2200" b="1" dirty="0" smtClean="0">
                <a:latin typeface="Garamond"/>
                <a:cs typeface="Garamond"/>
              </a:rPr>
              <a:t>Taylor 1998)</a:t>
            </a:r>
            <a:endParaRPr lang="en-US" sz="2200" b="1" dirty="0" smtClean="0">
              <a:latin typeface="Garamond"/>
              <a:cs typeface="Garamond"/>
            </a:endParaRPr>
          </a:p>
          <a:p>
            <a:r>
              <a:rPr lang="en-US" dirty="0" smtClean="0"/>
              <a:t>Compact representation: TILT parameters allow generation/</a:t>
            </a:r>
            <a:r>
              <a:rPr lang="en-US" dirty="0" err="1" smtClean="0"/>
              <a:t>db</a:t>
            </a:r>
            <a:r>
              <a:rPr lang="en-US" dirty="0" smtClean="0"/>
              <a:t> retrieval</a:t>
            </a:r>
          </a:p>
        </p:txBody>
      </p:sp>
      <p:sp>
        <p:nvSpPr>
          <p:cNvPr id="5" name="Slide Number Placeholder 4"/>
          <p:cNvSpPr>
            <a:spLocks noGrp="1"/>
          </p:cNvSpPr>
          <p:nvPr>
            <p:ph type="sldNum" sz="quarter" idx="12"/>
          </p:nvPr>
        </p:nvSpPr>
        <p:spPr/>
        <p:txBody>
          <a:bodyPr/>
          <a:lstStyle/>
          <a:p>
            <a:fld id="{6DC54031-3823-C645-9013-F4752712CF15}" type="slidenum">
              <a:rPr lang="en-US" smtClean="0"/>
              <a:t>27</a:t>
            </a:fld>
            <a:endParaRPr lang="en-US"/>
          </a:p>
        </p:txBody>
      </p:sp>
      <p:pic>
        <p:nvPicPr>
          <p:cNvPr id="7" name="Picture 6"/>
          <p:cNvPicPr>
            <a:picLocks noChangeAspect="1"/>
          </p:cNvPicPr>
          <p:nvPr/>
        </p:nvPicPr>
        <p:blipFill>
          <a:blip r:embed="rId3"/>
          <a:stretch>
            <a:fillRect/>
          </a:stretch>
        </p:blipFill>
        <p:spPr>
          <a:xfrm>
            <a:off x="203200" y="3105150"/>
            <a:ext cx="4559300" cy="32512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588" y="3202837"/>
            <a:ext cx="3429000" cy="6223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363" y="4157783"/>
            <a:ext cx="2895600" cy="609600"/>
          </a:xfrm>
          <a:prstGeom prst="rect">
            <a:avLst/>
          </a:prstGeom>
        </p:spPr>
      </p:pic>
      <p:pic>
        <p:nvPicPr>
          <p:cNvPr id="12" name="Picture 1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7339" y="5299808"/>
            <a:ext cx="2971800" cy="635000"/>
          </a:xfrm>
          <a:prstGeom prst="rect">
            <a:avLst/>
          </a:prstGeom>
        </p:spPr>
      </p:pic>
      <p:sp>
        <p:nvSpPr>
          <p:cNvPr id="4" name="Footer Placeholder 3"/>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15104533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Tonal Center of </a:t>
            </a:r>
            <a:r>
              <a:rPr lang="en-US" dirty="0" smtClean="0"/>
              <a:t>Gravity (</a:t>
            </a:r>
            <a:r>
              <a:rPr lang="en-US" dirty="0" err="1" smtClean="0"/>
              <a:t>ToG</a:t>
            </a:r>
            <a:r>
              <a:rPr lang="en-US" dirty="0" smtClean="0"/>
              <a:t>)</a:t>
            </a:r>
            <a:endParaRPr lang="en-US" dirty="0"/>
          </a:p>
        </p:txBody>
      </p:sp>
      <p:sp>
        <p:nvSpPr>
          <p:cNvPr id="3" name="Content Placeholder 2"/>
          <p:cNvSpPr>
            <a:spLocks noGrp="1"/>
          </p:cNvSpPr>
          <p:nvPr>
            <p:ph idx="1"/>
          </p:nvPr>
        </p:nvSpPr>
        <p:spPr>
          <a:xfrm>
            <a:off x="457200" y="1285874"/>
            <a:ext cx="8229600" cy="2465511"/>
          </a:xfrm>
        </p:spPr>
        <p:txBody>
          <a:bodyPr>
            <a:normAutofit fontScale="92500" lnSpcReduction="20000"/>
          </a:bodyPr>
          <a:lstStyle/>
          <a:p>
            <a:r>
              <a:rPr lang="en-US" dirty="0" smtClean="0"/>
              <a:t>A measure of the distribution of the area under the </a:t>
            </a:r>
            <a:r>
              <a:rPr lang="en-US" dirty="0"/>
              <a:t>F</a:t>
            </a:r>
            <a:r>
              <a:rPr lang="en-US" dirty="0" smtClean="0"/>
              <a:t>0 curve within a </a:t>
            </a:r>
            <a:r>
              <a:rPr lang="en-US" dirty="0" smtClean="0"/>
              <a:t>region</a:t>
            </a:r>
            <a:endParaRPr lang="en-US" dirty="0" smtClean="0"/>
          </a:p>
          <a:p>
            <a:r>
              <a:rPr lang="en-US" dirty="0" smtClean="0"/>
              <a:t>Perceptually </a:t>
            </a:r>
            <a:r>
              <a:rPr lang="en-US" dirty="0" smtClean="0"/>
              <a:t>robust</a:t>
            </a:r>
            <a:endParaRPr lang="en-US" dirty="0" smtClean="0"/>
          </a:p>
          <a:p>
            <a:r>
              <a:rPr lang="en-US" dirty="0" smtClean="0"/>
              <a:t>Better classification of pitch accent types than peak timing </a:t>
            </a:r>
            <a:r>
              <a:rPr lang="en-US" dirty="0" smtClean="0"/>
              <a:t>measures</a:t>
            </a:r>
          </a:p>
          <a:p>
            <a:r>
              <a:rPr lang="en-US" b="1" dirty="0" smtClean="0">
                <a:latin typeface="Garamond"/>
                <a:cs typeface="Garamond"/>
              </a:rPr>
              <a:t>(</a:t>
            </a:r>
            <a:r>
              <a:rPr lang="en-US" b="1" dirty="0" err="1" smtClean="0">
                <a:latin typeface="Garamond"/>
                <a:cs typeface="Garamond"/>
              </a:rPr>
              <a:t>Veilleux</a:t>
            </a:r>
            <a:r>
              <a:rPr lang="en-US" b="1" dirty="0" smtClean="0">
                <a:latin typeface="Garamond"/>
                <a:cs typeface="Garamond"/>
              </a:rPr>
              <a:t> </a:t>
            </a:r>
            <a:r>
              <a:rPr lang="en-US" b="1" dirty="0" smtClean="0">
                <a:latin typeface="Garamond"/>
                <a:cs typeface="Garamond"/>
              </a:rPr>
              <a:t>et al. 2009, Barnes et al. </a:t>
            </a:r>
            <a:r>
              <a:rPr lang="en-US" b="1" dirty="0" smtClean="0">
                <a:latin typeface="Garamond"/>
                <a:cs typeface="Garamond"/>
              </a:rPr>
              <a:t>2010)</a:t>
            </a:r>
            <a:endParaRPr lang="en-US" b="1" dirty="0">
              <a:latin typeface="Garamond"/>
              <a:cs typeface="Garamond"/>
            </a:endParaRPr>
          </a:p>
        </p:txBody>
      </p:sp>
      <p:sp>
        <p:nvSpPr>
          <p:cNvPr id="5" name="Slide Number Placeholder 4"/>
          <p:cNvSpPr>
            <a:spLocks noGrp="1"/>
          </p:cNvSpPr>
          <p:nvPr>
            <p:ph type="sldNum" sz="quarter" idx="12"/>
          </p:nvPr>
        </p:nvSpPr>
        <p:spPr/>
        <p:txBody>
          <a:bodyPr/>
          <a:lstStyle/>
          <a:p>
            <a:fld id="{6DC54031-3823-C645-9013-F4752712CF15}" type="slidenum">
              <a:rPr lang="en-US" smtClean="0"/>
              <a:t>28</a:t>
            </a:fld>
            <a:endParaRPr lang="en-US"/>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24" y="4142154"/>
            <a:ext cx="3645877" cy="1155700"/>
          </a:xfrm>
          <a:prstGeom prst="rect">
            <a:avLst/>
          </a:prstGeom>
        </p:spPr>
      </p:pic>
      <p:pic>
        <p:nvPicPr>
          <p:cNvPr id="8" name="Picture 7"/>
          <p:cNvPicPr>
            <a:picLocks noChangeAspect="1"/>
          </p:cNvPicPr>
          <p:nvPr/>
        </p:nvPicPr>
        <p:blipFill>
          <a:blip r:embed="rId4"/>
          <a:stretch>
            <a:fillRect/>
          </a:stretch>
        </p:blipFill>
        <p:spPr>
          <a:xfrm>
            <a:off x="4279900" y="3537514"/>
            <a:ext cx="4558160" cy="2734896"/>
          </a:xfrm>
          <a:prstGeom prst="rect">
            <a:avLst/>
          </a:prstGeom>
        </p:spPr>
      </p:pic>
      <p:sp>
        <p:nvSpPr>
          <p:cNvPr id="4" name="Footer Placeholder 3"/>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37086977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Quantized Contour Modeling</a:t>
            </a:r>
            <a:endParaRPr lang="en-US" dirty="0"/>
          </a:p>
        </p:txBody>
      </p:sp>
      <p:sp>
        <p:nvSpPr>
          <p:cNvPr id="3" name="Content Placeholder 2"/>
          <p:cNvSpPr>
            <a:spLocks noGrp="1"/>
          </p:cNvSpPr>
          <p:nvPr>
            <p:ph idx="1"/>
          </p:nvPr>
        </p:nvSpPr>
        <p:spPr>
          <a:xfrm>
            <a:off x="457200" y="1285875"/>
            <a:ext cx="8229600" cy="3012588"/>
          </a:xfrm>
        </p:spPr>
        <p:txBody>
          <a:bodyPr>
            <a:normAutofit fontScale="92500" lnSpcReduction="20000"/>
          </a:bodyPr>
          <a:lstStyle/>
          <a:p>
            <a:r>
              <a:rPr lang="en-US" sz="2800" dirty="0" smtClean="0"/>
              <a:t>A Bayesian approach to simultaneously model contour shape and classify prosodic events</a:t>
            </a:r>
            <a:br>
              <a:rPr lang="en-US" sz="2800" dirty="0" smtClean="0"/>
            </a:br>
            <a:r>
              <a:rPr lang="en-US" sz="2800" dirty="0" smtClean="0"/>
              <a:t>(</a:t>
            </a:r>
            <a:r>
              <a:rPr lang="en-US" sz="2800" b="1" dirty="0" smtClean="0">
                <a:latin typeface="Garamond"/>
                <a:cs typeface="Garamond"/>
              </a:rPr>
              <a:t>Rosenberg 2010)</a:t>
            </a:r>
            <a:endParaRPr lang="en-US" sz="2800" b="1" dirty="0" smtClean="0">
              <a:latin typeface="Garamond"/>
              <a:cs typeface="Garamond"/>
            </a:endParaRPr>
          </a:p>
          <a:p>
            <a:r>
              <a:rPr lang="en-US" sz="2800" dirty="0" smtClean="0"/>
              <a:t>Specify a number of time, M, and value, N, bins</a:t>
            </a:r>
          </a:p>
          <a:p>
            <a:r>
              <a:rPr lang="en-US" sz="2800" dirty="0" smtClean="0"/>
              <a:t>Represent a contour as an M dimensional vector where each entry can take one of N values.</a:t>
            </a:r>
          </a:p>
          <a:p>
            <a:r>
              <a:rPr lang="en-US" sz="2800" dirty="0" smtClean="0"/>
              <a:t>For extension to higher dimensions, allow values to be multidimensional vectors </a:t>
            </a:r>
            <a:endParaRPr lang="en-US" sz="2800" dirty="0"/>
          </a:p>
        </p:txBody>
      </p:sp>
      <p:sp>
        <p:nvSpPr>
          <p:cNvPr id="5" name="Slide Number Placeholder 4"/>
          <p:cNvSpPr>
            <a:spLocks noGrp="1"/>
          </p:cNvSpPr>
          <p:nvPr>
            <p:ph type="sldNum" sz="quarter" idx="12"/>
          </p:nvPr>
        </p:nvSpPr>
        <p:spPr/>
        <p:txBody>
          <a:bodyPr/>
          <a:lstStyle/>
          <a:p>
            <a:fld id="{6DC54031-3823-C645-9013-F4752712CF15}" type="slidenum">
              <a:rPr lang="en-US" smtClean="0"/>
              <a:t>29</a:t>
            </a:fld>
            <a:endParaRPr lang="en-US"/>
          </a:p>
        </p:txBody>
      </p:sp>
      <p:pic>
        <p:nvPicPr>
          <p:cNvPr id="8" name="Picture 7"/>
          <p:cNvPicPr>
            <a:picLocks noChangeAspect="1"/>
          </p:cNvPicPr>
          <p:nvPr/>
        </p:nvPicPr>
        <p:blipFill>
          <a:blip r:embed="rId2"/>
          <a:stretch>
            <a:fillRect/>
          </a:stretch>
        </p:blipFill>
        <p:spPr>
          <a:xfrm>
            <a:off x="4489448" y="3804556"/>
            <a:ext cx="3990242" cy="229764"/>
          </a:xfrm>
          <a:prstGeom prst="rect">
            <a:avLst/>
          </a:prstGeom>
        </p:spPr>
      </p:pic>
      <p:pic>
        <p:nvPicPr>
          <p:cNvPr id="9" name="Picture 8"/>
          <p:cNvPicPr>
            <a:picLocks noChangeAspect="1"/>
          </p:cNvPicPr>
          <p:nvPr/>
        </p:nvPicPr>
        <p:blipFill>
          <a:blip r:embed="rId3"/>
          <a:stretch>
            <a:fillRect/>
          </a:stretch>
        </p:blipFill>
        <p:spPr>
          <a:xfrm>
            <a:off x="2934067" y="4356100"/>
            <a:ext cx="3590192" cy="2000250"/>
          </a:xfrm>
          <a:prstGeom prst="rect">
            <a:avLst/>
          </a:prstGeom>
        </p:spPr>
      </p:pic>
      <p:sp>
        <p:nvSpPr>
          <p:cNvPr id="4" name="Footer Placeholder 3"/>
          <p:cNvSpPr>
            <a:spLocks noGrp="1"/>
          </p:cNvSpPr>
          <p:nvPr>
            <p:ph type="ftr" sz="quarter" idx="11"/>
          </p:nvPr>
        </p:nvSpPr>
        <p:spPr/>
        <p:txBody>
          <a:bodyPr/>
          <a:lstStyle/>
          <a:p>
            <a:r>
              <a:rPr lang="en-US" smtClean="0"/>
              <a:t>Interspeech 2011 Tutorial M1 - More Than Words Can Say</a:t>
            </a:r>
            <a:endParaRPr lang="en-US"/>
          </a:p>
        </p:txBody>
      </p:sp>
    </p:spTree>
    <p:extLst>
      <p:ext uri="{BB962C8B-B14F-4D97-AF65-F5344CB8AC3E}">
        <p14:creationId xmlns:p14="http://schemas.microsoft.com/office/powerpoint/2010/main" val="24642788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07A66873-7EEE-9940-BFFB-89EE4842F591}" type="datetime1">
              <a:rPr lang="en-US"/>
              <a:pPr/>
              <a:t>2/21/12</a:t>
            </a:fld>
            <a:endParaRPr lang="en-US"/>
          </a:p>
        </p:txBody>
      </p:sp>
      <p:sp>
        <p:nvSpPr>
          <p:cNvPr id="5" name="Slide Number Placeholder 4"/>
          <p:cNvSpPr>
            <a:spLocks noGrp="1"/>
          </p:cNvSpPr>
          <p:nvPr>
            <p:ph type="sldNum" sz="quarter" idx="12"/>
          </p:nvPr>
        </p:nvSpPr>
        <p:spPr/>
        <p:txBody>
          <a:bodyPr/>
          <a:lstStyle/>
          <a:p>
            <a:fld id="{40BA43DA-B06A-924E-B161-815CB6605721}" type="slidenum">
              <a:rPr lang="en-US"/>
              <a:pPr/>
              <a:t>3</a:t>
            </a:fld>
            <a:endParaRPr lang="en-US"/>
          </a:p>
        </p:txBody>
      </p:sp>
      <p:sp>
        <p:nvSpPr>
          <p:cNvPr id="604164" name="Rectangle 4"/>
          <p:cNvSpPr>
            <a:spLocks noGrp="1" noChangeArrowheads="1"/>
          </p:cNvSpPr>
          <p:nvPr>
            <p:ph type="title"/>
          </p:nvPr>
        </p:nvSpPr>
        <p:spPr/>
        <p:txBody>
          <a:bodyPr/>
          <a:lstStyle/>
          <a:p>
            <a:r>
              <a:rPr lang="en-US">
                <a:hlinkClick r:id="rId3"/>
              </a:rPr>
              <a:t>Joseph Steele, 1775</a:t>
            </a:r>
            <a:endParaRPr lang="en-US"/>
          </a:p>
        </p:txBody>
      </p:sp>
      <p:pic>
        <p:nvPicPr>
          <p:cNvPr id="6041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74763"/>
            <a:ext cx="8458200" cy="474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fld id="{B0BC837C-1843-2C47-BFF8-00B20D3D3DA2}" type="datetime1">
              <a:rPr lang="en-US"/>
              <a:pPr/>
              <a:t>2/21/12</a:t>
            </a:fld>
            <a:endParaRPr lang="en-US"/>
          </a:p>
        </p:txBody>
      </p:sp>
      <p:sp>
        <p:nvSpPr>
          <p:cNvPr id="28" name="Slide Number Placeholder 5"/>
          <p:cNvSpPr>
            <a:spLocks noGrp="1"/>
          </p:cNvSpPr>
          <p:nvPr>
            <p:ph type="sldNum" sz="quarter" idx="12"/>
          </p:nvPr>
        </p:nvSpPr>
        <p:spPr/>
        <p:txBody>
          <a:bodyPr/>
          <a:lstStyle/>
          <a:p>
            <a:fld id="{B8802EDE-D6DF-7447-B990-153A7C5ECAA1}" type="slidenum">
              <a:rPr lang="en-US"/>
              <a:pPr/>
              <a:t>30</a:t>
            </a:fld>
            <a:endParaRPr lang="en-US"/>
          </a:p>
        </p:txBody>
      </p:sp>
      <p:sp>
        <p:nvSpPr>
          <p:cNvPr id="534530" name="Rectangle 2"/>
          <p:cNvSpPr>
            <a:spLocks noChangeArrowheads="1"/>
          </p:cNvSpPr>
          <p:nvPr/>
        </p:nvSpPr>
        <p:spPr bwMode="auto">
          <a:xfrm>
            <a:off x="4521200" y="2881313"/>
            <a:ext cx="3995738" cy="37560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4531" name="Rectangle 3"/>
          <p:cNvSpPr>
            <a:spLocks noChangeArrowheads="1"/>
          </p:cNvSpPr>
          <p:nvPr/>
        </p:nvSpPr>
        <p:spPr bwMode="auto">
          <a:xfrm>
            <a:off x="711200" y="1795463"/>
            <a:ext cx="3894138" cy="37417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4532" name="Rectangle 4"/>
          <p:cNvSpPr>
            <a:spLocks noGrp="1" noChangeArrowheads="1"/>
          </p:cNvSpPr>
          <p:nvPr>
            <p:ph type="title"/>
          </p:nvPr>
        </p:nvSpPr>
        <p:spPr>
          <a:xfrm>
            <a:off x="706438" y="415925"/>
            <a:ext cx="7634287" cy="946150"/>
          </a:xfrm>
        </p:spPr>
        <p:txBody>
          <a:bodyPr/>
          <a:lstStyle/>
          <a:p>
            <a:r>
              <a:rPr lang="en-GB"/>
              <a:t>Types of Tone-sequence Models</a:t>
            </a:r>
          </a:p>
        </p:txBody>
      </p:sp>
      <p:sp>
        <p:nvSpPr>
          <p:cNvPr id="534533" name="Rectangle 5"/>
          <p:cNvSpPr>
            <a:spLocks noGrp="1" noChangeArrowheads="1"/>
          </p:cNvSpPr>
          <p:nvPr>
            <p:ph type="body" idx="1"/>
          </p:nvPr>
        </p:nvSpPr>
        <p:spPr/>
        <p:txBody>
          <a:bodyPr/>
          <a:lstStyle/>
          <a:p>
            <a:endParaRPr lang="en-GB"/>
          </a:p>
          <a:p>
            <a:endParaRPr lang="en-GB"/>
          </a:p>
          <a:p>
            <a:endParaRPr lang="en-GB"/>
          </a:p>
          <a:p>
            <a:pPr>
              <a:buFontTx/>
              <a:buNone/>
            </a:pPr>
            <a:r>
              <a:rPr lang="en-GB"/>
              <a:t>	  	</a:t>
            </a:r>
          </a:p>
        </p:txBody>
      </p:sp>
      <p:grpSp>
        <p:nvGrpSpPr>
          <p:cNvPr id="534534" name="Group 6"/>
          <p:cNvGrpSpPr>
            <a:grpSpLocks/>
          </p:cNvGrpSpPr>
          <p:nvPr/>
        </p:nvGrpSpPr>
        <p:grpSpPr bwMode="auto">
          <a:xfrm>
            <a:off x="5789613" y="4065588"/>
            <a:ext cx="1044575" cy="936625"/>
            <a:chOff x="3761" y="3401"/>
            <a:chExt cx="658" cy="598"/>
          </a:xfrm>
        </p:grpSpPr>
        <p:sp>
          <p:nvSpPr>
            <p:cNvPr id="534535" name="Text Box 7"/>
            <p:cNvSpPr txBox="1">
              <a:spLocks noChangeArrowheads="1"/>
            </p:cNvSpPr>
            <p:nvPr/>
          </p:nvSpPr>
          <p:spPr bwMode="auto">
            <a:xfrm>
              <a:off x="3761" y="3435"/>
              <a:ext cx="169"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t</a:t>
              </a:r>
            </a:p>
          </p:txBody>
        </p:sp>
        <p:sp>
          <p:nvSpPr>
            <p:cNvPr id="534536" name="Text Box 8"/>
            <p:cNvSpPr txBox="1">
              <a:spLocks noChangeArrowheads="1"/>
            </p:cNvSpPr>
            <p:nvPr/>
          </p:nvSpPr>
          <p:spPr bwMode="auto">
            <a:xfrm>
              <a:off x="3845" y="3401"/>
              <a:ext cx="2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a</a:t>
              </a:r>
              <a:endParaRPr lang="en-GB"/>
            </a:p>
          </p:txBody>
        </p:sp>
        <p:sp>
          <p:nvSpPr>
            <p:cNvPr id="534537" name="Text Box 9"/>
            <p:cNvSpPr txBox="1">
              <a:spLocks noChangeArrowheads="1"/>
            </p:cNvSpPr>
            <p:nvPr/>
          </p:nvSpPr>
          <p:spPr bwMode="auto">
            <a:xfrm>
              <a:off x="3962" y="3463"/>
              <a:ext cx="180"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r</a:t>
              </a:r>
            </a:p>
          </p:txBody>
        </p:sp>
        <p:sp>
          <p:nvSpPr>
            <p:cNvPr id="534538" name="Text Box 10"/>
            <p:cNvSpPr txBox="1">
              <a:spLocks noChangeArrowheads="1"/>
            </p:cNvSpPr>
            <p:nvPr/>
          </p:nvSpPr>
          <p:spPr bwMode="auto">
            <a:xfrm>
              <a:off x="4036" y="3526"/>
              <a:ext cx="21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g</a:t>
              </a:r>
            </a:p>
          </p:txBody>
        </p:sp>
        <p:sp>
          <p:nvSpPr>
            <p:cNvPr id="534539" name="Text Box 11"/>
            <p:cNvSpPr txBox="1">
              <a:spLocks noChangeArrowheads="1"/>
            </p:cNvSpPr>
            <p:nvPr/>
          </p:nvSpPr>
          <p:spPr bwMode="auto">
            <a:xfrm>
              <a:off x="4143" y="3644"/>
              <a:ext cx="2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e</a:t>
              </a:r>
              <a:endParaRPr lang="en-GB"/>
            </a:p>
          </p:txBody>
        </p:sp>
        <p:sp>
          <p:nvSpPr>
            <p:cNvPr id="534540" name="Text Box 12"/>
            <p:cNvSpPr txBox="1">
              <a:spLocks noChangeArrowheads="1"/>
            </p:cNvSpPr>
            <p:nvPr/>
          </p:nvSpPr>
          <p:spPr bwMode="auto">
            <a:xfrm>
              <a:off x="4250" y="3707"/>
              <a:ext cx="169"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t</a:t>
              </a:r>
            </a:p>
          </p:txBody>
        </p:sp>
      </p:grpSp>
      <p:sp>
        <p:nvSpPr>
          <p:cNvPr id="534541" name="Text Box 13"/>
          <p:cNvSpPr txBox="1">
            <a:spLocks noChangeArrowheads="1"/>
          </p:cNvSpPr>
          <p:nvPr/>
        </p:nvSpPr>
        <p:spPr bwMode="auto">
          <a:xfrm>
            <a:off x="5854700" y="3824288"/>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H</a:t>
            </a:r>
            <a:endParaRPr lang="en-GB"/>
          </a:p>
        </p:txBody>
      </p:sp>
      <p:sp>
        <p:nvSpPr>
          <p:cNvPr id="534542" name="Text Box 14"/>
          <p:cNvSpPr txBox="1">
            <a:spLocks noChangeArrowheads="1"/>
          </p:cNvSpPr>
          <p:nvPr/>
        </p:nvSpPr>
        <p:spPr bwMode="auto">
          <a:xfrm>
            <a:off x="6635750" y="4325938"/>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L</a:t>
            </a:r>
          </a:p>
        </p:txBody>
      </p:sp>
      <p:grpSp>
        <p:nvGrpSpPr>
          <p:cNvPr id="534543" name="Group 15"/>
          <p:cNvGrpSpPr>
            <a:grpSpLocks/>
          </p:cNvGrpSpPr>
          <p:nvPr/>
        </p:nvGrpSpPr>
        <p:grpSpPr bwMode="auto">
          <a:xfrm>
            <a:off x="2027238" y="2741613"/>
            <a:ext cx="1044575" cy="985837"/>
            <a:chOff x="3761" y="3401"/>
            <a:chExt cx="658" cy="571"/>
          </a:xfrm>
        </p:grpSpPr>
        <p:sp>
          <p:nvSpPr>
            <p:cNvPr id="534544" name="Text Box 16"/>
            <p:cNvSpPr txBox="1">
              <a:spLocks noChangeArrowheads="1"/>
            </p:cNvSpPr>
            <p:nvPr/>
          </p:nvSpPr>
          <p:spPr bwMode="auto">
            <a:xfrm>
              <a:off x="3761" y="3435"/>
              <a:ext cx="169"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t</a:t>
              </a:r>
            </a:p>
          </p:txBody>
        </p:sp>
        <p:sp>
          <p:nvSpPr>
            <p:cNvPr id="534545" name="Text Box 17"/>
            <p:cNvSpPr txBox="1">
              <a:spLocks noChangeArrowheads="1"/>
            </p:cNvSpPr>
            <p:nvPr/>
          </p:nvSpPr>
          <p:spPr bwMode="auto">
            <a:xfrm>
              <a:off x="3845" y="3401"/>
              <a:ext cx="201"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34546" name="Text Box 18"/>
            <p:cNvSpPr txBox="1">
              <a:spLocks noChangeArrowheads="1"/>
            </p:cNvSpPr>
            <p:nvPr/>
          </p:nvSpPr>
          <p:spPr bwMode="auto">
            <a:xfrm>
              <a:off x="3962" y="3463"/>
              <a:ext cx="18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r</a:t>
              </a:r>
            </a:p>
          </p:txBody>
        </p:sp>
        <p:sp>
          <p:nvSpPr>
            <p:cNvPr id="534547" name="Text Box 19"/>
            <p:cNvSpPr txBox="1">
              <a:spLocks noChangeArrowheads="1"/>
            </p:cNvSpPr>
            <p:nvPr/>
          </p:nvSpPr>
          <p:spPr bwMode="auto">
            <a:xfrm>
              <a:off x="4036" y="3526"/>
              <a:ext cx="21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g</a:t>
              </a:r>
            </a:p>
          </p:txBody>
        </p:sp>
        <p:sp>
          <p:nvSpPr>
            <p:cNvPr id="534548" name="Text Box 20"/>
            <p:cNvSpPr txBox="1">
              <a:spLocks noChangeArrowheads="1"/>
            </p:cNvSpPr>
            <p:nvPr/>
          </p:nvSpPr>
          <p:spPr bwMode="auto">
            <a:xfrm>
              <a:off x="4143" y="3644"/>
              <a:ext cx="201"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e</a:t>
              </a:r>
            </a:p>
          </p:txBody>
        </p:sp>
        <p:sp>
          <p:nvSpPr>
            <p:cNvPr id="534549" name="Text Box 21"/>
            <p:cNvSpPr txBox="1">
              <a:spLocks noChangeArrowheads="1"/>
            </p:cNvSpPr>
            <p:nvPr/>
          </p:nvSpPr>
          <p:spPr bwMode="auto">
            <a:xfrm>
              <a:off x="4250" y="3707"/>
              <a:ext cx="169"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t</a:t>
              </a:r>
            </a:p>
          </p:txBody>
        </p:sp>
      </p:grpSp>
      <p:sp>
        <p:nvSpPr>
          <p:cNvPr id="534550" name="AutoShape 22"/>
          <p:cNvSpPr>
            <a:spLocks noChangeArrowheads="1"/>
          </p:cNvSpPr>
          <p:nvPr/>
        </p:nvSpPr>
        <p:spPr bwMode="auto">
          <a:xfrm rot="-3063257">
            <a:off x="2582069" y="2599532"/>
            <a:ext cx="312737" cy="609600"/>
          </a:xfrm>
          <a:prstGeom prst="downArrow">
            <a:avLst>
              <a:gd name="adj1" fmla="val 50000"/>
              <a:gd name="adj2" fmla="val 4873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4551" name="Text Box 23"/>
          <p:cNvSpPr txBox="1">
            <a:spLocks noChangeArrowheads="1"/>
          </p:cNvSpPr>
          <p:nvPr/>
        </p:nvSpPr>
        <p:spPr bwMode="auto">
          <a:xfrm>
            <a:off x="754063" y="1916113"/>
            <a:ext cx="389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latin typeface="Arial" charset="0"/>
              </a:rPr>
              <a:t>Type 1: based on </a:t>
            </a:r>
            <a:r>
              <a:rPr lang="en-GB" sz="1800" b="1" i="1">
                <a:latin typeface="Arial" charset="0"/>
              </a:rPr>
              <a:t>pitch movements</a:t>
            </a:r>
          </a:p>
        </p:txBody>
      </p:sp>
      <p:sp>
        <p:nvSpPr>
          <p:cNvPr id="534552" name="Text Box 24"/>
          <p:cNvSpPr txBox="1">
            <a:spLocks noChangeArrowheads="1"/>
          </p:cNvSpPr>
          <p:nvPr/>
        </p:nvSpPr>
        <p:spPr bwMode="auto">
          <a:xfrm>
            <a:off x="4833938" y="3022600"/>
            <a:ext cx="325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latin typeface="Arial" charset="0"/>
              </a:rPr>
              <a:t>Type 2: based on </a:t>
            </a:r>
            <a:r>
              <a:rPr lang="en-GB" sz="1800" b="1" i="1">
                <a:latin typeface="Arial" charset="0"/>
              </a:rPr>
              <a:t>pitch levels</a:t>
            </a:r>
          </a:p>
        </p:txBody>
      </p:sp>
      <p:sp>
        <p:nvSpPr>
          <p:cNvPr id="534553" name="Text Box 25"/>
          <p:cNvSpPr txBox="1">
            <a:spLocks noChangeArrowheads="1"/>
          </p:cNvSpPr>
          <p:nvPr/>
        </p:nvSpPr>
        <p:spPr bwMode="auto">
          <a:xfrm>
            <a:off x="5141913" y="5473700"/>
            <a:ext cx="2855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The American School</a:t>
            </a:r>
            <a:endParaRPr lang="en-GB" sz="1800">
              <a:latin typeface="Arial" charset="0"/>
            </a:endParaRPr>
          </a:p>
        </p:txBody>
      </p:sp>
      <p:sp>
        <p:nvSpPr>
          <p:cNvPr id="534554" name="Text Box 26"/>
          <p:cNvSpPr txBox="1">
            <a:spLocks noChangeArrowheads="1"/>
          </p:cNvSpPr>
          <p:nvPr/>
        </p:nvSpPr>
        <p:spPr bwMode="auto">
          <a:xfrm>
            <a:off x="1219200" y="4038600"/>
            <a:ext cx="2971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14300">
              <a:defRPr sz="2400">
                <a:solidFill>
                  <a:schemeClr val="tx1"/>
                </a:solidFill>
                <a:latin typeface="Times New Roman" charset="0"/>
                <a:ea typeface="ＭＳ Ｐゴシック" charset="0"/>
              </a:defRPr>
            </a:lvl2pPr>
            <a:lvl3pPr marL="228600">
              <a:defRPr sz="2400">
                <a:solidFill>
                  <a:schemeClr val="tx1"/>
                </a:solidFill>
                <a:latin typeface="Times New Roman" charset="0"/>
                <a:ea typeface="ＭＳ Ｐゴシック" charset="0"/>
              </a:defRPr>
            </a:lvl3pPr>
            <a:lvl4pPr marL="342900">
              <a:defRPr sz="2400">
                <a:solidFill>
                  <a:schemeClr val="tx1"/>
                </a:solidFill>
                <a:latin typeface="Times New Roman" charset="0"/>
                <a:ea typeface="ＭＳ Ｐゴシック" charset="0"/>
              </a:defRPr>
            </a:lvl4pPr>
            <a:lvl5pPr marL="457200">
              <a:defRPr sz="2400">
                <a:solidFill>
                  <a:schemeClr val="tx1"/>
                </a:solidFill>
                <a:latin typeface="Times New Roman" charset="0"/>
                <a:ea typeface="ＭＳ Ｐゴシック" charset="0"/>
              </a:defRPr>
            </a:lvl5pPr>
            <a:lvl6pPr marL="914400" eaLnBrk="0" fontAlgn="base" hangingPunct="0">
              <a:spcBef>
                <a:spcPct val="0"/>
              </a:spcBef>
              <a:spcAft>
                <a:spcPct val="0"/>
              </a:spcAft>
              <a:defRPr sz="2400">
                <a:solidFill>
                  <a:schemeClr val="tx1"/>
                </a:solidFill>
                <a:latin typeface="Times New Roman" charset="0"/>
                <a:ea typeface="ＭＳ Ｐゴシック" charset="0"/>
              </a:defRPr>
            </a:lvl6pPr>
            <a:lvl7pPr marL="1371600" eaLnBrk="0" fontAlgn="base" hangingPunct="0">
              <a:spcBef>
                <a:spcPct val="0"/>
              </a:spcBef>
              <a:spcAft>
                <a:spcPct val="0"/>
              </a:spcAft>
              <a:defRPr sz="2400">
                <a:solidFill>
                  <a:schemeClr val="tx1"/>
                </a:solidFill>
                <a:latin typeface="Times New Roman" charset="0"/>
                <a:ea typeface="ＭＳ Ｐゴシック" charset="0"/>
              </a:defRPr>
            </a:lvl7pPr>
            <a:lvl8pPr marL="1828800" eaLnBrk="0" fontAlgn="base" hangingPunct="0">
              <a:spcBef>
                <a:spcPct val="0"/>
              </a:spcBef>
              <a:spcAft>
                <a:spcPct val="0"/>
              </a:spcAft>
              <a:defRPr sz="2400">
                <a:solidFill>
                  <a:schemeClr val="tx1"/>
                </a:solidFill>
                <a:latin typeface="Times New Roman" charset="0"/>
                <a:ea typeface="ＭＳ Ｐゴシック" charset="0"/>
              </a:defRPr>
            </a:lvl8pPr>
            <a:lvl9pPr marL="22860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GB">
                <a:latin typeface="Times" charset="0"/>
              </a:rPr>
              <a:t>The British School	      The Dutch School</a:t>
            </a:r>
          </a:p>
          <a:p>
            <a:pPr>
              <a:spcBef>
                <a:spcPct val="50000"/>
              </a:spcBef>
            </a:pPr>
            <a:endParaRPr lang="en-US">
              <a:latin typeface="Time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FD3FF6B7-84F0-5D46-A7C1-EA22FEA47C45}" type="datetime1">
              <a:rPr lang="en-US"/>
              <a:pPr/>
              <a:t>2/21/12</a:t>
            </a:fld>
            <a:endParaRPr lang="en-US"/>
          </a:p>
        </p:txBody>
      </p:sp>
      <p:sp>
        <p:nvSpPr>
          <p:cNvPr id="15" name="Slide Number Placeholder 5"/>
          <p:cNvSpPr>
            <a:spLocks noGrp="1"/>
          </p:cNvSpPr>
          <p:nvPr>
            <p:ph type="sldNum" sz="quarter" idx="12"/>
          </p:nvPr>
        </p:nvSpPr>
        <p:spPr/>
        <p:txBody>
          <a:bodyPr/>
          <a:lstStyle/>
          <a:p>
            <a:fld id="{DA414F18-C9F8-4C4A-85D5-00FE2B5A8B09}" type="slidenum">
              <a:rPr lang="en-US"/>
              <a:pPr/>
              <a:t>31</a:t>
            </a:fld>
            <a:endParaRPr lang="en-US"/>
          </a:p>
        </p:txBody>
      </p:sp>
      <p:sp>
        <p:nvSpPr>
          <p:cNvPr id="549890" name="Rectangle 2"/>
          <p:cNvSpPr>
            <a:spLocks noGrp="1" noChangeArrowheads="1"/>
          </p:cNvSpPr>
          <p:nvPr>
            <p:ph type="title"/>
          </p:nvPr>
        </p:nvSpPr>
        <p:spPr/>
        <p:txBody>
          <a:bodyPr/>
          <a:lstStyle/>
          <a:p>
            <a:r>
              <a:rPr lang="en-GB"/>
              <a:t>An example</a:t>
            </a:r>
          </a:p>
        </p:txBody>
      </p:sp>
      <p:pic>
        <p:nvPicPr>
          <p:cNvPr id="549891" name="Picture 3" descr="fcfa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2000250"/>
            <a:ext cx="8020050" cy="3448050"/>
          </a:xfrm>
          <a:prstGeom prst="rect">
            <a:avLst/>
          </a:prstGeom>
          <a:noFill/>
          <a:extLst>
            <a:ext uri="{909E8E84-426E-40dd-AFC4-6F175D3DCCD1}">
              <a14:hiddenFill xmlns:a14="http://schemas.microsoft.com/office/drawing/2010/main">
                <a:solidFill>
                  <a:srgbClr val="FFFFFF"/>
                </a:solidFill>
              </a14:hiddenFill>
            </a:ext>
          </a:extLst>
        </p:spPr>
      </p:pic>
      <p:sp>
        <p:nvSpPr>
          <p:cNvPr id="549892" name="Text Box 4"/>
          <p:cNvSpPr txBox="1">
            <a:spLocks noChangeArrowheads="1"/>
          </p:cNvSpPr>
          <p:nvPr/>
        </p:nvSpPr>
        <p:spPr bwMode="auto">
          <a:xfrm>
            <a:off x="1120775" y="4437063"/>
            <a:ext cx="341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800">
                <a:solidFill>
                  <a:schemeClr val="bg1"/>
                </a:solidFill>
                <a:latin typeface="Arial" charset="0"/>
              </a:rPr>
              <a:t>...a</a:t>
            </a:r>
            <a:r>
              <a:rPr lang="en-GB">
                <a:solidFill>
                  <a:schemeClr val="bg1"/>
                </a:solidFill>
                <a:latin typeface="Arial" charset="0"/>
              </a:rPr>
              <a:t> </a:t>
            </a:r>
            <a:r>
              <a:rPr lang="en-GB">
                <a:solidFill>
                  <a:srgbClr val="FF0000"/>
                </a:solidFill>
                <a:latin typeface="Arial" charset="0"/>
              </a:rPr>
              <a:t>POINT</a:t>
            </a:r>
            <a:r>
              <a:rPr lang="en-GB">
                <a:solidFill>
                  <a:schemeClr val="bg1"/>
                </a:solidFill>
                <a:latin typeface="Arial" charset="0"/>
              </a:rPr>
              <a:t> </a:t>
            </a:r>
            <a:r>
              <a:rPr lang="en-GB" sz="1800">
                <a:solidFill>
                  <a:schemeClr val="bg1"/>
                </a:solidFill>
                <a:latin typeface="Arial" charset="0"/>
              </a:rPr>
              <a:t>where</a:t>
            </a:r>
            <a:endParaRPr lang="en-GB">
              <a:solidFill>
                <a:schemeClr val="bg1"/>
              </a:solidFill>
              <a:latin typeface="Arial" charset="0"/>
            </a:endParaRPr>
          </a:p>
        </p:txBody>
      </p:sp>
      <p:sp>
        <p:nvSpPr>
          <p:cNvPr id="549893" name="Text Box 5"/>
          <p:cNvSpPr txBox="1">
            <a:spLocks noChangeArrowheads="1"/>
          </p:cNvSpPr>
          <p:nvPr/>
        </p:nvSpPr>
        <p:spPr bwMode="auto">
          <a:xfrm>
            <a:off x="3314700" y="4432300"/>
            <a:ext cx="417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800">
                <a:solidFill>
                  <a:schemeClr val="bg1"/>
                </a:solidFill>
                <a:latin typeface="Arial" charset="0"/>
              </a:rPr>
              <a:t>you have to</a:t>
            </a:r>
            <a:r>
              <a:rPr lang="en-GB">
                <a:solidFill>
                  <a:schemeClr val="bg1"/>
                </a:solidFill>
                <a:latin typeface="Arial" charset="0"/>
              </a:rPr>
              <a:t> </a:t>
            </a:r>
            <a:r>
              <a:rPr lang="en-GB">
                <a:solidFill>
                  <a:srgbClr val="FF0000"/>
                </a:solidFill>
                <a:latin typeface="Arial" charset="0"/>
              </a:rPr>
              <a:t>CLEAN</a:t>
            </a:r>
            <a:r>
              <a:rPr lang="en-GB">
                <a:solidFill>
                  <a:schemeClr val="bg1"/>
                </a:solidFill>
                <a:latin typeface="Arial" charset="0"/>
              </a:rPr>
              <a:t> </a:t>
            </a:r>
            <a:r>
              <a:rPr lang="en-GB" sz="1800">
                <a:solidFill>
                  <a:schemeClr val="bg1"/>
                </a:solidFill>
                <a:latin typeface="Arial" charset="0"/>
              </a:rPr>
              <a:t>it</a:t>
            </a:r>
          </a:p>
        </p:txBody>
      </p:sp>
      <p:sp>
        <p:nvSpPr>
          <p:cNvPr id="549894" name="Text Box 6"/>
          <p:cNvSpPr txBox="1">
            <a:spLocks noChangeArrowheads="1"/>
          </p:cNvSpPr>
          <p:nvPr/>
        </p:nvSpPr>
        <p:spPr bwMode="auto">
          <a:xfrm>
            <a:off x="5354638" y="3181350"/>
            <a:ext cx="417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800">
                <a:solidFill>
                  <a:schemeClr val="bg1"/>
                </a:solidFill>
                <a:latin typeface="Arial" charset="0"/>
              </a:rPr>
              <a:t>and I think it’s</a:t>
            </a:r>
            <a:r>
              <a:rPr lang="en-GB">
                <a:solidFill>
                  <a:schemeClr val="bg1"/>
                </a:solidFill>
                <a:latin typeface="Arial" charset="0"/>
              </a:rPr>
              <a:t> </a:t>
            </a:r>
            <a:r>
              <a:rPr lang="en-GB">
                <a:solidFill>
                  <a:srgbClr val="FF0000"/>
                </a:solidFill>
                <a:latin typeface="Arial" charset="0"/>
              </a:rPr>
              <a:t>HOrrible</a:t>
            </a:r>
            <a:r>
              <a:rPr lang="en-GB" sz="1800">
                <a:solidFill>
                  <a:schemeClr val="bg1"/>
                </a:solidFill>
                <a:latin typeface="Arial" charset="0"/>
              </a:rPr>
              <a:t>rrible</a:t>
            </a:r>
          </a:p>
        </p:txBody>
      </p:sp>
      <p:sp>
        <p:nvSpPr>
          <p:cNvPr id="549895" name="Line 7"/>
          <p:cNvSpPr>
            <a:spLocks noChangeShapeType="1"/>
          </p:cNvSpPr>
          <p:nvPr/>
        </p:nvSpPr>
        <p:spPr bwMode="auto">
          <a:xfrm>
            <a:off x="2540000" y="3825875"/>
            <a:ext cx="338138" cy="322263"/>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549896" name="Line 8"/>
          <p:cNvSpPr>
            <a:spLocks noChangeShapeType="1"/>
          </p:cNvSpPr>
          <p:nvPr/>
        </p:nvSpPr>
        <p:spPr bwMode="auto">
          <a:xfrm flipH="1">
            <a:off x="2201863" y="3825875"/>
            <a:ext cx="338137"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549897" name="Line 9"/>
          <p:cNvSpPr>
            <a:spLocks noChangeShapeType="1"/>
          </p:cNvSpPr>
          <p:nvPr/>
        </p:nvSpPr>
        <p:spPr bwMode="auto">
          <a:xfrm>
            <a:off x="4910138" y="3640138"/>
            <a:ext cx="644525" cy="627062"/>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549898" name="Line 10"/>
          <p:cNvSpPr>
            <a:spLocks noChangeShapeType="1"/>
          </p:cNvSpPr>
          <p:nvPr/>
        </p:nvSpPr>
        <p:spPr bwMode="auto">
          <a:xfrm flipV="1">
            <a:off x="6621463" y="3673475"/>
            <a:ext cx="592137" cy="187325"/>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549899" name="Line 11"/>
          <p:cNvSpPr>
            <a:spLocks noChangeShapeType="1"/>
          </p:cNvSpPr>
          <p:nvPr/>
        </p:nvSpPr>
        <p:spPr bwMode="auto">
          <a:xfrm>
            <a:off x="7213600" y="3673475"/>
            <a:ext cx="457200" cy="254000"/>
          </a:xfrm>
          <a:prstGeom prst="line">
            <a:avLst/>
          </a:prstGeom>
          <a:noFill/>
          <a:ln w="28575">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549900" name="Text Box 12"/>
          <p:cNvSpPr txBox="1">
            <a:spLocks noChangeArrowheads="1"/>
          </p:cNvSpPr>
          <p:nvPr/>
        </p:nvSpPr>
        <p:spPr bwMode="auto">
          <a:xfrm>
            <a:off x="450850" y="5808663"/>
            <a:ext cx="848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i="1"/>
              <a:t>There’s a point where you have to clean it and I think it’s horrible...</a:t>
            </a:r>
          </a:p>
        </p:txBody>
      </p:sp>
      <p:pic>
        <p:nvPicPr>
          <p:cNvPr id="549901" name="58EC0330.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128000" y="650875"/>
            <a:ext cx="406400" cy="40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499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549901"/>
                                        </p:tgtEl>
                                      </p:cBhvr>
                                    </p:cmd>
                                  </p:childTnLst>
                                </p:cTn>
                              </p:par>
                            </p:childTnLst>
                          </p:cTn>
                        </p:par>
                      </p:childTnLst>
                    </p:cTn>
                  </p:par>
                </p:childTnLst>
              </p:cTn>
              <p:nextCondLst>
                <p:cond evt="onClick" delay="0">
                  <p:tgtEl>
                    <p:spTgt spid="54990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49901"/>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FCC0EF-736B-8544-81C2-4DFFF8C80B07}" type="datetime1">
              <a:rPr lang="en-US"/>
              <a:pPr/>
              <a:t>2/21/12</a:t>
            </a:fld>
            <a:endParaRPr lang="en-US"/>
          </a:p>
        </p:txBody>
      </p:sp>
      <p:sp>
        <p:nvSpPr>
          <p:cNvPr id="5" name="Slide Number Placeholder 5"/>
          <p:cNvSpPr>
            <a:spLocks noGrp="1"/>
          </p:cNvSpPr>
          <p:nvPr>
            <p:ph type="sldNum" sz="quarter" idx="12"/>
          </p:nvPr>
        </p:nvSpPr>
        <p:spPr/>
        <p:txBody>
          <a:bodyPr/>
          <a:lstStyle/>
          <a:p>
            <a:fld id="{5598B6C1-D303-D44A-B7EB-103FD239ABDA}" type="slidenum">
              <a:rPr lang="en-US"/>
              <a:pPr/>
              <a:t>32</a:t>
            </a:fld>
            <a:endParaRPr lang="en-US"/>
          </a:p>
        </p:txBody>
      </p:sp>
      <p:sp>
        <p:nvSpPr>
          <p:cNvPr id="550914" name="Rectangle 2"/>
          <p:cNvSpPr>
            <a:spLocks noGrp="1" noChangeArrowheads="1"/>
          </p:cNvSpPr>
          <p:nvPr>
            <p:ph type="title"/>
          </p:nvPr>
        </p:nvSpPr>
        <p:spPr>
          <a:xfrm>
            <a:off x="706438" y="415925"/>
            <a:ext cx="8435975" cy="946150"/>
          </a:xfrm>
        </p:spPr>
        <p:txBody>
          <a:bodyPr/>
          <a:lstStyle/>
          <a:p>
            <a:r>
              <a:rPr lang="en-GB"/>
              <a:t>Intonation Phrases</a:t>
            </a:r>
          </a:p>
        </p:txBody>
      </p:sp>
      <p:sp>
        <p:nvSpPr>
          <p:cNvPr id="550915" name="Rectangle 3"/>
          <p:cNvSpPr>
            <a:spLocks noGrp="1" noChangeArrowheads="1"/>
          </p:cNvSpPr>
          <p:nvPr>
            <p:ph type="body" idx="1"/>
          </p:nvPr>
        </p:nvSpPr>
        <p:spPr/>
        <p:txBody>
          <a:bodyPr/>
          <a:lstStyle/>
          <a:p>
            <a:pPr algn="just">
              <a:spcAft>
                <a:spcPts val="600"/>
              </a:spcAft>
            </a:pPr>
            <a:r>
              <a:rPr lang="en-GB"/>
              <a:t>Internal structure</a:t>
            </a:r>
          </a:p>
          <a:p>
            <a:pPr lvl="1">
              <a:spcAft>
                <a:spcPts val="600"/>
              </a:spcAft>
            </a:pPr>
            <a:r>
              <a:rPr lang="en-GB"/>
              <a:t>Determined by location of accents in an IP</a:t>
            </a:r>
          </a:p>
          <a:p>
            <a:pPr lvl="1">
              <a:spcAft>
                <a:spcPts val="600"/>
              </a:spcAft>
            </a:pPr>
            <a:r>
              <a:rPr lang="en-GB"/>
              <a:t>Each accent defines the </a:t>
            </a:r>
            <a:r>
              <a:rPr lang="en-GB" b="1">
                <a:solidFill>
                  <a:srgbClr val="000099"/>
                </a:solidFill>
              </a:rPr>
              <a:t>beginning</a:t>
            </a:r>
            <a:r>
              <a:rPr lang="en-GB"/>
              <a:t> of a prosodic constituent  	</a:t>
            </a:r>
          </a:p>
          <a:p>
            <a:pPr algn="just">
              <a:spcAft>
                <a:spcPts val="600"/>
              </a:spcAft>
            </a:pP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fld id="{EA9424D8-1B27-CF4A-A914-1551073FA4E7}" type="datetime1">
              <a:rPr lang="en-US"/>
              <a:pPr/>
              <a:t>2/21/12</a:t>
            </a:fld>
            <a:endParaRPr lang="en-US"/>
          </a:p>
        </p:txBody>
      </p:sp>
      <p:sp>
        <p:nvSpPr>
          <p:cNvPr id="32" name="Slide Number Placeholder 5"/>
          <p:cNvSpPr>
            <a:spLocks noGrp="1"/>
          </p:cNvSpPr>
          <p:nvPr>
            <p:ph type="sldNum" sz="quarter" idx="12"/>
          </p:nvPr>
        </p:nvSpPr>
        <p:spPr/>
        <p:txBody>
          <a:bodyPr/>
          <a:lstStyle/>
          <a:p>
            <a:fld id="{304A73B1-FA3E-B34C-81C0-0A6C4AB96C4E}" type="slidenum">
              <a:rPr lang="en-US"/>
              <a:pPr/>
              <a:t>33</a:t>
            </a:fld>
            <a:endParaRPr lang="en-US"/>
          </a:p>
        </p:txBody>
      </p:sp>
      <p:sp>
        <p:nvSpPr>
          <p:cNvPr id="552962" name="Rectangle 2"/>
          <p:cNvSpPr>
            <a:spLocks noGrp="1" noChangeArrowheads="1"/>
          </p:cNvSpPr>
          <p:nvPr>
            <p:ph type="title"/>
          </p:nvPr>
        </p:nvSpPr>
        <p:spPr/>
        <p:txBody>
          <a:bodyPr/>
          <a:lstStyle/>
          <a:p>
            <a:r>
              <a:rPr lang="en-GB"/>
              <a:t>British School </a:t>
            </a:r>
          </a:p>
        </p:txBody>
      </p:sp>
      <p:sp>
        <p:nvSpPr>
          <p:cNvPr id="552963" name="Rectangle 3"/>
          <p:cNvSpPr>
            <a:spLocks noChangeArrowheads="1"/>
          </p:cNvSpPr>
          <p:nvPr/>
        </p:nvSpPr>
        <p:spPr bwMode="auto">
          <a:xfrm>
            <a:off x="2336800" y="3525838"/>
            <a:ext cx="2032000" cy="1608137"/>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64" name="Rectangle 4"/>
          <p:cNvSpPr>
            <a:spLocks noChangeArrowheads="1"/>
          </p:cNvSpPr>
          <p:nvPr/>
        </p:nvSpPr>
        <p:spPr bwMode="auto">
          <a:xfrm>
            <a:off x="4371975" y="3525838"/>
            <a:ext cx="2147888" cy="1608137"/>
          </a:xfrm>
          <a:prstGeom prst="rect">
            <a:avLst/>
          </a:prstGeom>
          <a:noFill/>
          <a:ln w="57150">
            <a:solidFill>
              <a:srgbClr val="99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65" name="Text Box 5"/>
          <p:cNvSpPr txBox="1">
            <a:spLocks noChangeArrowheads="1"/>
          </p:cNvSpPr>
          <p:nvPr/>
        </p:nvSpPr>
        <p:spPr bwMode="auto">
          <a:xfrm>
            <a:off x="2295525" y="5240338"/>
            <a:ext cx="440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JOHN’s never   BEEN to  Jamaica</a:t>
            </a:r>
          </a:p>
        </p:txBody>
      </p:sp>
      <p:sp>
        <p:nvSpPr>
          <p:cNvPr id="552966" name="Oval 6"/>
          <p:cNvSpPr>
            <a:spLocks noChangeArrowheads="1"/>
          </p:cNvSpPr>
          <p:nvPr/>
        </p:nvSpPr>
        <p:spPr bwMode="auto">
          <a:xfrm>
            <a:off x="2641600" y="4084638"/>
            <a:ext cx="422275" cy="4238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67" name="Oval 7"/>
          <p:cNvSpPr>
            <a:spLocks noChangeArrowheads="1"/>
          </p:cNvSpPr>
          <p:nvPr/>
        </p:nvSpPr>
        <p:spPr bwMode="auto">
          <a:xfrm>
            <a:off x="4575175" y="4100513"/>
            <a:ext cx="422275" cy="4238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68" name="Oval 8"/>
          <p:cNvSpPr>
            <a:spLocks noChangeArrowheads="1"/>
          </p:cNvSpPr>
          <p:nvPr/>
        </p:nvSpPr>
        <p:spPr bwMode="auto">
          <a:xfrm>
            <a:off x="3541713" y="4473575"/>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69" name="Oval 9"/>
          <p:cNvSpPr>
            <a:spLocks noChangeArrowheads="1"/>
          </p:cNvSpPr>
          <p:nvPr/>
        </p:nvSpPr>
        <p:spPr bwMode="auto">
          <a:xfrm>
            <a:off x="3886200" y="46609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70" name="Oval 10"/>
          <p:cNvSpPr>
            <a:spLocks noChangeArrowheads="1"/>
          </p:cNvSpPr>
          <p:nvPr/>
        </p:nvSpPr>
        <p:spPr bwMode="auto">
          <a:xfrm>
            <a:off x="5249863" y="4640263"/>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71" name="Oval 11"/>
          <p:cNvSpPr>
            <a:spLocks noChangeArrowheads="1"/>
          </p:cNvSpPr>
          <p:nvPr/>
        </p:nvSpPr>
        <p:spPr bwMode="auto">
          <a:xfrm>
            <a:off x="6223000" y="4740275"/>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72" name="Oval 12"/>
          <p:cNvSpPr>
            <a:spLocks noChangeArrowheads="1"/>
          </p:cNvSpPr>
          <p:nvPr/>
        </p:nvSpPr>
        <p:spPr bwMode="auto">
          <a:xfrm>
            <a:off x="5951538" y="4745038"/>
            <a:ext cx="169862"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52973" name="Group 13"/>
          <p:cNvGrpSpPr>
            <a:grpSpLocks/>
          </p:cNvGrpSpPr>
          <p:nvPr/>
        </p:nvGrpSpPr>
        <p:grpSpPr bwMode="auto">
          <a:xfrm>
            <a:off x="822325" y="2320925"/>
            <a:ext cx="3219450" cy="1103313"/>
            <a:chOff x="518" y="1462"/>
            <a:chExt cx="2028" cy="695"/>
          </a:xfrm>
        </p:grpSpPr>
        <p:sp>
          <p:nvSpPr>
            <p:cNvPr id="552974" name="Text Box 14"/>
            <p:cNvSpPr txBox="1">
              <a:spLocks noChangeArrowheads="1"/>
            </p:cNvSpPr>
            <p:nvPr/>
          </p:nvSpPr>
          <p:spPr bwMode="auto">
            <a:xfrm>
              <a:off x="518" y="1462"/>
              <a:ext cx="20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latin typeface="Arial" charset="0"/>
                </a:rPr>
                <a:t>Prenuclear accent unit</a:t>
              </a:r>
            </a:p>
          </p:txBody>
        </p:sp>
        <p:sp>
          <p:nvSpPr>
            <p:cNvPr id="552975" name="Line 15"/>
            <p:cNvSpPr>
              <a:spLocks noChangeShapeType="1"/>
            </p:cNvSpPr>
            <p:nvPr/>
          </p:nvSpPr>
          <p:spPr bwMode="auto">
            <a:xfrm>
              <a:off x="1450" y="1773"/>
              <a:ext cx="342"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52976" name="Group 16"/>
          <p:cNvGrpSpPr>
            <a:grpSpLocks/>
          </p:cNvGrpSpPr>
          <p:nvPr/>
        </p:nvGrpSpPr>
        <p:grpSpPr bwMode="auto">
          <a:xfrm>
            <a:off x="5461000" y="2320925"/>
            <a:ext cx="2795588" cy="1052513"/>
            <a:chOff x="3440" y="1462"/>
            <a:chExt cx="1761" cy="663"/>
          </a:xfrm>
        </p:grpSpPr>
        <p:sp>
          <p:nvSpPr>
            <p:cNvPr id="552977" name="Text Box 17"/>
            <p:cNvSpPr txBox="1">
              <a:spLocks noChangeArrowheads="1"/>
            </p:cNvSpPr>
            <p:nvPr/>
          </p:nvSpPr>
          <p:spPr bwMode="auto">
            <a:xfrm>
              <a:off x="3440" y="1462"/>
              <a:ext cx="1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latin typeface="Arial" charset="0"/>
                </a:rPr>
                <a:t>Nuclear accent unit</a:t>
              </a:r>
            </a:p>
          </p:txBody>
        </p:sp>
        <p:sp>
          <p:nvSpPr>
            <p:cNvPr id="552978" name="Line 18"/>
            <p:cNvSpPr>
              <a:spLocks noChangeShapeType="1"/>
            </p:cNvSpPr>
            <p:nvPr/>
          </p:nvSpPr>
          <p:spPr bwMode="auto">
            <a:xfrm flipH="1">
              <a:off x="3861" y="1741"/>
              <a:ext cx="181"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52979" name="Text Box 19"/>
          <p:cNvSpPr txBox="1">
            <a:spLocks noChangeArrowheads="1"/>
          </p:cNvSpPr>
          <p:nvPr/>
        </p:nvSpPr>
        <p:spPr bwMode="auto">
          <a:xfrm>
            <a:off x="1593850" y="5237163"/>
            <a:ext cx="62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But</a:t>
            </a:r>
          </a:p>
        </p:txBody>
      </p:sp>
      <p:sp>
        <p:nvSpPr>
          <p:cNvPr id="552980" name="Rectangle 20"/>
          <p:cNvSpPr>
            <a:spLocks noChangeArrowheads="1"/>
          </p:cNvSpPr>
          <p:nvPr/>
        </p:nvSpPr>
        <p:spPr bwMode="auto">
          <a:xfrm>
            <a:off x="1522413" y="3524250"/>
            <a:ext cx="796925" cy="1609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81" name="Oval 21"/>
          <p:cNvSpPr>
            <a:spLocks noChangeArrowheads="1"/>
          </p:cNvSpPr>
          <p:nvPr/>
        </p:nvSpPr>
        <p:spPr bwMode="auto">
          <a:xfrm>
            <a:off x="1830388" y="4673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52982" name="Group 22"/>
          <p:cNvGrpSpPr>
            <a:grpSpLocks/>
          </p:cNvGrpSpPr>
          <p:nvPr/>
        </p:nvGrpSpPr>
        <p:grpSpPr bwMode="auto">
          <a:xfrm>
            <a:off x="584200" y="2860675"/>
            <a:ext cx="1397000" cy="884238"/>
            <a:chOff x="368" y="1802"/>
            <a:chExt cx="880" cy="557"/>
          </a:xfrm>
        </p:grpSpPr>
        <p:sp>
          <p:nvSpPr>
            <p:cNvPr id="552983" name="Text Box 23"/>
            <p:cNvSpPr txBox="1">
              <a:spLocks noChangeArrowheads="1"/>
            </p:cNvSpPr>
            <p:nvPr/>
          </p:nvSpPr>
          <p:spPr bwMode="auto">
            <a:xfrm>
              <a:off x="368" y="1802"/>
              <a:ext cx="8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latin typeface="Arial" charset="0"/>
                </a:rPr>
                <a:t>Prehead</a:t>
              </a:r>
            </a:p>
          </p:txBody>
        </p:sp>
        <p:sp>
          <p:nvSpPr>
            <p:cNvPr id="552984" name="Line 24"/>
            <p:cNvSpPr>
              <a:spLocks noChangeShapeType="1"/>
            </p:cNvSpPr>
            <p:nvPr/>
          </p:nvSpPr>
          <p:spPr bwMode="auto">
            <a:xfrm>
              <a:off x="970" y="2082"/>
              <a:ext cx="278" cy="2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52985" name="Group 25"/>
          <p:cNvGrpSpPr>
            <a:grpSpLocks/>
          </p:cNvGrpSpPr>
          <p:nvPr/>
        </p:nvGrpSpPr>
        <p:grpSpPr bwMode="auto">
          <a:xfrm>
            <a:off x="6129338" y="3895725"/>
            <a:ext cx="2738437" cy="712788"/>
            <a:chOff x="3861" y="2454"/>
            <a:chExt cx="1725" cy="449"/>
          </a:xfrm>
        </p:grpSpPr>
        <p:sp>
          <p:nvSpPr>
            <p:cNvPr id="552986" name="Text Box 26"/>
            <p:cNvSpPr txBox="1">
              <a:spLocks noChangeArrowheads="1"/>
            </p:cNvSpPr>
            <p:nvPr/>
          </p:nvSpPr>
          <p:spPr bwMode="auto">
            <a:xfrm>
              <a:off x="4017" y="2454"/>
              <a:ext cx="15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latin typeface="Arial" charset="0"/>
                </a:rPr>
                <a:t>Stressed syllable</a:t>
              </a:r>
            </a:p>
          </p:txBody>
        </p:sp>
        <p:sp>
          <p:nvSpPr>
            <p:cNvPr id="552987" name="Line 27"/>
            <p:cNvSpPr>
              <a:spLocks noChangeShapeType="1"/>
            </p:cNvSpPr>
            <p:nvPr/>
          </p:nvSpPr>
          <p:spPr bwMode="auto">
            <a:xfrm flipH="1">
              <a:off x="3861" y="2712"/>
              <a:ext cx="235" cy="1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52988" name="Oval 28"/>
          <p:cNvSpPr>
            <a:spLocks noChangeArrowheads="1"/>
          </p:cNvSpPr>
          <p:nvPr/>
        </p:nvSpPr>
        <p:spPr bwMode="auto">
          <a:xfrm>
            <a:off x="5608638" y="4740275"/>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89" name="Text Box 29"/>
          <p:cNvSpPr txBox="1">
            <a:spLocks noChangeArrowheads="1"/>
          </p:cNvSpPr>
          <p:nvPr/>
        </p:nvSpPr>
        <p:spPr bwMode="auto">
          <a:xfrm>
            <a:off x="2801938" y="3052763"/>
            <a:ext cx="1030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‘Head’</a:t>
            </a:r>
          </a:p>
        </p:txBody>
      </p:sp>
      <p:sp>
        <p:nvSpPr>
          <p:cNvPr id="552990" name="Text Box 30"/>
          <p:cNvSpPr txBox="1">
            <a:spLocks noChangeArrowheads="1"/>
          </p:cNvSpPr>
          <p:nvPr/>
        </p:nvSpPr>
        <p:spPr bwMode="auto">
          <a:xfrm>
            <a:off x="4737100" y="3073400"/>
            <a:ext cx="1385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‘Nucleus’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529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529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29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5298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29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529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52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animBg="1"/>
      <p:bldP spid="552964" grpId="0" animBg="1"/>
      <p:bldP spid="552980" grpId="0" animBg="1"/>
      <p:bldP spid="552989" grpId="0" autoUpdateAnimBg="0"/>
      <p:bldP spid="55299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 name="Date Placeholder 2"/>
          <p:cNvSpPr>
            <a:spLocks noGrp="1"/>
          </p:cNvSpPr>
          <p:nvPr>
            <p:ph type="dt" sz="half" idx="10"/>
          </p:nvPr>
        </p:nvSpPr>
        <p:spPr/>
        <p:txBody>
          <a:bodyPr/>
          <a:lstStyle/>
          <a:p>
            <a:fld id="{C8EE0F54-C741-694F-B53C-BA4AF222F9A1}" type="datetime1">
              <a:rPr lang="en-US"/>
              <a:pPr/>
              <a:t>2/21/12</a:t>
            </a:fld>
            <a:endParaRPr lang="en-US"/>
          </a:p>
        </p:txBody>
      </p:sp>
      <p:sp>
        <p:nvSpPr>
          <p:cNvPr id="72" name="Slide Number Placeholder 4"/>
          <p:cNvSpPr>
            <a:spLocks noGrp="1"/>
          </p:cNvSpPr>
          <p:nvPr>
            <p:ph type="sldNum" sz="quarter" idx="12"/>
          </p:nvPr>
        </p:nvSpPr>
        <p:spPr/>
        <p:txBody>
          <a:bodyPr/>
          <a:lstStyle/>
          <a:p>
            <a:fld id="{A5821254-087F-7E44-9CE9-CE5857B488E7}" type="slidenum">
              <a:rPr lang="en-US"/>
              <a:pPr/>
              <a:t>34</a:t>
            </a:fld>
            <a:endParaRPr lang="en-US"/>
          </a:p>
        </p:txBody>
      </p:sp>
      <p:sp>
        <p:nvSpPr>
          <p:cNvPr id="558082" name="Rectangle 2"/>
          <p:cNvSpPr>
            <a:spLocks noGrp="1" noChangeArrowheads="1"/>
          </p:cNvSpPr>
          <p:nvPr>
            <p:ph type="title"/>
          </p:nvPr>
        </p:nvSpPr>
        <p:spPr/>
        <p:txBody>
          <a:bodyPr/>
          <a:lstStyle/>
          <a:p>
            <a:r>
              <a:rPr lang="en-GB"/>
              <a:t>Six nuclear choices in English</a:t>
            </a:r>
          </a:p>
        </p:txBody>
      </p:sp>
      <p:grpSp>
        <p:nvGrpSpPr>
          <p:cNvPr id="558083" name="Group 3"/>
          <p:cNvGrpSpPr>
            <a:grpSpLocks/>
          </p:cNvGrpSpPr>
          <p:nvPr/>
        </p:nvGrpSpPr>
        <p:grpSpPr bwMode="auto">
          <a:xfrm>
            <a:off x="1625600" y="1625600"/>
            <a:ext cx="2184400" cy="1574800"/>
            <a:chOff x="1024" y="1024"/>
            <a:chExt cx="1376" cy="992"/>
          </a:xfrm>
        </p:grpSpPr>
        <p:sp>
          <p:nvSpPr>
            <p:cNvPr id="558084" name="Rectangle 4"/>
            <p:cNvSpPr>
              <a:spLocks noChangeArrowheads="1"/>
            </p:cNvSpPr>
            <p:nvPr/>
          </p:nvSpPr>
          <p:spPr bwMode="auto">
            <a:xfrm>
              <a:off x="1024" y="1024"/>
              <a:ext cx="1376" cy="9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8085" name="Text Box 5"/>
            <p:cNvSpPr txBox="1">
              <a:spLocks noChangeArrowheads="1"/>
            </p:cNvSpPr>
            <p:nvPr/>
          </p:nvSpPr>
          <p:spPr bwMode="auto">
            <a:xfrm>
              <a:off x="1229" y="1361"/>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J</a:t>
              </a:r>
            </a:p>
          </p:txBody>
        </p:sp>
        <p:sp>
          <p:nvSpPr>
            <p:cNvPr id="558086" name="Text Box 6"/>
            <p:cNvSpPr txBox="1">
              <a:spLocks noChangeArrowheads="1"/>
            </p:cNvSpPr>
            <p:nvPr/>
          </p:nvSpPr>
          <p:spPr bwMode="auto">
            <a:xfrm>
              <a:off x="1324" y="1318"/>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087" name="Text Box 7"/>
            <p:cNvSpPr txBox="1">
              <a:spLocks noChangeArrowheads="1"/>
            </p:cNvSpPr>
            <p:nvPr/>
          </p:nvSpPr>
          <p:spPr bwMode="auto">
            <a:xfrm>
              <a:off x="1439" y="1241"/>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m</a:t>
              </a:r>
            </a:p>
          </p:txBody>
        </p:sp>
        <p:sp>
          <p:nvSpPr>
            <p:cNvPr id="558088" name="Text Box 8"/>
            <p:cNvSpPr txBox="1">
              <a:spLocks noChangeArrowheads="1"/>
            </p:cNvSpPr>
            <p:nvPr/>
          </p:nvSpPr>
          <p:spPr bwMode="auto">
            <a:xfrm>
              <a:off x="1609" y="1241"/>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a</a:t>
              </a:r>
            </a:p>
          </p:txBody>
        </p:sp>
        <p:sp>
          <p:nvSpPr>
            <p:cNvPr id="558089" name="Text Box 9"/>
            <p:cNvSpPr txBox="1">
              <a:spLocks noChangeArrowheads="1"/>
            </p:cNvSpPr>
            <p:nvPr/>
          </p:nvSpPr>
          <p:spPr bwMode="auto">
            <a:xfrm>
              <a:off x="1716" y="127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i</a:t>
              </a:r>
            </a:p>
          </p:txBody>
        </p:sp>
        <p:sp>
          <p:nvSpPr>
            <p:cNvPr id="558090" name="Text Box 10"/>
            <p:cNvSpPr txBox="1">
              <a:spLocks noChangeArrowheads="1"/>
            </p:cNvSpPr>
            <p:nvPr/>
          </p:nvSpPr>
          <p:spPr bwMode="auto">
            <a:xfrm>
              <a:off x="1772" y="1339"/>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c</a:t>
              </a:r>
            </a:p>
          </p:txBody>
        </p:sp>
        <p:sp>
          <p:nvSpPr>
            <p:cNvPr id="558091" name="Text Box 11"/>
            <p:cNvSpPr txBox="1">
              <a:spLocks noChangeArrowheads="1"/>
            </p:cNvSpPr>
            <p:nvPr/>
          </p:nvSpPr>
          <p:spPr bwMode="auto">
            <a:xfrm>
              <a:off x="1415" y="1767"/>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latin typeface="Arial" charset="0"/>
                </a:rPr>
                <a:t>falling</a:t>
              </a:r>
              <a:endParaRPr lang="en-GB"/>
            </a:p>
          </p:txBody>
        </p:sp>
        <p:sp>
          <p:nvSpPr>
            <p:cNvPr id="558092" name="Text Box 12"/>
            <p:cNvSpPr txBox="1">
              <a:spLocks noChangeArrowheads="1"/>
            </p:cNvSpPr>
            <p:nvPr/>
          </p:nvSpPr>
          <p:spPr bwMode="auto">
            <a:xfrm>
              <a:off x="1868" y="1435"/>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093" name="AutoShape 13"/>
            <p:cNvSpPr>
              <a:spLocks noChangeArrowheads="1"/>
            </p:cNvSpPr>
            <p:nvPr/>
          </p:nvSpPr>
          <p:spPr bwMode="auto">
            <a:xfrm rot="-2733482">
              <a:off x="1877" y="1076"/>
              <a:ext cx="235" cy="518"/>
            </a:xfrm>
            <a:prstGeom prst="downArrow">
              <a:avLst>
                <a:gd name="adj1" fmla="val 50000"/>
                <a:gd name="adj2" fmla="val 5510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58094" name="Group 14"/>
          <p:cNvGrpSpPr>
            <a:grpSpLocks/>
          </p:cNvGrpSpPr>
          <p:nvPr/>
        </p:nvGrpSpPr>
        <p:grpSpPr bwMode="auto">
          <a:xfrm>
            <a:off x="4691063" y="1639888"/>
            <a:ext cx="2184400" cy="1574800"/>
            <a:chOff x="2955" y="1033"/>
            <a:chExt cx="1376" cy="992"/>
          </a:xfrm>
        </p:grpSpPr>
        <p:sp>
          <p:nvSpPr>
            <p:cNvPr id="558095" name="Rectangle 15"/>
            <p:cNvSpPr>
              <a:spLocks noChangeArrowheads="1"/>
            </p:cNvSpPr>
            <p:nvPr/>
          </p:nvSpPr>
          <p:spPr bwMode="auto">
            <a:xfrm>
              <a:off x="2955" y="1033"/>
              <a:ext cx="1376" cy="9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8096" name="Text Box 16"/>
            <p:cNvSpPr txBox="1">
              <a:spLocks noChangeArrowheads="1"/>
            </p:cNvSpPr>
            <p:nvPr/>
          </p:nvSpPr>
          <p:spPr bwMode="auto">
            <a:xfrm>
              <a:off x="3601" y="1343"/>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i</a:t>
              </a:r>
            </a:p>
          </p:txBody>
        </p:sp>
        <p:sp>
          <p:nvSpPr>
            <p:cNvPr id="558097" name="Text Box 17"/>
            <p:cNvSpPr txBox="1">
              <a:spLocks noChangeArrowheads="1"/>
            </p:cNvSpPr>
            <p:nvPr/>
          </p:nvSpPr>
          <p:spPr bwMode="auto">
            <a:xfrm>
              <a:off x="3657" y="1289"/>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c</a:t>
              </a:r>
            </a:p>
          </p:txBody>
        </p:sp>
        <p:sp>
          <p:nvSpPr>
            <p:cNvPr id="558098" name="Text Box 18"/>
            <p:cNvSpPr txBox="1">
              <a:spLocks noChangeArrowheads="1"/>
            </p:cNvSpPr>
            <p:nvPr/>
          </p:nvSpPr>
          <p:spPr bwMode="auto">
            <a:xfrm>
              <a:off x="3372" y="1770"/>
              <a:ext cx="4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latin typeface="Arial" charset="0"/>
                </a:rPr>
                <a:t>rising</a:t>
              </a:r>
            </a:p>
          </p:txBody>
        </p:sp>
        <p:sp>
          <p:nvSpPr>
            <p:cNvPr id="558099" name="Text Box 19"/>
            <p:cNvSpPr txBox="1">
              <a:spLocks noChangeArrowheads="1"/>
            </p:cNvSpPr>
            <p:nvPr/>
          </p:nvSpPr>
          <p:spPr bwMode="auto">
            <a:xfrm>
              <a:off x="3136" y="1443"/>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J</a:t>
              </a:r>
            </a:p>
          </p:txBody>
        </p:sp>
        <p:sp>
          <p:nvSpPr>
            <p:cNvPr id="558100" name="Text Box 20"/>
            <p:cNvSpPr txBox="1">
              <a:spLocks noChangeArrowheads="1"/>
            </p:cNvSpPr>
            <p:nvPr/>
          </p:nvSpPr>
          <p:spPr bwMode="auto">
            <a:xfrm>
              <a:off x="3231" y="1433"/>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01" name="Text Box 21"/>
            <p:cNvSpPr txBox="1">
              <a:spLocks noChangeArrowheads="1"/>
            </p:cNvSpPr>
            <p:nvPr/>
          </p:nvSpPr>
          <p:spPr bwMode="auto">
            <a:xfrm>
              <a:off x="3346" y="1455"/>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m</a:t>
              </a:r>
            </a:p>
          </p:txBody>
        </p:sp>
        <p:sp>
          <p:nvSpPr>
            <p:cNvPr id="558102" name="Text Box 22"/>
            <p:cNvSpPr txBox="1">
              <a:spLocks noChangeArrowheads="1"/>
            </p:cNvSpPr>
            <p:nvPr/>
          </p:nvSpPr>
          <p:spPr bwMode="auto">
            <a:xfrm>
              <a:off x="3505" y="1400"/>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a</a:t>
              </a:r>
            </a:p>
          </p:txBody>
        </p:sp>
        <p:sp>
          <p:nvSpPr>
            <p:cNvPr id="558103" name="Text Box 23"/>
            <p:cNvSpPr txBox="1">
              <a:spLocks noChangeArrowheads="1"/>
            </p:cNvSpPr>
            <p:nvPr/>
          </p:nvSpPr>
          <p:spPr bwMode="auto">
            <a:xfrm>
              <a:off x="3753" y="1209"/>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04" name="AutoShape 24"/>
            <p:cNvSpPr>
              <a:spLocks noChangeArrowheads="1"/>
            </p:cNvSpPr>
            <p:nvPr/>
          </p:nvSpPr>
          <p:spPr bwMode="auto">
            <a:xfrm rot="2733482" flipV="1">
              <a:off x="3859" y="1258"/>
              <a:ext cx="235" cy="518"/>
            </a:xfrm>
            <a:prstGeom prst="downArrow">
              <a:avLst>
                <a:gd name="adj1" fmla="val 50000"/>
                <a:gd name="adj2" fmla="val 5510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58105" name="Group 25"/>
          <p:cNvGrpSpPr>
            <a:grpSpLocks/>
          </p:cNvGrpSpPr>
          <p:nvPr/>
        </p:nvGrpSpPr>
        <p:grpSpPr bwMode="auto">
          <a:xfrm>
            <a:off x="1625600" y="3249613"/>
            <a:ext cx="2184400" cy="1574800"/>
            <a:chOff x="1024" y="2047"/>
            <a:chExt cx="1376" cy="992"/>
          </a:xfrm>
        </p:grpSpPr>
        <p:sp>
          <p:nvSpPr>
            <p:cNvPr id="558106" name="Rectangle 26"/>
            <p:cNvSpPr>
              <a:spLocks noChangeArrowheads="1"/>
            </p:cNvSpPr>
            <p:nvPr/>
          </p:nvSpPr>
          <p:spPr bwMode="auto">
            <a:xfrm>
              <a:off x="1024" y="2047"/>
              <a:ext cx="1376" cy="9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GB"/>
            </a:p>
          </p:txBody>
        </p:sp>
        <p:sp>
          <p:nvSpPr>
            <p:cNvPr id="558107" name="Text Box 27"/>
            <p:cNvSpPr txBox="1">
              <a:spLocks noChangeArrowheads="1"/>
            </p:cNvSpPr>
            <p:nvPr/>
          </p:nvSpPr>
          <p:spPr bwMode="auto">
            <a:xfrm>
              <a:off x="1576" y="2331"/>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a</a:t>
              </a:r>
            </a:p>
          </p:txBody>
        </p:sp>
        <p:sp>
          <p:nvSpPr>
            <p:cNvPr id="558108" name="Text Box 28"/>
            <p:cNvSpPr txBox="1">
              <a:spLocks noChangeArrowheads="1"/>
            </p:cNvSpPr>
            <p:nvPr/>
          </p:nvSpPr>
          <p:spPr bwMode="auto">
            <a:xfrm>
              <a:off x="1728" y="2374"/>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c</a:t>
              </a:r>
            </a:p>
          </p:txBody>
        </p:sp>
        <p:sp>
          <p:nvSpPr>
            <p:cNvPr id="558109" name="Text Box 29"/>
            <p:cNvSpPr txBox="1">
              <a:spLocks noChangeArrowheads="1"/>
            </p:cNvSpPr>
            <p:nvPr/>
          </p:nvSpPr>
          <p:spPr bwMode="auto">
            <a:xfrm>
              <a:off x="1270" y="2793"/>
              <a:ext cx="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latin typeface="Arial" charset="0"/>
                </a:rPr>
                <a:t>rising-falling</a:t>
              </a:r>
            </a:p>
          </p:txBody>
        </p:sp>
        <p:sp>
          <p:nvSpPr>
            <p:cNvPr id="558110" name="Text Box 30"/>
            <p:cNvSpPr txBox="1">
              <a:spLocks noChangeArrowheads="1"/>
            </p:cNvSpPr>
            <p:nvPr/>
          </p:nvSpPr>
          <p:spPr bwMode="auto">
            <a:xfrm>
              <a:off x="1672" y="2274"/>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i</a:t>
              </a:r>
            </a:p>
          </p:txBody>
        </p:sp>
        <p:sp>
          <p:nvSpPr>
            <p:cNvPr id="558111" name="Text Box 31"/>
            <p:cNvSpPr txBox="1">
              <a:spLocks noChangeArrowheads="1"/>
            </p:cNvSpPr>
            <p:nvPr/>
          </p:nvSpPr>
          <p:spPr bwMode="auto">
            <a:xfrm>
              <a:off x="1207" y="2418"/>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J</a:t>
              </a:r>
            </a:p>
          </p:txBody>
        </p:sp>
        <p:sp>
          <p:nvSpPr>
            <p:cNvPr id="558112" name="Text Box 32"/>
            <p:cNvSpPr txBox="1">
              <a:spLocks noChangeArrowheads="1"/>
            </p:cNvSpPr>
            <p:nvPr/>
          </p:nvSpPr>
          <p:spPr bwMode="auto">
            <a:xfrm>
              <a:off x="1302" y="2408"/>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13" name="Text Box 33"/>
            <p:cNvSpPr txBox="1">
              <a:spLocks noChangeArrowheads="1"/>
            </p:cNvSpPr>
            <p:nvPr/>
          </p:nvSpPr>
          <p:spPr bwMode="auto">
            <a:xfrm>
              <a:off x="1417" y="2430"/>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m</a:t>
              </a:r>
            </a:p>
          </p:txBody>
        </p:sp>
        <p:sp>
          <p:nvSpPr>
            <p:cNvPr id="558114" name="Text Box 34"/>
            <p:cNvSpPr txBox="1">
              <a:spLocks noChangeArrowheads="1"/>
            </p:cNvSpPr>
            <p:nvPr/>
          </p:nvSpPr>
          <p:spPr bwMode="auto">
            <a:xfrm>
              <a:off x="1824" y="2459"/>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15" name="AutoShape 35"/>
            <p:cNvSpPr>
              <a:spLocks noChangeArrowheads="1"/>
            </p:cNvSpPr>
            <p:nvPr/>
          </p:nvSpPr>
          <p:spPr bwMode="auto">
            <a:xfrm>
              <a:off x="1415" y="2155"/>
              <a:ext cx="682" cy="299"/>
            </a:xfrm>
            <a:prstGeom prst="curvedDownArrow">
              <a:avLst>
                <a:gd name="adj1" fmla="val 45619"/>
                <a:gd name="adj2" fmla="val 91237"/>
                <a:gd name="adj3" fmla="val 3333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58116" name="Group 36"/>
          <p:cNvGrpSpPr>
            <a:grpSpLocks/>
          </p:cNvGrpSpPr>
          <p:nvPr/>
        </p:nvGrpSpPr>
        <p:grpSpPr bwMode="auto">
          <a:xfrm>
            <a:off x="4691063" y="3265488"/>
            <a:ext cx="2184400" cy="1574800"/>
            <a:chOff x="2955" y="2057"/>
            <a:chExt cx="1376" cy="992"/>
          </a:xfrm>
        </p:grpSpPr>
        <p:sp>
          <p:nvSpPr>
            <p:cNvPr id="558117" name="Rectangle 37"/>
            <p:cNvSpPr>
              <a:spLocks noChangeArrowheads="1"/>
            </p:cNvSpPr>
            <p:nvPr/>
          </p:nvSpPr>
          <p:spPr bwMode="auto">
            <a:xfrm>
              <a:off x="2955" y="2057"/>
              <a:ext cx="1376" cy="9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8118" name="Text Box 38"/>
            <p:cNvSpPr txBox="1">
              <a:spLocks noChangeArrowheads="1"/>
            </p:cNvSpPr>
            <p:nvPr/>
          </p:nvSpPr>
          <p:spPr bwMode="auto">
            <a:xfrm>
              <a:off x="3227" y="2796"/>
              <a:ext cx="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latin typeface="Arial" charset="0"/>
                </a:rPr>
                <a:t>falling-rising</a:t>
              </a:r>
            </a:p>
          </p:txBody>
        </p:sp>
        <p:sp>
          <p:nvSpPr>
            <p:cNvPr id="558119" name="Text Box 39"/>
            <p:cNvSpPr txBox="1">
              <a:spLocks noChangeArrowheads="1"/>
            </p:cNvSpPr>
            <p:nvPr/>
          </p:nvSpPr>
          <p:spPr bwMode="auto">
            <a:xfrm>
              <a:off x="3106" y="2221"/>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J</a:t>
              </a:r>
            </a:p>
          </p:txBody>
        </p:sp>
        <p:sp>
          <p:nvSpPr>
            <p:cNvPr id="558120" name="Text Box 40"/>
            <p:cNvSpPr txBox="1">
              <a:spLocks noChangeArrowheads="1"/>
            </p:cNvSpPr>
            <p:nvPr/>
          </p:nvSpPr>
          <p:spPr bwMode="auto">
            <a:xfrm>
              <a:off x="3201" y="2178"/>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21" name="Text Box 41"/>
            <p:cNvSpPr txBox="1">
              <a:spLocks noChangeArrowheads="1"/>
            </p:cNvSpPr>
            <p:nvPr/>
          </p:nvSpPr>
          <p:spPr bwMode="auto">
            <a:xfrm>
              <a:off x="3316" y="2101"/>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m</a:t>
              </a:r>
            </a:p>
          </p:txBody>
        </p:sp>
        <p:sp>
          <p:nvSpPr>
            <p:cNvPr id="558122" name="Text Box 42"/>
            <p:cNvSpPr txBox="1">
              <a:spLocks noChangeArrowheads="1"/>
            </p:cNvSpPr>
            <p:nvPr/>
          </p:nvSpPr>
          <p:spPr bwMode="auto">
            <a:xfrm>
              <a:off x="3486" y="2101"/>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a</a:t>
              </a:r>
            </a:p>
          </p:txBody>
        </p:sp>
        <p:sp>
          <p:nvSpPr>
            <p:cNvPr id="558123" name="Text Box 43"/>
            <p:cNvSpPr txBox="1">
              <a:spLocks noChangeArrowheads="1"/>
            </p:cNvSpPr>
            <p:nvPr/>
          </p:nvSpPr>
          <p:spPr bwMode="auto">
            <a:xfrm>
              <a:off x="3593" y="213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i</a:t>
              </a:r>
            </a:p>
          </p:txBody>
        </p:sp>
        <p:sp>
          <p:nvSpPr>
            <p:cNvPr id="558124" name="Text Box 44"/>
            <p:cNvSpPr txBox="1">
              <a:spLocks noChangeArrowheads="1"/>
            </p:cNvSpPr>
            <p:nvPr/>
          </p:nvSpPr>
          <p:spPr bwMode="auto">
            <a:xfrm>
              <a:off x="3649" y="2221"/>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c</a:t>
              </a:r>
            </a:p>
          </p:txBody>
        </p:sp>
        <p:sp>
          <p:nvSpPr>
            <p:cNvPr id="558125" name="Text Box 45"/>
            <p:cNvSpPr txBox="1">
              <a:spLocks noChangeArrowheads="1"/>
            </p:cNvSpPr>
            <p:nvPr/>
          </p:nvSpPr>
          <p:spPr bwMode="auto">
            <a:xfrm>
              <a:off x="3745" y="2108"/>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26" name="AutoShape 46"/>
            <p:cNvSpPr>
              <a:spLocks noChangeArrowheads="1"/>
            </p:cNvSpPr>
            <p:nvPr/>
          </p:nvSpPr>
          <p:spPr bwMode="auto">
            <a:xfrm flipV="1">
              <a:off x="3432" y="2334"/>
              <a:ext cx="682" cy="299"/>
            </a:xfrm>
            <a:prstGeom prst="curvedDownArrow">
              <a:avLst>
                <a:gd name="adj1" fmla="val 45619"/>
                <a:gd name="adj2" fmla="val 91237"/>
                <a:gd name="adj3" fmla="val 3333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58127" name="Group 47"/>
          <p:cNvGrpSpPr>
            <a:grpSpLocks/>
          </p:cNvGrpSpPr>
          <p:nvPr/>
        </p:nvGrpSpPr>
        <p:grpSpPr bwMode="auto">
          <a:xfrm>
            <a:off x="1625600" y="4875213"/>
            <a:ext cx="2184400" cy="1574800"/>
            <a:chOff x="1024" y="3071"/>
            <a:chExt cx="1376" cy="992"/>
          </a:xfrm>
        </p:grpSpPr>
        <p:sp>
          <p:nvSpPr>
            <p:cNvPr id="558128" name="Rectangle 48"/>
            <p:cNvSpPr>
              <a:spLocks noChangeArrowheads="1"/>
            </p:cNvSpPr>
            <p:nvPr/>
          </p:nvSpPr>
          <p:spPr bwMode="auto">
            <a:xfrm>
              <a:off x="1024" y="3071"/>
              <a:ext cx="1376" cy="9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GB"/>
            </a:p>
          </p:txBody>
        </p:sp>
        <p:sp>
          <p:nvSpPr>
            <p:cNvPr id="558129" name="Text Box 49"/>
            <p:cNvSpPr txBox="1">
              <a:spLocks noChangeArrowheads="1"/>
            </p:cNvSpPr>
            <p:nvPr/>
          </p:nvSpPr>
          <p:spPr bwMode="auto">
            <a:xfrm>
              <a:off x="1039" y="3812"/>
              <a:ext cx="1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latin typeface="Arial" charset="0"/>
                </a:rPr>
                <a:t>Rising-falling-rising</a:t>
              </a:r>
            </a:p>
          </p:txBody>
        </p:sp>
        <p:sp>
          <p:nvSpPr>
            <p:cNvPr id="558130" name="Text Box 50"/>
            <p:cNvSpPr txBox="1">
              <a:spLocks noChangeArrowheads="1"/>
            </p:cNvSpPr>
            <p:nvPr/>
          </p:nvSpPr>
          <p:spPr bwMode="auto">
            <a:xfrm>
              <a:off x="1530" y="3436"/>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a</a:t>
              </a:r>
            </a:p>
          </p:txBody>
        </p:sp>
        <p:sp>
          <p:nvSpPr>
            <p:cNvPr id="558131" name="Text Box 51"/>
            <p:cNvSpPr txBox="1">
              <a:spLocks noChangeArrowheads="1"/>
            </p:cNvSpPr>
            <p:nvPr/>
          </p:nvSpPr>
          <p:spPr bwMode="auto">
            <a:xfrm>
              <a:off x="1682" y="3479"/>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c</a:t>
              </a:r>
            </a:p>
          </p:txBody>
        </p:sp>
        <p:sp>
          <p:nvSpPr>
            <p:cNvPr id="558132" name="Text Box 52"/>
            <p:cNvSpPr txBox="1">
              <a:spLocks noChangeArrowheads="1"/>
            </p:cNvSpPr>
            <p:nvPr/>
          </p:nvSpPr>
          <p:spPr bwMode="auto">
            <a:xfrm>
              <a:off x="1626" y="3379"/>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i</a:t>
              </a:r>
            </a:p>
          </p:txBody>
        </p:sp>
        <p:sp>
          <p:nvSpPr>
            <p:cNvPr id="558133" name="Text Box 53"/>
            <p:cNvSpPr txBox="1">
              <a:spLocks noChangeArrowheads="1"/>
            </p:cNvSpPr>
            <p:nvPr/>
          </p:nvSpPr>
          <p:spPr bwMode="auto">
            <a:xfrm>
              <a:off x="1161" y="3523"/>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J</a:t>
              </a:r>
            </a:p>
          </p:txBody>
        </p:sp>
        <p:sp>
          <p:nvSpPr>
            <p:cNvPr id="558134" name="Text Box 54"/>
            <p:cNvSpPr txBox="1">
              <a:spLocks noChangeArrowheads="1"/>
            </p:cNvSpPr>
            <p:nvPr/>
          </p:nvSpPr>
          <p:spPr bwMode="auto">
            <a:xfrm>
              <a:off x="1256" y="3513"/>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35" name="Text Box 55"/>
            <p:cNvSpPr txBox="1">
              <a:spLocks noChangeArrowheads="1"/>
            </p:cNvSpPr>
            <p:nvPr/>
          </p:nvSpPr>
          <p:spPr bwMode="auto">
            <a:xfrm>
              <a:off x="1371" y="3535"/>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m</a:t>
              </a:r>
            </a:p>
          </p:txBody>
        </p:sp>
        <p:sp>
          <p:nvSpPr>
            <p:cNvPr id="558136" name="AutoShape 56"/>
            <p:cNvSpPr>
              <a:spLocks noChangeArrowheads="1"/>
            </p:cNvSpPr>
            <p:nvPr/>
          </p:nvSpPr>
          <p:spPr bwMode="auto">
            <a:xfrm>
              <a:off x="1369" y="3260"/>
              <a:ext cx="682" cy="299"/>
            </a:xfrm>
            <a:prstGeom prst="curvedDownArrow">
              <a:avLst>
                <a:gd name="adj1" fmla="val 45619"/>
                <a:gd name="adj2" fmla="val 91237"/>
                <a:gd name="adj3" fmla="val 33333"/>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8137" name="Text Box 57"/>
            <p:cNvSpPr txBox="1">
              <a:spLocks noChangeArrowheads="1"/>
            </p:cNvSpPr>
            <p:nvPr/>
          </p:nvSpPr>
          <p:spPr bwMode="auto">
            <a:xfrm>
              <a:off x="1906" y="3457"/>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38" name="Text Box 58"/>
            <p:cNvSpPr txBox="1">
              <a:spLocks noChangeArrowheads="1"/>
            </p:cNvSpPr>
            <p:nvPr/>
          </p:nvSpPr>
          <p:spPr bwMode="auto">
            <a:xfrm>
              <a:off x="1787" y="3542"/>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39" name="AutoShape 59"/>
            <p:cNvSpPr>
              <a:spLocks noChangeArrowheads="1"/>
            </p:cNvSpPr>
            <p:nvPr/>
          </p:nvSpPr>
          <p:spPr bwMode="auto">
            <a:xfrm rot="2733482" flipV="1">
              <a:off x="2064" y="3480"/>
              <a:ext cx="174" cy="336"/>
            </a:xfrm>
            <a:prstGeom prst="downArrow">
              <a:avLst>
                <a:gd name="adj1" fmla="val 50000"/>
                <a:gd name="adj2" fmla="val 4827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58140" name="Group 60"/>
          <p:cNvGrpSpPr>
            <a:grpSpLocks/>
          </p:cNvGrpSpPr>
          <p:nvPr/>
        </p:nvGrpSpPr>
        <p:grpSpPr bwMode="auto">
          <a:xfrm>
            <a:off x="4691063" y="4892675"/>
            <a:ext cx="2184400" cy="1574800"/>
            <a:chOff x="2955" y="3082"/>
            <a:chExt cx="1376" cy="992"/>
          </a:xfrm>
        </p:grpSpPr>
        <p:sp>
          <p:nvSpPr>
            <p:cNvPr id="558141" name="Rectangle 61"/>
            <p:cNvSpPr>
              <a:spLocks noChangeArrowheads="1"/>
            </p:cNvSpPr>
            <p:nvPr/>
          </p:nvSpPr>
          <p:spPr bwMode="auto">
            <a:xfrm>
              <a:off x="2955" y="3082"/>
              <a:ext cx="1376" cy="9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GB"/>
            </a:p>
          </p:txBody>
        </p:sp>
        <p:sp>
          <p:nvSpPr>
            <p:cNvPr id="558142" name="Text Box 62"/>
            <p:cNvSpPr txBox="1">
              <a:spLocks noChangeArrowheads="1"/>
            </p:cNvSpPr>
            <p:nvPr/>
          </p:nvSpPr>
          <p:spPr bwMode="auto">
            <a:xfrm>
              <a:off x="3380" y="3811"/>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800">
                  <a:latin typeface="Arial" charset="0"/>
                </a:rPr>
                <a:t>level</a:t>
              </a:r>
            </a:p>
          </p:txBody>
        </p:sp>
        <p:sp>
          <p:nvSpPr>
            <p:cNvPr id="558143" name="Text Box 63"/>
            <p:cNvSpPr txBox="1">
              <a:spLocks noChangeArrowheads="1"/>
            </p:cNvSpPr>
            <p:nvPr/>
          </p:nvSpPr>
          <p:spPr bwMode="auto">
            <a:xfrm>
              <a:off x="3160" y="3494"/>
              <a:ext cx="19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J</a:t>
              </a:r>
            </a:p>
          </p:txBody>
        </p:sp>
        <p:sp>
          <p:nvSpPr>
            <p:cNvPr id="558144" name="Text Box 64"/>
            <p:cNvSpPr txBox="1">
              <a:spLocks noChangeArrowheads="1"/>
            </p:cNvSpPr>
            <p:nvPr/>
          </p:nvSpPr>
          <p:spPr bwMode="auto">
            <a:xfrm>
              <a:off x="3255" y="3451"/>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45" name="Text Box 65"/>
            <p:cNvSpPr txBox="1">
              <a:spLocks noChangeArrowheads="1"/>
            </p:cNvSpPr>
            <p:nvPr/>
          </p:nvSpPr>
          <p:spPr bwMode="auto">
            <a:xfrm>
              <a:off x="3370" y="3374"/>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m</a:t>
              </a:r>
            </a:p>
          </p:txBody>
        </p:sp>
        <p:sp>
          <p:nvSpPr>
            <p:cNvPr id="558146" name="Text Box 66"/>
            <p:cNvSpPr txBox="1">
              <a:spLocks noChangeArrowheads="1"/>
            </p:cNvSpPr>
            <p:nvPr/>
          </p:nvSpPr>
          <p:spPr bwMode="auto">
            <a:xfrm>
              <a:off x="3540" y="3374"/>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a</a:t>
              </a:r>
            </a:p>
          </p:txBody>
        </p:sp>
        <p:sp>
          <p:nvSpPr>
            <p:cNvPr id="558147" name="Text Box 67"/>
            <p:cNvSpPr txBox="1">
              <a:spLocks noChangeArrowheads="1"/>
            </p:cNvSpPr>
            <p:nvPr/>
          </p:nvSpPr>
          <p:spPr bwMode="auto">
            <a:xfrm>
              <a:off x="3647" y="337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CC0000"/>
                  </a:solidFill>
                </a:rPr>
                <a:t>i</a:t>
              </a:r>
            </a:p>
          </p:txBody>
        </p:sp>
        <p:sp>
          <p:nvSpPr>
            <p:cNvPr id="558148" name="Text Box 68"/>
            <p:cNvSpPr txBox="1">
              <a:spLocks noChangeArrowheads="1"/>
            </p:cNvSpPr>
            <p:nvPr/>
          </p:nvSpPr>
          <p:spPr bwMode="auto">
            <a:xfrm>
              <a:off x="3703" y="3373"/>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c</a:t>
              </a:r>
            </a:p>
          </p:txBody>
        </p:sp>
        <p:sp>
          <p:nvSpPr>
            <p:cNvPr id="558149" name="Text Box 69"/>
            <p:cNvSpPr txBox="1">
              <a:spLocks noChangeArrowheads="1"/>
            </p:cNvSpPr>
            <p:nvPr/>
          </p:nvSpPr>
          <p:spPr bwMode="auto">
            <a:xfrm>
              <a:off x="3810" y="3370"/>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t>a</a:t>
              </a:r>
            </a:p>
          </p:txBody>
        </p:sp>
        <p:sp>
          <p:nvSpPr>
            <p:cNvPr id="558150" name="AutoShape 70"/>
            <p:cNvSpPr>
              <a:spLocks noChangeArrowheads="1"/>
            </p:cNvSpPr>
            <p:nvPr/>
          </p:nvSpPr>
          <p:spPr bwMode="auto">
            <a:xfrm rot="-5391646">
              <a:off x="3562" y="3092"/>
              <a:ext cx="235" cy="518"/>
            </a:xfrm>
            <a:prstGeom prst="downArrow">
              <a:avLst>
                <a:gd name="adj1" fmla="val 50000"/>
                <a:gd name="adj2" fmla="val 55106"/>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2FCBDC-3053-5947-844A-3FAA1D706D41}" type="datetime1">
              <a:rPr lang="en-US"/>
              <a:pPr/>
              <a:t>2/21/12</a:t>
            </a:fld>
            <a:endParaRPr lang="en-US"/>
          </a:p>
        </p:txBody>
      </p:sp>
      <p:sp>
        <p:nvSpPr>
          <p:cNvPr id="5" name="Slide Number Placeholder 5"/>
          <p:cNvSpPr>
            <a:spLocks noGrp="1"/>
          </p:cNvSpPr>
          <p:nvPr>
            <p:ph type="sldNum" sz="quarter" idx="12"/>
          </p:nvPr>
        </p:nvSpPr>
        <p:spPr/>
        <p:txBody>
          <a:bodyPr/>
          <a:lstStyle/>
          <a:p>
            <a:fld id="{39D4CFCE-A9B9-5A45-AADD-D7A3BAA31B97}" type="slidenum">
              <a:rPr lang="en-US"/>
              <a:pPr/>
              <a:t>35</a:t>
            </a:fld>
            <a:endParaRPr lang="en-US"/>
          </a:p>
        </p:txBody>
      </p:sp>
      <p:sp>
        <p:nvSpPr>
          <p:cNvPr id="577538" name="Rectangle 2"/>
          <p:cNvSpPr>
            <a:spLocks noGrp="1" noChangeArrowheads="1"/>
          </p:cNvSpPr>
          <p:nvPr>
            <p:ph type="title"/>
          </p:nvPr>
        </p:nvSpPr>
        <p:spPr/>
        <p:txBody>
          <a:bodyPr/>
          <a:lstStyle/>
          <a:p>
            <a:r>
              <a:rPr lang="en-GB"/>
              <a:t>The American School</a:t>
            </a:r>
          </a:p>
        </p:txBody>
      </p:sp>
      <p:sp>
        <p:nvSpPr>
          <p:cNvPr id="577539" name="Rectangle 3"/>
          <p:cNvSpPr>
            <a:spLocks noGrp="1" noChangeArrowheads="1"/>
          </p:cNvSpPr>
          <p:nvPr>
            <p:ph type="body" idx="1"/>
          </p:nvPr>
        </p:nvSpPr>
        <p:spPr/>
        <p:txBody>
          <a:bodyPr/>
          <a:lstStyle/>
          <a:p>
            <a:pPr>
              <a:spcAft>
                <a:spcPts val="600"/>
              </a:spcAft>
            </a:pPr>
            <a:r>
              <a:rPr lang="en-GB"/>
              <a:t>American school-type models make a distinction between </a:t>
            </a:r>
            <a:r>
              <a:rPr lang="en-GB">
                <a:solidFill>
                  <a:srgbClr val="CC0000"/>
                </a:solidFill>
              </a:rPr>
              <a:t>accents </a:t>
            </a:r>
            <a:r>
              <a:rPr lang="en-GB"/>
              <a:t>(what makes a particular word prominent) and</a:t>
            </a:r>
            <a:r>
              <a:rPr lang="en-GB">
                <a:solidFill>
                  <a:srgbClr val="CC0000"/>
                </a:solidFill>
              </a:rPr>
              <a:t> boundary tones </a:t>
            </a:r>
            <a:r>
              <a:rPr lang="en-GB"/>
              <a:t>(how a phrase ends)</a:t>
            </a:r>
          </a:p>
          <a:p>
            <a:pPr>
              <a:spcAft>
                <a:spcPts val="600"/>
              </a:spcAft>
            </a:pPr>
            <a:r>
              <a:rPr lang="en-GB">
                <a:solidFill>
                  <a:srgbClr val="CC0000"/>
                </a:solidFill>
              </a:rPr>
              <a:t>Autosegmental metrical or two-tone models</a:t>
            </a:r>
            <a:endParaRPr lang="en-GB"/>
          </a:p>
          <a:p>
            <a:pPr>
              <a:spcAft>
                <a:spcPts val="600"/>
              </a:spcAft>
            </a:pPr>
            <a:r>
              <a:rPr lang="en-GB"/>
              <a:t>Only two tones, which may be combined</a:t>
            </a:r>
          </a:p>
          <a:p>
            <a:pPr lvl="1">
              <a:spcAft>
                <a:spcPts val="600"/>
              </a:spcAft>
            </a:pPr>
            <a:r>
              <a:rPr lang="en-GB"/>
              <a:t>H = high target</a:t>
            </a:r>
          </a:p>
          <a:p>
            <a:pPr lvl="1">
              <a:spcAft>
                <a:spcPts val="600"/>
              </a:spcAft>
            </a:pPr>
            <a:r>
              <a:rPr lang="en-GB"/>
              <a:t>L = low target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3063AF-38F7-8E4D-ABB6-720ED99CABEC}" type="datetime1">
              <a:rPr lang="en-US"/>
              <a:pPr/>
              <a:t>2/21/12</a:t>
            </a:fld>
            <a:endParaRPr lang="en-US"/>
          </a:p>
        </p:txBody>
      </p:sp>
      <p:sp>
        <p:nvSpPr>
          <p:cNvPr id="5" name="Slide Number Placeholder 5"/>
          <p:cNvSpPr>
            <a:spLocks noGrp="1"/>
          </p:cNvSpPr>
          <p:nvPr>
            <p:ph type="sldNum" sz="quarter" idx="12"/>
          </p:nvPr>
        </p:nvSpPr>
        <p:spPr/>
        <p:txBody>
          <a:bodyPr/>
          <a:lstStyle/>
          <a:p>
            <a:fld id="{8ECF8754-4034-6947-BFCE-D266E066B676}" type="slidenum">
              <a:rPr lang="en-US"/>
              <a:pPr/>
              <a:t>36</a:t>
            </a:fld>
            <a:endParaRPr lang="en-US"/>
          </a:p>
        </p:txBody>
      </p:sp>
      <p:sp>
        <p:nvSpPr>
          <p:cNvPr id="580610" name="Rectangle 2"/>
          <p:cNvSpPr>
            <a:spLocks noGrp="1" noChangeArrowheads="1"/>
          </p:cNvSpPr>
          <p:nvPr>
            <p:ph type="title"/>
          </p:nvPr>
        </p:nvSpPr>
        <p:spPr/>
        <p:txBody>
          <a:bodyPr/>
          <a:lstStyle/>
          <a:p>
            <a:r>
              <a:rPr lang="en-US"/>
              <a:t>Price, Ostendorf et al</a:t>
            </a:r>
          </a:p>
        </p:txBody>
      </p:sp>
      <p:sp>
        <p:nvSpPr>
          <p:cNvPr id="580611" name="Rectangle 3"/>
          <p:cNvSpPr>
            <a:spLocks noGrp="1" noChangeArrowheads="1"/>
          </p:cNvSpPr>
          <p:nvPr>
            <p:ph type="body" idx="1"/>
          </p:nvPr>
        </p:nvSpPr>
        <p:spPr/>
        <p:txBody>
          <a:bodyPr/>
          <a:lstStyle/>
          <a:p>
            <a:r>
              <a:rPr lang="en-US"/>
              <a:t>Break indices:  degree of </a:t>
            </a:r>
            <a:r>
              <a:rPr lang="en-US">
                <a:solidFill>
                  <a:srgbClr val="0066FF"/>
                </a:solidFill>
              </a:rPr>
              <a:t>juncture</a:t>
            </a:r>
            <a:r>
              <a:rPr lang="en-US"/>
              <a:t> between words</a:t>
            </a:r>
          </a:p>
          <a:p>
            <a:r>
              <a:rPr lang="en-US"/>
              <a:t>0 </a:t>
            </a:r>
            <a:r>
              <a:rPr lang="en-US">
                <a:sym typeface="Wingdings" charset="0"/>
              </a:rPr>
              <a:t> 8 (none to </a:t>
            </a:r>
            <a:r>
              <a:rPr lang="ja-JP" altLang="en-US">
                <a:latin typeface="Arial"/>
                <a:sym typeface="Wingdings" charset="0"/>
              </a:rPr>
              <a:t>‘</a:t>
            </a:r>
            <a:r>
              <a:rPr lang="en-US">
                <a:sym typeface="Wingdings" charset="0"/>
              </a:rPr>
              <a:t>a lot</a:t>
            </a:r>
            <a:r>
              <a:rPr lang="ja-JP" altLang="en-US">
                <a:latin typeface="Arial"/>
                <a:sym typeface="Wingdings" charset="0"/>
              </a:rPr>
              <a:t>’</a:t>
            </a:r>
            <a:r>
              <a:rPr lang="en-US">
                <a:sym typeface="Wingdings" charset="0"/>
              </a:rPr>
              <a:t>)</a:t>
            </a:r>
          </a:p>
          <a:p>
            <a:pPr lvl="1"/>
            <a:r>
              <a:rPr lang="en-US" i="1">
                <a:solidFill>
                  <a:srgbClr val="FF0000"/>
                </a:solidFill>
              </a:rPr>
              <a:t>What I</a:t>
            </a:r>
            <a:r>
              <a:rPr lang="ja-JP" altLang="en-US" i="1">
                <a:solidFill>
                  <a:srgbClr val="FF0000"/>
                </a:solidFill>
                <a:latin typeface="Arial"/>
              </a:rPr>
              <a:t>’</a:t>
            </a:r>
            <a:r>
              <a:rPr lang="en-US" i="1">
                <a:solidFill>
                  <a:srgbClr val="FF0000"/>
                </a:solidFill>
              </a:rPr>
              <a:t>d like is a nice roast beef sandwich</a:t>
            </a:r>
            <a:r>
              <a:rPr lang="en-US"/>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9DF723-41D2-B240-B1AE-68D9F649B6EA}" type="datetime1">
              <a:rPr lang="en-US"/>
              <a:pPr/>
              <a:t>2/21/12</a:t>
            </a:fld>
            <a:endParaRPr lang="en-US"/>
          </a:p>
        </p:txBody>
      </p:sp>
      <p:sp>
        <p:nvSpPr>
          <p:cNvPr id="5" name="Slide Number Placeholder 5"/>
          <p:cNvSpPr>
            <a:spLocks noGrp="1"/>
          </p:cNvSpPr>
          <p:nvPr>
            <p:ph type="sldNum" sz="quarter" idx="12"/>
          </p:nvPr>
        </p:nvSpPr>
        <p:spPr/>
        <p:txBody>
          <a:bodyPr/>
          <a:lstStyle/>
          <a:p>
            <a:fld id="{7A38D453-617A-304E-980C-6C7B14D45D90}" type="slidenum">
              <a:rPr lang="en-US"/>
              <a:pPr/>
              <a:t>37</a:t>
            </a:fld>
            <a:endParaRPr lang="en-US"/>
          </a:p>
        </p:txBody>
      </p:sp>
      <p:sp>
        <p:nvSpPr>
          <p:cNvPr id="581634" name="Rectangle 2"/>
          <p:cNvSpPr>
            <a:spLocks noGrp="1" noChangeArrowheads="1"/>
          </p:cNvSpPr>
          <p:nvPr>
            <p:ph type="title"/>
          </p:nvPr>
        </p:nvSpPr>
        <p:spPr>
          <a:xfrm>
            <a:off x="685800" y="381000"/>
            <a:ext cx="7772400" cy="838200"/>
          </a:xfrm>
        </p:spPr>
        <p:txBody>
          <a:bodyPr/>
          <a:lstStyle/>
          <a:p>
            <a:r>
              <a:rPr lang="en-US"/>
              <a:t>To(nes and)B(reak)I(ndices)</a:t>
            </a:r>
          </a:p>
        </p:txBody>
      </p:sp>
      <p:sp>
        <p:nvSpPr>
          <p:cNvPr id="581635" name="Rectangle 3"/>
          <p:cNvSpPr>
            <a:spLocks noGrp="1" noChangeArrowheads="1"/>
          </p:cNvSpPr>
          <p:nvPr>
            <p:ph type="body" idx="1"/>
          </p:nvPr>
        </p:nvSpPr>
        <p:spPr>
          <a:xfrm>
            <a:off x="609600" y="1219200"/>
            <a:ext cx="7772400" cy="5105400"/>
          </a:xfrm>
        </p:spPr>
        <p:txBody>
          <a:bodyPr/>
          <a:lstStyle/>
          <a:p>
            <a:pPr>
              <a:lnSpc>
                <a:spcPct val="90000"/>
              </a:lnSpc>
              <a:spcBef>
                <a:spcPts val="1500"/>
              </a:spcBef>
            </a:pPr>
            <a:r>
              <a:rPr lang="en-US">
                <a:solidFill>
                  <a:srgbClr val="000000"/>
                </a:solidFill>
              </a:rPr>
              <a:t>Developed by prosody researchers in four meetings over 1991-94</a:t>
            </a:r>
          </a:p>
          <a:p>
            <a:pPr>
              <a:lnSpc>
                <a:spcPct val="90000"/>
              </a:lnSpc>
              <a:spcBef>
                <a:spcPts val="1500"/>
              </a:spcBef>
            </a:pPr>
            <a:r>
              <a:rPr lang="en-US">
                <a:solidFill>
                  <a:srgbClr val="000000"/>
                </a:solidFill>
              </a:rPr>
              <a:t>Putting  Pierrehumbert </a:t>
            </a:r>
            <a:r>
              <a:rPr lang="ja-JP" altLang="en-US">
                <a:solidFill>
                  <a:srgbClr val="000000"/>
                </a:solidFill>
                <a:latin typeface="Arial"/>
              </a:rPr>
              <a:t>’</a:t>
            </a:r>
            <a:r>
              <a:rPr lang="en-US">
                <a:solidFill>
                  <a:srgbClr val="000000"/>
                </a:solidFill>
              </a:rPr>
              <a:t>80 and Price, Ostendorf, et al together</a:t>
            </a:r>
          </a:p>
          <a:p>
            <a:pPr>
              <a:lnSpc>
                <a:spcPct val="90000"/>
              </a:lnSpc>
              <a:spcBef>
                <a:spcPts val="1500"/>
              </a:spcBef>
            </a:pPr>
            <a:r>
              <a:rPr lang="en-US">
                <a:solidFill>
                  <a:srgbClr val="000000"/>
                </a:solidFill>
              </a:rPr>
              <a:t>Goals:</a:t>
            </a:r>
          </a:p>
          <a:p>
            <a:pPr lvl="1">
              <a:lnSpc>
                <a:spcPct val="90000"/>
              </a:lnSpc>
              <a:spcBef>
                <a:spcPts val="1500"/>
              </a:spcBef>
            </a:pPr>
            <a:r>
              <a:rPr lang="en-US">
                <a:solidFill>
                  <a:srgbClr val="000000"/>
                </a:solidFill>
              </a:rPr>
              <a:t>devise common labeling scheme for Standard American English that is robust and reliable</a:t>
            </a:r>
          </a:p>
          <a:p>
            <a:pPr lvl="1">
              <a:lnSpc>
                <a:spcPct val="90000"/>
              </a:lnSpc>
              <a:spcBef>
                <a:spcPts val="1500"/>
              </a:spcBef>
            </a:pPr>
            <a:r>
              <a:rPr lang="en-US">
                <a:solidFill>
                  <a:srgbClr val="000000"/>
                </a:solidFill>
              </a:rPr>
              <a:t>promote collection of large, prosodically labeled, shareable corpora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9C4BE-104C-174E-9333-C1F8216E79D4}" type="datetime1">
              <a:rPr lang="en-US"/>
              <a:pPr/>
              <a:t>2/21/12</a:t>
            </a:fld>
            <a:endParaRPr lang="en-US"/>
          </a:p>
        </p:txBody>
      </p:sp>
      <p:sp>
        <p:nvSpPr>
          <p:cNvPr id="5" name="Slide Number Placeholder 5"/>
          <p:cNvSpPr>
            <a:spLocks noGrp="1"/>
          </p:cNvSpPr>
          <p:nvPr>
            <p:ph type="sldNum" sz="quarter" idx="12"/>
          </p:nvPr>
        </p:nvSpPr>
        <p:spPr/>
        <p:txBody>
          <a:bodyPr/>
          <a:lstStyle/>
          <a:p>
            <a:fld id="{8ACA22C1-C2B8-1048-9F58-23BBD831FB57}" type="slidenum">
              <a:rPr lang="en-US"/>
              <a:pPr/>
              <a:t>38</a:t>
            </a:fld>
            <a:endParaRPr lang="en-US"/>
          </a:p>
        </p:txBody>
      </p:sp>
      <p:sp>
        <p:nvSpPr>
          <p:cNvPr id="582658" name="Rectangle 2"/>
          <p:cNvSpPr>
            <a:spLocks noGrp="1" noChangeArrowheads="1"/>
          </p:cNvSpPr>
          <p:nvPr>
            <p:ph type="title"/>
          </p:nvPr>
        </p:nvSpPr>
        <p:spPr/>
        <p:txBody>
          <a:bodyPr/>
          <a:lstStyle/>
          <a:p>
            <a:endParaRPr lang="en-US"/>
          </a:p>
        </p:txBody>
      </p:sp>
      <p:sp>
        <p:nvSpPr>
          <p:cNvPr id="582659" name="Rectangle 3"/>
          <p:cNvSpPr>
            <a:spLocks noGrp="1" noChangeArrowheads="1"/>
          </p:cNvSpPr>
          <p:nvPr>
            <p:ph type="body" idx="1"/>
          </p:nvPr>
        </p:nvSpPr>
        <p:spPr>
          <a:xfrm>
            <a:off x="457200" y="457200"/>
            <a:ext cx="8229600" cy="6096000"/>
          </a:xfrm>
        </p:spPr>
        <p:txBody>
          <a:bodyPr/>
          <a:lstStyle/>
          <a:p>
            <a:pPr>
              <a:spcBef>
                <a:spcPts val="1500"/>
              </a:spcBef>
            </a:pPr>
            <a:r>
              <a:rPr lang="en-US" sz="2400"/>
              <a:t>ToBI standards also proposed for Japanese, German, Italian, Spanish, British and Australian English,....</a:t>
            </a:r>
          </a:p>
          <a:p>
            <a:pPr>
              <a:spcBef>
                <a:spcPts val="1500"/>
              </a:spcBef>
            </a:pPr>
            <a:r>
              <a:rPr lang="en-US" sz="2400">
                <a:solidFill>
                  <a:srgbClr val="000000"/>
                </a:solidFill>
              </a:rPr>
              <a:t>Minimal ToBI transcription:</a:t>
            </a:r>
          </a:p>
          <a:p>
            <a:pPr lvl="1">
              <a:spcBef>
                <a:spcPts val="1500"/>
              </a:spcBef>
            </a:pPr>
            <a:r>
              <a:rPr lang="en-US" sz="2400">
                <a:solidFill>
                  <a:srgbClr val="000000"/>
                </a:solidFill>
              </a:rPr>
              <a:t>Recording of speech</a:t>
            </a:r>
          </a:p>
          <a:p>
            <a:pPr lvl="1">
              <a:spcBef>
                <a:spcPts val="900"/>
              </a:spcBef>
            </a:pPr>
            <a:r>
              <a:rPr lang="en-US" sz="2400">
                <a:solidFill>
                  <a:srgbClr val="000000"/>
                </a:solidFill>
              </a:rPr>
              <a:t>F0 contour </a:t>
            </a:r>
          </a:p>
          <a:p>
            <a:pPr lvl="1">
              <a:spcBef>
                <a:spcPts val="900"/>
              </a:spcBef>
            </a:pPr>
            <a:r>
              <a:rPr lang="en-US" sz="2400">
                <a:solidFill>
                  <a:srgbClr val="000000"/>
                </a:solidFill>
              </a:rPr>
              <a:t>ToBI tiers: </a:t>
            </a:r>
          </a:p>
          <a:p>
            <a:pPr lvl="2">
              <a:spcBef>
                <a:spcPts val="900"/>
              </a:spcBef>
            </a:pPr>
            <a:r>
              <a:rPr lang="en-US" sz="2000">
                <a:solidFill>
                  <a:srgbClr val="000000"/>
                </a:solidFill>
              </a:rPr>
              <a:t>orthographic tier: words</a:t>
            </a:r>
          </a:p>
          <a:p>
            <a:pPr lvl="2">
              <a:spcBef>
                <a:spcPts val="900"/>
              </a:spcBef>
            </a:pPr>
            <a:r>
              <a:rPr lang="en-US" sz="2000">
                <a:solidFill>
                  <a:srgbClr val="000000"/>
                </a:solidFill>
              </a:rPr>
              <a:t>break-index tier: degrees of junction (Price et al </a:t>
            </a:r>
            <a:r>
              <a:rPr lang="ja-JP" altLang="en-US" sz="2000">
                <a:solidFill>
                  <a:srgbClr val="000000"/>
                </a:solidFill>
                <a:latin typeface="Arial"/>
              </a:rPr>
              <a:t>‘</a:t>
            </a:r>
            <a:r>
              <a:rPr lang="en-US" sz="2000">
                <a:solidFill>
                  <a:srgbClr val="000000"/>
                </a:solidFill>
              </a:rPr>
              <a:t>89)</a:t>
            </a:r>
          </a:p>
          <a:p>
            <a:pPr lvl="2">
              <a:spcBef>
                <a:spcPts val="900"/>
              </a:spcBef>
            </a:pPr>
            <a:r>
              <a:rPr lang="en-US" sz="2000">
                <a:solidFill>
                  <a:srgbClr val="000000"/>
                </a:solidFill>
              </a:rPr>
              <a:t>tonal tier: pitch accents, phrase accents, boundary tones (Pierrehumbert </a:t>
            </a:r>
            <a:r>
              <a:rPr lang="ja-JP" altLang="en-US" sz="2000">
                <a:solidFill>
                  <a:srgbClr val="000000"/>
                </a:solidFill>
                <a:latin typeface="Arial"/>
              </a:rPr>
              <a:t>‘</a:t>
            </a:r>
            <a:r>
              <a:rPr lang="en-US" sz="2000">
                <a:solidFill>
                  <a:srgbClr val="000000"/>
                </a:solidFill>
              </a:rPr>
              <a:t>80)</a:t>
            </a:r>
          </a:p>
          <a:p>
            <a:pPr lvl="2">
              <a:spcBef>
                <a:spcPts val="900"/>
              </a:spcBef>
            </a:pPr>
            <a:r>
              <a:rPr lang="en-US" sz="2000">
                <a:solidFill>
                  <a:srgbClr val="000000"/>
                </a:solidFill>
              </a:rPr>
              <a:t>miscellaneous tier: disfluencies, non-speech sounds, etc.</a:t>
            </a:r>
            <a:endParaRPr lang="en-US" sz="20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1E821D26-4A48-804D-94F4-6880162E84FB}" type="datetime1">
              <a:rPr lang="en-US"/>
              <a:pPr/>
              <a:t>2/21/12</a:t>
            </a:fld>
            <a:endParaRPr lang="en-US"/>
          </a:p>
        </p:txBody>
      </p:sp>
      <p:sp>
        <p:nvSpPr>
          <p:cNvPr id="6" name="Slide Number Placeholder 5"/>
          <p:cNvSpPr>
            <a:spLocks noGrp="1"/>
          </p:cNvSpPr>
          <p:nvPr>
            <p:ph type="sldNum" sz="quarter" idx="12"/>
          </p:nvPr>
        </p:nvSpPr>
        <p:spPr/>
        <p:txBody>
          <a:bodyPr/>
          <a:lstStyle/>
          <a:p>
            <a:fld id="{353D2CDC-672D-7C46-8B84-0171E3801C97}" type="slidenum">
              <a:rPr lang="en-US"/>
              <a:pPr/>
              <a:t>39</a:t>
            </a:fld>
            <a:endParaRPr lang="en-US"/>
          </a:p>
        </p:txBody>
      </p:sp>
      <p:pic>
        <p:nvPicPr>
          <p:cNvPr id="584706" name="Picture 2"/>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533400" y="1447800"/>
            <a:ext cx="7772400" cy="4876800"/>
          </a:xfrm>
        </p:spPr>
      </p:pic>
      <p:pic>
        <p:nvPicPr>
          <p:cNvPr id="584707" name="7252AE4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7467600" y="990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584708" name="Text Box 4"/>
          <p:cNvSpPr txBox="1">
            <a:spLocks noChangeArrowheads="1"/>
          </p:cNvSpPr>
          <p:nvPr/>
        </p:nvSpPr>
        <p:spPr bwMode="auto">
          <a:xfrm>
            <a:off x="2057400" y="5334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1">
            <a:spAutoFit/>
          </a:bodyPr>
          <a:lstStyle/>
          <a:p>
            <a:pPr>
              <a:spcBef>
                <a:spcPct val="50000"/>
              </a:spcBef>
            </a:pPr>
            <a:r>
              <a:rPr lang="en-US" sz="3600" b="1">
                <a:solidFill>
                  <a:schemeClr val="accent2"/>
                </a:solidFill>
                <a:latin typeface="Times New Roman" charset="0"/>
              </a:rPr>
              <a:t>Sample ToBI Labeling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847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462" fill="hold"/>
                                        <p:tgtEl>
                                          <p:spTgt spid="584707"/>
                                        </p:tgtEl>
                                      </p:cBhvr>
                                    </p:cmd>
                                  </p:childTnLst>
                                </p:cTn>
                              </p:par>
                            </p:childTnLst>
                          </p:cTn>
                        </p:par>
                      </p:childTnLst>
                    </p:cTn>
                  </p:par>
                </p:childTnLst>
              </p:cTn>
              <p:nextCondLst>
                <p:cond evt="onClick" delay="0">
                  <p:tgtEl>
                    <p:spTgt spid="58470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470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Limitations</a:t>
            </a:r>
            <a:endParaRPr lang="en-US" dirty="0"/>
          </a:p>
        </p:txBody>
      </p:sp>
      <p:sp>
        <p:nvSpPr>
          <p:cNvPr id="6" name="Content Placeholder 5"/>
          <p:cNvSpPr>
            <a:spLocks noGrp="1"/>
          </p:cNvSpPr>
          <p:nvPr>
            <p:ph idx="1"/>
          </p:nvPr>
        </p:nvSpPr>
        <p:spPr/>
        <p:txBody>
          <a:bodyPr/>
          <a:lstStyle/>
          <a:p>
            <a:r>
              <a:rPr lang="en-US" dirty="0" smtClean="0"/>
              <a:t>Hard to representations similarities between contours</a:t>
            </a:r>
          </a:p>
          <a:p>
            <a:r>
              <a:rPr lang="en-US" dirty="0" smtClean="0"/>
              <a:t>Too tied to particular instances</a:t>
            </a:r>
            <a:endParaRPr lang="en-US" dirty="0"/>
          </a:p>
        </p:txBody>
      </p:sp>
      <p:sp>
        <p:nvSpPr>
          <p:cNvPr id="3" name="Date Placeholder 2"/>
          <p:cNvSpPr>
            <a:spLocks noGrp="1"/>
          </p:cNvSpPr>
          <p:nvPr>
            <p:ph type="dt" sz="half" idx="10"/>
          </p:nvPr>
        </p:nvSpPr>
        <p:spPr/>
        <p:txBody>
          <a:bodyPr/>
          <a:lstStyle/>
          <a:p>
            <a:fld id="{724FF392-6DD0-1C42-9EB9-D001C148B05C}" type="datetime1">
              <a:rPr lang="en-US" smtClean="0"/>
              <a:pPr/>
              <a:t>2/21/12</a:t>
            </a:fld>
            <a:endParaRPr lang="en-US"/>
          </a:p>
        </p:txBody>
      </p:sp>
      <p:sp>
        <p:nvSpPr>
          <p:cNvPr id="4" name="Slide Number Placeholder 3"/>
          <p:cNvSpPr>
            <a:spLocks noGrp="1"/>
          </p:cNvSpPr>
          <p:nvPr>
            <p:ph type="sldNum" sz="quarter" idx="12"/>
          </p:nvPr>
        </p:nvSpPr>
        <p:spPr/>
        <p:txBody>
          <a:bodyPr/>
          <a:lstStyle/>
          <a:p>
            <a:fld id="{E5B8A67F-5990-024C-872C-7C8382FBBFD9}" type="slidenum">
              <a:rPr lang="en-US" smtClean="0"/>
              <a:pPr/>
              <a:t>4</a:t>
            </a:fld>
            <a:endParaRPr lang="en-US"/>
          </a:p>
        </p:txBody>
      </p:sp>
    </p:spTree>
    <p:extLst>
      <p:ext uri="{BB962C8B-B14F-4D97-AF65-F5344CB8AC3E}">
        <p14:creationId xmlns:p14="http://schemas.microsoft.com/office/powerpoint/2010/main" val="8243881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C3C269BA-B931-5844-ABAA-02C18FF30639}" type="datetime1">
              <a:rPr lang="en-US"/>
              <a:pPr/>
              <a:t>2/21/12</a:t>
            </a:fld>
            <a:endParaRPr lang="en-US"/>
          </a:p>
        </p:txBody>
      </p:sp>
      <p:sp>
        <p:nvSpPr>
          <p:cNvPr id="9" name="Slide Number Placeholder 5"/>
          <p:cNvSpPr>
            <a:spLocks noGrp="1"/>
          </p:cNvSpPr>
          <p:nvPr>
            <p:ph type="sldNum" sz="quarter" idx="12"/>
          </p:nvPr>
        </p:nvSpPr>
        <p:spPr/>
        <p:txBody>
          <a:bodyPr/>
          <a:lstStyle/>
          <a:p>
            <a:fld id="{C037EE7C-D826-0446-A403-2FD341FBB20E}" type="slidenum">
              <a:rPr lang="en-US"/>
              <a:pPr/>
              <a:t>40</a:t>
            </a:fld>
            <a:endParaRPr lang="en-US"/>
          </a:p>
        </p:txBody>
      </p:sp>
      <p:sp>
        <p:nvSpPr>
          <p:cNvPr id="586754" name="Rectangle 2"/>
          <p:cNvSpPr>
            <a:spLocks noGrp="1" noChangeArrowheads="1"/>
          </p:cNvSpPr>
          <p:nvPr>
            <p:ph type="title"/>
          </p:nvPr>
        </p:nvSpPr>
        <p:spPr/>
        <p:txBody>
          <a:bodyPr/>
          <a:lstStyle/>
          <a:p>
            <a:r>
              <a:rPr lang="en-US"/>
              <a:t>Pitch Accent/Prominence in ToBI</a:t>
            </a:r>
            <a:endParaRPr lang="en-US">
              <a:solidFill>
                <a:srgbClr val="000000"/>
              </a:solidFill>
              <a:latin typeface="NewCenturySchlbk" charset="0"/>
            </a:endParaRPr>
          </a:p>
        </p:txBody>
      </p:sp>
      <p:sp>
        <p:nvSpPr>
          <p:cNvPr id="586755" name="Rectangle 3"/>
          <p:cNvSpPr>
            <a:spLocks noGrp="1" noChangeArrowheads="1"/>
          </p:cNvSpPr>
          <p:nvPr>
            <p:ph type="body" idx="1"/>
          </p:nvPr>
        </p:nvSpPr>
        <p:spPr>
          <a:xfrm>
            <a:off x="457200" y="1143000"/>
            <a:ext cx="8229600" cy="5257800"/>
          </a:xfrm>
        </p:spPr>
        <p:txBody>
          <a:bodyPr/>
          <a:lstStyle/>
          <a:p>
            <a:pPr>
              <a:spcBef>
                <a:spcPts val="1500"/>
              </a:spcBef>
            </a:pPr>
            <a:r>
              <a:rPr lang="en-US">
                <a:solidFill>
                  <a:srgbClr val="000000"/>
                </a:solidFill>
              </a:rPr>
              <a:t>Which items are made intonationally prominent and how: tonal targets/levels not movement</a:t>
            </a:r>
          </a:p>
          <a:p>
            <a:pPr>
              <a:spcBef>
                <a:spcPts val="1500"/>
              </a:spcBef>
            </a:pPr>
            <a:r>
              <a:rPr lang="en-US">
                <a:solidFill>
                  <a:srgbClr val="000000"/>
                </a:solidFill>
              </a:rPr>
              <a:t>Accent type:</a:t>
            </a:r>
          </a:p>
          <a:p>
            <a:pPr lvl="1">
              <a:spcBef>
                <a:spcPts val="1500"/>
              </a:spcBef>
            </a:pPr>
            <a:r>
              <a:rPr lang="en-US">
                <a:solidFill>
                  <a:srgbClr val="000000"/>
                </a:solidFill>
              </a:rPr>
              <a:t>H*	simple high	(declarative)	</a:t>
            </a:r>
          </a:p>
          <a:p>
            <a:pPr lvl="1"/>
            <a:r>
              <a:rPr lang="en-US">
                <a:solidFill>
                  <a:srgbClr val="000000"/>
                </a:solidFill>
              </a:rPr>
              <a:t>L*	simple low	(ynq)	</a:t>
            </a:r>
          </a:p>
          <a:p>
            <a:pPr lvl="1"/>
            <a:r>
              <a:rPr lang="en-US">
                <a:solidFill>
                  <a:srgbClr val="000000"/>
                </a:solidFill>
              </a:rPr>
              <a:t>L*+H	scooped, late rise (uncertainty/ incredulity)</a:t>
            </a:r>
          </a:p>
          <a:p>
            <a:pPr lvl="1"/>
            <a:r>
              <a:rPr lang="en-US">
                <a:solidFill>
                  <a:srgbClr val="000000"/>
                </a:solidFill>
              </a:rPr>
              <a:t>L+H*	early rise to stress (contrastive focus)</a:t>
            </a:r>
          </a:p>
          <a:p>
            <a:pPr lvl="1"/>
            <a:r>
              <a:rPr lang="en-US">
                <a:solidFill>
                  <a:srgbClr val="000000"/>
                </a:solidFill>
              </a:rPr>
              <a:t>H+!H*	fall onto stress (implied familiarity)</a:t>
            </a:r>
            <a:r>
              <a:rPr lang="en-US" sz="2400">
                <a:solidFill>
                  <a:srgbClr val="000000"/>
                </a:solidFill>
              </a:rPr>
              <a:t>	</a:t>
            </a:r>
          </a:p>
        </p:txBody>
      </p:sp>
      <p:pic>
        <p:nvPicPr>
          <p:cNvPr id="586756" name="EBE72A91.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533400" y="2895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6757" name="C22B9C47.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rcRect/>
          <a:stretch>
            <a:fillRect/>
          </a:stretch>
        </p:blipFill>
        <p:spPr bwMode="auto">
          <a:xfrm>
            <a:off x="533400" y="3429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6758" name="13948C74.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0">
            <a:extLst>
              <a:ext uri="{28A0092B-C50C-407E-A947-70E740481C1C}">
                <a14:useLocalDpi xmlns:a14="http://schemas.microsoft.com/office/drawing/2010/main" val="0"/>
              </a:ext>
            </a:extLst>
          </a:blip>
          <a:srcRect/>
          <a:stretch>
            <a:fillRect/>
          </a:stretch>
        </p:blipFill>
        <p:spPr bwMode="auto">
          <a:xfrm>
            <a:off x="533400" y="4419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6759" name="D38D4B44.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10">
            <a:extLst>
              <a:ext uri="{28A0092B-C50C-407E-A947-70E740481C1C}">
                <a14:useLocalDpi xmlns:a14="http://schemas.microsoft.com/office/drawing/2010/main" val="0"/>
              </a:ext>
            </a:extLst>
          </a:blip>
          <a:srcRect/>
          <a:stretch>
            <a:fillRect/>
          </a:stretch>
        </p:blipFill>
        <p:spPr bwMode="auto">
          <a:xfrm>
            <a:off x="533400" y="5257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8675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968" fill="hold"/>
                                        <p:tgtEl>
                                          <p:spTgt spid="586756"/>
                                        </p:tgtEl>
                                      </p:cBhvr>
                                    </p:cmd>
                                  </p:childTnLst>
                                </p:cTn>
                              </p:par>
                            </p:childTnLst>
                          </p:cTn>
                        </p:par>
                      </p:childTnLst>
                    </p:cTn>
                  </p:par>
                </p:childTnLst>
              </p:cTn>
              <p:nextCondLst>
                <p:cond evt="onClick" delay="0">
                  <p:tgtEl>
                    <p:spTgt spid="58675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6756"/>
                </p:tgtEl>
              </p:cMediaNode>
            </p:audio>
            <p:seq concurrent="1" nextAc="seek">
              <p:cTn id="8" restart="whenNotActive" fill="hold" evtFilter="cancelBubble" nodeType="interactiveSeq">
                <p:stCondLst>
                  <p:cond evt="onClick" delay="0">
                    <p:tgtEl>
                      <p:spTgt spid="58675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71" fill="hold"/>
                                        <p:tgtEl>
                                          <p:spTgt spid="586757"/>
                                        </p:tgtEl>
                                      </p:cBhvr>
                                    </p:cmd>
                                  </p:childTnLst>
                                </p:cTn>
                              </p:par>
                            </p:childTnLst>
                          </p:cTn>
                        </p:par>
                      </p:childTnLst>
                    </p:cTn>
                  </p:par>
                </p:childTnLst>
              </p:cTn>
              <p:nextCondLst>
                <p:cond evt="onClick" delay="0">
                  <p:tgtEl>
                    <p:spTgt spid="58675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86757"/>
                </p:tgtEl>
              </p:cMediaNode>
            </p:audio>
            <p:seq concurrent="1" nextAc="seek">
              <p:cTn id="14" restart="whenNotActive" fill="hold" evtFilter="cancelBubble" nodeType="interactiveSeq">
                <p:stCondLst>
                  <p:cond evt="onClick" delay="0">
                    <p:tgtEl>
                      <p:spTgt spid="58675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5000" fill="hold"/>
                                        <p:tgtEl>
                                          <p:spTgt spid="586758"/>
                                        </p:tgtEl>
                                      </p:cBhvr>
                                    </p:cmd>
                                  </p:childTnLst>
                                </p:cTn>
                              </p:par>
                            </p:childTnLst>
                          </p:cTn>
                        </p:par>
                      </p:childTnLst>
                    </p:cTn>
                  </p:par>
                </p:childTnLst>
              </p:cTn>
              <p:nextCondLst>
                <p:cond evt="onClick" delay="0">
                  <p:tgtEl>
                    <p:spTgt spid="58675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86758"/>
                </p:tgtEl>
              </p:cMediaNode>
            </p:audio>
            <p:seq concurrent="1" nextAc="seek">
              <p:cTn id="20" restart="whenNotActive" fill="hold" evtFilter="cancelBubble" nodeType="interactiveSeq">
                <p:stCondLst>
                  <p:cond evt="onClick" delay="0">
                    <p:tgtEl>
                      <p:spTgt spid="58675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917" fill="hold"/>
                                        <p:tgtEl>
                                          <p:spTgt spid="586759"/>
                                        </p:tgtEl>
                                      </p:cBhvr>
                                    </p:cmd>
                                  </p:childTnLst>
                                </p:cTn>
                              </p:par>
                            </p:childTnLst>
                          </p:cTn>
                        </p:par>
                      </p:childTnLst>
                    </p:cTn>
                  </p:par>
                </p:childTnLst>
              </p:cTn>
              <p:nextCondLst>
                <p:cond evt="onClick" delay="0">
                  <p:tgtEl>
                    <p:spTgt spid="58675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86759"/>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669F80C9-C7E8-E94A-B0C7-0B33322AC9F5}" type="datetime1">
              <a:rPr lang="en-US"/>
              <a:pPr/>
              <a:t>2/21/12</a:t>
            </a:fld>
            <a:endParaRPr lang="en-US"/>
          </a:p>
        </p:txBody>
      </p:sp>
      <p:sp>
        <p:nvSpPr>
          <p:cNvPr id="7" name="Slide Number Placeholder 3"/>
          <p:cNvSpPr>
            <a:spLocks noGrp="1"/>
          </p:cNvSpPr>
          <p:nvPr>
            <p:ph type="sldNum" sz="quarter" idx="12"/>
          </p:nvPr>
        </p:nvSpPr>
        <p:spPr/>
        <p:txBody>
          <a:bodyPr/>
          <a:lstStyle/>
          <a:p>
            <a:fld id="{9E5BD057-269B-044C-8EC1-CB44E5D5C1A5}" type="slidenum">
              <a:rPr lang="en-US"/>
              <a:pPr/>
              <a:t>41</a:t>
            </a:fld>
            <a:endParaRPr lang="en-US"/>
          </a:p>
        </p:txBody>
      </p:sp>
      <p:sp>
        <p:nvSpPr>
          <p:cNvPr id="587778" name="Text Box 2"/>
          <p:cNvSpPr txBox="1">
            <a:spLocks noChangeArrowheads="1"/>
          </p:cNvSpPr>
          <p:nvPr/>
        </p:nvSpPr>
        <p:spPr bwMode="auto">
          <a:xfrm>
            <a:off x="609600" y="762000"/>
            <a:ext cx="792480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ts val="1500"/>
              </a:spcBef>
              <a:buFontTx/>
              <a:buChar char="•"/>
            </a:pPr>
            <a:r>
              <a:rPr lang="en-US" sz="2800" b="1">
                <a:solidFill>
                  <a:srgbClr val="000000"/>
                </a:solidFill>
                <a:latin typeface="Arial Rounded MT Bold" charset="0"/>
              </a:rPr>
              <a:t>Downstepped accents:</a:t>
            </a:r>
          </a:p>
          <a:p>
            <a:pPr lvl="1">
              <a:spcBef>
                <a:spcPts val="1500"/>
              </a:spcBef>
              <a:buFontTx/>
              <a:buChar char="•"/>
            </a:pPr>
            <a:r>
              <a:rPr lang="en-US" sz="2800" b="1">
                <a:solidFill>
                  <a:srgbClr val="000000"/>
                </a:solidFill>
                <a:latin typeface="Arial Rounded MT Bold" charset="0"/>
              </a:rPr>
              <a:t>!H*, </a:t>
            </a:r>
          </a:p>
          <a:p>
            <a:pPr lvl="1">
              <a:spcBef>
                <a:spcPts val="1500"/>
              </a:spcBef>
              <a:buFontTx/>
              <a:buChar char="•"/>
            </a:pPr>
            <a:r>
              <a:rPr lang="en-US" sz="2800" b="1">
                <a:solidFill>
                  <a:srgbClr val="000000"/>
                </a:solidFill>
                <a:latin typeface="Arial Rounded MT Bold" charset="0"/>
              </a:rPr>
              <a:t>L+!H*, </a:t>
            </a:r>
          </a:p>
          <a:p>
            <a:pPr lvl="1">
              <a:spcBef>
                <a:spcPts val="1500"/>
              </a:spcBef>
              <a:buFontTx/>
              <a:buChar char="•"/>
            </a:pPr>
            <a:r>
              <a:rPr lang="en-US" sz="2800" b="1">
                <a:solidFill>
                  <a:srgbClr val="000000"/>
                </a:solidFill>
                <a:latin typeface="Arial Rounded MT Bold" charset="0"/>
              </a:rPr>
              <a:t>L*+!H</a:t>
            </a:r>
          </a:p>
          <a:p>
            <a:pPr>
              <a:spcBef>
                <a:spcPts val="1500"/>
              </a:spcBef>
              <a:buFontTx/>
              <a:buChar char="•"/>
            </a:pPr>
            <a:r>
              <a:rPr lang="en-US" sz="2800" b="1">
                <a:solidFill>
                  <a:srgbClr val="000000"/>
                </a:solidFill>
                <a:latin typeface="Arial Rounded MT Bold" charset="0"/>
              </a:rPr>
              <a:t>Degree of prominence:</a:t>
            </a:r>
          </a:p>
          <a:p>
            <a:pPr lvl="1">
              <a:spcBef>
                <a:spcPts val="1500"/>
              </a:spcBef>
              <a:buFont typeface="Wingdings" charset="0"/>
              <a:buChar char="§"/>
            </a:pPr>
            <a:r>
              <a:rPr lang="en-US" b="1">
                <a:solidFill>
                  <a:srgbClr val="000000"/>
                </a:solidFill>
                <a:latin typeface="Arial" charset="0"/>
              </a:rPr>
              <a:t>within a phrase:  HiF0 (~nuclear accent)</a:t>
            </a:r>
          </a:p>
          <a:p>
            <a:pPr lvl="1">
              <a:spcBef>
                <a:spcPts val="1500"/>
              </a:spcBef>
              <a:buFont typeface="Wingdings" charset="0"/>
              <a:buChar char="§"/>
            </a:pPr>
            <a:r>
              <a:rPr lang="en-US" b="1">
                <a:solidFill>
                  <a:srgbClr val="000000"/>
                </a:solidFill>
                <a:latin typeface="Arial" charset="0"/>
              </a:rPr>
              <a:t>across phrases ??</a:t>
            </a:r>
            <a:endParaRPr lang="en-US" sz="2800">
              <a:solidFill>
                <a:srgbClr val="000000"/>
              </a:solidFill>
              <a:latin typeface="Times New Roman" charset="0"/>
            </a:endParaRPr>
          </a:p>
        </p:txBody>
      </p:sp>
      <p:pic>
        <p:nvPicPr>
          <p:cNvPr id="587779" name="663971ED.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14400" y="1447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7780" name="077D7F59.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7781" name="C8EE4947.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8">
            <a:extLst>
              <a:ext uri="{28A0092B-C50C-407E-A947-70E740481C1C}">
                <a14:useLocalDpi xmlns:a14="http://schemas.microsoft.com/office/drawing/2010/main" val="0"/>
              </a:ext>
            </a:extLst>
          </a:blip>
          <a:srcRect/>
          <a:stretch>
            <a:fillRect/>
          </a:stretch>
        </p:blipFill>
        <p:spPr bwMode="auto">
          <a:xfrm>
            <a:off x="838200" y="274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877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793" fill="hold"/>
                                        <p:tgtEl>
                                          <p:spTgt spid="587779"/>
                                        </p:tgtEl>
                                      </p:cBhvr>
                                    </p:cmd>
                                  </p:childTnLst>
                                </p:cTn>
                              </p:par>
                            </p:childTnLst>
                          </p:cTn>
                        </p:par>
                      </p:childTnLst>
                    </p:cTn>
                  </p:par>
                </p:childTnLst>
              </p:cTn>
              <p:nextCondLst>
                <p:cond evt="onClick" delay="0">
                  <p:tgtEl>
                    <p:spTgt spid="58777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7779"/>
                </p:tgtEl>
              </p:cMediaNode>
            </p:audio>
            <p:seq concurrent="1" nextAc="seek">
              <p:cTn id="8" restart="whenNotActive" fill="hold" evtFilter="cancelBubble" nodeType="interactiveSeq">
                <p:stCondLst>
                  <p:cond evt="onClick" delay="0">
                    <p:tgtEl>
                      <p:spTgt spid="58778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657" fill="hold"/>
                                        <p:tgtEl>
                                          <p:spTgt spid="587780"/>
                                        </p:tgtEl>
                                      </p:cBhvr>
                                    </p:cmd>
                                  </p:childTnLst>
                                </p:cTn>
                              </p:par>
                            </p:childTnLst>
                          </p:cTn>
                        </p:par>
                      </p:childTnLst>
                    </p:cTn>
                  </p:par>
                </p:childTnLst>
              </p:cTn>
              <p:nextCondLst>
                <p:cond evt="onClick" delay="0">
                  <p:tgtEl>
                    <p:spTgt spid="58778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87780"/>
                </p:tgtEl>
              </p:cMediaNode>
            </p:audio>
            <p:seq concurrent="1" nextAc="seek">
              <p:cTn id="14" restart="whenNotActive" fill="hold" evtFilter="cancelBubble" nodeType="interactiveSeq">
                <p:stCondLst>
                  <p:cond evt="onClick" delay="0">
                    <p:tgtEl>
                      <p:spTgt spid="58778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653" fill="hold"/>
                                        <p:tgtEl>
                                          <p:spTgt spid="587781"/>
                                        </p:tgtEl>
                                      </p:cBhvr>
                                    </p:cmd>
                                  </p:childTnLst>
                                </p:cTn>
                              </p:par>
                            </p:childTnLst>
                          </p:cTn>
                        </p:par>
                      </p:childTnLst>
                    </p:cTn>
                  </p:par>
                </p:childTnLst>
              </p:cTn>
              <p:nextCondLst>
                <p:cond evt="onClick" delay="0">
                  <p:tgtEl>
                    <p:spTgt spid="58778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87781"/>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90412F13-4227-4946-A62A-D1A64D5D33EE}" type="datetime1">
              <a:rPr lang="en-US"/>
              <a:pPr/>
              <a:t>2/21/12</a:t>
            </a:fld>
            <a:endParaRPr lang="en-US"/>
          </a:p>
        </p:txBody>
      </p:sp>
      <p:sp>
        <p:nvSpPr>
          <p:cNvPr id="9" name="Slide Number Placeholder 5"/>
          <p:cNvSpPr>
            <a:spLocks noGrp="1"/>
          </p:cNvSpPr>
          <p:nvPr>
            <p:ph type="sldNum" sz="quarter" idx="12"/>
          </p:nvPr>
        </p:nvSpPr>
        <p:spPr/>
        <p:txBody>
          <a:bodyPr/>
          <a:lstStyle/>
          <a:p>
            <a:fld id="{658928B6-6AF6-1145-ADF7-E819EDD9B74B}" type="slidenum">
              <a:rPr lang="en-US"/>
              <a:pPr/>
              <a:t>42</a:t>
            </a:fld>
            <a:endParaRPr lang="en-US"/>
          </a:p>
        </p:txBody>
      </p:sp>
      <p:sp>
        <p:nvSpPr>
          <p:cNvPr id="588802" name="Rectangle 2"/>
          <p:cNvSpPr>
            <a:spLocks noGrp="1" noChangeArrowheads="1"/>
          </p:cNvSpPr>
          <p:nvPr>
            <p:ph type="title"/>
          </p:nvPr>
        </p:nvSpPr>
        <p:spPr>
          <a:xfrm>
            <a:off x="1981200" y="152400"/>
            <a:ext cx="6400800" cy="838200"/>
          </a:xfrm>
        </p:spPr>
        <p:txBody>
          <a:bodyPr/>
          <a:lstStyle/>
          <a:p>
            <a:r>
              <a:rPr lang="en-US"/>
              <a:t>Prosodic Phrasing in ToBI</a:t>
            </a:r>
            <a:endParaRPr lang="en-US">
              <a:solidFill>
                <a:srgbClr val="000000"/>
              </a:solidFill>
              <a:latin typeface="NewCenturySchlbk" charset="0"/>
            </a:endParaRPr>
          </a:p>
        </p:txBody>
      </p:sp>
      <p:sp>
        <p:nvSpPr>
          <p:cNvPr id="588803" name="Rectangle 3"/>
          <p:cNvSpPr>
            <a:spLocks noGrp="1" noChangeArrowheads="1"/>
          </p:cNvSpPr>
          <p:nvPr>
            <p:ph type="body" idx="1"/>
          </p:nvPr>
        </p:nvSpPr>
        <p:spPr>
          <a:xfrm>
            <a:off x="609600" y="1143000"/>
            <a:ext cx="7772400" cy="5105400"/>
          </a:xfrm>
        </p:spPr>
        <p:txBody>
          <a:bodyPr/>
          <a:lstStyle/>
          <a:p>
            <a:pPr>
              <a:lnSpc>
                <a:spcPct val="90000"/>
              </a:lnSpc>
              <a:spcBef>
                <a:spcPts val="1500"/>
              </a:spcBef>
            </a:pPr>
            <a:r>
              <a:rPr lang="ja-JP" altLang="en-US">
                <a:solidFill>
                  <a:srgbClr val="000000"/>
                </a:solidFill>
                <a:latin typeface="Arial"/>
              </a:rPr>
              <a:t>‘</a:t>
            </a:r>
            <a:r>
              <a:rPr lang="en-US">
                <a:solidFill>
                  <a:srgbClr val="000000"/>
                </a:solidFill>
              </a:rPr>
              <a:t>Levels</a:t>
            </a:r>
            <a:r>
              <a:rPr lang="ja-JP" altLang="en-US">
                <a:solidFill>
                  <a:srgbClr val="000000"/>
                </a:solidFill>
                <a:latin typeface="Arial"/>
              </a:rPr>
              <a:t>’</a:t>
            </a:r>
            <a:r>
              <a:rPr lang="en-US">
                <a:solidFill>
                  <a:srgbClr val="000000"/>
                </a:solidFill>
              </a:rPr>
              <a:t> of phrasing:</a:t>
            </a:r>
          </a:p>
          <a:p>
            <a:pPr lvl="1">
              <a:lnSpc>
                <a:spcPct val="90000"/>
              </a:lnSpc>
              <a:spcBef>
                <a:spcPts val="1500"/>
              </a:spcBef>
            </a:pPr>
            <a:r>
              <a:rPr lang="en-US">
                <a:solidFill>
                  <a:srgbClr val="000000"/>
                </a:solidFill>
              </a:rPr>
              <a:t>intermediate phrase: one or more pitch accents plus a phrase accent, H-      or L-     </a:t>
            </a:r>
          </a:p>
          <a:p>
            <a:pPr lvl="1">
              <a:lnSpc>
                <a:spcPct val="90000"/>
              </a:lnSpc>
              <a:spcBef>
                <a:spcPts val="900"/>
              </a:spcBef>
            </a:pPr>
            <a:r>
              <a:rPr lang="en-US">
                <a:solidFill>
                  <a:srgbClr val="000000"/>
                </a:solidFill>
              </a:rPr>
              <a:t>intonational phrase: 1 or more intermediate phrases + boundary tone, H%     or L%     </a:t>
            </a:r>
          </a:p>
          <a:p>
            <a:pPr>
              <a:lnSpc>
                <a:spcPct val="90000"/>
              </a:lnSpc>
              <a:spcBef>
                <a:spcPts val="1500"/>
              </a:spcBef>
            </a:pPr>
            <a:r>
              <a:rPr lang="en-US">
                <a:solidFill>
                  <a:srgbClr val="000000"/>
                </a:solidFill>
              </a:rPr>
              <a:t>ToBI break-index tier </a:t>
            </a:r>
          </a:p>
          <a:p>
            <a:pPr lvl="1">
              <a:lnSpc>
                <a:spcPct val="90000"/>
              </a:lnSpc>
              <a:spcBef>
                <a:spcPts val="1500"/>
              </a:spcBef>
            </a:pPr>
            <a:r>
              <a:rPr lang="en-US">
                <a:solidFill>
                  <a:srgbClr val="000000"/>
                </a:solidFill>
              </a:rPr>
              <a:t>0	no word boundary</a:t>
            </a:r>
          </a:p>
          <a:p>
            <a:pPr lvl="1">
              <a:lnSpc>
                <a:spcPct val="90000"/>
              </a:lnSpc>
              <a:spcBef>
                <a:spcPts val="900"/>
              </a:spcBef>
              <a:spcAft>
                <a:spcPts val="600"/>
              </a:spcAft>
            </a:pPr>
            <a:r>
              <a:rPr lang="en-US">
                <a:solidFill>
                  <a:srgbClr val="000000"/>
                </a:solidFill>
              </a:rPr>
              <a:t>1	word boundary	</a:t>
            </a:r>
          </a:p>
        </p:txBody>
      </p:sp>
      <p:pic>
        <p:nvPicPr>
          <p:cNvPr id="588804" name="6F1F5C81.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6781800" y="2209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8805" name="5FD8ECF2.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0">
            <a:extLst>
              <a:ext uri="{28A0092B-C50C-407E-A947-70E740481C1C}">
                <a14:useLocalDpi xmlns:a14="http://schemas.microsoft.com/office/drawing/2010/main" val="0"/>
              </a:ext>
            </a:extLst>
          </a:blip>
          <a:srcRect/>
          <a:stretch>
            <a:fillRect/>
          </a:stretch>
        </p:blipFill>
        <p:spPr bwMode="auto">
          <a:xfrm>
            <a:off x="7772400" y="3048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8806" name="5B03FBD1.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0">
            <a:extLst>
              <a:ext uri="{28A0092B-C50C-407E-A947-70E740481C1C}">
                <a14:useLocalDpi xmlns:a14="http://schemas.microsoft.com/office/drawing/2010/main" val="0"/>
              </a:ext>
            </a:extLst>
          </a:blip>
          <a:srcRect/>
          <a:stretch>
            <a:fillRect/>
          </a:stretch>
        </p:blipFill>
        <p:spPr bwMode="auto">
          <a:xfrm>
            <a:off x="6248400" y="3048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8807" name="F629DBEA.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10">
            <a:extLst>
              <a:ext uri="{28A0092B-C50C-407E-A947-70E740481C1C}">
                <a14:useLocalDpi xmlns:a14="http://schemas.microsoft.com/office/drawing/2010/main" val="0"/>
              </a:ext>
            </a:extLst>
          </a:blip>
          <a:srcRect/>
          <a:stretch>
            <a:fillRect/>
          </a:stretch>
        </p:blipFill>
        <p:spPr bwMode="auto">
          <a:xfrm>
            <a:off x="8077200" y="2209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8880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26" fill="hold"/>
                                        <p:tgtEl>
                                          <p:spTgt spid="588804"/>
                                        </p:tgtEl>
                                      </p:cBhvr>
                                    </p:cmd>
                                  </p:childTnLst>
                                </p:cTn>
                              </p:par>
                            </p:childTnLst>
                          </p:cTn>
                        </p:par>
                      </p:childTnLst>
                    </p:cTn>
                  </p:par>
                </p:childTnLst>
              </p:cTn>
              <p:nextCondLst>
                <p:cond evt="onClick" delay="0">
                  <p:tgtEl>
                    <p:spTgt spid="58880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8804"/>
                </p:tgtEl>
              </p:cMediaNode>
            </p:audio>
            <p:seq concurrent="1" nextAc="seek">
              <p:cTn id="8" restart="whenNotActive" fill="hold" evtFilter="cancelBubble" nodeType="interactiveSeq">
                <p:stCondLst>
                  <p:cond evt="onClick" delay="0">
                    <p:tgtEl>
                      <p:spTgt spid="58880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543" fill="hold"/>
                                        <p:tgtEl>
                                          <p:spTgt spid="588805"/>
                                        </p:tgtEl>
                                      </p:cBhvr>
                                    </p:cmd>
                                  </p:childTnLst>
                                </p:cTn>
                              </p:par>
                            </p:childTnLst>
                          </p:cTn>
                        </p:par>
                      </p:childTnLst>
                    </p:cTn>
                  </p:par>
                </p:childTnLst>
              </p:cTn>
              <p:nextCondLst>
                <p:cond evt="onClick" delay="0">
                  <p:tgtEl>
                    <p:spTgt spid="58880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88805"/>
                </p:tgtEl>
              </p:cMediaNode>
            </p:audio>
            <p:seq concurrent="1" nextAc="seek">
              <p:cTn id="14" restart="whenNotActive" fill="hold" evtFilter="cancelBubble" nodeType="interactiveSeq">
                <p:stCondLst>
                  <p:cond evt="onClick" delay="0">
                    <p:tgtEl>
                      <p:spTgt spid="58880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624" fill="hold"/>
                                        <p:tgtEl>
                                          <p:spTgt spid="588806"/>
                                        </p:tgtEl>
                                      </p:cBhvr>
                                    </p:cmd>
                                  </p:childTnLst>
                                </p:cTn>
                              </p:par>
                            </p:childTnLst>
                          </p:cTn>
                        </p:par>
                      </p:childTnLst>
                    </p:cTn>
                  </p:par>
                </p:childTnLst>
              </p:cTn>
              <p:nextCondLst>
                <p:cond evt="onClick" delay="0">
                  <p:tgtEl>
                    <p:spTgt spid="58880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88806"/>
                </p:tgtEl>
              </p:cMediaNode>
            </p:audio>
            <p:seq concurrent="1" nextAc="seek">
              <p:cTn id="20" restart="whenNotActive" fill="hold" evtFilter="cancelBubble" nodeType="interactiveSeq">
                <p:stCondLst>
                  <p:cond evt="onClick" delay="0">
                    <p:tgtEl>
                      <p:spTgt spid="58880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2746" fill="hold"/>
                                        <p:tgtEl>
                                          <p:spTgt spid="588807"/>
                                        </p:tgtEl>
                                      </p:cBhvr>
                                    </p:cmd>
                                  </p:childTnLst>
                                </p:cTn>
                              </p:par>
                            </p:childTnLst>
                          </p:cTn>
                        </p:par>
                      </p:childTnLst>
                    </p:cTn>
                  </p:par>
                </p:childTnLst>
              </p:cTn>
              <p:nextCondLst>
                <p:cond evt="onClick" delay="0">
                  <p:tgtEl>
                    <p:spTgt spid="588807"/>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88807"/>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E7F2D466-1BA1-BA40-9D4D-36944E09FE58}" type="datetime1">
              <a:rPr lang="en-US"/>
              <a:pPr/>
              <a:t>2/21/12</a:t>
            </a:fld>
            <a:endParaRPr lang="en-US"/>
          </a:p>
        </p:txBody>
      </p:sp>
      <p:sp>
        <p:nvSpPr>
          <p:cNvPr id="4" name="Slide Number Placeholder 5"/>
          <p:cNvSpPr>
            <a:spLocks noGrp="1"/>
          </p:cNvSpPr>
          <p:nvPr>
            <p:ph type="sldNum" sz="quarter" idx="12"/>
          </p:nvPr>
        </p:nvSpPr>
        <p:spPr/>
        <p:txBody>
          <a:bodyPr/>
          <a:lstStyle/>
          <a:p>
            <a:fld id="{96534339-05CB-5845-A819-E4D5C366C61B}" type="slidenum">
              <a:rPr lang="en-US"/>
              <a:pPr/>
              <a:t>43</a:t>
            </a:fld>
            <a:endParaRPr lang="en-US"/>
          </a:p>
        </p:txBody>
      </p:sp>
      <p:sp>
        <p:nvSpPr>
          <p:cNvPr id="589826" name="Rectangle 2"/>
          <p:cNvSpPr>
            <a:spLocks noGrp="1" noChangeArrowheads="1"/>
          </p:cNvSpPr>
          <p:nvPr>
            <p:ph type="body" idx="1"/>
          </p:nvPr>
        </p:nvSpPr>
        <p:spPr>
          <a:xfrm>
            <a:off x="457200" y="609600"/>
            <a:ext cx="8229600" cy="5516563"/>
          </a:xfrm>
        </p:spPr>
        <p:txBody>
          <a:bodyPr/>
          <a:lstStyle/>
          <a:p>
            <a:pPr lvl="1"/>
            <a:r>
              <a:rPr lang="en-US" sz="3200">
                <a:solidFill>
                  <a:srgbClr val="000000"/>
                </a:solidFill>
              </a:rPr>
              <a:t>2	 strong juncture with no tonal markings	</a:t>
            </a:r>
          </a:p>
          <a:p>
            <a:pPr lvl="1"/>
            <a:r>
              <a:rPr lang="en-US" sz="3200">
                <a:solidFill>
                  <a:srgbClr val="000000"/>
                </a:solidFill>
              </a:rPr>
              <a:t>3	 intermediate phrase boundary</a:t>
            </a:r>
          </a:p>
          <a:p>
            <a:pPr lvl="1"/>
            <a:r>
              <a:rPr lang="en-US" sz="3200">
                <a:solidFill>
                  <a:srgbClr val="000000"/>
                </a:solidFill>
              </a:rPr>
              <a:t>4	 intonational phrase boundary</a:t>
            </a:r>
            <a:endParaRPr lang="en-US" sz="3200"/>
          </a:p>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0CA68F-BC7E-304C-954F-A65934012FE3}" type="datetime1">
              <a:rPr lang="en-US"/>
              <a:pPr/>
              <a:t>2/21/12</a:t>
            </a:fld>
            <a:endParaRPr lang="en-US"/>
          </a:p>
        </p:txBody>
      </p:sp>
      <p:sp>
        <p:nvSpPr>
          <p:cNvPr id="5" name="Slide Number Placeholder 5"/>
          <p:cNvSpPr>
            <a:spLocks noGrp="1"/>
          </p:cNvSpPr>
          <p:nvPr>
            <p:ph type="sldNum" sz="quarter" idx="12"/>
          </p:nvPr>
        </p:nvSpPr>
        <p:spPr/>
        <p:txBody>
          <a:bodyPr/>
          <a:lstStyle/>
          <a:p>
            <a:fld id="{F6E8A81F-6714-D340-BB71-9F3577DDD83D}" type="slidenum">
              <a:rPr lang="en-US"/>
              <a:pPr/>
              <a:t>44</a:t>
            </a:fld>
            <a:endParaRPr lang="en-US"/>
          </a:p>
        </p:txBody>
      </p:sp>
      <p:sp>
        <p:nvSpPr>
          <p:cNvPr id="607234" name="Rectangle 2"/>
          <p:cNvSpPr>
            <a:spLocks noGrp="1" noChangeArrowheads="1"/>
          </p:cNvSpPr>
          <p:nvPr>
            <p:ph type="title"/>
          </p:nvPr>
        </p:nvSpPr>
        <p:spPr/>
        <p:txBody>
          <a:bodyPr/>
          <a:lstStyle/>
          <a:p>
            <a:endParaRPr lang="en-US"/>
          </a:p>
        </p:txBody>
      </p:sp>
      <p:sp>
        <p:nvSpPr>
          <p:cNvPr id="607235" name="Rectangle 3"/>
          <p:cNvSpPr>
            <a:spLocks noGrp="1" noChangeArrowheads="1"/>
          </p:cNvSpPr>
          <p:nvPr>
            <p:ph type="body" idx="1"/>
          </p:nvPr>
        </p:nvSpPr>
        <p:spPr/>
        <p:txBody>
          <a:bodyPr/>
          <a:lstStyle/>
          <a:p>
            <a:r>
              <a:rPr lang="en-US">
                <a:hlinkClick r:id="rId2"/>
              </a:rPr>
              <a:t>ToBI exercises</a:t>
            </a:r>
            <a:endParaRPr lang="en-US"/>
          </a:p>
          <a:p>
            <a:r>
              <a:rPr lang="en-US"/>
              <a:t>NB: you will be submitting these exercises for the take-home part of the midterm, so save them!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1FFD14-3090-5940-876A-599CD5AFDB1F}" type="datetime1">
              <a:rPr lang="en-US"/>
              <a:pPr/>
              <a:t>2/21/12</a:t>
            </a:fld>
            <a:endParaRPr lang="en-US"/>
          </a:p>
        </p:txBody>
      </p:sp>
      <p:sp>
        <p:nvSpPr>
          <p:cNvPr id="5" name="Slide Number Placeholder 5"/>
          <p:cNvSpPr>
            <a:spLocks noGrp="1"/>
          </p:cNvSpPr>
          <p:nvPr>
            <p:ph type="sldNum" sz="quarter" idx="12"/>
          </p:nvPr>
        </p:nvSpPr>
        <p:spPr/>
        <p:txBody>
          <a:bodyPr/>
          <a:lstStyle/>
          <a:p>
            <a:fld id="{7E3E6897-6F12-CA42-9590-BAD9D236530B}" type="slidenum">
              <a:rPr lang="en-US"/>
              <a:pPr/>
              <a:t>45</a:t>
            </a:fld>
            <a:endParaRPr lang="en-US"/>
          </a:p>
        </p:txBody>
      </p:sp>
      <p:sp>
        <p:nvSpPr>
          <p:cNvPr id="601090" name="Rectangle 2"/>
          <p:cNvSpPr>
            <a:spLocks noGrp="1" noChangeArrowheads="1"/>
          </p:cNvSpPr>
          <p:nvPr>
            <p:ph type="title"/>
          </p:nvPr>
        </p:nvSpPr>
        <p:spPr/>
        <p:txBody>
          <a:bodyPr/>
          <a:lstStyle/>
          <a:p>
            <a:r>
              <a:rPr lang="en-US"/>
              <a:t>Next Class</a:t>
            </a:r>
          </a:p>
        </p:txBody>
      </p:sp>
      <p:sp>
        <p:nvSpPr>
          <p:cNvPr id="601091" name="Rectangle 3"/>
          <p:cNvSpPr>
            <a:spLocks noGrp="1" noChangeArrowheads="1"/>
          </p:cNvSpPr>
          <p:nvPr>
            <p:ph type="body" idx="1"/>
          </p:nvPr>
        </p:nvSpPr>
        <p:spPr/>
        <p:txBody>
          <a:bodyPr/>
          <a:lstStyle/>
          <a:p>
            <a:r>
              <a:rPr lang="en-US" dirty="0"/>
              <a:t>Predicting prosodic assignments from text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B55A50CB-2A04-574B-8E2B-10A6ACA85D97}" type="datetime1">
              <a:rPr lang="en-US"/>
              <a:pPr/>
              <a:t>2/21/12</a:t>
            </a:fld>
            <a:endParaRPr lang="en-US"/>
          </a:p>
        </p:txBody>
      </p:sp>
      <p:sp>
        <p:nvSpPr>
          <p:cNvPr id="12" name="Slide Number Placeholder 5"/>
          <p:cNvSpPr>
            <a:spLocks noGrp="1"/>
          </p:cNvSpPr>
          <p:nvPr>
            <p:ph type="sldNum" sz="quarter" idx="12"/>
          </p:nvPr>
        </p:nvSpPr>
        <p:spPr/>
        <p:txBody>
          <a:bodyPr/>
          <a:lstStyle/>
          <a:p>
            <a:fld id="{23020351-5C29-624C-8138-1DE19F35DC5C}" type="slidenum">
              <a:rPr lang="en-US"/>
              <a:pPr/>
              <a:t>5</a:t>
            </a:fld>
            <a:endParaRPr lang="en-US"/>
          </a:p>
        </p:txBody>
      </p:sp>
      <p:sp>
        <p:nvSpPr>
          <p:cNvPr id="516098" name="Rectangle 2"/>
          <p:cNvSpPr>
            <a:spLocks noGrp="1" noChangeArrowheads="1"/>
          </p:cNvSpPr>
          <p:nvPr>
            <p:ph type="title"/>
          </p:nvPr>
        </p:nvSpPr>
        <p:spPr>
          <a:xfrm>
            <a:off x="457200" y="274638"/>
            <a:ext cx="8229600" cy="1096962"/>
          </a:xfrm>
        </p:spPr>
        <p:txBody>
          <a:bodyPr/>
          <a:lstStyle/>
          <a:p>
            <a:r>
              <a:rPr lang="en-US">
                <a:hlinkClick r:id="rId2"/>
              </a:rPr>
              <a:t>Language Learning Approaches</a:t>
            </a:r>
            <a:endParaRPr lang="en-US"/>
          </a:p>
        </p:txBody>
      </p:sp>
      <p:sp>
        <p:nvSpPr>
          <p:cNvPr id="516099" name="Rectangle 3"/>
          <p:cNvSpPr>
            <a:spLocks noGrp="1" noChangeArrowheads="1"/>
          </p:cNvSpPr>
          <p:nvPr>
            <p:ph type="body" idx="1"/>
          </p:nvPr>
        </p:nvSpPr>
        <p:spPr>
          <a:xfrm>
            <a:off x="457200" y="1524000"/>
            <a:ext cx="8229600" cy="4602163"/>
          </a:xfrm>
          <a:ln>
            <a:solidFill>
              <a:schemeClr val="tx1"/>
            </a:solidFill>
            <a:miter lim="800000"/>
            <a:headEnd/>
            <a:tailEnd/>
          </a:ln>
        </p:spPr>
        <p:txBody>
          <a:bodyPr/>
          <a:lstStyle/>
          <a:p>
            <a:r>
              <a:rPr lang="en-US" dirty="0"/>
              <a:t>A simpler approach</a:t>
            </a:r>
          </a:p>
          <a:p>
            <a:pPr lvl="1"/>
            <a:r>
              <a:rPr lang="en-US" dirty="0"/>
              <a:t>/ IS it     </a:t>
            </a:r>
            <a:r>
              <a:rPr lang="en-US" dirty="0" err="1"/>
              <a:t>INteresting</a:t>
            </a:r>
            <a:r>
              <a:rPr lang="en-US" dirty="0"/>
              <a:t> /</a:t>
            </a:r>
          </a:p>
          <a:p>
            <a:pPr lvl="1"/>
            <a:r>
              <a:rPr lang="en-US" dirty="0"/>
              <a:t>/ d</a:t>
            </a:r>
            <a:r>
              <a:rPr lang="ja-JP" altLang="en-US" dirty="0">
                <a:latin typeface="Arial"/>
              </a:rPr>
              <a:t>’</a:t>
            </a:r>
            <a:r>
              <a:rPr lang="en-US" dirty="0"/>
              <a:t>you feel   </a:t>
            </a:r>
            <a:r>
              <a:rPr lang="en-US" dirty="0" err="1"/>
              <a:t>ANGry</a:t>
            </a:r>
            <a:r>
              <a:rPr lang="en-US" dirty="0"/>
              <a:t>? /</a:t>
            </a:r>
          </a:p>
          <a:p>
            <a:pPr lvl="1"/>
            <a:r>
              <a:rPr lang="en-US" dirty="0"/>
              <a:t>/ WHAT</a:t>
            </a:r>
            <a:r>
              <a:rPr lang="ja-JP" altLang="en-US" dirty="0">
                <a:latin typeface="Arial"/>
              </a:rPr>
              <a:t>’</a:t>
            </a:r>
            <a:r>
              <a:rPr lang="en-US" dirty="0"/>
              <a:t>S the   </a:t>
            </a:r>
            <a:r>
              <a:rPr lang="en-US" dirty="0" err="1"/>
              <a:t>PROBlem</a:t>
            </a:r>
            <a:r>
              <a:rPr lang="en-US" dirty="0"/>
              <a:t>? / (McCarthy, 1991:106</a:t>
            </a:r>
            <a:r>
              <a:rPr lang="en-US" dirty="0" smtClean="0"/>
              <a:t>)</a:t>
            </a:r>
          </a:p>
          <a:p>
            <a:r>
              <a:rPr lang="en-US" dirty="0" smtClean="0"/>
              <a:t>Too general</a:t>
            </a:r>
          </a:p>
          <a:p>
            <a:pPr lvl="1"/>
            <a:r>
              <a:rPr lang="en-US" dirty="0" smtClean="0"/>
              <a:t>Doesn’t capture differences beyond rising and falling contours, accented and unaccented words</a:t>
            </a:r>
            <a:endParaRPr lang="en-US" dirty="0"/>
          </a:p>
        </p:txBody>
      </p:sp>
      <p:sp>
        <p:nvSpPr>
          <p:cNvPr id="516104" name="Line 8"/>
          <p:cNvSpPr>
            <a:spLocks noChangeShapeType="1"/>
          </p:cNvSpPr>
          <p:nvPr/>
        </p:nvSpPr>
        <p:spPr bwMode="auto">
          <a:xfrm>
            <a:off x="2057400" y="2590800"/>
            <a:ext cx="15240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516105" name="Line 9"/>
          <p:cNvSpPr>
            <a:spLocks noChangeShapeType="1"/>
          </p:cNvSpPr>
          <p:nvPr/>
        </p:nvSpPr>
        <p:spPr bwMode="auto">
          <a:xfrm>
            <a:off x="2133600" y="2514600"/>
            <a:ext cx="7620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nvGrpSpPr>
          <p:cNvPr id="516111" name="Group 15"/>
          <p:cNvGrpSpPr>
            <a:grpSpLocks/>
          </p:cNvGrpSpPr>
          <p:nvPr/>
        </p:nvGrpSpPr>
        <p:grpSpPr bwMode="auto">
          <a:xfrm>
            <a:off x="2209800" y="2286000"/>
            <a:ext cx="304800" cy="152400"/>
            <a:chOff x="1440" y="1728"/>
            <a:chExt cx="192" cy="96"/>
          </a:xfrm>
        </p:grpSpPr>
        <p:sp>
          <p:nvSpPr>
            <p:cNvPr id="516106" name="Line 10"/>
            <p:cNvSpPr>
              <a:spLocks noChangeShapeType="1"/>
            </p:cNvSpPr>
            <p:nvPr/>
          </p:nvSpPr>
          <p:spPr bwMode="auto">
            <a:xfrm>
              <a:off x="1440" y="1728"/>
              <a:ext cx="96" cy="9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516107" name="Line 11"/>
            <p:cNvSpPr>
              <a:spLocks noChangeShapeType="1"/>
            </p:cNvSpPr>
            <p:nvPr/>
          </p:nvSpPr>
          <p:spPr bwMode="auto">
            <a:xfrm flipV="1">
              <a:off x="1536" y="1728"/>
              <a:ext cx="96" cy="9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sp>
        <p:nvSpPr>
          <p:cNvPr id="516108" name="Line 12"/>
          <p:cNvSpPr>
            <a:spLocks noChangeShapeType="1"/>
          </p:cNvSpPr>
          <p:nvPr/>
        </p:nvSpPr>
        <p:spPr bwMode="auto">
          <a:xfrm flipV="1">
            <a:off x="3124200" y="2743200"/>
            <a:ext cx="1524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516109" name="Line 13"/>
          <p:cNvSpPr>
            <a:spLocks noChangeShapeType="1"/>
          </p:cNvSpPr>
          <p:nvPr/>
        </p:nvSpPr>
        <p:spPr bwMode="auto">
          <a:xfrm>
            <a:off x="3505200" y="3276600"/>
            <a:ext cx="1524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Capture sufficient variation to explain both similarities and differences in prosodic meaning</a:t>
            </a:r>
          </a:p>
          <a:p>
            <a:r>
              <a:rPr lang="en-US" dirty="0" smtClean="0"/>
              <a:t>How much detail do we need to capture?  </a:t>
            </a:r>
          </a:p>
          <a:p>
            <a:endParaRPr lang="en-US" dirty="0"/>
          </a:p>
        </p:txBody>
      </p:sp>
      <p:sp>
        <p:nvSpPr>
          <p:cNvPr id="4" name="Date Placeholder 3"/>
          <p:cNvSpPr>
            <a:spLocks noGrp="1"/>
          </p:cNvSpPr>
          <p:nvPr>
            <p:ph type="dt" sz="half" idx="10"/>
          </p:nvPr>
        </p:nvSpPr>
        <p:spPr/>
        <p:txBody>
          <a:bodyPr/>
          <a:lstStyle/>
          <a:p>
            <a:fld id="{EB0F70CC-2360-6E47-8D15-BD3ECE1CDD1B}" type="datetime1">
              <a:rPr lang="en-US" smtClean="0"/>
              <a:pPr/>
              <a:t>2/21/12</a:t>
            </a:fld>
            <a:endParaRPr lang="en-US"/>
          </a:p>
        </p:txBody>
      </p:sp>
      <p:sp>
        <p:nvSpPr>
          <p:cNvPr id="5" name="Slide Number Placeholder 4"/>
          <p:cNvSpPr>
            <a:spLocks noGrp="1"/>
          </p:cNvSpPr>
          <p:nvPr>
            <p:ph type="sldNum" sz="quarter" idx="12"/>
          </p:nvPr>
        </p:nvSpPr>
        <p:spPr/>
        <p:txBody>
          <a:bodyPr/>
          <a:lstStyle/>
          <a:p>
            <a:fld id="{6C249F2B-E833-7C4B-8512-E970305C1E58}" type="slidenum">
              <a:rPr lang="en-US" smtClean="0"/>
              <a:pPr/>
              <a:t>6</a:t>
            </a:fld>
            <a:endParaRPr lang="en-US"/>
          </a:p>
        </p:txBody>
      </p:sp>
    </p:spTree>
    <p:extLst>
      <p:ext uri="{BB962C8B-B14F-4D97-AF65-F5344CB8AC3E}">
        <p14:creationId xmlns:p14="http://schemas.microsoft.com/office/powerpoint/2010/main" val="34253419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57800" y="1447800"/>
            <a:ext cx="3825875" cy="1077218"/>
          </a:xfrm>
          <a:prstGeom prst="rect">
            <a:avLst/>
          </a:prstGeom>
          <a:noFill/>
          <a:ln>
            <a:solidFill>
              <a:schemeClr val="tx1"/>
            </a:solidFill>
          </a:ln>
        </p:spPr>
        <p:txBody>
          <a:bodyPr wrap="square" rtlCol="0">
            <a:spAutoFit/>
          </a:bodyPr>
          <a:lstStyle/>
          <a:p>
            <a:pPr algn="ctr"/>
            <a:r>
              <a:rPr lang="en-US" dirty="0" smtClean="0"/>
              <a:t>there’s ALSO some SHOPPING</a:t>
            </a:r>
          </a:p>
          <a:p>
            <a:pPr algn="ctr"/>
            <a:r>
              <a:rPr lang="en-US" sz="1600" dirty="0" smtClean="0">
                <a:solidFill>
                  <a:schemeClr val="tx1">
                    <a:lumMod val="50000"/>
                    <a:lumOff val="50000"/>
                  </a:schemeClr>
                </a:solidFill>
              </a:rPr>
              <a:t>BDC h1s9</a:t>
            </a:r>
            <a:endParaRPr lang="en-US" sz="1600" dirty="0">
              <a:solidFill>
                <a:schemeClr val="tx1">
                  <a:lumMod val="50000"/>
                  <a:lumOff val="50000"/>
                </a:schemeClr>
              </a:solidFill>
            </a:endParaRPr>
          </a:p>
        </p:txBody>
      </p:sp>
      <p:sp>
        <p:nvSpPr>
          <p:cNvPr id="2" name="Title 1"/>
          <p:cNvSpPr>
            <a:spLocks noGrp="1"/>
          </p:cNvSpPr>
          <p:nvPr>
            <p:ph type="title"/>
          </p:nvPr>
        </p:nvSpPr>
        <p:spPr/>
        <p:txBody>
          <a:bodyPr>
            <a:normAutofit/>
          </a:bodyPr>
          <a:lstStyle/>
          <a:p>
            <a:r>
              <a:rPr lang="en-US" dirty="0" smtClean="0"/>
              <a:t>Prosodic Prominence</a:t>
            </a:r>
            <a:endParaRPr lang="en-US" dirty="0"/>
          </a:p>
        </p:txBody>
      </p:sp>
      <p:sp>
        <p:nvSpPr>
          <p:cNvPr id="3" name="Content Placeholder 2"/>
          <p:cNvSpPr>
            <a:spLocks noGrp="1"/>
          </p:cNvSpPr>
          <p:nvPr>
            <p:ph idx="1"/>
          </p:nvPr>
        </p:nvSpPr>
        <p:spPr/>
        <p:txBody>
          <a:bodyPr/>
          <a:lstStyle/>
          <a:p>
            <a:r>
              <a:rPr lang="en-US" b="1" dirty="0" smtClean="0"/>
              <a:t>Terms</a:t>
            </a:r>
            <a:r>
              <a:rPr lang="en-US" dirty="0" smtClean="0"/>
              <a:t>: Prominence, emphasis, </a:t>
            </a:r>
            <a:br>
              <a:rPr lang="en-US" dirty="0" smtClean="0"/>
            </a:br>
            <a:r>
              <a:rPr lang="en-US" dirty="0" smtClean="0"/>
              <a:t>[pitch</a:t>
            </a:r>
            <a:r>
              <a:rPr lang="en-US" dirty="0"/>
              <a:t>]</a:t>
            </a:r>
            <a:r>
              <a:rPr lang="en-US" dirty="0" smtClean="0"/>
              <a:t> accent, stress.</a:t>
            </a:r>
          </a:p>
          <a:p>
            <a:r>
              <a:rPr lang="en-US" dirty="0" smtClean="0"/>
              <a:t>Prominence is an acoustic excursion use to make a word or syllable “stand out” from its surroundings</a:t>
            </a:r>
          </a:p>
          <a:p>
            <a:r>
              <a:rPr lang="en-US" dirty="0"/>
              <a:t>U</a:t>
            </a:r>
            <a:r>
              <a:rPr lang="en-US" dirty="0" smtClean="0"/>
              <a:t>sed to draw a listeners attention to some quality of an utterance.</a:t>
            </a:r>
          </a:p>
          <a:p>
            <a:pPr lvl="1"/>
            <a:r>
              <a:rPr lang="en-US" dirty="0" smtClean="0"/>
              <a:t>Topic, Contrast, Focus, Information Status</a:t>
            </a:r>
          </a:p>
          <a:p>
            <a:endParaRPr lang="en-US" dirty="0"/>
          </a:p>
        </p:txBody>
      </p:sp>
      <p:sp>
        <p:nvSpPr>
          <p:cNvPr id="5" name="Slide Number Placeholder 4"/>
          <p:cNvSpPr>
            <a:spLocks noGrp="1"/>
          </p:cNvSpPr>
          <p:nvPr>
            <p:ph type="sldNum" sz="quarter" idx="12"/>
          </p:nvPr>
        </p:nvSpPr>
        <p:spPr/>
        <p:txBody>
          <a:bodyPr/>
          <a:lstStyle/>
          <a:p>
            <a:fld id="{6DC54031-3823-C645-9013-F4752712CF15}" type="slidenum">
              <a:rPr lang="en-US" smtClean="0"/>
              <a:t>7</a:t>
            </a:fld>
            <a:endParaRPr lang="en-US"/>
          </a:p>
        </p:txBody>
      </p:sp>
      <p:sp>
        <p:nvSpPr>
          <p:cNvPr id="4" name="Footer Placeholder 3"/>
          <p:cNvSpPr>
            <a:spLocks noGrp="1"/>
          </p:cNvSpPr>
          <p:nvPr>
            <p:ph type="ftr" sz="quarter" idx="11"/>
          </p:nvPr>
        </p:nvSpPr>
        <p:spPr/>
        <p:txBody>
          <a:bodyPr/>
          <a:lstStyle/>
          <a:p>
            <a:r>
              <a:rPr lang="en-US" smtClean="0"/>
              <a:t>Interspeech 2011 Tutorial M1 - More Than Words Can Say</a:t>
            </a:r>
            <a:endParaRPr lang="en-US"/>
          </a:p>
        </p:txBody>
      </p:sp>
      <p:pic>
        <p:nvPicPr>
          <p:cNvPr id="6" name="h1s9-prom.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2191577"/>
            <a:ext cx="320221" cy="320221"/>
          </a:xfrm>
          <a:prstGeom prst="rect">
            <a:avLst/>
          </a:prstGeom>
        </p:spPr>
      </p:pic>
      <p:pic>
        <p:nvPicPr>
          <p:cNvPr id="8" name="Picture 7" descr="h1s9-prom.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2648" y="2812723"/>
            <a:ext cx="5824152" cy="3200400"/>
          </a:xfrm>
          <a:prstGeom prst="rect">
            <a:avLst/>
          </a:prstGeom>
        </p:spPr>
      </p:pic>
    </p:spTree>
    <p:extLst>
      <p:ext uri="{BB962C8B-B14F-4D97-AF65-F5344CB8AC3E}">
        <p14:creationId xmlns:p14="http://schemas.microsoft.com/office/powerpoint/2010/main" val="441091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78"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acoustic “perceived disjuncture” between words.</a:t>
            </a:r>
          </a:p>
          <a:p>
            <a:r>
              <a:rPr lang="en-US" dirty="0" smtClean="0"/>
              <a:t>Physiologically necessary – a speaker cannot produce sound indefinitely.</a:t>
            </a:r>
          </a:p>
          <a:p>
            <a:r>
              <a:rPr lang="en-US" dirty="0" smtClean="0"/>
              <a:t>Used to structure the information in an utterance, grouping words into regions.</a:t>
            </a:r>
          </a:p>
          <a:p>
            <a:pPr lvl="1"/>
            <a:r>
              <a:rPr lang="en-US" dirty="0" smtClean="0"/>
              <a:t>Phrasing structure may be related to syntactic structure.</a:t>
            </a:r>
            <a:endParaRPr lang="en-US" dirty="0"/>
          </a:p>
        </p:txBody>
      </p:sp>
      <p:sp>
        <p:nvSpPr>
          <p:cNvPr id="7" name="TextBox 6"/>
          <p:cNvSpPr txBox="1"/>
          <p:nvPr/>
        </p:nvSpPr>
        <p:spPr>
          <a:xfrm>
            <a:off x="457200" y="5181600"/>
            <a:ext cx="8001000" cy="1077218"/>
          </a:xfrm>
          <a:prstGeom prst="rect">
            <a:avLst/>
          </a:prstGeom>
          <a:noFill/>
          <a:ln>
            <a:solidFill>
              <a:schemeClr val="tx1"/>
            </a:solidFill>
          </a:ln>
        </p:spPr>
        <p:txBody>
          <a:bodyPr wrap="square" rtlCol="0">
            <a:spAutoFit/>
          </a:bodyPr>
          <a:lstStyle/>
          <a:p>
            <a:pPr algn="ctr"/>
            <a:r>
              <a:rPr lang="en-US" dirty="0" smtClean="0"/>
              <a:t>finally we will get off - - at Park Street - and get on the Red Line - - </a:t>
            </a:r>
          </a:p>
          <a:p>
            <a:pPr algn="ctr"/>
            <a:r>
              <a:rPr lang="en-US" sz="1600" dirty="0" smtClean="0">
                <a:solidFill>
                  <a:schemeClr val="tx1">
                    <a:lumMod val="50000"/>
                    <a:lumOff val="50000"/>
                  </a:schemeClr>
                </a:solidFill>
              </a:rPr>
              <a:t>BDC h1s9</a:t>
            </a:r>
            <a:endParaRPr lang="en-US" sz="1600" dirty="0">
              <a:solidFill>
                <a:schemeClr val="tx1">
                  <a:lumMod val="50000"/>
                  <a:lumOff val="50000"/>
                </a:schemeClr>
              </a:solidFill>
            </a:endParaRPr>
          </a:p>
        </p:txBody>
      </p:sp>
      <p:sp>
        <p:nvSpPr>
          <p:cNvPr id="2" name="Title 1"/>
          <p:cNvSpPr>
            <a:spLocks noGrp="1"/>
          </p:cNvSpPr>
          <p:nvPr>
            <p:ph type="title"/>
          </p:nvPr>
        </p:nvSpPr>
        <p:spPr/>
        <p:txBody>
          <a:bodyPr>
            <a:normAutofit/>
          </a:bodyPr>
          <a:lstStyle/>
          <a:p>
            <a:r>
              <a:rPr lang="en-US" dirty="0" smtClean="0"/>
              <a:t>Prosodic Phrasing</a:t>
            </a:r>
            <a:endParaRPr lang="en-US" dirty="0"/>
          </a:p>
        </p:txBody>
      </p:sp>
      <p:sp>
        <p:nvSpPr>
          <p:cNvPr id="5" name="Slide Number Placeholder 4"/>
          <p:cNvSpPr>
            <a:spLocks noGrp="1"/>
          </p:cNvSpPr>
          <p:nvPr>
            <p:ph type="sldNum" sz="quarter" idx="12"/>
          </p:nvPr>
        </p:nvSpPr>
        <p:spPr/>
        <p:txBody>
          <a:bodyPr/>
          <a:lstStyle/>
          <a:p>
            <a:fld id="{6DC54031-3823-C645-9013-F4752712CF15}" type="slidenum">
              <a:rPr lang="en-US" smtClean="0"/>
              <a:t>8</a:t>
            </a:fld>
            <a:endParaRPr lang="en-US" dirty="0"/>
          </a:p>
        </p:txBody>
      </p:sp>
      <p:sp>
        <p:nvSpPr>
          <p:cNvPr id="4" name="Footer Placeholder 3"/>
          <p:cNvSpPr>
            <a:spLocks noGrp="1"/>
          </p:cNvSpPr>
          <p:nvPr>
            <p:ph type="ftr" sz="quarter" idx="11"/>
          </p:nvPr>
        </p:nvSpPr>
        <p:spPr/>
        <p:txBody>
          <a:bodyPr/>
          <a:lstStyle/>
          <a:p>
            <a:r>
              <a:rPr lang="en-US" dirty="0" err="1" smtClean="0"/>
              <a:t>Interspeech</a:t>
            </a:r>
            <a:r>
              <a:rPr lang="en-US" dirty="0" smtClean="0"/>
              <a:t> 2011 Tutorial M1 - More Than Words Can Say</a:t>
            </a:r>
            <a:endParaRPr lang="en-US" dirty="0"/>
          </a:p>
        </p:txBody>
      </p:sp>
      <p:pic>
        <p:nvPicPr>
          <p:cNvPr id="8" name="h1s9-phrasing.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30631" y="5809575"/>
            <a:ext cx="322536" cy="322536"/>
          </a:xfrm>
          <a:prstGeom prst="rect">
            <a:avLst/>
          </a:prstGeom>
        </p:spPr>
      </p:pic>
    </p:spTree>
    <p:extLst>
      <p:ext uri="{BB962C8B-B14F-4D97-AF65-F5344CB8AC3E}">
        <p14:creationId xmlns:p14="http://schemas.microsoft.com/office/powerpoint/2010/main" val="331773637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6" fill="hold"/>
                                        <p:tgtEl>
                                          <p:spTgt spid="8"/>
                                        </p:tgtEl>
                                      </p:cBhvr>
                                    </p:cmd>
                                  </p:childTnLst>
                                </p:cTn>
                              </p:par>
                            </p:childTnLst>
                          </p:cTn>
                        </p:par>
                      </p:childTnLst>
                    </p:cTn>
                  </p:par>
                </p:childTnLst>
              </p:cTn>
              <p:nextCondLst>
                <p:cond evt="onClick" delay="0">
                  <p:tgtEl>
                    <p:spTgt spid="8"/>
                  </p:tgtEl>
                </p:cond>
              </p:nextCondLst>
            </p:seq>
            <p:audio>
              <p:cMediaNode vol="96226">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acoustic “perceived disjuncture” between words.</a:t>
            </a:r>
          </a:p>
          <a:p>
            <a:r>
              <a:rPr lang="en-US" dirty="0" smtClean="0"/>
              <a:t>Physiologically necessary – a speaker cannot produce sound indefinitely.</a:t>
            </a:r>
          </a:p>
          <a:p>
            <a:r>
              <a:rPr lang="en-US" dirty="0" smtClean="0"/>
              <a:t>Used to structure the information in an utterance, grouping words into regions.</a:t>
            </a:r>
          </a:p>
          <a:p>
            <a:pPr lvl="1"/>
            <a:r>
              <a:rPr lang="en-US" dirty="0" smtClean="0"/>
              <a:t>Phrasing structure may be related to syntactic structure.</a:t>
            </a:r>
            <a:endParaRPr lang="en-US" dirty="0"/>
          </a:p>
        </p:txBody>
      </p:sp>
      <p:sp>
        <p:nvSpPr>
          <p:cNvPr id="7" name="TextBox 6"/>
          <p:cNvSpPr txBox="1"/>
          <p:nvPr/>
        </p:nvSpPr>
        <p:spPr>
          <a:xfrm>
            <a:off x="457200" y="5181600"/>
            <a:ext cx="7681203" cy="1077218"/>
          </a:xfrm>
          <a:prstGeom prst="rect">
            <a:avLst/>
          </a:prstGeom>
          <a:noFill/>
          <a:ln>
            <a:solidFill>
              <a:schemeClr val="tx1"/>
            </a:solidFill>
          </a:ln>
        </p:spPr>
        <p:txBody>
          <a:bodyPr wrap="square" rtlCol="0">
            <a:spAutoFit/>
          </a:bodyPr>
          <a:lstStyle/>
          <a:p>
            <a:pPr algn="ctr"/>
            <a:r>
              <a:rPr lang="en-US" dirty="0" smtClean="0"/>
              <a:t>finally we will get off - - at Park Street - and get on the Red Line - - </a:t>
            </a:r>
          </a:p>
          <a:p>
            <a:pPr algn="ctr"/>
            <a:r>
              <a:rPr lang="en-US" sz="1600" dirty="0" smtClean="0">
                <a:solidFill>
                  <a:schemeClr val="tx1">
                    <a:lumMod val="50000"/>
                    <a:lumOff val="50000"/>
                  </a:schemeClr>
                </a:solidFill>
              </a:rPr>
              <a:t>BDC h1s9</a:t>
            </a:r>
            <a:endParaRPr lang="en-US" sz="1600" dirty="0">
              <a:solidFill>
                <a:schemeClr val="tx1">
                  <a:lumMod val="50000"/>
                  <a:lumOff val="50000"/>
                </a:schemeClr>
              </a:solidFill>
            </a:endParaRPr>
          </a:p>
        </p:txBody>
      </p:sp>
      <p:sp>
        <p:nvSpPr>
          <p:cNvPr id="2" name="Title 1"/>
          <p:cNvSpPr>
            <a:spLocks noGrp="1"/>
          </p:cNvSpPr>
          <p:nvPr>
            <p:ph type="title"/>
          </p:nvPr>
        </p:nvSpPr>
        <p:spPr/>
        <p:txBody>
          <a:bodyPr>
            <a:normAutofit/>
          </a:bodyPr>
          <a:lstStyle/>
          <a:p>
            <a:r>
              <a:rPr lang="en-US" dirty="0" smtClean="0"/>
              <a:t>Prosodic Phrasing</a:t>
            </a:r>
            <a:endParaRPr lang="en-US" dirty="0"/>
          </a:p>
        </p:txBody>
      </p:sp>
      <p:sp>
        <p:nvSpPr>
          <p:cNvPr id="5" name="Slide Number Placeholder 4"/>
          <p:cNvSpPr>
            <a:spLocks noGrp="1"/>
          </p:cNvSpPr>
          <p:nvPr>
            <p:ph type="sldNum" sz="quarter" idx="12"/>
          </p:nvPr>
        </p:nvSpPr>
        <p:spPr/>
        <p:txBody>
          <a:bodyPr/>
          <a:lstStyle/>
          <a:p>
            <a:fld id="{6DC54031-3823-C645-9013-F4752712CF15}" type="slidenum">
              <a:rPr lang="en-US" smtClean="0"/>
              <a:t>9</a:t>
            </a:fld>
            <a:endParaRPr lang="en-US" dirty="0"/>
          </a:p>
        </p:txBody>
      </p:sp>
      <p:sp>
        <p:nvSpPr>
          <p:cNvPr id="4" name="Footer Placeholder 3"/>
          <p:cNvSpPr>
            <a:spLocks noGrp="1"/>
          </p:cNvSpPr>
          <p:nvPr>
            <p:ph type="ftr" sz="quarter" idx="11"/>
          </p:nvPr>
        </p:nvSpPr>
        <p:spPr/>
        <p:txBody>
          <a:bodyPr/>
          <a:lstStyle/>
          <a:p>
            <a:r>
              <a:rPr lang="en-US" dirty="0" err="1" smtClean="0"/>
              <a:t>Interspeech</a:t>
            </a:r>
            <a:r>
              <a:rPr lang="en-US" dirty="0" smtClean="0"/>
              <a:t> 2011 Tutorial M1 - More Than Words Can Say</a:t>
            </a:r>
            <a:endParaRPr lang="en-US" dirty="0"/>
          </a:p>
        </p:txBody>
      </p:sp>
      <p:pic>
        <p:nvPicPr>
          <p:cNvPr id="8" name="h1s9-phrasing.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30631" y="5809575"/>
            <a:ext cx="322536" cy="322536"/>
          </a:xfrm>
          <a:prstGeom prst="rect">
            <a:avLst/>
          </a:prstGeom>
        </p:spPr>
      </p:pic>
      <p:pic>
        <p:nvPicPr>
          <p:cNvPr id="6" name="Picture 5" descr="h1s9-phrasing.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079" y="1987088"/>
            <a:ext cx="5884143" cy="3200400"/>
          </a:xfrm>
          <a:prstGeom prst="rect">
            <a:avLst/>
          </a:prstGeom>
        </p:spPr>
      </p:pic>
    </p:spTree>
    <p:extLst>
      <p:ext uri="{BB962C8B-B14F-4D97-AF65-F5344CB8AC3E}">
        <p14:creationId xmlns:p14="http://schemas.microsoft.com/office/powerpoint/2010/main" val="389970908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6" fill="hold"/>
                                        <p:tgtEl>
                                          <p:spTgt spid="8"/>
                                        </p:tgtEl>
                                      </p:cBhvr>
                                    </p:cmd>
                                  </p:childTnLst>
                                </p:cTn>
                              </p:par>
                            </p:childTnLst>
                          </p:cTn>
                        </p:par>
                      </p:childTnLst>
                    </p:cTn>
                  </p:par>
                </p:childTnLst>
              </p:cTn>
              <p:nextCondLst>
                <p:cond evt="onClick" delay="0">
                  <p:tgtEl>
                    <p:spTgt spid="8"/>
                  </p:tgtEl>
                </p:cond>
              </p:nextCondLst>
            </p:seq>
            <p:audio>
              <p:cMediaNode vol="96226">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6300</TotalTime>
  <Words>2113</Words>
  <Application>Microsoft Macintosh PowerPoint</Application>
  <PresentationFormat>On-screen Show (4:3)</PresentationFormat>
  <Paragraphs>439</Paragraphs>
  <Slides>45</Slides>
  <Notes>13</Notes>
  <HiddenSlides>15</HiddenSlides>
  <MMClips>36</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Representing Intonational Variation</vt:lpstr>
      <vt:lpstr>Today</vt:lpstr>
      <vt:lpstr>Joseph Steele, 1775</vt:lpstr>
      <vt:lpstr>Limitations</vt:lpstr>
      <vt:lpstr>Language Learning Approaches</vt:lpstr>
      <vt:lpstr>Goal</vt:lpstr>
      <vt:lpstr>Prosodic Prominence</vt:lpstr>
      <vt:lpstr>Prosodic Phrasing</vt:lpstr>
      <vt:lpstr>Prosodic Phrasing</vt:lpstr>
      <vt:lpstr>Pitch Contour Example</vt:lpstr>
      <vt:lpstr>Tone Sequence Models</vt:lpstr>
      <vt:lpstr>Pierrehumbert 1980</vt:lpstr>
      <vt:lpstr>ToBI (Tones and Break Indices)</vt:lpstr>
      <vt:lpstr>ToBI Accenting</vt:lpstr>
      <vt:lpstr>ToBI Phrasing</vt:lpstr>
      <vt:lpstr>ToBI Phrase Ending Types</vt:lpstr>
      <vt:lpstr>ToBI Example (in Praat)</vt:lpstr>
      <vt:lpstr>PowerPoint Presentation</vt:lpstr>
      <vt:lpstr>PowerPoint Presentation</vt:lpstr>
      <vt:lpstr>PowerPoint Presentation</vt:lpstr>
      <vt:lpstr>Superpositional models</vt:lpstr>
      <vt:lpstr>Fujisaki model</vt:lpstr>
      <vt:lpstr>Fujisaki model</vt:lpstr>
      <vt:lpstr>Good for modeling utterance-level trends</vt:lpstr>
      <vt:lpstr>Superpositional vs. Sequential</vt:lpstr>
      <vt:lpstr>F0 Modeling for TTS</vt:lpstr>
      <vt:lpstr>TILT</vt:lpstr>
      <vt:lpstr>Tonal Center of Gravity (ToG)</vt:lpstr>
      <vt:lpstr>Quantized Contour Modeling</vt:lpstr>
      <vt:lpstr>Types of Tone-sequence Models</vt:lpstr>
      <vt:lpstr>An example</vt:lpstr>
      <vt:lpstr>Intonation Phrases</vt:lpstr>
      <vt:lpstr>British School </vt:lpstr>
      <vt:lpstr>Six nuclear choices in English</vt:lpstr>
      <vt:lpstr>The American School</vt:lpstr>
      <vt:lpstr>Price, Ostendorf et al</vt:lpstr>
      <vt:lpstr>To(nes and)B(reak)I(ndices)</vt:lpstr>
      <vt:lpstr>PowerPoint Presentation</vt:lpstr>
      <vt:lpstr>PowerPoint Presentation</vt:lpstr>
      <vt:lpstr>Pitch Accent/Prominence in ToBI</vt:lpstr>
      <vt:lpstr>PowerPoint Presentation</vt:lpstr>
      <vt:lpstr>Prosodic Phrasing in ToBI</vt:lpstr>
      <vt:lpstr>PowerPoint Presentation</vt:lpstr>
      <vt:lpstr>PowerPoint Presentation</vt:lpstr>
      <vt:lpstr>Next Class</vt:lpstr>
    </vt:vector>
  </TitlesOfParts>
  <Company>AT&amp;T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Julia Hirschberg</dc:creator>
  <dc:description/>
  <cp:lastModifiedBy>Julia Hirschberg</cp:lastModifiedBy>
  <cp:revision>463</cp:revision>
  <cp:lastPrinted>1999-05-22T22:06:30Z</cp:lastPrinted>
  <dcterms:created xsi:type="dcterms:W3CDTF">1997-02-17T17:52:10Z</dcterms:created>
  <dcterms:modified xsi:type="dcterms:W3CDTF">2012-02-22T17:54:18Z</dcterms:modified>
</cp:coreProperties>
</file>