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sldIdLst>
    <p:sldId id="623" r:id="rId2"/>
    <p:sldId id="625" r:id="rId3"/>
    <p:sldId id="626" r:id="rId4"/>
    <p:sldId id="627" r:id="rId5"/>
    <p:sldId id="628" r:id="rId6"/>
    <p:sldId id="629" r:id="rId7"/>
    <p:sldId id="630" r:id="rId8"/>
    <p:sldId id="631" r:id="rId9"/>
    <p:sldId id="632" r:id="rId10"/>
    <p:sldId id="633" r:id="rId11"/>
    <p:sldId id="634" r:id="rId12"/>
    <p:sldId id="635" r:id="rId13"/>
    <p:sldId id="636" r:id="rId14"/>
    <p:sldId id="637" r:id="rId15"/>
    <p:sldId id="638" r:id="rId16"/>
    <p:sldId id="639" r:id="rId17"/>
    <p:sldId id="640" r:id="rId18"/>
    <p:sldId id="641" r:id="rId19"/>
    <p:sldId id="650" r:id="rId20"/>
    <p:sldId id="642" r:id="rId21"/>
    <p:sldId id="643" r:id="rId22"/>
    <p:sldId id="667" r:id="rId23"/>
    <p:sldId id="668" r:id="rId24"/>
    <p:sldId id="669" r:id="rId25"/>
    <p:sldId id="670" r:id="rId26"/>
    <p:sldId id="671" r:id="rId27"/>
    <p:sldId id="672" r:id="rId28"/>
    <p:sldId id="673" r:id="rId29"/>
    <p:sldId id="674" r:id="rId30"/>
    <p:sldId id="644" r:id="rId31"/>
    <p:sldId id="647" r:id="rId32"/>
    <p:sldId id="648" r:id="rId33"/>
    <p:sldId id="645" r:id="rId34"/>
    <p:sldId id="646" r:id="rId35"/>
    <p:sldId id="651" r:id="rId36"/>
    <p:sldId id="658" r:id="rId37"/>
    <p:sldId id="656" r:id="rId38"/>
    <p:sldId id="660" r:id="rId39"/>
    <p:sldId id="657" r:id="rId40"/>
    <p:sldId id="653" r:id="rId41"/>
    <p:sldId id="654" r:id="rId42"/>
    <p:sldId id="661" r:id="rId43"/>
    <p:sldId id="662" r:id="rId44"/>
    <p:sldId id="665" r:id="rId45"/>
    <p:sldId id="663" r:id="rId46"/>
    <p:sldId id="664" r:id="rId47"/>
    <p:sldId id="666"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CC00"/>
    <a:srgbClr val="FF00FF"/>
    <a:srgbClr val="66FF33"/>
    <a:srgbClr val="FFFF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6" autoAdjust="0"/>
    <p:restoredTop sz="86278" autoAdjust="0"/>
  </p:normalViewPr>
  <p:slideViewPr>
    <p:cSldViewPr snapToGrid="0">
      <p:cViewPr>
        <p:scale>
          <a:sx n="75" d="100"/>
          <a:sy n="75" d="100"/>
        </p:scale>
        <p:origin x="1792" y="392"/>
      </p:cViewPr>
      <p:guideLst>
        <p:guide orient="horz" pos="2160"/>
        <p:guide pos="2832"/>
      </p:guideLst>
    </p:cSldViewPr>
  </p:slideViewPr>
  <p:outlineViewPr>
    <p:cViewPr>
      <p:scale>
        <a:sx n="33" d="100"/>
        <a:sy n="33" d="100"/>
      </p:scale>
      <p:origin x="0" y="-109288"/>
    </p:cViewPr>
  </p:outlineViewPr>
  <p:notesTextViewPr>
    <p:cViewPr>
      <p:scale>
        <a:sx n="100" d="100"/>
        <a:sy n="100" d="100"/>
      </p:scale>
      <p:origin x="0" y="0"/>
    </p:cViewPr>
  </p:notesTextViewPr>
  <p:sorterViewPr>
    <p:cViewPr>
      <p:scale>
        <a:sx n="112" d="100"/>
        <a:sy n="112" d="100"/>
      </p:scale>
      <p:origin x="0" y="0"/>
    </p:cViewPr>
  </p:sorterViewPr>
  <p:notesViewPr>
    <p:cSldViewPr snapToGrid="0">
      <p:cViewPr>
        <p:scale>
          <a:sx n="75" d="100"/>
          <a:sy n="75" d="100"/>
        </p:scale>
        <p:origin x="1584" y="-5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A04A842-D49F-7649-B185-C7627F2BE528}"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1</a:t>
            </a:fld>
            <a:endParaRPr lang="en-US" altLang="x-none"/>
          </a:p>
        </p:txBody>
      </p:sp>
    </p:spTree>
    <p:extLst>
      <p:ext uri="{BB962C8B-B14F-4D97-AF65-F5344CB8AC3E}">
        <p14:creationId xmlns:p14="http://schemas.microsoft.com/office/powerpoint/2010/main" val="172415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E8EAC6D0-8A28-7F4A-8917-0AE16A42FAAD}" type="slidenum">
              <a:rPr lang="en-US"/>
              <a:pPr/>
              <a:t>11</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a:t>15.9 Map of neuroticism in the United States </a:t>
            </a:r>
            <a:r>
              <a:rPr lang="en-US"/>
              <a:t>According to these data, the eastern side of the country is a more “neurotic” place to live than the western side (Rentfrow, Gosling, &amp; Potter, 2008).</a:t>
            </a:r>
          </a:p>
        </p:txBody>
      </p:sp>
    </p:spTree>
    <p:extLst>
      <p:ext uri="{BB962C8B-B14F-4D97-AF65-F5344CB8AC3E}">
        <p14:creationId xmlns:p14="http://schemas.microsoft.com/office/powerpoint/2010/main" val="84353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endParaRPr lang="en-US" dirty="0" smtClean="0"/>
          </a:p>
          <a:p>
            <a:pPr>
              <a:buFontTx/>
              <a:buNone/>
            </a:pPr>
            <a:r>
              <a:rPr lang="en-US" dirty="0" smtClean="0">
                <a:latin typeface="Palatino Linotype" pitchFamily="18" charset="0"/>
              </a:rPr>
              <a:t>Person-situation controversy:  </a:t>
            </a:r>
            <a:r>
              <a:rPr lang="en-US" b="1" dirty="0" smtClean="0">
                <a:latin typeface="Palatino Linotype" pitchFamily="18" charset="0"/>
              </a:rPr>
              <a:t>points out that traits may be enduring, but the resulting behavior in various situations is different. Therefore, traits are not good predictors of behavior.</a:t>
            </a:r>
          </a:p>
          <a:p>
            <a:pPr>
              <a:buFontTx/>
              <a:buNone/>
            </a:pPr>
            <a:endParaRPr lang="en-US" b="1" dirty="0" smtClean="0"/>
          </a:p>
          <a:p>
            <a:pPr>
              <a:buFontTx/>
              <a:buChar char="-"/>
            </a:pPr>
            <a:r>
              <a:rPr lang="en-US" dirty="0" smtClean="0"/>
              <a:t>Critics of the trait approach (e.g., </a:t>
            </a:r>
            <a:r>
              <a:rPr lang="en-US" dirty="0" err="1" smtClean="0"/>
              <a:t>Mischel</a:t>
            </a:r>
            <a:r>
              <a:rPr lang="en-US" dirty="0" smtClean="0"/>
              <a:t>) argue that there is no such thing as stable personality traits because behaviors appear to vary considerably from one situation to the next. </a:t>
            </a:r>
            <a:r>
              <a:rPr lang="en-US" b="1" dirty="0" smtClean="0"/>
              <a:t>In other words, they argue that there is no consistent expression of a trait across different situations.</a:t>
            </a:r>
            <a:r>
              <a:rPr lang="en-US" dirty="0" smtClean="0"/>
              <a:t> </a:t>
            </a:r>
          </a:p>
          <a:p>
            <a:pPr>
              <a:buFontTx/>
              <a:buChar char="-"/>
            </a:pPr>
            <a:endParaRPr lang="en-US" dirty="0"/>
          </a:p>
        </p:txBody>
      </p:sp>
      <p:sp>
        <p:nvSpPr>
          <p:cNvPr id="31748" name="Slide Number Placeholder 3"/>
          <p:cNvSpPr>
            <a:spLocks noGrp="1"/>
          </p:cNvSpPr>
          <p:nvPr>
            <p:ph type="sldNum" sz="quarter" idx="5"/>
          </p:nvPr>
        </p:nvSpPr>
        <p:spPr bwMode="auto">
          <a:noFill/>
          <a:ln>
            <a:miter lim="800000"/>
            <a:headEnd/>
            <a:tailEnd/>
          </a:ln>
        </p:spPr>
        <p:txBody>
          <a:bodyPr/>
          <a:lstStyle/>
          <a:p>
            <a:fld id="{19548322-855E-9E49-8A3A-6CD2F8419695}" type="slidenum">
              <a:rPr lang="en-US"/>
              <a:pPr/>
              <a:t>12</a:t>
            </a:fld>
            <a:endParaRPr lang="en-US"/>
          </a:p>
        </p:txBody>
      </p:sp>
    </p:spTree>
    <p:extLst>
      <p:ext uri="{BB962C8B-B14F-4D97-AF65-F5344CB8AC3E}">
        <p14:creationId xmlns:p14="http://schemas.microsoft.com/office/powerpoint/2010/main" val="93981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Both personality and situations matter, usually in interaction.</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Consistency </a:t>
            </a:r>
            <a:r>
              <a:rPr lang="en-US" dirty="0"/>
              <a:t>of behavior, in and of itself, appears to be a trait that varies from person to person and is mediated by the degree to which individuals self-monitor their behavior to fit the situation</a:t>
            </a:r>
            <a:r>
              <a:rPr lang="en-US" dirty="0" smtClean="0"/>
              <a:t>.</a:t>
            </a:r>
          </a:p>
          <a:p>
            <a:pPr>
              <a:buFontTx/>
              <a:buNone/>
            </a:pPr>
            <a:endParaRPr lang="en-US" dirty="0" smtClean="0"/>
          </a:p>
          <a:p>
            <a:pPr>
              <a:buFontTx/>
              <a:buChar char="-"/>
            </a:pPr>
            <a:r>
              <a:rPr lang="en-US" dirty="0"/>
              <a:t> It turns out, however, that some degree of cross-situational consistency can be observed if we look at specific types of situations.</a:t>
            </a:r>
            <a:r>
              <a:rPr lang="en-US" dirty="0" smtClean="0"/>
              <a:t> </a:t>
            </a:r>
          </a:p>
          <a:p>
            <a:pPr>
              <a:buFontTx/>
              <a:buNone/>
            </a:pPr>
            <a:endParaRPr lang="en-US" dirty="0" smtClean="0"/>
          </a:p>
          <a:p>
            <a:pPr>
              <a:buFontTx/>
              <a:buChar char="-"/>
            </a:pPr>
            <a:r>
              <a:rPr lang="en-US" dirty="0"/>
              <a:t> Thus, for example, someone might be consistently helpful with friends and consistently not helpful with strangers, and thus appear inconsistent in helpfulness if we combine these different types of situations. </a:t>
            </a:r>
          </a:p>
          <a:p>
            <a:endParaRPr lang="en-US" dirty="0"/>
          </a:p>
          <a:p>
            <a:endParaRPr lang="en-US" dirty="0"/>
          </a:p>
        </p:txBody>
      </p:sp>
      <p:sp>
        <p:nvSpPr>
          <p:cNvPr id="35844" name="Slide Number Placeholder 3"/>
          <p:cNvSpPr>
            <a:spLocks noGrp="1"/>
          </p:cNvSpPr>
          <p:nvPr>
            <p:ph type="sldNum" sz="quarter" idx="5"/>
          </p:nvPr>
        </p:nvSpPr>
        <p:spPr bwMode="auto">
          <a:noFill/>
          <a:ln>
            <a:miter lim="800000"/>
            <a:headEnd/>
            <a:tailEnd/>
          </a:ln>
        </p:spPr>
        <p:txBody>
          <a:bodyPr/>
          <a:lstStyle/>
          <a:p>
            <a:fld id="{FB374223-7149-A14B-A2F9-76F7448616C4}" type="slidenum">
              <a:rPr lang="en-US"/>
              <a:pPr/>
              <a:t>13</a:t>
            </a:fld>
            <a:endParaRPr lang="en-US"/>
          </a:p>
        </p:txBody>
      </p:sp>
    </p:spTree>
    <p:extLst>
      <p:ext uri="{BB962C8B-B14F-4D97-AF65-F5344CB8AC3E}">
        <p14:creationId xmlns:p14="http://schemas.microsoft.com/office/powerpoint/2010/main" val="2001100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MMPI-2 is a 567 item, true/false self-report measure of a person's psychological state. </a:t>
            </a:r>
          </a:p>
          <a:p>
            <a:r>
              <a:rPr lang="en-US" sz="1200" kern="1200" dirty="0" smtClean="0">
                <a:solidFill>
                  <a:schemeClr val="tx1"/>
                </a:solidFill>
                <a:latin typeface="+mn-lt"/>
                <a:ea typeface="+mn-ea"/>
                <a:cs typeface="+mn-cs"/>
              </a:rPr>
              <a:t>Takes around 1.5 hours to complete.</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14</a:t>
            </a:fld>
            <a:endParaRPr lang="en-US"/>
          </a:p>
        </p:txBody>
      </p:sp>
    </p:spTree>
    <p:extLst>
      <p:ext uri="{BB962C8B-B14F-4D97-AF65-F5344CB8AC3E}">
        <p14:creationId xmlns:p14="http://schemas.microsoft.com/office/powerpoint/2010/main" val="199889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on, it’ll be good to consider</a:t>
            </a:r>
            <a:r>
              <a:rPr lang="en-US" baseline="0" dirty="0" smtClean="0"/>
              <a:t> the relationship between personality and emotions.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16</a:t>
            </a:fld>
            <a:endParaRPr lang="en-US"/>
          </a:p>
        </p:txBody>
      </p:sp>
    </p:spTree>
    <p:extLst>
      <p:ext uri="{BB962C8B-B14F-4D97-AF65-F5344CB8AC3E}">
        <p14:creationId xmlns:p14="http://schemas.microsoft.com/office/powerpoint/2010/main" val="211390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original</a:t>
            </a:r>
            <a:r>
              <a:rPr lang="en-US" baseline="0" dirty="0" smtClean="0"/>
              <a:t> studies on this looked at whether language use reflects personality style.</a:t>
            </a:r>
          </a:p>
          <a:p>
            <a:r>
              <a:rPr lang="en-US" baseline="0" dirty="0" smtClean="0"/>
              <a:t>They did many different experiments in this article but let’s focus on the one about LIWC and five factors of personality</a:t>
            </a:r>
          </a:p>
        </p:txBody>
      </p:sp>
      <p:sp>
        <p:nvSpPr>
          <p:cNvPr id="4" name="Slide Number Placeholder 3"/>
          <p:cNvSpPr>
            <a:spLocks noGrp="1"/>
          </p:cNvSpPr>
          <p:nvPr>
            <p:ph type="sldNum" sz="quarter" idx="10"/>
          </p:nvPr>
        </p:nvSpPr>
        <p:spPr/>
        <p:txBody>
          <a:bodyPr/>
          <a:lstStyle/>
          <a:p>
            <a:fld id="{EB852A1C-1FF8-1E47-9FB8-7A686FDCE2A1}" type="slidenum">
              <a:rPr lang="en-US" smtClean="0"/>
              <a:pPr/>
              <a:t>18</a:t>
            </a:fld>
            <a:endParaRPr lang="en-US"/>
          </a:p>
        </p:txBody>
      </p:sp>
    </p:spTree>
    <p:extLst>
      <p:ext uri="{BB962C8B-B14F-4D97-AF65-F5344CB8AC3E}">
        <p14:creationId xmlns:p14="http://schemas.microsoft.com/office/powerpoint/2010/main" val="942724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Patterns that emerge:</a:t>
            </a:r>
          </a:p>
          <a:p>
            <a:pPr marL="228600" indent="-228600">
              <a:buAutoNum type="arabicParenR"/>
            </a:pPr>
            <a:r>
              <a:rPr lang="en-US" dirty="0" smtClean="0"/>
              <a:t>Openness to experience and immediacy</a:t>
            </a:r>
          </a:p>
          <a:p>
            <a:pPr marL="228600" indent="-228600">
              <a:buAutoNum type="arabicParenR"/>
            </a:pPr>
            <a:r>
              <a:rPr lang="en-US" dirty="0" smtClean="0"/>
              <a:t>Extroversion</a:t>
            </a:r>
            <a:r>
              <a:rPr lang="en-US" baseline="0" dirty="0" smtClean="0"/>
              <a:t> and making distinctions</a:t>
            </a:r>
          </a:p>
          <a:p>
            <a:pPr marL="228600" indent="-228600">
              <a:buAutoNum type="arabicParenR"/>
            </a:pPr>
            <a:r>
              <a:rPr lang="en-US" baseline="0" dirty="0" smtClean="0"/>
              <a:t>Conscientiousness and making distinctions</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20</a:t>
            </a:fld>
            <a:endParaRPr lang="en-US"/>
          </a:p>
        </p:txBody>
      </p:sp>
    </p:spTree>
    <p:extLst>
      <p:ext uri="{BB962C8B-B14F-4D97-AF65-F5344CB8AC3E}">
        <p14:creationId xmlns:p14="http://schemas.microsoft.com/office/powerpoint/2010/main" val="22736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21</a:t>
            </a:fld>
            <a:endParaRPr lang="en-US"/>
          </a:p>
        </p:txBody>
      </p:sp>
    </p:spTree>
    <p:extLst>
      <p:ext uri="{BB962C8B-B14F-4D97-AF65-F5344CB8AC3E}">
        <p14:creationId xmlns:p14="http://schemas.microsoft.com/office/powerpoint/2010/main" val="134836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Self-other</a:t>
            </a:r>
            <a:r>
              <a:rPr lang="en-US" baseline="0" dirty="0" smtClean="0"/>
              <a:t> agreement – personality inventory &amp; Likes on FB </a:t>
            </a:r>
            <a:r>
              <a:rPr lang="en-US" i="1" baseline="0" dirty="0" smtClean="0"/>
              <a:t>versus </a:t>
            </a:r>
            <a:r>
              <a:rPr lang="en-US" baseline="0" dirty="0" smtClean="0"/>
              <a:t>personality inventory &amp; judgments of friends/family/spouse</a:t>
            </a:r>
          </a:p>
          <a:p>
            <a:pPr marL="171450" indent="-171450">
              <a:buFontTx/>
              <a:buChar char="-"/>
            </a:pPr>
            <a:r>
              <a:rPr lang="en-US" baseline="0" dirty="0" smtClean="0"/>
              <a:t>found: Likes-based models are more diagnostic of some traits, such as openness. </a:t>
            </a:r>
          </a:p>
          <a:p>
            <a:pPr marL="171450" indent="-171450">
              <a:buFontTx/>
              <a:buChar char="-"/>
            </a:pPr>
            <a:endParaRPr lang="en-US" baseline="0" dirty="0" smtClean="0"/>
          </a:p>
          <a:p>
            <a:r>
              <a:rPr lang="en-US" dirty="0" err="1" smtClean="0"/>
              <a:t>Interjudge</a:t>
            </a:r>
            <a:r>
              <a:rPr lang="en-US" dirty="0" smtClean="0"/>
              <a:t> agreement – is it better accuracy between human judges or computer judges?</a:t>
            </a:r>
          </a:p>
          <a:p>
            <a:r>
              <a:rPr lang="en-US" dirty="0" smtClean="0"/>
              <a:t>Used agreement of judgments</a:t>
            </a:r>
            <a:r>
              <a:rPr lang="en-US" baseline="0" dirty="0" smtClean="0"/>
              <a:t> of two friends VS agreement between two models each using half of the FB Likes</a:t>
            </a:r>
            <a:endParaRPr lang="en-US" dirty="0" smtClean="0"/>
          </a:p>
          <a:p>
            <a:r>
              <a:rPr lang="en-US" dirty="0" smtClean="0"/>
              <a:t>- found: consensus across computer models was much</a:t>
            </a:r>
            <a:r>
              <a:rPr lang="en-US" baseline="0" dirty="0" smtClean="0"/>
              <a:t> higher than for human judges</a:t>
            </a:r>
            <a:endParaRPr lang="en-US" dirty="0" smtClean="0"/>
          </a:p>
          <a:p>
            <a:endParaRPr lang="en-US" dirty="0" smtClean="0"/>
          </a:p>
          <a:p>
            <a:r>
              <a:rPr lang="en-US" dirty="0" smtClean="0"/>
              <a:t>External</a:t>
            </a:r>
            <a:r>
              <a:rPr lang="en-US" baseline="0" dirty="0" smtClean="0"/>
              <a:t> validity – personality scores, humans’ judgments and computers’ judgments ability to predict 13 life outcomes and traits linked to personality</a:t>
            </a:r>
          </a:p>
          <a:p>
            <a:r>
              <a:rPr lang="en-US" baseline="0" dirty="0" smtClean="0"/>
              <a:t>- found: external validity of computer judgments was higher than that of human judges in 12/13 outcomes/traits</a:t>
            </a:r>
          </a:p>
          <a:p>
            <a:endParaRPr lang="en-US" baseline="0" dirty="0" smtClean="0"/>
          </a:p>
          <a:p>
            <a:r>
              <a:rPr lang="en-US" baseline="0" dirty="0" smtClean="0"/>
              <a:t>Overall findings: computer judgments more accurate than ones made by close others and acquaintances</a:t>
            </a:r>
          </a:p>
          <a:p>
            <a:endParaRPr lang="en-US" baseline="0" dirty="0" smtClean="0"/>
          </a:p>
          <a:p>
            <a:r>
              <a:rPr lang="en-US" baseline="0" dirty="0" smtClean="0"/>
              <a:t>Why? </a:t>
            </a:r>
          </a:p>
          <a:p>
            <a:pPr marL="228600" indent="-228600">
              <a:buAutoNum type="arabicParenR"/>
            </a:pPr>
            <a:r>
              <a:rPr lang="en-US" baseline="0" dirty="0" smtClean="0"/>
              <a:t>Personality ratings more accurate with more information. Computers can store more information can more readily access it/recall it.</a:t>
            </a:r>
          </a:p>
          <a:p>
            <a:pPr marL="228600" indent="-228600">
              <a:buAutoNum type="arabicParenR"/>
            </a:pPr>
            <a:r>
              <a:rPr lang="en-US" baseline="0" dirty="0" smtClean="0"/>
              <a:t>Statistical modeling optimizes accuracy vs humans are affected by biases (although one can argue that advantage of human </a:t>
            </a:r>
            <a:r>
              <a:rPr lang="en-US" baseline="0" dirty="0" err="1" smtClean="0"/>
              <a:t>flexiblity</a:t>
            </a:r>
            <a:r>
              <a:rPr lang="en-US" baseline="0" dirty="0" smtClean="0"/>
              <a:t> may capture the nuances of </a:t>
            </a:r>
            <a:r>
              <a:rPr lang="en-US" baseline="0" dirty="0" err="1" smtClean="0"/>
              <a:t>persanlity</a:t>
            </a:r>
            <a:r>
              <a:rPr lang="en-US" baseline="0" dirty="0" smtClean="0"/>
              <a:t> better)</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30</a:t>
            </a:fld>
            <a:endParaRPr lang="en-US"/>
          </a:p>
        </p:txBody>
      </p:sp>
    </p:spTree>
    <p:extLst>
      <p:ext uri="{BB962C8B-B14F-4D97-AF65-F5344CB8AC3E}">
        <p14:creationId xmlns:p14="http://schemas.microsoft.com/office/powerpoint/2010/main" val="77331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*Assigned</a:t>
            </a:r>
            <a:r>
              <a:rPr lang="en-US" baseline="0" dirty="0" smtClean="0"/>
              <a:t> reading</a:t>
            </a:r>
            <a:endParaRPr lang="en-US" dirty="0" smtClean="0"/>
          </a:p>
          <a:p>
            <a:endParaRPr lang="en-US" dirty="0" smtClean="0"/>
          </a:p>
          <a:p>
            <a:r>
              <a:rPr lang="en-US" dirty="0" smtClean="0"/>
              <a:t>Research</a:t>
            </a:r>
            <a:r>
              <a:rPr lang="en-US" baseline="0" dirty="0" smtClean="0"/>
              <a:t> has shows that speech factors help, such as:</a:t>
            </a:r>
          </a:p>
          <a:p>
            <a:r>
              <a:rPr lang="en-US" baseline="0" dirty="0" smtClean="0"/>
              <a:t>Fundamental frequency</a:t>
            </a:r>
          </a:p>
          <a:p>
            <a:r>
              <a:rPr lang="en-US" baseline="0" dirty="0" smtClean="0"/>
              <a:t>Voice quality</a:t>
            </a:r>
          </a:p>
          <a:p>
            <a:r>
              <a:rPr lang="en-US" baseline="0" dirty="0" smtClean="0"/>
              <a:t>Intensity</a:t>
            </a:r>
          </a:p>
          <a:p>
            <a:r>
              <a:rPr lang="en-US" baseline="0" dirty="0" smtClean="0"/>
              <a:t>Frequency and duration of silence pauses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31</a:t>
            </a:fld>
            <a:endParaRPr lang="en-US"/>
          </a:p>
        </p:txBody>
      </p:sp>
    </p:spTree>
    <p:extLst>
      <p:ext uri="{BB962C8B-B14F-4D97-AF65-F5344CB8AC3E}">
        <p14:creationId xmlns:p14="http://schemas.microsoft.com/office/powerpoint/2010/main" val="36244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2</a:t>
            </a:fld>
            <a:endParaRPr lang="en-US"/>
          </a:p>
        </p:txBody>
      </p:sp>
    </p:spTree>
    <p:extLst>
      <p:ext uri="{BB962C8B-B14F-4D97-AF65-F5344CB8AC3E}">
        <p14:creationId xmlns:p14="http://schemas.microsoft.com/office/powerpoint/2010/main" val="2067247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Table 3: Ranking errors over a 10 fold cross- validation for different feature sets (Type=utterance type, Pros=prosody). Best models are in bold. </a:t>
            </a:r>
            <a:endParaRPr lang="en-US" smtClean="0"/>
          </a:p>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32</a:t>
            </a:fld>
            <a:endParaRPr lang="en-US"/>
          </a:p>
        </p:txBody>
      </p:sp>
    </p:spTree>
    <p:extLst>
      <p:ext uri="{BB962C8B-B14F-4D97-AF65-F5344CB8AC3E}">
        <p14:creationId xmlns:p14="http://schemas.microsoft.com/office/powerpoint/2010/main" val="185336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Prosodic features: pitch, rate, formants, energy</a:t>
            </a:r>
          </a:p>
          <a:p>
            <a:r>
              <a:rPr lang="en-US" baseline="0" dirty="0" smtClean="0"/>
              <a:t>What’s wrong with this picture</a:t>
            </a:r>
            <a:r>
              <a:rPr lang="mr-IN" baseline="0" dirty="0" smtClean="0"/>
              <a:t>…</a:t>
            </a:r>
            <a:r>
              <a:rPr lang="en-US" baseline="0" dirty="0" smtClean="0"/>
              <a:t>.they were able to judge what the judges thought were the prosodic correlates of the Big 5</a:t>
            </a:r>
            <a:r>
              <a:rPr lang="mr-I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33</a:t>
            </a:fld>
            <a:endParaRPr lang="en-US"/>
          </a:p>
        </p:txBody>
      </p:sp>
    </p:spTree>
    <p:extLst>
      <p:ext uri="{BB962C8B-B14F-4D97-AF65-F5344CB8AC3E}">
        <p14:creationId xmlns:p14="http://schemas.microsoft.com/office/powerpoint/2010/main" val="601385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Table 2: Trait attribution performance. The results of this table have been obtained by using the average of the personality scores over the three assessors. When the difference with respect to a random classifier is not statistically significant, the values are denoted with a ’*’. The negative inter-rater agreement values are due to the errors of one of the assessors that has misunderstood </a:t>
            </a:r>
            <a:r>
              <a:rPr lang="en-US" sz="1200" b="1" i="1" kern="1200" dirty="0" smtClean="0">
                <a:solidFill>
                  <a:schemeClr val="tx1"/>
                </a:solidFill>
                <a:latin typeface="+mn-lt"/>
                <a:ea typeface="+mn-ea"/>
                <a:cs typeface="+mn-cs"/>
              </a:rPr>
              <a:t>one of the assessors that has misunderstood one of the questions in roughly 15% of the questions</a:t>
            </a:r>
            <a:r>
              <a:rPr lang="en-US" sz="1200" kern="1200" dirty="0" smtClean="0">
                <a:solidFill>
                  <a:schemeClr val="tx1"/>
                </a:solidFill>
                <a:latin typeface="+mn-lt"/>
                <a:ea typeface="+mn-ea"/>
                <a:cs typeface="+mn-cs"/>
              </a:rPr>
              <a:t>. </a:t>
            </a:r>
            <a:endParaRPr lang="en-US" dirty="0" smtClean="0"/>
          </a:p>
          <a:p>
            <a:endParaRPr lang="en-US" dirty="0" smtClean="0"/>
          </a:p>
          <a:p>
            <a:endParaRPr lang="en-US" dirty="0" smtClean="0"/>
          </a:p>
          <a:p>
            <a:r>
              <a:rPr lang="en-US" dirty="0" smtClean="0"/>
              <a:t>FOUND:</a:t>
            </a:r>
            <a:br>
              <a:rPr lang="en-US" dirty="0" smtClean="0"/>
            </a:br>
            <a:r>
              <a:rPr lang="en-US" dirty="0" smtClean="0"/>
              <a:t>recognition</a:t>
            </a:r>
            <a:r>
              <a:rPr lang="en-US" baseline="0" dirty="0" smtClean="0"/>
              <a:t> rate significantly higher than chance for all dimensions except openness</a:t>
            </a:r>
          </a:p>
          <a:p>
            <a:r>
              <a:rPr lang="en-US" baseline="0" dirty="0" smtClean="0"/>
              <a:t>Only dimensions for which performance can be considered satisfactory are extraversion and conscientiousness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34</a:t>
            </a:fld>
            <a:endParaRPr lang="en-US"/>
          </a:p>
        </p:txBody>
      </p:sp>
    </p:spTree>
    <p:extLst>
      <p:ext uri="{BB962C8B-B14F-4D97-AF65-F5344CB8AC3E}">
        <p14:creationId xmlns:p14="http://schemas.microsoft.com/office/powerpoint/2010/main" val="56144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(Feldman, 1979; Cody et al., 1989), who have found that culture-specific deception cues do exist. (For- </a:t>
            </a:r>
            <a:r>
              <a:rPr lang="en-US" sz="1200" kern="1200" dirty="0" err="1" smtClean="0">
                <a:solidFill>
                  <a:schemeClr val="tx1"/>
                </a:solidFill>
                <a:effectLst/>
                <a:latin typeface="Times New Roman" pitchFamily="18" charset="0"/>
                <a:ea typeface="+mn-ea"/>
                <a:cs typeface="+mn-cs"/>
              </a:rPr>
              <a:t>naciari</a:t>
            </a:r>
            <a:r>
              <a:rPr lang="en-US" sz="1200" kern="1200" dirty="0" smtClean="0">
                <a:solidFill>
                  <a:schemeClr val="tx1"/>
                </a:solidFill>
                <a:effectLst/>
                <a:latin typeface="Times New Roman" pitchFamily="18" charset="0"/>
                <a:ea typeface="+mn-ea"/>
                <a:cs typeface="+mn-cs"/>
              </a:rPr>
              <a:t> et al., 2013) found that personality </a:t>
            </a:r>
            <a:r>
              <a:rPr lang="en-US" sz="1200" kern="1200" dirty="0" err="1" smtClean="0">
                <a:solidFill>
                  <a:schemeClr val="tx1"/>
                </a:solidFill>
                <a:effectLst/>
                <a:latin typeface="Times New Roman" pitchFamily="18" charset="0"/>
                <a:ea typeface="+mn-ea"/>
                <a:cs typeface="+mn-cs"/>
              </a:rPr>
              <a:t>informa</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tion</a:t>
            </a:r>
            <a:r>
              <a:rPr lang="en-US" sz="1200" kern="1200" dirty="0" smtClean="0">
                <a:solidFill>
                  <a:schemeClr val="tx1"/>
                </a:solidFill>
                <a:effectLst/>
                <a:latin typeface="Times New Roman" pitchFamily="18" charset="0"/>
                <a:ea typeface="+mn-ea"/>
                <a:cs typeface="+mn-cs"/>
              </a:rPr>
              <a:t> can be successfully used as features for </a:t>
            </a:r>
            <a:r>
              <a:rPr lang="en-US" sz="1200" kern="1200" dirty="0" err="1" smtClean="0">
                <a:solidFill>
                  <a:schemeClr val="tx1"/>
                </a:solidFill>
                <a:effectLst/>
                <a:latin typeface="Times New Roman" pitchFamily="18" charset="0"/>
                <a:ea typeface="+mn-ea"/>
                <a:cs typeface="+mn-cs"/>
              </a:rPr>
              <a:t>decep</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tion</a:t>
            </a:r>
            <a:r>
              <a:rPr lang="en-US" sz="1200" kern="1200" dirty="0" smtClean="0">
                <a:solidFill>
                  <a:schemeClr val="tx1"/>
                </a:solidFill>
                <a:effectLst/>
                <a:latin typeface="Times New Roman" pitchFamily="18" charset="0"/>
                <a:ea typeface="+mn-ea"/>
                <a:cs typeface="+mn-cs"/>
              </a:rPr>
              <a:t> detection.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35</a:t>
            </a:fld>
            <a:endParaRPr lang="en-US" altLang="x-none"/>
          </a:p>
        </p:txBody>
      </p:sp>
    </p:spTree>
    <p:extLst>
      <p:ext uri="{BB962C8B-B14F-4D97-AF65-F5344CB8AC3E}">
        <p14:creationId xmlns:p14="http://schemas.microsoft.com/office/powerpoint/2010/main" val="2135409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p:txBody>
      </p:sp>
    </p:spTree>
    <p:extLst>
      <p:ext uri="{BB962C8B-B14F-4D97-AF65-F5344CB8AC3E}">
        <p14:creationId xmlns:p14="http://schemas.microsoft.com/office/powerpoint/2010/main" val="832769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p:txBody>
      </p:sp>
    </p:spTree>
    <p:extLst>
      <p:ext uri="{BB962C8B-B14F-4D97-AF65-F5344CB8AC3E}">
        <p14:creationId xmlns:p14="http://schemas.microsoft.com/office/powerpoint/2010/main" val="914257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latin typeface="Times New Roman" charset="0"/>
              </a:rPr>
              <a:t>Costa &amp; McCrae</a:t>
            </a:r>
            <a:r>
              <a:rPr lang="en-US" dirty="0" smtClean="0">
                <a:latin typeface="Times New Roman" charset="0"/>
              </a:rPr>
              <a:t> (1992) NEO-FFI Personality Measures</a:t>
            </a:r>
          </a:p>
          <a:p>
            <a:endParaRPr lang="en-US" dirty="0" smtClean="0"/>
          </a:p>
          <a:p>
            <a:pPr marL="457200" lvl="0" indent="-298450" rtl="0">
              <a:spcBef>
                <a:spcPts val="0"/>
              </a:spcBef>
              <a:buClr>
                <a:schemeClr val="dk1"/>
              </a:buClr>
              <a:buSzPct val="100000"/>
              <a:buFont typeface="Arial"/>
              <a:buChar char="●"/>
            </a:pPr>
            <a:r>
              <a:rPr lang="en" b="1" dirty="0" smtClean="0">
                <a:solidFill>
                  <a:schemeClr val="dk1"/>
                </a:solidFill>
              </a:rPr>
              <a:t>Openness to Experience:</a:t>
            </a:r>
            <a:r>
              <a:rPr lang="en" dirty="0" smtClean="0">
                <a:solidFill>
                  <a:schemeClr val="dk1"/>
                </a:solidFill>
              </a:rPr>
              <a:t> </a:t>
            </a:r>
            <a:r>
              <a:rPr lang="en-US" dirty="0" smtClean="0">
                <a:solidFill>
                  <a:schemeClr val="dk1"/>
                </a:solidFill>
              </a:rPr>
              <a:t>intellect/imagination,</a:t>
            </a:r>
            <a:r>
              <a:rPr lang="en-US" baseline="0" dirty="0" smtClean="0">
                <a:solidFill>
                  <a:schemeClr val="dk1"/>
                </a:solidFill>
              </a:rPr>
              <a:t> </a:t>
            </a:r>
            <a:r>
              <a:rPr lang="en" dirty="0" smtClean="0">
                <a:solidFill>
                  <a:schemeClr val="dk1"/>
                </a:solidFill>
              </a:rPr>
              <a:t>originality, curiosity, ingenuity</a:t>
            </a:r>
            <a:r>
              <a:rPr lang="en-US" dirty="0" smtClean="0">
                <a:solidFill>
                  <a:schemeClr val="dk1"/>
                </a:solidFill>
              </a:rPr>
              <a:t>, imaginative, insightful</a:t>
            </a:r>
            <a:endParaRPr lang="en" dirty="0" smtClean="0">
              <a:solidFill>
                <a:schemeClr val="dk1"/>
              </a:solidFill>
            </a:endParaRPr>
          </a:p>
          <a:p>
            <a:pPr marL="457200" lvl="0" indent="0" rtl="0">
              <a:spcBef>
                <a:spcPts val="0"/>
              </a:spcBef>
              <a:buClr>
                <a:schemeClr val="dk1"/>
              </a:buClr>
              <a:buSzPct val="100000"/>
              <a:buFont typeface="Arial"/>
              <a:buNone/>
            </a:pPr>
            <a:r>
              <a:rPr lang="en" dirty="0" smtClean="0">
                <a:solidFill>
                  <a:schemeClr val="dk1"/>
                </a:solidFill>
              </a:rPr>
              <a:t>“I have a lot of intellectual curiosity.”</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Conscientiousness:</a:t>
            </a:r>
            <a:r>
              <a:rPr lang="en" dirty="0" smtClean="0">
                <a:solidFill>
                  <a:schemeClr val="dk1"/>
                </a:solidFill>
              </a:rPr>
              <a:t> orderliness, responsibility, dependability</a:t>
            </a:r>
            <a:r>
              <a:rPr lang="en-US" dirty="0" smtClean="0">
                <a:solidFill>
                  <a:schemeClr val="dk1"/>
                </a:solidFill>
              </a:rPr>
              <a:t>, organized, thorough, </a:t>
            </a:r>
            <a:r>
              <a:rPr lang="en-US" dirty="0" err="1" smtClean="0">
                <a:solidFill>
                  <a:schemeClr val="dk1"/>
                </a:solidFill>
              </a:rPr>
              <a:t>planful</a:t>
            </a:r>
            <a:endParaRPr lang="en" dirty="0" smtClean="0">
              <a:solidFill>
                <a:schemeClr val="dk1"/>
              </a:solidFill>
            </a:endParaRPr>
          </a:p>
          <a:p>
            <a:pPr marL="457200" lvl="0" indent="0" rtl="0">
              <a:spcBef>
                <a:spcPts val="0"/>
              </a:spcBef>
              <a:buClr>
                <a:schemeClr val="dk1"/>
              </a:buClr>
              <a:buSzPct val="100000"/>
              <a:buFont typeface="Arial"/>
              <a:buNone/>
            </a:pPr>
            <a:r>
              <a:rPr lang="en" dirty="0" smtClean="0">
                <a:solidFill>
                  <a:schemeClr val="dk1"/>
                </a:solidFill>
              </a:rPr>
              <a:t>“I strive for excellence in everything I do.”</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Extraversion:</a:t>
            </a:r>
            <a:r>
              <a:rPr lang="en" dirty="0" smtClean="0">
                <a:solidFill>
                  <a:schemeClr val="dk1"/>
                </a:solidFill>
              </a:rPr>
              <a:t> talkativeness, assertiveness, energy</a:t>
            </a:r>
          </a:p>
          <a:p>
            <a:pPr marL="457200" lvl="0" indent="0" rtl="0">
              <a:spcBef>
                <a:spcPts val="0"/>
              </a:spcBef>
              <a:buClr>
                <a:schemeClr val="dk1"/>
              </a:buClr>
              <a:buSzPct val="100000"/>
              <a:buFont typeface="Arial"/>
              <a:buNone/>
            </a:pPr>
            <a:r>
              <a:rPr lang="en" dirty="0" smtClean="0">
                <a:solidFill>
                  <a:schemeClr val="dk1"/>
                </a:solidFill>
              </a:rPr>
              <a:t>“I like to have a lot of people around me.”</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Agreeableness:</a:t>
            </a:r>
            <a:r>
              <a:rPr lang="en" dirty="0" smtClean="0">
                <a:solidFill>
                  <a:schemeClr val="dk1"/>
                </a:solidFill>
              </a:rPr>
              <a:t> good-naturedness, cooperativeness, </a:t>
            </a:r>
            <a:r>
              <a:rPr lang="en-US" dirty="0" smtClean="0">
                <a:solidFill>
                  <a:schemeClr val="dk1"/>
                </a:solidFill>
              </a:rPr>
              <a:t>sympathetic, kind, affectionate, </a:t>
            </a:r>
            <a:r>
              <a:rPr lang="en" b="1" dirty="0" smtClean="0">
                <a:solidFill>
                  <a:schemeClr val="dk1"/>
                </a:solidFill>
              </a:rPr>
              <a:t>trust</a:t>
            </a:r>
          </a:p>
          <a:p>
            <a:pPr marL="457200" lvl="0" indent="0" rtl="0">
              <a:spcBef>
                <a:spcPts val="0"/>
              </a:spcBef>
              <a:buClr>
                <a:schemeClr val="dk1"/>
              </a:buClr>
              <a:buSzPct val="100000"/>
              <a:buFont typeface="Arial"/>
              <a:buNone/>
            </a:pPr>
            <a:r>
              <a:rPr lang="en" dirty="0" smtClean="0">
                <a:solidFill>
                  <a:schemeClr val="dk1"/>
                </a:solidFill>
              </a:rPr>
              <a:t>“I would rather cooperate with others than compete with them.”</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Neuroticism:</a:t>
            </a:r>
            <a:r>
              <a:rPr lang="en" dirty="0" smtClean="0">
                <a:solidFill>
                  <a:schemeClr val="dk1"/>
                </a:solidFill>
              </a:rPr>
              <a:t> anxiety, emotional instability</a:t>
            </a:r>
            <a:r>
              <a:rPr lang="en-US" dirty="0" smtClean="0">
                <a:solidFill>
                  <a:schemeClr val="dk1"/>
                </a:solidFill>
              </a:rPr>
              <a:t>,intense, moody, </a:t>
            </a:r>
            <a:endParaRPr lang="en" dirty="0" smtClean="0">
              <a:solidFill>
                <a:schemeClr val="dk1"/>
              </a:solidFill>
            </a:endParaRPr>
          </a:p>
          <a:p>
            <a:pPr marL="457200" lvl="0" indent="0">
              <a:spcBef>
                <a:spcPts val="0"/>
              </a:spcBef>
              <a:buClr>
                <a:schemeClr val="dk1"/>
              </a:buClr>
              <a:buSzPct val="100000"/>
              <a:buFont typeface="Arial"/>
              <a:buNone/>
            </a:pPr>
            <a:r>
              <a:rPr lang="en" dirty="0" smtClean="0">
                <a:solidFill>
                  <a:schemeClr val="dk1"/>
                </a:solidFill>
              </a:rPr>
              <a:t>“I often feel inferior to others.”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40</a:t>
            </a:fld>
            <a:endParaRPr lang="en-US"/>
          </a:p>
        </p:txBody>
      </p:sp>
    </p:spTree>
    <p:extLst>
      <p:ext uri="{BB962C8B-B14F-4D97-AF65-F5344CB8AC3E}">
        <p14:creationId xmlns:p14="http://schemas.microsoft.com/office/powerpoint/2010/main" val="1372984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a reliable way of identifying ethnicity, gender, and even success</a:t>
            </a:r>
            <a:r>
              <a:rPr lang="en-US" baseline="0" dirty="0" smtClean="0"/>
              <a:t> at detecting deception (</a:t>
            </a:r>
            <a:r>
              <a:rPr lang="en-US" baseline="0" dirty="0" err="1" smtClean="0"/>
              <a:t>altho</a:t>
            </a:r>
            <a:r>
              <a:rPr lang="en-US" baseline="0" dirty="0" smtClean="0"/>
              <a:t> not at deceiving)</a:t>
            </a:r>
          </a:p>
          <a:p>
            <a:r>
              <a:rPr lang="en-US" baseline="0" dirty="0" smtClean="0"/>
              <a:t>Also predicts self-reported NEO-FFI personality scores well</a:t>
            </a:r>
            <a:endParaRPr lang="en-US" dirty="0"/>
          </a:p>
        </p:txBody>
      </p:sp>
      <p:sp>
        <p:nvSpPr>
          <p:cNvPr id="4" name="Slide Number Placeholder 3"/>
          <p:cNvSpPr>
            <a:spLocks noGrp="1"/>
          </p:cNvSpPr>
          <p:nvPr>
            <p:ph type="sldNum" sz="quarter" idx="10"/>
          </p:nvPr>
        </p:nvSpPr>
        <p:spPr/>
        <p:txBody>
          <a:bodyPr/>
          <a:lstStyle/>
          <a:p>
            <a:fld id="{D90EA3FA-19DE-FA43-B066-37560668D098}" type="slidenum">
              <a:rPr lang="en-US" smtClean="0"/>
              <a:pPr/>
              <a:t>42</a:t>
            </a:fld>
            <a:endParaRPr lang="en-US"/>
          </a:p>
        </p:txBody>
      </p:sp>
    </p:spTree>
    <p:extLst>
      <p:ext uri="{BB962C8B-B14F-4D97-AF65-F5344CB8AC3E}">
        <p14:creationId xmlns:p14="http://schemas.microsoft.com/office/powerpoint/2010/main" val="195629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LIWC is a useful feature, even though everyone is answering the same questions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acoustic-prosodic features are highly predictive of gender. It is in- </a:t>
            </a:r>
            <a:r>
              <a:rPr lang="en-US" sz="1200" kern="1200" dirty="0" err="1" smtClean="0">
                <a:solidFill>
                  <a:schemeClr val="tx1"/>
                </a:solidFill>
                <a:effectLst/>
                <a:latin typeface="Times New Roman" pitchFamily="18" charset="0"/>
                <a:ea typeface="+mn-ea"/>
                <a:cs typeface="+mn-cs"/>
              </a:rPr>
              <a:t>teresting</a:t>
            </a:r>
            <a:r>
              <a:rPr lang="en-US" sz="1200" kern="1200" dirty="0" smtClean="0">
                <a:solidFill>
                  <a:schemeClr val="tx1"/>
                </a:solidFill>
                <a:effectLst/>
                <a:latin typeface="Times New Roman" pitchFamily="18" charset="0"/>
                <a:ea typeface="+mn-ea"/>
                <a:cs typeface="+mn-cs"/>
              </a:rPr>
              <a:t> that LIWC categories are also somewhat predictive of gender, with an f-score of .76 – de- spite the fact that all subjects answered almost the same questions. Some of the most useful cate- </a:t>
            </a:r>
            <a:r>
              <a:rPr lang="en-US" sz="1200" kern="1200" dirty="0" err="1" smtClean="0">
                <a:solidFill>
                  <a:schemeClr val="tx1"/>
                </a:solidFill>
                <a:effectLst/>
                <a:latin typeface="Times New Roman" pitchFamily="18" charset="0"/>
                <a:ea typeface="+mn-ea"/>
                <a:cs typeface="+mn-cs"/>
              </a:rPr>
              <a:t>gories</a:t>
            </a:r>
            <a:r>
              <a:rPr lang="en-US" sz="1200" kern="1200" dirty="0" smtClean="0">
                <a:solidFill>
                  <a:schemeClr val="tx1"/>
                </a:solidFill>
                <a:effectLst/>
                <a:latin typeface="Times New Roman" pitchFamily="18" charset="0"/>
                <a:ea typeface="+mn-ea"/>
                <a:cs typeface="+mn-cs"/>
              </a:rPr>
              <a:t> were ‘home’, ‘anxious’, and ‘negative emo- </a:t>
            </a:r>
            <a:r>
              <a:rPr lang="en-US" sz="1200" kern="1200" dirty="0" err="1" smtClean="0">
                <a:solidFill>
                  <a:schemeClr val="tx1"/>
                </a:solidFill>
                <a:effectLst/>
                <a:latin typeface="Times New Roman" pitchFamily="18" charset="0"/>
                <a:ea typeface="+mn-ea"/>
                <a:cs typeface="+mn-cs"/>
              </a:rPr>
              <a:t>tion</a:t>
            </a:r>
            <a:r>
              <a:rPr lang="en-US" sz="1200" kern="1200" dirty="0" smtClean="0">
                <a:solidFill>
                  <a:schemeClr val="tx1"/>
                </a:solidFill>
                <a:effectLst/>
                <a:latin typeface="Times New Roman" pitchFamily="18" charset="0"/>
                <a:ea typeface="+mn-ea"/>
                <a:cs typeface="+mn-cs"/>
              </a:rPr>
              <a:t>’, which all were predictive of ‘female’. On the other hand, ‘anger’, ‘certainty’, and ‘money’ cate- </a:t>
            </a:r>
            <a:r>
              <a:rPr lang="en-US" sz="1200" kern="1200" dirty="0" err="1" smtClean="0">
                <a:solidFill>
                  <a:schemeClr val="tx1"/>
                </a:solidFill>
                <a:effectLst/>
                <a:latin typeface="Times New Roman" pitchFamily="18" charset="0"/>
                <a:ea typeface="+mn-ea"/>
                <a:cs typeface="+mn-cs"/>
              </a:rPr>
              <a:t>gories</a:t>
            </a:r>
            <a:r>
              <a:rPr lang="en-US" sz="1200" kern="1200" dirty="0" smtClean="0">
                <a:solidFill>
                  <a:schemeClr val="tx1"/>
                </a:solidFill>
                <a:effectLst/>
                <a:latin typeface="Times New Roman" pitchFamily="18" charset="0"/>
                <a:ea typeface="+mn-ea"/>
                <a:cs typeface="+mn-cs"/>
              </a:rPr>
              <a:t> were predictive of male. Note that combining LIWC features with acoustic-prosodic features very slightly improves over using acoustic-prosodic </a:t>
            </a:r>
            <a:r>
              <a:rPr lang="en-US" sz="1200" kern="1200" dirty="0" err="1" smtClean="0">
                <a:solidFill>
                  <a:schemeClr val="tx1"/>
                </a:solidFill>
                <a:effectLst/>
                <a:latin typeface="Times New Roman" pitchFamily="18" charset="0"/>
                <a:ea typeface="+mn-ea"/>
                <a:cs typeface="+mn-cs"/>
              </a:rPr>
              <a:t>fea</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tures</a:t>
            </a:r>
            <a:r>
              <a:rPr lang="en-US" sz="1200" kern="1200" dirty="0" smtClean="0">
                <a:solidFill>
                  <a:schemeClr val="tx1"/>
                </a:solidFill>
                <a:effectLst/>
                <a:latin typeface="Times New Roman" pitchFamily="18" charset="0"/>
                <a:ea typeface="+mn-ea"/>
                <a:cs typeface="+mn-cs"/>
              </a:rPr>
              <a:t> alone.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90EA3FA-19DE-FA43-B066-37560668D098}" type="slidenum">
              <a:rPr lang="en-US" smtClean="0"/>
              <a:pPr/>
              <a:t>43</a:t>
            </a:fld>
            <a:endParaRPr lang="en-US"/>
          </a:p>
        </p:txBody>
      </p:sp>
    </p:spTree>
    <p:extLst>
      <p:ext uri="{BB962C8B-B14F-4D97-AF65-F5344CB8AC3E}">
        <p14:creationId xmlns:p14="http://schemas.microsoft.com/office/powerpoint/2010/main" val="1564831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LIWC features are more predictive than acoustic- prosodic features for native language/ethnicity identification. Combining both feature sets results in the best performance, with an f-score of .78. When analyzing the LIWC categories, we find that the punctuation counts are especially useful for this task. For example, use of ‘apostrophe’ is predictive of English, while dash is predictive of Mandarin. In our transcription, dashes are used to represent false starts, so it makes sense that this is a marker of less fluent speech. Apostrophes were used exclusively for transcribing contractions, which are less com- </a:t>
            </a:r>
            <a:r>
              <a:rPr lang="en-US" sz="1200" kern="1200" dirty="0" err="1" smtClean="0">
                <a:solidFill>
                  <a:schemeClr val="tx1"/>
                </a:solidFill>
                <a:effectLst/>
                <a:latin typeface="Times New Roman" pitchFamily="18" charset="0"/>
                <a:ea typeface="+mn-ea"/>
                <a:cs typeface="+mn-cs"/>
              </a:rPr>
              <a:t>monly</a:t>
            </a:r>
            <a:r>
              <a:rPr lang="en-US" sz="1200" kern="1200" dirty="0" smtClean="0">
                <a:solidFill>
                  <a:schemeClr val="tx1"/>
                </a:solidFill>
                <a:effectLst/>
                <a:latin typeface="Times New Roman" pitchFamily="18" charset="0"/>
                <a:ea typeface="+mn-ea"/>
                <a:cs typeface="+mn-cs"/>
              </a:rPr>
              <a:t> used by non-native speakers of English, so it is plausible that apostrophes are predictive on English.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90EA3FA-19DE-FA43-B066-37560668D098}" type="slidenum">
              <a:rPr lang="en-US" smtClean="0"/>
              <a:pPr/>
              <a:t>44</a:t>
            </a:fld>
            <a:endParaRPr lang="en-US"/>
          </a:p>
        </p:txBody>
      </p:sp>
    </p:spTree>
    <p:extLst>
      <p:ext uri="{BB962C8B-B14F-4D97-AF65-F5344CB8AC3E}">
        <p14:creationId xmlns:p14="http://schemas.microsoft.com/office/powerpoint/2010/main" val="209937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a:t>
            </a:fld>
            <a:endParaRPr lang="en-US"/>
          </a:p>
        </p:txBody>
      </p:sp>
    </p:spTree>
    <p:extLst>
      <p:ext uri="{BB962C8B-B14F-4D97-AF65-F5344CB8AC3E}">
        <p14:creationId xmlns:p14="http://schemas.microsoft.com/office/powerpoint/2010/main" val="572660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relative improvements in f-score range from 38% (Extroversion) to 64% (Openness to experience), and the absolute improvements in f-score range from 10% to 22%. </a:t>
            </a:r>
            <a:endParaRPr lang="en-US" dirty="0"/>
          </a:p>
        </p:txBody>
      </p:sp>
      <p:sp>
        <p:nvSpPr>
          <p:cNvPr id="4" name="Slide Number Placeholder 3"/>
          <p:cNvSpPr>
            <a:spLocks noGrp="1"/>
          </p:cNvSpPr>
          <p:nvPr>
            <p:ph type="sldNum" sz="quarter" idx="10"/>
          </p:nvPr>
        </p:nvSpPr>
        <p:spPr/>
        <p:txBody>
          <a:bodyPr/>
          <a:lstStyle/>
          <a:p>
            <a:fld id="{D90EA3FA-19DE-FA43-B066-37560668D098}" type="slidenum">
              <a:rPr lang="en-US" smtClean="0"/>
              <a:pPr/>
              <a:t>45</a:t>
            </a:fld>
            <a:endParaRPr lang="en-US"/>
          </a:p>
        </p:txBody>
      </p:sp>
    </p:spTree>
    <p:extLst>
      <p:ext uri="{BB962C8B-B14F-4D97-AF65-F5344CB8AC3E}">
        <p14:creationId xmlns:p14="http://schemas.microsoft.com/office/powerpoint/2010/main" val="269956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we’ve seen with attitudes, emotions, and beliefs, personality is thought to determine behavior.</a:t>
            </a:r>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4</a:t>
            </a:fld>
            <a:endParaRPr lang="en-US"/>
          </a:p>
        </p:txBody>
      </p:sp>
    </p:spTree>
    <p:extLst>
      <p:ext uri="{BB962C8B-B14F-4D97-AF65-F5344CB8AC3E}">
        <p14:creationId xmlns:p14="http://schemas.microsoft.com/office/powerpoint/2010/main" val="57266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b="1" dirty="0" smtClean="0"/>
              <a:t>Trait theory assumes that people differ from one another in relatively stable ways.</a:t>
            </a:r>
            <a:endParaRPr lang="en-US" dirty="0" smtClean="0"/>
          </a:p>
          <a:p>
            <a:pPr lvl="1">
              <a:buFontTx/>
              <a:buChar char="-"/>
            </a:pPr>
            <a:r>
              <a:rPr lang="en-US" dirty="0" smtClean="0"/>
              <a:t>Examples:</a:t>
            </a:r>
            <a:r>
              <a:rPr lang="en-US" baseline="0" dirty="0" smtClean="0"/>
              <a:t> honest, dependable, moody, impulsive</a:t>
            </a: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2C974C0A-06C7-6441-AEF4-48C9D49546D1}" type="slidenum">
              <a:rPr lang="en-US"/>
              <a:pPr/>
              <a:t>5</a:t>
            </a:fld>
            <a:endParaRPr lang="en-US"/>
          </a:p>
        </p:txBody>
      </p:sp>
    </p:spTree>
    <p:extLst>
      <p:ext uri="{BB962C8B-B14F-4D97-AF65-F5344CB8AC3E}">
        <p14:creationId xmlns:p14="http://schemas.microsoft.com/office/powerpoint/2010/main" val="115912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Why dimensions of personality </a:t>
            </a:r>
            <a:r>
              <a:rPr lang="en-US" dirty="0" err="1" smtClean="0"/>
              <a:t>vs</a:t>
            </a:r>
            <a:r>
              <a:rPr lang="en-US" dirty="0" smtClean="0"/>
              <a:t> types of personality? allows for infinite variations in personality, rather than a few basic types.</a:t>
            </a:r>
          </a:p>
          <a:p>
            <a:pPr>
              <a:buFontTx/>
              <a:buChar char="-"/>
            </a:pPr>
            <a:endParaRPr lang="en-US" dirty="0" smtClean="0"/>
          </a:p>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B0869E63-5EE8-1F4C-ACBB-FD1883653D1E}" type="slidenum">
              <a:rPr lang="en-US"/>
              <a:pPr/>
              <a:t>6</a:t>
            </a:fld>
            <a:endParaRPr lang="en-US"/>
          </a:p>
        </p:txBody>
      </p:sp>
    </p:spTree>
    <p:extLst>
      <p:ext uri="{BB962C8B-B14F-4D97-AF65-F5344CB8AC3E}">
        <p14:creationId xmlns:p14="http://schemas.microsoft.com/office/powerpoint/2010/main" val="110066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FF530C6E-9FD9-BD45-AAA3-A79FF30F9049}" type="slidenum">
              <a:rPr lang="en-US"/>
              <a:pPr/>
              <a:t>7</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a:t>15.2 The hierarchical organization of personality </a:t>
            </a:r>
            <a:r>
              <a:rPr lang="en-US"/>
              <a:t>One of the Big Five personality traits, extraversion, encompasses a broad summary of many, more specific, facets of personality, each of which is defined by particular behavioral tendencies and still more specific behaviors.</a:t>
            </a:r>
          </a:p>
        </p:txBody>
      </p:sp>
    </p:spTree>
    <p:extLst>
      <p:ext uri="{BB962C8B-B14F-4D97-AF65-F5344CB8AC3E}">
        <p14:creationId xmlns:p14="http://schemas.microsoft.com/office/powerpoint/2010/main" val="163262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Neuroticism – sometimes</a:t>
            </a:r>
            <a:r>
              <a:rPr lang="en-US" baseline="0" dirty="0" smtClean="0"/>
              <a:t> considered “emotional </a:t>
            </a:r>
            <a:r>
              <a:rPr lang="en-US" baseline="0" dirty="0" smtClean="0"/>
              <a:t>instability</a:t>
            </a:r>
            <a:r>
              <a:rPr lang="en-US" baseline="0" dirty="0" smtClean="0"/>
              <a:t>”</a:t>
            </a:r>
          </a:p>
          <a:p>
            <a:endParaRPr lang="en-US" baseline="0" dirty="0" smtClean="0"/>
          </a:p>
          <a:p>
            <a:r>
              <a:rPr lang="en-US" baseline="0" dirty="0" smtClean="0"/>
              <a:t>Measured in % -- </a:t>
            </a:r>
            <a:r>
              <a:rPr lang="en-US" baseline="0" dirty="0" err="1" smtClean="0"/>
              <a:t>ie</a:t>
            </a:r>
            <a:r>
              <a:rPr lang="en-US" baseline="0" dirty="0" smtClean="0"/>
              <a:t>. 80% on openness scale</a:t>
            </a:r>
          </a:p>
          <a:p>
            <a:endParaRPr lang="en-US" baseline="0"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143392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HEREDITY:</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adopted children:</a:t>
            </a:r>
            <a:r>
              <a:rPr lang="en-US" baseline="0" dirty="0" smtClean="0"/>
              <a:t>  </a:t>
            </a:r>
            <a:r>
              <a:rPr lang="en-US" dirty="0" smtClean="0"/>
              <a:t>zero correlation between adopted children and their adoptive siblings </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dirty="0" smtClean="0"/>
              <a:t>identical twins:</a:t>
            </a:r>
            <a:r>
              <a:rPr lang="en-US" baseline="0" dirty="0" smtClean="0"/>
              <a:t>  </a:t>
            </a:r>
            <a:r>
              <a:rPr lang="en-US" dirty="0" smtClean="0"/>
              <a:t>strong correlation between identical twins reared together or apart</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dirty="0" smtClean="0"/>
              <a:t>E.g., Temperament:</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smtClean="0"/>
              <a:t>There is growing evidence that personality traits develop from an individual’s temperament, which is evident from an early age and thought to be genetically determined. </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smtClean="0"/>
              <a:t>Twin studies of the Big Five dimensions confirm a high heritability</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smtClean="0"/>
              <a:t>extraversion—genetic influences depend on level of central nervous system reactivity, with introverts more reactive than extraverts </a:t>
            </a:r>
          </a:p>
          <a:p>
            <a:pPr lvl="2"/>
            <a:r>
              <a:rPr lang="en-US" dirty="0" smtClean="0"/>
              <a:t>- sensation seeking and inhibited temperament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457200" marR="0" lvl="1" indent="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Culture can influence personality, as evidenced by the observation of national character and the fact that different cultures vary in average levels of the Big Five traits. </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10</a:t>
            </a:fld>
            <a:endParaRPr lang="en-US"/>
          </a:p>
        </p:txBody>
      </p:sp>
    </p:spTree>
    <p:extLst>
      <p:ext uri="{BB962C8B-B14F-4D97-AF65-F5344CB8AC3E}">
        <p14:creationId xmlns:p14="http://schemas.microsoft.com/office/powerpoint/2010/main" val="114161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extLst>
      <p:ext uri="{BB962C8B-B14F-4D97-AF65-F5344CB8AC3E}">
        <p14:creationId xmlns:p14="http://schemas.microsoft.com/office/powerpoint/2010/main" val="157542034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8C6424-A6BF-A843-B210-3403601719AD}" type="slidenum">
              <a:rPr lang="en-US" altLang="x-none"/>
              <a:pPr/>
              <a:t>‹#›</a:t>
            </a:fld>
            <a:endParaRPr lang="en-US" altLang="x-none"/>
          </a:p>
        </p:txBody>
      </p:sp>
    </p:spTree>
    <p:extLst>
      <p:ext uri="{BB962C8B-B14F-4D97-AF65-F5344CB8AC3E}">
        <p14:creationId xmlns:p14="http://schemas.microsoft.com/office/powerpoint/2010/main" val="6940451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5CDD92-7B4C-9947-B244-0B07C5109DBB}" type="slidenum">
              <a:rPr lang="en-US" altLang="x-none"/>
              <a:pPr/>
              <a:t>‹#›</a:t>
            </a:fld>
            <a:endParaRPr lang="en-US" altLang="x-none"/>
          </a:p>
        </p:txBody>
      </p:sp>
    </p:spTree>
    <p:extLst>
      <p:ext uri="{BB962C8B-B14F-4D97-AF65-F5344CB8AC3E}">
        <p14:creationId xmlns:p14="http://schemas.microsoft.com/office/powerpoint/2010/main" val="18326113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4AF367-C0A4-7543-9E89-C2E57536D043}" type="slidenum">
              <a:rPr lang="en-US" altLang="x-none"/>
              <a:pPr/>
              <a:t>‹#›</a:t>
            </a:fld>
            <a:endParaRPr lang="en-US" altLang="x-none"/>
          </a:p>
        </p:txBody>
      </p:sp>
    </p:spTree>
    <p:extLst>
      <p:ext uri="{BB962C8B-B14F-4D97-AF65-F5344CB8AC3E}">
        <p14:creationId xmlns:p14="http://schemas.microsoft.com/office/powerpoint/2010/main" val="14888135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73200"/>
            <a:ext cx="7772400" cy="4622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5C858A-A973-DA47-851F-72C9AAD7BCC4}" type="slidenum">
              <a:rPr lang="en-US" altLang="x-none"/>
              <a:pPr/>
              <a:t>‹#›</a:t>
            </a:fld>
            <a:endParaRPr lang="en-US" altLang="x-none"/>
          </a:p>
        </p:txBody>
      </p:sp>
    </p:spTree>
    <p:extLst>
      <p:ext uri="{BB962C8B-B14F-4D97-AF65-F5344CB8AC3E}">
        <p14:creationId xmlns:p14="http://schemas.microsoft.com/office/powerpoint/2010/main" val="91909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rtl="0">
              <a:spcBef>
                <a:spcPts val="0"/>
              </a:spcBef>
              <a:buNone/>
              <a:defRPr/>
            </a:lvl1p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val="88073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844D79-5F9D-6E43-8813-DCC720DB3888}" type="slidenum">
              <a:rPr lang="en-US" altLang="x-none"/>
              <a:pPr/>
              <a:t>‹#›</a:t>
            </a:fld>
            <a:endParaRPr lang="en-US" altLang="x-none"/>
          </a:p>
        </p:txBody>
      </p:sp>
    </p:spTree>
    <p:extLst>
      <p:ext uri="{BB962C8B-B14F-4D97-AF65-F5344CB8AC3E}">
        <p14:creationId xmlns:p14="http://schemas.microsoft.com/office/powerpoint/2010/main" val="17637873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AFEC24-AB6E-FE43-92AC-2F22AE244F53}" type="slidenum">
              <a:rPr lang="en-US" altLang="x-none"/>
              <a:pPr/>
              <a:t>‹#›</a:t>
            </a:fld>
            <a:endParaRPr lang="en-US" altLang="x-none"/>
          </a:p>
        </p:txBody>
      </p:sp>
    </p:spTree>
    <p:extLst>
      <p:ext uri="{BB962C8B-B14F-4D97-AF65-F5344CB8AC3E}">
        <p14:creationId xmlns:p14="http://schemas.microsoft.com/office/powerpoint/2010/main" val="1092912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FD9779-9F84-D74D-AE75-244A00E0FD21}" type="slidenum">
              <a:rPr lang="en-US" altLang="x-none"/>
              <a:pPr/>
              <a:t>‹#›</a:t>
            </a:fld>
            <a:endParaRPr lang="en-US" altLang="x-none"/>
          </a:p>
        </p:txBody>
      </p:sp>
    </p:spTree>
    <p:extLst>
      <p:ext uri="{BB962C8B-B14F-4D97-AF65-F5344CB8AC3E}">
        <p14:creationId xmlns:p14="http://schemas.microsoft.com/office/powerpoint/2010/main" val="7600247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7881FAC-1803-A74E-8EF9-ABD843335611}" type="slidenum">
              <a:rPr lang="en-US" altLang="x-none"/>
              <a:pPr/>
              <a:t>‹#›</a:t>
            </a:fld>
            <a:endParaRPr lang="en-US" altLang="x-none"/>
          </a:p>
        </p:txBody>
      </p:sp>
    </p:spTree>
    <p:extLst>
      <p:ext uri="{BB962C8B-B14F-4D97-AF65-F5344CB8AC3E}">
        <p14:creationId xmlns:p14="http://schemas.microsoft.com/office/powerpoint/2010/main" val="5036610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1D050DB-ABB1-7144-9BEE-5CA67A078FED}" type="slidenum">
              <a:rPr lang="en-US" altLang="x-none"/>
              <a:pPr/>
              <a:t>‹#›</a:t>
            </a:fld>
            <a:endParaRPr lang="en-US" altLang="x-none"/>
          </a:p>
        </p:txBody>
      </p:sp>
    </p:spTree>
    <p:extLst>
      <p:ext uri="{BB962C8B-B14F-4D97-AF65-F5344CB8AC3E}">
        <p14:creationId xmlns:p14="http://schemas.microsoft.com/office/powerpoint/2010/main" val="17985338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35A5F79-4BBD-2944-BCD9-8BF7DDC2D443}" type="slidenum">
              <a:rPr lang="en-US" altLang="x-none"/>
              <a:pPr/>
              <a:t>‹#›</a:t>
            </a:fld>
            <a:endParaRPr lang="en-US" altLang="x-none"/>
          </a:p>
        </p:txBody>
      </p:sp>
    </p:spTree>
    <p:extLst>
      <p:ext uri="{BB962C8B-B14F-4D97-AF65-F5344CB8AC3E}">
        <p14:creationId xmlns:p14="http://schemas.microsoft.com/office/powerpoint/2010/main" val="21261862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2F2B57-C6B2-8445-9046-4925E3539C38}" type="slidenum">
              <a:rPr lang="en-US" altLang="x-none"/>
              <a:pPr/>
              <a:t>‹#›</a:t>
            </a:fld>
            <a:endParaRPr lang="en-US" altLang="x-none"/>
          </a:p>
        </p:txBody>
      </p:sp>
    </p:spTree>
    <p:extLst>
      <p:ext uri="{BB962C8B-B14F-4D97-AF65-F5344CB8AC3E}">
        <p14:creationId xmlns:p14="http://schemas.microsoft.com/office/powerpoint/2010/main" val="68470338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D8E6F9-C032-D646-8991-4A766B59BFDF}" type="slidenum">
              <a:rPr lang="en-US" altLang="x-none"/>
              <a:pPr/>
              <a:t>‹#›</a:t>
            </a:fld>
            <a:endParaRPr lang="en-US" altLang="x-none"/>
          </a:p>
        </p:txBody>
      </p:sp>
    </p:spTree>
    <p:extLst>
      <p:ext uri="{BB962C8B-B14F-4D97-AF65-F5344CB8AC3E}">
        <p14:creationId xmlns:p14="http://schemas.microsoft.com/office/powerpoint/2010/main" val="1592478297"/>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endParaRPr lang="en-US" altLang="x-none"/>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F418724-34F2-D343-8F29-057181D0EFF5}"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9527D05-D0B7-CA46-BD10-5BE5BAA415BE}" type="slidenum">
              <a:rPr lang="en-US" altLang="x-none" sz="1400"/>
              <a:pPr/>
              <a:t>1</a:t>
            </a:fld>
            <a:endParaRPr lang="en-US" altLang="x-none" sz="1400"/>
          </a:p>
        </p:txBody>
      </p:sp>
      <p:sp>
        <p:nvSpPr>
          <p:cNvPr id="2051" name="Rectangle 4"/>
          <p:cNvSpPr>
            <a:spLocks noGrp="1" noChangeArrowheads="1"/>
          </p:cNvSpPr>
          <p:nvPr>
            <p:ph type="ctrTitle"/>
          </p:nvPr>
        </p:nvSpPr>
        <p:spPr>
          <a:xfrm>
            <a:off x="673768" y="1082843"/>
            <a:ext cx="7784432" cy="2517608"/>
          </a:xfrm>
        </p:spPr>
        <p:txBody>
          <a:bodyPr/>
          <a:lstStyle/>
          <a:p>
            <a:r>
              <a:rPr lang="en-US" altLang="x-none" sz="4000" dirty="0" smtClean="0"/>
              <a:t>Intonation and Computation:</a:t>
            </a:r>
            <a:br>
              <a:rPr lang="en-US" altLang="x-none" sz="4000" dirty="0" smtClean="0"/>
            </a:br>
            <a:r>
              <a:rPr lang="en-US" altLang="x-none" sz="4000" dirty="0" smtClean="0"/>
              <a:t>Personality</a:t>
            </a:r>
            <a:br>
              <a:rPr lang="en-US" altLang="x-none" sz="4000" dirty="0" smtClean="0"/>
            </a:br>
            <a:endParaRPr lang="en-US" altLang="x-none" sz="4000" dirty="0"/>
          </a:p>
        </p:txBody>
      </p:sp>
      <p:sp>
        <p:nvSpPr>
          <p:cNvPr id="2052" name="Rectangle 5"/>
          <p:cNvSpPr>
            <a:spLocks noGrp="1" noChangeArrowheads="1"/>
          </p:cNvSpPr>
          <p:nvPr>
            <p:ph type="subTitle" idx="1"/>
          </p:nvPr>
        </p:nvSpPr>
        <p:spPr/>
        <p:txBody>
          <a:bodyPr/>
          <a:lstStyle/>
          <a:p>
            <a:r>
              <a:rPr lang="en-US" altLang="x-none" sz="3200" dirty="0"/>
              <a:t>Julia </a:t>
            </a:r>
            <a:r>
              <a:rPr lang="en-US" altLang="x-none" sz="3200" dirty="0" smtClean="0"/>
              <a:t>Hirschberg (and thanks to Michelle Levine)</a:t>
            </a:r>
            <a:endParaRPr lang="en-US" altLang="x-none" sz="3200" dirty="0" smtClean="0"/>
          </a:p>
          <a:p>
            <a:r>
              <a:rPr lang="en-US" altLang="x-none" sz="3200" dirty="0" smtClean="0"/>
              <a:t>LSA 2017</a:t>
            </a:r>
            <a:endParaRPr lang="en-US" altLang="x-none" sz="3200" dirty="0"/>
          </a:p>
          <a:p>
            <a:r>
              <a:rPr lang="en-US" altLang="x-none" sz="3200" dirty="0" err="1"/>
              <a:t>julia@cs.columbia.edu</a:t>
            </a:r>
            <a:endParaRPr lang="en-US" altLang="x-none"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Questions About The Big Five</a:t>
            </a:r>
            <a:endParaRPr lang="en-US" dirty="0"/>
          </a:p>
        </p:txBody>
      </p:sp>
      <p:sp>
        <p:nvSpPr>
          <p:cNvPr id="4" name="Content Placeholder 3"/>
          <p:cNvSpPr>
            <a:spLocks noGrp="1"/>
          </p:cNvSpPr>
          <p:nvPr>
            <p:ph idx="1"/>
          </p:nvPr>
        </p:nvSpPr>
        <p:spPr/>
        <p:txBody>
          <a:bodyPr>
            <a:normAutofit lnSpcReduction="10000"/>
          </a:bodyPr>
          <a:lstStyle/>
          <a:p>
            <a:r>
              <a:rPr lang="en-US" dirty="0" smtClean="0"/>
              <a:t>How stable are the traits</a:t>
            </a:r>
            <a:r>
              <a:rPr lang="en-US" dirty="0" smtClean="0"/>
              <a:t>?  Thought to </a:t>
            </a:r>
            <a:endParaRPr lang="en-US" dirty="0" smtClean="0"/>
          </a:p>
          <a:p>
            <a:pPr lvl="1"/>
            <a:r>
              <a:rPr lang="en-US" dirty="0"/>
              <a:t>C</a:t>
            </a:r>
            <a:r>
              <a:rPr lang="en-US" dirty="0" smtClean="0"/>
              <a:t>hange </a:t>
            </a:r>
            <a:r>
              <a:rPr lang="en-US" dirty="0" smtClean="0"/>
              <a:t>over development</a:t>
            </a:r>
          </a:p>
          <a:p>
            <a:pPr lvl="1"/>
            <a:r>
              <a:rPr lang="en-US" dirty="0" smtClean="0"/>
              <a:t>Become stable </a:t>
            </a:r>
            <a:r>
              <a:rPr lang="en-US" dirty="0" smtClean="0"/>
              <a:t>in adulthood</a:t>
            </a:r>
          </a:p>
          <a:p>
            <a:r>
              <a:rPr lang="en-US" dirty="0" smtClean="0"/>
              <a:t>How heritable are they?</a:t>
            </a:r>
          </a:p>
          <a:p>
            <a:pPr lvl="1"/>
            <a:r>
              <a:rPr lang="en-US" dirty="0" smtClean="0"/>
              <a:t>~50% for each trait  (.40 to .55 heritability)</a:t>
            </a:r>
          </a:p>
          <a:p>
            <a:r>
              <a:rPr lang="en-US" dirty="0" smtClean="0"/>
              <a:t>How about </a:t>
            </a:r>
            <a:r>
              <a:rPr lang="en-US" dirty="0" smtClean="0"/>
              <a:t>cultural differences</a:t>
            </a:r>
            <a:r>
              <a:rPr lang="en-US" dirty="0" smtClean="0"/>
              <a:t>?</a:t>
            </a:r>
          </a:p>
          <a:p>
            <a:pPr lvl="1"/>
            <a:r>
              <a:rPr lang="en-US" dirty="0"/>
              <a:t>T</a:t>
            </a:r>
            <a:r>
              <a:rPr lang="en-US" dirty="0" smtClean="0"/>
              <a:t>raditionally thought </a:t>
            </a:r>
            <a:r>
              <a:rPr lang="en-US" dirty="0" smtClean="0"/>
              <a:t>to be common across </a:t>
            </a:r>
            <a:r>
              <a:rPr lang="en-US" dirty="0" smtClean="0"/>
              <a:t>cultures but</a:t>
            </a:r>
            <a:r>
              <a:rPr lang="mr-IN" dirty="0" smtClean="0"/>
              <a:t>…</a:t>
            </a:r>
            <a:endParaRPr lang="en-US" dirty="0" smtClean="0"/>
          </a:p>
          <a:p>
            <a:pPr lvl="1"/>
            <a:r>
              <a:rPr lang="en-US" dirty="0"/>
              <a:t>R</a:t>
            </a:r>
            <a:r>
              <a:rPr lang="en-US" dirty="0" smtClean="0"/>
              <a:t>esearch </a:t>
            </a:r>
            <a:r>
              <a:rPr lang="en-US" dirty="0" smtClean="0"/>
              <a:t>has shown cultural differences in </a:t>
            </a:r>
            <a:r>
              <a:rPr lang="en-US" dirty="0" smtClean="0"/>
              <a:t>personality (e.g. in mean levels of Big 5)</a:t>
            </a:r>
            <a:endParaRPr lang="en-US" dirty="0" smtClean="0"/>
          </a:p>
        </p:txBody>
      </p:sp>
      <p:sp>
        <p:nvSpPr>
          <p:cNvPr id="2" name="Slide Number Placeholder 1"/>
          <p:cNvSpPr>
            <a:spLocks noGrp="1"/>
          </p:cNvSpPr>
          <p:nvPr>
            <p:ph type="sldNum" sz="quarter" idx="12"/>
          </p:nvPr>
        </p:nvSpPr>
        <p:spPr/>
        <p:txBody>
          <a:bodyPr/>
          <a:lstStyle/>
          <a:p>
            <a:fld id="{C596511B-2857-694D-871F-422885452280}"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gure_15_09"/>
          <p:cNvPicPr>
            <a:picLocks noChangeAspect="1" noChangeArrowheads="1"/>
          </p:cNvPicPr>
          <p:nvPr/>
        </p:nvPicPr>
        <p:blipFill>
          <a:blip r:embed="rId3"/>
          <a:srcRect/>
          <a:stretch>
            <a:fillRect/>
          </a:stretch>
        </p:blipFill>
        <p:spPr bwMode="auto">
          <a:xfrm>
            <a:off x="1462270" y="1776025"/>
            <a:ext cx="5969205" cy="4246422"/>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smtClean="0"/>
              <a:t>Where are the </a:t>
            </a:r>
            <a:r>
              <a:rPr lang="en-US" dirty="0" smtClean="0"/>
              <a:t>most “neurotic</a:t>
            </a:r>
            <a:r>
              <a:rPr lang="en-US" dirty="0" smtClean="0"/>
              <a:t>” places to live?</a:t>
            </a:r>
            <a:endParaRPr lang="en-US" dirty="0"/>
          </a:p>
        </p:txBody>
      </p:sp>
      <p:sp>
        <p:nvSpPr>
          <p:cNvPr id="5" name="Slide Number Placeholder 3"/>
          <p:cNvSpPr>
            <a:spLocks noGrp="1"/>
          </p:cNvSpPr>
          <p:nvPr>
            <p:ph type="sldNum" sz="quarter" idx="12"/>
          </p:nvPr>
        </p:nvSpPr>
        <p:spPr>
          <a:prstGeom prst="rect">
            <a:avLst/>
          </a:prstGeom>
        </p:spPr>
        <p:txBody>
          <a:bodyPr/>
          <a:lstStyle/>
          <a:p>
            <a:fld id="{C596511B-2857-694D-871F-422885452280}"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Are Traits </a:t>
            </a:r>
            <a:r>
              <a:rPr lang="en-US" dirty="0" smtClean="0"/>
              <a:t>Really Constant</a:t>
            </a:r>
            <a:r>
              <a:rPr lang="en-US" dirty="0" smtClean="0"/>
              <a:t>?</a:t>
            </a:r>
            <a:endParaRPr lang="en-US" dirty="0"/>
          </a:p>
        </p:txBody>
      </p:sp>
      <p:sp>
        <p:nvSpPr>
          <p:cNvPr id="30723" name="Content Placeholder 2"/>
          <p:cNvSpPr>
            <a:spLocks noGrp="1"/>
          </p:cNvSpPr>
          <p:nvPr>
            <p:ph idx="1"/>
          </p:nvPr>
        </p:nvSpPr>
        <p:spPr/>
        <p:txBody>
          <a:bodyPr>
            <a:normAutofit/>
          </a:bodyPr>
          <a:lstStyle/>
          <a:p>
            <a:r>
              <a:rPr lang="en-US" dirty="0" smtClean="0"/>
              <a:t>Personality paradox: people often behave less </a:t>
            </a:r>
            <a:r>
              <a:rPr lang="en-US" dirty="0" smtClean="0"/>
              <a:t>consistency </a:t>
            </a:r>
            <a:r>
              <a:rPr lang="en-US" dirty="0" smtClean="0"/>
              <a:t>than </a:t>
            </a:r>
            <a:r>
              <a:rPr lang="en-US" dirty="0" smtClean="0"/>
              <a:t>might be expected</a:t>
            </a:r>
            <a:endParaRPr lang="en-US" dirty="0" smtClean="0"/>
          </a:p>
          <a:p>
            <a:pPr lvl="1"/>
            <a:r>
              <a:rPr lang="en-US" dirty="0" smtClean="0"/>
              <a:t>Part of the explanation </a:t>
            </a:r>
            <a:r>
              <a:rPr lang="en-US" dirty="0" smtClean="0"/>
              <a:t>dox </a:t>
            </a:r>
            <a:r>
              <a:rPr lang="en-US" dirty="0" smtClean="0"/>
              <a:t>is the </a:t>
            </a:r>
            <a:r>
              <a:rPr lang="en-US" i="1" dirty="0" smtClean="0"/>
              <a:t>power of the </a:t>
            </a:r>
            <a:r>
              <a:rPr lang="en-US" i="1" dirty="0" smtClean="0"/>
              <a:t>situation</a:t>
            </a:r>
            <a:endParaRPr lang="en-US" i="1" dirty="0" smtClean="0"/>
          </a:p>
          <a:p>
            <a:pPr lvl="1"/>
            <a:r>
              <a:rPr lang="en-US" dirty="0" smtClean="0"/>
              <a:t>Person-Situation Controversy</a:t>
            </a:r>
          </a:p>
          <a:p>
            <a:pPr lvl="2"/>
            <a:r>
              <a:rPr lang="en-US" dirty="0" smtClean="0"/>
              <a:t>E.g., Walter </a:t>
            </a:r>
            <a:r>
              <a:rPr lang="en-US" dirty="0" err="1" smtClean="0"/>
              <a:t>Mischel</a:t>
            </a:r>
            <a:r>
              <a:rPr lang="en-US" dirty="0" smtClean="0"/>
              <a:t> (1968, 1984, 2004)</a:t>
            </a:r>
          </a:p>
          <a:p>
            <a:pPr lvl="1"/>
            <a:r>
              <a:rPr lang="en-US" dirty="0" smtClean="0"/>
              <a:t>Counter-argument from trait </a:t>
            </a:r>
            <a:r>
              <a:rPr lang="en-US" dirty="0" smtClean="0"/>
              <a:t>theorists </a:t>
            </a:r>
            <a:endParaRPr lang="en-US" dirty="0" smtClean="0"/>
          </a:p>
          <a:p>
            <a:pPr lvl="2"/>
            <a:r>
              <a:rPr lang="en-US" dirty="0" smtClean="0"/>
              <a:t>Behaviors </a:t>
            </a:r>
            <a:r>
              <a:rPr lang="en-US" dirty="0" smtClean="0"/>
              <a:t>from a situation may be different, but average behavior remains the same. </a:t>
            </a:r>
            <a:r>
              <a:rPr lang="en-US" dirty="0" smtClean="0"/>
              <a:t>So, </a:t>
            </a:r>
            <a:r>
              <a:rPr lang="en-US" dirty="0" smtClean="0"/>
              <a:t>traits </a:t>
            </a:r>
            <a:r>
              <a:rPr lang="en-US" i="1" dirty="0" smtClean="0"/>
              <a:t>do</a:t>
            </a:r>
            <a:r>
              <a:rPr lang="en-US" dirty="0" smtClean="0"/>
              <a:t> matter</a:t>
            </a:r>
            <a:r>
              <a:rPr lang="en-US" dirty="0" smtClean="0"/>
              <a:t>.</a:t>
            </a:r>
          </a:p>
        </p:txBody>
      </p:sp>
      <p:sp>
        <p:nvSpPr>
          <p:cNvPr id="4" name="Slide Number Placeholder 3"/>
          <p:cNvSpPr>
            <a:spLocks noGrp="1"/>
          </p:cNvSpPr>
          <p:nvPr>
            <p:ph type="sldNum" sz="quarter" idx="12"/>
          </p:nvPr>
        </p:nvSpPr>
        <p:spPr/>
        <p:txBody>
          <a:bodyPr/>
          <a:lstStyle/>
          <a:p>
            <a:fld id="{C596511B-2857-694D-871F-422885452280}"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Is Consistency of Behavior a Trait?</a:t>
            </a:r>
            <a:endParaRPr lang="en-US" dirty="0"/>
          </a:p>
        </p:txBody>
      </p:sp>
      <p:sp>
        <p:nvSpPr>
          <p:cNvPr id="34819" name="Content Placeholder 2"/>
          <p:cNvSpPr>
            <a:spLocks noGrp="1"/>
          </p:cNvSpPr>
          <p:nvPr>
            <p:ph idx="1"/>
          </p:nvPr>
        </p:nvSpPr>
        <p:spPr/>
        <p:txBody>
          <a:bodyPr/>
          <a:lstStyle/>
          <a:p>
            <a:r>
              <a:rPr lang="en-US" dirty="0" smtClean="0"/>
              <a:t>Interaction between personality and situations </a:t>
            </a:r>
          </a:p>
          <a:p>
            <a:pPr lvl="1"/>
            <a:r>
              <a:rPr lang="en-US" dirty="0" smtClean="0"/>
              <a:t>Situations interact with individual differences, with some strong situations </a:t>
            </a:r>
            <a:r>
              <a:rPr lang="en-US" dirty="0" smtClean="0"/>
              <a:t>(like what?) producing </a:t>
            </a:r>
            <a:r>
              <a:rPr lang="en-US" dirty="0" smtClean="0"/>
              <a:t>nearly uniform behavior among different individuals </a:t>
            </a:r>
          </a:p>
          <a:p>
            <a:pPr lvl="1"/>
            <a:r>
              <a:rPr lang="en-US" dirty="0" smtClean="0"/>
              <a:t>Some people are more consistent in their behaviors—the Self-Monitoring Scale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Assessing Traits</a:t>
            </a:r>
            <a:endParaRPr lang="en-US" dirty="0"/>
          </a:p>
        </p:txBody>
      </p:sp>
      <p:sp>
        <p:nvSpPr>
          <p:cNvPr id="3" name="Content Placeholder 2"/>
          <p:cNvSpPr>
            <a:spLocks noGrp="1"/>
          </p:cNvSpPr>
          <p:nvPr>
            <p:ph idx="1"/>
          </p:nvPr>
        </p:nvSpPr>
        <p:spPr/>
        <p:txBody>
          <a:bodyPr>
            <a:normAutofit/>
          </a:bodyPr>
          <a:lstStyle/>
          <a:p>
            <a:pPr>
              <a:spcAft>
                <a:spcPts val="600"/>
              </a:spcAft>
            </a:pPr>
            <a:r>
              <a:rPr lang="en-US" altLang="en-US" b="1" dirty="0" smtClean="0"/>
              <a:t>Personality inventories: </a:t>
            </a:r>
            <a:r>
              <a:rPr lang="en-US" altLang="en-US" dirty="0" smtClean="0"/>
              <a:t>questionnaires (often with true-false or agree-disagree items) designed to gauge a wide range of feelings and behaviors assessing several traits at once</a:t>
            </a:r>
          </a:p>
          <a:p>
            <a:r>
              <a:rPr lang="en-US" altLang="en-US" dirty="0" smtClean="0"/>
              <a:t>The Minnesota Multiphasic Personality Inventory (MMPI) is the most widely researched and clinically used of all personality tests</a:t>
            </a:r>
            <a:r>
              <a:rPr lang="en-US" altLang="en-US" dirty="0" smtClean="0"/>
              <a:t>.</a:t>
            </a:r>
          </a:p>
          <a:p>
            <a:pPr lvl="1"/>
            <a:r>
              <a:rPr lang="en-US" altLang="en-US" dirty="0" smtClean="0"/>
              <a:t>567 item T/F report (~1.5h to complete)</a:t>
            </a:r>
            <a:endParaRPr lang="en-US" altLang="en-US" dirty="0" smtClean="0"/>
          </a:p>
          <a:p>
            <a:endParaRPr lang="en-US" dirty="0"/>
          </a:p>
        </p:txBody>
      </p:sp>
      <p:sp>
        <p:nvSpPr>
          <p:cNvPr id="4" name="Slide Number Placeholder 3"/>
          <p:cNvSpPr>
            <a:spLocks noGrp="1"/>
          </p:cNvSpPr>
          <p:nvPr>
            <p:ph type="sldNum" sz="quarter" idx="12"/>
          </p:nvPr>
        </p:nvSpPr>
        <p:spPr>
          <a:prstGeom prst="rect">
            <a:avLst/>
          </a:prstGeom>
        </p:spPr>
        <p:txBody>
          <a:bodyPr/>
          <a:lstStyle/>
          <a:p>
            <a:fld id="{C596511B-2857-694D-871F-422885452280}"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NEO-FFI</a:t>
            </a:r>
            <a:endParaRPr lang="en-US" dirty="0"/>
          </a:p>
        </p:txBody>
      </p:sp>
      <p:sp>
        <p:nvSpPr>
          <p:cNvPr id="3" name="Content Placeholder 2"/>
          <p:cNvSpPr>
            <a:spLocks noGrp="1"/>
          </p:cNvSpPr>
          <p:nvPr>
            <p:ph idx="1"/>
          </p:nvPr>
        </p:nvSpPr>
        <p:spPr/>
        <p:txBody>
          <a:bodyPr/>
          <a:lstStyle/>
          <a:p>
            <a:r>
              <a:rPr lang="en-US" dirty="0" smtClean="0"/>
              <a:t>Short questionnaire to assess the big 5 traits</a:t>
            </a:r>
          </a:p>
          <a:p>
            <a:r>
              <a:rPr lang="en-US" dirty="0" smtClean="0"/>
              <a:t>60 items (</a:t>
            </a:r>
            <a:r>
              <a:rPr lang="en-US" dirty="0" smtClean="0"/>
              <a:t>12 per trait</a:t>
            </a:r>
            <a:r>
              <a:rPr lang="en-US" dirty="0" smtClean="0"/>
              <a:t>)</a:t>
            </a:r>
          </a:p>
          <a:p>
            <a:r>
              <a:rPr lang="en-US" dirty="0" err="1" smtClean="0"/>
              <a:t>Likert</a:t>
            </a:r>
            <a:r>
              <a:rPr lang="en-US" dirty="0" smtClean="0"/>
              <a:t> scale from SD—SA</a:t>
            </a:r>
          </a:p>
          <a:p>
            <a:r>
              <a:rPr lang="en-US" dirty="0" smtClean="0"/>
              <a:t>Widely used in research</a:t>
            </a:r>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Personality and Emotions</a:t>
            </a:r>
            <a:endParaRPr lang="en-US" dirty="0"/>
          </a:p>
        </p:txBody>
      </p:sp>
      <p:sp>
        <p:nvSpPr>
          <p:cNvPr id="6" name="Content Placeholder 5"/>
          <p:cNvSpPr>
            <a:spLocks noGrp="1"/>
          </p:cNvSpPr>
          <p:nvPr>
            <p:ph idx="1"/>
          </p:nvPr>
        </p:nvSpPr>
        <p:spPr/>
        <p:txBody>
          <a:bodyPr/>
          <a:lstStyle/>
          <a:p>
            <a:r>
              <a:rPr lang="en-US" dirty="0" smtClean="0"/>
              <a:t>Emotions = transient</a:t>
            </a:r>
          </a:p>
          <a:p>
            <a:r>
              <a:rPr lang="en-US" dirty="0" smtClean="0"/>
              <a:t>Personality = consistent</a:t>
            </a:r>
          </a:p>
          <a:p>
            <a:r>
              <a:rPr lang="en-US" dirty="0" smtClean="0"/>
              <a:t>Robert </a:t>
            </a:r>
            <a:r>
              <a:rPr lang="en-US" dirty="0" err="1" smtClean="0"/>
              <a:t>Plutchik</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Automatic Personality Detection</a:t>
            </a:r>
            <a:endParaRPr lang="en-US" dirty="0"/>
          </a:p>
        </p:txBody>
      </p:sp>
      <p:sp>
        <p:nvSpPr>
          <p:cNvPr id="3" name="Content Placeholder 2"/>
          <p:cNvSpPr>
            <a:spLocks noGrp="1"/>
          </p:cNvSpPr>
          <p:nvPr>
            <p:ph idx="1"/>
          </p:nvPr>
        </p:nvSpPr>
        <p:spPr/>
        <p:txBody>
          <a:bodyPr/>
          <a:lstStyle/>
          <a:p>
            <a:r>
              <a:rPr lang="en-US" dirty="0" smtClean="0"/>
              <a:t>What type of cues are more/less useful:</a:t>
            </a:r>
          </a:p>
          <a:p>
            <a:pPr lvl="1"/>
            <a:r>
              <a:rPr lang="en-US" dirty="0" smtClean="0"/>
              <a:t>Written language </a:t>
            </a:r>
          </a:p>
          <a:p>
            <a:pPr lvl="1"/>
            <a:r>
              <a:rPr lang="en-US" dirty="0" smtClean="0"/>
              <a:t>Nonverbal vocal behaviors</a:t>
            </a:r>
          </a:p>
          <a:p>
            <a:pPr lvl="1"/>
            <a:r>
              <a:rPr lang="en-US" dirty="0" smtClean="0"/>
              <a:t>Spoken/conversational </a:t>
            </a:r>
            <a:r>
              <a:rPr lang="en-US" dirty="0" smtClean="0"/>
              <a:t>language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17</a:t>
            </a:fld>
            <a:endParaRPr lang="en-US"/>
          </a:p>
        </p:txBody>
      </p:sp>
    </p:spTree>
    <p:extLst>
      <p:ext uri="{BB962C8B-B14F-4D97-AF65-F5344CB8AC3E}">
        <p14:creationId xmlns:p14="http://schemas.microsoft.com/office/powerpoint/2010/main" val="102178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Personality From Written Language</a:t>
            </a:r>
            <a:endParaRPr lang="en-US" dirty="0"/>
          </a:p>
        </p:txBody>
      </p:sp>
      <p:sp>
        <p:nvSpPr>
          <p:cNvPr id="6" name="Content Placeholder 5"/>
          <p:cNvSpPr>
            <a:spLocks noGrp="1"/>
          </p:cNvSpPr>
          <p:nvPr>
            <p:ph idx="1"/>
          </p:nvPr>
        </p:nvSpPr>
        <p:spPr/>
        <p:txBody>
          <a:bodyPr/>
          <a:lstStyle/>
          <a:p>
            <a:r>
              <a:rPr lang="en-US" dirty="0" smtClean="0"/>
              <a:t>Does written </a:t>
            </a:r>
            <a:r>
              <a:rPr lang="en-US" dirty="0" smtClean="0"/>
              <a:t>language </a:t>
            </a:r>
            <a:r>
              <a:rPr lang="en-US" dirty="0" smtClean="0"/>
              <a:t>use predict </a:t>
            </a:r>
            <a:r>
              <a:rPr lang="en-US" dirty="0" smtClean="0">
                <a:sym typeface="Wingdings"/>
              </a:rPr>
              <a:t>personality?</a:t>
            </a:r>
            <a:endParaRPr lang="en-US" dirty="0" smtClean="0"/>
          </a:p>
          <a:p>
            <a:r>
              <a:rPr lang="en-US" dirty="0" err="1" smtClean="0"/>
              <a:t>Pennebaker</a:t>
            </a:r>
            <a:r>
              <a:rPr lang="en-US" dirty="0" smtClean="0"/>
              <a:t> and King (1999), Linguistic styles: Language use as an individual difference</a:t>
            </a:r>
          </a:p>
          <a:p>
            <a:pPr lvl="1"/>
            <a:r>
              <a:rPr lang="en-US" dirty="0" smtClean="0"/>
              <a:t>Stream-of-conscious essays</a:t>
            </a:r>
          </a:p>
          <a:p>
            <a:pPr lvl="1"/>
            <a:r>
              <a:rPr lang="en-US" dirty="0" smtClean="0"/>
              <a:t>Big 5 personality assessment</a:t>
            </a:r>
          </a:p>
          <a:p>
            <a:pPr lvl="1"/>
            <a:r>
              <a:rPr lang="en-US" dirty="0" smtClean="0"/>
              <a:t>Lexical features (LIWC)</a:t>
            </a:r>
          </a:p>
        </p:txBody>
      </p:sp>
      <p:sp>
        <p:nvSpPr>
          <p:cNvPr id="4" name="Slide Number Placeholder 3"/>
          <p:cNvSpPr>
            <a:spLocks noGrp="1"/>
          </p:cNvSpPr>
          <p:nvPr>
            <p:ph type="sldNum" sz="quarter" idx="12"/>
          </p:nvPr>
        </p:nvSpPr>
        <p:spPr/>
        <p:txBody>
          <a:bodyPr/>
          <a:lstStyle/>
          <a:p>
            <a:fld id="{367060C1-CD7E-2840-B5A1-488EBD1FEE97}" type="slidenum">
              <a:rPr lang="en-US" smtClean="0"/>
              <a:pPr/>
              <a:t>18</a:t>
            </a:fld>
            <a:endParaRPr lang="en-US"/>
          </a:p>
        </p:txBody>
      </p:sp>
    </p:spTree>
    <p:extLst>
      <p:ext uri="{BB962C8B-B14F-4D97-AF65-F5344CB8AC3E}">
        <p14:creationId xmlns:p14="http://schemas.microsoft.com/office/powerpoint/2010/main" val="2215584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Findings, </a:t>
            </a:r>
            <a:r>
              <a:rPr lang="en-US" dirty="0" smtClean="0"/>
              <a:t>e.g.</a:t>
            </a:r>
            <a:endParaRPr lang="en-US" dirty="0"/>
          </a:p>
          <a:p>
            <a:pPr lvl="2"/>
            <a:r>
              <a:rPr lang="en-US" dirty="0"/>
              <a:t>Agreeableness</a:t>
            </a:r>
          </a:p>
          <a:p>
            <a:pPr lvl="3"/>
            <a:r>
              <a:rPr lang="en-US" dirty="0">
                <a:sym typeface="Wingdings"/>
              </a:rPr>
              <a:t>more positive emotion words</a:t>
            </a:r>
          </a:p>
          <a:p>
            <a:pPr lvl="3"/>
            <a:r>
              <a:rPr lang="en-US" dirty="0">
                <a:sym typeface="Wingdings"/>
              </a:rPr>
              <a:t>fewer negative emotion words</a:t>
            </a:r>
          </a:p>
          <a:p>
            <a:pPr lvl="3"/>
            <a:r>
              <a:rPr lang="en-US" dirty="0">
                <a:sym typeface="Wingdings"/>
              </a:rPr>
              <a:t>fewer articles</a:t>
            </a:r>
          </a:p>
          <a:p>
            <a:pPr lvl="3"/>
            <a:r>
              <a:rPr lang="en-US" dirty="0">
                <a:sym typeface="Wingdings"/>
              </a:rPr>
              <a:t>more first-person</a:t>
            </a:r>
          </a:p>
          <a:p>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19</a:t>
            </a:fld>
            <a:endParaRPr lang="en-US" altLang="x-none"/>
          </a:p>
        </p:txBody>
      </p:sp>
    </p:spTree>
    <p:extLst>
      <p:ext uri="{BB962C8B-B14F-4D97-AF65-F5344CB8AC3E}">
        <p14:creationId xmlns:p14="http://schemas.microsoft.com/office/powerpoint/2010/main" val="15336130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Personality</a:t>
            </a:r>
          </a:p>
          <a:p>
            <a:pPr lvl="1"/>
            <a:r>
              <a:rPr lang="en-US" dirty="0" smtClean="0"/>
              <a:t>How do we define personality?</a:t>
            </a:r>
          </a:p>
          <a:p>
            <a:pPr lvl="1"/>
            <a:r>
              <a:rPr lang="en-US" dirty="0" smtClean="0"/>
              <a:t>How is personality measured?</a:t>
            </a:r>
          </a:p>
          <a:p>
            <a:pPr lvl="1"/>
            <a:r>
              <a:rPr lang="en-US" dirty="0" smtClean="0"/>
              <a:t>Can we automatically classify personality?</a:t>
            </a:r>
          </a:p>
        </p:txBody>
      </p:sp>
      <p:sp>
        <p:nvSpPr>
          <p:cNvPr id="4" name="Slide Number Placeholder 3"/>
          <p:cNvSpPr>
            <a:spLocks noGrp="1"/>
          </p:cNvSpPr>
          <p:nvPr>
            <p:ph type="sldNum" sz="quarter" idx="12"/>
          </p:nvPr>
        </p:nvSpPr>
        <p:spPr/>
        <p:txBody>
          <a:bodyPr/>
          <a:lstStyle/>
          <a:p>
            <a:fld id="{C596511B-2857-694D-871F-422885452280}" type="slidenum">
              <a:rPr lang="en-US" smtClean="0"/>
              <a:pPr/>
              <a:t>2</a:t>
            </a:fld>
            <a:endParaRPr lang="en-US"/>
          </a:p>
        </p:txBody>
      </p:sp>
    </p:spTree>
    <p:extLst>
      <p:ext uri="{BB962C8B-B14F-4D97-AF65-F5344CB8AC3E}">
        <p14:creationId xmlns:p14="http://schemas.microsoft.com/office/powerpoint/2010/main" val="15593828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7-02-13 at 5.47.32 PM.png"/>
          <p:cNvPicPr>
            <a:picLocks noGrp="1" noChangeAspect="1"/>
          </p:cNvPicPr>
          <p:nvPr>
            <p:ph idx="1"/>
          </p:nvPr>
        </p:nvPicPr>
        <p:blipFill>
          <a:blip r:embed="rId3"/>
          <a:srcRect l="-18118" r="-18118"/>
          <a:stretch>
            <a:fillRect/>
          </a:stretch>
        </p:blipFill>
        <p:spPr>
          <a:xfrm>
            <a:off x="457200" y="1431636"/>
            <a:ext cx="8229600" cy="4325112"/>
          </a:xfrm>
          <a:scene3d>
            <a:camera prst="orthographicFront">
              <a:rot lat="0" lon="0" rev="30000"/>
            </a:camera>
            <a:lightRig rig="threePt" dir="t"/>
          </a:scene3d>
        </p:spPr>
      </p:pic>
      <p:sp>
        <p:nvSpPr>
          <p:cNvPr id="4" name="Slide Number Placeholder 3"/>
          <p:cNvSpPr>
            <a:spLocks noGrp="1"/>
          </p:cNvSpPr>
          <p:nvPr>
            <p:ph type="sldNum" sz="quarter" idx="12"/>
          </p:nvPr>
        </p:nvSpPr>
        <p:spPr/>
        <p:txBody>
          <a:bodyPr/>
          <a:lstStyle/>
          <a:p>
            <a:fld id="{C596511B-2857-694D-871F-422885452280}"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from Social Media</a:t>
            </a:r>
            <a:endParaRPr lang="en-US" dirty="0"/>
          </a:p>
        </p:txBody>
      </p:sp>
      <p:sp>
        <p:nvSpPr>
          <p:cNvPr id="3" name="Content Placeholder 2"/>
          <p:cNvSpPr>
            <a:spLocks noGrp="1"/>
          </p:cNvSpPr>
          <p:nvPr>
            <p:ph idx="1"/>
          </p:nvPr>
        </p:nvSpPr>
        <p:spPr/>
        <p:txBody>
          <a:bodyPr/>
          <a:lstStyle/>
          <a:p>
            <a:r>
              <a:rPr lang="en-US" dirty="0" smtClean="0"/>
              <a:t>More recent work includes personality detection from:</a:t>
            </a:r>
          </a:p>
          <a:p>
            <a:pPr lvl="1"/>
            <a:r>
              <a:rPr lang="en-US" dirty="0" smtClean="0"/>
              <a:t>Blogs</a:t>
            </a:r>
          </a:p>
          <a:p>
            <a:pPr lvl="1"/>
            <a:r>
              <a:rPr lang="en-US" dirty="0" smtClean="0"/>
              <a:t>Twitter posts</a:t>
            </a:r>
          </a:p>
          <a:p>
            <a:pPr lvl="1"/>
            <a:r>
              <a:rPr lang="en-US" dirty="0" smtClean="0"/>
              <a:t>Facebook posts</a:t>
            </a:r>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Computer-based personality judgments are more accurate than those made by humans</a:t>
            </a:r>
            <a:br>
              <a:rPr lang="en-US" b="0" dirty="0"/>
            </a:br>
            <a:r>
              <a:rPr lang="en-US" sz="2800" b="0" dirty="0" err="1" smtClean="0"/>
              <a:t>Youyou</a:t>
            </a:r>
            <a:r>
              <a:rPr lang="en-US" sz="2800" b="0" dirty="0"/>
              <a:t>, </a:t>
            </a:r>
            <a:r>
              <a:rPr lang="en-US" sz="2800" b="0" dirty="0" err="1"/>
              <a:t>Kosinski</a:t>
            </a:r>
            <a:r>
              <a:rPr lang="en-US" sz="2800" b="0" dirty="0"/>
              <a:t> &amp; Stillwell (2015)</a:t>
            </a:r>
            <a:br>
              <a:rPr lang="en-US" sz="2800" b="0" dirty="0"/>
            </a:br>
            <a:endParaRPr lang="en-US" sz="2800" b="0" dirty="0"/>
          </a:p>
        </p:txBody>
      </p:sp>
      <p:sp>
        <p:nvSpPr>
          <p:cNvPr id="6" name="Subtitle 5"/>
          <p:cNvSpPr>
            <a:spLocks noGrp="1"/>
          </p:cNvSpPr>
          <p:nvPr>
            <p:ph type="subTitle" idx="1"/>
          </p:nvPr>
        </p:nvSpPr>
        <p:spPr/>
        <p:txBody>
          <a:bodyPr/>
          <a:lstStyle/>
          <a:p>
            <a:r>
              <a:rPr lang="en-US" dirty="0" smtClean="0"/>
              <a:t>Jacob </a:t>
            </a:r>
            <a:r>
              <a:rPr lang="en-US" dirty="0" err="1" smtClean="0"/>
              <a:t>Pawlak</a:t>
            </a:r>
            <a:r>
              <a:rPr lang="en-US" dirty="0" smtClean="0"/>
              <a:t> presenting</a:t>
            </a:r>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22</a:t>
            </a:fld>
            <a:endParaRPr lang="en-US" altLang="x-none"/>
          </a:p>
        </p:txBody>
      </p:sp>
    </p:spTree>
    <p:extLst>
      <p:ext uri="{BB962C8B-B14F-4D97-AF65-F5344CB8AC3E}">
        <p14:creationId xmlns:p14="http://schemas.microsoft.com/office/powerpoint/2010/main" val="21095322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Computer-based personality judgments are more accurate than those made by humans</a:t>
            </a:r>
            <a:endParaRPr lang="en-US" dirty="0"/>
          </a:p>
        </p:txBody>
      </p:sp>
      <p:sp>
        <p:nvSpPr>
          <p:cNvPr id="3" name="Subtitle 2"/>
          <p:cNvSpPr>
            <a:spLocks noGrp="1"/>
          </p:cNvSpPr>
          <p:nvPr>
            <p:ph type="subTitle" idx="1"/>
          </p:nvPr>
        </p:nvSpPr>
        <p:spPr/>
        <p:txBody>
          <a:bodyPr/>
          <a:lstStyle/>
          <a:p>
            <a:r>
              <a:rPr lang="en-US" dirty="0" smtClean="0"/>
              <a:t>Jacob Pawlak</a:t>
            </a:r>
            <a:endParaRPr lang="en-US" dirty="0"/>
          </a:p>
          <a:p>
            <a:endParaRPr lang="en-US" dirty="0"/>
          </a:p>
        </p:txBody>
      </p:sp>
    </p:spTree>
    <p:extLst>
      <p:ext uri="{BB962C8B-B14F-4D97-AF65-F5344CB8AC3E}">
        <p14:creationId xmlns:p14="http://schemas.microsoft.com/office/powerpoint/2010/main" val="172181907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and Idea</a:t>
            </a:r>
            <a:endParaRPr lang="en-US" dirty="0"/>
          </a:p>
        </p:txBody>
      </p:sp>
      <p:sp>
        <p:nvSpPr>
          <p:cNvPr id="3" name="Content Placeholder 2"/>
          <p:cNvSpPr>
            <a:spLocks noGrp="1"/>
          </p:cNvSpPr>
          <p:nvPr>
            <p:ph idx="1"/>
          </p:nvPr>
        </p:nvSpPr>
        <p:spPr/>
        <p:txBody>
          <a:bodyPr/>
          <a:lstStyle/>
          <a:p>
            <a:pPr marL="0" indent="0">
              <a:buNone/>
            </a:pPr>
            <a:r>
              <a:rPr lang="en-US" dirty="0" smtClean="0"/>
              <a:t>Comparing human accuracy </a:t>
            </a:r>
            <a:r>
              <a:rPr lang="en-US" dirty="0" err="1" smtClean="0"/>
              <a:t>v.s</a:t>
            </a:r>
            <a:r>
              <a:rPr lang="en-US" dirty="0" smtClean="0"/>
              <a:t>. computer accuracy at predicting personality characteristics</a:t>
            </a:r>
          </a:p>
          <a:p>
            <a:pPr marL="0" indent="0">
              <a:buNone/>
            </a:pPr>
            <a:endParaRPr lang="en-US" dirty="0"/>
          </a:p>
          <a:p>
            <a:pPr marL="0" indent="0">
              <a:buNone/>
            </a:pPr>
            <a:r>
              <a:rPr lang="en-US" dirty="0" smtClean="0"/>
              <a:t>What opportunities did the research open up?</a:t>
            </a:r>
            <a:endParaRPr lang="en-US" dirty="0"/>
          </a:p>
        </p:txBody>
      </p:sp>
    </p:spTree>
    <p:extLst>
      <p:ext uri="{BB962C8B-B14F-4D97-AF65-F5344CB8AC3E}">
        <p14:creationId xmlns:p14="http://schemas.microsoft.com/office/powerpoint/2010/main" val="36457222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Relevant Studies </a:t>
            </a:r>
            <a:endParaRPr lang="en-US" dirty="0"/>
          </a:p>
        </p:txBody>
      </p:sp>
      <p:sp>
        <p:nvSpPr>
          <p:cNvPr id="3" name="Content Placeholder 2"/>
          <p:cNvSpPr>
            <a:spLocks noGrp="1"/>
          </p:cNvSpPr>
          <p:nvPr>
            <p:ph idx="1"/>
          </p:nvPr>
        </p:nvSpPr>
        <p:spPr/>
        <p:txBody>
          <a:bodyPr/>
          <a:lstStyle/>
          <a:p>
            <a:pPr marL="0" indent="0">
              <a:buNone/>
            </a:pPr>
            <a:r>
              <a:rPr lang="en-US" dirty="0" smtClean="0"/>
              <a:t>Recent </a:t>
            </a:r>
            <a:r>
              <a:rPr lang="en-US" dirty="0"/>
              <a:t>developments in machine learning and statistics show that computer models are </a:t>
            </a:r>
            <a:r>
              <a:rPr lang="en-US" dirty="0" smtClean="0"/>
              <a:t>capable </a:t>
            </a:r>
            <a:r>
              <a:rPr lang="en-US" dirty="0"/>
              <a:t>of making valid personality judgments by using digital records of human </a:t>
            </a:r>
            <a:r>
              <a:rPr lang="en-US" dirty="0" smtClean="0"/>
              <a:t>behavior.</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4576693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and Methodology</a:t>
            </a:r>
            <a:endParaRPr lang="en-US" dirty="0"/>
          </a:p>
        </p:txBody>
      </p:sp>
      <p:sp>
        <p:nvSpPr>
          <p:cNvPr id="3" name="Content Placeholder 2"/>
          <p:cNvSpPr>
            <a:spLocks noGrp="1"/>
          </p:cNvSpPr>
          <p:nvPr>
            <p:ph idx="1"/>
          </p:nvPr>
        </p:nvSpPr>
        <p:spPr/>
        <p:txBody>
          <a:bodyPr/>
          <a:lstStyle/>
          <a:p>
            <a:pPr marL="0" indent="0">
              <a:buNone/>
            </a:pPr>
            <a:r>
              <a:rPr lang="en-US" dirty="0" smtClean="0"/>
              <a:t>A total of 86,220 volunteers made up the sample for the experiment</a:t>
            </a:r>
          </a:p>
          <a:p>
            <a:pPr marL="0" indent="0">
              <a:buNone/>
            </a:pPr>
            <a:endParaRPr lang="en-US" dirty="0"/>
          </a:p>
          <a:p>
            <a:pPr marL="0" indent="0">
              <a:buNone/>
            </a:pPr>
            <a:r>
              <a:rPr lang="en-US" dirty="0" smtClean="0"/>
              <a:t>Each volunteer was given a 100-item International Personality Item Pool (IPIP) questionnaire, which measures the following five traits: Openness, Conscientiousness, Extraversion, Agreeableness, Neuroticism</a:t>
            </a:r>
          </a:p>
          <a:p>
            <a:pPr marL="0" indent="0">
              <a:buNone/>
            </a:pPr>
            <a:endParaRPr lang="en-US" dirty="0"/>
          </a:p>
          <a:p>
            <a:pPr marL="0" indent="0">
              <a:buNone/>
            </a:pPr>
            <a:r>
              <a:rPr lang="en-US" dirty="0" smtClean="0"/>
              <a:t>70,520 agreed to share their Facebook Likes for the computer-based judgements </a:t>
            </a:r>
            <a:endParaRPr lang="en-US" dirty="0"/>
          </a:p>
        </p:txBody>
      </p:sp>
    </p:spTree>
    <p:extLst>
      <p:ext uri="{BB962C8B-B14F-4D97-AF65-F5344CB8AC3E}">
        <p14:creationId xmlns:p14="http://schemas.microsoft.com/office/powerpoint/2010/main" val="10003146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131094"/>
            <a:ext cx="8515350" cy="4741502"/>
          </a:xfrm>
        </p:spPr>
      </p:pic>
    </p:spTree>
    <p:extLst>
      <p:ext uri="{BB962C8B-B14F-4D97-AF65-F5344CB8AC3E}">
        <p14:creationId xmlns:p14="http://schemas.microsoft.com/office/powerpoint/2010/main" val="18089642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My favorite result: The computer model only needed 100 Likes from your Facebook profile to predict your personality better than an average human, and 300 Likes to predict better than a spouse.</a:t>
            </a:r>
          </a:p>
          <a:p>
            <a:pPr marL="0" indent="0">
              <a:buNone/>
            </a:pPr>
            <a:endParaRPr lang="en-US" dirty="0"/>
          </a:p>
          <a:p>
            <a:pPr marL="0" indent="0">
              <a:buNone/>
            </a:pPr>
            <a:r>
              <a:rPr lang="en-US" dirty="0" smtClean="0"/>
              <a:t>From the sample, each volunteer with Facebook had an average of 227 Likes. The expected computer accuracy for 227 Likes is ~.56, which was tested to be significantly higher (</a:t>
            </a:r>
            <a:r>
              <a:rPr lang="en-US" i="1" dirty="0"/>
              <a:t>z</a:t>
            </a:r>
            <a:r>
              <a:rPr lang="en-US" dirty="0"/>
              <a:t> = 3.68, </a:t>
            </a:r>
            <a:r>
              <a:rPr lang="en-US" i="1" dirty="0"/>
              <a:t>P</a:t>
            </a:r>
            <a:r>
              <a:rPr lang="en-US" dirty="0"/>
              <a:t> &lt; 0.001) </a:t>
            </a:r>
            <a:r>
              <a:rPr lang="en-US" dirty="0" smtClean="0"/>
              <a:t>than an average human judge (~.49) and was comparable to an average spouse. </a:t>
            </a:r>
          </a:p>
          <a:p>
            <a:pPr marL="0" indent="0">
              <a:buNone/>
            </a:pPr>
            <a:endParaRPr lang="en-US" dirty="0"/>
          </a:p>
          <a:p>
            <a:pPr marL="0" indent="0">
              <a:buNone/>
            </a:pPr>
            <a:r>
              <a:rPr lang="en-US" dirty="0" smtClean="0"/>
              <a:t>Computer models also showed a high rate of </a:t>
            </a:r>
            <a:r>
              <a:rPr lang="en-US" dirty="0" err="1" smtClean="0"/>
              <a:t>interjudge</a:t>
            </a:r>
            <a:r>
              <a:rPr lang="en-US" dirty="0" smtClean="0"/>
              <a:t> agreement </a:t>
            </a:r>
            <a:endParaRPr lang="en-US" dirty="0"/>
          </a:p>
        </p:txBody>
      </p:sp>
    </p:spTree>
    <p:extLst>
      <p:ext uri="{BB962C8B-B14F-4D97-AF65-F5344CB8AC3E}">
        <p14:creationId xmlns:p14="http://schemas.microsoft.com/office/powerpoint/2010/main" val="31713486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lstStyle/>
          <a:p>
            <a:pPr marL="0" indent="0">
              <a:buNone/>
            </a:pPr>
            <a:r>
              <a:rPr lang="en-US" dirty="0" smtClean="0"/>
              <a:t>These computer-based personality assessment tools can work for marketers, job recruiters, retail services, other personality experiments, etc. by sending user-specific messages, targets adds, and help with decision making. </a:t>
            </a:r>
          </a:p>
          <a:p>
            <a:pPr marL="0" indent="0">
              <a:buNone/>
            </a:pPr>
            <a:endParaRPr lang="en-US" dirty="0"/>
          </a:p>
          <a:p>
            <a:pPr marL="0" indent="0">
              <a:buNone/>
            </a:pPr>
            <a:r>
              <a:rPr lang="en-US" dirty="0" smtClean="0"/>
              <a:t>Of course, some people might be distrusting of computer systems using social media, personal browser history, and online habits to predict their personality more accurately than their family members</a:t>
            </a:r>
            <a:endParaRPr lang="en-US" dirty="0"/>
          </a:p>
        </p:txBody>
      </p:sp>
    </p:spTree>
    <p:extLst>
      <p:ext uri="{BB962C8B-B14F-4D97-AF65-F5344CB8AC3E}">
        <p14:creationId xmlns:p14="http://schemas.microsoft.com/office/powerpoint/2010/main" val="17001068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Personality?</a:t>
            </a:r>
            <a:endParaRPr lang="en-US" dirty="0"/>
          </a:p>
        </p:txBody>
      </p:sp>
      <p:sp>
        <p:nvSpPr>
          <p:cNvPr id="3" name="Content Placeholder 2"/>
          <p:cNvSpPr>
            <a:spLocks noGrp="1"/>
          </p:cNvSpPr>
          <p:nvPr>
            <p:ph idx="1"/>
          </p:nvPr>
        </p:nvSpPr>
        <p:spPr/>
        <p:txBody>
          <a:bodyPr/>
          <a:lstStyle/>
          <a:p>
            <a:pPr>
              <a:spcAft>
                <a:spcPts val="1200"/>
              </a:spcAft>
            </a:pPr>
            <a:r>
              <a:rPr lang="en-US" dirty="0" smtClean="0"/>
              <a:t>Who </a:t>
            </a:r>
            <a:r>
              <a:rPr lang="en-US" dirty="0" smtClean="0"/>
              <a:t>you </a:t>
            </a:r>
            <a:r>
              <a:rPr lang="en-US" b="1" i="1" dirty="0" smtClean="0"/>
              <a:t>are</a:t>
            </a:r>
            <a:r>
              <a:rPr lang="en-US" dirty="0" smtClean="0"/>
              <a:t> – your characteristic style of behaving, thinking, and </a:t>
            </a:r>
            <a:r>
              <a:rPr lang="en-US" dirty="0" smtClean="0"/>
              <a:t>feeling</a:t>
            </a:r>
            <a:endParaRPr lang="en-US" dirty="0" smtClean="0"/>
          </a:p>
          <a:p>
            <a:r>
              <a:rPr lang="en-US" dirty="0" smtClean="0"/>
              <a:t>How can we assess differences in personality?</a:t>
            </a:r>
          </a:p>
          <a:p>
            <a:pPr lvl="1"/>
            <a:r>
              <a:rPr lang="en-US" dirty="0" smtClean="0"/>
              <a:t>4 main approaches in psychology:</a:t>
            </a:r>
          </a:p>
          <a:p>
            <a:pPr lvl="2"/>
            <a:r>
              <a:rPr lang="en-US" dirty="0" smtClean="0"/>
              <a:t>Trait</a:t>
            </a:r>
          </a:p>
          <a:p>
            <a:pPr lvl="2"/>
            <a:r>
              <a:rPr lang="en-US" dirty="0" smtClean="0"/>
              <a:t>Psychodynamic</a:t>
            </a:r>
          </a:p>
          <a:p>
            <a:pPr lvl="2"/>
            <a:r>
              <a:rPr lang="en-US" dirty="0" smtClean="0"/>
              <a:t>Humanistic</a:t>
            </a:r>
          </a:p>
          <a:p>
            <a:pPr lvl="2"/>
            <a:r>
              <a:rPr lang="en-US" dirty="0" smtClean="0"/>
              <a:t>Social-Cognitive</a:t>
            </a: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vs Human Judgments</a:t>
            </a:r>
            <a:endParaRPr lang="en-US" dirty="0"/>
          </a:p>
        </p:txBody>
      </p:sp>
      <p:sp>
        <p:nvSpPr>
          <p:cNvPr id="3" name="Content Placeholder 2"/>
          <p:cNvSpPr>
            <a:spLocks noGrp="1"/>
          </p:cNvSpPr>
          <p:nvPr>
            <p:ph idx="1"/>
          </p:nvPr>
        </p:nvSpPr>
        <p:spPr/>
        <p:txBody>
          <a:bodyPr/>
          <a:lstStyle/>
          <a:p>
            <a:r>
              <a:rPr lang="en-US" dirty="0" err="1" smtClean="0"/>
              <a:t>Youyou</a:t>
            </a:r>
            <a:r>
              <a:rPr lang="en-US" dirty="0" smtClean="0"/>
              <a:t>, </a:t>
            </a:r>
            <a:r>
              <a:rPr lang="en-US" dirty="0" err="1" smtClean="0"/>
              <a:t>Kosinski</a:t>
            </a:r>
            <a:r>
              <a:rPr lang="en-US" dirty="0" smtClean="0"/>
              <a:t> &amp; Stillwell (2015)</a:t>
            </a:r>
          </a:p>
          <a:p>
            <a:pPr lvl="1"/>
            <a:r>
              <a:rPr lang="en-US" dirty="0" smtClean="0"/>
              <a:t>Assessed accuracy of personality judgments by humans vs computers with: </a:t>
            </a:r>
          </a:p>
          <a:p>
            <a:pPr lvl="2"/>
            <a:r>
              <a:rPr lang="en-US" dirty="0" smtClean="0"/>
              <a:t>Self-other agreement</a:t>
            </a:r>
          </a:p>
          <a:p>
            <a:pPr lvl="2"/>
            <a:r>
              <a:rPr lang="en-US" dirty="0" err="1" smtClean="0"/>
              <a:t>Interlabeler</a:t>
            </a:r>
            <a:r>
              <a:rPr lang="en-US" dirty="0" smtClean="0"/>
              <a:t> </a:t>
            </a:r>
            <a:r>
              <a:rPr lang="en-US" dirty="0" smtClean="0"/>
              <a:t>agreement</a:t>
            </a:r>
          </a:p>
          <a:p>
            <a:pPr lvl="2"/>
            <a:r>
              <a:rPr lang="en-US" dirty="0" smtClean="0"/>
              <a:t>External validity</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30</a:t>
            </a:fld>
            <a:endParaRPr lang="en-US"/>
          </a:p>
        </p:txBody>
      </p:sp>
    </p:spTree>
    <p:extLst>
      <p:ext uri="{BB962C8B-B14F-4D97-AF65-F5344CB8AC3E}">
        <p14:creationId xmlns:p14="http://schemas.microsoft.com/office/powerpoint/2010/main" val="71184589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Conversational </a:t>
            </a:r>
            <a:r>
              <a:rPr lang="en-US" dirty="0"/>
              <a:t>Language (</a:t>
            </a:r>
            <a:r>
              <a:rPr lang="en-US" dirty="0" err="1"/>
              <a:t>Mairesse</a:t>
            </a:r>
            <a:r>
              <a:rPr lang="en-US" dirty="0"/>
              <a:t> &amp; Walker (2006)</a:t>
            </a:r>
            <a:br>
              <a:rPr lang="en-US" dirty="0"/>
            </a:br>
            <a:endParaRPr lang="en-US" dirty="0"/>
          </a:p>
        </p:txBody>
      </p:sp>
      <p:sp>
        <p:nvSpPr>
          <p:cNvPr id="3" name="Content Placeholder 2"/>
          <p:cNvSpPr>
            <a:spLocks noGrp="1"/>
          </p:cNvSpPr>
          <p:nvPr>
            <p:ph idx="1"/>
          </p:nvPr>
        </p:nvSpPr>
        <p:spPr/>
        <p:txBody>
          <a:bodyPr/>
          <a:lstStyle/>
          <a:p>
            <a:r>
              <a:rPr lang="en-US" dirty="0" smtClean="0"/>
              <a:t>Daily </a:t>
            </a:r>
            <a:r>
              <a:rPr lang="en-US" dirty="0" smtClean="0"/>
              <a:t>life conversations, collected and transcribed</a:t>
            </a:r>
          </a:p>
          <a:p>
            <a:pPr lvl="1"/>
            <a:r>
              <a:rPr lang="en-US" dirty="0" smtClean="0"/>
              <a:t>Features/analyses:</a:t>
            </a:r>
          </a:p>
          <a:p>
            <a:pPr lvl="2"/>
            <a:r>
              <a:rPr lang="en-US" dirty="0" smtClean="0"/>
              <a:t>5-7 judges </a:t>
            </a:r>
            <a:r>
              <a:rPr lang="en-US" dirty="0" smtClean="0"/>
              <a:t>scored Big 5</a:t>
            </a:r>
            <a:endParaRPr lang="en-US" dirty="0" smtClean="0"/>
          </a:p>
          <a:p>
            <a:pPr lvl="2"/>
            <a:r>
              <a:rPr lang="en-US" dirty="0" smtClean="0"/>
              <a:t>LIWC (linguistic features)</a:t>
            </a:r>
          </a:p>
          <a:p>
            <a:pPr lvl="2"/>
            <a:r>
              <a:rPr lang="en-US" dirty="0" smtClean="0"/>
              <a:t>MRC psycholinguistic </a:t>
            </a:r>
            <a:r>
              <a:rPr lang="en-US" dirty="0" smtClean="0"/>
              <a:t>database (word features)</a:t>
            </a:r>
            <a:endParaRPr lang="en-US" dirty="0" smtClean="0"/>
          </a:p>
          <a:p>
            <a:pPr lvl="2"/>
            <a:r>
              <a:rPr lang="en-US" dirty="0" smtClean="0"/>
              <a:t>Utterance type (</a:t>
            </a:r>
            <a:r>
              <a:rPr lang="en-US" dirty="0" err="1" smtClean="0"/>
              <a:t>ie</a:t>
            </a:r>
            <a:r>
              <a:rPr lang="en-US" dirty="0" smtClean="0"/>
              <a:t>, commands, back-channels)</a:t>
            </a:r>
          </a:p>
          <a:p>
            <a:pPr lvl="2"/>
            <a:r>
              <a:rPr lang="en-US" dirty="0" err="1" smtClean="0"/>
              <a:t>Praat</a:t>
            </a:r>
            <a:r>
              <a:rPr lang="en-US" dirty="0" smtClean="0"/>
              <a:t> (pitch, intensity, speech rate)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31</a:t>
            </a:fld>
            <a:endParaRPr lang="en-US"/>
          </a:p>
        </p:txBody>
      </p:sp>
    </p:spTree>
    <p:extLst>
      <p:ext uri="{BB962C8B-B14F-4D97-AF65-F5344CB8AC3E}">
        <p14:creationId xmlns:p14="http://schemas.microsoft.com/office/powerpoint/2010/main" val="59209574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Slide Number Placeholder 2"/>
          <p:cNvSpPr>
            <a:spLocks noGrp="1"/>
          </p:cNvSpPr>
          <p:nvPr>
            <p:ph type="sldNum" sz="quarter" idx="12"/>
          </p:nvPr>
        </p:nvSpPr>
        <p:spPr/>
        <p:txBody>
          <a:bodyPr/>
          <a:lstStyle/>
          <a:p>
            <a:fld id="{C596511B-2857-694D-871F-422885452280}" type="slidenum">
              <a:rPr lang="en-US" smtClean="0"/>
              <a:pPr/>
              <a:t>32</a:t>
            </a:fld>
            <a:endParaRPr lang="en-US"/>
          </a:p>
        </p:txBody>
      </p:sp>
      <p:pic>
        <p:nvPicPr>
          <p:cNvPr id="4" name="Picture 3" descr="Screen Shot 2017-02-14 at 10.29.41 PM.png"/>
          <p:cNvPicPr>
            <a:picLocks noChangeAspect="1"/>
          </p:cNvPicPr>
          <p:nvPr/>
        </p:nvPicPr>
        <p:blipFill>
          <a:blip r:embed="rId3"/>
          <a:stretch>
            <a:fillRect/>
          </a:stretch>
        </p:blipFill>
        <p:spPr>
          <a:xfrm>
            <a:off x="611372" y="2371436"/>
            <a:ext cx="7807000" cy="3308927"/>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a:t>
            </a:r>
            <a:r>
              <a:rPr lang="en-US" dirty="0" smtClean="0"/>
              <a:t>Behaviors Only</a:t>
            </a:r>
            <a:endParaRPr lang="en-US" dirty="0"/>
          </a:p>
        </p:txBody>
      </p:sp>
      <p:sp>
        <p:nvSpPr>
          <p:cNvPr id="3" name="Content Placeholder 2"/>
          <p:cNvSpPr>
            <a:spLocks noGrp="1"/>
          </p:cNvSpPr>
          <p:nvPr>
            <p:ph idx="1"/>
          </p:nvPr>
        </p:nvSpPr>
        <p:spPr/>
        <p:txBody>
          <a:bodyPr/>
          <a:lstStyle/>
          <a:p>
            <a:r>
              <a:rPr lang="en-US" b="1" dirty="0" smtClean="0"/>
              <a:t>Nonverbal vocal (prosodic) behaviors </a:t>
            </a:r>
            <a:r>
              <a:rPr lang="en-US" b="1" dirty="0" smtClean="0">
                <a:sym typeface="Wingdings"/>
              </a:rPr>
              <a:t> </a:t>
            </a:r>
            <a:r>
              <a:rPr lang="en-US" b="1" dirty="0" smtClean="0">
                <a:sym typeface="Wingdings"/>
              </a:rPr>
              <a:t>personality </a:t>
            </a:r>
            <a:r>
              <a:rPr lang="en-US" dirty="0">
                <a:sym typeface="Wingdings"/>
              </a:rPr>
              <a:t>(</a:t>
            </a:r>
            <a:r>
              <a:rPr lang="en-US" dirty="0" err="1" smtClean="0"/>
              <a:t>Mohammadi</a:t>
            </a:r>
            <a:r>
              <a:rPr lang="en-US" dirty="0" smtClean="0"/>
              <a:t>, </a:t>
            </a:r>
            <a:r>
              <a:rPr lang="en-US" dirty="0" err="1" smtClean="0"/>
              <a:t>Vinciarelli</a:t>
            </a:r>
            <a:r>
              <a:rPr lang="en-US" dirty="0" smtClean="0"/>
              <a:t> &amp; </a:t>
            </a:r>
            <a:r>
              <a:rPr lang="en-US" dirty="0" err="1" smtClean="0"/>
              <a:t>Mortillaro</a:t>
            </a:r>
            <a:r>
              <a:rPr lang="en-US" dirty="0" smtClean="0"/>
              <a:t>, </a:t>
            </a:r>
            <a:r>
              <a:rPr lang="en-US" dirty="0" smtClean="0"/>
              <a:t>2010</a:t>
            </a:r>
            <a:r>
              <a:rPr lang="en-US" dirty="0" smtClean="0"/>
              <a:t>)</a:t>
            </a:r>
          </a:p>
          <a:p>
            <a:pPr lvl="1"/>
            <a:r>
              <a:rPr lang="en-US" dirty="0" smtClean="0"/>
              <a:t>10sec audio clips extracted from 40ms segments -&gt; 640 samples</a:t>
            </a:r>
          </a:p>
          <a:p>
            <a:pPr lvl="1"/>
            <a:r>
              <a:rPr lang="en-US" dirty="0"/>
              <a:t>L</a:t>
            </a:r>
            <a:r>
              <a:rPr lang="en-US" dirty="0" smtClean="0"/>
              <a:t>abeled </a:t>
            </a:r>
            <a:r>
              <a:rPr lang="en-US" dirty="0"/>
              <a:t>by </a:t>
            </a:r>
            <a:r>
              <a:rPr lang="en-US" dirty="0" smtClean="0"/>
              <a:t>3 Farsi speakers who did not speak French</a:t>
            </a:r>
            <a:endParaRPr lang="en-US" dirty="0"/>
          </a:p>
          <a:p>
            <a:pPr lvl="1"/>
            <a:r>
              <a:rPr lang="en-US" dirty="0" smtClean="0"/>
              <a:t>Rated </a:t>
            </a:r>
            <a:r>
              <a:rPr lang="en-US" dirty="0"/>
              <a:t>the </a:t>
            </a:r>
            <a:r>
              <a:rPr lang="en-US" dirty="0" smtClean="0"/>
              <a:t>speakers on Big 5</a:t>
            </a:r>
            <a:endParaRPr lang="en-US" dirty="0"/>
          </a:p>
          <a:p>
            <a:pPr lvl="1"/>
            <a:r>
              <a:rPr lang="en-US" dirty="0" smtClean="0"/>
              <a:t>Using extracted prosodic features achieved accuracy </a:t>
            </a:r>
            <a:r>
              <a:rPr lang="en-US" dirty="0"/>
              <a:t>up to 75</a:t>
            </a:r>
            <a:r>
              <a:rPr lang="en-US" dirty="0" smtClean="0"/>
              <a:t>% (</a:t>
            </a:r>
            <a:r>
              <a:rPr lang="en-US" b="1" i="1" dirty="0" smtClean="0"/>
              <a:t>on the judges’ scores</a:t>
            </a:r>
            <a:r>
              <a:rPr lang="en-US" dirty="0" smtClean="0"/>
              <a:t>)</a:t>
            </a:r>
            <a:endParaRPr lang="en-US" dirty="0"/>
          </a:p>
          <a:p>
            <a:endParaRPr lang="en-US" dirty="0"/>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sp>
        <p:nvSpPr>
          <p:cNvPr id="2" name="Slide Number Placeholder 1"/>
          <p:cNvSpPr>
            <a:spLocks noGrp="1"/>
          </p:cNvSpPr>
          <p:nvPr>
            <p:ph type="sldNum" sz="quarter" idx="12"/>
          </p:nvPr>
        </p:nvSpPr>
        <p:spPr/>
        <p:txBody>
          <a:bodyPr/>
          <a:lstStyle/>
          <a:p>
            <a:fld id="{C596511B-2857-694D-871F-422885452280}" type="slidenum">
              <a:rPr lang="en-US" smtClean="0"/>
              <a:pPr/>
              <a:t>34</a:t>
            </a:fld>
            <a:endParaRPr lang="en-US"/>
          </a:p>
        </p:txBody>
      </p:sp>
      <p:pic>
        <p:nvPicPr>
          <p:cNvPr id="3" name="Picture 2" descr="Screen Shot 2017-02-14 at 10.03.29 PM.png"/>
          <p:cNvPicPr>
            <a:picLocks noChangeAspect="1"/>
          </p:cNvPicPr>
          <p:nvPr/>
        </p:nvPicPr>
        <p:blipFill>
          <a:blip r:embed="rId3"/>
          <a:stretch>
            <a:fillRect/>
          </a:stretch>
        </p:blipFill>
        <p:spPr>
          <a:xfrm>
            <a:off x="334821" y="2374899"/>
            <a:ext cx="8461665" cy="2820555"/>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Detection for Deception</a:t>
            </a:r>
            <a:endParaRPr lang="en-US" dirty="0"/>
          </a:p>
        </p:txBody>
      </p:sp>
      <p:sp>
        <p:nvSpPr>
          <p:cNvPr id="3" name="Content Placeholder 2"/>
          <p:cNvSpPr>
            <a:spLocks noGrp="1"/>
          </p:cNvSpPr>
          <p:nvPr>
            <p:ph idx="1"/>
          </p:nvPr>
        </p:nvSpPr>
        <p:spPr/>
        <p:txBody>
          <a:bodyPr/>
          <a:lstStyle/>
          <a:p>
            <a:r>
              <a:rPr lang="en-US" dirty="0" smtClean="0"/>
              <a:t>General observation:  subjects display differences when telling lies vs. truth in many aspects of behavior (pitch, body gestures, eye gaze)</a:t>
            </a:r>
          </a:p>
          <a:p>
            <a:r>
              <a:rPr lang="en-US" dirty="0" smtClean="0"/>
              <a:t>Finding:  human judges’ ability to detect deception is correlated with their NEO-FFI scores (</a:t>
            </a:r>
            <a:r>
              <a:rPr lang="en-US" dirty="0" err="1" smtClean="0"/>
              <a:t>Enos</a:t>
            </a:r>
            <a:r>
              <a:rPr lang="en-US" dirty="0" smtClean="0"/>
              <a:t> et al 2006)</a:t>
            </a:r>
          </a:p>
          <a:p>
            <a:r>
              <a:rPr lang="en-US" dirty="0" smtClean="0"/>
              <a:t>Finding: automatically identified personality information (from text) can be used for deception detection (</a:t>
            </a:r>
            <a:r>
              <a:rPr lang="en-US" dirty="0" err="1" smtClean="0"/>
              <a:t>Fornaciari</a:t>
            </a:r>
            <a:r>
              <a:rPr lang="en-US" dirty="0" smtClean="0"/>
              <a:t> et al 2013)</a:t>
            </a:r>
          </a:p>
          <a:p>
            <a:pPr lvl="1"/>
            <a:r>
              <a:rPr lang="en-US" dirty="0"/>
              <a:t>http://</a:t>
            </a:r>
            <a:r>
              <a:rPr lang="en-US" dirty="0" err="1" smtClean="0"/>
              <a:t>clic.cimec.unitn.it</a:t>
            </a:r>
            <a:r>
              <a:rPr lang="en-US" dirty="0" smtClean="0"/>
              <a:t>/</a:t>
            </a:r>
            <a:r>
              <a:rPr lang="en-US" dirty="0" err="1" smtClean="0"/>
              <a:t>fabio</a:t>
            </a:r>
            <a:r>
              <a:rPr lang="en-US" dirty="0" smtClean="0"/>
              <a:t>/pr2demo.php</a:t>
            </a:r>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35</a:t>
            </a:fld>
            <a:endParaRPr lang="en-US" altLang="x-none"/>
          </a:p>
        </p:txBody>
      </p:sp>
    </p:spTree>
    <p:extLst>
      <p:ext uri="{BB962C8B-B14F-4D97-AF65-F5344CB8AC3E}">
        <p14:creationId xmlns:p14="http://schemas.microsoft.com/office/powerpoint/2010/main" val="175164385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Hypothesis:  the individual differences we observe in subjects behavior in lie vs. truth are are also correlated with </a:t>
            </a:r>
            <a:r>
              <a:rPr lang="en-US" dirty="0" smtClean="0"/>
              <a:t>manually-collected NEO-FFI scores</a:t>
            </a:r>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36</a:t>
            </a:fld>
            <a:endParaRPr lang="en-US" altLang="x-none"/>
          </a:p>
        </p:txBody>
      </p:sp>
    </p:spTree>
    <p:extLst>
      <p:ext uri="{BB962C8B-B14F-4D97-AF65-F5344CB8AC3E}">
        <p14:creationId xmlns:p14="http://schemas.microsoft.com/office/powerpoint/2010/main" val="3171581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prstGeom prst="rect">
            <a:avLst/>
          </a:prstGeom>
        </p:spPr>
        <p:txBody>
          <a:bodyPr lIns="91425" tIns="91425" rIns="91425" bIns="91425" anchor="b" anchorCtr="0">
            <a:noAutofit/>
          </a:bodyPr>
          <a:lstStyle/>
          <a:p>
            <a:pPr lvl="0"/>
            <a:r>
              <a:rPr lang="en-US" dirty="0" smtClean="0"/>
              <a:t>Recall: </a:t>
            </a:r>
            <a:r>
              <a:rPr lang="en-US" dirty="0" err="1" smtClean="0"/>
              <a:t>CxC</a:t>
            </a:r>
            <a:r>
              <a:rPr lang="en-US" dirty="0" smtClean="0"/>
              <a:t> </a:t>
            </a:r>
            <a:r>
              <a:rPr lang="en" dirty="0"/>
              <a:t>Experiment</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37</a:t>
            </a:fld>
            <a:endParaRPr lang="en"/>
          </a:p>
        </p:txBody>
      </p:sp>
      <p:pic>
        <p:nvPicPr>
          <p:cNvPr id="172" name="Shape 172"/>
          <p:cNvPicPr preferRelativeResize="0"/>
          <p:nvPr/>
        </p:nvPicPr>
        <p:blipFill rotWithShape="1">
          <a:blip r:embed="rId3">
            <a:alphaModFix/>
          </a:blip>
          <a:srcRect l="5764" r="10574" b="16121"/>
          <a:stretch/>
        </p:blipFill>
        <p:spPr>
          <a:xfrm>
            <a:off x="3847542" y="1357128"/>
            <a:ext cx="754937" cy="1358269"/>
          </a:xfrm>
          <a:prstGeom prst="rect">
            <a:avLst/>
          </a:prstGeom>
          <a:noFill/>
          <a:ln w="19050" cap="flat">
            <a:solidFill>
              <a:srgbClr val="000000"/>
            </a:solidFill>
            <a:prstDash val="solid"/>
            <a:round/>
            <a:headEnd type="none" w="med" len="med"/>
            <a:tailEnd type="none" w="med" len="med"/>
          </a:ln>
        </p:spPr>
      </p:pic>
      <p:pic>
        <p:nvPicPr>
          <p:cNvPr id="173" name="Shape 173"/>
          <p:cNvPicPr preferRelativeResize="0"/>
          <p:nvPr/>
        </p:nvPicPr>
        <p:blipFill rotWithShape="1">
          <a:blip r:embed="rId4">
            <a:alphaModFix/>
          </a:blip>
          <a:srcRect l="4311" t="10605" r="8413" b="21060"/>
          <a:stretch/>
        </p:blipFill>
        <p:spPr>
          <a:xfrm>
            <a:off x="3484657" y="4443377"/>
            <a:ext cx="1480678" cy="627132"/>
          </a:xfrm>
          <a:prstGeom prst="rect">
            <a:avLst/>
          </a:prstGeom>
          <a:noFill/>
          <a:ln w="19050" cap="flat">
            <a:solidFill>
              <a:srgbClr val="000000"/>
            </a:solidFill>
            <a:prstDash val="solid"/>
            <a:round/>
            <a:headEnd type="none" w="med" len="med"/>
            <a:tailEnd type="none" w="med" len="med"/>
          </a:ln>
        </p:spPr>
      </p:pic>
      <p:pic>
        <p:nvPicPr>
          <p:cNvPr id="174" name="Shape 174"/>
          <p:cNvPicPr preferRelativeResize="0"/>
          <p:nvPr/>
        </p:nvPicPr>
        <p:blipFill rotWithShape="1">
          <a:blip r:embed="rId5">
            <a:alphaModFix/>
          </a:blip>
          <a:srcRect t="2771" r="5953" b="2325"/>
          <a:stretch/>
        </p:blipFill>
        <p:spPr>
          <a:xfrm>
            <a:off x="5368445" y="2904916"/>
            <a:ext cx="1919713" cy="1210781"/>
          </a:xfrm>
          <a:prstGeom prst="rect">
            <a:avLst/>
          </a:prstGeom>
          <a:noFill/>
          <a:ln w="19050" cap="flat">
            <a:solidFill>
              <a:srgbClr val="000000"/>
            </a:solidFill>
            <a:prstDash val="solid"/>
            <a:round/>
            <a:headEnd type="none" w="med" len="med"/>
            <a:tailEnd type="none" w="med" len="med"/>
          </a:ln>
        </p:spPr>
      </p:pic>
      <p:sp>
        <p:nvSpPr>
          <p:cNvPr id="175" name="Shape 175"/>
          <p:cNvSpPr/>
          <p:nvPr/>
        </p:nvSpPr>
        <p:spPr>
          <a:xfrm>
            <a:off x="7754717" y="290495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6" name="Shape 176"/>
          <p:cNvSpPr/>
          <p:nvPr/>
        </p:nvSpPr>
        <p:spPr>
          <a:xfrm>
            <a:off x="2548334" y="290489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7" name="Shape 177"/>
          <p:cNvSpPr/>
          <p:nvPr/>
        </p:nvSpPr>
        <p:spPr>
          <a:xfrm>
            <a:off x="1530858" y="290493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78" name="Shape 178"/>
          <p:cNvCxnSpPr>
            <a:stCxn id="177" idx="3"/>
            <a:endCxn id="176" idx="1"/>
          </p:cNvCxnSpPr>
          <p:nvPr/>
        </p:nvCxnSpPr>
        <p:spPr>
          <a:xfrm>
            <a:off x="2167157" y="3510336"/>
            <a:ext cx="381300" cy="0"/>
          </a:xfrm>
          <a:prstGeom prst="straightConnector1">
            <a:avLst/>
          </a:prstGeom>
          <a:noFill/>
          <a:ln w="19050" cap="flat">
            <a:solidFill>
              <a:srgbClr val="000000"/>
            </a:solidFill>
            <a:prstDash val="solid"/>
            <a:round/>
            <a:headEnd type="none" w="lg" len="lg"/>
            <a:tailEnd type="triangle" w="lg" len="lg"/>
          </a:ln>
        </p:spPr>
      </p:cxnSp>
      <p:cxnSp>
        <p:nvCxnSpPr>
          <p:cNvPr id="179" name="Shape 179"/>
          <p:cNvCxnSpPr>
            <a:stCxn id="176" idx="0"/>
            <a:endCxn id="172" idx="1"/>
          </p:cNvCxnSpPr>
          <p:nvPr/>
        </p:nvCxnSpPr>
        <p:spPr>
          <a:xfrm rot="10800000" flipH="1">
            <a:off x="2866483" y="2036096"/>
            <a:ext cx="981000" cy="868800"/>
          </a:xfrm>
          <a:prstGeom prst="straightConnector1">
            <a:avLst/>
          </a:prstGeom>
          <a:noFill/>
          <a:ln w="19050" cap="flat">
            <a:solidFill>
              <a:srgbClr val="000000"/>
            </a:solidFill>
            <a:prstDash val="solid"/>
            <a:round/>
            <a:headEnd type="none" w="lg" len="lg"/>
            <a:tailEnd type="triangle" w="lg" len="lg"/>
          </a:ln>
        </p:spPr>
      </p:cxnSp>
      <p:cxnSp>
        <p:nvCxnSpPr>
          <p:cNvPr id="180" name="Shape 180"/>
          <p:cNvCxnSpPr>
            <a:stCxn id="176" idx="2"/>
            <a:endCxn id="173" idx="1"/>
          </p:cNvCxnSpPr>
          <p:nvPr/>
        </p:nvCxnSpPr>
        <p:spPr>
          <a:xfrm>
            <a:off x="2866483" y="4115697"/>
            <a:ext cx="618300" cy="641199"/>
          </a:xfrm>
          <a:prstGeom prst="straightConnector1">
            <a:avLst/>
          </a:prstGeom>
          <a:noFill/>
          <a:ln w="19050" cap="flat">
            <a:solidFill>
              <a:srgbClr val="000000"/>
            </a:solidFill>
            <a:prstDash val="solid"/>
            <a:round/>
            <a:headEnd type="none" w="lg" len="lg"/>
            <a:tailEnd type="triangle" w="lg" len="lg"/>
          </a:ln>
        </p:spPr>
      </p:cxnSp>
      <p:cxnSp>
        <p:nvCxnSpPr>
          <p:cNvPr id="181" name="Shape 181"/>
          <p:cNvCxnSpPr>
            <a:stCxn id="173" idx="3"/>
          </p:cNvCxnSpPr>
          <p:nvPr/>
        </p:nvCxnSpPr>
        <p:spPr>
          <a:xfrm rot="10800000" flipH="1">
            <a:off x="4965335" y="4115341"/>
            <a:ext cx="415200" cy="641600"/>
          </a:xfrm>
          <a:prstGeom prst="straightConnector1">
            <a:avLst/>
          </a:prstGeom>
          <a:noFill/>
          <a:ln w="19050" cap="flat">
            <a:solidFill>
              <a:srgbClr val="000000"/>
            </a:solidFill>
            <a:prstDash val="solid"/>
            <a:round/>
            <a:headEnd type="none" w="lg" len="lg"/>
            <a:tailEnd type="triangle" w="lg" len="lg"/>
          </a:ln>
        </p:spPr>
      </p:cxnSp>
      <p:cxnSp>
        <p:nvCxnSpPr>
          <p:cNvPr id="183" name="Shape 183"/>
          <p:cNvCxnSpPr>
            <a:stCxn id="172" idx="3"/>
          </p:cNvCxnSpPr>
          <p:nvPr/>
        </p:nvCxnSpPr>
        <p:spPr>
          <a:xfrm>
            <a:off x="4602478" y="2036263"/>
            <a:ext cx="778200" cy="868800"/>
          </a:xfrm>
          <a:prstGeom prst="straightConnector1">
            <a:avLst/>
          </a:prstGeom>
          <a:noFill/>
          <a:ln w="19050" cap="flat">
            <a:solidFill>
              <a:srgbClr val="000000"/>
            </a:solidFill>
            <a:prstDash val="solid"/>
            <a:round/>
            <a:headEnd type="none" w="lg" len="lg"/>
            <a:tailEnd type="triangle" w="lg" len="lg"/>
          </a:ln>
        </p:spPr>
      </p:cxnSp>
      <p:cxnSp>
        <p:nvCxnSpPr>
          <p:cNvPr id="184" name="Shape 184"/>
          <p:cNvCxnSpPr>
            <a:stCxn id="172" idx="2"/>
            <a:endCxn id="173" idx="0"/>
          </p:cNvCxnSpPr>
          <p:nvPr/>
        </p:nvCxnSpPr>
        <p:spPr>
          <a:xfrm>
            <a:off x="4225010" y="2715399"/>
            <a:ext cx="0" cy="1728000"/>
          </a:xfrm>
          <a:prstGeom prst="straightConnector1">
            <a:avLst/>
          </a:prstGeom>
          <a:noFill/>
          <a:ln w="19050" cap="flat">
            <a:solidFill>
              <a:srgbClr val="666666"/>
            </a:solidFill>
            <a:prstDash val="solid"/>
            <a:round/>
            <a:headEnd type="none" w="lg" len="lg"/>
            <a:tailEnd type="triangle" w="lg" len="lg"/>
          </a:ln>
        </p:spPr>
      </p:cxnSp>
      <p:cxnSp>
        <p:nvCxnSpPr>
          <p:cNvPr id="185" name="Shape 185"/>
          <p:cNvCxnSpPr>
            <a:stCxn id="173" idx="0"/>
            <a:endCxn id="172" idx="2"/>
          </p:cNvCxnSpPr>
          <p:nvPr/>
        </p:nvCxnSpPr>
        <p:spPr>
          <a:xfrm rot="10800000">
            <a:off x="4224996" y="2715376"/>
            <a:ext cx="0" cy="1728000"/>
          </a:xfrm>
          <a:prstGeom prst="straightConnector1">
            <a:avLst/>
          </a:prstGeom>
          <a:noFill/>
          <a:ln w="19050" cap="flat">
            <a:solidFill>
              <a:srgbClr val="000000"/>
            </a:solidFill>
            <a:prstDash val="solid"/>
            <a:round/>
            <a:headEnd type="none" w="lg" len="lg"/>
            <a:tailEnd type="triangle" w="lg" len="lg"/>
          </a:ln>
        </p:spPr>
      </p:cxnSp>
      <p:sp>
        <p:nvSpPr>
          <p:cNvPr id="186" name="Shape 186"/>
          <p:cNvSpPr txBox="1"/>
          <p:nvPr/>
        </p:nvSpPr>
        <p:spPr>
          <a:xfrm rot="-3048586">
            <a:off x="30614" y="4827324"/>
            <a:ext cx="2503572" cy="553669"/>
          </a:xfrm>
          <a:prstGeom prst="rect">
            <a:avLst/>
          </a:prstGeom>
          <a:noFill/>
          <a:ln>
            <a:noFill/>
          </a:ln>
        </p:spPr>
        <p:txBody>
          <a:bodyPr lIns="91425" tIns="91425" rIns="91425" bIns="91425" anchor="t" anchorCtr="0">
            <a:noAutofit/>
          </a:bodyPr>
          <a:lstStyle/>
          <a:p>
            <a:pPr lvl="0" rtl="0">
              <a:spcBef>
                <a:spcPts val="0"/>
              </a:spcBef>
              <a:buNone/>
            </a:pPr>
            <a:r>
              <a:rPr lang="en" sz="1800"/>
              <a:t>Background </a:t>
            </a:r>
          </a:p>
          <a:p>
            <a:pPr lvl="0" rtl="0">
              <a:spcBef>
                <a:spcPts val="0"/>
              </a:spcBef>
              <a:buNone/>
            </a:pPr>
            <a:r>
              <a:rPr lang="en" sz="1800"/>
              <a:t>survey</a:t>
            </a:r>
          </a:p>
          <a:p>
            <a:pPr lvl="0" rtl="0">
              <a:spcBef>
                <a:spcPts val="0"/>
              </a:spcBef>
              <a:buNone/>
            </a:pPr>
            <a:endParaRPr sz="1100"/>
          </a:p>
        </p:txBody>
      </p:sp>
      <p:sp>
        <p:nvSpPr>
          <p:cNvPr id="187" name="Shape 187"/>
          <p:cNvSpPr txBox="1"/>
          <p:nvPr/>
        </p:nvSpPr>
        <p:spPr>
          <a:xfrm rot="-3048732">
            <a:off x="824562" y="4989103"/>
            <a:ext cx="2745525" cy="620724"/>
          </a:xfrm>
          <a:prstGeom prst="rect">
            <a:avLst/>
          </a:prstGeom>
          <a:noFill/>
          <a:ln>
            <a:noFill/>
          </a:ln>
        </p:spPr>
        <p:txBody>
          <a:bodyPr lIns="91425" tIns="91425" rIns="91425" bIns="91425" anchor="t" anchorCtr="0">
            <a:noAutofit/>
          </a:bodyPr>
          <a:lstStyle/>
          <a:p>
            <a:pPr lvl="0" rtl="0">
              <a:spcBef>
                <a:spcPts val="0"/>
              </a:spcBef>
              <a:buNone/>
            </a:pPr>
            <a:r>
              <a:rPr lang="en" sz="1800"/>
              <a:t>Biographical</a:t>
            </a:r>
          </a:p>
          <a:p>
            <a:pPr lvl="0" rtl="0">
              <a:spcBef>
                <a:spcPts val="0"/>
              </a:spcBef>
              <a:buNone/>
            </a:pPr>
            <a:r>
              <a:rPr lang="en" sz="1800"/>
              <a:t>Questionnaire</a:t>
            </a:r>
          </a:p>
          <a:p>
            <a:pPr lvl="0" rtl="0">
              <a:spcBef>
                <a:spcPts val="0"/>
              </a:spcBef>
              <a:buNone/>
            </a:pPr>
            <a:endParaRPr sz="1800"/>
          </a:p>
        </p:txBody>
      </p:sp>
      <p:sp>
        <p:nvSpPr>
          <p:cNvPr id="188" name="Shape 188"/>
          <p:cNvSpPr txBox="1"/>
          <p:nvPr/>
        </p:nvSpPr>
        <p:spPr>
          <a:xfrm rot="-3048646">
            <a:off x="3159451" y="5549071"/>
            <a:ext cx="1690184" cy="553669"/>
          </a:xfrm>
          <a:prstGeom prst="rect">
            <a:avLst/>
          </a:prstGeom>
          <a:noFill/>
          <a:ln>
            <a:noFill/>
          </a:ln>
        </p:spPr>
        <p:txBody>
          <a:bodyPr lIns="91425" tIns="91425" rIns="91425" bIns="91425" anchor="t" anchorCtr="0">
            <a:noAutofit/>
          </a:bodyPr>
          <a:lstStyle/>
          <a:p>
            <a:pPr lvl="0" rtl="0">
              <a:spcBef>
                <a:spcPts val="0"/>
              </a:spcBef>
              <a:buNone/>
            </a:pPr>
            <a:r>
              <a:rPr lang="en" sz="1800"/>
              <a:t>Baseline sample</a:t>
            </a:r>
          </a:p>
          <a:p>
            <a:pPr lvl="0" rtl="0">
              <a:spcBef>
                <a:spcPts val="0"/>
              </a:spcBef>
              <a:buNone/>
            </a:pPr>
            <a:endParaRPr sz="1100"/>
          </a:p>
        </p:txBody>
      </p:sp>
      <p:sp>
        <p:nvSpPr>
          <p:cNvPr id="189" name="Shape 189"/>
          <p:cNvSpPr txBox="1"/>
          <p:nvPr/>
        </p:nvSpPr>
        <p:spPr>
          <a:xfrm rot="-3049131">
            <a:off x="4295106" y="901935"/>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NEO-FFI </a:t>
            </a:r>
          </a:p>
        </p:txBody>
      </p:sp>
      <p:cxnSp>
        <p:nvCxnSpPr>
          <p:cNvPr id="190" name="Shape 190"/>
          <p:cNvCxnSpPr>
            <a:stCxn id="174" idx="3"/>
            <a:endCxn id="175" idx="1"/>
          </p:cNvCxnSpPr>
          <p:nvPr/>
        </p:nvCxnSpPr>
        <p:spPr>
          <a:xfrm>
            <a:off x="7288158" y="3510308"/>
            <a:ext cx="466500" cy="0"/>
          </a:xfrm>
          <a:prstGeom prst="straightConnector1">
            <a:avLst/>
          </a:prstGeom>
          <a:noFill/>
          <a:ln w="19050" cap="flat">
            <a:solidFill>
              <a:srgbClr val="000000"/>
            </a:solidFill>
            <a:prstDash val="solid"/>
            <a:round/>
            <a:headEnd type="none" w="lg" len="lg"/>
            <a:tailEnd type="triangle" w="lg" len="lg"/>
          </a:ln>
        </p:spPr>
      </p:cxnSp>
      <p:sp>
        <p:nvSpPr>
          <p:cNvPr id="191" name="Shape 191"/>
          <p:cNvSpPr txBox="1"/>
          <p:nvPr/>
        </p:nvSpPr>
        <p:spPr>
          <a:xfrm rot="-3049131">
            <a:off x="5297176" y="4768114"/>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Lying game</a:t>
            </a:r>
          </a:p>
          <a:p>
            <a:pPr lvl="0" rtl="0">
              <a:spcBef>
                <a:spcPts val="0"/>
              </a:spcBef>
              <a:buNone/>
            </a:pPr>
            <a:endParaRPr sz="1100"/>
          </a:p>
        </p:txBody>
      </p:sp>
      <p:sp>
        <p:nvSpPr>
          <p:cNvPr id="192" name="Shape 192"/>
          <p:cNvSpPr txBox="1"/>
          <p:nvPr/>
        </p:nvSpPr>
        <p:spPr>
          <a:xfrm rot="-3048655">
            <a:off x="7221939" y="4544128"/>
            <a:ext cx="1237573" cy="553669"/>
          </a:xfrm>
          <a:prstGeom prst="rect">
            <a:avLst/>
          </a:prstGeom>
          <a:noFill/>
          <a:ln>
            <a:noFill/>
          </a:ln>
        </p:spPr>
        <p:txBody>
          <a:bodyPr lIns="91425" tIns="91425" rIns="91425" bIns="91425" anchor="t" anchorCtr="0">
            <a:noAutofit/>
          </a:bodyPr>
          <a:lstStyle/>
          <a:p>
            <a:pPr lvl="0" rtl="0">
              <a:spcBef>
                <a:spcPts val="0"/>
              </a:spcBef>
              <a:buNone/>
            </a:pPr>
            <a:r>
              <a:rPr lang="en" sz="1800"/>
              <a:t>Survey</a:t>
            </a:r>
          </a:p>
          <a:p>
            <a:pPr lvl="0" rtl="0">
              <a:spcBef>
                <a:spcPts val="0"/>
              </a:spcBef>
              <a:buNone/>
            </a:pPr>
            <a:endParaRPr sz="1100"/>
          </a:p>
        </p:txBody>
      </p:sp>
      <p:cxnSp>
        <p:nvCxnSpPr>
          <p:cNvPr id="193" name="Shape 193"/>
          <p:cNvCxnSpPr>
            <a:stCxn id="174" idx="1"/>
            <a:endCxn id="174" idx="3"/>
          </p:cNvCxnSpPr>
          <p:nvPr/>
        </p:nvCxnSpPr>
        <p:spPr>
          <a:xfrm>
            <a:off x="5368444" y="3510308"/>
            <a:ext cx="1919700" cy="0"/>
          </a:xfrm>
          <a:prstGeom prst="straightConnector1">
            <a:avLst/>
          </a:prstGeom>
          <a:noFill/>
          <a:ln w="19050" cap="flat">
            <a:solidFill>
              <a:srgbClr val="000000"/>
            </a:solidFill>
            <a:prstDash val="solid"/>
            <a:round/>
            <a:headEnd type="none" w="lg" len="lg"/>
            <a:tailEnd type="none" w="lg" len="lg"/>
          </a:ln>
        </p:spPr>
      </p:cxnSp>
      <p:sp>
        <p:nvSpPr>
          <p:cNvPr id="194" name="Shape 194"/>
          <p:cNvSpPr/>
          <p:nvPr/>
        </p:nvSpPr>
        <p:spPr>
          <a:xfrm>
            <a:off x="3694388" y="3951001"/>
            <a:ext cx="1164299" cy="1527199"/>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2079430097"/>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Interview</a:t>
            </a:r>
            <a:endParaRPr lang="en-US" dirty="0"/>
          </a:p>
        </p:txBody>
      </p:sp>
      <p:sp>
        <p:nvSpPr>
          <p:cNvPr id="3" name="Content Placeholder 2"/>
          <p:cNvSpPr>
            <a:spLocks noGrp="1"/>
          </p:cNvSpPr>
          <p:nvPr>
            <p:ph idx="1"/>
          </p:nvPr>
        </p:nvSpPr>
        <p:spPr/>
        <p:txBody>
          <a:bodyPr>
            <a:normAutofit/>
          </a:bodyPr>
          <a:lstStyle/>
          <a:p>
            <a:pPr lvl="0"/>
            <a:r>
              <a:rPr lang="en-US" sz="2000" dirty="0" smtClean="0"/>
              <a:t>Tell me how you decided to come to Columbia. </a:t>
            </a:r>
          </a:p>
          <a:p>
            <a:pPr lvl="0"/>
            <a:r>
              <a:rPr lang="en-US" sz="2000" dirty="0" smtClean="0"/>
              <a:t>What are your favorite things to do in New York City?</a:t>
            </a:r>
          </a:p>
          <a:p>
            <a:pPr lvl="0"/>
            <a:r>
              <a:rPr lang="en-US" sz="2000" dirty="0" smtClean="0"/>
              <a:t>What do you like the most about living in New York City?</a:t>
            </a:r>
          </a:p>
          <a:p>
            <a:pPr lvl="0"/>
            <a:r>
              <a:rPr lang="en-US" sz="2000" dirty="0" smtClean="0"/>
              <a:t>What do you like the least about living in New York City?</a:t>
            </a:r>
          </a:p>
          <a:p>
            <a:pPr lvl="0"/>
            <a:r>
              <a:rPr lang="en-US" sz="2000" dirty="0" smtClean="0"/>
              <a:t>Describe a typical weekend for you, from Friday night through Sunday night.</a:t>
            </a:r>
          </a:p>
          <a:p>
            <a:pPr lvl="0"/>
            <a:r>
              <a:rPr lang="en-US" sz="2000" dirty="0" smtClean="0"/>
              <a:t>What was the best food you ever ate, where did you have it, and what made it so good?</a:t>
            </a:r>
          </a:p>
          <a:p>
            <a:pPr lvl="0"/>
            <a:r>
              <a:rPr lang="en-US" sz="2000" dirty="0" smtClean="0"/>
              <a:t>Where was the last place you traveled, and what are some things you did while you were there?</a:t>
            </a:r>
          </a:p>
          <a:p>
            <a:pPr lvl="0"/>
            <a:r>
              <a:rPr lang="en-US" sz="2000" dirty="0" smtClean="0"/>
              <a:t>What was the last movie you saw, and what was the premise of it?</a:t>
            </a:r>
          </a:p>
          <a:p>
            <a:pPr lvl="0"/>
            <a:r>
              <a:rPr lang="en-US" sz="2000" dirty="0" smtClean="0"/>
              <a:t>Besides work or school, what do you do with your time?</a:t>
            </a:r>
          </a:p>
          <a:p>
            <a:pPr lvl="0"/>
            <a:r>
              <a:rPr lang="en-US" sz="2000" dirty="0" smtClean="0"/>
              <a:t>What did you do this past summer?</a:t>
            </a:r>
          </a:p>
          <a:p>
            <a:endParaRPr lang="en-US" dirty="0"/>
          </a:p>
        </p:txBody>
      </p:sp>
      <p:sp>
        <p:nvSpPr>
          <p:cNvPr id="4" name="Slide Number Placeholder 3"/>
          <p:cNvSpPr>
            <a:spLocks noGrp="1"/>
          </p:cNvSpPr>
          <p:nvPr>
            <p:ph type="sldNum" sz="quarter" idx="12"/>
          </p:nvPr>
        </p:nvSpPr>
        <p:spPr/>
        <p:txBody>
          <a:bodyPr/>
          <a:lstStyle/>
          <a:p>
            <a:fld id="{2B3785BE-807F-4748-9836-30EBC9AF1245}" type="slidenum">
              <a:rPr lang="en-US" smtClean="0"/>
              <a:pPr/>
              <a:t>38</a:t>
            </a:fld>
            <a:endParaRPr lang="en-US"/>
          </a:p>
        </p:txBody>
      </p:sp>
    </p:spTree>
    <p:extLst>
      <p:ext uri="{BB962C8B-B14F-4D97-AF65-F5344CB8AC3E}">
        <p14:creationId xmlns:p14="http://schemas.microsoft.com/office/powerpoint/2010/main" val="2968033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prstGeom prst="rect">
            <a:avLst/>
          </a:prstGeom>
        </p:spPr>
        <p:txBody>
          <a:bodyPr lIns="91425" tIns="91425" rIns="91425" bIns="91425" anchor="b" anchorCtr="0">
            <a:noAutofit/>
          </a:bodyPr>
          <a:lstStyle/>
          <a:p>
            <a:pPr lvl="0"/>
            <a:r>
              <a:rPr lang="en-US" dirty="0" smtClean="0"/>
              <a:t>Recall: </a:t>
            </a:r>
            <a:r>
              <a:rPr lang="en-US" dirty="0" err="1" smtClean="0"/>
              <a:t>CxC</a:t>
            </a:r>
            <a:r>
              <a:rPr lang="en-US" dirty="0" smtClean="0"/>
              <a:t> </a:t>
            </a:r>
            <a:r>
              <a:rPr lang="en" dirty="0"/>
              <a:t>Experiment</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39</a:t>
            </a:fld>
            <a:endParaRPr lang="en"/>
          </a:p>
        </p:txBody>
      </p:sp>
      <p:pic>
        <p:nvPicPr>
          <p:cNvPr id="200" name="Shape 200"/>
          <p:cNvPicPr preferRelativeResize="0"/>
          <p:nvPr/>
        </p:nvPicPr>
        <p:blipFill rotWithShape="1">
          <a:blip r:embed="rId3">
            <a:alphaModFix/>
          </a:blip>
          <a:srcRect l="5764" r="10574" b="16121"/>
          <a:stretch/>
        </p:blipFill>
        <p:spPr>
          <a:xfrm>
            <a:off x="3847542" y="1357128"/>
            <a:ext cx="754937" cy="1358269"/>
          </a:xfrm>
          <a:prstGeom prst="rect">
            <a:avLst/>
          </a:prstGeom>
          <a:noFill/>
          <a:ln w="19050" cap="flat">
            <a:solidFill>
              <a:srgbClr val="000000"/>
            </a:solidFill>
            <a:prstDash val="solid"/>
            <a:round/>
            <a:headEnd type="none" w="med" len="med"/>
            <a:tailEnd type="none" w="med" len="med"/>
          </a:ln>
        </p:spPr>
      </p:pic>
      <p:pic>
        <p:nvPicPr>
          <p:cNvPr id="201" name="Shape 201"/>
          <p:cNvPicPr preferRelativeResize="0"/>
          <p:nvPr/>
        </p:nvPicPr>
        <p:blipFill rotWithShape="1">
          <a:blip r:embed="rId4">
            <a:alphaModFix/>
          </a:blip>
          <a:srcRect l="4311" t="10605" r="8413" b="21060"/>
          <a:stretch/>
        </p:blipFill>
        <p:spPr>
          <a:xfrm>
            <a:off x="3484657" y="4443377"/>
            <a:ext cx="1480678" cy="627132"/>
          </a:xfrm>
          <a:prstGeom prst="rect">
            <a:avLst/>
          </a:prstGeom>
          <a:noFill/>
          <a:ln w="19050" cap="flat">
            <a:solidFill>
              <a:srgbClr val="000000"/>
            </a:solidFill>
            <a:prstDash val="solid"/>
            <a:round/>
            <a:headEnd type="none" w="med" len="med"/>
            <a:tailEnd type="none" w="med" len="med"/>
          </a:ln>
        </p:spPr>
      </p:pic>
      <p:pic>
        <p:nvPicPr>
          <p:cNvPr id="202" name="Shape 202"/>
          <p:cNvPicPr preferRelativeResize="0"/>
          <p:nvPr/>
        </p:nvPicPr>
        <p:blipFill rotWithShape="1">
          <a:blip r:embed="rId5">
            <a:alphaModFix/>
          </a:blip>
          <a:srcRect t="2771" r="5953" b="2325"/>
          <a:stretch/>
        </p:blipFill>
        <p:spPr>
          <a:xfrm>
            <a:off x="5368445" y="2904916"/>
            <a:ext cx="1919713" cy="1210781"/>
          </a:xfrm>
          <a:prstGeom prst="rect">
            <a:avLst/>
          </a:prstGeom>
          <a:noFill/>
          <a:ln w="19050" cap="flat">
            <a:solidFill>
              <a:srgbClr val="000000"/>
            </a:solidFill>
            <a:prstDash val="solid"/>
            <a:round/>
            <a:headEnd type="none" w="med" len="med"/>
            <a:tailEnd type="none" w="med" len="med"/>
          </a:ln>
        </p:spPr>
      </p:pic>
      <p:sp>
        <p:nvSpPr>
          <p:cNvPr id="203" name="Shape 203"/>
          <p:cNvSpPr/>
          <p:nvPr/>
        </p:nvSpPr>
        <p:spPr>
          <a:xfrm>
            <a:off x="7754717" y="290495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4" name="Shape 204"/>
          <p:cNvSpPr/>
          <p:nvPr/>
        </p:nvSpPr>
        <p:spPr>
          <a:xfrm>
            <a:off x="2548334" y="290489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5" name="Shape 205"/>
          <p:cNvSpPr/>
          <p:nvPr/>
        </p:nvSpPr>
        <p:spPr>
          <a:xfrm>
            <a:off x="1530858" y="2904936"/>
            <a:ext cx="636299" cy="1210800"/>
          </a:xfrm>
          <a:prstGeom prst="foldedCorner">
            <a:avLst>
              <a:gd name="adj" fmla="val 16667"/>
            </a:avLst>
          </a:prstGeom>
          <a:solidFill>
            <a:srgbClr val="FFFFF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206" name="Shape 206"/>
          <p:cNvCxnSpPr>
            <a:stCxn id="205" idx="3"/>
            <a:endCxn id="204" idx="1"/>
          </p:cNvCxnSpPr>
          <p:nvPr/>
        </p:nvCxnSpPr>
        <p:spPr>
          <a:xfrm>
            <a:off x="2167157" y="3510336"/>
            <a:ext cx="381300" cy="0"/>
          </a:xfrm>
          <a:prstGeom prst="straightConnector1">
            <a:avLst/>
          </a:prstGeom>
          <a:noFill/>
          <a:ln w="19050" cap="flat">
            <a:solidFill>
              <a:srgbClr val="000000"/>
            </a:solidFill>
            <a:prstDash val="solid"/>
            <a:round/>
            <a:headEnd type="none" w="lg" len="lg"/>
            <a:tailEnd type="triangle" w="lg" len="lg"/>
          </a:ln>
        </p:spPr>
      </p:cxnSp>
      <p:cxnSp>
        <p:nvCxnSpPr>
          <p:cNvPr id="207" name="Shape 207"/>
          <p:cNvCxnSpPr>
            <a:stCxn id="204" idx="0"/>
            <a:endCxn id="200" idx="1"/>
          </p:cNvCxnSpPr>
          <p:nvPr/>
        </p:nvCxnSpPr>
        <p:spPr>
          <a:xfrm rot="10800000" flipH="1">
            <a:off x="2866483" y="2036096"/>
            <a:ext cx="981000" cy="868800"/>
          </a:xfrm>
          <a:prstGeom prst="straightConnector1">
            <a:avLst/>
          </a:prstGeom>
          <a:noFill/>
          <a:ln w="19050" cap="flat">
            <a:solidFill>
              <a:srgbClr val="000000"/>
            </a:solidFill>
            <a:prstDash val="solid"/>
            <a:round/>
            <a:headEnd type="none" w="lg" len="lg"/>
            <a:tailEnd type="triangle" w="lg" len="lg"/>
          </a:ln>
        </p:spPr>
      </p:cxnSp>
      <p:cxnSp>
        <p:nvCxnSpPr>
          <p:cNvPr id="208" name="Shape 208"/>
          <p:cNvCxnSpPr>
            <a:stCxn id="204" idx="2"/>
            <a:endCxn id="201" idx="1"/>
          </p:cNvCxnSpPr>
          <p:nvPr/>
        </p:nvCxnSpPr>
        <p:spPr>
          <a:xfrm>
            <a:off x="2866483" y="4115697"/>
            <a:ext cx="618300" cy="641199"/>
          </a:xfrm>
          <a:prstGeom prst="straightConnector1">
            <a:avLst/>
          </a:prstGeom>
          <a:noFill/>
          <a:ln w="19050" cap="flat">
            <a:solidFill>
              <a:srgbClr val="000000"/>
            </a:solidFill>
            <a:prstDash val="solid"/>
            <a:round/>
            <a:headEnd type="none" w="lg" len="lg"/>
            <a:tailEnd type="triangle" w="lg" len="lg"/>
          </a:ln>
        </p:spPr>
      </p:cxnSp>
      <p:cxnSp>
        <p:nvCxnSpPr>
          <p:cNvPr id="209" name="Shape 209"/>
          <p:cNvCxnSpPr>
            <a:stCxn id="201" idx="3"/>
          </p:cNvCxnSpPr>
          <p:nvPr/>
        </p:nvCxnSpPr>
        <p:spPr>
          <a:xfrm rot="10800000" flipH="1">
            <a:off x="4965335" y="4115341"/>
            <a:ext cx="415200" cy="641600"/>
          </a:xfrm>
          <a:prstGeom prst="straightConnector1">
            <a:avLst/>
          </a:prstGeom>
          <a:noFill/>
          <a:ln w="19050" cap="flat">
            <a:solidFill>
              <a:srgbClr val="000000"/>
            </a:solidFill>
            <a:prstDash val="solid"/>
            <a:round/>
            <a:headEnd type="none" w="lg" len="lg"/>
            <a:tailEnd type="triangle" w="lg" len="lg"/>
          </a:ln>
        </p:spPr>
      </p:cxnSp>
      <p:cxnSp>
        <p:nvCxnSpPr>
          <p:cNvPr id="211" name="Shape 211"/>
          <p:cNvCxnSpPr>
            <a:stCxn id="200" idx="3"/>
          </p:cNvCxnSpPr>
          <p:nvPr/>
        </p:nvCxnSpPr>
        <p:spPr>
          <a:xfrm>
            <a:off x="4602478" y="2036263"/>
            <a:ext cx="778200" cy="868800"/>
          </a:xfrm>
          <a:prstGeom prst="straightConnector1">
            <a:avLst/>
          </a:prstGeom>
          <a:noFill/>
          <a:ln w="19050" cap="flat">
            <a:solidFill>
              <a:srgbClr val="000000"/>
            </a:solidFill>
            <a:prstDash val="solid"/>
            <a:round/>
            <a:headEnd type="none" w="lg" len="lg"/>
            <a:tailEnd type="triangle" w="lg" len="lg"/>
          </a:ln>
        </p:spPr>
      </p:cxnSp>
      <p:cxnSp>
        <p:nvCxnSpPr>
          <p:cNvPr id="212" name="Shape 212"/>
          <p:cNvCxnSpPr>
            <a:stCxn id="200" idx="2"/>
            <a:endCxn id="201" idx="0"/>
          </p:cNvCxnSpPr>
          <p:nvPr/>
        </p:nvCxnSpPr>
        <p:spPr>
          <a:xfrm>
            <a:off x="4225010" y="2715399"/>
            <a:ext cx="0" cy="1728000"/>
          </a:xfrm>
          <a:prstGeom prst="straightConnector1">
            <a:avLst/>
          </a:prstGeom>
          <a:noFill/>
          <a:ln w="19050" cap="flat">
            <a:solidFill>
              <a:srgbClr val="666666"/>
            </a:solidFill>
            <a:prstDash val="solid"/>
            <a:round/>
            <a:headEnd type="none" w="lg" len="lg"/>
            <a:tailEnd type="triangle" w="lg" len="lg"/>
          </a:ln>
        </p:spPr>
      </p:cxnSp>
      <p:cxnSp>
        <p:nvCxnSpPr>
          <p:cNvPr id="213" name="Shape 213"/>
          <p:cNvCxnSpPr>
            <a:stCxn id="201" idx="0"/>
            <a:endCxn id="200" idx="2"/>
          </p:cNvCxnSpPr>
          <p:nvPr/>
        </p:nvCxnSpPr>
        <p:spPr>
          <a:xfrm rot="10800000">
            <a:off x="4224996" y="2715376"/>
            <a:ext cx="0" cy="1728000"/>
          </a:xfrm>
          <a:prstGeom prst="straightConnector1">
            <a:avLst/>
          </a:prstGeom>
          <a:noFill/>
          <a:ln w="19050" cap="flat">
            <a:solidFill>
              <a:srgbClr val="000000"/>
            </a:solidFill>
            <a:prstDash val="solid"/>
            <a:round/>
            <a:headEnd type="none" w="lg" len="lg"/>
            <a:tailEnd type="triangle" w="lg" len="lg"/>
          </a:ln>
        </p:spPr>
      </p:cxnSp>
      <p:sp>
        <p:nvSpPr>
          <p:cNvPr id="214" name="Shape 214"/>
          <p:cNvSpPr txBox="1"/>
          <p:nvPr/>
        </p:nvSpPr>
        <p:spPr>
          <a:xfrm rot="-3048586">
            <a:off x="30614" y="4827324"/>
            <a:ext cx="2503572" cy="553669"/>
          </a:xfrm>
          <a:prstGeom prst="rect">
            <a:avLst/>
          </a:prstGeom>
          <a:noFill/>
          <a:ln>
            <a:noFill/>
          </a:ln>
        </p:spPr>
        <p:txBody>
          <a:bodyPr lIns="91425" tIns="91425" rIns="91425" bIns="91425" anchor="t" anchorCtr="0">
            <a:noAutofit/>
          </a:bodyPr>
          <a:lstStyle/>
          <a:p>
            <a:pPr lvl="0" rtl="0">
              <a:spcBef>
                <a:spcPts val="0"/>
              </a:spcBef>
              <a:buNone/>
            </a:pPr>
            <a:r>
              <a:rPr lang="en" sz="1800"/>
              <a:t>Background </a:t>
            </a:r>
          </a:p>
          <a:p>
            <a:pPr lvl="0" rtl="0">
              <a:spcBef>
                <a:spcPts val="0"/>
              </a:spcBef>
              <a:buNone/>
            </a:pPr>
            <a:r>
              <a:rPr lang="en" sz="1800"/>
              <a:t>survey</a:t>
            </a:r>
          </a:p>
          <a:p>
            <a:pPr lvl="0" rtl="0">
              <a:spcBef>
                <a:spcPts val="0"/>
              </a:spcBef>
              <a:buNone/>
            </a:pPr>
            <a:endParaRPr sz="1100"/>
          </a:p>
        </p:txBody>
      </p:sp>
      <p:sp>
        <p:nvSpPr>
          <p:cNvPr id="215" name="Shape 215"/>
          <p:cNvSpPr txBox="1"/>
          <p:nvPr/>
        </p:nvSpPr>
        <p:spPr>
          <a:xfrm rot="-3048732">
            <a:off x="824562" y="4989103"/>
            <a:ext cx="2745525" cy="620724"/>
          </a:xfrm>
          <a:prstGeom prst="rect">
            <a:avLst/>
          </a:prstGeom>
          <a:noFill/>
          <a:ln>
            <a:noFill/>
          </a:ln>
        </p:spPr>
        <p:txBody>
          <a:bodyPr lIns="91425" tIns="91425" rIns="91425" bIns="91425" anchor="t" anchorCtr="0">
            <a:noAutofit/>
          </a:bodyPr>
          <a:lstStyle/>
          <a:p>
            <a:pPr lvl="0" rtl="0">
              <a:spcBef>
                <a:spcPts val="0"/>
              </a:spcBef>
              <a:buNone/>
            </a:pPr>
            <a:r>
              <a:rPr lang="en" sz="1800"/>
              <a:t>Biographical</a:t>
            </a:r>
          </a:p>
          <a:p>
            <a:pPr lvl="0" rtl="0">
              <a:spcBef>
                <a:spcPts val="0"/>
              </a:spcBef>
              <a:buNone/>
            </a:pPr>
            <a:r>
              <a:rPr lang="en" sz="1800"/>
              <a:t>Questionnaire</a:t>
            </a:r>
          </a:p>
          <a:p>
            <a:pPr lvl="0" rtl="0">
              <a:spcBef>
                <a:spcPts val="0"/>
              </a:spcBef>
              <a:buNone/>
            </a:pPr>
            <a:endParaRPr sz="1800"/>
          </a:p>
        </p:txBody>
      </p:sp>
      <p:sp>
        <p:nvSpPr>
          <p:cNvPr id="216" name="Shape 216"/>
          <p:cNvSpPr txBox="1"/>
          <p:nvPr/>
        </p:nvSpPr>
        <p:spPr>
          <a:xfrm rot="-3048646">
            <a:off x="3159451" y="5549071"/>
            <a:ext cx="1690184" cy="553669"/>
          </a:xfrm>
          <a:prstGeom prst="rect">
            <a:avLst/>
          </a:prstGeom>
          <a:noFill/>
          <a:ln>
            <a:noFill/>
          </a:ln>
        </p:spPr>
        <p:txBody>
          <a:bodyPr lIns="91425" tIns="91425" rIns="91425" bIns="91425" anchor="t" anchorCtr="0">
            <a:noAutofit/>
          </a:bodyPr>
          <a:lstStyle/>
          <a:p>
            <a:pPr lvl="0" rtl="0">
              <a:spcBef>
                <a:spcPts val="0"/>
              </a:spcBef>
              <a:buNone/>
            </a:pPr>
            <a:r>
              <a:rPr lang="en" sz="1800"/>
              <a:t>Baseline sample</a:t>
            </a:r>
          </a:p>
          <a:p>
            <a:pPr lvl="0" rtl="0">
              <a:spcBef>
                <a:spcPts val="0"/>
              </a:spcBef>
              <a:buNone/>
            </a:pPr>
            <a:endParaRPr sz="1100"/>
          </a:p>
        </p:txBody>
      </p:sp>
      <p:sp>
        <p:nvSpPr>
          <p:cNvPr id="217" name="Shape 217"/>
          <p:cNvSpPr txBox="1"/>
          <p:nvPr/>
        </p:nvSpPr>
        <p:spPr>
          <a:xfrm rot="-3049131">
            <a:off x="4295106" y="901935"/>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NEO-FFI </a:t>
            </a:r>
          </a:p>
        </p:txBody>
      </p:sp>
      <p:cxnSp>
        <p:nvCxnSpPr>
          <p:cNvPr id="218" name="Shape 218"/>
          <p:cNvCxnSpPr>
            <a:stCxn id="202" idx="3"/>
            <a:endCxn id="203" idx="1"/>
          </p:cNvCxnSpPr>
          <p:nvPr/>
        </p:nvCxnSpPr>
        <p:spPr>
          <a:xfrm>
            <a:off x="7288158" y="3510308"/>
            <a:ext cx="466500" cy="0"/>
          </a:xfrm>
          <a:prstGeom prst="straightConnector1">
            <a:avLst/>
          </a:prstGeom>
          <a:noFill/>
          <a:ln w="19050" cap="flat">
            <a:solidFill>
              <a:srgbClr val="000000"/>
            </a:solidFill>
            <a:prstDash val="solid"/>
            <a:round/>
            <a:headEnd type="none" w="lg" len="lg"/>
            <a:tailEnd type="triangle" w="lg" len="lg"/>
          </a:ln>
        </p:spPr>
      </p:cxnSp>
      <p:sp>
        <p:nvSpPr>
          <p:cNvPr id="219" name="Shape 219"/>
          <p:cNvSpPr txBox="1"/>
          <p:nvPr/>
        </p:nvSpPr>
        <p:spPr>
          <a:xfrm rot="-3049131">
            <a:off x="5297176" y="4768114"/>
            <a:ext cx="1846861" cy="553669"/>
          </a:xfrm>
          <a:prstGeom prst="rect">
            <a:avLst/>
          </a:prstGeom>
          <a:noFill/>
          <a:ln>
            <a:noFill/>
          </a:ln>
        </p:spPr>
        <p:txBody>
          <a:bodyPr lIns="91425" tIns="91425" rIns="91425" bIns="91425" anchor="t" anchorCtr="0">
            <a:noAutofit/>
          </a:bodyPr>
          <a:lstStyle/>
          <a:p>
            <a:pPr lvl="0" rtl="0">
              <a:spcBef>
                <a:spcPts val="0"/>
              </a:spcBef>
              <a:buNone/>
            </a:pPr>
            <a:r>
              <a:rPr lang="en" sz="1800"/>
              <a:t>Lying game</a:t>
            </a:r>
          </a:p>
          <a:p>
            <a:pPr lvl="0" rtl="0">
              <a:spcBef>
                <a:spcPts val="0"/>
              </a:spcBef>
              <a:buNone/>
            </a:pPr>
            <a:endParaRPr sz="1100"/>
          </a:p>
        </p:txBody>
      </p:sp>
      <p:sp>
        <p:nvSpPr>
          <p:cNvPr id="220" name="Shape 220"/>
          <p:cNvSpPr txBox="1"/>
          <p:nvPr/>
        </p:nvSpPr>
        <p:spPr>
          <a:xfrm rot="-3048655">
            <a:off x="7221939" y="4544128"/>
            <a:ext cx="1237573" cy="553669"/>
          </a:xfrm>
          <a:prstGeom prst="rect">
            <a:avLst/>
          </a:prstGeom>
          <a:noFill/>
          <a:ln>
            <a:noFill/>
          </a:ln>
        </p:spPr>
        <p:txBody>
          <a:bodyPr lIns="91425" tIns="91425" rIns="91425" bIns="91425" anchor="t" anchorCtr="0">
            <a:noAutofit/>
          </a:bodyPr>
          <a:lstStyle/>
          <a:p>
            <a:pPr lvl="0" rtl="0">
              <a:spcBef>
                <a:spcPts val="0"/>
              </a:spcBef>
              <a:buNone/>
            </a:pPr>
            <a:r>
              <a:rPr lang="en" sz="1800"/>
              <a:t>Survey</a:t>
            </a:r>
          </a:p>
          <a:p>
            <a:pPr lvl="0" rtl="0">
              <a:spcBef>
                <a:spcPts val="0"/>
              </a:spcBef>
              <a:buNone/>
            </a:pPr>
            <a:endParaRPr sz="1100"/>
          </a:p>
        </p:txBody>
      </p:sp>
      <p:cxnSp>
        <p:nvCxnSpPr>
          <p:cNvPr id="221" name="Shape 221"/>
          <p:cNvCxnSpPr>
            <a:stCxn id="202" idx="1"/>
            <a:endCxn id="202" idx="3"/>
          </p:cNvCxnSpPr>
          <p:nvPr/>
        </p:nvCxnSpPr>
        <p:spPr>
          <a:xfrm>
            <a:off x="5368444" y="3510308"/>
            <a:ext cx="1919700" cy="0"/>
          </a:xfrm>
          <a:prstGeom prst="straightConnector1">
            <a:avLst/>
          </a:prstGeom>
          <a:noFill/>
          <a:ln w="19050" cap="flat">
            <a:solidFill>
              <a:srgbClr val="000000"/>
            </a:solidFill>
            <a:prstDash val="solid"/>
            <a:round/>
            <a:headEnd type="none" w="lg" len="lg"/>
            <a:tailEnd type="none" w="lg" len="lg"/>
          </a:ln>
        </p:spPr>
      </p:cxnSp>
      <p:sp>
        <p:nvSpPr>
          <p:cNvPr id="222" name="Shape 222"/>
          <p:cNvSpPr/>
          <p:nvPr/>
        </p:nvSpPr>
        <p:spPr>
          <a:xfrm>
            <a:off x="3642826" y="1272667"/>
            <a:ext cx="1164299" cy="1527199"/>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19767230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Personality?</a:t>
            </a:r>
            <a:endParaRPr lang="en-US" dirty="0"/>
          </a:p>
        </p:txBody>
      </p:sp>
      <p:sp>
        <p:nvSpPr>
          <p:cNvPr id="3" name="Content Placeholder 2"/>
          <p:cNvSpPr>
            <a:spLocks noGrp="1"/>
          </p:cNvSpPr>
          <p:nvPr>
            <p:ph idx="1"/>
          </p:nvPr>
        </p:nvSpPr>
        <p:spPr/>
        <p:txBody>
          <a:bodyPr/>
          <a:lstStyle/>
          <a:p>
            <a:pPr>
              <a:spcAft>
                <a:spcPts val="1200"/>
              </a:spcAft>
            </a:pPr>
            <a:r>
              <a:rPr lang="en-US" dirty="0" smtClean="0"/>
              <a:t>This is about who you are – your characteristic style of behaving, thinking, and feeling.</a:t>
            </a:r>
          </a:p>
          <a:p>
            <a:r>
              <a:rPr lang="en-US" dirty="0" smtClean="0"/>
              <a:t>How can we assess differences in personality?</a:t>
            </a:r>
          </a:p>
          <a:p>
            <a:pPr lvl="1"/>
            <a:r>
              <a:rPr lang="en-US" dirty="0" smtClean="0"/>
              <a:t>4 main approaches in psychology:</a:t>
            </a:r>
          </a:p>
          <a:p>
            <a:pPr lvl="2"/>
            <a:r>
              <a:rPr lang="en-US" b="1" dirty="0" smtClean="0"/>
              <a:t>Trait</a:t>
            </a:r>
          </a:p>
          <a:p>
            <a:pPr lvl="2"/>
            <a:r>
              <a:rPr lang="en-US" dirty="0" smtClean="0"/>
              <a:t>Psychodynamic</a:t>
            </a:r>
          </a:p>
          <a:p>
            <a:pPr lvl="2"/>
            <a:r>
              <a:rPr lang="en-US" dirty="0" smtClean="0"/>
              <a:t>Humanistic</a:t>
            </a:r>
          </a:p>
          <a:p>
            <a:pPr lvl="2"/>
            <a:r>
              <a:rPr lang="en-US" dirty="0" smtClean="0"/>
              <a:t>Social-Cognitive</a:t>
            </a: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Five (Costa &amp; McCrae, 1992)</a:t>
            </a:r>
            <a:endParaRPr lang="en-US" dirty="0"/>
          </a:p>
        </p:txBody>
      </p:sp>
      <p:sp>
        <p:nvSpPr>
          <p:cNvPr id="3" name="Content Placeholder 2"/>
          <p:cNvSpPr>
            <a:spLocks noGrp="1"/>
          </p:cNvSpPr>
          <p:nvPr>
            <p:ph idx="1"/>
          </p:nvPr>
        </p:nvSpPr>
        <p:spPr/>
        <p:txBody>
          <a:bodyPr/>
          <a:lstStyle/>
          <a:p>
            <a:pPr marL="457200" lvl="0" indent="-298450">
              <a:spcBef>
                <a:spcPts val="0"/>
              </a:spcBef>
              <a:buClr>
                <a:schemeClr val="dk1"/>
              </a:buClr>
              <a:buSzPct val="100000"/>
              <a:buFont typeface="Arial"/>
              <a:buChar char="●"/>
            </a:pPr>
            <a:r>
              <a:rPr lang="en" b="1" dirty="0">
                <a:solidFill>
                  <a:schemeClr val="dk1"/>
                </a:solidFill>
              </a:rPr>
              <a:t>Openness to Experience:</a:t>
            </a:r>
            <a:r>
              <a:rPr lang="en" dirty="0">
                <a:solidFill>
                  <a:schemeClr val="dk1"/>
                </a:solidFill>
              </a:rPr>
              <a:t> </a:t>
            </a:r>
            <a:r>
              <a:rPr lang="en-US" dirty="0">
                <a:solidFill>
                  <a:schemeClr val="dk1"/>
                </a:solidFill>
              </a:rPr>
              <a:t>intellect/imagination, </a:t>
            </a:r>
            <a:r>
              <a:rPr lang="en" dirty="0">
                <a:solidFill>
                  <a:schemeClr val="dk1"/>
                </a:solidFill>
              </a:rPr>
              <a:t>originality, curiosity, ingenuity</a:t>
            </a:r>
            <a:r>
              <a:rPr lang="en-US" dirty="0">
                <a:solidFill>
                  <a:schemeClr val="dk1"/>
                </a:solidFill>
              </a:rPr>
              <a:t>, imaginative, </a:t>
            </a:r>
            <a:r>
              <a:rPr lang="en-US" dirty="0" smtClean="0">
                <a:solidFill>
                  <a:schemeClr val="dk1"/>
                </a:solidFill>
              </a:rPr>
              <a:t>insightful </a:t>
            </a:r>
            <a:r>
              <a:rPr lang="en" dirty="0" smtClean="0">
                <a:solidFill>
                  <a:schemeClr val="dk1"/>
                </a:solidFill>
              </a:rPr>
              <a:t>“</a:t>
            </a:r>
            <a:r>
              <a:rPr lang="en" dirty="0">
                <a:solidFill>
                  <a:schemeClr val="dk1"/>
                </a:solidFill>
              </a:rPr>
              <a:t>I have a lot of intellectual curiosity.”</a:t>
            </a:r>
            <a:endParaRPr lang="en-CA" dirty="0">
              <a:solidFill>
                <a:schemeClr val="dk1"/>
              </a:solidFill>
            </a:endParaRPr>
          </a:p>
          <a:p>
            <a:pPr marL="457200" lvl="0" indent="0">
              <a:spcBef>
                <a:spcPts val="0"/>
              </a:spcBef>
              <a:buClr>
                <a:schemeClr val="dk1"/>
              </a:buClr>
              <a:buSzPct val="100000"/>
              <a:buNone/>
            </a:pPr>
            <a:endParaRPr lang="en" dirty="0">
              <a:solidFill>
                <a:schemeClr val="dk1"/>
              </a:solidFill>
            </a:endParaRPr>
          </a:p>
          <a:p>
            <a:pPr marL="457200" lvl="0" indent="-298450">
              <a:spcBef>
                <a:spcPts val="0"/>
              </a:spcBef>
              <a:buClr>
                <a:schemeClr val="dk1"/>
              </a:buClr>
              <a:buSzPct val="100000"/>
              <a:buFont typeface="Arial"/>
              <a:buChar char="●"/>
            </a:pPr>
            <a:r>
              <a:rPr lang="en" b="1" dirty="0">
                <a:solidFill>
                  <a:schemeClr val="dk1"/>
                </a:solidFill>
              </a:rPr>
              <a:t>Conscientiousness:</a:t>
            </a:r>
            <a:r>
              <a:rPr lang="en" dirty="0">
                <a:solidFill>
                  <a:schemeClr val="dk1"/>
                </a:solidFill>
              </a:rPr>
              <a:t> orderliness, responsibility, dependability</a:t>
            </a:r>
            <a:r>
              <a:rPr lang="en-US" dirty="0">
                <a:solidFill>
                  <a:schemeClr val="dk1"/>
                </a:solidFill>
              </a:rPr>
              <a:t>, organized, thorough, </a:t>
            </a:r>
            <a:r>
              <a:rPr lang="en-US" dirty="0" err="1">
                <a:solidFill>
                  <a:schemeClr val="dk1"/>
                </a:solidFill>
              </a:rPr>
              <a:t>planful</a:t>
            </a:r>
            <a:endParaRPr lang="en" dirty="0">
              <a:solidFill>
                <a:schemeClr val="dk1"/>
              </a:solidFill>
            </a:endParaRPr>
          </a:p>
          <a:p>
            <a:pPr marL="457200" lvl="0" indent="0">
              <a:spcBef>
                <a:spcPts val="0"/>
              </a:spcBef>
              <a:buClr>
                <a:schemeClr val="dk1"/>
              </a:buClr>
              <a:buSzPct val="100000"/>
              <a:buNone/>
            </a:pPr>
            <a:r>
              <a:rPr lang="en" dirty="0">
                <a:solidFill>
                  <a:schemeClr val="dk1"/>
                </a:solidFill>
              </a:rPr>
              <a:t>“I strive for excellence in everything I do.”</a:t>
            </a:r>
            <a:endParaRPr lang="en-CA" dirty="0">
              <a:solidFill>
                <a:schemeClr val="dk1"/>
              </a:solidFill>
            </a:endParaRPr>
          </a:p>
          <a:p>
            <a:pPr marL="457200" lvl="0" indent="0">
              <a:spcBef>
                <a:spcPts val="0"/>
              </a:spcBef>
              <a:buClr>
                <a:schemeClr val="dk1"/>
              </a:buClr>
              <a:buSzPct val="100000"/>
              <a:buNone/>
            </a:pPr>
            <a:endParaRPr lang="en" dirty="0">
              <a:solidFill>
                <a:schemeClr val="dk1"/>
              </a:solidFill>
            </a:endParaRPr>
          </a:p>
          <a:p>
            <a:pPr marL="457200" lvl="0" indent="-298450">
              <a:spcBef>
                <a:spcPts val="0"/>
              </a:spcBef>
              <a:buClr>
                <a:schemeClr val="dk1"/>
              </a:buClr>
              <a:buSzPct val="100000"/>
              <a:buFont typeface="Arial"/>
              <a:buChar char="●"/>
            </a:pPr>
            <a:r>
              <a:rPr lang="en" b="1" dirty="0">
                <a:solidFill>
                  <a:schemeClr val="dk1"/>
                </a:solidFill>
              </a:rPr>
              <a:t>Extraversion:</a:t>
            </a:r>
            <a:r>
              <a:rPr lang="en" dirty="0">
                <a:solidFill>
                  <a:schemeClr val="dk1"/>
                </a:solidFill>
              </a:rPr>
              <a:t> talkativeness, assertiveness, </a:t>
            </a:r>
            <a:r>
              <a:rPr lang="en" dirty="0" smtClean="0">
                <a:solidFill>
                  <a:schemeClr val="dk1"/>
                </a:solidFill>
              </a:rPr>
              <a:t>energy</a:t>
            </a:r>
            <a:r>
              <a:rPr lang="en-US" dirty="0" smtClean="0">
                <a:solidFill>
                  <a:schemeClr val="dk1"/>
                </a:solidFill>
              </a:rPr>
              <a:t> </a:t>
            </a:r>
            <a:r>
              <a:rPr lang="en" dirty="0" smtClean="0">
                <a:solidFill>
                  <a:schemeClr val="dk1"/>
                </a:solidFill>
              </a:rPr>
              <a:t>“</a:t>
            </a:r>
            <a:r>
              <a:rPr lang="en" dirty="0">
                <a:solidFill>
                  <a:schemeClr val="dk1"/>
                </a:solidFill>
              </a:rPr>
              <a:t>I like to have a lot of people around me.”</a:t>
            </a:r>
            <a:endParaRPr lang="en-CA" dirty="0">
              <a:solidFill>
                <a:schemeClr val="dk1"/>
              </a:solidFill>
            </a:endParaRPr>
          </a:p>
          <a:p>
            <a:pPr marL="457200" lvl="0" indent="0">
              <a:spcBef>
                <a:spcPts val="0"/>
              </a:spcBef>
              <a:buClr>
                <a:schemeClr val="dk1"/>
              </a:buClr>
              <a:buSzPct val="100000"/>
              <a:buNone/>
            </a:pPr>
            <a:endParaRPr lang="en" dirty="0">
              <a:solidFill>
                <a:schemeClr val="dk1"/>
              </a:solidFill>
            </a:endParaRPr>
          </a:p>
          <a:p>
            <a:pPr marL="457200" lvl="0" indent="0">
              <a:spcBef>
                <a:spcPts val="0"/>
              </a:spcBef>
              <a:buClr>
                <a:schemeClr val="dk1"/>
              </a:buClr>
              <a:buSzPct val="100000"/>
              <a:buNone/>
            </a:pPr>
            <a:endParaRPr lang="en" dirty="0">
              <a:solidFill>
                <a:schemeClr val="dk1"/>
              </a:solidFill>
            </a:endParaRP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40</a:t>
            </a:fld>
            <a:endParaRPr lang="en-US"/>
          </a:p>
        </p:txBody>
      </p:sp>
    </p:spTree>
    <p:extLst>
      <p:ext uri="{BB962C8B-B14F-4D97-AF65-F5344CB8AC3E}">
        <p14:creationId xmlns:p14="http://schemas.microsoft.com/office/powerpoint/2010/main" val="1505984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lvl="0" indent="-298450">
              <a:spcBef>
                <a:spcPts val="0"/>
              </a:spcBef>
              <a:buClr>
                <a:schemeClr val="dk1"/>
              </a:buClr>
              <a:buSzPct val="100000"/>
              <a:buFont typeface="Arial"/>
              <a:buChar char="●"/>
            </a:pPr>
            <a:r>
              <a:rPr lang="en" b="1" dirty="0">
                <a:solidFill>
                  <a:schemeClr val="dk1"/>
                </a:solidFill>
              </a:rPr>
              <a:t>Neuroticism:</a:t>
            </a:r>
            <a:r>
              <a:rPr lang="en" dirty="0">
                <a:solidFill>
                  <a:schemeClr val="dk1"/>
                </a:solidFill>
              </a:rPr>
              <a:t> anxiety, emotional </a:t>
            </a:r>
            <a:r>
              <a:rPr lang="en-US" dirty="0" err="1" smtClean="0">
                <a:solidFill>
                  <a:schemeClr val="dk1"/>
                </a:solidFill>
              </a:rPr>
              <a:t>i</a:t>
            </a:r>
            <a:r>
              <a:rPr lang="en" dirty="0" err="1" smtClean="0">
                <a:solidFill>
                  <a:schemeClr val="dk1"/>
                </a:solidFill>
              </a:rPr>
              <a:t>nstability</a:t>
            </a:r>
            <a:r>
              <a:rPr lang="en-US" dirty="0" smtClean="0">
                <a:solidFill>
                  <a:schemeClr val="dk1"/>
                </a:solidFill>
              </a:rPr>
              <a:t>, intense</a:t>
            </a:r>
            <a:r>
              <a:rPr lang="en-US" dirty="0">
                <a:solidFill>
                  <a:schemeClr val="dk1"/>
                </a:solidFill>
              </a:rPr>
              <a:t>, moody, </a:t>
            </a:r>
            <a:r>
              <a:rPr lang="en" dirty="0" smtClean="0">
                <a:solidFill>
                  <a:schemeClr val="dk1"/>
                </a:solidFill>
              </a:rPr>
              <a:t>“</a:t>
            </a:r>
            <a:r>
              <a:rPr lang="en" dirty="0">
                <a:solidFill>
                  <a:schemeClr val="dk1"/>
                </a:solidFill>
              </a:rPr>
              <a:t>I often feel inferior to others</a:t>
            </a:r>
            <a:r>
              <a:rPr lang="en" dirty="0" smtClean="0">
                <a:solidFill>
                  <a:schemeClr val="dk1"/>
                </a:solidFill>
              </a:rPr>
              <a:t>.”</a:t>
            </a:r>
            <a:endParaRPr lang="en-US" b="1" dirty="0" smtClean="0">
              <a:solidFill>
                <a:schemeClr val="dk1"/>
              </a:solidFill>
            </a:endParaRPr>
          </a:p>
          <a:p>
            <a:pPr marL="457200" lvl="0" indent="-298450">
              <a:spcBef>
                <a:spcPts val="0"/>
              </a:spcBef>
              <a:buClr>
                <a:schemeClr val="dk1"/>
              </a:buClr>
              <a:buSzPct val="100000"/>
              <a:buFont typeface="Arial"/>
              <a:buChar char="●"/>
            </a:pPr>
            <a:r>
              <a:rPr lang="en" b="1" dirty="0" smtClean="0">
                <a:solidFill>
                  <a:schemeClr val="dk1"/>
                </a:solidFill>
              </a:rPr>
              <a:t>Agreeableness</a:t>
            </a:r>
            <a:r>
              <a:rPr lang="en" b="1" dirty="0">
                <a:solidFill>
                  <a:schemeClr val="dk1"/>
                </a:solidFill>
              </a:rPr>
              <a:t>:</a:t>
            </a:r>
            <a:r>
              <a:rPr lang="en" dirty="0">
                <a:solidFill>
                  <a:schemeClr val="dk1"/>
                </a:solidFill>
              </a:rPr>
              <a:t> good-naturedness, cooperativeness, </a:t>
            </a:r>
            <a:r>
              <a:rPr lang="en-US" dirty="0">
                <a:solidFill>
                  <a:schemeClr val="dk1"/>
                </a:solidFill>
              </a:rPr>
              <a:t>sympathetic, kind, affectionate, </a:t>
            </a:r>
            <a:r>
              <a:rPr lang="en" b="1" dirty="0" smtClean="0">
                <a:solidFill>
                  <a:schemeClr val="dk1"/>
                </a:solidFill>
              </a:rPr>
              <a:t>trust</a:t>
            </a:r>
            <a:r>
              <a:rPr lang="en-US" b="1" dirty="0" smtClean="0">
                <a:solidFill>
                  <a:schemeClr val="dk1"/>
                </a:solidFill>
              </a:rPr>
              <a:t> </a:t>
            </a:r>
            <a:r>
              <a:rPr lang="en" dirty="0" smtClean="0">
                <a:solidFill>
                  <a:schemeClr val="dk1"/>
                </a:solidFill>
              </a:rPr>
              <a:t>“</a:t>
            </a:r>
            <a:r>
              <a:rPr lang="en" dirty="0">
                <a:solidFill>
                  <a:schemeClr val="dk1"/>
                </a:solidFill>
              </a:rPr>
              <a:t>I would rather cooperate with others than compete with them.”</a:t>
            </a:r>
            <a:endParaRPr lang="en-CA" dirty="0">
              <a:solidFill>
                <a:schemeClr val="dk1"/>
              </a:solidFill>
            </a:endParaRP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41</a:t>
            </a:fld>
            <a:endParaRPr lang="en-US"/>
          </a:p>
        </p:txBody>
      </p:sp>
    </p:spTree>
    <p:extLst>
      <p:ext uri="{BB962C8B-B14F-4D97-AF65-F5344CB8AC3E}">
        <p14:creationId xmlns:p14="http://schemas.microsoft.com/office/powerpoint/2010/main" val="103739353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3-4 minutes of ’normal’ speech turn out </a:t>
            </a:r>
            <a:r>
              <a:rPr lang="en-US" dirty="0"/>
              <a:t>to </a:t>
            </a:r>
            <a:r>
              <a:rPr lang="en-US" dirty="0" smtClean="0"/>
              <a:t>yield good classification of </a:t>
            </a:r>
            <a:r>
              <a:rPr lang="en-US" dirty="0">
                <a:solidFill>
                  <a:schemeClr val="accent6"/>
                </a:solidFill>
              </a:rPr>
              <a:t>ethnicity, gender</a:t>
            </a:r>
            <a:r>
              <a:rPr lang="en-US" dirty="0"/>
              <a:t>, and </a:t>
            </a:r>
            <a:r>
              <a:rPr lang="en-US" b="1" i="1" dirty="0">
                <a:solidFill>
                  <a:srgbClr val="FF0000"/>
                </a:solidFill>
              </a:rPr>
              <a:t>success at deception detection</a:t>
            </a:r>
            <a:r>
              <a:rPr lang="en-US" dirty="0"/>
              <a:t>, with some success at predicting </a:t>
            </a:r>
            <a:r>
              <a:rPr lang="en-US" dirty="0">
                <a:solidFill>
                  <a:schemeClr val="accent6"/>
                </a:solidFill>
              </a:rPr>
              <a:t>NEO-FFI personality </a:t>
            </a:r>
            <a:r>
              <a:rPr lang="en-US" dirty="0"/>
              <a:t>scores as well</a:t>
            </a:r>
          </a:p>
          <a:p>
            <a:r>
              <a:rPr lang="en-US" b="1" i="1" dirty="0">
                <a:solidFill>
                  <a:srgbClr val="FF0000"/>
                </a:solidFill>
              </a:rPr>
              <a:t>Promising results for future work on classifying speakers from small amounts of </a:t>
            </a:r>
            <a:r>
              <a:rPr lang="en-US" b="1" i="1" dirty="0" smtClean="0">
                <a:solidFill>
                  <a:srgbClr val="FF0000"/>
                </a:solidFill>
              </a:rPr>
              <a:t>‘normal’ speech</a:t>
            </a:r>
            <a:endParaRPr lang="en-US" b="1"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2"/>
          </p:nvPr>
        </p:nvSpPr>
        <p:spPr/>
        <p:txBody>
          <a:bodyPr/>
          <a:lstStyle/>
          <a:p>
            <a:fld id="{2B3785BE-807F-4748-9836-30EBC9AF1245}" type="slidenum">
              <a:rPr lang="en-US" smtClean="0"/>
              <a:pPr/>
              <a:t>42</a:t>
            </a:fld>
            <a:endParaRPr lang="en-US"/>
          </a:p>
        </p:txBody>
      </p:sp>
    </p:spTree>
    <p:extLst>
      <p:ext uri="{BB962C8B-B14F-4D97-AF65-F5344CB8AC3E}">
        <p14:creationId xmlns:p14="http://schemas.microsoft.com/office/powerpoint/2010/main" val="62111701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Classifying Gender</a:t>
            </a:r>
            <a:endParaRPr lang="en-US" dirty="0"/>
          </a:p>
        </p:txBody>
      </p:sp>
      <p:sp>
        <p:nvSpPr>
          <p:cNvPr id="11" name="Content Placeholder 10"/>
          <p:cNvSpPr>
            <a:spLocks noGrp="1"/>
          </p:cNvSpPr>
          <p:nvPr>
            <p:ph idx="1"/>
          </p:nvPr>
        </p:nvSpPr>
        <p:spPr/>
        <p:txBody>
          <a:bodyPr/>
          <a:lstStyle/>
          <a:p>
            <a:endParaRPr lang="en-US" dirty="0" smtClean="0"/>
          </a:p>
          <a:p>
            <a:endParaRPr lang="en-US" dirty="0"/>
          </a:p>
          <a:p>
            <a:endParaRPr lang="en-US" dirty="0" smtClean="0"/>
          </a:p>
          <a:p>
            <a:endParaRPr lang="en-US" dirty="0"/>
          </a:p>
          <a:p>
            <a:pPr>
              <a:buFont typeface="Arial"/>
              <a:buChar char="•"/>
            </a:pPr>
            <a:r>
              <a:rPr lang="en-US" dirty="0" smtClean="0"/>
              <a:t>Baseline</a:t>
            </a:r>
            <a:r>
              <a:rPr lang="en-US" dirty="0"/>
              <a:t>: 61% </a:t>
            </a:r>
            <a:r>
              <a:rPr lang="en-US" dirty="0" smtClean="0"/>
              <a:t>(female)</a:t>
            </a:r>
            <a:endParaRPr lang="en-US" dirty="0"/>
          </a:p>
          <a:p>
            <a:pPr>
              <a:buFont typeface="Arial"/>
              <a:buChar char="•"/>
            </a:pPr>
            <a:r>
              <a:rPr lang="en-US" dirty="0" smtClean="0"/>
              <a:t>Prosodic features (f0) best predictors</a:t>
            </a:r>
            <a:endParaRPr lang="en-US" dirty="0"/>
          </a:p>
          <a:p>
            <a:pPr>
              <a:buFont typeface="Arial"/>
              <a:buChar char="•"/>
            </a:pPr>
            <a:r>
              <a:rPr lang="en-US" dirty="0"/>
              <a:t>Useful LIWC categories: </a:t>
            </a:r>
            <a:endParaRPr lang="en-US" dirty="0" smtClean="0"/>
          </a:p>
          <a:p>
            <a:pPr lvl="1">
              <a:buFont typeface="Arial"/>
              <a:buChar char="•"/>
            </a:pPr>
            <a:r>
              <a:rPr lang="en-US" dirty="0" smtClean="0"/>
              <a:t>‘</a:t>
            </a:r>
            <a:r>
              <a:rPr lang="en-US" dirty="0"/>
              <a:t>anger’, ‘money’, ‘certainty’ -&gt; </a:t>
            </a:r>
            <a:r>
              <a:rPr lang="en-US" dirty="0" smtClean="0"/>
              <a:t>male</a:t>
            </a:r>
          </a:p>
          <a:p>
            <a:pPr lvl="1">
              <a:buFont typeface="Arial"/>
              <a:buChar char="•"/>
            </a:pPr>
            <a:r>
              <a:rPr lang="en-US" dirty="0" smtClean="0"/>
              <a:t>’home’, ‘anxious’, </a:t>
            </a:r>
            <a:r>
              <a:rPr lang="en-US" dirty="0" err="1" smtClean="0"/>
              <a:t>neg_emotion</a:t>
            </a:r>
            <a:r>
              <a:rPr lang="en-US" dirty="0" smtClean="0"/>
              <a:t> -&gt; female</a:t>
            </a:r>
            <a:endParaRPr lang="en-US" dirty="0"/>
          </a:p>
          <a:p>
            <a:endParaRPr lang="en-US" dirty="0"/>
          </a:p>
        </p:txBody>
      </p:sp>
      <p:sp>
        <p:nvSpPr>
          <p:cNvPr id="4" name="Slide Number Placeholder 3"/>
          <p:cNvSpPr>
            <a:spLocks noGrp="1"/>
          </p:cNvSpPr>
          <p:nvPr>
            <p:ph type="sldNum" sz="quarter" idx="12"/>
          </p:nvPr>
        </p:nvSpPr>
        <p:spPr/>
        <p:txBody>
          <a:bodyPr/>
          <a:lstStyle/>
          <a:p>
            <a:fld id="{2B3785BE-807F-4748-9836-30EBC9AF1245}" type="slidenum">
              <a:rPr lang="en-US" smtClean="0"/>
              <a:pPr/>
              <a:t>43</a:t>
            </a:fld>
            <a:endParaRPr lang="en-US" dirty="0"/>
          </a:p>
        </p:txBody>
      </p:sp>
      <p:grpSp>
        <p:nvGrpSpPr>
          <p:cNvPr id="2" name="Group 1"/>
          <p:cNvGrpSpPr/>
          <p:nvPr/>
        </p:nvGrpSpPr>
        <p:grpSpPr>
          <a:xfrm>
            <a:off x="440266" y="1547566"/>
            <a:ext cx="8496469" cy="2046909"/>
            <a:chOff x="304800" y="1056493"/>
            <a:chExt cx="8631936" cy="2046909"/>
          </a:xfrm>
        </p:grpSpPr>
        <p:pic>
          <p:nvPicPr>
            <p:cNvPr id="5" name="Shape 219"/>
            <p:cNvPicPr preferRelativeResize="0"/>
            <p:nvPr/>
          </p:nvPicPr>
          <p:blipFill>
            <a:blip r:embed="rId3">
              <a:alphaModFix/>
            </a:blip>
            <a:stretch>
              <a:fillRect/>
            </a:stretch>
          </p:blipFill>
          <p:spPr>
            <a:xfrm>
              <a:off x="304800" y="1427002"/>
              <a:ext cx="4953000" cy="1676400"/>
            </a:xfrm>
            <a:prstGeom prst="rect">
              <a:avLst/>
            </a:prstGeom>
            <a:noFill/>
            <a:ln>
              <a:noFill/>
            </a:ln>
          </p:spPr>
        </p:pic>
        <p:sp>
          <p:nvSpPr>
            <p:cNvPr id="6" name="TextBox 5"/>
            <p:cNvSpPr txBox="1"/>
            <p:nvPr/>
          </p:nvSpPr>
          <p:spPr>
            <a:xfrm>
              <a:off x="762375" y="1056493"/>
              <a:ext cx="6023947" cy="584776"/>
            </a:xfrm>
            <a:prstGeom prst="rect">
              <a:avLst/>
            </a:prstGeom>
            <a:noFill/>
          </p:spPr>
          <p:txBody>
            <a:bodyPr wrap="square" rtlCol="0">
              <a:spAutoFit/>
            </a:bodyPr>
            <a:lstStyle/>
            <a:p>
              <a:r>
                <a:rPr lang="en-US" sz="3200" b="1" dirty="0" smtClean="0"/>
                <a:t>Gender Classification</a:t>
              </a:r>
              <a:endParaRPr lang="en-US" sz="3200" b="1" dirty="0"/>
            </a:p>
          </p:txBody>
        </p:sp>
        <p:sp>
          <p:nvSpPr>
            <p:cNvPr id="9" name="TextBox 8"/>
            <p:cNvSpPr txBox="1"/>
            <p:nvPr/>
          </p:nvSpPr>
          <p:spPr>
            <a:xfrm>
              <a:off x="5334000" y="1377028"/>
              <a:ext cx="3602736" cy="400110"/>
            </a:xfrm>
            <a:prstGeom prst="rect">
              <a:avLst/>
            </a:prstGeom>
            <a:noFill/>
          </p:spPr>
          <p:txBody>
            <a:bodyPr wrap="square" rtlCol="0">
              <a:spAutoFit/>
            </a:bodyPr>
            <a:lstStyle/>
            <a:p>
              <a:pPr marL="342900" indent="-342900">
                <a:buFont typeface="Arial"/>
                <a:buChar char="•"/>
              </a:pPr>
              <a:endParaRPr lang="en-US" sz="2000" dirty="0" smtClean="0"/>
            </a:p>
          </p:txBody>
        </p:sp>
      </p:grpSp>
    </p:spTree>
    <p:extLst>
      <p:ext uri="{BB962C8B-B14F-4D97-AF65-F5344CB8AC3E}">
        <p14:creationId xmlns:p14="http://schemas.microsoft.com/office/powerpoint/2010/main" val="14626561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Native Language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a:buFont typeface="Arial"/>
              <a:buChar char="•"/>
            </a:pPr>
            <a:r>
              <a:rPr lang="en-US" dirty="0"/>
              <a:t>Baseline: 57% </a:t>
            </a:r>
            <a:r>
              <a:rPr lang="en-US" dirty="0" smtClean="0"/>
              <a:t>(English L1)</a:t>
            </a:r>
            <a:endParaRPr lang="en-US" dirty="0"/>
          </a:p>
          <a:p>
            <a:pPr>
              <a:buFont typeface="Arial"/>
              <a:buChar char="•"/>
            </a:pPr>
            <a:r>
              <a:rPr lang="en-US" dirty="0"/>
              <a:t>Useful LIWC categories: ‘apostrophe’ -&gt; English (contractions)</a:t>
            </a:r>
          </a:p>
          <a:p>
            <a:r>
              <a:rPr lang="en-US" dirty="0" smtClean="0"/>
              <a:t>‘</a:t>
            </a:r>
            <a:r>
              <a:rPr lang="en-US" dirty="0"/>
              <a:t>dash’ -&gt; Mandarin (false </a:t>
            </a:r>
            <a:r>
              <a:rPr lang="en-US" dirty="0" smtClean="0"/>
              <a:t>starts</a:t>
            </a:r>
            <a:r>
              <a:rPr lang="en-US" dirty="0"/>
              <a:t>)</a:t>
            </a:r>
          </a:p>
          <a:p>
            <a:endParaRPr lang="en-US" dirty="0"/>
          </a:p>
        </p:txBody>
      </p:sp>
      <p:sp>
        <p:nvSpPr>
          <p:cNvPr id="4" name="Slide Number Placeholder 3"/>
          <p:cNvSpPr>
            <a:spLocks noGrp="1"/>
          </p:cNvSpPr>
          <p:nvPr>
            <p:ph type="sldNum" sz="quarter" idx="12"/>
          </p:nvPr>
        </p:nvSpPr>
        <p:spPr/>
        <p:txBody>
          <a:bodyPr/>
          <a:lstStyle/>
          <a:p>
            <a:fld id="{2B3785BE-807F-4748-9836-30EBC9AF1245}" type="slidenum">
              <a:rPr lang="en-US" smtClean="0"/>
              <a:pPr/>
              <a:t>44</a:t>
            </a:fld>
            <a:endParaRPr lang="en-US" dirty="0"/>
          </a:p>
        </p:txBody>
      </p:sp>
      <p:grpSp>
        <p:nvGrpSpPr>
          <p:cNvPr id="11" name="Group 10"/>
          <p:cNvGrpSpPr/>
          <p:nvPr/>
        </p:nvGrpSpPr>
        <p:grpSpPr>
          <a:xfrm>
            <a:off x="643376" y="1666463"/>
            <a:ext cx="8293360" cy="2243565"/>
            <a:chOff x="643376" y="3579928"/>
            <a:chExt cx="8293360" cy="2243565"/>
          </a:xfrm>
        </p:grpSpPr>
        <p:pic>
          <p:nvPicPr>
            <p:cNvPr id="7" name="Shape 226"/>
            <p:cNvPicPr preferRelativeResize="0"/>
            <p:nvPr/>
          </p:nvPicPr>
          <p:blipFill>
            <a:blip r:embed="rId3">
              <a:alphaModFix/>
            </a:blip>
            <a:stretch>
              <a:fillRect/>
            </a:stretch>
          </p:blipFill>
          <p:spPr>
            <a:xfrm>
              <a:off x="643376" y="4227444"/>
              <a:ext cx="4309624" cy="1596049"/>
            </a:xfrm>
            <a:prstGeom prst="rect">
              <a:avLst/>
            </a:prstGeom>
            <a:noFill/>
            <a:ln>
              <a:noFill/>
            </a:ln>
          </p:spPr>
        </p:pic>
        <p:sp>
          <p:nvSpPr>
            <p:cNvPr id="8" name="TextBox 7"/>
            <p:cNvSpPr txBox="1"/>
            <p:nvPr/>
          </p:nvSpPr>
          <p:spPr>
            <a:xfrm>
              <a:off x="871976" y="3579928"/>
              <a:ext cx="4385824" cy="1077218"/>
            </a:xfrm>
            <a:prstGeom prst="rect">
              <a:avLst/>
            </a:prstGeom>
            <a:noFill/>
          </p:spPr>
          <p:txBody>
            <a:bodyPr wrap="square" rtlCol="0">
              <a:spAutoFit/>
            </a:bodyPr>
            <a:lstStyle/>
            <a:p>
              <a:r>
                <a:rPr lang="en-US" sz="3200" b="1" dirty="0"/>
                <a:t>Native </a:t>
              </a:r>
              <a:r>
                <a:rPr lang="en-US" sz="3200" b="1" dirty="0" smtClean="0"/>
                <a:t>Language</a:t>
              </a:r>
              <a:endParaRPr lang="en-US" sz="3200" b="1" dirty="0"/>
            </a:p>
            <a:p>
              <a:endParaRPr lang="en-US" sz="3200" b="1" dirty="0"/>
            </a:p>
          </p:txBody>
        </p:sp>
        <p:sp>
          <p:nvSpPr>
            <p:cNvPr id="10" name="TextBox 9"/>
            <p:cNvSpPr txBox="1"/>
            <p:nvPr/>
          </p:nvSpPr>
          <p:spPr>
            <a:xfrm>
              <a:off x="5334000" y="3942706"/>
              <a:ext cx="3602736" cy="400110"/>
            </a:xfrm>
            <a:prstGeom prst="rect">
              <a:avLst/>
            </a:prstGeom>
            <a:noFill/>
          </p:spPr>
          <p:txBody>
            <a:bodyPr wrap="square" rtlCol="0">
              <a:spAutoFit/>
            </a:bodyPr>
            <a:lstStyle/>
            <a:p>
              <a:endParaRPr lang="en-US" sz="2000" dirty="0" smtClean="0"/>
            </a:p>
          </p:txBody>
        </p:sp>
      </p:grpSp>
    </p:spTree>
    <p:extLst>
      <p:ext uri="{BB962C8B-B14F-4D97-AF65-F5344CB8AC3E}">
        <p14:creationId xmlns:p14="http://schemas.microsoft.com/office/powerpoint/2010/main" val="10256323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3785BE-807F-4748-9836-30EBC9AF1245}" type="slidenum">
              <a:rPr lang="en-US" smtClean="0"/>
              <a:pPr/>
              <a:t>45</a:t>
            </a:fld>
            <a:endParaRPr lang="en-US" dirty="0"/>
          </a:p>
        </p:txBody>
      </p:sp>
      <p:sp>
        <p:nvSpPr>
          <p:cNvPr id="6" name="TextBox 5"/>
          <p:cNvSpPr txBox="1"/>
          <p:nvPr/>
        </p:nvSpPr>
        <p:spPr>
          <a:xfrm>
            <a:off x="838200" y="533032"/>
            <a:ext cx="8098536" cy="861774"/>
          </a:xfrm>
          <a:prstGeom prst="rect">
            <a:avLst/>
          </a:prstGeom>
          <a:noFill/>
        </p:spPr>
        <p:txBody>
          <a:bodyPr wrap="square" rtlCol="0">
            <a:spAutoFit/>
          </a:bodyPr>
          <a:lstStyle/>
          <a:p>
            <a:r>
              <a:rPr lang="en-US" sz="3200" b="1" dirty="0" smtClean="0"/>
              <a:t>Personality Classification </a:t>
            </a:r>
            <a:r>
              <a:rPr lang="en-US" b="1" dirty="0" smtClean="0"/>
              <a:t>(F measure) (f1)measures)</a:t>
            </a:r>
          </a:p>
        </p:txBody>
      </p:sp>
      <p:sp>
        <p:nvSpPr>
          <p:cNvPr id="9" name="TextBox 8"/>
          <p:cNvSpPr txBox="1"/>
          <p:nvPr/>
        </p:nvSpPr>
        <p:spPr>
          <a:xfrm>
            <a:off x="724088" y="4094370"/>
            <a:ext cx="8212648" cy="2708434"/>
          </a:xfrm>
          <a:prstGeom prst="rect">
            <a:avLst/>
          </a:prstGeom>
          <a:noFill/>
        </p:spPr>
        <p:txBody>
          <a:bodyPr wrap="square" rtlCol="0">
            <a:spAutoFit/>
          </a:bodyPr>
          <a:lstStyle/>
          <a:p>
            <a:pPr marL="342900" indent="-342900">
              <a:buFont typeface="Arial"/>
              <a:buChar char="•"/>
            </a:pPr>
            <a:r>
              <a:rPr lang="en-US" sz="2000" dirty="0" smtClean="0"/>
              <a:t>Binning:  high, medium, low for each factor, based on population means (all ages </a:t>
            </a:r>
            <a:r>
              <a:rPr lang="en-US" sz="2000" dirty="0" err="1" smtClean="0"/>
              <a:t>tho</a:t>
            </a:r>
            <a:r>
              <a:rPr lang="mr-IN" sz="2000" dirty="0" smtClean="0"/>
              <a:t>…</a:t>
            </a:r>
            <a:r>
              <a:rPr lang="en-US" sz="2000" dirty="0" smtClean="0"/>
              <a:t>and these are students)</a:t>
            </a:r>
          </a:p>
          <a:p>
            <a:pPr marL="342900" indent="-342900">
              <a:buFont typeface="Arial"/>
              <a:buChar char="•"/>
            </a:pPr>
            <a:r>
              <a:rPr lang="en-US" sz="2000" dirty="0" smtClean="0"/>
              <a:t>Compare </a:t>
            </a:r>
            <a:r>
              <a:rPr lang="en-US" sz="2000" dirty="0" err="1" smtClean="0"/>
              <a:t>AdaBoost</a:t>
            </a:r>
            <a:r>
              <a:rPr lang="en-US" sz="2000" dirty="0" smtClean="0"/>
              <a:t> and </a:t>
            </a:r>
            <a:r>
              <a:rPr lang="en-US" sz="2000" dirty="0" err="1" smtClean="0"/>
              <a:t>RandomForest</a:t>
            </a:r>
            <a:r>
              <a:rPr lang="en-US" sz="2000" dirty="0" smtClean="0"/>
              <a:t> classifiers</a:t>
            </a:r>
          </a:p>
          <a:p>
            <a:pPr marL="342900" indent="-342900">
              <a:buFont typeface="Arial"/>
              <a:buChar char="•"/>
            </a:pPr>
            <a:r>
              <a:rPr lang="en-US" sz="2000" dirty="0" smtClean="0"/>
              <a:t>Useful LIWC categories:</a:t>
            </a:r>
          </a:p>
          <a:p>
            <a:pPr marL="800100" lvl="1" indent="-342900">
              <a:buFont typeface="Arial"/>
              <a:buChar char="•"/>
            </a:pPr>
            <a:r>
              <a:rPr lang="en-US" sz="1800" dirty="0" smtClean="0"/>
              <a:t>Neuroticism: ‘power’, ‘money’</a:t>
            </a:r>
          </a:p>
          <a:p>
            <a:pPr marL="800100" lvl="1" indent="-342900">
              <a:buFont typeface="Arial"/>
              <a:buChar char="•"/>
            </a:pPr>
            <a:r>
              <a:rPr lang="en-US" sz="1800" dirty="0" smtClean="0"/>
              <a:t>Extraversion: ‘drives’, ‘focus future’</a:t>
            </a:r>
          </a:p>
          <a:p>
            <a:pPr marL="800100" lvl="1" indent="-342900">
              <a:buFont typeface="Arial"/>
              <a:buChar char="•"/>
            </a:pPr>
            <a:r>
              <a:rPr lang="en-US" sz="1800" dirty="0" smtClean="0"/>
              <a:t>Openness to experience: ‘interrogation’, ‘focus past’</a:t>
            </a:r>
          </a:p>
          <a:p>
            <a:pPr marL="800100" lvl="1" indent="-342900">
              <a:buFont typeface="Arial"/>
              <a:buChar char="•"/>
            </a:pPr>
            <a:r>
              <a:rPr lang="en-US" sz="1800" dirty="0" smtClean="0"/>
              <a:t>Agreeableness: ‘social’, ‘assent’</a:t>
            </a:r>
          </a:p>
          <a:p>
            <a:pPr marL="800100" lvl="1" indent="-342900">
              <a:buFont typeface="Arial"/>
              <a:buChar char="•"/>
            </a:pPr>
            <a:r>
              <a:rPr lang="en-US" sz="1800" dirty="0" smtClean="0"/>
              <a:t>Conscientiousness: ‘work’, ‘time’</a:t>
            </a:r>
          </a:p>
        </p:txBody>
      </p:sp>
      <p:pic>
        <p:nvPicPr>
          <p:cNvPr id="11" name="Shape 233"/>
          <p:cNvPicPr preferRelativeResize="0"/>
          <p:nvPr/>
        </p:nvPicPr>
        <p:blipFill>
          <a:blip r:embed="rId3">
            <a:alphaModFix/>
          </a:blip>
          <a:stretch>
            <a:fillRect/>
          </a:stretch>
        </p:blipFill>
        <p:spPr>
          <a:xfrm>
            <a:off x="838200" y="1468052"/>
            <a:ext cx="4482475" cy="2549750"/>
          </a:xfrm>
          <a:prstGeom prst="rect">
            <a:avLst/>
          </a:prstGeom>
          <a:noFill/>
          <a:ln>
            <a:noFill/>
          </a:ln>
        </p:spPr>
      </p:pic>
    </p:spTree>
    <p:extLst>
      <p:ext uri="{BB962C8B-B14F-4D97-AF65-F5344CB8AC3E}">
        <p14:creationId xmlns:p14="http://schemas.microsoft.com/office/powerpoint/2010/main" val="204515340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 at Deception Detection Ability</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Baseline for ability to detect deception : 52%</a:t>
            </a:r>
          </a:p>
          <a:p>
            <a:pPr marL="800100" lvl="1" indent="-342900">
              <a:buFont typeface="Arial"/>
              <a:buChar char="•"/>
            </a:pPr>
            <a:r>
              <a:rPr lang="en-US" sz="2800" dirty="0" err="1" smtClean="0"/>
              <a:t>AdaBoost</a:t>
            </a:r>
            <a:r>
              <a:rPr lang="en-US" sz="2800" dirty="0" smtClean="0"/>
              <a:t>, prosodic + LIWC features: 61%</a:t>
            </a:r>
          </a:p>
          <a:p>
            <a:pPr marL="800100" lvl="1" indent="-342900">
              <a:buFont typeface="Arial"/>
              <a:buChar char="•"/>
            </a:pPr>
            <a:r>
              <a:rPr lang="en-US" sz="2800" dirty="0" smtClean="0"/>
              <a:t>Adding knowledge of gender, native language, personality: 65%</a:t>
            </a:r>
          </a:p>
          <a:p>
            <a:pPr marL="800100" lvl="1" indent="-342900">
              <a:buFont typeface="Arial"/>
              <a:buChar char="•"/>
            </a:pPr>
            <a:r>
              <a:rPr lang="en-US" sz="2800" dirty="0" smtClean="0"/>
              <a:t>Useful features: ‘</a:t>
            </a:r>
            <a:r>
              <a:rPr lang="en-US" sz="2800" dirty="0" err="1" smtClean="0"/>
              <a:t>focuspresent</a:t>
            </a:r>
            <a:r>
              <a:rPr lang="en-US" sz="2800" dirty="0" smtClean="0"/>
              <a:t>’, speaking rate</a:t>
            </a:r>
          </a:p>
          <a:p>
            <a:pPr marL="342900" indent="-342900">
              <a:buFont typeface="Arial"/>
              <a:buChar char="•"/>
            </a:pPr>
            <a:r>
              <a:rPr lang="en-US" dirty="0" smtClean="0"/>
              <a:t>Currently unable to predict success at deception production above chance – but not yet using full set of lexical features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46</a:t>
            </a:fld>
            <a:endParaRPr lang="en-US"/>
          </a:p>
        </p:txBody>
      </p:sp>
    </p:spTree>
    <p:extLst>
      <p:ext uri="{BB962C8B-B14F-4D97-AF65-F5344CB8AC3E}">
        <p14:creationId xmlns:p14="http://schemas.microsoft.com/office/powerpoint/2010/main" val="167721461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 and Meetings</a:t>
            </a:r>
            <a:endParaRPr lang="en-US" dirty="0"/>
          </a:p>
        </p:txBody>
      </p:sp>
      <p:sp>
        <p:nvSpPr>
          <p:cNvPr id="3" name="Content Placeholder 2"/>
          <p:cNvSpPr>
            <a:spLocks noGrp="1"/>
          </p:cNvSpPr>
          <p:nvPr>
            <p:ph idx="1"/>
          </p:nvPr>
        </p:nvSpPr>
        <p:spPr/>
        <p:txBody>
          <a:bodyPr/>
          <a:lstStyle/>
          <a:p>
            <a:r>
              <a:rPr lang="en-US" dirty="0" smtClean="0"/>
              <a:t>Sarcasm:  record some examples!</a:t>
            </a:r>
          </a:p>
          <a:p>
            <a:r>
              <a:rPr lang="en-US" dirty="0" smtClean="0"/>
              <a:t>Meetings about projects (make </a:t>
            </a:r>
            <a:r>
              <a:rPr lang="en-US" smtClean="0"/>
              <a:t>an appointment after class today)</a:t>
            </a:r>
            <a:endParaRPr lang="en-US" dirty="0" smtClean="0"/>
          </a:p>
          <a:p>
            <a:pPr lvl="1"/>
            <a:r>
              <a:rPr lang="en-US" dirty="0" smtClean="0"/>
              <a:t>Tuesday, 7/25: 10:30-1:15; 3:30-5:30</a:t>
            </a:r>
          </a:p>
          <a:p>
            <a:pPr lvl="1"/>
            <a:r>
              <a:rPr lang="en-US" dirty="0" smtClean="0"/>
              <a:t>Wednesday, 7/26: 10:30-3</a:t>
            </a:r>
          </a:p>
          <a:p>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47</a:t>
            </a:fld>
            <a:endParaRPr lang="en-US" altLang="x-none"/>
          </a:p>
        </p:txBody>
      </p:sp>
    </p:spTree>
    <p:extLst>
      <p:ext uri="{BB962C8B-B14F-4D97-AF65-F5344CB8AC3E}">
        <p14:creationId xmlns:p14="http://schemas.microsoft.com/office/powerpoint/2010/main" val="17847632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Trait </a:t>
            </a:r>
            <a:r>
              <a:rPr lang="en-US" dirty="0" smtClean="0"/>
              <a:t>Models</a:t>
            </a:r>
            <a:endParaRPr lang="en-US" dirty="0"/>
          </a:p>
        </p:txBody>
      </p:sp>
      <p:sp>
        <p:nvSpPr>
          <p:cNvPr id="22531" name="Content Placeholder 2"/>
          <p:cNvSpPr>
            <a:spLocks noGrp="1"/>
          </p:cNvSpPr>
          <p:nvPr>
            <p:ph idx="1"/>
          </p:nvPr>
        </p:nvSpPr>
        <p:spPr/>
        <p:txBody>
          <a:bodyPr/>
          <a:lstStyle/>
          <a:p>
            <a:r>
              <a:rPr lang="en-US" dirty="0" smtClean="0"/>
              <a:t>Personality = a combination of traits</a:t>
            </a:r>
          </a:p>
          <a:p>
            <a:pPr lvl="1"/>
            <a:r>
              <a:rPr lang="en-US" dirty="0" smtClean="0"/>
              <a:t>Traits are consistent ways of behaving and </a:t>
            </a:r>
            <a:r>
              <a:rPr lang="en-US" dirty="0" smtClean="0"/>
              <a:t>so can </a:t>
            </a:r>
            <a:r>
              <a:rPr lang="en-US" dirty="0" smtClean="0"/>
              <a:t>predict future actions.</a:t>
            </a:r>
          </a:p>
          <a:p>
            <a:pPr lvl="1"/>
            <a:r>
              <a:rPr lang="en-US" dirty="0" smtClean="0"/>
              <a:t>Challenge: </a:t>
            </a:r>
            <a:r>
              <a:rPr lang="en-US" dirty="0"/>
              <a:t>F</a:t>
            </a:r>
            <a:r>
              <a:rPr lang="en-US" dirty="0" smtClean="0"/>
              <a:t>ind </a:t>
            </a:r>
            <a:r>
              <a:rPr lang="en-US" dirty="0" smtClean="0"/>
              <a:t>a </a:t>
            </a:r>
            <a:r>
              <a:rPr lang="en-US" i="1" dirty="0" smtClean="0"/>
              <a:t>taxonomy</a:t>
            </a:r>
            <a:r>
              <a:rPr lang="en-US" dirty="0" smtClean="0"/>
              <a:t> (classification scheme) for core traits that define </a:t>
            </a:r>
            <a:r>
              <a:rPr lang="en-US" dirty="0" smtClean="0"/>
              <a:t>personality</a:t>
            </a:r>
            <a:endParaRPr lang="en-US" dirty="0" smtClean="0"/>
          </a:p>
        </p:txBody>
      </p:sp>
      <p:sp>
        <p:nvSpPr>
          <p:cNvPr id="6" name="Slide Number Placeholder 3"/>
          <p:cNvSpPr>
            <a:spLocks noGrp="1"/>
          </p:cNvSpPr>
          <p:nvPr>
            <p:ph type="sldNum" sz="quarter" idx="12"/>
          </p:nvPr>
        </p:nvSpPr>
        <p:spPr/>
        <p:txBody>
          <a:bodyPr/>
          <a:lstStyle/>
          <a:p>
            <a:fld id="{C596511B-2857-694D-871F-422885452280}"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Dimensions of Personality</a:t>
            </a:r>
            <a:endParaRPr lang="en-US" dirty="0"/>
          </a:p>
        </p:txBody>
      </p:sp>
      <p:sp>
        <p:nvSpPr>
          <p:cNvPr id="24579" name="Content Placeholder 2"/>
          <p:cNvSpPr>
            <a:spLocks noGrp="1"/>
          </p:cNvSpPr>
          <p:nvPr>
            <p:ph idx="1"/>
          </p:nvPr>
        </p:nvSpPr>
        <p:spPr/>
        <p:txBody>
          <a:bodyPr>
            <a:normAutofit/>
          </a:bodyPr>
          <a:lstStyle/>
          <a:p>
            <a:pPr>
              <a:spcAft>
                <a:spcPts val="600"/>
              </a:spcAft>
            </a:pPr>
            <a:r>
              <a:rPr lang="en-US" dirty="0" smtClean="0"/>
              <a:t>18,000 words for potential traits (</a:t>
            </a:r>
            <a:r>
              <a:rPr lang="en-US" dirty="0" err="1" smtClean="0"/>
              <a:t>Allport</a:t>
            </a:r>
            <a:r>
              <a:rPr lang="en-US" dirty="0" smtClean="0"/>
              <a:t> &amp; </a:t>
            </a:r>
            <a:r>
              <a:rPr lang="en-US" dirty="0" err="1" smtClean="0"/>
              <a:t>Odbert</a:t>
            </a:r>
            <a:r>
              <a:rPr lang="en-US" dirty="0" smtClean="0"/>
              <a:t>, 1936)</a:t>
            </a:r>
          </a:p>
          <a:p>
            <a:pPr>
              <a:spcAft>
                <a:spcPts val="600"/>
              </a:spcAft>
            </a:pPr>
            <a:r>
              <a:rPr lang="en-US" dirty="0" smtClean="0"/>
              <a:t>Goal: sort words into underlying dimensions</a:t>
            </a:r>
          </a:p>
          <a:p>
            <a:r>
              <a:rPr lang="en-US" dirty="0" smtClean="0"/>
              <a:t>Uses both self-report and informant data to measure </a:t>
            </a:r>
            <a:r>
              <a:rPr lang="en-US" dirty="0" smtClean="0"/>
              <a:t>personality</a:t>
            </a:r>
            <a:endParaRPr lang="en-US" dirty="0" smtClean="0"/>
          </a:p>
          <a:p>
            <a:pPr lvl="1">
              <a:buNone/>
            </a:pPr>
            <a:endParaRPr lang="en-US" dirty="0" smtClean="0"/>
          </a:p>
        </p:txBody>
      </p:sp>
      <p:sp>
        <p:nvSpPr>
          <p:cNvPr id="10"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_15_02"/>
          <p:cNvPicPr>
            <a:picLocks noChangeAspect="1" noChangeArrowheads="1"/>
          </p:cNvPicPr>
          <p:nvPr/>
        </p:nvPicPr>
        <p:blipFill>
          <a:blip r:embed="rId3"/>
          <a:srcRect/>
          <a:stretch>
            <a:fillRect/>
          </a:stretch>
        </p:blipFill>
        <p:spPr bwMode="auto">
          <a:xfrm>
            <a:off x="304800" y="1494358"/>
            <a:ext cx="8531225" cy="3443288"/>
          </a:xfrm>
          <a:prstGeom prst="rect">
            <a:avLst/>
          </a:prstGeom>
          <a:noFill/>
          <a:ln w="9525">
            <a:noFill/>
            <a:miter lim="800000"/>
            <a:headEnd/>
            <a:tailEnd/>
          </a:ln>
        </p:spPr>
      </p:pic>
      <p:sp>
        <p:nvSpPr>
          <p:cNvPr id="3" name="Title 2"/>
          <p:cNvSpPr>
            <a:spLocks noGrp="1"/>
          </p:cNvSpPr>
          <p:nvPr>
            <p:ph type="title"/>
          </p:nvPr>
        </p:nvSpPr>
        <p:spPr/>
        <p:txBody>
          <a:bodyPr/>
          <a:lstStyle/>
          <a:p>
            <a:r>
              <a:rPr lang="en-US" smtClean="0"/>
              <a:t>Determining Core Traits</a:t>
            </a:r>
            <a:endParaRPr lang="en-US" dirty="0"/>
          </a:p>
        </p:txBody>
      </p:sp>
      <p:sp>
        <p:nvSpPr>
          <p:cNvPr id="5"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Five</a:t>
            </a:r>
            <a:endParaRPr lang="en-US" dirty="0"/>
          </a:p>
        </p:txBody>
      </p:sp>
      <p:sp>
        <p:nvSpPr>
          <p:cNvPr id="3" name="Content Placeholder 2"/>
          <p:cNvSpPr>
            <a:spLocks noGrp="1"/>
          </p:cNvSpPr>
          <p:nvPr>
            <p:ph idx="1"/>
          </p:nvPr>
        </p:nvSpPr>
        <p:spPr/>
        <p:txBody>
          <a:bodyPr/>
          <a:lstStyle/>
          <a:p>
            <a:r>
              <a:rPr lang="en-US" b="1" dirty="0" smtClean="0"/>
              <a:t>O</a:t>
            </a:r>
            <a:r>
              <a:rPr lang="en-US" dirty="0" smtClean="0"/>
              <a:t>penness to experience</a:t>
            </a:r>
          </a:p>
          <a:p>
            <a:r>
              <a:rPr lang="en-US" b="1" dirty="0" smtClean="0"/>
              <a:t>C</a:t>
            </a:r>
            <a:r>
              <a:rPr lang="en-US" dirty="0" smtClean="0"/>
              <a:t>onscientiousness </a:t>
            </a:r>
          </a:p>
          <a:p>
            <a:r>
              <a:rPr lang="en-US" b="1" dirty="0" smtClean="0"/>
              <a:t>E</a:t>
            </a:r>
            <a:r>
              <a:rPr lang="en-US" dirty="0" smtClean="0"/>
              <a:t>xtraversion </a:t>
            </a:r>
          </a:p>
          <a:p>
            <a:r>
              <a:rPr lang="en-US" b="1" dirty="0" smtClean="0"/>
              <a:t>A</a:t>
            </a:r>
            <a:r>
              <a:rPr lang="en-US" dirty="0" smtClean="0"/>
              <a:t>greeableness</a:t>
            </a:r>
          </a:p>
          <a:p>
            <a:r>
              <a:rPr lang="en-US" b="1" dirty="0" smtClean="0"/>
              <a:t>N</a:t>
            </a:r>
            <a:r>
              <a:rPr lang="en-US" dirty="0" smtClean="0"/>
              <a:t>euroticism </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C596511B-2857-694D-871F-422885452280}" type="slidenum">
              <a:rPr lang="en-US" smtClean="0"/>
              <a:pPr/>
              <a:t>9</a:t>
            </a:fld>
            <a:endParaRPr lang="en-US"/>
          </a:p>
        </p:txBody>
      </p:sp>
      <p:pic>
        <p:nvPicPr>
          <p:cNvPr id="5" name="Picture 6"/>
          <p:cNvPicPr>
            <a:picLocks noChangeAspect="1" noChangeArrowheads="1"/>
          </p:cNvPicPr>
          <p:nvPr/>
        </p:nvPicPr>
        <p:blipFill>
          <a:blip r:embed="rId3" cstate="print"/>
          <a:srcRect/>
          <a:stretch>
            <a:fillRect/>
          </a:stretch>
        </p:blipFill>
        <p:spPr>
          <a:xfrm>
            <a:off x="2205037" y="1345377"/>
            <a:ext cx="4524375" cy="43434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SA17-course" id="{D8837EF9-6206-4D45-802B-AE270D690185}" vid="{97E4167A-E119-E040-BB1A-49D7DF1718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LSA17-course</Template>
  <TotalTime>544</TotalTime>
  <Words>3032</Words>
  <Application>Microsoft Macintosh PowerPoint</Application>
  <PresentationFormat>On-screen Show (4:3)</PresentationFormat>
  <Paragraphs>401</Paragraphs>
  <Slides>47</Slides>
  <Notes>30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Calibri</vt:lpstr>
      <vt:lpstr>Mangal</vt:lpstr>
      <vt:lpstr>Palatino Linotype</vt:lpstr>
      <vt:lpstr>Times New Roman</vt:lpstr>
      <vt:lpstr>Wingdings</vt:lpstr>
      <vt:lpstr>Arial</vt:lpstr>
      <vt:lpstr>Blank Presentation</vt:lpstr>
      <vt:lpstr>Intonation and Computation: Personality </vt:lpstr>
      <vt:lpstr>Today</vt:lpstr>
      <vt:lpstr>What is Personality?</vt:lpstr>
      <vt:lpstr>What is Personality?</vt:lpstr>
      <vt:lpstr>Trait Models</vt:lpstr>
      <vt:lpstr>Dimensions of Personality</vt:lpstr>
      <vt:lpstr>Determining Core Traits</vt:lpstr>
      <vt:lpstr>The Big Five</vt:lpstr>
      <vt:lpstr>PowerPoint Presentation</vt:lpstr>
      <vt:lpstr>Questions About The Big Five</vt:lpstr>
      <vt:lpstr>Where are the most “neurotic” places to live?</vt:lpstr>
      <vt:lpstr>Are Traits Really Constant?</vt:lpstr>
      <vt:lpstr>Is Consistency of Behavior a Trait?</vt:lpstr>
      <vt:lpstr>Assessing Traits</vt:lpstr>
      <vt:lpstr>NEO-FFI</vt:lpstr>
      <vt:lpstr>Personality and Emotions</vt:lpstr>
      <vt:lpstr>Automatic Personality Detection</vt:lpstr>
      <vt:lpstr>Personality From Written Language</vt:lpstr>
      <vt:lpstr>PowerPoint Presentation</vt:lpstr>
      <vt:lpstr>PowerPoint Presentation</vt:lpstr>
      <vt:lpstr>Personality from Social Media</vt:lpstr>
      <vt:lpstr>Computer-based personality judgments are more accurate than those made by humans Youyou, Kosinski &amp; Stillwell (2015) </vt:lpstr>
      <vt:lpstr>Computer-based personality judgments are more accurate than those made by humans</vt:lpstr>
      <vt:lpstr>Abstract and Idea</vt:lpstr>
      <vt:lpstr>Previous Relevant Studies </vt:lpstr>
      <vt:lpstr>Experiment and Methodology</vt:lpstr>
      <vt:lpstr>PowerPoint Presentation</vt:lpstr>
      <vt:lpstr>Results</vt:lpstr>
      <vt:lpstr>Takeaways</vt:lpstr>
      <vt:lpstr>Computer vs Human Judgments</vt:lpstr>
      <vt:lpstr>Conversational Language (Mairesse &amp; Walker (2006) </vt:lpstr>
      <vt:lpstr>Results</vt:lpstr>
      <vt:lpstr>Nonverbal Behaviors Only</vt:lpstr>
      <vt:lpstr>Results</vt:lpstr>
      <vt:lpstr>Personality Detection for Deception</vt:lpstr>
      <vt:lpstr>PowerPoint Presentation</vt:lpstr>
      <vt:lpstr>Recall: CxC Experiment</vt:lpstr>
      <vt:lpstr>Baseline Interview</vt:lpstr>
      <vt:lpstr>Recall: CxC Experiment</vt:lpstr>
      <vt:lpstr>The Big Five (Costa &amp; McCrae, 1992)</vt:lpstr>
      <vt:lpstr>PowerPoint Presentation</vt:lpstr>
      <vt:lpstr>Findings</vt:lpstr>
      <vt:lpstr>Classifying Gender</vt:lpstr>
      <vt:lpstr>Classifying Native Language</vt:lpstr>
      <vt:lpstr>PowerPoint Presentation</vt:lpstr>
      <vt:lpstr>Success at Deception Detection Ability</vt:lpstr>
      <vt:lpstr>Next Class and Meetings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Intonation and Computation: Personality </dc:title>
  <dc:creator>Microsoft Office User</dc:creator>
  <cp:lastModifiedBy>Microsoft Office User</cp:lastModifiedBy>
  <cp:revision>64</cp:revision>
  <dcterms:created xsi:type="dcterms:W3CDTF">2017-05-18T01:29:41Z</dcterms:created>
  <dcterms:modified xsi:type="dcterms:W3CDTF">2017-07-20T21:54:32Z</dcterms:modified>
</cp:coreProperties>
</file>