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embeddings/oleObject1.bin" ContentType="application/vnd.openxmlformats-officedocument.oleObject"/>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8" r:id="rId2"/>
    <p:sldId id="259" r:id="rId3"/>
    <p:sldId id="269" r:id="rId4"/>
    <p:sldId id="289" r:id="rId5"/>
    <p:sldId id="280" r:id="rId6"/>
    <p:sldId id="292" r:id="rId7"/>
    <p:sldId id="291" r:id="rId8"/>
    <p:sldId id="290" r:id="rId9"/>
    <p:sldId id="278" r:id="rId10"/>
    <p:sldId id="279" r:id="rId11"/>
    <p:sldId id="270" r:id="rId12"/>
    <p:sldId id="271" r:id="rId13"/>
    <p:sldId id="272" r:id="rId14"/>
    <p:sldId id="256" r:id="rId15"/>
    <p:sldId id="257" r:id="rId16"/>
    <p:sldId id="273" r:id="rId17"/>
    <p:sldId id="274" r:id="rId18"/>
    <p:sldId id="275" r:id="rId19"/>
    <p:sldId id="284" r:id="rId20"/>
    <p:sldId id="286" r:id="rId21"/>
    <p:sldId id="293" r:id="rId22"/>
    <p:sldId id="268"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uance" initials="N"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315" autoAdjust="0"/>
    <p:restoredTop sz="83855" autoAdjust="0"/>
  </p:normalViewPr>
  <p:slideViewPr>
    <p:cSldViewPr>
      <p:cViewPr>
        <p:scale>
          <a:sx n="100" d="100"/>
          <a:sy n="100" d="100"/>
        </p:scale>
        <p:origin x="-1104" y="-80"/>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commentAuthors" Target="commentAuthors.xml"/><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n-US"/>
          </a:p>
        </p:txBody>
      </p:sp>
      <p:sp>
        <p:nvSpPr>
          <p:cNvPr id="153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F024079C-543F-4E1C-8319-BF58F5F544C6}" type="datetimeFigureOut">
              <a:rPr lang="en-US"/>
              <a:pPr>
                <a:defRPr/>
              </a:pPr>
              <a:t>3/19/12</a:t>
            </a:fld>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027E77D5-6894-4CA1-8C93-E60580F383D0}" type="slidenum">
              <a:rPr lang="en-US"/>
              <a:pPr>
                <a:defRPr/>
              </a:pPr>
              <a:t>‹#›</a:t>
            </a:fld>
            <a:endParaRPr lang="en-US"/>
          </a:p>
        </p:txBody>
      </p:sp>
    </p:spTree>
    <p:extLst>
      <p:ext uri="{BB962C8B-B14F-4D97-AF65-F5344CB8AC3E}">
        <p14:creationId xmlns:p14="http://schemas.microsoft.com/office/powerpoint/2010/main" val="30717874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noChangeArrowheads="1" noTextEdit="1"/>
          </p:cNvSpPr>
          <p:nvPr>
            <p:ph type="sldImg"/>
          </p:nvPr>
        </p:nvSpPr>
        <p:spPr>
          <a:xfrm>
            <a:off x="1146175" y="688975"/>
            <a:ext cx="4567238" cy="3425825"/>
          </a:xfrm>
          <a:ln/>
        </p:spPr>
      </p:sp>
      <p:sp>
        <p:nvSpPr>
          <p:cNvPr id="16386" name="Rectangle 3"/>
          <p:cNvSpPr>
            <a:spLocks noGrp="1" noChangeArrowheads="1"/>
          </p:cNvSpPr>
          <p:nvPr>
            <p:ph type="body" idx="1"/>
          </p:nvPr>
        </p:nvSpPr>
        <p:spPr>
          <a:xfrm>
            <a:off x="915988" y="4341813"/>
            <a:ext cx="5026025" cy="4113212"/>
          </a:xfrm>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p:spPr>
        <p:txBody>
          <a:bodyPr/>
          <a:lstStyle/>
          <a:p>
            <a:r>
              <a:rPr lang="en-US" dirty="0" smtClean="0"/>
              <a:t>Where both initial and final sections of the syllable were truncated, a minimum duration of 40 msec.</a:t>
            </a:r>
          </a:p>
          <a:p>
            <a:r>
              <a:rPr lang="en-US" dirty="0" smtClean="0"/>
              <a:t>Interesting</a:t>
            </a:r>
            <a:r>
              <a:rPr lang="en-US" baseline="0" dirty="0" smtClean="0"/>
              <a:t> parallels with </a:t>
            </a:r>
            <a:r>
              <a:rPr lang="en-US" baseline="0" dirty="0" err="1" smtClean="0"/>
              <a:t>diphone</a:t>
            </a:r>
            <a:r>
              <a:rPr lang="en-US" baseline="0" dirty="0" smtClean="0"/>
              <a:t> synthesis…</a:t>
            </a:r>
            <a:endParaRPr lang="en-US" dirty="0" smtClean="0"/>
          </a:p>
          <a:p>
            <a:endParaRPr lang="en-US" dirty="0" smtClean="0"/>
          </a:p>
        </p:txBody>
      </p:sp>
      <p:sp>
        <p:nvSpPr>
          <p:cNvPr id="29699" name="Slide Number Placeholder 3"/>
          <p:cNvSpPr>
            <a:spLocks noGrp="1"/>
          </p:cNvSpPr>
          <p:nvPr>
            <p:ph type="sldNum" sz="quarter" idx="5"/>
          </p:nvPr>
        </p:nvSpPr>
        <p:spPr>
          <a:noFill/>
        </p:spPr>
        <p:txBody>
          <a:bodyPr/>
          <a:lstStyle/>
          <a:p>
            <a:fld id="{95BD8835-2375-4054-85E0-9080D9611BC6}" type="slidenum">
              <a:rPr lang="en-US" smtClean="0"/>
              <a:pPr/>
              <a:t>5</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normAutofit lnSpcReduction="10000"/>
          </a:bodyPr>
          <a:lstStyle/>
          <a:p>
            <a:pPr>
              <a:defRPr/>
            </a:pPr>
            <a:r>
              <a:rPr lang="en-US" dirty="0" err="1" smtClean="0"/>
              <a:t>Tekieli</a:t>
            </a:r>
            <a:r>
              <a:rPr lang="en-US" dirty="0" smtClean="0"/>
              <a:t> and </a:t>
            </a:r>
            <a:r>
              <a:rPr lang="en-US" dirty="0" err="1" smtClean="0"/>
              <a:t>Cullinan</a:t>
            </a:r>
            <a:r>
              <a:rPr lang="en-US" dirty="0" smtClean="0"/>
              <a:t> (1979) showed that </a:t>
            </a:r>
            <a:br>
              <a:rPr lang="en-US" dirty="0" smtClean="0"/>
            </a:br>
            <a:r>
              <a:rPr lang="en-US" dirty="0" smtClean="0"/>
              <a:t>(a) Given first 10 </a:t>
            </a:r>
            <a:r>
              <a:rPr lang="en-US" dirty="0" err="1" smtClean="0"/>
              <a:t>msec</a:t>
            </a:r>
            <a:r>
              <a:rPr lang="en-US" dirty="0" smtClean="0"/>
              <a:t> of isolated vowel, Place and Height </a:t>
            </a:r>
            <a:br>
              <a:rPr lang="en-US" dirty="0" smtClean="0"/>
            </a:br>
            <a:r>
              <a:rPr lang="en-US" dirty="0" smtClean="0"/>
              <a:t>      can be distinguished at levels above chance; the tense-lax </a:t>
            </a:r>
            <a:br>
              <a:rPr lang="en-US" dirty="0" smtClean="0"/>
            </a:br>
            <a:r>
              <a:rPr lang="en-US" dirty="0" smtClean="0"/>
              <a:t>      feature requires 30 msec.  </a:t>
            </a:r>
            <a:br>
              <a:rPr lang="en-US" dirty="0" smtClean="0"/>
            </a:br>
            <a:r>
              <a:rPr lang="en-US" dirty="0" smtClean="0"/>
              <a:t>(b) Place of articulation in CV can be identified based on 10 </a:t>
            </a:r>
            <a:br>
              <a:rPr lang="en-US" dirty="0" smtClean="0"/>
            </a:br>
            <a:r>
              <a:rPr lang="en-US" dirty="0" smtClean="0"/>
              <a:t>      </a:t>
            </a:r>
            <a:r>
              <a:rPr lang="en-US" dirty="0" err="1" smtClean="0"/>
              <a:t>msec</a:t>
            </a:r>
            <a:r>
              <a:rPr lang="en-US" dirty="0" smtClean="0"/>
              <a:t> after release, but voicing feature requires 20-30 </a:t>
            </a:r>
            <a:br>
              <a:rPr lang="en-US" dirty="0" smtClean="0"/>
            </a:br>
            <a:r>
              <a:rPr lang="en-US" dirty="0" smtClean="0"/>
              <a:t>      msec.  </a:t>
            </a:r>
            <a:br>
              <a:rPr lang="en-US" dirty="0" smtClean="0"/>
            </a:br>
            <a:r>
              <a:rPr lang="en-US" dirty="0" smtClean="0"/>
              <a:t>In short, timing information is critical for tense-lax and voiced-unvoiced distinctions, and making these distinctions requires about 30 </a:t>
            </a:r>
            <a:r>
              <a:rPr lang="en-US" dirty="0" err="1" smtClean="0"/>
              <a:t>msec</a:t>
            </a:r>
            <a:r>
              <a:rPr lang="en-US" dirty="0" smtClean="0"/>
              <a:t> of speech; other features can be identified in 10 msec.</a:t>
            </a:r>
          </a:p>
          <a:p>
            <a:pPr>
              <a:defRPr/>
            </a:pPr>
            <a:endParaRPr lang="en-US" dirty="0" smtClean="0"/>
          </a:p>
          <a:p>
            <a:pPr>
              <a:defRPr/>
            </a:pPr>
            <a:r>
              <a:rPr lang="en-US" dirty="0" smtClean="0"/>
              <a:t>Also</a:t>
            </a:r>
          </a:p>
          <a:p>
            <a:pPr marL="457200" indent="-457200">
              <a:lnSpc>
                <a:spcPct val="90000"/>
              </a:lnSpc>
              <a:buFontTx/>
              <a:buChar char="•"/>
              <a:defRPr/>
            </a:pPr>
            <a:r>
              <a:rPr lang="en-US" dirty="0" smtClean="0"/>
              <a:t>Acoustic cues to perception of place of articulation reside primarily in spectral transitions between phonemes (with</a:t>
            </a:r>
            <a:br>
              <a:rPr lang="en-US" dirty="0" smtClean="0"/>
            </a:br>
            <a:r>
              <a:rPr lang="en-US" dirty="0" smtClean="0"/>
              <a:t>some exceptions, notably weak /f, </a:t>
            </a:r>
            <a:r>
              <a:rPr lang="en-US" dirty="0" err="1" smtClean="0"/>
              <a:t>th</a:t>
            </a:r>
            <a:r>
              <a:rPr lang="en-US" dirty="0" smtClean="0"/>
              <a:t>/ vs. strong /s, </a:t>
            </a:r>
            <a:r>
              <a:rPr lang="en-US" dirty="0" err="1" smtClean="0"/>
              <a:t>sh</a:t>
            </a:r>
            <a:r>
              <a:rPr lang="en-US" dirty="0" smtClean="0"/>
              <a:t>/)</a:t>
            </a:r>
          </a:p>
          <a:p>
            <a:pPr marL="457200" indent="-457200">
              <a:lnSpc>
                <a:spcPct val="90000"/>
              </a:lnSpc>
              <a:buFontTx/>
              <a:buChar char="•"/>
              <a:defRPr/>
            </a:pPr>
            <a:endParaRPr lang="en-US" sz="1050" dirty="0" smtClean="0"/>
          </a:p>
          <a:p>
            <a:pPr marL="457200" indent="-457200">
              <a:lnSpc>
                <a:spcPct val="90000"/>
              </a:lnSpc>
              <a:buFontTx/>
              <a:buChar char="•"/>
              <a:defRPr/>
            </a:pPr>
            <a:r>
              <a:rPr lang="en-US" dirty="0" smtClean="0"/>
              <a:t>In perceptual experiments with two synthetic formants, different bursts can be heard by changing the slope of the initial part of F2; a locus of 720 Hz causes perception of /b/, a locus of 1800 Hz causes perception of /d/, and a locus of 3000 Hz often causes perception of /g/.</a:t>
            </a:r>
          </a:p>
          <a:p>
            <a:pPr marL="457200" indent="-457200">
              <a:lnSpc>
                <a:spcPct val="90000"/>
              </a:lnSpc>
              <a:buFontTx/>
              <a:buChar char="•"/>
              <a:defRPr/>
            </a:pPr>
            <a:endParaRPr lang="en-US" sz="1050" dirty="0" smtClean="0"/>
          </a:p>
          <a:p>
            <a:pPr marL="457200" indent="-457200">
              <a:lnSpc>
                <a:spcPct val="90000"/>
              </a:lnSpc>
              <a:buFontTx/>
              <a:buChar char="•"/>
              <a:defRPr/>
            </a:pPr>
            <a:r>
              <a:rPr lang="en-US" dirty="0" smtClean="0"/>
              <a:t>Different plosives can also be perceived based on the shape of the burst (see next slide). </a:t>
            </a:r>
          </a:p>
          <a:p>
            <a:pPr>
              <a:defRPr/>
            </a:pPr>
            <a:endParaRPr lang="en-US" dirty="0" smtClean="0"/>
          </a:p>
          <a:p>
            <a:pPr>
              <a:defRPr/>
            </a:pPr>
            <a:endParaRPr lang="en-US" dirty="0"/>
          </a:p>
        </p:txBody>
      </p:sp>
      <p:sp>
        <p:nvSpPr>
          <p:cNvPr id="32771" name="Slide Number Placeholder 3"/>
          <p:cNvSpPr>
            <a:spLocks noGrp="1"/>
          </p:cNvSpPr>
          <p:nvPr>
            <p:ph type="sldNum" sz="quarter" idx="5"/>
          </p:nvPr>
        </p:nvSpPr>
        <p:spPr>
          <a:noFill/>
        </p:spPr>
        <p:txBody>
          <a:bodyPr/>
          <a:lstStyle/>
          <a:p>
            <a:fld id="{B0F3A1FA-1180-458D-865D-C2A50FB88358}" type="slidenum">
              <a:rPr lang="en-US" smtClean="0"/>
              <a:pPr/>
              <a:t>7</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a:ln/>
        </p:spPr>
      </p:sp>
      <p:sp>
        <p:nvSpPr>
          <p:cNvPr id="36866" name="Notes Placeholder 2"/>
          <p:cNvSpPr>
            <a:spLocks noGrp="1"/>
          </p:cNvSpPr>
          <p:nvPr>
            <p:ph type="body" idx="1"/>
          </p:nvPr>
        </p:nvSpPr>
        <p:spPr>
          <a:noFill/>
          <a:ln/>
        </p:spPr>
        <p:txBody>
          <a:bodyPr/>
          <a:lstStyle/>
          <a:p>
            <a:r>
              <a:rPr lang="en-US" dirty="0" smtClean="0"/>
              <a:t>W pulls down the vowel formants, Y raises, so same F2 is heard as lower in Y contexts</a:t>
            </a:r>
            <a:r>
              <a:rPr lang="en-US" baseline="0" dirty="0" smtClean="0"/>
              <a:t> and higher in W.  Listeners compensate for normal Y and W </a:t>
            </a:r>
            <a:r>
              <a:rPr lang="en-US" baseline="0" dirty="0" smtClean="0"/>
              <a:t>effects.</a:t>
            </a:r>
          </a:p>
          <a:p>
            <a:r>
              <a:rPr lang="en-US" baseline="0" dirty="0" smtClean="0"/>
              <a:t>So, a speech recognizer has to be sensitive to context in identifying vowels too.</a:t>
            </a:r>
            <a:endParaRPr lang="en-US" dirty="0" smtClean="0"/>
          </a:p>
        </p:txBody>
      </p:sp>
      <p:sp>
        <p:nvSpPr>
          <p:cNvPr id="36867" name="Slide Number Placeholder 3"/>
          <p:cNvSpPr>
            <a:spLocks noGrp="1"/>
          </p:cNvSpPr>
          <p:nvPr>
            <p:ph type="sldNum" sz="quarter" idx="5"/>
          </p:nvPr>
        </p:nvSpPr>
        <p:spPr>
          <a:noFill/>
        </p:spPr>
        <p:txBody>
          <a:bodyPr/>
          <a:lstStyle/>
          <a:p>
            <a:fld id="{CBEEDCDE-E5B0-4BD6-91AD-36DD62E1562C}" type="slidenum">
              <a:rPr lang="en-US" smtClean="0"/>
              <a:pPr/>
              <a:t>9</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Metric:  probability of confusing x with y and y with x divided</a:t>
            </a:r>
            <a:r>
              <a:rPr lang="en-US" baseline="0" dirty="0" smtClean="0"/>
              <a:t> by the probably of getting each of them right</a:t>
            </a:r>
          </a:p>
          <a:p>
            <a:r>
              <a:rPr lang="en-US" baseline="0" dirty="0" smtClean="0"/>
              <a:t>Conclusion:  voiceless sounds with voiceless sounds close place of articulation are confusable and so are </a:t>
            </a:r>
            <a:r>
              <a:rPr lang="en-US" baseline="0" dirty="0" smtClean="0"/>
              <a:t>voiced.</a:t>
            </a:r>
          </a:p>
          <a:p>
            <a:r>
              <a:rPr lang="en-US" baseline="0" dirty="0" smtClean="0"/>
              <a:t>Can this help someone building an ASR system?</a:t>
            </a:r>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027E77D5-6894-4CA1-8C93-E60580F383D0}" type="slidenum">
              <a:rPr lang="en-US" smtClean="0"/>
              <a:pPr>
                <a:defRPr/>
              </a:pPr>
              <a:t>13</a:t>
            </a:fld>
            <a:endParaRPr lang="en-US"/>
          </a:p>
        </p:txBody>
      </p:sp>
    </p:spTree>
    <p:extLst>
      <p:ext uri="{BB962C8B-B14F-4D97-AF65-F5344CB8AC3E}">
        <p14:creationId xmlns:p14="http://schemas.microsoft.com/office/powerpoint/2010/main" val="16027868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smtClean="0"/>
              <a:t>Hear [da] while watching [</a:t>
            </a:r>
            <a:r>
              <a:rPr lang="en-US" dirty="0" err="1" smtClean="0"/>
              <a:t>ga</a:t>
            </a:r>
            <a:r>
              <a:rPr lang="en-US" dirty="0" smtClean="0"/>
              <a:t>] when [</a:t>
            </a:r>
            <a:r>
              <a:rPr lang="en-US" dirty="0" err="1" smtClean="0"/>
              <a:t>ba</a:t>
            </a:r>
            <a:r>
              <a:rPr lang="en-US" dirty="0" smtClean="0"/>
              <a:t>] </a:t>
            </a:r>
            <a:endParaRPr lang="en-US" dirty="0" smtClean="0"/>
          </a:p>
          <a:p>
            <a:pPr marL="228600" marR="0" lvl="1" indent="-228600" algn="l" defTabSz="914400" rtl="0" eaLnBrk="0" fontAlgn="base" latinLnBrk="0" hangingPunct="0">
              <a:lnSpc>
                <a:spcPct val="100000"/>
              </a:lnSpc>
              <a:spcBef>
                <a:spcPct val="30000"/>
              </a:spcBef>
              <a:spcAft>
                <a:spcPct val="0"/>
              </a:spcAft>
              <a:buClrTx/>
              <a:buSzTx/>
              <a:buFontTx/>
              <a:buAutoNum type="arabicParenR"/>
              <a:tabLst/>
              <a:defRPr/>
            </a:pPr>
            <a:r>
              <a:rPr lang="en-US" dirty="0" smtClean="0"/>
              <a:t>Play audio and video</a:t>
            </a:r>
          </a:p>
          <a:p>
            <a:pPr marL="228600" marR="0" lvl="1" indent="-228600" algn="l" defTabSz="914400" rtl="0" eaLnBrk="0" fontAlgn="base" latinLnBrk="0" hangingPunct="0">
              <a:lnSpc>
                <a:spcPct val="100000"/>
              </a:lnSpc>
              <a:spcBef>
                <a:spcPct val="30000"/>
              </a:spcBef>
              <a:spcAft>
                <a:spcPct val="0"/>
              </a:spcAft>
              <a:buClrTx/>
              <a:buSzTx/>
              <a:buFontTx/>
              <a:buAutoNum type="arabicParenR"/>
              <a:tabLst/>
              <a:defRPr/>
            </a:pPr>
            <a:r>
              <a:rPr lang="en-US" dirty="0" smtClean="0"/>
              <a:t>Play</a:t>
            </a:r>
            <a:r>
              <a:rPr lang="en-US" baseline="0" dirty="0" smtClean="0"/>
              <a:t> audio (eyes closed)</a:t>
            </a:r>
          </a:p>
          <a:p>
            <a:pPr marL="228600" marR="0" lvl="1" indent="-228600" algn="l" defTabSz="914400" rtl="0" eaLnBrk="0" fontAlgn="base" latinLnBrk="0" hangingPunct="0">
              <a:lnSpc>
                <a:spcPct val="100000"/>
              </a:lnSpc>
              <a:spcBef>
                <a:spcPct val="30000"/>
              </a:spcBef>
              <a:spcAft>
                <a:spcPct val="0"/>
              </a:spcAft>
              <a:buClrTx/>
              <a:buSzTx/>
              <a:buFontTx/>
              <a:buAutoNum type="arabicParenR"/>
              <a:tabLst/>
              <a:defRPr/>
            </a:pPr>
            <a:r>
              <a:rPr lang="en-US" baseline="0" dirty="0" smtClean="0"/>
              <a:t>Watch video with sound off</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027E77D5-6894-4CA1-8C93-E60580F383D0}" type="slidenum">
              <a:rPr lang="en-US" smtClean="0"/>
              <a:pPr>
                <a:defRPr/>
              </a:pPr>
              <a:t>14</a:t>
            </a:fld>
            <a:endParaRPr lang="en-US"/>
          </a:p>
        </p:txBody>
      </p:sp>
    </p:spTree>
    <p:extLst>
      <p:ext uri="{BB962C8B-B14F-4D97-AF65-F5344CB8AC3E}">
        <p14:creationId xmlns:p14="http://schemas.microsoft.com/office/powerpoint/2010/main" val="24488274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Rot="1" noChangeAspect="1" noChangeArrowheads="1" noTextEdit="1"/>
          </p:cNvSpPr>
          <p:nvPr>
            <p:ph type="sldImg"/>
          </p:nvPr>
        </p:nvSpPr>
        <p:spPr>
          <a:ln/>
        </p:spPr>
      </p:sp>
      <p:sp>
        <p:nvSpPr>
          <p:cNvPr id="48130" name="Rectangle 3"/>
          <p:cNvSpPr>
            <a:spLocks noGrp="1" noChangeArrowheads="1"/>
          </p:cNvSpPr>
          <p:nvPr>
            <p:ph type="body" idx="1"/>
          </p:nvPr>
        </p:nvSpPr>
        <p:spPr>
          <a:noFill/>
          <a:ln/>
        </p:spPr>
        <p:txBody>
          <a:bodyPr/>
          <a:lstStyle/>
          <a:p>
            <a:pPr eaLnBrk="1" hangingPunct="1"/>
            <a:r>
              <a:rPr lang="en-US" smtClean="0"/>
              <a:t>In the study, a specially designed robotic device stretched the mouths of volunteers slightly up, down or backward while they listened to a computer-generated continuum of speech verbalizations that sounded like “head” or “had,” or something in between. When the subjects’ mouths were stretched upward, closer to the position needed to say “head,” they were more likely to hear the sounds as “head,” especially with the more ambiguous output. If the subjects’ mouths were stretched downward, as if to say “had,” they were more likely to hear “had,” even when the sounds being generated were closer to “head.” Stretching subjects’ mouths backward had no effect, implying a position-specific response. Moreover, the timing of the stretch had to match that of the sounds exactly to get an effect: the stretch altered speech perception only when it mimicked realistic vocalizations.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a:ln/>
        </p:spPr>
      </p:sp>
      <p:sp>
        <p:nvSpPr>
          <p:cNvPr id="53250" name="Notes Placeholder 2"/>
          <p:cNvSpPr>
            <a:spLocks noGrp="1"/>
          </p:cNvSpPr>
          <p:nvPr>
            <p:ph type="body" idx="1"/>
          </p:nvPr>
        </p:nvSpPr>
        <p:spPr>
          <a:noFill/>
          <a:ln/>
        </p:spPr>
        <p:txBody>
          <a:bodyPr/>
          <a:lstStyle/>
          <a:p>
            <a:r>
              <a:rPr lang="en-US" dirty="0" smtClean="0"/>
              <a:t>For mandarin speakers:  dipping tone similar to high (both realized as level)</a:t>
            </a:r>
          </a:p>
          <a:p>
            <a:r>
              <a:rPr lang="en-US" dirty="0" smtClean="0"/>
              <a:t>For </a:t>
            </a:r>
            <a:r>
              <a:rPr lang="en-US" dirty="0" err="1" smtClean="0"/>
              <a:t>american</a:t>
            </a:r>
            <a:r>
              <a:rPr lang="en-US" dirty="0" smtClean="0"/>
              <a:t> </a:t>
            </a:r>
            <a:r>
              <a:rPr lang="en-US" dirty="0" err="1" smtClean="0"/>
              <a:t>english</a:t>
            </a:r>
            <a:r>
              <a:rPr lang="en-US" dirty="0" smtClean="0"/>
              <a:t> speakers:  dipping tone similar to falling (both end low)</a:t>
            </a:r>
          </a:p>
        </p:txBody>
      </p:sp>
      <p:sp>
        <p:nvSpPr>
          <p:cNvPr id="53251" name="Slide Number Placeholder 3"/>
          <p:cNvSpPr>
            <a:spLocks noGrp="1"/>
          </p:cNvSpPr>
          <p:nvPr>
            <p:ph type="sldNum" sz="quarter" idx="5"/>
          </p:nvPr>
        </p:nvSpPr>
        <p:spPr>
          <a:noFill/>
        </p:spPr>
        <p:txBody>
          <a:bodyPr/>
          <a:lstStyle/>
          <a:p>
            <a:fld id="{50B9A491-BC78-4FD5-80DA-905C554DFE3B}" type="slidenum">
              <a:rPr lang="en-US" smtClean="0"/>
              <a:pPr/>
              <a:t>18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could</a:t>
            </a:r>
            <a:r>
              <a:rPr lang="en-US" baseline="0" dirty="0" smtClean="0"/>
              <a:t> a machine make use of human behavior?</a:t>
            </a:r>
            <a:endParaRPr lang="en-US" dirty="0"/>
          </a:p>
        </p:txBody>
      </p:sp>
      <p:sp>
        <p:nvSpPr>
          <p:cNvPr id="4" name="Slide Number Placeholder 3"/>
          <p:cNvSpPr>
            <a:spLocks noGrp="1"/>
          </p:cNvSpPr>
          <p:nvPr>
            <p:ph type="sldNum" sz="quarter" idx="10"/>
          </p:nvPr>
        </p:nvSpPr>
        <p:spPr/>
        <p:txBody>
          <a:bodyPr/>
          <a:lstStyle/>
          <a:p>
            <a:pPr>
              <a:defRPr/>
            </a:pPr>
            <a:fld id="{027E77D5-6894-4CA1-8C93-E60580F383D0}" type="slidenum">
              <a:rPr lang="en-US" smtClean="0"/>
              <a:pPr>
                <a:defRPr/>
              </a:pPr>
              <a:t>21</a:t>
            </a:fld>
            <a:endParaRPr lang="en-US"/>
          </a:p>
        </p:txBody>
      </p:sp>
    </p:spTree>
    <p:extLst>
      <p:ext uri="{BB962C8B-B14F-4D97-AF65-F5344CB8AC3E}">
        <p14:creationId xmlns:p14="http://schemas.microsoft.com/office/powerpoint/2010/main" val="2397117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3FB89141-BDB9-48A4-A28A-E31761F2335A}" type="datetimeFigureOut">
              <a:rPr lang="en-US"/>
              <a:pPr>
                <a:defRPr/>
              </a:pPr>
              <a:t>3/19/12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9A29E92-7BF2-494C-AFFA-9D05172029E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5299970-C820-4A55-BEB4-E446980D8303}" type="datetimeFigureOut">
              <a:rPr lang="en-US"/>
              <a:pPr>
                <a:defRPr/>
              </a:pPr>
              <a:t>3/19/12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18DFD18-201C-45DB-A65F-D9F5610D04F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9AC501E-0E52-4416-9077-518D159DC065}" type="datetimeFigureOut">
              <a:rPr lang="en-US"/>
              <a:pPr>
                <a:defRPr/>
              </a:pPr>
              <a:t>3/19/12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0B9612C-EE62-46A6-9ABD-C9C398B0304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7C35B08-B0CB-4FA5-A12A-684A3076F148}" type="datetimeFigureOut">
              <a:rPr lang="en-US"/>
              <a:pPr>
                <a:defRPr/>
              </a:pPr>
              <a:t>3/19/12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327B91C-9535-4140-A822-C6E97DD055C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74CF0A6-EB18-410B-86F1-4185722F448B}" type="datetimeFigureOut">
              <a:rPr lang="en-US"/>
              <a:pPr>
                <a:defRPr/>
              </a:pPr>
              <a:t>3/19/12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36D1E12-1E45-435D-B13F-93633C4383C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DE4DFE0-9707-41DF-A147-7FAF18B81FF1}" type="datetimeFigureOut">
              <a:rPr lang="en-US"/>
              <a:pPr>
                <a:defRPr/>
              </a:pPr>
              <a:t>3/19/12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536054-7919-4300-8550-FEEE982445F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659EDA7-51FE-4E08-9C47-A040F2795BBC}" type="datetimeFigureOut">
              <a:rPr lang="en-US"/>
              <a:pPr>
                <a:defRPr/>
              </a:pPr>
              <a:t>3/19/12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D5AE71D-DF03-4462-85E9-DD086853D75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AB0F4E5-731B-42B3-907E-7566D53374BE}" type="datetimeFigureOut">
              <a:rPr lang="en-US"/>
              <a:pPr>
                <a:defRPr/>
              </a:pPr>
              <a:t>3/19/12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AFB2CDB-79BB-4067-83A5-CD050E3A2CA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E24BF86-9B58-4A4A-867D-6129390F96CA}" type="datetimeFigureOut">
              <a:rPr lang="en-US"/>
              <a:pPr>
                <a:defRPr/>
              </a:pPr>
              <a:t>3/19/12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08E166A-5BB8-4E72-955F-E5EFD632154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8609D44-94A7-49B4-8A1D-ED3BD2147A76}" type="datetimeFigureOut">
              <a:rPr lang="en-US"/>
              <a:pPr>
                <a:defRPr/>
              </a:pPr>
              <a:t>3/19/12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92A5A08-BB51-45F7-B025-788FB0A2C6E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44CB541-1375-48C0-854E-F2C6C6557F78}" type="datetimeFigureOut">
              <a:rPr lang="en-US"/>
              <a:pPr>
                <a:defRPr/>
              </a:pPr>
              <a:t>3/19/12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D586530-F985-454D-9350-A1BCB3BA5C0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301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301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C5DED66-3AF0-4EE8-BA17-91AB07BB533C}" type="datetimeFigureOut">
              <a:rPr lang="en-US"/>
              <a:pPr>
                <a:defRPr/>
              </a:pPr>
              <a:t>3/19/12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F1D24832-0957-4EE7-AFE2-98153ACE2C3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3200" kern="1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Calibri" pitchFamily="34" charset="0"/>
        </a:defRPr>
      </a:lvl2pPr>
      <a:lvl3pPr algn="ctr" rtl="0" eaLnBrk="0" fontAlgn="base" hangingPunct="0">
        <a:spcBef>
          <a:spcPct val="0"/>
        </a:spcBef>
        <a:spcAft>
          <a:spcPct val="0"/>
        </a:spcAft>
        <a:defRPr sz="3200">
          <a:solidFill>
            <a:schemeClr val="tx1"/>
          </a:solidFill>
          <a:latin typeface="Calibri" pitchFamily="34" charset="0"/>
        </a:defRPr>
      </a:lvl3pPr>
      <a:lvl4pPr algn="ctr" rtl="0" eaLnBrk="0" fontAlgn="base" hangingPunct="0">
        <a:spcBef>
          <a:spcPct val="0"/>
        </a:spcBef>
        <a:spcAft>
          <a:spcPct val="0"/>
        </a:spcAft>
        <a:defRPr sz="3200">
          <a:solidFill>
            <a:schemeClr val="tx1"/>
          </a:solidFill>
          <a:latin typeface="Calibri" pitchFamily="34" charset="0"/>
        </a:defRPr>
      </a:lvl4pPr>
      <a:lvl5pPr algn="ctr" rtl="0" eaLnBrk="0" fontAlgn="base" hangingPunct="0">
        <a:spcBef>
          <a:spcPct val="0"/>
        </a:spcBef>
        <a:spcAft>
          <a:spcPct val="0"/>
        </a:spcAft>
        <a:defRPr sz="3200">
          <a:solidFill>
            <a:schemeClr val="tx1"/>
          </a:solidFill>
          <a:latin typeface="Calibri" pitchFamily="34" charset="0"/>
        </a:defRPr>
      </a:lvl5pPr>
      <a:lvl6pPr marL="457200" algn="ctr" rtl="0" fontAlgn="base">
        <a:spcBef>
          <a:spcPct val="0"/>
        </a:spcBef>
        <a:spcAft>
          <a:spcPct val="0"/>
        </a:spcAft>
        <a:defRPr sz="3200">
          <a:solidFill>
            <a:schemeClr val="tx1"/>
          </a:solidFill>
          <a:latin typeface="Calibri" pitchFamily="34" charset="0"/>
        </a:defRPr>
      </a:lvl6pPr>
      <a:lvl7pPr marL="914400" algn="ctr" rtl="0" fontAlgn="base">
        <a:spcBef>
          <a:spcPct val="0"/>
        </a:spcBef>
        <a:spcAft>
          <a:spcPct val="0"/>
        </a:spcAft>
        <a:defRPr sz="3200">
          <a:solidFill>
            <a:schemeClr val="tx1"/>
          </a:solidFill>
          <a:latin typeface="Calibri" pitchFamily="34" charset="0"/>
        </a:defRPr>
      </a:lvl7pPr>
      <a:lvl8pPr marL="1371600" algn="ctr" rtl="0" fontAlgn="base">
        <a:spcBef>
          <a:spcPct val="0"/>
        </a:spcBef>
        <a:spcAft>
          <a:spcPct val="0"/>
        </a:spcAft>
        <a:defRPr sz="3200">
          <a:solidFill>
            <a:schemeClr val="tx1"/>
          </a:solidFill>
          <a:latin typeface="Calibri" pitchFamily="34" charset="0"/>
        </a:defRPr>
      </a:lvl8pPr>
      <a:lvl9pPr marL="1828800" algn="ctr" rtl="0" fontAlgn="base">
        <a:spcBef>
          <a:spcPct val="0"/>
        </a:spcBef>
        <a:spcAft>
          <a:spcPct val="0"/>
        </a:spcAft>
        <a:defRPr sz="32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5.xml"/><Relationship Id="rId4" Type="http://schemas.openxmlformats.org/officeDocument/2006/relationships/image" Target="../media/image6.jpeg"/><Relationship Id="rId5" Type="http://schemas.openxmlformats.org/officeDocument/2006/relationships/oleObject" Target="../embeddings/oleObject1.bin"/><Relationship Id="rId6" Type="http://schemas.openxmlformats.org/officeDocument/2006/relationships/image" Target="../media/image5.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haskins.yale.edu/featured/heads/mcgurk.html" TargetMode="External"/><Relationship Id="rId4" Type="http://schemas.openxmlformats.org/officeDocument/2006/relationships/hyperlink" Target="http://www.youtube.com/watch?v=aFPtc8BVdJk" TargetMode="External"/><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www.scientificamerican.com/article.cfm?id=a-real-stretch"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p:cNvSpPr>
          <p:nvPr>
            <p:ph type="ctrTitle"/>
          </p:nvPr>
        </p:nvSpPr>
        <p:spPr>
          <a:xfrm>
            <a:off x="609600" y="1600200"/>
            <a:ext cx="7772400" cy="1470025"/>
          </a:xfrm>
        </p:spPr>
        <p:txBody>
          <a:bodyPr/>
          <a:lstStyle/>
          <a:p>
            <a:pPr eaLnBrk="1" hangingPunct="1"/>
            <a:r>
              <a:rPr lang="en-US" sz="3600" smtClean="0"/>
              <a:t>Human Speech Recognition</a:t>
            </a:r>
          </a:p>
        </p:txBody>
      </p:sp>
      <p:sp>
        <p:nvSpPr>
          <p:cNvPr id="14338" name="Rectangle 3"/>
          <p:cNvSpPr>
            <a:spLocks noGrp="1"/>
          </p:cNvSpPr>
          <p:nvPr>
            <p:ph type="subTitle" idx="1"/>
          </p:nvPr>
        </p:nvSpPr>
        <p:spPr/>
        <p:txBody>
          <a:bodyPr/>
          <a:lstStyle/>
          <a:p>
            <a:pPr eaLnBrk="1" hangingPunct="1"/>
            <a:r>
              <a:rPr lang="en-US" sz="3200" dirty="0" smtClean="0">
                <a:solidFill>
                  <a:schemeClr val="tx1"/>
                </a:solidFill>
              </a:rPr>
              <a:t>Julia Hirschberg</a:t>
            </a:r>
          </a:p>
          <a:p>
            <a:pPr eaLnBrk="1" hangingPunct="1"/>
            <a:r>
              <a:rPr lang="en-US" sz="3200" dirty="0" smtClean="0">
                <a:solidFill>
                  <a:schemeClr val="tx1"/>
                </a:solidFill>
              </a:rPr>
              <a:t>CS4706</a:t>
            </a:r>
          </a:p>
          <a:p>
            <a:pPr eaLnBrk="1" hangingPunct="1"/>
            <a:r>
              <a:rPr lang="en-US" sz="3200" dirty="0" smtClean="0">
                <a:solidFill>
                  <a:schemeClr val="tx1"/>
                </a:solidFill>
              </a:rPr>
              <a:t>(thanks to John-Paul </a:t>
            </a:r>
            <a:r>
              <a:rPr lang="en-US" sz="3200" dirty="0" err="1" smtClean="0">
                <a:solidFill>
                  <a:schemeClr val="tx1"/>
                </a:solidFill>
              </a:rPr>
              <a:t>Hosum</a:t>
            </a:r>
            <a:r>
              <a:rPr lang="en-US" sz="3200" dirty="0" smtClean="0">
                <a:solidFill>
                  <a:schemeClr val="tx1"/>
                </a:solidFill>
              </a:rPr>
              <a:t> for some slides)</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3"/>
          <p:cNvSpPr>
            <a:spLocks noGrp="1"/>
          </p:cNvSpPr>
          <p:nvPr>
            <p:ph type="title"/>
          </p:nvPr>
        </p:nvSpPr>
        <p:spPr/>
        <p:txBody>
          <a:bodyPr/>
          <a:lstStyle/>
          <a:p>
            <a:r>
              <a:rPr lang="en-US" smtClean="0"/>
              <a:t>Perceptual Compensation Model</a:t>
            </a:r>
          </a:p>
        </p:txBody>
      </p:sp>
      <p:sp>
        <p:nvSpPr>
          <p:cNvPr id="5" name="Content Placeholder 4"/>
          <p:cNvSpPr>
            <a:spLocks noGrp="1"/>
          </p:cNvSpPr>
          <p:nvPr>
            <p:ph idx="1"/>
          </p:nvPr>
        </p:nvSpPr>
        <p:spPr/>
        <p:txBody>
          <a:bodyPr/>
          <a:lstStyle/>
          <a:p>
            <a:pPr marL="457200" indent="-457200">
              <a:lnSpc>
                <a:spcPct val="90000"/>
              </a:lnSpc>
              <a:buFontTx/>
              <a:buChar char="•"/>
            </a:pPr>
            <a:r>
              <a:rPr lang="en-US" dirty="0" smtClean="0"/>
              <a:t>Conclusion: Subjects rely on direction and slope of formant transitions to classify vowels</a:t>
            </a:r>
            <a:endParaRPr lang="en-US" sz="2000" dirty="0" smtClean="0"/>
          </a:p>
          <a:p>
            <a:pPr marL="457200" indent="-457200">
              <a:lnSpc>
                <a:spcPct val="90000"/>
              </a:lnSpc>
              <a:buFontTx/>
              <a:buChar char="•"/>
            </a:pPr>
            <a:r>
              <a:rPr lang="en-US" dirty="0" err="1" smtClean="0"/>
              <a:t>Lindblom’s</a:t>
            </a:r>
            <a:r>
              <a:rPr lang="en-US" dirty="0" smtClean="0"/>
              <a:t> PCM:  We “normalize” formant frequencies based on formants of the surrounding consonants, canonical vowel targets, syllable duration</a:t>
            </a:r>
          </a:p>
          <a:p>
            <a:pPr marL="457200" indent="-457200">
              <a:lnSpc>
                <a:spcPct val="90000"/>
              </a:lnSpc>
              <a:buFontTx/>
              <a:buChar char="•"/>
            </a:pPr>
            <a:r>
              <a:rPr lang="en-US" dirty="0" smtClean="0"/>
              <a:t>Consequences for ASR?</a:t>
            </a:r>
          </a:p>
          <a:p>
            <a:pPr marL="857250" lvl="1" indent="-457200">
              <a:lnSpc>
                <a:spcPct val="90000"/>
              </a:lnSpc>
              <a:buFontTx/>
              <a:buChar char="•"/>
            </a:pPr>
            <a:r>
              <a:rPr lang="en-US" dirty="0" smtClean="0"/>
              <a:t>Determining characteristic formants of vowels is non-trivial – they must be sensitive to consonantal concepts </a:t>
            </a:r>
            <a:r>
              <a:rPr lang="en-US" dirty="0" smtClean="0">
                <a:sym typeface="Wingdings"/>
              </a:rPr>
              <a:t> </a:t>
            </a:r>
            <a:r>
              <a:rPr lang="en-US" dirty="0" err="1" smtClean="0">
                <a:sym typeface="Wingdings"/>
              </a:rPr>
              <a:t>triphones</a:t>
            </a:r>
            <a:endParaRPr lang="en-US" dirty="0" smtClean="0"/>
          </a:p>
          <a:p>
            <a:pPr marL="457200" indent="-457200"/>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p:nvPr>
        </p:nvSpPr>
        <p:spPr/>
        <p:txBody>
          <a:bodyPr/>
          <a:lstStyle/>
          <a:p>
            <a:pPr eaLnBrk="1" hangingPunct="1"/>
            <a:r>
              <a:rPr lang="en-US" smtClean="0"/>
              <a:t>Phoneme Restoration Effect</a:t>
            </a:r>
          </a:p>
        </p:txBody>
      </p:sp>
      <p:sp>
        <p:nvSpPr>
          <p:cNvPr id="39938" name="Rectangle 3"/>
          <p:cNvSpPr>
            <a:spLocks noGrp="1"/>
          </p:cNvSpPr>
          <p:nvPr>
            <p:ph type="body" idx="1"/>
          </p:nvPr>
        </p:nvSpPr>
        <p:spPr/>
        <p:txBody>
          <a:bodyPr/>
          <a:lstStyle/>
          <a:p>
            <a:pPr eaLnBrk="1" hangingPunct="1">
              <a:lnSpc>
                <a:spcPct val="90000"/>
              </a:lnSpc>
            </a:pPr>
            <a:r>
              <a:rPr lang="en-US" dirty="0" smtClean="0"/>
              <a:t>Warren 1970 presented subjects with</a:t>
            </a:r>
          </a:p>
          <a:p>
            <a:pPr lvl="1" eaLnBrk="1" hangingPunct="1">
              <a:lnSpc>
                <a:spcPct val="90000"/>
              </a:lnSpc>
            </a:pPr>
            <a:r>
              <a:rPr lang="en-US" dirty="0" smtClean="0">
                <a:solidFill>
                  <a:srgbClr val="FF0000"/>
                </a:solidFill>
              </a:rPr>
              <a:t>“The state governors met with their respective legislatures convening in the capital city.” </a:t>
            </a:r>
          </a:p>
          <a:p>
            <a:pPr lvl="1" eaLnBrk="1" hangingPunct="1">
              <a:lnSpc>
                <a:spcPct val="90000"/>
              </a:lnSpc>
            </a:pPr>
            <a:r>
              <a:rPr lang="en-US" dirty="0" smtClean="0"/>
              <a:t>Replaced first [s] in legislatures with a cough</a:t>
            </a:r>
          </a:p>
          <a:p>
            <a:pPr lvl="1" eaLnBrk="1" hangingPunct="1">
              <a:lnSpc>
                <a:spcPct val="90000"/>
              </a:lnSpc>
            </a:pPr>
            <a:r>
              <a:rPr lang="en-US" dirty="0" smtClean="0"/>
              <a:t>Task:  find any missing sounds</a:t>
            </a:r>
          </a:p>
          <a:p>
            <a:pPr lvl="1" eaLnBrk="1" hangingPunct="1">
              <a:lnSpc>
                <a:spcPct val="90000"/>
              </a:lnSpc>
            </a:pPr>
            <a:r>
              <a:rPr lang="en-US" dirty="0" smtClean="0"/>
              <a:t>Result: 19/20 reported no missing sounds (1 thought another sound was missing)</a:t>
            </a:r>
          </a:p>
          <a:p>
            <a:pPr eaLnBrk="1" hangingPunct="1">
              <a:lnSpc>
                <a:spcPct val="90000"/>
              </a:lnSpc>
            </a:pPr>
            <a:r>
              <a:rPr lang="en-US" dirty="0" smtClean="0"/>
              <a:t>Conclusion:  much speech processing is top-down rather than bottom-up</a:t>
            </a:r>
          </a:p>
          <a:p>
            <a:pPr eaLnBrk="1" hangingPunct="1">
              <a:lnSpc>
                <a:spcPct val="90000"/>
              </a:lnSpc>
            </a:pPr>
            <a:r>
              <a:rPr lang="en-US" dirty="0" smtClean="0"/>
              <a:t>For ASR: do you need to recognize all the phones?</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p:nvPr>
        </p:nvSpPr>
        <p:spPr/>
        <p:txBody>
          <a:bodyPr/>
          <a:lstStyle/>
          <a:p>
            <a:r>
              <a:rPr lang="en-US" smtClean="0"/>
              <a:t>Perceptual Confusability Studies</a:t>
            </a:r>
          </a:p>
        </p:txBody>
      </p:sp>
      <p:sp>
        <p:nvSpPr>
          <p:cNvPr id="40962" name="Rectangle 3"/>
          <p:cNvSpPr>
            <a:spLocks noGrp="1"/>
          </p:cNvSpPr>
          <p:nvPr>
            <p:ph type="body" idx="1"/>
          </p:nvPr>
        </p:nvSpPr>
        <p:spPr/>
        <p:txBody>
          <a:bodyPr/>
          <a:lstStyle/>
          <a:p>
            <a:r>
              <a:rPr lang="en-US" dirty="0" smtClean="0"/>
              <a:t>Hypothesis:  Confusable consonants are confusable in production because they are perceptually similar</a:t>
            </a:r>
          </a:p>
          <a:p>
            <a:pPr lvl="1"/>
            <a:r>
              <a:rPr lang="en-US" dirty="0" smtClean="0"/>
              <a:t>E.g. [dh/z/d] and [</a:t>
            </a:r>
            <a:r>
              <a:rPr lang="en-US" dirty="0" err="1" smtClean="0"/>
              <a:t>th</a:t>
            </a:r>
            <a:r>
              <a:rPr lang="en-US" dirty="0" smtClean="0"/>
              <a:t>/f/v]</a:t>
            </a:r>
          </a:p>
          <a:p>
            <a:pPr lvl="1"/>
            <a:r>
              <a:rPr lang="en-US" dirty="0" smtClean="0"/>
              <a:t>Experiment:  </a:t>
            </a:r>
          </a:p>
          <a:p>
            <a:pPr lvl="2"/>
            <a:r>
              <a:rPr lang="en-US" dirty="0" smtClean="0"/>
              <a:t>Embed syllables beginning with targets in noise</a:t>
            </a:r>
          </a:p>
          <a:p>
            <a:pPr lvl="2"/>
            <a:r>
              <a:rPr lang="en-US" dirty="0" smtClean="0"/>
              <a:t>Ask listeners to identify</a:t>
            </a:r>
          </a:p>
          <a:p>
            <a:pPr lvl="2"/>
            <a:r>
              <a:rPr lang="en-US" dirty="0" smtClean="0"/>
              <a:t>Look at confusion matrix</a:t>
            </a:r>
          </a:p>
          <a:p>
            <a:pPr lvl="2"/>
            <a:r>
              <a:rPr lang="en-US" dirty="0" smtClean="0"/>
              <a:t>What consonants are most likely to be confused with what?</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p:cNvSpPr>
          <p:nvPr>
            <p:ph type="title"/>
          </p:nvPr>
        </p:nvSpPr>
        <p:spPr/>
        <p:txBody>
          <a:bodyPr/>
          <a:lstStyle/>
          <a:p>
            <a:r>
              <a:rPr lang="en-US" smtClean="0"/>
              <a:t>Is there confusion between voiced and voiceless sounds?</a:t>
            </a:r>
          </a:p>
        </p:txBody>
      </p:sp>
      <p:sp>
        <p:nvSpPr>
          <p:cNvPr id="1028" name="Rectangle 3"/>
          <p:cNvSpPr>
            <a:spLocks noGrp="1"/>
          </p:cNvSpPr>
          <p:nvPr>
            <p:ph type="body" idx="1"/>
          </p:nvPr>
        </p:nvSpPr>
        <p:spPr/>
        <p:txBody>
          <a:bodyPr/>
          <a:lstStyle/>
          <a:p>
            <a:endParaRPr lang="en-US" smtClean="0"/>
          </a:p>
          <a:p>
            <a:endParaRPr lang="en-US" smtClean="0"/>
          </a:p>
          <a:p>
            <a:endParaRPr lang="en-US" smtClean="0"/>
          </a:p>
          <a:p>
            <a:endParaRPr lang="en-US" smtClean="0"/>
          </a:p>
          <a:p>
            <a:endParaRPr lang="en-US" smtClean="0"/>
          </a:p>
          <a:p>
            <a:endParaRPr lang="en-US" smtClean="0"/>
          </a:p>
          <a:p>
            <a:endParaRPr lang="en-US" smtClean="0"/>
          </a:p>
          <a:p>
            <a:r>
              <a:rPr lang="en-US" smtClean="0"/>
              <a:t>Shepard’s similarity metric</a:t>
            </a:r>
          </a:p>
        </p:txBody>
      </p:sp>
      <p:pic>
        <p:nvPicPr>
          <p:cNvPr id="1029" name="Picture 4" descr="moz-screenshot-1"/>
          <p:cNvPicPr>
            <a:picLocks noChangeAspect="1" noChangeArrowheads="1"/>
          </p:cNvPicPr>
          <p:nvPr/>
        </p:nvPicPr>
        <p:blipFill>
          <a:blip r:embed="rId4"/>
          <a:srcRect/>
          <a:stretch>
            <a:fillRect/>
          </a:stretch>
        </p:blipFill>
        <p:spPr bwMode="auto">
          <a:xfrm>
            <a:off x="895350" y="1909763"/>
            <a:ext cx="7353300" cy="3038475"/>
          </a:xfrm>
          <a:prstGeom prst="rect">
            <a:avLst/>
          </a:prstGeom>
          <a:noFill/>
          <a:ln w="9525">
            <a:noFill/>
            <a:miter lim="800000"/>
            <a:headEnd/>
            <a:tailEnd/>
          </a:ln>
        </p:spPr>
      </p:pic>
      <p:graphicFrame>
        <p:nvGraphicFramePr>
          <p:cNvPr id="1026" name="Object 2"/>
          <p:cNvGraphicFramePr>
            <a:graphicFrameLocks noChangeAspect="1"/>
          </p:cNvGraphicFramePr>
          <p:nvPr/>
        </p:nvGraphicFramePr>
        <p:xfrm>
          <a:off x="5638800" y="5029200"/>
          <a:ext cx="1739900" cy="863600"/>
        </p:xfrm>
        <a:graphic>
          <a:graphicData uri="http://schemas.openxmlformats.org/presentationml/2006/ole">
            <mc:AlternateContent xmlns:mc="http://schemas.openxmlformats.org/markup-compatibility/2006">
              <mc:Choice xmlns:v="urn:schemas-microsoft-com:vml" Requires="v">
                <p:oleObj spid="_x0000_s1058" name="Equation" r:id="rId5" imgW="1739880" imgH="863280" progId="Equation.3">
                  <p:embed/>
                </p:oleObj>
              </mc:Choice>
              <mc:Fallback>
                <p:oleObj name="Equation" r:id="rId5" imgW="1739880" imgH="86328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38800" y="5029200"/>
                        <a:ext cx="1739900" cy="86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1" name="Text Box 7"/>
          <p:cNvSpPr txBox="1">
            <a:spLocks noChangeArrowheads="1"/>
          </p:cNvSpPr>
          <p:nvPr/>
        </p:nvSpPr>
        <p:spPr bwMode="auto">
          <a:xfrm>
            <a:off x="1905000" y="3429000"/>
            <a:ext cx="457200" cy="366713"/>
          </a:xfrm>
          <a:prstGeom prst="rect">
            <a:avLst/>
          </a:prstGeom>
          <a:solidFill>
            <a:srgbClr val="FFFF00">
              <a:alpha val="34000"/>
            </a:srgbClr>
          </a:solidFill>
          <a:ln w="9525">
            <a:noFill/>
            <a:miter lim="800000"/>
            <a:headEnd/>
            <a:tailEnd/>
          </a:ln>
          <a:effectLst/>
        </p:spPr>
        <p:txBody>
          <a:bodyPr>
            <a:spAutoFit/>
          </a:bodyPr>
          <a:lstStyle/>
          <a:p>
            <a:pPr>
              <a:spcBef>
                <a:spcPct val="50000"/>
              </a:spcBef>
            </a:pPr>
            <a:endParaRPr lang="en-US"/>
          </a:p>
        </p:txBody>
      </p:sp>
      <p:sp>
        <p:nvSpPr>
          <p:cNvPr id="1032" name="Text Box 8"/>
          <p:cNvSpPr txBox="1">
            <a:spLocks noChangeArrowheads="1"/>
          </p:cNvSpPr>
          <p:nvPr/>
        </p:nvSpPr>
        <p:spPr bwMode="auto">
          <a:xfrm>
            <a:off x="2895600" y="3657600"/>
            <a:ext cx="457200" cy="366713"/>
          </a:xfrm>
          <a:prstGeom prst="rect">
            <a:avLst/>
          </a:prstGeom>
          <a:solidFill>
            <a:srgbClr val="FFFF00">
              <a:alpha val="34000"/>
            </a:srgbClr>
          </a:solidFill>
          <a:ln w="9525">
            <a:noFill/>
            <a:miter lim="800000"/>
            <a:headEnd/>
            <a:tailEnd/>
          </a:ln>
          <a:effectLst/>
        </p:spPr>
        <p:txBody>
          <a:bodyPr>
            <a:spAutoFit/>
          </a:bodyPr>
          <a:lstStyle/>
          <a:p>
            <a:pPr>
              <a:spcBef>
                <a:spcPct val="50000"/>
              </a:spcBef>
            </a:pPr>
            <a:endParaRPr lang="en-US"/>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4"/>
          <p:cNvSpPr>
            <a:spLocks noGrp="1"/>
          </p:cNvSpPr>
          <p:nvPr>
            <p:ph type="title" idx="4294967295"/>
          </p:nvPr>
        </p:nvSpPr>
        <p:spPr/>
        <p:txBody>
          <a:bodyPr/>
          <a:lstStyle/>
          <a:p>
            <a:pPr eaLnBrk="1" hangingPunct="1"/>
            <a:r>
              <a:rPr lang="en-US" smtClean="0"/>
              <a:t>Speech and Visual Information</a:t>
            </a:r>
          </a:p>
        </p:txBody>
      </p:sp>
      <p:sp>
        <p:nvSpPr>
          <p:cNvPr id="45058" name="Rectangle 5"/>
          <p:cNvSpPr>
            <a:spLocks noGrp="1"/>
          </p:cNvSpPr>
          <p:nvPr>
            <p:ph type="body" idx="4294967295"/>
          </p:nvPr>
        </p:nvSpPr>
        <p:spPr/>
        <p:txBody>
          <a:bodyPr/>
          <a:lstStyle/>
          <a:p>
            <a:pPr eaLnBrk="1" hangingPunct="1">
              <a:lnSpc>
                <a:spcPct val="90000"/>
              </a:lnSpc>
            </a:pPr>
            <a:r>
              <a:rPr lang="en-US" dirty="0" smtClean="0"/>
              <a:t>How does visual observation of articulation affect speech perception?</a:t>
            </a:r>
          </a:p>
          <a:p>
            <a:pPr eaLnBrk="1" hangingPunct="1">
              <a:lnSpc>
                <a:spcPct val="90000"/>
              </a:lnSpc>
            </a:pPr>
            <a:r>
              <a:rPr lang="en-US" dirty="0" smtClean="0">
                <a:hlinkClick r:id="rId3"/>
              </a:rPr>
              <a:t>McGurk Effect </a:t>
            </a:r>
            <a:r>
              <a:rPr lang="en-US" dirty="0" smtClean="0"/>
              <a:t>(</a:t>
            </a:r>
            <a:r>
              <a:rPr lang="en-US" dirty="0" err="1" smtClean="0"/>
              <a:t>McGurk</a:t>
            </a:r>
            <a:r>
              <a:rPr lang="en-US" dirty="0" smtClean="0"/>
              <a:t> &amp; McDonald 1976)</a:t>
            </a:r>
          </a:p>
          <a:p>
            <a:pPr lvl="1" eaLnBrk="1" hangingPunct="1">
              <a:lnSpc>
                <a:spcPct val="90000"/>
              </a:lnSpc>
            </a:pPr>
            <a:r>
              <a:rPr lang="en-US" dirty="0" smtClean="0"/>
              <a:t>Subjects heard simple syllables while watching video of speakers producing phonetically different syllables (</a:t>
            </a:r>
            <a:r>
              <a:rPr lang="en-US" dirty="0" smtClean="0">
                <a:hlinkClick r:id="rId4"/>
              </a:rPr>
              <a:t>demo</a:t>
            </a:r>
            <a:r>
              <a:rPr lang="en-US" dirty="0" smtClean="0"/>
              <a:t>)</a:t>
            </a:r>
          </a:p>
          <a:p>
            <a:pPr lvl="1" eaLnBrk="1" hangingPunct="1">
              <a:lnSpc>
                <a:spcPct val="90000"/>
              </a:lnSpc>
            </a:pPr>
            <a:r>
              <a:rPr lang="en-US" dirty="0" smtClean="0"/>
              <a:t>What do they perceive?</a:t>
            </a:r>
          </a:p>
          <a:p>
            <a:pPr lvl="1" eaLnBrk="1" hangingPunct="1">
              <a:lnSpc>
                <a:spcPct val="90000"/>
              </a:lnSpc>
            </a:pPr>
            <a:r>
              <a:rPr lang="en-US" dirty="0" smtClean="0"/>
              <a:t>Conclusion: Humans have a </a:t>
            </a:r>
            <a:r>
              <a:rPr lang="en-US" b="1" i="1" dirty="0" smtClean="0"/>
              <a:t>perceptual</a:t>
            </a:r>
            <a:r>
              <a:rPr lang="en-US" dirty="0" smtClean="0"/>
              <a:t> map of place of articulation – different from auditory</a:t>
            </a:r>
          </a:p>
          <a:p>
            <a:pPr lvl="1" eaLnBrk="1" hangingPunct="1">
              <a:lnSpc>
                <a:spcPct val="90000"/>
              </a:lnSpc>
            </a:pPr>
            <a:r>
              <a:rPr lang="en-US" dirty="0" smtClean="0"/>
              <a:t>Could this help ASR?</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pPr eaLnBrk="1" hangingPunct="1"/>
            <a:r>
              <a:rPr lang="en-US" smtClean="0"/>
              <a:t>Speech/Somatosensory Connection</a:t>
            </a:r>
          </a:p>
        </p:txBody>
      </p:sp>
      <p:sp>
        <p:nvSpPr>
          <p:cNvPr id="47106" name="Content Placeholder 2"/>
          <p:cNvSpPr>
            <a:spLocks noGrp="1"/>
          </p:cNvSpPr>
          <p:nvPr>
            <p:ph idx="1"/>
          </p:nvPr>
        </p:nvSpPr>
        <p:spPr/>
        <p:txBody>
          <a:bodyPr/>
          <a:lstStyle/>
          <a:p>
            <a:pPr eaLnBrk="1" hangingPunct="1"/>
            <a:r>
              <a:rPr lang="en-US" dirty="0" smtClean="0">
                <a:hlinkClick r:id="rId3"/>
              </a:rPr>
              <a:t>Ito et al 2008</a:t>
            </a:r>
            <a:r>
              <a:rPr lang="en-US" dirty="0" smtClean="0"/>
              <a:t> show that stretching mouth can influence speech perception</a:t>
            </a:r>
          </a:p>
          <a:p>
            <a:pPr lvl="1" eaLnBrk="1" hangingPunct="1"/>
            <a:r>
              <a:rPr lang="en-US" dirty="0" smtClean="0"/>
              <a:t>Subjects heard </a:t>
            </a:r>
            <a:r>
              <a:rPr lang="en-US" dirty="0" smtClean="0">
                <a:solidFill>
                  <a:srgbClr val="FF0000"/>
                </a:solidFill>
              </a:rPr>
              <a:t>head</a:t>
            </a:r>
            <a:r>
              <a:rPr lang="en-US" dirty="0" smtClean="0"/>
              <a:t>, </a:t>
            </a:r>
            <a:r>
              <a:rPr lang="en-US" dirty="0" smtClean="0">
                <a:solidFill>
                  <a:srgbClr val="FF0000"/>
                </a:solidFill>
              </a:rPr>
              <a:t>had</a:t>
            </a:r>
            <a:r>
              <a:rPr lang="en-US" dirty="0" smtClean="0"/>
              <a:t>, or something on a continuum in between</a:t>
            </a:r>
          </a:p>
          <a:p>
            <a:pPr lvl="1" eaLnBrk="1" hangingPunct="1"/>
            <a:r>
              <a:rPr lang="en-US" dirty="0" smtClean="0"/>
              <a:t>Robotic device stretches mouth up, down, or backward</a:t>
            </a:r>
          </a:p>
          <a:p>
            <a:pPr lvl="1" eaLnBrk="1" hangingPunct="1"/>
            <a:r>
              <a:rPr lang="en-US" dirty="0" smtClean="0"/>
              <a:t>Upward stretch leads to ‘head’ judgments and downward to ‘had’ but only when timing of stretch imitates production of vowel</a:t>
            </a:r>
          </a:p>
          <a:p>
            <a:pPr eaLnBrk="1" hangingPunct="1"/>
            <a:r>
              <a:rPr lang="en-US" dirty="0" smtClean="0"/>
              <a:t>What does this mean about our perceptual maps?</a:t>
            </a:r>
          </a:p>
          <a:p>
            <a:pPr eaLnBrk="1" hangingPunct="1"/>
            <a:r>
              <a:rPr lang="en-US" dirty="0" smtClean="0"/>
              <a:t>Is there any way this could help ASR?</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r>
              <a:rPr lang="en-US" smtClean="0"/>
              <a:t>Is Speech Perception Culture-Dependent?</a:t>
            </a:r>
          </a:p>
        </p:txBody>
      </p:sp>
      <p:sp>
        <p:nvSpPr>
          <p:cNvPr id="50178" name="Content Placeholder 2"/>
          <p:cNvSpPr>
            <a:spLocks noGrp="1"/>
          </p:cNvSpPr>
          <p:nvPr>
            <p:ph idx="1"/>
          </p:nvPr>
        </p:nvSpPr>
        <p:spPr/>
        <p:txBody>
          <a:bodyPr/>
          <a:lstStyle/>
          <a:p>
            <a:r>
              <a:rPr lang="en-US" smtClean="0"/>
              <a:t>Mandarin tones</a:t>
            </a:r>
          </a:p>
          <a:p>
            <a:pPr lvl="1"/>
            <a:r>
              <a:rPr lang="en-US" smtClean="0"/>
              <a:t>High, falling, rising, dipping (usually not fully realized)</a:t>
            </a:r>
          </a:p>
          <a:p>
            <a:pPr lvl="1"/>
            <a:r>
              <a:rPr lang="en-US" smtClean="0">
                <a:solidFill>
                  <a:srgbClr val="0070C0"/>
                </a:solidFill>
              </a:rPr>
              <a:t>Tone Sandhi</a:t>
            </a:r>
            <a:r>
              <a:rPr lang="en-US" smtClean="0"/>
              <a:t>:  dipping, dipping </a:t>
            </a:r>
            <a:r>
              <a:rPr lang="en-US" smtClean="0">
                <a:sym typeface="Wingdings" pitchFamily="2" charset="2"/>
              </a:rPr>
              <a:t> </a:t>
            </a:r>
            <a:r>
              <a:rPr lang="en-US" b="1" smtClean="0">
                <a:sym typeface="Wingdings" pitchFamily="2" charset="2"/>
              </a:rPr>
              <a:t>rising</a:t>
            </a:r>
            <a:r>
              <a:rPr lang="en-US" smtClean="0">
                <a:sym typeface="Wingdings" pitchFamily="2" charset="2"/>
              </a:rPr>
              <a:t>, dipping</a:t>
            </a:r>
          </a:p>
          <a:p>
            <a:pPr lvl="2"/>
            <a:r>
              <a:rPr lang="en-US" smtClean="0">
                <a:sym typeface="Wingdings" pitchFamily="2" charset="2"/>
              </a:rPr>
              <a:t>Why?  </a:t>
            </a:r>
          </a:p>
          <a:p>
            <a:pPr lvl="3"/>
            <a:r>
              <a:rPr lang="en-US" smtClean="0">
                <a:sym typeface="Wingdings" pitchFamily="2" charset="2"/>
              </a:rPr>
              <a:t>Easier to say</a:t>
            </a:r>
          </a:p>
          <a:p>
            <a:pPr lvl="3"/>
            <a:r>
              <a:rPr lang="en-US" smtClean="0">
                <a:sym typeface="Wingdings" pitchFamily="2" charset="2"/>
              </a:rPr>
              <a:t>Dipping and rising tones perceptually similar so high is appropriate substitute</a:t>
            </a:r>
          </a:p>
          <a:p>
            <a:r>
              <a:rPr lang="en-US" smtClean="0"/>
              <a:t>Comparison of native and non-native speakers tone perception (Huang 2001)</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Content Placeholder 2"/>
          <p:cNvSpPr>
            <a:spLocks noGrp="1"/>
          </p:cNvSpPr>
          <p:nvPr>
            <p:ph idx="1"/>
          </p:nvPr>
        </p:nvSpPr>
        <p:spPr>
          <a:xfrm>
            <a:off x="457200" y="381000"/>
            <a:ext cx="8229600" cy="5745163"/>
          </a:xfrm>
        </p:spPr>
        <p:txBody>
          <a:bodyPr/>
          <a:lstStyle/>
          <a:p>
            <a:r>
              <a:rPr lang="en-US" dirty="0" smtClean="0"/>
              <a:t>Determine perceptual maps of Mandarin and American English subjects</a:t>
            </a:r>
          </a:p>
          <a:p>
            <a:pPr lvl="1"/>
            <a:r>
              <a:rPr lang="en-US" dirty="0" smtClean="0"/>
              <a:t>Discrimination task, measuring reaction time</a:t>
            </a:r>
          </a:p>
          <a:p>
            <a:pPr lvl="2"/>
            <a:r>
              <a:rPr lang="en-US" dirty="0" smtClean="0"/>
              <a:t>Two syllables compared, differing only in tone</a:t>
            </a:r>
          </a:p>
          <a:p>
            <a:pPr lvl="2"/>
            <a:r>
              <a:rPr lang="en-US" dirty="0" smtClean="0"/>
              <a:t>Task:  same or different?</a:t>
            </a:r>
          </a:p>
          <a:p>
            <a:pPr lvl="2"/>
            <a:r>
              <a:rPr lang="en-US" dirty="0" smtClean="0"/>
              <a:t>Averaged reaction times for correct ‘different’ answers</a:t>
            </a:r>
          </a:p>
          <a:p>
            <a:pPr lvl="2"/>
            <a:r>
              <a:rPr lang="en-US" dirty="0" smtClean="0"/>
              <a:t>Faster discrimination </a:t>
            </a:r>
            <a:r>
              <a:rPr lang="en-US" dirty="0" smtClean="0">
                <a:sym typeface="Wingdings"/>
              </a:rPr>
              <a:t> less similarity</a:t>
            </a:r>
            <a:endParaRPr lang="en-US" dirty="0" smtClean="0"/>
          </a:p>
          <a:p>
            <a:pPr lvl="1"/>
            <a:r>
              <a:rPr lang="en-US" dirty="0" smtClean="0"/>
              <a:t>Results:</a:t>
            </a:r>
          </a:p>
          <a:p>
            <a:pPr lvl="2"/>
            <a:r>
              <a:rPr lang="en-US" dirty="0"/>
              <a:t>For </a:t>
            </a:r>
            <a:r>
              <a:rPr lang="en-US" dirty="0" smtClean="0"/>
              <a:t>Mandarin </a:t>
            </a:r>
            <a:r>
              <a:rPr lang="en-US" dirty="0"/>
              <a:t>speakers:  dipping tone similar to high (both realized as level)</a:t>
            </a:r>
          </a:p>
          <a:p>
            <a:pPr lvl="2"/>
            <a:r>
              <a:rPr lang="en-US" dirty="0"/>
              <a:t>For </a:t>
            </a:r>
            <a:r>
              <a:rPr lang="en-US" dirty="0" smtClean="0"/>
              <a:t>American English </a:t>
            </a:r>
            <a:r>
              <a:rPr lang="en-US" dirty="0"/>
              <a:t>speakers:  dipping tone similar to falling (both end low)</a:t>
            </a:r>
          </a:p>
          <a:p>
            <a:pPr lvl="2"/>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2225" name="Title 1"/>
          <p:cNvSpPr>
            <a:spLocks noGrp="1"/>
          </p:cNvSpPr>
          <p:nvPr>
            <p:ph type="title"/>
          </p:nvPr>
        </p:nvSpPr>
        <p:spPr/>
        <p:txBody>
          <a:bodyPr/>
          <a:lstStyle/>
          <a:p>
            <a:endParaRPr lang="en-US" smtClean="0"/>
          </a:p>
        </p:txBody>
      </p:sp>
      <p:graphicFrame>
        <p:nvGraphicFramePr>
          <p:cNvPr id="52294" name="Group 70"/>
          <p:cNvGraphicFramePr>
            <a:graphicFrameLocks noGrp="1"/>
          </p:cNvGraphicFramePr>
          <p:nvPr/>
        </p:nvGraphicFramePr>
        <p:xfrm>
          <a:off x="152400" y="228600"/>
          <a:ext cx="8839200" cy="2810512"/>
        </p:xfrm>
        <a:graphic>
          <a:graphicData uri="http://schemas.openxmlformats.org/drawingml/2006/table">
            <a:tbl>
              <a:tblPr/>
              <a:tblGrid>
                <a:gridCol w="1219200"/>
                <a:gridCol w="687388"/>
                <a:gridCol w="952500"/>
                <a:gridCol w="1069975"/>
                <a:gridCol w="871537"/>
                <a:gridCol w="1092200"/>
                <a:gridCol w="866775"/>
                <a:gridCol w="1096963"/>
                <a:gridCol w="982662"/>
              </a:tblGrid>
              <a:tr h="382588">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Calibri" pitchFamily="34" charset="0"/>
                        </a:rPr>
                        <a:t>Mandarin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Calibri" pitchFamily="34" charset="0"/>
                        </a:rPr>
                        <a:t>American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High [55]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Rising [35]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Dipping [214]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Falling [51]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High [55]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Rising [35]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Dipping [214]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Falling [51]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825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High [55]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825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Rising [35]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rPr>
                        <a:t>563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615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4540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Dipping [214]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579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Calibri" pitchFamily="34" charset="0"/>
                        </a:rPr>
                        <a:t>683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536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Calibri" pitchFamily="34" charset="0"/>
                        </a:rPr>
                        <a:t>706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825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Falling [51]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588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548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545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600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592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608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pic>
        <p:nvPicPr>
          <p:cNvPr id="2050" name="Picture 2"/>
          <p:cNvPicPr>
            <a:picLocks noGrp="1" noChangeAspect="1" noChangeArrowheads="1"/>
          </p:cNvPicPr>
          <p:nvPr>
            <p:ph idx="1"/>
          </p:nvPr>
        </p:nvPicPr>
        <p:blipFill>
          <a:blip r:embed="rId3"/>
          <a:srcRect/>
          <a:stretch>
            <a:fillRect/>
          </a:stretch>
        </p:blipFill>
        <p:spPr>
          <a:xfrm>
            <a:off x="2057400" y="2971800"/>
            <a:ext cx="5057775" cy="3476625"/>
          </a:xfrm>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 Box 2"/>
          <p:cNvSpPr txBox="1">
            <a:spLocks noChangeArrowheads="1"/>
          </p:cNvSpPr>
          <p:nvPr/>
        </p:nvSpPr>
        <p:spPr bwMode="auto">
          <a:xfrm>
            <a:off x="365125" y="193675"/>
            <a:ext cx="184150" cy="369888"/>
          </a:xfrm>
          <a:prstGeom prst="rect">
            <a:avLst/>
          </a:prstGeom>
          <a:noFill/>
          <a:ln w="9525">
            <a:noFill/>
            <a:miter lim="800000"/>
            <a:headEnd/>
            <a:tailEnd/>
          </a:ln>
        </p:spPr>
        <p:txBody>
          <a:bodyPr wrap="none">
            <a:spAutoFit/>
          </a:bodyPr>
          <a:lstStyle/>
          <a:p>
            <a:pPr eaLnBrk="0" hangingPunct="0"/>
            <a:endParaRPr lang="en-US" b="1" u="sng"/>
          </a:p>
        </p:txBody>
      </p:sp>
      <p:sp>
        <p:nvSpPr>
          <p:cNvPr id="55298" name="Title 5"/>
          <p:cNvSpPr>
            <a:spLocks noGrp="1"/>
          </p:cNvSpPr>
          <p:nvPr>
            <p:ph type="title"/>
          </p:nvPr>
        </p:nvSpPr>
        <p:spPr/>
        <p:txBody>
          <a:bodyPr/>
          <a:lstStyle/>
          <a:p>
            <a:r>
              <a:rPr lang="en-US" smtClean="0"/>
              <a:t>Is Human Speech Perception Categorical or Continuous?</a:t>
            </a:r>
          </a:p>
        </p:txBody>
      </p:sp>
      <p:sp>
        <p:nvSpPr>
          <p:cNvPr id="7" name="Content Placeholder 6"/>
          <p:cNvSpPr>
            <a:spLocks noGrp="1"/>
          </p:cNvSpPr>
          <p:nvPr>
            <p:ph idx="1"/>
          </p:nvPr>
        </p:nvSpPr>
        <p:spPr/>
        <p:txBody>
          <a:bodyPr/>
          <a:lstStyle/>
          <a:p>
            <a:pPr marL="457200" indent="-457200">
              <a:lnSpc>
                <a:spcPct val="90000"/>
              </a:lnSpc>
              <a:buFontTx/>
              <a:buChar char="•"/>
            </a:pPr>
            <a:r>
              <a:rPr lang="en-US" smtClean="0"/>
              <a:t>Do we hear discrete symbols, or a continuum of sounds?  </a:t>
            </a:r>
            <a:endParaRPr lang="en-US" sz="2000" smtClean="0"/>
          </a:p>
          <a:p>
            <a:pPr marL="457200" indent="-457200">
              <a:lnSpc>
                <a:spcPct val="90000"/>
              </a:lnSpc>
              <a:buFontTx/>
              <a:buChar char="•"/>
            </a:pPr>
            <a:r>
              <a:rPr lang="en-US" smtClean="0"/>
              <a:t>What evidence should we look for?</a:t>
            </a:r>
          </a:p>
          <a:p>
            <a:pPr marL="857250" lvl="1" indent="-457200">
              <a:lnSpc>
                <a:spcPct val="90000"/>
              </a:lnSpc>
              <a:buFontTx/>
              <a:buChar char="•"/>
            </a:pPr>
            <a:r>
              <a:rPr lang="en-US" smtClean="0"/>
              <a:t>Categorical:  There will be a range of stimuli that yield no perceptual difference, a boundary where perception changes, and another range showing no perceptual difference, e.g.</a:t>
            </a:r>
            <a:endParaRPr lang="en-US" sz="2000" smtClean="0"/>
          </a:p>
          <a:p>
            <a:pPr marL="1257300" lvl="2" indent="-457200">
              <a:lnSpc>
                <a:spcPct val="90000"/>
              </a:lnSpc>
              <a:buFontTx/>
              <a:buChar char="•"/>
            </a:pPr>
            <a:r>
              <a:rPr lang="en-US" smtClean="0"/>
              <a:t>Voice-onset time (VOT)</a:t>
            </a:r>
          </a:p>
          <a:p>
            <a:pPr marL="1714500" lvl="3" indent="-457200">
              <a:lnSpc>
                <a:spcPct val="90000"/>
              </a:lnSpc>
              <a:buFontTx/>
              <a:buChar char="•"/>
            </a:pPr>
            <a:r>
              <a:rPr lang="en-US" smtClean="0"/>
              <a:t>If VOT long, people hear unvoiced plosives </a:t>
            </a:r>
          </a:p>
          <a:p>
            <a:pPr marL="1714500" lvl="3" indent="-457200">
              <a:lnSpc>
                <a:spcPct val="90000"/>
              </a:lnSpc>
              <a:buFontTx/>
              <a:buChar char="•"/>
            </a:pPr>
            <a:r>
              <a:rPr lang="en-US" smtClean="0"/>
              <a:t>If VOT short, people hear voiced plosives</a:t>
            </a:r>
          </a:p>
          <a:p>
            <a:pPr marL="1714500" lvl="3" indent="-457200">
              <a:lnSpc>
                <a:spcPct val="90000"/>
              </a:lnSpc>
              <a:buFontTx/>
              <a:buChar char="•"/>
            </a:pPr>
            <a:r>
              <a:rPr lang="en-US" smtClean="0"/>
              <a:t>But people don’t hear ambiguous plosives at the boundary between short and long (30 msec).</a:t>
            </a:r>
            <a:endParaRPr lang="en-US" smtClean="0">
              <a:sym typeface="Symbol" pitchFamily="18" charset="2"/>
            </a:endParaRPr>
          </a:p>
          <a:p>
            <a:pPr marL="457200" indent="-457200"/>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p:cNvSpPr>
          <p:nvPr>
            <p:ph type="title"/>
          </p:nvPr>
        </p:nvSpPr>
        <p:spPr/>
        <p:txBody>
          <a:bodyPr/>
          <a:lstStyle/>
          <a:p>
            <a:pPr eaLnBrk="1" hangingPunct="1"/>
            <a:r>
              <a:rPr lang="en-US" smtClean="0"/>
              <a:t>Linguistic View of Speech Perception</a:t>
            </a:r>
          </a:p>
        </p:txBody>
      </p:sp>
      <p:sp>
        <p:nvSpPr>
          <p:cNvPr id="15362" name="Rectangle 3"/>
          <p:cNvSpPr>
            <a:spLocks noGrp="1"/>
          </p:cNvSpPr>
          <p:nvPr>
            <p:ph type="body" idx="1"/>
          </p:nvPr>
        </p:nvSpPr>
        <p:spPr/>
        <p:txBody>
          <a:bodyPr/>
          <a:lstStyle/>
          <a:p>
            <a:pPr eaLnBrk="1" hangingPunct="1"/>
            <a:r>
              <a:rPr lang="en-US" dirty="0" smtClean="0"/>
              <a:t>Speech is a sequence of articulatory gestures</a:t>
            </a:r>
          </a:p>
          <a:p>
            <a:pPr lvl="1" eaLnBrk="1" hangingPunct="1"/>
            <a:r>
              <a:rPr lang="en-US" dirty="0" smtClean="0"/>
              <a:t>Many parallel levels of description</a:t>
            </a:r>
          </a:p>
          <a:p>
            <a:pPr lvl="2" eaLnBrk="1" hangingPunct="1"/>
            <a:r>
              <a:rPr lang="en-US" dirty="0" smtClean="0"/>
              <a:t>Phonetic, Phonologic</a:t>
            </a:r>
          </a:p>
          <a:p>
            <a:pPr lvl="2" eaLnBrk="1" hangingPunct="1"/>
            <a:r>
              <a:rPr lang="en-US" dirty="0" smtClean="0"/>
              <a:t>Prosodic</a:t>
            </a:r>
          </a:p>
          <a:p>
            <a:pPr lvl="2" eaLnBrk="1" hangingPunct="1"/>
            <a:r>
              <a:rPr lang="en-US" dirty="0" smtClean="0"/>
              <a:t>Lexical</a:t>
            </a:r>
          </a:p>
          <a:p>
            <a:pPr lvl="2" eaLnBrk="1" hangingPunct="1"/>
            <a:r>
              <a:rPr lang="en-US" dirty="0" smtClean="0"/>
              <a:t>Syntactic, Semantic, Pragmatic</a:t>
            </a:r>
          </a:p>
          <a:p>
            <a:pPr eaLnBrk="1" hangingPunct="1"/>
            <a:r>
              <a:rPr lang="en-US" dirty="0" smtClean="0"/>
              <a:t>Human listeners make use of all these levels in speech perception</a:t>
            </a:r>
          </a:p>
          <a:p>
            <a:pPr lvl="1" eaLnBrk="1" hangingPunct="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Line 5"/>
          <p:cNvSpPr>
            <a:spLocks noChangeShapeType="1"/>
          </p:cNvSpPr>
          <p:nvPr/>
        </p:nvSpPr>
        <p:spPr bwMode="auto">
          <a:xfrm>
            <a:off x="1528763" y="3986213"/>
            <a:ext cx="0" cy="1414462"/>
          </a:xfrm>
          <a:prstGeom prst="line">
            <a:avLst/>
          </a:prstGeom>
          <a:noFill/>
          <a:ln w="9525">
            <a:solidFill>
              <a:schemeClr val="tx1"/>
            </a:solidFill>
            <a:round/>
            <a:headEnd/>
            <a:tailEnd type="none" w="med" len="lg"/>
          </a:ln>
        </p:spPr>
        <p:txBody>
          <a:bodyPr wrap="none">
            <a:spAutoFit/>
          </a:bodyPr>
          <a:lstStyle/>
          <a:p>
            <a:endParaRPr lang="en-US"/>
          </a:p>
        </p:txBody>
      </p:sp>
      <p:sp>
        <p:nvSpPr>
          <p:cNvPr id="56322" name="Line 6"/>
          <p:cNvSpPr>
            <a:spLocks noChangeShapeType="1"/>
          </p:cNvSpPr>
          <p:nvPr/>
        </p:nvSpPr>
        <p:spPr bwMode="auto">
          <a:xfrm>
            <a:off x="1514475" y="5402263"/>
            <a:ext cx="5700713" cy="0"/>
          </a:xfrm>
          <a:prstGeom prst="line">
            <a:avLst/>
          </a:prstGeom>
          <a:noFill/>
          <a:ln w="9525">
            <a:solidFill>
              <a:schemeClr val="tx1"/>
            </a:solidFill>
            <a:round/>
            <a:headEnd/>
            <a:tailEnd type="none" w="med" len="lg"/>
          </a:ln>
        </p:spPr>
        <p:txBody>
          <a:bodyPr wrap="none">
            <a:spAutoFit/>
          </a:bodyPr>
          <a:lstStyle/>
          <a:p>
            <a:endParaRPr lang="en-US"/>
          </a:p>
        </p:txBody>
      </p:sp>
      <p:sp>
        <p:nvSpPr>
          <p:cNvPr id="56323" name="Freeform 7"/>
          <p:cNvSpPr>
            <a:spLocks/>
          </p:cNvSpPr>
          <p:nvPr/>
        </p:nvSpPr>
        <p:spPr bwMode="auto">
          <a:xfrm>
            <a:off x="1514475" y="4162425"/>
            <a:ext cx="6043613" cy="1239838"/>
          </a:xfrm>
          <a:custGeom>
            <a:avLst/>
            <a:gdLst>
              <a:gd name="T0" fmla="*/ 0 w 3807"/>
              <a:gd name="T1" fmla="*/ 2147483647 h 781"/>
              <a:gd name="T2" fmla="*/ 2147483647 w 3807"/>
              <a:gd name="T3" fmla="*/ 2147483647 h 781"/>
              <a:gd name="T4" fmla="*/ 2147483647 w 3807"/>
              <a:gd name="T5" fmla="*/ 2147483647 h 781"/>
              <a:gd name="T6" fmla="*/ 2147483647 w 3807"/>
              <a:gd name="T7" fmla="*/ 2147483647 h 781"/>
              <a:gd name="T8" fmla="*/ 2147483647 w 3807"/>
              <a:gd name="T9" fmla="*/ 2147483647 h 781"/>
              <a:gd name="T10" fmla="*/ 2147483647 w 3807"/>
              <a:gd name="T11" fmla="*/ 2147483647 h 781"/>
              <a:gd name="T12" fmla="*/ 2147483647 w 3807"/>
              <a:gd name="T13" fmla="*/ 2147483647 h 781"/>
              <a:gd name="T14" fmla="*/ 2147483647 w 3807"/>
              <a:gd name="T15" fmla="*/ 2147483647 h 781"/>
              <a:gd name="T16" fmla="*/ 0 60000 65536"/>
              <a:gd name="T17" fmla="*/ 0 60000 65536"/>
              <a:gd name="T18" fmla="*/ 0 60000 65536"/>
              <a:gd name="T19" fmla="*/ 0 60000 65536"/>
              <a:gd name="T20" fmla="*/ 0 60000 65536"/>
              <a:gd name="T21" fmla="*/ 0 60000 65536"/>
              <a:gd name="T22" fmla="*/ 0 60000 65536"/>
              <a:gd name="T23" fmla="*/ 0 60000 65536"/>
              <a:gd name="T24" fmla="*/ 0 w 3807"/>
              <a:gd name="T25" fmla="*/ 0 h 781"/>
              <a:gd name="T26" fmla="*/ 3807 w 3807"/>
              <a:gd name="T27" fmla="*/ 781 h 78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807" h="781">
                <a:moveTo>
                  <a:pt x="0" y="15"/>
                </a:moveTo>
                <a:cubicBezTo>
                  <a:pt x="136" y="16"/>
                  <a:pt x="579" y="21"/>
                  <a:pt x="828" y="24"/>
                </a:cubicBezTo>
                <a:cubicBezTo>
                  <a:pt x="1077" y="27"/>
                  <a:pt x="1332" y="0"/>
                  <a:pt x="1494" y="33"/>
                </a:cubicBezTo>
                <a:cubicBezTo>
                  <a:pt x="1656" y="66"/>
                  <a:pt x="1727" y="152"/>
                  <a:pt x="1800" y="222"/>
                </a:cubicBezTo>
                <a:cubicBezTo>
                  <a:pt x="1873" y="292"/>
                  <a:pt x="1887" y="383"/>
                  <a:pt x="1935" y="456"/>
                </a:cubicBezTo>
                <a:cubicBezTo>
                  <a:pt x="1983" y="529"/>
                  <a:pt x="1996" y="612"/>
                  <a:pt x="2088" y="663"/>
                </a:cubicBezTo>
                <a:cubicBezTo>
                  <a:pt x="2180" y="714"/>
                  <a:pt x="2198" y="743"/>
                  <a:pt x="2484" y="762"/>
                </a:cubicBezTo>
                <a:cubicBezTo>
                  <a:pt x="2770" y="781"/>
                  <a:pt x="3532" y="776"/>
                  <a:pt x="3807" y="780"/>
                </a:cubicBezTo>
              </a:path>
            </a:pathLst>
          </a:custGeom>
          <a:noFill/>
          <a:ln w="22225" cap="flat" cmpd="sng">
            <a:solidFill>
              <a:schemeClr val="tx1"/>
            </a:solidFill>
            <a:prstDash val="solid"/>
            <a:round/>
            <a:headEnd type="none" w="med" len="med"/>
            <a:tailEnd type="none" w="med" len="lg"/>
          </a:ln>
        </p:spPr>
        <p:txBody>
          <a:bodyPr wrap="none">
            <a:spAutoFit/>
          </a:bodyPr>
          <a:lstStyle/>
          <a:p>
            <a:endParaRPr lang="en-US"/>
          </a:p>
        </p:txBody>
      </p:sp>
      <p:sp>
        <p:nvSpPr>
          <p:cNvPr id="56324" name="Freeform 8"/>
          <p:cNvSpPr>
            <a:spLocks/>
          </p:cNvSpPr>
          <p:nvPr/>
        </p:nvSpPr>
        <p:spPr bwMode="auto">
          <a:xfrm flipH="1">
            <a:off x="1524000" y="4143375"/>
            <a:ext cx="5672138" cy="1239838"/>
          </a:xfrm>
          <a:custGeom>
            <a:avLst/>
            <a:gdLst>
              <a:gd name="T0" fmla="*/ 0 w 3573"/>
              <a:gd name="T1" fmla="*/ 2147483647 h 781"/>
              <a:gd name="T2" fmla="*/ 2147483647 w 3573"/>
              <a:gd name="T3" fmla="*/ 2147483647 h 781"/>
              <a:gd name="T4" fmla="*/ 2147483647 w 3573"/>
              <a:gd name="T5" fmla="*/ 2147483647 h 781"/>
              <a:gd name="T6" fmla="*/ 2147483647 w 3573"/>
              <a:gd name="T7" fmla="*/ 2147483647 h 781"/>
              <a:gd name="T8" fmla="*/ 2147483647 w 3573"/>
              <a:gd name="T9" fmla="*/ 2147483647 h 781"/>
              <a:gd name="T10" fmla="*/ 2147483647 w 3573"/>
              <a:gd name="T11" fmla="*/ 2147483647 h 781"/>
              <a:gd name="T12" fmla="*/ 2147483647 w 3573"/>
              <a:gd name="T13" fmla="*/ 2147483647 h 781"/>
              <a:gd name="T14" fmla="*/ 2147483647 w 3573"/>
              <a:gd name="T15" fmla="*/ 2147483647 h 781"/>
              <a:gd name="T16" fmla="*/ 0 60000 65536"/>
              <a:gd name="T17" fmla="*/ 0 60000 65536"/>
              <a:gd name="T18" fmla="*/ 0 60000 65536"/>
              <a:gd name="T19" fmla="*/ 0 60000 65536"/>
              <a:gd name="T20" fmla="*/ 0 60000 65536"/>
              <a:gd name="T21" fmla="*/ 0 60000 65536"/>
              <a:gd name="T22" fmla="*/ 0 60000 65536"/>
              <a:gd name="T23" fmla="*/ 0 60000 65536"/>
              <a:gd name="T24" fmla="*/ 0 w 3573"/>
              <a:gd name="T25" fmla="*/ 0 h 781"/>
              <a:gd name="T26" fmla="*/ 3573 w 3573"/>
              <a:gd name="T27" fmla="*/ 781 h 78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573" h="781">
                <a:moveTo>
                  <a:pt x="0" y="15"/>
                </a:moveTo>
                <a:cubicBezTo>
                  <a:pt x="192" y="19"/>
                  <a:pt x="384" y="21"/>
                  <a:pt x="594" y="24"/>
                </a:cubicBezTo>
                <a:cubicBezTo>
                  <a:pt x="804" y="27"/>
                  <a:pt x="1098" y="0"/>
                  <a:pt x="1260" y="33"/>
                </a:cubicBezTo>
                <a:cubicBezTo>
                  <a:pt x="1422" y="66"/>
                  <a:pt x="1493" y="152"/>
                  <a:pt x="1566" y="222"/>
                </a:cubicBezTo>
                <a:cubicBezTo>
                  <a:pt x="1639" y="292"/>
                  <a:pt x="1653" y="383"/>
                  <a:pt x="1701" y="456"/>
                </a:cubicBezTo>
                <a:cubicBezTo>
                  <a:pt x="1749" y="529"/>
                  <a:pt x="1762" y="612"/>
                  <a:pt x="1854" y="663"/>
                </a:cubicBezTo>
                <a:cubicBezTo>
                  <a:pt x="1946" y="714"/>
                  <a:pt x="1964" y="743"/>
                  <a:pt x="2250" y="762"/>
                </a:cubicBezTo>
                <a:cubicBezTo>
                  <a:pt x="2536" y="781"/>
                  <a:pt x="3298" y="776"/>
                  <a:pt x="3573" y="780"/>
                </a:cubicBezTo>
              </a:path>
            </a:pathLst>
          </a:custGeom>
          <a:noFill/>
          <a:ln w="22225" cap="flat" cmpd="sng">
            <a:solidFill>
              <a:schemeClr val="tx1"/>
            </a:solidFill>
            <a:prstDash val="solid"/>
            <a:round/>
            <a:headEnd type="none" w="med" len="med"/>
            <a:tailEnd type="none" w="med" len="lg"/>
          </a:ln>
        </p:spPr>
        <p:txBody>
          <a:bodyPr wrap="none">
            <a:spAutoFit/>
          </a:bodyPr>
          <a:lstStyle/>
          <a:p>
            <a:endParaRPr lang="en-US"/>
          </a:p>
        </p:txBody>
      </p:sp>
      <p:sp>
        <p:nvSpPr>
          <p:cNvPr id="56325" name="Content Placeholder 10"/>
          <p:cNvSpPr>
            <a:spLocks noGrp="1"/>
          </p:cNvSpPr>
          <p:nvPr>
            <p:ph idx="1"/>
          </p:nvPr>
        </p:nvSpPr>
        <p:spPr>
          <a:xfrm>
            <a:off x="457200" y="533400"/>
            <a:ext cx="8229600" cy="5592763"/>
          </a:xfrm>
        </p:spPr>
        <p:txBody>
          <a:bodyPr/>
          <a:lstStyle/>
          <a:p>
            <a:pPr marL="857250" lvl="1" indent="-457200">
              <a:lnSpc>
                <a:spcPct val="90000"/>
              </a:lnSpc>
              <a:buFontTx/>
              <a:buChar char="•"/>
            </a:pPr>
            <a:r>
              <a:rPr lang="en-US" dirty="0" smtClean="0"/>
              <a:t>Non-categorical, sort of</a:t>
            </a:r>
          </a:p>
          <a:p>
            <a:pPr marL="1257300" lvl="2" indent="-457200">
              <a:lnSpc>
                <a:spcPct val="90000"/>
              </a:lnSpc>
              <a:buFontTx/>
              <a:buChar char="•"/>
            </a:pPr>
            <a:r>
              <a:rPr lang="en-US" dirty="0" smtClean="0"/>
              <a:t>Barclay 1972 presented subjects with a range of stimuli between /b/, /d/, and /g/</a:t>
            </a:r>
          </a:p>
          <a:p>
            <a:pPr marL="1257300" lvl="2" indent="-457200">
              <a:lnSpc>
                <a:spcPct val="90000"/>
              </a:lnSpc>
              <a:buFontTx/>
              <a:buChar char="•"/>
            </a:pPr>
            <a:r>
              <a:rPr lang="en-US" dirty="0" smtClean="0"/>
              <a:t>Asked to respond only with /b/ or /g/.</a:t>
            </a:r>
          </a:p>
          <a:p>
            <a:pPr marL="1257300" lvl="2" indent="-457200">
              <a:lnSpc>
                <a:spcPct val="90000"/>
              </a:lnSpc>
              <a:buFontTx/>
              <a:buChar char="•"/>
            </a:pPr>
            <a:r>
              <a:rPr lang="en-US" dirty="0" smtClean="0"/>
              <a:t>If perception were completely categorical, responses for /d/ stimuli should have been random, but they were systematic, clustering in the middle</a:t>
            </a:r>
          </a:p>
          <a:p>
            <a:pPr marL="1257300" lvl="2" indent="-457200">
              <a:lnSpc>
                <a:spcPct val="90000"/>
              </a:lnSpc>
            </a:pPr>
            <a:r>
              <a:rPr lang="en-US" dirty="0" smtClean="0">
                <a:sym typeface="Symbol" pitchFamily="18" charset="2"/>
              </a:rPr>
              <a:t>Perception may be continuous but have sharp category boundaries, e.g.</a:t>
            </a: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Could Human Speech Perception be Modeled by Machine?</a:t>
            </a:r>
            <a:endParaRPr lang="en-US" dirty="0"/>
          </a:p>
        </p:txBody>
      </p:sp>
      <p:sp>
        <p:nvSpPr>
          <p:cNvPr id="3" name="Content Placeholder 2"/>
          <p:cNvSpPr>
            <a:spLocks noGrp="1"/>
          </p:cNvSpPr>
          <p:nvPr>
            <p:ph idx="1"/>
          </p:nvPr>
        </p:nvSpPr>
        <p:spPr/>
        <p:txBody>
          <a:bodyPr/>
          <a:lstStyle/>
          <a:p>
            <a:r>
              <a:rPr lang="en-US" dirty="0" smtClean="0"/>
              <a:t>Identifying phonemes</a:t>
            </a:r>
          </a:p>
          <a:p>
            <a:pPr lvl="1"/>
            <a:r>
              <a:rPr lang="en-US" dirty="0" smtClean="0"/>
              <a:t>What information do humans use?</a:t>
            </a:r>
          </a:p>
          <a:p>
            <a:pPr lvl="1"/>
            <a:r>
              <a:rPr lang="en-US" dirty="0" smtClean="0"/>
              <a:t>How much do they need?</a:t>
            </a:r>
          </a:p>
          <a:p>
            <a:pPr lvl="1"/>
            <a:r>
              <a:rPr lang="en-US" dirty="0" smtClean="0"/>
              <a:t>What about target undershoot?</a:t>
            </a:r>
          </a:p>
          <a:p>
            <a:r>
              <a:rPr lang="en-US" dirty="0" smtClean="0"/>
              <a:t>Restoring missing phonemes</a:t>
            </a:r>
          </a:p>
          <a:p>
            <a:r>
              <a:rPr lang="en-US" dirty="0" smtClean="0"/>
              <a:t>Perceptual confusability information</a:t>
            </a:r>
          </a:p>
          <a:p>
            <a:r>
              <a:rPr lang="en-US" dirty="0" smtClean="0"/>
              <a:t>Categorical vs. continuous distinction</a:t>
            </a:r>
          </a:p>
          <a:p>
            <a:r>
              <a:rPr lang="en-US" dirty="0" smtClean="0"/>
              <a:t>Visual information</a:t>
            </a:r>
          </a:p>
          <a:p>
            <a:r>
              <a:rPr lang="en-US" dirty="0" smtClean="0"/>
              <a:t>Cultural differences</a:t>
            </a:r>
            <a:endParaRPr lang="en-US" dirty="0"/>
          </a:p>
        </p:txBody>
      </p:sp>
    </p:spTree>
    <p:extLst>
      <p:ext uri="{BB962C8B-B14F-4D97-AF65-F5344CB8AC3E}">
        <p14:creationId xmlns:p14="http://schemas.microsoft.com/office/powerpoint/2010/main" val="116517415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p:cNvSpPr>
          <p:nvPr>
            <p:ph type="title"/>
          </p:nvPr>
        </p:nvSpPr>
        <p:spPr/>
        <p:txBody>
          <a:bodyPr/>
          <a:lstStyle/>
          <a:p>
            <a:pPr eaLnBrk="1" hangingPunct="1"/>
            <a:r>
              <a:rPr lang="en-US" smtClean="0"/>
              <a:t>Next Class</a:t>
            </a:r>
          </a:p>
        </p:txBody>
      </p:sp>
      <p:sp>
        <p:nvSpPr>
          <p:cNvPr id="66562" name="Rectangle 3"/>
          <p:cNvSpPr>
            <a:spLocks noGrp="1"/>
          </p:cNvSpPr>
          <p:nvPr>
            <p:ph type="body" idx="1"/>
          </p:nvPr>
        </p:nvSpPr>
        <p:spPr/>
        <p:txBody>
          <a:bodyPr/>
          <a:lstStyle/>
          <a:p>
            <a:pPr eaLnBrk="1" hangingPunct="1"/>
            <a:r>
              <a:rPr lang="en-US" dirty="0" smtClean="0"/>
              <a:t>Automatic Speech </a:t>
            </a:r>
            <a:r>
              <a:rPr lang="en-US" smtClean="0"/>
              <a:t>Recognition Overview</a:t>
            </a: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p:nvPr>
        </p:nvSpPr>
        <p:spPr/>
        <p:txBody>
          <a:bodyPr/>
          <a:lstStyle/>
          <a:p>
            <a:pPr eaLnBrk="1" hangingPunct="1"/>
            <a:r>
              <a:rPr lang="en-US" smtClean="0"/>
              <a:t>Lexical Access</a:t>
            </a:r>
          </a:p>
        </p:txBody>
      </p:sp>
      <p:sp>
        <p:nvSpPr>
          <p:cNvPr id="25602" name="Rectangle 3"/>
          <p:cNvSpPr>
            <a:spLocks noGrp="1"/>
          </p:cNvSpPr>
          <p:nvPr>
            <p:ph type="body" idx="1"/>
          </p:nvPr>
        </p:nvSpPr>
        <p:spPr/>
        <p:txBody>
          <a:bodyPr/>
          <a:lstStyle/>
          <a:p>
            <a:pPr eaLnBrk="1" hangingPunct="1"/>
            <a:r>
              <a:rPr lang="en-US" dirty="0" smtClean="0"/>
              <a:t>Frequency sensitive</a:t>
            </a:r>
          </a:p>
          <a:p>
            <a:pPr lvl="1" eaLnBrk="1" hangingPunct="1"/>
            <a:r>
              <a:rPr lang="en-US" dirty="0" smtClean="0"/>
              <a:t>We access high-frequency words faster and more accurately – with less information – than low frequency </a:t>
            </a:r>
          </a:p>
          <a:p>
            <a:pPr eaLnBrk="1" hangingPunct="1"/>
            <a:r>
              <a:rPr lang="en-US" dirty="0" smtClean="0"/>
              <a:t>Access in parallel</a:t>
            </a:r>
          </a:p>
          <a:p>
            <a:pPr lvl="1" eaLnBrk="1" hangingPunct="1"/>
            <a:r>
              <a:rPr lang="en-US" dirty="0" smtClean="0"/>
              <a:t>We access multiple hypotheses simultaneously</a:t>
            </a:r>
          </a:p>
          <a:p>
            <a:pPr lvl="1" eaLnBrk="1" hangingPunct="1"/>
            <a:r>
              <a:rPr lang="en-US" dirty="0" smtClean="0"/>
              <a:t>Based on multiple cues</a:t>
            </a:r>
          </a:p>
          <a:p>
            <a:pPr eaLnBrk="1" hangingPunct="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dirty="0" smtClean="0"/>
              <a:t>Today: How Do Humans Identify Speech Sounds?</a:t>
            </a:r>
          </a:p>
        </p:txBody>
      </p:sp>
      <p:sp>
        <p:nvSpPr>
          <p:cNvPr id="27650" name="Content Placeholder 2"/>
          <p:cNvSpPr>
            <a:spLocks noGrp="1"/>
          </p:cNvSpPr>
          <p:nvPr>
            <p:ph idx="1"/>
          </p:nvPr>
        </p:nvSpPr>
        <p:spPr/>
        <p:txBody>
          <a:bodyPr/>
          <a:lstStyle/>
          <a:p>
            <a:r>
              <a:rPr lang="en-US" smtClean="0"/>
              <a:t>Perceptual Critical Point</a:t>
            </a:r>
          </a:p>
          <a:p>
            <a:r>
              <a:rPr lang="en-US" smtClean="0"/>
              <a:t>Perceptual Compensation Model</a:t>
            </a:r>
          </a:p>
          <a:p>
            <a:r>
              <a:rPr lang="en-US" smtClean="0"/>
              <a:t>Phoneme Restoration Effect</a:t>
            </a:r>
          </a:p>
          <a:p>
            <a:r>
              <a:rPr lang="en-US" smtClean="0"/>
              <a:t>Perceptual Confusability</a:t>
            </a:r>
          </a:p>
          <a:p>
            <a:r>
              <a:rPr lang="en-US" smtClean="0"/>
              <a:t>Non-Auditory Cues</a:t>
            </a:r>
          </a:p>
          <a:p>
            <a:r>
              <a:rPr lang="en-US" smtClean="0"/>
              <a:t>Cultural Dependence</a:t>
            </a:r>
          </a:p>
          <a:p>
            <a:r>
              <a:rPr lang="en-US" smtClean="0"/>
              <a:t>Categorical vs. Continuous</a:t>
            </a:r>
          </a:p>
          <a:p>
            <a:endParaRPr lang="en-US" smtClean="0"/>
          </a:p>
          <a:p>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5"/>
          <p:cNvSpPr>
            <a:spLocks noGrp="1"/>
          </p:cNvSpPr>
          <p:nvPr>
            <p:ph type="title"/>
          </p:nvPr>
        </p:nvSpPr>
        <p:spPr/>
        <p:txBody>
          <a:bodyPr/>
          <a:lstStyle/>
          <a:p>
            <a:r>
              <a:rPr lang="en-US" smtClean="0"/>
              <a:t>How Much Information Do We Need to Identify Phones?</a:t>
            </a:r>
          </a:p>
        </p:txBody>
      </p:sp>
      <p:sp>
        <p:nvSpPr>
          <p:cNvPr id="7" name="Content Placeholder 6"/>
          <p:cNvSpPr>
            <a:spLocks noGrp="1"/>
          </p:cNvSpPr>
          <p:nvPr>
            <p:ph idx="1"/>
          </p:nvPr>
        </p:nvSpPr>
        <p:spPr>
          <a:xfrm>
            <a:off x="457200" y="1524000"/>
            <a:ext cx="8229600" cy="4648200"/>
          </a:xfrm>
        </p:spPr>
        <p:txBody>
          <a:bodyPr/>
          <a:lstStyle/>
          <a:p>
            <a:pPr marL="457200" indent="-457200">
              <a:lnSpc>
                <a:spcPct val="90000"/>
              </a:lnSpc>
              <a:buFontTx/>
              <a:buChar char="•"/>
              <a:defRPr/>
            </a:pPr>
            <a:r>
              <a:rPr lang="en-US" dirty="0" err="1" smtClean="0"/>
              <a:t>Furui</a:t>
            </a:r>
            <a:r>
              <a:rPr lang="en-US" dirty="0" smtClean="0"/>
              <a:t> (1986) truncated CV syllables from the beginning, the end, or both and measured human perception of truncated syllables</a:t>
            </a:r>
          </a:p>
          <a:p>
            <a:pPr marL="514350" indent="-514350">
              <a:lnSpc>
                <a:spcPct val="90000"/>
              </a:lnSpc>
              <a:defRPr/>
            </a:pPr>
            <a:r>
              <a:rPr lang="en-US" dirty="0" smtClean="0"/>
              <a:t>Identified “perceptual critical point” as truncation position where there was 80% correct recognition</a:t>
            </a:r>
            <a:endParaRPr lang="en-US" sz="2000" dirty="0" smtClean="0"/>
          </a:p>
          <a:p>
            <a:pPr marL="457200" indent="-457200">
              <a:lnSpc>
                <a:spcPct val="90000"/>
              </a:lnSpc>
              <a:defRPr/>
            </a:pPr>
            <a:r>
              <a:rPr lang="en-US" dirty="0" smtClean="0"/>
              <a:t>Findings:</a:t>
            </a:r>
          </a:p>
          <a:p>
            <a:pPr marL="857250" lvl="1" indent="-457200">
              <a:lnSpc>
                <a:spcPct val="90000"/>
              </a:lnSpc>
              <a:defRPr/>
            </a:pPr>
            <a:r>
              <a:rPr lang="en-US" dirty="0" smtClean="0"/>
              <a:t>10 </a:t>
            </a:r>
            <a:r>
              <a:rPr lang="en-US" dirty="0" err="1" smtClean="0"/>
              <a:t>msec</a:t>
            </a:r>
            <a:r>
              <a:rPr lang="en-US" dirty="0" smtClean="0"/>
              <a:t> during point of greatest spectral transition is most critical for CV identification</a:t>
            </a:r>
          </a:p>
          <a:p>
            <a:pPr marL="857250" lvl="1" indent="-457200">
              <a:lnSpc>
                <a:spcPct val="90000"/>
              </a:lnSpc>
              <a:defRPr/>
            </a:pPr>
            <a:r>
              <a:rPr lang="en-US" dirty="0" smtClean="0"/>
              <a:t>Crucial information for C and V is in this region</a:t>
            </a:r>
          </a:p>
          <a:p>
            <a:pPr marL="857250" lvl="1" indent="-457200">
              <a:lnSpc>
                <a:spcPct val="90000"/>
              </a:lnSpc>
              <a:defRPr/>
            </a:pPr>
            <a:r>
              <a:rPr lang="en-US" dirty="0" smtClean="0"/>
              <a:t>C can be mainly perceived by spectral transition into following V</a:t>
            </a:r>
          </a:p>
          <a:p>
            <a:pPr>
              <a:defRPr/>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2"/>
          <p:cNvPicPr>
            <a:picLocks noChangeAspect="1" noChangeArrowheads="1"/>
          </p:cNvPicPr>
          <p:nvPr/>
        </p:nvPicPr>
        <p:blipFill>
          <a:blip r:embed="rId2"/>
          <a:srcRect/>
          <a:stretch>
            <a:fillRect/>
          </a:stretch>
        </p:blipFill>
        <p:spPr bwMode="auto">
          <a:xfrm>
            <a:off x="190500" y="314325"/>
            <a:ext cx="8763000" cy="622935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3"/>
          <p:cNvSpPr>
            <a:spLocks noGrp="1"/>
          </p:cNvSpPr>
          <p:nvPr>
            <p:ph type="title"/>
          </p:nvPr>
        </p:nvSpPr>
        <p:spPr/>
        <p:txBody>
          <a:bodyPr/>
          <a:lstStyle/>
          <a:p>
            <a:endParaRPr lang="en-US" smtClean="0"/>
          </a:p>
        </p:txBody>
      </p:sp>
      <p:pic>
        <p:nvPicPr>
          <p:cNvPr id="31746" name="Picture 2"/>
          <p:cNvPicPr>
            <a:picLocks noChangeAspect="1" noChangeArrowheads="1"/>
          </p:cNvPicPr>
          <p:nvPr/>
        </p:nvPicPr>
        <p:blipFill>
          <a:blip r:embed="rId3"/>
          <a:srcRect/>
          <a:stretch>
            <a:fillRect/>
          </a:stretch>
        </p:blipFill>
        <p:spPr bwMode="auto">
          <a:xfrm>
            <a:off x="228600" y="385763"/>
            <a:ext cx="8686800" cy="6086475"/>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US" smtClean="0"/>
              <a:t>Target Undershoot</a:t>
            </a:r>
          </a:p>
        </p:txBody>
      </p:sp>
      <p:sp>
        <p:nvSpPr>
          <p:cNvPr id="3" name="Content Placeholder 2"/>
          <p:cNvSpPr>
            <a:spLocks noGrp="1"/>
          </p:cNvSpPr>
          <p:nvPr>
            <p:ph idx="1"/>
          </p:nvPr>
        </p:nvSpPr>
        <p:spPr/>
        <p:txBody>
          <a:bodyPr/>
          <a:lstStyle/>
          <a:p>
            <a:pPr marL="457200" indent="-457200">
              <a:lnSpc>
                <a:spcPct val="90000"/>
              </a:lnSpc>
              <a:buFontTx/>
              <a:buChar char="•"/>
            </a:pPr>
            <a:r>
              <a:rPr lang="en-US" smtClean="0"/>
              <a:t>Vowels may or may not reach their ‘target’ formant due to coarticulation</a:t>
            </a:r>
          </a:p>
          <a:p>
            <a:pPr marL="857250" lvl="1" indent="-457200">
              <a:lnSpc>
                <a:spcPct val="90000"/>
              </a:lnSpc>
              <a:buFontTx/>
              <a:buChar char="•"/>
            </a:pPr>
            <a:r>
              <a:rPr lang="en-US" smtClean="0"/>
              <a:t>Amount of </a:t>
            </a:r>
            <a:r>
              <a:rPr lang="en-US" smtClean="0">
                <a:solidFill>
                  <a:srgbClr val="0070C0"/>
                </a:solidFill>
              </a:rPr>
              <a:t>undershoot </a:t>
            </a:r>
            <a:r>
              <a:rPr lang="en-US" smtClean="0"/>
              <a:t>depends on </a:t>
            </a:r>
            <a:r>
              <a:rPr lang="en-US" smtClean="0">
                <a:cs typeface="Times New Roman" pitchFamily="18" charset="0"/>
              </a:rPr>
              <a:t>syllable duration, speaking style,…</a:t>
            </a:r>
            <a:endParaRPr lang="en-US" sz="2000" smtClean="0">
              <a:cs typeface="Times New Roman" pitchFamily="18" charset="0"/>
            </a:endParaRPr>
          </a:p>
          <a:p>
            <a:pPr marL="857250" lvl="1" indent="-457200">
              <a:lnSpc>
                <a:spcPct val="90000"/>
              </a:lnSpc>
              <a:buFontTx/>
              <a:buChar char="•"/>
            </a:pPr>
            <a:r>
              <a:rPr lang="en-US" smtClean="0">
                <a:cs typeface="Times New Roman" pitchFamily="18" charset="0"/>
              </a:rPr>
              <a:t>How do people compensate in recognition?</a:t>
            </a:r>
            <a:endParaRPr lang="en-US" sz="2000" smtClean="0">
              <a:cs typeface="Times New Roman" pitchFamily="18" charset="0"/>
            </a:endParaRPr>
          </a:p>
          <a:p>
            <a:pPr marL="457200" indent="-457200">
              <a:lnSpc>
                <a:spcPct val="90000"/>
              </a:lnSpc>
              <a:buFontTx/>
              <a:buChar char="•"/>
            </a:pPr>
            <a:r>
              <a:rPr lang="en-US" smtClean="0">
                <a:cs typeface="Times New Roman" pitchFamily="18" charset="0"/>
              </a:rPr>
              <a:t>Lindblom &amp; Studdert-Kennedy (1967) </a:t>
            </a:r>
          </a:p>
          <a:p>
            <a:pPr marL="857250" lvl="1" indent="-457200">
              <a:lnSpc>
                <a:spcPct val="90000"/>
              </a:lnSpc>
              <a:buFontTx/>
              <a:buChar char="•"/>
            </a:pPr>
            <a:r>
              <a:rPr lang="en-US" smtClean="0">
                <a:cs typeface="Times New Roman" pitchFamily="18" charset="0"/>
              </a:rPr>
              <a:t>Synthetic stimuli in wVw and yVy contexts with V’s F1 and F3 same but F2 varying from high (/ih/) to low (/uh/) and with different transition slopes from consonant to vowel</a:t>
            </a:r>
          </a:p>
          <a:p>
            <a:pPr marL="857250" lvl="1" indent="-457200">
              <a:lnSpc>
                <a:spcPct val="90000"/>
              </a:lnSpc>
              <a:buFontTx/>
              <a:buChar char="•"/>
            </a:pPr>
            <a:r>
              <a:rPr lang="en-US" smtClean="0">
                <a:cs typeface="Times New Roman" pitchFamily="18" charset="0"/>
              </a:rPr>
              <a:t>Subjects asked to judge /ih/ or /uh/</a:t>
            </a:r>
          </a:p>
          <a:p>
            <a:pPr marL="457200" indent="-457200"/>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14" descr="w_ih_w"/>
          <p:cNvPicPr>
            <a:picLocks noChangeAspect="1" noChangeArrowheads="1"/>
          </p:cNvPicPr>
          <p:nvPr/>
        </p:nvPicPr>
        <p:blipFill>
          <a:blip r:embed="rId3"/>
          <a:srcRect/>
          <a:stretch>
            <a:fillRect/>
          </a:stretch>
        </p:blipFill>
        <p:spPr bwMode="auto">
          <a:xfrm>
            <a:off x="960438" y="3179763"/>
            <a:ext cx="3635375" cy="2968625"/>
          </a:xfrm>
          <a:prstGeom prst="rect">
            <a:avLst/>
          </a:prstGeom>
          <a:noFill/>
          <a:ln w="9525">
            <a:solidFill>
              <a:schemeClr val="tx1"/>
            </a:solidFill>
            <a:miter lim="800000"/>
            <a:headEnd/>
            <a:tailEnd/>
          </a:ln>
        </p:spPr>
      </p:pic>
      <p:pic>
        <p:nvPicPr>
          <p:cNvPr id="35842" name="Picture 15" descr="y_uh_y"/>
          <p:cNvPicPr>
            <a:picLocks noChangeAspect="1" noChangeArrowheads="1"/>
          </p:cNvPicPr>
          <p:nvPr/>
        </p:nvPicPr>
        <p:blipFill>
          <a:blip r:embed="rId4"/>
          <a:srcRect/>
          <a:stretch>
            <a:fillRect/>
          </a:stretch>
        </p:blipFill>
        <p:spPr bwMode="auto">
          <a:xfrm>
            <a:off x="4595813" y="3192463"/>
            <a:ext cx="3465512" cy="2947987"/>
          </a:xfrm>
          <a:prstGeom prst="rect">
            <a:avLst/>
          </a:prstGeom>
          <a:noFill/>
          <a:ln w="9525">
            <a:solidFill>
              <a:schemeClr val="tx1"/>
            </a:solidFill>
            <a:miter lim="800000"/>
            <a:headEnd/>
            <a:tailEnd/>
          </a:ln>
        </p:spPr>
      </p:pic>
      <p:grpSp>
        <p:nvGrpSpPr>
          <p:cNvPr id="35843" name="Group 5"/>
          <p:cNvGrpSpPr>
            <a:grpSpLocks/>
          </p:cNvGrpSpPr>
          <p:nvPr/>
        </p:nvGrpSpPr>
        <p:grpSpPr bwMode="auto">
          <a:xfrm>
            <a:off x="985838" y="3781425"/>
            <a:ext cx="7091362" cy="1881188"/>
            <a:chOff x="187" y="1324"/>
            <a:chExt cx="5409" cy="2526"/>
          </a:xfrm>
        </p:grpSpPr>
        <p:sp>
          <p:nvSpPr>
            <p:cNvPr id="35847" name="Line 6"/>
            <p:cNvSpPr>
              <a:spLocks noChangeShapeType="1"/>
            </p:cNvSpPr>
            <p:nvPr/>
          </p:nvSpPr>
          <p:spPr bwMode="auto">
            <a:xfrm>
              <a:off x="187" y="3850"/>
              <a:ext cx="5409" cy="0"/>
            </a:xfrm>
            <a:prstGeom prst="line">
              <a:avLst/>
            </a:prstGeom>
            <a:noFill/>
            <a:ln w="12700">
              <a:solidFill>
                <a:schemeClr val="tx1"/>
              </a:solidFill>
              <a:prstDash val="sysDot"/>
              <a:round/>
              <a:headEnd/>
              <a:tailEnd/>
            </a:ln>
          </p:spPr>
          <p:txBody>
            <a:bodyPr/>
            <a:lstStyle/>
            <a:p>
              <a:endParaRPr lang="en-US"/>
            </a:p>
          </p:txBody>
        </p:sp>
        <p:sp>
          <p:nvSpPr>
            <p:cNvPr id="35848" name="Line 7"/>
            <p:cNvSpPr>
              <a:spLocks noChangeShapeType="1"/>
            </p:cNvSpPr>
            <p:nvPr/>
          </p:nvSpPr>
          <p:spPr bwMode="auto">
            <a:xfrm>
              <a:off x="187" y="1955"/>
              <a:ext cx="5409" cy="0"/>
            </a:xfrm>
            <a:prstGeom prst="line">
              <a:avLst/>
            </a:prstGeom>
            <a:noFill/>
            <a:ln w="12700">
              <a:solidFill>
                <a:schemeClr val="tx1"/>
              </a:solidFill>
              <a:prstDash val="sysDot"/>
              <a:round/>
              <a:headEnd/>
              <a:tailEnd/>
            </a:ln>
          </p:spPr>
          <p:txBody>
            <a:bodyPr/>
            <a:lstStyle/>
            <a:p>
              <a:endParaRPr lang="en-US"/>
            </a:p>
          </p:txBody>
        </p:sp>
        <p:sp>
          <p:nvSpPr>
            <p:cNvPr id="35849" name="Line 8"/>
            <p:cNvSpPr>
              <a:spLocks noChangeShapeType="1"/>
            </p:cNvSpPr>
            <p:nvPr/>
          </p:nvSpPr>
          <p:spPr bwMode="auto">
            <a:xfrm>
              <a:off x="187" y="1324"/>
              <a:ext cx="5409" cy="0"/>
            </a:xfrm>
            <a:prstGeom prst="line">
              <a:avLst/>
            </a:prstGeom>
            <a:noFill/>
            <a:ln w="12700">
              <a:solidFill>
                <a:schemeClr val="tx1"/>
              </a:solidFill>
              <a:prstDash val="sysDot"/>
              <a:round/>
              <a:headEnd/>
              <a:tailEnd/>
            </a:ln>
          </p:spPr>
          <p:txBody>
            <a:bodyPr/>
            <a:lstStyle/>
            <a:p>
              <a:endParaRPr lang="en-US"/>
            </a:p>
          </p:txBody>
        </p:sp>
        <p:sp>
          <p:nvSpPr>
            <p:cNvPr id="35850" name="Line 9"/>
            <p:cNvSpPr>
              <a:spLocks noChangeShapeType="1"/>
            </p:cNvSpPr>
            <p:nvPr/>
          </p:nvSpPr>
          <p:spPr bwMode="auto">
            <a:xfrm>
              <a:off x="187" y="3218"/>
              <a:ext cx="5409" cy="0"/>
            </a:xfrm>
            <a:prstGeom prst="line">
              <a:avLst/>
            </a:prstGeom>
            <a:noFill/>
            <a:ln w="12700">
              <a:solidFill>
                <a:schemeClr val="tx1"/>
              </a:solidFill>
              <a:prstDash val="sysDot"/>
              <a:round/>
              <a:headEnd/>
              <a:tailEnd/>
            </a:ln>
          </p:spPr>
          <p:txBody>
            <a:bodyPr/>
            <a:lstStyle/>
            <a:p>
              <a:endParaRPr lang="en-US"/>
            </a:p>
          </p:txBody>
        </p:sp>
        <p:sp>
          <p:nvSpPr>
            <p:cNvPr id="35851" name="Line 10"/>
            <p:cNvSpPr>
              <a:spLocks noChangeShapeType="1"/>
            </p:cNvSpPr>
            <p:nvPr/>
          </p:nvSpPr>
          <p:spPr bwMode="auto">
            <a:xfrm>
              <a:off x="187" y="2587"/>
              <a:ext cx="5409" cy="0"/>
            </a:xfrm>
            <a:prstGeom prst="line">
              <a:avLst/>
            </a:prstGeom>
            <a:noFill/>
            <a:ln w="12700">
              <a:solidFill>
                <a:schemeClr val="tx1"/>
              </a:solidFill>
              <a:prstDash val="sysDot"/>
              <a:round/>
              <a:headEnd/>
              <a:tailEnd/>
            </a:ln>
          </p:spPr>
          <p:txBody>
            <a:bodyPr/>
            <a:lstStyle/>
            <a:p>
              <a:endParaRPr lang="en-US"/>
            </a:p>
          </p:txBody>
        </p:sp>
      </p:grpSp>
      <p:sp>
        <p:nvSpPr>
          <p:cNvPr id="35844" name="Line 11"/>
          <p:cNvSpPr>
            <a:spLocks noChangeShapeType="1"/>
          </p:cNvSpPr>
          <p:nvPr/>
        </p:nvSpPr>
        <p:spPr bwMode="auto">
          <a:xfrm>
            <a:off x="987425" y="5316538"/>
            <a:ext cx="7112000" cy="1587"/>
          </a:xfrm>
          <a:prstGeom prst="line">
            <a:avLst/>
          </a:prstGeom>
          <a:noFill/>
          <a:ln w="22225">
            <a:solidFill>
              <a:srgbClr val="FF0000"/>
            </a:solidFill>
            <a:prstDash val="lgDash"/>
            <a:round/>
            <a:headEnd/>
            <a:tailEnd type="none" w="med" len="lg"/>
          </a:ln>
        </p:spPr>
        <p:txBody>
          <a:bodyPr wrap="none">
            <a:spAutoFit/>
          </a:bodyPr>
          <a:lstStyle/>
          <a:p>
            <a:endParaRPr lang="en-US"/>
          </a:p>
        </p:txBody>
      </p:sp>
      <p:sp>
        <p:nvSpPr>
          <p:cNvPr id="35845" name="Text Box 13"/>
          <p:cNvSpPr txBox="1">
            <a:spLocks noChangeArrowheads="1"/>
          </p:cNvSpPr>
          <p:nvPr/>
        </p:nvSpPr>
        <p:spPr bwMode="auto">
          <a:xfrm>
            <a:off x="1246188" y="6294438"/>
            <a:ext cx="6203950" cy="420687"/>
          </a:xfrm>
          <a:prstGeom prst="rect">
            <a:avLst/>
          </a:prstGeom>
          <a:noFill/>
          <a:ln w="22225">
            <a:noFill/>
            <a:miter lim="800000"/>
            <a:headEnd/>
            <a:tailEnd type="none" w="med" len="lg"/>
          </a:ln>
        </p:spPr>
        <p:txBody>
          <a:bodyPr wrap="none">
            <a:spAutoFit/>
          </a:bodyPr>
          <a:lstStyle/>
          <a:p>
            <a:pPr eaLnBrk="0" hangingPunct="0">
              <a:lnSpc>
                <a:spcPct val="90000"/>
              </a:lnSpc>
            </a:pPr>
            <a:r>
              <a:rPr lang="en-US"/>
              <a:t>/w       ih            w                      y       uh             y</a:t>
            </a:r>
          </a:p>
        </p:txBody>
      </p:sp>
      <p:sp>
        <p:nvSpPr>
          <p:cNvPr id="15" name="Content Placeholder 14"/>
          <p:cNvSpPr>
            <a:spLocks noGrp="1"/>
          </p:cNvSpPr>
          <p:nvPr>
            <p:ph idx="1"/>
          </p:nvPr>
        </p:nvSpPr>
        <p:spPr>
          <a:xfrm>
            <a:off x="457200" y="381000"/>
            <a:ext cx="8229600" cy="5745163"/>
          </a:xfrm>
        </p:spPr>
        <p:txBody>
          <a:bodyPr/>
          <a:lstStyle/>
          <a:p>
            <a:pPr marL="457200" indent="-457200">
              <a:lnSpc>
                <a:spcPct val="90000"/>
              </a:lnSpc>
              <a:buFontTx/>
              <a:buChar char="•"/>
              <a:defRPr/>
            </a:pPr>
            <a:r>
              <a:rPr lang="en-US" dirty="0" smtClean="0"/>
              <a:t>Boundary for perception of /</a:t>
            </a:r>
            <a:r>
              <a:rPr lang="en-US" dirty="0" err="1" smtClean="0"/>
              <a:t>ih</a:t>
            </a:r>
            <a:r>
              <a:rPr lang="en-US" dirty="0" smtClean="0"/>
              <a:t>/ and /uh/ (given the varying F2 values) different in the </a:t>
            </a:r>
            <a:r>
              <a:rPr lang="en-US" dirty="0" err="1" smtClean="0"/>
              <a:t>wVw</a:t>
            </a:r>
            <a:r>
              <a:rPr lang="en-US" dirty="0" smtClean="0"/>
              <a:t> context and </a:t>
            </a:r>
            <a:r>
              <a:rPr lang="en-US" dirty="0" err="1" smtClean="0"/>
              <a:t>yVy</a:t>
            </a:r>
            <a:r>
              <a:rPr lang="en-US" dirty="0" smtClean="0"/>
              <a:t> context</a:t>
            </a:r>
            <a:endParaRPr lang="en-US" sz="1800" dirty="0" smtClean="0"/>
          </a:p>
          <a:p>
            <a:pPr marL="457200" indent="-457200">
              <a:lnSpc>
                <a:spcPct val="90000"/>
              </a:lnSpc>
              <a:buFontTx/>
              <a:buChar char="•"/>
              <a:defRPr/>
            </a:pPr>
            <a:r>
              <a:rPr lang="en-US" dirty="0" smtClean="0"/>
              <a:t>In </a:t>
            </a:r>
            <a:r>
              <a:rPr lang="en-US" dirty="0" err="1" smtClean="0"/>
              <a:t>yVy</a:t>
            </a:r>
            <a:r>
              <a:rPr lang="en-US" dirty="0" smtClean="0"/>
              <a:t> contexts, mid-level values of F2 were heard as /uh/, and in </a:t>
            </a:r>
            <a:r>
              <a:rPr lang="en-US" dirty="0" err="1" smtClean="0"/>
              <a:t>wVw</a:t>
            </a:r>
            <a:r>
              <a:rPr lang="en-US" dirty="0" smtClean="0"/>
              <a:t> contexts, mid-level values of F2 heard as /</a:t>
            </a:r>
            <a:r>
              <a:rPr lang="en-US" dirty="0" err="1" smtClean="0"/>
              <a:t>ih</a:t>
            </a:r>
            <a:r>
              <a:rPr lang="en-US" dirty="0" smtClean="0"/>
              <a:t>/</a:t>
            </a:r>
          </a:p>
          <a:p>
            <a:pPr>
              <a:defRPr/>
            </a:pPr>
            <a:endParaRPr lang="en-US"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565</TotalTime>
  <Words>1536</Words>
  <Application>Microsoft Macintosh PowerPoint</Application>
  <PresentationFormat>On-screen Show (4:3)</PresentationFormat>
  <Paragraphs>185</Paragraphs>
  <Slides>22</Slides>
  <Notes>9</Notes>
  <HiddenSlides>1</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4" baseType="lpstr">
      <vt:lpstr>Office Theme</vt:lpstr>
      <vt:lpstr>Equation</vt:lpstr>
      <vt:lpstr>Human Speech Recognition</vt:lpstr>
      <vt:lpstr>Linguistic View of Speech Perception</vt:lpstr>
      <vt:lpstr>Lexical Access</vt:lpstr>
      <vt:lpstr>Today: How Do Humans Identify Speech Sounds?</vt:lpstr>
      <vt:lpstr>How Much Information Do We Need to Identify Phones?</vt:lpstr>
      <vt:lpstr>PowerPoint Presentation</vt:lpstr>
      <vt:lpstr>PowerPoint Presentation</vt:lpstr>
      <vt:lpstr>Target Undershoot</vt:lpstr>
      <vt:lpstr>PowerPoint Presentation</vt:lpstr>
      <vt:lpstr>Perceptual Compensation Model</vt:lpstr>
      <vt:lpstr>Phoneme Restoration Effect</vt:lpstr>
      <vt:lpstr>Perceptual Confusability Studies</vt:lpstr>
      <vt:lpstr>Is there confusion between voiced and voiceless sounds?</vt:lpstr>
      <vt:lpstr>Speech and Visual Information</vt:lpstr>
      <vt:lpstr>Speech/Somatosensory Connection</vt:lpstr>
      <vt:lpstr>Is Speech Perception Culture-Dependent?</vt:lpstr>
      <vt:lpstr>PowerPoint Presentation</vt:lpstr>
      <vt:lpstr>PowerPoint Presentation</vt:lpstr>
      <vt:lpstr>Is Human Speech Perception Categorical or Continuous?</vt:lpstr>
      <vt:lpstr>PowerPoint Presentation</vt:lpstr>
      <vt:lpstr>Could Human Speech Perception be Modeled by Machine?</vt:lpstr>
      <vt:lpstr>Next Class</vt:lpstr>
    </vt:vector>
  </TitlesOfParts>
  <Company>Columbia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Julia Hirschberg</dc:creator>
  <cp:lastModifiedBy>Julia Hirschberg</cp:lastModifiedBy>
  <cp:revision>109</cp:revision>
  <dcterms:created xsi:type="dcterms:W3CDTF">2010-03-31T17:09:28Z</dcterms:created>
  <dcterms:modified xsi:type="dcterms:W3CDTF">2012-03-19T18:07:18Z</dcterms:modified>
</cp:coreProperties>
</file>