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tif" ContentType="image/tif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35"/>
  </p:notesMasterIdLst>
  <p:handoutMasterIdLst>
    <p:handoutMasterId r:id="rId36"/>
  </p:handoutMasterIdLst>
  <p:sldIdLst>
    <p:sldId id="257" r:id="rId2"/>
    <p:sldId id="505" r:id="rId3"/>
    <p:sldId id="515" r:id="rId4"/>
    <p:sldId id="413" r:id="rId5"/>
    <p:sldId id="507" r:id="rId6"/>
    <p:sldId id="508" r:id="rId7"/>
    <p:sldId id="415" r:id="rId8"/>
    <p:sldId id="509" r:id="rId9"/>
    <p:sldId id="425" r:id="rId10"/>
    <p:sldId id="485" r:id="rId11"/>
    <p:sldId id="510" r:id="rId12"/>
    <p:sldId id="511" r:id="rId13"/>
    <p:sldId id="512" r:id="rId14"/>
    <p:sldId id="513" r:id="rId15"/>
    <p:sldId id="514" r:id="rId16"/>
    <p:sldId id="516" r:id="rId17"/>
    <p:sldId id="532" r:id="rId18"/>
    <p:sldId id="517" r:id="rId19"/>
    <p:sldId id="518" r:id="rId20"/>
    <p:sldId id="519" r:id="rId21"/>
    <p:sldId id="520" r:id="rId22"/>
    <p:sldId id="521" r:id="rId23"/>
    <p:sldId id="531" r:id="rId24"/>
    <p:sldId id="525" r:id="rId25"/>
    <p:sldId id="526" r:id="rId26"/>
    <p:sldId id="527" r:id="rId27"/>
    <p:sldId id="528" r:id="rId28"/>
    <p:sldId id="529" r:id="rId29"/>
    <p:sldId id="530" r:id="rId30"/>
    <p:sldId id="522" r:id="rId31"/>
    <p:sldId id="523" r:id="rId32"/>
    <p:sldId id="524" r:id="rId33"/>
    <p:sldId id="419" r:id="rId3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60">
          <p15:clr>
            <a:srgbClr val="A4A3A4"/>
          </p15:clr>
        </p15:guide>
        <p15:guide id="2" pos="309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5EB54B"/>
    <a:srgbClr val="FF9900"/>
    <a:srgbClr val="0066FF"/>
    <a:srgbClr val="66CCFF"/>
    <a:srgbClr val="000066"/>
    <a:srgbClr val="FF00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6"/>
    <p:restoredTop sz="79784"/>
  </p:normalViewPr>
  <p:slideViewPr>
    <p:cSldViewPr>
      <p:cViewPr>
        <p:scale>
          <a:sx n="89" d="100"/>
          <a:sy n="89" d="100"/>
        </p:scale>
        <p:origin x="1880" y="144"/>
      </p:cViewPr>
      <p:guideLst>
        <p:guide orient="horz" pos="2160"/>
        <p:guide pos="10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564" y="966"/>
      </p:cViewPr>
      <p:guideLst>
        <p:guide orient="horz" pos="2260"/>
        <p:guide pos="309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171826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-1588"/>
            <a:ext cx="3171825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0188"/>
            <a:ext cx="3171826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6AB65D05-FA44-484C-844E-EF46F755A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171826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-1588"/>
            <a:ext cx="3171825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2063" y="720725"/>
            <a:ext cx="4794250" cy="35956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0188"/>
            <a:ext cx="3171826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019E3F08-109D-BC43-97CD-4934208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45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49263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896938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46200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793875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9E3F08-109D-BC43-97CD-493420828C3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2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19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9895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db9c47d40_1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4db9c47d4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7663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db9c47d40_1_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4db9c47d40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88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db9c47d40_1_1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4db9c47d40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4651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db9c47d40_1_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4db9c47d4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13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db9c47d40_1_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4db9c47d40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4716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944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1696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5216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16:notes"/>
          <p:cNvSpPr txBox="1">
            <a:spLocks noGrp="1"/>
          </p:cNvSpPr>
          <p:nvPr>
            <p:ph type="sldNum" idx="12"/>
          </p:nvPr>
        </p:nvSpPr>
        <p:spPr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344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947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Angry, sad, happy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9E3F08-109D-BC43-97CD-493420828C3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77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6366AE-83BE-4545-A9A1-654831B7444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Wavenet</a:t>
            </a:r>
            <a:r>
              <a:rPr lang="en-US" dirty="0" smtClean="0">
                <a:cs typeface="+mn-cs"/>
              </a:rPr>
              <a:t>: demo down toward the bottom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TTS: 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Charles St. West is the home of Mr. St. Clair.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The city hall parking lot was chock full of cars.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Jorge Posada catches for the Yankees.</a:t>
            </a:r>
          </a:p>
        </p:txBody>
      </p:sp>
    </p:spTree>
    <p:extLst>
      <p:ext uri="{BB962C8B-B14F-4D97-AF65-F5344CB8AC3E}">
        <p14:creationId xmlns:p14="http://schemas.microsoft.com/office/powerpoint/2010/main" val="1572070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 txBox="1">
            <a:spLocks noGrp="1"/>
          </p:cNvSpPr>
          <p:nvPr>
            <p:ph type="sldNum" idx="12"/>
          </p:nvPr>
        </p:nvSpPr>
        <p:spPr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21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766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2848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957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3" name="Google Shape;203;p15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5:notes"/>
          <p:cNvSpPr txBox="1">
            <a:spLocks noGrp="1"/>
          </p:cNvSpPr>
          <p:nvPr>
            <p:ph type="sldNum" idx="12"/>
          </p:nvPr>
        </p:nvSpPr>
        <p:spPr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02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C0AE3-A0D2-A346-9F47-58EFB15F4706}" type="datetime1">
              <a:rPr lang="en-US" smtClean="0"/>
              <a:t>1/26/19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C0D4D-3B38-244E-8159-4ACA1BD2B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AE2E0-A58B-2A4A-9BB2-730B65244835}" type="datetime1">
              <a:rPr lang="en-US" smtClean="0"/>
              <a:t>1/26/19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80E81-B83D-154B-BEF9-CED17DA51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5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9A504-CAC3-8042-A405-28C4E82591F8}" type="datetime1">
              <a:rPr lang="en-US" smtClean="0"/>
              <a:t>1/26/19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83CA0-E6C2-8441-A87A-F5850AA84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1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6AF97-F193-694E-8AF1-98C61B64A6E2}" type="datetime1">
              <a:rPr lang="en-US" smtClean="0"/>
              <a:t>1/26/19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EBF9D-B3EB-D840-9E68-AFAF36FDB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26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602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8659F-CC78-9440-AE9A-175ED20D8DF5}" type="datetime1">
              <a:rPr lang="en-US" smtClean="0"/>
              <a:t>1/26/19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6159-5324-1C48-9D26-9FD1A507D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7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93826-6EC6-BB4C-9D4C-C5B41832D2F4}" type="datetime1">
              <a:rPr lang="en-US" smtClean="0"/>
              <a:t>1/26/19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966C5-790B-1241-9933-E8FBC0F44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5D18A-9CDA-0D4C-9690-098FDC24E78B}" type="datetime1">
              <a:rPr lang="en-US" smtClean="0"/>
              <a:t>1/26/19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4B64F-B330-6A4C-8DD5-B6CE0B230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8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E2CE9-0122-5A42-8771-119819C94590}" type="datetime1">
              <a:rPr lang="en-US" smtClean="0"/>
              <a:t>1/26/19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8A58E-B700-CC42-AB74-2287CD845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6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E20D5-5F50-214A-A962-6542A8E8D27F}" type="datetime1">
              <a:rPr lang="en-US" smtClean="0"/>
              <a:t>1/26/19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95980-E532-354C-80D0-7656E78CF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F61E3-3A63-C046-950A-86EF53583F2B}" type="datetime1">
              <a:rPr lang="en-US" smtClean="0"/>
              <a:t>1/26/19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579D8-E43B-EA45-91D7-3A4D69D21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7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D7271-14E2-D844-AC2C-3C40F970E263}" type="datetime1">
              <a:rPr lang="en-US" smtClean="0"/>
              <a:t>1/26/19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D176D-741A-9547-AA0D-CE5107153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0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27906-D4D5-5A41-9CBC-DD156B8CEE17}" type="datetime1">
              <a:rPr lang="en-US" smtClean="0"/>
              <a:t>1/26/19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8AFFD-D1A3-4C44-BB53-2858CE377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3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14F7CCA9-0736-B64A-965E-9244B38699B8}" type="datetime1">
              <a:rPr lang="en-US" smtClean="0"/>
              <a:t>1/26/19</a:t>
            </a:fld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952CFAE-224D-184E-BE74-004A1ECF0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cs.columbia.edu/~julia/courses/CS6998-2019/syllabus19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eb.stanford.edu/~jurafsky/slp3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mailto:brenda@cs.columbia.ed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cs.columbia.edu/~julia/courses/CS4706/syllabus10.htm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openxmlformats.org/officeDocument/2006/relationships/slideLayout" Target="../slideLayouts/slideLayout12.xml"/><Relationship Id="rId14" Type="http://schemas.openxmlformats.org/officeDocument/2006/relationships/notesSlide" Target="../notesSlides/notesSlide3.xml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epmind.com/blog/wavenet-generative-model-raw-audio/" TargetMode="External"/><Relationship Id="rId4" Type="http://schemas.openxmlformats.org/officeDocument/2006/relationships/hyperlink" Target="https://codepen.io/matt-west/pen/wGzuJ" TargetMode="External"/><Relationship Id="rId5" Type="http://schemas.openxmlformats.org/officeDocument/2006/relationships/hyperlink" Target="https://www.youtube.com/watch?v=AC_KC0LirmQ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duolingo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07FA2-B7D8-4C43-9A4F-D0DF95D8F1B6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600200"/>
            <a:ext cx="7772400" cy="1470025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cs typeface="+mj-cs"/>
              </a:rPr>
              <a:t>Advanced Topics in Spoken Language Processing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Julia Hirschberg and Sarah </a:t>
            </a:r>
            <a:r>
              <a:rPr lang="en-US" dirty="0" err="1" smtClean="0">
                <a:cs typeface="+mn-cs"/>
              </a:rPr>
              <a:t>Ita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Levitan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CS 6998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You to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end of the course, </a:t>
            </a:r>
            <a:r>
              <a:rPr lang="en-US" dirty="0" smtClean="0"/>
              <a:t>we hope you will:</a:t>
            </a:r>
          </a:p>
          <a:p>
            <a:pPr lvl="1"/>
            <a:r>
              <a:rPr lang="en-US" dirty="0" smtClean="0"/>
              <a:t>Be able to analyze acoustic and prosodic features of speech</a:t>
            </a:r>
          </a:p>
          <a:p>
            <a:pPr lvl="1"/>
            <a:r>
              <a:rPr lang="en-US" dirty="0" smtClean="0"/>
              <a:t>Be able to analyze corpora using these feature to discover interest information about speakers</a:t>
            </a:r>
          </a:p>
          <a:p>
            <a:pPr lvl="1"/>
            <a:r>
              <a:rPr lang="en-US" dirty="0" smtClean="0"/>
              <a:t>Be able to evaluate research on speech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511B-2857-694D-871F-42288545228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-webkit-standard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Syllabus Overview</a:t>
            </a:r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Course website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Part 1: basic concepts, tools, analysis approaches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Acoustics, prosody, tools, TTS, ASR, dialogue systems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Part 2: speech analysis applications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Entrainment, emotion, sentiment, deception, trust, sarcasm, humor, charisma, personality, mental state</a:t>
            </a:r>
            <a:endParaRPr dirty="0"/>
          </a:p>
        </p:txBody>
      </p:sp>
      <p:sp>
        <p:nvSpPr>
          <p:cNvPr id="176" name="Google Shape;176;p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0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Grade breakdown</a:t>
            </a: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5% 	Attendance and participation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15% 	Weekly posts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15% 	HW 1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15% 	HW 2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25% 	HW 3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25% 	HW 4</a:t>
            </a:r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0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Weekly readings</a:t>
            </a:r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Textbook 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Required: Speech and Language Processing, Jurafsky &amp; Martin (</a:t>
            </a:r>
            <a:r>
              <a:rPr lang="en-US" u="sng">
                <a:solidFill>
                  <a:schemeClr val="hlink"/>
                </a:solidFill>
                <a:hlinkClick r:id="rId3"/>
              </a:rPr>
              <a:t>3</a:t>
            </a:r>
            <a:r>
              <a:rPr lang="en-US" u="sng" baseline="30000">
                <a:solidFill>
                  <a:schemeClr val="hlink"/>
                </a:solidFill>
                <a:hlinkClick r:id="rId3"/>
              </a:rPr>
              <a:t>rd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edition draft</a:t>
            </a:r>
            <a:r>
              <a:rPr lang="en-US"/>
              <a:t>)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Optional: Acoustic and Auditory Phonetics, Keith Johnson (3</a:t>
            </a:r>
            <a:r>
              <a:rPr lang="en-US" baseline="30000"/>
              <a:t>rd</a:t>
            </a:r>
            <a:r>
              <a:rPr lang="en-US"/>
              <a:t> edition)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Conference and journal articles</a:t>
            </a:r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7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Weekly posts</a:t>
            </a:r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For each required reading, post: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One positive and one negative aspect</a:t>
            </a:r>
            <a:endParaRPr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OR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2 questions</a:t>
            </a:r>
            <a:endParaRPr/>
          </a:p>
          <a:p>
            <a:pPr marL="51435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Deadline: Thursday 11:59am</a:t>
            </a:r>
            <a:endParaRPr/>
          </a:p>
          <a:p>
            <a:pPr marL="51435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Grading 0-3</a:t>
            </a:r>
            <a:endParaRPr/>
          </a:p>
          <a:p>
            <a:pPr marL="51435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Late policy</a:t>
            </a:r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0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Homework assignments</a:t>
            </a:r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/>
              <a:t>Praat recording and analysis</a:t>
            </a:r>
            <a:endParaRPr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/>
              <a:t>ToBI labeling</a:t>
            </a:r>
            <a:endParaRPr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/>
              <a:t>Emotional speech</a:t>
            </a:r>
            <a:endParaRPr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/>
              <a:t>Dialogue acts</a:t>
            </a:r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Teaching Assistants</a:t>
            </a:r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Rose Sloan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Zixiaofan Yang</a:t>
            </a:r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7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Teaching Assistants</a:t>
            </a:r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Rose Sloan</a:t>
            </a:r>
            <a:endParaRPr b="1" dirty="0">
              <a:solidFill>
                <a:srgbClr val="FF0000"/>
              </a:solidFill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err="1"/>
              <a:t>Zixiaofan</a:t>
            </a:r>
            <a:r>
              <a:rPr lang="en-US" dirty="0"/>
              <a:t> Yang</a:t>
            </a:r>
            <a:endParaRPr dirty="0"/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Say this sentence 7 different ways… </a:t>
            </a:r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body" idx="1"/>
          </p:nvPr>
        </p:nvSpPr>
        <p:spPr>
          <a:xfrm>
            <a:off x="508000" y="2677099"/>
            <a:ext cx="6447501" cy="84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b="1"/>
              <a:t>“I never said she stole my money”</a:t>
            </a: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Prosody</a:t>
            </a:r>
            <a:endParaRPr/>
          </a:p>
        </p:txBody>
      </p:sp>
      <p:sp>
        <p:nvSpPr>
          <p:cNvPr id="238" name="Google Shape;238;p31"/>
          <p:cNvSpPr txBox="1">
            <a:spLocks noGrp="1"/>
          </p:cNvSpPr>
          <p:nvPr>
            <p:ph type="body" idx="1"/>
          </p:nvPr>
        </p:nvSpPr>
        <p:spPr>
          <a:xfrm>
            <a:off x="342900" y="1600200"/>
            <a:ext cx="617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Properties of speech beyond phonetics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Intonation, phrasing, accent, etc.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Can be very important to meaning and naturalness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Often not included or included poorly in TTS systems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Can be labeled using the ToBI labeling system</a:t>
            </a: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7772400" cy="927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Columbia Speech Lab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60C1-CD7E-2840-B5A1-488EBD1FEE9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6" y="937549"/>
            <a:ext cx="8309177" cy="55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 Better Approach to TTS</a:t>
            </a:r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body" idx="1"/>
          </p:nvPr>
        </p:nvSpPr>
        <p:spPr>
          <a:xfrm>
            <a:off x="342900" y="1600200"/>
            <a:ext cx="617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If we know where phrase breaks and pitch accents are, we can include them as features for training and synthesis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Often don’t have this labeled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Can we derive these features from text to synthesize new sentences?</a:t>
            </a: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Types of Features</a:t>
            </a:r>
            <a:endParaRPr/>
          </a:p>
        </p:txBody>
      </p:sp>
      <p:sp>
        <p:nvSpPr>
          <p:cNvPr id="250" name="Google Shape;250;p33"/>
          <p:cNvSpPr txBox="1">
            <a:spLocks noGrp="1"/>
          </p:cNvSpPr>
          <p:nvPr>
            <p:ph type="body" idx="1"/>
          </p:nvPr>
        </p:nvSpPr>
        <p:spPr>
          <a:xfrm>
            <a:off x="342900" y="1600200"/>
            <a:ext cx="617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N-grams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Part of speech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Punctuation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Position in sentence/utterance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Syntactic parse features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Dependency parse features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Word embeddings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…and more</a:t>
            </a: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Some Results</a:t>
            </a:r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body" idx="1"/>
          </p:nvPr>
        </p:nvSpPr>
        <p:spPr>
          <a:xfrm>
            <a:off x="342900" y="1600200"/>
            <a:ext cx="617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Conversational speech: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83% accurate on pitch accent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90% accurate on phrase boundaries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News data: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82% accurate on pitch accent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91% accurate on phrase boundaries</a:t>
            </a: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Teaching Assistants</a:t>
            </a:r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Rose Sloan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Zixiaofan</a:t>
            </a:r>
            <a:r>
              <a:rPr lang="en-US" b="1" dirty="0">
                <a:solidFill>
                  <a:srgbClr val="FF0000"/>
                </a:solidFill>
              </a:rPr>
              <a:t> Yang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90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bout 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About me</a:t>
            </a:r>
          </a:p>
        </p:txBody>
      </p:sp>
      <p:sp>
        <p:nvSpPr>
          <p:cNvPr id="132" name="Zixiaofan Yang (杨子小帆) or Brend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Zixiaofan Yang (杨子小帆) or Brenda</a:t>
            </a:r>
          </a:p>
          <a:p>
            <a:r>
              <a:t>Email: </a:t>
            </a:r>
            <a:r>
              <a:rPr u="sng">
                <a:hlinkClick r:id="rId2"/>
              </a:rPr>
              <a:t>brenda@cs.columbia.edu</a:t>
            </a:r>
          </a:p>
          <a:p>
            <a:r>
              <a:t>4th year PhD student</a:t>
            </a:r>
          </a:p>
          <a:p>
            <a:r>
              <a:t>Emotional speech, incident detection in low-resource languages, humor detection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Emotion Recognition in Spee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Emotion Recognition in Speech</a:t>
            </a:r>
          </a:p>
        </p:txBody>
      </p:sp>
      <p:sp>
        <p:nvSpPr>
          <p:cNvPr id="135" name="Recognize emotion in Arousal-Valence spa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Recognize emotion in Arousal-Valence space</a:t>
            </a:r>
          </a:p>
          <a:p>
            <a:r>
              <a:t>Deep learning model</a:t>
            </a:r>
          </a:p>
        </p:txBody>
      </p:sp>
      <p:grpSp>
        <p:nvGrpSpPr>
          <p:cNvPr id="143" name="Group"/>
          <p:cNvGrpSpPr/>
          <p:nvPr/>
        </p:nvGrpSpPr>
        <p:grpSpPr>
          <a:xfrm>
            <a:off x="715113" y="3021736"/>
            <a:ext cx="4719677" cy="3786561"/>
            <a:chOff x="-25399" y="0"/>
            <a:chExt cx="6712428" cy="5385329"/>
          </a:xfrm>
        </p:grpSpPr>
        <p:pic>
          <p:nvPicPr>
            <p:cNvPr id="13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127" y="571541"/>
              <a:ext cx="5097299" cy="4685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Line" descr="Lin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2815263"/>
              <a:ext cx="5272171" cy="246564"/>
            </a:xfrm>
            <a:prstGeom prst="rect">
              <a:avLst/>
            </a:prstGeom>
            <a:effectLst/>
          </p:spPr>
        </p:pic>
        <p:sp>
          <p:nvSpPr>
            <p:cNvPr id="139" name="Arousal"/>
            <p:cNvSpPr txBox="1"/>
            <p:nvPr/>
          </p:nvSpPr>
          <p:spPr>
            <a:xfrm>
              <a:off x="1528398" y="0"/>
              <a:ext cx="2124757" cy="440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r>
                <a:t>Arousal</a:t>
              </a:r>
            </a:p>
          </p:txBody>
        </p:sp>
        <p:sp>
          <p:nvSpPr>
            <p:cNvPr id="140" name="Valence"/>
            <p:cNvSpPr txBox="1"/>
            <p:nvPr/>
          </p:nvSpPr>
          <p:spPr>
            <a:xfrm>
              <a:off x="5012095" y="2694214"/>
              <a:ext cx="1674935" cy="440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r>
                <a:t>Valence</a:t>
              </a:r>
            </a:p>
          </p:txBody>
        </p:sp>
        <p:pic>
          <p:nvPicPr>
            <p:cNvPr id="141" name="Line" descr="Lin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72902" y="2744181"/>
              <a:ext cx="5035734" cy="246564"/>
            </a:xfrm>
            <a:prstGeom prst="rect">
              <a:avLst/>
            </a:prstGeom>
            <a:effectLst/>
          </p:spPr>
        </p:pic>
      </p:grpSp>
      <p:pic>
        <p:nvPicPr>
          <p:cNvPr id="144" name="architecture2.png" descr="architectur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58227" y="2743480"/>
            <a:ext cx="3014846" cy="37422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Emotion Recognition in Spee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Emotion Recognition in Speech</a:t>
            </a:r>
          </a:p>
        </p:txBody>
      </p:sp>
      <p:sp>
        <p:nvSpPr>
          <p:cNvPr id="14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8" name="negative.wav" descr="negative.wa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53609" y="5322964"/>
            <a:ext cx="401837" cy="4018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" name="Group"/>
          <p:cNvGrpSpPr/>
          <p:nvPr/>
        </p:nvGrpSpPr>
        <p:grpSpPr>
          <a:xfrm>
            <a:off x="531356" y="1969161"/>
            <a:ext cx="8242023" cy="4125185"/>
            <a:chOff x="0" y="0"/>
            <a:chExt cx="11721986" cy="5866929"/>
          </a:xfrm>
        </p:grpSpPr>
        <p:pic>
          <p:nvPicPr>
            <p:cNvPr id="149" name="arousal_slide.pdf" descr="arousal_slid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38802"/>
              <a:ext cx="5352813" cy="4014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valence_slide.pdf" descr="valence_slid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86345" y="238802"/>
              <a:ext cx="5352814" cy="4014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" name="lime.pdf" descr="lim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86345" y="4528725"/>
              <a:ext cx="5352814" cy="1338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2" name="Local…"/>
            <p:cNvSpPr txBox="1"/>
            <p:nvPr/>
          </p:nvSpPr>
          <p:spPr>
            <a:xfrm>
              <a:off x="7953660" y="4061509"/>
              <a:ext cx="3768327" cy="623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 fontScale="25000" lnSpcReduction="20000"/>
            </a:bodyPr>
            <a:lstStyle>
              <a:lvl1pPr algn="l" defTabSz="1248459">
                <a:lnSpc>
                  <a:spcPts val="3500"/>
                </a:lnSpc>
                <a:defRPr sz="18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266"/>
                <a:t>“…cos she’s so frigging superior"</a:t>
              </a:r>
            </a:p>
          </p:txBody>
        </p:sp>
        <p:sp>
          <p:nvSpPr>
            <p:cNvPr id="153" name="Spectrogram"/>
            <p:cNvSpPr txBox="1"/>
            <p:nvPr/>
          </p:nvSpPr>
          <p:spPr>
            <a:xfrm>
              <a:off x="7444412" y="0"/>
              <a:ext cx="1886674" cy="62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>
              <a:lvl1pPr marL="129537" indent="-129537" defTabSz="1300480">
                <a:lnSpc>
                  <a:spcPct val="90000"/>
                </a:lnSpc>
                <a:spcBef>
                  <a:spcPts val="1700"/>
                </a:spcBef>
                <a:buClr>
                  <a:srgbClr val="1CADE4"/>
                </a:buClr>
                <a:buSzPct val="100000"/>
                <a:buFont typeface="Calibri"/>
                <a:buChar char=" "/>
                <a:defRPr sz="34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391"/>
                <a:t>Valence</a:t>
              </a:r>
            </a:p>
          </p:txBody>
        </p:sp>
        <p:sp>
          <p:nvSpPr>
            <p:cNvPr id="154" name="Spectrogram"/>
            <p:cNvSpPr txBox="1"/>
            <p:nvPr/>
          </p:nvSpPr>
          <p:spPr>
            <a:xfrm>
              <a:off x="1698452" y="0"/>
              <a:ext cx="1886673" cy="62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>
              <a:lvl1pPr marL="129537" indent="-129537" defTabSz="1300480">
                <a:lnSpc>
                  <a:spcPct val="90000"/>
                </a:lnSpc>
                <a:spcBef>
                  <a:spcPts val="1700"/>
                </a:spcBef>
                <a:buClr>
                  <a:srgbClr val="1CADE4"/>
                </a:buClr>
                <a:buSzPct val="100000"/>
                <a:buFont typeface="Calibri"/>
                <a:buChar char=" "/>
                <a:defRPr sz="34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391"/>
                <a:t>Arousal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0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ORELEI Proje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LORELEI Project</a:t>
            </a:r>
          </a:p>
        </p:txBody>
      </p:sp>
      <p:sp>
        <p:nvSpPr>
          <p:cNvPr id="158" name="Low Resource Languages for Emergent Incidents (LORELEI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Low Resource Languages for Emergent Incidents (LORELEI)</a:t>
            </a:r>
          </a:p>
          <a:p>
            <a:r>
              <a:t>Develop language technologies quickly to help first responders understand text and speech information</a:t>
            </a:r>
          </a:p>
          <a:p>
            <a:pPr lvl="1"/>
            <a:r>
              <a:t>Using acoustic features to detect whether the speaker is talking about an incident</a:t>
            </a:r>
          </a:p>
          <a:p>
            <a:pPr lvl="1"/>
            <a:r>
              <a:t>Keyword search in low-resource languages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redicting Humor in Vide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Predicting Humor in Videos</a:t>
            </a:r>
          </a:p>
        </p:txBody>
      </p:sp>
      <p:sp>
        <p:nvSpPr>
          <p:cNvPr id="161" name="Learning from time-aligned user comment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Learning from time-aligned user comments</a:t>
            </a:r>
          </a:p>
        </p:txBody>
      </p:sp>
      <p:pic>
        <p:nvPicPr>
          <p:cNvPr id="16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993" y="2425907"/>
            <a:ext cx="5392014" cy="34791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28</a:t>
            </a:fld>
            <a:endParaRPr lang="uk-UA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redicting Humor in Vide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Predicting Humor in Videos</a:t>
            </a:r>
          </a:p>
        </p:txBody>
      </p:sp>
      <p:sp>
        <p:nvSpPr>
          <p:cNvPr id="16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6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2914" y="1978772"/>
            <a:ext cx="6497984" cy="436177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29</a:t>
            </a:fld>
            <a:endParaRPr lang="uk-UA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Getting to know each other</a:t>
            </a:r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800" y="1600200"/>
            <a:ext cx="4980041" cy="3746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Survey</a:t>
            </a:r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Are you enrolled in this class?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What is your background in NLP and or speech processing?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Why do you want to take this course?  What do you hope to learn?</a:t>
            </a:r>
            <a:endParaRPr dirty="0"/>
          </a:p>
        </p:txBody>
      </p:sp>
      <p:sp>
        <p:nvSpPr>
          <p:cNvPr id="264" name="Google Shape;264;p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next week</a:t>
            </a:r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Reading: J&amp;M Chapter 7 (7.1-7.3)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Post on Courseworks before Thurs 11:59am </a:t>
            </a:r>
            <a:endParaRPr/>
          </a:p>
        </p:txBody>
      </p:sp>
      <p:sp>
        <p:nvSpPr>
          <p:cNvPr id="271" name="Google Shape;271;p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5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278" name="Google Shape;27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Honor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policy </a:t>
            </a:r>
            <a:r>
              <a:rPr lang="en-US"/>
              <a:t>on syllabus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Julia Hirschberg office hours: CEPSR 705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Sarah Ita Levitan office hours: CEPSR 701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Rose Sloan: office hours, CEPSR 7LW3 (Speech Lab)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Zixiaofan Yang: office hours, CEPSR 7LW3 (Speech Lab)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40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8BC57-1264-7C4F-BFBD-93D6EBE07D6C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47309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Questions</a:t>
            </a:r>
            <a:r>
              <a:rPr lang="en-US" dirty="0" smtClean="0">
                <a:cs typeface="+mj-cs"/>
              </a:rPr>
              <a:t>?</a:t>
            </a:r>
          </a:p>
        </p:txBody>
      </p:sp>
      <p:sp>
        <p:nvSpPr>
          <p:cNvPr id="47309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10B747-ECBA-6C41-A746-8618B7F2E21F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4259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cs typeface="+mj-cs"/>
              </a:rPr>
              <a:t>Speech Processing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7772400" cy="467836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How do you produce sounds that other people interpret as language?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How does your hearer decode what you are trying to convey?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In a conversation, how do you know when it</a:t>
            </a:r>
            <a:r>
              <a:rPr lang="ja-JP" altLang="en-US" sz="2400" dirty="0" smtClean="0">
                <a:latin typeface="Arial"/>
              </a:rPr>
              <a:t>’</a:t>
            </a:r>
            <a:r>
              <a:rPr lang="en-US" sz="2400" dirty="0" smtClean="0"/>
              <a:t>s your turn to talk?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Once you decide </a:t>
            </a:r>
            <a:r>
              <a:rPr lang="en-US" sz="2400" b="1" i="1" dirty="0" smtClean="0"/>
              <a:t>what</a:t>
            </a:r>
            <a:r>
              <a:rPr lang="en-US" sz="2400" dirty="0" smtClean="0"/>
              <a:t> you want to say, how do you decide </a:t>
            </a:r>
            <a:r>
              <a:rPr lang="en-US" sz="2400" b="1" i="1" dirty="0" smtClean="0"/>
              <a:t>how</a:t>
            </a:r>
            <a:r>
              <a:rPr lang="en-US" sz="2400" dirty="0" smtClean="0"/>
              <a:t> to say it?: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decide where to pause in the sentence?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decide what words to emphasize?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decide what </a:t>
            </a:r>
            <a:r>
              <a:rPr lang="en-US" sz="2000" dirty="0" err="1" smtClean="0"/>
              <a:t>intonational</a:t>
            </a:r>
            <a:r>
              <a:rPr lang="en-US" sz="2000" dirty="0" smtClean="0"/>
              <a:t> contour to use?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convey your own feelings and emotions?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</p:txBody>
      </p:sp>
      <p:pic>
        <p:nvPicPr>
          <p:cNvPr id="2" name="cl_001_boredom_1085.60_August-thirteenth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24400" y="5715000"/>
            <a:ext cx="609600" cy="609600"/>
          </a:xfrm>
          <a:prstGeom prst="rect">
            <a:avLst/>
          </a:prstGeom>
        </p:spPr>
      </p:pic>
      <p:pic>
        <p:nvPicPr>
          <p:cNvPr id="14" name="E24F0821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3F84947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D29DD04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l_001_happy_910.42_Eight-hundred-three-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86200" y="5715000"/>
            <a:ext cx="609600" cy="609600"/>
          </a:xfrm>
          <a:prstGeom prst="rect">
            <a:avLst/>
          </a:prstGeom>
        </p:spPr>
      </p:pic>
      <p:pic>
        <p:nvPicPr>
          <p:cNvPr id="6" name="cl_001_pride_1524.62_Nine-thousand-four-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626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dirty="0" smtClean="0"/>
              <a:t>Different languages can convey this information in different ways but most use intonation or sometimes word order in the process </a:t>
            </a:r>
            <a:r>
              <a:rPr lang="mr-IN" dirty="0" smtClean="0"/>
              <a:t>–</a:t>
            </a:r>
            <a:r>
              <a:rPr lang="en-US" dirty="0" smtClean="0"/>
              <a:t> and of course facial expression and body gesture also play a role in communication</a:t>
            </a:r>
          </a:p>
          <a:p>
            <a:pPr lvl="1"/>
            <a:r>
              <a:rPr lang="en-US" dirty="0" smtClean="0"/>
              <a:t>How do you ask a question in your native language?  How do you make a statement?</a:t>
            </a:r>
          </a:p>
          <a:p>
            <a:r>
              <a:rPr lang="en-US" dirty="0" smtClean="0"/>
              <a:t>What we’ll be learning in this class is a wide range of the information speech can convey to others and what we in turn can learn about others from their speech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Convey and Learn from Speech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speech can convey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sz="2400" dirty="0"/>
              <a:t>Emotion</a:t>
            </a:r>
          </a:p>
          <a:p>
            <a:pPr lvl="1"/>
            <a:r>
              <a:rPr lang="en-US" sz="2400" dirty="0" smtClean="0"/>
              <a:t>Sarcasm</a:t>
            </a:r>
          </a:p>
          <a:p>
            <a:pPr lvl="1"/>
            <a:r>
              <a:rPr lang="en-US" sz="2400" dirty="0" smtClean="0"/>
              <a:t>Speech Acts</a:t>
            </a:r>
          </a:p>
          <a:p>
            <a:pPr lvl="1"/>
            <a:r>
              <a:rPr lang="en-US" sz="2400" dirty="0" smtClean="0"/>
              <a:t>Humor</a:t>
            </a:r>
          </a:p>
          <a:p>
            <a:pPr lvl="1"/>
            <a:r>
              <a:rPr lang="en-US" sz="2400" dirty="0" smtClean="0"/>
              <a:t>Empathy</a:t>
            </a:r>
          </a:p>
          <a:p>
            <a:pPr lvl="1"/>
            <a:r>
              <a:rPr lang="en-US" sz="2400" dirty="0" smtClean="0"/>
              <a:t>Trust</a:t>
            </a:r>
          </a:p>
          <a:p>
            <a:pPr lvl="1"/>
            <a:r>
              <a:rPr lang="en-US" sz="2400" dirty="0" smtClean="0"/>
              <a:t>Likability</a:t>
            </a:r>
          </a:p>
          <a:p>
            <a:pPr lvl="1"/>
            <a:endParaRPr lang="en-US" sz="24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What else we can learn from speech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Deception</a:t>
            </a:r>
          </a:p>
          <a:p>
            <a:r>
              <a:rPr lang="en-US" dirty="0" smtClean="0"/>
              <a:t>Mental health</a:t>
            </a:r>
          </a:p>
          <a:p>
            <a:r>
              <a:rPr lang="en-US" dirty="0" smtClean="0"/>
              <a:t>Physical health</a:t>
            </a:r>
          </a:p>
          <a:p>
            <a:r>
              <a:rPr lang="en-US" dirty="0"/>
              <a:t>Autism </a:t>
            </a:r>
            <a:r>
              <a:rPr lang="en-US" dirty="0" smtClean="0"/>
              <a:t>Spectrum</a:t>
            </a:r>
          </a:p>
          <a:p>
            <a:r>
              <a:rPr lang="en-US" dirty="0" smtClean="0"/>
              <a:t>Entrainment</a:t>
            </a:r>
          </a:p>
          <a:p>
            <a:r>
              <a:rPr lang="en-US" dirty="0" smtClean="0"/>
              <a:t>Charisma</a:t>
            </a:r>
          </a:p>
          <a:p>
            <a:r>
              <a:rPr lang="en-US" dirty="0" smtClean="0"/>
              <a:t>Vocal Attractiveness</a:t>
            </a:r>
          </a:p>
          <a:p>
            <a:r>
              <a:rPr lang="en-US" dirty="0" smtClean="0"/>
              <a:t>Age and gender</a:t>
            </a:r>
          </a:p>
          <a:p>
            <a:r>
              <a:rPr lang="en-US" dirty="0" smtClean="0"/>
              <a:t>Personality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4B64F-B330-6A4C-8DD5-B6CE0B230FB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E77EF-FFCA-C948-9DAF-60A1788B3D30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cs typeface="+mj-cs"/>
              </a:rPr>
              <a:t>Applications for Speech Technologies are Everywhere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Basic technologies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synthesis (TTS):  </a:t>
            </a:r>
            <a:r>
              <a:rPr lang="en-US" sz="2400" dirty="0" smtClean="0">
                <a:cs typeface="+mn-cs"/>
                <a:hlinkClick r:id="rId3"/>
              </a:rPr>
              <a:t>Wavenet</a:t>
            </a:r>
            <a:r>
              <a:rPr lang="en-US" sz="2400" dirty="0" smtClean="0">
                <a:cs typeface="+mn-cs"/>
              </a:rPr>
              <a:t>, </a:t>
            </a:r>
            <a:r>
              <a:rPr lang="en-US" sz="2400" dirty="0" smtClean="0">
                <a:cs typeface="+mn-cs"/>
                <a:hlinkClick r:id="rId4"/>
              </a:rPr>
              <a:t>demo</a:t>
            </a:r>
            <a:endParaRPr lang="en-US" sz="2400" dirty="0" smtClean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recognition (ASR): Nuance, </a:t>
            </a:r>
            <a:r>
              <a:rPr lang="en-US" sz="2400" dirty="0" smtClean="0">
                <a:cs typeface="+mn-cs"/>
                <a:hlinkClick r:id="rId5"/>
              </a:rPr>
              <a:t>Kaldi</a:t>
            </a:r>
            <a:r>
              <a:rPr lang="en-US" sz="2400" dirty="0" smtClean="0">
                <a:cs typeface="+mn-cs"/>
              </a:rPr>
              <a:t>, Google, IBM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analysis: </a:t>
            </a:r>
            <a:r>
              <a:rPr lang="en-US" sz="2400" dirty="0" err="1" smtClean="0">
                <a:cs typeface="+mn-cs"/>
              </a:rPr>
              <a:t>Praat</a:t>
            </a:r>
            <a:r>
              <a:rPr lang="en-US" sz="2400" dirty="0" smtClean="0">
                <a:cs typeface="+mn-cs"/>
              </a:rPr>
              <a:t>, Sox, </a:t>
            </a:r>
            <a:r>
              <a:rPr lang="en-US" sz="2400" dirty="0" err="1" smtClean="0">
                <a:cs typeface="+mn-cs"/>
              </a:rPr>
              <a:t>WaveSurfer</a:t>
            </a:r>
            <a:r>
              <a:rPr lang="en-US" sz="2400" dirty="0" smtClean="0">
                <a:cs typeface="+mn-cs"/>
              </a:rPr>
              <a:t>, Adobe Audition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Applications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to Speech Translation:  Google Translate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Search: Google Voice Search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Governments: Deception Detection, Dialect and Language ID, and Speaker ID, trust, aids for first responders in Low Resource Languages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Accessibility:  Web access for visually </a:t>
            </a:r>
            <a:r>
              <a:rPr lang="en-US" sz="2400" dirty="0" smtClean="0"/>
              <a:t>or manually challenged</a:t>
            </a:r>
            <a:r>
              <a:rPr lang="en-US" sz="2400" dirty="0"/>
              <a:t>, </a:t>
            </a:r>
            <a:r>
              <a:rPr lang="en-US" sz="2400" dirty="0" err="1"/>
              <a:t>TTS’d</a:t>
            </a:r>
            <a:r>
              <a:rPr lang="en-US" sz="2400" dirty="0"/>
              <a:t> audio </a:t>
            </a:r>
            <a:r>
              <a:rPr lang="en-US" sz="2400" dirty="0" smtClean="0"/>
              <a:t>books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Spoken </a:t>
            </a:r>
            <a:r>
              <a:rPr lang="en-US" sz="2400" dirty="0"/>
              <a:t>Dialogue Systems: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Over-the-phone (Siri, Android)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Alexa, </a:t>
            </a:r>
            <a:r>
              <a:rPr lang="en-US" dirty="0" smtClean="0"/>
              <a:t>Cortana</a:t>
            </a:r>
            <a:r>
              <a:rPr lang="en-US" dirty="0"/>
              <a:t>, Google </a:t>
            </a:r>
            <a:r>
              <a:rPr lang="en-US" dirty="0" smtClean="0"/>
              <a:t>Home, Echo</a:t>
            </a:r>
            <a:endParaRPr lang="en-US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Tutoring systems: </a:t>
            </a:r>
            <a:r>
              <a:rPr lang="en-US" dirty="0">
                <a:hlinkClick r:id="rId2"/>
              </a:rPr>
              <a:t>Duolingo</a:t>
            </a:r>
            <a:r>
              <a:rPr lang="en-US" dirty="0"/>
              <a:t> (use Chrome to talk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Major Speech Applications: Recognizing Speaker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Recognizing or generating emotion, e.g.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Recognizing anger</a:t>
            </a:r>
            <a:r>
              <a:rPr lang="en-US" dirty="0"/>
              <a:t>/frustration in </a:t>
            </a:r>
            <a:r>
              <a:rPr lang="en-US" dirty="0" smtClean="0"/>
              <a:t>SDS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Generating excitement/fear in games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Recognizing other </a:t>
            </a:r>
            <a:r>
              <a:rPr lang="en-US" dirty="0"/>
              <a:t>speaker states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Confidence vs. uncertainty in tutoring systems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Medical diagnosis e.g. depression, </a:t>
            </a:r>
            <a:r>
              <a:rPr lang="en-US" dirty="0" smtClean="0"/>
              <a:t>schizophrenia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Degree of interest e.g. for salespeople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Sleepiness for drivers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Drunkenness for drivers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Deception for police, military, social services</a:t>
            </a:r>
            <a:endParaRPr lang="en-US" dirty="0"/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6719</TotalTime>
  <Words>1068</Words>
  <Application>Microsoft Macintosh PowerPoint</Application>
  <PresentationFormat>On-screen Show (4:3)</PresentationFormat>
  <Paragraphs>217</Paragraphs>
  <Slides>33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-webkit-standard</vt:lpstr>
      <vt:lpstr>Calibri</vt:lpstr>
      <vt:lpstr>ＭＳ Ｐゴシック</vt:lpstr>
      <vt:lpstr>Times New Roman</vt:lpstr>
      <vt:lpstr>Arial</vt:lpstr>
      <vt:lpstr>Default Design</vt:lpstr>
      <vt:lpstr>Advanced Topics in Spoken Language Processing</vt:lpstr>
      <vt:lpstr>Columbia Speech Lab </vt:lpstr>
      <vt:lpstr>Getting to know each other</vt:lpstr>
      <vt:lpstr>Speech Processing</vt:lpstr>
      <vt:lpstr>PowerPoint Presentation</vt:lpstr>
      <vt:lpstr>What Can We Convey and Learn from Speech</vt:lpstr>
      <vt:lpstr>Applications for Speech Technologies are Everywhere</vt:lpstr>
      <vt:lpstr>PowerPoint Presentation</vt:lpstr>
      <vt:lpstr>Other Major Speech Applications: Recognizing Speaker State</vt:lpstr>
      <vt:lpstr>What We Want You to Learn</vt:lpstr>
      <vt:lpstr>Syllabus Overview</vt:lpstr>
      <vt:lpstr>Grade breakdown</vt:lpstr>
      <vt:lpstr>Weekly readings</vt:lpstr>
      <vt:lpstr>Weekly posts</vt:lpstr>
      <vt:lpstr>Homework assignments</vt:lpstr>
      <vt:lpstr>Teaching Assistants</vt:lpstr>
      <vt:lpstr>Teaching Assistants</vt:lpstr>
      <vt:lpstr>Say this sentence 7 different ways… </vt:lpstr>
      <vt:lpstr>Prosody</vt:lpstr>
      <vt:lpstr>A Better Approach to TTS</vt:lpstr>
      <vt:lpstr>Types of Features</vt:lpstr>
      <vt:lpstr>Some Results</vt:lpstr>
      <vt:lpstr>Teaching Assistants</vt:lpstr>
      <vt:lpstr>About me</vt:lpstr>
      <vt:lpstr>Emotion Recognition in Speech</vt:lpstr>
      <vt:lpstr>Emotion Recognition in Speech</vt:lpstr>
      <vt:lpstr>LORELEI Project</vt:lpstr>
      <vt:lpstr>Predicting Humor in Videos</vt:lpstr>
      <vt:lpstr>Predicting Humor in Videos</vt:lpstr>
      <vt:lpstr>Survey</vt:lpstr>
      <vt:lpstr>For next week</vt:lpstr>
      <vt:lpstr>PowerPoint Presentation</vt:lpstr>
      <vt:lpstr>Questions?</vt:lpstr>
    </vt:vector>
  </TitlesOfParts>
  <Company>AT&amp;T Research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Julia Hirschberg</dc:creator>
  <dc:description/>
  <cp:lastModifiedBy>Microsoft Office User</cp:lastModifiedBy>
  <cp:revision>536</cp:revision>
  <cp:lastPrinted>1999-05-22T22:06:30Z</cp:lastPrinted>
  <dcterms:created xsi:type="dcterms:W3CDTF">1997-02-17T17:52:10Z</dcterms:created>
  <dcterms:modified xsi:type="dcterms:W3CDTF">2019-01-27T00:14:18Z</dcterms:modified>
</cp:coreProperties>
</file>