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mp3" ContentType="audio/mpeg"/>
  <Default Extension="rels" ContentType="application/vnd.openxmlformats-package.relationships+xml"/>
  <Default Extension="vml" ContentType="application/vnd.openxmlformats-officedocument.vmlDrawing"/>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7"/>
  </p:notesMasterIdLst>
  <p:sldIdLst>
    <p:sldId id="256" r:id="rId2"/>
    <p:sldId id="394" r:id="rId3"/>
    <p:sldId id="386" r:id="rId4"/>
    <p:sldId id="387" r:id="rId5"/>
    <p:sldId id="388" r:id="rId6"/>
    <p:sldId id="389" r:id="rId7"/>
    <p:sldId id="390" r:id="rId8"/>
    <p:sldId id="391" r:id="rId9"/>
    <p:sldId id="392" r:id="rId10"/>
    <p:sldId id="393" r:id="rId11"/>
    <p:sldId id="395" r:id="rId12"/>
    <p:sldId id="317" r:id="rId13"/>
    <p:sldId id="396" r:id="rId14"/>
    <p:sldId id="261" r:id="rId15"/>
    <p:sldId id="262" r:id="rId16"/>
    <p:sldId id="266" r:id="rId17"/>
    <p:sldId id="318" r:id="rId18"/>
    <p:sldId id="319" r:id="rId19"/>
    <p:sldId id="320" r:id="rId20"/>
    <p:sldId id="321" r:id="rId21"/>
    <p:sldId id="322" r:id="rId22"/>
    <p:sldId id="323" r:id="rId23"/>
    <p:sldId id="324" r:id="rId24"/>
    <p:sldId id="32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85" r:id="rId46"/>
    <p:sldId id="306" r:id="rId47"/>
    <p:sldId id="307" r:id="rId48"/>
    <p:sldId id="308" r:id="rId49"/>
    <p:sldId id="309" r:id="rId50"/>
    <p:sldId id="310" r:id="rId51"/>
    <p:sldId id="311" r:id="rId52"/>
    <p:sldId id="312" r:id="rId53"/>
    <p:sldId id="313" r:id="rId54"/>
    <p:sldId id="314" r:id="rId55"/>
    <p:sldId id="270" r:id="rId56"/>
    <p:sldId id="271" r:id="rId57"/>
    <p:sldId id="272" r:id="rId58"/>
    <p:sldId id="326" r:id="rId59"/>
    <p:sldId id="273" r:id="rId60"/>
    <p:sldId id="274" r:id="rId61"/>
    <p:sldId id="276"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1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75064"/>
  </p:normalViewPr>
  <p:slideViewPr>
    <p:cSldViewPr snapToGrid="0" snapToObjects="1">
      <p:cViewPr>
        <p:scale>
          <a:sx n="98" d="100"/>
          <a:sy n="98" d="100"/>
        </p:scale>
        <p:origin x="1248" y="-40"/>
      </p:cViewPr>
      <p:guideLst/>
    </p:cSldViewPr>
  </p:slideViewPr>
  <p:notesTextViewPr>
    <p:cViewPr>
      <p:scale>
        <a:sx n="1" d="1"/>
        <a:sy n="1" d="1"/>
      </p:scale>
      <p:origin x="0" y="0"/>
    </p:cViewPr>
  </p:notesTextViewPr>
  <p:sorterViewPr>
    <p:cViewPr>
      <p:scale>
        <a:sx n="129" d="100"/>
        <a:sy n="129" d="100"/>
      </p:scale>
      <p:origin x="0" y="0"/>
    </p:cViewPr>
  </p:sorterViewPr>
  <p:notesViewPr>
    <p:cSldViewPr snapToGrid="0" snapToObjects="1">
      <p:cViewPr>
        <p:scale>
          <a:sx n="95" d="100"/>
          <a:sy n="95" d="100"/>
        </p:scale>
        <p:origin x="3296"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7F279-0F51-8141-93D5-5DFE55406713}" type="datetimeFigureOut">
              <a:rPr lang="en-US" smtClean="0"/>
              <a:t>7/17/17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FB950-3FB8-244F-92CA-B7FC0720C2EC}" type="slidenum">
              <a:rPr lang="en-US" smtClean="0"/>
              <a:t>‹#›</a:t>
            </a:fld>
            <a:endParaRPr lang="en-US"/>
          </a:p>
        </p:txBody>
      </p:sp>
    </p:spTree>
    <p:extLst>
      <p:ext uri="{BB962C8B-B14F-4D97-AF65-F5344CB8AC3E}">
        <p14:creationId xmlns:p14="http://schemas.microsoft.com/office/powerpoint/2010/main" val="80104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14</a:t>
            </a:fld>
            <a:endParaRPr lang="en-US"/>
          </a:p>
        </p:txBody>
      </p:sp>
    </p:spTree>
    <p:extLst>
      <p:ext uri="{BB962C8B-B14F-4D97-AF65-F5344CB8AC3E}">
        <p14:creationId xmlns:p14="http://schemas.microsoft.com/office/powerpoint/2010/main" val="352332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29</a:t>
            </a:fld>
            <a:endParaRPr lang="en-US"/>
          </a:p>
        </p:txBody>
      </p:sp>
    </p:spTree>
    <p:extLst>
      <p:ext uri="{BB962C8B-B14F-4D97-AF65-F5344CB8AC3E}">
        <p14:creationId xmlns:p14="http://schemas.microsoft.com/office/powerpoint/2010/main" val="44511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30</a:t>
            </a:fld>
            <a:endParaRPr lang="en-US"/>
          </a:p>
        </p:txBody>
      </p:sp>
    </p:spTree>
    <p:extLst>
      <p:ext uri="{BB962C8B-B14F-4D97-AF65-F5344CB8AC3E}">
        <p14:creationId xmlns:p14="http://schemas.microsoft.com/office/powerpoint/2010/main" val="184187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31</a:t>
            </a:fld>
            <a:endParaRPr lang="en-US"/>
          </a:p>
        </p:txBody>
      </p:sp>
    </p:spTree>
    <p:extLst>
      <p:ext uri="{BB962C8B-B14F-4D97-AF65-F5344CB8AC3E}">
        <p14:creationId xmlns:p14="http://schemas.microsoft.com/office/powerpoint/2010/main" val="300340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32</a:t>
            </a:fld>
            <a:endParaRPr lang="en-US"/>
          </a:p>
        </p:txBody>
      </p:sp>
    </p:spTree>
    <p:extLst>
      <p:ext uri="{BB962C8B-B14F-4D97-AF65-F5344CB8AC3E}">
        <p14:creationId xmlns:p14="http://schemas.microsoft.com/office/powerpoint/2010/main" val="300340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33</a:t>
            </a:fld>
            <a:endParaRPr lang="en-US"/>
          </a:p>
        </p:txBody>
      </p:sp>
    </p:spTree>
    <p:extLst>
      <p:ext uri="{BB962C8B-B14F-4D97-AF65-F5344CB8AC3E}">
        <p14:creationId xmlns:p14="http://schemas.microsoft.com/office/powerpoint/2010/main" val="1736986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34</a:t>
            </a:fld>
            <a:endParaRPr lang="en-US"/>
          </a:p>
        </p:txBody>
      </p:sp>
    </p:spTree>
    <p:extLst>
      <p:ext uri="{BB962C8B-B14F-4D97-AF65-F5344CB8AC3E}">
        <p14:creationId xmlns:p14="http://schemas.microsoft.com/office/powerpoint/2010/main" val="173698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35</a:t>
            </a:fld>
            <a:endParaRPr lang="en-US"/>
          </a:p>
        </p:txBody>
      </p:sp>
    </p:spTree>
    <p:extLst>
      <p:ext uri="{BB962C8B-B14F-4D97-AF65-F5344CB8AC3E}">
        <p14:creationId xmlns:p14="http://schemas.microsoft.com/office/powerpoint/2010/main" val="140925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36</a:t>
            </a:fld>
            <a:endParaRPr lang="en-US"/>
          </a:p>
        </p:txBody>
      </p:sp>
    </p:spTree>
    <p:extLst>
      <p:ext uri="{BB962C8B-B14F-4D97-AF65-F5344CB8AC3E}">
        <p14:creationId xmlns:p14="http://schemas.microsoft.com/office/powerpoint/2010/main" val="92585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37</a:t>
            </a:fld>
            <a:endParaRPr lang="en-US"/>
          </a:p>
        </p:txBody>
      </p:sp>
    </p:spTree>
    <p:extLst>
      <p:ext uri="{BB962C8B-B14F-4D97-AF65-F5344CB8AC3E}">
        <p14:creationId xmlns:p14="http://schemas.microsoft.com/office/powerpoint/2010/main" val="92585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38</a:t>
            </a:fld>
            <a:endParaRPr lang="en-US"/>
          </a:p>
        </p:txBody>
      </p:sp>
    </p:spTree>
    <p:extLst>
      <p:ext uri="{BB962C8B-B14F-4D97-AF65-F5344CB8AC3E}">
        <p14:creationId xmlns:p14="http://schemas.microsoft.com/office/powerpoint/2010/main" val="272283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10677-C667-824D-B4E3-62D48994033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6081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What would these sounds like?</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39</a:t>
            </a:fld>
            <a:endParaRPr lang="en-US"/>
          </a:p>
        </p:txBody>
      </p:sp>
    </p:spTree>
    <p:extLst>
      <p:ext uri="{BB962C8B-B14F-4D97-AF65-F5344CB8AC3E}">
        <p14:creationId xmlns:p14="http://schemas.microsoft.com/office/powerpoint/2010/main" val="347006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40</a:t>
            </a:fld>
            <a:endParaRPr lang="en-US"/>
          </a:p>
        </p:txBody>
      </p:sp>
    </p:spTree>
    <p:extLst>
      <p:ext uri="{BB962C8B-B14F-4D97-AF65-F5344CB8AC3E}">
        <p14:creationId xmlns:p14="http://schemas.microsoft.com/office/powerpoint/2010/main" val="97123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41</a:t>
            </a:fld>
            <a:endParaRPr lang="en-US"/>
          </a:p>
        </p:txBody>
      </p:sp>
    </p:spTree>
    <p:extLst>
      <p:ext uri="{BB962C8B-B14F-4D97-AF65-F5344CB8AC3E}">
        <p14:creationId xmlns:p14="http://schemas.microsoft.com/office/powerpoint/2010/main" val="131527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42</a:t>
            </a:fld>
            <a:endParaRPr lang="en-US"/>
          </a:p>
        </p:txBody>
      </p:sp>
    </p:spTree>
    <p:extLst>
      <p:ext uri="{BB962C8B-B14F-4D97-AF65-F5344CB8AC3E}">
        <p14:creationId xmlns:p14="http://schemas.microsoft.com/office/powerpoint/2010/main" val="3927723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43</a:t>
            </a:fld>
            <a:endParaRPr lang="en-US"/>
          </a:p>
        </p:txBody>
      </p:sp>
    </p:spTree>
    <p:extLst>
      <p:ext uri="{BB962C8B-B14F-4D97-AF65-F5344CB8AC3E}">
        <p14:creationId xmlns:p14="http://schemas.microsoft.com/office/powerpoint/2010/main" val="2076017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44</a:t>
            </a:fld>
            <a:endParaRPr lang="en-US"/>
          </a:p>
        </p:txBody>
      </p:sp>
    </p:spTree>
    <p:extLst>
      <p:ext uri="{BB962C8B-B14F-4D97-AF65-F5344CB8AC3E}">
        <p14:creationId xmlns:p14="http://schemas.microsoft.com/office/powerpoint/2010/main" val="221160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46</a:t>
            </a:fld>
            <a:endParaRPr lang="en-US"/>
          </a:p>
        </p:txBody>
      </p:sp>
    </p:spTree>
    <p:extLst>
      <p:ext uri="{BB962C8B-B14F-4D97-AF65-F5344CB8AC3E}">
        <p14:creationId xmlns:p14="http://schemas.microsoft.com/office/powerpoint/2010/main" val="3456767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47</a:t>
            </a:fld>
            <a:endParaRPr lang="en-US"/>
          </a:p>
        </p:txBody>
      </p:sp>
    </p:spTree>
    <p:extLst>
      <p:ext uri="{BB962C8B-B14F-4D97-AF65-F5344CB8AC3E}">
        <p14:creationId xmlns:p14="http://schemas.microsoft.com/office/powerpoint/2010/main" val="4195278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48</a:t>
            </a:fld>
            <a:endParaRPr lang="en-US"/>
          </a:p>
        </p:txBody>
      </p:sp>
    </p:spTree>
    <p:extLst>
      <p:ext uri="{BB962C8B-B14F-4D97-AF65-F5344CB8AC3E}">
        <p14:creationId xmlns:p14="http://schemas.microsoft.com/office/powerpoint/2010/main" val="822273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49</a:t>
            </a:fld>
            <a:endParaRPr lang="en-US"/>
          </a:p>
        </p:txBody>
      </p:sp>
    </p:spTree>
    <p:extLst>
      <p:ext uri="{BB962C8B-B14F-4D97-AF65-F5344CB8AC3E}">
        <p14:creationId xmlns:p14="http://schemas.microsoft.com/office/powerpoint/2010/main" val="290211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16</a:t>
            </a:fld>
            <a:endParaRPr lang="en-US"/>
          </a:p>
        </p:txBody>
      </p:sp>
    </p:spTree>
    <p:extLst>
      <p:ext uri="{BB962C8B-B14F-4D97-AF65-F5344CB8AC3E}">
        <p14:creationId xmlns:p14="http://schemas.microsoft.com/office/powerpoint/2010/main" val="1187975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50</a:t>
            </a:fld>
            <a:endParaRPr lang="en-US"/>
          </a:p>
        </p:txBody>
      </p:sp>
    </p:spTree>
    <p:extLst>
      <p:ext uri="{BB962C8B-B14F-4D97-AF65-F5344CB8AC3E}">
        <p14:creationId xmlns:p14="http://schemas.microsoft.com/office/powerpoint/2010/main" val="854309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51</a:t>
            </a:fld>
            <a:endParaRPr lang="en-US"/>
          </a:p>
        </p:txBody>
      </p:sp>
    </p:spTree>
    <p:extLst>
      <p:ext uri="{BB962C8B-B14F-4D97-AF65-F5344CB8AC3E}">
        <p14:creationId xmlns:p14="http://schemas.microsoft.com/office/powerpoint/2010/main" val="3562458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52</a:t>
            </a:fld>
            <a:endParaRPr lang="en-US"/>
          </a:p>
        </p:txBody>
      </p:sp>
    </p:spTree>
    <p:extLst>
      <p:ext uri="{BB962C8B-B14F-4D97-AF65-F5344CB8AC3E}">
        <p14:creationId xmlns:p14="http://schemas.microsoft.com/office/powerpoint/2010/main" val="36982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53</a:t>
            </a:fld>
            <a:endParaRPr lang="en-US"/>
          </a:p>
        </p:txBody>
      </p:sp>
    </p:spTree>
    <p:extLst>
      <p:ext uri="{BB962C8B-B14F-4D97-AF65-F5344CB8AC3E}">
        <p14:creationId xmlns:p14="http://schemas.microsoft.com/office/powerpoint/2010/main" val="3938962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54</a:t>
            </a:fld>
            <a:endParaRPr lang="en-US"/>
          </a:p>
        </p:txBody>
      </p:sp>
    </p:spTree>
    <p:extLst>
      <p:ext uri="{BB962C8B-B14F-4D97-AF65-F5344CB8AC3E}">
        <p14:creationId xmlns:p14="http://schemas.microsoft.com/office/powerpoint/2010/main" val="2926784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55</a:t>
            </a:fld>
            <a:endParaRPr lang="en-US"/>
          </a:p>
        </p:txBody>
      </p:sp>
    </p:spTree>
    <p:extLst>
      <p:ext uri="{BB962C8B-B14F-4D97-AF65-F5344CB8AC3E}">
        <p14:creationId xmlns:p14="http://schemas.microsoft.com/office/powerpoint/2010/main" val="585572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construct data sets from this set of transcripts in two ways. In one experimental paradigm, each debate is a data point, where the label is whether the Democratic or Republican participant won. In a second paradigm, we extract a feature vector for every 20 speaker turns in the debate, ensuring that no two feature vectors from the same debate appear in a training and test set. Democrats won 65% of the split sections, with Republicans winning 35%. </a:t>
            </a:r>
            <a:endParaRPr lang="en-US" dirty="0" smtClean="0"/>
          </a:p>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56</a:t>
            </a:fld>
            <a:endParaRPr lang="en-US"/>
          </a:p>
        </p:txBody>
      </p:sp>
    </p:spTree>
    <p:extLst>
      <p:ext uri="{BB962C8B-B14F-4D97-AF65-F5344CB8AC3E}">
        <p14:creationId xmlns:p14="http://schemas.microsoft.com/office/powerpoint/2010/main" val="1796055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using Weka’s SVM (SMO)</a:t>
            </a:r>
          </a:p>
          <a:p>
            <a:r>
              <a:rPr lang="en-US" dirty="0" smtClean="0"/>
              <a:t>Relative value of each speaker using Weka’s chi squared feature analysis</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57</a:t>
            </a:fld>
            <a:endParaRPr lang="en-US"/>
          </a:p>
        </p:txBody>
      </p:sp>
    </p:spTree>
    <p:extLst>
      <p:ext uri="{BB962C8B-B14F-4D97-AF65-F5344CB8AC3E}">
        <p14:creationId xmlns:p14="http://schemas.microsoft.com/office/powerpoint/2010/main" val="2406183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F-K formula:  </a:t>
            </a:r>
            <a:r>
              <a:rPr lang="en-US" sz="1200" kern="1200" dirty="0" smtClean="0">
                <a:solidFill>
                  <a:schemeClr val="tx1"/>
                </a:solidFill>
                <a:effectLst/>
                <a:latin typeface="+mn-lt"/>
                <a:ea typeface="+mn-ea"/>
                <a:cs typeface="+mn-cs"/>
              </a:rPr>
              <a:t>The formula defines the grade level of text as (0.39*words per sentence) + (11.8*syllables per word)-15.59 </a:t>
            </a:r>
            <a:endParaRPr lang="en-US" dirty="0" smtClean="0"/>
          </a:p>
          <a:p>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58</a:t>
            </a:fld>
            <a:endParaRPr lang="en-US"/>
          </a:p>
        </p:txBody>
      </p:sp>
    </p:spTree>
    <p:extLst>
      <p:ext uri="{BB962C8B-B14F-4D97-AF65-F5344CB8AC3E}">
        <p14:creationId xmlns:p14="http://schemas.microsoft.com/office/powerpoint/2010/main" val="25127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59</a:t>
            </a:fld>
            <a:endParaRPr lang="en-US"/>
          </a:p>
        </p:txBody>
      </p:sp>
    </p:spTree>
    <p:extLst>
      <p:ext uri="{BB962C8B-B14F-4D97-AF65-F5344CB8AC3E}">
        <p14:creationId xmlns:p14="http://schemas.microsoft.com/office/powerpoint/2010/main" val="397649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processing model of persuasion was used as the basis for a mathematical model of language intensity effects. The model proposes that attitude change is a product of message discrepancy, source evaluation, and message strength. The results show strong support for the model. The salient source evaluation dimension was perceived trustworthiness. Language intensity enhanced attitude change directly, by acting as a multiplier of message strength, and indirectly, by increasing message discrepancy. These effects held for female as well as male sources. Path analysis indicated the presence of source evaluation heuristics. Intensity enhanced source ratings through a positively linked causal chain from intensity to dynamism to expertise to trustworthiness. Intensity also had negative effects on post‐message expertise and trustworthiness unmediated by dynamism.</a:t>
            </a:r>
          </a:p>
        </p:txBody>
      </p:sp>
      <p:sp>
        <p:nvSpPr>
          <p:cNvPr id="4" name="Slide Number Placeholder 3"/>
          <p:cNvSpPr>
            <a:spLocks noGrp="1"/>
          </p:cNvSpPr>
          <p:nvPr>
            <p:ph type="sldNum" sz="quarter" idx="10"/>
          </p:nvPr>
        </p:nvSpPr>
        <p:spPr/>
        <p:txBody>
          <a:bodyPr/>
          <a:lstStyle/>
          <a:p>
            <a:fld id="{900FB950-3FB8-244F-92CA-B7FC0720C2EC}" type="slidenum">
              <a:rPr lang="en-US" smtClean="0"/>
              <a:t>20</a:t>
            </a:fld>
            <a:endParaRPr lang="en-US"/>
          </a:p>
        </p:txBody>
      </p:sp>
    </p:spTree>
    <p:extLst>
      <p:ext uri="{BB962C8B-B14F-4D97-AF65-F5344CB8AC3E}">
        <p14:creationId xmlns:p14="http://schemas.microsoft.com/office/powerpoint/2010/main" val="174132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 Accuracy (baseline</a:t>
            </a:r>
            <a:r>
              <a:rPr lang="en-US" baseline="0" dirty="0" smtClean="0"/>
              <a:t> for debate:  democrats win/# </a:t>
            </a:r>
            <a:r>
              <a:rPr lang="en-US" baseline="0" dirty="0" err="1" smtClean="0"/>
              <a:t>datapoints</a:t>
            </a:r>
            <a:r>
              <a:rPr lang="en-US" baseline="0" dirty="0" smtClean="0"/>
              <a:t>; for debater: 50/50) and significance (p value)</a:t>
            </a:r>
          </a:p>
          <a:p>
            <a:r>
              <a:rPr lang="en-US" baseline="0" dirty="0" smtClean="0"/>
              <a:t>Not so great but small data</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60</a:t>
            </a:fld>
            <a:endParaRPr lang="en-US"/>
          </a:p>
        </p:txBody>
      </p:sp>
    </p:spTree>
    <p:extLst>
      <p:ext uri="{BB962C8B-B14F-4D97-AF65-F5344CB8AC3E}">
        <p14:creationId xmlns:p14="http://schemas.microsoft.com/office/powerpoint/2010/main" val="2794643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candidates sound too “typical” they are less successful</a:t>
            </a:r>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61</a:t>
            </a:fld>
            <a:endParaRPr lang="en-US"/>
          </a:p>
        </p:txBody>
      </p:sp>
    </p:spTree>
    <p:extLst>
      <p:ext uri="{BB962C8B-B14F-4D97-AF65-F5344CB8AC3E}">
        <p14:creationId xmlns:p14="http://schemas.microsoft.com/office/powerpoint/2010/main" val="18556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primaries</a:t>
            </a:r>
            <a:r>
              <a:rPr lang="en-US" baseline="0" dirty="0" smtClean="0"/>
              <a:t> since incumbent for the party or not</a:t>
            </a:r>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64</a:t>
            </a:fld>
            <a:endParaRPr lang="en-US"/>
          </a:p>
        </p:txBody>
      </p:sp>
    </p:spTree>
    <p:extLst>
      <p:ext uri="{BB962C8B-B14F-4D97-AF65-F5344CB8AC3E}">
        <p14:creationId xmlns:p14="http://schemas.microsoft.com/office/powerpoint/2010/main" val="1912827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75</a:t>
            </a:fld>
            <a:endParaRPr lang="en-US"/>
          </a:p>
        </p:txBody>
      </p:sp>
    </p:spTree>
    <p:extLst>
      <p:ext uri="{BB962C8B-B14F-4D97-AF65-F5344CB8AC3E}">
        <p14:creationId xmlns:p14="http://schemas.microsoft.com/office/powerpoint/2010/main" val="121941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show strong support for the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salient source evaluation dimension was perceived trustworthiness.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Language intensity enhanced attitude change directly, by acting as a multiplier of message strength, and indirectly, by increasing message discrepancy.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effects held for female as well as male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Path analysis indicated the presence of source evaluation heuristics:</a:t>
            </a:r>
            <a:r>
              <a:rPr lang="en-US" baseline="0" dirty="0" smtClean="0"/>
              <a:t> </a:t>
            </a:r>
            <a:r>
              <a:rPr lang="en-US" dirty="0" smtClean="0"/>
              <a:t> Intensity enhanced source ratings through a positively linked causal chain from intensity to dynamism to expertise to trustworthiness. Intensity also had negative effects on post‐message expertise and trustworthiness unmediated by dynamism.</a:t>
            </a:r>
          </a:p>
          <a:p>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23</a:t>
            </a:fld>
            <a:endParaRPr lang="en-US"/>
          </a:p>
        </p:txBody>
      </p:sp>
    </p:spTree>
    <p:extLst>
      <p:ext uri="{BB962C8B-B14F-4D97-AF65-F5344CB8AC3E}">
        <p14:creationId xmlns:p14="http://schemas.microsoft.com/office/powerpoint/2010/main" val="187537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25</a:t>
            </a:fld>
            <a:endParaRPr lang="en-US"/>
          </a:p>
        </p:txBody>
      </p:sp>
    </p:spTree>
    <p:extLst>
      <p:ext uri="{BB962C8B-B14F-4D97-AF65-F5344CB8AC3E}">
        <p14:creationId xmlns:p14="http://schemas.microsoft.com/office/powerpoint/2010/main" val="329118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26</a:t>
            </a:fld>
            <a:endParaRPr lang="en-US"/>
          </a:p>
        </p:txBody>
      </p:sp>
    </p:spTree>
    <p:extLst>
      <p:ext uri="{BB962C8B-B14F-4D97-AF65-F5344CB8AC3E}">
        <p14:creationId xmlns:p14="http://schemas.microsoft.com/office/powerpoint/2010/main" val="97806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27</a:t>
            </a:fld>
            <a:endParaRPr lang="en-US"/>
          </a:p>
        </p:txBody>
      </p:sp>
    </p:spTree>
    <p:extLst>
      <p:ext uri="{BB962C8B-B14F-4D97-AF65-F5344CB8AC3E}">
        <p14:creationId xmlns:p14="http://schemas.microsoft.com/office/powerpoint/2010/main" val="59029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CD6A1-FF21-644D-841A-B520298CCE20}" type="slidenum">
              <a:rPr lang="en-US"/>
              <a:pPr/>
              <a:t>28</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1400" y="355600"/>
            <a:ext cx="26162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55600"/>
            <a:ext cx="76454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55600"/>
            <a:ext cx="103632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473200"/>
            <a:ext cx="508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3200"/>
            <a:ext cx="508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355600"/>
            <a:ext cx="103632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473200"/>
            <a:ext cx="103632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73200"/>
            <a:ext cx="508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3200"/>
            <a:ext cx="508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7/17/17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55600"/>
            <a:ext cx="10363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914400" y="1473200"/>
            <a:ext cx="10363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1193D5A8-AE70-9344-9B0D-CD3DF7EFD2C3}" type="datetimeFigureOut">
              <a:rPr lang="en-US" smtClean="0"/>
              <a:t>7/17/17</a:t>
            </a:fld>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909F32-A2E4-5F40-B9A7-1BD11BB8D0C3}" type="slidenum">
              <a:rPr lang="en-US" smtClean="0"/>
              <a:t>‹#›</a:t>
            </a:fld>
            <a:endParaRPr lang="en-US"/>
          </a:p>
        </p:txBody>
      </p:sp>
    </p:spTree>
    <p:extLst>
      <p:ext uri="{BB962C8B-B14F-4D97-AF65-F5344CB8AC3E}">
        <p14:creationId xmlns:p14="http://schemas.microsoft.com/office/powerpoint/2010/main" val="1168234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image" Target="../media/image4.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microsoft.com/office/2007/relationships/media" Target="../media/media4.wav"/><Relationship Id="rId8" Type="http://schemas.openxmlformats.org/officeDocument/2006/relationships/audio" Target="../media/media4.wav"/><Relationship Id="rId9" Type="http://schemas.microsoft.com/office/2007/relationships/media" Target="../media/media5.wav"/><Relationship Id="rId10" Type="http://schemas.openxmlformats.org/officeDocument/2006/relationships/audio" Target="../media/media5.wav"/></Relationships>
</file>

<file path=ppt/slides/_rels/slide14.xml.rels><?xml version="1.0" encoding="UTF-8" standalone="yes"?>
<Relationships xmlns="http://schemas.openxmlformats.org/package/2006/relationships"><Relationship Id="rId3" Type="http://schemas.microsoft.com/office/2007/relationships/media" Target="../media/media7.WAV"/><Relationship Id="rId4" Type="http://schemas.openxmlformats.org/officeDocument/2006/relationships/audio" Target="../media/media7.WAV"/><Relationship Id="rId5" Type="http://schemas.microsoft.com/office/2007/relationships/media" Target="../media/media8.WAV"/><Relationship Id="rId6" Type="http://schemas.openxmlformats.org/officeDocument/2006/relationships/audio" Target="../media/media8.WAV"/><Relationship Id="rId7" Type="http://schemas.microsoft.com/office/2007/relationships/media" Target="../media/media9.WAV"/><Relationship Id="rId8" Type="http://schemas.openxmlformats.org/officeDocument/2006/relationships/audio" Target="../media/media9.WAV"/><Relationship Id="rId9" Type="http://schemas.openxmlformats.org/officeDocument/2006/relationships/slideLayout" Target="../slideLayouts/slideLayout2.xml"/><Relationship Id="rId10" Type="http://schemas.openxmlformats.org/officeDocument/2006/relationships/notesSlide" Target="../notesSlides/notesSlide1.xml"/><Relationship Id="rId11" Type="http://schemas.openxmlformats.org/officeDocument/2006/relationships/image" Target="../media/image5.png"/><Relationship Id="rId1" Type="http://schemas.microsoft.com/office/2007/relationships/media" Target="../media/media6.mp3"/><Relationship Id="rId2" Type="http://schemas.openxmlformats.org/officeDocument/2006/relationships/audio" Target="../media/media6.mp3"/></Relationships>
</file>

<file path=ppt/slides/_rels/slide15.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7.jpeg"/><Relationship Id="rId13" Type="http://schemas.openxmlformats.org/officeDocument/2006/relationships/image" Target="../media/image8.jpeg"/><Relationship Id="rId14" Type="http://schemas.openxmlformats.org/officeDocument/2006/relationships/image" Target="../media/image5.png"/><Relationship Id="rId15" Type="http://schemas.openxmlformats.org/officeDocument/2006/relationships/image" Target="../media/image9.jpeg"/><Relationship Id="rId1" Type="http://schemas.microsoft.com/office/2007/relationships/media" Target="../media/media7.WAV"/><Relationship Id="rId2" Type="http://schemas.openxmlformats.org/officeDocument/2006/relationships/audio" Target="../media/media7.WAV"/><Relationship Id="rId3" Type="http://schemas.microsoft.com/office/2007/relationships/media" Target="../media/media8.WAV"/><Relationship Id="rId4" Type="http://schemas.openxmlformats.org/officeDocument/2006/relationships/audio" Target="../media/media8.WAV"/><Relationship Id="rId5" Type="http://schemas.microsoft.com/office/2007/relationships/media" Target="../media/media9.WAV"/><Relationship Id="rId6" Type="http://schemas.openxmlformats.org/officeDocument/2006/relationships/audio" Target="../media/media9.WAV"/><Relationship Id="rId7" Type="http://schemas.microsoft.com/office/2007/relationships/media" Target="../media/media6.mp3"/><Relationship Id="rId8" Type="http://schemas.openxmlformats.org/officeDocument/2006/relationships/audio" Target="../media/media6.mp3"/><Relationship Id="rId9" Type="http://schemas.openxmlformats.org/officeDocument/2006/relationships/slideLayout" Target="../slideLayouts/slideLayout1.xml"/><Relationship Id="rId10"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9" Type="http://schemas.microsoft.com/office/2007/relationships/media" Target="../media/media14.WAV"/><Relationship Id="rId20" Type="http://schemas.openxmlformats.org/officeDocument/2006/relationships/audio" Target="../media/media19.WAV"/><Relationship Id="rId21" Type="http://schemas.microsoft.com/office/2007/relationships/media" Target="../media/media20.WAV"/><Relationship Id="rId22" Type="http://schemas.openxmlformats.org/officeDocument/2006/relationships/audio" Target="../media/media20.WAV"/><Relationship Id="rId23" Type="http://schemas.openxmlformats.org/officeDocument/2006/relationships/slideLayout" Target="../slideLayouts/slideLayout2.xml"/><Relationship Id="rId24" Type="http://schemas.openxmlformats.org/officeDocument/2006/relationships/notesSlide" Target="../notesSlides/notesSlide9.xml"/><Relationship Id="rId25" Type="http://schemas.openxmlformats.org/officeDocument/2006/relationships/hyperlink" Target="Speech%20Survey.html" TargetMode="External"/><Relationship Id="rId26" Type="http://schemas.openxmlformats.org/officeDocument/2006/relationships/image" Target="../media/image11.png"/><Relationship Id="rId10" Type="http://schemas.openxmlformats.org/officeDocument/2006/relationships/audio" Target="../media/media14.WAV"/><Relationship Id="rId11" Type="http://schemas.microsoft.com/office/2007/relationships/media" Target="../media/media15.WAV"/><Relationship Id="rId12" Type="http://schemas.openxmlformats.org/officeDocument/2006/relationships/audio" Target="../media/media15.WAV"/><Relationship Id="rId13" Type="http://schemas.microsoft.com/office/2007/relationships/media" Target="../media/media16.WAV"/><Relationship Id="rId14" Type="http://schemas.openxmlformats.org/officeDocument/2006/relationships/audio" Target="../media/media16.WAV"/><Relationship Id="rId15" Type="http://schemas.microsoft.com/office/2007/relationships/media" Target="../media/media17.WAV"/><Relationship Id="rId16" Type="http://schemas.openxmlformats.org/officeDocument/2006/relationships/audio" Target="../media/media17.WAV"/><Relationship Id="rId17" Type="http://schemas.microsoft.com/office/2007/relationships/media" Target="../media/media18.WAV"/><Relationship Id="rId18" Type="http://schemas.openxmlformats.org/officeDocument/2006/relationships/audio" Target="../media/media18.WAV"/><Relationship Id="rId19" Type="http://schemas.microsoft.com/office/2007/relationships/media" Target="../media/media19.WAV"/><Relationship Id="rId1" Type="http://schemas.microsoft.com/office/2007/relationships/media" Target="../media/media10.WAV"/><Relationship Id="rId2" Type="http://schemas.openxmlformats.org/officeDocument/2006/relationships/audio" Target="../media/media10.WAV"/><Relationship Id="rId3" Type="http://schemas.microsoft.com/office/2007/relationships/media" Target="../media/media11.WAV"/><Relationship Id="rId4" Type="http://schemas.openxmlformats.org/officeDocument/2006/relationships/audio" Target="../media/media11.WAV"/><Relationship Id="rId5" Type="http://schemas.microsoft.com/office/2007/relationships/media" Target="../media/media12.WAV"/><Relationship Id="rId6" Type="http://schemas.openxmlformats.org/officeDocument/2006/relationships/audio" Target="../media/media12.WAV"/><Relationship Id="rId7" Type="http://schemas.microsoft.com/office/2007/relationships/media" Target="../media/media13.WAV"/><Relationship Id="rId8" Type="http://schemas.openxmlformats.org/officeDocument/2006/relationships/audio" Target="../media/media13.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Intonation </a:t>
            </a:r>
            <a:r>
              <a:rPr lang="en-US" smtClean="0"/>
              <a:t>and Computation: Charisma</a:t>
            </a:r>
            <a:endParaRPr lang="en-US" dirty="0"/>
          </a:p>
        </p:txBody>
      </p:sp>
      <p:sp>
        <p:nvSpPr>
          <p:cNvPr id="7" name="Subtitle 6"/>
          <p:cNvSpPr>
            <a:spLocks noGrp="1"/>
          </p:cNvSpPr>
          <p:nvPr>
            <p:ph type="subTitle" idx="1"/>
          </p:nvPr>
        </p:nvSpPr>
        <p:spPr/>
        <p:txBody>
          <a:bodyPr>
            <a:normAutofit/>
          </a:bodyPr>
          <a:lstStyle/>
          <a:p>
            <a:r>
              <a:rPr lang="en-US" dirty="0" smtClean="0"/>
              <a:t>LSA 2017</a:t>
            </a:r>
          </a:p>
          <a:p>
            <a:r>
              <a:rPr lang="en-US" dirty="0" smtClean="0"/>
              <a:t>Julia Hirschberg</a:t>
            </a:r>
          </a:p>
          <a:p>
            <a:r>
              <a:rPr lang="en-US" dirty="0" err="1" smtClean="0"/>
              <a:t>julia@cs.columbia.edu</a:t>
            </a:r>
            <a:endParaRPr lang="en-US" dirty="0"/>
          </a:p>
        </p:txBody>
      </p:sp>
      <p:sp>
        <p:nvSpPr>
          <p:cNvPr id="3" name="TextBox 2"/>
          <p:cNvSpPr txBox="1"/>
          <p:nvPr/>
        </p:nvSpPr>
        <p:spPr>
          <a:xfrm>
            <a:off x="4558352" y="518614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973978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Divided features into cepstral </a:t>
            </a:r>
            <a:r>
              <a:rPr lang="en-US" dirty="0"/>
              <a:t>(CEPS), auditory spectral (AUSP), prosodic (PROS), and voice quality (VOQU) </a:t>
            </a:r>
            <a:r>
              <a:rPr lang="en-US" dirty="0" smtClean="0"/>
              <a:t>features</a:t>
            </a:r>
            <a:endParaRPr lang="en-US" dirty="0"/>
          </a:p>
          <a:p>
            <a:r>
              <a:rPr lang="en-US" dirty="0" smtClean="0"/>
              <a:t>“Cepstral </a:t>
            </a:r>
            <a:r>
              <a:rPr lang="en-US" dirty="0"/>
              <a:t>features do not </a:t>
            </a:r>
            <a:r>
              <a:rPr lang="en-US" dirty="0" smtClean="0"/>
              <a:t>enable robust </a:t>
            </a:r>
            <a:r>
              <a:rPr lang="en-US" dirty="0"/>
              <a:t>regression or classification - in fact, the mean UA </a:t>
            </a:r>
            <a:r>
              <a:rPr lang="en-US" dirty="0" smtClean="0"/>
              <a:t>for classification </a:t>
            </a:r>
            <a:r>
              <a:rPr lang="en-US" dirty="0"/>
              <a:t>is near chance level (</a:t>
            </a:r>
            <a:r>
              <a:rPr lang="en-US" dirty="0" smtClean="0"/>
              <a:t>52%). </a:t>
            </a:r>
            <a:r>
              <a:rPr lang="en-US" dirty="0"/>
              <a:t>In contrast, </a:t>
            </a:r>
            <a:r>
              <a:rPr lang="en-US" dirty="0" smtClean="0"/>
              <a:t>auditory spectral </a:t>
            </a:r>
            <a:r>
              <a:rPr lang="en-US" dirty="0"/>
              <a:t>features seem to contribute the most to reliable </a:t>
            </a:r>
            <a:r>
              <a:rPr lang="en-US" dirty="0" smtClean="0"/>
              <a:t>automatic likability </a:t>
            </a:r>
            <a:r>
              <a:rPr lang="en-US" dirty="0"/>
              <a:t>analysis for regression as well as classification</a:t>
            </a:r>
            <a:r>
              <a:rPr lang="en-US" dirty="0" smtClean="0"/>
              <a:t>, followed </a:t>
            </a:r>
            <a:r>
              <a:rPr lang="en-US" dirty="0"/>
              <a:t>by prosodic and voice quality features</a:t>
            </a:r>
            <a:r>
              <a:rPr lang="en-US" dirty="0" smtClean="0"/>
              <a:t>.”</a:t>
            </a:r>
          </a:p>
          <a:p>
            <a:r>
              <a:rPr lang="en-US" dirty="0" smtClean="0"/>
              <a:t>Though raters might not have agreed on likability, robust results for automatic evaluation.</a:t>
            </a:r>
            <a:endParaRPr lang="en-US" dirty="0"/>
          </a:p>
        </p:txBody>
      </p:sp>
    </p:spTree>
    <p:extLst>
      <p:ext uri="{BB962C8B-B14F-4D97-AF65-F5344CB8AC3E}">
        <p14:creationId xmlns:p14="http://schemas.microsoft.com/office/powerpoint/2010/main" val="20124396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Extracting Social Meaning: Identifying social meaning in conversational style</a:t>
            </a:r>
            <a:endParaRPr lang="en-US" dirty="0"/>
          </a:p>
        </p:txBody>
      </p:sp>
      <p:sp>
        <p:nvSpPr>
          <p:cNvPr id="5" name="Subtitle 4"/>
          <p:cNvSpPr>
            <a:spLocks noGrp="1"/>
          </p:cNvSpPr>
          <p:nvPr>
            <p:ph type="subTitle" idx="1"/>
          </p:nvPr>
        </p:nvSpPr>
        <p:spPr/>
        <p:txBody>
          <a:bodyPr/>
          <a:lstStyle/>
          <a:p>
            <a:r>
              <a:rPr lang="en-US" dirty="0" err="1" smtClean="0"/>
              <a:t>Jurafsky</a:t>
            </a:r>
            <a:r>
              <a:rPr lang="en-US" dirty="0" smtClean="0"/>
              <a:t>, </a:t>
            </a:r>
            <a:r>
              <a:rPr lang="en-US" dirty="0" err="1" smtClean="0"/>
              <a:t>Raganath</a:t>
            </a:r>
            <a:r>
              <a:rPr lang="en-US" dirty="0" smtClean="0"/>
              <a:t> and McFarland, 2009</a:t>
            </a:r>
            <a:endParaRPr lang="en-US" dirty="0"/>
          </a:p>
        </p:txBody>
      </p:sp>
    </p:spTree>
    <p:extLst>
      <p:ext uri="{BB962C8B-B14F-4D97-AF65-F5344CB8AC3E}">
        <p14:creationId xmlns:p14="http://schemas.microsoft.com/office/powerpoint/2010/main" val="18869161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Charisma</a:t>
            </a:r>
            <a:endParaRPr lang="en-US" dirty="0"/>
          </a:p>
        </p:txBody>
      </p:sp>
      <p:sp>
        <p:nvSpPr>
          <p:cNvPr id="3" name="Content Placeholder 2"/>
          <p:cNvSpPr>
            <a:spLocks noGrp="1"/>
          </p:cNvSpPr>
          <p:nvPr>
            <p:ph idx="1"/>
          </p:nvPr>
        </p:nvSpPr>
        <p:spPr/>
        <p:txBody>
          <a:bodyPr/>
          <a:lstStyle/>
          <a:p>
            <a:r>
              <a:rPr lang="en-US" dirty="0"/>
              <a:t>Compelling attractiveness or charm that can inspire devotion in </a:t>
            </a:r>
            <a:r>
              <a:rPr lang="en-US" dirty="0" smtClean="0"/>
              <a:t>others</a:t>
            </a:r>
            <a:endParaRPr lang="en-US" altLang="x-none" i="1" dirty="0" smtClean="0"/>
          </a:p>
          <a:p>
            <a:r>
              <a:rPr lang="en-US" altLang="x-none" i="1" dirty="0" smtClean="0"/>
              <a:t>The </a:t>
            </a:r>
            <a:r>
              <a:rPr lang="en-US" altLang="x-none" i="1" dirty="0"/>
              <a:t>ability to attract, and retain followers by virtue of personality as opposed to tradition or </a:t>
            </a:r>
            <a:r>
              <a:rPr lang="en-US" altLang="x-none" i="1" dirty="0" smtClean="0"/>
              <a:t>laws == </a:t>
            </a:r>
            <a:r>
              <a:rPr lang="en-US" i="1" dirty="0"/>
              <a:t>not traditional or political office </a:t>
            </a:r>
            <a:r>
              <a:rPr lang="en-US" altLang="x-none" i="1" dirty="0" smtClean="0"/>
              <a:t>.</a:t>
            </a:r>
            <a:r>
              <a:rPr lang="en-US" altLang="x-none" dirty="0" smtClean="0"/>
              <a:t> </a:t>
            </a:r>
            <a:r>
              <a:rPr lang="en-US" altLang="x-none" dirty="0"/>
              <a:t>(Weber)</a:t>
            </a:r>
          </a:p>
          <a:p>
            <a:r>
              <a:rPr lang="en-US" altLang="x-none" dirty="0" smtClean="0"/>
              <a:t>Or</a:t>
            </a:r>
            <a:r>
              <a:rPr lang="mr-IN" altLang="x-none" dirty="0" smtClean="0"/>
              <a:t>…</a:t>
            </a:r>
            <a:r>
              <a:rPr lang="en-US" altLang="x-none" dirty="0" smtClean="0"/>
              <a:t>.Speech </a:t>
            </a:r>
            <a:r>
              <a:rPr lang="en-US" altLang="x-none" dirty="0"/>
              <a:t>that encourages listeners to perceive the speaker as “charismatic</a:t>
            </a:r>
            <a:r>
              <a:rPr lang="en-US" altLang="x-none" dirty="0" smtClean="0"/>
              <a:t>”</a:t>
            </a:r>
          </a:p>
        </p:txBody>
      </p:sp>
    </p:spTree>
    <p:extLst>
      <p:ext uri="{BB962C8B-B14F-4D97-AF65-F5344CB8AC3E}">
        <p14:creationId xmlns:p14="http://schemas.microsoft.com/office/powerpoint/2010/main" val="17892121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Samples from the Class</a:t>
            </a:r>
            <a:endParaRPr lang="en-US" dirty="0"/>
          </a:p>
        </p:txBody>
      </p:sp>
      <p:sp>
        <p:nvSpPr>
          <p:cNvPr id="4" name="Content Placeholder 3"/>
          <p:cNvSpPr>
            <a:spLocks noGrp="1"/>
          </p:cNvSpPr>
          <p:nvPr>
            <p:ph idx="1"/>
          </p:nvPr>
        </p:nvSpPr>
        <p:spPr/>
        <p:txBody>
          <a:bodyPr/>
          <a:lstStyle/>
          <a:p>
            <a:r>
              <a:rPr lang="en-US" dirty="0" smtClean="0"/>
              <a:t>A</a:t>
            </a:r>
          </a:p>
          <a:p>
            <a:endParaRPr lang="en-US" dirty="0"/>
          </a:p>
          <a:p>
            <a:r>
              <a:rPr lang="en-US" dirty="0" smtClean="0"/>
              <a:t>B</a:t>
            </a:r>
          </a:p>
          <a:p>
            <a:endParaRPr lang="en-US" dirty="0"/>
          </a:p>
          <a:p>
            <a:r>
              <a:rPr lang="en-US" dirty="0" smtClean="0"/>
              <a:t>C</a:t>
            </a:r>
          </a:p>
          <a:p>
            <a:endParaRPr lang="en-US" dirty="0"/>
          </a:p>
          <a:p>
            <a:r>
              <a:rPr lang="en-US" dirty="0" smtClean="0"/>
              <a:t>D </a:t>
            </a:r>
            <a:endParaRPr lang="en-US" dirty="0" smtClean="0"/>
          </a:p>
          <a:p>
            <a:endParaRPr lang="en-US" dirty="0"/>
          </a:p>
        </p:txBody>
      </p:sp>
      <p:pic>
        <p:nvPicPr>
          <p:cNvPr id="3" name="SC charismatic speech HC quot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214880" y="1389740"/>
            <a:ext cx="812800" cy="812800"/>
          </a:xfrm>
          <a:prstGeom prst="rect">
            <a:avLst/>
          </a:prstGeom>
        </p:spPr>
      </p:pic>
      <p:pic>
        <p:nvPicPr>
          <p:cNvPr id="5" name="colette.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220716" y="2291080"/>
            <a:ext cx="812800" cy="812800"/>
          </a:xfrm>
          <a:prstGeom prst="rect">
            <a:avLst/>
          </a:prstGeom>
        </p:spPr>
      </p:pic>
      <p:pic>
        <p:nvPicPr>
          <p:cNvPr id="6" name="vivian_charismaticSpeech_immitationOfChurchill.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2214873" y="3192419"/>
            <a:ext cx="812800" cy="812800"/>
          </a:xfrm>
          <a:prstGeom prst="rect">
            <a:avLst/>
          </a:prstGeom>
        </p:spPr>
      </p:pic>
      <p:pic>
        <p:nvPicPr>
          <p:cNvPr id="7" name="we all live in a harsh world-Korean-Ch.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3220717" y="4263575"/>
            <a:ext cx="812800" cy="812800"/>
          </a:xfrm>
          <a:prstGeom prst="rect">
            <a:avLst/>
          </a:prstGeom>
        </p:spPr>
      </p:pic>
      <p:pic>
        <p:nvPicPr>
          <p:cNvPr id="8" name="we all live in a harsh world-Korean-non.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5689600" y="4276638"/>
            <a:ext cx="812800" cy="812800"/>
          </a:xfrm>
          <a:prstGeom prst="rect">
            <a:avLst/>
          </a:prstGeom>
        </p:spPr>
      </p:pic>
    </p:spTree>
    <p:extLst>
      <p:ext uri="{BB962C8B-B14F-4D97-AF65-F5344CB8AC3E}">
        <p14:creationId xmlns:p14="http://schemas.microsoft.com/office/powerpoint/2010/main" val="770093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5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457"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53"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819"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speakers sound charismatic?</a:t>
            </a:r>
            <a:endParaRPr lang="en-US" dirty="0"/>
          </a:p>
        </p:txBody>
      </p:sp>
      <p:sp>
        <p:nvSpPr>
          <p:cNvPr id="14" name="Content Placeholder 13"/>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pPr/>
              <a:t>14</a:t>
            </a:fld>
            <a:endParaRPr lang="en-US"/>
          </a:p>
        </p:txBody>
      </p:sp>
      <p:graphicFrame>
        <p:nvGraphicFramePr>
          <p:cNvPr id="5" name="表格 20"/>
          <p:cNvGraphicFramePr>
            <a:graphicFrameLocks noGrp="1"/>
          </p:cNvGraphicFramePr>
          <p:nvPr>
            <p:extLst>
              <p:ext uri="{D42A27DB-BD31-4B8C-83A1-F6EECF244321}">
                <p14:modId xmlns:p14="http://schemas.microsoft.com/office/powerpoint/2010/main" val="2508143468"/>
              </p:ext>
            </p:extLst>
          </p:nvPr>
        </p:nvGraphicFramePr>
        <p:xfrm>
          <a:off x="3152830" y="2928938"/>
          <a:ext cx="5268508" cy="1562714"/>
        </p:xfrm>
        <a:graphic>
          <a:graphicData uri="http://schemas.openxmlformats.org/drawingml/2006/table">
            <a:tbl>
              <a:tblPr firstRow="1" bandRow="1">
                <a:tableStyleId>{5C22544A-7EE6-4342-B048-85BDC9FD1C3A}</a:tableStyleId>
              </a:tblPr>
              <a:tblGrid>
                <a:gridCol w="1317127"/>
                <a:gridCol w="1317127"/>
                <a:gridCol w="1317127"/>
                <a:gridCol w="1317127"/>
              </a:tblGrid>
              <a:tr h="78135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81357">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r>
            </a:tbl>
          </a:graphicData>
        </a:graphic>
      </p:graphicFrame>
      <p:pic>
        <p:nvPicPr>
          <p:cNvPr id="11" name="ma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265439" y="3061167"/>
            <a:ext cx="434154" cy="434154"/>
          </a:xfrm>
          <a:prstGeom prst="rect">
            <a:avLst/>
          </a:prstGeom>
        </p:spPr>
      </p:pic>
      <p:pic>
        <p:nvPicPr>
          <p:cNvPr id="12" name="lenin-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541281" y="3038121"/>
            <a:ext cx="457200" cy="457200"/>
          </a:xfrm>
          <a:prstGeom prst="rect">
            <a:avLst/>
          </a:prstGeom>
        </p:spPr>
      </p:pic>
      <p:pic>
        <p:nvPicPr>
          <p:cNvPr id="13" name="roosevelt.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903360" y="3080929"/>
            <a:ext cx="457200" cy="457200"/>
          </a:xfrm>
          <a:prstGeom prst="rect">
            <a:avLst/>
          </a:prstGeom>
        </p:spPr>
      </p:pic>
      <p:pic>
        <p:nvPicPr>
          <p:cNvPr id="15" name="hitler.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565015" y="3093629"/>
            <a:ext cx="444500" cy="444500"/>
          </a:xfrm>
          <a:prstGeom prst="rect">
            <a:avLst/>
          </a:prstGeom>
        </p:spPr>
      </p:pic>
    </p:spTree>
    <p:extLst>
      <p:ext uri="{BB962C8B-B14F-4D97-AF65-F5344CB8AC3E}">
        <p14:creationId xmlns:p14="http://schemas.microsoft.com/office/powerpoint/2010/main" val="535049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720"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258" fill="hold"/>
                                        <p:tgtEl>
                                          <p:spTgt spid="13"/>
                                        </p:tgtEl>
                                      </p:cBhvr>
                                    </p:cmd>
                                  </p:childTnLst>
                                </p:cTn>
                              </p:par>
                            </p:childTnLst>
                          </p:cTn>
                        </p:par>
                      </p:childTnLst>
                    </p:cTn>
                  </p:par>
                </p:childTnLst>
              </p:cTn>
              <p:nextCondLst>
                <p:cond evt="onClick" delay="0">
                  <p:tgtEl>
                    <p:spTgt spid="13"/>
                  </p:tgtEl>
                </p:cond>
              </p:nextCondLst>
            </p:seq>
            <p:audio>
              <p:cMediaNode vol="80000">
                <p:cTn id="19" fill="hold" display="0">
                  <p:stCondLst>
                    <p:cond delay="indefinite"/>
                  </p:stCondLst>
                  <p:endCondLst>
                    <p:cond evt="onStopAudio" delay="0">
                      <p:tgtEl>
                        <p:sldTgt/>
                      </p:tgtEl>
                    </p:cond>
                  </p:endCondLst>
                </p:cTn>
                <p:tgtEl>
                  <p:spTgt spid="13"/>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9745"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3842739" y="2981326"/>
            <a:ext cx="2466637"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latin typeface="Times New Roman" charset="0"/>
                <a:ea typeface="ＭＳ Ｐゴシック" charset="0"/>
              </a:rPr>
              <a:t>1.  Vladimir Lenin</a:t>
            </a:r>
          </a:p>
        </p:txBody>
      </p:sp>
      <p:sp>
        <p:nvSpPr>
          <p:cNvPr id="14" name="矩形 13"/>
          <p:cNvSpPr>
            <a:spLocks noChangeArrowheads="1"/>
          </p:cNvSpPr>
          <p:nvPr/>
        </p:nvSpPr>
        <p:spPr bwMode="auto">
          <a:xfrm>
            <a:off x="6769920" y="3075881"/>
            <a:ext cx="3294492"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latin typeface="Times New Roman" charset="0"/>
                <a:ea typeface="ＭＳ Ｐゴシック" charset="0"/>
              </a:rPr>
              <a:t>2. Franklin D. Roosevelt </a:t>
            </a:r>
          </a:p>
        </p:txBody>
      </p:sp>
      <p:sp>
        <p:nvSpPr>
          <p:cNvPr id="16" name="矩形 15"/>
          <p:cNvSpPr>
            <a:spLocks noChangeArrowheads="1"/>
          </p:cNvSpPr>
          <p:nvPr/>
        </p:nvSpPr>
        <p:spPr bwMode="auto">
          <a:xfrm>
            <a:off x="7394409" y="6004819"/>
            <a:ext cx="1992853"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a:solidFill>
                  <a:srgbClr val="000000"/>
                </a:solidFill>
                <a:latin typeface="Times New Roman" charset="0"/>
                <a:ea typeface="ＭＳ Ｐゴシック" charset="0"/>
              </a:rPr>
              <a:t>4. Adolf Hitler</a:t>
            </a:r>
          </a:p>
        </p:txBody>
      </p:sp>
      <p:pic>
        <p:nvPicPr>
          <p:cNvPr id="21" name="图片 20" descr="lenin_speech2.jpg"/>
          <p:cNvPicPr>
            <a:picLocks noChangeAspect="1"/>
          </p:cNvPicPr>
          <p:nvPr/>
        </p:nvPicPr>
        <p:blipFill>
          <a:blip r:embed="rId11"/>
          <a:srcRect/>
          <a:stretch>
            <a:fillRect/>
          </a:stretch>
        </p:blipFill>
        <p:spPr bwMode="auto">
          <a:xfrm>
            <a:off x="3985614" y="909639"/>
            <a:ext cx="1857375" cy="1946275"/>
          </a:xfrm>
          <a:prstGeom prst="rect">
            <a:avLst/>
          </a:prstGeom>
          <a:noFill/>
          <a:ln w="9525">
            <a:noFill/>
            <a:miter lim="800000"/>
            <a:headEnd/>
            <a:tailEnd/>
          </a:ln>
        </p:spPr>
      </p:pic>
      <p:pic>
        <p:nvPicPr>
          <p:cNvPr id="2050" name="Picture 2" descr="http://upload.wikimedia.org/wikipedia/commons/thumb/b/b8/FDR_in_1933.jpg/250px-FDR_in_1933.jpg"/>
          <p:cNvPicPr>
            <a:picLocks noChangeAspect="1" noChangeArrowheads="1"/>
          </p:cNvPicPr>
          <p:nvPr/>
        </p:nvPicPr>
        <p:blipFill>
          <a:blip r:embed="rId12"/>
          <a:srcRect/>
          <a:stretch>
            <a:fillRect/>
          </a:stretch>
        </p:blipFill>
        <p:spPr bwMode="auto">
          <a:xfrm>
            <a:off x="7127108" y="926406"/>
            <a:ext cx="1714500" cy="2016125"/>
          </a:xfrm>
          <a:prstGeom prst="rect">
            <a:avLst/>
          </a:prstGeom>
          <a:noFill/>
          <a:ln w="9525">
            <a:noFill/>
            <a:miter lim="800000"/>
            <a:headEnd/>
            <a:tailEnd/>
          </a:ln>
        </p:spPr>
      </p:pic>
      <p:pic>
        <p:nvPicPr>
          <p:cNvPr id="24" name="图片 23" descr="Hitler_speech.jpg"/>
          <p:cNvPicPr>
            <a:picLocks noChangeAspect="1"/>
          </p:cNvPicPr>
          <p:nvPr/>
        </p:nvPicPr>
        <p:blipFill>
          <a:blip r:embed="rId13"/>
          <a:srcRect/>
          <a:stretch>
            <a:fillRect/>
          </a:stretch>
        </p:blipFill>
        <p:spPr bwMode="auto">
          <a:xfrm>
            <a:off x="6895934" y="3874393"/>
            <a:ext cx="2198687" cy="2012950"/>
          </a:xfrm>
          <a:prstGeom prst="rect">
            <a:avLst/>
          </a:prstGeom>
          <a:noFill/>
          <a:ln w="9525">
            <a:noFill/>
            <a:miter lim="800000"/>
            <a:headEnd/>
            <a:tailEnd/>
          </a:ln>
        </p:spPr>
      </p:pic>
      <p:pic>
        <p:nvPicPr>
          <p:cNvPr id="2" name="lenin-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364900" y="3048000"/>
            <a:ext cx="457200" cy="457200"/>
          </a:xfrm>
          <a:prstGeom prst="rect">
            <a:avLst/>
          </a:prstGeom>
        </p:spPr>
      </p:pic>
      <p:pic>
        <p:nvPicPr>
          <p:cNvPr id="3" name="roosevel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363520" y="3161605"/>
            <a:ext cx="457200" cy="457200"/>
          </a:xfrm>
          <a:prstGeom prst="rect">
            <a:avLst/>
          </a:prstGeom>
        </p:spPr>
      </p:pic>
      <p:grpSp>
        <p:nvGrpSpPr>
          <p:cNvPr id="7" name="Group 6"/>
          <p:cNvGrpSpPr/>
          <p:nvPr/>
        </p:nvGrpSpPr>
        <p:grpSpPr>
          <a:xfrm>
            <a:off x="3962400" y="3939870"/>
            <a:ext cx="2419078" cy="2614315"/>
            <a:chOff x="6604000" y="835025"/>
            <a:chExt cx="2419078" cy="2614315"/>
          </a:xfrm>
        </p:grpSpPr>
        <p:sp>
          <p:nvSpPr>
            <p:cNvPr id="13" name="矩形 12"/>
            <p:cNvSpPr>
              <a:spLocks noChangeArrowheads="1"/>
            </p:cNvSpPr>
            <p:nvPr/>
          </p:nvSpPr>
          <p:spPr bwMode="auto">
            <a:xfrm>
              <a:off x="6950075" y="2987675"/>
              <a:ext cx="2073003"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latin typeface="Times New Roman" charset="0"/>
                  <a:ea typeface="ＭＳ Ｐゴシック" charset="0"/>
                </a:rPr>
                <a:t>3. Mao Zedong</a:t>
              </a:r>
            </a:p>
          </p:txBody>
        </p:sp>
        <p:pic>
          <p:nvPicPr>
            <p:cNvPr id="22" name="图片 21" descr="mao-founding.jpg"/>
            <p:cNvPicPr>
              <a:picLocks noChangeAspect="1"/>
            </p:cNvPicPr>
            <p:nvPr/>
          </p:nvPicPr>
          <p:blipFill>
            <a:blip r:embed="rId15"/>
            <a:srcRect/>
            <a:stretch>
              <a:fillRect/>
            </a:stretch>
          </p:blipFill>
          <p:spPr bwMode="auto">
            <a:xfrm>
              <a:off x="6715125" y="835025"/>
              <a:ext cx="1785938" cy="2022475"/>
            </a:xfrm>
            <a:prstGeom prst="rect">
              <a:avLst/>
            </a:prstGeom>
            <a:noFill/>
            <a:ln w="9525">
              <a:noFill/>
              <a:miter lim="800000"/>
              <a:headEnd/>
              <a:tailEnd/>
            </a:ln>
          </p:spPr>
        </p:pic>
        <p:pic>
          <p:nvPicPr>
            <p:cNvPr id="4" name="mao.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6604000" y="3035300"/>
              <a:ext cx="393700" cy="393700"/>
            </a:xfrm>
            <a:prstGeom prst="rect">
              <a:avLst/>
            </a:prstGeom>
          </p:spPr>
        </p:pic>
      </p:grpSp>
      <p:pic>
        <p:nvPicPr>
          <p:cNvPr id="6" name="hitler.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859420" y="6031805"/>
            <a:ext cx="444500" cy="444500"/>
          </a:xfrm>
          <a:prstGeom prst="rect">
            <a:avLst/>
          </a:prstGeom>
        </p:spPr>
      </p:pic>
    </p:spTree>
    <p:extLst>
      <p:ext uri="{BB962C8B-B14F-4D97-AF65-F5344CB8AC3E}">
        <p14:creationId xmlns:p14="http://schemas.microsoft.com/office/powerpoint/2010/main" val="196502316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258"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9746" fill="hold"/>
                                        <p:tgtEl>
                                          <p:spTgt spid="6"/>
                                        </p:tgtEl>
                                      </p:cBhvr>
                                    </p:cmd>
                                  </p:childTnLst>
                                </p:cTn>
                              </p:par>
                            </p:childTnLst>
                          </p:cTn>
                        </p:par>
                      </p:childTnLst>
                    </p:cTn>
                  </p:par>
                </p:childTnLst>
              </p:cTn>
              <p:nextCondLst>
                <p:cond evt="onClick" delay="0">
                  <p:tgtEl>
                    <p:spTgt spid="6"/>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an individual charismatic?</a:t>
            </a:r>
            <a:endParaRPr lang="en-US" dirty="0"/>
          </a:p>
        </p:txBody>
      </p:sp>
      <p:sp>
        <p:nvSpPr>
          <p:cNvPr id="3" name="Content Placeholder 2"/>
          <p:cNvSpPr>
            <a:spLocks noGrp="1"/>
          </p:cNvSpPr>
          <p:nvPr>
            <p:ph idx="1"/>
          </p:nvPr>
        </p:nvSpPr>
        <p:spPr/>
        <p:txBody>
          <a:bodyPr/>
          <a:lstStyle/>
          <a:p>
            <a:r>
              <a:rPr lang="en-US" dirty="0" smtClean="0"/>
              <a:t>Message?</a:t>
            </a:r>
          </a:p>
          <a:p>
            <a:r>
              <a:rPr lang="en-US" dirty="0" smtClean="0"/>
              <a:t>Personality?</a:t>
            </a:r>
          </a:p>
          <a:p>
            <a:r>
              <a:rPr lang="en-US" dirty="0" smtClean="0"/>
              <a:t>Speaking style?</a:t>
            </a:r>
          </a:p>
          <a:p>
            <a:r>
              <a:rPr lang="en-US" dirty="0"/>
              <a:t>What aspects of speech might contribute to the perception of a speaker as </a:t>
            </a:r>
            <a:r>
              <a:rPr lang="en-US" b="1" dirty="0"/>
              <a:t>charismatic</a:t>
            </a:r>
            <a:r>
              <a:rPr lang="en-US" dirty="0" smtClean="0"/>
              <a:t>?</a:t>
            </a:r>
          </a:p>
          <a:p>
            <a:pPr lvl="1"/>
            <a:r>
              <a:rPr lang="en-US" dirty="0"/>
              <a:t>Content of message?</a:t>
            </a:r>
          </a:p>
          <a:p>
            <a:pPr lvl="1"/>
            <a:r>
              <a:rPr lang="en-US" dirty="0" err="1"/>
              <a:t>Lexico</a:t>
            </a:r>
            <a:r>
              <a:rPr lang="en-US" dirty="0"/>
              <a:t>-syntactic features?</a:t>
            </a:r>
          </a:p>
          <a:p>
            <a:pPr lvl="1"/>
            <a:r>
              <a:rPr lang="en-US" dirty="0"/>
              <a:t>Acoustic-prosodic features?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39554599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x-none" dirty="0" smtClean="0"/>
              <a:t>What makes a speaker credible?</a:t>
            </a:r>
            <a:endParaRPr lang="en-US" altLang="x-none" dirty="0"/>
          </a:p>
        </p:txBody>
      </p:sp>
      <p:sp>
        <p:nvSpPr>
          <p:cNvPr id="8195" name="Rectangle 3"/>
          <p:cNvSpPr>
            <a:spLocks noGrp="1" noChangeArrowheads="1"/>
          </p:cNvSpPr>
          <p:nvPr>
            <p:ph type="body" idx="1"/>
          </p:nvPr>
        </p:nvSpPr>
        <p:spPr/>
        <p:txBody>
          <a:bodyPr/>
          <a:lstStyle/>
          <a:p>
            <a:pPr>
              <a:lnSpc>
                <a:spcPct val="90000"/>
              </a:lnSpc>
            </a:pPr>
            <a:r>
              <a:rPr lang="en-US" altLang="x-none" dirty="0"/>
              <a:t>Christopher </a:t>
            </a:r>
            <a:r>
              <a:rPr lang="en-US" altLang="x-none" dirty="0" err="1"/>
              <a:t>Tuppen</a:t>
            </a:r>
            <a:r>
              <a:rPr lang="en-US" altLang="x-none" dirty="0"/>
              <a:t>, “Dimensions of communicator credibility: An oblique solution”, </a:t>
            </a:r>
            <a:r>
              <a:rPr lang="en-US" altLang="x-none" i="1" dirty="0"/>
              <a:t>Speech Monographs(41)</a:t>
            </a:r>
            <a:r>
              <a:rPr lang="en-US" altLang="x-none" dirty="0"/>
              <a:t>, 1974.</a:t>
            </a:r>
          </a:p>
          <a:p>
            <a:pPr>
              <a:lnSpc>
                <a:spcPct val="90000"/>
              </a:lnSpc>
            </a:pPr>
            <a:r>
              <a:rPr lang="en-US" altLang="x-none" dirty="0"/>
              <a:t>101 subjects read a booklet containing ten character sketches.</a:t>
            </a:r>
          </a:p>
          <a:p>
            <a:pPr lvl="1">
              <a:lnSpc>
                <a:spcPct val="90000"/>
              </a:lnSpc>
            </a:pPr>
            <a:r>
              <a:rPr lang="en-US" altLang="x-none" sz="1800" dirty="0"/>
              <a:t>Student, professor, ad exec, farmer, unethical businessman, doctor, ret. Army officer, man of religion, hippie, </a:t>
            </a:r>
            <a:r>
              <a:rPr lang="en-US" altLang="x-none" sz="1800" dirty="0" smtClean="0"/>
              <a:t>TV personality</a:t>
            </a:r>
            <a:endParaRPr lang="en-US" altLang="x-none" sz="1800" dirty="0"/>
          </a:p>
          <a:p>
            <a:pPr lvl="1">
              <a:lnSpc>
                <a:spcPct val="90000"/>
              </a:lnSpc>
            </a:pPr>
            <a:r>
              <a:rPr lang="en-US" altLang="x-none" sz="1800" dirty="0"/>
              <a:t>Topics: how much sleep you need, marijuana and health, duration of US </a:t>
            </a:r>
            <a:r>
              <a:rPr lang="en-US" altLang="x-none" sz="1800" dirty="0" err="1"/>
              <a:t>envolvement</a:t>
            </a:r>
            <a:r>
              <a:rPr lang="en-US" altLang="x-none" sz="1800" dirty="0"/>
              <a:t> in SE Asia, and tuition at State </a:t>
            </a:r>
            <a:r>
              <a:rPr lang="en-US" altLang="x-none" sz="1800" dirty="0" smtClean="0"/>
              <a:t>Colleges</a:t>
            </a:r>
            <a:endParaRPr lang="en-US" altLang="x-none" dirty="0"/>
          </a:p>
          <a:p>
            <a:pPr>
              <a:lnSpc>
                <a:spcPct val="90000"/>
              </a:lnSpc>
            </a:pPr>
            <a:r>
              <a:rPr lang="en-US" altLang="x-none" dirty="0"/>
              <a:t>The subjects rated each communicator on 64 scales.</a:t>
            </a:r>
          </a:p>
          <a:p>
            <a:pPr lvl="1">
              <a:lnSpc>
                <a:spcPct val="90000"/>
              </a:lnSpc>
            </a:pPr>
            <a:r>
              <a:rPr lang="en-US" altLang="x-none" dirty="0"/>
              <a:t>28 bipolar adjective, 36 seven-point Likert scales.</a:t>
            </a:r>
          </a:p>
        </p:txBody>
      </p:sp>
    </p:spTree>
    <p:extLst>
      <p:ext uri="{BB962C8B-B14F-4D97-AF65-F5344CB8AC3E}">
        <p14:creationId xmlns:p14="http://schemas.microsoft.com/office/powerpoint/2010/main" val="6597521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ltLang="x-none" dirty="0"/>
          </a:p>
        </p:txBody>
      </p:sp>
      <p:sp>
        <p:nvSpPr>
          <p:cNvPr id="39939" name="Rectangle 3"/>
          <p:cNvSpPr>
            <a:spLocks noGrp="1" noChangeArrowheads="1"/>
          </p:cNvSpPr>
          <p:nvPr>
            <p:ph type="body" idx="1"/>
          </p:nvPr>
        </p:nvSpPr>
        <p:spPr/>
        <p:txBody>
          <a:bodyPr/>
          <a:lstStyle/>
          <a:p>
            <a:r>
              <a:rPr lang="en-US" altLang="x-none" dirty="0"/>
              <a:t>S</a:t>
            </a:r>
            <a:r>
              <a:rPr lang="en-US" altLang="x-none" dirty="0" smtClean="0"/>
              <a:t>ubject </a:t>
            </a:r>
            <a:r>
              <a:rPr lang="en-US" altLang="x-none" dirty="0"/>
              <a:t>ratings </a:t>
            </a:r>
            <a:r>
              <a:rPr lang="en-US" altLang="x-none" dirty="0" smtClean="0"/>
              <a:t>grouped </a:t>
            </a:r>
            <a:r>
              <a:rPr lang="en-US" altLang="x-none" dirty="0"/>
              <a:t>using </a:t>
            </a:r>
            <a:r>
              <a:rPr lang="en-US" altLang="x-none" dirty="0" smtClean="0"/>
              <a:t>cluster analysis</a:t>
            </a:r>
            <a:endParaRPr lang="en-US" altLang="x-none" dirty="0"/>
          </a:p>
          <a:p>
            <a:r>
              <a:rPr lang="en-US" altLang="x-none" dirty="0"/>
              <a:t>Cluster 1: “Trustworthiness”</a:t>
            </a:r>
          </a:p>
          <a:p>
            <a:pPr lvl="1"/>
            <a:r>
              <a:rPr lang="en-US" altLang="x-none" dirty="0"/>
              <a:t>Trustworthy, honest, safe, dependable, reputable, etc.</a:t>
            </a:r>
          </a:p>
          <a:p>
            <a:r>
              <a:rPr lang="en-US" altLang="x-none" dirty="0"/>
              <a:t>Cluster 2: “Expertise”</a:t>
            </a:r>
          </a:p>
          <a:p>
            <a:pPr lvl="1"/>
            <a:r>
              <a:rPr lang="en-US" altLang="x-none" dirty="0"/>
              <a:t>Qualified, skilled, informed, experienced, etc.</a:t>
            </a:r>
          </a:p>
          <a:p>
            <a:r>
              <a:rPr lang="en-US" altLang="x-none" dirty="0"/>
              <a:t>Cluster 3: “Dynamism”</a:t>
            </a:r>
          </a:p>
          <a:p>
            <a:pPr lvl="1"/>
            <a:r>
              <a:rPr lang="en-US" altLang="x-none" dirty="0"/>
              <a:t>Bold, active, aggressive, strong, emphatic, etc.</a:t>
            </a:r>
          </a:p>
        </p:txBody>
      </p:sp>
    </p:spTree>
    <p:extLst>
      <p:ext uri="{BB962C8B-B14F-4D97-AF65-F5344CB8AC3E}">
        <p14:creationId xmlns:p14="http://schemas.microsoft.com/office/powerpoint/2010/main" val="9960634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ltLang="x-none" dirty="0"/>
          </a:p>
        </p:txBody>
      </p:sp>
      <p:sp>
        <p:nvSpPr>
          <p:cNvPr id="40963" name="Rectangle 3"/>
          <p:cNvSpPr>
            <a:spLocks noGrp="1" noChangeArrowheads="1"/>
          </p:cNvSpPr>
          <p:nvPr>
            <p:ph type="body" idx="1"/>
          </p:nvPr>
        </p:nvSpPr>
        <p:spPr/>
        <p:txBody>
          <a:bodyPr/>
          <a:lstStyle/>
          <a:p>
            <a:r>
              <a:rPr lang="en-US" altLang="x-none"/>
              <a:t>Cluster 4: “Co-orientation”</a:t>
            </a:r>
          </a:p>
          <a:p>
            <a:pPr lvl="1"/>
            <a:r>
              <a:rPr lang="en-US" altLang="x-none"/>
              <a:t>Created a favorable impression, stood for a group whose interests coincided with the rater, represented acceptable values, was someone to whom the rater would like to listen. </a:t>
            </a:r>
          </a:p>
          <a:p>
            <a:r>
              <a:rPr lang="en-US" altLang="x-none"/>
              <a:t>Cluster 5: “Charisma”</a:t>
            </a:r>
          </a:p>
          <a:p>
            <a:pPr lvl="1"/>
            <a:r>
              <a:rPr lang="en-US" altLang="x-none"/>
              <a:t>Convincing, reasonable, right, logical, believable, intelligent, whose opinion is respected, whose background is admired, in whom the reader has confidence.</a:t>
            </a:r>
          </a:p>
        </p:txBody>
      </p:sp>
    </p:spTree>
    <p:extLst>
      <p:ext uri="{BB962C8B-B14F-4D97-AF65-F5344CB8AC3E}">
        <p14:creationId xmlns:p14="http://schemas.microsoft.com/office/powerpoint/2010/main" val="12039472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Social Characteristics from Speech and Text</a:t>
            </a:r>
            <a:endParaRPr lang="en-US" dirty="0"/>
          </a:p>
        </p:txBody>
      </p:sp>
      <p:sp>
        <p:nvSpPr>
          <p:cNvPr id="3" name="Content Placeholder 2"/>
          <p:cNvSpPr>
            <a:spLocks noGrp="1"/>
          </p:cNvSpPr>
          <p:nvPr>
            <p:ph idx="1"/>
          </p:nvPr>
        </p:nvSpPr>
        <p:spPr/>
        <p:txBody>
          <a:bodyPr/>
          <a:lstStyle/>
          <a:p>
            <a:r>
              <a:rPr lang="en-US" dirty="0" smtClean="0"/>
              <a:t>How likable is the speaker? (Samantha)</a:t>
            </a:r>
          </a:p>
          <a:p>
            <a:r>
              <a:rPr lang="en-US" dirty="0" smtClean="0"/>
              <a:t>How engaged, flirtatious, awkward is a conversation? (Ty)</a:t>
            </a:r>
          </a:p>
          <a:p>
            <a:r>
              <a:rPr lang="en-US" dirty="0" smtClean="0"/>
              <a:t>How charismatic is a speaker?</a:t>
            </a:r>
            <a:endParaRPr lang="en-US" dirty="0"/>
          </a:p>
        </p:txBody>
      </p:sp>
    </p:spTree>
    <p:extLst>
      <p:ext uri="{BB962C8B-B14F-4D97-AF65-F5344CB8AC3E}">
        <p14:creationId xmlns:p14="http://schemas.microsoft.com/office/powerpoint/2010/main" val="2065640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x-none" dirty="0" smtClean="0"/>
              <a:t>Forcefulness, Persuasion and Social Influence</a:t>
            </a:r>
            <a:endParaRPr lang="en-US" altLang="x-none" dirty="0"/>
          </a:p>
        </p:txBody>
      </p:sp>
      <p:sp>
        <p:nvSpPr>
          <p:cNvPr id="9219" name="Rectangle 3"/>
          <p:cNvSpPr>
            <a:spLocks noGrp="1" noChangeArrowheads="1"/>
          </p:cNvSpPr>
          <p:nvPr>
            <p:ph type="body" idx="1"/>
          </p:nvPr>
        </p:nvSpPr>
        <p:spPr/>
        <p:txBody>
          <a:bodyPr/>
          <a:lstStyle/>
          <a:p>
            <a:r>
              <a:rPr lang="en-US" altLang="x-none" dirty="0"/>
              <a:t>M. Hamilton &amp; B. Stewart, “Extending an Information Processing Model of Language Intensity Effects”, </a:t>
            </a:r>
            <a:r>
              <a:rPr lang="en-US" altLang="x-none" i="1" dirty="0"/>
              <a:t>Communication Quarterly (41:2)</a:t>
            </a:r>
            <a:r>
              <a:rPr lang="en-US" altLang="x-none" dirty="0"/>
              <a:t>, 1993</a:t>
            </a:r>
          </a:p>
          <a:p>
            <a:r>
              <a:rPr lang="en-US" altLang="x-none" dirty="0"/>
              <a:t>“How forceful should my language be in order to maximize my social influence?”</a:t>
            </a:r>
          </a:p>
          <a:p>
            <a:pPr lvl="1"/>
            <a:r>
              <a:rPr lang="en-US" altLang="x-none" dirty="0"/>
              <a:t>I.e., what is the relationship between language intensity and </a:t>
            </a:r>
            <a:r>
              <a:rPr lang="en-US" altLang="x-none" dirty="0" smtClean="0"/>
              <a:t>persuasion?</a:t>
            </a:r>
            <a:endParaRPr lang="en-US" altLang="x-none" dirty="0"/>
          </a:p>
        </p:txBody>
      </p:sp>
    </p:spTree>
    <p:extLst>
      <p:ext uri="{BB962C8B-B14F-4D97-AF65-F5344CB8AC3E}">
        <p14:creationId xmlns:p14="http://schemas.microsoft.com/office/powerpoint/2010/main" val="11500549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ltLang="x-none" dirty="0"/>
          </a:p>
        </p:txBody>
      </p:sp>
      <p:sp>
        <p:nvSpPr>
          <p:cNvPr id="41987" name="Rectangle 3"/>
          <p:cNvSpPr>
            <a:spLocks noGrp="1" noChangeArrowheads="1"/>
          </p:cNvSpPr>
          <p:nvPr>
            <p:ph type="body" idx="1"/>
          </p:nvPr>
        </p:nvSpPr>
        <p:spPr/>
        <p:txBody>
          <a:bodyPr/>
          <a:lstStyle/>
          <a:p>
            <a:r>
              <a:rPr lang="en-US" altLang="x-none" dirty="0"/>
              <a:t>Intensity </a:t>
            </a:r>
            <a:r>
              <a:rPr lang="en-US" altLang="x-none" dirty="0" smtClean="0"/>
              <a:t>manipulated by varying two </a:t>
            </a:r>
            <a:r>
              <a:rPr lang="en-US" altLang="x-none" dirty="0"/>
              <a:t>language features: emotionality and </a:t>
            </a:r>
            <a:r>
              <a:rPr lang="en-US" altLang="x-none" dirty="0" smtClean="0"/>
              <a:t>specificity</a:t>
            </a:r>
            <a:endParaRPr lang="en-US" altLang="x-none" dirty="0"/>
          </a:p>
          <a:p>
            <a:pPr lvl="1"/>
            <a:r>
              <a:rPr lang="en-US" altLang="x-none" dirty="0"/>
              <a:t>Emotionality: degree of affect present in the </a:t>
            </a:r>
            <a:r>
              <a:rPr lang="en-US" altLang="x-none" dirty="0" smtClean="0"/>
              <a:t>language, ranging from </a:t>
            </a:r>
            <a:r>
              <a:rPr lang="en-US" altLang="x-none" dirty="0"/>
              <a:t>stolid displays to </a:t>
            </a:r>
            <a:r>
              <a:rPr lang="en-US" altLang="x-none" dirty="0" smtClean="0"/>
              <a:t>histrionics</a:t>
            </a:r>
            <a:endParaRPr lang="en-US" altLang="x-none" dirty="0"/>
          </a:p>
          <a:p>
            <a:pPr lvl="1"/>
            <a:r>
              <a:rPr lang="en-US" altLang="x-none" dirty="0"/>
              <a:t>Specificity: degree to which precise reference is made to attitude </a:t>
            </a:r>
            <a:r>
              <a:rPr lang="en-US" altLang="x-none" dirty="0" smtClean="0"/>
              <a:t>objects</a:t>
            </a:r>
            <a:endParaRPr lang="en-US" altLang="x-none" dirty="0"/>
          </a:p>
          <a:p>
            <a:r>
              <a:rPr lang="en-US" altLang="x-none" dirty="0"/>
              <a:t>Attitude change is a product of message discrepancy, perceived source credibility and message </a:t>
            </a:r>
            <a:r>
              <a:rPr lang="en-US" altLang="x-none" dirty="0" smtClean="0"/>
              <a:t>strength</a:t>
            </a:r>
            <a:endParaRPr lang="en-US" altLang="x-none" dirty="0"/>
          </a:p>
        </p:txBody>
      </p:sp>
      <p:graphicFrame>
        <p:nvGraphicFramePr>
          <p:cNvPr id="41988" name="Object 4"/>
          <p:cNvGraphicFramePr>
            <a:graphicFrameLocks noChangeAspect="1"/>
          </p:cNvGraphicFramePr>
          <p:nvPr>
            <p:extLst>
              <p:ext uri="{D42A27DB-BD31-4B8C-83A1-F6EECF244321}">
                <p14:modId xmlns:p14="http://schemas.microsoft.com/office/powerpoint/2010/main" val="1401576217"/>
              </p:ext>
            </p:extLst>
          </p:nvPr>
        </p:nvGraphicFramePr>
        <p:xfrm>
          <a:off x="2667000" y="4806042"/>
          <a:ext cx="1219200" cy="693738"/>
        </p:xfrm>
        <a:graphic>
          <a:graphicData uri="http://schemas.openxmlformats.org/presentationml/2006/ole">
            <mc:AlternateContent xmlns:mc="http://schemas.openxmlformats.org/markup-compatibility/2006">
              <mc:Choice xmlns:v="urn:schemas-microsoft-com:vml" Requires="v">
                <p:oleObj spid="_x0000_s1130" name="Equation" r:id="rId3" imgW="647700" imgH="368300" progId="Equation.3">
                  <p:embed/>
                </p:oleObj>
              </mc:Choice>
              <mc:Fallback>
                <p:oleObj name="Equation" r:id="rId3" imgW="6477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06042"/>
                        <a:ext cx="121920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89" name="Rectangle 5"/>
          <p:cNvSpPr>
            <a:spLocks noChangeArrowheads="1"/>
          </p:cNvSpPr>
          <p:nvPr/>
        </p:nvSpPr>
        <p:spPr bwMode="auto">
          <a:xfrm>
            <a:off x="4327526" y="4641396"/>
            <a:ext cx="40382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dirty="0"/>
              <a:t>a - attitude, f - force, s - source credibility</a:t>
            </a:r>
          </a:p>
          <a:p>
            <a:r>
              <a:rPr lang="en-US" altLang="x-none" dirty="0"/>
              <a:t>d - discrepancy, c - counterargument</a:t>
            </a:r>
          </a:p>
          <a:p>
            <a:r>
              <a:rPr lang="en-US" altLang="x-none" dirty="0">
                <a:sym typeface="Symbol" charset="2"/>
              </a:rPr>
              <a:t></a:t>
            </a:r>
            <a:r>
              <a:rPr lang="en-US" altLang="x-none" dirty="0"/>
              <a:t> - impact parameter</a:t>
            </a:r>
          </a:p>
        </p:txBody>
      </p:sp>
    </p:spTree>
    <p:extLst>
      <p:ext uri="{BB962C8B-B14F-4D97-AF65-F5344CB8AC3E}">
        <p14:creationId xmlns:p14="http://schemas.microsoft.com/office/powerpoint/2010/main" val="16203350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ltLang="x-none" dirty="0"/>
          </a:p>
        </p:txBody>
      </p:sp>
      <p:sp>
        <p:nvSpPr>
          <p:cNvPr id="43011" name="Rectangle 3"/>
          <p:cNvSpPr>
            <a:spLocks noGrp="1" noChangeArrowheads="1"/>
          </p:cNvSpPr>
          <p:nvPr>
            <p:ph type="body" idx="1"/>
          </p:nvPr>
        </p:nvSpPr>
        <p:spPr/>
        <p:txBody>
          <a:bodyPr/>
          <a:lstStyle/>
          <a:p>
            <a:r>
              <a:rPr lang="en-US" altLang="x-none" dirty="0"/>
              <a:t>518 subjects presented with a “persuasive message” with manipulated </a:t>
            </a:r>
            <a:r>
              <a:rPr lang="en-US" altLang="x-none" dirty="0" smtClean="0"/>
              <a:t>intensity</a:t>
            </a:r>
            <a:endParaRPr lang="en-US" altLang="x-none" dirty="0"/>
          </a:p>
          <a:p>
            <a:r>
              <a:rPr lang="en-US" altLang="x-none" dirty="0" smtClean="0"/>
              <a:t>Message’s </a:t>
            </a:r>
            <a:r>
              <a:rPr lang="en-US" altLang="x-none" dirty="0"/>
              <a:t>language </a:t>
            </a:r>
            <a:r>
              <a:rPr lang="en-US" altLang="x-none" dirty="0" smtClean="0"/>
              <a:t>evaluated </a:t>
            </a:r>
            <a:r>
              <a:rPr lang="en-US" altLang="x-none" dirty="0"/>
              <a:t>on 11 terms using a 7-point bipolar adjective </a:t>
            </a:r>
            <a:r>
              <a:rPr lang="en-US" altLang="x-none" dirty="0" smtClean="0"/>
              <a:t>scale</a:t>
            </a:r>
            <a:endParaRPr lang="en-US" altLang="x-none" dirty="0"/>
          </a:p>
          <a:p>
            <a:pPr lvl="1"/>
            <a:r>
              <a:rPr lang="en-US" altLang="x-none" dirty="0"/>
              <a:t>Intense, strong, active, extreme, forceful, emotional, vivid</a:t>
            </a:r>
            <a:r>
              <a:rPr lang="en-US" altLang="x-none" dirty="0" smtClean="0"/>
              <a:t>, vigorous</a:t>
            </a:r>
            <a:r>
              <a:rPr lang="en-US" altLang="x-none" dirty="0"/>
              <a:t>, powerful, assertive, potent</a:t>
            </a:r>
          </a:p>
          <a:p>
            <a:r>
              <a:rPr lang="en-US" altLang="x-none" dirty="0"/>
              <a:t>Perceived source competence, trustworthiness and dynamism were </a:t>
            </a:r>
            <a:r>
              <a:rPr lang="en-US" altLang="x-none" dirty="0" smtClean="0"/>
              <a:t>assessed</a:t>
            </a:r>
            <a:endParaRPr lang="en-US" altLang="x-none" dirty="0"/>
          </a:p>
        </p:txBody>
      </p:sp>
    </p:spTree>
    <p:extLst>
      <p:ext uri="{BB962C8B-B14F-4D97-AF65-F5344CB8AC3E}">
        <p14:creationId xmlns:p14="http://schemas.microsoft.com/office/powerpoint/2010/main" val="7317132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ltLang="x-none" dirty="0"/>
          </a:p>
        </p:txBody>
      </p:sp>
      <p:sp>
        <p:nvSpPr>
          <p:cNvPr id="44035" name="Rectangle 3"/>
          <p:cNvSpPr>
            <a:spLocks noGrp="1" noChangeArrowheads="1"/>
          </p:cNvSpPr>
          <p:nvPr>
            <p:ph type="body" idx="1"/>
          </p:nvPr>
        </p:nvSpPr>
        <p:spPr/>
        <p:txBody>
          <a:bodyPr/>
          <a:lstStyle/>
          <a:p>
            <a:r>
              <a:rPr lang="en-US" altLang="x-none"/>
              <a:t>Correlations between subject ratings and manipulated features were calculated using a causal modeling program, PATH.</a:t>
            </a:r>
          </a:p>
        </p:txBody>
      </p:sp>
      <p:sp>
        <p:nvSpPr>
          <p:cNvPr id="44038" name="AutoShape 6"/>
          <p:cNvSpPr>
            <a:spLocks noChangeArrowheads="1"/>
          </p:cNvSpPr>
          <p:nvPr/>
        </p:nvSpPr>
        <p:spPr bwMode="auto">
          <a:xfrm>
            <a:off x="2209800" y="4648200"/>
            <a:ext cx="1143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Manipulated</a:t>
            </a:r>
          </a:p>
          <a:p>
            <a:pPr algn="ctr"/>
            <a:r>
              <a:rPr lang="en-US" altLang="x-none" sz="1600"/>
              <a:t>intensity</a:t>
            </a:r>
            <a:endParaRPr lang="en-US" altLang="x-none"/>
          </a:p>
        </p:txBody>
      </p:sp>
      <p:sp>
        <p:nvSpPr>
          <p:cNvPr id="44039" name="AutoShape 7"/>
          <p:cNvSpPr>
            <a:spLocks noChangeArrowheads="1"/>
          </p:cNvSpPr>
          <p:nvPr/>
        </p:nvSpPr>
        <p:spPr bwMode="auto">
          <a:xfrm>
            <a:off x="3886200" y="4648200"/>
            <a:ext cx="9144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Perceived</a:t>
            </a:r>
          </a:p>
          <a:p>
            <a:pPr algn="ctr"/>
            <a:r>
              <a:rPr lang="en-US" altLang="x-none" sz="1600"/>
              <a:t>intensity</a:t>
            </a:r>
            <a:endParaRPr lang="en-US" altLang="x-none"/>
          </a:p>
        </p:txBody>
      </p:sp>
      <p:sp>
        <p:nvSpPr>
          <p:cNvPr id="44040" name="AutoShape 8"/>
          <p:cNvSpPr>
            <a:spLocks noChangeArrowheads="1"/>
          </p:cNvSpPr>
          <p:nvPr/>
        </p:nvSpPr>
        <p:spPr bwMode="auto">
          <a:xfrm>
            <a:off x="6477000" y="3581400"/>
            <a:ext cx="14478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Extremity of</a:t>
            </a:r>
          </a:p>
          <a:p>
            <a:pPr algn="ctr"/>
            <a:r>
              <a:rPr lang="en-US" altLang="x-none" sz="1600"/>
              <a:t>position</a:t>
            </a:r>
            <a:endParaRPr lang="en-US" altLang="x-none"/>
          </a:p>
        </p:txBody>
      </p:sp>
      <p:sp>
        <p:nvSpPr>
          <p:cNvPr id="44041" name="AutoShape 9"/>
          <p:cNvSpPr>
            <a:spLocks noChangeArrowheads="1"/>
          </p:cNvSpPr>
          <p:nvPr/>
        </p:nvSpPr>
        <p:spPr bwMode="auto">
          <a:xfrm>
            <a:off x="5486400" y="4648200"/>
            <a:ext cx="9906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Source</a:t>
            </a:r>
          </a:p>
          <a:p>
            <a:pPr algn="ctr"/>
            <a:r>
              <a:rPr lang="en-US" altLang="x-none" sz="1600"/>
              <a:t>dynamism</a:t>
            </a:r>
            <a:endParaRPr lang="en-US" altLang="x-none"/>
          </a:p>
        </p:txBody>
      </p:sp>
      <p:sp>
        <p:nvSpPr>
          <p:cNvPr id="44042" name="AutoShape 10"/>
          <p:cNvSpPr>
            <a:spLocks noChangeArrowheads="1"/>
          </p:cNvSpPr>
          <p:nvPr/>
        </p:nvSpPr>
        <p:spPr bwMode="auto">
          <a:xfrm>
            <a:off x="6934200" y="4648200"/>
            <a:ext cx="1143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Source</a:t>
            </a:r>
          </a:p>
          <a:p>
            <a:pPr algn="ctr"/>
            <a:r>
              <a:rPr lang="en-US" altLang="x-none" sz="1600"/>
              <a:t>competence</a:t>
            </a:r>
            <a:endParaRPr lang="en-US" altLang="x-none"/>
          </a:p>
        </p:txBody>
      </p:sp>
      <p:sp>
        <p:nvSpPr>
          <p:cNvPr id="44043" name="AutoShape 11"/>
          <p:cNvSpPr>
            <a:spLocks noChangeArrowheads="1"/>
          </p:cNvSpPr>
          <p:nvPr/>
        </p:nvSpPr>
        <p:spPr bwMode="auto">
          <a:xfrm>
            <a:off x="8839200" y="4648200"/>
            <a:ext cx="13716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Source</a:t>
            </a:r>
          </a:p>
          <a:p>
            <a:pPr algn="ctr"/>
            <a:r>
              <a:rPr lang="en-US" altLang="x-none" sz="1600"/>
              <a:t>trustworthiness</a:t>
            </a:r>
            <a:endParaRPr lang="en-US" altLang="x-none"/>
          </a:p>
        </p:txBody>
      </p:sp>
      <p:sp>
        <p:nvSpPr>
          <p:cNvPr id="44046" name="Line 14"/>
          <p:cNvSpPr>
            <a:spLocks noChangeShapeType="1"/>
          </p:cNvSpPr>
          <p:nvPr/>
        </p:nvSpPr>
        <p:spPr bwMode="auto">
          <a:xfrm>
            <a:off x="3352800" y="5105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7" name="Line 15"/>
          <p:cNvSpPr>
            <a:spLocks noChangeShapeType="1"/>
          </p:cNvSpPr>
          <p:nvPr/>
        </p:nvSpPr>
        <p:spPr bwMode="auto">
          <a:xfrm>
            <a:off x="4800600" y="5105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8" name="Line 16"/>
          <p:cNvSpPr>
            <a:spLocks noChangeShapeType="1"/>
          </p:cNvSpPr>
          <p:nvPr/>
        </p:nvSpPr>
        <p:spPr bwMode="auto">
          <a:xfrm>
            <a:off x="6477000" y="5105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9" name="Line 17"/>
          <p:cNvSpPr>
            <a:spLocks noChangeShapeType="1"/>
          </p:cNvSpPr>
          <p:nvPr/>
        </p:nvSpPr>
        <p:spPr bwMode="auto">
          <a:xfrm>
            <a:off x="8077200" y="5105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0" name="Line 18"/>
          <p:cNvSpPr>
            <a:spLocks noChangeShapeType="1"/>
          </p:cNvSpPr>
          <p:nvPr/>
        </p:nvSpPr>
        <p:spPr bwMode="auto">
          <a:xfrm>
            <a:off x="2743200" y="4038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1" name="Line 19"/>
          <p:cNvSpPr>
            <a:spLocks noChangeShapeType="1"/>
          </p:cNvSpPr>
          <p:nvPr/>
        </p:nvSpPr>
        <p:spPr bwMode="auto">
          <a:xfrm>
            <a:off x="2743200" y="4038600"/>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2" name="Line 20"/>
          <p:cNvSpPr>
            <a:spLocks noChangeShapeType="1"/>
          </p:cNvSpPr>
          <p:nvPr/>
        </p:nvSpPr>
        <p:spPr bwMode="auto">
          <a:xfrm flipV="1">
            <a:off x="9601200" y="5562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3" name="Line 21"/>
          <p:cNvSpPr>
            <a:spLocks noChangeShapeType="1"/>
          </p:cNvSpPr>
          <p:nvPr/>
        </p:nvSpPr>
        <p:spPr bwMode="auto">
          <a:xfrm>
            <a:off x="2743200" y="5562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4" name="Line 22"/>
          <p:cNvSpPr>
            <a:spLocks noChangeShapeType="1"/>
          </p:cNvSpPr>
          <p:nvPr/>
        </p:nvSpPr>
        <p:spPr bwMode="auto">
          <a:xfrm>
            <a:off x="2743200" y="61722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5" name="Line 23"/>
          <p:cNvSpPr>
            <a:spLocks noChangeShapeType="1"/>
          </p:cNvSpPr>
          <p:nvPr/>
        </p:nvSpPr>
        <p:spPr bwMode="auto">
          <a:xfrm flipV="1">
            <a:off x="7315200" y="42672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6" name="Text Box 24"/>
          <p:cNvSpPr txBox="1">
            <a:spLocks noChangeArrowheads="1"/>
          </p:cNvSpPr>
          <p:nvPr/>
        </p:nvSpPr>
        <p:spPr bwMode="auto">
          <a:xfrm>
            <a:off x="3657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.42</a:t>
            </a:r>
          </a:p>
        </p:txBody>
      </p:sp>
      <p:sp>
        <p:nvSpPr>
          <p:cNvPr id="44057" name="Text Box 25"/>
          <p:cNvSpPr txBox="1">
            <a:spLocks noChangeArrowheads="1"/>
          </p:cNvSpPr>
          <p:nvPr/>
        </p:nvSpPr>
        <p:spPr bwMode="auto">
          <a:xfrm>
            <a:off x="7315201" y="4267200"/>
            <a:ext cx="506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-.32</a:t>
            </a:r>
          </a:p>
        </p:txBody>
      </p:sp>
      <p:sp>
        <p:nvSpPr>
          <p:cNvPr id="44058" name="Text Box 26"/>
          <p:cNvSpPr txBox="1">
            <a:spLocks noChangeArrowheads="1"/>
          </p:cNvSpPr>
          <p:nvPr/>
        </p:nvSpPr>
        <p:spPr bwMode="auto">
          <a:xfrm>
            <a:off x="82296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.73</a:t>
            </a:r>
          </a:p>
        </p:txBody>
      </p:sp>
      <p:sp>
        <p:nvSpPr>
          <p:cNvPr id="44059" name="Text Box 27"/>
          <p:cNvSpPr txBox="1">
            <a:spLocks noChangeArrowheads="1"/>
          </p:cNvSpPr>
          <p:nvPr/>
        </p:nvSpPr>
        <p:spPr bwMode="auto">
          <a:xfrm>
            <a:off x="64770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.52</a:t>
            </a:r>
          </a:p>
        </p:txBody>
      </p:sp>
      <p:sp>
        <p:nvSpPr>
          <p:cNvPr id="44060" name="Text Box 28"/>
          <p:cNvSpPr txBox="1">
            <a:spLocks noChangeArrowheads="1"/>
          </p:cNvSpPr>
          <p:nvPr/>
        </p:nvSpPr>
        <p:spPr bwMode="auto">
          <a:xfrm>
            <a:off x="48006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.78</a:t>
            </a:r>
          </a:p>
        </p:txBody>
      </p:sp>
      <p:sp>
        <p:nvSpPr>
          <p:cNvPr id="44061" name="Text Box 29"/>
          <p:cNvSpPr txBox="1">
            <a:spLocks noChangeArrowheads="1"/>
          </p:cNvSpPr>
          <p:nvPr/>
        </p:nvSpPr>
        <p:spPr bwMode="auto">
          <a:xfrm>
            <a:off x="33528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.64</a:t>
            </a:r>
          </a:p>
        </p:txBody>
      </p:sp>
      <p:sp>
        <p:nvSpPr>
          <p:cNvPr id="44062" name="Text Box 30"/>
          <p:cNvSpPr txBox="1">
            <a:spLocks noChangeArrowheads="1"/>
          </p:cNvSpPr>
          <p:nvPr/>
        </p:nvSpPr>
        <p:spPr bwMode="auto">
          <a:xfrm>
            <a:off x="6781801" y="5867400"/>
            <a:ext cx="506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-.18</a:t>
            </a:r>
          </a:p>
        </p:txBody>
      </p:sp>
      <p:sp>
        <p:nvSpPr>
          <p:cNvPr id="44064" name="Rectangle 32"/>
          <p:cNvSpPr>
            <a:spLocks noChangeArrowheads="1"/>
          </p:cNvSpPr>
          <p:nvPr/>
        </p:nvSpPr>
        <p:spPr bwMode="auto">
          <a:xfrm>
            <a:off x="5257800" y="4572000"/>
            <a:ext cx="5181600" cy="1143000"/>
          </a:xfrm>
          <a:prstGeom prst="rect">
            <a:avLst/>
          </a:prstGeom>
          <a:solidFill>
            <a:schemeClr val="accent1">
              <a:alpha val="0"/>
            </a:schemeClr>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65" name="Text Box 33"/>
          <p:cNvSpPr txBox="1">
            <a:spLocks noChangeArrowheads="1"/>
          </p:cNvSpPr>
          <p:nvPr/>
        </p:nvSpPr>
        <p:spPr bwMode="auto">
          <a:xfrm>
            <a:off x="8077201" y="4114801"/>
            <a:ext cx="232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accent2"/>
                </a:solidFill>
              </a:rPr>
              <a:t>“charisma sequence”</a:t>
            </a:r>
            <a:endParaRPr lang="en-US" altLang="x-none"/>
          </a:p>
        </p:txBody>
      </p:sp>
    </p:spTree>
    <p:extLst>
      <p:ext uri="{BB962C8B-B14F-4D97-AF65-F5344CB8AC3E}">
        <p14:creationId xmlns:p14="http://schemas.microsoft.com/office/powerpoint/2010/main" val="4812861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Empirical Studies of Charismatic Speech and Text</a:t>
            </a:r>
            <a:endParaRPr lang="en-US" dirty="0"/>
          </a:p>
        </p:txBody>
      </p:sp>
      <p:sp>
        <p:nvSpPr>
          <p:cNvPr id="3" name="Content Placeholder 2"/>
          <p:cNvSpPr>
            <a:spLocks noGrp="1"/>
          </p:cNvSpPr>
          <p:nvPr>
            <p:ph idx="1"/>
          </p:nvPr>
        </p:nvSpPr>
        <p:spPr/>
        <p:txBody>
          <a:bodyPr/>
          <a:lstStyle/>
          <a:p>
            <a:r>
              <a:rPr lang="en-US" dirty="0" smtClean="0"/>
              <a:t>Cross-cultural dimensions</a:t>
            </a:r>
          </a:p>
          <a:p>
            <a:pPr lvl="1"/>
            <a:r>
              <a:rPr lang="en-US" dirty="0" smtClean="0"/>
              <a:t>Is charisma in L1 perceived differently by L1, L2, and Lx speakers?</a:t>
            </a:r>
          </a:p>
          <a:p>
            <a:pPr lvl="1"/>
            <a:r>
              <a:rPr lang="en-US" dirty="0" smtClean="0"/>
              <a:t>Is the judgment of charisma correlated with different features for different speakers?  Hearers?</a:t>
            </a:r>
          </a:p>
          <a:p>
            <a:r>
              <a:rPr lang="en-US" dirty="0" smtClean="0"/>
              <a:t>How important is the content of the message vs. they way it is spoken?</a:t>
            </a:r>
          </a:p>
        </p:txBody>
      </p:sp>
    </p:spTree>
    <p:extLst>
      <p:ext uri="{BB962C8B-B14F-4D97-AF65-F5344CB8AC3E}">
        <p14:creationId xmlns:p14="http://schemas.microsoft.com/office/powerpoint/2010/main" val="13391046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Charisma </a:t>
            </a:r>
            <a:r>
              <a:rPr lang="en-US" dirty="0"/>
              <a:t>P</a:t>
            </a:r>
            <a:r>
              <a:rPr lang="en-US" dirty="0" smtClean="0"/>
              <a:t>erception</a:t>
            </a:r>
            <a:endParaRPr lang="en-US" dirty="0"/>
          </a:p>
        </p:txBody>
      </p:sp>
      <p:sp>
        <p:nvSpPr>
          <p:cNvPr id="3" name="Content Placeholder 2"/>
          <p:cNvSpPr>
            <a:spLocks noGrp="1"/>
          </p:cNvSpPr>
          <p:nvPr>
            <p:ph idx="1"/>
          </p:nvPr>
        </p:nvSpPr>
        <p:spPr/>
        <p:txBody>
          <a:bodyPr/>
          <a:lstStyle/>
          <a:p>
            <a:r>
              <a:rPr lang="en-US" dirty="0" smtClean="0"/>
              <a:t>Within culture differences</a:t>
            </a:r>
          </a:p>
          <a:p>
            <a:r>
              <a:rPr lang="en-US" dirty="0" smtClean="0"/>
              <a:t>Cross-culture perception</a:t>
            </a:r>
          </a:p>
          <a:p>
            <a:r>
              <a:rPr lang="en-US" dirty="0" smtClean="0"/>
              <a:t>SAE, Palestinian Arabic, Swedish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16008246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p:txBody>
          <a:bodyPr>
            <a:normAutofit/>
          </a:bodyPr>
          <a:lstStyle/>
          <a:p>
            <a:r>
              <a:rPr lang="en-US" dirty="0" smtClean="0"/>
              <a:t>Listen to speech tokens in native language via web form </a:t>
            </a:r>
          </a:p>
          <a:p>
            <a:r>
              <a:rPr lang="en-US" dirty="0" smtClean="0"/>
              <a:t>Rate each token with 26 questions, 5-pt </a:t>
            </a:r>
            <a:r>
              <a:rPr lang="en-US" dirty="0" err="1" smtClean="0"/>
              <a:t>Likert</a:t>
            </a:r>
            <a:r>
              <a:rPr lang="en-US" dirty="0" smtClean="0"/>
              <a:t> scale:</a:t>
            </a:r>
          </a:p>
          <a:p>
            <a:pPr lvl="1"/>
            <a:r>
              <a:rPr lang="en-US" dirty="0" smtClean="0"/>
              <a:t>The speaker is: </a:t>
            </a:r>
          </a:p>
          <a:p>
            <a:pPr marL="411480" lvl="1" indent="0">
              <a:buNone/>
            </a:pPr>
            <a:r>
              <a:rPr lang="en-US" i="1" dirty="0" smtClean="0"/>
              <a:t>charismatic, angry, spontaneous, passionate, desperate, confident, accusatory, boring, threatening, informative, intense, enthusiastic, persuasive, charming, powerful, ordinary, tough, friendly, knowledgeable, trustworthy, intelligent, believable, convincing, reasonable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12496350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English Experiment</a:t>
            </a:r>
            <a:endParaRPr lang="en-US" dirty="0"/>
          </a:p>
        </p:txBody>
      </p:sp>
      <p:sp>
        <p:nvSpPr>
          <p:cNvPr id="3" name="Content Placeholder 2"/>
          <p:cNvSpPr>
            <a:spLocks noGrp="1"/>
          </p:cNvSpPr>
          <p:nvPr>
            <p:ph idx="1"/>
          </p:nvPr>
        </p:nvSpPr>
        <p:spPr/>
        <p:txBody>
          <a:bodyPr/>
          <a:lstStyle/>
          <a:p>
            <a:r>
              <a:rPr lang="en-US" dirty="0" smtClean="0"/>
              <a:t>12 native SAE speakers, 6 male/6 female</a:t>
            </a:r>
          </a:p>
          <a:p>
            <a:r>
              <a:rPr lang="en-US" dirty="0" smtClean="0"/>
              <a:t>45 speech segments (mean duration = 10s)</a:t>
            </a:r>
          </a:p>
          <a:p>
            <a:r>
              <a:rPr lang="en-US" dirty="0" smtClean="0"/>
              <a:t>2004 primary Democratic presidential candidates (9 candidates)</a:t>
            </a:r>
          </a:p>
          <a:p>
            <a:r>
              <a:rPr lang="en-US" dirty="0" smtClean="0"/>
              <a:t>5 tokens per speaker, 1 per topic:</a:t>
            </a:r>
          </a:p>
          <a:p>
            <a:pPr lvl="1"/>
            <a:r>
              <a:rPr lang="en-US" dirty="0" smtClean="0"/>
              <a:t>Healthcare, Iraq, tax plan, reason for running, content-neutral </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Tree>
    <p:extLst>
      <p:ext uri="{BB962C8B-B14F-4D97-AF65-F5344CB8AC3E}">
        <p14:creationId xmlns:p14="http://schemas.microsoft.com/office/powerpoint/2010/main" val="34452552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981200" y="737257"/>
            <a:ext cx="8229600" cy="1066800"/>
          </a:xfrm>
        </p:spPr>
        <p:txBody>
          <a:bodyPr/>
          <a:lstStyle/>
          <a:p>
            <a:r>
              <a:rPr lang="en-US" dirty="0"/>
              <a:t>American English </a:t>
            </a:r>
            <a:r>
              <a:rPr lang="en-US" dirty="0" smtClean="0"/>
              <a:t>Experiment</a:t>
            </a:r>
            <a:endParaRPr lang="en-US" dirty="0"/>
          </a:p>
        </p:txBody>
      </p:sp>
      <p:sp>
        <p:nvSpPr>
          <p:cNvPr id="122883" name="Rectangle 3"/>
          <p:cNvSpPr>
            <a:spLocks noGrp="1" noChangeArrowheads="1"/>
          </p:cNvSpPr>
          <p:nvPr>
            <p:ph idx="1"/>
          </p:nvPr>
        </p:nvSpPr>
        <p:spPr>
          <a:xfrm>
            <a:off x="2133600" y="1638300"/>
            <a:ext cx="7772400" cy="4610100"/>
          </a:xfrm>
        </p:spPr>
        <p:txBody>
          <a:bodyPr>
            <a:normAutofit fontScale="92500" lnSpcReduction="10000"/>
          </a:bodyPr>
          <a:lstStyle/>
          <a:p>
            <a:r>
              <a:rPr lang="en-US" dirty="0"/>
              <a:t>Data: 45 2-30s speech segments, 5 each from 9 candidates for Democratic nomination for U.S. president in 2004</a:t>
            </a:r>
          </a:p>
          <a:p>
            <a:pPr lvl="1"/>
            <a:r>
              <a:rPr lang="en-US" dirty="0" err="1" smtClean="0"/>
              <a:t>Liberman</a:t>
            </a:r>
            <a:r>
              <a:rPr lang="en-US" dirty="0" smtClean="0"/>
              <a:t>, Kucinich, Clark, Gephardt, Dean, Moseley Braun, Sharpton, Kerry, Edwards</a:t>
            </a:r>
          </a:p>
          <a:p>
            <a:pPr lvl="1"/>
            <a:r>
              <a:rPr lang="en-US" dirty="0" smtClean="0"/>
              <a:t>2 </a:t>
            </a:r>
            <a:r>
              <a:rPr lang="ja-JP" altLang="en-US" dirty="0">
                <a:latin typeface="Arial"/>
              </a:rPr>
              <a:t>‘</a:t>
            </a:r>
            <a:r>
              <a:rPr lang="en-US" dirty="0">
                <a:solidFill>
                  <a:schemeClr val="hlink"/>
                </a:solidFill>
              </a:rPr>
              <a:t>charismatic</a:t>
            </a:r>
            <a:r>
              <a:rPr lang="ja-JP" altLang="en-US" dirty="0">
                <a:latin typeface="Arial"/>
              </a:rPr>
              <a:t>’</a:t>
            </a:r>
            <a:r>
              <a:rPr lang="en-US" dirty="0"/>
              <a:t>, 2 </a:t>
            </a:r>
            <a:r>
              <a:rPr lang="ja-JP" altLang="en-US" dirty="0">
                <a:latin typeface="Arial"/>
              </a:rPr>
              <a:t>‘</a:t>
            </a:r>
            <a:r>
              <a:rPr lang="en-US" b="1" i="1" dirty="0"/>
              <a:t>not</a:t>
            </a:r>
            <a:r>
              <a:rPr lang="en-US" dirty="0"/>
              <a:t> </a:t>
            </a:r>
            <a:r>
              <a:rPr lang="en-US" dirty="0">
                <a:solidFill>
                  <a:schemeClr val="hlink"/>
                </a:solidFill>
              </a:rPr>
              <a:t>charismatic</a:t>
            </a:r>
            <a:r>
              <a:rPr lang="ja-JP" altLang="en-US" dirty="0">
                <a:latin typeface="Arial"/>
              </a:rPr>
              <a:t>’</a:t>
            </a:r>
            <a:endParaRPr lang="en-US" dirty="0"/>
          </a:p>
          <a:p>
            <a:pPr lvl="1"/>
            <a:r>
              <a:rPr lang="en-US" dirty="0"/>
              <a:t>Topics: greeting, reasons for running, tax cuts, postwar Iraq, healthcare</a:t>
            </a:r>
          </a:p>
          <a:p>
            <a:pPr lvl="1"/>
            <a:r>
              <a:rPr lang="en-US" dirty="0"/>
              <a:t>4 genres: stump speeches, debates, interviews, ads</a:t>
            </a:r>
          </a:p>
          <a:p>
            <a:r>
              <a:rPr lang="en-US" dirty="0"/>
              <a:t>8 subjects rated each segment on a </a:t>
            </a:r>
            <a:r>
              <a:rPr lang="en-US" dirty="0" err="1"/>
              <a:t>Likert</a:t>
            </a:r>
            <a:r>
              <a:rPr lang="en-US" dirty="0"/>
              <a:t> scale (1-5) </a:t>
            </a:r>
            <a:r>
              <a:rPr lang="en-US" dirty="0" smtClean="0">
                <a:hlinkClick r:id="rId25" action="ppaction://hlinkfile"/>
              </a:rPr>
              <a:t>26 questions </a:t>
            </a:r>
            <a:r>
              <a:rPr lang="en-US" dirty="0" smtClean="0"/>
              <a:t>in </a:t>
            </a:r>
            <a:r>
              <a:rPr lang="en-US" dirty="0"/>
              <a:t>a web survey</a:t>
            </a:r>
          </a:p>
          <a:p>
            <a:r>
              <a:rPr lang="en-US" dirty="0"/>
              <a:t>Duration: avg. 1.5 </a:t>
            </a:r>
            <a:r>
              <a:rPr lang="en-US" dirty="0" err="1"/>
              <a:t>hrs</a:t>
            </a:r>
            <a:r>
              <a:rPr lang="en-US" dirty="0"/>
              <a:t>, min 45m, max ~3hrs</a:t>
            </a:r>
          </a:p>
        </p:txBody>
      </p:sp>
      <p:pic>
        <p:nvPicPr>
          <p:cNvPr id="122884" name="2AE4EBD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26">
            <a:extLst>
              <a:ext uri="{28A0092B-C50C-407E-A947-70E740481C1C}">
                <a14:useLocalDpi xmlns:a14="http://schemas.microsoft.com/office/drawing/2010/main" val="0"/>
              </a:ext>
            </a:extLst>
          </a:blip>
          <a:srcRect/>
          <a:stretch>
            <a:fillRect/>
          </a:stretch>
        </p:blipFill>
        <p:spPr bwMode="auto">
          <a:xfrm>
            <a:off x="5284620"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85" name="074C4B8C.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26">
            <a:extLst>
              <a:ext uri="{28A0092B-C50C-407E-A947-70E740481C1C}">
                <a14:useLocalDpi xmlns:a14="http://schemas.microsoft.com/office/drawing/2010/main" val="0"/>
              </a:ext>
            </a:extLst>
          </a:blip>
          <a:srcRect/>
          <a:stretch>
            <a:fillRect/>
          </a:stretch>
        </p:blipFill>
        <p:spPr bwMode="auto">
          <a:xfrm>
            <a:off x="7500770"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86" name="488D2D76.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26">
            <a:extLst>
              <a:ext uri="{28A0092B-C50C-407E-A947-70E740481C1C}">
                <a14:useLocalDpi xmlns:a14="http://schemas.microsoft.com/office/drawing/2010/main" val="0"/>
              </a:ext>
            </a:extLst>
          </a:blip>
          <a:srcRect/>
          <a:stretch>
            <a:fillRect/>
          </a:stretch>
        </p:blipFill>
        <p:spPr bwMode="auto">
          <a:xfrm>
            <a:off x="7943683"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88" name="7E04455A.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26">
            <a:extLst>
              <a:ext uri="{28A0092B-C50C-407E-A947-70E740481C1C}">
                <a14:useLocalDpi xmlns:a14="http://schemas.microsoft.com/office/drawing/2010/main" val="0"/>
              </a:ext>
            </a:extLst>
          </a:blip>
          <a:srcRect/>
          <a:stretch>
            <a:fillRect/>
          </a:stretch>
        </p:blipFill>
        <p:spPr bwMode="auto">
          <a:xfrm>
            <a:off x="8829508"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89" name="863E1169.WAV">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26">
            <a:extLst>
              <a:ext uri="{28A0092B-C50C-407E-A947-70E740481C1C}">
                <a14:useLocalDpi xmlns:a14="http://schemas.microsoft.com/office/drawing/2010/main" val="0"/>
              </a:ext>
            </a:extLst>
          </a:blip>
          <a:srcRect/>
          <a:stretch>
            <a:fillRect/>
          </a:stretch>
        </p:blipFill>
        <p:spPr bwMode="auto">
          <a:xfrm>
            <a:off x="6170445"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0" name="304239F9.WAV">
            <a:hlinkClick r:id="" action="ppaction://media"/>
          </p:cNvPr>
          <p:cNvPicPr>
            <a:picLocks noRot="1" noChangeAspect="1" noChangeArrowheads="1"/>
          </p:cNvPicPr>
          <p:nvPr>
            <a:audioFile r:link="rId12"/>
            <p:extLst>
              <p:ext uri="{DAA4B4D4-6D71-4841-9C94-3DE7FCFB9230}">
                <p14:media xmlns:p14="http://schemas.microsoft.com/office/powerpoint/2010/main" r:embed="rId11"/>
              </p:ext>
            </p:extLst>
          </p:nvPr>
        </p:nvPicPr>
        <p:blipFill>
          <a:blip r:embed="rId26">
            <a:extLst>
              <a:ext uri="{28A0092B-C50C-407E-A947-70E740481C1C}">
                <a14:useLocalDpi xmlns:a14="http://schemas.microsoft.com/office/drawing/2010/main" val="0"/>
              </a:ext>
            </a:extLst>
          </a:blip>
          <a:srcRect/>
          <a:stretch>
            <a:fillRect/>
          </a:stretch>
        </p:blipFill>
        <p:spPr bwMode="auto">
          <a:xfrm>
            <a:off x="6613358"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1" name="F80BD802.WAV">
            <a:hlinkClick r:id="" action="ppaction://media"/>
          </p:cNvPr>
          <p:cNvPicPr>
            <a:picLocks noRot="1" noChangeAspect="1" noChangeArrowheads="1"/>
          </p:cNvPicPr>
          <p:nvPr>
            <a:audioFile r:link="rId14"/>
            <p:extLst>
              <p:ext uri="{DAA4B4D4-6D71-4841-9C94-3DE7FCFB9230}">
                <p14:media xmlns:p14="http://schemas.microsoft.com/office/powerpoint/2010/main" r:embed="rId13"/>
              </p:ext>
            </p:extLst>
          </p:nvPr>
        </p:nvPicPr>
        <p:blipFill>
          <a:blip r:embed="rId26">
            <a:extLst>
              <a:ext uri="{28A0092B-C50C-407E-A947-70E740481C1C}">
                <a14:useLocalDpi xmlns:a14="http://schemas.microsoft.com/office/drawing/2010/main" val="0"/>
              </a:ext>
            </a:extLst>
          </a:blip>
          <a:srcRect/>
          <a:stretch>
            <a:fillRect/>
          </a:stretch>
        </p:blipFill>
        <p:spPr bwMode="auto">
          <a:xfrm>
            <a:off x="7056270"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2" name="09472C6F.WAV">
            <a:hlinkClick r:id="" action="ppaction://media"/>
          </p:cNvPr>
          <p:cNvPicPr>
            <a:picLocks noRot="1" noChangeAspect="1" noChangeArrowheads="1"/>
          </p:cNvPicPr>
          <p:nvPr>
            <a:audioFile r:link="rId16"/>
            <p:extLst>
              <p:ext uri="{DAA4B4D4-6D71-4841-9C94-3DE7FCFB9230}">
                <p14:media xmlns:p14="http://schemas.microsoft.com/office/powerpoint/2010/main" r:embed="rId15"/>
              </p:ext>
            </p:extLst>
          </p:nvPr>
        </p:nvPicPr>
        <p:blipFill>
          <a:blip r:embed="rId26">
            <a:extLst>
              <a:ext uri="{28A0092B-C50C-407E-A947-70E740481C1C}">
                <a14:useLocalDpi xmlns:a14="http://schemas.microsoft.com/office/drawing/2010/main" val="0"/>
              </a:ext>
            </a:extLst>
          </a:blip>
          <a:srcRect/>
          <a:stretch>
            <a:fillRect/>
          </a:stretch>
        </p:blipFill>
        <p:spPr bwMode="auto">
          <a:xfrm>
            <a:off x="8386595"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3" name="C1C4343B.WAV">
            <a:hlinkClick r:id="" action="ppaction://media"/>
          </p:cNvPr>
          <p:cNvPicPr>
            <a:picLocks noRot="1" noChangeAspect="1" noChangeArrowheads="1"/>
          </p:cNvPicPr>
          <p:nvPr>
            <a:audioFile r:link="rId18"/>
            <p:extLst>
              <p:ext uri="{DAA4B4D4-6D71-4841-9C94-3DE7FCFB9230}">
                <p14:media xmlns:p14="http://schemas.microsoft.com/office/powerpoint/2010/main" r:embed="rId17"/>
              </p:ext>
            </p:extLst>
          </p:nvPr>
        </p:nvPicPr>
        <p:blipFill>
          <a:blip r:embed="rId26">
            <a:extLst>
              <a:ext uri="{28A0092B-C50C-407E-A947-70E740481C1C}">
                <a14:useLocalDpi xmlns:a14="http://schemas.microsoft.com/office/drawing/2010/main" val="0"/>
              </a:ext>
            </a:extLst>
          </a:blip>
          <a:srcRect/>
          <a:stretch>
            <a:fillRect/>
          </a:stretch>
        </p:blipFill>
        <p:spPr bwMode="auto">
          <a:xfrm>
            <a:off x="9272420"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4" name="C5CBECB6.WAV">
            <a:hlinkClick r:id="" action="ppaction://media"/>
          </p:cNvPr>
          <p:cNvPicPr>
            <a:picLocks noRot="1" noChangeAspect="1" noChangeArrowheads="1"/>
          </p:cNvPicPr>
          <p:nvPr>
            <a:audioFile r:link="rId20"/>
            <p:extLst>
              <p:ext uri="{DAA4B4D4-6D71-4841-9C94-3DE7FCFB9230}">
                <p14:media xmlns:p14="http://schemas.microsoft.com/office/powerpoint/2010/main" r:embed="rId19"/>
              </p:ext>
            </p:extLst>
          </p:nvPr>
        </p:nvPicPr>
        <p:blipFill>
          <a:blip r:embed="rId26">
            <a:extLst>
              <a:ext uri="{28A0092B-C50C-407E-A947-70E740481C1C}">
                <a14:useLocalDpi xmlns:a14="http://schemas.microsoft.com/office/drawing/2010/main" val="0"/>
              </a:ext>
            </a:extLst>
          </a:blip>
          <a:srcRect/>
          <a:stretch>
            <a:fillRect/>
          </a:stretch>
        </p:blipFill>
        <p:spPr bwMode="auto">
          <a:xfrm>
            <a:off x="9716920"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5" name="9C0E3992.WAV">
            <a:hlinkClick r:id="" action="ppaction://media"/>
          </p:cNvPr>
          <p:cNvPicPr>
            <a:picLocks noRot="1" noChangeAspect="1" noChangeArrowheads="1"/>
          </p:cNvPicPr>
          <p:nvPr>
            <a:audioFile r:link="rId22"/>
            <p:extLst>
              <p:ext uri="{DAA4B4D4-6D71-4841-9C94-3DE7FCFB9230}">
                <p14:media xmlns:p14="http://schemas.microsoft.com/office/powerpoint/2010/main" r:embed="rId21"/>
              </p:ext>
            </p:extLst>
          </p:nvPr>
        </p:nvPicPr>
        <p:blipFill>
          <a:blip r:embed="rId26">
            <a:extLst>
              <a:ext uri="{28A0092B-C50C-407E-A947-70E740481C1C}">
                <a14:useLocalDpi xmlns:a14="http://schemas.microsoft.com/office/drawing/2010/main" val="0"/>
              </a:ext>
            </a:extLst>
          </a:blip>
          <a:srcRect/>
          <a:stretch>
            <a:fillRect/>
          </a:stretch>
        </p:blipFill>
        <p:spPr bwMode="auto">
          <a:xfrm>
            <a:off x="5727533" y="2457431"/>
            <a:ext cx="304800" cy="30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230124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28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79" fill="hold"/>
                                        <p:tgtEl>
                                          <p:spTgt spid="122884"/>
                                        </p:tgtEl>
                                      </p:cBhvr>
                                    </p:cmd>
                                  </p:childTnLst>
                                </p:cTn>
                              </p:par>
                            </p:childTnLst>
                          </p:cTn>
                        </p:par>
                      </p:childTnLst>
                    </p:cTn>
                  </p:par>
                </p:childTnLst>
              </p:cTn>
              <p:nextCondLst>
                <p:cond evt="onClick" delay="0">
                  <p:tgtEl>
                    <p:spTgt spid="12288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884"/>
                </p:tgtEl>
              </p:cMediaNode>
            </p:audio>
            <p:seq concurrent="1" nextAc="seek">
              <p:cTn id="8" restart="whenNotActive" fill="hold" evtFilter="cancelBubble" nodeType="interactiveSeq">
                <p:stCondLst>
                  <p:cond evt="onClick" delay="0">
                    <p:tgtEl>
                      <p:spTgt spid="1228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7961" fill="hold"/>
                                        <p:tgtEl>
                                          <p:spTgt spid="122885"/>
                                        </p:tgtEl>
                                      </p:cBhvr>
                                    </p:cmd>
                                  </p:childTnLst>
                                </p:cTn>
                              </p:par>
                            </p:childTnLst>
                          </p:cTn>
                        </p:par>
                      </p:childTnLst>
                    </p:cTn>
                  </p:par>
                </p:childTnLst>
              </p:cTn>
              <p:nextCondLst>
                <p:cond evt="onClick" delay="0">
                  <p:tgtEl>
                    <p:spTgt spid="12288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2885"/>
                </p:tgtEl>
              </p:cMediaNode>
            </p:audio>
            <p:seq concurrent="1" nextAc="seek">
              <p:cTn id="14" restart="whenNotActive" fill="hold" evtFilter="cancelBubble" nodeType="interactiveSeq">
                <p:stCondLst>
                  <p:cond evt="onClick" delay="0">
                    <p:tgtEl>
                      <p:spTgt spid="12288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7106" fill="hold"/>
                                        <p:tgtEl>
                                          <p:spTgt spid="122886"/>
                                        </p:tgtEl>
                                      </p:cBhvr>
                                    </p:cmd>
                                  </p:childTnLst>
                                </p:cTn>
                              </p:par>
                            </p:childTnLst>
                          </p:cTn>
                        </p:par>
                      </p:childTnLst>
                    </p:cTn>
                  </p:par>
                </p:childTnLst>
              </p:cTn>
              <p:nextCondLst>
                <p:cond evt="onClick" delay="0">
                  <p:tgtEl>
                    <p:spTgt spid="12288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2886"/>
                </p:tgtEl>
              </p:cMediaNode>
            </p:audio>
            <p:seq concurrent="1" nextAc="seek">
              <p:cTn id="20" restart="whenNotActive" fill="hold" evtFilter="cancelBubble" nodeType="interactiveSeq">
                <p:stCondLst>
                  <p:cond evt="onClick" delay="0">
                    <p:tgtEl>
                      <p:spTgt spid="12288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2565" fill="hold"/>
                                        <p:tgtEl>
                                          <p:spTgt spid="122888"/>
                                        </p:tgtEl>
                                      </p:cBhvr>
                                    </p:cmd>
                                  </p:childTnLst>
                                </p:cTn>
                              </p:par>
                            </p:childTnLst>
                          </p:cTn>
                        </p:par>
                      </p:childTnLst>
                    </p:cTn>
                  </p:par>
                </p:childTnLst>
              </p:cTn>
              <p:nextCondLst>
                <p:cond evt="onClick" delay="0">
                  <p:tgtEl>
                    <p:spTgt spid="12288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2888"/>
                </p:tgtEl>
              </p:cMediaNode>
            </p:audio>
            <p:seq concurrent="1" nextAc="seek">
              <p:cTn id="26" restart="whenNotActive" fill="hold" evtFilter="cancelBubble" nodeType="interactiveSeq">
                <p:stCondLst>
                  <p:cond evt="onClick" delay="0">
                    <p:tgtEl>
                      <p:spTgt spid="12288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2923" fill="hold"/>
                                        <p:tgtEl>
                                          <p:spTgt spid="122889"/>
                                        </p:tgtEl>
                                      </p:cBhvr>
                                    </p:cmd>
                                  </p:childTnLst>
                                </p:cTn>
                              </p:par>
                            </p:childTnLst>
                          </p:cTn>
                        </p:par>
                      </p:childTnLst>
                    </p:cTn>
                  </p:par>
                </p:childTnLst>
              </p:cTn>
              <p:nextCondLst>
                <p:cond evt="onClick" delay="0">
                  <p:tgtEl>
                    <p:spTgt spid="122889"/>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22889"/>
                </p:tgtEl>
              </p:cMediaNode>
            </p:audio>
            <p:seq concurrent="1" nextAc="seek">
              <p:cTn id="32" restart="whenNotActive" fill="hold" evtFilter="cancelBubble" nodeType="interactiveSeq">
                <p:stCondLst>
                  <p:cond evt="onClick" delay="0">
                    <p:tgtEl>
                      <p:spTgt spid="12289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4953" fill="hold"/>
                                        <p:tgtEl>
                                          <p:spTgt spid="122890"/>
                                        </p:tgtEl>
                                      </p:cBhvr>
                                    </p:cmd>
                                  </p:childTnLst>
                                </p:cTn>
                              </p:par>
                            </p:childTnLst>
                          </p:cTn>
                        </p:par>
                      </p:childTnLst>
                    </p:cTn>
                  </p:par>
                </p:childTnLst>
              </p:cTn>
              <p:nextCondLst>
                <p:cond evt="onClick" delay="0">
                  <p:tgtEl>
                    <p:spTgt spid="122890"/>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2890"/>
                </p:tgtEl>
              </p:cMediaNode>
            </p:audio>
            <p:seq concurrent="1" nextAc="seek">
              <p:cTn id="38" restart="whenNotActive" fill="hold" evtFilter="cancelBubble" nodeType="interactiveSeq">
                <p:stCondLst>
                  <p:cond evt="onClick" delay="0">
                    <p:tgtEl>
                      <p:spTgt spid="12289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7315" fill="hold"/>
                                        <p:tgtEl>
                                          <p:spTgt spid="122891"/>
                                        </p:tgtEl>
                                      </p:cBhvr>
                                    </p:cmd>
                                  </p:childTnLst>
                                </p:cTn>
                              </p:par>
                            </p:childTnLst>
                          </p:cTn>
                        </p:par>
                      </p:childTnLst>
                    </p:cTn>
                  </p:par>
                </p:childTnLst>
              </p:cTn>
              <p:nextCondLst>
                <p:cond evt="onClick" delay="0">
                  <p:tgtEl>
                    <p:spTgt spid="122891"/>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22891"/>
                </p:tgtEl>
              </p:cMediaNode>
            </p:audio>
            <p:seq concurrent="1" nextAc="seek">
              <p:cTn id="44" restart="whenNotActive" fill="hold" evtFilter="cancelBubble" nodeType="interactiveSeq">
                <p:stCondLst>
                  <p:cond evt="onClick" delay="0">
                    <p:tgtEl>
                      <p:spTgt spid="12289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3021" fill="hold"/>
                                        <p:tgtEl>
                                          <p:spTgt spid="122892"/>
                                        </p:tgtEl>
                                      </p:cBhvr>
                                    </p:cmd>
                                  </p:childTnLst>
                                </p:cTn>
                              </p:par>
                            </p:childTnLst>
                          </p:cTn>
                        </p:par>
                      </p:childTnLst>
                    </p:cTn>
                  </p:par>
                </p:childTnLst>
              </p:cTn>
              <p:nextCondLst>
                <p:cond evt="onClick" delay="0">
                  <p:tgtEl>
                    <p:spTgt spid="122892"/>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22892"/>
                </p:tgtEl>
              </p:cMediaNode>
            </p:audio>
            <p:seq concurrent="1" nextAc="seek">
              <p:cTn id="50" restart="whenNotActive" fill="hold" evtFilter="cancelBubble" nodeType="interactiveSeq">
                <p:stCondLst>
                  <p:cond evt="onClick" delay="0">
                    <p:tgtEl>
                      <p:spTgt spid="12289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0773" fill="hold"/>
                                        <p:tgtEl>
                                          <p:spTgt spid="122893"/>
                                        </p:tgtEl>
                                      </p:cBhvr>
                                    </p:cmd>
                                  </p:childTnLst>
                                </p:cTn>
                              </p:par>
                            </p:childTnLst>
                          </p:cTn>
                        </p:par>
                      </p:childTnLst>
                    </p:cTn>
                  </p:par>
                </p:childTnLst>
              </p:cTn>
              <p:nextCondLst>
                <p:cond evt="onClick" delay="0">
                  <p:tgtEl>
                    <p:spTgt spid="122893"/>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22893"/>
                </p:tgtEl>
              </p:cMediaNode>
            </p:audio>
            <p:seq concurrent="1" nextAc="seek">
              <p:cTn id="56" restart="whenNotActive" fill="hold" evtFilter="cancelBubble" nodeType="interactiveSeq">
                <p:stCondLst>
                  <p:cond evt="onClick" delay="0">
                    <p:tgtEl>
                      <p:spTgt spid="12289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2253" fill="hold"/>
                                        <p:tgtEl>
                                          <p:spTgt spid="122894"/>
                                        </p:tgtEl>
                                      </p:cBhvr>
                                    </p:cmd>
                                  </p:childTnLst>
                                </p:cTn>
                              </p:par>
                            </p:childTnLst>
                          </p:cTn>
                        </p:par>
                      </p:childTnLst>
                    </p:cTn>
                  </p:par>
                </p:childTnLst>
              </p:cTn>
              <p:nextCondLst>
                <p:cond evt="onClick" delay="0">
                  <p:tgtEl>
                    <p:spTgt spid="122894"/>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122894"/>
                </p:tgtEl>
              </p:cMediaNode>
            </p:audio>
            <p:seq concurrent="1" nextAc="seek">
              <p:cTn id="62" restart="whenNotActive" fill="hold" evtFilter="cancelBubble" nodeType="interactiveSeq">
                <p:stCondLst>
                  <p:cond evt="onClick" delay="0">
                    <p:tgtEl>
                      <p:spTgt spid="1228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2613" fill="hold"/>
                                        <p:tgtEl>
                                          <p:spTgt spid="122895"/>
                                        </p:tgtEl>
                                      </p:cBhvr>
                                    </p:cmd>
                                  </p:childTnLst>
                                </p:cTn>
                              </p:par>
                            </p:childTnLst>
                          </p:cTn>
                        </p:par>
                      </p:childTnLst>
                    </p:cTn>
                  </p:par>
                </p:childTnLst>
              </p:cTn>
              <p:nextCondLst>
                <p:cond evt="onClick" delay="0">
                  <p:tgtEl>
                    <p:spTgt spid="122895"/>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12289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 Arabic Experiment</a:t>
            </a:r>
            <a:endParaRPr lang="en-US" dirty="0"/>
          </a:p>
        </p:txBody>
      </p:sp>
      <p:sp>
        <p:nvSpPr>
          <p:cNvPr id="3" name="Content Placeholder 2"/>
          <p:cNvSpPr>
            <a:spLocks noGrp="1"/>
          </p:cNvSpPr>
          <p:nvPr>
            <p:ph idx="1"/>
          </p:nvPr>
        </p:nvSpPr>
        <p:spPr/>
        <p:txBody>
          <a:bodyPr>
            <a:normAutofit/>
          </a:bodyPr>
          <a:lstStyle/>
          <a:p>
            <a:r>
              <a:rPr lang="en-US" dirty="0" smtClean="0"/>
              <a:t>12 native Palestinian Arabic speakers (6 male/6 female)</a:t>
            </a:r>
          </a:p>
          <a:p>
            <a:r>
              <a:rPr lang="en-US" dirty="0" smtClean="0"/>
              <a:t>44 speech tokens (mean duration=14s)</a:t>
            </a:r>
          </a:p>
          <a:p>
            <a:r>
              <a:rPr lang="en-US" dirty="0" smtClean="0"/>
              <a:t>Tokens selected from Al-Jazeera News Channel in 2005</a:t>
            </a:r>
          </a:p>
          <a:p>
            <a:r>
              <a:rPr lang="en-US" dirty="0" smtClean="0"/>
              <a:t>Topics: assassination of Hamas leader, debate among Palestinian groups, Intifada, Israeli separation wall, Palestinian Authority, calls for reform</a:t>
            </a:r>
          </a:p>
          <a:p>
            <a:r>
              <a:rPr lang="en-US" dirty="0" smtClean="0"/>
              <a:t>22 male speakers, 2 segments each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37262570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“Would You Buy a Car From Me?” </a:t>
            </a:r>
            <a:r>
              <a:rPr lang="mr-IN" dirty="0" smtClean="0"/>
              <a:t>–</a:t>
            </a:r>
            <a:r>
              <a:rPr lang="en-US" dirty="0" smtClean="0"/>
              <a:t> On the Likability of Telephone Voices</a:t>
            </a:r>
            <a:endParaRPr lang="en-US" dirty="0"/>
          </a:p>
        </p:txBody>
      </p:sp>
      <p:sp>
        <p:nvSpPr>
          <p:cNvPr id="3" name="Subtitle 2"/>
          <p:cNvSpPr>
            <a:spLocks noGrp="1"/>
          </p:cNvSpPr>
          <p:nvPr>
            <p:ph type="subTitle" idx="1"/>
          </p:nvPr>
        </p:nvSpPr>
        <p:spPr/>
        <p:txBody>
          <a:bodyPr/>
          <a:lstStyle/>
          <a:p>
            <a:r>
              <a:rPr lang="en-US" dirty="0" smtClean="0"/>
              <a:t>Felix </a:t>
            </a:r>
            <a:r>
              <a:rPr lang="en-US" dirty="0" err="1" smtClean="0"/>
              <a:t>Burkhardt</a:t>
            </a:r>
            <a:r>
              <a:rPr lang="en-US" dirty="0" smtClean="0"/>
              <a:t>, </a:t>
            </a:r>
            <a:r>
              <a:rPr lang="en-US" dirty="0" err="1" smtClean="0"/>
              <a:t>Björn</a:t>
            </a:r>
            <a:r>
              <a:rPr lang="en-US" dirty="0" smtClean="0"/>
              <a:t> </a:t>
            </a:r>
            <a:r>
              <a:rPr lang="en-US" dirty="0" err="1" smtClean="0"/>
              <a:t>Schuller</a:t>
            </a:r>
            <a:r>
              <a:rPr lang="en-US" dirty="0" smtClean="0"/>
              <a:t>, Benjamin Weiss, Felix </a:t>
            </a:r>
            <a:r>
              <a:rPr lang="en-US" dirty="0" err="1" smtClean="0"/>
              <a:t>Weniger</a:t>
            </a:r>
            <a:endParaRPr lang="en-US" dirty="0"/>
          </a:p>
        </p:txBody>
      </p:sp>
    </p:spTree>
    <p:extLst>
      <p:ext uri="{BB962C8B-B14F-4D97-AF65-F5344CB8AC3E}">
        <p14:creationId xmlns:p14="http://schemas.microsoft.com/office/powerpoint/2010/main" val="21398938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Cross-Subject </a:t>
            </a:r>
            <a:r>
              <a:rPr lang="en-US" dirty="0"/>
              <a:t>A</a:t>
            </a:r>
            <a:r>
              <a:rPr lang="en-US" dirty="0" smtClean="0"/>
              <a:t>greement</a:t>
            </a:r>
            <a:endParaRPr lang="en-US" dirty="0"/>
          </a:p>
        </p:txBody>
      </p:sp>
      <p:sp>
        <p:nvSpPr>
          <p:cNvPr id="3" name="Content Placeholder 2"/>
          <p:cNvSpPr>
            <a:spLocks noGrp="1"/>
          </p:cNvSpPr>
          <p:nvPr>
            <p:ph idx="1"/>
          </p:nvPr>
        </p:nvSpPr>
        <p:spPr/>
        <p:txBody>
          <a:bodyPr/>
          <a:lstStyle/>
          <a:p>
            <a:r>
              <a:rPr lang="en-US" dirty="0" smtClean="0"/>
              <a:t>Weighted kappa statistic</a:t>
            </a:r>
          </a:p>
          <a:p>
            <a:r>
              <a:rPr lang="en-US" dirty="0" smtClean="0"/>
              <a:t>English: mean </a:t>
            </a:r>
            <a:r>
              <a:rPr lang="en-US" i="1" dirty="0" smtClean="0"/>
              <a:t>k</a:t>
            </a:r>
            <a:r>
              <a:rPr lang="en-US" dirty="0" smtClean="0"/>
              <a:t>=0.207</a:t>
            </a:r>
          </a:p>
          <a:p>
            <a:r>
              <a:rPr lang="en-US" dirty="0" smtClean="0"/>
              <a:t>Arabic: mean </a:t>
            </a:r>
            <a:r>
              <a:rPr lang="en-US" i="1" dirty="0" smtClean="0"/>
              <a:t>k</a:t>
            </a:r>
            <a:r>
              <a:rPr lang="en-US" dirty="0" smtClean="0"/>
              <a:t>=0.225</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spTree>
    <p:extLst>
      <p:ext uri="{BB962C8B-B14F-4D97-AF65-F5344CB8AC3E}">
        <p14:creationId xmlns:p14="http://schemas.microsoft.com/office/powerpoint/2010/main" val="18779371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Cross-Subject Agreement on Judgments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31</a:t>
            </a:fld>
            <a:endParaRPr lang="en-US">
              <a:solidFill>
                <a:prstClr val="black"/>
              </a:solidFill>
              <a:latin typeface="Georgia"/>
            </a:endParaRPr>
          </a:p>
        </p:txBody>
      </p:sp>
      <p:pic>
        <p:nvPicPr>
          <p:cNvPr id="5" name="Picture 4" descr="Screen Shot 2017-04-09 at 12.3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386938"/>
            <a:ext cx="7040114" cy="3467519"/>
          </a:xfrm>
          <a:prstGeom prst="rect">
            <a:avLst/>
          </a:prstGeom>
        </p:spPr>
      </p:pic>
    </p:spTree>
    <p:extLst>
      <p:ext uri="{BB962C8B-B14F-4D97-AF65-F5344CB8AC3E}">
        <p14:creationId xmlns:p14="http://schemas.microsoft.com/office/powerpoint/2010/main" val="15760460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Cross-Subject Agreement on Judgments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32</a:t>
            </a:fld>
            <a:endParaRPr lang="en-US">
              <a:solidFill>
                <a:prstClr val="black"/>
              </a:solidFill>
              <a:latin typeface="Georgia"/>
            </a:endParaRPr>
          </a:p>
        </p:txBody>
      </p:sp>
      <p:pic>
        <p:nvPicPr>
          <p:cNvPr id="3" name="Picture 2" descr="Screen Shot 2017-04-09 at 12.31.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09800"/>
            <a:ext cx="7449304" cy="3476342"/>
          </a:xfrm>
          <a:prstGeom prst="rect">
            <a:avLst/>
          </a:prstGeom>
        </p:spPr>
      </p:pic>
    </p:spTree>
    <p:extLst>
      <p:ext uri="{BB962C8B-B14F-4D97-AF65-F5344CB8AC3E}">
        <p14:creationId xmlns:p14="http://schemas.microsoft.com/office/powerpoint/2010/main" val="205943592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Within-Subject </a:t>
            </a:r>
            <a:r>
              <a:rPr lang="en-US" dirty="0"/>
              <a:t>C</a:t>
            </a:r>
            <a:r>
              <a:rPr lang="en-US" dirty="0" smtClean="0"/>
              <a:t>orrelation of Ratings</a:t>
            </a:r>
            <a:endParaRPr lang="en-US" dirty="0"/>
          </a:p>
        </p:txBody>
      </p:sp>
      <p:sp>
        <p:nvSpPr>
          <p:cNvPr id="3" name="Content Placeholder 2"/>
          <p:cNvSpPr>
            <a:spLocks noGrp="1"/>
          </p:cNvSpPr>
          <p:nvPr>
            <p:ph idx="1"/>
          </p:nvPr>
        </p:nvSpPr>
        <p:spPr/>
        <p:txBody>
          <a:bodyPr>
            <a:normAutofit/>
          </a:bodyPr>
          <a:lstStyle/>
          <a:p>
            <a:r>
              <a:rPr lang="en-US" dirty="0" smtClean="0"/>
              <a:t>Which attributes are correlated with charisma ratings?</a:t>
            </a:r>
          </a:p>
          <a:p>
            <a:r>
              <a:rPr lang="en-US" dirty="0" smtClean="0"/>
              <a:t>English:</a:t>
            </a:r>
          </a:p>
          <a:p>
            <a:pPr lvl="1"/>
            <a:r>
              <a:rPr lang="en-US" dirty="0" smtClean="0"/>
              <a:t>Enthusiastic (</a:t>
            </a:r>
            <a:r>
              <a:rPr lang="en-US" i="1" dirty="0" smtClean="0"/>
              <a:t>k</a:t>
            </a:r>
            <a:r>
              <a:rPr lang="en-US" dirty="0" smtClean="0"/>
              <a:t>=0.62)</a:t>
            </a:r>
          </a:p>
          <a:p>
            <a:pPr lvl="1"/>
            <a:r>
              <a:rPr lang="en-US" dirty="0" smtClean="0"/>
              <a:t>Persuasive </a:t>
            </a:r>
            <a:r>
              <a:rPr lang="en-US" dirty="0"/>
              <a:t>(</a:t>
            </a:r>
            <a:r>
              <a:rPr lang="en-US" i="1" dirty="0"/>
              <a:t>k</a:t>
            </a:r>
            <a:r>
              <a:rPr lang="en-US" dirty="0"/>
              <a:t>=</a:t>
            </a:r>
            <a:r>
              <a:rPr lang="en-US" dirty="0" smtClean="0"/>
              <a:t>0.58)</a:t>
            </a:r>
          </a:p>
          <a:p>
            <a:pPr lvl="1"/>
            <a:r>
              <a:rPr lang="en-US" dirty="0" smtClean="0"/>
              <a:t>Charming </a:t>
            </a:r>
            <a:r>
              <a:rPr lang="en-US" dirty="0"/>
              <a:t>(</a:t>
            </a:r>
            <a:r>
              <a:rPr lang="en-US" i="1" dirty="0"/>
              <a:t>k</a:t>
            </a:r>
            <a:r>
              <a:rPr lang="en-US" dirty="0"/>
              <a:t>=</a:t>
            </a:r>
            <a:r>
              <a:rPr lang="en-US" dirty="0" smtClean="0"/>
              <a:t>0.58)</a:t>
            </a:r>
          </a:p>
          <a:p>
            <a:pPr lvl="1"/>
            <a:r>
              <a:rPr lang="en-US" dirty="0" smtClean="0"/>
              <a:t>Passionate </a:t>
            </a:r>
            <a:r>
              <a:rPr lang="en-US" dirty="0"/>
              <a:t>(</a:t>
            </a:r>
            <a:r>
              <a:rPr lang="en-US" i="1" dirty="0"/>
              <a:t>k</a:t>
            </a:r>
            <a:r>
              <a:rPr lang="en-US" dirty="0"/>
              <a:t>=</a:t>
            </a:r>
            <a:r>
              <a:rPr lang="en-US" dirty="0" smtClean="0"/>
              <a:t>0.54)</a:t>
            </a:r>
          </a:p>
          <a:p>
            <a:pPr lvl="1"/>
            <a:r>
              <a:rPr lang="en-US" dirty="0" smtClean="0"/>
              <a:t>Convincing </a:t>
            </a:r>
            <a:r>
              <a:rPr lang="en-US" dirty="0"/>
              <a:t>(</a:t>
            </a:r>
            <a:r>
              <a:rPr lang="en-US" i="1" dirty="0"/>
              <a:t>k</a:t>
            </a:r>
            <a:r>
              <a:rPr lang="en-US" dirty="0"/>
              <a:t>=</a:t>
            </a:r>
            <a:r>
              <a:rPr lang="en-US" dirty="0" smtClean="0"/>
              <a:t>0.50)</a:t>
            </a:r>
          </a:p>
          <a:p>
            <a:pPr lvl="1"/>
            <a:r>
              <a:rPr lang="en-US" dirty="0" smtClean="0"/>
              <a:t>Not boring </a:t>
            </a:r>
            <a:r>
              <a:rPr lang="en-US" dirty="0"/>
              <a:t>(</a:t>
            </a:r>
            <a:r>
              <a:rPr lang="en-US" i="1" dirty="0"/>
              <a:t>k</a:t>
            </a:r>
            <a:r>
              <a:rPr lang="en-US" dirty="0" smtClean="0"/>
              <a:t>=-0.51)</a:t>
            </a:r>
          </a:p>
          <a:p>
            <a:pPr lvl="1"/>
            <a:r>
              <a:rPr lang="en-US" dirty="0" smtClean="0"/>
              <a:t>Not ordinary </a:t>
            </a:r>
            <a:r>
              <a:rPr lang="en-US" dirty="0"/>
              <a:t>(</a:t>
            </a:r>
            <a:r>
              <a:rPr lang="en-US" i="1" dirty="0"/>
              <a:t>k</a:t>
            </a:r>
            <a:r>
              <a:rPr lang="en-US" dirty="0" smtClean="0"/>
              <a:t>=-0.40)</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33</a:t>
            </a:fld>
            <a:endParaRPr lang="en-US">
              <a:solidFill>
                <a:prstClr val="black"/>
              </a:solidFill>
              <a:latin typeface="Georgia"/>
            </a:endParaRPr>
          </a:p>
        </p:txBody>
      </p:sp>
    </p:spTree>
    <p:extLst>
      <p:ext uri="{BB962C8B-B14F-4D97-AF65-F5344CB8AC3E}">
        <p14:creationId xmlns:p14="http://schemas.microsoft.com/office/powerpoint/2010/main" val="38742349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Within-Subject </a:t>
            </a:r>
            <a:r>
              <a:rPr lang="en-US" dirty="0"/>
              <a:t>C</a:t>
            </a:r>
            <a:r>
              <a:rPr lang="en-US" dirty="0" smtClean="0"/>
              <a:t>orrelation of Ratings</a:t>
            </a:r>
            <a:endParaRPr lang="en-US" dirty="0"/>
          </a:p>
        </p:txBody>
      </p:sp>
      <p:sp>
        <p:nvSpPr>
          <p:cNvPr id="3" name="Content Placeholder 2"/>
          <p:cNvSpPr>
            <a:spLocks noGrp="1"/>
          </p:cNvSpPr>
          <p:nvPr>
            <p:ph idx="1"/>
          </p:nvPr>
        </p:nvSpPr>
        <p:spPr/>
        <p:txBody>
          <a:bodyPr>
            <a:normAutofit/>
          </a:bodyPr>
          <a:lstStyle/>
          <a:p>
            <a:r>
              <a:rPr lang="en-US" dirty="0" smtClean="0"/>
              <a:t>Which attributes are correlated with charisma ratings?</a:t>
            </a:r>
          </a:p>
          <a:p>
            <a:r>
              <a:rPr lang="en-US" dirty="0" smtClean="0"/>
              <a:t>Arabic:</a:t>
            </a:r>
          </a:p>
          <a:p>
            <a:pPr lvl="1"/>
            <a:r>
              <a:rPr lang="en-US" dirty="0" smtClean="0"/>
              <a:t>Tough (</a:t>
            </a:r>
            <a:r>
              <a:rPr lang="en-US" i="1" dirty="0" smtClean="0"/>
              <a:t>k</a:t>
            </a:r>
            <a:r>
              <a:rPr lang="en-US" dirty="0" smtClean="0"/>
              <a:t>=0.69)</a:t>
            </a:r>
          </a:p>
          <a:p>
            <a:pPr lvl="1"/>
            <a:r>
              <a:rPr lang="en-US" dirty="0" smtClean="0"/>
              <a:t>Powerful (</a:t>
            </a:r>
            <a:r>
              <a:rPr lang="en-US" i="1" dirty="0"/>
              <a:t>k</a:t>
            </a:r>
            <a:r>
              <a:rPr lang="en-US" dirty="0"/>
              <a:t>=</a:t>
            </a:r>
            <a:r>
              <a:rPr lang="en-US" dirty="0" smtClean="0"/>
              <a:t>0.69)</a:t>
            </a:r>
          </a:p>
          <a:p>
            <a:pPr lvl="1"/>
            <a:r>
              <a:rPr lang="en-US" dirty="0" smtClean="0"/>
              <a:t>Persuasive (</a:t>
            </a:r>
            <a:r>
              <a:rPr lang="en-US" i="1" dirty="0"/>
              <a:t>k</a:t>
            </a:r>
            <a:r>
              <a:rPr lang="en-US" dirty="0"/>
              <a:t>=</a:t>
            </a:r>
            <a:r>
              <a:rPr lang="en-US" dirty="0" smtClean="0"/>
              <a:t>0.68)</a:t>
            </a:r>
          </a:p>
          <a:p>
            <a:pPr lvl="1"/>
            <a:r>
              <a:rPr lang="en-US" dirty="0" smtClean="0"/>
              <a:t>Charming (</a:t>
            </a:r>
            <a:r>
              <a:rPr lang="en-US" i="1" dirty="0"/>
              <a:t>k</a:t>
            </a:r>
            <a:r>
              <a:rPr lang="en-US" dirty="0"/>
              <a:t>=</a:t>
            </a:r>
            <a:r>
              <a:rPr lang="en-US" dirty="0" smtClean="0"/>
              <a:t>0.66)</a:t>
            </a:r>
          </a:p>
          <a:p>
            <a:pPr lvl="1"/>
            <a:r>
              <a:rPr lang="en-US" dirty="0" smtClean="0"/>
              <a:t>Enthusiastic (</a:t>
            </a:r>
            <a:r>
              <a:rPr lang="en-US" i="1" dirty="0"/>
              <a:t>k</a:t>
            </a:r>
            <a:r>
              <a:rPr lang="en-US" dirty="0"/>
              <a:t>=</a:t>
            </a:r>
            <a:r>
              <a:rPr lang="en-US" dirty="0" smtClean="0"/>
              <a:t>0.65)</a:t>
            </a:r>
          </a:p>
          <a:p>
            <a:pPr lvl="1"/>
            <a:r>
              <a:rPr lang="en-US" dirty="0" smtClean="0"/>
              <a:t>Not boring </a:t>
            </a:r>
            <a:r>
              <a:rPr lang="en-US" dirty="0"/>
              <a:t>(</a:t>
            </a:r>
            <a:r>
              <a:rPr lang="en-US" i="1" dirty="0"/>
              <a:t>k</a:t>
            </a:r>
            <a:r>
              <a:rPr lang="en-US" dirty="0" smtClean="0"/>
              <a:t>=-0.45)</a:t>
            </a:r>
          </a:p>
          <a:p>
            <a:pPr lvl="1"/>
            <a:r>
              <a:rPr lang="en-US" dirty="0" smtClean="0"/>
              <a:t>Not desperate (</a:t>
            </a:r>
            <a:r>
              <a:rPr lang="en-US" i="1" dirty="0"/>
              <a:t>k</a:t>
            </a:r>
            <a:r>
              <a:rPr lang="en-US" dirty="0" smtClean="0"/>
              <a:t>=-0.26)</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1205774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Charisma </a:t>
            </a:r>
            <a:r>
              <a:rPr lang="en-US" dirty="0"/>
              <a:t>R</a:t>
            </a:r>
            <a:r>
              <a:rPr lang="en-US" dirty="0" smtClean="0"/>
              <a:t>atings</a:t>
            </a:r>
            <a:endParaRPr lang="en-US" dirty="0"/>
          </a:p>
        </p:txBody>
      </p:sp>
      <p:sp>
        <p:nvSpPr>
          <p:cNvPr id="3" name="Content Placeholder 2"/>
          <p:cNvSpPr>
            <a:spLocks noGrp="1"/>
          </p:cNvSpPr>
          <p:nvPr>
            <p:ph idx="1"/>
          </p:nvPr>
        </p:nvSpPr>
        <p:spPr/>
        <p:txBody>
          <a:bodyPr/>
          <a:lstStyle/>
          <a:p>
            <a:r>
              <a:rPr lang="en-US" dirty="0"/>
              <a:t>S</a:t>
            </a:r>
            <a:r>
              <a:rPr lang="en-US" dirty="0" smtClean="0"/>
              <a:t>peaker identity significantly influences subjects’ ratings of charisma</a:t>
            </a:r>
          </a:p>
          <a:p>
            <a:pPr lvl="1"/>
            <a:r>
              <a:rPr lang="en-US" dirty="0" smtClean="0"/>
              <a:t>English: </a:t>
            </a:r>
            <a:r>
              <a:rPr lang="en-US" i="1" dirty="0" smtClean="0"/>
              <a:t>p</a:t>
            </a:r>
            <a:r>
              <a:rPr lang="en-US" dirty="0" smtClean="0"/>
              <a:t>=2.2e-16</a:t>
            </a:r>
          </a:p>
          <a:p>
            <a:pPr lvl="1"/>
            <a:r>
              <a:rPr lang="en-US" dirty="0" smtClean="0"/>
              <a:t>Arabic: </a:t>
            </a:r>
            <a:r>
              <a:rPr lang="en-US" i="1" dirty="0" smtClean="0"/>
              <a:t>p</a:t>
            </a:r>
            <a:r>
              <a:rPr lang="en-US" dirty="0" smtClean="0"/>
              <a:t>=0.0006</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spTree>
    <p:extLst>
      <p:ext uri="{BB962C8B-B14F-4D97-AF65-F5344CB8AC3E}">
        <p14:creationId xmlns:p14="http://schemas.microsoft.com/office/powerpoint/2010/main" val="147715869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Charisma </a:t>
            </a:r>
            <a:r>
              <a:rPr lang="en-US" dirty="0"/>
              <a:t>R</a:t>
            </a:r>
            <a:r>
              <a:rPr lang="en-US" dirty="0" smtClean="0"/>
              <a:t>atings</a:t>
            </a:r>
            <a:endParaRPr lang="en-US" dirty="0"/>
          </a:p>
        </p:txBody>
      </p:sp>
      <p:sp>
        <p:nvSpPr>
          <p:cNvPr id="3" name="Content Placeholder 2"/>
          <p:cNvSpPr>
            <a:spLocks noGrp="1"/>
          </p:cNvSpPr>
          <p:nvPr>
            <p:ph idx="1"/>
          </p:nvPr>
        </p:nvSpPr>
        <p:spPr/>
        <p:txBody>
          <a:bodyPr/>
          <a:lstStyle/>
          <a:p>
            <a:r>
              <a:rPr lang="en-US" dirty="0" smtClean="0"/>
              <a:t>Recognition of speaker identity</a:t>
            </a:r>
          </a:p>
          <a:p>
            <a:pPr lvl="1"/>
            <a:r>
              <a:rPr lang="en-US" dirty="0" smtClean="0"/>
              <a:t>English: </a:t>
            </a:r>
          </a:p>
          <a:p>
            <a:pPr lvl="2"/>
            <a:r>
              <a:rPr lang="en-US" dirty="0" smtClean="0"/>
              <a:t>Mean speakers recognized = 5.8 (of 9)</a:t>
            </a:r>
          </a:p>
          <a:p>
            <a:pPr lvl="2"/>
            <a:r>
              <a:rPr lang="en-US" dirty="0" smtClean="0"/>
              <a:t>Recognized speakers were rated as more charismatic</a:t>
            </a:r>
            <a:endParaRPr lang="en-US" dirty="0"/>
          </a:p>
          <a:p>
            <a:pPr lvl="1"/>
            <a:r>
              <a:rPr lang="en-US" dirty="0" smtClean="0"/>
              <a:t>Arabic: </a:t>
            </a:r>
          </a:p>
          <a:p>
            <a:pPr lvl="2"/>
            <a:r>
              <a:rPr lang="en-US" dirty="0" smtClean="0"/>
              <a:t>Mean speakers recognized = 0.55 (of 22)</a:t>
            </a:r>
          </a:p>
          <a:p>
            <a:pPr lvl="2"/>
            <a:r>
              <a:rPr lang="en-US" dirty="0" smtClean="0"/>
              <a:t>No correlation between charisma rating and recognition</a:t>
            </a:r>
            <a:endParaRPr lang="en-US" dirty="0"/>
          </a:p>
          <a:p>
            <a:pPr marL="704088" lvl="2"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spTree>
    <p:extLst>
      <p:ext uri="{BB962C8B-B14F-4D97-AF65-F5344CB8AC3E}">
        <p14:creationId xmlns:p14="http://schemas.microsoft.com/office/powerpoint/2010/main" val="39387941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Charisma </a:t>
            </a:r>
            <a:r>
              <a:rPr lang="en-US" dirty="0"/>
              <a:t>R</a:t>
            </a:r>
            <a:r>
              <a:rPr lang="en-US" dirty="0" smtClean="0"/>
              <a:t>atings</a:t>
            </a:r>
            <a:endParaRPr lang="en-US" dirty="0"/>
          </a:p>
        </p:txBody>
      </p:sp>
      <p:sp>
        <p:nvSpPr>
          <p:cNvPr id="3" name="Content Placeholder 2"/>
          <p:cNvSpPr>
            <a:spLocks noGrp="1"/>
          </p:cNvSpPr>
          <p:nvPr>
            <p:ph idx="1"/>
          </p:nvPr>
        </p:nvSpPr>
        <p:spPr/>
        <p:txBody>
          <a:bodyPr/>
          <a:lstStyle/>
          <a:p>
            <a:r>
              <a:rPr lang="en-US" dirty="0" smtClean="0"/>
              <a:t>Topic</a:t>
            </a:r>
          </a:p>
          <a:p>
            <a:pPr lvl="1"/>
            <a:r>
              <a:rPr lang="en-US" dirty="0" smtClean="0"/>
              <a:t>Affected charisma perception in both English and Arabic</a:t>
            </a:r>
          </a:p>
          <a:p>
            <a:pPr lvl="1"/>
            <a:r>
              <a:rPr lang="en-US" dirty="0" smtClean="0"/>
              <a:t>Stronger effect in Arabic</a:t>
            </a:r>
          </a:p>
          <a:p>
            <a:pPr marL="411480" lvl="1" indent="0">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spTree>
    <p:extLst>
      <p:ext uri="{BB962C8B-B14F-4D97-AF65-F5344CB8AC3E}">
        <p14:creationId xmlns:p14="http://schemas.microsoft.com/office/powerpoint/2010/main" val="1837697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Acoustic/Prosodic Analysis</a:t>
            </a:r>
            <a:endParaRPr lang="en-US" dirty="0"/>
          </a:p>
        </p:txBody>
      </p:sp>
      <p:sp>
        <p:nvSpPr>
          <p:cNvPr id="3" name="Content Placeholder 2"/>
          <p:cNvSpPr>
            <a:spLocks noGrp="1"/>
          </p:cNvSpPr>
          <p:nvPr>
            <p:ph idx="1"/>
          </p:nvPr>
        </p:nvSpPr>
        <p:spPr/>
        <p:txBody>
          <a:bodyPr/>
          <a:lstStyle/>
          <a:p>
            <a:r>
              <a:rPr lang="en-US" dirty="0" smtClean="0"/>
              <a:t>Features:  duration, pitch, intensity, speaking rate</a:t>
            </a:r>
            <a:endParaRPr lang="en-US" dirty="0"/>
          </a:p>
          <a:p>
            <a:r>
              <a:rPr lang="en-US" dirty="0" smtClean="0"/>
              <a:t>Results:</a:t>
            </a:r>
          </a:p>
          <a:p>
            <a:pPr lvl="1"/>
            <a:r>
              <a:rPr lang="en-US" dirty="0" smtClean="0"/>
              <a:t>Duration </a:t>
            </a:r>
            <a:r>
              <a:rPr lang="mr-IN" dirty="0" smtClean="0"/>
              <a:t>–</a:t>
            </a:r>
            <a:r>
              <a:rPr lang="en-US" dirty="0" smtClean="0"/>
              <a:t> positive correlation across cultures</a:t>
            </a:r>
          </a:p>
          <a:p>
            <a:pPr lvl="1"/>
            <a:r>
              <a:rPr lang="en-US" dirty="0" smtClean="0"/>
              <a:t>Speaking rate</a:t>
            </a:r>
          </a:p>
          <a:p>
            <a:pPr lvl="2"/>
            <a:r>
              <a:rPr lang="en-US" i="1" dirty="0" smtClean="0"/>
              <a:t>Positive</a:t>
            </a:r>
            <a:r>
              <a:rPr lang="en-US" dirty="0" smtClean="0"/>
              <a:t> correlation for English (faster is better)</a:t>
            </a:r>
          </a:p>
          <a:p>
            <a:pPr lvl="2"/>
            <a:r>
              <a:rPr lang="en-US" i="1" dirty="0" smtClean="0"/>
              <a:t>Negative</a:t>
            </a:r>
            <a:r>
              <a:rPr lang="en-US" dirty="0" smtClean="0"/>
              <a:t> correlation for Arabic (fast is worse)</a:t>
            </a:r>
          </a:p>
          <a:p>
            <a:pPr lvl="2"/>
            <a:r>
              <a:rPr lang="en-US" dirty="0" smtClean="0"/>
              <a:t>Fastest IPUs only </a:t>
            </a:r>
            <a:r>
              <a:rPr lang="mr-IN" dirty="0" smtClean="0"/>
              <a:t>–</a:t>
            </a:r>
            <a:r>
              <a:rPr lang="en-US" dirty="0" smtClean="0"/>
              <a:t> </a:t>
            </a:r>
            <a:r>
              <a:rPr lang="en-US" i="1" dirty="0" smtClean="0"/>
              <a:t>positive</a:t>
            </a:r>
            <a:r>
              <a:rPr lang="en-US" dirty="0" smtClean="0"/>
              <a:t> correlation across culture</a:t>
            </a:r>
          </a:p>
          <a:p>
            <a:pPr marL="704088" lvl="2" indent="0">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149270330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Acoustic/Prosodic Analysis</a:t>
            </a:r>
          </a:p>
        </p:txBody>
      </p:sp>
      <p:sp>
        <p:nvSpPr>
          <p:cNvPr id="3" name="Content Placeholder 2"/>
          <p:cNvSpPr>
            <a:spLocks noGrp="1"/>
          </p:cNvSpPr>
          <p:nvPr>
            <p:ph idx="1"/>
          </p:nvPr>
        </p:nvSpPr>
        <p:spPr/>
        <p:txBody>
          <a:bodyPr/>
          <a:lstStyle/>
          <a:p>
            <a:r>
              <a:rPr lang="en-US" dirty="0" smtClean="0"/>
              <a:t>Higher pause to word ratio</a:t>
            </a:r>
          </a:p>
          <a:p>
            <a:pPr lvl="1"/>
            <a:r>
              <a:rPr lang="en-US" i="1" dirty="0" smtClean="0"/>
              <a:t>Positive</a:t>
            </a:r>
            <a:r>
              <a:rPr lang="en-US" dirty="0" smtClean="0"/>
              <a:t> correlation for Arabic</a:t>
            </a:r>
            <a:endParaRPr lang="en-US" i="1" dirty="0" smtClean="0"/>
          </a:p>
          <a:p>
            <a:r>
              <a:rPr lang="en-US" dirty="0" smtClean="0"/>
              <a:t>Greater standard deviation of pause length</a:t>
            </a:r>
            <a:endParaRPr lang="en-US" dirty="0"/>
          </a:p>
          <a:p>
            <a:pPr lvl="1"/>
            <a:r>
              <a:rPr lang="en-US" i="1" dirty="0" smtClean="0"/>
              <a:t>Negative </a:t>
            </a:r>
            <a:r>
              <a:rPr lang="en-US" dirty="0" smtClean="0"/>
              <a:t>correlation </a:t>
            </a:r>
            <a:r>
              <a:rPr lang="en-US" dirty="0"/>
              <a:t>for </a:t>
            </a:r>
            <a:r>
              <a:rPr lang="en-US" dirty="0" smtClean="0"/>
              <a:t>English</a:t>
            </a:r>
          </a:p>
          <a:p>
            <a:pPr lvl="1"/>
            <a:r>
              <a:rPr lang="en-US" i="1" dirty="0" smtClean="0"/>
              <a:t>Positive </a:t>
            </a:r>
            <a:r>
              <a:rPr lang="en-US" dirty="0" smtClean="0"/>
              <a:t>correlation for Arabic</a:t>
            </a:r>
            <a:endParaRPr lang="en-US" i="1"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42930332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Speech based classification: “attempts to categorize people based solely on on their voice and way of speaking. The categories may be relatively invariant like </a:t>
            </a:r>
            <a:r>
              <a:rPr lang="en-US" b="1" dirty="0" smtClean="0"/>
              <a:t>age, gender or dialect</a:t>
            </a:r>
            <a:r>
              <a:rPr lang="en-US" dirty="0" smtClean="0"/>
              <a:t>, or time changing like </a:t>
            </a:r>
            <a:r>
              <a:rPr lang="en-US" b="1" dirty="0" smtClean="0"/>
              <a:t>emotional state</a:t>
            </a:r>
            <a:r>
              <a:rPr lang="en-US" dirty="0" smtClean="0"/>
              <a:t>.”</a:t>
            </a:r>
          </a:p>
          <a:p>
            <a:endParaRPr lang="en-US" dirty="0"/>
          </a:p>
        </p:txBody>
      </p:sp>
    </p:spTree>
    <p:extLst>
      <p:ext uri="{BB962C8B-B14F-4D97-AF65-F5344CB8AC3E}">
        <p14:creationId xmlns:p14="http://schemas.microsoft.com/office/powerpoint/2010/main" val="12865947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Acoustic/Prosodic Analysis</a:t>
            </a:r>
          </a:p>
        </p:txBody>
      </p:sp>
      <p:sp>
        <p:nvSpPr>
          <p:cNvPr id="3" name="Content Placeholder 2"/>
          <p:cNvSpPr>
            <a:spLocks noGrp="1"/>
          </p:cNvSpPr>
          <p:nvPr>
            <p:ph idx="1"/>
          </p:nvPr>
        </p:nvSpPr>
        <p:spPr/>
        <p:txBody>
          <a:bodyPr/>
          <a:lstStyle/>
          <a:p>
            <a:r>
              <a:rPr lang="en-US" dirty="0" smtClean="0"/>
              <a:t>Mean f0</a:t>
            </a:r>
          </a:p>
          <a:p>
            <a:pPr lvl="1"/>
            <a:r>
              <a:rPr lang="en-US" i="1" dirty="0" smtClean="0"/>
              <a:t>Positive</a:t>
            </a:r>
            <a:r>
              <a:rPr lang="en-US" dirty="0" smtClean="0"/>
              <a:t> correlation across cultures</a:t>
            </a:r>
          </a:p>
          <a:p>
            <a:r>
              <a:rPr lang="en-US" dirty="0" smtClean="0"/>
              <a:t>Min f0</a:t>
            </a:r>
            <a:endParaRPr lang="en-US" dirty="0"/>
          </a:p>
          <a:p>
            <a:pPr lvl="1"/>
            <a:r>
              <a:rPr lang="en-US" i="1" dirty="0"/>
              <a:t>Positive</a:t>
            </a:r>
            <a:r>
              <a:rPr lang="en-US" dirty="0"/>
              <a:t> correlation </a:t>
            </a:r>
            <a:r>
              <a:rPr lang="en-US" dirty="0" smtClean="0"/>
              <a:t>for English</a:t>
            </a:r>
          </a:p>
          <a:p>
            <a:pPr lvl="1"/>
            <a:r>
              <a:rPr lang="en-US" i="1" dirty="0" smtClean="0"/>
              <a:t>Negative</a:t>
            </a:r>
            <a:r>
              <a:rPr lang="en-US" dirty="0" smtClean="0"/>
              <a:t> correlation for Arabic</a:t>
            </a:r>
          </a:p>
          <a:p>
            <a:r>
              <a:rPr lang="en-US" dirty="0" smtClean="0"/>
              <a:t>Max f0, </a:t>
            </a:r>
            <a:r>
              <a:rPr lang="en-US" dirty="0" err="1" smtClean="0"/>
              <a:t>stdev</a:t>
            </a:r>
            <a:r>
              <a:rPr lang="en-US" dirty="0" smtClean="0"/>
              <a:t> f0</a:t>
            </a:r>
            <a:endParaRPr lang="en-US" dirty="0"/>
          </a:p>
          <a:p>
            <a:pPr lvl="1"/>
            <a:r>
              <a:rPr lang="en-US" i="1" dirty="0"/>
              <a:t>Positive</a:t>
            </a:r>
            <a:r>
              <a:rPr lang="en-US" dirty="0"/>
              <a:t> correlation </a:t>
            </a:r>
            <a:r>
              <a:rPr lang="en-US" dirty="0" smtClean="0"/>
              <a:t>for Arabic</a:t>
            </a:r>
          </a:p>
          <a:p>
            <a:pPr lvl="1"/>
            <a:endParaRPr lang="en-US" i="1" dirty="0"/>
          </a:p>
          <a:p>
            <a:pPr lvl="1"/>
            <a:endParaRPr lang="en-US" i="1" dirty="0"/>
          </a:p>
          <a:p>
            <a:pPr lvl="1"/>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41366873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Acoustic/Prosodic Analysis</a:t>
            </a:r>
          </a:p>
        </p:txBody>
      </p:sp>
      <p:sp>
        <p:nvSpPr>
          <p:cNvPr id="3" name="Content Placeholder 2"/>
          <p:cNvSpPr>
            <a:spLocks noGrp="1"/>
          </p:cNvSpPr>
          <p:nvPr>
            <p:ph idx="1"/>
          </p:nvPr>
        </p:nvSpPr>
        <p:spPr/>
        <p:txBody>
          <a:bodyPr/>
          <a:lstStyle/>
          <a:p>
            <a:r>
              <a:rPr lang="en-US" dirty="0" smtClean="0"/>
              <a:t>Mean, </a:t>
            </a:r>
            <a:r>
              <a:rPr lang="en-US" dirty="0" err="1" smtClean="0"/>
              <a:t>stdev</a:t>
            </a:r>
            <a:r>
              <a:rPr lang="en-US" dirty="0" smtClean="0"/>
              <a:t> intensity</a:t>
            </a:r>
          </a:p>
          <a:p>
            <a:pPr lvl="1"/>
            <a:r>
              <a:rPr lang="en-US" i="1" dirty="0" smtClean="0"/>
              <a:t>Positive</a:t>
            </a:r>
            <a:r>
              <a:rPr lang="en-US" dirty="0" smtClean="0"/>
              <a:t> correlation across cultures</a:t>
            </a:r>
            <a:endParaRPr lang="en-US" i="1" dirty="0" smtClean="0"/>
          </a:p>
          <a:p>
            <a:r>
              <a:rPr lang="en-US" dirty="0" smtClean="0"/>
              <a:t>Max </a:t>
            </a:r>
            <a:r>
              <a:rPr lang="en-US" dirty="0"/>
              <a:t>intensity</a:t>
            </a:r>
          </a:p>
          <a:p>
            <a:pPr lvl="1"/>
            <a:r>
              <a:rPr lang="en-US" i="1" dirty="0"/>
              <a:t>Positive</a:t>
            </a:r>
            <a:r>
              <a:rPr lang="en-US" dirty="0"/>
              <a:t> correlation </a:t>
            </a:r>
            <a:r>
              <a:rPr lang="en-US" dirty="0" smtClean="0"/>
              <a:t>for Arabic</a:t>
            </a:r>
            <a:endParaRPr lang="en-US" dirty="0"/>
          </a:p>
          <a:p>
            <a:pPr lvl="1"/>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spTree>
    <p:extLst>
      <p:ext uri="{BB962C8B-B14F-4D97-AF65-F5344CB8AC3E}">
        <p14:creationId xmlns:p14="http://schemas.microsoft.com/office/powerpoint/2010/main" val="32634250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 </a:t>
            </a:r>
            <a:endParaRPr lang="en-US" dirty="0"/>
          </a:p>
        </p:txBody>
      </p:sp>
      <p:sp>
        <p:nvSpPr>
          <p:cNvPr id="3" name="Content Placeholder 2"/>
          <p:cNvSpPr>
            <a:spLocks noGrp="1"/>
          </p:cNvSpPr>
          <p:nvPr>
            <p:ph idx="1"/>
          </p:nvPr>
        </p:nvSpPr>
        <p:spPr/>
        <p:txBody>
          <a:bodyPr/>
          <a:lstStyle/>
          <a:p>
            <a:r>
              <a:rPr lang="en-US" dirty="0" smtClean="0"/>
              <a:t>Number of words per token</a:t>
            </a:r>
          </a:p>
          <a:p>
            <a:pPr lvl="1"/>
            <a:r>
              <a:rPr lang="en-US" i="1" dirty="0" smtClean="0"/>
              <a:t>Positive</a:t>
            </a:r>
            <a:r>
              <a:rPr lang="en-US" dirty="0" smtClean="0"/>
              <a:t> correlation across cultures</a:t>
            </a:r>
            <a:endParaRPr lang="en-US" i="1" dirty="0"/>
          </a:p>
          <a:p>
            <a:r>
              <a:rPr lang="en-US" dirty="0" err="1" smtClean="0"/>
              <a:t>Disfluency</a:t>
            </a:r>
            <a:r>
              <a:rPr lang="en-US" dirty="0" smtClean="0"/>
              <a:t> rate</a:t>
            </a:r>
            <a:endParaRPr lang="en-US" dirty="0"/>
          </a:p>
          <a:p>
            <a:pPr lvl="1"/>
            <a:r>
              <a:rPr lang="en-US" i="1" dirty="0" smtClean="0"/>
              <a:t>Negative </a:t>
            </a:r>
            <a:r>
              <a:rPr lang="en-US" dirty="0" smtClean="0"/>
              <a:t>correlation </a:t>
            </a:r>
            <a:r>
              <a:rPr lang="en-US" dirty="0"/>
              <a:t>across cultures</a:t>
            </a:r>
            <a:endParaRPr lang="en-US" i="1" dirty="0"/>
          </a:p>
          <a:p>
            <a:r>
              <a:rPr lang="en-US" dirty="0" smtClean="0"/>
              <a:t>Ratio of repeated words</a:t>
            </a:r>
            <a:endParaRPr lang="en-US" dirty="0"/>
          </a:p>
          <a:p>
            <a:pPr lvl="1"/>
            <a:r>
              <a:rPr lang="en-US" i="1" dirty="0" smtClean="0"/>
              <a:t>Positive </a:t>
            </a:r>
            <a:r>
              <a:rPr lang="en-US" dirty="0" smtClean="0"/>
              <a:t>correlation </a:t>
            </a:r>
            <a:r>
              <a:rPr lang="en-US" dirty="0"/>
              <a:t>across cultures</a:t>
            </a:r>
            <a:endParaRPr lang="en-US" i="1" dirty="0"/>
          </a:p>
          <a:p>
            <a:pPr marL="411480" lvl="1" indent="0">
              <a:buNone/>
            </a:pPr>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spTree>
    <p:extLst>
      <p:ext uri="{BB962C8B-B14F-4D97-AF65-F5344CB8AC3E}">
        <p14:creationId xmlns:p14="http://schemas.microsoft.com/office/powerpoint/2010/main" val="274767011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a:t>
            </a:r>
            <a:endParaRPr lang="en-US" dirty="0"/>
          </a:p>
        </p:txBody>
      </p:sp>
      <p:sp>
        <p:nvSpPr>
          <p:cNvPr id="3" name="Content Placeholder 2"/>
          <p:cNvSpPr>
            <a:spLocks noGrp="1"/>
          </p:cNvSpPr>
          <p:nvPr>
            <p:ph idx="1"/>
          </p:nvPr>
        </p:nvSpPr>
        <p:spPr/>
        <p:txBody>
          <a:bodyPr/>
          <a:lstStyle/>
          <a:p>
            <a:r>
              <a:rPr lang="en-US" dirty="0" smtClean="0"/>
              <a:t>First </a:t>
            </a:r>
            <a:r>
              <a:rPr lang="en-US" dirty="0"/>
              <a:t>person plural pronouns </a:t>
            </a:r>
          </a:p>
          <a:p>
            <a:pPr lvl="1"/>
            <a:r>
              <a:rPr lang="en-US" i="1" dirty="0" smtClean="0"/>
              <a:t>Positive </a:t>
            </a:r>
            <a:r>
              <a:rPr lang="en-US" dirty="0"/>
              <a:t>correlation for English </a:t>
            </a:r>
            <a:endParaRPr lang="en-US" i="1" dirty="0"/>
          </a:p>
          <a:p>
            <a:r>
              <a:rPr lang="en-US" dirty="0" smtClean="0"/>
              <a:t>Third person pronouns </a:t>
            </a:r>
            <a:endParaRPr lang="en-US" dirty="0"/>
          </a:p>
          <a:p>
            <a:pPr lvl="1"/>
            <a:r>
              <a:rPr lang="en-US" dirty="0" smtClean="0"/>
              <a:t>Plural </a:t>
            </a:r>
          </a:p>
          <a:p>
            <a:pPr lvl="2"/>
            <a:r>
              <a:rPr lang="en-US" i="1" dirty="0"/>
              <a:t>N</a:t>
            </a:r>
            <a:r>
              <a:rPr lang="en-US" i="1" dirty="0" smtClean="0"/>
              <a:t>egative </a:t>
            </a:r>
            <a:r>
              <a:rPr lang="en-US" dirty="0" smtClean="0"/>
              <a:t>correlation </a:t>
            </a:r>
            <a:r>
              <a:rPr lang="en-US" dirty="0"/>
              <a:t>for English </a:t>
            </a:r>
            <a:endParaRPr lang="en-US" dirty="0" smtClean="0"/>
          </a:p>
          <a:p>
            <a:pPr lvl="2"/>
            <a:r>
              <a:rPr lang="en-US" i="1" dirty="0" smtClean="0"/>
              <a:t>Positive</a:t>
            </a:r>
            <a:r>
              <a:rPr lang="en-US" dirty="0" smtClean="0"/>
              <a:t> correlation for Arabic</a:t>
            </a:r>
            <a:endParaRPr lang="en-US" i="1" dirty="0" smtClean="0"/>
          </a:p>
          <a:p>
            <a:pPr lvl="1"/>
            <a:r>
              <a:rPr lang="en-US" dirty="0" smtClean="0"/>
              <a:t>Singular -  </a:t>
            </a:r>
            <a:r>
              <a:rPr lang="en-US" i="1" dirty="0" smtClean="0"/>
              <a:t>positive </a:t>
            </a:r>
            <a:r>
              <a:rPr lang="en-US" dirty="0" smtClean="0"/>
              <a:t>correlation for English </a:t>
            </a: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spTree>
    <p:extLst>
      <p:ext uri="{BB962C8B-B14F-4D97-AF65-F5344CB8AC3E}">
        <p14:creationId xmlns:p14="http://schemas.microsoft.com/office/powerpoint/2010/main" val="120960455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a:t>
            </a:r>
            <a:endParaRPr lang="en-US" dirty="0"/>
          </a:p>
        </p:txBody>
      </p:sp>
      <p:sp>
        <p:nvSpPr>
          <p:cNvPr id="3" name="Content Placeholder 2"/>
          <p:cNvSpPr>
            <a:spLocks noGrp="1"/>
          </p:cNvSpPr>
          <p:nvPr>
            <p:ph idx="1"/>
          </p:nvPr>
        </p:nvSpPr>
        <p:spPr/>
        <p:txBody>
          <a:bodyPr/>
          <a:lstStyle/>
          <a:p>
            <a:r>
              <a:rPr lang="en-US" dirty="0" smtClean="0"/>
              <a:t>Parts of speech</a:t>
            </a:r>
          </a:p>
          <a:p>
            <a:pPr lvl="1"/>
            <a:r>
              <a:rPr lang="en-US" dirty="0" smtClean="0"/>
              <a:t>Arabic:  </a:t>
            </a:r>
            <a:r>
              <a:rPr lang="en-US" i="1" dirty="0" smtClean="0"/>
              <a:t>negative </a:t>
            </a:r>
            <a:r>
              <a:rPr lang="en-US" dirty="0" smtClean="0"/>
              <a:t>correlations with ratio of adverbs, prepositions, nouns</a:t>
            </a:r>
          </a:p>
          <a:p>
            <a:pPr lvl="1"/>
            <a:r>
              <a:rPr lang="en-US" dirty="0" smtClean="0"/>
              <a:t>English: </a:t>
            </a:r>
            <a:r>
              <a:rPr lang="en-US" i="1" dirty="0" smtClean="0"/>
              <a:t>negative correlations</a:t>
            </a:r>
            <a:r>
              <a:rPr lang="en-US" dirty="0" smtClean="0"/>
              <a:t> with adverbs, adjectives</a:t>
            </a:r>
          </a:p>
          <a:p>
            <a:pPr lvl="1"/>
            <a:endParaRPr lang="en-US" i="1"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318105197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The Prediction of Charisma</a:t>
            </a:r>
          </a:p>
        </p:txBody>
      </p:sp>
      <p:sp>
        <p:nvSpPr>
          <p:cNvPr id="28675" name="Rectangle 3"/>
          <p:cNvSpPr>
            <a:spLocks noGrp="1" noChangeArrowheads="1"/>
          </p:cNvSpPr>
          <p:nvPr>
            <p:ph type="body" idx="1"/>
          </p:nvPr>
        </p:nvSpPr>
        <p:spPr/>
        <p:txBody>
          <a:bodyPr/>
          <a:lstStyle/>
          <a:p>
            <a:r>
              <a:rPr lang="en-US"/>
              <a:t>Arabic 			     English				</a:t>
            </a:r>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3810000" cy="3454400"/>
          </a:xfrm>
          <a:prstGeom prst="rect">
            <a:avLst/>
          </a:prstGeom>
          <a:noFill/>
          <a:extLst>
            <a:ext uri="{909E8E84-426E-40dd-AFC4-6F175D3DCCD1}">
              <a14:hiddenFill xmlns="" xmlns:a14="http://schemas.microsoft.com/office/drawing/2010/main">
                <a:solidFill>
                  <a:srgbClr val="FFFFFF"/>
                </a:solidFill>
              </a14:hiddenFill>
            </a:ext>
          </a:extLst>
        </p:spPr>
      </p:pic>
      <p:pic>
        <p:nvPicPr>
          <p:cNvPr id="28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0"/>
            <a:ext cx="3810000" cy="34432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Shared </a:t>
            </a:r>
            <a:r>
              <a:rPr lang="en-US" i="1" dirty="0" smtClean="0"/>
              <a:t>functional</a:t>
            </a:r>
            <a:r>
              <a:rPr lang="en-US" dirty="0" smtClean="0"/>
              <a:t> definition of charisma across English and Arabic</a:t>
            </a:r>
          </a:p>
          <a:p>
            <a:pPr lvl="1"/>
            <a:r>
              <a:rPr lang="en-US" dirty="0" smtClean="0"/>
              <a:t>Persuasive, charming, enthusiastic, not boring</a:t>
            </a:r>
          </a:p>
          <a:p>
            <a:pPr lvl="0">
              <a:buClr>
                <a:srgbClr val="438086"/>
              </a:buClr>
            </a:pPr>
            <a:r>
              <a:rPr lang="en-US" dirty="0" smtClean="0">
                <a:solidFill>
                  <a:prstClr val="black"/>
                </a:solidFill>
              </a:rPr>
              <a:t>Cultural differences in charisma perception</a:t>
            </a:r>
          </a:p>
          <a:p>
            <a:pPr lvl="1">
              <a:buClr>
                <a:srgbClr val="438086"/>
              </a:buClr>
            </a:pPr>
            <a:r>
              <a:rPr lang="en-US" dirty="0" smtClean="0">
                <a:solidFill>
                  <a:prstClr val="black"/>
                </a:solidFill>
              </a:rPr>
              <a:t>English </a:t>
            </a:r>
            <a:r>
              <a:rPr lang="mr-IN" dirty="0" smtClean="0">
                <a:solidFill>
                  <a:prstClr val="black"/>
                </a:solidFill>
              </a:rPr>
              <a:t>–</a:t>
            </a:r>
            <a:r>
              <a:rPr lang="en-US" dirty="0" smtClean="0">
                <a:solidFill>
                  <a:prstClr val="black"/>
                </a:solidFill>
              </a:rPr>
              <a:t> passionate, convincing</a:t>
            </a:r>
          </a:p>
          <a:p>
            <a:pPr lvl="1">
              <a:buClr>
                <a:srgbClr val="438086"/>
              </a:buClr>
            </a:pPr>
            <a:r>
              <a:rPr lang="en-US" dirty="0" smtClean="0">
                <a:solidFill>
                  <a:prstClr val="black"/>
                </a:solidFill>
              </a:rPr>
              <a:t>Arabic </a:t>
            </a:r>
            <a:r>
              <a:rPr lang="mr-IN" dirty="0" smtClean="0">
                <a:solidFill>
                  <a:prstClr val="black"/>
                </a:solidFill>
              </a:rPr>
              <a:t>–</a:t>
            </a:r>
            <a:r>
              <a:rPr lang="en-US" dirty="0" smtClean="0">
                <a:solidFill>
                  <a:prstClr val="black"/>
                </a:solidFill>
              </a:rPr>
              <a:t> tough, powerful</a:t>
            </a:r>
            <a:endParaRPr lang="en-US" dirty="0">
              <a:solidFill>
                <a:prstClr val="black"/>
              </a:solidFill>
            </a:endParaRPr>
          </a:p>
          <a:p>
            <a:pPr lvl="0">
              <a:buClr>
                <a:srgbClr val="438086"/>
              </a:buClr>
            </a:pPr>
            <a:r>
              <a:rPr lang="en-US" dirty="0" smtClean="0">
                <a:solidFill>
                  <a:prstClr val="black"/>
                </a:solidFill>
              </a:rPr>
              <a:t>Similarities and differences in acoustic/prosodic and lexical correlates of charisma</a:t>
            </a: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spTree>
    <p:extLst>
      <p:ext uri="{BB962C8B-B14F-4D97-AF65-F5344CB8AC3E}">
        <p14:creationId xmlns:p14="http://schemas.microsoft.com/office/powerpoint/2010/main" val="183900025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Cross-cultural Perception of Charisma</a:t>
            </a:r>
            <a:endParaRPr lang="en-US" dirty="0"/>
          </a:p>
        </p:txBody>
      </p:sp>
      <p:sp>
        <p:nvSpPr>
          <p:cNvPr id="3" name="Content Placeholder 2"/>
          <p:cNvSpPr>
            <a:spLocks noGrp="1"/>
          </p:cNvSpPr>
          <p:nvPr>
            <p:ph idx="1"/>
          </p:nvPr>
        </p:nvSpPr>
        <p:spPr/>
        <p:txBody>
          <a:bodyPr/>
          <a:lstStyle/>
          <a:p>
            <a:pPr marL="109728" indent="0">
              <a:buNone/>
            </a:pPr>
            <a:r>
              <a:rPr lang="en-US" dirty="0" smtClean="0"/>
              <a:t>“A </a:t>
            </a:r>
            <a:r>
              <a:rPr lang="en-US" dirty="0"/>
              <a:t>Cross-Cultural Comparison of American, Palestinian, and Swedish Perception of Charismatic </a:t>
            </a:r>
            <a:r>
              <a:rPr lang="en-US" dirty="0" smtClean="0"/>
              <a:t>Speech” (</a:t>
            </a:r>
            <a:r>
              <a:rPr lang="en-US" dirty="0" err="1" smtClean="0"/>
              <a:t>Biadsy</a:t>
            </a:r>
            <a:r>
              <a:rPr lang="en-US" dirty="0" smtClean="0"/>
              <a:t> et al., 2008)</a:t>
            </a: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spTree>
    <p:extLst>
      <p:ext uri="{BB962C8B-B14F-4D97-AF65-F5344CB8AC3E}">
        <p14:creationId xmlns:p14="http://schemas.microsoft.com/office/powerpoint/2010/main" val="172880701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Agreement</a:t>
            </a:r>
            <a:endParaRPr lang="en-US" dirty="0"/>
          </a:p>
        </p:txBody>
      </p:sp>
      <p:sp>
        <p:nvSpPr>
          <p:cNvPr id="3" name="Content Placeholder 2"/>
          <p:cNvSpPr>
            <a:spLocks noGrp="1"/>
          </p:cNvSpPr>
          <p:nvPr>
            <p:ph idx="1"/>
          </p:nvPr>
        </p:nvSpPr>
        <p:spPr/>
        <p:txBody>
          <a:bodyPr>
            <a:normAutofit lnSpcReduction="10000"/>
          </a:bodyPr>
          <a:lstStyle/>
          <a:p>
            <a:r>
              <a:rPr lang="en-US" dirty="0" smtClean="0"/>
              <a:t>American subject agreement was </a:t>
            </a:r>
            <a:r>
              <a:rPr lang="en-US" i="1" dirty="0" smtClean="0"/>
              <a:t>higher</a:t>
            </a:r>
            <a:r>
              <a:rPr lang="en-US" dirty="0" smtClean="0"/>
              <a:t> when rating Arabic than English</a:t>
            </a:r>
          </a:p>
          <a:p>
            <a:r>
              <a:rPr lang="en-US" dirty="0" smtClean="0"/>
              <a:t>Arabic subject agreement was </a:t>
            </a:r>
            <a:r>
              <a:rPr lang="en-US" i="1" dirty="0" smtClean="0"/>
              <a:t>higher </a:t>
            </a:r>
            <a:r>
              <a:rPr lang="en-US" dirty="0" smtClean="0"/>
              <a:t>when rating Arabic than English</a:t>
            </a:r>
          </a:p>
          <a:p>
            <a:r>
              <a:rPr lang="en-US" dirty="0" smtClean="0"/>
              <a:t>Speaker affects subject judgments across studies</a:t>
            </a:r>
          </a:p>
          <a:p>
            <a:r>
              <a:rPr lang="en-US" dirty="0" smtClean="0"/>
              <a:t>Topic affects subject judgments:</a:t>
            </a:r>
          </a:p>
          <a:p>
            <a:pPr lvl="1"/>
            <a:r>
              <a:rPr lang="en-US" dirty="0" smtClean="0"/>
              <a:t>Americans rating SAE</a:t>
            </a:r>
          </a:p>
          <a:p>
            <a:pPr lvl="1"/>
            <a:r>
              <a:rPr lang="en-US" dirty="0" smtClean="0"/>
              <a:t>Palestinians rating Arabic</a:t>
            </a:r>
          </a:p>
          <a:p>
            <a:pPr lvl="1"/>
            <a:r>
              <a:rPr lang="en-US" dirty="0" smtClean="0"/>
              <a:t>Palestinians rating English</a:t>
            </a:r>
          </a:p>
          <a:p>
            <a:pPr lvl="1"/>
            <a:r>
              <a:rPr lang="en-US" dirty="0" smtClean="0"/>
              <a:t>Swedish rating English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48</a:t>
            </a:fld>
            <a:endParaRPr lang="en-US">
              <a:solidFill>
                <a:prstClr val="black"/>
              </a:solidFill>
              <a:latin typeface="Georgia"/>
            </a:endParaRPr>
          </a:p>
        </p:txBody>
      </p:sp>
    </p:spTree>
    <p:extLst>
      <p:ext uri="{BB962C8B-B14F-4D97-AF65-F5344CB8AC3E}">
        <p14:creationId xmlns:p14="http://schemas.microsoft.com/office/powerpoint/2010/main" val="212360822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Acoustic/Prosodic Analysis</a:t>
            </a:r>
            <a:endParaRPr lang="en-US" dirty="0"/>
          </a:p>
        </p:txBody>
      </p:sp>
      <p:sp>
        <p:nvSpPr>
          <p:cNvPr id="3" name="Content Placeholder 2"/>
          <p:cNvSpPr>
            <a:spLocks noGrp="1"/>
          </p:cNvSpPr>
          <p:nvPr>
            <p:ph idx="1"/>
          </p:nvPr>
        </p:nvSpPr>
        <p:spPr/>
        <p:txBody>
          <a:bodyPr/>
          <a:lstStyle/>
          <a:p>
            <a:r>
              <a:rPr lang="en-US" dirty="0" smtClean="0"/>
              <a:t>Correlation with rated charisma in all 5 studies:</a:t>
            </a:r>
          </a:p>
          <a:p>
            <a:pPr lvl="1"/>
            <a:r>
              <a:rPr lang="en-US" dirty="0" smtClean="0">
                <a:solidFill>
                  <a:srgbClr val="008000"/>
                </a:solidFill>
              </a:rPr>
              <a:t>Mean pitch</a:t>
            </a:r>
          </a:p>
          <a:p>
            <a:pPr lvl="1"/>
            <a:r>
              <a:rPr lang="en-US" dirty="0" smtClean="0">
                <a:solidFill>
                  <a:srgbClr val="008000"/>
                </a:solidFill>
              </a:rPr>
              <a:t>Mean and </a:t>
            </a:r>
            <a:r>
              <a:rPr lang="en-US" dirty="0" err="1" smtClean="0">
                <a:solidFill>
                  <a:srgbClr val="008000"/>
                </a:solidFill>
              </a:rPr>
              <a:t>stdev</a:t>
            </a:r>
            <a:r>
              <a:rPr lang="en-US" dirty="0" smtClean="0">
                <a:solidFill>
                  <a:srgbClr val="008000"/>
                </a:solidFill>
              </a:rPr>
              <a:t> intensity </a:t>
            </a:r>
          </a:p>
          <a:p>
            <a:pPr lvl="1"/>
            <a:r>
              <a:rPr lang="en-US" dirty="0">
                <a:solidFill>
                  <a:srgbClr val="008000"/>
                </a:solidFill>
              </a:rPr>
              <a:t>T</a:t>
            </a:r>
            <a:r>
              <a:rPr lang="en-US" dirty="0" smtClean="0">
                <a:solidFill>
                  <a:srgbClr val="008000"/>
                </a:solidFill>
              </a:rPr>
              <a:t>oken duration</a:t>
            </a:r>
          </a:p>
          <a:p>
            <a:pPr lvl="1"/>
            <a:r>
              <a:rPr lang="en-US" dirty="0" smtClean="0">
                <a:solidFill>
                  <a:srgbClr val="008000"/>
                </a:solidFill>
              </a:rPr>
              <a:t>Pitch range</a:t>
            </a:r>
          </a:p>
          <a:p>
            <a:pPr lvl="1"/>
            <a:r>
              <a:rPr lang="en-US" dirty="0" err="1" smtClean="0">
                <a:solidFill>
                  <a:srgbClr val="FF0000"/>
                </a:solidFill>
              </a:rPr>
              <a:t>Disfluency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49</a:t>
            </a:fld>
            <a:endParaRPr lang="en-US">
              <a:solidFill>
                <a:prstClr val="black"/>
              </a:solidFill>
              <a:latin typeface="Georgia"/>
            </a:endParaRPr>
          </a:p>
        </p:txBody>
      </p:sp>
    </p:spTree>
    <p:extLst>
      <p:ext uri="{BB962C8B-B14F-4D97-AF65-F5344CB8AC3E}">
        <p14:creationId xmlns:p14="http://schemas.microsoft.com/office/powerpoint/2010/main" val="6959060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p:txBody>
          <a:bodyPr/>
          <a:lstStyle/>
          <a:p>
            <a:r>
              <a:rPr lang="en-US" dirty="0" err="1" smtClean="0"/>
              <a:t>Agender</a:t>
            </a:r>
            <a:r>
              <a:rPr lang="en-US" dirty="0" smtClean="0"/>
              <a:t> database</a:t>
            </a:r>
          </a:p>
          <a:p>
            <a:pPr lvl="1"/>
            <a:r>
              <a:rPr lang="en-US" dirty="0" smtClean="0"/>
              <a:t>940 speakers of mixed and age and gender</a:t>
            </a:r>
          </a:p>
          <a:p>
            <a:pPr lvl="1"/>
            <a:r>
              <a:rPr lang="en-US" dirty="0" smtClean="0"/>
              <a:t>Recorded over telephone (landlines and cell phones)</a:t>
            </a:r>
          </a:p>
          <a:p>
            <a:pPr lvl="1"/>
            <a:r>
              <a:rPr lang="en-US" dirty="0" smtClean="0"/>
              <a:t>Drawbacks:</a:t>
            </a:r>
          </a:p>
          <a:p>
            <a:pPr lvl="2"/>
            <a:r>
              <a:rPr lang="en-US" dirty="0" smtClean="0"/>
              <a:t>Signal less clear (limited bandwidth)</a:t>
            </a:r>
          </a:p>
          <a:p>
            <a:pPr lvl="2"/>
            <a:r>
              <a:rPr lang="en-US" dirty="0" smtClean="0"/>
              <a:t>Short responses</a:t>
            </a:r>
          </a:p>
          <a:p>
            <a:pPr lvl="2"/>
            <a:r>
              <a:rPr lang="en-US" dirty="0" smtClean="0"/>
              <a:t>Not great for likability ratings</a:t>
            </a:r>
          </a:p>
          <a:p>
            <a:pPr lvl="1"/>
            <a:r>
              <a:rPr lang="en-US" dirty="0" smtClean="0"/>
              <a:t>However, more real-world like</a:t>
            </a:r>
          </a:p>
          <a:p>
            <a:pPr lvl="2"/>
            <a:r>
              <a:rPr lang="en-US" dirty="0" smtClean="0"/>
              <a:t>“e.g. if a call center agent would like to test the likability of his/her own voice.”</a:t>
            </a:r>
            <a:endParaRPr lang="en-US" dirty="0"/>
          </a:p>
        </p:txBody>
      </p:sp>
    </p:spTree>
    <p:extLst>
      <p:ext uri="{BB962C8B-B14F-4D97-AF65-F5344CB8AC3E}">
        <p14:creationId xmlns:p14="http://schemas.microsoft.com/office/powerpoint/2010/main" val="78507118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Language-Specific </a:t>
            </a:r>
            <a:r>
              <a:rPr lang="en-US" dirty="0"/>
              <a:t>I</a:t>
            </a:r>
            <a:r>
              <a:rPr lang="en-US" dirty="0" smtClean="0"/>
              <a:t>ndicators</a:t>
            </a:r>
            <a:endParaRPr lang="en-US" dirty="0"/>
          </a:p>
        </p:txBody>
      </p:sp>
      <p:sp>
        <p:nvSpPr>
          <p:cNvPr id="3" name="Content Placeholder 2"/>
          <p:cNvSpPr>
            <a:spLocks noGrp="1"/>
          </p:cNvSpPr>
          <p:nvPr>
            <p:ph idx="1"/>
          </p:nvPr>
        </p:nvSpPr>
        <p:spPr/>
        <p:txBody>
          <a:bodyPr/>
          <a:lstStyle/>
          <a:p>
            <a:r>
              <a:rPr lang="en-US" dirty="0" smtClean="0"/>
              <a:t>Rating SAE</a:t>
            </a:r>
          </a:p>
          <a:p>
            <a:pPr lvl="1"/>
            <a:r>
              <a:rPr lang="en-US" dirty="0" smtClean="0"/>
              <a:t>All groups </a:t>
            </a:r>
            <a:r>
              <a:rPr lang="mr-IN" dirty="0" smtClean="0"/>
              <a:t>–</a:t>
            </a:r>
            <a:r>
              <a:rPr lang="en-US" dirty="0" smtClean="0"/>
              <a:t> </a:t>
            </a:r>
            <a:r>
              <a:rPr lang="en-US" dirty="0" smtClean="0">
                <a:solidFill>
                  <a:srgbClr val="008000"/>
                </a:solidFill>
              </a:rPr>
              <a:t>min f0</a:t>
            </a:r>
          </a:p>
          <a:p>
            <a:pPr lvl="1"/>
            <a:r>
              <a:rPr lang="en-US" dirty="0" smtClean="0"/>
              <a:t>Swedish </a:t>
            </a:r>
            <a:r>
              <a:rPr lang="mr-IN" dirty="0" smtClean="0"/>
              <a:t>–</a:t>
            </a:r>
            <a:r>
              <a:rPr lang="en-US" dirty="0" smtClean="0"/>
              <a:t> </a:t>
            </a:r>
            <a:r>
              <a:rPr lang="en-US" dirty="0" smtClean="0">
                <a:solidFill>
                  <a:srgbClr val="FF0000"/>
                </a:solidFill>
              </a:rPr>
              <a:t>max &amp; </a:t>
            </a:r>
            <a:r>
              <a:rPr lang="en-US" dirty="0" err="1" smtClean="0">
                <a:solidFill>
                  <a:srgbClr val="FF0000"/>
                </a:solidFill>
              </a:rPr>
              <a:t>stdev</a:t>
            </a:r>
            <a:r>
              <a:rPr lang="en-US" dirty="0" smtClean="0">
                <a:solidFill>
                  <a:srgbClr val="FF0000"/>
                </a:solidFill>
              </a:rPr>
              <a:t> intensity</a:t>
            </a:r>
          </a:p>
          <a:p>
            <a:pPr lvl="1"/>
            <a:r>
              <a:rPr lang="en-US" dirty="0" smtClean="0">
                <a:solidFill>
                  <a:srgbClr val="000000"/>
                </a:solidFill>
              </a:rPr>
              <a:t>SAE &amp; Swedish </a:t>
            </a:r>
            <a:r>
              <a:rPr lang="mr-IN" dirty="0" smtClean="0">
                <a:solidFill>
                  <a:srgbClr val="000000"/>
                </a:solidFill>
              </a:rPr>
              <a:t>–</a:t>
            </a:r>
            <a:r>
              <a:rPr lang="en-US" dirty="0" smtClean="0">
                <a:solidFill>
                  <a:srgbClr val="000000"/>
                </a:solidFill>
              </a:rPr>
              <a:t> </a:t>
            </a:r>
            <a:r>
              <a:rPr lang="en-US" dirty="0" smtClean="0">
                <a:solidFill>
                  <a:srgbClr val="008000"/>
                </a:solidFill>
              </a:rPr>
              <a:t>speaking rate</a:t>
            </a:r>
            <a:endParaRPr lang="en-US" dirty="0">
              <a:solidFill>
                <a:srgbClr val="008000"/>
              </a:solidFill>
            </a:endParaRPr>
          </a:p>
          <a:p>
            <a:r>
              <a:rPr lang="en-US" dirty="0" smtClean="0"/>
              <a:t>Rating Arabic</a:t>
            </a:r>
            <a:endParaRPr lang="en-US" dirty="0"/>
          </a:p>
          <a:p>
            <a:pPr lvl="1"/>
            <a:r>
              <a:rPr lang="en-US" dirty="0" smtClean="0"/>
              <a:t>Palestinian </a:t>
            </a:r>
            <a:r>
              <a:rPr lang="mr-IN" dirty="0" smtClean="0"/>
              <a:t>–</a:t>
            </a:r>
            <a:r>
              <a:rPr lang="en-US" dirty="0" smtClean="0"/>
              <a:t> </a:t>
            </a:r>
            <a:r>
              <a:rPr lang="en-US" dirty="0">
                <a:solidFill>
                  <a:srgbClr val="FF0000"/>
                </a:solidFill>
              </a:rPr>
              <a:t>min </a:t>
            </a:r>
            <a:r>
              <a:rPr lang="en-US" dirty="0" smtClean="0">
                <a:solidFill>
                  <a:srgbClr val="FF0000"/>
                </a:solidFill>
              </a:rPr>
              <a:t>f0, speaking rate</a:t>
            </a:r>
            <a:endParaRPr lang="en-US" dirty="0" smtClean="0">
              <a:solidFill>
                <a:srgbClr val="000000"/>
              </a:solidFill>
            </a:endParaRPr>
          </a:p>
          <a:p>
            <a:pPr lvl="1"/>
            <a:r>
              <a:rPr lang="en-US" dirty="0" smtClean="0">
                <a:solidFill>
                  <a:srgbClr val="000000"/>
                </a:solidFill>
              </a:rPr>
              <a:t>All groups </a:t>
            </a:r>
            <a:r>
              <a:rPr lang="mr-IN" dirty="0" smtClean="0">
                <a:solidFill>
                  <a:srgbClr val="000000"/>
                </a:solidFill>
              </a:rPr>
              <a:t>–</a:t>
            </a:r>
            <a:r>
              <a:rPr lang="en-US" dirty="0" smtClean="0">
                <a:solidFill>
                  <a:srgbClr val="000000"/>
                </a:solidFill>
              </a:rPr>
              <a:t> </a:t>
            </a:r>
            <a:r>
              <a:rPr lang="en-US" dirty="0" err="1" smtClean="0">
                <a:solidFill>
                  <a:srgbClr val="008000"/>
                </a:solidFill>
              </a:rPr>
              <a:t>stdev</a:t>
            </a:r>
            <a:r>
              <a:rPr lang="en-US" dirty="0" smtClean="0">
                <a:solidFill>
                  <a:srgbClr val="008000"/>
                </a:solidFill>
              </a:rPr>
              <a:t> f0, max &amp; </a:t>
            </a:r>
            <a:r>
              <a:rPr lang="en-US" dirty="0" err="1" smtClean="0">
                <a:solidFill>
                  <a:srgbClr val="008000"/>
                </a:solidFill>
              </a:rPr>
              <a:t>stdev</a:t>
            </a:r>
            <a:r>
              <a:rPr lang="en-US" dirty="0" smtClean="0">
                <a:solidFill>
                  <a:srgbClr val="008000"/>
                </a:solidFill>
              </a:rPr>
              <a:t> intensity</a:t>
            </a:r>
          </a:p>
          <a:p>
            <a:pPr lvl="1"/>
            <a:endParaRPr lang="en-US" dirty="0">
              <a:solidFill>
                <a:srgbClr val="008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50</a:t>
            </a:fld>
            <a:endParaRPr lang="en-US">
              <a:solidFill>
                <a:prstClr val="black"/>
              </a:solidFill>
              <a:latin typeface="Georgia"/>
            </a:endParaRPr>
          </a:p>
        </p:txBody>
      </p:sp>
    </p:spTree>
    <p:extLst>
      <p:ext uri="{BB962C8B-B14F-4D97-AF65-F5344CB8AC3E}">
        <p14:creationId xmlns:p14="http://schemas.microsoft.com/office/powerpoint/2010/main" val="6625026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Features</a:t>
            </a:r>
            <a:endParaRPr lang="en-US" dirty="0"/>
          </a:p>
        </p:txBody>
      </p:sp>
      <p:sp>
        <p:nvSpPr>
          <p:cNvPr id="3" name="Content Placeholder 2"/>
          <p:cNvSpPr>
            <a:spLocks noGrp="1"/>
          </p:cNvSpPr>
          <p:nvPr>
            <p:ph idx="1"/>
          </p:nvPr>
        </p:nvSpPr>
        <p:spPr/>
        <p:txBody>
          <a:bodyPr/>
          <a:lstStyle/>
          <a:p>
            <a:r>
              <a:rPr lang="en-US" dirty="0" smtClean="0"/>
              <a:t>Rating SAE</a:t>
            </a:r>
          </a:p>
          <a:p>
            <a:pPr lvl="1"/>
            <a:r>
              <a:rPr lang="en-US" dirty="0" smtClean="0"/>
              <a:t>American and Swedish </a:t>
            </a:r>
            <a:r>
              <a:rPr lang="mr-IN" dirty="0" smtClean="0"/>
              <a:t>–</a:t>
            </a:r>
            <a:r>
              <a:rPr lang="en-US" dirty="0" smtClean="0"/>
              <a:t> </a:t>
            </a:r>
            <a:r>
              <a:rPr lang="en-US" dirty="0" smtClean="0">
                <a:solidFill>
                  <a:srgbClr val="FF0000"/>
                </a:solidFill>
              </a:rPr>
              <a:t>third person plural pronouns</a:t>
            </a:r>
          </a:p>
          <a:p>
            <a:pPr lvl="1"/>
            <a:r>
              <a:rPr lang="en-US" dirty="0" smtClean="0"/>
              <a:t>All groups </a:t>
            </a:r>
            <a:r>
              <a:rPr lang="mr-IN" dirty="0" smtClean="0"/>
              <a:t>–</a:t>
            </a:r>
            <a:r>
              <a:rPr lang="en-US" dirty="0" smtClean="0"/>
              <a:t> </a:t>
            </a:r>
            <a:r>
              <a:rPr lang="en-US" dirty="0" smtClean="0">
                <a:solidFill>
                  <a:srgbClr val="008000"/>
                </a:solidFill>
              </a:rPr>
              <a:t>First person plural pronouns, third person singular pronouns, repeated words</a:t>
            </a:r>
          </a:p>
          <a:p>
            <a:r>
              <a:rPr lang="en-US" dirty="0" smtClean="0"/>
              <a:t>Rating Arabic</a:t>
            </a:r>
            <a:endParaRPr lang="en-US" dirty="0"/>
          </a:p>
          <a:p>
            <a:pPr lvl="1"/>
            <a:r>
              <a:rPr lang="en-US" dirty="0" smtClean="0"/>
              <a:t>Both groups </a:t>
            </a:r>
            <a:r>
              <a:rPr lang="mr-IN" dirty="0"/>
              <a:t>–</a:t>
            </a:r>
            <a:r>
              <a:rPr lang="en-US" dirty="0"/>
              <a:t> </a:t>
            </a:r>
            <a:r>
              <a:rPr lang="en-US" dirty="0">
                <a:solidFill>
                  <a:srgbClr val="008000"/>
                </a:solidFill>
              </a:rPr>
              <a:t>third person plural </a:t>
            </a:r>
            <a:r>
              <a:rPr lang="en-US" dirty="0" smtClean="0">
                <a:solidFill>
                  <a:srgbClr val="008000"/>
                </a:solidFill>
              </a:rPr>
              <a:t>pronouns, nouns</a:t>
            </a:r>
            <a:endParaRPr lang="en-US" dirty="0">
              <a:solidFill>
                <a:srgbClr val="008000"/>
              </a:solidFill>
            </a:endParaRPr>
          </a:p>
          <a:p>
            <a:pPr lvl="1"/>
            <a:endParaRPr lang="en-US" dirty="0">
              <a:solidFill>
                <a:srgbClr val="008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51</a:t>
            </a:fld>
            <a:endParaRPr lang="en-US">
              <a:solidFill>
                <a:prstClr val="black"/>
              </a:solidFill>
              <a:latin typeface="Georgia"/>
            </a:endParaRPr>
          </a:p>
        </p:txBody>
      </p:sp>
    </p:spTree>
    <p:extLst>
      <p:ext uri="{BB962C8B-B14F-4D97-AF65-F5344CB8AC3E}">
        <p14:creationId xmlns:p14="http://schemas.microsoft.com/office/powerpoint/2010/main" val="317806509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 Perception across Cultures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American vs. Palestinian ratings of SAE tokens</a:t>
            </a:r>
          </a:p>
          <a:p>
            <a:pPr lvl="1"/>
            <a:r>
              <a:rPr lang="en-US" dirty="0" smtClean="0"/>
              <a:t>Mean ratings are </a:t>
            </a:r>
            <a:r>
              <a:rPr lang="en-US" i="1" dirty="0" smtClean="0"/>
              <a:t>not</a:t>
            </a:r>
            <a:r>
              <a:rPr lang="en-US" dirty="0" smtClean="0"/>
              <a:t> different across groups</a:t>
            </a:r>
          </a:p>
          <a:p>
            <a:pPr lvl="1"/>
            <a:r>
              <a:rPr lang="en-US" dirty="0" smtClean="0"/>
              <a:t>Charisma ratings are positively correlated</a:t>
            </a:r>
          </a:p>
          <a:p>
            <a:r>
              <a:rPr lang="en-US" dirty="0" smtClean="0"/>
              <a:t>Swedish vs</a:t>
            </a:r>
            <a:r>
              <a:rPr lang="en-US" dirty="0"/>
              <a:t>. Palestinian ratings of SAE tokens</a:t>
            </a:r>
          </a:p>
          <a:p>
            <a:pPr lvl="1"/>
            <a:r>
              <a:rPr lang="en-US" dirty="0"/>
              <a:t>Mean ratings are </a:t>
            </a:r>
            <a:r>
              <a:rPr lang="en-US" i="1" dirty="0"/>
              <a:t>not</a:t>
            </a:r>
            <a:r>
              <a:rPr lang="en-US" dirty="0"/>
              <a:t> different across groups</a:t>
            </a:r>
          </a:p>
          <a:p>
            <a:pPr lvl="1"/>
            <a:r>
              <a:rPr lang="en-US" dirty="0"/>
              <a:t>Charisma ratings are positively correlated</a:t>
            </a:r>
          </a:p>
          <a:p>
            <a:r>
              <a:rPr lang="en-US" dirty="0"/>
              <a:t>Swedish vs. </a:t>
            </a:r>
            <a:r>
              <a:rPr lang="en-US" dirty="0" smtClean="0"/>
              <a:t>American ratings </a:t>
            </a:r>
            <a:r>
              <a:rPr lang="en-US" dirty="0"/>
              <a:t>of SAE tokens</a:t>
            </a:r>
          </a:p>
          <a:p>
            <a:pPr lvl="1"/>
            <a:r>
              <a:rPr lang="en-US" dirty="0"/>
              <a:t>Mean ratings </a:t>
            </a:r>
            <a:r>
              <a:rPr lang="en-US" i="1" dirty="0"/>
              <a:t>are</a:t>
            </a:r>
            <a:r>
              <a:rPr lang="en-US" dirty="0"/>
              <a:t> </a:t>
            </a:r>
            <a:r>
              <a:rPr lang="en-US" dirty="0" smtClean="0"/>
              <a:t>different </a:t>
            </a:r>
            <a:r>
              <a:rPr lang="en-US" dirty="0"/>
              <a:t>across groups</a:t>
            </a:r>
          </a:p>
          <a:p>
            <a:pPr lvl="1"/>
            <a:r>
              <a:rPr lang="en-US" dirty="0"/>
              <a:t>Charisma ratings are positively </a:t>
            </a:r>
            <a:r>
              <a:rPr lang="en-US" dirty="0" smtClean="0"/>
              <a:t>correlated</a:t>
            </a:r>
          </a:p>
          <a:p>
            <a:r>
              <a:rPr lang="en-US" dirty="0" smtClean="0"/>
              <a:t>Palestinian vs</a:t>
            </a:r>
            <a:r>
              <a:rPr lang="en-US" dirty="0"/>
              <a:t>. American ratings of </a:t>
            </a:r>
            <a:r>
              <a:rPr lang="en-US" dirty="0" smtClean="0"/>
              <a:t>Arabic tokens</a:t>
            </a:r>
            <a:endParaRPr lang="en-US" dirty="0"/>
          </a:p>
          <a:p>
            <a:pPr lvl="1"/>
            <a:r>
              <a:rPr lang="en-US" dirty="0"/>
              <a:t>Mean ratings </a:t>
            </a:r>
            <a:r>
              <a:rPr lang="en-US" i="1" dirty="0"/>
              <a:t>are</a:t>
            </a:r>
            <a:r>
              <a:rPr lang="en-US" dirty="0"/>
              <a:t> different across groups</a:t>
            </a:r>
          </a:p>
          <a:p>
            <a:pPr lvl="1"/>
            <a:r>
              <a:rPr lang="en-US" dirty="0"/>
              <a:t>Charisma ratings are positively correlated</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spTree>
    <p:extLst>
      <p:ext uri="{BB962C8B-B14F-4D97-AF65-F5344CB8AC3E}">
        <p14:creationId xmlns:p14="http://schemas.microsoft.com/office/powerpoint/2010/main" val="348377260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Across </a:t>
            </a:r>
            <a:r>
              <a:rPr lang="en-US" dirty="0"/>
              <a:t>C</a:t>
            </a:r>
            <a:r>
              <a:rPr lang="en-US" dirty="0" smtClean="0"/>
              <a:t>ultures</a:t>
            </a:r>
            <a:endParaRPr lang="en-US" dirty="0"/>
          </a:p>
        </p:txBody>
      </p:sp>
      <p:sp>
        <p:nvSpPr>
          <p:cNvPr id="3" name="Content Placeholder 2"/>
          <p:cNvSpPr>
            <a:spLocks noGrp="1"/>
          </p:cNvSpPr>
          <p:nvPr>
            <p:ph idx="1"/>
          </p:nvPr>
        </p:nvSpPr>
        <p:spPr/>
        <p:txBody>
          <a:bodyPr/>
          <a:lstStyle/>
          <a:p>
            <a:r>
              <a:rPr lang="en-US" dirty="0" smtClean="0"/>
              <a:t>Rating Arabic</a:t>
            </a:r>
          </a:p>
          <a:p>
            <a:pPr lvl="1"/>
            <a:r>
              <a:rPr lang="en-US" dirty="0" smtClean="0"/>
              <a:t>Greater charisma perception by SAE group:  faster speaking rate, smaller </a:t>
            </a:r>
            <a:r>
              <a:rPr lang="en-US" dirty="0" err="1" smtClean="0"/>
              <a:t>stdev</a:t>
            </a:r>
            <a:r>
              <a:rPr lang="en-US" dirty="0" smtClean="0"/>
              <a:t> speaking rate, greater mean &amp; </a:t>
            </a:r>
            <a:r>
              <a:rPr lang="en-US" dirty="0" err="1" smtClean="0"/>
              <a:t>stdev</a:t>
            </a:r>
            <a:r>
              <a:rPr lang="en-US" dirty="0" smtClean="0"/>
              <a:t> intensity</a:t>
            </a:r>
          </a:p>
          <a:p>
            <a:pPr lvl="1"/>
            <a:r>
              <a:rPr lang="en-US" dirty="0" smtClean="0"/>
              <a:t>Greater charisma perception by Palestinian group: lower pitch peaks, high </a:t>
            </a:r>
            <a:r>
              <a:rPr lang="en-US" dirty="0" err="1" smtClean="0"/>
              <a:t>stdev</a:t>
            </a:r>
            <a:r>
              <a:rPr lang="en-US" dirty="0" smtClean="0"/>
              <a:t> f0  </a:t>
            </a:r>
          </a:p>
          <a:p>
            <a:r>
              <a:rPr lang="en-US" dirty="0" smtClean="0"/>
              <a:t>Rating SAE</a:t>
            </a:r>
            <a:endParaRPr lang="en-US" dirty="0"/>
          </a:p>
          <a:p>
            <a:pPr lvl="1"/>
            <a:r>
              <a:rPr lang="en-US" dirty="0"/>
              <a:t>Greater charisma perception by </a:t>
            </a:r>
            <a:r>
              <a:rPr lang="en-US" dirty="0" smtClean="0"/>
              <a:t>Swedish group:  more compressed pitch range, greater min f0, lower </a:t>
            </a:r>
            <a:r>
              <a:rPr lang="en-US" dirty="0" err="1" smtClean="0"/>
              <a:t>stdev</a:t>
            </a:r>
            <a:r>
              <a:rPr lang="en-US" dirty="0" smtClean="0"/>
              <a:t> f0</a:t>
            </a:r>
            <a:endParaRPr lang="en-US" dirty="0"/>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53</a:t>
            </a:fld>
            <a:endParaRPr lang="en-US">
              <a:solidFill>
                <a:prstClr val="black"/>
              </a:solidFill>
              <a:latin typeface="Georgia"/>
            </a:endParaRPr>
          </a:p>
        </p:txBody>
      </p:sp>
    </p:spTree>
    <p:extLst>
      <p:ext uri="{BB962C8B-B14F-4D97-AF65-F5344CB8AC3E}">
        <p14:creationId xmlns:p14="http://schemas.microsoft.com/office/powerpoint/2010/main" val="32288487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Some cues are cross-cultural, some are language-specific</a:t>
            </a:r>
          </a:p>
          <a:p>
            <a:pPr lvl="0">
              <a:buClr>
                <a:srgbClr val="438086"/>
              </a:buClr>
            </a:pPr>
            <a:r>
              <a:rPr lang="en-US" dirty="0" smtClean="0">
                <a:solidFill>
                  <a:prstClr val="black"/>
                </a:solidFill>
              </a:rPr>
              <a:t>Cross-cultural charisma judgments are more conservative</a:t>
            </a:r>
            <a:endParaRPr lang="en-US" dirty="0">
              <a:solidFill>
                <a:prstClr val="black"/>
              </a:solidFill>
            </a:endParaRPr>
          </a:p>
          <a:p>
            <a:r>
              <a:rPr lang="en-US" dirty="0"/>
              <a:t>Native and non-native judgments of a given target language are correlated</a:t>
            </a:r>
          </a:p>
          <a:p>
            <a:pPr lvl="2"/>
            <a:r>
              <a:rPr lang="en-US" i="1" dirty="0"/>
              <a:t>Even when the judges </a:t>
            </a:r>
            <a:r>
              <a:rPr lang="en-US" i="1" dirty="0" smtClean="0"/>
              <a:t>don’t </a:t>
            </a:r>
            <a:r>
              <a:rPr lang="en-US" i="1" dirty="0"/>
              <a:t>speak the target </a:t>
            </a:r>
            <a:r>
              <a:rPr lang="en-US" i="1" dirty="0" smtClean="0"/>
              <a:t>language</a:t>
            </a:r>
            <a:endParaRPr lang="en-US" i="1" dirty="0"/>
          </a:p>
          <a:p>
            <a:pPr lvl="2"/>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spTree>
    <p:extLst>
      <p:ext uri="{BB962C8B-B14F-4D97-AF65-F5344CB8AC3E}">
        <p14:creationId xmlns:p14="http://schemas.microsoft.com/office/powerpoint/2010/main" val="230429547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 and Politics</a:t>
            </a:r>
            <a:endParaRPr lang="en-US" dirty="0"/>
          </a:p>
        </p:txBody>
      </p:sp>
      <p:sp>
        <p:nvSpPr>
          <p:cNvPr id="3" name="Content Placeholder 2"/>
          <p:cNvSpPr>
            <a:spLocks noGrp="1"/>
          </p:cNvSpPr>
          <p:nvPr>
            <p:ph idx="1"/>
          </p:nvPr>
        </p:nvSpPr>
        <p:spPr/>
        <p:txBody>
          <a:bodyPr>
            <a:normAutofit/>
          </a:bodyPr>
          <a:lstStyle/>
          <a:p>
            <a:r>
              <a:rPr lang="en-US" i="1" dirty="0"/>
              <a:t>Analysis of Speech Transcripts to Predict Winners of U.S. Presidential and Vice Presidential Debates, </a:t>
            </a:r>
            <a:r>
              <a:rPr lang="en-US" dirty="0"/>
              <a:t>(Kaplan &amp; Rosenberg, 2012</a:t>
            </a:r>
            <a:r>
              <a:rPr lang="en-US" dirty="0" smtClean="0"/>
              <a:t>)</a:t>
            </a:r>
          </a:p>
          <a:p>
            <a:pPr lvl="1"/>
            <a:r>
              <a:rPr lang="en-US" dirty="0" smtClean="0"/>
              <a:t>Corpus of political speech</a:t>
            </a:r>
          </a:p>
          <a:p>
            <a:pPr lvl="1"/>
            <a:r>
              <a:rPr lang="en-US" dirty="0" smtClean="0"/>
              <a:t>Determine lexical and acoustic correlates of political success</a:t>
            </a:r>
          </a:p>
          <a:p>
            <a:pPr lvl="1"/>
            <a:r>
              <a:rPr lang="en-US" dirty="0" smtClean="0"/>
              <a:t>Characterize similarities and differences between parties</a:t>
            </a:r>
          </a:p>
          <a:p>
            <a:pPr marL="509778"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spTree>
    <p:extLst>
      <p:ext uri="{BB962C8B-B14F-4D97-AF65-F5344CB8AC3E}">
        <p14:creationId xmlns:p14="http://schemas.microsoft.com/office/powerpoint/2010/main" val="52938715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collection</a:t>
            </a:r>
            <a:endParaRPr lang="en-US" dirty="0"/>
          </a:p>
        </p:txBody>
      </p:sp>
      <p:sp>
        <p:nvSpPr>
          <p:cNvPr id="3" name="Content Placeholder 2"/>
          <p:cNvSpPr>
            <a:spLocks noGrp="1"/>
          </p:cNvSpPr>
          <p:nvPr>
            <p:ph idx="1"/>
          </p:nvPr>
        </p:nvSpPr>
        <p:spPr/>
        <p:txBody>
          <a:bodyPr/>
          <a:lstStyle/>
          <a:p>
            <a:r>
              <a:rPr lang="en-US" dirty="0" smtClean="0"/>
              <a:t>25 debates spanning 9 election cycles (1976-80)</a:t>
            </a:r>
          </a:p>
          <a:p>
            <a:pPr lvl="1"/>
            <a:r>
              <a:rPr lang="en-US" dirty="0" smtClean="0"/>
              <a:t>Each between one Republican and one Democrat</a:t>
            </a:r>
          </a:p>
          <a:p>
            <a:pPr lvl="1"/>
            <a:r>
              <a:rPr lang="en-US" dirty="0" smtClean="0"/>
              <a:t>Democrats won 68%; Republicans 32%</a:t>
            </a:r>
          </a:p>
          <a:p>
            <a:r>
              <a:rPr lang="en-US" dirty="0" smtClean="0"/>
              <a:t>Binary labels based on post-debate polling</a:t>
            </a:r>
          </a:p>
          <a:p>
            <a:r>
              <a:rPr lang="en-US" dirty="0" smtClean="0"/>
              <a:t>Goal: predict the winner</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spTree>
    <p:extLst>
      <p:ext uri="{BB962C8B-B14F-4D97-AF65-F5344CB8AC3E}">
        <p14:creationId xmlns:p14="http://schemas.microsoft.com/office/powerpoint/2010/main" val="162682121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lstStyle/>
          <a:p>
            <a:r>
              <a:rPr lang="en-US" dirty="0" smtClean="0"/>
              <a:t>Total # words</a:t>
            </a:r>
          </a:p>
          <a:p>
            <a:r>
              <a:rPr lang="en-US" dirty="0"/>
              <a:t>W</a:t>
            </a:r>
            <a:r>
              <a:rPr lang="en-US" dirty="0" smtClean="0"/>
              <a:t>ord usage (stemmed): </a:t>
            </a:r>
          </a:p>
          <a:p>
            <a:pPr lvl="1"/>
            <a:r>
              <a:rPr lang="en-US" dirty="0" smtClean="0"/>
              <a:t>Indicators of friendliness and formality:  personal pronouns, # questions asked, pleasantries, contractions, numbers, refs to opponent, refs to both running mates</a:t>
            </a:r>
          </a:p>
          <a:p>
            <a:pPr lvl="1"/>
            <a:r>
              <a:rPr lang="en-US" dirty="0"/>
              <a:t>W</a:t>
            </a:r>
            <a:r>
              <a:rPr lang="en-US" dirty="0" smtClean="0"/>
              <a:t>ords affiliated with common political topics: god, health, religion, tax, war and synonyms using WordNet</a:t>
            </a:r>
          </a:p>
          <a:p>
            <a:r>
              <a:rPr lang="en-US" dirty="0" smtClean="0"/>
              <a:t>Affective content: DAL</a:t>
            </a:r>
          </a:p>
          <a:p>
            <a:r>
              <a:rPr lang="en-US" dirty="0" smtClean="0"/>
              <a:t>Named entities: using Stanford tagger, # and rate of usage</a:t>
            </a:r>
          </a:p>
          <a:p>
            <a:r>
              <a:rPr lang="en-US" dirty="0" err="1" smtClean="0"/>
              <a:t>Tf</a:t>
            </a:r>
            <a:r>
              <a:rPr lang="en-US" dirty="0" smtClean="0"/>
              <a:t>*</a:t>
            </a:r>
            <a:r>
              <a:rPr lang="en-US" dirty="0" err="1" smtClean="0"/>
              <a:t>idf</a:t>
            </a:r>
            <a:r>
              <a:rPr lang="en-US" dirty="0" smtClean="0"/>
              <a:t> values for top 10K words for each debater</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57</a:t>
            </a:fld>
            <a:endParaRPr lang="en-US">
              <a:solidFill>
                <a:prstClr val="black"/>
              </a:solidFill>
              <a:latin typeface="Georgia"/>
            </a:endParaRPr>
          </a:p>
        </p:txBody>
      </p:sp>
    </p:spTree>
    <p:extLst>
      <p:ext uri="{BB962C8B-B14F-4D97-AF65-F5344CB8AC3E}">
        <p14:creationId xmlns:p14="http://schemas.microsoft.com/office/powerpoint/2010/main" val="276838932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Turn </a:t>
            </a:r>
            <a:r>
              <a:rPr lang="en-US" dirty="0" smtClean="0"/>
              <a:t>length: absolute and mean # </a:t>
            </a:r>
            <a:r>
              <a:rPr lang="en-US" dirty="0" err="1" smtClean="0"/>
              <a:t>syls</a:t>
            </a:r>
            <a:r>
              <a:rPr lang="en-US" dirty="0" smtClean="0"/>
              <a:t>, words, sentences in each turn</a:t>
            </a:r>
            <a:endParaRPr lang="en-US" dirty="0"/>
          </a:p>
          <a:p>
            <a:r>
              <a:rPr lang="en-US" dirty="0" smtClean="0"/>
              <a:t>Complexity: Flesch-Kincaid grade level readability formula</a:t>
            </a:r>
            <a:endParaRPr lang="en-US" dirty="0"/>
          </a:p>
          <a:p>
            <a:endParaRPr lang="en-US" dirty="0"/>
          </a:p>
        </p:txBody>
      </p:sp>
    </p:spTree>
    <p:extLst>
      <p:ext uri="{BB962C8B-B14F-4D97-AF65-F5344CB8AC3E}">
        <p14:creationId xmlns:p14="http://schemas.microsoft.com/office/powerpoint/2010/main" val="209807730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Train on all preceding debates to predict winner of current year</a:t>
            </a:r>
          </a:p>
          <a:p>
            <a:r>
              <a:rPr lang="en-US" dirty="0" smtClean="0"/>
              <a:t>Debate-level: which party won using data from both speakers</a:t>
            </a:r>
          </a:p>
          <a:p>
            <a:r>
              <a:rPr lang="en-US" dirty="0" smtClean="0"/>
              <a:t>Speaker-level: which speaker won, including features only for each speaker w/out ref to opponent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spTree>
    <p:extLst>
      <p:ext uri="{BB962C8B-B14F-4D97-AF65-F5344CB8AC3E}">
        <p14:creationId xmlns:p14="http://schemas.microsoft.com/office/powerpoint/2010/main" val="495994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Selection</a:t>
            </a:r>
            <a:endParaRPr lang="en-US" dirty="0"/>
          </a:p>
        </p:txBody>
      </p:sp>
      <p:sp>
        <p:nvSpPr>
          <p:cNvPr id="3" name="Content Placeholder 2"/>
          <p:cNvSpPr>
            <a:spLocks noGrp="1"/>
          </p:cNvSpPr>
          <p:nvPr>
            <p:ph idx="1"/>
          </p:nvPr>
        </p:nvSpPr>
        <p:spPr>
          <a:xfrm>
            <a:off x="2152650" y="1825625"/>
            <a:ext cx="7886700" cy="4826966"/>
          </a:xfrm>
        </p:spPr>
        <p:txBody>
          <a:bodyPr>
            <a:normAutofit/>
          </a:bodyPr>
          <a:lstStyle/>
          <a:p>
            <a:endParaRPr lang="en-US" dirty="0" smtClean="0"/>
          </a:p>
          <a:p>
            <a:endParaRPr lang="en-US" dirty="0"/>
          </a:p>
          <a:p>
            <a:endParaRPr lang="en-US" dirty="0" smtClean="0"/>
          </a:p>
          <a:p>
            <a:r>
              <a:rPr lang="en-US" dirty="0" smtClean="0"/>
              <a:t>All German speakers in Germany, no balance of dialects</a:t>
            </a:r>
          </a:p>
          <a:p>
            <a:r>
              <a:rPr lang="en-US" dirty="0" smtClean="0"/>
              <a:t>One sentence for each speaker, commands</a:t>
            </a:r>
          </a:p>
          <a:p>
            <a:r>
              <a:rPr lang="en-US" dirty="0" smtClean="0"/>
              <a:t>Longest sentence spoken by speaker</a:t>
            </a:r>
          </a:p>
          <a:p>
            <a:pPr lvl="1"/>
            <a:r>
              <a:rPr lang="en-US" dirty="0"/>
              <a:t>“</a:t>
            </a:r>
            <a:r>
              <a:rPr lang="en-US" i="1" dirty="0" err="1"/>
              <a:t>mach</a:t>
            </a:r>
            <a:r>
              <a:rPr lang="en-US" i="1" dirty="0"/>
              <a:t> </a:t>
            </a:r>
            <a:r>
              <a:rPr lang="en-US" i="1" dirty="0" err="1"/>
              <a:t>weiter</a:t>
            </a:r>
            <a:r>
              <a:rPr lang="en-US" i="1" dirty="0"/>
              <a:t> </a:t>
            </a:r>
            <a:r>
              <a:rPr lang="en-US" i="1" dirty="0" err="1"/>
              <a:t>mit</a:t>
            </a:r>
            <a:r>
              <a:rPr lang="en-US" i="1" dirty="0"/>
              <a:t> der </a:t>
            </a:r>
            <a:r>
              <a:rPr lang="en-US" i="1" dirty="0" err="1"/>
              <a:t>Liste</a:t>
            </a:r>
            <a:r>
              <a:rPr lang="en-US" dirty="0"/>
              <a:t>” </a:t>
            </a:r>
            <a:r>
              <a:rPr lang="en-US" dirty="0" smtClean="0"/>
              <a:t>(continue </a:t>
            </a:r>
            <a:r>
              <a:rPr lang="en-US" dirty="0"/>
              <a:t>with the </a:t>
            </a:r>
            <a:r>
              <a:rPr lang="en-US" dirty="0" smtClean="0"/>
              <a:t>list)</a:t>
            </a:r>
          </a:p>
          <a:p>
            <a:pPr lvl="1"/>
            <a:r>
              <a:rPr lang="en-US" dirty="0" smtClean="0"/>
              <a:t>“</a:t>
            </a:r>
            <a:r>
              <a:rPr lang="en-US" dirty="0" err="1"/>
              <a:t>ich</a:t>
            </a:r>
            <a:r>
              <a:rPr lang="en-US" dirty="0"/>
              <a:t> </a:t>
            </a:r>
            <a:r>
              <a:rPr lang="en-US" dirty="0" err="1" smtClean="0"/>
              <a:t>hätte</a:t>
            </a:r>
            <a:r>
              <a:rPr lang="en-US" dirty="0" smtClean="0"/>
              <a:t> </a:t>
            </a:r>
            <a:r>
              <a:rPr lang="en-US" dirty="0" err="1"/>
              <a:t>gerne</a:t>
            </a:r>
            <a:r>
              <a:rPr lang="en-US" dirty="0"/>
              <a:t> die </a:t>
            </a:r>
            <a:r>
              <a:rPr lang="en-US" dirty="0" err="1"/>
              <a:t>Vermittlung</a:t>
            </a:r>
            <a:r>
              <a:rPr lang="en-US" dirty="0"/>
              <a:t> </a:t>
            </a:r>
            <a:r>
              <a:rPr lang="en-US" dirty="0" err="1" smtClean="0"/>
              <a:t>bitte</a:t>
            </a:r>
            <a:r>
              <a:rPr lang="en-US" dirty="0" smtClean="0"/>
              <a:t>” (I’d </a:t>
            </a:r>
            <a:r>
              <a:rPr lang="en-US" dirty="0"/>
              <a:t>like an operator </a:t>
            </a:r>
            <a:r>
              <a:rPr lang="en-US" dirty="0" smtClean="0"/>
              <a:t>please)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690689"/>
            <a:ext cx="5496722" cy="1516337"/>
          </a:xfrm>
          <a:prstGeom prst="rect">
            <a:avLst/>
          </a:prstGeom>
        </p:spPr>
      </p:pic>
    </p:spTree>
    <p:extLst>
      <p:ext uri="{BB962C8B-B14F-4D97-AF65-F5344CB8AC3E}">
        <p14:creationId xmlns:p14="http://schemas.microsoft.com/office/powerpoint/2010/main" val="55189593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Poll Results</a:t>
            </a:r>
            <a:endParaRPr lang="en-US" dirty="0"/>
          </a:p>
        </p:txBody>
      </p:sp>
      <p:sp>
        <p:nvSpPr>
          <p:cNvPr id="3" name="Content Placeholder 2"/>
          <p:cNvSpPr>
            <a:spLocks noGrp="1"/>
          </p:cNvSpPr>
          <p:nvPr>
            <p:ph idx="1"/>
          </p:nvPr>
        </p:nvSpPr>
        <p:spPr/>
        <p:txBody>
          <a:bodyPr/>
          <a:lstStyle/>
          <a:p>
            <a:r>
              <a:rPr lang="en-US" dirty="0" smtClean="0"/>
              <a:t>By-debate: use data for both speakers</a:t>
            </a:r>
          </a:p>
          <a:p>
            <a:r>
              <a:rPr lang="en-US" dirty="0" smtClean="0"/>
              <a:t>By-debater: use data for each speaker in turn</a:t>
            </a:r>
          </a:p>
          <a:p>
            <a:r>
              <a:rPr lang="en-US" dirty="0" err="1" smtClean="0"/>
              <a:t>Unsplit</a:t>
            </a:r>
            <a:r>
              <a:rPr lang="en-US" dirty="0" smtClean="0"/>
              <a:t>: one data-</a:t>
            </a:r>
            <a:r>
              <a:rPr lang="en-US" dirty="0" err="1" smtClean="0"/>
              <a:t>pt</a:t>
            </a:r>
            <a:r>
              <a:rPr lang="en-US" dirty="0" smtClean="0"/>
              <a:t> per debate</a:t>
            </a:r>
          </a:p>
          <a:p>
            <a:r>
              <a:rPr lang="en-US" dirty="0" smtClean="0"/>
              <a:t>Split: one data-</a:t>
            </a:r>
            <a:r>
              <a:rPr lang="en-US" dirty="0" err="1" smtClean="0"/>
              <a:t>pt</a:t>
            </a:r>
            <a:r>
              <a:rPr lang="en-US" dirty="0" smtClean="0"/>
              <a:t> every 20 </a:t>
            </a:r>
            <a:r>
              <a:rPr lang="en-US" dirty="0" err="1" smtClean="0"/>
              <a:t>spkr</a:t>
            </a:r>
            <a:r>
              <a:rPr lang="en-US" dirty="0" smtClean="0"/>
              <a:t> turns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pic>
        <p:nvPicPr>
          <p:cNvPr id="5" name="Picture 4" descr="Screen Shot 2017-04-13 at 9.43.18 A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4926" y="4488874"/>
            <a:ext cx="8515874" cy="1424709"/>
          </a:xfrm>
          <a:prstGeom prst="rect">
            <a:avLst/>
          </a:prstGeom>
        </p:spPr>
      </p:pic>
    </p:spTree>
    <p:extLst>
      <p:ext uri="{BB962C8B-B14F-4D97-AF65-F5344CB8AC3E}">
        <p14:creationId xmlns:p14="http://schemas.microsoft.com/office/powerpoint/2010/main" val="308541074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eature </a:t>
            </a:r>
            <a:r>
              <a:rPr lang="en-US" dirty="0"/>
              <a:t>A</a:t>
            </a:r>
            <a:r>
              <a:rPr lang="en-US" dirty="0" smtClean="0"/>
              <a:t>nalysis</a:t>
            </a:r>
            <a:endParaRPr lang="en-US" dirty="0"/>
          </a:p>
        </p:txBody>
      </p:sp>
      <p:sp>
        <p:nvSpPr>
          <p:cNvPr id="3" name="Content Placeholder 2"/>
          <p:cNvSpPr>
            <a:spLocks noGrp="1"/>
          </p:cNvSpPr>
          <p:nvPr>
            <p:ph idx="1"/>
          </p:nvPr>
        </p:nvSpPr>
        <p:spPr/>
        <p:txBody>
          <a:bodyPr>
            <a:normAutofit/>
          </a:bodyPr>
          <a:lstStyle/>
          <a:p>
            <a:r>
              <a:rPr lang="en-US" sz="2400" dirty="0"/>
              <a:t>First person plural possessives (“our”) </a:t>
            </a:r>
            <a:r>
              <a:rPr lang="en-US" sz="2400" b="1" dirty="0"/>
              <a:t>used by Democrats</a:t>
            </a:r>
          </a:p>
          <a:p>
            <a:pPr lvl="1"/>
            <a:r>
              <a:rPr lang="en-US" sz="2000" b="1" dirty="0">
                <a:solidFill>
                  <a:srgbClr val="FF0000"/>
                </a:solidFill>
              </a:rPr>
              <a:t>Negatively correlates with Democratic wins</a:t>
            </a:r>
          </a:p>
          <a:p>
            <a:r>
              <a:rPr lang="en-US" sz="2400" dirty="0"/>
              <a:t>Grade level readability </a:t>
            </a:r>
            <a:r>
              <a:rPr lang="en-US" sz="2400" b="1" dirty="0"/>
              <a:t>of Democrats</a:t>
            </a:r>
          </a:p>
          <a:p>
            <a:pPr lvl="1"/>
            <a:r>
              <a:rPr lang="en-US" sz="2000" b="1" dirty="0">
                <a:solidFill>
                  <a:srgbClr val="FF0000"/>
                </a:solidFill>
              </a:rPr>
              <a:t>Lower complexity in Democratic wins</a:t>
            </a:r>
          </a:p>
          <a:p>
            <a:r>
              <a:rPr lang="en-US" sz="2400" dirty="0"/>
              <a:t>Second person singular object pronouns (“you”) </a:t>
            </a:r>
            <a:r>
              <a:rPr lang="en-US" sz="2400" b="1" dirty="0"/>
              <a:t>used by Republicans</a:t>
            </a:r>
          </a:p>
          <a:p>
            <a:pPr lvl="1"/>
            <a:r>
              <a:rPr lang="en-US" sz="2000" b="1" dirty="0">
                <a:solidFill>
                  <a:srgbClr val="FF0000"/>
                </a:solidFill>
              </a:rPr>
              <a:t>Negatively correlates with Republican </a:t>
            </a:r>
            <a:r>
              <a:rPr lang="en-US" sz="2000" b="1" dirty="0" smtClean="0">
                <a:solidFill>
                  <a:srgbClr val="FF0000"/>
                </a:solidFill>
              </a:rPr>
              <a:t>wins </a:t>
            </a:r>
            <a:r>
              <a:rPr lang="en-US" sz="2000" b="1" dirty="0" err="1" smtClean="0">
                <a:solidFill>
                  <a:srgbClr val="FF0000"/>
                </a:solidFill>
              </a:rPr>
              <a:t>altho</a:t>
            </a:r>
            <a:r>
              <a:rPr lang="en-US" sz="2000" b="1" dirty="0" smtClean="0">
                <a:solidFill>
                  <a:srgbClr val="FF0000"/>
                </a:solidFill>
              </a:rPr>
              <a:t> correlates with individualism</a:t>
            </a:r>
          </a:p>
          <a:p>
            <a:r>
              <a:rPr lang="en-US" sz="2400" dirty="0" smtClean="0">
                <a:solidFill>
                  <a:srgbClr val="000000"/>
                </a:solidFill>
              </a:rPr>
              <a:t>“</a:t>
            </a:r>
            <a:r>
              <a:rPr lang="en-US" sz="2400" dirty="0">
                <a:solidFill>
                  <a:srgbClr val="000000"/>
                </a:solidFill>
              </a:rPr>
              <a:t>atomic”, “unilateral”, “soviets”</a:t>
            </a:r>
          </a:p>
          <a:p>
            <a:pPr lvl="1"/>
            <a:r>
              <a:rPr lang="en-US" sz="2000" dirty="0"/>
              <a:t>important political topics</a:t>
            </a:r>
          </a:p>
          <a:p>
            <a:r>
              <a:rPr lang="en-US" sz="2400" dirty="0"/>
              <a:t>“achieve”, “</a:t>
            </a:r>
            <a:r>
              <a:rPr lang="en-US" sz="2400" dirty="0" smtClean="0"/>
              <a:t>disagreements,” “advocate”, “achieve”</a:t>
            </a:r>
            <a:endParaRPr lang="en-US" sz="2400" dirty="0"/>
          </a:p>
          <a:p>
            <a:pPr lvl="1"/>
            <a:r>
              <a:rPr lang="en-US" sz="2000" dirty="0" smtClean="0"/>
              <a:t>Politically active words important</a:t>
            </a:r>
            <a:endParaRPr lang="en-US" sz="2000"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207675182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304800"/>
            <a:ext cx="7772400" cy="1295400"/>
          </a:xfrm>
        </p:spPr>
        <p:txBody>
          <a:bodyPr/>
          <a:lstStyle/>
          <a:p>
            <a:r>
              <a:rPr lang="en-US" dirty="0" smtClean="0"/>
              <a:t>More Recent Debates</a:t>
            </a:r>
            <a:endParaRPr lang="en-US" dirty="0"/>
          </a:p>
        </p:txBody>
      </p:sp>
      <p:sp>
        <p:nvSpPr>
          <p:cNvPr id="2051" name="Rectangle 3"/>
          <p:cNvSpPr>
            <a:spLocks noGrp="1" noChangeArrowheads="1"/>
          </p:cNvSpPr>
          <p:nvPr>
            <p:ph type="subTitle" idx="1"/>
          </p:nvPr>
        </p:nvSpPr>
        <p:spPr>
          <a:xfrm>
            <a:off x="2971800" y="4876800"/>
            <a:ext cx="6400800" cy="1752600"/>
          </a:xfrm>
        </p:spPr>
        <p:txBody>
          <a:bodyPr/>
          <a:lstStyle/>
          <a:p>
            <a:r>
              <a:rPr lang="en-US" dirty="0" smtClean="0"/>
              <a:t>Can we predict the Winners?</a:t>
            </a:r>
          </a:p>
          <a:p>
            <a:r>
              <a:rPr lang="en-US" dirty="0"/>
              <a:t>o</a:t>
            </a:r>
            <a:r>
              <a:rPr lang="en-US" dirty="0" smtClean="0"/>
              <a:t>r</a:t>
            </a:r>
          </a:p>
          <a:p>
            <a:r>
              <a:rPr lang="en-US" dirty="0" smtClean="0"/>
              <a:t>The Losers?</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828800"/>
            <a:ext cx="7732713" cy="2857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Goals </a:t>
            </a:r>
            <a:r>
              <a:rPr lang="en-US" dirty="0" smtClean="0"/>
              <a:t>and Research Questions</a:t>
            </a:r>
            <a:endParaRPr lang="en-US" dirty="0"/>
          </a:p>
        </p:txBody>
      </p:sp>
      <p:sp>
        <p:nvSpPr>
          <p:cNvPr id="3" name="Content Placeholder 2"/>
          <p:cNvSpPr>
            <a:spLocks noGrp="1"/>
          </p:cNvSpPr>
          <p:nvPr>
            <p:ph idx="1"/>
          </p:nvPr>
        </p:nvSpPr>
        <p:spPr/>
        <p:txBody>
          <a:bodyPr/>
          <a:lstStyle/>
          <a:p>
            <a:r>
              <a:rPr lang="en-US" dirty="0"/>
              <a:t>Investigate emotion and charisma in political </a:t>
            </a:r>
            <a:r>
              <a:rPr lang="en-US" dirty="0" smtClean="0"/>
              <a:t>discourse</a:t>
            </a:r>
          </a:p>
          <a:p>
            <a:pPr lvl="1"/>
            <a:r>
              <a:rPr lang="en-US" dirty="0" smtClean="0"/>
              <a:t>Collect </a:t>
            </a:r>
            <a:r>
              <a:rPr lang="en-US" dirty="0"/>
              <a:t>a corpus of political </a:t>
            </a:r>
            <a:r>
              <a:rPr lang="en-US" dirty="0" smtClean="0"/>
              <a:t>speech: debates</a:t>
            </a:r>
            <a:endParaRPr lang="en-US" dirty="0"/>
          </a:p>
          <a:p>
            <a:pPr lvl="1"/>
            <a:r>
              <a:rPr lang="en-US" dirty="0" smtClean="0"/>
              <a:t>Determine </a:t>
            </a:r>
            <a:r>
              <a:rPr lang="en-US" dirty="0"/>
              <a:t>lexical and acoustic correlates of political </a:t>
            </a:r>
            <a:r>
              <a:rPr lang="en-US" dirty="0" smtClean="0"/>
              <a:t>success: correlate with subsequent polls</a:t>
            </a:r>
            <a:endParaRPr lang="en-US" dirty="0"/>
          </a:p>
          <a:p>
            <a:pPr lvl="1"/>
            <a:r>
              <a:rPr lang="en-US" dirty="0" smtClean="0"/>
              <a:t>Characterize </a:t>
            </a:r>
            <a:r>
              <a:rPr lang="en-US" dirty="0"/>
              <a:t>similarities and </a:t>
            </a:r>
            <a:r>
              <a:rPr lang="en-US" dirty="0" smtClean="0"/>
              <a:t>differences </a:t>
            </a:r>
            <a:r>
              <a:rPr lang="en-US" dirty="0"/>
              <a:t>between </a:t>
            </a:r>
            <a:r>
              <a:rPr lang="en-US" dirty="0" smtClean="0"/>
              <a:t>Democrats and Republicans</a:t>
            </a:r>
            <a:endParaRPr lang="en-US" dirty="0"/>
          </a:p>
        </p:txBody>
      </p:sp>
    </p:spTree>
    <p:extLst>
      <p:ext uri="{BB962C8B-B14F-4D97-AF65-F5344CB8AC3E}">
        <p14:creationId xmlns:p14="http://schemas.microsoft.com/office/powerpoint/2010/main" val="236236146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Collection</a:t>
            </a:r>
            <a:endParaRPr lang="en-US" dirty="0"/>
          </a:p>
        </p:txBody>
      </p:sp>
      <p:sp>
        <p:nvSpPr>
          <p:cNvPr id="3" name="Content Placeholder 2"/>
          <p:cNvSpPr>
            <a:spLocks noGrp="1"/>
          </p:cNvSpPr>
          <p:nvPr>
            <p:ph idx="1"/>
          </p:nvPr>
        </p:nvSpPr>
        <p:spPr/>
        <p:txBody>
          <a:bodyPr/>
          <a:lstStyle/>
          <a:p>
            <a:r>
              <a:rPr lang="en-US" dirty="0"/>
              <a:t>Democratic primaries from 2008:</a:t>
            </a:r>
          </a:p>
          <a:p>
            <a:pPr lvl="1"/>
            <a:r>
              <a:rPr lang="en-US" dirty="0" smtClean="0"/>
              <a:t>Joe Biden</a:t>
            </a:r>
            <a:r>
              <a:rPr lang="en-US" dirty="0"/>
              <a:t>, </a:t>
            </a:r>
            <a:r>
              <a:rPr lang="en-US" dirty="0" smtClean="0"/>
              <a:t>Hillary Clinton</a:t>
            </a:r>
            <a:r>
              <a:rPr lang="en-US" dirty="0"/>
              <a:t>, </a:t>
            </a:r>
            <a:r>
              <a:rPr lang="en-US" dirty="0" smtClean="0"/>
              <a:t>Chris Dodd</a:t>
            </a:r>
            <a:r>
              <a:rPr lang="en-US" dirty="0"/>
              <a:t>, </a:t>
            </a:r>
            <a:r>
              <a:rPr lang="en-US" dirty="0" smtClean="0"/>
              <a:t>John Edwards</a:t>
            </a:r>
            <a:r>
              <a:rPr lang="en-US" dirty="0"/>
              <a:t>, </a:t>
            </a:r>
            <a:r>
              <a:rPr lang="en-US" dirty="0" smtClean="0"/>
              <a:t>Mike Gravel</a:t>
            </a:r>
            <a:r>
              <a:rPr lang="en-US" dirty="0"/>
              <a:t>, </a:t>
            </a:r>
            <a:r>
              <a:rPr lang="en-US" dirty="0" smtClean="0"/>
              <a:t>Dennis Kucinich</a:t>
            </a:r>
            <a:r>
              <a:rPr lang="en-US" dirty="0"/>
              <a:t>, </a:t>
            </a:r>
            <a:r>
              <a:rPr lang="en-US" dirty="0" smtClean="0"/>
              <a:t>Barak Obama, Bill Richardson</a:t>
            </a:r>
            <a:endParaRPr lang="en-US" dirty="0"/>
          </a:p>
          <a:p>
            <a:pPr lvl="1"/>
            <a:r>
              <a:rPr lang="en-US" dirty="0" smtClean="0"/>
              <a:t>New </a:t>
            </a:r>
            <a:r>
              <a:rPr lang="en-US" dirty="0"/>
              <a:t>Hampshire MSNBC Debate, September 26, 2007</a:t>
            </a:r>
            <a:endParaRPr lang="en-US" dirty="0" smtClean="0"/>
          </a:p>
          <a:p>
            <a:r>
              <a:rPr lang="en-US" dirty="0" smtClean="0"/>
              <a:t>Fall 2011 Republican </a:t>
            </a:r>
            <a:r>
              <a:rPr lang="en-US" dirty="0"/>
              <a:t>primaries:</a:t>
            </a:r>
          </a:p>
          <a:p>
            <a:pPr lvl="1"/>
            <a:r>
              <a:rPr lang="en-US" dirty="0" smtClean="0"/>
              <a:t>Michelle Bachmann</a:t>
            </a:r>
            <a:r>
              <a:rPr lang="en-US" dirty="0"/>
              <a:t>, </a:t>
            </a:r>
            <a:r>
              <a:rPr lang="en-US" dirty="0" smtClean="0"/>
              <a:t>Herman Cain</a:t>
            </a:r>
            <a:r>
              <a:rPr lang="en-US" dirty="0"/>
              <a:t>, </a:t>
            </a:r>
            <a:r>
              <a:rPr lang="en-US" dirty="0" smtClean="0"/>
              <a:t>Newt Gingrich</a:t>
            </a:r>
            <a:r>
              <a:rPr lang="en-US" dirty="0"/>
              <a:t>, </a:t>
            </a:r>
            <a:r>
              <a:rPr lang="en-US" dirty="0" smtClean="0"/>
              <a:t>Jon Huntsman</a:t>
            </a:r>
            <a:r>
              <a:rPr lang="en-US" dirty="0"/>
              <a:t>, </a:t>
            </a:r>
            <a:r>
              <a:rPr lang="en-US" dirty="0" smtClean="0"/>
              <a:t>Gary Johnson</a:t>
            </a:r>
            <a:r>
              <a:rPr lang="en-US" dirty="0"/>
              <a:t>, </a:t>
            </a:r>
            <a:r>
              <a:rPr lang="en-US" dirty="0" smtClean="0"/>
              <a:t>Ran Paul</a:t>
            </a:r>
            <a:r>
              <a:rPr lang="en-US" dirty="0"/>
              <a:t>, </a:t>
            </a:r>
            <a:r>
              <a:rPr lang="en-US" dirty="0" smtClean="0"/>
              <a:t>Rick Perry, Mitt Romney</a:t>
            </a:r>
            <a:r>
              <a:rPr lang="en-US" dirty="0"/>
              <a:t>, </a:t>
            </a:r>
            <a:r>
              <a:rPr lang="en-US" dirty="0" smtClean="0"/>
              <a:t>Rick Santorum</a:t>
            </a:r>
            <a:endParaRPr lang="en-US" dirty="0"/>
          </a:p>
          <a:p>
            <a:pPr lvl="1"/>
            <a:r>
              <a:rPr lang="en-US" dirty="0" smtClean="0"/>
              <a:t>Fox </a:t>
            </a:r>
            <a:r>
              <a:rPr lang="en-US" dirty="0"/>
              <a:t>News / Google Debate, September 22, 2011</a:t>
            </a:r>
          </a:p>
          <a:p>
            <a:r>
              <a:rPr lang="en-US" dirty="0" smtClean="0"/>
              <a:t>Interviews </a:t>
            </a:r>
            <a:r>
              <a:rPr lang="en-US" dirty="0"/>
              <a:t>for all candidates</a:t>
            </a:r>
          </a:p>
        </p:txBody>
      </p:sp>
    </p:spTree>
    <p:extLst>
      <p:ext uri="{BB962C8B-B14F-4D97-AF65-F5344CB8AC3E}">
        <p14:creationId xmlns:p14="http://schemas.microsoft.com/office/powerpoint/2010/main" val="150162214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 Poll Results</a:t>
            </a:r>
            <a:endParaRPr lang="en-US" dirty="0"/>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3120156969"/>
              </p:ext>
            </p:extLst>
          </p:nvPr>
        </p:nvGraphicFramePr>
        <p:xfrm>
          <a:off x="2209800" y="1739900"/>
          <a:ext cx="7772400" cy="3708400"/>
        </p:xfrm>
        <a:graphic>
          <a:graphicData uri="http://schemas.openxmlformats.org/drawingml/2006/table">
            <a:tbl>
              <a:tblPr firstRow="1" bandRow="1">
                <a:tableStyleId>{00A15C55-8517-42AA-B614-E9B94910E393}</a:tableStyleId>
              </a:tblPr>
              <a:tblGrid>
                <a:gridCol w="1943100"/>
                <a:gridCol w="1943100"/>
                <a:gridCol w="1943100"/>
                <a:gridCol w="1943100"/>
              </a:tblGrid>
              <a:tr h="370840">
                <a:tc>
                  <a:txBody>
                    <a:bodyPr/>
                    <a:lstStyle/>
                    <a:p>
                      <a:r>
                        <a:rPr lang="en-US" dirty="0" smtClean="0"/>
                        <a:t>Democrats</a:t>
                      </a:r>
                      <a:endParaRPr lang="en-US" dirty="0"/>
                    </a:p>
                  </a:txBody>
                  <a:tcPr/>
                </a:tc>
                <a:tc>
                  <a:txBody>
                    <a:bodyPr/>
                    <a:lstStyle/>
                    <a:p>
                      <a:r>
                        <a:rPr lang="en-US" dirty="0" smtClean="0"/>
                        <a:t>Poll Results</a:t>
                      </a:r>
                      <a:endParaRPr lang="en-US" dirty="0"/>
                    </a:p>
                  </a:txBody>
                  <a:tcPr/>
                </a:tc>
                <a:tc>
                  <a:txBody>
                    <a:bodyPr/>
                    <a:lstStyle/>
                    <a:p>
                      <a:r>
                        <a:rPr lang="en-US" dirty="0" err="1" smtClean="0"/>
                        <a:t>Republicals</a:t>
                      </a:r>
                      <a:endParaRPr lang="en-US" dirty="0"/>
                    </a:p>
                  </a:txBody>
                  <a:tcPr/>
                </a:tc>
                <a:tc>
                  <a:txBody>
                    <a:bodyPr/>
                    <a:lstStyle/>
                    <a:p>
                      <a:r>
                        <a:rPr lang="en-US" dirty="0" smtClean="0"/>
                        <a:t>Poll Results</a:t>
                      </a:r>
                      <a:endParaRPr lang="en-US" dirty="0"/>
                    </a:p>
                  </a:txBody>
                  <a:tcPr/>
                </a:tc>
              </a:tr>
              <a:tr h="370840">
                <a:tc>
                  <a:txBody>
                    <a:bodyPr/>
                    <a:lstStyle/>
                    <a:p>
                      <a:r>
                        <a:rPr lang="en-US" dirty="0" smtClean="0"/>
                        <a:t>Clinton</a:t>
                      </a:r>
                      <a:endParaRPr lang="en-US" dirty="0"/>
                    </a:p>
                  </a:txBody>
                  <a:tcPr/>
                </a:tc>
                <a:tc>
                  <a:txBody>
                    <a:bodyPr/>
                    <a:lstStyle/>
                    <a:p>
                      <a:r>
                        <a:rPr lang="en-US" dirty="0" smtClean="0"/>
                        <a:t>47%</a:t>
                      </a:r>
                      <a:endParaRPr lang="en-US" dirty="0"/>
                    </a:p>
                  </a:txBody>
                  <a:tcPr/>
                </a:tc>
                <a:tc>
                  <a:txBody>
                    <a:bodyPr/>
                    <a:lstStyle/>
                    <a:p>
                      <a:r>
                        <a:rPr lang="en-US" dirty="0" smtClean="0"/>
                        <a:t>Romney</a:t>
                      </a:r>
                      <a:endParaRPr lang="en-US" dirty="0"/>
                    </a:p>
                  </a:txBody>
                  <a:tcPr/>
                </a:tc>
                <a:tc>
                  <a:txBody>
                    <a:bodyPr/>
                    <a:lstStyle/>
                    <a:p>
                      <a:r>
                        <a:rPr lang="en-US" dirty="0" smtClean="0"/>
                        <a:t>20%</a:t>
                      </a:r>
                      <a:endParaRPr lang="en-US" dirty="0"/>
                    </a:p>
                  </a:txBody>
                  <a:tcPr/>
                </a:tc>
              </a:tr>
              <a:tr h="370840">
                <a:tc>
                  <a:txBody>
                    <a:bodyPr/>
                    <a:lstStyle/>
                    <a:p>
                      <a:r>
                        <a:rPr lang="en-US" dirty="0" smtClean="0"/>
                        <a:t>Obama</a:t>
                      </a:r>
                      <a:endParaRPr lang="en-US" dirty="0"/>
                    </a:p>
                  </a:txBody>
                  <a:tcPr/>
                </a:tc>
                <a:tc>
                  <a:txBody>
                    <a:bodyPr/>
                    <a:lstStyle/>
                    <a:p>
                      <a:r>
                        <a:rPr lang="en-US" dirty="0" smtClean="0"/>
                        <a:t>26%</a:t>
                      </a:r>
                      <a:endParaRPr lang="en-US" dirty="0"/>
                    </a:p>
                  </a:txBody>
                  <a:tcPr/>
                </a:tc>
                <a:tc>
                  <a:txBody>
                    <a:bodyPr/>
                    <a:lstStyle/>
                    <a:p>
                      <a:r>
                        <a:rPr lang="en-US" dirty="0" smtClean="0"/>
                        <a:t>Cain</a:t>
                      </a:r>
                      <a:endParaRPr lang="en-US" dirty="0"/>
                    </a:p>
                  </a:txBody>
                  <a:tcPr/>
                </a:tc>
                <a:tc>
                  <a:txBody>
                    <a:bodyPr/>
                    <a:lstStyle/>
                    <a:p>
                      <a:r>
                        <a:rPr lang="en-US" dirty="0" smtClean="0"/>
                        <a:t>18%</a:t>
                      </a:r>
                      <a:endParaRPr lang="en-US" dirty="0"/>
                    </a:p>
                  </a:txBody>
                  <a:tcPr/>
                </a:tc>
              </a:tr>
              <a:tr h="370840">
                <a:tc>
                  <a:txBody>
                    <a:bodyPr/>
                    <a:lstStyle/>
                    <a:p>
                      <a:r>
                        <a:rPr lang="en-US" dirty="0" smtClean="0"/>
                        <a:t>Edwards</a:t>
                      </a:r>
                      <a:endParaRPr lang="en-US" dirty="0"/>
                    </a:p>
                  </a:txBody>
                  <a:tcPr/>
                </a:tc>
                <a:tc>
                  <a:txBody>
                    <a:bodyPr/>
                    <a:lstStyle/>
                    <a:p>
                      <a:r>
                        <a:rPr lang="en-US" dirty="0" smtClean="0"/>
                        <a:t>11%</a:t>
                      </a:r>
                      <a:endParaRPr lang="en-US" dirty="0"/>
                    </a:p>
                  </a:txBody>
                  <a:tcPr/>
                </a:tc>
                <a:tc>
                  <a:txBody>
                    <a:bodyPr/>
                    <a:lstStyle/>
                    <a:p>
                      <a:r>
                        <a:rPr lang="en-US" dirty="0" smtClean="0"/>
                        <a:t>Perry</a:t>
                      </a:r>
                      <a:endParaRPr lang="en-US" dirty="0"/>
                    </a:p>
                  </a:txBody>
                  <a:tcPr/>
                </a:tc>
                <a:tc>
                  <a:txBody>
                    <a:bodyPr/>
                    <a:lstStyle/>
                    <a:p>
                      <a:r>
                        <a:rPr lang="en-US" dirty="0" smtClean="0"/>
                        <a:t>15%</a:t>
                      </a:r>
                      <a:endParaRPr lang="en-US" dirty="0"/>
                    </a:p>
                  </a:txBody>
                  <a:tcPr/>
                </a:tc>
              </a:tr>
              <a:tr h="370840">
                <a:tc>
                  <a:txBody>
                    <a:bodyPr/>
                    <a:lstStyle/>
                    <a:p>
                      <a:r>
                        <a:rPr lang="en-US" dirty="0" smtClean="0"/>
                        <a:t>Richardson</a:t>
                      </a:r>
                      <a:endParaRPr lang="en-US" dirty="0"/>
                    </a:p>
                  </a:txBody>
                  <a:tcPr/>
                </a:tc>
                <a:tc>
                  <a:txBody>
                    <a:bodyPr/>
                    <a:lstStyle/>
                    <a:p>
                      <a:r>
                        <a:rPr lang="en-US" dirty="0" smtClean="0"/>
                        <a:t>4%</a:t>
                      </a:r>
                      <a:endParaRPr lang="en-US" dirty="0"/>
                    </a:p>
                  </a:txBody>
                  <a:tcPr/>
                </a:tc>
                <a:tc>
                  <a:txBody>
                    <a:bodyPr/>
                    <a:lstStyle/>
                    <a:p>
                      <a:r>
                        <a:rPr lang="en-US" dirty="0" smtClean="0"/>
                        <a:t>Paul</a:t>
                      </a:r>
                      <a:endParaRPr lang="en-US" dirty="0"/>
                    </a:p>
                  </a:txBody>
                  <a:tcPr/>
                </a:tc>
                <a:tc>
                  <a:txBody>
                    <a:bodyPr/>
                    <a:lstStyle/>
                    <a:p>
                      <a:r>
                        <a:rPr lang="en-US" dirty="0" smtClean="0"/>
                        <a:t>8%</a:t>
                      </a:r>
                      <a:endParaRPr lang="en-US" dirty="0"/>
                    </a:p>
                  </a:txBody>
                  <a:tcPr/>
                </a:tc>
              </a:tr>
              <a:tr h="370840">
                <a:tc>
                  <a:txBody>
                    <a:bodyPr/>
                    <a:lstStyle/>
                    <a:p>
                      <a:r>
                        <a:rPr lang="en-US" dirty="0" smtClean="0"/>
                        <a:t>Biden</a:t>
                      </a:r>
                      <a:endParaRPr lang="en-US" dirty="0"/>
                    </a:p>
                  </a:txBody>
                  <a:tcPr/>
                </a:tc>
                <a:tc>
                  <a:txBody>
                    <a:bodyPr/>
                    <a:lstStyle/>
                    <a:p>
                      <a:r>
                        <a:rPr lang="en-US" dirty="0" smtClean="0"/>
                        <a:t>2%</a:t>
                      </a:r>
                      <a:endParaRPr lang="en-US" dirty="0"/>
                    </a:p>
                  </a:txBody>
                  <a:tcPr/>
                </a:tc>
                <a:tc>
                  <a:txBody>
                    <a:bodyPr/>
                    <a:lstStyle/>
                    <a:p>
                      <a:r>
                        <a:rPr lang="en-US" dirty="0" smtClean="0"/>
                        <a:t>Gingrich</a:t>
                      </a:r>
                      <a:endParaRPr lang="en-US" dirty="0"/>
                    </a:p>
                  </a:txBody>
                  <a:tcPr/>
                </a:tc>
                <a:tc>
                  <a:txBody>
                    <a:bodyPr/>
                    <a:lstStyle/>
                    <a:p>
                      <a:r>
                        <a:rPr lang="en-US" dirty="0" smtClean="0"/>
                        <a:t>7%</a:t>
                      </a:r>
                      <a:endParaRPr lang="en-US" dirty="0"/>
                    </a:p>
                  </a:txBody>
                  <a:tcPr/>
                </a:tc>
              </a:tr>
              <a:tr h="370840">
                <a:tc>
                  <a:txBody>
                    <a:bodyPr/>
                    <a:lstStyle/>
                    <a:p>
                      <a:r>
                        <a:rPr lang="en-US" dirty="0" smtClean="0"/>
                        <a:t>Dodd</a:t>
                      </a:r>
                      <a:endParaRPr lang="en-US" dirty="0"/>
                    </a:p>
                  </a:txBody>
                  <a:tcPr/>
                </a:tc>
                <a:tc>
                  <a:txBody>
                    <a:bodyPr/>
                    <a:lstStyle/>
                    <a:p>
                      <a:r>
                        <a:rPr lang="en-US" dirty="0" smtClean="0"/>
                        <a:t>1%</a:t>
                      </a:r>
                      <a:endParaRPr lang="en-US" dirty="0"/>
                    </a:p>
                  </a:txBody>
                  <a:tcPr/>
                </a:tc>
                <a:tc>
                  <a:txBody>
                    <a:bodyPr/>
                    <a:lstStyle/>
                    <a:p>
                      <a:r>
                        <a:rPr lang="en-US" dirty="0" smtClean="0"/>
                        <a:t>Bachmann</a:t>
                      </a:r>
                      <a:endParaRPr lang="en-US" dirty="0"/>
                    </a:p>
                  </a:txBody>
                  <a:tcPr/>
                </a:tc>
                <a:tc>
                  <a:txBody>
                    <a:bodyPr/>
                    <a:lstStyle/>
                    <a:p>
                      <a:r>
                        <a:rPr lang="en-US" dirty="0" smtClean="0"/>
                        <a:t>5%</a:t>
                      </a:r>
                      <a:endParaRPr lang="en-US" dirty="0"/>
                    </a:p>
                  </a:txBody>
                  <a:tcPr/>
                </a:tc>
              </a:tr>
              <a:tr h="370840">
                <a:tc>
                  <a:txBody>
                    <a:bodyPr/>
                    <a:lstStyle/>
                    <a:p>
                      <a:r>
                        <a:rPr lang="en-US" dirty="0" smtClean="0"/>
                        <a:t>Kucinich</a:t>
                      </a:r>
                      <a:endParaRPr lang="en-US" dirty="0"/>
                    </a:p>
                  </a:txBody>
                  <a:tcPr/>
                </a:tc>
                <a:tc>
                  <a:txBody>
                    <a:bodyPr/>
                    <a:lstStyle/>
                    <a:p>
                      <a:r>
                        <a:rPr lang="en-US" dirty="0" smtClean="0"/>
                        <a:t>1%</a:t>
                      </a:r>
                      <a:endParaRPr lang="en-US" dirty="0"/>
                    </a:p>
                  </a:txBody>
                  <a:tcPr/>
                </a:tc>
                <a:tc>
                  <a:txBody>
                    <a:bodyPr/>
                    <a:lstStyle/>
                    <a:p>
                      <a:r>
                        <a:rPr lang="en-US" dirty="0" smtClean="0"/>
                        <a:t>Santorum</a:t>
                      </a:r>
                      <a:endParaRPr lang="en-US" dirty="0"/>
                    </a:p>
                  </a:txBody>
                  <a:tcPr/>
                </a:tc>
                <a:tc>
                  <a:txBody>
                    <a:bodyPr/>
                    <a:lstStyle/>
                    <a:p>
                      <a:r>
                        <a:rPr lang="en-US" dirty="0" smtClean="0"/>
                        <a:t>3%</a:t>
                      </a:r>
                      <a:endParaRPr lang="en-US" dirty="0"/>
                    </a:p>
                  </a:txBody>
                  <a:tcPr/>
                </a:tc>
              </a:tr>
              <a:tr h="370840">
                <a:tc>
                  <a:txBody>
                    <a:bodyPr/>
                    <a:lstStyle/>
                    <a:p>
                      <a:r>
                        <a:rPr lang="en-US" dirty="0" smtClean="0"/>
                        <a:t>Gravel</a:t>
                      </a:r>
                      <a:endParaRPr lang="en-US" dirty="0"/>
                    </a:p>
                  </a:txBody>
                  <a:tcPr/>
                </a:tc>
                <a:tc>
                  <a:txBody>
                    <a:bodyPr/>
                    <a:lstStyle/>
                    <a:p>
                      <a:r>
                        <a:rPr lang="en-US" dirty="0" smtClean="0"/>
                        <a:t>0.5%</a:t>
                      </a:r>
                      <a:endParaRPr lang="en-US" dirty="0"/>
                    </a:p>
                  </a:txBody>
                  <a:tcPr/>
                </a:tc>
                <a:tc>
                  <a:txBody>
                    <a:bodyPr/>
                    <a:lstStyle/>
                    <a:p>
                      <a:r>
                        <a:rPr lang="en-US" dirty="0" smtClean="0"/>
                        <a:t>Huntsman</a:t>
                      </a:r>
                      <a:endParaRPr lang="en-US" dirty="0"/>
                    </a:p>
                  </a:txBody>
                  <a:tcPr/>
                </a:tc>
                <a:tc>
                  <a:txBody>
                    <a:bodyPr/>
                    <a:lstStyle/>
                    <a:p>
                      <a:r>
                        <a:rPr lang="en-US" dirty="0" smtClean="0"/>
                        <a:t>2%</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Johnson</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329865809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Features</a:t>
            </a:r>
            <a:endParaRPr lang="en-US" dirty="0"/>
          </a:p>
        </p:txBody>
      </p:sp>
      <p:sp>
        <p:nvSpPr>
          <p:cNvPr id="3" name="Content Placeholder 2"/>
          <p:cNvSpPr>
            <a:spLocks noGrp="1"/>
          </p:cNvSpPr>
          <p:nvPr>
            <p:ph idx="1"/>
          </p:nvPr>
        </p:nvSpPr>
        <p:spPr/>
        <p:txBody>
          <a:bodyPr/>
          <a:lstStyle/>
          <a:p>
            <a:r>
              <a:rPr lang="en-US" dirty="0"/>
              <a:t>For Debate speech only</a:t>
            </a:r>
          </a:p>
          <a:p>
            <a:pPr lvl="1"/>
            <a:r>
              <a:rPr lang="en-US" dirty="0" smtClean="0"/>
              <a:t>Word </a:t>
            </a:r>
            <a:r>
              <a:rPr lang="en-US" dirty="0"/>
              <a:t>Count</a:t>
            </a:r>
          </a:p>
          <a:p>
            <a:pPr lvl="1"/>
            <a:r>
              <a:rPr lang="en-US" dirty="0" smtClean="0"/>
              <a:t>Laughter</a:t>
            </a:r>
            <a:r>
              <a:rPr lang="en-US" dirty="0"/>
              <a:t>, applause, and interruptions</a:t>
            </a:r>
          </a:p>
          <a:p>
            <a:pPr lvl="1"/>
            <a:r>
              <a:rPr lang="en-US" dirty="0" smtClean="0"/>
              <a:t>Number </a:t>
            </a:r>
            <a:r>
              <a:rPr lang="en-US" dirty="0"/>
              <a:t>of speaker turns</a:t>
            </a:r>
          </a:p>
          <a:p>
            <a:pPr lvl="1"/>
            <a:r>
              <a:rPr lang="en-US" dirty="0" smtClean="0"/>
              <a:t>Average </a:t>
            </a:r>
            <a:r>
              <a:rPr lang="en-US" dirty="0"/>
              <a:t>number of words per turn</a:t>
            </a:r>
          </a:p>
          <a:p>
            <a:pPr lvl="1"/>
            <a:r>
              <a:rPr lang="en-US" dirty="0" smtClean="0"/>
              <a:t>Syllables </a:t>
            </a:r>
            <a:r>
              <a:rPr lang="en-US" dirty="0"/>
              <a:t>per word</a:t>
            </a:r>
          </a:p>
          <a:p>
            <a:pPr lvl="1"/>
            <a:r>
              <a:rPr lang="en-US" dirty="0" err="1" smtClean="0"/>
              <a:t>Disfluencies</a:t>
            </a:r>
            <a:r>
              <a:rPr lang="en-US" dirty="0" smtClean="0"/>
              <a:t> </a:t>
            </a:r>
            <a:r>
              <a:rPr lang="en-US" dirty="0"/>
              <a:t>per word</a:t>
            </a:r>
          </a:p>
          <a:p>
            <a:pPr lvl="1"/>
            <a:r>
              <a:rPr lang="en-US" dirty="0" smtClean="0"/>
              <a:t>Linguistic Inquiry and Word Count (LIWC) features</a:t>
            </a:r>
            <a:endParaRPr lang="en-US" dirty="0"/>
          </a:p>
        </p:txBody>
      </p:sp>
    </p:spTree>
    <p:extLst>
      <p:ext uri="{BB962C8B-B14F-4D97-AF65-F5344CB8AC3E}">
        <p14:creationId xmlns:p14="http://schemas.microsoft.com/office/powerpoint/2010/main" val="425729800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 Features</a:t>
            </a:r>
            <a:endParaRPr lang="en-US" dirty="0"/>
          </a:p>
        </p:txBody>
      </p:sp>
      <p:sp>
        <p:nvSpPr>
          <p:cNvPr id="6" name="Content Placeholder 5"/>
          <p:cNvSpPr>
            <a:spLocks noGrp="1"/>
          </p:cNvSpPr>
          <p:nvPr>
            <p:ph idx="1"/>
          </p:nvPr>
        </p:nvSpPr>
        <p:spPr/>
        <p:txBody>
          <a:bodyPr/>
          <a:lstStyle/>
          <a:p>
            <a:r>
              <a:rPr lang="en-US" dirty="0"/>
              <a:t>Debates and Interviews: mean, min, max, and </a:t>
            </a:r>
            <a:r>
              <a:rPr lang="en-US" dirty="0" smtClean="0"/>
              <a:t>standard deviation </a:t>
            </a:r>
            <a:r>
              <a:rPr lang="en-US" dirty="0"/>
              <a:t>of f0</a:t>
            </a:r>
          </a:p>
          <a:p>
            <a:r>
              <a:rPr lang="en-US" dirty="0" smtClean="0"/>
              <a:t>Difference </a:t>
            </a:r>
            <a:r>
              <a:rPr lang="en-US" dirty="0"/>
              <a:t>for these values between debates and interviews</a:t>
            </a:r>
          </a:p>
        </p:txBody>
      </p:sp>
    </p:spTree>
    <p:extLst>
      <p:ext uri="{BB962C8B-B14F-4D97-AF65-F5344CB8AC3E}">
        <p14:creationId xmlns:p14="http://schemas.microsoft.com/office/powerpoint/2010/main" val="413801448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Correlates with Post-Debate Poll Standing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068627"/>
              </p:ext>
            </p:extLst>
          </p:nvPr>
        </p:nvGraphicFramePr>
        <p:xfrm>
          <a:off x="2209800" y="1739900"/>
          <a:ext cx="7772400" cy="607568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Features</a:t>
                      </a:r>
                      <a:endParaRPr lang="en-US" dirty="0"/>
                    </a:p>
                  </a:txBody>
                  <a:tcPr/>
                </a:tc>
                <a:tc>
                  <a:txBody>
                    <a:bodyPr/>
                    <a:lstStyle/>
                    <a:p>
                      <a:r>
                        <a:rPr lang="en-US" dirty="0" err="1" smtClean="0"/>
                        <a:t>Democracts</a:t>
                      </a:r>
                      <a:endParaRPr lang="en-US" dirty="0"/>
                    </a:p>
                  </a:txBody>
                  <a:tcPr/>
                </a:tc>
                <a:tc>
                  <a:txBody>
                    <a:bodyPr/>
                    <a:lstStyle/>
                    <a:p>
                      <a:r>
                        <a:rPr lang="en-US" dirty="0" smtClean="0"/>
                        <a:t>Republicans</a:t>
                      </a:r>
                      <a:endParaRPr lang="en-US" dirty="0"/>
                    </a:p>
                  </a:txBody>
                  <a:tcPr/>
                </a:tc>
              </a:tr>
              <a:tr h="370840">
                <a:tc>
                  <a:txBody>
                    <a:bodyPr/>
                    <a:lstStyle/>
                    <a:p>
                      <a:endParaRPr lang="en-US" sz="1800" u="none" strike="noStrike" kern="1200" baseline="0" dirty="0" smtClean="0"/>
                    </a:p>
                    <a:p>
                      <a:r>
                        <a:rPr lang="en-US" sz="1800" u="none" strike="noStrike" kern="1200" baseline="0" dirty="0" smtClean="0"/>
                        <a:t>Word Count</a:t>
                      </a:r>
                    </a:p>
                    <a:p>
                      <a:r>
                        <a:rPr lang="en-US" sz="1800" u="none" strike="noStrike" kern="1200" baseline="0" dirty="0" smtClean="0"/>
                        <a:t>Laughs</a:t>
                      </a:r>
                    </a:p>
                    <a:p>
                      <a:r>
                        <a:rPr lang="en-US" sz="1800" u="none" strike="noStrike" kern="1200" baseline="0" dirty="0" smtClean="0"/>
                        <a:t>Applause</a:t>
                      </a:r>
                    </a:p>
                    <a:p>
                      <a:r>
                        <a:rPr lang="en-US" sz="1800" u="none" strike="noStrike" kern="1200" baseline="0" dirty="0" smtClean="0"/>
                        <a:t>Turns</a:t>
                      </a:r>
                    </a:p>
                    <a:p>
                      <a:r>
                        <a:rPr lang="en-US" sz="1800" u="none" strike="noStrike" kern="1200" baseline="0" dirty="0" smtClean="0"/>
                        <a:t>Interruptions</a:t>
                      </a:r>
                    </a:p>
                    <a:p>
                      <a:r>
                        <a:rPr lang="it-IT" sz="1800" u="none" strike="noStrike" kern="1200" baseline="0" dirty="0" err="1" smtClean="0"/>
                        <a:t>Avg</a:t>
                      </a:r>
                      <a:r>
                        <a:rPr lang="it-IT" sz="1800" u="none" strike="noStrike" kern="1200" baseline="0" dirty="0" smtClean="0"/>
                        <a:t> </a:t>
                      </a:r>
                      <a:r>
                        <a:rPr lang="it-IT" sz="1800" u="none" strike="noStrike" kern="1200" baseline="0" dirty="0" err="1" smtClean="0"/>
                        <a:t>Words</a:t>
                      </a:r>
                      <a:r>
                        <a:rPr lang="it-IT" sz="1800" u="none" strike="noStrike" kern="1200" baseline="0" dirty="0" smtClean="0"/>
                        <a:t> Per Turn </a:t>
                      </a:r>
                    </a:p>
                    <a:p>
                      <a:r>
                        <a:rPr lang="it-IT" sz="1800" u="none" strike="noStrike" kern="1200" baseline="0" dirty="0" err="1" smtClean="0"/>
                        <a:t>Avg</a:t>
                      </a:r>
                      <a:r>
                        <a:rPr lang="it-IT" sz="1800" u="none" strike="noStrike" kern="1200" baseline="0" dirty="0" smtClean="0"/>
                        <a:t> </a:t>
                      </a:r>
                      <a:r>
                        <a:rPr lang="it-IT" sz="1800" u="none" strike="noStrike" kern="1200" baseline="0" dirty="0" err="1" smtClean="0"/>
                        <a:t>Syllables</a:t>
                      </a:r>
                      <a:r>
                        <a:rPr lang="it-IT" sz="1800" u="none" strike="noStrike" kern="1200" baseline="0" dirty="0" smtClean="0"/>
                        <a:t> Per Word</a:t>
                      </a:r>
                    </a:p>
                    <a:p>
                      <a:r>
                        <a:rPr lang="es-ES_tradnl" sz="1800" u="none" strike="noStrike" kern="1200" baseline="0" dirty="0" err="1" smtClean="0"/>
                        <a:t>Disfluencies</a:t>
                      </a:r>
                      <a:r>
                        <a:rPr lang="es-ES_tradnl" sz="1800" u="none" strike="noStrike" kern="1200" baseline="0" dirty="0" smtClean="0"/>
                        <a:t> Per Word </a:t>
                      </a:r>
                      <a:r>
                        <a:rPr lang="de-DE" sz="1800" u="none" strike="noStrike" kern="1200" baseline="0" dirty="0" smtClean="0"/>
                        <a:t>Mean-f0 </a:t>
                      </a:r>
                      <a:r>
                        <a:rPr lang="de-DE" sz="1800" u="none" strike="noStrike" kern="1200" baseline="0" dirty="0" err="1" smtClean="0"/>
                        <a:t>Difference</a:t>
                      </a:r>
                      <a:endParaRPr lang="de-DE" sz="1800" u="none" strike="noStrike" kern="1200" baseline="0" dirty="0" smtClean="0"/>
                    </a:p>
                    <a:p>
                      <a:r>
                        <a:rPr lang="de-DE" sz="1800" u="none" strike="noStrike" kern="1200" baseline="0" dirty="0" smtClean="0"/>
                        <a:t>Min-f0 </a:t>
                      </a:r>
                      <a:r>
                        <a:rPr lang="de-DE" sz="1800" u="none" strike="noStrike" kern="1200" baseline="0" dirty="0" err="1" smtClean="0"/>
                        <a:t>Difference</a:t>
                      </a:r>
                      <a:endParaRPr lang="de-DE" sz="1800" b="0" i="0" u="none" strike="noStrike" kern="1200" baseline="0" dirty="0" smtClean="0">
                        <a:solidFill>
                          <a:schemeClr val="lt1"/>
                        </a:solidFill>
                        <a:latin typeface="+mn-lt"/>
                        <a:ea typeface="+mn-ea"/>
                        <a:cs typeface="+mn-cs"/>
                      </a:endParaRPr>
                    </a:p>
                  </a:txBody>
                  <a:tcPr/>
                </a:tc>
                <a:tc>
                  <a:txBody>
                    <a:bodyPr/>
                    <a:lstStyle/>
                    <a:p>
                      <a:endParaRPr lang="en-US" dirty="0" smtClean="0"/>
                    </a:p>
                    <a:p>
                      <a:r>
                        <a:rPr lang="en-US" dirty="0" smtClean="0"/>
                        <a:t>0.804</a:t>
                      </a:r>
                    </a:p>
                    <a:p>
                      <a:r>
                        <a:rPr lang="en-US" dirty="0" smtClean="0"/>
                        <a:t>0.084</a:t>
                      </a:r>
                    </a:p>
                    <a:p>
                      <a:r>
                        <a:rPr lang="en-US" dirty="0" smtClean="0"/>
                        <a:t>0.194</a:t>
                      </a:r>
                    </a:p>
                    <a:p>
                      <a:r>
                        <a:rPr lang="en-US" dirty="0" smtClean="0"/>
                        <a:t>0.846</a:t>
                      </a:r>
                    </a:p>
                    <a:p>
                      <a:r>
                        <a:rPr lang="en-US" dirty="0" smtClean="0"/>
                        <a:t>0.052</a:t>
                      </a:r>
                    </a:p>
                    <a:p>
                      <a:r>
                        <a:rPr lang="en-US" dirty="0" smtClean="0"/>
                        <a:t>0.199</a:t>
                      </a:r>
                    </a:p>
                    <a:p>
                      <a:r>
                        <a:rPr lang="en-US" dirty="0" smtClean="0"/>
                        <a:t>0.015</a:t>
                      </a:r>
                    </a:p>
                    <a:p>
                      <a:r>
                        <a:rPr lang="en-US" dirty="0" smtClean="0"/>
                        <a:t>-0.805</a:t>
                      </a:r>
                    </a:p>
                    <a:p>
                      <a:r>
                        <a:rPr lang="en-US" dirty="0" smtClean="0"/>
                        <a:t>0.059</a:t>
                      </a:r>
                    </a:p>
                    <a:p>
                      <a:r>
                        <a:rPr lang="en-US" dirty="0" smtClean="0"/>
                        <a:t>0.002</a:t>
                      </a:r>
                      <a:endParaRPr lang="en-US" dirty="0"/>
                    </a:p>
                  </a:txBody>
                  <a:tcPr/>
                </a:tc>
                <a:tc>
                  <a:txBody>
                    <a:bodyPr/>
                    <a:lstStyle/>
                    <a:p>
                      <a:endParaRPr lang="en-US" dirty="0" smtClean="0"/>
                    </a:p>
                    <a:p>
                      <a:r>
                        <a:rPr lang="en-US" dirty="0" smtClean="0"/>
                        <a:t>0.582</a:t>
                      </a:r>
                    </a:p>
                    <a:p>
                      <a:r>
                        <a:rPr lang="en-US" dirty="0" smtClean="0"/>
                        <a:t>0.780</a:t>
                      </a:r>
                    </a:p>
                    <a:p>
                      <a:r>
                        <a:rPr lang="en-US" dirty="0" smtClean="0"/>
                        <a:t>0.350</a:t>
                      </a:r>
                    </a:p>
                    <a:p>
                      <a:r>
                        <a:rPr lang="en-US" dirty="0" smtClean="0"/>
                        <a:t>0.381</a:t>
                      </a:r>
                    </a:p>
                    <a:p>
                      <a:r>
                        <a:rPr lang="en-US" dirty="0" smtClean="0"/>
                        <a:t>0.247</a:t>
                      </a:r>
                    </a:p>
                    <a:p>
                      <a:r>
                        <a:rPr lang="en-US" dirty="0" smtClean="0"/>
                        <a:t>0.406</a:t>
                      </a:r>
                    </a:p>
                    <a:p>
                      <a:r>
                        <a:rPr lang="en-US" dirty="0" smtClean="0"/>
                        <a:t>-0.768</a:t>
                      </a:r>
                    </a:p>
                    <a:p>
                      <a:r>
                        <a:rPr lang="en-US" dirty="0" smtClean="0"/>
                        <a:t>-0.130</a:t>
                      </a:r>
                    </a:p>
                    <a:p>
                      <a:r>
                        <a:rPr lang="en-US" dirty="0" smtClean="0"/>
                        <a:t>0.479</a:t>
                      </a:r>
                    </a:p>
                    <a:p>
                      <a:r>
                        <a:rPr lang="en-US" dirty="0" smtClean="0"/>
                        <a:t>0.105</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9721198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Positive Correlates for Democrats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1811287"/>
              </p:ext>
            </p:extLst>
          </p:nvPr>
        </p:nvGraphicFramePr>
        <p:xfrm>
          <a:off x="2209800" y="1739900"/>
          <a:ext cx="7772400" cy="333756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a:t>
                      </a:r>
                      <a:endParaRPr lang="en-US" dirty="0"/>
                    </a:p>
                  </a:txBody>
                  <a:tcPr/>
                </a:tc>
                <a:tc>
                  <a:txBody>
                    <a:bodyPr/>
                    <a:lstStyle/>
                    <a:p>
                      <a:r>
                        <a:rPr lang="en-US" dirty="0" smtClean="0"/>
                        <a:t>Examples</a:t>
                      </a:r>
                      <a:endParaRPr lang="en-US" dirty="0"/>
                    </a:p>
                  </a:txBody>
                  <a:tcPr/>
                </a:tc>
                <a:tc>
                  <a:txBody>
                    <a:bodyPr/>
                    <a:lstStyle/>
                    <a:p>
                      <a:r>
                        <a:rPr lang="en-US" dirty="0" smtClean="0"/>
                        <a:t>Correlates</a:t>
                      </a:r>
                      <a:endParaRPr lang="en-US" dirty="0"/>
                    </a:p>
                  </a:txBody>
                  <a:tcPr/>
                </a:tc>
              </a:tr>
              <a:tr h="370840">
                <a:tc>
                  <a:txBody>
                    <a:bodyPr/>
                    <a:lstStyle/>
                    <a:p>
                      <a:r>
                        <a:rPr lang="en-US" dirty="0" smtClean="0"/>
                        <a:t>Insight</a:t>
                      </a:r>
                      <a:endParaRPr lang="en-US" dirty="0"/>
                    </a:p>
                  </a:txBody>
                  <a:tcPr/>
                </a:tc>
                <a:tc>
                  <a:txBody>
                    <a:bodyPr/>
                    <a:lstStyle/>
                    <a:p>
                      <a:r>
                        <a:rPr lang="en-US" dirty="0" smtClean="0"/>
                        <a:t>Think, know consider</a:t>
                      </a:r>
                      <a:endParaRPr lang="en-US" dirty="0"/>
                    </a:p>
                  </a:txBody>
                  <a:tcPr/>
                </a:tc>
                <a:tc>
                  <a:txBody>
                    <a:bodyPr/>
                    <a:lstStyle/>
                    <a:p>
                      <a:r>
                        <a:rPr lang="en-US" dirty="0" smtClean="0"/>
                        <a:t>0.74</a:t>
                      </a:r>
                    </a:p>
                  </a:txBody>
                  <a:tcPr/>
                </a:tc>
              </a:tr>
              <a:tr h="370840">
                <a:tc>
                  <a:txBody>
                    <a:bodyPr/>
                    <a:lstStyle/>
                    <a:p>
                      <a:r>
                        <a:rPr lang="en-US" dirty="0" smtClean="0"/>
                        <a:t>Inclusive</a:t>
                      </a:r>
                      <a:endParaRPr lang="en-US" dirty="0"/>
                    </a:p>
                  </a:txBody>
                  <a:tcPr/>
                </a:tc>
                <a:tc>
                  <a:txBody>
                    <a:bodyPr/>
                    <a:lstStyle/>
                    <a:p>
                      <a:r>
                        <a:rPr lang="en-US" dirty="0" smtClean="0"/>
                        <a:t>And, with,</a:t>
                      </a:r>
                      <a:r>
                        <a:rPr lang="en-US" baseline="0" dirty="0" smtClean="0"/>
                        <a:t> include</a:t>
                      </a:r>
                      <a:endParaRPr lang="en-US" dirty="0"/>
                    </a:p>
                  </a:txBody>
                  <a:tcPr/>
                </a:tc>
                <a:tc>
                  <a:txBody>
                    <a:bodyPr/>
                    <a:lstStyle/>
                    <a:p>
                      <a:r>
                        <a:rPr lang="en-US" dirty="0" smtClean="0"/>
                        <a:t>0.680</a:t>
                      </a:r>
                      <a:endParaRPr lang="en-US" dirty="0"/>
                    </a:p>
                  </a:txBody>
                  <a:tcPr/>
                </a:tc>
              </a:tr>
              <a:tr h="370840">
                <a:tc>
                  <a:txBody>
                    <a:bodyPr/>
                    <a:lstStyle/>
                    <a:p>
                      <a:r>
                        <a:rPr lang="en-US" dirty="0" smtClean="0"/>
                        <a:t>Cognitive</a:t>
                      </a:r>
                      <a:endParaRPr lang="en-US" dirty="0"/>
                    </a:p>
                  </a:txBody>
                  <a:tcPr/>
                </a:tc>
                <a:tc>
                  <a:txBody>
                    <a:bodyPr/>
                    <a:lstStyle/>
                    <a:p>
                      <a:r>
                        <a:rPr lang="en-US" dirty="0" smtClean="0"/>
                        <a:t>Cause,</a:t>
                      </a:r>
                      <a:r>
                        <a:rPr lang="en-US" baseline="0" dirty="0" smtClean="0"/>
                        <a:t> know, ought</a:t>
                      </a:r>
                      <a:endParaRPr lang="en-US" dirty="0"/>
                    </a:p>
                  </a:txBody>
                  <a:tcPr/>
                </a:tc>
                <a:tc>
                  <a:txBody>
                    <a:bodyPr/>
                    <a:lstStyle/>
                    <a:p>
                      <a:r>
                        <a:rPr lang="en-US" dirty="0" smtClean="0"/>
                        <a:t>0.679</a:t>
                      </a:r>
                      <a:endParaRPr lang="en-US" dirty="0"/>
                    </a:p>
                  </a:txBody>
                  <a:tcPr/>
                </a:tc>
              </a:tr>
              <a:tr h="370840">
                <a:tc>
                  <a:txBody>
                    <a:bodyPr/>
                    <a:lstStyle/>
                    <a:p>
                      <a:r>
                        <a:rPr lang="en-US" dirty="0" smtClean="0"/>
                        <a:t>Words per </a:t>
                      </a:r>
                      <a:r>
                        <a:rPr lang="en-US" dirty="0" err="1" smtClean="0"/>
                        <a:t>sentece</a:t>
                      </a:r>
                      <a:endParaRPr lang="en-US" dirty="0"/>
                    </a:p>
                  </a:txBody>
                  <a:tcPr/>
                </a:tc>
                <a:tc>
                  <a:txBody>
                    <a:bodyPr/>
                    <a:lstStyle/>
                    <a:p>
                      <a:endParaRPr lang="en-US" dirty="0"/>
                    </a:p>
                  </a:txBody>
                  <a:tcPr/>
                </a:tc>
                <a:tc>
                  <a:txBody>
                    <a:bodyPr/>
                    <a:lstStyle/>
                    <a:p>
                      <a:r>
                        <a:rPr lang="en-US" dirty="0" smtClean="0"/>
                        <a:t>0.661</a:t>
                      </a:r>
                      <a:endParaRPr lang="en-US" dirty="0"/>
                    </a:p>
                  </a:txBody>
                  <a:tcPr/>
                </a:tc>
              </a:tr>
              <a:tr h="370840">
                <a:tc>
                  <a:txBody>
                    <a:bodyPr/>
                    <a:lstStyle/>
                    <a:p>
                      <a:r>
                        <a:rPr lang="en-US" dirty="0" smtClean="0"/>
                        <a:t>Common verbs</a:t>
                      </a:r>
                      <a:endParaRPr lang="en-US" dirty="0"/>
                    </a:p>
                  </a:txBody>
                  <a:tcPr/>
                </a:tc>
                <a:tc>
                  <a:txBody>
                    <a:bodyPr/>
                    <a:lstStyle/>
                    <a:p>
                      <a:r>
                        <a:rPr lang="en-US" dirty="0" smtClean="0"/>
                        <a:t>Walk, went, see</a:t>
                      </a:r>
                      <a:endParaRPr lang="en-US" dirty="0"/>
                    </a:p>
                  </a:txBody>
                  <a:tcPr/>
                </a:tc>
                <a:tc>
                  <a:txBody>
                    <a:bodyPr/>
                    <a:lstStyle/>
                    <a:p>
                      <a:r>
                        <a:rPr lang="en-US" dirty="0" smtClean="0"/>
                        <a:t>0.657</a:t>
                      </a:r>
                      <a:endParaRPr lang="en-US" dirty="0"/>
                    </a:p>
                  </a:txBody>
                  <a:tcPr/>
                </a:tc>
              </a:tr>
              <a:tr h="370840">
                <a:tc>
                  <a:txBody>
                    <a:bodyPr/>
                    <a:lstStyle/>
                    <a:p>
                      <a:r>
                        <a:rPr lang="en-US" dirty="0" smtClean="0"/>
                        <a:t>Positive emotion</a:t>
                      </a:r>
                      <a:endParaRPr lang="en-US" dirty="0"/>
                    </a:p>
                  </a:txBody>
                  <a:tcPr/>
                </a:tc>
                <a:tc>
                  <a:txBody>
                    <a:bodyPr/>
                    <a:lstStyle/>
                    <a:p>
                      <a:r>
                        <a:rPr lang="en-US" dirty="0" smtClean="0"/>
                        <a:t>Love, nice, sweet</a:t>
                      </a:r>
                      <a:endParaRPr lang="en-US" dirty="0"/>
                    </a:p>
                  </a:txBody>
                  <a:tcPr/>
                </a:tc>
                <a:tc>
                  <a:txBody>
                    <a:bodyPr/>
                    <a:lstStyle/>
                    <a:p>
                      <a:r>
                        <a:rPr lang="en-US" dirty="0" smtClean="0"/>
                        <a:t>0.632</a:t>
                      </a:r>
                      <a:endParaRPr lang="en-US" dirty="0"/>
                    </a:p>
                  </a:txBody>
                  <a:tcPr/>
                </a:tc>
              </a:tr>
              <a:tr h="370840">
                <a:tc>
                  <a:txBody>
                    <a:bodyPr/>
                    <a:lstStyle/>
                    <a:p>
                      <a:r>
                        <a:rPr lang="en-US" dirty="0" smtClean="0"/>
                        <a:t>Pronouns</a:t>
                      </a:r>
                      <a:endParaRPr lang="en-US" dirty="0"/>
                    </a:p>
                  </a:txBody>
                  <a:tcPr/>
                </a:tc>
                <a:tc>
                  <a:txBody>
                    <a:bodyPr/>
                    <a:lstStyle/>
                    <a:p>
                      <a:r>
                        <a:rPr lang="en-US" dirty="0" smtClean="0"/>
                        <a:t>I, them, itself</a:t>
                      </a:r>
                      <a:endParaRPr lang="en-US" dirty="0"/>
                    </a:p>
                  </a:txBody>
                  <a:tcPr/>
                </a:tc>
                <a:tc>
                  <a:txBody>
                    <a:bodyPr/>
                    <a:lstStyle/>
                    <a:p>
                      <a:r>
                        <a:rPr lang="en-US" dirty="0" smtClean="0"/>
                        <a:t>0.626</a:t>
                      </a:r>
                      <a:endParaRPr lang="en-US" dirty="0"/>
                    </a:p>
                  </a:txBody>
                  <a:tcPr/>
                </a:tc>
              </a:tr>
              <a:tr h="370840">
                <a:tc>
                  <a:txBody>
                    <a:bodyPr/>
                    <a:lstStyle/>
                    <a:p>
                      <a:r>
                        <a:rPr lang="en-US" dirty="0" err="1" smtClean="0"/>
                        <a:t>Nonfluencies</a:t>
                      </a:r>
                      <a:endParaRPr lang="en-US" dirty="0"/>
                    </a:p>
                  </a:txBody>
                  <a:tcPr/>
                </a:tc>
                <a:tc>
                  <a:txBody>
                    <a:bodyPr/>
                    <a:lstStyle/>
                    <a:p>
                      <a:r>
                        <a:rPr lang="en-US" dirty="0" err="1" smtClean="0"/>
                        <a:t>Er</a:t>
                      </a:r>
                      <a:r>
                        <a:rPr lang="en-US" dirty="0" smtClean="0"/>
                        <a:t>, hmm, umm</a:t>
                      </a:r>
                      <a:endParaRPr lang="en-US" dirty="0"/>
                    </a:p>
                  </a:txBody>
                  <a:tcPr/>
                </a:tc>
                <a:tc>
                  <a:txBody>
                    <a:bodyPr/>
                    <a:lstStyle/>
                    <a:p>
                      <a:r>
                        <a:rPr lang="en-US" dirty="0" smtClean="0"/>
                        <a:t>0.611</a:t>
                      </a:r>
                      <a:endParaRPr lang="en-US" dirty="0"/>
                    </a:p>
                  </a:txBody>
                  <a:tcPr/>
                </a:tc>
              </a:tr>
            </a:tbl>
          </a:graphicData>
        </a:graphic>
      </p:graphicFrame>
    </p:spTree>
    <p:extLst>
      <p:ext uri="{BB962C8B-B14F-4D97-AF65-F5344CB8AC3E}">
        <p14:creationId xmlns:p14="http://schemas.microsoft.com/office/powerpoint/2010/main" val="5460391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Judging Likability</a:t>
            </a:r>
            <a:endParaRPr lang="en-US" dirty="0"/>
          </a:p>
        </p:txBody>
      </p:sp>
      <p:sp>
        <p:nvSpPr>
          <p:cNvPr id="3" name="Content Placeholder 2"/>
          <p:cNvSpPr>
            <a:spLocks noGrp="1"/>
          </p:cNvSpPr>
          <p:nvPr>
            <p:ph idx="1"/>
          </p:nvPr>
        </p:nvSpPr>
        <p:spPr>
          <a:xfrm>
            <a:off x="2152650" y="1825625"/>
            <a:ext cx="7886700" cy="4747453"/>
          </a:xfrm>
        </p:spPr>
        <p:txBody>
          <a:bodyPr>
            <a:normAutofit lnSpcReduction="10000"/>
          </a:bodyPr>
          <a:lstStyle/>
          <a:p>
            <a:r>
              <a:rPr lang="en-US" dirty="0" smtClean="0"/>
              <a:t>32 participants</a:t>
            </a:r>
          </a:p>
          <a:p>
            <a:pPr lvl="1"/>
            <a:r>
              <a:rPr lang="en-US" dirty="0" smtClean="0"/>
              <a:t>15 female, 17 male; aged 2—42</a:t>
            </a:r>
          </a:p>
          <a:p>
            <a:r>
              <a:rPr lang="en-US" dirty="0" smtClean="0"/>
              <a:t>Participants rated half of the 800 utterances</a:t>
            </a:r>
          </a:p>
          <a:p>
            <a:r>
              <a:rPr lang="en-US" dirty="0" smtClean="0"/>
              <a:t>Therefore, each utterance from the database rated 16 times </a:t>
            </a:r>
          </a:p>
          <a:p>
            <a:r>
              <a:rPr lang="en-US" dirty="0" smtClean="0"/>
              <a:t>Told to rate likability; ignore quality of recording and lexical content</a:t>
            </a:r>
          </a:p>
          <a:p>
            <a:r>
              <a:rPr lang="en-US" dirty="0" smtClean="0"/>
              <a:t>7 point scale</a:t>
            </a:r>
          </a:p>
          <a:p>
            <a:r>
              <a:rPr lang="en-US" dirty="0" smtClean="0"/>
              <a:t>No significant effect of participants’ age or gender on ratings</a:t>
            </a:r>
            <a:endParaRPr lang="en-US" dirty="0"/>
          </a:p>
        </p:txBody>
      </p:sp>
    </p:spTree>
    <p:extLst>
      <p:ext uri="{BB962C8B-B14F-4D97-AF65-F5344CB8AC3E}">
        <p14:creationId xmlns:p14="http://schemas.microsoft.com/office/powerpoint/2010/main" val="73309134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Features: Negative Correlates for Democrats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3958087"/>
              </p:ext>
            </p:extLst>
          </p:nvPr>
        </p:nvGraphicFramePr>
        <p:xfrm>
          <a:off x="2209800" y="1739900"/>
          <a:ext cx="7772400" cy="370840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Features</a:t>
                      </a:r>
                      <a:endParaRPr lang="en-US" dirty="0"/>
                    </a:p>
                  </a:txBody>
                  <a:tcPr/>
                </a:tc>
                <a:tc>
                  <a:txBody>
                    <a:bodyPr/>
                    <a:lstStyle/>
                    <a:p>
                      <a:r>
                        <a:rPr lang="en-US" dirty="0" smtClean="0"/>
                        <a:t>Examples</a:t>
                      </a:r>
                      <a:endParaRPr lang="en-US" dirty="0"/>
                    </a:p>
                  </a:txBody>
                  <a:tcPr/>
                </a:tc>
                <a:tc>
                  <a:txBody>
                    <a:bodyPr/>
                    <a:lstStyle/>
                    <a:p>
                      <a:r>
                        <a:rPr lang="en-US" dirty="0" smtClean="0"/>
                        <a:t>Correlation</a:t>
                      </a:r>
                      <a:endParaRPr lang="en-US" dirty="0"/>
                    </a:p>
                  </a:txBody>
                  <a:tcPr/>
                </a:tc>
              </a:tr>
              <a:tr h="370840">
                <a:tc>
                  <a:txBody>
                    <a:bodyPr/>
                    <a:lstStyle/>
                    <a:p>
                      <a:r>
                        <a:rPr lang="en-US" dirty="0" smtClean="0"/>
                        <a:t>Articles</a:t>
                      </a:r>
                      <a:endParaRPr lang="en-US" dirty="0"/>
                    </a:p>
                  </a:txBody>
                  <a:tcPr/>
                </a:tc>
                <a:tc>
                  <a:txBody>
                    <a:bodyPr/>
                    <a:lstStyle/>
                    <a:p>
                      <a:r>
                        <a:rPr lang="en-US" dirty="0" smtClean="0"/>
                        <a:t>A, an, the</a:t>
                      </a:r>
                      <a:endParaRPr lang="en-US" dirty="0"/>
                    </a:p>
                  </a:txBody>
                  <a:tcPr/>
                </a:tc>
                <a:tc>
                  <a:txBody>
                    <a:bodyPr/>
                    <a:lstStyle/>
                    <a:p>
                      <a:r>
                        <a:rPr lang="en-US" dirty="0" smtClean="0"/>
                        <a:t>-0.684</a:t>
                      </a:r>
                      <a:endParaRPr lang="en-US" dirty="0"/>
                    </a:p>
                  </a:txBody>
                  <a:tcPr/>
                </a:tc>
              </a:tr>
              <a:tr h="370840">
                <a:tc>
                  <a:txBody>
                    <a:bodyPr/>
                    <a:lstStyle/>
                    <a:p>
                      <a:r>
                        <a:rPr lang="en-US" dirty="0" smtClean="0"/>
                        <a:t>All Punctuation</a:t>
                      </a:r>
                      <a:endParaRPr lang="en-US" dirty="0"/>
                    </a:p>
                  </a:txBody>
                  <a:tcPr/>
                </a:tc>
                <a:tc>
                  <a:txBody>
                    <a:bodyPr/>
                    <a:lstStyle/>
                    <a:p>
                      <a:endParaRPr lang="en-US" dirty="0"/>
                    </a:p>
                  </a:txBody>
                  <a:tcPr/>
                </a:tc>
                <a:tc>
                  <a:txBody>
                    <a:bodyPr/>
                    <a:lstStyle/>
                    <a:p>
                      <a:r>
                        <a:rPr lang="en-US" dirty="0" smtClean="0"/>
                        <a:t>-0.653</a:t>
                      </a:r>
                      <a:endParaRPr lang="en-US" dirty="0"/>
                    </a:p>
                  </a:txBody>
                  <a:tcPr/>
                </a:tc>
              </a:tr>
              <a:tr h="370840">
                <a:tc>
                  <a:txBody>
                    <a:bodyPr/>
                    <a:lstStyle/>
                    <a:p>
                      <a:r>
                        <a:rPr lang="en-US" dirty="0" smtClean="0"/>
                        <a:t>Periods</a:t>
                      </a:r>
                      <a:endParaRPr lang="en-US" dirty="0"/>
                    </a:p>
                  </a:txBody>
                  <a:tcPr/>
                </a:tc>
                <a:tc>
                  <a:txBody>
                    <a:bodyPr/>
                    <a:lstStyle/>
                    <a:p>
                      <a:r>
                        <a:rPr lang="en-US" dirty="0" smtClean="0"/>
                        <a:t>.</a:t>
                      </a:r>
                      <a:endParaRPr lang="en-US" dirty="0"/>
                    </a:p>
                  </a:txBody>
                  <a:tcPr/>
                </a:tc>
                <a:tc>
                  <a:txBody>
                    <a:bodyPr/>
                    <a:lstStyle/>
                    <a:p>
                      <a:r>
                        <a:rPr lang="en-US" dirty="0" smtClean="0"/>
                        <a:t>-0.639</a:t>
                      </a:r>
                      <a:endParaRPr lang="en-US" dirty="0"/>
                    </a:p>
                  </a:txBody>
                  <a:tcPr/>
                </a:tc>
              </a:tr>
              <a:tr h="370840">
                <a:tc>
                  <a:txBody>
                    <a:bodyPr/>
                    <a:lstStyle/>
                    <a:p>
                      <a:r>
                        <a:rPr lang="en-US" dirty="0" smtClean="0"/>
                        <a:t>Dashes</a:t>
                      </a:r>
                      <a:endParaRPr lang="en-US" dirty="0"/>
                    </a:p>
                  </a:txBody>
                  <a:tcPr/>
                </a:tc>
                <a:tc>
                  <a:txBody>
                    <a:bodyPr/>
                    <a:lstStyle/>
                    <a:p>
                      <a:r>
                        <a:rPr lang="en-US" dirty="0" smtClean="0"/>
                        <a:t>-</a:t>
                      </a:r>
                      <a:endParaRPr lang="en-US" dirty="0"/>
                    </a:p>
                  </a:txBody>
                  <a:tcPr/>
                </a:tc>
                <a:tc>
                  <a:txBody>
                    <a:bodyPr/>
                    <a:lstStyle/>
                    <a:p>
                      <a:r>
                        <a:rPr lang="en-US" dirty="0" smtClean="0"/>
                        <a:t>-0.595</a:t>
                      </a:r>
                      <a:endParaRPr lang="en-US" dirty="0"/>
                    </a:p>
                  </a:txBody>
                  <a:tcPr/>
                </a:tc>
              </a:tr>
              <a:tr h="370840">
                <a:tc>
                  <a:txBody>
                    <a:bodyPr/>
                    <a:lstStyle/>
                    <a:p>
                      <a:r>
                        <a:rPr lang="en-US" dirty="0" smtClean="0"/>
                        <a:t>Numerals</a:t>
                      </a:r>
                      <a:endParaRPr lang="en-US" dirty="0"/>
                    </a:p>
                  </a:txBody>
                  <a:tcPr/>
                </a:tc>
                <a:tc>
                  <a:txBody>
                    <a:bodyPr/>
                    <a:lstStyle/>
                    <a:p>
                      <a:r>
                        <a:rPr lang="en-US" dirty="0" smtClean="0"/>
                        <a:t>12, 38, 156</a:t>
                      </a:r>
                      <a:endParaRPr lang="en-US" dirty="0"/>
                    </a:p>
                  </a:txBody>
                  <a:tcPr/>
                </a:tc>
                <a:tc>
                  <a:txBody>
                    <a:bodyPr/>
                    <a:lstStyle/>
                    <a:p>
                      <a:r>
                        <a:rPr lang="en-US" dirty="0" smtClean="0"/>
                        <a:t>-0.581</a:t>
                      </a:r>
                      <a:endParaRPr lang="en-US" dirty="0"/>
                    </a:p>
                  </a:txBody>
                  <a:tcPr/>
                </a:tc>
              </a:tr>
              <a:tr h="370840">
                <a:tc>
                  <a:txBody>
                    <a:bodyPr/>
                    <a:lstStyle/>
                    <a:p>
                      <a:r>
                        <a:rPr lang="en-US" dirty="0" smtClean="0"/>
                        <a:t>Questions marks</a:t>
                      </a:r>
                      <a:endParaRPr lang="en-US" dirty="0"/>
                    </a:p>
                  </a:txBody>
                  <a:tcPr/>
                </a:tc>
                <a:tc>
                  <a:txBody>
                    <a:bodyPr/>
                    <a:lstStyle/>
                    <a:p>
                      <a:r>
                        <a:rPr lang="en-US" dirty="0" smtClean="0"/>
                        <a:t>?</a:t>
                      </a:r>
                      <a:endParaRPr lang="en-US" dirty="0"/>
                    </a:p>
                  </a:txBody>
                  <a:tcPr/>
                </a:tc>
                <a:tc>
                  <a:txBody>
                    <a:bodyPr/>
                    <a:lstStyle/>
                    <a:p>
                      <a:r>
                        <a:rPr lang="en-US" dirty="0" smtClean="0"/>
                        <a:t>-0.578</a:t>
                      </a:r>
                      <a:endParaRPr lang="en-US" dirty="0"/>
                    </a:p>
                  </a:txBody>
                  <a:tcPr/>
                </a:tc>
              </a:tr>
              <a:tr h="370840">
                <a:tc>
                  <a:txBody>
                    <a:bodyPr/>
                    <a:lstStyle/>
                    <a:p>
                      <a:r>
                        <a:rPr lang="en-US" dirty="0" smtClean="0"/>
                        <a:t>Ingestion</a:t>
                      </a:r>
                      <a:endParaRPr lang="en-US" dirty="0"/>
                    </a:p>
                  </a:txBody>
                  <a:tcPr/>
                </a:tc>
                <a:tc>
                  <a:txBody>
                    <a:bodyPr/>
                    <a:lstStyle/>
                    <a:p>
                      <a:r>
                        <a:rPr lang="en-US" dirty="0" smtClean="0"/>
                        <a:t>Dish, eat, pizza-0.575</a:t>
                      </a:r>
                      <a:endParaRPr lang="en-US" dirty="0"/>
                    </a:p>
                  </a:txBody>
                  <a:tcPr/>
                </a:tc>
                <a:tc>
                  <a:txBody>
                    <a:bodyPr/>
                    <a:lstStyle/>
                    <a:p>
                      <a:r>
                        <a:rPr lang="en-US" dirty="0" smtClean="0"/>
                        <a:t>-0.575</a:t>
                      </a:r>
                      <a:endParaRPr lang="en-US" dirty="0"/>
                    </a:p>
                  </a:txBody>
                  <a:tcPr/>
                </a:tc>
              </a:tr>
              <a:tr h="370840">
                <a:tc>
                  <a:txBody>
                    <a:bodyPr/>
                    <a:lstStyle/>
                    <a:p>
                      <a:r>
                        <a:rPr lang="en-US" dirty="0" smtClean="0"/>
                        <a:t>Money</a:t>
                      </a:r>
                      <a:endParaRPr lang="en-US" dirty="0"/>
                    </a:p>
                  </a:txBody>
                  <a:tcPr/>
                </a:tc>
                <a:tc>
                  <a:txBody>
                    <a:bodyPr/>
                    <a:lstStyle/>
                    <a:p>
                      <a:r>
                        <a:rPr lang="en-US" dirty="0" smtClean="0"/>
                        <a:t>Audit, cash, owe</a:t>
                      </a:r>
                      <a:endParaRPr lang="en-US" dirty="0"/>
                    </a:p>
                  </a:txBody>
                  <a:tcPr/>
                </a:tc>
                <a:tc>
                  <a:txBody>
                    <a:bodyPr/>
                    <a:lstStyle/>
                    <a:p>
                      <a:r>
                        <a:rPr lang="en-US" dirty="0" smtClean="0"/>
                        <a:t>-0.548</a:t>
                      </a:r>
                      <a:endParaRPr lang="en-US" dirty="0"/>
                    </a:p>
                  </a:txBody>
                  <a:tcPr/>
                </a:tc>
              </a:tr>
              <a:tr h="370840">
                <a:tc>
                  <a:txBody>
                    <a:bodyPr/>
                    <a:lstStyle/>
                    <a:p>
                      <a:r>
                        <a:rPr lang="en-US" dirty="0" smtClean="0"/>
                        <a:t>2</a:t>
                      </a:r>
                      <a:r>
                        <a:rPr lang="en-US" baseline="30000" dirty="0" smtClean="0"/>
                        <a:t>nd</a:t>
                      </a:r>
                      <a:r>
                        <a:rPr lang="en-US" dirty="0" smtClean="0"/>
                        <a:t> Person Pronouns</a:t>
                      </a:r>
                      <a:endParaRPr lang="en-US" dirty="0"/>
                    </a:p>
                  </a:txBody>
                  <a:tcPr/>
                </a:tc>
                <a:tc>
                  <a:txBody>
                    <a:bodyPr/>
                    <a:lstStyle/>
                    <a:p>
                      <a:r>
                        <a:rPr lang="en-US" dirty="0" smtClean="0"/>
                        <a:t>You, your</a:t>
                      </a:r>
                      <a:endParaRPr lang="en-US" dirty="0"/>
                    </a:p>
                  </a:txBody>
                  <a:tcPr/>
                </a:tc>
                <a:tc>
                  <a:txBody>
                    <a:bodyPr/>
                    <a:lstStyle/>
                    <a:p>
                      <a:r>
                        <a:rPr lang="en-US" dirty="0" smtClean="0"/>
                        <a:t>-0.506</a:t>
                      </a:r>
                      <a:endParaRPr lang="en-US" dirty="0"/>
                    </a:p>
                  </a:txBody>
                  <a:tcPr/>
                </a:tc>
              </a:tr>
            </a:tbl>
          </a:graphicData>
        </a:graphic>
      </p:graphicFrame>
    </p:spTree>
    <p:extLst>
      <p:ext uri="{BB962C8B-B14F-4D97-AF65-F5344CB8AC3E}">
        <p14:creationId xmlns:p14="http://schemas.microsoft.com/office/powerpoint/2010/main" val="39262627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Features: Correlates for Republicans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810017"/>
              </p:ext>
            </p:extLst>
          </p:nvPr>
        </p:nvGraphicFramePr>
        <p:xfrm>
          <a:off x="2209800" y="1739900"/>
          <a:ext cx="7772400" cy="350520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Features</a:t>
                      </a:r>
                      <a:endParaRPr lang="en-US" dirty="0"/>
                    </a:p>
                  </a:txBody>
                  <a:tcPr/>
                </a:tc>
                <a:tc>
                  <a:txBody>
                    <a:bodyPr/>
                    <a:lstStyle/>
                    <a:p>
                      <a:r>
                        <a:rPr lang="en-US" dirty="0" smtClean="0"/>
                        <a:t>Examples</a:t>
                      </a:r>
                      <a:endParaRPr lang="en-US" dirty="0"/>
                    </a:p>
                  </a:txBody>
                  <a:tcPr/>
                </a:tc>
                <a:tc>
                  <a:txBody>
                    <a:bodyPr/>
                    <a:lstStyle/>
                    <a:p>
                      <a:r>
                        <a:rPr lang="en-US" dirty="0" smtClean="0"/>
                        <a:t>Correlation</a:t>
                      </a:r>
                      <a:endParaRPr lang="en-US" dirty="0"/>
                    </a:p>
                  </a:txBody>
                  <a:tcPr/>
                </a:tc>
              </a:tr>
              <a:tr h="370840">
                <a:tc>
                  <a:txBody>
                    <a:bodyPr/>
                    <a:lstStyle/>
                    <a:p>
                      <a:r>
                        <a:rPr lang="en-US" dirty="0" smtClean="0"/>
                        <a:t>Leisure</a:t>
                      </a:r>
                      <a:endParaRPr lang="en-US" dirty="0"/>
                    </a:p>
                  </a:txBody>
                  <a:tcPr/>
                </a:tc>
                <a:tc>
                  <a:txBody>
                    <a:bodyPr/>
                    <a:lstStyle/>
                    <a:p>
                      <a:r>
                        <a:rPr lang="en-US" dirty="0" smtClean="0"/>
                        <a:t>Cook, chat, movie</a:t>
                      </a:r>
                      <a:endParaRPr lang="en-US" dirty="0"/>
                    </a:p>
                  </a:txBody>
                  <a:tcPr/>
                </a:tc>
                <a:tc>
                  <a:txBody>
                    <a:bodyPr/>
                    <a:lstStyle/>
                    <a:p>
                      <a:r>
                        <a:rPr lang="en-US" dirty="0" smtClean="0"/>
                        <a:t>0.869</a:t>
                      </a:r>
                      <a:endParaRPr lang="en-US" dirty="0"/>
                    </a:p>
                  </a:txBody>
                  <a:tcPr/>
                </a:tc>
              </a:tr>
              <a:tr h="370840">
                <a:tc>
                  <a:txBody>
                    <a:bodyPr/>
                    <a:lstStyle/>
                    <a:p>
                      <a:r>
                        <a:rPr lang="en-US" dirty="0" smtClean="0"/>
                        <a:t>Past tense</a:t>
                      </a:r>
                      <a:endParaRPr lang="en-US" dirty="0"/>
                    </a:p>
                  </a:txBody>
                  <a:tcPr/>
                </a:tc>
                <a:tc>
                  <a:txBody>
                    <a:bodyPr/>
                    <a:lstStyle/>
                    <a:p>
                      <a:r>
                        <a:rPr lang="en-US" dirty="0" smtClean="0"/>
                        <a:t>Went, ran, had</a:t>
                      </a:r>
                      <a:endParaRPr lang="en-US" dirty="0"/>
                    </a:p>
                  </a:txBody>
                  <a:tcPr/>
                </a:tc>
                <a:tc>
                  <a:txBody>
                    <a:bodyPr/>
                    <a:lstStyle/>
                    <a:p>
                      <a:r>
                        <a:rPr lang="en-US" dirty="0" smtClean="0"/>
                        <a:t>0.732</a:t>
                      </a:r>
                      <a:endParaRPr lang="en-US" dirty="0"/>
                    </a:p>
                  </a:txBody>
                  <a:tcPr/>
                </a:tc>
              </a:tr>
              <a:tr h="370840">
                <a:tc>
                  <a:txBody>
                    <a:bodyPr/>
                    <a:lstStyle/>
                    <a:p>
                      <a:r>
                        <a:rPr lang="en-US" dirty="0" smtClean="0"/>
                        <a:t>“Other” punctuation</a:t>
                      </a:r>
                      <a:endParaRPr lang="en-US" dirty="0"/>
                    </a:p>
                  </a:txBody>
                  <a:tcPr/>
                </a:tc>
                <a:tc>
                  <a:txBody>
                    <a:bodyPr/>
                    <a:lstStyle/>
                    <a:p>
                      <a:r>
                        <a:rPr lang="en-US" dirty="0" smtClean="0"/>
                        <a:t>!”:%$</a:t>
                      </a:r>
                      <a:endParaRPr lang="en-US" dirty="0"/>
                    </a:p>
                  </a:txBody>
                  <a:tcPr/>
                </a:tc>
                <a:tc>
                  <a:txBody>
                    <a:bodyPr/>
                    <a:lstStyle/>
                    <a:p>
                      <a:r>
                        <a:rPr lang="en-US" dirty="0" smtClean="0"/>
                        <a:t>0.665</a:t>
                      </a:r>
                      <a:endParaRPr lang="en-US" dirty="0"/>
                    </a:p>
                  </a:txBody>
                  <a:tcPr/>
                </a:tc>
              </a:tr>
              <a:tr h="370840">
                <a:tc>
                  <a:txBody>
                    <a:bodyPr/>
                    <a:lstStyle/>
                    <a:p>
                      <a:r>
                        <a:rPr lang="en-US" dirty="0" smtClean="0"/>
                        <a:t>Dictionary words</a:t>
                      </a:r>
                      <a:endParaRPr lang="en-US" dirty="0"/>
                    </a:p>
                  </a:txBody>
                  <a:tcPr/>
                </a:tc>
                <a:tc>
                  <a:txBody>
                    <a:bodyPr/>
                    <a:lstStyle/>
                    <a:p>
                      <a:endParaRPr lang="en-US" dirty="0"/>
                    </a:p>
                  </a:txBody>
                  <a:tcPr/>
                </a:tc>
                <a:tc>
                  <a:txBody>
                    <a:bodyPr/>
                    <a:lstStyle/>
                    <a:p>
                      <a:r>
                        <a:rPr lang="en-US" dirty="0" smtClean="0"/>
                        <a:t>0.541</a:t>
                      </a:r>
                      <a:endParaRPr lang="en-US" dirty="0"/>
                    </a:p>
                  </a:txBody>
                  <a:tcPr/>
                </a:tc>
              </a:tr>
              <a:tr h="370840">
                <a:tc>
                  <a:txBody>
                    <a:bodyPr/>
                    <a:lstStyle/>
                    <a:p>
                      <a:r>
                        <a:rPr lang="en-US" dirty="0" smtClean="0"/>
                        <a:t>Personal pronouns</a:t>
                      </a:r>
                      <a:endParaRPr lang="en-US" dirty="0"/>
                    </a:p>
                  </a:txBody>
                  <a:tcPr/>
                </a:tc>
                <a:tc>
                  <a:txBody>
                    <a:bodyPr/>
                    <a:lstStyle/>
                    <a:p>
                      <a:r>
                        <a:rPr lang="en-US" dirty="0" smtClean="0"/>
                        <a:t>I, them, her</a:t>
                      </a:r>
                      <a:endParaRPr lang="en-US" dirty="0"/>
                    </a:p>
                  </a:txBody>
                  <a:tcPr/>
                </a:tc>
                <a:tc>
                  <a:txBody>
                    <a:bodyPr/>
                    <a:lstStyle/>
                    <a:p>
                      <a:r>
                        <a:rPr lang="en-US" dirty="0" smtClean="0"/>
                        <a:t>0.525</a:t>
                      </a:r>
                      <a:endParaRPr lang="en-US" dirty="0"/>
                    </a:p>
                  </a:txBody>
                  <a:tcPr/>
                </a:tc>
              </a:tr>
              <a:tr h="370840">
                <a:tc>
                  <a:txBody>
                    <a:bodyPr/>
                    <a:lstStyle/>
                    <a:p>
                      <a:r>
                        <a:rPr lang="en-US" dirty="0" smtClean="0"/>
                        <a:t>6+ letters</a:t>
                      </a:r>
                      <a:endParaRPr lang="en-US" dirty="0"/>
                    </a:p>
                  </a:txBody>
                  <a:tcPr/>
                </a:tc>
                <a:tc>
                  <a:txBody>
                    <a:bodyPr/>
                    <a:lstStyle/>
                    <a:p>
                      <a:r>
                        <a:rPr lang="en-US" dirty="0" smtClean="0"/>
                        <a:t>Abandon, abrupt, absolute</a:t>
                      </a:r>
                      <a:endParaRPr lang="en-US" dirty="0"/>
                    </a:p>
                  </a:txBody>
                  <a:tcPr/>
                </a:tc>
                <a:tc>
                  <a:txBody>
                    <a:bodyPr/>
                    <a:lstStyle/>
                    <a:p>
                      <a:r>
                        <a:rPr lang="en-US" dirty="0" smtClean="0"/>
                        <a:t>-0.741</a:t>
                      </a:r>
                      <a:endParaRPr lang="en-US" dirty="0"/>
                    </a:p>
                  </a:txBody>
                  <a:tcPr/>
                </a:tc>
              </a:tr>
              <a:tr h="370840">
                <a:tc>
                  <a:txBody>
                    <a:bodyPr/>
                    <a:lstStyle/>
                    <a:p>
                      <a:r>
                        <a:rPr lang="en-US" dirty="0" smtClean="0"/>
                        <a:t>Home</a:t>
                      </a:r>
                      <a:endParaRPr lang="en-US" dirty="0"/>
                    </a:p>
                  </a:txBody>
                  <a:tcPr/>
                </a:tc>
                <a:tc>
                  <a:txBody>
                    <a:bodyPr/>
                    <a:lstStyle/>
                    <a:p>
                      <a:r>
                        <a:rPr lang="en-US" dirty="0" smtClean="0"/>
                        <a:t>Apartment, kitchen, family</a:t>
                      </a:r>
                      <a:endParaRPr lang="en-US" dirty="0"/>
                    </a:p>
                  </a:txBody>
                  <a:tcPr/>
                </a:tc>
                <a:tc>
                  <a:txBody>
                    <a:bodyPr/>
                    <a:lstStyle/>
                    <a:p>
                      <a:r>
                        <a:rPr lang="en-US" dirty="0" smtClean="0"/>
                        <a:t>-0.513</a:t>
                      </a:r>
                      <a:endParaRPr lang="en-US" dirty="0"/>
                    </a:p>
                  </a:txBody>
                  <a:tcPr/>
                </a:tc>
              </a:tr>
            </a:tbl>
          </a:graphicData>
        </a:graphic>
      </p:graphicFrame>
    </p:spTree>
    <p:extLst>
      <p:ext uri="{BB962C8B-B14F-4D97-AF65-F5344CB8AC3E}">
        <p14:creationId xmlns:p14="http://schemas.microsoft.com/office/powerpoint/2010/main" val="292885348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Party Differences</a:t>
            </a:r>
            <a:endParaRPr lang="en-US" dirty="0"/>
          </a:p>
        </p:txBody>
      </p:sp>
      <p:sp>
        <p:nvSpPr>
          <p:cNvPr id="3" name="Content Placeholder 2"/>
          <p:cNvSpPr>
            <a:spLocks noGrp="1"/>
          </p:cNvSpPr>
          <p:nvPr>
            <p:ph idx="1"/>
          </p:nvPr>
        </p:nvSpPr>
        <p:spPr/>
        <p:txBody>
          <a:bodyPr/>
          <a:lstStyle/>
          <a:p>
            <a:r>
              <a:rPr lang="en-US" dirty="0" smtClean="0"/>
              <a:t>Democrat audiences </a:t>
            </a:r>
            <a:r>
              <a:rPr lang="en-US" dirty="0"/>
              <a:t>laughed more</a:t>
            </a:r>
          </a:p>
          <a:p>
            <a:r>
              <a:rPr lang="en-US" dirty="0" smtClean="0"/>
              <a:t>Republican </a:t>
            </a:r>
            <a:r>
              <a:rPr lang="en-US" dirty="0"/>
              <a:t>audience applauded </a:t>
            </a:r>
            <a:r>
              <a:rPr lang="en-US" dirty="0" smtClean="0"/>
              <a:t>more</a:t>
            </a:r>
          </a:p>
          <a:p>
            <a:r>
              <a:rPr lang="en-US" dirty="0" smtClean="0"/>
              <a:t>Democrats </a:t>
            </a:r>
            <a:r>
              <a:rPr lang="en-US" dirty="0"/>
              <a:t>got interrupted </a:t>
            </a:r>
            <a:r>
              <a:rPr lang="en-US" dirty="0" smtClean="0"/>
              <a:t>more</a:t>
            </a:r>
          </a:p>
          <a:p>
            <a:r>
              <a:rPr lang="en-US" dirty="0" smtClean="0"/>
              <a:t>Republicans </a:t>
            </a:r>
            <a:r>
              <a:rPr lang="en-US" dirty="0"/>
              <a:t>had more </a:t>
            </a:r>
            <a:r>
              <a:rPr lang="en-US" dirty="0" smtClean="0"/>
              <a:t>words per </a:t>
            </a:r>
            <a:r>
              <a:rPr lang="en-US" dirty="0"/>
              <a:t>turn</a:t>
            </a:r>
          </a:p>
          <a:p>
            <a:r>
              <a:rPr lang="en-US" dirty="0" smtClean="0"/>
              <a:t>Both had about </a:t>
            </a:r>
            <a:r>
              <a:rPr lang="en-US" dirty="0"/>
              <a:t>the same number of syllables per word</a:t>
            </a:r>
          </a:p>
          <a:p>
            <a:r>
              <a:rPr lang="en-US" dirty="0" smtClean="0"/>
              <a:t>Democrats</a:t>
            </a:r>
            <a:r>
              <a:rPr lang="en-US" dirty="0"/>
              <a:t>' debate speech was more </a:t>
            </a:r>
            <a:r>
              <a:rPr lang="en-US" dirty="0" smtClean="0"/>
              <a:t>different </a:t>
            </a:r>
            <a:r>
              <a:rPr lang="en-US" dirty="0"/>
              <a:t>from </a:t>
            </a:r>
            <a:r>
              <a:rPr lang="en-US" dirty="0" smtClean="0"/>
              <a:t>their interviews</a:t>
            </a:r>
            <a:r>
              <a:rPr lang="en-US" dirty="0"/>
              <a:t>, but Republicans responded slightly more </a:t>
            </a:r>
            <a:r>
              <a:rPr lang="en-US" dirty="0" smtClean="0"/>
              <a:t>positively to </a:t>
            </a:r>
            <a:r>
              <a:rPr lang="en-US" dirty="0"/>
              <a:t>these </a:t>
            </a:r>
            <a:r>
              <a:rPr lang="en-US" dirty="0" smtClean="0"/>
              <a:t>differences</a:t>
            </a:r>
            <a:r>
              <a:rPr lang="en-US" dirty="0"/>
              <a:t>.</a:t>
            </a:r>
          </a:p>
        </p:txBody>
      </p:sp>
    </p:spTree>
    <p:extLst>
      <p:ext uri="{BB962C8B-B14F-4D97-AF65-F5344CB8AC3E}">
        <p14:creationId xmlns:p14="http://schemas.microsoft.com/office/powerpoint/2010/main" val="380368048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Democrats: Talk more, use fewer </a:t>
            </a:r>
            <a:r>
              <a:rPr lang="en-US" dirty="0" err="1" smtClean="0"/>
              <a:t>disfluencies</a:t>
            </a:r>
            <a:r>
              <a:rPr lang="en-US" dirty="0"/>
              <a:t>, and use </a:t>
            </a:r>
            <a:r>
              <a:rPr lang="en-US" dirty="0" smtClean="0"/>
              <a:t>more Insight words</a:t>
            </a:r>
            <a:endParaRPr lang="en-US" dirty="0"/>
          </a:p>
          <a:p>
            <a:r>
              <a:rPr lang="en-US" dirty="0" smtClean="0"/>
              <a:t>Republicans</a:t>
            </a:r>
            <a:r>
              <a:rPr lang="en-US" dirty="0"/>
              <a:t>: Make the audience laugh, use Leisure-</a:t>
            </a:r>
            <a:r>
              <a:rPr lang="en-US" dirty="0" smtClean="0"/>
              <a:t>related words</a:t>
            </a:r>
            <a:r>
              <a:rPr lang="en-US" dirty="0"/>
              <a:t>, and avoid longer </a:t>
            </a:r>
            <a:r>
              <a:rPr lang="en-US" dirty="0" smtClean="0"/>
              <a:t>words</a:t>
            </a:r>
            <a:endParaRPr lang="en-US" dirty="0"/>
          </a:p>
        </p:txBody>
      </p:sp>
    </p:spTree>
    <p:extLst>
      <p:ext uri="{BB962C8B-B14F-4D97-AF65-F5344CB8AC3E}">
        <p14:creationId xmlns:p14="http://schemas.microsoft.com/office/powerpoint/2010/main" val="288208116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 </a:t>
            </a:r>
            <a:r>
              <a:rPr lang="en-US" dirty="0" smtClean="0"/>
              <a:t>Do in Politics</a:t>
            </a:r>
            <a:endParaRPr lang="en-US" dirty="0"/>
          </a:p>
        </p:txBody>
      </p:sp>
      <p:sp>
        <p:nvSpPr>
          <p:cNvPr id="3" name="Content Placeholder 2"/>
          <p:cNvSpPr>
            <a:spLocks noGrp="1"/>
          </p:cNvSpPr>
          <p:nvPr>
            <p:ph idx="1"/>
          </p:nvPr>
        </p:nvSpPr>
        <p:spPr/>
        <p:txBody>
          <a:bodyPr/>
          <a:lstStyle/>
          <a:p>
            <a:r>
              <a:rPr lang="en-US" dirty="0" smtClean="0"/>
              <a:t>Investigate additional acoustic </a:t>
            </a:r>
            <a:r>
              <a:rPr lang="en-US" dirty="0"/>
              <a:t>features (</a:t>
            </a:r>
            <a:r>
              <a:rPr lang="en-US" dirty="0" smtClean="0"/>
              <a:t>intensity, speaking rate, voice quality)</a:t>
            </a:r>
            <a:endParaRPr lang="en-US" dirty="0"/>
          </a:p>
          <a:p>
            <a:r>
              <a:rPr lang="en-US" dirty="0" smtClean="0"/>
              <a:t>Higher level prosodic features (</a:t>
            </a:r>
            <a:r>
              <a:rPr lang="en-US" dirty="0" err="1" smtClean="0"/>
              <a:t>intonational</a:t>
            </a:r>
            <a:r>
              <a:rPr lang="en-US" dirty="0" smtClean="0"/>
              <a:t> contours, phrasing)</a:t>
            </a:r>
            <a:endParaRPr lang="en-US" dirty="0"/>
          </a:p>
          <a:p>
            <a:r>
              <a:rPr lang="en-US" dirty="0" smtClean="0"/>
              <a:t>More </a:t>
            </a:r>
            <a:r>
              <a:rPr lang="en-US" dirty="0"/>
              <a:t>complicated / interesting lexical features</a:t>
            </a:r>
          </a:p>
          <a:p>
            <a:pPr lvl="1"/>
            <a:r>
              <a:rPr lang="en-US" dirty="0" smtClean="0"/>
              <a:t>Cross</a:t>
            </a:r>
            <a:r>
              <a:rPr lang="en-US" dirty="0"/>
              <a:t>-cultural similarities and </a:t>
            </a:r>
            <a:r>
              <a:rPr lang="en-US" dirty="0" smtClean="0"/>
              <a:t>differences</a:t>
            </a:r>
            <a:endParaRPr lang="en-US" dirty="0"/>
          </a:p>
          <a:p>
            <a:pPr lvl="1"/>
            <a:r>
              <a:rPr lang="en-US" dirty="0" smtClean="0"/>
              <a:t>Entrainment</a:t>
            </a:r>
            <a:endParaRPr lang="en-US" dirty="0"/>
          </a:p>
        </p:txBody>
      </p:sp>
    </p:spTree>
    <p:extLst>
      <p:ext uri="{BB962C8B-B14F-4D97-AF65-F5344CB8AC3E}">
        <p14:creationId xmlns:p14="http://schemas.microsoft.com/office/powerpoint/2010/main" val="263318570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Identifying Personality from Speech and Text</a:t>
            </a:r>
          </a:p>
          <a:p>
            <a:r>
              <a:rPr lang="en-US" dirty="0" smtClean="0"/>
              <a:t>Assignment: Turn </a:t>
            </a:r>
            <a:r>
              <a:rPr lang="en-US" dirty="0" smtClean="0"/>
              <a:t>in 2-3pp description of your project/projects you are considering</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75</a:t>
            </a:fld>
            <a:endParaRPr lang="en-US">
              <a:solidFill>
                <a:prstClr val="black"/>
              </a:solidFill>
              <a:latin typeface="Georgia"/>
            </a:endParaRPr>
          </a:p>
        </p:txBody>
      </p:sp>
    </p:spTree>
    <p:extLst>
      <p:ext uri="{BB962C8B-B14F-4D97-AF65-F5344CB8AC3E}">
        <p14:creationId xmlns:p14="http://schemas.microsoft.com/office/powerpoint/2010/main" val="20188554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Analysis</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52650" y="2378095"/>
            <a:ext cx="3886200" cy="3246398"/>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7322" y="1825625"/>
            <a:ext cx="3297856" cy="4351338"/>
          </a:xfrm>
        </p:spPr>
      </p:pic>
    </p:spTree>
    <p:extLst>
      <p:ext uri="{BB962C8B-B14F-4D97-AF65-F5344CB8AC3E}">
        <p14:creationId xmlns:p14="http://schemas.microsoft.com/office/powerpoint/2010/main" val="9525525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Analysis</a:t>
            </a:r>
            <a:endParaRPr lang="en-US" dirty="0"/>
          </a:p>
        </p:txBody>
      </p:sp>
      <p:sp>
        <p:nvSpPr>
          <p:cNvPr id="5" name="Content Placeholder 4"/>
          <p:cNvSpPr>
            <a:spLocks noGrp="1"/>
          </p:cNvSpPr>
          <p:nvPr>
            <p:ph idx="1"/>
          </p:nvPr>
        </p:nvSpPr>
        <p:spPr/>
        <p:txBody>
          <a:bodyPr/>
          <a:lstStyle/>
          <a:p>
            <a:r>
              <a:rPr lang="en-US" dirty="0" smtClean="0"/>
              <a:t>LLDs and </a:t>
            </a:r>
            <a:r>
              <a:rPr lang="en-US" dirty="0" err="1" smtClean="0"/>
              <a:t>functionals</a:t>
            </a:r>
            <a:r>
              <a:rPr lang="en-US" dirty="0" smtClean="0"/>
              <a:t> combined to make 3996 features</a:t>
            </a:r>
          </a:p>
          <a:p>
            <a:r>
              <a:rPr lang="en-US" dirty="0" smtClean="0"/>
              <a:t>Plus other pitch and voice quality features (360)</a:t>
            </a:r>
          </a:p>
          <a:p>
            <a:r>
              <a:rPr lang="en-US" dirty="0" smtClean="0"/>
              <a:t>Plus </a:t>
            </a:r>
            <a:r>
              <a:rPr lang="en-US" dirty="0" err="1" smtClean="0"/>
              <a:t>functionals</a:t>
            </a:r>
            <a:r>
              <a:rPr lang="en-US" dirty="0" smtClean="0"/>
              <a:t> applies to pitch contour (12)</a:t>
            </a:r>
            <a:endParaRPr lang="en-US" dirty="0"/>
          </a:p>
        </p:txBody>
      </p:sp>
    </p:spTree>
    <p:extLst>
      <p:ext uri="{BB962C8B-B14F-4D97-AF65-F5344CB8AC3E}">
        <p14:creationId xmlns:p14="http://schemas.microsoft.com/office/powerpoint/2010/main" val="60556447"/>
      </p:ext>
    </p:extLst>
  </p:cSld>
  <p:clrMapOvr>
    <a:masterClrMapping/>
  </p:clrMapOvr>
  <p:transition/>
</p:sld>
</file>

<file path=ppt/theme/theme1.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SA17-course" id="{D8837EF9-6206-4D45-802B-AE270D690185}" vid="{97E4167A-E119-E040-BB1A-49D7DF171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LSA17-course</Template>
  <TotalTime>725</TotalTime>
  <Words>3651</Words>
  <Application>Microsoft Macintosh PowerPoint</Application>
  <PresentationFormat>Widescreen</PresentationFormat>
  <Paragraphs>661</Paragraphs>
  <Slides>75</Slides>
  <Notes>43</Notes>
  <HiddenSlides>7</HiddenSlides>
  <MMClips>24</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Calibri</vt:lpstr>
      <vt:lpstr>Georgia</vt:lpstr>
      <vt:lpstr>ＭＳ Ｐゴシック</vt:lpstr>
      <vt:lpstr>Symbol</vt:lpstr>
      <vt:lpstr>Times New Roman</vt:lpstr>
      <vt:lpstr>Arial</vt:lpstr>
      <vt:lpstr>LSA17-course</vt:lpstr>
      <vt:lpstr>Equation</vt:lpstr>
      <vt:lpstr>Intonation and Computation: Charisma</vt:lpstr>
      <vt:lpstr>Perceptions of Social Characteristics from Speech and Text</vt:lpstr>
      <vt:lpstr>“Would You Buy a Car From Me?” – On the Likability of Telephone Voices</vt:lpstr>
      <vt:lpstr>Problem</vt:lpstr>
      <vt:lpstr>Database</vt:lpstr>
      <vt:lpstr>Data Selection</vt:lpstr>
      <vt:lpstr>Judging Likability</vt:lpstr>
      <vt:lpstr>Automatic Analysis</vt:lpstr>
      <vt:lpstr>Automatic Analysis</vt:lpstr>
      <vt:lpstr>Results</vt:lpstr>
      <vt:lpstr>Extracting Social Meaning: Identifying social meaning in conversational style</vt:lpstr>
      <vt:lpstr>Defining Charisma</vt:lpstr>
      <vt:lpstr>Some Samples from the Class</vt:lpstr>
      <vt:lpstr>Which of these speakers sound charismatic?</vt:lpstr>
      <vt:lpstr>PowerPoint Presentation</vt:lpstr>
      <vt:lpstr>What makes an individual charismatic?</vt:lpstr>
      <vt:lpstr>What makes a speaker credible?</vt:lpstr>
      <vt:lpstr>PowerPoint Presentation</vt:lpstr>
      <vt:lpstr>PowerPoint Presentation</vt:lpstr>
      <vt:lpstr>Forcefulness, Persuasion and Social Influence</vt:lpstr>
      <vt:lpstr>PowerPoint Presentation</vt:lpstr>
      <vt:lpstr>PowerPoint Presentation</vt:lpstr>
      <vt:lpstr>PowerPoint Presentation</vt:lpstr>
      <vt:lpstr>Some Empirical Studies of Charismatic Speech and Text</vt:lpstr>
      <vt:lpstr>Cross-cultural Charisma Perception</vt:lpstr>
      <vt:lpstr>Experimental Design</vt:lpstr>
      <vt:lpstr>American English Experiment</vt:lpstr>
      <vt:lpstr>American English Experiment</vt:lpstr>
      <vt:lpstr>Palestinian Arabic Experiment</vt:lpstr>
      <vt:lpstr>Cross-Subject Agreement</vt:lpstr>
      <vt:lpstr>Cross-Subject Agreement on Judgments</vt:lpstr>
      <vt:lpstr>Cross-Subject Agreement on Judgments</vt:lpstr>
      <vt:lpstr>Within-Subject Correlation of Ratings</vt:lpstr>
      <vt:lpstr>Within-Subject Correlation of Ratings</vt:lpstr>
      <vt:lpstr>Influences on Charisma Ratings</vt:lpstr>
      <vt:lpstr>Influences on Charisma Ratings</vt:lpstr>
      <vt:lpstr>Influences on Charisma Ratings</vt:lpstr>
      <vt:lpstr>Acoustic/Prosodic Analysis</vt:lpstr>
      <vt:lpstr>Acoustic/Prosodic Analysis</vt:lpstr>
      <vt:lpstr>Acoustic/Prosodic Analysis</vt:lpstr>
      <vt:lpstr>Acoustic/Prosodic Analysis</vt:lpstr>
      <vt:lpstr>Lexical Analysis </vt:lpstr>
      <vt:lpstr>Lexical Analysis</vt:lpstr>
      <vt:lpstr>Lexical Analysis</vt:lpstr>
      <vt:lpstr>The Prediction of Charisma</vt:lpstr>
      <vt:lpstr>Summary</vt:lpstr>
      <vt:lpstr>Cross-cultural Perception of Charisma</vt:lpstr>
      <vt:lpstr>Inter-rater Agreement</vt:lpstr>
      <vt:lpstr>Acoustic/Prosodic Analysis</vt:lpstr>
      <vt:lpstr>Language-Specific Indicators</vt:lpstr>
      <vt:lpstr>Lexical Features</vt:lpstr>
      <vt:lpstr>Charisma Perception across Cultures</vt:lpstr>
      <vt:lpstr>Differences Across Cultures</vt:lpstr>
      <vt:lpstr>Summary</vt:lpstr>
      <vt:lpstr>Charisma and Politics</vt:lpstr>
      <vt:lpstr>Corpus collection</vt:lpstr>
      <vt:lpstr>Features</vt:lpstr>
      <vt:lpstr>PowerPoint Presentation</vt:lpstr>
      <vt:lpstr>Classification</vt:lpstr>
      <vt:lpstr>Predicting Poll Results</vt:lpstr>
      <vt:lpstr>Feature Analysis</vt:lpstr>
      <vt:lpstr>More Recent Debates</vt:lpstr>
      <vt:lpstr>Similar Goals and Research Questions</vt:lpstr>
      <vt:lpstr>Corpus Collection</vt:lpstr>
      <vt:lpstr>Gallup Poll Results</vt:lpstr>
      <vt:lpstr>Lexical Features</vt:lpstr>
      <vt:lpstr>Acoustic Features</vt:lpstr>
      <vt:lpstr>Results:  Correlates with Post-Debate Poll Standing</vt:lpstr>
      <vt:lpstr>LIWC Positive Correlates for Democrats</vt:lpstr>
      <vt:lpstr>LIWC Features: Negative Correlates for Democrats</vt:lpstr>
      <vt:lpstr>LIWC Features: Correlates for Republicans</vt:lpstr>
      <vt:lpstr>General Party Differences</vt:lpstr>
      <vt:lpstr>Conclusions</vt:lpstr>
      <vt:lpstr>More to Do in Politics</vt:lpstr>
      <vt:lpstr>Next Class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Intonation and Computation</dc:title>
  <dc:creator>Microsoft Office User</dc:creator>
  <cp:lastModifiedBy>Microsoft Office User</cp:lastModifiedBy>
  <cp:revision>115</cp:revision>
  <dcterms:created xsi:type="dcterms:W3CDTF">2017-05-03T16:04:05Z</dcterms:created>
  <dcterms:modified xsi:type="dcterms:W3CDTF">2017-07-17T19:00:53Z</dcterms:modified>
</cp:coreProperties>
</file>