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7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81000">
              <a:lnSpc>
                <a:spcPct val="9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64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38594" indent="-379845">
              <a:buClr>
                <a:srgbClr val="000000"/>
              </a:buClr>
              <a:buSzPts val="1400"/>
              <a:buFont typeface="Arial"/>
              <a:buChar char="●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6894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58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9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3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38594" indent="-379845">
              <a:buClr>
                <a:srgbClr val="000000"/>
              </a:buClr>
              <a:buSzPts val="1400"/>
              <a:buFont typeface="Arial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62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6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57200" indent="-317500">
              <a:buClr>
                <a:srgbClr val="000000"/>
              </a:buClr>
              <a:buSzPts val="1400"/>
              <a:buFont typeface="Arial"/>
              <a:buChar char="-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20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75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11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9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82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2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56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22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91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-1" y="4800600"/>
            <a:ext cx="9144004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Google Shape;11;p2"/>
          <p:cNvSpPr/>
          <p:nvPr/>
        </p:nvSpPr>
        <p:spPr>
          <a:xfrm>
            <a:off x="-1" y="4750737"/>
            <a:ext cx="9144004" cy="49867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822960" y="569212"/>
            <a:ext cx="7543801" cy="2674623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6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7" y="3341715"/>
            <a:ext cx="7543804" cy="857254"/>
          </a:xfrm>
          <a:prstGeom prst="rect">
            <a:avLst/>
          </a:prstGeom>
        </p:spPr>
        <p:txBody>
          <a:bodyPr lIns="34275" tIns="34275" rIns="34275" bIns="34275"/>
          <a:lstStyle>
            <a:lvl1pPr marL="22860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Google Shape;14;p2"/>
          <p:cNvSpPr/>
          <p:nvPr/>
        </p:nvSpPr>
        <p:spPr>
          <a:xfrm>
            <a:off x="905740" y="3257550"/>
            <a:ext cx="7406647" cy="0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50;p11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Google Shape;53;p11"/>
          <p:cNvSpPr txBox="1">
            <a:spLocks noGrp="1"/>
          </p:cNvSpPr>
          <p:nvPr>
            <p:ph type="body" sz="half" idx="13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675" tIns="45675" rIns="45675" bIns="45675"/>
          <a:lstStyle>
            <a:lvl1pPr marL="228600" indent="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1" cy="1021556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lIns="45675" tIns="45675" rIns="45675" bIns="45675" anchor="b"/>
          <a:lstStyle>
            <a:lvl1pPr marL="228600" indent="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 lIns="45675" tIns="45675" rIns="45675" bIns="45675"/>
          <a:lstStyle>
            <a:lvl1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Google Shape;79;p18"/>
          <p:cNvSpPr txBox="1">
            <a:spLocks noGrp="1"/>
          </p:cNvSpPr>
          <p:nvPr>
            <p:ph type="body" sz="half" idx="13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5"/>
          </a:xfrm>
          <a:prstGeom prst="rect">
            <a:avLst/>
          </a:prstGeom>
        </p:spPr>
        <p:txBody>
          <a:bodyPr lIns="45675" tIns="45675" rIns="45675" bIns="45675" anchor="b"/>
          <a:lstStyle>
            <a:lvl1pPr marL="228600" inden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Google Shape;84;p19"/>
          <p:cNvSpPr txBox="1">
            <a:spLocks noGrp="1"/>
          </p:cNvSpPr>
          <p:nvPr>
            <p:ph type="body" sz="half" idx="13"/>
          </p:nvPr>
        </p:nvSpPr>
        <p:spPr>
          <a:xfrm>
            <a:off x="457200" y="1631156"/>
            <a:ext cx="4040188" cy="2963469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71" name="Google Shape;85;p19"/>
          <p:cNvSpPr txBox="1">
            <a:spLocks noGrp="1"/>
          </p:cNvSpPr>
          <p:nvPr>
            <p:ph type="body" sz="quarter" idx="14"/>
          </p:nvPr>
        </p:nvSpPr>
        <p:spPr>
          <a:xfrm>
            <a:off x="4645025" y="1151333"/>
            <a:ext cx="4041775" cy="479825"/>
          </a:xfrm>
          <a:prstGeom prst="rect">
            <a:avLst/>
          </a:prstGeom>
        </p:spPr>
        <p:txBody>
          <a:bodyPr lIns="45675" tIns="45675" rIns="45675" bIns="45675" anchor="b"/>
          <a:lstStyle/>
          <a:p>
            <a:endParaRPr/>
          </a:p>
        </p:txBody>
      </p:sp>
      <p:sp>
        <p:nvSpPr>
          <p:cNvPr id="172" name="Google Shape;86;p19"/>
          <p:cNvSpPr txBox="1">
            <a:spLocks noGrp="1"/>
          </p:cNvSpPr>
          <p:nvPr>
            <p:ph type="body" sz="half" idx="15"/>
          </p:nvPr>
        </p:nvSpPr>
        <p:spPr>
          <a:xfrm>
            <a:off x="4645025" y="1631156"/>
            <a:ext cx="4041775" cy="2963469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7;p3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Google Shape;18;p3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Google Shape;19;p3"/>
          <p:cNvSpPr/>
          <p:nvPr/>
        </p:nvSpPr>
        <p:spPr>
          <a:xfrm>
            <a:off x="895149" y="1303384"/>
            <a:ext cx="7475220" cy="3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</p:spPr>
        <p:txBody>
          <a:bodyPr lIns="0" tIns="0" rIns="0" bIns="0"/>
          <a:lstStyle>
            <a:lvl1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6" cy="871538"/>
          </a:xfrm>
          <a:prstGeom prst="rect">
            <a:avLst/>
          </a:prstGeom>
        </p:spPr>
        <p:txBody>
          <a:bodyPr lIns="45675" tIns="45675" rIns="45675" bIns="45675" anchor="b"/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Google Shape;96;p22"/>
          <p:cNvSpPr txBox="1">
            <a:spLocks noGrp="1"/>
          </p:cNvSpPr>
          <p:nvPr>
            <p:ph type="body" sz="half" idx="13"/>
          </p:nvPr>
        </p:nvSpPr>
        <p:spPr>
          <a:xfrm>
            <a:off x="457198" y="1076325"/>
            <a:ext cx="3008317" cy="3518297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3" cy="425053"/>
          </a:xfrm>
          <a:prstGeom prst="rect">
            <a:avLst/>
          </a:prstGeom>
        </p:spPr>
        <p:txBody>
          <a:bodyPr lIns="45675" tIns="45675" rIns="45675" bIns="45675" anchor="b"/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Google Shape;100;p2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3" cy="603649"/>
          </a:xfrm>
          <a:prstGeom prst="rect">
            <a:avLst/>
          </a:prstGeom>
        </p:spPr>
        <p:txBody>
          <a:bodyPr lIns="45675" tIns="45675" rIns="45675" bIns="45675"/>
          <a:lstStyle>
            <a:lvl1pPr marL="22860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1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7" cy="2057400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5" cy="6019802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12;p26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Google Shape;113;p26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Google Shape;114;p26"/>
          <p:cNvSpPr/>
          <p:nvPr/>
        </p:nvSpPr>
        <p:spPr>
          <a:xfrm>
            <a:off x="895149" y="1303384"/>
            <a:ext cx="7475220" cy="3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1CADE4"/>
              </a:buClr>
              <a:buFont typeface="Calibri"/>
              <a:buChar char=" 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6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34288" tIns="34288" rIns="34288" bIns="34288"/>
          <a:lstStyle/>
          <a:p>
            <a:pPr defTabSz="6858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Rectangle 8"/>
          <p:cNvSpPr/>
          <p:nvPr/>
        </p:nvSpPr>
        <p:spPr>
          <a:xfrm>
            <a:off x="9" y="4750737"/>
            <a:ext cx="9141622" cy="48007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34288" tIns="34288" rIns="34288" bIns="34288"/>
          <a:lstStyle/>
          <a:p>
            <a:pPr defTabSz="6858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7" name="Straight Connector 9"/>
          <p:cNvSpPr/>
          <p:nvPr/>
        </p:nvSpPr>
        <p:spPr>
          <a:xfrm>
            <a:off x="895149" y="1303384"/>
            <a:ext cx="7475220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34289" tIns="34289" rIns="34289" bIns="34289"/>
          <a:lstStyle/>
          <a:p>
            <a:pPr defTabSz="6858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Title Text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 lIns="34288" tIns="34288" rIns="34288" bIns="34288" anchor="b"/>
          <a:lstStyle>
            <a:lvl1pPr defTabSz="685800">
              <a:lnSpc>
                <a:spcPct val="85000"/>
              </a:lnSpc>
              <a:defRPr sz="4800" spc="-5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9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1"/>
          </a:xfrm>
          <a:prstGeom prst="rect">
            <a:avLst/>
          </a:prstGeom>
        </p:spPr>
        <p:txBody>
          <a:bodyPr lIns="0" tIns="0" rIns="0" bIns="0"/>
          <a:lstStyle>
            <a:lvl1pPr marL="64006" indent="-64006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3408" indent="-142240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70" y="4890323"/>
            <a:ext cx="171393" cy="182878"/>
          </a:xfrm>
          <a:prstGeom prst="rect">
            <a:avLst/>
          </a:prstGeom>
        </p:spPr>
        <p:txBody>
          <a:bodyPr lIns="34288" tIns="34288" rIns="34288" bIns="34288"/>
          <a:lstStyle>
            <a:lvl1pPr defTabSz="685800"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Google Shape;37;p7"/>
          <p:cNvSpPr txBox="1">
            <a:spLocks noGrp="1"/>
          </p:cNvSpPr>
          <p:nvPr>
            <p:ph type="body" sz="half" idx="13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indent="-304800">
              <a:buSzPts val="1200"/>
              <a:defRPr sz="1200"/>
            </a:lvl2pPr>
            <a:lvl3pPr indent="-304800">
              <a:buSzPts val="1200"/>
              <a:defRPr sz="1200"/>
            </a:lvl3pPr>
            <a:lvl4pPr indent="-304800">
              <a:buSzPts val="1200"/>
              <a:defRPr sz="1200"/>
            </a:lvl4pPr>
            <a:lvl5pPr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ln w="12700">
            <a:miter lim="400000"/>
          </a:ln>
        </p:spPr>
        <p:txBody>
          <a:bodyPr wrap="none" lIns="91399" tIns="91399" rIns="91399" bIns="91399" anchor="ctr">
            <a:spAutoFit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" TargetMode="External"/><Relationship Id="rId4" Type="http://schemas.openxmlformats.org/officeDocument/2006/relationships/hyperlink" Target="https://www.nicovideo.jp/watch/sm33201605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22;p27"/>
          <p:cNvSpPr txBox="1">
            <a:spLocks noGrp="1"/>
          </p:cNvSpPr>
          <p:nvPr>
            <p:ph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Multimodal Humor Detection</a:t>
            </a:r>
          </a:p>
        </p:txBody>
      </p:sp>
      <p:sp>
        <p:nvSpPr>
          <p:cNvPr id="260" name="Google Shape;123;p27"/>
          <p:cNvSpPr txBox="1">
            <a:spLocks noGrp="1"/>
          </p:cNvSpPr>
          <p:nvPr>
            <p:ph type="subTitle" sz="quarter" idx="1"/>
          </p:nvPr>
        </p:nvSpPr>
        <p:spPr>
          <a:xfrm>
            <a:off x="825036" y="3341715"/>
            <a:ext cx="7543804" cy="1080479"/>
          </a:xfrm>
          <a:prstGeom prst="rect">
            <a:avLst/>
          </a:prstGeom>
        </p:spPr>
        <p:txBody>
          <a:bodyPr/>
          <a:lstStyle/>
          <a:p>
            <a:pPr marL="0" defTabSz="762790">
              <a:lnSpc>
                <a:spcPct val="80000"/>
              </a:lnSpc>
              <a:spcBef>
                <a:spcPts val="0"/>
              </a:spcBef>
              <a:defRPr sz="1806" spc="86"/>
            </a:pPr>
            <a:r>
              <a:t>Zixiaofan Yang, Lin Ai, Julia Hirschberg</a:t>
            </a:r>
            <a:endParaRPr spc="166"/>
          </a:p>
          <a:p>
            <a:pPr marL="0" defTabSz="762790">
              <a:lnSpc>
                <a:spcPct val="80000"/>
              </a:lnSpc>
              <a:spcBef>
                <a:spcPts val="1100"/>
              </a:spcBef>
              <a:defRPr sz="1806" spc="86"/>
            </a:pPr>
            <a:r>
              <a:t>COMS 6998 </a:t>
            </a:r>
          </a:p>
          <a:p>
            <a:pPr marL="0" defTabSz="762790">
              <a:lnSpc>
                <a:spcPct val="80000"/>
              </a:lnSpc>
              <a:spcBef>
                <a:spcPts val="1100"/>
              </a:spcBef>
              <a:defRPr sz="1806" spc="86"/>
            </a:pPr>
            <a:r>
              <a:t>April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162;p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Data Collection</a:t>
            </a:r>
          </a:p>
        </p:txBody>
      </p:sp>
      <p:sp>
        <p:nvSpPr>
          <p:cNvPr id="305" name="Google Shape;163;p33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We use all videos created by ‘Papi酱’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Filtered out videos containing dialects and advertisements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100 videos, 93593 comments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5064 comments with ‘233’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7255 comments with ‘哈哈’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730 with ‘hh’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Segmentation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One-second unit level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Inter-pausal unit (IPU) level: 3 seconds on average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68;p3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Constructing Unsupervised Labels</a:t>
            </a:r>
          </a:p>
        </p:txBody>
      </p:sp>
      <p:sp>
        <p:nvSpPr>
          <p:cNvPr id="310" name="Google Shape;169;p34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Users typically do not pause to comment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Response Time = reaction time + typing time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Smooth number of laughing comments by response time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Set threshold to distinguish humor from non-humor segments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One-second unit level</a:t>
            </a:r>
          </a:p>
          <a:p>
            <a:pPr marL="616533" lvl="1" indent="-1913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6,508 humorous segments; 17,847 non-humorous segments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Inter-pausal unit (IPU) level</a:t>
            </a:r>
          </a:p>
          <a:p>
            <a:pPr marL="616533" lvl="1" indent="-191338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2,531 humorous segments; 5,394 non-humorous segments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174;p35" descr="Google Shape;174;p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929" y="1363618"/>
            <a:ext cx="7117316" cy="3328473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Google Shape;175;p3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Constructing Unsupervised Labels </a:t>
            </a:r>
          </a:p>
        </p:txBody>
      </p:sp>
      <p:sp>
        <p:nvSpPr>
          <p:cNvPr id="316" name="Google Shape;176;p35"/>
          <p:cNvSpPr txBox="1"/>
          <p:nvPr/>
        </p:nvSpPr>
        <p:spPr>
          <a:xfrm>
            <a:off x="7575783" y="1781536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Before smoothing</a:t>
            </a:r>
          </a:p>
        </p:txBody>
      </p:sp>
      <p:sp>
        <p:nvSpPr>
          <p:cNvPr id="317" name="Google Shape;177;p35"/>
          <p:cNvSpPr txBox="1"/>
          <p:nvPr/>
        </p:nvSpPr>
        <p:spPr>
          <a:xfrm>
            <a:off x="7575783" y="2822127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After smoothing</a:t>
            </a:r>
          </a:p>
        </p:txBody>
      </p:sp>
      <p:sp>
        <p:nvSpPr>
          <p:cNvPr id="318" name="Google Shape;178;p35"/>
          <p:cNvSpPr/>
          <p:nvPr/>
        </p:nvSpPr>
        <p:spPr>
          <a:xfrm>
            <a:off x="3433681" y="1513858"/>
            <a:ext cx="420933" cy="3078341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Google Shape;179;p35"/>
          <p:cNvSpPr/>
          <p:nvPr/>
        </p:nvSpPr>
        <p:spPr>
          <a:xfrm>
            <a:off x="2288432" y="1513858"/>
            <a:ext cx="312167" cy="3077855"/>
          </a:xfrm>
          <a:prstGeom prst="rect">
            <a:avLst/>
          </a:prstGeom>
          <a:ln w="50800">
            <a:solidFill>
              <a:srgbClr val="0096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Google Shape;180;p35"/>
          <p:cNvSpPr txBox="1"/>
          <p:nvPr/>
        </p:nvSpPr>
        <p:spPr>
          <a:xfrm>
            <a:off x="7575783" y="3811363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After labeling</a:t>
            </a:r>
          </a:p>
        </p:txBody>
      </p:sp>
      <p:sp>
        <p:nvSpPr>
          <p:cNvPr id="321" name="Google Shape;181;p35"/>
          <p:cNvSpPr/>
          <p:nvPr/>
        </p:nvSpPr>
        <p:spPr>
          <a:xfrm>
            <a:off x="7155291" y="1513858"/>
            <a:ext cx="420933" cy="3078341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Google Shape;182;p35"/>
          <p:cNvSpPr/>
          <p:nvPr/>
        </p:nvSpPr>
        <p:spPr>
          <a:xfrm>
            <a:off x="6010044" y="1513858"/>
            <a:ext cx="312164" cy="3077855"/>
          </a:xfrm>
          <a:prstGeom prst="rect">
            <a:avLst/>
          </a:prstGeom>
          <a:ln w="50800">
            <a:solidFill>
              <a:srgbClr val="0096FF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87;p3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Verification: Human Annotation</a:t>
            </a:r>
          </a:p>
        </p:txBody>
      </p:sp>
      <p:sp>
        <p:nvSpPr>
          <p:cNvPr id="327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22960" y="1544025"/>
            <a:ext cx="7543801" cy="3017523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We need a manually annotated test set to verify our unsupervised labeling method</a:t>
            </a:r>
          </a:p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Three human annotators 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Label each second with humor/non-humor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Average Cohen’s Kappa: 0.65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Fleiss’ Kappa: 0.65</a:t>
            </a:r>
          </a:p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Gold labels on test set: majority vote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Unsupervised labels’ accuracy</a:t>
            </a:r>
          </a:p>
          <a:p>
            <a:pPr marL="1101434" lvl="2" indent="-1870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One-second units: 0.78</a:t>
            </a:r>
          </a:p>
          <a:p>
            <a:pPr marL="1101434" lvl="2" indent="-1870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Inter-pausal units: 0.76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193;p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Acoustic-Prosodic</a:t>
            </a:r>
          </a:p>
        </p:txBody>
      </p:sp>
      <p:sp>
        <p:nvSpPr>
          <p:cNvPr id="332" name="Google Shape;194;p37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Tools: Praat, openSMILE, Google ASR API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Features: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Min, max, mean, range, std of pitch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Min, max, mean, range, std of intensity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Pitch existence: whether extractable pitch values exists in the segment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384 features from openSMILE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More features, more functions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Speaking Rate: Number of characters per second (from ASR transcript)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199;p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37" name="Google Shape;200;p38"/>
          <p:cNvSpPr txBox="1">
            <a:spLocks noGrp="1"/>
          </p:cNvSpPr>
          <p:nvPr>
            <p:ph type="body" sz="half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</p:spPr>
        <p:txBody>
          <a:bodyPr/>
          <a:lstStyle/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The existence of pitch is positively correlated with humor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Exclude segments with no pitch values in the analysis of other speech features</a:t>
            </a:r>
          </a:p>
        </p:txBody>
      </p:sp>
      <p:pic>
        <p:nvPicPr>
          <p:cNvPr id="338" name="Google Shape;201;p38" descr="Google Shape;201;p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1486" y="1523572"/>
            <a:ext cx="4589041" cy="276545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202;p38"/>
          <p:cNvSpPr/>
          <p:nvPr/>
        </p:nvSpPr>
        <p:spPr>
          <a:xfrm>
            <a:off x="4081617" y="1980832"/>
            <a:ext cx="4728777" cy="292103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207;p3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42" name="Google Shape;208;p39"/>
          <p:cNvSpPr txBox="1">
            <a:spLocks noGrp="1"/>
          </p:cNvSpPr>
          <p:nvPr>
            <p:ph type="body" sz="half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</p:spPr>
        <p:txBody>
          <a:bodyPr/>
          <a:lstStyle/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Humorous speech has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Higher pitch value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Larger change in pitch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Higher intensity value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Smaller change in intensity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Slower speaking rate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 techniques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Exaggeration and bombast</a:t>
            </a:r>
          </a:p>
        </p:txBody>
      </p:sp>
      <p:pic>
        <p:nvPicPr>
          <p:cNvPr id="343" name="Google Shape;209;p39" descr="Google Shape;209;p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1486" y="1523572"/>
            <a:ext cx="4589041" cy="276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14;p4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48" name="Google Shape;215;p40"/>
          <p:cNvSpPr txBox="1">
            <a:spLocks noGrp="1"/>
          </p:cNvSpPr>
          <p:nvPr>
            <p:ph type="body" sz="quarter" idx="1"/>
          </p:nvPr>
        </p:nvSpPr>
        <p:spPr>
          <a:xfrm>
            <a:off x="822958" y="3931703"/>
            <a:ext cx="7543804" cy="47011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(Hamlet) In the end, surprisingly and also not surprisingly —</a:t>
            </a:r>
            <a:r>
              <a:rPr sz="1400" b="1"/>
              <a:t> </a:t>
            </a:r>
            <a:r>
              <a:rPr sz="1400" b="1" i="1"/>
              <a:t>everyone died!</a:t>
            </a:r>
          </a:p>
        </p:txBody>
      </p:sp>
      <p:pic>
        <p:nvPicPr>
          <p:cNvPr id="349" name="speech2.mp4" descr="speech2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66919" y="1434229"/>
            <a:ext cx="4210162" cy="2368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000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4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21;p4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Transcript-based</a:t>
            </a:r>
          </a:p>
        </p:txBody>
      </p:sp>
      <p:sp>
        <p:nvSpPr>
          <p:cNvPr id="354" name="Google Shape;222;p41"/>
          <p:cNvSpPr txBox="1">
            <a:spLocks noGrp="1"/>
          </p:cNvSpPr>
          <p:nvPr>
            <p:ph type="body" idx="1"/>
          </p:nvPr>
        </p:nvSpPr>
        <p:spPr>
          <a:xfrm>
            <a:off x="929783" y="1519099"/>
            <a:ext cx="7410602" cy="3017402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Tools: Google ASR API, Jieba, LIWC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Audio preprocessing: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‘Papi酱’ increases speaking rate in her videos, so slowed down to 0.75 times the original speed for ASR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Normalized energy and pitch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Transcript preprocessing: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Word segmentation using ‘Jieba’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LIWC (CLIWC): 91 word categories: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e.g. function words, affect words, social words, etc.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239;p4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Lexical Features</a:t>
            </a:r>
          </a:p>
        </p:txBody>
      </p:sp>
      <p:sp>
        <p:nvSpPr>
          <p:cNvPr id="367" name="Google Shape;240;p44"/>
          <p:cNvSpPr txBox="1">
            <a:spLocks noGrp="1"/>
          </p:cNvSpPr>
          <p:nvPr>
            <p:ph type="body" sz="half" idx="1"/>
          </p:nvPr>
        </p:nvSpPr>
        <p:spPr>
          <a:xfrm>
            <a:off x="832677" y="1544024"/>
            <a:ext cx="3995401" cy="3017402"/>
          </a:xfrm>
          <a:prstGeom prst="rect">
            <a:avLst/>
          </a:prstGeom>
        </p:spPr>
        <p:txBody>
          <a:bodyPr/>
          <a:lstStyle/>
          <a:p>
            <a:pPr marL="0" indent="64005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One-second unit level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Positively correlated with humor: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Strategy: Anxiety, risk, netspeak, i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Content: Power, drive, religion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Negatively correlated with humor: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Strategy: Cognitive process, insight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Content: Sexual, female, biological process</a:t>
            </a:r>
          </a:p>
        </p:txBody>
      </p:sp>
      <p:sp>
        <p:nvSpPr>
          <p:cNvPr id="368" name="Google Shape;241;p44"/>
          <p:cNvSpPr txBox="1"/>
          <p:nvPr/>
        </p:nvSpPr>
        <p:spPr>
          <a:xfrm>
            <a:off x="4788575" y="1544024"/>
            <a:ext cx="3783001" cy="301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indent="64005">
              <a:lnSpc>
                <a:spcPct val="115000"/>
              </a:lnSpc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IPU level</a:t>
            </a:r>
          </a:p>
          <a:p>
            <a:pPr marL="212834" indent="-212834">
              <a:lnSpc>
                <a:spcPct val="115000"/>
              </a:lnSpc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Positively correlated with humor: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Strategy: i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Content: religion</a:t>
            </a:r>
          </a:p>
          <a:p>
            <a:pPr marL="212834" indent="-212834">
              <a:lnSpc>
                <a:spcPct val="115000"/>
              </a:lnSpc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Negatively correlated with humor: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Strategy: Cognitive process, cause, interrogatives, auxverb, they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Content: Female, biological process, body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128;p2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Why Study Humor?</a:t>
            </a:r>
          </a:p>
        </p:txBody>
      </p:sp>
      <p:sp>
        <p:nvSpPr>
          <p:cNvPr id="263" name="Google Shape;129;p28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understand human interaction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detect when people are being humorous rather than serious to evaluate the content of what they say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learn the characteristics of humorous speech to be able to synthesize it (e.g. for robots, chatbots, games, advertisements)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Because it’s interesting…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246;p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Lexical Features</a:t>
            </a:r>
          </a:p>
        </p:txBody>
      </p:sp>
      <p:sp>
        <p:nvSpPr>
          <p:cNvPr id="371" name="Google Shape;247;p45"/>
          <p:cNvSpPr txBox="1">
            <a:spLocks noGrp="1"/>
          </p:cNvSpPr>
          <p:nvPr>
            <p:ph type="body" idx="1"/>
          </p:nvPr>
        </p:nvSpPr>
        <p:spPr>
          <a:xfrm>
            <a:off x="832680" y="1544024"/>
            <a:ext cx="7586699" cy="3017402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Humorous one-liners vs. non-humorous short sentence </a:t>
            </a:r>
            <a:r>
              <a:rPr sz="1400"/>
              <a:t>(Mihalcea and Pulman, 2007)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Negative polarity, Human-centeredness</a:t>
            </a:r>
          </a:p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Negative polarity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Negation: not significant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Negative emotion: ‘anxiety’ significant on one-second unit level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Human-centeredness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‘i’ (first person pronouns): significant on both one-second unit and IPU level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Other personal pronouns: not significant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252;p4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74" name="Google Shape;253;p46"/>
          <p:cNvSpPr txBox="1">
            <a:spLocks noGrp="1"/>
          </p:cNvSpPr>
          <p:nvPr>
            <p:ph type="body" idx="1"/>
          </p:nvPr>
        </p:nvSpPr>
        <p:spPr>
          <a:xfrm>
            <a:off x="822960" y="1519093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Frame similarity: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Assumption: difference between frames may capture visual patterns such as change of scenes and large body movements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Extracted 1 frame in each 10ms and compute similarity with neighbouring extracted frames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Measure: structural similarity index (SSIM)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Functions: min, max, mean, range, std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258;p4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77" name="Google Shape;259;p47"/>
          <p:cNvSpPr txBox="1">
            <a:spLocks noGrp="1"/>
          </p:cNvSpPr>
          <p:nvPr>
            <p:ph type="body" sz="half" idx="1"/>
          </p:nvPr>
        </p:nvSpPr>
        <p:spPr>
          <a:xfrm>
            <a:off x="911259" y="1553761"/>
            <a:ext cx="3240535" cy="2998050"/>
          </a:xfrm>
          <a:prstGeom prst="rect">
            <a:avLst/>
          </a:prstGeom>
        </p:spPr>
        <p:txBody>
          <a:bodyPr/>
          <a:lstStyle/>
          <a:p>
            <a:pPr marL="160421" indent="-160421">
              <a:lnSpc>
                <a:spcPct val="115000"/>
              </a:lnSpc>
              <a:spcBef>
                <a:spcPts val="0"/>
              </a:spcBef>
              <a:buClrTx/>
              <a:buSzPct val="100000"/>
              <a:buFontTx/>
              <a:buChar char="•"/>
              <a:defRPr sz="1600">
                <a:solidFill>
                  <a:srgbClr val="535353"/>
                </a:solidFill>
              </a:defRPr>
            </a:pPr>
            <a:r>
              <a:t> Body pose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Extraction: AlphaPose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17 keypoints of body junctions with confidence scores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Used binary features to indicate the appearance of hips and legs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Features: mean, std, mean of frame-level differences, std of differences</a:t>
            </a:r>
          </a:p>
        </p:txBody>
      </p:sp>
      <p:pic>
        <p:nvPicPr>
          <p:cNvPr id="378" name="Google Shape;260;p47" descr="Google Shape;260;p4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6576" y="1907904"/>
            <a:ext cx="3982049" cy="2239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265;p4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83" name="Google Shape;266;p48"/>
          <p:cNvSpPr txBox="1">
            <a:spLocks noGrp="1"/>
          </p:cNvSpPr>
          <p:nvPr>
            <p:ph type="body" sz="half" idx="1"/>
          </p:nvPr>
        </p:nvSpPr>
        <p:spPr>
          <a:xfrm>
            <a:off x="842378" y="1450188"/>
            <a:ext cx="3699738" cy="2932215"/>
          </a:xfrm>
          <a:prstGeom prst="rect">
            <a:avLst/>
          </a:prstGeom>
        </p:spPr>
        <p:txBody>
          <a:bodyPr/>
          <a:lstStyle/>
          <a:p>
            <a:pPr marL="204321" indent="-204321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Facial landmarks: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Extraction: dlib library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68 coordinates of facial landmarks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Preprocessing: rescaled, computed relative position, exclude keypoints for jawline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Features: mean, std, mean of frame-level differences, std of differences</a:t>
            </a:r>
          </a:p>
        </p:txBody>
      </p:sp>
      <p:pic>
        <p:nvPicPr>
          <p:cNvPr id="384" name="Google Shape;267;p48" descr="Google Shape;267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2787" y="1769641"/>
            <a:ext cx="4080622" cy="229331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Google Shape;268;p48"/>
          <p:cNvSpPr txBox="1"/>
          <p:nvPr/>
        </p:nvSpPr>
        <p:spPr>
          <a:xfrm>
            <a:off x="4088067" y="432080"/>
            <a:ext cx="127002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233333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273;p4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88" name="Google Shape;274;p49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SSIM - frame similarity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 segments 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Are unlikely to be motionless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But also have less complete scene changes</a:t>
            </a:r>
          </a:p>
        </p:txBody>
      </p:sp>
      <p:pic>
        <p:nvPicPr>
          <p:cNvPr id="389" name="Google Shape;275;p49" descr="Google Shape;275;p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650" y="2716834"/>
            <a:ext cx="5600700" cy="1943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280;p5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92" name="Google Shape;281;p50"/>
          <p:cNvSpPr txBox="1">
            <a:spLocks noGrp="1"/>
          </p:cNvSpPr>
          <p:nvPr>
            <p:ph type="body" sz="quarter" idx="1"/>
          </p:nvPr>
        </p:nvSpPr>
        <p:spPr>
          <a:xfrm>
            <a:off x="822958" y="4113688"/>
            <a:ext cx="7543804" cy="569941"/>
          </a:xfrm>
          <a:prstGeom prst="rect">
            <a:avLst/>
          </a:prstGeom>
        </p:spPr>
        <p:txBody>
          <a:bodyPr/>
          <a:lstStyle/>
          <a:p>
            <a:pPr marL="187130" indent="-116264">
              <a:lnSpc>
                <a:spcPct val="103500"/>
              </a:lnSpc>
              <a:spcBef>
                <a:spcPts val="0"/>
              </a:spcBef>
              <a:buSzPts val="1600"/>
              <a:defRPr sz="1600"/>
            </a:pPr>
            <a:r>
              <a:t>Good news for those who are single!  </a:t>
            </a:r>
          </a:p>
          <a:p>
            <a:pPr marL="187130" indent="-116264">
              <a:lnSpc>
                <a:spcPct val="103500"/>
              </a:lnSpc>
              <a:spcBef>
                <a:spcPts val="0"/>
              </a:spcBef>
              <a:buSzPts val="1600"/>
              <a:defRPr sz="1600"/>
            </a:pPr>
            <a:r>
              <a:t>In 2016 — (beautiful whirling) — you will still be a single dog.</a:t>
            </a:r>
          </a:p>
        </p:txBody>
      </p:sp>
      <p:pic>
        <p:nvPicPr>
          <p:cNvPr id="393" name="visual.mp4" descr="visual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06175" y="1421945"/>
            <a:ext cx="4577370" cy="2574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000" fill="hold"/>
                                        <p:tgtEl>
                                          <p:spTgt spid="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9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287;p5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98" name="Google Shape;288;p51"/>
          <p:cNvSpPr txBox="1">
            <a:spLocks noGrp="1"/>
          </p:cNvSpPr>
          <p:nvPr>
            <p:ph type="body" idx="1"/>
          </p:nvPr>
        </p:nvSpPr>
        <p:spPr>
          <a:xfrm>
            <a:off x="860857" y="1519093"/>
            <a:ext cx="7543804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Body pose: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One-second unit: keypoints above hips are significant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IPU unit: keypoints above shoulder are significant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The movement of keypoints is associated with humor, but the movement direction is not significant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Facial landmarks: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Most significant keypoints: brows, nose (head-turning information)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293;p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Classification Experiments</a:t>
            </a:r>
          </a:p>
        </p:txBody>
      </p:sp>
      <p:sp>
        <p:nvSpPr>
          <p:cNvPr id="403" name="Google Shape;294;p52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70 videos (unsupervised labels) in training set, 30 videos (human labels) in test set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Feature dimensions: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396 speech features (11 from Praat, 384 from openSMILE, speaking rate)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91 text features (CLIWC)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522 visual features (5 from frame similarity, 408 from facial landmarks, 109 from body pose)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Model: random forest classifier with 1000 estimators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299;p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Classification Experiments</a:t>
            </a:r>
          </a:p>
        </p:txBody>
      </p:sp>
      <p:sp>
        <p:nvSpPr>
          <p:cNvPr id="406" name="Google Shape;300;p53"/>
          <p:cNvSpPr txBox="1">
            <a:spLocks noGrp="1"/>
          </p:cNvSpPr>
          <p:nvPr>
            <p:ph type="body" sz="quarter" idx="1"/>
          </p:nvPr>
        </p:nvSpPr>
        <p:spPr>
          <a:xfrm>
            <a:off x="822958" y="1527674"/>
            <a:ext cx="7543804" cy="725678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IPU segmentation outperforms one-second unit segmentation.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Speech features are the most useful.</a:t>
            </a:r>
          </a:p>
        </p:txBody>
      </p:sp>
      <p:pic>
        <p:nvPicPr>
          <p:cNvPr id="407" name="Google Shape;301;p53" descr="Google Shape;301;p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1409" y="2318446"/>
            <a:ext cx="5286902" cy="2096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uture Dir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Future Directions</a:t>
            </a:r>
          </a:p>
        </p:txBody>
      </p:sp>
      <p:sp>
        <p:nvSpPr>
          <p:cNvPr id="410" name="Collect more videos from different types of humorous video creato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Collect more videos from different types of humorous video creators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Current videos  mainly include humor techniques like surprise and clownishness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Explore larger variety of characteristics in humor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Examine other methods for automatic labeling of video segments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Use videos collected from other sources such as YouTube live chats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Apply to different types of emotions and reactions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134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How Do We Define Humor?</a:t>
            </a:r>
          </a:p>
        </p:txBody>
      </p:sp>
      <p:sp>
        <p:nvSpPr>
          <p:cNvPr id="266" name="Google Shape;135;p29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Producer + Perceiver </a:t>
            </a:r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Positive emotional reactions (laughter)</a:t>
            </a:r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Highly individualistic &amp; cultural specific</a:t>
            </a:r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Lack of multimedia data annotated with humor</a:t>
            </a:r>
          </a:p>
        </p:txBody>
      </p:sp>
      <p:sp>
        <p:nvSpPr>
          <p:cNvPr id="267" name="Google Shape;136;p29"/>
          <p:cNvSpPr/>
          <p:nvPr/>
        </p:nvSpPr>
        <p:spPr>
          <a:xfrm>
            <a:off x="4345206" y="2771504"/>
            <a:ext cx="575108" cy="5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>
            <a:solidFill>
              <a:srgbClr val="4A7DBA"/>
            </a:solidFill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312;p55"/>
          <p:cNvSpPr txBox="1">
            <a:spLocks noGrp="1"/>
          </p:cNvSpPr>
          <p:nvPr>
            <p:ph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</p:spPr>
        <p:txBody>
          <a:bodyPr/>
          <a:lstStyle/>
          <a:p>
            <a:r>
              <a:t>Thanks233!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Humor Detection in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Humor Detection in Text</a:t>
            </a:r>
          </a:p>
        </p:txBody>
      </p:sp>
      <p:sp>
        <p:nvSpPr>
          <p:cNvPr id="272" name="16k one-liners (Mihalcea and Strapparava, 2005)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83059" cy="3017521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16k one-liners (Mihalcea and Strapparava, 2005)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Humor-Specific Stylistic Features: alliteration/rhyme, antonymy, adult slang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“A </a:t>
            </a:r>
            <a:r>
              <a:rPr u="sng"/>
              <a:t>clean</a:t>
            </a:r>
            <a:r>
              <a:t> desk is a sign of a </a:t>
            </a:r>
            <a:r>
              <a:rPr u="sng"/>
              <a:t>cluttered</a:t>
            </a:r>
            <a:r>
              <a:t> desk drawer”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One-liners + 1k news article from “The Onion” (Mihalcea and Pulman, 2007)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Human-centeredness and negative polarity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“Take </a:t>
            </a:r>
            <a:r>
              <a:rPr u="sng"/>
              <a:t>my</a:t>
            </a:r>
            <a:r>
              <a:t> advice; </a:t>
            </a:r>
            <a:r>
              <a:rPr u="sng"/>
              <a:t>I don’t</a:t>
            </a:r>
            <a:r>
              <a:t> use it anyway”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The New Yorker Cartoon Caption Contest (Radev et al, 2015)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Negative sentiment, human-centeredness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“If that ’s theseus , </a:t>
            </a:r>
            <a:r>
              <a:rPr u="sng"/>
              <a:t>I ’m not</a:t>
            </a:r>
            <a:r>
              <a:t> here.”</a:t>
            </a:r>
          </a:p>
        </p:txBody>
      </p:sp>
      <p:pic>
        <p:nvPicPr>
          <p:cNvPr id="2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2146" y="3057468"/>
            <a:ext cx="2395621" cy="162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Humor Detection in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Humor Detection in Text</a:t>
            </a:r>
          </a:p>
        </p:txBody>
      </p:sp>
      <p:sp>
        <p:nvSpPr>
          <p:cNvPr id="278" name="Extract humor anchor in one-liners (Yang et al., 2015)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92200" cy="3017521"/>
          </a:xfrm>
          <a:prstGeom prst="rect">
            <a:avLst/>
          </a:prstGeom>
        </p:spPr>
        <p:txBody>
          <a:bodyPr/>
          <a:lstStyle/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Extract humor anchor in one-liners (Yang et al., 2015)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The subset of candidates that provides the maximum decrement of humor scores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“The one who </a:t>
            </a:r>
            <a:r>
              <a:rPr u="sng"/>
              <a:t>invented </a:t>
            </a:r>
            <a:r>
              <a:t>the </a:t>
            </a:r>
            <a:r>
              <a:rPr u="sng"/>
              <a:t>door knocker</a:t>
            </a:r>
            <a:r>
              <a:t> got a </a:t>
            </a:r>
            <a:r>
              <a:rPr u="sng"/>
              <a:t>No-bell prize</a:t>
            </a:r>
            <a:r>
              <a:t>.”</a:t>
            </a:r>
          </a:p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1k tweets (Zhang and Liu, 2014)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Phonetic + morpho-syntactic + lexico-semantic + pragmatic + affective features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“I generally avoid temptation unless I can't resist it. - Mae West #quote #humor”</a:t>
            </a:r>
          </a:p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TED talk trancripts (Chen and Lee, 2017)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Sentences containing or immediately followed by markup ‘(Laughter)’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“If you’re a dog and you spend your whole life doing nothing other than easy and fun things, you’re a huge success! (</a:t>
            </a:r>
            <a:r>
              <a:rPr u="sng"/>
              <a:t>Laughter)</a:t>
            </a:r>
            <a:r>
              <a:t> 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ultimodal Humor Det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Multimodal Humor Detection</a:t>
            </a:r>
          </a:p>
        </p:txBody>
      </p:sp>
      <p:sp>
        <p:nvSpPr>
          <p:cNvPr id="283" name="TV sitcoms…"/>
          <p:cNvSpPr txBox="1">
            <a:spLocks noGrp="1"/>
          </p:cNvSpPr>
          <p:nvPr>
            <p:ph type="body" sz="half" idx="1"/>
          </p:nvPr>
        </p:nvSpPr>
        <p:spPr>
          <a:xfrm>
            <a:off x="822960" y="1384300"/>
            <a:ext cx="5448100" cy="3017521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TV sitcoms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Use canned laughters to label humor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FRIENDS (Purandare and Litman, 2006)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The Big Bang Theory (Bertero and Fung, 2016)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Seinfeld (Bertero and Fung, 2016)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No study has shown that canned laughter actually represents the audience’s perception of humor. 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0157" y="2380325"/>
            <a:ext cx="2928315" cy="2261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141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/>
          <a:p>
            <a:pPr defTabSz="740663">
              <a:defRPr sz="2916"/>
            </a:pPr>
            <a:r>
              <a:t>‘bullet curtain’ = </a:t>
            </a:r>
            <a:r>
              <a:rPr sz="3888" i="1"/>
              <a:t>Time-aligned Comments</a:t>
            </a:r>
          </a:p>
        </p:txBody>
      </p:sp>
      <p:sp>
        <p:nvSpPr>
          <p:cNvPr id="287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48003" indent="-114300">
              <a:lnSpc>
                <a:spcPct val="115000"/>
              </a:lnSpc>
              <a:spcBef>
                <a:spcPts val="0"/>
              </a:spcBef>
              <a:defRPr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https://www.bilibili.com/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None/>
              <a:defRPr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https://www.nicovideo.jp/watch/sm33201605</a:t>
            </a:r>
          </a:p>
        </p:txBody>
      </p:sp>
      <p:pic>
        <p:nvPicPr>
          <p:cNvPr id="288" name="Google Shape;143;p30" descr="Google Shape;143;p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6096" y="1992891"/>
            <a:ext cx="4204394" cy="2712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148;p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Hypothesis</a:t>
            </a:r>
          </a:p>
        </p:txBody>
      </p:sp>
      <p:sp>
        <p:nvSpPr>
          <p:cNvPr id="293" name="Google Shape;149;p31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Audiences tend to respond to humor in videos with laughing </a:t>
            </a: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A high volume of laughing comments at a given time</a:t>
            </a: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 b="1"/>
            </a:pPr>
            <a:r>
              <a:t>HUMOR!</a:t>
            </a:r>
            <a:endParaRPr sz="2400"/>
          </a:p>
          <a:p>
            <a:pPr marL="60434" indent="919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Laughing indicators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 ‘233’ (internet meme)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‘哈哈’ &amp; ‘hh’ (onomatopoeia of laughter)</a:t>
            </a:r>
          </a:p>
        </p:txBody>
      </p:sp>
      <p:sp>
        <p:nvSpPr>
          <p:cNvPr id="294" name="Google Shape;150;p31"/>
          <p:cNvSpPr/>
          <p:nvPr/>
        </p:nvSpPr>
        <p:spPr>
          <a:xfrm>
            <a:off x="4412355" y="2127871"/>
            <a:ext cx="319291" cy="33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>
            <a:solidFill>
              <a:srgbClr val="4A7DBA"/>
            </a:solidFill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155;p3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Data Collection</a:t>
            </a:r>
          </a:p>
        </p:txBody>
      </p:sp>
      <p:sp>
        <p:nvSpPr>
          <p:cNvPr id="299" name="Google Shape;156;p32"/>
          <p:cNvSpPr txBox="1">
            <a:spLocks noGrp="1"/>
          </p:cNvSpPr>
          <p:nvPr>
            <p:ph type="body" sz="half" idx="1"/>
          </p:nvPr>
        </p:nvSpPr>
        <p:spPr>
          <a:xfrm>
            <a:off x="822960" y="1384299"/>
            <a:ext cx="4240015" cy="30175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‘Papi酱’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A Chinese online celebrity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Famous for discussing trending topics in a humorous way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4 million subscribers, 296 million views on </a:t>
            </a:r>
            <a:r>
              <a:rPr sz="1400" i="1"/>
              <a:t>bilibili.com</a:t>
            </a:r>
          </a:p>
        </p:txBody>
      </p:sp>
      <p:pic>
        <p:nvPicPr>
          <p:cNvPr id="300" name="Google Shape;157;p32" descr="Google Shape;157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0264" y="1567754"/>
            <a:ext cx="3738100" cy="2579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Macintosh PowerPoint</Application>
  <PresentationFormat>On-screen Show (16:9)</PresentationFormat>
  <Paragraphs>205</Paragraphs>
  <Slides>30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Times Roman</vt:lpstr>
      <vt:lpstr>Simple Light</vt:lpstr>
      <vt:lpstr>Multimodal Humor Detection</vt:lpstr>
      <vt:lpstr>Why Study Humor?</vt:lpstr>
      <vt:lpstr>How Do We Define Humor?</vt:lpstr>
      <vt:lpstr>Humor Detection in Text</vt:lpstr>
      <vt:lpstr>Humor Detection in Text</vt:lpstr>
      <vt:lpstr>Multimodal Humor Detection</vt:lpstr>
      <vt:lpstr>‘bullet curtain’ = Time-aligned Comments</vt:lpstr>
      <vt:lpstr>Hypothesis</vt:lpstr>
      <vt:lpstr>Data Collection</vt:lpstr>
      <vt:lpstr>Data Collection</vt:lpstr>
      <vt:lpstr>Constructing Unsupervised Labels</vt:lpstr>
      <vt:lpstr>Constructing Unsupervised Labels </vt:lpstr>
      <vt:lpstr>Verification: Human Annotation</vt:lpstr>
      <vt:lpstr>Features — Acoustic-Prosodic</vt:lpstr>
      <vt:lpstr>Analysis - Speech Features</vt:lpstr>
      <vt:lpstr>Analysis - Speech Features</vt:lpstr>
      <vt:lpstr>Analysis - Speech Features</vt:lpstr>
      <vt:lpstr>Features — Transcript-based</vt:lpstr>
      <vt:lpstr>Analysis - Lexical Features</vt:lpstr>
      <vt:lpstr>Analysis - Lexical Features</vt:lpstr>
      <vt:lpstr>Features — Visual</vt:lpstr>
      <vt:lpstr>Features — Visual</vt:lpstr>
      <vt:lpstr>Features — Visual</vt:lpstr>
      <vt:lpstr>Analysis - Visual Features</vt:lpstr>
      <vt:lpstr>Analysis - Visual Features</vt:lpstr>
      <vt:lpstr>Analysis - Visual Features</vt:lpstr>
      <vt:lpstr>Classification Experiments</vt:lpstr>
      <vt:lpstr>Classification Experiments</vt:lpstr>
      <vt:lpstr>Future Directions</vt:lpstr>
      <vt:lpstr>Thanks233!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Humor Detection</dc:title>
  <cp:lastModifiedBy>Microsoft Office User</cp:lastModifiedBy>
  <cp:revision>1</cp:revision>
  <dcterms:modified xsi:type="dcterms:W3CDTF">2020-04-30T02:18:05Z</dcterms:modified>
</cp:coreProperties>
</file>