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260" r:id="rId4"/>
    <p:sldId id="261" r:id="rId5"/>
    <p:sldId id="262" r:id="rId6"/>
    <p:sldId id="306" r:id="rId7"/>
    <p:sldId id="309" r:id="rId8"/>
    <p:sldId id="263" r:id="rId9"/>
    <p:sldId id="264" r:id="rId10"/>
    <p:sldId id="265" r:id="rId11"/>
    <p:sldId id="316" r:id="rId12"/>
    <p:sldId id="266" r:id="rId13"/>
    <p:sldId id="267" r:id="rId14"/>
    <p:sldId id="268" r:id="rId15"/>
    <p:sldId id="314" r:id="rId16"/>
    <p:sldId id="269" r:id="rId17"/>
    <p:sldId id="270" r:id="rId18"/>
    <p:sldId id="271" r:id="rId19"/>
    <p:sldId id="272" r:id="rId20"/>
    <p:sldId id="273" r:id="rId21"/>
    <p:sldId id="274" r:id="rId22"/>
    <p:sldId id="275" r:id="rId23"/>
    <p:sldId id="276" r:id="rId24"/>
    <p:sldId id="277" r:id="rId25"/>
    <p:sldId id="278" r:id="rId26"/>
    <p:sldId id="279" r:id="rId27"/>
    <p:sldId id="307" r:id="rId28"/>
    <p:sldId id="280" r:id="rId29"/>
    <p:sldId id="281" r:id="rId30"/>
    <p:sldId id="282" r:id="rId31"/>
    <p:sldId id="283" r:id="rId32"/>
    <p:sldId id="299" r:id="rId33"/>
    <p:sldId id="284" r:id="rId34"/>
    <p:sldId id="308" r:id="rId35"/>
    <p:sldId id="285" r:id="rId36"/>
    <p:sldId id="286" r:id="rId37"/>
    <p:sldId id="287" r:id="rId38"/>
    <p:sldId id="300" r:id="rId39"/>
    <p:sldId id="288" r:id="rId40"/>
    <p:sldId id="311" r:id="rId41"/>
    <p:sldId id="312" r:id="rId42"/>
    <p:sldId id="313" r:id="rId43"/>
    <p:sldId id="315" r:id="rId44"/>
    <p:sldId id="291" r:id="rId45"/>
    <p:sldId id="292" r:id="rId46"/>
    <p:sldId id="317" r:id="rId47"/>
    <p:sldId id="295" r:id="rId48"/>
    <p:sldId id="289" r:id="rId49"/>
    <p:sldId id="290" r:id="rId50"/>
    <p:sldId id="296" r:id="rId51"/>
    <p:sldId id="297" r:id="rId52"/>
    <p:sldId id="301" r:id="rId53"/>
    <p:sldId id="303" r:id="rId54"/>
    <p:sldId id="298" r:id="rId55"/>
    <p:sldId id="302" r:id="rId56"/>
    <p:sldId id="304" r:id="rId57"/>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4514" autoAdjust="0"/>
  </p:normalViewPr>
  <p:slideViewPr>
    <p:cSldViewPr>
      <p:cViewPr varScale="1">
        <p:scale>
          <a:sx n="79" d="100"/>
          <a:sy n="79" d="100"/>
        </p:scale>
        <p:origin x="-348"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49D97C-EE0C-4468-8196-A0C4E5FD5A6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ral.lili.uni-bielefeld.de/Classes/Winter97/PhonMM/UlrichGruen/notes.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18B240-1B1C-468B-A76B-B83956EAA7F0}"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30FAE-4744-49D5-92FA-23445879CD73}" type="slidenum">
              <a:rPr lang="en-US"/>
              <a:pPr/>
              <a:t>13</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E2E8E-5FEB-4375-A5E3-D503499D3DB7}" type="slidenum">
              <a:rPr lang="en-US"/>
              <a:pPr/>
              <a:t>14</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889000" y="4716463"/>
            <a:ext cx="4891088" cy="4467225"/>
          </a:xfrm>
        </p:spPr>
        <p:txBody>
          <a:bodyPr/>
          <a:lstStyle/>
          <a:p>
            <a:r>
              <a:rPr lang="en-US"/>
              <a:t>In an Objects games, each player saw a board with 5-7 objects.</a:t>
            </a:r>
          </a:p>
          <a:p>
            <a:r>
              <a:rPr lang="en-US"/>
              <a:t>The boards were almost identical, with one object misplaced.</a:t>
            </a:r>
          </a:p>
          <a:p>
            <a:r>
              <a:rPr lang="en-US"/>
              <a:t>One of the players had to describe the position of the target object to the other player, who had to move it to the correct position.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3B61E-D954-40A7-B348-99CD45F23E2F}" type="slidenum">
              <a:rPr lang="en-US"/>
              <a:pPr/>
              <a:t>15</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xfrm>
            <a:off x="889000" y="4716463"/>
            <a:ext cx="4891088" cy="4467225"/>
          </a:xfrm>
        </p:spPr>
        <p:txBody>
          <a:bodyPr/>
          <a:lstStyle/>
          <a:p>
            <a:pPr>
              <a:lnSpc>
                <a:spcPct val="95000"/>
              </a:lnSpc>
            </a:pPr>
            <a:r>
              <a:rPr lang="en-US" sz="1300"/>
              <a:t>Trained annotators distinguished </a:t>
            </a:r>
            <a:r>
              <a:rPr lang="en-US" sz="1300" b="1"/>
              <a:t>Smooth Switches</a:t>
            </a:r>
            <a:r>
              <a:rPr lang="en-US" sz="1300"/>
              <a:t> from </a:t>
            </a:r>
            <a:r>
              <a:rPr lang="en-US" sz="1300" b="1"/>
              <a:t>Interruptions </a:t>
            </a:r>
            <a:r>
              <a:rPr lang="en-US" sz="1300"/>
              <a:t>and</a:t>
            </a:r>
            <a:r>
              <a:rPr lang="en-US" sz="1300" b="1"/>
              <a:t> Backchannels</a:t>
            </a:r>
            <a:r>
              <a:rPr lang="en-US" sz="1300"/>
              <a:t> using a scheme based on </a:t>
            </a:r>
            <a:r>
              <a:rPr lang="en-US" sz="1300">
                <a:solidFill>
                  <a:srgbClr val="1B24D3"/>
                </a:solidFill>
              </a:rPr>
              <a:t>Ferguson 1977</a:t>
            </a:r>
            <a:r>
              <a:rPr lang="en-US" sz="1300"/>
              <a:t>, </a:t>
            </a:r>
            <a:r>
              <a:rPr lang="en-US" sz="1300">
                <a:solidFill>
                  <a:srgbClr val="1B24D3"/>
                </a:solidFill>
              </a:rPr>
              <a:t>Beattie 1982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B636C-E044-4CC0-9D13-33FBA9E9CA57}" type="slidenum">
              <a:rPr lang="en-US"/>
              <a:pPr/>
              <a:t>16</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75DBB-B2AD-41FD-B6E5-B110824E3F96}" type="slidenum">
              <a:rPr lang="en-US"/>
              <a:pPr/>
              <a:t>17</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34209-E94D-48A4-8412-80BB7C7276B0}" type="slidenum">
              <a:rPr lang="en-US"/>
              <a:pPr/>
              <a:t>18</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6EDCE4-D557-499E-A4B8-182C02A93D1F}" type="slidenum">
              <a:rPr lang="en-US"/>
              <a:pPr/>
              <a:t>19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79C95-67FA-4D61-B968-B8C5F24598F5}" type="slidenum">
              <a:rPr lang="en-US"/>
              <a:pPr/>
              <a:t>20</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8CE55-82F6-444B-9237-8BFB5BBA3E1A}" type="slidenum">
              <a:rPr lang="en-US"/>
              <a:pPr/>
              <a:t>21</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889000" y="4716463"/>
            <a:ext cx="4891088" cy="4467225"/>
          </a:xfrm>
        </p:spPr>
        <p:txBody>
          <a:bodyPr/>
          <a:lstStyle/>
          <a:p>
            <a:r>
              <a:rPr lang="en-US"/>
              <a:t>Rate faster before turn boundaries over IPU and word, but slower in both SS and H over final word – same final lengthening</a:t>
            </a:r>
          </a:p>
          <a:p>
            <a:r>
              <a:rPr lang="en-US"/>
              <a:t>IPU final bigrams and trigrams before SW and H examined for Note.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D033C-DA3A-48CB-AE9E-FCC3852E7975}" type="slidenum">
              <a:rPr lang="en-US"/>
              <a:pPr/>
              <a:t>22</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97083-4C9D-44BB-87B2-4CF401C3DB6F}" type="slidenum">
              <a:rPr lang="en-US"/>
              <a:pPr/>
              <a:t>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49321-4847-4D83-B87F-E845C1B7A438}" type="slidenum">
              <a:rPr lang="en-US"/>
              <a:pPr/>
              <a:t>23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889000" y="4716463"/>
            <a:ext cx="4891088" cy="4467225"/>
          </a:xfrm>
        </p:spPr>
        <p:txBody>
          <a:bodyPr/>
          <a:lstStyle/>
          <a:p>
            <a:r>
              <a:rPr lang="en-US"/>
              <a:t>Duncan 1972, Sacks 1974, Ford &amp; Thompson 1996; Wennerstrom &amp; Siegel 2003, e.g.</a:t>
            </a:r>
          </a:p>
          <a:p>
            <a:r>
              <a:rPr lang="en-US"/>
              <a:t>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63584F-4F4B-46B7-9A61-9AA3CA5F58C9}" type="slidenum">
              <a:rPr lang="en-US"/>
              <a:pPr/>
              <a:t>24</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1796E-7EC1-4A2E-8BEE-E0564A6A3C7C}" type="slidenum">
              <a:rPr lang="en-US"/>
              <a:pPr/>
              <a:t>25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889000" y="4716463"/>
            <a:ext cx="4891088" cy="4467225"/>
          </a:xfrm>
        </p:spPr>
        <p:txBody>
          <a:bodyPr/>
          <a:lstStyle/>
          <a:p>
            <a:r>
              <a:rPr lang="en-US"/>
              <a:t>Lexical id, pos tag of w</a:t>
            </a:r>
          </a:p>
          <a:p>
            <a:r>
              <a:rPr lang="en-US"/>
              <a:t>simplified pos tag of w</a:t>
            </a:r>
          </a:p>
          <a:p>
            <a:r>
              <a:rPr lang="en-US"/>
              <a:t>pos tags of ipu-final bigram</a:t>
            </a:r>
          </a:p>
          <a:p>
            <a:r>
              <a:rPr lang="en-US"/>
              <a:t># words in ipu, is it a fragment? </a:t>
            </a:r>
          </a:p>
          <a:p>
            <a:r>
              <a:rPr lang="en-US"/>
              <a:t>Size and type of largest and smallest phase ending in w</a:t>
            </a:r>
          </a:p>
          <a:p>
            <a:r>
              <a:rPr lang="en-US"/>
              <a:t>Binary flags for whether largest and smallest phrases are NP, VP, PP, Adjp, Advp</a:t>
            </a:r>
          </a:p>
          <a:p>
            <a:r>
              <a:rPr lang="en-US"/>
              <a:t>Binary flags for whether w is head of largest and smallest phrase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D108B-DBE3-4D30-9497-AB1C6DD37C9F}" type="slidenum">
              <a:rPr lang="en-US"/>
              <a:pPr/>
              <a:t>26</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DC481-A776-49BB-A55A-D2FB89A6A983}" type="slidenum">
              <a:rPr lang="en-US"/>
              <a:pPr/>
              <a:t>27</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a:t>Affirmative cue words (e.g. okay) are overloaded, so occur with varied turn phenomena.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F0321-2AFA-4F58-AE82-B9EF713CAD15}" type="slidenum">
              <a:rPr lang="en-US"/>
              <a:pPr/>
              <a:t>28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889000" y="4716463"/>
            <a:ext cx="4891088" cy="4467225"/>
          </a:xfrm>
        </p:spPr>
        <p:txBody>
          <a:bodyPr/>
          <a:lstStyle/>
          <a:p>
            <a:r>
              <a:rPr lang="en-US"/>
              <a:t>Computed in Praat:</a:t>
            </a:r>
          </a:p>
          <a:p>
            <a:r>
              <a:rPr lang="en-US"/>
              <a:t>Jitter</a:t>
            </a:r>
          </a:p>
          <a:p>
            <a:pPr lvl="1"/>
            <a:r>
              <a:rPr lang="en-US"/>
              <a:t>Variability in the frequency of vocal-fold vibration (measure of harshness)</a:t>
            </a:r>
          </a:p>
          <a:p>
            <a:r>
              <a:rPr lang="en-US"/>
              <a:t>Shimmer</a:t>
            </a:r>
          </a:p>
          <a:p>
            <a:pPr lvl="1"/>
            <a:r>
              <a:rPr lang="en-US"/>
              <a:t>Variability in the amplitude of vocal-fold vibration (measure of harshness)</a:t>
            </a:r>
          </a:p>
          <a:p>
            <a:r>
              <a:rPr lang="en-US"/>
              <a:t>Noise-to-Harmonics Ratio (NHR)</a:t>
            </a:r>
          </a:p>
          <a:p>
            <a:pPr lvl="1"/>
            <a:r>
              <a:rPr lang="en-US"/>
              <a:t>Energy ratio of noise to harmonic components in the voiced speech signal (measure of hoarseness)</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94FFE-2F3B-4739-B4D7-C228A1214688}" type="slidenum">
              <a:rPr lang="en-US"/>
              <a:pPr/>
              <a:t>29</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AA712-40BE-43E2-9211-F181BD3930FB}" type="slidenum">
              <a:rPr lang="en-US"/>
              <a:pPr/>
              <a:t>30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22545-3B12-483E-8614-0DC6441B2C79}" type="slidenum">
              <a:rPr lang="en-US"/>
              <a:pPr/>
              <a:t>31</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88AA7-01E7-4AB8-8995-0F4F6B296D89}" type="slidenum">
              <a:rPr lang="en-US"/>
              <a:pPr/>
              <a:t>32</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889000" y="4716463"/>
            <a:ext cx="4891088" cy="4467225"/>
          </a:xfrm>
        </p:spPr>
        <p:txBody>
          <a:bodyPr/>
          <a:lstStyle/>
          <a:p>
            <a:r>
              <a:rPr lang="en-US"/>
              <a:t>Distribution of Turn-Yielding cues for IPUs with several labels</a:t>
            </a:r>
          </a:p>
          <a:p>
            <a:r>
              <a:rPr lang="en-US"/>
              <a:t>PI: pause interruption (S2 intends to take floor, interrupts with no simultaneous speech but bf S1 completes turn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94730-BF6A-439F-B42E-0CA62598DD4C}" type="slidenum">
              <a:rPr lang="en-US"/>
              <a:pPr/>
              <a:t>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934BD-01D0-40DD-B738-959BE3743638}" type="slidenum">
              <a:rPr lang="en-US"/>
              <a:pPr/>
              <a:t>33</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889000" y="4716463"/>
            <a:ext cx="4891088" cy="4467225"/>
          </a:xfrm>
        </p:spPr>
        <p:txBody>
          <a:bodyPr/>
          <a:lstStyle/>
          <a:p>
            <a:r>
              <a:rPr lang="en-US"/>
              <a:t>S+PI / S+PI+H+BC (excludes overlapping speech cases) –</a:t>
            </a:r>
          </a:p>
          <a:p>
            <a:r>
              <a:rPr lang="en-US"/>
              <a:t>Likelihood of TT attempt for IPUs with each # of cues displayed.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9ACF5-FE5A-4637-97F9-ABF3A34FE6B0}" type="slidenum">
              <a:rPr lang="en-US"/>
              <a:pPr/>
              <a:t>35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ADB5E1-1300-467C-835B-E3B41DA6DDEB}" type="slidenum">
              <a:rPr lang="en-US"/>
              <a:pPr/>
              <a:t>36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6B4ED9-682E-4CDE-BF6E-98F291904F39}" type="slidenum">
              <a:rPr lang="en-US"/>
              <a:pPr/>
              <a:t>37</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889000" y="4716463"/>
            <a:ext cx="4891088" cy="4467225"/>
          </a:xfrm>
        </p:spPr>
        <p:txBody>
          <a:bodyPr/>
          <a:lstStyle/>
          <a:p>
            <a:r>
              <a:rPr lang="en-US"/>
              <a:t>All differ significantly between BC and H preceding IPUs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09341-E9A8-4F8F-A612-80B807ABCFAD}" type="slidenum">
              <a:rPr lang="en-US"/>
              <a:pPr/>
              <a:t>38</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xfrm>
            <a:off x="889000" y="4716463"/>
            <a:ext cx="4891088" cy="4467225"/>
          </a:xfrm>
        </p:spPr>
        <p:txBody>
          <a:bodyPr/>
          <a:lstStyle/>
          <a:p>
            <a:r>
              <a:rPr lang="en-US"/>
              <a:t>Distribution of BC cues across other IPU types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038AC-B2E9-4D52-B8CB-CBC2E1567476}" type="slidenum">
              <a:rPr lang="en-US"/>
              <a:pPr/>
              <a:t>39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889000" y="4716463"/>
            <a:ext cx="4891088" cy="4467225"/>
          </a:xfrm>
        </p:spPr>
        <p:txBody>
          <a:bodyPr/>
          <a:lstStyle/>
          <a:p>
            <a:r>
              <a:rPr lang="en-US"/>
              <a:t>Quadratic model is better fit – ANOVA shows difference at p&lt;.001</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524F2-9C44-4329-B05D-A712FC0E552E}" type="slidenum">
              <a:rPr lang="en-US"/>
              <a:pPr/>
              <a:t>40</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t>How do SS and BC differ from H?</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B1457-7E2F-4EE2-B8E3-74697E1D23BE}" type="slidenum">
              <a:rPr lang="en-US"/>
              <a:pPr/>
              <a:t>41</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t>Similar differences – and thus similar features of SS and BC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D3EFA-4E97-472D-A658-7D9CA3850324}" type="slidenum">
              <a:rPr lang="en-US"/>
              <a:pPr/>
              <a:t>42</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t>Different differences – and thus differences from each other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F34A0-D7B6-473E-A2D4-C1E627C9154A}" type="slidenum">
              <a:rPr lang="en-US"/>
              <a:pPr/>
              <a:t>44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3C163-1B4E-401F-9BD9-097E620D605A}" type="slidenum">
              <a:rPr lang="en-US"/>
              <a:pPr/>
              <a:t>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889000" y="4716463"/>
            <a:ext cx="4891088" cy="4467225"/>
          </a:xfrm>
        </p:spPr>
        <p:txBody>
          <a:bodyPr/>
          <a:lstStyle/>
          <a:p>
            <a:r>
              <a:rPr lang="en-US"/>
              <a:t>Need bad example instead – at&amp;t?  Check cmu files for others</a:t>
            </a:r>
          </a:p>
          <a:p>
            <a:r>
              <a:rPr lang="en-US" b="1"/>
              <a:t>http://www.ivrsworld.com/advanced-ivrs/usability-guidelines-of-ivr-systems/</a:t>
            </a:r>
          </a:p>
          <a:p>
            <a:r>
              <a:rPr lang="en-US" b="1"/>
              <a:t>11. Avoid Long gaps in between menus or information</a:t>
            </a:r>
            <a:r>
              <a:rPr lang="en-US"/>
              <a:t/>
            </a:r>
            <a:br>
              <a:rPr lang="en-US"/>
            </a:br>
            <a:r>
              <a:rPr lang="en-US"/>
              <a:t>Never pause long for any reason. Once caller gets silence for more than 3 seconds or so, he might think something has gone wrong and press some other keys! But then a menu with short gap can make a rapid fire menu and will be difficult to use for caller. A perfectly paced menu should be adopted as per target caller, complexity of the features. The best way to achieve perfectly paced prompts are again testing by users!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D30EE-2D5F-4181-BC4C-EDC31B0792E8}" type="slidenum">
              <a:rPr lang="en-US"/>
              <a:pPr/>
              <a:t>45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889000" y="4716463"/>
            <a:ext cx="4891088" cy="4467225"/>
          </a:xfrm>
        </p:spPr>
        <p:txBody>
          <a:bodyPr/>
          <a:lstStyle/>
          <a:p>
            <a:r>
              <a:rPr lang="en-US"/>
              <a:t>Overlap cues found in second-to-last </a:t>
            </a:r>
            <a:r>
              <a:rPr lang="en-US" i="1"/>
              <a:t>ip</a:t>
            </a:r>
            <a:r>
              <a:rPr lang="en-US"/>
              <a:t>s:  767/1067 exhibit partial overlap</a:t>
            </a:r>
          </a:p>
          <a:p>
            <a:pPr lvl="1"/>
            <a:r>
              <a:rPr lang="en-US"/>
              <a:t>Higher speaking rate.</a:t>
            </a:r>
          </a:p>
          <a:p>
            <a:pPr lvl="1"/>
            <a:r>
              <a:rPr lang="en-US"/>
              <a:t>Lower intensity.</a:t>
            </a:r>
          </a:p>
          <a:p>
            <a:pPr lvl="1"/>
            <a:r>
              <a:rPr lang="en-US"/>
              <a:t>Higher jitter, shimmer, NHR.</a:t>
            </a:r>
          </a:p>
          <a:p>
            <a:r>
              <a:rPr lang="en-US" i="1">
                <a:solidFill>
                  <a:schemeClr val="hlink"/>
                </a:solidFill>
              </a:rPr>
              <a:t>All cues match the corresponding cues found in (non-overlapping) smooth switches.</a:t>
            </a:r>
          </a:p>
          <a:p>
            <a:r>
              <a:rPr lang="en-US"/>
              <a:t>Cues seem to extend further back in the turn, becoming more prominent toward turn endings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2C5FC-109F-4346-94B3-23BC87F46954}" type="slidenum">
              <a:rPr lang="en-US"/>
              <a:pPr/>
              <a:t>48</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BB74A-AF68-4554-9D97-010640EA9AF3}" type="slidenum">
              <a:rPr lang="en-US"/>
              <a:pPr/>
              <a:t>49</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68B9B-6EB1-438B-8FC4-F4346073B480}" type="slidenum">
              <a:rPr lang="en-US"/>
              <a:pPr/>
              <a:t>50</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xfrm>
            <a:off x="889000" y="4716463"/>
            <a:ext cx="4891088" cy="4467225"/>
          </a:xfrm>
        </p:spPr>
        <p:txBody>
          <a:bodyPr/>
          <a:lstStyle/>
          <a:p>
            <a:r>
              <a:rPr lang="en-US"/>
              <a:t>In the first part of the Cards game, each player’s screen displayed a pile of 10 cards.</a:t>
            </a:r>
          </a:p>
          <a:p>
            <a:r>
              <a:rPr lang="en-US"/>
              <a:t>One of the players was asked to describe the cards on their pile, one by one,.</a:t>
            </a:r>
          </a:p>
          <a:p>
            <a:r>
              <a:rPr lang="en-US"/>
              <a:t>The other player was asked to search through the cards in their own pile.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795A61-6762-483F-BD73-65A8595D3EA1}" type="slidenum">
              <a:rPr lang="en-US"/>
              <a:pPr/>
              <a:t>51</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889000" y="4716463"/>
            <a:ext cx="4891088" cy="4467225"/>
          </a:xfrm>
        </p:spPr>
        <p:txBody>
          <a:bodyPr/>
          <a:lstStyle/>
          <a:p>
            <a:r>
              <a:rPr lang="en-US"/>
              <a:t>The second Cards game is a matching game. </a:t>
            </a:r>
          </a:p>
          <a:p>
            <a:r>
              <a:rPr lang="en-US"/>
              <a:t>Each player saw a board of cards like these, and they had to describe to each other the cards, as they were turned face up. Their  common goal was to match as many cards having at least one image in common as possible.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A8A8C-5BC1-4E13-BD13-1AED8C43A930}" type="slidenum">
              <a:rPr lang="en-US"/>
              <a:pPr/>
              <a:t>52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E3A3C-1B8E-499C-8293-1DFB86746248}" type="slidenum">
              <a:rPr lang="en-US"/>
              <a:pPr/>
              <a:t>53</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CE5D3-B225-424A-BA99-84B37FE9295C}" type="slidenum">
              <a:rPr lang="en-US"/>
              <a:pPr/>
              <a:t>54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6FE28-3EFA-43F1-A112-5BBD8886361E}" type="slidenum">
              <a:rPr lang="en-US"/>
              <a:pPr/>
              <a:t>55</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36BBA-2EC0-4176-AEBE-5147F5101857}"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3264E-168D-4CB0-A6D0-7397214A5849}" type="slidenum">
              <a:rPr lang="en-US"/>
              <a:pPr/>
              <a:t>6</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lvl="2"/>
            <a:r>
              <a:rPr lang="en-US"/>
              <a:t>Interruptions come at end of syntactic clause when there is a drawl on stressed syllable in clause and falling intonation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2955A0-2309-4AFF-B820-C89D7B2EF675}" type="slidenum">
              <a:rPr lang="en-US"/>
              <a:pPr/>
              <a:t>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1F2A7-1A72-4C65-B8A7-5D90C92F9B4A}" type="slidenum">
              <a:rPr lang="en-US"/>
              <a:pPr/>
              <a:t>9</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5C7C4-99FD-4935-8416-252FC190DC1A}" type="slidenum">
              <a:rPr lang="en-US"/>
              <a:pPr/>
              <a:t>10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889000" y="4716463"/>
            <a:ext cx="4891088" cy="4467225"/>
          </a:xfrm>
        </p:spPr>
        <p:txBody>
          <a:bodyPr/>
          <a:lstStyle/>
          <a:p>
            <a:r>
              <a:rPr lang="en-US"/>
              <a:t>DUNCAN (1972) identified six turn-yielding cues in conversation.</a:t>
            </a:r>
            <a:r>
              <a:rPr lang="en-US">
                <a:hlinkClick r:id="rId3"/>
              </a:rPr>
              <a:t>13</a:t>
            </a:r>
            <a:r>
              <a:rPr lang="en-US"/>
              <a:t> Five are verbal or paralinguistic and transmitted via the auditory channel. These include:</a:t>
            </a:r>
          </a:p>
          <a:p>
            <a:r>
              <a:rPr lang="en-US"/>
              <a:t>A) intonation: the use of any pitch-level-terminal juncture combination other than at the end of a phonemic clause refers to a phonemic clause ending on a sustainded intermediate pitch level </a:t>
            </a:r>
          </a:p>
          <a:p>
            <a:r>
              <a:rPr lang="en-US"/>
              <a:t>B) drawl on the final syllable, or on the stressed syllable, of a terminal clause</a:t>
            </a:r>
          </a:p>
          <a:p>
            <a:r>
              <a:rPr lang="en-US"/>
              <a:t>C) sociocentric sequences: the appearance of one of several stereotyped expressions, typically following a substantive statement, e.g. "but ah", "you know", etc.</a:t>
            </a:r>
          </a:p>
          <a:p>
            <a:r>
              <a:rPr lang="en-US"/>
              <a:t>D) pitch / loudness: a drop in paralinguistic pitch and / or loudness in con- junction with one of the sociocentric sequences. When used, these expres- sions typically followed a terminal clause, but did not often share the same paralanguage</a:t>
            </a:r>
          </a:p>
          <a:p>
            <a:r>
              <a:rPr lang="en-US"/>
              <a:t>E) syntax: the completion of a grammatical clause involving a subject-predicate combination.</a:t>
            </a:r>
            <a:r>
              <a:rPr lang="en-US">
                <a:hlinkClick r:id="rId3"/>
              </a:rPr>
              <a:t>14</a:t>
            </a:r>
            <a:endParaRPr lang="en-US"/>
          </a:p>
          <a:p>
            <a:r>
              <a:rPr lang="en-US"/>
              <a:t>The sixth turn-yielding cue involves gesticulation and is therefore transmitted via the visual channel.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CE7C1-4359-450D-A3A5-E74A2A738499}" type="slidenum">
              <a:rPr lang="en-US"/>
              <a:pPr/>
              <a:t>12</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889000" y="4716463"/>
            <a:ext cx="4891088" cy="446722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32C13C-A67A-4F93-9E2E-E19F2293B9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F912C0-F256-4E11-95AC-EFDBD47537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AFC366-FEDB-49A1-B5E1-1775E8F9A4A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420417E-E842-48B6-A6EE-0F73E6DF58D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94ECE7-D1EB-4C01-B310-DEDF162619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4DE352-CDD1-450C-A493-EFEFD0168B9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250CF8-E064-4782-871C-E967039460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F13E5A-274F-47BC-A048-AE4AA842B0B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82BD876-8BC9-4039-B9D8-CD597E5B52A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4349F8C-A479-45ED-A688-2B8E8B1FBC6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5533EE-8114-401E-B4DE-7F2AE2DDDC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BABA36-11D4-4F4F-AFBD-0DF764B61D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D0D462-4E54-476B-8D6E-B3FCF41550C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etworkworld.com/media/0619amtrak.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google.com/goog411/"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5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audio" Target="../media/audio2.wav"/><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828800"/>
            <a:ext cx="7772400" cy="1771650"/>
          </a:xfrm>
        </p:spPr>
        <p:txBody>
          <a:bodyPr/>
          <a:lstStyle/>
          <a:p>
            <a:r>
              <a:rPr lang="en-US" b="1" i="1"/>
              <a:t>Turn-Taking in Spoken Dialogue Systems</a:t>
            </a:r>
            <a:endParaRPr lang="en-US" b="1"/>
          </a:p>
        </p:txBody>
      </p:sp>
      <p:sp>
        <p:nvSpPr>
          <p:cNvPr id="2051" name="Rectangle 3"/>
          <p:cNvSpPr>
            <a:spLocks noGrp="1" noChangeArrowheads="1"/>
          </p:cNvSpPr>
          <p:nvPr>
            <p:ph type="subTitle" idx="1"/>
          </p:nvPr>
        </p:nvSpPr>
        <p:spPr>
          <a:xfrm>
            <a:off x="1371600" y="3886200"/>
            <a:ext cx="6400800" cy="2209800"/>
          </a:xfrm>
        </p:spPr>
        <p:txBody>
          <a:bodyPr/>
          <a:lstStyle/>
          <a:p>
            <a:r>
              <a:rPr lang="en-US" i="1"/>
              <a:t>CS4706</a:t>
            </a:r>
          </a:p>
          <a:p>
            <a:r>
              <a:rPr lang="en-US" i="1"/>
              <a:t>Julia Hirschberg</a:t>
            </a:r>
          </a:p>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r>
              <a:rPr lang="en-US"/>
              <a:t>Previous Studies</a:t>
            </a:r>
          </a:p>
        </p:txBody>
      </p:sp>
      <p:sp>
        <p:nvSpPr>
          <p:cNvPr id="124933" name="Rectangle 5"/>
          <p:cNvSpPr>
            <a:spLocks noGrp="1" noChangeArrowheads="1"/>
          </p:cNvSpPr>
          <p:nvPr>
            <p:ph type="body" idx="1"/>
          </p:nvPr>
        </p:nvSpPr>
        <p:spPr/>
        <p:txBody>
          <a:bodyPr/>
          <a:lstStyle/>
          <a:p>
            <a:r>
              <a:rPr lang="en-US" dirty="0">
                <a:solidFill>
                  <a:schemeClr val="accent2"/>
                </a:solidFill>
              </a:rPr>
              <a:t>Sacks, </a:t>
            </a:r>
            <a:r>
              <a:rPr lang="en-US" dirty="0" err="1">
                <a:solidFill>
                  <a:schemeClr val="accent2"/>
                </a:solidFill>
              </a:rPr>
              <a:t>Schegloff</a:t>
            </a:r>
            <a:r>
              <a:rPr lang="en-US" dirty="0">
                <a:solidFill>
                  <a:schemeClr val="accent2"/>
                </a:solidFill>
              </a:rPr>
              <a:t> &amp; Jefferson 1974</a:t>
            </a:r>
            <a:endParaRPr lang="en-US" dirty="0"/>
          </a:p>
          <a:p>
            <a:pPr lvl="1"/>
            <a:r>
              <a:rPr lang="en-US" dirty="0">
                <a:solidFill>
                  <a:srgbClr val="FF3300"/>
                </a:solidFill>
              </a:rPr>
              <a:t>Transition-relevance places</a:t>
            </a:r>
            <a:r>
              <a:rPr lang="en-US" dirty="0"/>
              <a:t> (TRPs): The current speaker may either yield the turn, or continue speaking.</a:t>
            </a:r>
          </a:p>
          <a:p>
            <a:r>
              <a:rPr lang="en-US" dirty="0">
                <a:solidFill>
                  <a:schemeClr val="accent2"/>
                </a:solidFill>
              </a:rPr>
              <a:t>Duncan 1972, 1973, 1974</a:t>
            </a:r>
            <a:r>
              <a:rPr lang="en-US" dirty="0"/>
              <a:t>, inter alia</a:t>
            </a:r>
          </a:p>
          <a:p>
            <a:pPr lvl="1"/>
            <a:r>
              <a:rPr lang="en-US" dirty="0"/>
              <a:t>Six </a:t>
            </a:r>
            <a:r>
              <a:rPr lang="en-US" dirty="0">
                <a:solidFill>
                  <a:srgbClr val="FF3300"/>
                </a:solidFill>
              </a:rPr>
              <a:t>turn-yielding cues</a:t>
            </a:r>
            <a:r>
              <a:rPr lang="en-US" dirty="0"/>
              <a:t> in face-to-face dialogue</a:t>
            </a:r>
          </a:p>
          <a:p>
            <a:pPr lvl="2"/>
            <a:r>
              <a:rPr lang="en-US" dirty="0">
                <a:solidFill>
                  <a:srgbClr val="FF3300"/>
                </a:solidFill>
              </a:rPr>
              <a:t>Clause-final </a:t>
            </a:r>
            <a:r>
              <a:rPr lang="en-US" b="1" dirty="0">
                <a:solidFill>
                  <a:srgbClr val="FF3300"/>
                </a:solidFill>
              </a:rPr>
              <a:t>level pitch</a:t>
            </a:r>
          </a:p>
          <a:p>
            <a:pPr lvl="2"/>
            <a:r>
              <a:rPr lang="en-US" b="1" dirty="0">
                <a:solidFill>
                  <a:srgbClr val="FF3300"/>
                </a:solidFill>
              </a:rPr>
              <a:t>Drawl</a:t>
            </a:r>
            <a:r>
              <a:rPr lang="en-US" dirty="0">
                <a:solidFill>
                  <a:srgbClr val="FF3300"/>
                </a:solidFill>
              </a:rPr>
              <a:t> on final or stressed syllable of terminal clause</a:t>
            </a:r>
          </a:p>
          <a:p>
            <a:pPr lvl="2"/>
            <a:r>
              <a:rPr lang="en-US" b="1" dirty="0" err="1">
                <a:solidFill>
                  <a:srgbClr val="FF3300"/>
                </a:solidFill>
              </a:rPr>
              <a:t>Sociocentric</a:t>
            </a:r>
            <a:r>
              <a:rPr lang="en-US" dirty="0">
                <a:solidFill>
                  <a:srgbClr val="FF3300"/>
                </a:solidFill>
              </a:rPr>
              <a:t> </a:t>
            </a:r>
            <a:r>
              <a:rPr lang="en-US" b="1" dirty="0">
                <a:solidFill>
                  <a:srgbClr val="FF3300"/>
                </a:solidFill>
              </a:rPr>
              <a:t>sequences</a:t>
            </a:r>
            <a:r>
              <a:rPr lang="en-US" dirty="0">
                <a:solidFill>
                  <a:srgbClr val="FF3300"/>
                </a:solidFill>
              </a:rPr>
              <a:t> (e.g. </a:t>
            </a:r>
            <a:r>
              <a:rPr lang="en-US" i="1" dirty="0">
                <a:solidFill>
                  <a:srgbClr val="FF3300"/>
                </a:solidFill>
              </a:rPr>
              <a:t>you know</a:t>
            </a:r>
            <a:r>
              <a:rPr lang="en-US" dirty="0">
                <a:solidFill>
                  <a:srgbClr val="FF3300"/>
                </a:solidFill>
              </a:rPr>
              <a:t>)</a:t>
            </a:r>
          </a:p>
          <a:p>
            <a:pPr lvl="2"/>
            <a:endParaRPr lang="en-US" dirty="0">
              <a:solidFill>
                <a:srgbClr val="FF33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type="body" idx="1"/>
          </p:nvPr>
        </p:nvSpPr>
        <p:spPr>
          <a:xfrm>
            <a:off x="457200" y="533400"/>
            <a:ext cx="8229600" cy="5592763"/>
          </a:xfrm>
        </p:spPr>
        <p:txBody>
          <a:bodyPr/>
          <a:lstStyle/>
          <a:p>
            <a:pPr lvl="2">
              <a:lnSpc>
                <a:spcPct val="90000"/>
              </a:lnSpc>
            </a:pPr>
            <a:r>
              <a:rPr lang="en-US" b="1">
                <a:solidFill>
                  <a:srgbClr val="FF3300"/>
                </a:solidFill>
              </a:rPr>
              <a:t>Drop in pitch and loudness</a:t>
            </a:r>
            <a:r>
              <a:rPr lang="en-US">
                <a:solidFill>
                  <a:srgbClr val="FF3300"/>
                </a:solidFill>
              </a:rPr>
              <a:t> plus sequence</a:t>
            </a:r>
          </a:p>
          <a:p>
            <a:pPr lvl="2">
              <a:lnSpc>
                <a:spcPct val="90000"/>
              </a:lnSpc>
            </a:pPr>
            <a:r>
              <a:rPr lang="en-US" b="1">
                <a:solidFill>
                  <a:srgbClr val="FF3300"/>
                </a:solidFill>
              </a:rPr>
              <a:t>Completion</a:t>
            </a:r>
            <a:r>
              <a:rPr lang="en-US">
                <a:solidFill>
                  <a:srgbClr val="FF3300"/>
                </a:solidFill>
              </a:rPr>
              <a:t> of grammatical clause</a:t>
            </a:r>
          </a:p>
          <a:p>
            <a:pPr lvl="2">
              <a:lnSpc>
                <a:spcPct val="90000"/>
              </a:lnSpc>
            </a:pPr>
            <a:r>
              <a:rPr lang="en-US" b="1">
                <a:solidFill>
                  <a:srgbClr val="FF3300"/>
                </a:solidFill>
              </a:rPr>
              <a:t>Gesture</a:t>
            </a:r>
          </a:p>
          <a:p>
            <a:pPr lvl="1">
              <a:lnSpc>
                <a:spcPct val="90000"/>
              </a:lnSpc>
            </a:pPr>
            <a:r>
              <a:rPr lang="en-US"/>
              <a:t>Hypothesis:  There is a </a:t>
            </a:r>
            <a:r>
              <a:rPr lang="en-US" b="1" i="1"/>
              <a:t>linear relation</a:t>
            </a:r>
            <a:r>
              <a:rPr lang="en-US"/>
              <a:t> between number of displayed cues and likelihood of turn-taking attempt</a:t>
            </a:r>
          </a:p>
          <a:p>
            <a:pPr>
              <a:lnSpc>
                <a:spcPct val="90000"/>
              </a:lnSpc>
            </a:pPr>
            <a:r>
              <a:rPr lang="en-US" sz="3000"/>
              <a:t>Corpus and perception studies</a:t>
            </a:r>
          </a:p>
          <a:p>
            <a:pPr lvl="1">
              <a:lnSpc>
                <a:spcPct val="90000"/>
              </a:lnSpc>
            </a:pPr>
            <a:r>
              <a:rPr lang="en-US" sz="3000"/>
              <a:t>Attempt to formalize/ verify some turn-yielding cues hypothesized by Duncan </a:t>
            </a:r>
            <a:r>
              <a:rPr lang="en-US" sz="2400"/>
              <a:t>(</a:t>
            </a:r>
            <a:r>
              <a:rPr lang="en-US" sz="2400">
                <a:solidFill>
                  <a:srgbClr val="1B24D3"/>
                </a:solidFill>
              </a:rPr>
              <a:t>Beattie 1982; Ford &amp; Thompson 1996; Wennerstrom &amp; Siegel 2003; Cutler &amp; Pearson 1986; Wichmann &amp; Caspers 2001; Heldner&amp;Edlund Submitted; Hjalmarsson 2009)</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49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4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685800"/>
            <a:ext cx="8534400" cy="5867400"/>
          </a:xfrm>
        </p:spPr>
        <p:txBody>
          <a:bodyPr/>
          <a:lstStyle/>
          <a:p>
            <a:r>
              <a:rPr lang="en-US" sz="3000"/>
              <a:t>Implementations of turn-boundary detection</a:t>
            </a:r>
          </a:p>
          <a:p>
            <a:pPr lvl="1"/>
            <a:r>
              <a:rPr lang="en-US" sz="3000"/>
              <a:t>Experimental </a:t>
            </a:r>
            <a:r>
              <a:rPr lang="en-US" sz="2400"/>
              <a:t>(</a:t>
            </a:r>
            <a:r>
              <a:rPr lang="en-US" sz="2400">
                <a:solidFill>
                  <a:srgbClr val="1B24D3"/>
                </a:solidFill>
              </a:rPr>
              <a:t>Ferrer et al. 2002, 2003; Edlund et al. 2005; Schlangen 2006; Atterer et al. 2008; Baumann 2008</a:t>
            </a:r>
            <a:r>
              <a:rPr lang="en-US" sz="2400"/>
              <a:t>)</a:t>
            </a:r>
          </a:p>
          <a:p>
            <a:pPr lvl="1"/>
            <a:r>
              <a:rPr lang="en-US" sz="3000"/>
              <a:t>Fielded systems </a:t>
            </a:r>
            <a:r>
              <a:rPr lang="en-US" sz="2400"/>
              <a:t>(e.g., </a:t>
            </a:r>
            <a:r>
              <a:rPr lang="en-US" sz="2400">
                <a:solidFill>
                  <a:srgbClr val="1B24D3"/>
                </a:solidFill>
              </a:rPr>
              <a:t>Raux &amp; Eskenazi 2008)</a:t>
            </a:r>
            <a:endParaRPr lang="en-US" sz="2400"/>
          </a:p>
          <a:p>
            <a:pPr lvl="1"/>
            <a:r>
              <a:rPr lang="en-US" sz="3000"/>
              <a:t>Exploiting turn-yielding cues improves performance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Columbia Games Corpus</a:t>
            </a:r>
          </a:p>
        </p:txBody>
      </p:sp>
      <p:sp>
        <p:nvSpPr>
          <p:cNvPr id="129027" name="Rectangle 3"/>
          <p:cNvSpPr>
            <a:spLocks noGrp="1" noChangeArrowheads="1"/>
          </p:cNvSpPr>
          <p:nvPr>
            <p:ph type="body" idx="1"/>
          </p:nvPr>
        </p:nvSpPr>
        <p:spPr>
          <a:xfrm>
            <a:off x="457200" y="1719263"/>
            <a:ext cx="8458200" cy="4452937"/>
          </a:xfrm>
        </p:spPr>
        <p:txBody>
          <a:bodyPr/>
          <a:lstStyle/>
          <a:p>
            <a:pPr>
              <a:lnSpc>
                <a:spcPct val="110000"/>
              </a:lnSpc>
            </a:pPr>
            <a:r>
              <a:rPr lang="en-US" sz="2400"/>
              <a:t>12 task-oriented spontaneous dialogues</a:t>
            </a:r>
          </a:p>
          <a:p>
            <a:pPr marL="711200" lvl="1" indent="-366713">
              <a:lnSpc>
                <a:spcPct val="110000"/>
              </a:lnSpc>
            </a:pPr>
            <a:r>
              <a:rPr lang="en-US" sz="2400"/>
              <a:t>13 subjects: 6 female, 7 male</a:t>
            </a:r>
          </a:p>
          <a:p>
            <a:pPr marL="711200" lvl="1" indent="-366713">
              <a:lnSpc>
                <a:spcPct val="110000"/>
              </a:lnSpc>
            </a:pPr>
            <a:r>
              <a:rPr lang="en-US" sz="2400"/>
              <a:t>Series of collaborative computer games of different types</a:t>
            </a:r>
          </a:p>
          <a:p>
            <a:pPr marL="711200" lvl="1" indent="-366713">
              <a:lnSpc>
                <a:spcPct val="110000"/>
              </a:lnSpc>
            </a:pPr>
            <a:r>
              <a:rPr lang="en-US" sz="2400"/>
              <a:t>9 hours of dialogue</a:t>
            </a:r>
          </a:p>
          <a:p>
            <a:pPr>
              <a:lnSpc>
                <a:spcPct val="110000"/>
              </a:lnSpc>
            </a:pPr>
            <a:r>
              <a:rPr lang="en-US" sz="2400"/>
              <a:t>Annotations</a:t>
            </a:r>
          </a:p>
          <a:p>
            <a:pPr marL="711200" lvl="1" indent="-366713">
              <a:lnSpc>
                <a:spcPct val="110000"/>
              </a:lnSpc>
            </a:pPr>
            <a:r>
              <a:rPr lang="en-US" sz="2400"/>
              <a:t>Manual orthographic transcription, alignment,  prosodic annotations (ToBI), turn-taking behaviors</a:t>
            </a:r>
          </a:p>
          <a:p>
            <a:pPr marL="711200" lvl="1" indent="-366713">
              <a:lnSpc>
                <a:spcPct val="110000"/>
              </a:lnSpc>
            </a:pPr>
            <a:r>
              <a:rPr lang="en-US" sz="2400"/>
              <a:t>Automatic logging, acoustic-prosodic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990600" y="2133600"/>
            <a:ext cx="2946400" cy="457200"/>
          </a:xfrm>
          <a:prstGeom prst="rect">
            <a:avLst/>
          </a:prstGeom>
          <a:noFill/>
          <a:ln w="9525">
            <a:noFill/>
            <a:miter lim="800000"/>
            <a:headEnd/>
            <a:tailEnd/>
          </a:ln>
          <a:effectLst/>
        </p:spPr>
        <p:txBody>
          <a:bodyPr wrap="none">
            <a:spAutoFit/>
          </a:bodyPr>
          <a:lstStyle/>
          <a:p>
            <a:r>
              <a:rPr lang="en-US" sz="2400" b="1">
                <a:ea typeface="Arial Unicode MS" pitchFamily="34" charset="-128"/>
                <a:cs typeface="Arial Unicode MS" pitchFamily="34" charset="-128"/>
              </a:rPr>
              <a:t>Player 1: Describer</a:t>
            </a:r>
          </a:p>
        </p:txBody>
      </p:sp>
      <p:sp>
        <p:nvSpPr>
          <p:cNvPr id="131075" name="Rectangle 3"/>
          <p:cNvSpPr>
            <a:spLocks noChangeArrowheads="1"/>
          </p:cNvSpPr>
          <p:nvPr/>
        </p:nvSpPr>
        <p:spPr bwMode="auto">
          <a:xfrm>
            <a:off x="5257800" y="2133600"/>
            <a:ext cx="2792413" cy="457200"/>
          </a:xfrm>
          <a:prstGeom prst="rect">
            <a:avLst/>
          </a:prstGeom>
          <a:noFill/>
          <a:ln w="9525">
            <a:noFill/>
            <a:miter lim="800000"/>
            <a:headEnd/>
            <a:tailEnd/>
          </a:ln>
          <a:effectLst/>
        </p:spPr>
        <p:txBody>
          <a:bodyPr wrap="none">
            <a:spAutoFit/>
          </a:bodyPr>
          <a:lstStyle/>
          <a:p>
            <a:r>
              <a:rPr lang="en-US" sz="2400" b="1">
                <a:ea typeface="Arial Unicode MS" pitchFamily="34" charset="-128"/>
                <a:cs typeface="Arial Unicode MS" pitchFamily="34" charset="-128"/>
              </a:rPr>
              <a:t>Player 2: Follower</a:t>
            </a:r>
          </a:p>
        </p:txBody>
      </p:sp>
      <p:grpSp>
        <p:nvGrpSpPr>
          <p:cNvPr id="131076" name="Group 4"/>
          <p:cNvGrpSpPr>
            <a:grpSpLocks/>
          </p:cNvGrpSpPr>
          <p:nvPr/>
        </p:nvGrpSpPr>
        <p:grpSpPr bwMode="auto">
          <a:xfrm>
            <a:off x="457200" y="2590800"/>
            <a:ext cx="4002088" cy="2952750"/>
            <a:chOff x="288" y="1872"/>
            <a:chExt cx="2521" cy="1860"/>
          </a:xfrm>
        </p:grpSpPr>
        <p:pic>
          <p:nvPicPr>
            <p:cNvPr id="131077" name="Picture 5" descr="c1"/>
            <p:cNvPicPr>
              <a:picLocks noChangeAspect="1" noChangeArrowheads="1" noCrop="1"/>
            </p:cNvPicPr>
            <p:nvPr/>
          </p:nvPicPr>
          <p:blipFill>
            <a:blip r:embed="rId3" cstate="print"/>
            <a:srcRect/>
            <a:stretch>
              <a:fillRect/>
            </a:stretch>
          </p:blipFill>
          <p:spPr bwMode="auto">
            <a:xfrm>
              <a:off x="288" y="1872"/>
              <a:ext cx="2521" cy="1860"/>
            </a:xfrm>
            <a:prstGeom prst="rect">
              <a:avLst/>
            </a:prstGeom>
            <a:noFill/>
            <a:ln w="9525">
              <a:solidFill>
                <a:schemeClr val="tx1"/>
              </a:solidFill>
              <a:miter lim="800000"/>
              <a:headEnd/>
              <a:tailEnd/>
            </a:ln>
          </p:spPr>
        </p:pic>
        <p:pic>
          <p:nvPicPr>
            <p:cNvPr id="131078" name="Picture 6" descr="c1"/>
            <p:cNvPicPr>
              <a:picLocks noChangeAspect="1" noChangeArrowheads="1" noCrop="1"/>
            </p:cNvPicPr>
            <p:nvPr/>
          </p:nvPicPr>
          <p:blipFill>
            <a:blip r:embed="rId4" cstate="print"/>
            <a:srcRect l="49219" t="37500" r="14063" b="37500"/>
            <a:stretch>
              <a:fillRect/>
            </a:stretch>
          </p:blipFill>
          <p:spPr bwMode="auto">
            <a:xfrm>
              <a:off x="1536" y="2592"/>
              <a:ext cx="952" cy="487"/>
            </a:xfrm>
            <a:prstGeom prst="rect">
              <a:avLst/>
            </a:prstGeom>
            <a:noFill/>
          </p:spPr>
        </p:pic>
      </p:grpSp>
      <p:grpSp>
        <p:nvGrpSpPr>
          <p:cNvPr id="131079" name="Group 7"/>
          <p:cNvGrpSpPr>
            <a:grpSpLocks/>
          </p:cNvGrpSpPr>
          <p:nvPr/>
        </p:nvGrpSpPr>
        <p:grpSpPr bwMode="auto">
          <a:xfrm>
            <a:off x="4757738" y="2590800"/>
            <a:ext cx="4005262" cy="2979738"/>
            <a:chOff x="2997" y="1872"/>
            <a:chExt cx="2523" cy="1877"/>
          </a:xfrm>
        </p:grpSpPr>
        <p:pic>
          <p:nvPicPr>
            <p:cNvPr id="131080" name="Picture 8" descr="c3"/>
            <p:cNvPicPr>
              <a:picLocks noChangeAspect="1" noChangeArrowheads="1"/>
            </p:cNvPicPr>
            <p:nvPr/>
          </p:nvPicPr>
          <p:blipFill>
            <a:blip r:embed="rId5" cstate="print"/>
            <a:srcRect/>
            <a:stretch>
              <a:fillRect/>
            </a:stretch>
          </p:blipFill>
          <p:spPr bwMode="auto">
            <a:xfrm>
              <a:off x="2997" y="1872"/>
              <a:ext cx="2523" cy="1877"/>
            </a:xfrm>
            <a:prstGeom prst="rect">
              <a:avLst/>
            </a:prstGeom>
            <a:noFill/>
            <a:ln w="9525">
              <a:solidFill>
                <a:schemeClr val="tx1"/>
              </a:solidFill>
              <a:miter lim="800000"/>
              <a:headEnd/>
              <a:tailEnd/>
            </a:ln>
          </p:spPr>
        </p:pic>
        <p:pic>
          <p:nvPicPr>
            <p:cNvPr id="131081" name="Picture 9" descr="c2"/>
            <p:cNvPicPr>
              <a:picLocks noChangeAspect="1" noChangeArrowheads="1"/>
            </p:cNvPicPr>
            <p:nvPr/>
          </p:nvPicPr>
          <p:blipFill>
            <a:blip r:embed="rId6" cstate="print"/>
            <a:srcRect/>
            <a:stretch>
              <a:fillRect/>
            </a:stretch>
          </p:blipFill>
          <p:spPr bwMode="auto">
            <a:xfrm>
              <a:off x="4802" y="3216"/>
              <a:ext cx="286" cy="297"/>
            </a:xfrm>
            <a:prstGeom prst="rect">
              <a:avLst/>
            </a:prstGeom>
            <a:noFill/>
          </p:spPr>
        </p:pic>
      </p:grpSp>
      <p:sp>
        <p:nvSpPr>
          <p:cNvPr id="131083" name="Rectangle 11"/>
          <p:cNvSpPr>
            <a:spLocks noGrp="1" noChangeArrowheads="1"/>
          </p:cNvSpPr>
          <p:nvPr>
            <p:ph type="title"/>
          </p:nvPr>
        </p:nvSpPr>
        <p:spPr>
          <a:noFill/>
          <a:ln/>
        </p:spPr>
        <p:txBody>
          <a:bodyPr anchor="b"/>
          <a:lstStyle/>
          <a:p>
            <a:r>
              <a:rPr lang="en-US"/>
              <a:t>Objects Games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z="3200"/>
              <a:t>Turn-Taking Labeling Scheme for Each Speech Segment</a:t>
            </a:r>
          </a:p>
        </p:txBody>
      </p:sp>
      <p:pic>
        <p:nvPicPr>
          <p:cNvPr id="227331" name="Picture 3" descr="turn-taking-scheme"/>
          <p:cNvPicPr>
            <a:picLocks noChangeAspect="1" noChangeArrowheads="1"/>
          </p:cNvPicPr>
          <p:nvPr/>
        </p:nvPicPr>
        <p:blipFill>
          <a:blip r:embed="rId3" cstate="print">
            <a:lum contrast="24000"/>
          </a:blip>
          <a:srcRect/>
          <a:stretch>
            <a:fillRect/>
          </a:stretch>
        </p:blipFill>
        <p:spPr bwMode="auto">
          <a:xfrm>
            <a:off x="0" y="1643063"/>
            <a:ext cx="9144000" cy="3952875"/>
          </a:xfrm>
          <a:prstGeom prst="rect">
            <a:avLst/>
          </a:prstGeom>
          <a:noFill/>
        </p:spPr>
      </p:pic>
      <p:sp>
        <p:nvSpPr>
          <p:cNvPr id="227332" name="Oval 4"/>
          <p:cNvSpPr>
            <a:spLocks noChangeArrowheads="1"/>
          </p:cNvSpPr>
          <p:nvPr/>
        </p:nvSpPr>
        <p:spPr bwMode="auto">
          <a:xfrm>
            <a:off x="3276600" y="4191000"/>
            <a:ext cx="1371600" cy="914400"/>
          </a:xfrm>
          <a:prstGeom prst="ellipse">
            <a:avLst/>
          </a:prstGeom>
          <a:solidFill>
            <a:schemeClr val="accent1">
              <a:alpha val="50000"/>
            </a:schemeClr>
          </a:solidFill>
          <a:ln w="9525">
            <a:solidFill>
              <a:schemeClr val="tx1"/>
            </a:solidFill>
            <a:round/>
            <a:headEnd/>
            <a:tailEnd/>
          </a:ln>
          <a:effectLst/>
        </p:spPr>
        <p:txBody>
          <a:bodyPr wrap="none" anchor="ctr"/>
          <a:lstStyle/>
          <a:p>
            <a:endParaRPr lang="en-US"/>
          </a:p>
        </p:txBody>
      </p:sp>
      <p:sp>
        <p:nvSpPr>
          <p:cNvPr id="227333" name="Oval 5"/>
          <p:cNvSpPr>
            <a:spLocks noChangeArrowheads="1"/>
          </p:cNvSpPr>
          <p:nvPr/>
        </p:nvSpPr>
        <p:spPr bwMode="auto">
          <a:xfrm>
            <a:off x="7543800" y="3276600"/>
            <a:ext cx="1600200" cy="914400"/>
          </a:xfrm>
          <a:prstGeom prst="ellipse">
            <a:avLst/>
          </a:prstGeom>
          <a:solidFill>
            <a:schemeClr val="accent1">
              <a:alpha val="50000"/>
            </a:scheme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animBg="1"/>
      <p:bldP spid="2273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Turn-Yielding Cues</a:t>
            </a:r>
          </a:p>
        </p:txBody>
      </p:sp>
      <p:sp>
        <p:nvSpPr>
          <p:cNvPr id="133123" name="Rectangle 3"/>
          <p:cNvSpPr>
            <a:spLocks noGrp="1" noChangeArrowheads="1"/>
          </p:cNvSpPr>
          <p:nvPr>
            <p:ph type="body" idx="1"/>
          </p:nvPr>
        </p:nvSpPr>
        <p:spPr/>
        <p:txBody>
          <a:bodyPr/>
          <a:lstStyle/>
          <a:p>
            <a:pPr marL="406400" indent="-406400"/>
            <a:endParaRPr lang="en-US"/>
          </a:p>
          <a:p>
            <a:pPr marL="406400" indent="-406400">
              <a:lnSpc>
                <a:spcPct val="110000"/>
              </a:lnSpc>
            </a:pPr>
            <a:r>
              <a:rPr lang="en-US"/>
              <a:t>Cues displayed by the speaker before a turn boundary (</a:t>
            </a:r>
            <a:r>
              <a:rPr lang="en-US">
                <a:solidFill>
                  <a:srgbClr val="FF3300"/>
                </a:solidFill>
              </a:rPr>
              <a:t>Smooth Switch</a:t>
            </a:r>
            <a:r>
              <a:rPr lang="en-US"/>
              <a:t>)</a:t>
            </a:r>
          </a:p>
          <a:p>
            <a:pPr marL="406400" indent="-406400">
              <a:lnSpc>
                <a:spcPct val="110000"/>
              </a:lnSpc>
            </a:pPr>
            <a:r>
              <a:rPr lang="en-US"/>
              <a:t>Compare to </a:t>
            </a:r>
            <a:r>
              <a:rPr lang="en-US" i="1"/>
              <a:t>turn-holding</a:t>
            </a:r>
            <a:r>
              <a:rPr lang="en-US"/>
              <a:t> cues (</a:t>
            </a:r>
            <a:r>
              <a:rPr lang="en-US">
                <a:solidFill>
                  <a:srgbClr val="FF3300"/>
                </a:solidFill>
              </a:rPr>
              <a:t>Hold</a:t>
            </a:r>
            <a:r>
              <a:rPr lang="en-US"/>
              <a:t>)</a:t>
            </a:r>
          </a:p>
          <a:p>
            <a:pPr marL="1130300" lvl="1" indent="-495300">
              <a:lnSpc>
                <a:spcPct val="110000"/>
              </a:lnSpc>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Method</a:t>
            </a:r>
          </a:p>
        </p:txBody>
      </p:sp>
      <p:sp>
        <p:nvSpPr>
          <p:cNvPr id="135171" name="Rectangle 3"/>
          <p:cNvSpPr>
            <a:spLocks noGrp="1" noChangeArrowheads="1"/>
          </p:cNvSpPr>
          <p:nvPr>
            <p:ph type="body" idx="1"/>
          </p:nvPr>
        </p:nvSpPr>
        <p:spPr>
          <a:xfrm>
            <a:off x="457200" y="4114800"/>
            <a:ext cx="8534400" cy="2133600"/>
          </a:xfrm>
          <a:noFill/>
        </p:spPr>
        <p:txBody>
          <a:bodyPr/>
          <a:lstStyle/>
          <a:p>
            <a:pPr>
              <a:lnSpc>
                <a:spcPct val="95000"/>
              </a:lnSpc>
            </a:pPr>
            <a:r>
              <a:rPr lang="en-US" sz="2700" b="1">
                <a:solidFill>
                  <a:srgbClr val="FF3300"/>
                </a:solidFill>
              </a:rPr>
              <a:t>Hold</a:t>
            </a:r>
            <a:r>
              <a:rPr lang="en-US" sz="2700"/>
              <a:t>: Speaker A pauses and continues with no intervening speech from Speaker B (n=8123)</a:t>
            </a:r>
            <a:endParaRPr lang="en-US" sz="2700" b="1">
              <a:solidFill>
                <a:srgbClr val="FF3300"/>
              </a:solidFill>
            </a:endParaRPr>
          </a:p>
          <a:p>
            <a:pPr>
              <a:lnSpc>
                <a:spcPct val="95000"/>
              </a:lnSpc>
            </a:pPr>
            <a:r>
              <a:rPr lang="en-US" sz="2700" b="1">
                <a:solidFill>
                  <a:srgbClr val="FF3300"/>
                </a:solidFill>
              </a:rPr>
              <a:t>Smooth Switch</a:t>
            </a:r>
            <a:r>
              <a:rPr lang="en-US" sz="2700" b="1"/>
              <a:t>:</a:t>
            </a:r>
            <a:r>
              <a:rPr lang="en-US" sz="2700"/>
              <a:t> Speaker A finishes her utterance; Speaker B takes the turn with no overlapping speech (n=3247)</a:t>
            </a:r>
          </a:p>
        </p:txBody>
      </p:sp>
      <p:sp>
        <p:nvSpPr>
          <p:cNvPr id="135173" name="Rectangle 5"/>
          <p:cNvSpPr>
            <a:spLocks noChangeArrowheads="1"/>
          </p:cNvSpPr>
          <p:nvPr/>
        </p:nvSpPr>
        <p:spPr bwMode="auto">
          <a:xfrm>
            <a:off x="457200" y="1600200"/>
            <a:ext cx="8610600" cy="1143000"/>
          </a:xfrm>
          <a:prstGeom prst="rect">
            <a:avLst/>
          </a:prstGeom>
          <a:noFill/>
          <a:ln w="9525">
            <a:noFill/>
            <a:miter lim="800000"/>
            <a:headEnd/>
            <a:tailEnd/>
          </a:ln>
          <a:effectLst/>
        </p:spPr>
        <p:txBody>
          <a:bodyPr/>
          <a:lstStyle/>
          <a:p>
            <a:pPr marL="342900" indent="-342900">
              <a:spcBef>
                <a:spcPct val="20000"/>
              </a:spcBef>
              <a:buFontTx/>
              <a:buChar char="•"/>
            </a:pPr>
            <a:r>
              <a:rPr lang="en-US" sz="2200" b="1">
                <a:solidFill>
                  <a:srgbClr val="FF3300"/>
                </a:solidFill>
              </a:rPr>
              <a:t>IPU</a:t>
            </a:r>
            <a:r>
              <a:rPr lang="en-US" sz="2200"/>
              <a:t> (Inter Pausal Unit): Maximal sequence of words from the same speaker surrounded by silence ≥ 50ms (n=16257)</a:t>
            </a:r>
          </a:p>
        </p:txBody>
      </p:sp>
      <p:grpSp>
        <p:nvGrpSpPr>
          <p:cNvPr id="135174" name="Group 6"/>
          <p:cNvGrpSpPr>
            <a:grpSpLocks/>
          </p:cNvGrpSpPr>
          <p:nvPr/>
        </p:nvGrpSpPr>
        <p:grpSpPr bwMode="auto">
          <a:xfrm>
            <a:off x="914400" y="2514600"/>
            <a:ext cx="7315200" cy="1371600"/>
            <a:chOff x="576" y="1584"/>
            <a:chExt cx="4608" cy="864"/>
          </a:xfrm>
        </p:grpSpPr>
        <p:sp>
          <p:nvSpPr>
            <p:cNvPr id="135175" name="Rectangle 7"/>
            <p:cNvSpPr>
              <a:spLocks noChangeArrowheads="1"/>
            </p:cNvSpPr>
            <p:nvPr/>
          </p:nvSpPr>
          <p:spPr bwMode="auto">
            <a:xfrm>
              <a:off x="1632" y="196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5176" name="Text Box 8"/>
            <p:cNvSpPr txBox="1">
              <a:spLocks noChangeArrowheads="1"/>
            </p:cNvSpPr>
            <p:nvPr/>
          </p:nvSpPr>
          <p:spPr bwMode="auto">
            <a:xfrm>
              <a:off x="576" y="1936"/>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A:</a:t>
              </a:r>
            </a:p>
          </p:txBody>
        </p:sp>
        <p:sp>
          <p:nvSpPr>
            <p:cNvPr id="135177" name="Text Box 9"/>
            <p:cNvSpPr txBox="1">
              <a:spLocks noChangeArrowheads="1"/>
            </p:cNvSpPr>
            <p:nvPr/>
          </p:nvSpPr>
          <p:spPr bwMode="auto">
            <a:xfrm>
              <a:off x="576" y="2237"/>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B:</a:t>
              </a:r>
            </a:p>
          </p:txBody>
        </p:sp>
        <p:sp>
          <p:nvSpPr>
            <p:cNvPr id="135178" name="Rectangle 10"/>
            <p:cNvSpPr>
              <a:spLocks noChangeArrowheads="1"/>
            </p:cNvSpPr>
            <p:nvPr/>
          </p:nvSpPr>
          <p:spPr bwMode="auto">
            <a:xfrm>
              <a:off x="4128" y="2277"/>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5179" name="Line 11"/>
            <p:cNvSpPr>
              <a:spLocks noChangeShapeType="1"/>
            </p:cNvSpPr>
            <p:nvPr/>
          </p:nvSpPr>
          <p:spPr bwMode="auto">
            <a:xfrm>
              <a:off x="1536" y="1968"/>
              <a:ext cx="3648" cy="0"/>
            </a:xfrm>
            <a:prstGeom prst="line">
              <a:avLst/>
            </a:prstGeom>
            <a:noFill/>
            <a:ln w="9525">
              <a:solidFill>
                <a:schemeClr val="bg2"/>
              </a:solidFill>
              <a:round/>
              <a:headEnd/>
              <a:tailEnd/>
            </a:ln>
            <a:effectLst/>
          </p:spPr>
          <p:txBody>
            <a:bodyPr wrap="none" anchor="ctr"/>
            <a:lstStyle/>
            <a:p>
              <a:endParaRPr lang="en-US"/>
            </a:p>
          </p:txBody>
        </p:sp>
        <p:sp>
          <p:nvSpPr>
            <p:cNvPr id="135180" name="Line 12"/>
            <p:cNvSpPr>
              <a:spLocks noChangeShapeType="1"/>
            </p:cNvSpPr>
            <p:nvPr/>
          </p:nvSpPr>
          <p:spPr bwMode="auto">
            <a:xfrm>
              <a:off x="1536" y="2112"/>
              <a:ext cx="3648" cy="0"/>
            </a:xfrm>
            <a:prstGeom prst="line">
              <a:avLst/>
            </a:prstGeom>
            <a:noFill/>
            <a:ln w="9525">
              <a:solidFill>
                <a:schemeClr val="bg2"/>
              </a:solidFill>
              <a:round/>
              <a:headEnd/>
              <a:tailEnd/>
            </a:ln>
            <a:effectLst/>
          </p:spPr>
          <p:txBody>
            <a:bodyPr wrap="none" anchor="ctr"/>
            <a:lstStyle/>
            <a:p>
              <a:endParaRPr lang="en-US"/>
            </a:p>
          </p:txBody>
        </p:sp>
        <p:sp>
          <p:nvSpPr>
            <p:cNvPr id="135181" name="Line 13"/>
            <p:cNvSpPr>
              <a:spLocks noChangeShapeType="1"/>
            </p:cNvSpPr>
            <p:nvPr/>
          </p:nvSpPr>
          <p:spPr bwMode="auto">
            <a:xfrm>
              <a:off x="1536" y="2277"/>
              <a:ext cx="3648" cy="0"/>
            </a:xfrm>
            <a:prstGeom prst="line">
              <a:avLst/>
            </a:prstGeom>
            <a:noFill/>
            <a:ln w="9525">
              <a:solidFill>
                <a:schemeClr val="bg2"/>
              </a:solidFill>
              <a:round/>
              <a:headEnd/>
              <a:tailEnd/>
            </a:ln>
            <a:effectLst/>
          </p:spPr>
          <p:txBody>
            <a:bodyPr wrap="none" anchor="ctr"/>
            <a:lstStyle/>
            <a:p>
              <a:endParaRPr lang="en-US"/>
            </a:p>
          </p:txBody>
        </p:sp>
        <p:sp>
          <p:nvSpPr>
            <p:cNvPr id="135182" name="Line 14"/>
            <p:cNvSpPr>
              <a:spLocks noChangeShapeType="1"/>
            </p:cNvSpPr>
            <p:nvPr/>
          </p:nvSpPr>
          <p:spPr bwMode="auto">
            <a:xfrm>
              <a:off x="1536" y="2421"/>
              <a:ext cx="3648" cy="0"/>
            </a:xfrm>
            <a:prstGeom prst="line">
              <a:avLst/>
            </a:prstGeom>
            <a:noFill/>
            <a:ln w="9525">
              <a:solidFill>
                <a:schemeClr val="bg2"/>
              </a:solidFill>
              <a:round/>
              <a:headEnd/>
              <a:tailEnd/>
            </a:ln>
            <a:effectLst/>
          </p:spPr>
          <p:txBody>
            <a:bodyPr wrap="none" anchor="ctr"/>
            <a:lstStyle/>
            <a:p>
              <a:endParaRPr lang="en-US"/>
            </a:p>
          </p:txBody>
        </p:sp>
        <p:sp>
          <p:nvSpPr>
            <p:cNvPr id="135183" name="Freeform 15"/>
            <p:cNvSpPr>
              <a:spLocks/>
            </p:cNvSpPr>
            <p:nvPr/>
          </p:nvSpPr>
          <p:spPr bwMode="auto">
            <a:xfrm>
              <a:off x="2448" y="1808"/>
              <a:ext cx="480" cy="144"/>
            </a:xfrm>
            <a:custGeom>
              <a:avLst/>
              <a:gdLst/>
              <a:ahLst/>
              <a:cxnLst>
                <a:cxn ang="0">
                  <a:pos x="0" y="240"/>
                </a:cxn>
                <a:cxn ang="0">
                  <a:pos x="240" y="0"/>
                </a:cxn>
                <a:cxn ang="0">
                  <a:pos x="480" y="240"/>
                </a:cxn>
              </a:cxnLst>
              <a:rect l="0" t="0" r="r" b="b"/>
              <a:pathLst>
                <a:path w="480" h="240">
                  <a:moveTo>
                    <a:pt x="0" y="240"/>
                  </a:moveTo>
                  <a:cubicBezTo>
                    <a:pt x="80" y="120"/>
                    <a:pt x="160" y="0"/>
                    <a:pt x="240" y="0"/>
                  </a:cubicBezTo>
                  <a:cubicBezTo>
                    <a:pt x="320" y="0"/>
                    <a:pt x="440" y="200"/>
                    <a:pt x="480" y="240"/>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35184" name="Rectangle 16"/>
            <p:cNvSpPr>
              <a:spLocks noChangeArrowheads="1"/>
            </p:cNvSpPr>
            <p:nvPr/>
          </p:nvSpPr>
          <p:spPr bwMode="auto">
            <a:xfrm>
              <a:off x="2880" y="196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5185" name="Text Box 17"/>
            <p:cNvSpPr txBox="1">
              <a:spLocks noChangeArrowheads="1"/>
            </p:cNvSpPr>
            <p:nvPr/>
          </p:nvSpPr>
          <p:spPr bwMode="auto">
            <a:xfrm>
              <a:off x="2352" y="1584"/>
              <a:ext cx="672"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Hold</a:t>
              </a:r>
            </a:p>
          </p:txBody>
        </p:sp>
        <p:sp>
          <p:nvSpPr>
            <p:cNvPr id="135186" name="Text Box 18"/>
            <p:cNvSpPr txBox="1">
              <a:spLocks noChangeArrowheads="1"/>
            </p:cNvSpPr>
            <p:nvPr/>
          </p:nvSpPr>
          <p:spPr bwMode="auto">
            <a:xfrm>
              <a:off x="1932" y="1824"/>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IPU1</a:t>
              </a:r>
            </a:p>
          </p:txBody>
        </p:sp>
        <p:sp>
          <p:nvSpPr>
            <p:cNvPr id="135187" name="Text Box 19"/>
            <p:cNvSpPr txBox="1">
              <a:spLocks noChangeArrowheads="1"/>
            </p:cNvSpPr>
            <p:nvPr/>
          </p:nvSpPr>
          <p:spPr bwMode="auto">
            <a:xfrm>
              <a:off x="3159" y="1824"/>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IPU2</a:t>
              </a:r>
            </a:p>
          </p:txBody>
        </p:sp>
        <p:sp>
          <p:nvSpPr>
            <p:cNvPr id="135188" name="Text Box 20"/>
            <p:cNvSpPr txBox="1">
              <a:spLocks noChangeArrowheads="1"/>
            </p:cNvSpPr>
            <p:nvPr/>
          </p:nvSpPr>
          <p:spPr bwMode="auto">
            <a:xfrm>
              <a:off x="4407" y="2142"/>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IPU3</a:t>
              </a:r>
            </a:p>
          </p:txBody>
        </p:sp>
      </p:grpSp>
      <p:grpSp>
        <p:nvGrpSpPr>
          <p:cNvPr id="135189" name="Group 21"/>
          <p:cNvGrpSpPr>
            <a:grpSpLocks/>
          </p:cNvGrpSpPr>
          <p:nvPr/>
        </p:nvGrpSpPr>
        <p:grpSpPr bwMode="auto">
          <a:xfrm>
            <a:off x="5715000" y="2514600"/>
            <a:ext cx="2133600" cy="1066800"/>
            <a:chOff x="3600" y="1584"/>
            <a:chExt cx="1344" cy="672"/>
          </a:xfrm>
        </p:grpSpPr>
        <p:sp>
          <p:nvSpPr>
            <p:cNvPr id="135190" name="Freeform 22"/>
            <p:cNvSpPr>
              <a:spLocks/>
            </p:cNvSpPr>
            <p:nvPr/>
          </p:nvSpPr>
          <p:spPr bwMode="auto">
            <a:xfrm>
              <a:off x="3696" y="1776"/>
              <a:ext cx="480" cy="480"/>
            </a:xfrm>
            <a:custGeom>
              <a:avLst/>
              <a:gdLst/>
              <a:ahLst/>
              <a:cxnLst>
                <a:cxn ang="0">
                  <a:pos x="0" y="240"/>
                </a:cxn>
                <a:cxn ang="0">
                  <a:pos x="240" y="48"/>
                </a:cxn>
                <a:cxn ang="0">
                  <a:pos x="480" y="528"/>
                </a:cxn>
              </a:cxnLst>
              <a:rect l="0" t="0" r="r" b="b"/>
              <a:pathLst>
                <a:path w="480" h="528">
                  <a:moveTo>
                    <a:pt x="0" y="240"/>
                  </a:moveTo>
                  <a:cubicBezTo>
                    <a:pt x="80" y="120"/>
                    <a:pt x="160" y="0"/>
                    <a:pt x="240" y="48"/>
                  </a:cubicBezTo>
                  <a:cubicBezTo>
                    <a:pt x="320" y="96"/>
                    <a:pt x="440" y="448"/>
                    <a:pt x="480" y="528"/>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35191" name="Text Box 23"/>
            <p:cNvSpPr txBox="1">
              <a:spLocks noChangeArrowheads="1"/>
            </p:cNvSpPr>
            <p:nvPr/>
          </p:nvSpPr>
          <p:spPr bwMode="auto">
            <a:xfrm>
              <a:off x="3600" y="1584"/>
              <a:ext cx="1344"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Smooth Switch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uiExpand="1" build="p"/>
      <p:bldP spid="1351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57200" y="3581400"/>
            <a:ext cx="8382000" cy="2527300"/>
          </a:xfrm>
          <a:noFill/>
        </p:spPr>
        <p:txBody>
          <a:bodyPr>
            <a:spAutoFit/>
          </a:bodyPr>
          <a:lstStyle/>
          <a:p>
            <a:pPr>
              <a:lnSpc>
                <a:spcPct val="110000"/>
              </a:lnSpc>
            </a:pPr>
            <a:r>
              <a:rPr lang="en-US"/>
              <a:t>Compare IPUs preceding </a:t>
            </a:r>
            <a:r>
              <a:rPr lang="en-US" b="1">
                <a:solidFill>
                  <a:srgbClr val="FF3300"/>
                </a:solidFill>
              </a:rPr>
              <a:t>Holds</a:t>
            </a:r>
            <a:r>
              <a:rPr lang="en-US">
                <a:solidFill>
                  <a:srgbClr val="FF3300"/>
                </a:solidFill>
              </a:rPr>
              <a:t> </a:t>
            </a:r>
            <a:r>
              <a:rPr lang="en-US"/>
              <a:t>(IPU1) with IPUs preceding </a:t>
            </a:r>
            <a:r>
              <a:rPr lang="en-US" b="1">
                <a:solidFill>
                  <a:srgbClr val="FF3300"/>
                </a:solidFill>
              </a:rPr>
              <a:t>Smooth Switches</a:t>
            </a:r>
            <a:r>
              <a:rPr lang="en-US" b="1"/>
              <a:t> </a:t>
            </a:r>
            <a:r>
              <a:rPr lang="en-US"/>
              <a:t>(IPU2)</a:t>
            </a:r>
          </a:p>
          <a:p>
            <a:pPr>
              <a:lnSpc>
                <a:spcPct val="110000"/>
              </a:lnSpc>
            </a:pPr>
            <a:r>
              <a:rPr lang="en-US">
                <a:solidFill>
                  <a:schemeClr val="accent2"/>
                </a:solidFill>
              </a:rPr>
              <a:t>Hypothesis</a:t>
            </a:r>
            <a:r>
              <a:rPr lang="en-US"/>
              <a:t>: Turn-Yielding Cues are more likely to occur before </a:t>
            </a:r>
            <a:r>
              <a:rPr lang="en-US" b="1">
                <a:solidFill>
                  <a:srgbClr val="FF3300"/>
                </a:solidFill>
              </a:rPr>
              <a:t>Smooth Switches</a:t>
            </a:r>
            <a:r>
              <a:rPr lang="en-US"/>
              <a:t> (IPU2) than before </a:t>
            </a:r>
            <a:r>
              <a:rPr lang="en-US" b="1">
                <a:solidFill>
                  <a:srgbClr val="FF3300"/>
                </a:solidFill>
              </a:rPr>
              <a:t>Holds</a:t>
            </a:r>
            <a:r>
              <a:rPr lang="en-US" b="1"/>
              <a:t> </a:t>
            </a:r>
            <a:r>
              <a:rPr lang="en-US"/>
              <a:t>(IPU1)</a:t>
            </a:r>
          </a:p>
        </p:txBody>
      </p:sp>
      <p:grpSp>
        <p:nvGrpSpPr>
          <p:cNvPr id="137219" name="Group 3"/>
          <p:cNvGrpSpPr>
            <a:grpSpLocks/>
          </p:cNvGrpSpPr>
          <p:nvPr/>
        </p:nvGrpSpPr>
        <p:grpSpPr bwMode="auto">
          <a:xfrm>
            <a:off x="914400" y="1752600"/>
            <a:ext cx="7315200" cy="1371600"/>
            <a:chOff x="576" y="1104"/>
            <a:chExt cx="4608" cy="864"/>
          </a:xfrm>
        </p:grpSpPr>
        <p:sp>
          <p:nvSpPr>
            <p:cNvPr id="137220" name="Rectangle 4"/>
            <p:cNvSpPr>
              <a:spLocks noChangeArrowheads="1"/>
            </p:cNvSpPr>
            <p:nvPr/>
          </p:nvSpPr>
          <p:spPr bwMode="auto">
            <a:xfrm>
              <a:off x="1632" y="148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7221" name="Text Box 5"/>
            <p:cNvSpPr txBox="1">
              <a:spLocks noChangeArrowheads="1"/>
            </p:cNvSpPr>
            <p:nvPr/>
          </p:nvSpPr>
          <p:spPr bwMode="auto">
            <a:xfrm>
              <a:off x="576" y="1456"/>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A:</a:t>
              </a:r>
            </a:p>
          </p:txBody>
        </p:sp>
        <p:sp>
          <p:nvSpPr>
            <p:cNvPr id="137222" name="Text Box 6"/>
            <p:cNvSpPr txBox="1">
              <a:spLocks noChangeArrowheads="1"/>
            </p:cNvSpPr>
            <p:nvPr/>
          </p:nvSpPr>
          <p:spPr bwMode="auto">
            <a:xfrm>
              <a:off x="576" y="1757"/>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B:</a:t>
              </a:r>
            </a:p>
          </p:txBody>
        </p:sp>
        <p:sp>
          <p:nvSpPr>
            <p:cNvPr id="137223" name="Rectangle 7"/>
            <p:cNvSpPr>
              <a:spLocks noChangeArrowheads="1"/>
            </p:cNvSpPr>
            <p:nvPr/>
          </p:nvSpPr>
          <p:spPr bwMode="auto">
            <a:xfrm>
              <a:off x="4128" y="1797"/>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7224" name="Line 8"/>
            <p:cNvSpPr>
              <a:spLocks noChangeShapeType="1"/>
            </p:cNvSpPr>
            <p:nvPr/>
          </p:nvSpPr>
          <p:spPr bwMode="auto">
            <a:xfrm>
              <a:off x="1536" y="1488"/>
              <a:ext cx="3648" cy="0"/>
            </a:xfrm>
            <a:prstGeom prst="line">
              <a:avLst/>
            </a:prstGeom>
            <a:noFill/>
            <a:ln w="9525">
              <a:solidFill>
                <a:schemeClr val="bg2"/>
              </a:solidFill>
              <a:round/>
              <a:headEnd/>
              <a:tailEnd/>
            </a:ln>
            <a:effectLst/>
          </p:spPr>
          <p:txBody>
            <a:bodyPr wrap="none" anchor="ctr"/>
            <a:lstStyle/>
            <a:p>
              <a:endParaRPr lang="en-US"/>
            </a:p>
          </p:txBody>
        </p:sp>
        <p:sp>
          <p:nvSpPr>
            <p:cNvPr id="137225" name="Line 9"/>
            <p:cNvSpPr>
              <a:spLocks noChangeShapeType="1"/>
            </p:cNvSpPr>
            <p:nvPr/>
          </p:nvSpPr>
          <p:spPr bwMode="auto">
            <a:xfrm>
              <a:off x="1536" y="1632"/>
              <a:ext cx="3648" cy="0"/>
            </a:xfrm>
            <a:prstGeom prst="line">
              <a:avLst/>
            </a:prstGeom>
            <a:noFill/>
            <a:ln w="9525">
              <a:solidFill>
                <a:schemeClr val="bg2"/>
              </a:solidFill>
              <a:round/>
              <a:headEnd/>
              <a:tailEnd/>
            </a:ln>
            <a:effectLst/>
          </p:spPr>
          <p:txBody>
            <a:bodyPr wrap="none" anchor="ctr"/>
            <a:lstStyle/>
            <a:p>
              <a:endParaRPr lang="en-US"/>
            </a:p>
          </p:txBody>
        </p:sp>
        <p:sp>
          <p:nvSpPr>
            <p:cNvPr id="137226" name="Line 10"/>
            <p:cNvSpPr>
              <a:spLocks noChangeShapeType="1"/>
            </p:cNvSpPr>
            <p:nvPr/>
          </p:nvSpPr>
          <p:spPr bwMode="auto">
            <a:xfrm>
              <a:off x="1536" y="1797"/>
              <a:ext cx="3648" cy="0"/>
            </a:xfrm>
            <a:prstGeom prst="line">
              <a:avLst/>
            </a:prstGeom>
            <a:noFill/>
            <a:ln w="9525">
              <a:solidFill>
                <a:schemeClr val="bg2"/>
              </a:solidFill>
              <a:round/>
              <a:headEnd/>
              <a:tailEnd/>
            </a:ln>
            <a:effectLst/>
          </p:spPr>
          <p:txBody>
            <a:bodyPr wrap="none" anchor="ctr"/>
            <a:lstStyle/>
            <a:p>
              <a:endParaRPr lang="en-US"/>
            </a:p>
          </p:txBody>
        </p:sp>
        <p:sp>
          <p:nvSpPr>
            <p:cNvPr id="137227" name="Line 11"/>
            <p:cNvSpPr>
              <a:spLocks noChangeShapeType="1"/>
            </p:cNvSpPr>
            <p:nvPr/>
          </p:nvSpPr>
          <p:spPr bwMode="auto">
            <a:xfrm>
              <a:off x="1536" y="1941"/>
              <a:ext cx="3648" cy="0"/>
            </a:xfrm>
            <a:prstGeom prst="line">
              <a:avLst/>
            </a:prstGeom>
            <a:noFill/>
            <a:ln w="9525">
              <a:solidFill>
                <a:schemeClr val="bg2"/>
              </a:solidFill>
              <a:round/>
              <a:headEnd/>
              <a:tailEnd/>
            </a:ln>
            <a:effectLst/>
          </p:spPr>
          <p:txBody>
            <a:bodyPr wrap="none" anchor="ctr"/>
            <a:lstStyle/>
            <a:p>
              <a:endParaRPr lang="en-US"/>
            </a:p>
          </p:txBody>
        </p:sp>
        <p:sp>
          <p:nvSpPr>
            <p:cNvPr id="137228" name="Freeform 12"/>
            <p:cNvSpPr>
              <a:spLocks/>
            </p:cNvSpPr>
            <p:nvPr/>
          </p:nvSpPr>
          <p:spPr bwMode="auto">
            <a:xfrm>
              <a:off x="2448" y="1328"/>
              <a:ext cx="480" cy="144"/>
            </a:xfrm>
            <a:custGeom>
              <a:avLst/>
              <a:gdLst/>
              <a:ahLst/>
              <a:cxnLst>
                <a:cxn ang="0">
                  <a:pos x="0" y="240"/>
                </a:cxn>
                <a:cxn ang="0">
                  <a:pos x="240" y="0"/>
                </a:cxn>
                <a:cxn ang="0">
                  <a:pos x="480" y="240"/>
                </a:cxn>
              </a:cxnLst>
              <a:rect l="0" t="0" r="r" b="b"/>
              <a:pathLst>
                <a:path w="480" h="240">
                  <a:moveTo>
                    <a:pt x="0" y="240"/>
                  </a:moveTo>
                  <a:cubicBezTo>
                    <a:pt x="80" y="120"/>
                    <a:pt x="160" y="0"/>
                    <a:pt x="240" y="0"/>
                  </a:cubicBezTo>
                  <a:cubicBezTo>
                    <a:pt x="320" y="0"/>
                    <a:pt x="440" y="200"/>
                    <a:pt x="480" y="240"/>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37229" name="Freeform 13"/>
            <p:cNvSpPr>
              <a:spLocks/>
            </p:cNvSpPr>
            <p:nvPr/>
          </p:nvSpPr>
          <p:spPr bwMode="auto">
            <a:xfrm>
              <a:off x="3696" y="1296"/>
              <a:ext cx="480" cy="480"/>
            </a:xfrm>
            <a:custGeom>
              <a:avLst/>
              <a:gdLst/>
              <a:ahLst/>
              <a:cxnLst>
                <a:cxn ang="0">
                  <a:pos x="0" y="240"/>
                </a:cxn>
                <a:cxn ang="0">
                  <a:pos x="240" y="48"/>
                </a:cxn>
                <a:cxn ang="0">
                  <a:pos x="480" y="528"/>
                </a:cxn>
              </a:cxnLst>
              <a:rect l="0" t="0" r="r" b="b"/>
              <a:pathLst>
                <a:path w="480" h="528">
                  <a:moveTo>
                    <a:pt x="0" y="240"/>
                  </a:moveTo>
                  <a:cubicBezTo>
                    <a:pt x="80" y="120"/>
                    <a:pt x="160" y="0"/>
                    <a:pt x="240" y="48"/>
                  </a:cubicBezTo>
                  <a:cubicBezTo>
                    <a:pt x="320" y="96"/>
                    <a:pt x="440" y="448"/>
                    <a:pt x="480" y="528"/>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37230" name="Rectangle 14"/>
            <p:cNvSpPr>
              <a:spLocks noChangeArrowheads="1"/>
            </p:cNvSpPr>
            <p:nvPr/>
          </p:nvSpPr>
          <p:spPr bwMode="auto">
            <a:xfrm>
              <a:off x="2880" y="148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7231" name="Text Box 15"/>
            <p:cNvSpPr txBox="1">
              <a:spLocks noChangeArrowheads="1"/>
            </p:cNvSpPr>
            <p:nvPr/>
          </p:nvSpPr>
          <p:spPr bwMode="auto">
            <a:xfrm>
              <a:off x="2352" y="1104"/>
              <a:ext cx="672"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Hold</a:t>
              </a:r>
            </a:p>
          </p:txBody>
        </p:sp>
        <p:sp>
          <p:nvSpPr>
            <p:cNvPr id="137232" name="Text Box 16"/>
            <p:cNvSpPr txBox="1">
              <a:spLocks noChangeArrowheads="1"/>
            </p:cNvSpPr>
            <p:nvPr/>
          </p:nvSpPr>
          <p:spPr bwMode="auto">
            <a:xfrm>
              <a:off x="3600" y="1104"/>
              <a:ext cx="1344"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Smooth switch</a:t>
              </a:r>
            </a:p>
          </p:txBody>
        </p:sp>
        <p:sp>
          <p:nvSpPr>
            <p:cNvPr id="137233" name="Text Box 17"/>
            <p:cNvSpPr txBox="1">
              <a:spLocks noChangeArrowheads="1"/>
            </p:cNvSpPr>
            <p:nvPr/>
          </p:nvSpPr>
          <p:spPr bwMode="auto">
            <a:xfrm>
              <a:off x="1932" y="1344"/>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IPU1</a:t>
              </a:r>
            </a:p>
          </p:txBody>
        </p:sp>
        <p:sp>
          <p:nvSpPr>
            <p:cNvPr id="137234" name="Text Box 18"/>
            <p:cNvSpPr txBox="1">
              <a:spLocks noChangeArrowheads="1"/>
            </p:cNvSpPr>
            <p:nvPr/>
          </p:nvSpPr>
          <p:spPr bwMode="auto">
            <a:xfrm>
              <a:off x="3159" y="1344"/>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IPU2</a:t>
              </a:r>
            </a:p>
          </p:txBody>
        </p:sp>
        <p:sp>
          <p:nvSpPr>
            <p:cNvPr id="137235" name="Text Box 19"/>
            <p:cNvSpPr txBox="1">
              <a:spLocks noChangeArrowheads="1"/>
            </p:cNvSpPr>
            <p:nvPr/>
          </p:nvSpPr>
          <p:spPr bwMode="auto">
            <a:xfrm>
              <a:off x="4407" y="1662"/>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IPU3</a:t>
              </a:r>
            </a:p>
          </p:txBody>
        </p:sp>
      </p:grpSp>
      <p:sp>
        <p:nvSpPr>
          <p:cNvPr id="137237" name="Rectangle 21"/>
          <p:cNvSpPr>
            <a:spLocks noGrp="1" noChangeArrowheads="1"/>
          </p:cNvSpPr>
          <p:nvPr>
            <p:ph type="title"/>
          </p:nvPr>
        </p:nvSpPr>
        <p:spPr/>
        <p:txBody>
          <a:bodyPr/>
          <a:lstStyle/>
          <a:p>
            <a:r>
              <a:rPr lang="en-US"/>
              <a:t>Method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457200" y="1828800"/>
            <a:ext cx="8382000" cy="3595688"/>
          </a:xfrm>
          <a:noFill/>
        </p:spPr>
        <p:txBody>
          <a:bodyPr>
            <a:spAutoFit/>
          </a:bodyPr>
          <a:lstStyle/>
          <a:p>
            <a:pPr marL="571500" indent="-571500">
              <a:buFont typeface="Arial" charset="0"/>
              <a:buAutoNum type="arabicPeriod"/>
            </a:pPr>
            <a:r>
              <a:rPr lang="en-US"/>
              <a:t>Final intonation</a:t>
            </a:r>
          </a:p>
          <a:p>
            <a:pPr marL="571500" indent="-571500">
              <a:buFont typeface="Arial" charset="0"/>
              <a:buAutoNum type="arabicPeriod"/>
            </a:pPr>
            <a:r>
              <a:rPr lang="en-US"/>
              <a:t>Speaking rate</a:t>
            </a:r>
          </a:p>
          <a:p>
            <a:pPr marL="571500" indent="-571500">
              <a:buFont typeface="Arial" charset="0"/>
              <a:buAutoNum type="arabicPeriod"/>
            </a:pPr>
            <a:r>
              <a:rPr lang="en-US"/>
              <a:t>Intensity level</a:t>
            </a:r>
          </a:p>
          <a:p>
            <a:pPr marL="571500" indent="-571500">
              <a:buFont typeface="Arial" charset="0"/>
              <a:buAutoNum type="arabicPeriod"/>
            </a:pPr>
            <a:r>
              <a:rPr lang="en-US"/>
              <a:t>Pitch level</a:t>
            </a:r>
          </a:p>
          <a:p>
            <a:pPr marL="571500" indent="-571500">
              <a:buFont typeface="Arial" charset="0"/>
              <a:buAutoNum type="arabicPeriod"/>
            </a:pPr>
            <a:r>
              <a:rPr lang="en-US"/>
              <a:t>Textual completion</a:t>
            </a:r>
          </a:p>
          <a:p>
            <a:pPr marL="571500" indent="-571500">
              <a:buFont typeface="Arial" charset="0"/>
              <a:buAutoNum type="arabicPeriod"/>
            </a:pPr>
            <a:r>
              <a:rPr lang="en-US"/>
              <a:t>Voice quality</a:t>
            </a:r>
          </a:p>
          <a:p>
            <a:pPr marL="571500" indent="-571500">
              <a:buFont typeface="Arial" charset="0"/>
              <a:buAutoNum type="arabicPeriod"/>
            </a:pPr>
            <a:r>
              <a:rPr lang="en-US"/>
              <a:t>IPU duration</a:t>
            </a:r>
          </a:p>
        </p:txBody>
      </p:sp>
      <p:sp>
        <p:nvSpPr>
          <p:cNvPr id="139267" name="Rectangle 3"/>
          <p:cNvSpPr>
            <a:spLocks noGrp="1" noChangeArrowheads="1"/>
          </p:cNvSpPr>
          <p:nvPr>
            <p:ph type="title"/>
          </p:nvPr>
        </p:nvSpPr>
        <p:spPr/>
        <p:txBody>
          <a:bodyPr/>
          <a:lstStyle/>
          <a:p>
            <a:r>
              <a:rPr lang="en-US"/>
              <a:t>Individual Turn-Yielding Cues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endParaRPr lang="en-US"/>
          </a:p>
        </p:txBody>
      </p:sp>
      <p:sp>
        <p:nvSpPr>
          <p:cNvPr id="6149" name="Rectangle 5"/>
          <p:cNvSpPr>
            <a:spLocks noGrp="1" noChangeArrowheads="1"/>
          </p:cNvSpPr>
          <p:nvPr>
            <p:ph type="body" idx="1"/>
          </p:nvPr>
        </p:nvSpPr>
        <p:spPr/>
        <p:txBody>
          <a:bodyPr/>
          <a:lstStyle/>
          <a:p>
            <a:r>
              <a:rPr lang="en-US"/>
              <a:t>Joint work with</a:t>
            </a:r>
            <a:r>
              <a:rPr lang="en-US" b="1" i="1"/>
              <a:t> Agust</a:t>
            </a:r>
            <a:r>
              <a:rPr lang="en-US" b="1" i="1">
                <a:cs typeface="Arial" charset="0"/>
              </a:rPr>
              <a:t>ín</a:t>
            </a:r>
            <a:r>
              <a:rPr lang="en-US" b="1" i="1"/>
              <a:t> Gravano</a:t>
            </a:r>
          </a:p>
          <a:p>
            <a:r>
              <a:rPr lang="en-US"/>
              <a:t>In collaboration with</a:t>
            </a:r>
          </a:p>
          <a:p>
            <a:pPr lvl="1"/>
            <a:r>
              <a:rPr lang="en-US"/>
              <a:t>Stefan Benus </a:t>
            </a:r>
          </a:p>
          <a:p>
            <a:pPr lvl="1"/>
            <a:r>
              <a:rPr lang="en-US"/>
              <a:t>Hector Chavez</a:t>
            </a:r>
          </a:p>
          <a:p>
            <a:pPr lvl="1"/>
            <a:r>
              <a:rPr lang="en-US"/>
              <a:t>Gregory Ward and Elisa Sneed German</a:t>
            </a:r>
          </a:p>
          <a:p>
            <a:pPr lvl="1"/>
            <a:r>
              <a:rPr lang="en-US"/>
              <a:t>Michael Mulley</a:t>
            </a:r>
          </a:p>
          <a:p>
            <a:r>
              <a:rPr lang="en-US"/>
              <a:t>With special thanks to Hanae Koiso, Anna Hjalmarsson, KTH TMH colleagues and the Columbia Speech Lab for useful discussions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72" name="Group 60"/>
          <p:cNvGraphicFramePr>
            <a:graphicFrameLocks noGrp="1"/>
          </p:cNvGraphicFramePr>
          <p:nvPr/>
        </p:nvGraphicFramePr>
        <p:xfrm>
          <a:off x="1295400" y="1371600"/>
          <a:ext cx="5824538" cy="3091180"/>
        </p:xfrm>
        <a:graphic>
          <a:graphicData uri="http://schemas.openxmlformats.org/drawingml/2006/table">
            <a:tbl>
              <a:tblPr/>
              <a:tblGrid>
                <a:gridCol w="3035300"/>
                <a:gridCol w="1493838"/>
                <a:gridCol w="1295400"/>
              </a:tblGrid>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Smooth</a:t>
                      </a:r>
                      <a:br>
                        <a:rPr kumimoji="0" lang="en-US" sz="1600" b="1" i="0" u="none" strike="noStrike" cap="none" normalizeH="0" baseline="0" smtClean="0">
                          <a:ln>
                            <a:noFill/>
                          </a:ln>
                          <a:solidFill>
                            <a:srgbClr val="000000"/>
                          </a:solidFill>
                          <a:effectLst/>
                          <a:latin typeface="Arial" charset="0"/>
                        </a:rPr>
                      </a:br>
                      <a:r>
                        <a:rPr kumimoji="0" lang="en-US" sz="1600" b="1" i="0" u="none" strike="noStrike" cap="none" normalizeH="0" baseline="0" smtClean="0">
                          <a:ln>
                            <a:noFill/>
                          </a:ln>
                          <a:solidFill>
                            <a:srgbClr val="000000"/>
                          </a:solidFill>
                          <a:effectLst/>
                          <a:latin typeface="Arial" charset="0"/>
                        </a:rPr>
                        <a:t>Switch</a:t>
                      </a:r>
                      <a:endParaRPr kumimoji="0" lang="en-US"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Hold</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H-H%</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22.1%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9.1%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65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[!]H-L%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13.2%</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29.9%</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66"/>
                    </a:solidFill>
                  </a:tcPr>
                </a:tc>
              </a:tr>
              <a:tr h="165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L-H%</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14.1%</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11.5%</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65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L-L%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47.2%</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66"/>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24.7%</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65100">
                <a:tc>
                  <a:txBody>
                    <a:bodyPr/>
                    <a:lstStyle/>
                    <a:p>
                      <a:pPr marL="0" marR="0" lvl="0" indent="0" algn="r" defTabSz="914400" rtl="0" eaLnBrk="1" fontAlgn="base" latinLnBrk="0" hangingPunct="1">
                        <a:lnSpc>
                          <a:spcPct val="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0"/>
                        </a:lnSpc>
                        <a:spcBef>
                          <a:spcPct val="0"/>
                        </a:spcBef>
                        <a:spcAft>
                          <a:spcPct val="0"/>
                        </a:spcAft>
                        <a:buClrTx/>
                        <a:buSzTx/>
                        <a:buFontTx/>
                        <a:buNone/>
                        <a:tabLst/>
                      </a:pPr>
                      <a:endParaRPr kumimoji="0" lang="en-US" sz="3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254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No boundary tone</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0.7%</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22.4%</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66"/>
                    </a:solidFill>
                  </a:tcPr>
                </a:tc>
              </a:tr>
              <a:tr h="165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Other</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2.6%</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2.4%</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Total</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100%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100%</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41353" name="Group 41"/>
          <p:cNvGrpSpPr>
            <a:grpSpLocks/>
          </p:cNvGrpSpPr>
          <p:nvPr/>
        </p:nvGrpSpPr>
        <p:grpSpPr bwMode="auto">
          <a:xfrm>
            <a:off x="2700338" y="2019300"/>
            <a:ext cx="533400" cy="355600"/>
            <a:chOff x="2112" y="1632"/>
            <a:chExt cx="576" cy="384"/>
          </a:xfrm>
        </p:grpSpPr>
        <p:sp>
          <p:nvSpPr>
            <p:cNvPr id="141354" name="Rectangle 42"/>
            <p:cNvSpPr>
              <a:spLocks noChangeArrowheads="1"/>
            </p:cNvSpPr>
            <p:nvPr/>
          </p:nvSpPr>
          <p:spPr bwMode="auto">
            <a:xfrm>
              <a:off x="2112" y="1632"/>
              <a:ext cx="576" cy="384"/>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141355" name="Line 43"/>
            <p:cNvSpPr>
              <a:spLocks noChangeShapeType="1"/>
            </p:cNvSpPr>
            <p:nvPr/>
          </p:nvSpPr>
          <p:spPr bwMode="auto">
            <a:xfrm flipV="1">
              <a:off x="2160" y="1776"/>
              <a:ext cx="240" cy="48"/>
            </a:xfrm>
            <a:prstGeom prst="line">
              <a:avLst/>
            </a:prstGeom>
            <a:noFill/>
            <a:ln w="44450">
              <a:solidFill>
                <a:schemeClr val="tx1"/>
              </a:solidFill>
              <a:round/>
              <a:headEnd type="none" w="sm" len="sm"/>
              <a:tailEnd type="none" w="sm" len="sm"/>
            </a:ln>
            <a:effectLst/>
          </p:spPr>
          <p:txBody>
            <a:bodyPr/>
            <a:lstStyle/>
            <a:p>
              <a:endParaRPr lang="en-US"/>
            </a:p>
          </p:txBody>
        </p:sp>
        <p:sp>
          <p:nvSpPr>
            <p:cNvPr id="141356" name="Line 44"/>
            <p:cNvSpPr>
              <a:spLocks noChangeShapeType="1"/>
            </p:cNvSpPr>
            <p:nvPr/>
          </p:nvSpPr>
          <p:spPr bwMode="auto">
            <a:xfrm flipV="1">
              <a:off x="2400" y="1680"/>
              <a:ext cx="240" cy="96"/>
            </a:xfrm>
            <a:prstGeom prst="line">
              <a:avLst/>
            </a:prstGeom>
            <a:noFill/>
            <a:ln w="44450">
              <a:solidFill>
                <a:schemeClr val="tx1"/>
              </a:solidFill>
              <a:round/>
              <a:headEnd type="none" w="sm" len="sm"/>
              <a:tailEnd type="none" w="sm" len="sm"/>
            </a:ln>
            <a:effectLst/>
          </p:spPr>
          <p:txBody>
            <a:bodyPr/>
            <a:lstStyle/>
            <a:p>
              <a:endParaRPr lang="en-US"/>
            </a:p>
          </p:txBody>
        </p:sp>
      </p:grpSp>
      <p:grpSp>
        <p:nvGrpSpPr>
          <p:cNvPr id="141357" name="Group 45"/>
          <p:cNvGrpSpPr>
            <a:grpSpLocks/>
          </p:cNvGrpSpPr>
          <p:nvPr/>
        </p:nvGrpSpPr>
        <p:grpSpPr bwMode="auto">
          <a:xfrm>
            <a:off x="2700338" y="2400300"/>
            <a:ext cx="533400" cy="355600"/>
            <a:chOff x="2784" y="1632"/>
            <a:chExt cx="576" cy="384"/>
          </a:xfrm>
        </p:grpSpPr>
        <p:sp>
          <p:nvSpPr>
            <p:cNvPr id="141358" name="Rectangle 46"/>
            <p:cNvSpPr>
              <a:spLocks noChangeArrowheads="1"/>
            </p:cNvSpPr>
            <p:nvPr/>
          </p:nvSpPr>
          <p:spPr bwMode="auto">
            <a:xfrm>
              <a:off x="2784" y="1632"/>
              <a:ext cx="576" cy="384"/>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141359" name="Line 47"/>
            <p:cNvSpPr>
              <a:spLocks noChangeShapeType="1"/>
            </p:cNvSpPr>
            <p:nvPr/>
          </p:nvSpPr>
          <p:spPr bwMode="auto">
            <a:xfrm flipV="1">
              <a:off x="2832" y="1776"/>
              <a:ext cx="240" cy="0"/>
            </a:xfrm>
            <a:prstGeom prst="line">
              <a:avLst/>
            </a:prstGeom>
            <a:noFill/>
            <a:ln w="44450">
              <a:solidFill>
                <a:schemeClr val="tx1"/>
              </a:solidFill>
              <a:round/>
              <a:headEnd type="none" w="sm" len="sm"/>
              <a:tailEnd type="none" w="sm" len="sm"/>
            </a:ln>
            <a:effectLst/>
          </p:spPr>
          <p:txBody>
            <a:bodyPr/>
            <a:lstStyle/>
            <a:p>
              <a:endParaRPr lang="en-US"/>
            </a:p>
          </p:txBody>
        </p:sp>
        <p:sp>
          <p:nvSpPr>
            <p:cNvPr id="141360" name="Line 48"/>
            <p:cNvSpPr>
              <a:spLocks noChangeShapeType="1"/>
            </p:cNvSpPr>
            <p:nvPr/>
          </p:nvSpPr>
          <p:spPr bwMode="auto">
            <a:xfrm flipV="1">
              <a:off x="3072" y="1776"/>
              <a:ext cx="240" cy="0"/>
            </a:xfrm>
            <a:prstGeom prst="line">
              <a:avLst/>
            </a:prstGeom>
            <a:noFill/>
            <a:ln w="44450">
              <a:solidFill>
                <a:schemeClr val="tx1"/>
              </a:solidFill>
              <a:round/>
              <a:headEnd type="none" w="sm" len="sm"/>
              <a:tailEnd type="none" w="sm" len="sm"/>
            </a:ln>
            <a:effectLst/>
          </p:spPr>
          <p:txBody>
            <a:bodyPr/>
            <a:lstStyle/>
            <a:p>
              <a:endParaRPr lang="en-US"/>
            </a:p>
          </p:txBody>
        </p:sp>
      </p:grpSp>
      <p:grpSp>
        <p:nvGrpSpPr>
          <p:cNvPr id="141361" name="Group 49"/>
          <p:cNvGrpSpPr>
            <a:grpSpLocks/>
          </p:cNvGrpSpPr>
          <p:nvPr/>
        </p:nvGrpSpPr>
        <p:grpSpPr bwMode="auto">
          <a:xfrm>
            <a:off x="2700338" y="2781300"/>
            <a:ext cx="533400" cy="355600"/>
            <a:chOff x="3456" y="1632"/>
            <a:chExt cx="576" cy="384"/>
          </a:xfrm>
        </p:grpSpPr>
        <p:sp>
          <p:nvSpPr>
            <p:cNvPr id="141362" name="Rectangle 50"/>
            <p:cNvSpPr>
              <a:spLocks noChangeArrowheads="1"/>
            </p:cNvSpPr>
            <p:nvPr/>
          </p:nvSpPr>
          <p:spPr bwMode="auto">
            <a:xfrm>
              <a:off x="3456" y="1632"/>
              <a:ext cx="576" cy="384"/>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141363" name="Line 51"/>
            <p:cNvSpPr>
              <a:spLocks noChangeShapeType="1"/>
            </p:cNvSpPr>
            <p:nvPr/>
          </p:nvSpPr>
          <p:spPr bwMode="auto">
            <a:xfrm flipV="1">
              <a:off x="3504" y="1920"/>
              <a:ext cx="336" cy="0"/>
            </a:xfrm>
            <a:prstGeom prst="line">
              <a:avLst/>
            </a:prstGeom>
            <a:noFill/>
            <a:ln w="44450">
              <a:solidFill>
                <a:schemeClr val="tx1"/>
              </a:solidFill>
              <a:round/>
              <a:headEnd type="none" w="sm" len="sm"/>
              <a:tailEnd type="none" w="sm" len="sm"/>
            </a:ln>
            <a:effectLst/>
          </p:spPr>
          <p:txBody>
            <a:bodyPr/>
            <a:lstStyle/>
            <a:p>
              <a:endParaRPr lang="en-US"/>
            </a:p>
          </p:txBody>
        </p:sp>
        <p:sp>
          <p:nvSpPr>
            <p:cNvPr id="141364" name="Line 52"/>
            <p:cNvSpPr>
              <a:spLocks noChangeShapeType="1"/>
            </p:cNvSpPr>
            <p:nvPr/>
          </p:nvSpPr>
          <p:spPr bwMode="auto">
            <a:xfrm flipV="1">
              <a:off x="3840" y="1872"/>
              <a:ext cx="144" cy="48"/>
            </a:xfrm>
            <a:prstGeom prst="line">
              <a:avLst/>
            </a:prstGeom>
            <a:noFill/>
            <a:ln w="44450">
              <a:solidFill>
                <a:schemeClr val="tx1"/>
              </a:solidFill>
              <a:round/>
              <a:headEnd type="none" w="sm" len="sm"/>
              <a:tailEnd type="none" w="sm" len="sm"/>
            </a:ln>
            <a:effectLst/>
          </p:spPr>
          <p:txBody>
            <a:bodyPr/>
            <a:lstStyle/>
            <a:p>
              <a:endParaRPr lang="en-US"/>
            </a:p>
          </p:txBody>
        </p:sp>
      </p:grpSp>
      <p:grpSp>
        <p:nvGrpSpPr>
          <p:cNvPr id="141365" name="Group 53"/>
          <p:cNvGrpSpPr>
            <a:grpSpLocks/>
          </p:cNvGrpSpPr>
          <p:nvPr/>
        </p:nvGrpSpPr>
        <p:grpSpPr bwMode="auto">
          <a:xfrm>
            <a:off x="2700338" y="3162300"/>
            <a:ext cx="533400" cy="355600"/>
            <a:chOff x="4128" y="1632"/>
            <a:chExt cx="576" cy="384"/>
          </a:xfrm>
        </p:grpSpPr>
        <p:sp>
          <p:nvSpPr>
            <p:cNvPr id="141366" name="Rectangle 54"/>
            <p:cNvSpPr>
              <a:spLocks noChangeArrowheads="1"/>
            </p:cNvSpPr>
            <p:nvPr/>
          </p:nvSpPr>
          <p:spPr bwMode="auto">
            <a:xfrm>
              <a:off x="4128" y="1632"/>
              <a:ext cx="576" cy="384"/>
            </a:xfrm>
            <a:prstGeom prst="rect">
              <a:avLst/>
            </a:prstGeom>
            <a:solidFill>
              <a:srgbClr val="EAEAEA"/>
            </a:solidFill>
            <a:ln w="9525">
              <a:solidFill>
                <a:schemeClr val="tx1"/>
              </a:solidFill>
              <a:miter lim="800000"/>
              <a:headEnd/>
              <a:tailEnd/>
            </a:ln>
            <a:effectLst/>
          </p:spPr>
          <p:txBody>
            <a:bodyPr wrap="none" anchor="ctr"/>
            <a:lstStyle/>
            <a:p>
              <a:endParaRPr lang="en-US"/>
            </a:p>
          </p:txBody>
        </p:sp>
        <p:sp>
          <p:nvSpPr>
            <p:cNvPr id="141367" name="Line 55"/>
            <p:cNvSpPr>
              <a:spLocks noChangeShapeType="1"/>
            </p:cNvSpPr>
            <p:nvPr/>
          </p:nvSpPr>
          <p:spPr bwMode="auto">
            <a:xfrm>
              <a:off x="4176" y="1776"/>
              <a:ext cx="240" cy="48"/>
            </a:xfrm>
            <a:prstGeom prst="line">
              <a:avLst/>
            </a:prstGeom>
            <a:noFill/>
            <a:ln w="44450">
              <a:solidFill>
                <a:schemeClr val="tx1"/>
              </a:solidFill>
              <a:round/>
              <a:headEnd type="none" w="sm" len="sm"/>
              <a:tailEnd type="none" w="sm" len="sm"/>
            </a:ln>
            <a:effectLst/>
          </p:spPr>
          <p:txBody>
            <a:bodyPr/>
            <a:lstStyle/>
            <a:p>
              <a:endParaRPr lang="en-US"/>
            </a:p>
          </p:txBody>
        </p:sp>
        <p:sp>
          <p:nvSpPr>
            <p:cNvPr id="141368" name="Line 56"/>
            <p:cNvSpPr>
              <a:spLocks noChangeShapeType="1"/>
            </p:cNvSpPr>
            <p:nvPr/>
          </p:nvSpPr>
          <p:spPr bwMode="auto">
            <a:xfrm>
              <a:off x="4416" y="1824"/>
              <a:ext cx="240" cy="96"/>
            </a:xfrm>
            <a:prstGeom prst="line">
              <a:avLst/>
            </a:prstGeom>
            <a:noFill/>
            <a:ln w="44450">
              <a:solidFill>
                <a:schemeClr val="tx1"/>
              </a:solidFill>
              <a:round/>
              <a:headEnd type="none" w="sm" len="sm"/>
              <a:tailEnd type="none" w="sm" len="sm"/>
            </a:ln>
            <a:effectLst/>
          </p:spPr>
          <p:txBody>
            <a:bodyPr/>
            <a:lstStyle/>
            <a:p>
              <a:endParaRPr lang="en-US"/>
            </a:p>
          </p:txBody>
        </p:sp>
      </p:grpSp>
      <p:sp>
        <p:nvSpPr>
          <p:cNvPr id="141369" name="Rectangle 57"/>
          <p:cNvSpPr>
            <a:spLocks noChangeArrowheads="1"/>
          </p:cNvSpPr>
          <p:nvPr/>
        </p:nvSpPr>
        <p:spPr bwMode="auto">
          <a:xfrm>
            <a:off x="7239000" y="4343400"/>
            <a:ext cx="1676400" cy="396875"/>
          </a:xfrm>
          <a:prstGeom prst="rect">
            <a:avLst/>
          </a:prstGeom>
          <a:noFill/>
          <a:ln w="9525">
            <a:noFill/>
            <a:miter lim="800000"/>
            <a:headEnd/>
            <a:tailEnd/>
          </a:ln>
          <a:effectLst/>
        </p:spPr>
        <p:txBody>
          <a:bodyPr>
            <a:spAutoFit/>
          </a:bodyPr>
          <a:lstStyle/>
          <a:p>
            <a:pPr eaLnBrk="0" hangingPunct="0"/>
            <a:r>
              <a:rPr lang="en-US" sz="2000">
                <a:solidFill>
                  <a:srgbClr val="000000"/>
                </a:solidFill>
                <a:ea typeface="Arial Unicode MS" pitchFamily="34" charset="-128"/>
                <a:cs typeface="Arial Unicode MS" pitchFamily="34" charset="-128"/>
                <a:sym typeface="Symbol" pitchFamily="18" charset="2"/>
              </a:rPr>
              <a:t>(</a:t>
            </a:r>
            <a:r>
              <a:rPr lang="en-US" sz="2000" baseline="30000">
                <a:solidFill>
                  <a:srgbClr val="000000"/>
                </a:solidFill>
                <a:ea typeface="Arial Unicode MS" pitchFamily="34" charset="-128"/>
                <a:cs typeface="Arial Unicode MS" pitchFamily="34" charset="-128"/>
                <a:sym typeface="Symbol" pitchFamily="18" charset="2"/>
              </a:rPr>
              <a:t>2</a:t>
            </a:r>
            <a:r>
              <a:rPr lang="en-US" sz="2000">
                <a:solidFill>
                  <a:srgbClr val="000000"/>
                </a:solidFill>
                <a:ea typeface="Arial Unicode MS" pitchFamily="34" charset="-128"/>
                <a:cs typeface="Arial Unicode MS" pitchFamily="34" charset="-128"/>
              </a:rPr>
              <a:t> test: </a:t>
            </a:r>
            <a:r>
              <a:rPr lang="en-US" sz="2000" i="1">
                <a:solidFill>
                  <a:srgbClr val="000000"/>
                </a:solidFill>
                <a:ea typeface="Arial Unicode MS" pitchFamily="34" charset="-128"/>
                <a:cs typeface="Arial Unicode MS" pitchFamily="34" charset="-128"/>
              </a:rPr>
              <a:t>p</a:t>
            </a:r>
            <a:r>
              <a:rPr lang="en-US" sz="2000">
                <a:solidFill>
                  <a:srgbClr val="000000"/>
                </a:solidFill>
                <a:ea typeface="Arial Unicode MS" pitchFamily="34" charset="-128"/>
                <a:cs typeface="Arial Unicode MS" pitchFamily="34" charset="-128"/>
              </a:rPr>
              <a:t>≈0)</a:t>
            </a:r>
          </a:p>
        </p:txBody>
      </p:sp>
      <p:sp>
        <p:nvSpPr>
          <p:cNvPr id="141370" name="Rectangle 58"/>
          <p:cNvSpPr>
            <a:spLocks noGrp="1" noChangeArrowheads="1"/>
          </p:cNvSpPr>
          <p:nvPr>
            <p:ph type="title"/>
          </p:nvPr>
        </p:nvSpPr>
        <p:spPr/>
        <p:txBody>
          <a:bodyPr/>
          <a:lstStyle/>
          <a:p>
            <a:r>
              <a:rPr lang="en-US"/>
              <a:t>1. Final Intonation</a:t>
            </a:r>
          </a:p>
        </p:txBody>
      </p:sp>
      <p:sp>
        <p:nvSpPr>
          <p:cNvPr id="141371" name="Rectangle 59"/>
          <p:cNvSpPr>
            <a:spLocks noGrp="1" noChangeArrowheads="1"/>
          </p:cNvSpPr>
          <p:nvPr>
            <p:ph type="body" idx="1"/>
          </p:nvPr>
        </p:nvSpPr>
        <p:spPr>
          <a:xfrm>
            <a:off x="457200" y="4876800"/>
            <a:ext cx="8382000" cy="1219200"/>
          </a:xfrm>
        </p:spPr>
        <p:txBody>
          <a:bodyPr/>
          <a:lstStyle/>
          <a:p>
            <a:pPr>
              <a:lnSpc>
                <a:spcPct val="90000"/>
              </a:lnSpc>
            </a:pPr>
            <a:r>
              <a:rPr lang="en-US" sz="2400"/>
              <a:t>Falling, high-rising: </a:t>
            </a:r>
            <a:r>
              <a:rPr lang="en-US" sz="2400">
                <a:solidFill>
                  <a:srgbClr val="FF3300"/>
                </a:solidFill>
              </a:rPr>
              <a:t>turn-final</a:t>
            </a:r>
            <a:r>
              <a:rPr lang="en-US" sz="2400"/>
              <a:t>.  Plateau:</a:t>
            </a:r>
            <a:r>
              <a:rPr lang="en-US" sz="2400">
                <a:sym typeface="Symbol" pitchFamily="18" charset="2"/>
              </a:rPr>
              <a:t> </a:t>
            </a:r>
            <a:r>
              <a:rPr lang="en-US" sz="2400">
                <a:solidFill>
                  <a:srgbClr val="FF3300"/>
                </a:solidFill>
                <a:sym typeface="Symbol" pitchFamily="18" charset="2"/>
              </a:rPr>
              <a:t>turn-medial</a:t>
            </a:r>
            <a:r>
              <a:rPr lang="en-US" sz="2400">
                <a:sym typeface="Symbol" pitchFamily="18" charset="2"/>
              </a:rPr>
              <a:t>.</a:t>
            </a:r>
          </a:p>
          <a:p>
            <a:pPr>
              <a:lnSpc>
                <a:spcPct val="90000"/>
              </a:lnSpc>
            </a:pPr>
            <a:r>
              <a:rPr lang="en-US" sz="2400">
                <a:sym typeface="Symbol" pitchFamily="18" charset="2"/>
              </a:rPr>
              <a:t>Stylized final pitch slope shows same results as hand-labeled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p:cNvPicPr>
            <a:picLocks noChangeAspect="1" noChangeArrowheads="1"/>
          </p:cNvPicPr>
          <p:nvPr/>
        </p:nvPicPr>
        <p:blipFill>
          <a:blip r:embed="rId3" cstate="print"/>
          <a:srcRect l="3044" t="3433" r="4782" b="3905"/>
          <a:stretch>
            <a:fillRect/>
          </a:stretch>
        </p:blipFill>
        <p:spPr bwMode="auto">
          <a:xfrm>
            <a:off x="1600200" y="1416050"/>
            <a:ext cx="5867400" cy="3917950"/>
          </a:xfrm>
          <a:prstGeom prst="rect">
            <a:avLst/>
          </a:prstGeom>
          <a:noFill/>
          <a:ln w="9525">
            <a:noFill/>
            <a:miter lim="800000"/>
            <a:headEnd/>
            <a:tailEnd/>
          </a:ln>
          <a:effectLst/>
        </p:spPr>
      </p:pic>
      <p:sp>
        <p:nvSpPr>
          <p:cNvPr id="143364" name="Line 4"/>
          <p:cNvSpPr>
            <a:spLocks noChangeShapeType="1"/>
          </p:cNvSpPr>
          <p:nvPr/>
        </p:nvSpPr>
        <p:spPr bwMode="auto">
          <a:xfrm>
            <a:off x="4495800" y="1511300"/>
            <a:ext cx="1588" cy="3735388"/>
          </a:xfrm>
          <a:prstGeom prst="line">
            <a:avLst/>
          </a:prstGeom>
          <a:noFill/>
          <a:ln w="19050">
            <a:solidFill>
              <a:srgbClr val="B3B3B3"/>
            </a:solidFill>
            <a:round/>
            <a:headEnd/>
            <a:tailEnd/>
          </a:ln>
          <a:effectLst/>
        </p:spPr>
        <p:txBody>
          <a:bodyPr wrap="none" anchor="ctr"/>
          <a:lstStyle/>
          <a:p>
            <a:endParaRPr lang="en-US"/>
          </a:p>
        </p:txBody>
      </p:sp>
      <p:sp>
        <p:nvSpPr>
          <p:cNvPr id="143365" name="Line 5"/>
          <p:cNvSpPr>
            <a:spLocks noChangeShapeType="1"/>
          </p:cNvSpPr>
          <p:nvPr/>
        </p:nvSpPr>
        <p:spPr bwMode="auto">
          <a:xfrm>
            <a:off x="6856413" y="1511300"/>
            <a:ext cx="1587" cy="3735388"/>
          </a:xfrm>
          <a:prstGeom prst="line">
            <a:avLst/>
          </a:prstGeom>
          <a:noFill/>
          <a:ln w="19050">
            <a:solidFill>
              <a:srgbClr val="B3B3B3"/>
            </a:solidFill>
            <a:round/>
            <a:headEnd/>
            <a:tailEnd/>
          </a:ln>
          <a:effectLst/>
        </p:spPr>
        <p:txBody>
          <a:bodyPr wrap="none" anchor="ctr"/>
          <a:lstStyle/>
          <a:p>
            <a:endParaRPr lang="en-US"/>
          </a:p>
        </p:txBody>
      </p:sp>
      <p:sp>
        <p:nvSpPr>
          <p:cNvPr id="143366" name="Line 6"/>
          <p:cNvSpPr>
            <a:spLocks noChangeShapeType="1"/>
          </p:cNvSpPr>
          <p:nvPr/>
        </p:nvSpPr>
        <p:spPr bwMode="auto">
          <a:xfrm>
            <a:off x="2157413" y="1511300"/>
            <a:ext cx="1587" cy="3735388"/>
          </a:xfrm>
          <a:prstGeom prst="line">
            <a:avLst/>
          </a:prstGeom>
          <a:noFill/>
          <a:ln w="19050">
            <a:solidFill>
              <a:srgbClr val="B3B3B3"/>
            </a:solidFill>
            <a:round/>
            <a:headEnd/>
            <a:tailEnd/>
          </a:ln>
          <a:effectLst/>
        </p:spPr>
        <p:txBody>
          <a:bodyPr wrap="none" anchor="ctr"/>
          <a:lstStyle/>
          <a:p>
            <a:endParaRPr lang="en-US"/>
          </a:p>
        </p:txBody>
      </p:sp>
      <p:sp>
        <p:nvSpPr>
          <p:cNvPr id="143367" name="Rectangle 7"/>
          <p:cNvSpPr>
            <a:spLocks noGrp="1" noChangeArrowheads="1"/>
          </p:cNvSpPr>
          <p:nvPr>
            <p:ph type="title"/>
          </p:nvPr>
        </p:nvSpPr>
        <p:spPr/>
        <p:txBody>
          <a:bodyPr/>
          <a:lstStyle/>
          <a:p>
            <a:r>
              <a:rPr lang="en-US"/>
              <a:t>2. Speaking Rate</a:t>
            </a:r>
          </a:p>
        </p:txBody>
      </p:sp>
      <p:sp>
        <p:nvSpPr>
          <p:cNvPr id="143368" name="Rectangle 8"/>
          <p:cNvSpPr>
            <a:spLocks noGrp="1" noChangeArrowheads="1"/>
          </p:cNvSpPr>
          <p:nvPr>
            <p:ph type="body" idx="1"/>
          </p:nvPr>
        </p:nvSpPr>
        <p:spPr>
          <a:xfrm>
            <a:off x="457200" y="5364163"/>
            <a:ext cx="8229600" cy="685800"/>
          </a:xfrm>
        </p:spPr>
        <p:txBody>
          <a:bodyPr/>
          <a:lstStyle/>
          <a:p>
            <a:pPr>
              <a:lnSpc>
                <a:spcPct val="80000"/>
              </a:lnSpc>
            </a:pPr>
            <a:r>
              <a:rPr lang="en-US" sz="2400"/>
              <a:t>Note: Rate faster before SS than H (controlling for word identity and speaker)</a:t>
            </a:r>
          </a:p>
        </p:txBody>
      </p:sp>
      <p:sp>
        <p:nvSpPr>
          <p:cNvPr id="2" name="TextBox 5"/>
          <p:cNvSpPr txBox="1">
            <a:spLocks noChangeArrowheads="1"/>
          </p:cNvSpPr>
          <p:nvPr/>
        </p:nvSpPr>
        <p:spPr bwMode="auto">
          <a:xfrm>
            <a:off x="2514600" y="2162175"/>
            <a:ext cx="460375" cy="200025"/>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3" name="TextBox 5"/>
          <p:cNvSpPr txBox="1">
            <a:spLocks noChangeArrowheads="1"/>
          </p:cNvSpPr>
          <p:nvPr/>
        </p:nvSpPr>
        <p:spPr bwMode="auto">
          <a:xfrm>
            <a:off x="3700463" y="1752600"/>
            <a:ext cx="460375" cy="201613"/>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4" name="TextBox 5"/>
          <p:cNvSpPr txBox="1">
            <a:spLocks noChangeArrowheads="1"/>
          </p:cNvSpPr>
          <p:nvPr/>
        </p:nvSpPr>
        <p:spPr bwMode="auto">
          <a:xfrm>
            <a:off x="4876800" y="2770188"/>
            <a:ext cx="460375" cy="201612"/>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5" name="TextBox 5"/>
          <p:cNvSpPr txBox="1">
            <a:spLocks noChangeArrowheads="1"/>
          </p:cNvSpPr>
          <p:nvPr/>
        </p:nvSpPr>
        <p:spPr bwMode="auto">
          <a:xfrm>
            <a:off x="6054725" y="2770188"/>
            <a:ext cx="460375" cy="201612"/>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143373" name="Text Box 13"/>
          <p:cNvSpPr txBox="1">
            <a:spLocks noChangeArrowheads="1"/>
          </p:cNvSpPr>
          <p:nvPr/>
        </p:nvSpPr>
        <p:spPr bwMode="auto">
          <a:xfrm>
            <a:off x="7010400" y="4814888"/>
            <a:ext cx="2028825" cy="366712"/>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a:latin typeface="Times New Roman" pitchFamily="18" charset="0"/>
                <a:ea typeface="Arial Unicode MS" pitchFamily="34" charset="-128"/>
                <a:cs typeface="Arial Unicode MS" pitchFamily="34" charset="-128"/>
              </a:rPr>
              <a:t>(*)</a:t>
            </a:r>
            <a:r>
              <a:rPr lang="en-US" sz="1600">
                <a:ea typeface="Arial Unicode MS" pitchFamily="34" charset="-128"/>
                <a:cs typeface="Arial Unicode MS" pitchFamily="34" charset="-128"/>
              </a:rPr>
              <a:t> ANOVA: </a:t>
            </a:r>
            <a:r>
              <a:rPr lang="en-US" sz="1600" i="1">
                <a:ea typeface="Arial Unicode MS" pitchFamily="34" charset="-128"/>
                <a:cs typeface="Arial Unicode MS" pitchFamily="34" charset="-128"/>
              </a:rPr>
              <a:t>p</a:t>
            </a:r>
            <a:r>
              <a:rPr lang="en-US" sz="1000" i="1">
                <a:ea typeface="Arial Unicode MS" pitchFamily="34" charset="-128"/>
                <a:cs typeface="Arial Unicode MS" pitchFamily="34" charset="-128"/>
              </a:rPr>
              <a:t> </a:t>
            </a:r>
            <a:r>
              <a:rPr lang="en-US" sz="1600">
                <a:ea typeface="Arial Unicode MS" pitchFamily="34" charset="-128"/>
                <a:cs typeface="Arial Unicode MS" pitchFamily="34" charset="-128"/>
              </a:rPr>
              <a:t>&lt;</a:t>
            </a:r>
            <a:r>
              <a:rPr lang="en-US" sz="1000">
                <a:ea typeface="Arial Unicode MS" pitchFamily="34" charset="-128"/>
                <a:cs typeface="Arial Unicode MS" pitchFamily="34" charset="-128"/>
              </a:rPr>
              <a:t> </a:t>
            </a:r>
            <a:r>
              <a:rPr lang="en-US" sz="1600">
                <a:ea typeface="Arial Unicode MS" pitchFamily="34" charset="-128"/>
                <a:cs typeface="Arial Unicode MS" pitchFamily="34" charset="-128"/>
              </a:rPr>
              <a:t>0.01</a:t>
            </a:r>
          </a:p>
        </p:txBody>
      </p:sp>
      <p:grpSp>
        <p:nvGrpSpPr>
          <p:cNvPr id="143374" name="Group 14"/>
          <p:cNvGrpSpPr>
            <a:grpSpLocks/>
          </p:cNvGrpSpPr>
          <p:nvPr/>
        </p:nvGrpSpPr>
        <p:grpSpPr bwMode="auto">
          <a:xfrm>
            <a:off x="7010400" y="2590800"/>
            <a:ext cx="1905000" cy="838200"/>
            <a:chOff x="4416" y="1584"/>
            <a:chExt cx="1200" cy="528"/>
          </a:xfrm>
        </p:grpSpPr>
        <p:sp>
          <p:nvSpPr>
            <p:cNvPr id="143375" name="Rectangle 15"/>
            <p:cNvSpPr>
              <a:spLocks noChangeArrowheads="1"/>
            </p:cNvSpPr>
            <p:nvPr/>
          </p:nvSpPr>
          <p:spPr bwMode="auto">
            <a:xfrm>
              <a:off x="4416" y="1584"/>
              <a:ext cx="1200" cy="528"/>
            </a:xfrm>
            <a:prstGeom prst="rect">
              <a:avLst/>
            </a:prstGeom>
            <a:solidFill>
              <a:schemeClr val="bg1"/>
            </a:solidFill>
            <a:ln w="9525">
              <a:noFill/>
              <a:miter lim="800000"/>
              <a:headEnd/>
              <a:tailEnd/>
            </a:ln>
            <a:effectLst/>
          </p:spPr>
          <p:txBody>
            <a:bodyPr wrap="none" anchor="ctr"/>
            <a:lstStyle/>
            <a:p>
              <a:endParaRPr lang="en-US"/>
            </a:p>
          </p:txBody>
        </p:sp>
        <p:sp>
          <p:nvSpPr>
            <p:cNvPr id="143376" name="Rectangle 16"/>
            <p:cNvSpPr>
              <a:spLocks noChangeArrowheads="1"/>
            </p:cNvSpPr>
            <p:nvPr/>
          </p:nvSpPr>
          <p:spPr bwMode="auto">
            <a:xfrm>
              <a:off x="4464" y="1728"/>
              <a:ext cx="96" cy="96"/>
            </a:xfrm>
            <a:prstGeom prst="rect">
              <a:avLst/>
            </a:prstGeom>
            <a:solidFill>
              <a:srgbClr val="7400FF"/>
            </a:solidFill>
            <a:ln w="19050">
              <a:solidFill>
                <a:schemeClr val="tx1"/>
              </a:solidFill>
              <a:miter lim="800000"/>
              <a:headEnd/>
              <a:tailEnd/>
            </a:ln>
            <a:effectLst/>
          </p:spPr>
          <p:txBody>
            <a:bodyPr wrap="none" anchor="ctr"/>
            <a:lstStyle/>
            <a:p>
              <a:endParaRPr lang="en-US"/>
            </a:p>
          </p:txBody>
        </p:sp>
        <p:sp>
          <p:nvSpPr>
            <p:cNvPr id="143377" name="Rectangle 17"/>
            <p:cNvSpPr>
              <a:spLocks noChangeArrowheads="1"/>
            </p:cNvSpPr>
            <p:nvPr/>
          </p:nvSpPr>
          <p:spPr bwMode="auto">
            <a:xfrm>
              <a:off x="4464" y="1920"/>
              <a:ext cx="96" cy="96"/>
            </a:xfrm>
            <a:prstGeom prst="rect">
              <a:avLst/>
            </a:prstGeom>
            <a:solidFill>
              <a:srgbClr val="C0FF2E"/>
            </a:solidFill>
            <a:ln w="19050">
              <a:solidFill>
                <a:schemeClr val="tx1"/>
              </a:solidFill>
              <a:miter lim="800000"/>
              <a:headEnd/>
              <a:tailEnd/>
            </a:ln>
            <a:effectLst/>
          </p:spPr>
          <p:txBody>
            <a:bodyPr wrap="none" anchor="ctr"/>
            <a:lstStyle/>
            <a:p>
              <a:endParaRPr lang="en-US"/>
            </a:p>
          </p:txBody>
        </p:sp>
        <p:sp>
          <p:nvSpPr>
            <p:cNvPr id="143378" name="Text Box 18"/>
            <p:cNvSpPr txBox="1">
              <a:spLocks noChangeArrowheads="1"/>
            </p:cNvSpPr>
            <p:nvPr/>
          </p:nvSpPr>
          <p:spPr bwMode="auto">
            <a:xfrm>
              <a:off x="4608" y="1696"/>
              <a:ext cx="85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Smooth Switch</a:t>
              </a:r>
            </a:p>
          </p:txBody>
        </p:sp>
        <p:sp>
          <p:nvSpPr>
            <p:cNvPr id="143379" name="Text Box 19"/>
            <p:cNvSpPr txBox="1">
              <a:spLocks noChangeArrowheads="1"/>
            </p:cNvSpPr>
            <p:nvPr/>
          </p:nvSpPr>
          <p:spPr bwMode="auto">
            <a:xfrm>
              <a:off x="4608" y="1888"/>
              <a:ext cx="26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Hold</a:t>
              </a:r>
            </a:p>
          </p:txBody>
        </p:sp>
      </p:grpSp>
      <p:sp>
        <p:nvSpPr>
          <p:cNvPr id="143380" name="Text Box 20"/>
          <p:cNvSpPr txBox="1">
            <a:spLocks noChangeArrowheads="1"/>
          </p:cNvSpPr>
          <p:nvPr/>
        </p:nvSpPr>
        <p:spPr bwMode="auto">
          <a:xfrm>
            <a:off x="5080000" y="5056188"/>
            <a:ext cx="1054100" cy="274637"/>
          </a:xfrm>
          <a:prstGeom prst="rect">
            <a:avLst/>
          </a:prstGeom>
          <a:solidFill>
            <a:schemeClr val="bg1"/>
          </a:solid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a:ea typeface="Arial Unicode MS" pitchFamily="34" charset="-128"/>
                <a:cs typeface="Arial Unicode MS" pitchFamily="34" charset="-128"/>
              </a:rPr>
              <a:t>Final word</a:t>
            </a:r>
            <a:endParaRPr lang="en-US" sz="1600">
              <a:ea typeface="Arial Unicode MS" pitchFamily="34" charset="-128"/>
              <a:cs typeface="Arial Unicode MS" pitchFamily="34" charset="-128"/>
            </a:endParaRPr>
          </a:p>
        </p:txBody>
      </p:sp>
      <p:sp>
        <p:nvSpPr>
          <p:cNvPr id="143381" name="Text Box 21"/>
          <p:cNvSpPr txBox="1">
            <a:spLocks noChangeArrowheads="1"/>
          </p:cNvSpPr>
          <p:nvPr/>
        </p:nvSpPr>
        <p:spPr bwMode="auto">
          <a:xfrm>
            <a:off x="2741613" y="5059363"/>
            <a:ext cx="1041400" cy="274637"/>
          </a:xfrm>
          <a:prstGeom prst="rect">
            <a:avLst/>
          </a:prstGeom>
          <a:solidFill>
            <a:schemeClr val="bg1"/>
          </a:solid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a:ea typeface="Arial Unicode MS" pitchFamily="34" charset="-128"/>
                <a:cs typeface="Arial Unicode MS" pitchFamily="34" charset="-128"/>
              </a:rPr>
              <a:t>Entire IPU</a:t>
            </a:r>
            <a:endParaRPr lang="en-US" sz="1600">
              <a:ea typeface="Arial Unicode MS" pitchFamily="34" charset="-128"/>
              <a:cs typeface="Arial Unicode MS" pitchFamily="34" charset="-128"/>
            </a:endParaRPr>
          </a:p>
        </p:txBody>
      </p:sp>
      <p:sp>
        <p:nvSpPr>
          <p:cNvPr id="143382" name="Text Box 22"/>
          <p:cNvSpPr txBox="1">
            <a:spLocks noChangeArrowheads="1"/>
          </p:cNvSpPr>
          <p:nvPr/>
        </p:nvSpPr>
        <p:spPr bwMode="auto">
          <a:xfrm rot="-5400000">
            <a:off x="928688" y="2881312"/>
            <a:ext cx="915988" cy="334963"/>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2200" i="1">
                <a:ea typeface="Arial Unicode MS" pitchFamily="34" charset="-128"/>
                <a:cs typeface="Arial Unicode MS" pitchFamily="34" charset="-128"/>
              </a:rPr>
              <a:t>z-</a:t>
            </a:r>
            <a:r>
              <a:rPr lang="en-US" sz="2200">
                <a:ea typeface="Arial Unicode MS" pitchFamily="34" charset="-128"/>
                <a:cs typeface="Arial Unicode MS" pitchFamily="34" charset="-128"/>
              </a:rPr>
              <a:t>score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cstate="print"/>
          <a:srcRect b="11362"/>
          <a:stretch>
            <a:fillRect/>
          </a:stretch>
        </p:blipFill>
        <p:spPr bwMode="auto">
          <a:xfrm>
            <a:off x="1447800" y="1295400"/>
            <a:ext cx="6019800" cy="3886200"/>
          </a:xfrm>
          <a:prstGeom prst="rect">
            <a:avLst/>
          </a:prstGeom>
          <a:noFill/>
          <a:ln w="9525">
            <a:noFill/>
            <a:miter lim="800000"/>
            <a:headEnd/>
            <a:tailEnd/>
          </a:ln>
          <a:effectLst/>
        </p:spPr>
      </p:pic>
      <p:sp>
        <p:nvSpPr>
          <p:cNvPr id="145411" name="Rectangle 3"/>
          <p:cNvSpPr>
            <a:spLocks noGrp="1" noChangeArrowheads="1"/>
          </p:cNvSpPr>
          <p:nvPr>
            <p:ph type="title"/>
          </p:nvPr>
        </p:nvSpPr>
        <p:spPr/>
        <p:txBody>
          <a:bodyPr/>
          <a:lstStyle/>
          <a:p>
            <a:r>
              <a:rPr lang="en-US"/>
              <a:t>3/4. Intensity and Pitch Levels</a:t>
            </a:r>
          </a:p>
        </p:txBody>
      </p:sp>
      <p:sp>
        <p:nvSpPr>
          <p:cNvPr id="2" name="TextBox 2"/>
          <p:cNvSpPr txBox="1">
            <a:spLocks noChangeArrowheads="1"/>
          </p:cNvSpPr>
          <p:nvPr/>
        </p:nvSpPr>
        <p:spPr bwMode="auto">
          <a:xfrm>
            <a:off x="2297113" y="1828800"/>
            <a:ext cx="434975" cy="177800"/>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3" name="TextBox 2"/>
          <p:cNvSpPr txBox="1">
            <a:spLocks noChangeArrowheads="1"/>
          </p:cNvSpPr>
          <p:nvPr/>
        </p:nvSpPr>
        <p:spPr bwMode="auto">
          <a:xfrm>
            <a:off x="3086100" y="1993900"/>
            <a:ext cx="434975" cy="177800"/>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4" name="TextBox 1"/>
          <p:cNvSpPr txBox="1">
            <a:spLocks noChangeArrowheads="1"/>
          </p:cNvSpPr>
          <p:nvPr/>
        </p:nvSpPr>
        <p:spPr bwMode="auto">
          <a:xfrm>
            <a:off x="3871913" y="2235200"/>
            <a:ext cx="433387" cy="177800"/>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5" name="TextBox 1"/>
          <p:cNvSpPr txBox="1">
            <a:spLocks noChangeArrowheads="1"/>
          </p:cNvSpPr>
          <p:nvPr/>
        </p:nvSpPr>
        <p:spPr bwMode="auto">
          <a:xfrm>
            <a:off x="4648200" y="2870200"/>
            <a:ext cx="434975" cy="177800"/>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6" name="TextBox 1"/>
          <p:cNvSpPr txBox="1">
            <a:spLocks noChangeArrowheads="1"/>
          </p:cNvSpPr>
          <p:nvPr/>
        </p:nvSpPr>
        <p:spPr bwMode="auto">
          <a:xfrm>
            <a:off x="5421313" y="2870200"/>
            <a:ext cx="433387" cy="177800"/>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7" name="TextBox 1"/>
          <p:cNvSpPr txBox="1">
            <a:spLocks noChangeArrowheads="1"/>
          </p:cNvSpPr>
          <p:nvPr/>
        </p:nvSpPr>
        <p:spPr bwMode="auto">
          <a:xfrm>
            <a:off x="6208713" y="2870200"/>
            <a:ext cx="433387" cy="177800"/>
          </a:xfrm>
          <a:prstGeom prst="rect">
            <a:avLst/>
          </a:prstGeom>
          <a:noFill/>
          <a:ln w="9525">
            <a:noFill/>
            <a:miter lim="800000"/>
            <a:headEnd/>
            <a:tailEnd/>
          </a:ln>
        </p:spPr>
        <p:txBody>
          <a:bodyPr anchor="ctr"/>
          <a:lstStyle/>
          <a:p>
            <a:pPr algn="ct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145419" name="Text Box 11"/>
          <p:cNvSpPr txBox="1">
            <a:spLocks noChangeArrowheads="1"/>
          </p:cNvSpPr>
          <p:nvPr/>
        </p:nvSpPr>
        <p:spPr bwMode="auto">
          <a:xfrm>
            <a:off x="2819400" y="5137150"/>
            <a:ext cx="1019175" cy="336550"/>
          </a:xfrm>
          <a:prstGeom prst="rect">
            <a:avLst/>
          </a:prstGeom>
          <a:solidFill>
            <a:schemeClr val="bg1"/>
          </a:solid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sz="1600" b="1">
                <a:ea typeface="Arial Unicode MS" pitchFamily="34" charset="-128"/>
                <a:cs typeface="Arial Unicode MS" pitchFamily="34" charset="-128"/>
              </a:rPr>
              <a:t>Intensity</a:t>
            </a:r>
          </a:p>
        </p:txBody>
      </p:sp>
      <p:sp>
        <p:nvSpPr>
          <p:cNvPr id="145420" name="Text Box 12"/>
          <p:cNvSpPr txBox="1">
            <a:spLocks noChangeArrowheads="1"/>
          </p:cNvSpPr>
          <p:nvPr/>
        </p:nvSpPr>
        <p:spPr bwMode="auto">
          <a:xfrm>
            <a:off x="5334000" y="5130800"/>
            <a:ext cx="681038" cy="336550"/>
          </a:xfrm>
          <a:prstGeom prst="rect">
            <a:avLst/>
          </a:prstGeom>
          <a:solidFill>
            <a:schemeClr val="bg1"/>
          </a:solid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sz="1600" b="1">
                <a:ea typeface="Arial Unicode MS" pitchFamily="34" charset="-128"/>
                <a:cs typeface="Arial Unicode MS" pitchFamily="34" charset="-128"/>
              </a:rPr>
              <a:t>Pitch</a:t>
            </a:r>
          </a:p>
        </p:txBody>
      </p:sp>
      <p:sp>
        <p:nvSpPr>
          <p:cNvPr id="145421" name="Line 13"/>
          <p:cNvSpPr>
            <a:spLocks noChangeShapeType="1"/>
          </p:cNvSpPr>
          <p:nvPr/>
        </p:nvSpPr>
        <p:spPr bwMode="auto">
          <a:xfrm>
            <a:off x="4494213" y="1524000"/>
            <a:ext cx="1587" cy="3886200"/>
          </a:xfrm>
          <a:prstGeom prst="line">
            <a:avLst/>
          </a:prstGeom>
          <a:noFill/>
          <a:ln w="19050">
            <a:solidFill>
              <a:srgbClr val="B3B3B3"/>
            </a:solidFill>
            <a:round/>
            <a:headEnd/>
            <a:tailEnd/>
          </a:ln>
          <a:effectLst/>
        </p:spPr>
        <p:txBody>
          <a:bodyPr wrap="none" anchor="ctr"/>
          <a:lstStyle/>
          <a:p>
            <a:endParaRPr lang="en-US"/>
          </a:p>
        </p:txBody>
      </p:sp>
      <p:sp>
        <p:nvSpPr>
          <p:cNvPr id="145422" name="Line 14"/>
          <p:cNvSpPr>
            <a:spLocks noChangeShapeType="1"/>
          </p:cNvSpPr>
          <p:nvPr/>
        </p:nvSpPr>
        <p:spPr bwMode="auto">
          <a:xfrm>
            <a:off x="2133600" y="1524000"/>
            <a:ext cx="0" cy="3886200"/>
          </a:xfrm>
          <a:prstGeom prst="line">
            <a:avLst/>
          </a:prstGeom>
          <a:noFill/>
          <a:ln w="19050">
            <a:solidFill>
              <a:srgbClr val="B3B3B3"/>
            </a:solidFill>
            <a:round/>
            <a:headEnd/>
            <a:tailEnd/>
          </a:ln>
          <a:effectLst/>
        </p:spPr>
        <p:txBody>
          <a:bodyPr wrap="none" anchor="ctr"/>
          <a:lstStyle/>
          <a:p>
            <a:endParaRPr lang="en-US"/>
          </a:p>
        </p:txBody>
      </p:sp>
      <p:sp>
        <p:nvSpPr>
          <p:cNvPr id="145423" name="Text Box 15"/>
          <p:cNvSpPr txBox="1">
            <a:spLocks noChangeArrowheads="1"/>
          </p:cNvSpPr>
          <p:nvPr/>
        </p:nvSpPr>
        <p:spPr bwMode="auto">
          <a:xfrm>
            <a:off x="7010400" y="4814888"/>
            <a:ext cx="2028825" cy="366712"/>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a:latin typeface="Times New Roman" pitchFamily="18" charset="0"/>
                <a:ea typeface="Arial Unicode MS" pitchFamily="34" charset="-128"/>
                <a:cs typeface="Arial Unicode MS" pitchFamily="34" charset="-128"/>
              </a:rPr>
              <a:t>(*)</a:t>
            </a:r>
            <a:r>
              <a:rPr lang="en-US" sz="1600">
                <a:ea typeface="Arial Unicode MS" pitchFamily="34" charset="-128"/>
                <a:cs typeface="Arial Unicode MS" pitchFamily="34" charset="-128"/>
              </a:rPr>
              <a:t> ANOVA: </a:t>
            </a:r>
            <a:r>
              <a:rPr lang="en-US" sz="1600" i="1">
                <a:ea typeface="Arial Unicode MS" pitchFamily="34" charset="-128"/>
                <a:cs typeface="Arial Unicode MS" pitchFamily="34" charset="-128"/>
              </a:rPr>
              <a:t>p</a:t>
            </a:r>
            <a:r>
              <a:rPr lang="en-US" sz="1000" i="1">
                <a:ea typeface="Arial Unicode MS" pitchFamily="34" charset="-128"/>
                <a:cs typeface="Arial Unicode MS" pitchFamily="34" charset="-128"/>
              </a:rPr>
              <a:t> </a:t>
            </a:r>
            <a:r>
              <a:rPr lang="en-US" sz="1600">
                <a:ea typeface="Arial Unicode MS" pitchFamily="34" charset="-128"/>
                <a:cs typeface="Arial Unicode MS" pitchFamily="34" charset="-128"/>
              </a:rPr>
              <a:t>&lt;</a:t>
            </a:r>
            <a:r>
              <a:rPr lang="en-US" sz="1000">
                <a:ea typeface="Arial Unicode MS" pitchFamily="34" charset="-128"/>
                <a:cs typeface="Arial Unicode MS" pitchFamily="34" charset="-128"/>
              </a:rPr>
              <a:t> </a:t>
            </a:r>
            <a:r>
              <a:rPr lang="en-US" sz="1600">
                <a:ea typeface="Arial Unicode MS" pitchFamily="34" charset="-128"/>
                <a:cs typeface="Arial Unicode MS" pitchFamily="34" charset="-128"/>
              </a:rPr>
              <a:t>0.01</a:t>
            </a:r>
          </a:p>
        </p:txBody>
      </p:sp>
      <p:sp>
        <p:nvSpPr>
          <p:cNvPr id="145424" name="Line 16"/>
          <p:cNvSpPr>
            <a:spLocks noChangeShapeType="1"/>
          </p:cNvSpPr>
          <p:nvPr/>
        </p:nvSpPr>
        <p:spPr bwMode="auto">
          <a:xfrm>
            <a:off x="6807200" y="1524000"/>
            <a:ext cx="1588" cy="3886200"/>
          </a:xfrm>
          <a:prstGeom prst="line">
            <a:avLst/>
          </a:prstGeom>
          <a:noFill/>
          <a:ln w="19050">
            <a:solidFill>
              <a:srgbClr val="B3B3B3"/>
            </a:solidFill>
            <a:round/>
            <a:headEnd/>
            <a:tailEnd/>
          </a:ln>
          <a:effectLst/>
        </p:spPr>
        <p:txBody>
          <a:bodyPr wrap="none" anchor="ctr"/>
          <a:lstStyle/>
          <a:p>
            <a:endParaRPr lang="en-US"/>
          </a:p>
        </p:txBody>
      </p:sp>
      <p:sp>
        <p:nvSpPr>
          <p:cNvPr id="145425" name="Rectangle 17"/>
          <p:cNvSpPr>
            <a:spLocks noGrp="1" noChangeArrowheads="1"/>
          </p:cNvSpPr>
          <p:nvPr>
            <p:ph type="body" idx="1"/>
          </p:nvPr>
        </p:nvSpPr>
        <p:spPr>
          <a:xfrm>
            <a:off x="457200" y="5364163"/>
            <a:ext cx="8229600" cy="762000"/>
          </a:xfrm>
          <a:noFill/>
          <a:ln/>
        </p:spPr>
        <p:txBody>
          <a:bodyPr/>
          <a:lstStyle/>
          <a:p>
            <a:r>
              <a:rPr lang="en-US" sz="2400"/>
              <a:t>Lower intensity, pitch levels before turn boundaries</a:t>
            </a:r>
          </a:p>
        </p:txBody>
      </p:sp>
      <p:grpSp>
        <p:nvGrpSpPr>
          <p:cNvPr id="145426" name="Group 18"/>
          <p:cNvGrpSpPr>
            <a:grpSpLocks/>
          </p:cNvGrpSpPr>
          <p:nvPr/>
        </p:nvGrpSpPr>
        <p:grpSpPr bwMode="auto">
          <a:xfrm>
            <a:off x="7010400" y="2590800"/>
            <a:ext cx="1905000" cy="838200"/>
            <a:chOff x="4416" y="1584"/>
            <a:chExt cx="1200" cy="528"/>
          </a:xfrm>
        </p:grpSpPr>
        <p:sp>
          <p:nvSpPr>
            <p:cNvPr id="145427" name="Rectangle 19"/>
            <p:cNvSpPr>
              <a:spLocks noChangeArrowheads="1"/>
            </p:cNvSpPr>
            <p:nvPr/>
          </p:nvSpPr>
          <p:spPr bwMode="auto">
            <a:xfrm>
              <a:off x="4416" y="1584"/>
              <a:ext cx="1200" cy="528"/>
            </a:xfrm>
            <a:prstGeom prst="rect">
              <a:avLst/>
            </a:prstGeom>
            <a:solidFill>
              <a:schemeClr val="bg1"/>
            </a:solidFill>
            <a:ln w="9525">
              <a:noFill/>
              <a:miter lim="800000"/>
              <a:headEnd/>
              <a:tailEnd/>
            </a:ln>
            <a:effectLst/>
          </p:spPr>
          <p:txBody>
            <a:bodyPr wrap="none" anchor="ctr"/>
            <a:lstStyle/>
            <a:p>
              <a:endParaRPr lang="en-US"/>
            </a:p>
          </p:txBody>
        </p:sp>
        <p:sp>
          <p:nvSpPr>
            <p:cNvPr id="145428" name="Rectangle 20"/>
            <p:cNvSpPr>
              <a:spLocks noChangeArrowheads="1"/>
            </p:cNvSpPr>
            <p:nvPr/>
          </p:nvSpPr>
          <p:spPr bwMode="auto">
            <a:xfrm>
              <a:off x="4464" y="1728"/>
              <a:ext cx="96" cy="96"/>
            </a:xfrm>
            <a:prstGeom prst="rect">
              <a:avLst/>
            </a:prstGeom>
            <a:solidFill>
              <a:srgbClr val="7400FF"/>
            </a:solidFill>
            <a:ln w="19050">
              <a:solidFill>
                <a:schemeClr val="tx1"/>
              </a:solidFill>
              <a:miter lim="800000"/>
              <a:headEnd/>
              <a:tailEnd/>
            </a:ln>
            <a:effectLst/>
          </p:spPr>
          <p:txBody>
            <a:bodyPr wrap="none" anchor="ctr"/>
            <a:lstStyle/>
            <a:p>
              <a:endParaRPr lang="en-US"/>
            </a:p>
          </p:txBody>
        </p:sp>
        <p:sp>
          <p:nvSpPr>
            <p:cNvPr id="145429" name="Rectangle 21"/>
            <p:cNvSpPr>
              <a:spLocks noChangeArrowheads="1"/>
            </p:cNvSpPr>
            <p:nvPr/>
          </p:nvSpPr>
          <p:spPr bwMode="auto">
            <a:xfrm>
              <a:off x="4464" y="1920"/>
              <a:ext cx="96" cy="96"/>
            </a:xfrm>
            <a:prstGeom prst="rect">
              <a:avLst/>
            </a:prstGeom>
            <a:solidFill>
              <a:srgbClr val="C0FF2E"/>
            </a:solidFill>
            <a:ln w="19050">
              <a:solidFill>
                <a:schemeClr val="tx1"/>
              </a:solidFill>
              <a:miter lim="800000"/>
              <a:headEnd/>
              <a:tailEnd/>
            </a:ln>
            <a:effectLst/>
          </p:spPr>
          <p:txBody>
            <a:bodyPr wrap="none" anchor="ctr"/>
            <a:lstStyle/>
            <a:p>
              <a:endParaRPr lang="en-US"/>
            </a:p>
          </p:txBody>
        </p:sp>
        <p:sp>
          <p:nvSpPr>
            <p:cNvPr id="145430" name="Text Box 22"/>
            <p:cNvSpPr txBox="1">
              <a:spLocks noChangeArrowheads="1"/>
            </p:cNvSpPr>
            <p:nvPr/>
          </p:nvSpPr>
          <p:spPr bwMode="auto">
            <a:xfrm>
              <a:off x="4608" y="1696"/>
              <a:ext cx="85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Smooth Switch</a:t>
              </a:r>
            </a:p>
          </p:txBody>
        </p:sp>
        <p:sp>
          <p:nvSpPr>
            <p:cNvPr id="145431" name="Text Box 23"/>
            <p:cNvSpPr txBox="1">
              <a:spLocks noChangeArrowheads="1"/>
            </p:cNvSpPr>
            <p:nvPr/>
          </p:nvSpPr>
          <p:spPr bwMode="auto">
            <a:xfrm>
              <a:off x="4608" y="1888"/>
              <a:ext cx="26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Hold</a:t>
              </a:r>
            </a:p>
          </p:txBody>
        </p:sp>
      </p:grpSp>
      <p:sp>
        <p:nvSpPr>
          <p:cNvPr id="145432" name="Text Box 24"/>
          <p:cNvSpPr txBox="1">
            <a:spLocks noChangeArrowheads="1"/>
          </p:cNvSpPr>
          <p:nvPr/>
        </p:nvSpPr>
        <p:spPr bwMode="auto">
          <a:xfrm rot="-5400000">
            <a:off x="928688" y="2881312"/>
            <a:ext cx="915988" cy="334963"/>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2200" i="1">
                <a:ea typeface="Arial Unicode MS" pitchFamily="34" charset="-128"/>
                <a:cs typeface="Arial Unicode MS" pitchFamily="34" charset="-128"/>
              </a:rPr>
              <a:t>z-</a:t>
            </a:r>
            <a:r>
              <a:rPr lang="en-US" sz="2200">
                <a:ea typeface="Arial Unicode MS" pitchFamily="34" charset="-128"/>
                <a:cs typeface="Arial Unicode MS" pitchFamily="34" charset="-128"/>
              </a:rPr>
              <a:t>score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774700"/>
            <a:ext cx="7543800" cy="655638"/>
          </a:xfrm>
        </p:spPr>
        <p:txBody>
          <a:bodyPr/>
          <a:lstStyle/>
          <a:p>
            <a:pPr>
              <a:lnSpc>
                <a:spcPct val="110000"/>
              </a:lnSpc>
            </a:pPr>
            <a:r>
              <a:rPr lang="en-US"/>
              <a:t>5. Textual Completion</a:t>
            </a:r>
          </a:p>
        </p:txBody>
      </p:sp>
      <p:sp>
        <p:nvSpPr>
          <p:cNvPr id="147459" name="Rectangle 3"/>
          <p:cNvSpPr>
            <a:spLocks noGrp="1" noChangeArrowheads="1"/>
          </p:cNvSpPr>
          <p:nvPr>
            <p:ph type="body" idx="1"/>
          </p:nvPr>
        </p:nvSpPr>
        <p:spPr>
          <a:xfrm>
            <a:off x="457200" y="1600200"/>
            <a:ext cx="8305800" cy="4529138"/>
          </a:xfrm>
        </p:spPr>
        <p:txBody>
          <a:bodyPr/>
          <a:lstStyle/>
          <a:p>
            <a:pPr>
              <a:lnSpc>
                <a:spcPct val="110000"/>
              </a:lnSpc>
              <a:tabLst>
                <a:tab pos="5829300" algn="l"/>
              </a:tabLst>
            </a:pPr>
            <a:r>
              <a:rPr lang="en-US" sz="2400"/>
              <a:t>Syntactic/semantic/pragmatic completion, independent of intonation and gesticulation.</a:t>
            </a:r>
          </a:p>
          <a:p>
            <a:pPr marL="692150" lvl="1" indent="-347663">
              <a:lnSpc>
                <a:spcPct val="110000"/>
              </a:lnSpc>
              <a:tabLst>
                <a:tab pos="5829300" algn="l"/>
              </a:tabLst>
            </a:pPr>
            <a:r>
              <a:rPr lang="en-US" sz="2400"/>
              <a:t>E.g. Ford &amp; Thompson 1996 “in discourse context, [an utterance] could be interpreted as a complete clause”</a:t>
            </a:r>
          </a:p>
          <a:p>
            <a:pPr>
              <a:lnSpc>
                <a:spcPct val="110000"/>
              </a:lnSpc>
              <a:tabLst>
                <a:tab pos="5829300" algn="l"/>
              </a:tabLst>
            </a:pPr>
            <a:r>
              <a:rPr lang="en-US" sz="2400"/>
              <a:t>Automatic computation of textual completion.</a:t>
            </a:r>
          </a:p>
          <a:p>
            <a:pPr marL="692150" lvl="1" indent="-347663">
              <a:lnSpc>
                <a:spcPct val="110000"/>
              </a:lnSpc>
              <a:buFontTx/>
              <a:buNone/>
              <a:tabLst>
                <a:tab pos="5829300" algn="l"/>
              </a:tabLst>
            </a:pPr>
            <a:r>
              <a:rPr lang="en-US" sz="2400"/>
              <a:t>(1) Manually annotated a portion of the data.</a:t>
            </a:r>
          </a:p>
          <a:p>
            <a:pPr marL="692150" lvl="1" indent="-347663">
              <a:lnSpc>
                <a:spcPct val="110000"/>
              </a:lnSpc>
              <a:buFontTx/>
              <a:buNone/>
              <a:tabLst>
                <a:tab pos="5829300" algn="l"/>
              </a:tabLst>
            </a:pPr>
            <a:r>
              <a:rPr lang="en-US" sz="2400"/>
              <a:t>(2) Trained an SVM classifier.</a:t>
            </a:r>
          </a:p>
          <a:p>
            <a:pPr marL="692150" lvl="1" indent="-347663">
              <a:lnSpc>
                <a:spcPct val="110000"/>
              </a:lnSpc>
              <a:buFontTx/>
              <a:buNone/>
              <a:tabLst>
                <a:tab pos="5829300" algn="l"/>
              </a:tabLst>
            </a:pPr>
            <a:r>
              <a:rPr lang="en-US" sz="2400"/>
              <a:t>(3) Labeled entire corpus with SVM classifier.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774700"/>
            <a:ext cx="7543800" cy="655638"/>
          </a:xfrm>
        </p:spPr>
        <p:txBody>
          <a:bodyPr/>
          <a:lstStyle/>
          <a:p>
            <a:pPr>
              <a:lnSpc>
                <a:spcPct val="110000"/>
              </a:lnSpc>
            </a:pPr>
            <a:r>
              <a:rPr lang="en-US"/>
              <a:t>5. Textual Completion</a:t>
            </a:r>
          </a:p>
        </p:txBody>
      </p:sp>
      <p:sp>
        <p:nvSpPr>
          <p:cNvPr id="149507" name="Rectangle 3"/>
          <p:cNvSpPr>
            <a:spLocks noGrp="1" noChangeArrowheads="1"/>
          </p:cNvSpPr>
          <p:nvPr>
            <p:ph type="body" idx="1"/>
          </p:nvPr>
        </p:nvSpPr>
        <p:spPr>
          <a:xfrm>
            <a:off x="457200" y="1600200"/>
            <a:ext cx="8534400" cy="4529138"/>
          </a:xfrm>
          <a:noFill/>
        </p:spPr>
        <p:txBody>
          <a:bodyPr rIns="0"/>
          <a:lstStyle/>
          <a:p>
            <a:pPr>
              <a:lnSpc>
                <a:spcPct val="110000"/>
              </a:lnSpc>
              <a:buFontTx/>
              <a:buNone/>
              <a:tabLst>
                <a:tab pos="7200900" algn="l"/>
              </a:tabLst>
            </a:pPr>
            <a:r>
              <a:rPr lang="en-US" sz="2400"/>
              <a:t>(1) Manual annotation of training data</a:t>
            </a:r>
          </a:p>
          <a:p>
            <a:pPr marL="692150" lvl="1" indent="-347663">
              <a:lnSpc>
                <a:spcPct val="110000"/>
              </a:lnSpc>
              <a:tabLst>
                <a:tab pos="7200900" algn="l"/>
              </a:tabLst>
            </a:pPr>
            <a:r>
              <a:rPr lang="en-US" sz="2400" b="1"/>
              <a:t>Token</a:t>
            </a:r>
            <a:r>
              <a:rPr lang="en-US" sz="2400"/>
              <a:t>: Previous turn by the other speaker + Current turn up to a target IPU -- No access to right context</a:t>
            </a:r>
          </a:p>
          <a:p>
            <a:pPr marL="987425" lvl="2" indent="-293688">
              <a:lnSpc>
                <a:spcPct val="110000"/>
              </a:lnSpc>
              <a:tabLst>
                <a:tab pos="7200900" algn="l"/>
              </a:tabLst>
            </a:pPr>
            <a:r>
              <a:rPr lang="en-US" sz="2300"/>
              <a:t>Speaker A:  </a:t>
            </a:r>
            <a:r>
              <a:rPr lang="en-US" sz="2300" i="1">
                <a:solidFill>
                  <a:srgbClr val="FF3300"/>
                </a:solidFill>
              </a:rPr>
              <a:t>the lion’s left paw our front</a:t>
            </a:r>
            <a:r>
              <a:rPr lang="en-US" sz="2300"/>
              <a:t/>
            </a:r>
            <a:br>
              <a:rPr lang="en-US" sz="2300"/>
            </a:br>
            <a:r>
              <a:rPr lang="en-US" sz="2300"/>
              <a:t>Speaker B:  </a:t>
            </a:r>
            <a:r>
              <a:rPr lang="en-US" sz="2300" i="1">
                <a:solidFill>
                  <a:srgbClr val="FF3300"/>
                </a:solidFill>
              </a:rPr>
              <a:t>yeah and it’s th- right so the</a:t>
            </a:r>
            <a:r>
              <a:rPr lang="en-US" sz="2300"/>
              <a:t>	{</a:t>
            </a:r>
            <a:r>
              <a:rPr lang="en-US" sz="2300" b="1">
                <a:latin typeface="Times New Roman" pitchFamily="18" charset="0"/>
              </a:rPr>
              <a:t>C / I}</a:t>
            </a:r>
          </a:p>
          <a:p>
            <a:pPr marL="692150" lvl="1" indent="-347663">
              <a:tabLst>
                <a:tab pos="7200900" algn="l"/>
              </a:tabLst>
            </a:pPr>
            <a:r>
              <a:rPr lang="en-US" sz="2400" b="1"/>
              <a:t>Guidelines: “</a:t>
            </a:r>
            <a:r>
              <a:rPr lang="en-US" sz="2400"/>
              <a:t>Determine whether you believe what speaker B has said up to this point could constitute a complete response to what speaker A has said in the previous turn/segment.”</a:t>
            </a:r>
          </a:p>
          <a:p>
            <a:pPr marL="692150" lvl="1" indent="-347663">
              <a:lnSpc>
                <a:spcPct val="110000"/>
              </a:lnSpc>
              <a:tabLst>
                <a:tab pos="7200900" algn="l"/>
              </a:tabLst>
            </a:pPr>
            <a:r>
              <a:rPr lang="en-US" sz="2400"/>
              <a:t>3 annotators; 400 tokens; Fleiss’ </a:t>
            </a:r>
            <a:r>
              <a:rPr lang="en-US" sz="2400">
                <a:sym typeface="Symbol" pitchFamily="18" charset="2"/>
              </a:rPr>
              <a:t> </a:t>
            </a:r>
            <a:r>
              <a:rPr lang="en-US" sz="2400"/>
              <a:t>= 0.814</a:t>
            </a:r>
          </a:p>
        </p:txBody>
      </p:sp>
      <p:sp>
        <p:nvSpPr>
          <p:cNvPr id="149509" name="Line 5"/>
          <p:cNvSpPr>
            <a:spLocks noChangeShapeType="1"/>
          </p:cNvSpPr>
          <p:nvPr/>
        </p:nvSpPr>
        <p:spPr bwMode="auto">
          <a:xfrm>
            <a:off x="6629400" y="3530600"/>
            <a:ext cx="1066800" cy="0"/>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5. Textual Completion</a:t>
            </a:r>
          </a:p>
        </p:txBody>
      </p:sp>
      <p:sp>
        <p:nvSpPr>
          <p:cNvPr id="151555" name="Rectangle 3"/>
          <p:cNvSpPr>
            <a:spLocks noGrp="1" noChangeArrowheads="1"/>
          </p:cNvSpPr>
          <p:nvPr>
            <p:ph type="body" idx="1"/>
          </p:nvPr>
        </p:nvSpPr>
        <p:spPr>
          <a:xfrm>
            <a:off x="457200" y="1617663"/>
            <a:ext cx="8305800" cy="2573337"/>
          </a:xfrm>
        </p:spPr>
        <p:txBody>
          <a:bodyPr/>
          <a:lstStyle/>
          <a:p>
            <a:pPr>
              <a:lnSpc>
                <a:spcPct val="110000"/>
              </a:lnSpc>
              <a:buFontTx/>
              <a:buNone/>
              <a:tabLst>
                <a:tab pos="7086600" algn="l"/>
              </a:tabLst>
            </a:pPr>
            <a:r>
              <a:rPr lang="en-US" sz="2400"/>
              <a:t>(2) Automatic annotation</a:t>
            </a:r>
          </a:p>
          <a:p>
            <a:pPr marL="692150" lvl="1" indent="-347663">
              <a:lnSpc>
                <a:spcPct val="110000"/>
              </a:lnSpc>
              <a:tabLst>
                <a:tab pos="7086600" algn="l"/>
              </a:tabLst>
            </a:pPr>
            <a:r>
              <a:rPr lang="en-US" sz="2400"/>
              <a:t>Trained ML models on manually annotated data</a:t>
            </a:r>
          </a:p>
          <a:p>
            <a:pPr marL="692150" lvl="1" indent="-347663">
              <a:lnSpc>
                <a:spcPct val="110000"/>
              </a:lnSpc>
              <a:tabLst>
                <a:tab pos="7086600" algn="l"/>
              </a:tabLst>
            </a:pPr>
            <a:r>
              <a:rPr lang="en-US" sz="2400"/>
              <a:t>Syntactic, lexical features extracted from current turn, up to target IPU</a:t>
            </a:r>
          </a:p>
          <a:p>
            <a:pPr marL="987425" lvl="2" indent="-293688">
              <a:lnSpc>
                <a:spcPct val="110000"/>
              </a:lnSpc>
              <a:tabLst>
                <a:tab pos="7086600" algn="l"/>
              </a:tabLst>
            </a:pPr>
            <a:r>
              <a:rPr lang="en-US" sz="2100"/>
              <a:t>Ratnaparkhi’s (1996) maxent POS tagger, Collins (2003) statistical parser, Abney’s (1996) CASS partial parser</a:t>
            </a:r>
          </a:p>
        </p:txBody>
      </p:sp>
      <p:graphicFrame>
        <p:nvGraphicFramePr>
          <p:cNvPr id="151571" name="Group 19"/>
          <p:cNvGraphicFramePr>
            <a:graphicFrameLocks noGrp="1"/>
          </p:cNvGraphicFramePr>
          <p:nvPr/>
        </p:nvGraphicFramePr>
        <p:xfrm>
          <a:off x="1828800" y="4267200"/>
          <a:ext cx="5410200" cy="1859280"/>
        </p:xfrm>
        <a:graphic>
          <a:graphicData uri="http://schemas.openxmlformats.org/drawingml/2006/table">
            <a:tbl>
              <a:tblPr/>
              <a:tblGrid>
                <a:gridCol w="4057650"/>
                <a:gridCol w="135255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rPr>
                        <a:t>Majority-class baseline (‘complete’)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rPr>
                        <a:t>55.2%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rPr>
                        <a:t>SVM, linear kernel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rPr>
                        <a:t>80.0%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rPr>
                        <a:t>Mean human agreement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latin typeface="Arial" charset="0"/>
                        </a:rPr>
                        <a:t>90.8%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5. Textual Completion</a:t>
            </a:r>
          </a:p>
        </p:txBody>
      </p:sp>
      <p:sp>
        <p:nvSpPr>
          <p:cNvPr id="153603" name="Rectangle 3"/>
          <p:cNvSpPr>
            <a:spLocks noGrp="1" noChangeArrowheads="1"/>
          </p:cNvSpPr>
          <p:nvPr>
            <p:ph type="body" idx="1"/>
          </p:nvPr>
        </p:nvSpPr>
        <p:spPr>
          <a:xfrm>
            <a:off x="457200" y="1681163"/>
            <a:ext cx="8305800" cy="757237"/>
          </a:xfrm>
        </p:spPr>
        <p:txBody>
          <a:bodyPr/>
          <a:lstStyle/>
          <a:p>
            <a:pPr>
              <a:lnSpc>
                <a:spcPct val="110000"/>
              </a:lnSpc>
              <a:buFontTx/>
              <a:buNone/>
              <a:tabLst>
                <a:tab pos="7086600" algn="l"/>
              </a:tabLst>
            </a:pPr>
            <a:r>
              <a:rPr lang="en-US" sz="2400"/>
              <a:t>(3) Labeled all IPUs in the corpus with the SVM model.</a:t>
            </a:r>
          </a:p>
        </p:txBody>
      </p:sp>
      <p:sp>
        <p:nvSpPr>
          <p:cNvPr id="153605" name="Rectangle 5"/>
          <p:cNvSpPr>
            <a:spLocks noChangeArrowheads="1"/>
          </p:cNvSpPr>
          <p:nvPr/>
        </p:nvSpPr>
        <p:spPr bwMode="auto">
          <a:xfrm>
            <a:off x="6781800" y="3149600"/>
            <a:ext cx="207963" cy="203200"/>
          </a:xfrm>
          <a:prstGeom prst="rect">
            <a:avLst/>
          </a:prstGeom>
          <a:solidFill>
            <a:srgbClr val="B3B3B3"/>
          </a:solidFill>
          <a:ln w="9525">
            <a:solidFill>
              <a:schemeClr val="tx1"/>
            </a:solidFill>
            <a:miter lim="800000"/>
            <a:headEnd/>
            <a:tailEnd/>
          </a:ln>
          <a:effectLst/>
        </p:spPr>
        <p:txBody>
          <a:bodyPr wrap="none" anchor="ctr"/>
          <a:lstStyle/>
          <a:p>
            <a:endParaRPr lang="en-US"/>
          </a:p>
        </p:txBody>
      </p:sp>
      <p:sp>
        <p:nvSpPr>
          <p:cNvPr id="153606" name="Text Box 6"/>
          <p:cNvSpPr txBox="1">
            <a:spLocks noChangeArrowheads="1"/>
          </p:cNvSpPr>
          <p:nvPr/>
        </p:nvSpPr>
        <p:spPr bwMode="auto">
          <a:xfrm>
            <a:off x="7096125" y="3111500"/>
            <a:ext cx="1285875" cy="304800"/>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Incomplete</a:t>
            </a:r>
          </a:p>
        </p:txBody>
      </p:sp>
      <p:sp>
        <p:nvSpPr>
          <p:cNvPr id="153607" name="Rectangle 7"/>
          <p:cNvSpPr>
            <a:spLocks noChangeArrowheads="1"/>
          </p:cNvSpPr>
          <p:nvPr/>
        </p:nvSpPr>
        <p:spPr bwMode="auto">
          <a:xfrm>
            <a:off x="6781800" y="3606800"/>
            <a:ext cx="207963" cy="203200"/>
          </a:xfrm>
          <a:prstGeom prst="rect">
            <a:avLst/>
          </a:prstGeom>
          <a:solidFill>
            <a:srgbClr val="D26000"/>
          </a:solidFill>
          <a:ln w="9525">
            <a:solidFill>
              <a:schemeClr val="tx1"/>
            </a:solidFill>
            <a:miter lim="800000"/>
            <a:headEnd/>
            <a:tailEnd/>
          </a:ln>
          <a:effectLst/>
        </p:spPr>
        <p:txBody>
          <a:bodyPr wrap="none" anchor="ctr"/>
          <a:lstStyle/>
          <a:p>
            <a:endParaRPr lang="en-US"/>
          </a:p>
        </p:txBody>
      </p:sp>
      <p:sp>
        <p:nvSpPr>
          <p:cNvPr id="153608" name="Text Box 8"/>
          <p:cNvSpPr txBox="1">
            <a:spLocks noChangeArrowheads="1"/>
          </p:cNvSpPr>
          <p:nvPr/>
        </p:nvSpPr>
        <p:spPr bwMode="auto">
          <a:xfrm>
            <a:off x="7108825" y="3581400"/>
            <a:ext cx="1360488" cy="304800"/>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Complete</a:t>
            </a:r>
          </a:p>
        </p:txBody>
      </p:sp>
      <p:sp>
        <p:nvSpPr>
          <p:cNvPr id="153609" name="Text Box 9"/>
          <p:cNvSpPr txBox="1">
            <a:spLocks noChangeArrowheads="1"/>
          </p:cNvSpPr>
          <p:nvPr/>
        </p:nvSpPr>
        <p:spPr bwMode="auto">
          <a:xfrm>
            <a:off x="762000" y="4572000"/>
            <a:ext cx="2417763" cy="304800"/>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000" b="1">
                <a:ea typeface="Arial Unicode MS" pitchFamily="34" charset="-128"/>
                <a:cs typeface="Arial Unicode MS" pitchFamily="34" charset="-128"/>
              </a:rPr>
              <a:t>Smooth switch</a:t>
            </a:r>
          </a:p>
        </p:txBody>
      </p:sp>
      <p:sp>
        <p:nvSpPr>
          <p:cNvPr id="153610" name="Text Box 10"/>
          <p:cNvSpPr txBox="1">
            <a:spLocks noChangeArrowheads="1"/>
          </p:cNvSpPr>
          <p:nvPr/>
        </p:nvSpPr>
        <p:spPr bwMode="auto">
          <a:xfrm>
            <a:off x="4419600" y="4572000"/>
            <a:ext cx="877888" cy="304800"/>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000" b="1">
                <a:ea typeface="Arial Unicode MS" pitchFamily="34" charset="-128"/>
                <a:cs typeface="Arial Unicode MS" pitchFamily="34" charset="-128"/>
              </a:rPr>
              <a:t>Hold</a:t>
            </a:r>
          </a:p>
        </p:txBody>
      </p:sp>
      <p:pic>
        <p:nvPicPr>
          <p:cNvPr id="153611" name="Picture 11"/>
          <p:cNvPicPr>
            <a:picLocks noChangeAspect="1" noChangeArrowheads="1"/>
          </p:cNvPicPr>
          <p:nvPr/>
        </p:nvPicPr>
        <p:blipFill>
          <a:blip r:embed="rId3" cstate="print"/>
          <a:srcRect l="8453" t="9387" r="8412" b="9387"/>
          <a:stretch>
            <a:fillRect/>
          </a:stretch>
        </p:blipFill>
        <p:spPr bwMode="auto">
          <a:xfrm>
            <a:off x="893763" y="2413000"/>
            <a:ext cx="2152650" cy="2152650"/>
          </a:xfrm>
          <a:prstGeom prst="rect">
            <a:avLst/>
          </a:prstGeom>
          <a:noFill/>
          <a:ln w="9525">
            <a:noFill/>
            <a:miter lim="800000"/>
            <a:headEnd/>
            <a:tailEnd/>
          </a:ln>
          <a:effectLst/>
        </p:spPr>
      </p:pic>
      <p:pic>
        <p:nvPicPr>
          <p:cNvPr id="153612" name="Picture 12"/>
          <p:cNvPicPr>
            <a:picLocks noChangeAspect="1" noChangeArrowheads="1"/>
          </p:cNvPicPr>
          <p:nvPr/>
        </p:nvPicPr>
        <p:blipFill>
          <a:blip r:embed="rId4" cstate="print"/>
          <a:srcRect l="8316" t="8995" r="8275" b="8954"/>
          <a:stretch>
            <a:fillRect/>
          </a:stretch>
        </p:blipFill>
        <p:spPr bwMode="auto">
          <a:xfrm>
            <a:off x="3810000" y="2362200"/>
            <a:ext cx="2209800" cy="2209800"/>
          </a:xfrm>
          <a:prstGeom prst="rect">
            <a:avLst/>
          </a:prstGeom>
          <a:noFill/>
          <a:ln w="9525">
            <a:noFill/>
            <a:miter lim="800000"/>
            <a:headEnd/>
            <a:tailEnd/>
          </a:ln>
          <a:effectLst/>
        </p:spPr>
      </p:pic>
      <p:sp>
        <p:nvSpPr>
          <p:cNvPr id="153613" name="Text Box 13"/>
          <p:cNvSpPr txBox="1">
            <a:spLocks noChangeArrowheads="1"/>
          </p:cNvSpPr>
          <p:nvPr/>
        </p:nvSpPr>
        <p:spPr bwMode="auto">
          <a:xfrm>
            <a:off x="1274763" y="2759075"/>
            <a:ext cx="636587" cy="365125"/>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400">
                <a:ea typeface="Arial Unicode MS" pitchFamily="34" charset="-128"/>
                <a:cs typeface="Arial Unicode MS" pitchFamily="34" charset="-128"/>
              </a:rPr>
              <a:t>18%</a:t>
            </a:r>
          </a:p>
        </p:txBody>
      </p:sp>
      <p:sp>
        <p:nvSpPr>
          <p:cNvPr id="153614" name="Text Box 14"/>
          <p:cNvSpPr txBox="1">
            <a:spLocks noChangeArrowheads="1"/>
          </p:cNvSpPr>
          <p:nvPr/>
        </p:nvSpPr>
        <p:spPr bwMode="auto">
          <a:xfrm>
            <a:off x="2095500" y="3581400"/>
            <a:ext cx="636588" cy="365125"/>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400">
                <a:ea typeface="Arial Unicode MS" pitchFamily="34" charset="-128"/>
                <a:cs typeface="Arial Unicode MS" pitchFamily="34" charset="-128"/>
              </a:rPr>
              <a:t>82%</a:t>
            </a:r>
          </a:p>
        </p:txBody>
      </p:sp>
      <p:sp>
        <p:nvSpPr>
          <p:cNvPr id="153615" name="Text Box 15"/>
          <p:cNvSpPr txBox="1">
            <a:spLocks noChangeArrowheads="1"/>
          </p:cNvSpPr>
          <p:nvPr/>
        </p:nvSpPr>
        <p:spPr bwMode="auto">
          <a:xfrm>
            <a:off x="4114800" y="3276600"/>
            <a:ext cx="631825" cy="365125"/>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400">
                <a:ea typeface="Arial Unicode MS" pitchFamily="34" charset="-128"/>
                <a:cs typeface="Arial Unicode MS" pitchFamily="34" charset="-128"/>
              </a:rPr>
              <a:t>47%</a:t>
            </a:r>
          </a:p>
        </p:txBody>
      </p:sp>
      <p:sp>
        <p:nvSpPr>
          <p:cNvPr id="153616" name="Text Box 16"/>
          <p:cNvSpPr txBox="1">
            <a:spLocks noChangeArrowheads="1"/>
          </p:cNvSpPr>
          <p:nvPr/>
        </p:nvSpPr>
        <p:spPr bwMode="auto">
          <a:xfrm>
            <a:off x="5181600" y="3276600"/>
            <a:ext cx="631825" cy="365125"/>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400">
                <a:ea typeface="Arial Unicode MS" pitchFamily="34" charset="-128"/>
                <a:cs typeface="Arial Unicode MS" pitchFamily="34" charset="-128"/>
              </a:rPr>
              <a:t>53%</a:t>
            </a:r>
          </a:p>
        </p:txBody>
      </p:sp>
      <p:sp>
        <p:nvSpPr>
          <p:cNvPr id="153617" name="Rectangle 17"/>
          <p:cNvSpPr>
            <a:spLocks noChangeArrowheads="1"/>
          </p:cNvSpPr>
          <p:nvPr/>
        </p:nvSpPr>
        <p:spPr bwMode="auto">
          <a:xfrm>
            <a:off x="6553200" y="4419600"/>
            <a:ext cx="1905000" cy="396875"/>
          </a:xfrm>
          <a:prstGeom prst="rect">
            <a:avLst/>
          </a:prstGeom>
          <a:noFill/>
          <a:ln w="9525">
            <a:noFill/>
            <a:miter lim="800000"/>
            <a:headEnd/>
            <a:tailEnd/>
          </a:ln>
          <a:effectLst/>
        </p:spPr>
        <p:txBody>
          <a:bodyPr>
            <a:spAutoFit/>
          </a:bodyPr>
          <a:lstStyle/>
          <a:p>
            <a:pPr algn="ctr" eaLnBrk="0" hangingPunct="0"/>
            <a:r>
              <a:rPr lang="en-US" sz="2000">
                <a:solidFill>
                  <a:srgbClr val="000000"/>
                </a:solidFill>
                <a:ea typeface="Arial Unicode MS" pitchFamily="34" charset="-128"/>
                <a:cs typeface="Arial Unicode MS" pitchFamily="34" charset="-128"/>
                <a:sym typeface="Symbol" pitchFamily="18" charset="2"/>
              </a:rPr>
              <a:t>(</a:t>
            </a:r>
            <a:r>
              <a:rPr lang="en-US" sz="2000" baseline="30000">
                <a:solidFill>
                  <a:srgbClr val="000000"/>
                </a:solidFill>
                <a:ea typeface="Arial Unicode MS" pitchFamily="34" charset="-128"/>
                <a:cs typeface="Arial Unicode MS" pitchFamily="34" charset="-128"/>
                <a:sym typeface="Symbol" pitchFamily="18" charset="2"/>
              </a:rPr>
              <a:t>2</a:t>
            </a:r>
            <a:r>
              <a:rPr lang="en-US" sz="2000">
                <a:solidFill>
                  <a:srgbClr val="000000"/>
                </a:solidFill>
                <a:ea typeface="Arial Unicode MS" pitchFamily="34" charset="-128"/>
                <a:cs typeface="Arial Unicode MS" pitchFamily="34" charset="-128"/>
              </a:rPr>
              <a:t> test, p</a:t>
            </a:r>
            <a:r>
              <a:rPr lang="en-US" sz="1600">
                <a:solidFill>
                  <a:srgbClr val="000000"/>
                </a:solidFill>
                <a:ea typeface="Arial Unicode MS" pitchFamily="34" charset="-128"/>
                <a:cs typeface="Arial Unicode MS" pitchFamily="34" charset="-128"/>
              </a:rPr>
              <a:t> </a:t>
            </a:r>
            <a:r>
              <a:rPr lang="en-US" sz="2000">
                <a:solidFill>
                  <a:srgbClr val="000000"/>
                </a:solidFill>
                <a:ea typeface="Arial Unicode MS" pitchFamily="34" charset="-128"/>
                <a:cs typeface="Arial Unicode MS" pitchFamily="34" charset="-128"/>
              </a:rPr>
              <a:t>≈</a:t>
            </a:r>
            <a:r>
              <a:rPr lang="en-US" sz="1600">
                <a:solidFill>
                  <a:srgbClr val="000000"/>
                </a:solidFill>
                <a:ea typeface="Arial Unicode MS" pitchFamily="34" charset="-128"/>
                <a:cs typeface="Arial Unicode MS" pitchFamily="34" charset="-128"/>
              </a:rPr>
              <a:t> </a:t>
            </a:r>
            <a:r>
              <a:rPr lang="en-US" sz="2000">
                <a:solidFill>
                  <a:srgbClr val="000000"/>
                </a:solidFill>
                <a:ea typeface="Arial Unicode MS" pitchFamily="34" charset="-128"/>
                <a:cs typeface="Arial Unicode MS" pitchFamily="34" charset="-128"/>
              </a:rPr>
              <a:t>0)</a:t>
            </a:r>
          </a:p>
        </p:txBody>
      </p:sp>
      <p:sp>
        <p:nvSpPr>
          <p:cNvPr id="153618" name="Rectangle 18"/>
          <p:cNvSpPr>
            <a:spLocks noChangeArrowheads="1"/>
          </p:cNvSpPr>
          <p:nvPr/>
        </p:nvSpPr>
        <p:spPr bwMode="auto">
          <a:xfrm>
            <a:off x="457200" y="5181600"/>
            <a:ext cx="8305800" cy="990600"/>
          </a:xfrm>
          <a:prstGeom prst="rect">
            <a:avLst/>
          </a:prstGeom>
          <a:noFill/>
          <a:ln w="9525">
            <a:noFill/>
            <a:miter lim="800000"/>
            <a:headEnd/>
            <a:tailEnd/>
          </a:ln>
          <a:effectLst/>
        </p:spPr>
        <p:txBody>
          <a:bodyPr/>
          <a:lstStyle/>
          <a:p>
            <a:pPr marL="342900" indent="-342900">
              <a:spcBef>
                <a:spcPct val="20000"/>
              </a:spcBef>
              <a:buFontTx/>
              <a:buChar char="•"/>
            </a:pPr>
            <a:r>
              <a:rPr lang="en-US" sz="2400"/>
              <a:t>Textual completion almost a necessary condition before switches -- but not before holds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Grp="1" noChangeArrowheads="1"/>
          </p:cNvSpPr>
          <p:nvPr>
            <p:ph type="title"/>
          </p:nvPr>
        </p:nvSpPr>
        <p:spPr/>
        <p:txBody>
          <a:bodyPr/>
          <a:lstStyle/>
          <a:p>
            <a:r>
              <a:rPr lang="en-US"/>
              <a:t>5a. Lexical Cues</a:t>
            </a:r>
          </a:p>
        </p:txBody>
      </p:sp>
      <p:graphicFrame>
        <p:nvGraphicFramePr>
          <p:cNvPr id="215081" name="Group 41"/>
          <p:cNvGraphicFramePr>
            <a:graphicFrameLocks noGrp="1"/>
          </p:cNvGraphicFramePr>
          <p:nvPr>
            <p:ph type="tbl" idx="1"/>
          </p:nvPr>
        </p:nvGraphicFramePr>
        <p:xfrm>
          <a:off x="1143000" y="1828800"/>
          <a:ext cx="7162800" cy="2590800"/>
        </p:xfrm>
        <a:graphic>
          <a:graphicData uri="http://schemas.openxmlformats.org/drawingml/2006/table">
            <a:tbl>
              <a:tblPr/>
              <a:tblGrid>
                <a:gridCol w="3124200"/>
                <a:gridCol w="1981200"/>
                <a:gridCol w="2057400"/>
              </a:tblGrid>
              <a:tr h="746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Word Fragments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 (0.3%)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549 (6.7%)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Filled Pauses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31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764 (9.4%)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Total IPUs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3246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8123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082" name="Text Box 42"/>
          <p:cNvSpPr txBox="1">
            <a:spLocks noChangeArrowheads="1"/>
          </p:cNvSpPr>
          <p:nvPr/>
        </p:nvSpPr>
        <p:spPr bwMode="auto">
          <a:xfrm>
            <a:off x="1219200" y="5029200"/>
            <a:ext cx="7086600" cy="519113"/>
          </a:xfrm>
          <a:prstGeom prst="rect">
            <a:avLst/>
          </a:prstGeom>
          <a:noFill/>
          <a:ln w="9525">
            <a:noFill/>
            <a:miter lim="800000"/>
            <a:headEnd/>
            <a:tailEnd/>
          </a:ln>
          <a:effectLst/>
        </p:spPr>
        <p:txBody>
          <a:bodyPr>
            <a:spAutoFit/>
          </a:bodyPr>
          <a:lstStyle/>
          <a:p>
            <a:pPr>
              <a:spcBef>
                <a:spcPct val="50000"/>
              </a:spcBef>
            </a:pPr>
            <a:r>
              <a:rPr lang="en-US" sz="2800"/>
              <a:t>No specific lexical cues other than these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srcRect b="17293"/>
          <a:stretch>
            <a:fillRect/>
          </a:stretch>
        </p:blipFill>
        <p:spPr bwMode="auto">
          <a:xfrm>
            <a:off x="1143000" y="1219200"/>
            <a:ext cx="6477000" cy="3902075"/>
          </a:xfrm>
          <a:prstGeom prst="rect">
            <a:avLst/>
          </a:prstGeom>
          <a:noFill/>
          <a:ln w="9525">
            <a:noFill/>
            <a:miter lim="800000"/>
            <a:headEnd/>
            <a:tailEnd/>
          </a:ln>
          <a:effectLst/>
        </p:spPr>
      </p:pic>
      <p:sp>
        <p:nvSpPr>
          <p:cNvPr id="155651" name="Rectangle 3"/>
          <p:cNvSpPr>
            <a:spLocks noGrp="1" noChangeArrowheads="1"/>
          </p:cNvSpPr>
          <p:nvPr>
            <p:ph type="title"/>
          </p:nvPr>
        </p:nvSpPr>
        <p:spPr/>
        <p:txBody>
          <a:bodyPr/>
          <a:lstStyle/>
          <a:p>
            <a:r>
              <a:rPr lang="en-US"/>
              <a:t>6. Voice Quality</a:t>
            </a:r>
          </a:p>
        </p:txBody>
      </p:sp>
      <p:sp>
        <p:nvSpPr>
          <p:cNvPr id="3" name="TextBox 1"/>
          <p:cNvSpPr txBox="1">
            <a:spLocks noChangeArrowheads="1"/>
          </p:cNvSpPr>
          <p:nvPr/>
        </p:nvSpPr>
        <p:spPr bwMode="auto">
          <a:xfrm>
            <a:off x="2017713" y="2401888"/>
            <a:ext cx="471487" cy="204787"/>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4" name="TextBox 2"/>
          <p:cNvSpPr txBox="1">
            <a:spLocks noChangeArrowheads="1"/>
          </p:cNvSpPr>
          <p:nvPr/>
        </p:nvSpPr>
        <p:spPr bwMode="auto">
          <a:xfrm>
            <a:off x="2578100" y="2214563"/>
            <a:ext cx="474663" cy="203200"/>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5" name="TextBox 3"/>
          <p:cNvSpPr txBox="1">
            <a:spLocks noChangeArrowheads="1"/>
          </p:cNvSpPr>
          <p:nvPr/>
        </p:nvSpPr>
        <p:spPr bwMode="auto">
          <a:xfrm>
            <a:off x="3136900" y="1951038"/>
            <a:ext cx="468313" cy="204787"/>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6" name="TextBox 4"/>
          <p:cNvSpPr txBox="1">
            <a:spLocks noChangeArrowheads="1"/>
          </p:cNvSpPr>
          <p:nvPr/>
        </p:nvSpPr>
        <p:spPr bwMode="auto">
          <a:xfrm>
            <a:off x="3695700" y="2536825"/>
            <a:ext cx="468313" cy="203200"/>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7" name="TextBox 5"/>
          <p:cNvSpPr txBox="1">
            <a:spLocks noChangeArrowheads="1"/>
          </p:cNvSpPr>
          <p:nvPr/>
        </p:nvSpPr>
        <p:spPr bwMode="auto">
          <a:xfrm>
            <a:off x="4254500" y="2416175"/>
            <a:ext cx="471488" cy="203200"/>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8" name="TextBox 6"/>
          <p:cNvSpPr txBox="1">
            <a:spLocks noChangeArrowheads="1"/>
          </p:cNvSpPr>
          <p:nvPr/>
        </p:nvSpPr>
        <p:spPr bwMode="auto">
          <a:xfrm>
            <a:off x="4826000" y="2325688"/>
            <a:ext cx="469900" cy="203200"/>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9" name="TextBox 7"/>
          <p:cNvSpPr txBox="1">
            <a:spLocks noChangeArrowheads="1"/>
          </p:cNvSpPr>
          <p:nvPr/>
        </p:nvSpPr>
        <p:spPr bwMode="auto">
          <a:xfrm>
            <a:off x="5373688" y="2617788"/>
            <a:ext cx="471487" cy="204787"/>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10" name="TextBox 8"/>
          <p:cNvSpPr txBox="1">
            <a:spLocks noChangeArrowheads="1"/>
          </p:cNvSpPr>
          <p:nvPr/>
        </p:nvSpPr>
        <p:spPr bwMode="auto">
          <a:xfrm>
            <a:off x="5924550" y="2289175"/>
            <a:ext cx="465138" cy="207963"/>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11" name="TextBox 9"/>
          <p:cNvSpPr txBox="1">
            <a:spLocks noChangeArrowheads="1"/>
          </p:cNvSpPr>
          <p:nvPr/>
        </p:nvSpPr>
        <p:spPr bwMode="auto">
          <a:xfrm>
            <a:off x="6502400" y="1552575"/>
            <a:ext cx="471488" cy="204788"/>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155662" name="Text Box 14"/>
          <p:cNvSpPr txBox="1">
            <a:spLocks noChangeArrowheads="1"/>
          </p:cNvSpPr>
          <p:nvPr/>
        </p:nvSpPr>
        <p:spPr bwMode="auto">
          <a:xfrm>
            <a:off x="2362200" y="5013325"/>
            <a:ext cx="681038" cy="336550"/>
          </a:xfrm>
          <a:prstGeom prst="rect">
            <a:avLst/>
          </a:prstGeom>
          <a:solidFill>
            <a:schemeClr val="bg1"/>
          </a:solid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sz="1600" b="1">
                <a:ea typeface="Arial Unicode MS" pitchFamily="34" charset="-128"/>
                <a:cs typeface="Arial Unicode MS" pitchFamily="34" charset="-128"/>
              </a:rPr>
              <a:t>Jitter</a:t>
            </a:r>
          </a:p>
        </p:txBody>
      </p:sp>
      <p:sp>
        <p:nvSpPr>
          <p:cNvPr id="155663" name="Text Box 15"/>
          <p:cNvSpPr txBox="1">
            <a:spLocks noChangeArrowheads="1"/>
          </p:cNvSpPr>
          <p:nvPr/>
        </p:nvSpPr>
        <p:spPr bwMode="auto">
          <a:xfrm>
            <a:off x="3898900" y="5013325"/>
            <a:ext cx="1054100" cy="336550"/>
          </a:xfrm>
          <a:prstGeom prst="rect">
            <a:avLst/>
          </a:prstGeom>
          <a:solidFill>
            <a:schemeClr val="bg1"/>
          </a:solid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sz="1600" b="1">
                <a:ea typeface="Arial Unicode MS" pitchFamily="34" charset="-128"/>
                <a:cs typeface="Arial Unicode MS" pitchFamily="34" charset="-128"/>
              </a:rPr>
              <a:t>Shimmer</a:t>
            </a:r>
          </a:p>
        </p:txBody>
      </p:sp>
      <p:sp>
        <p:nvSpPr>
          <p:cNvPr id="155664" name="Text Box 16"/>
          <p:cNvSpPr txBox="1">
            <a:spLocks noChangeArrowheads="1"/>
          </p:cNvSpPr>
          <p:nvPr/>
        </p:nvSpPr>
        <p:spPr bwMode="auto">
          <a:xfrm>
            <a:off x="5776913" y="5013325"/>
            <a:ext cx="623887" cy="336550"/>
          </a:xfrm>
          <a:prstGeom prst="rect">
            <a:avLst/>
          </a:prstGeom>
          <a:solidFill>
            <a:schemeClr val="bg1"/>
          </a:solid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sz="1600" b="1">
                <a:ea typeface="Arial Unicode MS" pitchFamily="34" charset="-128"/>
                <a:cs typeface="Arial Unicode MS" pitchFamily="34" charset="-128"/>
              </a:rPr>
              <a:t>NHR</a:t>
            </a:r>
          </a:p>
        </p:txBody>
      </p:sp>
      <p:sp>
        <p:nvSpPr>
          <p:cNvPr id="155665" name="Line 17"/>
          <p:cNvSpPr>
            <a:spLocks noChangeShapeType="1"/>
          </p:cNvSpPr>
          <p:nvPr/>
        </p:nvSpPr>
        <p:spPr bwMode="auto">
          <a:xfrm>
            <a:off x="1905000" y="1539875"/>
            <a:ext cx="1588" cy="3733800"/>
          </a:xfrm>
          <a:prstGeom prst="line">
            <a:avLst/>
          </a:prstGeom>
          <a:noFill/>
          <a:ln w="19050">
            <a:solidFill>
              <a:srgbClr val="B3B3B3"/>
            </a:solidFill>
            <a:round/>
            <a:headEnd/>
            <a:tailEnd/>
          </a:ln>
          <a:effectLst/>
        </p:spPr>
        <p:txBody>
          <a:bodyPr wrap="none" anchor="ctr"/>
          <a:lstStyle/>
          <a:p>
            <a:endParaRPr lang="en-US"/>
          </a:p>
        </p:txBody>
      </p:sp>
      <p:sp>
        <p:nvSpPr>
          <p:cNvPr id="155666" name="Line 18"/>
          <p:cNvSpPr>
            <a:spLocks noChangeShapeType="1"/>
          </p:cNvSpPr>
          <p:nvPr/>
        </p:nvSpPr>
        <p:spPr bwMode="auto">
          <a:xfrm>
            <a:off x="3581400" y="1539875"/>
            <a:ext cx="1588" cy="3733800"/>
          </a:xfrm>
          <a:prstGeom prst="line">
            <a:avLst/>
          </a:prstGeom>
          <a:noFill/>
          <a:ln w="19050">
            <a:solidFill>
              <a:srgbClr val="B3B3B3"/>
            </a:solidFill>
            <a:round/>
            <a:headEnd/>
            <a:tailEnd/>
          </a:ln>
          <a:effectLst/>
        </p:spPr>
        <p:txBody>
          <a:bodyPr wrap="none" anchor="ctr"/>
          <a:lstStyle/>
          <a:p>
            <a:endParaRPr lang="en-US"/>
          </a:p>
        </p:txBody>
      </p:sp>
      <p:sp>
        <p:nvSpPr>
          <p:cNvPr id="155667" name="Line 19"/>
          <p:cNvSpPr>
            <a:spLocks noChangeShapeType="1"/>
          </p:cNvSpPr>
          <p:nvPr/>
        </p:nvSpPr>
        <p:spPr bwMode="auto">
          <a:xfrm>
            <a:off x="5257800" y="1539875"/>
            <a:ext cx="1588" cy="3733800"/>
          </a:xfrm>
          <a:prstGeom prst="line">
            <a:avLst/>
          </a:prstGeom>
          <a:noFill/>
          <a:ln w="19050">
            <a:solidFill>
              <a:srgbClr val="B3B3B3"/>
            </a:solidFill>
            <a:round/>
            <a:headEnd/>
            <a:tailEnd/>
          </a:ln>
          <a:effectLst/>
        </p:spPr>
        <p:txBody>
          <a:bodyPr wrap="none" anchor="ctr"/>
          <a:lstStyle/>
          <a:p>
            <a:endParaRPr lang="en-US"/>
          </a:p>
        </p:txBody>
      </p:sp>
      <p:sp>
        <p:nvSpPr>
          <p:cNvPr id="155668" name="Line 20"/>
          <p:cNvSpPr>
            <a:spLocks noChangeShapeType="1"/>
          </p:cNvSpPr>
          <p:nvPr/>
        </p:nvSpPr>
        <p:spPr bwMode="auto">
          <a:xfrm>
            <a:off x="6934200" y="1539875"/>
            <a:ext cx="1588" cy="3733800"/>
          </a:xfrm>
          <a:prstGeom prst="line">
            <a:avLst/>
          </a:prstGeom>
          <a:noFill/>
          <a:ln w="19050">
            <a:solidFill>
              <a:srgbClr val="B3B3B3"/>
            </a:solidFill>
            <a:round/>
            <a:headEnd/>
            <a:tailEnd/>
          </a:ln>
          <a:effectLst/>
        </p:spPr>
        <p:txBody>
          <a:bodyPr wrap="none" anchor="ctr"/>
          <a:lstStyle/>
          <a:p>
            <a:endParaRPr lang="en-US"/>
          </a:p>
        </p:txBody>
      </p:sp>
      <p:sp>
        <p:nvSpPr>
          <p:cNvPr id="155669" name="Rectangle 21"/>
          <p:cNvSpPr>
            <a:spLocks noGrp="1" noChangeArrowheads="1"/>
          </p:cNvSpPr>
          <p:nvPr>
            <p:ph type="body" idx="1"/>
          </p:nvPr>
        </p:nvSpPr>
        <p:spPr>
          <a:xfrm>
            <a:off x="457200" y="5364163"/>
            <a:ext cx="8229600" cy="762000"/>
          </a:xfrm>
          <a:noFill/>
          <a:ln/>
        </p:spPr>
        <p:txBody>
          <a:bodyPr/>
          <a:lstStyle/>
          <a:p>
            <a:r>
              <a:rPr lang="en-US" sz="2400"/>
              <a:t>Higher jitter, shimmer, NHR before turn boundaries</a:t>
            </a:r>
          </a:p>
        </p:txBody>
      </p:sp>
      <p:sp>
        <p:nvSpPr>
          <p:cNvPr id="155670" name="Text Box 22"/>
          <p:cNvSpPr txBox="1">
            <a:spLocks noChangeArrowheads="1"/>
          </p:cNvSpPr>
          <p:nvPr/>
        </p:nvSpPr>
        <p:spPr bwMode="auto">
          <a:xfrm>
            <a:off x="7112000" y="4953000"/>
            <a:ext cx="1905000" cy="366713"/>
          </a:xfrm>
          <a:prstGeom prst="rect">
            <a:avLst/>
          </a:prstGeom>
          <a:noFill/>
          <a:ln w="9525">
            <a:noFill/>
            <a:miter lim="800000"/>
            <a:headEnd/>
            <a:tailEnd/>
          </a:ln>
          <a:effectLst/>
        </p:spPr>
        <p:txBody>
          <a:bodyPr lIns="0" rIns="0">
            <a:spAutoFit/>
          </a:bodyPr>
          <a:lstStyle/>
          <a:p>
            <a:pPr algn="r">
              <a:spcBef>
                <a:spcPct val="20000"/>
              </a:spcBef>
              <a:buClr>
                <a:schemeClr val="tx2"/>
              </a:buClr>
              <a:buSzPct val="70000"/>
              <a:buFont typeface="Wingdings" pitchFamily="2" charset="2"/>
              <a:buNone/>
            </a:pPr>
            <a:r>
              <a:rPr lang="en-US">
                <a:latin typeface="Times New Roman" pitchFamily="18" charset="0"/>
                <a:ea typeface="Arial Unicode MS" pitchFamily="34" charset="-128"/>
                <a:cs typeface="Arial Unicode MS" pitchFamily="34" charset="-128"/>
              </a:rPr>
              <a:t>(*)</a:t>
            </a:r>
            <a:r>
              <a:rPr lang="en-US" sz="1600">
                <a:ea typeface="Arial Unicode MS" pitchFamily="34" charset="-128"/>
                <a:cs typeface="Arial Unicode MS" pitchFamily="34" charset="-128"/>
              </a:rPr>
              <a:t> ANOVA: </a:t>
            </a:r>
            <a:r>
              <a:rPr lang="en-US" sz="1600" i="1">
                <a:ea typeface="Arial Unicode MS" pitchFamily="34" charset="-128"/>
                <a:cs typeface="Arial Unicode MS" pitchFamily="34" charset="-128"/>
              </a:rPr>
              <a:t>p</a:t>
            </a:r>
            <a:r>
              <a:rPr lang="en-US" sz="1000" i="1">
                <a:ea typeface="Arial Unicode MS" pitchFamily="34" charset="-128"/>
                <a:cs typeface="Arial Unicode MS" pitchFamily="34" charset="-128"/>
              </a:rPr>
              <a:t> </a:t>
            </a:r>
            <a:r>
              <a:rPr lang="en-US" sz="1600">
                <a:ea typeface="Arial Unicode MS" pitchFamily="34" charset="-128"/>
                <a:cs typeface="Arial Unicode MS" pitchFamily="34" charset="-128"/>
              </a:rPr>
              <a:t>&lt;</a:t>
            </a:r>
            <a:r>
              <a:rPr lang="en-US" sz="1000">
                <a:ea typeface="Arial Unicode MS" pitchFamily="34" charset="-128"/>
                <a:cs typeface="Arial Unicode MS" pitchFamily="34" charset="-128"/>
              </a:rPr>
              <a:t> </a:t>
            </a:r>
            <a:r>
              <a:rPr lang="en-US" sz="1600">
                <a:ea typeface="Arial Unicode MS" pitchFamily="34" charset="-128"/>
                <a:cs typeface="Arial Unicode MS" pitchFamily="34" charset="-128"/>
              </a:rPr>
              <a:t>0.01</a:t>
            </a:r>
          </a:p>
        </p:txBody>
      </p:sp>
      <p:grpSp>
        <p:nvGrpSpPr>
          <p:cNvPr id="155671" name="Group 23"/>
          <p:cNvGrpSpPr>
            <a:grpSpLocks/>
          </p:cNvGrpSpPr>
          <p:nvPr/>
        </p:nvGrpSpPr>
        <p:grpSpPr bwMode="auto">
          <a:xfrm>
            <a:off x="7086600" y="2819400"/>
            <a:ext cx="1905000" cy="838200"/>
            <a:chOff x="4416" y="1584"/>
            <a:chExt cx="1200" cy="528"/>
          </a:xfrm>
        </p:grpSpPr>
        <p:sp>
          <p:nvSpPr>
            <p:cNvPr id="155672" name="Rectangle 24"/>
            <p:cNvSpPr>
              <a:spLocks noChangeArrowheads="1"/>
            </p:cNvSpPr>
            <p:nvPr/>
          </p:nvSpPr>
          <p:spPr bwMode="auto">
            <a:xfrm>
              <a:off x="4416" y="1584"/>
              <a:ext cx="1200" cy="528"/>
            </a:xfrm>
            <a:prstGeom prst="rect">
              <a:avLst/>
            </a:prstGeom>
            <a:solidFill>
              <a:schemeClr val="bg1"/>
            </a:solidFill>
            <a:ln w="9525">
              <a:noFill/>
              <a:miter lim="800000"/>
              <a:headEnd/>
              <a:tailEnd/>
            </a:ln>
            <a:effectLst/>
          </p:spPr>
          <p:txBody>
            <a:bodyPr wrap="none" anchor="ctr"/>
            <a:lstStyle/>
            <a:p>
              <a:endParaRPr lang="en-US"/>
            </a:p>
          </p:txBody>
        </p:sp>
        <p:sp>
          <p:nvSpPr>
            <p:cNvPr id="155673" name="Rectangle 25"/>
            <p:cNvSpPr>
              <a:spLocks noChangeArrowheads="1"/>
            </p:cNvSpPr>
            <p:nvPr/>
          </p:nvSpPr>
          <p:spPr bwMode="auto">
            <a:xfrm>
              <a:off x="4464" y="1728"/>
              <a:ext cx="96" cy="96"/>
            </a:xfrm>
            <a:prstGeom prst="rect">
              <a:avLst/>
            </a:prstGeom>
            <a:solidFill>
              <a:srgbClr val="7400FF"/>
            </a:solidFill>
            <a:ln w="19050">
              <a:solidFill>
                <a:schemeClr val="tx1"/>
              </a:solidFill>
              <a:miter lim="800000"/>
              <a:headEnd/>
              <a:tailEnd/>
            </a:ln>
            <a:effectLst/>
          </p:spPr>
          <p:txBody>
            <a:bodyPr wrap="none" anchor="ctr"/>
            <a:lstStyle/>
            <a:p>
              <a:endParaRPr lang="en-US"/>
            </a:p>
          </p:txBody>
        </p:sp>
        <p:sp>
          <p:nvSpPr>
            <p:cNvPr id="155674" name="Rectangle 26"/>
            <p:cNvSpPr>
              <a:spLocks noChangeArrowheads="1"/>
            </p:cNvSpPr>
            <p:nvPr/>
          </p:nvSpPr>
          <p:spPr bwMode="auto">
            <a:xfrm>
              <a:off x="4464" y="1920"/>
              <a:ext cx="96" cy="96"/>
            </a:xfrm>
            <a:prstGeom prst="rect">
              <a:avLst/>
            </a:prstGeom>
            <a:solidFill>
              <a:srgbClr val="C0FF2E"/>
            </a:solidFill>
            <a:ln w="19050">
              <a:solidFill>
                <a:schemeClr val="tx1"/>
              </a:solidFill>
              <a:miter lim="800000"/>
              <a:headEnd/>
              <a:tailEnd/>
            </a:ln>
            <a:effectLst/>
          </p:spPr>
          <p:txBody>
            <a:bodyPr wrap="none" anchor="ctr"/>
            <a:lstStyle/>
            <a:p>
              <a:endParaRPr lang="en-US"/>
            </a:p>
          </p:txBody>
        </p:sp>
        <p:sp>
          <p:nvSpPr>
            <p:cNvPr id="155675" name="Text Box 27"/>
            <p:cNvSpPr txBox="1">
              <a:spLocks noChangeArrowheads="1"/>
            </p:cNvSpPr>
            <p:nvPr/>
          </p:nvSpPr>
          <p:spPr bwMode="auto">
            <a:xfrm>
              <a:off x="4608" y="1696"/>
              <a:ext cx="85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Smooth Switch</a:t>
              </a:r>
            </a:p>
          </p:txBody>
        </p:sp>
        <p:sp>
          <p:nvSpPr>
            <p:cNvPr id="155676" name="Text Box 28"/>
            <p:cNvSpPr txBox="1">
              <a:spLocks noChangeArrowheads="1"/>
            </p:cNvSpPr>
            <p:nvPr/>
          </p:nvSpPr>
          <p:spPr bwMode="auto">
            <a:xfrm>
              <a:off x="4608" y="1888"/>
              <a:ext cx="26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Hold</a:t>
              </a:r>
            </a:p>
          </p:txBody>
        </p:sp>
      </p:grpSp>
      <p:sp>
        <p:nvSpPr>
          <p:cNvPr id="155677" name="Text Box 29"/>
          <p:cNvSpPr txBox="1">
            <a:spLocks noChangeArrowheads="1"/>
          </p:cNvSpPr>
          <p:nvPr/>
        </p:nvSpPr>
        <p:spPr bwMode="auto">
          <a:xfrm rot="-5400000">
            <a:off x="669925" y="3109913"/>
            <a:ext cx="915988" cy="334962"/>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2200" i="1">
                <a:ea typeface="Arial Unicode MS" pitchFamily="34" charset="-128"/>
                <a:cs typeface="Arial Unicode MS" pitchFamily="34" charset="-128"/>
              </a:rPr>
              <a:t>z-</a:t>
            </a:r>
            <a:r>
              <a:rPr lang="en-US" sz="2200">
                <a:ea typeface="Arial Unicode MS" pitchFamily="34" charset="-128"/>
                <a:cs typeface="Arial Unicode MS" pitchFamily="34" charset="-128"/>
              </a:rPr>
              <a:t>score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7. IPU Duration</a:t>
            </a:r>
          </a:p>
        </p:txBody>
      </p:sp>
      <p:sp>
        <p:nvSpPr>
          <p:cNvPr id="157700" name="Rectangle 4"/>
          <p:cNvSpPr>
            <a:spLocks noGrp="1" noChangeArrowheads="1"/>
          </p:cNvSpPr>
          <p:nvPr>
            <p:ph type="body" idx="1"/>
          </p:nvPr>
        </p:nvSpPr>
        <p:spPr>
          <a:xfrm>
            <a:off x="457200" y="5364163"/>
            <a:ext cx="8229600" cy="762000"/>
          </a:xfrm>
          <a:noFill/>
          <a:ln/>
        </p:spPr>
        <p:txBody>
          <a:bodyPr/>
          <a:lstStyle/>
          <a:p>
            <a:r>
              <a:rPr lang="en-US" sz="2400"/>
              <a:t>Longer IPUs before turn boundaries</a:t>
            </a:r>
          </a:p>
        </p:txBody>
      </p:sp>
      <p:grpSp>
        <p:nvGrpSpPr>
          <p:cNvPr id="157701" name="Group 5"/>
          <p:cNvGrpSpPr>
            <a:grpSpLocks/>
          </p:cNvGrpSpPr>
          <p:nvPr/>
        </p:nvGrpSpPr>
        <p:grpSpPr bwMode="auto">
          <a:xfrm>
            <a:off x="2362200" y="1447800"/>
            <a:ext cx="5210175" cy="4038600"/>
            <a:chOff x="1440" y="912"/>
            <a:chExt cx="3282" cy="2544"/>
          </a:xfrm>
        </p:grpSpPr>
        <p:pic>
          <p:nvPicPr>
            <p:cNvPr id="157702" name="Picture 6"/>
            <p:cNvPicPr>
              <a:picLocks noChangeAspect="1" noChangeArrowheads="1"/>
            </p:cNvPicPr>
            <p:nvPr/>
          </p:nvPicPr>
          <p:blipFill>
            <a:blip r:embed="rId3" cstate="print"/>
            <a:srcRect t="3581" r="8643" b="5110"/>
            <a:stretch>
              <a:fillRect/>
            </a:stretch>
          </p:blipFill>
          <p:spPr bwMode="auto">
            <a:xfrm>
              <a:off x="1440" y="912"/>
              <a:ext cx="2016" cy="2544"/>
            </a:xfrm>
            <a:prstGeom prst="rect">
              <a:avLst/>
            </a:prstGeom>
            <a:noFill/>
            <a:ln w="9525">
              <a:noFill/>
              <a:miter lim="800000"/>
              <a:headEnd/>
              <a:tailEnd/>
            </a:ln>
            <a:effectLst/>
          </p:spPr>
        </p:pic>
        <p:sp>
          <p:nvSpPr>
            <p:cNvPr id="3" name="TextBox 1"/>
            <p:cNvSpPr txBox="1">
              <a:spLocks noChangeArrowheads="1"/>
            </p:cNvSpPr>
            <p:nvPr/>
          </p:nvSpPr>
          <p:spPr bwMode="auto">
            <a:xfrm>
              <a:off x="2088" y="1552"/>
              <a:ext cx="328" cy="161"/>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2" name="TextBox 1"/>
            <p:cNvSpPr txBox="1">
              <a:spLocks noChangeArrowheads="1"/>
            </p:cNvSpPr>
            <p:nvPr/>
          </p:nvSpPr>
          <p:spPr bwMode="auto">
            <a:xfrm>
              <a:off x="2840" y="1239"/>
              <a:ext cx="328" cy="161"/>
            </a:xfrm>
            <a:prstGeom prst="rect">
              <a:avLst/>
            </a:prstGeom>
            <a:noFill/>
            <a:ln w="9525">
              <a:noFill/>
              <a:miter lim="800000"/>
              <a:headEnd/>
              <a:tailEnd/>
            </a:ln>
          </p:spPr>
          <p:txBody>
            <a:bodyPr/>
            <a:lstStyle/>
            <a:p>
              <a:pPr eaLnBrk="0" hangingPunct="0"/>
              <a:r>
                <a:rPr lang="en-US" sz="2400">
                  <a:latin typeface="Times New Roman" pitchFamily="18" charset="0"/>
                  <a:ea typeface="Arial Unicode MS" pitchFamily="34" charset="-128"/>
                  <a:cs typeface="Arial Unicode MS" pitchFamily="34" charset="-128"/>
                </a:rPr>
                <a:t>*</a:t>
              </a:r>
              <a:endParaRPr lang="en-US" sz="2400">
                <a:ea typeface="Arial Unicode MS" pitchFamily="34" charset="-128"/>
                <a:cs typeface="Arial Unicode MS" pitchFamily="34" charset="-128"/>
              </a:endParaRPr>
            </a:p>
          </p:txBody>
        </p:sp>
        <p:sp>
          <p:nvSpPr>
            <p:cNvPr id="157705" name="Text Box 9"/>
            <p:cNvSpPr txBox="1">
              <a:spLocks noChangeArrowheads="1"/>
            </p:cNvSpPr>
            <p:nvPr/>
          </p:nvSpPr>
          <p:spPr bwMode="auto">
            <a:xfrm>
              <a:off x="3504" y="2793"/>
              <a:ext cx="1200" cy="231"/>
            </a:xfrm>
            <a:prstGeom prst="rect">
              <a:avLst/>
            </a:prstGeom>
            <a:noFill/>
            <a:ln w="9525">
              <a:noFill/>
              <a:miter lim="800000"/>
              <a:headEnd/>
              <a:tailEnd/>
            </a:ln>
            <a:effectLst/>
          </p:spPr>
          <p:txBody>
            <a:bodyPr lIns="0" rIns="0">
              <a:spAutoFit/>
            </a:bodyPr>
            <a:lstStyle/>
            <a:p>
              <a:pPr algn="r">
                <a:spcBef>
                  <a:spcPct val="20000"/>
                </a:spcBef>
                <a:buClr>
                  <a:schemeClr val="tx2"/>
                </a:buClr>
                <a:buSzPct val="70000"/>
                <a:buFont typeface="Wingdings" pitchFamily="2" charset="2"/>
                <a:buNone/>
              </a:pPr>
              <a:r>
                <a:rPr lang="en-US">
                  <a:latin typeface="Times New Roman" pitchFamily="18" charset="0"/>
                  <a:ea typeface="Arial Unicode MS" pitchFamily="34" charset="-128"/>
                  <a:cs typeface="Arial Unicode MS" pitchFamily="34" charset="-128"/>
                </a:rPr>
                <a:t>(*)</a:t>
              </a:r>
              <a:r>
                <a:rPr lang="en-US" sz="1600">
                  <a:ea typeface="Arial Unicode MS" pitchFamily="34" charset="-128"/>
                  <a:cs typeface="Arial Unicode MS" pitchFamily="34" charset="-128"/>
                </a:rPr>
                <a:t> ANOVA: </a:t>
              </a:r>
              <a:r>
                <a:rPr lang="en-US" sz="1600" i="1">
                  <a:ea typeface="Arial Unicode MS" pitchFamily="34" charset="-128"/>
                  <a:cs typeface="Arial Unicode MS" pitchFamily="34" charset="-128"/>
                </a:rPr>
                <a:t>p</a:t>
              </a:r>
              <a:r>
                <a:rPr lang="en-US" sz="1000" i="1">
                  <a:ea typeface="Arial Unicode MS" pitchFamily="34" charset="-128"/>
                  <a:cs typeface="Arial Unicode MS" pitchFamily="34" charset="-128"/>
                </a:rPr>
                <a:t> </a:t>
              </a:r>
              <a:r>
                <a:rPr lang="en-US" sz="1600">
                  <a:ea typeface="Arial Unicode MS" pitchFamily="34" charset="-128"/>
                  <a:cs typeface="Arial Unicode MS" pitchFamily="34" charset="-128"/>
                </a:rPr>
                <a:t>&lt;</a:t>
              </a:r>
              <a:r>
                <a:rPr lang="en-US" sz="1000">
                  <a:ea typeface="Arial Unicode MS" pitchFamily="34" charset="-128"/>
                  <a:cs typeface="Arial Unicode MS" pitchFamily="34" charset="-128"/>
                </a:rPr>
                <a:t> </a:t>
              </a:r>
              <a:r>
                <a:rPr lang="en-US" sz="1600">
                  <a:ea typeface="Arial Unicode MS" pitchFamily="34" charset="-128"/>
                  <a:cs typeface="Arial Unicode MS" pitchFamily="34" charset="-128"/>
                </a:rPr>
                <a:t>0.01</a:t>
              </a:r>
            </a:p>
          </p:txBody>
        </p:sp>
        <p:grpSp>
          <p:nvGrpSpPr>
            <p:cNvPr id="157706" name="Group 10"/>
            <p:cNvGrpSpPr>
              <a:grpSpLocks/>
            </p:cNvGrpSpPr>
            <p:nvPr/>
          </p:nvGrpSpPr>
          <p:grpSpPr bwMode="auto">
            <a:xfrm>
              <a:off x="3522" y="1824"/>
              <a:ext cx="1200" cy="528"/>
              <a:chOff x="4416" y="1584"/>
              <a:chExt cx="1200" cy="528"/>
            </a:xfrm>
          </p:grpSpPr>
          <p:sp>
            <p:nvSpPr>
              <p:cNvPr id="157707" name="Rectangle 11"/>
              <p:cNvSpPr>
                <a:spLocks noChangeArrowheads="1"/>
              </p:cNvSpPr>
              <p:nvPr/>
            </p:nvSpPr>
            <p:spPr bwMode="auto">
              <a:xfrm>
                <a:off x="4416" y="1584"/>
                <a:ext cx="1200" cy="528"/>
              </a:xfrm>
              <a:prstGeom prst="rect">
                <a:avLst/>
              </a:prstGeom>
              <a:solidFill>
                <a:schemeClr val="bg1"/>
              </a:solidFill>
              <a:ln w="9525">
                <a:noFill/>
                <a:miter lim="800000"/>
                <a:headEnd/>
                <a:tailEnd/>
              </a:ln>
              <a:effectLst/>
            </p:spPr>
            <p:txBody>
              <a:bodyPr wrap="none" anchor="ctr"/>
              <a:lstStyle/>
              <a:p>
                <a:endParaRPr lang="en-US"/>
              </a:p>
            </p:txBody>
          </p:sp>
          <p:sp>
            <p:nvSpPr>
              <p:cNvPr id="157708" name="Rectangle 12"/>
              <p:cNvSpPr>
                <a:spLocks noChangeArrowheads="1"/>
              </p:cNvSpPr>
              <p:nvPr/>
            </p:nvSpPr>
            <p:spPr bwMode="auto">
              <a:xfrm>
                <a:off x="4464" y="1728"/>
                <a:ext cx="96" cy="96"/>
              </a:xfrm>
              <a:prstGeom prst="rect">
                <a:avLst/>
              </a:prstGeom>
              <a:solidFill>
                <a:srgbClr val="7400FF"/>
              </a:solidFill>
              <a:ln w="19050">
                <a:solidFill>
                  <a:schemeClr val="tx1"/>
                </a:solidFill>
                <a:miter lim="800000"/>
                <a:headEnd/>
                <a:tailEnd/>
              </a:ln>
              <a:effectLst/>
            </p:spPr>
            <p:txBody>
              <a:bodyPr wrap="none" anchor="ctr"/>
              <a:lstStyle/>
              <a:p>
                <a:endParaRPr lang="en-US"/>
              </a:p>
            </p:txBody>
          </p:sp>
          <p:sp>
            <p:nvSpPr>
              <p:cNvPr id="157709" name="Rectangle 13"/>
              <p:cNvSpPr>
                <a:spLocks noChangeArrowheads="1"/>
              </p:cNvSpPr>
              <p:nvPr/>
            </p:nvSpPr>
            <p:spPr bwMode="auto">
              <a:xfrm>
                <a:off x="4464" y="1920"/>
                <a:ext cx="96" cy="96"/>
              </a:xfrm>
              <a:prstGeom prst="rect">
                <a:avLst/>
              </a:prstGeom>
              <a:solidFill>
                <a:srgbClr val="C0FF2E"/>
              </a:solidFill>
              <a:ln w="19050">
                <a:solidFill>
                  <a:schemeClr val="tx1"/>
                </a:solidFill>
                <a:miter lim="800000"/>
                <a:headEnd/>
                <a:tailEnd/>
              </a:ln>
              <a:effectLst/>
            </p:spPr>
            <p:txBody>
              <a:bodyPr wrap="none" anchor="ctr"/>
              <a:lstStyle/>
              <a:p>
                <a:endParaRPr lang="en-US"/>
              </a:p>
            </p:txBody>
          </p:sp>
          <p:sp>
            <p:nvSpPr>
              <p:cNvPr id="157710" name="Text Box 14"/>
              <p:cNvSpPr txBox="1">
                <a:spLocks noChangeArrowheads="1"/>
              </p:cNvSpPr>
              <p:nvPr/>
            </p:nvSpPr>
            <p:spPr bwMode="auto">
              <a:xfrm>
                <a:off x="4608" y="1696"/>
                <a:ext cx="85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Smooth Switch</a:t>
                </a:r>
              </a:p>
            </p:txBody>
          </p:sp>
          <p:sp>
            <p:nvSpPr>
              <p:cNvPr id="157711" name="Text Box 15"/>
              <p:cNvSpPr txBox="1">
                <a:spLocks noChangeArrowheads="1"/>
              </p:cNvSpPr>
              <p:nvPr/>
            </p:nvSpPr>
            <p:spPr bwMode="auto">
              <a:xfrm>
                <a:off x="4608" y="1888"/>
                <a:ext cx="263" cy="154"/>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Hold</a:t>
                </a:r>
              </a:p>
            </p:txBody>
          </p:sp>
        </p:grpSp>
      </p:grpSp>
      <p:sp>
        <p:nvSpPr>
          <p:cNvPr id="157712" name="Text Box 16"/>
          <p:cNvSpPr txBox="1">
            <a:spLocks noChangeArrowheads="1"/>
          </p:cNvSpPr>
          <p:nvPr/>
        </p:nvSpPr>
        <p:spPr bwMode="auto">
          <a:xfrm rot="-5400000">
            <a:off x="1724025" y="3184526"/>
            <a:ext cx="915987" cy="334962"/>
          </a:xfrm>
          <a:prstGeom prst="rect">
            <a:avLst/>
          </a:prstGeom>
          <a:noFill/>
          <a:ln w="9525">
            <a:noFill/>
            <a:miter lim="800000"/>
            <a:headEnd/>
            <a:tailEnd/>
          </a:ln>
          <a:effectLst/>
        </p:spPr>
        <p:txBody>
          <a:bodyPr wrap="none" lIns="0" tIns="0" rIns="0" bIns="0">
            <a:spAutoFit/>
          </a:bodyPr>
          <a:lstStyle/>
          <a:p>
            <a:pPr>
              <a:spcBef>
                <a:spcPct val="20000"/>
              </a:spcBef>
              <a:buClr>
                <a:schemeClr val="tx2"/>
              </a:buClr>
              <a:buSzPct val="70000"/>
              <a:buFont typeface="Wingdings" pitchFamily="2" charset="2"/>
              <a:buNone/>
            </a:pPr>
            <a:r>
              <a:rPr lang="en-US" sz="2200" i="1">
                <a:ea typeface="Arial Unicode MS" pitchFamily="34" charset="-128"/>
                <a:cs typeface="Arial Unicode MS" pitchFamily="34" charset="-128"/>
              </a:rPr>
              <a:t>z-</a:t>
            </a:r>
            <a:r>
              <a:rPr lang="en-US" sz="2200">
                <a:ea typeface="Arial Unicode MS" pitchFamily="34" charset="-128"/>
                <a:cs typeface="Arial Unicode MS" pitchFamily="34" charset="-128"/>
              </a:rPr>
              <a:t>score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3400"/>
              <a:t>Interactive Voice Response (IVR) Systems</a:t>
            </a:r>
          </a:p>
        </p:txBody>
      </p:sp>
      <p:sp>
        <p:nvSpPr>
          <p:cNvPr id="114691" name="Rectangle 3"/>
          <p:cNvSpPr>
            <a:spLocks noGrp="1" noChangeArrowheads="1"/>
          </p:cNvSpPr>
          <p:nvPr>
            <p:ph type="body" idx="1"/>
          </p:nvPr>
        </p:nvSpPr>
        <p:spPr/>
        <p:txBody>
          <a:bodyPr/>
          <a:lstStyle/>
          <a:p>
            <a:pPr>
              <a:lnSpc>
                <a:spcPct val="110000"/>
              </a:lnSpc>
            </a:pPr>
            <a:r>
              <a:rPr lang="en-US" sz="2400"/>
              <a:t>Becoming ubiquitous, e.g.</a:t>
            </a:r>
          </a:p>
          <a:p>
            <a:pPr marL="571500" lvl="1" indent="-227013">
              <a:lnSpc>
                <a:spcPct val="110000"/>
              </a:lnSpc>
            </a:pPr>
            <a:r>
              <a:rPr lang="en-US" sz="2400" i="1">
                <a:hlinkClick r:id="rId3"/>
              </a:rPr>
              <a:t>Amtrak’s Julie</a:t>
            </a:r>
            <a:r>
              <a:rPr lang="en-US" sz="2400" i="1"/>
              <a:t>: 1-800-USA-RAIL</a:t>
            </a:r>
          </a:p>
          <a:p>
            <a:pPr marL="571500" lvl="1" indent="-227013">
              <a:lnSpc>
                <a:spcPct val="110000"/>
              </a:lnSpc>
            </a:pPr>
            <a:r>
              <a:rPr lang="en-US" sz="2400" i="1"/>
              <a:t>United Airlines’ Tom</a:t>
            </a:r>
          </a:p>
          <a:p>
            <a:pPr marL="571500" lvl="1" indent="-227013">
              <a:lnSpc>
                <a:spcPct val="110000"/>
              </a:lnSpc>
            </a:pPr>
            <a:r>
              <a:rPr lang="en-US" sz="2400" i="1"/>
              <a:t>Bell Canada’s Emily</a:t>
            </a:r>
          </a:p>
          <a:p>
            <a:pPr marL="571500" lvl="1" indent="-227013">
              <a:lnSpc>
                <a:spcPct val="110000"/>
              </a:lnSpc>
            </a:pPr>
            <a:r>
              <a:rPr lang="en-US" sz="2400" i="1">
                <a:hlinkClick r:id="rId4"/>
              </a:rPr>
              <a:t>GOOG-411</a:t>
            </a:r>
            <a:r>
              <a:rPr lang="en-US" sz="2400"/>
              <a:t>: Google’s Local information.</a:t>
            </a:r>
          </a:p>
          <a:p>
            <a:pPr>
              <a:lnSpc>
                <a:spcPct val="110000"/>
              </a:lnSpc>
            </a:pPr>
            <a:r>
              <a:rPr lang="en-US" sz="2400"/>
              <a:t>Not just reservation or information systems</a:t>
            </a:r>
          </a:p>
          <a:p>
            <a:pPr marL="571500" lvl="1" indent="-227013">
              <a:lnSpc>
                <a:spcPct val="110000"/>
              </a:lnSpc>
            </a:pPr>
            <a:r>
              <a:rPr lang="en-US" sz="2400"/>
              <a:t>Call centers, tutoring systems, games…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6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6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457200" y="1828800"/>
            <a:ext cx="8382000" cy="3595688"/>
          </a:xfrm>
          <a:noFill/>
        </p:spPr>
        <p:txBody>
          <a:bodyPr>
            <a:spAutoFit/>
          </a:bodyPr>
          <a:lstStyle/>
          <a:p>
            <a:pPr marL="571500" indent="-571500">
              <a:buFont typeface="Arial" charset="0"/>
              <a:buAutoNum type="arabicPeriod"/>
            </a:pPr>
            <a:r>
              <a:rPr lang="en-US"/>
              <a:t>Final intonation</a:t>
            </a:r>
          </a:p>
          <a:p>
            <a:pPr marL="571500" indent="-571500">
              <a:buFont typeface="Arial" charset="0"/>
              <a:buAutoNum type="arabicPeriod"/>
            </a:pPr>
            <a:r>
              <a:rPr lang="en-US"/>
              <a:t>Speaking rate</a:t>
            </a:r>
          </a:p>
          <a:p>
            <a:pPr marL="571500" indent="-571500">
              <a:buFont typeface="Arial" charset="0"/>
              <a:buAutoNum type="arabicPeriod"/>
            </a:pPr>
            <a:r>
              <a:rPr lang="en-US"/>
              <a:t>Intensity level</a:t>
            </a:r>
          </a:p>
          <a:p>
            <a:pPr marL="571500" indent="-571500">
              <a:buFont typeface="Arial" charset="0"/>
              <a:buAutoNum type="arabicPeriod"/>
            </a:pPr>
            <a:r>
              <a:rPr lang="en-US"/>
              <a:t>Pitch level</a:t>
            </a:r>
          </a:p>
          <a:p>
            <a:pPr marL="571500" indent="-571500">
              <a:buFont typeface="Arial" charset="0"/>
              <a:buAutoNum type="arabicPeriod"/>
            </a:pPr>
            <a:r>
              <a:rPr lang="en-US"/>
              <a:t>Textual completion</a:t>
            </a:r>
          </a:p>
          <a:p>
            <a:pPr marL="571500" indent="-571500">
              <a:buFont typeface="Arial" charset="0"/>
              <a:buAutoNum type="arabicPeriod"/>
            </a:pPr>
            <a:r>
              <a:rPr lang="en-US"/>
              <a:t>Voice quality</a:t>
            </a:r>
          </a:p>
          <a:p>
            <a:pPr marL="571500" indent="-571500">
              <a:buFont typeface="Arial" charset="0"/>
              <a:buAutoNum type="arabicPeriod"/>
            </a:pPr>
            <a:r>
              <a:rPr lang="en-US"/>
              <a:t>IPU duration</a:t>
            </a:r>
          </a:p>
        </p:txBody>
      </p:sp>
      <p:sp>
        <p:nvSpPr>
          <p:cNvPr id="159747" name="Rectangle 3"/>
          <p:cNvSpPr>
            <a:spLocks noGrp="1" noChangeArrowheads="1"/>
          </p:cNvSpPr>
          <p:nvPr>
            <p:ph type="title"/>
          </p:nvPr>
        </p:nvSpPr>
        <p:spPr/>
        <p:txBody>
          <a:bodyPr/>
          <a:lstStyle/>
          <a:p>
            <a:r>
              <a:rPr lang="en-US"/>
              <a:t>Combining Individual Cues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Defining Cue Presence</a:t>
            </a:r>
          </a:p>
        </p:txBody>
      </p:sp>
      <p:sp>
        <p:nvSpPr>
          <p:cNvPr id="161795" name="Rectangle 3"/>
          <p:cNvSpPr>
            <a:spLocks noGrp="1" noChangeArrowheads="1"/>
          </p:cNvSpPr>
          <p:nvPr>
            <p:ph type="body" idx="1"/>
          </p:nvPr>
        </p:nvSpPr>
        <p:spPr>
          <a:xfrm>
            <a:off x="457200" y="1600200"/>
            <a:ext cx="8458200" cy="1176338"/>
          </a:xfrm>
        </p:spPr>
        <p:txBody>
          <a:bodyPr/>
          <a:lstStyle/>
          <a:p>
            <a:pPr marL="571500" indent="-571500"/>
            <a:r>
              <a:rPr lang="en-US"/>
              <a:t>2-3 representative features for each cue:</a:t>
            </a:r>
          </a:p>
        </p:txBody>
      </p:sp>
      <p:graphicFrame>
        <p:nvGraphicFramePr>
          <p:cNvPr id="161796" name="Group 4"/>
          <p:cNvGraphicFramePr>
            <a:graphicFrameLocks noGrp="1"/>
          </p:cNvGraphicFramePr>
          <p:nvPr/>
        </p:nvGraphicFramePr>
        <p:xfrm>
          <a:off x="1143000" y="2209800"/>
          <a:ext cx="7620000" cy="2880360"/>
        </p:xfrm>
        <a:graphic>
          <a:graphicData uri="http://schemas.openxmlformats.org/drawingml/2006/table">
            <a:tbl>
              <a:tblPr/>
              <a:tblGrid>
                <a:gridCol w="2490788"/>
                <a:gridCol w="5129212"/>
              </a:tblGrid>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Final intonation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Abs. pitch slope over final 200ms, 300ms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Speaking rate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Syllables/sec, phonemes/sec over IPU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Intensity level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Mean intensity over final 500ms, 1000ms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Pitch level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Mean pitch over final 500ms, 1000ms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Voice quality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Jitter, shimmer, NHR over final 500ms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IPU duration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Duration in ms, and in number of words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lgDash"/>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Textual completion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smtClean="0">
                          <a:ln>
                            <a:noFill/>
                          </a:ln>
                          <a:solidFill>
                            <a:schemeClr val="tx1"/>
                          </a:solidFill>
                          <a:effectLst/>
                          <a:latin typeface="Arial" charset="0"/>
                        </a:rPr>
                        <a:t>Complete vs. incomplete (binary)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lg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822" name="Rectangle 30"/>
          <p:cNvSpPr>
            <a:spLocks noChangeArrowheads="1"/>
          </p:cNvSpPr>
          <p:nvPr/>
        </p:nvSpPr>
        <p:spPr bwMode="auto">
          <a:xfrm>
            <a:off x="457200" y="5105400"/>
            <a:ext cx="8458200" cy="1143000"/>
          </a:xfrm>
          <a:prstGeom prst="rect">
            <a:avLst/>
          </a:prstGeom>
          <a:noFill/>
          <a:ln w="9525">
            <a:noFill/>
            <a:miter lim="800000"/>
            <a:headEnd/>
            <a:tailEnd/>
          </a:ln>
          <a:effectLst/>
        </p:spPr>
        <p:txBody>
          <a:bodyPr/>
          <a:lstStyle/>
          <a:p>
            <a:pPr marL="571500" indent="-571500">
              <a:spcBef>
                <a:spcPct val="20000"/>
              </a:spcBef>
              <a:buFontTx/>
              <a:buChar char="•"/>
            </a:pPr>
            <a:r>
              <a:rPr lang="en-US" sz="2800"/>
              <a:t>Define presence/absence based on whether value closer to mean value before S or to mean before 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7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1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P spid="1618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Presence of Turn-Yielding Cues</a:t>
            </a:r>
            <a:endParaRPr lang="en-US" b="1">
              <a:solidFill>
                <a:schemeClr val="accent2"/>
              </a:solidFill>
              <a:ea typeface="Arial Unicode MS" pitchFamily="34" charset="-128"/>
              <a:cs typeface="Arial Unicode MS" pitchFamily="34" charset="-128"/>
            </a:endParaRPr>
          </a:p>
        </p:txBody>
      </p:sp>
      <p:pic>
        <p:nvPicPr>
          <p:cNvPr id="193539" name="Picture 3"/>
          <p:cNvPicPr>
            <a:picLocks noChangeAspect="1" noChangeArrowheads="1"/>
          </p:cNvPicPr>
          <p:nvPr/>
        </p:nvPicPr>
        <p:blipFill>
          <a:blip r:embed="rId3" cstate="print"/>
          <a:srcRect/>
          <a:stretch>
            <a:fillRect/>
          </a:stretch>
        </p:blipFill>
        <p:spPr bwMode="auto">
          <a:xfrm>
            <a:off x="0" y="762000"/>
            <a:ext cx="6819900" cy="5224463"/>
          </a:xfrm>
          <a:prstGeom prst="rect">
            <a:avLst/>
          </a:prstGeom>
          <a:noFill/>
          <a:ln w="9525">
            <a:noFill/>
            <a:miter lim="800000"/>
            <a:headEnd/>
            <a:tailEnd/>
          </a:ln>
          <a:effectLst/>
        </p:spPr>
      </p:pic>
      <p:sp>
        <p:nvSpPr>
          <p:cNvPr id="193540" name="Text Box 4"/>
          <p:cNvSpPr txBox="1">
            <a:spLocks noChangeArrowheads="1"/>
          </p:cNvSpPr>
          <p:nvPr/>
        </p:nvSpPr>
        <p:spPr bwMode="auto">
          <a:xfrm>
            <a:off x="6858000" y="2065338"/>
            <a:ext cx="2209800" cy="2819400"/>
          </a:xfrm>
          <a:prstGeom prst="rect">
            <a:avLst/>
          </a:prstGeom>
          <a:noFill/>
          <a:ln w="9525">
            <a:solidFill>
              <a:schemeClr val="tx1"/>
            </a:solidFill>
            <a:miter lim="800000"/>
            <a:headEnd/>
            <a:tailEnd/>
          </a:ln>
          <a:effectLst/>
        </p:spPr>
        <p:txBody>
          <a:bodyPr tIns="91440" bIns="91440">
            <a:spAutoFit/>
          </a:bodyPr>
          <a:lstStyle/>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1: Final intonation</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2: Speaking rate</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3: Intensity level</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4: Pitch level</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5: IPU duration</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6: Voice quality</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7: Completion</a:t>
            </a:r>
          </a:p>
        </p:txBody>
      </p:sp>
      <p:sp>
        <p:nvSpPr>
          <p:cNvPr id="193541" name="Rectangle 5"/>
          <p:cNvSpPr>
            <a:spLocks noChangeArrowheads="1"/>
          </p:cNvSpPr>
          <p:nvPr/>
        </p:nvSpPr>
        <p:spPr bwMode="auto">
          <a:xfrm>
            <a:off x="152400" y="1600200"/>
            <a:ext cx="1524000" cy="228600"/>
          </a:xfrm>
          <a:prstGeom prst="rect">
            <a:avLst/>
          </a:prstGeom>
          <a:solidFill>
            <a:schemeClr val="accent1">
              <a:alpha val="42999"/>
            </a:schemeClr>
          </a:solidFill>
          <a:ln w="9525">
            <a:solidFill>
              <a:schemeClr val="tx1"/>
            </a:solidFill>
            <a:miter lim="800000"/>
            <a:headEnd/>
            <a:tailEnd/>
          </a:ln>
          <a:effectLst/>
        </p:spPr>
        <p:txBody>
          <a:bodyPr wrap="none" anchor="ctr"/>
          <a:lstStyle/>
          <a:p>
            <a:endParaRPr lang="en-US"/>
          </a:p>
        </p:txBody>
      </p:sp>
      <p:sp>
        <p:nvSpPr>
          <p:cNvPr id="193542" name="Rectangle 6"/>
          <p:cNvSpPr>
            <a:spLocks noChangeArrowheads="1"/>
          </p:cNvSpPr>
          <p:nvPr/>
        </p:nvSpPr>
        <p:spPr bwMode="auto">
          <a:xfrm>
            <a:off x="1828800" y="4876800"/>
            <a:ext cx="1524000" cy="228600"/>
          </a:xfrm>
          <a:prstGeom prst="rect">
            <a:avLst/>
          </a:prstGeom>
          <a:solidFill>
            <a:schemeClr val="accent1">
              <a:alpha val="42999"/>
            </a:scheme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1935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Likelihood of TT Attempts </a:t>
            </a:r>
          </a:p>
        </p:txBody>
      </p:sp>
      <p:sp>
        <p:nvSpPr>
          <p:cNvPr id="163843" name="Text Box 3"/>
          <p:cNvSpPr txBox="1">
            <a:spLocks noChangeArrowheads="1"/>
          </p:cNvSpPr>
          <p:nvPr/>
        </p:nvSpPr>
        <p:spPr bwMode="auto">
          <a:xfrm>
            <a:off x="2443163" y="5692775"/>
            <a:ext cx="4527550" cy="366713"/>
          </a:xfrm>
          <a:prstGeom prst="rect">
            <a:avLst/>
          </a:prstGeom>
          <a:noFill/>
          <a:ln w="9525">
            <a:noFill/>
            <a:miter lim="800000"/>
            <a:headEnd/>
            <a:tailEnd/>
          </a:ln>
          <a:effectLst/>
        </p:spPr>
        <p:txBody>
          <a:bodyPr wrap="none">
            <a:spAutoFit/>
          </a:bodyPr>
          <a:lstStyle/>
          <a:p>
            <a:pPr algn="ctr">
              <a:spcBef>
                <a:spcPct val="20000"/>
              </a:spcBef>
              <a:buClr>
                <a:schemeClr val="tx2"/>
              </a:buClr>
              <a:buSzPct val="70000"/>
              <a:buFont typeface="Wingdings" pitchFamily="2" charset="2"/>
              <a:buNone/>
            </a:pPr>
            <a:r>
              <a:rPr lang="en-US">
                <a:ea typeface="Arial Unicode MS" pitchFamily="34" charset="-128"/>
                <a:cs typeface="Arial Unicode MS" pitchFamily="34" charset="-128"/>
              </a:rPr>
              <a:t>Number of cues conjointly displayed in IPU</a:t>
            </a:r>
          </a:p>
        </p:txBody>
      </p:sp>
      <p:sp>
        <p:nvSpPr>
          <p:cNvPr id="163844" name="Text Box 4"/>
          <p:cNvSpPr txBox="1">
            <a:spLocks noChangeArrowheads="1"/>
          </p:cNvSpPr>
          <p:nvPr/>
        </p:nvSpPr>
        <p:spPr bwMode="auto">
          <a:xfrm rot="-5400000">
            <a:off x="-739775" y="3005138"/>
            <a:ext cx="3690938" cy="366712"/>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a:ea typeface="Arial Unicode MS" pitchFamily="34" charset="-128"/>
                <a:cs typeface="Arial Unicode MS" pitchFamily="34" charset="-128"/>
              </a:rPr>
              <a:t>Percentage of turn-taking attempts</a:t>
            </a:r>
          </a:p>
        </p:txBody>
      </p:sp>
      <p:pic>
        <p:nvPicPr>
          <p:cNvPr id="163846" name="Picture 6"/>
          <p:cNvPicPr>
            <a:picLocks noChangeAspect="1" noChangeArrowheads="1"/>
          </p:cNvPicPr>
          <p:nvPr/>
        </p:nvPicPr>
        <p:blipFill>
          <a:blip r:embed="rId3" cstate="print"/>
          <a:srcRect l="4762" t="5722" r="6349" b="11444"/>
          <a:stretch>
            <a:fillRect/>
          </a:stretch>
        </p:blipFill>
        <p:spPr bwMode="auto">
          <a:xfrm>
            <a:off x="1219200" y="1371600"/>
            <a:ext cx="6400800" cy="4343400"/>
          </a:xfrm>
          <a:prstGeom prst="rect">
            <a:avLst/>
          </a:prstGeom>
          <a:noFill/>
          <a:ln w="9525">
            <a:noFill/>
            <a:miter lim="800000"/>
            <a:headEnd/>
            <a:tailEnd/>
          </a:ln>
          <a:effectLst/>
        </p:spPr>
      </p:pic>
      <p:sp>
        <p:nvSpPr>
          <p:cNvPr id="163847" name="Line 7"/>
          <p:cNvSpPr>
            <a:spLocks noChangeShapeType="1"/>
          </p:cNvSpPr>
          <p:nvPr/>
        </p:nvSpPr>
        <p:spPr bwMode="auto">
          <a:xfrm flipV="1">
            <a:off x="1828800" y="2120900"/>
            <a:ext cx="5689600" cy="3136900"/>
          </a:xfrm>
          <a:prstGeom prst="line">
            <a:avLst/>
          </a:prstGeom>
          <a:noFill/>
          <a:ln w="28575">
            <a:solidFill>
              <a:srgbClr val="D26000"/>
            </a:solidFill>
            <a:prstDash val="lgDash"/>
            <a:round/>
            <a:headEnd/>
            <a:tailEnd/>
          </a:ln>
          <a:effectLst/>
        </p:spPr>
        <p:txBody>
          <a:bodyPr wrap="none" anchor="ctr"/>
          <a:lstStyle/>
          <a:p>
            <a:endParaRPr lang="en-US"/>
          </a:p>
        </p:txBody>
      </p:sp>
      <p:sp>
        <p:nvSpPr>
          <p:cNvPr id="163848" name="Text Box 8"/>
          <p:cNvSpPr txBox="1">
            <a:spLocks noChangeArrowheads="1"/>
          </p:cNvSpPr>
          <p:nvPr/>
        </p:nvSpPr>
        <p:spPr bwMode="auto">
          <a:xfrm>
            <a:off x="3886200" y="3124200"/>
            <a:ext cx="1219200" cy="366713"/>
          </a:xfrm>
          <a:prstGeom prst="rect">
            <a:avLst/>
          </a:prstGeom>
          <a:noFill/>
          <a:ln w="9525">
            <a:noFill/>
            <a:miter lim="800000"/>
            <a:headEnd/>
            <a:tailEnd/>
          </a:ln>
          <a:effectLst/>
        </p:spPr>
        <p:txBody>
          <a:bodyPr>
            <a:spAutoFit/>
          </a:bodyPr>
          <a:lstStyle/>
          <a:p>
            <a:pPr>
              <a:spcBef>
                <a:spcPct val="50000"/>
              </a:spcBef>
              <a:buClr>
                <a:schemeClr val="tx2"/>
              </a:buClr>
              <a:buSzPct val="70000"/>
              <a:buFont typeface="Wingdings" pitchFamily="2" charset="2"/>
              <a:buNone/>
            </a:pPr>
            <a:r>
              <a:rPr lang="en-US" i="1">
                <a:ea typeface="Arial Unicode MS" pitchFamily="34" charset="-128"/>
                <a:cs typeface="Arial Unicode MS" pitchFamily="34" charset="-128"/>
              </a:rPr>
              <a:t>r</a:t>
            </a:r>
            <a:r>
              <a:rPr lang="en-US" sz="500" i="1">
                <a:ea typeface="Arial Unicode MS" pitchFamily="34" charset="-128"/>
                <a:cs typeface="Arial Unicode MS" pitchFamily="34" charset="-128"/>
              </a:rPr>
              <a:t> </a:t>
            </a:r>
            <a:r>
              <a:rPr lang="en-US" baseline="30000">
                <a:ea typeface="Arial Unicode MS" pitchFamily="34" charset="-128"/>
                <a:cs typeface="Arial Unicode MS" pitchFamily="34" charset="-128"/>
              </a:rPr>
              <a:t>2</a:t>
            </a:r>
            <a:r>
              <a:rPr lang="en-US" sz="1200" baseline="30000">
                <a:ea typeface="Arial Unicode MS" pitchFamily="34" charset="-128"/>
                <a:cs typeface="Arial Unicode MS" pitchFamily="34" charset="-128"/>
              </a:rPr>
              <a:t> </a:t>
            </a:r>
            <a:r>
              <a:rPr lang="en-US">
                <a:ea typeface="Arial Unicode MS" pitchFamily="34" charset="-128"/>
                <a:cs typeface="Arial Unicode MS" pitchFamily="34" charset="-128"/>
              </a:rPr>
              <a:t>=</a:t>
            </a:r>
            <a:r>
              <a:rPr lang="en-US" sz="1200">
                <a:ea typeface="Arial Unicode MS" pitchFamily="34" charset="-128"/>
                <a:cs typeface="Arial Unicode MS" pitchFamily="34" charset="-128"/>
              </a:rPr>
              <a:t> </a:t>
            </a:r>
            <a:r>
              <a:rPr lang="en-US">
                <a:ea typeface="Arial Unicode MS" pitchFamily="34" charset="-128"/>
                <a:cs typeface="Arial Unicode MS" pitchFamily="34" charset="-128"/>
              </a:rPr>
              <a:t>0.969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animBg="1"/>
      <p:bldP spid="1638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z="3200"/>
              <a:t>Sum: Cues Distinguishing </a:t>
            </a:r>
            <a:r>
              <a:rPr lang="en-US" sz="3200">
                <a:solidFill>
                  <a:srgbClr val="FF3300"/>
                </a:solidFill>
              </a:rPr>
              <a:t>Smooth Switches</a:t>
            </a:r>
            <a:r>
              <a:rPr lang="en-US" sz="3200"/>
              <a:t> from </a:t>
            </a:r>
            <a:r>
              <a:rPr lang="en-US" sz="3200">
                <a:solidFill>
                  <a:srgbClr val="FF3300"/>
                </a:solidFill>
              </a:rPr>
              <a:t>Holds</a:t>
            </a:r>
          </a:p>
        </p:txBody>
      </p:sp>
      <p:sp>
        <p:nvSpPr>
          <p:cNvPr id="218115" name="Rectangle 3"/>
          <p:cNvSpPr>
            <a:spLocks noGrp="1" noChangeArrowheads="1"/>
          </p:cNvSpPr>
          <p:nvPr>
            <p:ph type="body" idx="1"/>
          </p:nvPr>
        </p:nvSpPr>
        <p:spPr/>
        <p:txBody>
          <a:bodyPr/>
          <a:lstStyle/>
          <a:p>
            <a:r>
              <a:rPr lang="en-US"/>
              <a:t>Falling or high-rising phrase-final pitch</a:t>
            </a:r>
          </a:p>
          <a:p>
            <a:r>
              <a:rPr lang="en-US"/>
              <a:t>Faster speaking rate</a:t>
            </a:r>
          </a:p>
          <a:p>
            <a:r>
              <a:rPr lang="en-US"/>
              <a:t>Lower intensity</a:t>
            </a:r>
          </a:p>
          <a:p>
            <a:r>
              <a:rPr lang="en-US"/>
              <a:t>Lower pitch</a:t>
            </a:r>
          </a:p>
          <a:p>
            <a:r>
              <a:rPr lang="en-US"/>
              <a:t>Point of textual completion</a:t>
            </a:r>
          </a:p>
          <a:p>
            <a:r>
              <a:rPr lang="en-US"/>
              <a:t>Higher jitter, shimmer and NHR</a:t>
            </a:r>
          </a:p>
          <a:p>
            <a:r>
              <a:rPr lang="en-US"/>
              <a:t>Longer IPU duration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Backchannel-Inviting Cues</a:t>
            </a:r>
          </a:p>
        </p:txBody>
      </p:sp>
      <p:sp>
        <p:nvSpPr>
          <p:cNvPr id="165891" name="Rectangle 3"/>
          <p:cNvSpPr>
            <a:spLocks noGrp="1" noChangeArrowheads="1"/>
          </p:cNvSpPr>
          <p:nvPr>
            <p:ph type="body" idx="1"/>
          </p:nvPr>
        </p:nvSpPr>
        <p:spPr>
          <a:xfrm>
            <a:off x="457200" y="1600200"/>
            <a:ext cx="8229600" cy="4876800"/>
          </a:xfrm>
        </p:spPr>
        <p:txBody>
          <a:bodyPr/>
          <a:lstStyle/>
          <a:p>
            <a:pPr marL="406400" indent="-406400">
              <a:lnSpc>
                <a:spcPct val="110000"/>
              </a:lnSpc>
            </a:pPr>
            <a:r>
              <a:rPr lang="en-US" sz="2000"/>
              <a:t>Recall:  </a:t>
            </a:r>
          </a:p>
          <a:p>
            <a:pPr marL="1130300" lvl="1" indent="-495300">
              <a:lnSpc>
                <a:spcPct val="110000"/>
              </a:lnSpc>
            </a:pPr>
            <a:r>
              <a:rPr lang="en-US" sz="2000">
                <a:solidFill>
                  <a:srgbClr val="FF3300"/>
                </a:solidFill>
              </a:rPr>
              <a:t>Backchannels</a:t>
            </a:r>
            <a:r>
              <a:rPr lang="en-US" sz="2000"/>
              <a:t> (e.g. ‘yeah’) indicate that Speaker B is paying attention but does not wish to take the turn</a:t>
            </a:r>
          </a:p>
          <a:p>
            <a:pPr marL="1130300" lvl="1" indent="-495300">
              <a:lnSpc>
                <a:spcPct val="110000"/>
              </a:lnSpc>
            </a:pPr>
            <a:r>
              <a:rPr lang="en-US" sz="2000"/>
              <a:t>Systems must </a:t>
            </a:r>
          </a:p>
          <a:p>
            <a:pPr marL="1682750" lvl="2" indent="-438150">
              <a:lnSpc>
                <a:spcPct val="110000"/>
              </a:lnSpc>
            </a:pPr>
            <a:r>
              <a:rPr lang="en-US" sz="1800"/>
              <a:t>Distinguish from user’s smooth switches (recognition)</a:t>
            </a:r>
          </a:p>
          <a:p>
            <a:pPr marL="1682750" lvl="2" indent="-438150">
              <a:lnSpc>
                <a:spcPct val="110000"/>
              </a:lnSpc>
            </a:pPr>
            <a:r>
              <a:rPr lang="en-US" sz="1800"/>
              <a:t> Know how to signal to users that a backchannel is appropriate</a:t>
            </a:r>
          </a:p>
          <a:p>
            <a:pPr marL="406400" indent="-406400">
              <a:lnSpc>
                <a:spcPct val="110000"/>
              </a:lnSpc>
            </a:pPr>
            <a:r>
              <a:rPr lang="en-US" sz="2000"/>
              <a:t>In human conversations</a:t>
            </a:r>
          </a:p>
          <a:p>
            <a:pPr marL="1130300" lvl="1" indent="-495300">
              <a:lnSpc>
                <a:spcPct val="110000"/>
              </a:lnSpc>
            </a:pPr>
            <a:r>
              <a:rPr lang="en-US" sz="2000"/>
              <a:t>What contexts do </a:t>
            </a:r>
            <a:r>
              <a:rPr lang="en-US" sz="2000">
                <a:solidFill>
                  <a:srgbClr val="FF3300"/>
                </a:solidFill>
              </a:rPr>
              <a:t>Backchannels</a:t>
            </a:r>
            <a:r>
              <a:rPr lang="en-US" sz="2000"/>
              <a:t> occur in?</a:t>
            </a:r>
          </a:p>
          <a:p>
            <a:pPr marL="1130300" lvl="1" indent="-495300">
              <a:lnSpc>
                <a:spcPct val="110000"/>
              </a:lnSpc>
            </a:pPr>
            <a:r>
              <a:rPr lang="en-US" sz="2000"/>
              <a:t>How do they differ from contexts where no </a:t>
            </a:r>
            <a:r>
              <a:rPr lang="en-US" sz="2000">
                <a:solidFill>
                  <a:srgbClr val="FF3300"/>
                </a:solidFill>
              </a:rPr>
              <a:t>Backchannel</a:t>
            </a:r>
            <a:r>
              <a:rPr lang="en-US" sz="2000"/>
              <a:t> occurs (</a:t>
            </a:r>
            <a:r>
              <a:rPr lang="en-US" sz="2000">
                <a:solidFill>
                  <a:srgbClr val="FF3300"/>
                </a:solidFill>
              </a:rPr>
              <a:t>Holds</a:t>
            </a:r>
            <a:r>
              <a:rPr lang="en-US" sz="2000"/>
              <a:t>) but Speaker A continues to talk and contexts where Speaker B takes the floor (</a:t>
            </a:r>
            <a:r>
              <a:rPr lang="en-US" sz="2000">
                <a:solidFill>
                  <a:srgbClr val="FF3300"/>
                </a:solidFill>
              </a:rPr>
              <a:t>Smooth Switches</a:t>
            </a:r>
            <a:r>
              <a:rPr lang="en-US" sz="2000"/>
              <a:t>)</a:t>
            </a:r>
            <a:endParaRPr lang="en-US" sz="2000">
              <a:solidFill>
                <a:srgbClr val="FF33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457200" y="3581400"/>
            <a:ext cx="8382000" cy="2593975"/>
          </a:xfrm>
          <a:noFill/>
        </p:spPr>
        <p:txBody>
          <a:bodyPr>
            <a:spAutoFit/>
          </a:bodyPr>
          <a:lstStyle/>
          <a:p>
            <a:pPr>
              <a:lnSpc>
                <a:spcPct val="110000"/>
              </a:lnSpc>
            </a:pPr>
            <a:r>
              <a:rPr lang="en-US"/>
              <a:t>Compare IPUs preceding </a:t>
            </a:r>
            <a:r>
              <a:rPr lang="en-US" b="1">
                <a:solidFill>
                  <a:srgbClr val="FF3300"/>
                </a:solidFill>
              </a:rPr>
              <a:t>Holds</a:t>
            </a:r>
            <a:r>
              <a:rPr lang="en-US"/>
              <a:t> (IPU1) </a:t>
            </a:r>
            <a:r>
              <a:rPr lang="en-US" sz="3200"/>
              <a:t>(n=8123)</a:t>
            </a:r>
            <a:r>
              <a:rPr lang="en-US"/>
              <a:t> with IPUs preceding </a:t>
            </a:r>
            <a:r>
              <a:rPr lang="en-US" b="1">
                <a:solidFill>
                  <a:srgbClr val="FF3300"/>
                </a:solidFill>
              </a:rPr>
              <a:t>Backchannels </a:t>
            </a:r>
            <a:r>
              <a:rPr lang="en-US"/>
              <a:t>(IPU2)</a:t>
            </a:r>
            <a:r>
              <a:rPr lang="en-US" b="1">
                <a:solidFill>
                  <a:srgbClr val="FF3300"/>
                </a:solidFill>
              </a:rPr>
              <a:t> </a:t>
            </a:r>
            <a:r>
              <a:rPr lang="en-US"/>
              <a:t>(n=553)</a:t>
            </a:r>
          </a:p>
          <a:p>
            <a:pPr>
              <a:lnSpc>
                <a:spcPct val="110000"/>
              </a:lnSpc>
            </a:pPr>
            <a:r>
              <a:rPr lang="en-US">
                <a:solidFill>
                  <a:schemeClr val="accent2"/>
                </a:solidFill>
              </a:rPr>
              <a:t>Hypothesis</a:t>
            </a:r>
            <a:r>
              <a:rPr lang="en-US"/>
              <a:t>: BC-preceding cues more likely to occur before </a:t>
            </a:r>
            <a:r>
              <a:rPr lang="en-US" b="1">
                <a:solidFill>
                  <a:srgbClr val="FF3300"/>
                </a:solidFill>
              </a:rPr>
              <a:t>Backchannels</a:t>
            </a:r>
            <a:r>
              <a:rPr lang="en-US"/>
              <a:t> than before </a:t>
            </a:r>
            <a:r>
              <a:rPr lang="en-US" b="1">
                <a:solidFill>
                  <a:srgbClr val="FF3300"/>
                </a:solidFill>
              </a:rPr>
              <a:t>Holds</a:t>
            </a:r>
            <a:endParaRPr lang="en-US"/>
          </a:p>
        </p:txBody>
      </p:sp>
      <p:sp>
        <p:nvSpPr>
          <p:cNvPr id="167940" name="Rectangle 4"/>
          <p:cNvSpPr>
            <a:spLocks noGrp="1" noChangeArrowheads="1"/>
          </p:cNvSpPr>
          <p:nvPr>
            <p:ph type="title"/>
          </p:nvPr>
        </p:nvSpPr>
        <p:spPr/>
        <p:txBody>
          <a:bodyPr/>
          <a:lstStyle/>
          <a:p>
            <a:r>
              <a:rPr lang="en-US"/>
              <a:t>Method</a:t>
            </a:r>
          </a:p>
        </p:txBody>
      </p:sp>
      <p:grpSp>
        <p:nvGrpSpPr>
          <p:cNvPr id="167941" name="Group 5"/>
          <p:cNvGrpSpPr>
            <a:grpSpLocks/>
          </p:cNvGrpSpPr>
          <p:nvPr/>
        </p:nvGrpSpPr>
        <p:grpSpPr bwMode="auto">
          <a:xfrm>
            <a:off x="609600" y="1752600"/>
            <a:ext cx="8077200" cy="1371600"/>
            <a:chOff x="384" y="1104"/>
            <a:chExt cx="5088" cy="864"/>
          </a:xfrm>
        </p:grpSpPr>
        <p:sp>
          <p:nvSpPr>
            <p:cNvPr id="167942" name="Rectangle 6"/>
            <p:cNvSpPr>
              <a:spLocks noChangeArrowheads="1"/>
            </p:cNvSpPr>
            <p:nvPr/>
          </p:nvSpPr>
          <p:spPr bwMode="auto">
            <a:xfrm>
              <a:off x="1440" y="148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7943" name="Text Box 7"/>
            <p:cNvSpPr txBox="1">
              <a:spLocks noChangeArrowheads="1"/>
            </p:cNvSpPr>
            <p:nvPr/>
          </p:nvSpPr>
          <p:spPr bwMode="auto">
            <a:xfrm>
              <a:off x="384" y="1456"/>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A:</a:t>
              </a:r>
            </a:p>
          </p:txBody>
        </p:sp>
        <p:sp>
          <p:nvSpPr>
            <p:cNvPr id="167944" name="Text Box 8"/>
            <p:cNvSpPr txBox="1">
              <a:spLocks noChangeArrowheads="1"/>
            </p:cNvSpPr>
            <p:nvPr/>
          </p:nvSpPr>
          <p:spPr bwMode="auto">
            <a:xfrm>
              <a:off x="384" y="1757"/>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B:</a:t>
              </a:r>
            </a:p>
          </p:txBody>
        </p:sp>
        <p:sp>
          <p:nvSpPr>
            <p:cNvPr id="167945" name="Rectangle 9"/>
            <p:cNvSpPr>
              <a:spLocks noChangeArrowheads="1"/>
            </p:cNvSpPr>
            <p:nvPr/>
          </p:nvSpPr>
          <p:spPr bwMode="auto">
            <a:xfrm>
              <a:off x="3936" y="1800"/>
              <a:ext cx="520" cy="141"/>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7946" name="Line 10"/>
            <p:cNvSpPr>
              <a:spLocks noChangeShapeType="1"/>
            </p:cNvSpPr>
            <p:nvPr/>
          </p:nvSpPr>
          <p:spPr bwMode="auto">
            <a:xfrm>
              <a:off x="1344" y="1488"/>
              <a:ext cx="4128" cy="0"/>
            </a:xfrm>
            <a:prstGeom prst="line">
              <a:avLst/>
            </a:prstGeom>
            <a:noFill/>
            <a:ln w="9525">
              <a:solidFill>
                <a:schemeClr val="bg2"/>
              </a:solidFill>
              <a:round/>
              <a:headEnd/>
              <a:tailEnd/>
            </a:ln>
            <a:effectLst/>
          </p:spPr>
          <p:txBody>
            <a:bodyPr wrap="none" anchor="ctr"/>
            <a:lstStyle/>
            <a:p>
              <a:endParaRPr lang="en-US"/>
            </a:p>
          </p:txBody>
        </p:sp>
        <p:sp>
          <p:nvSpPr>
            <p:cNvPr id="167947" name="Line 11"/>
            <p:cNvSpPr>
              <a:spLocks noChangeShapeType="1"/>
            </p:cNvSpPr>
            <p:nvPr/>
          </p:nvSpPr>
          <p:spPr bwMode="auto">
            <a:xfrm>
              <a:off x="1344" y="1632"/>
              <a:ext cx="4128" cy="0"/>
            </a:xfrm>
            <a:prstGeom prst="line">
              <a:avLst/>
            </a:prstGeom>
            <a:noFill/>
            <a:ln w="9525">
              <a:solidFill>
                <a:schemeClr val="bg2"/>
              </a:solidFill>
              <a:round/>
              <a:headEnd/>
              <a:tailEnd/>
            </a:ln>
            <a:effectLst/>
          </p:spPr>
          <p:txBody>
            <a:bodyPr wrap="none" anchor="ctr"/>
            <a:lstStyle/>
            <a:p>
              <a:endParaRPr lang="en-US"/>
            </a:p>
          </p:txBody>
        </p:sp>
        <p:sp>
          <p:nvSpPr>
            <p:cNvPr id="167948" name="Line 12"/>
            <p:cNvSpPr>
              <a:spLocks noChangeShapeType="1"/>
            </p:cNvSpPr>
            <p:nvPr/>
          </p:nvSpPr>
          <p:spPr bwMode="auto">
            <a:xfrm>
              <a:off x="1344" y="1797"/>
              <a:ext cx="4128" cy="0"/>
            </a:xfrm>
            <a:prstGeom prst="line">
              <a:avLst/>
            </a:prstGeom>
            <a:noFill/>
            <a:ln w="9525">
              <a:solidFill>
                <a:schemeClr val="bg2"/>
              </a:solidFill>
              <a:round/>
              <a:headEnd/>
              <a:tailEnd/>
            </a:ln>
            <a:effectLst/>
          </p:spPr>
          <p:txBody>
            <a:bodyPr wrap="none" anchor="ctr"/>
            <a:lstStyle/>
            <a:p>
              <a:endParaRPr lang="en-US"/>
            </a:p>
          </p:txBody>
        </p:sp>
        <p:sp>
          <p:nvSpPr>
            <p:cNvPr id="167949" name="Line 13"/>
            <p:cNvSpPr>
              <a:spLocks noChangeShapeType="1"/>
            </p:cNvSpPr>
            <p:nvPr/>
          </p:nvSpPr>
          <p:spPr bwMode="auto">
            <a:xfrm>
              <a:off x="1344" y="1941"/>
              <a:ext cx="4128" cy="0"/>
            </a:xfrm>
            <a:prstGeom prst="line">
              <a:avLst/>
            </a:prstGeom>
            <a:noFill/>
            <a:ln w="9525">
              <a:solidFill>
                <a:schemeClr val="bg2"/>
              </a:solidFill>
              <a:round/>
              <a:headEnd/>
              <a:tailEnd/>
            </a:ln>
            <a:effectLst/>
          </p:spPr>
          <p:txBody>
            <a:bodyPr wrap="none" anchor="ctr"/>
            <a:lstStyle/>
            <a:p>
              <a:endParaRPr lang="en-US"/>
            </a:p>
          </p:txBody>
        </p:sp>
        <p:sp>
          <p:nvSpPr>
            <p:cNvPr id="167950" name="Freeform 14"/>
            <p:cNvSpPr>
              <a:spLocks/>
            </p:cNvSpPr>
            <p:nvPr/>
          </p:nvSpPr>
          <p:spPr bwMode="auto">
            <a:xfrm>
              <a:off x="2256" y="1328"/>
              <a:ext cx="480" cy="144"/>
            </a:xfrm>
            <a:custGeom>
              <a:avLst/>
              <a:gdLst/>
              <a:ahLst/>
              <a:cxnLst>
                <a:cxn ang="0">
                  <a:pos x="0" y="240"/>
                </a:cxn>
                <a:cxn ang="0">
                  <a:pos x="240" y="0"/>
                </a:cxn>
                <a:cxn ang="0">
                  <a:pos x="480" y="240"/>
                </a:cxn>
              </a:cxnLst>
              <a:rect l="0" t="0" r="r" b="b"/>
              <a:pathLst>
                <a:path w="480" h="240">
                  <a:moveTo>
                    <a:pt x="0" y="240"/>
                  </a:moveTo>
                  <a:cubicBezTo>
                    <a:pt x="80" y="120"/>
                    <a:pt x="160" y="0"/>
                    <a:pt x="240" y="0"/>
                  </a:cubicBezTo>
                  <a:cubicBezTo>
                    <a:pt x="320" y="0"/>
                    <a:pt x="440" y="200"/>
                    <a:pt x="480" y="240"/>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67951" name="Freeform 15"/>
            <p:cNvSpPr>
              <a:spLocks/>
            </p:cNvSpPr>
            <p:nvPr/>
          </p:nvSpPr>
          <p:spPr bwMode="auto">
            <a:xfrm>
              <a:off x="3504" y="1296"/>
              <a:ext cx="480" cy="480"/>
            </a:xfrm>
            <a:custGeom>
              <a:avLst/>
              <a:gdLst/>
              <a:ahLst/>
              <a:cxnLst>
                <a:cxn ang="0">
                  <a:pos x="0" y="240"/>
                </a:cxn>
                <a:cxn ang="0">
                  <a:pos x="240" y="48"/>
                </a:cxn>
                <a:cxn ang="0">
                  <a:pos x="480" y="528"/>
                </a:cxn>
              </a:cxnLst>
              <a:rect l="0" t="0" r="r" b="b"/>
              <a:pathLst>
                <a:path w="480" h="528">
                  <a:moveTo>
                    <a:pt x="0" y="240"/>
                  </a:moveTo>
                  <a:cubicBezTo>
                    <a:pt x="80" y="120"/>
                    <a:pt x="160" y="0"/>
                    <a:pt x="240" y="48"/>
                  </a:cubicBezTo>
                  <a:cubicBezTo>
                    <a:pt x="320" y="96"/>
                    <a:pt x="440" y="448"/>
                    <a:pt x="480" y="528"/>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67952" name="Text Box 16"/>
            <p:cNvSpPr txBox="1">
              <a:spLocks noChangeArrowheads="1"/>
            </p:cNvSpPr>
            <p:nvPr/>
          </p:nvSpPr>
          <p:spPr bwMode="auto">
            <a:xfrm>
              <a:off x="2160" y="1104"/>
              <a:ext cx="672"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Hold</a:t>
              </a:r>
            </a:p>
          </p:txBody>
        </p:sp>
        <p:sp>
          <p:nvSpPr>
            <p:cNvPr id="167953" name="Text Box 17"/>
            <p:cNvSpPr txBox="1">
              <a:spLocks noChangeArrowheads="1"/>
            </p:cNvSpPr>
            <p:nvPr/>
          </p:nvSpPr>
          <p:spPr bwMode="auto">
            <a:xfrm>
              <a:off x="3264" y="1104"/>
              <a:ext cx="1344"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Backchannel</a:t>
              </a:r>
            </a:p>
          </p:txBody>
        </p:sp>
        <p:sp>
          <p:nvSpPr>
            <p:cNvPr id="167954" name="Text Box 18"/>
            <p:cNvSpPr txBox="1">
              <a:spLocks noChangeArrowheads="1"/>
            </p:cNvSpPr>
            <p:nvPr/>
          </p:nvSpPr>
          <p:spPr bwMode="auto">
            <a:xfrm>
              <a:off x="1740" y="1344"/>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IPU1</a:t>
              </a:r>
            </a:p>
          </p:txBody>
        </p:sp>
        <p:sp>
          <p:nvSpPr>
            <p:cNvPr id="167955" name="Text Box 19"/>
            <p:cNvSpPr txBox="1">
              <a:spLocks noChangeArrowheads="1"/>
            </p:cNvSpPr>
            <p:nvPr/>
          </p:nvSpPr>
          <p:spPr bwMode="auto">
            <a:xfrm>
              <a:off x="2967" y="1344"/>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IPU2</a:t>
              </a:r>
            </a:p>
          </p:txBody>
        </p:sp>
        <p:sp>
          <p:nvSpPr>
            <p:cNvPr id="167956" name="Text Box 20"/>
            <p:cNvSpPr txBox="1">
              <a:spLocks noChangeArrowheads="1"/>
            </p:cNvSpPr>
            <p:nvPr/>
          </p:nvSpPr>
          <p:spPr bwMode="auto">
            <a:xfrm>
              <a:off x="4083" y="1662"/>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IPU3</a:t>
              </a:r>
            </a:p>
          </p:txBody>
        </p:sp>
        <p:sp>
          <p:nvSpPr>
            <p:cNvPr id="167957" name="Rectangle 21"/>
            <p:cNvSpPr>
              <a:spLocks noChangeArrowheads="1"/>
            </p:cNvSpPr>
            <p:nvPr/>
          </p:nvSpPr>
          <p:spPr bwMode="auto">
            <a:xfrm>
              <a:off x="4560" y="148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67958" name="Text Box 22"/>
            <p:cNvSpPr txBox="1">
              <a:spLocks noChangeArrowheads="1"/>
            </p:cNvSpPr>
            <p:nvPr/>
          </p:nvSpPr>
          <p:spPr bwMode="auto">
            <a:xfrm>
              <a:off x="4848" y="1342"/>
              <a:ext cx="285" cy="154"/>
            </a:xfrm>
            <a:prstGeom prst="rect">
              <a:avLst/>
            </a:prstGeom>
            <a:noFill/>
            <a:ln w="9525">
              <a:noFill/>
              <a:miter lim="800000"/>
              <a:headEnd/>
              <a:tailEnd/>
            </a:ln>
            <a:effectLst/>
          </p:spPr>
          <p:txBody>
            <a:bodyPr wrap="none" lIns="0" tIns="0" rIns="0" bIns="0">
              <a:spAutoFit/>
            </a:bodyPr>
            <a:lstStyle/>
            <a:p>
              <a:pPr algn="ctr">
                <a:spcBef>
                  <a:spcPct val="20000"/>
                </a:spcBef>
                <a:buClr>
                  <a:schemeClr val="tx2"/>
                </a:buClr>
                <a:buSzPct val="70000"/>
                <a:buFont typeface="Wingdings" pitchFamily="2" charset="2"/>
                <a:buNone/>
              </a:pPr>
              <a:r>
                <a:rPr lang="en-US" sz="1600">
                  <a:ea typeface="Arial Unicode MS" pitchFamily="34" charset="-128"/>
                  <a:cs typeface="Arial Unicode MS" pitchFamily="34" charset="-128"/>
                </a:rPr>
                <a:t>IPU4</a:t>
              </a:r>
            </a:p>
          </p:txBody>
        </p:sp>
        <p:sp>
          <p:nvSpPr>
            <p:cNvPr id="167959" name="Rectangle 23"/>
            <p:cNvSpPr>
              <a:spLocks noChangeArrowheads="1"/>
            </p:cNvSpPr>
            <p:nvPr/>
          </p:nvSpPr>
          <p:spPr bwMode="auto">
            <a:xfrm>
              <a:off x="2688" y="1488"/>
              <a:ext cx="912"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9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9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title"/>
          </p:nvPr>
        </p:nvSpPr>
        <p:spPr/>
        <p:txBody>
          <a:bodyPr/>
          <a:lstStyle/>
          <a:p>
            <a:r>
              <a:rPr lang="en-US" sz="3200"/>
              <a:t>Cues Distinguishing </a:t>
            </a:r>
            <a:r>
              <a:rPr lang="en-US" sz="3200">
                <a:solidFill>
                  <a:srgbClr val="FF3300"/>
                </a:solidFill>
              </a:rPr>
              <a:t>Backchannels</a:t>
            </a:r>
            <a:r>
              <a:rPr lang="en-US" sz="3200"/>
              <a:t> from </a:t>
            </a:r>
            <a:r>
              <a:rPr lang="en-US" sz="3200">
                <a:solidFill>
                  <a:srgbClr val="FF3300"/>
                </a:solidFill>
              </a:rPr>
              <a:t>Holds</a:t>
            </a:r>
          </a:p>
        </p:txBody>
      </p:sp>
      <p:sp>
        <p:nvSpPr>
          <p:cNvPr id="169988" name="Rectangle 4"/>
          <p:cNvSpPr>
            <a:spLocks noGrp="1" noChangeArrowheads="1"/>
          </p:cNvSpPr>
          <p:nvPr>
            <p:ph type="body" idx="1"/>
          </p:nvPr>
        </p:nvSpPr>
        <p:spPr/>
        <p:txBody>
          <a:bodyPr/>
          <a:lstStyle/>
          <a:p>
            <a:pPr marL="533400" indent="-533400">
              <a:buFont typeface="Arial" charset="0"/>
              <a:buAutoNum type="arabicPeriod"/>
            </a:pPr>
            <a:r>
              <a:rPr lang="en-US"/>
              <a:t>Final rising intonation: H-H% or L-H%</a:t>
            </a:r>
          </a:p>
          <a:p>
            <a:pPr marL="533400" indent="-533400">
              <a:buFont typeface="Arial" charset="0"/>
              <a:buAutoNum type="arabicPeriod"/>
            </a:pPr>
            <a:r>
              <a:rPr lang="en-US"/>
              <a:t>Higher intensity level</a:t>
            </a:r>
          </a:p>
          <a:p>
            <a:pPr marL="533400" indent="-533400">
              <a:buFont typeface="Arial" charset="0"/>
              <a:buAutoNum type="arabicPeriod"/>
            </a:pPr>
            <a:r>
              <a:rPr lang="en-US"/>
              <a:t>Higher pitch level</a:t>
            </a:r>
          </a:p>
          <a:p>
            <a:pPr marL="533400" indent="-533400">
              <a:buFont typeface="Arial" charset="0"/>
              <a:buAutoNum type="arabicPeriod"/>
            </a:pPr>
            <a:r>
              <a:rPr lang="en-US"/>
              <a:t>Longer IPU duration</a:t>
            </a:r>
          </a:p>
          <a:p>
            <a:pPr marL="533400" indent="-533400">
              <a:buFont typeface="Arial" charset="0"/>
              <a:buAutoNum type="arabicPeriod"/>
            </a:pPr>
            <a:r>
              <a:rPr lang="en-US"/>
              <a:t>Lower NHR</a:t>
            </a:r>
          </a:p>
          <a:p>
            <a:pPr marL="533400" indent="-533400">
              <a:buFont typeface="Arial" charset="0"/>
              <a:buAutoNum type="arabicPeriod"/>
            </a:pPr>
            <a:r>
              <a:rPr lang="en-US"/>
              <a:t>Final POS bigram: </a:t>
            </a:r>
            <a:r>
              <a:rPr lang="en-US" i="1"/>
              <a:t>DT NN</a:t>
            </a:r>
            <a:r>
              <a:rPr lang="en-US"/>
              <a:t>, </a:t>
            </a:r>
            <a:r>
              <a:rPr lang="en-US" i="1"/>
              <a:t>JJ NN</a:t>
            </a:r>
            <a:r>
              <a:rPr lang="en-US"/>
              <a:t>, or </a:t>
            </a:r>
            <a:r>
              <a:rPr lang="en-US" i="1"/>
              <a:t>NN NN</a:t>
            </a:r>
            <a:endParaRPr lang="en-US"/>
          </a:p>
          <a:p>
            <a:pPr marL="533400" indent="-533400"/>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Presence of Backchannel-Inviting Cues </a:t>
            </a:r>
            <a:endParaRPr lang="en-US" b="1">
              <a:solidFill>
                <a:schemeClr val="accent2"/>
              </a:solidFill>
              <a:ea typeface="Arial Unicode MS" pitchFamily="34" charset="-128"/>
              <a:cs typeface="Arial Unicode MS" pitchFamily="34" charset="-128"/>
            </a:endParaRPr>
          </a:p>
        </p:txBody>
      </p:sp>
      <p:pic>
        <p:nvPicPr>
          <p:cNvPr id="195587" name="Picture 3"/>
          <p:cNvPicPr>
            <a:picLocks noChangeAspect="1" noChangeArrowheads="1"/>
          </p:cNvPicPr>
          <p:nvPr/>
        </p:nvPicPr>
        <p:blipFill>
          <a:blip r:embed="rId3" cstate="print"/>
          <a:srcRect/>
          <a:stretch>
            <a:fillRect/>
          </a:stretch>
        </p:blipFill>
        <p:spPr bwMode="auto">
          <a:xfrm>
            <a:off x="603250" y="685800"/>
            <a:ext cx="5111750" cy="5410200"/>
          </a:xfrm>
          <a:prstGeom prst="rect">
            <a:avLst/>
          </a:prstGeom>
          <a:noFill/>
          <a:ln w="9525">
            <a:noFill/>
            <a:miter lim="800000"/>
            <a:headEnd/>
            <a:tailEnd/>
          </a:ln>
          <a:effectLst/>
        </p:spPr>
      </p:pic>
      <p:sp>
        <p:nvSpPr>
          <p:cNvPr id="195588" name="Text Box 4"/>
          <p:cNvSpPr txBox="1">
            <a:spLocks noChangeArrowheads="1"/>
          </p:cNvSpPr>
          <p:nvPr/>
        </p:nvSpPr>
        <p:spPr bwMode="auto">
          <a:xfrm>
            <a:off x="6248400" y="1936750"/>
            <a:ext cx="2514600" cy="2330450"/>
          </a:xfrm>
          <a:prstGeom prst="rect">
            <a:avLst/>
          </a:prstGeom>
          <a:noFill/>
          <a:ln w="9525">
            <a:solidFill>
              <a:schemeClr val="tx1"/>
            </a:solidFill>
            <a:miter lim="800000"/>
            <a:headEnd/>
            <a:tailEnd/>
          </a:ln>
          <a:effectLst/>
        </p:spPr>
        <p:txBody>
          <a:bodyPr>
            <a:spAutoFit/>
          </a:bodyPr>
          <a:lstStyle/>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1: Final intonation</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2: Intensity level</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3: Pitch level</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4: IPU duration</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5: Voice quality</a:t>
            </a:r>
          </a:p>
          <a:p>
            <a:pPr>
              <a:lnSpc>
                <a:spcPct val="80000"/>
              </a:lnSpc>
              <a:spcBef>
                <a:spcPct val="50000"/>
              </a:spcBef>
              <a:buClr>
                <a:schemeClr val="tx2"/>
              </a:buClr>
              <a:buSzPct val="70000"/>
              <a:buFont typeface="Wingdings" pitchFamily="2" charset="2"/>
              <a:buNone/>
            </a:pPr>
            <a:r>
              <a:rPr lang="en-US" sz="2000">
                <a:ea typeface="Arial Unicode MS" pitchFamily="34" charset="-128"/>
                <a:cs typeface="Arial Unicode MS" pitchFamily="34" charset="-128"/>
              </a:rPr>
              <a:t>6: Final POS bigram</a:t>
            </a:r>
          </a:p>
        </p:txBody>
      </p:sp>
      <p:sp>
        <p:nvSpPr>
          <p:cNvPr id="195589" name="Rectangle 5"/>
          <p:cNvSpPr>
            <a:spLocks noChangeArrowheads="1"/>
          </p:cNvSpPr>
          <p:nvPr/>
        </p:nvSpPr>
        <p:spPr bwMode="auto">
          <a:xfrm>
            <a:off x="762000" y="1524000"/>
            <a:ext cx="1447800" cy="304800"/>
          </a:xfrm>
          <a:prstGeom prst="rect">
            <a:avLst/>
          </a:prstGeom>
          <a:solidFill>
            <a:schemeClr val="accent1">
              <a:alpha val="42999"/>
            </a:schemeClr>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type="title"/>
          </p:nvPr>
        </p:nvSpPr>
        <p:spPr/>
        <p:txBody>
          <a:bodyPr/>
          <a:lstStyle/>
          <a:p>
            <a:r>
              <a:rPr lang="en-US"/>
              <a:t>Combined Cues</a:t>
            </a:r>
          </a:p>
        </p:txBody>
      </p:sp>
      <p:sp>
        <p:nvSpPr>
          <p:cNvPr id="172036" name="Text Box 4"/>
          <p:cNvSpPr txBox="1">
            <a:spLocks noChangeArrowheads="1"/>
          </p:cNvSpPr>
          <p:nvPr/>
        </p:nvSpPr>
        <p:spPr bwMode="auto">
          <a:xfrm>
            <a:off x="2908300" y="5692775"/>
            <a:ext cx="3843338" cy="366713"/>
          </a:xfrm>
          <a:prstGeom prst="rect">
            <a:avLst/>
          </a:prstGeom>
          <a:noFill/>
          <a:ln w="9525">
            <a:noFill/>
            <a:miter lim="800000"/>
            <a:headEnd/>
            <a:tailEnd/>
          </a:ln>
          <a:effectLst/>
        </p:spPr>
        <p:txBody>
          <a:bodyPr wrap="none">
            <a:spAutoFit/>
          </a:bodyPr>
          <a:lstStyle/>
          <a:p>
            <a:pPr algn="ctr">
              <a:spcBef>
                <a:spcPct val="20000"/>
              </a:spcBef>
              <a:buClr>
                <a:schemeClr val="tx2"/>
              </a:buClr>
              <a:buSzPct val="70000"/>
              <a:buFont typeface="Wingdings" pitchFamily="2" charset="2"/>
              <a:buNone/>
            </a:pPr>
            <a:r>
              <a:rPr lang="en-US">
                <a:ea typeface="Arial Unicode MS" pitchFamily="34" charset="-128"/>
                <a:cs typeface="Arial Unicode MS" pitchFamily="34" charset="-128"/>
              </a:rPr>
              <a:t>Number of cues conjointly displayed</a:t>
            </a:r>
          </a:p>
        </p:txBody>
      </p:sp>
      <p:sp>
        <p:nvSpPr>
          <p:cNvPr id="172037" name="Text Box 5"/>
          <p:cNvSpPr txBox="1">
            <a:spLocks noChangeArrowheads="1"/>
          </p:cNvSpPr>
          <p:nvPr/>
        </p:nvSpPr>
        <p:spPr bwMode="auto">
          <a:xfrm rot="-5400000">
            <a:off x="-825500" y="3409951"/>
            <a:ext cx="3944937" cy="366712"/>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a:ea typeface="Arial Unicode MS" pitchFamily="34" charset="-128"/>
                <a:cs typeface="Arial Unicode MS" pitchFamily="34" charset="-128"/>
              </a:rPr>
              <a:t>Percentage of IPUs followed by a BC</a:t>
            </a:r>
          </a:p>
        </p:txBody>
      </p:sp>
      <p:pic>
        <p:nvPicPr>
          <p:cNvPr id="172038" name="Picture 6"/>
          <p:cNvPicPr>
            <a:picLocks noChangeAspect="1" noChangeArrowheads="1"/>
          </p:cNvPicPr>
          <p:nvPr/>
        </p:nvPicPr>
        <p:blipFill>
          <a:blip r:embed="rId3" cstate="print"/>
          <a:srcRect l="4782" t="5821" r="5652" b="16119"/>
          <a:stretch>
            <a:fillRect/>
          </a:stretch>
        </p:blipFill>
        <p:spPr bwMode="auto">
          <a:xfrm>
            <a:off x="1295400" y="1525588"/>
            <a:ext cx="6477000" cy="4113212"/>
          </a:xfrm>
          <a:prstGeom prst="rect">
            <a:avLst/>
          </a:prstGeom>
          <a:noFill/>
          <a:ln w="9525">
            <a:noFill/>
            <a:miter lim="800000"/>
            <a:headEnd/>
            <a:tailEnd/>
          </a:ln>
          <a:effectLst/>
        </p:spPr>
      </p:pic>
      <p:sp>
        <p:nvSpPr>
          <p:cNvPr id="172039" name="Text Box 7"/>
          <p:cNvSpPr txBox="1">
            <a:spLocks noChangeArrowheads="1"/>
          </p:cNvSpPr>
          <p:nvPr/>
        </p:nvSpPr>
        <p:spPr bwMode="auto">
          <a:xfrm>
            <a:off x="3810000" y="3900488"/>
            <a:ext cx="1219200" cy="366712"/>
          </a:xfrm>
          <a:prstGeom prst="rect">
            <a:avLst/>
          </a:prstGeom>
          <a:noFill/>
          <a:ln w="9525">
            <a:noFill/>
            <a:miter lim="800000"/>
            <a:headEnd/>
            <a:tailEnd/>
          </a:ln>
          <a:effectLst/>
        </p:spPr>
        <p:txBody>
          <a:bodyPr>
            <a:spAutoFit/>
          </a:bodyPr>
          <a:lstStyle/>
          <a:p>
            <a:pPr>
              <a:spcBef>
                <a:spcPct val="50000"/>
              </a:spcBef>
              <a:buClr>
                <a:schemeClr val="tx2"/>
              </a:buClr>
              <a:buSzPct val="70000"/>
              <a:buFont typeface="Wingdings" pitchFamily="2" charset="2"/>
              <a:buNone/>
            </a:pPr>
            <a:r>
              <a:rPr lang="en-US" i="1">
                <a:ea typeface="Arial Unicode MS" pitchFamily="34" charset="-128"/>
                <a:cs typeface="Arial Unicode MS" pitchFamily="34" charset="-128"/>
              </a:rPr>
              <a:t>r</a:t>
            </a:r>
            <a:r>
              <a:rPr lang="en-US" sz="500" i="1">
                <a:ea typeface="Arial Unicode MS" pitchFamily="34" charset="-128"/>
                <a:cs typeface="Arial Unicode MS" pitchFamily="34" charset="-128"/>
              </a:rPr>
              <a:t> </a:t>
            </a:r>
            <a:r>
              <a:rPr lang="en-US" baseline="30000">
                <a:ea typeface="Arial Unicode MS" pitchFamily="34" charset="-128"/>
                <a:cs typeface="Arial Unicode MS" pitchFamily="34" charset="-128"/>
              </a:rPr>
              <a:t>2</a:t>
            </a:r>
            <a:r>
              <a:rPr lang="en-US" sz="1200" baseline="30000">
                <a:ea typeface="Arial Unicode MS" pitchFamily="34" charset="-128"/>
                <a:cs typeface="Arial Unicode MS" pitchFamily="34" charset="-128"/>
              </a:rPr>
              <a:t> </a:t>
            </a:r>
            <a:r>
              <a:rPr lang="en-US">
                <a:ea typeface="Arial Unicode MS" pitchFamily="34" charset="-128"/>
                <a:cs typeface="Arial Unicode MS" pitchFamily="34" charset="-128"/>
              </a:rPr>
              <a:t>=</a:t>
            </a:r>
            <a:r>
              <a:rPr lang="en-US" sz="1200">
                <a:ea typeface="Arial Unicode MS" pitchFamily="34" charset="-128"/>
                <a:cs typeface="Arial Unicode MS" pitchFamily="34" charset="-128"/>
              </a:rPr>
              <a:t> </a:t>
            </a:r>
            <a:r>
              <a:rPr lang="en-US">
                <a:ea typeface="Arial Unicode MS" pitchFamily="34" charset="-128"/>
                <a:cs typeface="Arial Unicode MS" pitchFamily="34" charset="-128"/>
              </a:rPr>
              <a:t>0.812</a:t>
            </a:r>
          </a:p>
        </p:txBody>
      </p:sp>
      <p:sp>
        <p:nvSpPr>
          <p:cNvPr id="172040" name="Text Box 8"/>
          <p:cNvSpPr txBox="1">
            <a:spLocks noChangeArrowheads="1"/>
          </p:cNvSpPr>
          <p:nvPr/>
        </p:nvSpPr>
        <p:spPr bwMode="auto">
          <a:xfrm>
            <a:off x="5867400" y="3886200"/>
            <a:ext cx="1219200" cy="366713"/>
          </a:xfrm>
          <a:prstGeom prst="rect">
            <a:avLst/>
          </a:prstGeom>
          <a:noFill/>
          <a:ln w="9525">
            <a:noFill/>
            <a:miter lim="800000"/>
            <a:headEnd/>
            <a:tailEnd/>
          </a:ln>
          <a:effectLst/>
        </p:spPr>
        <p:txBody>
          <a:bodyPr>
            <a:spAutoFit/>
          </a:bodyPr>
          <a:lstStyle/>
          <a:p>
            <a:pPr>
              <a:spcBef>
                <a:spcPct val="50000"/>
              </a:spcBef>
              <a:buClr>
                <a:schemeClr val="tx2"/>
              </a:buClr>
              <a:buSzPct val="70000"/>
              <a:buFont typeface="Wingdings" pitchFamily="2" charset="2"/>
              <a:buNone/>
            </a:pPr>
            <a:r>
              <a:rPr lang="en-US" i="1">
                <a:ea typeface="Arial Unicode MS" pitchFamily="34" charset="-128"/>
                <a:cs typeface="Arial Unicode MS" pitchFamily="34" charset="-128"/>
              </a:rPr>
              <a:t>r</a:t>
            </a:r>
            <a:r>
              <a:rPr lang="en-US" sz="500" i="1">
                <a:ea typeface="Arial Unicode MS" pitchFamily="34" charset="-128"/>
                <a:cs typeface="Arial Unicode MS" pitchFamily="34" charset="-128"/>
              </a:rPr>
              <a:t> </a:t>
            </a:r>
            <a:r>
              <a:rPr lang="en-US" baseline="30000">
                <a:ea typeface="Arial Unicode MS" pitchFamily="34" charset="-128"/>
                <a:cs typeface="Arial Unicode MS" pitchFamily="34" charset="-128"/>
              </a:rPr>
              <a:t>2</a:t>
            </a:r>
            <a:r>
              <a:rPr lang="en-US" sz="1200" baseline="30000">
                <a:ea typeface="Arial Unicode MS" pitchFamily="34" charset="-128"/>
                <a:cs typeface="Arial Unicode MS" pitchFamily="34" charset="-128"/>
              </a:rPr>
              <a:t> </a:t>
            </a:r>
            <a:r>
              <a:rPr lang="en-US">
                <a:ea typeface="Arial Unicode MS" pitchFamily="34" charset="-128"/>
                <a:cs typeface="Arial Unicode MS" pitchFamily="34" charset="-128"/>
              </a:rPr>
              <a:t>=</a:t>
            </a:r>
            <a:r>
              <a:rPr lang="en-US" sz="1200">
                <a:ea typeface="Arial Unicode MS" pitchFamily="34" charset="-128"/>
                <a:cs typeface="Arial Unicode MS" pitchFamily="34" charset="-128"/>
              </a:rPr>
              <a:t> </a:t>
            </a:r>
            <a:r>
              <a:rPr lang="en-US">
                <a:ea typeface="Arial Unicode MS" pitchFamily="34" charset="-128"/>
                <a:cs typeface="Arial Unicode MS" pitchFamily="34" charset="-128"/>
              </a:rPr>
              <a:t>0.993</a:t>
            </a:r>
          </a:p>
        </p:txBody>
      </p:sp>
      <p:sp>
        <p:nvSpPr>
          <p:cNvPr id="172041" name="Rectangle 9"/>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4" name="Rectangle 8"/>
          <p:cNvSpPr>
            <a:spLocks noGrp="1" noChangeArrowheads="1"/>
          </p:cNvSpPr>
          <p:nvPr>
            <p:ph type="title"/>
          </p:nvPr>
        </p:nvSpPr>
        <p:spPr/>
        <p:txBody>
          <a:bodyPr/>
          <a:lstStyle/>
          <a:p>
            <a:r>
              <a:rPr lang="en-US" dirty="0"/>
              <a:t>Current </a:t>
            </a:r>
            <a:r>
              <a:rPr lang="en-US" dirty="0" smtClean="0"/>
              <a:t>Limitations of IVR Systems</a:t>
            </a:r>
            <a:endParaRPr lang="en-US" dirty="0"/>
          </a:p>
        </p:txBody>
      </p:sp>
      <p:sp>
        <p:nvSpPr>
          <p:cNvPr id="116745" name="Rectangle 9"/>
          <p:cNvSpPr>
            <a:spLocks noGrp="1" noChangeArrowheads="1"/>
          </p:cNvSpPr>
          <p:nvPr>
            <p:ph type="body" idx="1"/>
          </p:nvPr>
        </p:nvSpPr>
        <p:spPr>
          <a:xfrm>
            <a:off x="457200" y="1447800"/>
            <a:ext cx="8229600" cy="5181600"/>
          </a:xfrm>
        </p:spPr>
        <p:txBody>
          <a:bodyPr/>
          <a:lstStyle/>
          <a:p>
            <a:pPr>
              <a:lnSpc>
                <a:spcPct val="90000"/>
              </a:lnSpc>
            </a:pPr>
            <a:r>
              <a:rPr lang="en-US"/>
              <a:t>Automatic Speech Recognition (ASR) + Text-To-Speech (TTS) account for most users’ IVR problems</a:t>
            </a:r>
          </a:p>
          <a:p>
            <a:pPr lvl="1">
              <a:lnSpc>
                <a:spcPct val="90000"/>
              </a:lnSpc>
            </a:pPr>
            <a:r>
              <a:rPr lang="en-US"/>
              <a:t>ASR: Up to 60% word error rate</a:t>
            </a:r>
          </a:p>
          <a:p>
            <a:pPr lvl="1">
              <a:lnSpc>
                <a:spcPct val="90000"/>
              </a:lnSpc>
            </a:pPr>
            <a:r>
              <a:rPr lang="en-US"/>
              <a:t>TTS: Described as ‘odd’, ‘mechanical’, ‘too friendly’</a:t>
            </a:r>
          </a:p>
          <a:p>
            <a:pPr>
              <a:lnSpc>
                <a:spcPct val="90000"/>
              </a:lnSpc>
            </a:pPr>
            <a:r>
              <a:rPr lang="en-US"/>
              <a:t>As ASR and TTS improve, other problems emerge, e.g. </a:t>
            </a:r>
            <a:r>
              <a:rPr lang="en-US">
                <a:solidFill>
                  <a:srgbClr val="FF3300"/>
                </a:solidFill>
              </a:rPr>
              <a:t>coordination of system-user exchanges</a:t>
            </a:r>
          </a:p>
          <a:p>
            <a:pPr lvl="2">
              <a:lnSpc>
                <a:spcPct val="90000"/>
              </a:lnSpc>
            </a:pPr>
            <a:r>
              <a:rPr lang="en-US"/>
              <a:t>How do users know when they can speak?</a:t>
            </a:r>
          </a:p>
          <a:p>
            <a:pPr lvl="2">
              <a:lnSpc>
                <a:spcPct val="90000"/>
              </a:lnSpc>
            </a:pPr>
            <a:r>
              <a:rPr lang="en-US"/>
              <a:t>How do systems know when users are done?</a:t>
            </a:r>
          </a:p>
          <a:p>
            <a:pPr lvl="2">
              <a:lnSpc>
                <a:spcPct val="90000"/>
              </a:lnSpc>
            </a:pPr>
            <a:r>
              <a:rPr lang="en-US"/>
              <a:t>AT&amp;T Labs Research TOOT example </a:t>
            </a:r>
          </a:p>
        </p:txBody>
      </p:sp>
      <p:pic>
        <p:nvPicPr>
          <p:cNvPr id="116742" name="Picture 6">
            <a:hlinkClick r:id="" action="ppaction://media"/>
          </p:cNvPr>
          <p:cNvPicPr>
            <a:picLocks noGrp="1" noRot="1" noChangeAspect="1" noChangeArrowheads="1"/>
          </p:cNvPicPr>
          <p:nvPr>
            <p:ph sz="half" idx="4294967295"/>
            <a:wavAudioFile r:embed="rId1" name="zxiao.wav"/>
          </p:nvPr>
        </p:nvPicPr>
        <p:blipFill>
          <a:blip r:embed="rId4" cstate="print"/>
          <a:srcRect/>
          <a:stretch>
            <a:fillRect/>
          </a:stretch>
        </p:blipFill>
        <p:spPr>
          <a:xfrm>
            <a:off x="7086600" y="6096000"/>
            <a:ext cx="304800" cy="3048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74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7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74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674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67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1674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59482" fill="hold"/>
                                        <p:tgtEl>
                                          <p:spTgt spid="116742"/>
                                        </p:tgtEl>
                                      </p:cBhvr>
                                    </p:cmd>
                                  </p:childTnLst>
                                </p:cTn>
                              </p:par>
                            </p:childTnLst>
                          </p:cTn>
                        </p:par>
                      </p:childTnLst>
                    </p:cTn>
                  </p:par>
                </p:childTnLst>
              </p:cTn>
              <p:nextCondLst>
                <p:cond evt="onClick" delay="0">
                  <p:tgtEl>
                    <p:spTgt spid="116742"/>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16742"/>
                </p:tgtEl>
              </p:cMediaNode>
            </p:audio>
          </p:childTnLst>
        </p:cTn>
      </p:par>
    </p:tnLst>
    <p:bldLst>
      <p:bldP spid="11674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sz="3200"/>
              <a:t>Smooth Switch and Backchannel vs. Hold</a:t>
            </a:r>
          </a:p>
        </p:txBody>
      </p:sp>
      <p:sp>
        <p:nvSpPr>
          <p:cNvPr id="223235" name="Rectangle 3"/>
          <p:cNvSpPr>
            <a:spLocks noGrp="1" noChangeArrowheads="1"/>
          </p:cNvSpPr>
          <p:nvPr>
            <p:ph type="body" sz="half" idx="1"/>
          </p:nvPr>
        </p:nvSpPr>
        <p:spPr>
          <a:xfrm>
            <a:off x="533400" y="1371600"/>
            <a:ext cx="4038600" cy="5029200"/>
          </a:xfrm>
          <a:ln>
            <a:solidFill>
              <a:schemeClr val="tx1"/>
            </a:solidFill>
          </a:ln>
        </p:spPr>
        <p:txBody>
          <a:bodyPr/>
          <a:lstStyle/>
          <a:p>
            <a:pPr marL="533400" indent="-533400"/>
            <a:r>
              <a:rPr lang="en-US" sz="2400"/>
              <a:t>Falling or high-rising phrase-final pitch: H-H% or L-L%</a:t>
            </a:r>
          </a:p>
          <a:p>
            <a:pPr marL="533400" indent="-533400"/>
            <a:r>
              <a:rPr lang="en-US" sz="2400"/>
              <a:t>Faster speaking rate</a:t>
            </a:r>
          </a:p>
          <a:p>
            <a:pPr marL="533400" indent="-533400"/>
            <a:r>
              <a:rPr lang="en-US" sz="2400"/>
              <a:t>Lower intensity</a:t>
            </a:r>
          </a:p>
          <a:p>
            <a:pPr marL="533400" indent="-533400"/>
            <a:r>
              <a:rPr lang="en-US" sz="2400"/>
              <a:t>Lower pitch</a:t>
            </a:r>
          </a:p>
          <a:p>
            <a:pPr marL="533400" indent="-533400"/>
            <a:r>
              <a:rPr lang="en-US" sz="2400"/>
              <a:t>Point of textual completion</a:t>
            </a:r>
          </a:p>
          <a:p>
            <a:pPr marL="533400" indent="-533400"/>
            <a:r>
              <a:rPr lang="en-US" sz="2400"/>
              <a:t>Higher jitter, shimmer and NHR</a:t>
            </a:r>
          </a:p>
          <a:p>
            <a:pPr marL="533400" indent="-533400"/>
            <a:r>
              <a:rPr lang="en-US" sz="2400"/>
              <a:t>Longer IPU duration</a:t>
            </a:r>
          </a:p>
          <a:p>
            <a:pPr marL="533400" indent="-533400"/>
            <a:r>
              <a:rPr lang="en-US" sz="2400"/>
              <a:t>Fewer fragments, FPs</a:t>
            </a:r>
          </a:p>
        </p:txBody>
      </p:sp>
      <p:sp>
        <p:nvSpPr>
          <p:cNvPr id="223236" name="Rectangle 4"/>
          <p:cNvSpPr>
            <a:spLocks noGrp="1" noChangeArrowheads="1"/>
          </p:cNvSpPr>
          <p:nvPr>
            <p:ph type="body" sz="half" idx="2"/>
          </p:nvPr>
        </p:nvSpPr>
        <p:spPr>
          <a:xfrm>
            <a:off x="4800600" y="1600200"/>
            <a:ext cx="3886200" cy="3505200"/>
          </a:xfrm>
          <a:noFill/>
          <a:ln>
            <a:solidFill>
              <a:schemeClr val="tx1"/>
            </a:solidFill>
          </a:ln>
        </p:spPr>
        <p:txBody>
          <a:bodyPr/>
          <a:lstStyle/>
          <a:p>
            <a:pPr marL="457200" indent="-457200"/>
            <a:r>
              <a:rPr lang="en-US" sz="2400"/>
              <a:t>Final rising intonation: H-H% or L-H%</a:t>
            </a:r>
          </a:p>
          <a:p>
            <a:pPr marL="457200" indent="-457200"/>
            <a:r>
              <a:rPr lang="en-US" sz="2400"/>
              <a:t>Higher intensity level</a:t>
            </a:r>
          </a:p>
          <a:p>
            <a:pPr marL="457200" indent="-457200"/>
            <a:r>
              <a:rPr lang="en-US" sz="2400"/>
              <a:t>Higher pitch level</a:t>
            </a:r>
          </a:p>
          <a:p>
            <a:pPr marL="457200" indent="-457200"/>
            <a:r>
              <a:rPr lang="en-US" sz="2400"/>
              <a:t>Longer IPU duration</a:t>
            </a:r>
          </a:p>
          <a:p>
            <a:pPr marL="457200" indent="-457200"/>
            <a:r>
              <a:rPr lang="en-US" sz="2400"/>
              <a:t>Lower NHR</a:t>
            </a:r>
          </a:p>
          <a:p>
            <a:pPr marL="457200" indent="-457200"/>
            <a:r>
              <a:rPr lang="en-US" sz="2400"/>
              <a:t>Final POS bigram: </a:t>
            </a:r>
            <a:r>
              <a:rPr lang="en-US" sz="2400" i="1"/>
              <a:t>DT NN</a:t>
            </a:r>
            <a:r>
              <a:rPr lang="en-US" sz="2400"/>
              <a:t>, </a:t>
            </a:r>
            <a:r>
              <a:rPr lang="en-US" sz="2400" i="1"/>
              <a:t>JJ NN</a:t>
            </a:r>
            <a:r>
              <a:rPr lang="en-US" sz="2400"/>
              <a:t>, or </a:t>
            </a:r>
            <a:r>
              <a:rPr lang="en-US" sz="2400" i="1"/>
              <a:t>NN NN</a:t>
            </a:r>
            <a:endParaRPr lang="en-US" sz="2400"/>
          </a:p>
          <a:p>
            <a:pPr marL="457200" indent="-457200"/>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23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32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32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32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323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23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3236">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323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323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323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323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323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32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nimBg="1"/>
      <p:bldP spid="223236"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sz="3200"/>
              <a:t>Smooth Switch and Backchannel vs. Hold: Same Differences</a:t>
            </a:r>
          </a:p>
        </p:txBody>
      </p:sp>
      <p:sp>
        <p:nvSpPr>
          <p:cNvPr id="225283" name="Rectangle 3"/>
          <p:cNvSpPr>
            <a:spLocks noGrp="1" noChangeArrowheads="1"/>
          </p:cNvSpPr>
          <p:nvPr>
            <p:ph type="body" sz="half" idx="1"/>
          </p:nvPr>
        </p:nvSpPr>
        <p:spPr>
          <a:xfrm>
            <a:off x="457200" y="1600200"/>
            <a:ext cx="4038600" cy="4876800"/>
          </a:xfrm>
          <a:ln>
            <a:solidFill>
              <a:schemeClr val="tx1"/>
            </a:solidFill>
          </a:ln>
        </p:spPr>
        <p:txBody>
          <a:bodyPr/>
          <a:lstStyle/>
          <a:p>
            <a:pPr marL="533400" indent="-533400">
              <a:lnSpc>
                <a:spcPct val="90000"/>
              </a:lnSpc>
            </a:pPr>
            <a:r>
              <a:rPr lang="en-US" sz="2400"/>
              <a:t>Falling or high-rising phrase-final pitch: </a:t>
            </a:r>
            <a:r>
              <a:rPr lang="en-US" sz="2400">
                <a:solidFill>
                  <a:schemeClr val="hlink"/>
                </a:solidFill>
              </a:rPr>
              <a:t>H-H%</a:t>
            </a:r>
            <a:r>
              <a:rPr lang="en-US" sz="2400"/>
              <a:t> or L-L%</a:t>
            </a:r>
          </a:p>
          <a:p>
            <a:pPr marL="533400" indent="-533400">
              <a:lnSpc>
                <a:spcPct val="90000"/>
              </a:lnSpc>
            </a:pPr>
            <a:r>
              <a:rPr lang="en-US" sz="2400"/>
              <a:t>Faster speaking rate</a:t>
            </a:r>
          </a:p>
          <a:p>
            <a:pPr marL="533400" indent="-533400">
              <a:lnSpc>
                <a:spcPct val="90000"/>
              </a:lnSpc>
            </a:pPr>
            <a:r>
              <a:rPr lang="en-US" sz="2400"/>
              <a:t>Lower intensity</a:t>
            </a:r>
          </a:p>
          <a:p>
            <a:pPr marL="533400" indent="-533400">
              <a:lnSpc>
                <a:spcPct val="90000"/>
              </a:lnSpc>
            </a:pPr>
            <a:r>
              <a:rPr lang="en-US" sz="2400"/>
              <a:t>Lower pitch</a:t>
            </a:r>
          </a:p>
          <a:p>
            <a:pPr marL="533400" indent="-533400">
              <a:lnSpc>
                <a:spcPct val="90000"/>
              </a:lnSpc>
            </a:pPr>
            <a:r>
              <a:rPr lang="en-US" sz="2400"/>
              <a:t>Point of textual completion</a:t>
            </a:r>
          </a:p>
          <a:p>
            <a:pPr marL="533400" indent="-533400">
              <a:lnSpc>
                <a:spcPct val="90000"/>
              </a:lnSpc>
            </a:pPr>
            <a:r>
              <a:rPr lang="en-US" sz="2400"/>
              <a:t>Higher jitter, shimmer and NHR</a:t>
            </a:r>
          </a:p>
          <a:p>
            <a:pPr marL="533400" indent="-533400">
              <a:lnSpc>
                <a:spcPct val="90000"/>
              </a:lnSpc>
            </a:pPr>
            <a:r>
              <a:rPr lang="en-US" sz="2400">
                <a:solidFill>
                  <a:schemeClr val="hlink"/>
                </a:solidFill>
              </a:rPr>
              <a:t>Longer IPU duration</a:t>
            </a:r>
          </a:p>
          <a:p>
            <a:pPr marL="533400" indent="-533400">
              <a:lnSpc>
                <a:spcPct val="90000"/>
              </a:lnSpc>
            </a:pPr>
            <a:r>
              <a:rPr lang="en-US" sz="2400"/>
              <a:t>Fewer fragments, FPs</a:t>
            </a:r>
          </a:p>
          <a:p>
            <a:pPr marL="533400" indent="-533400">
              <a:lnSpc>
                <a:spcPct val="90000"/>
              </a:lnSpc>
            </a:pPr>
            <a:endParaRPr lang="en-US" sz="2400"/>
          </a:p>
        </p:txBody>
      </p:sp>
      <p:sp>
        <p:nvSpPr>
          <p:cNvPr id="225284" name="Rectangle 4"/>
          <p:cNvSpPr>
            <a:spLocks noGrp="1" noChangeArrowheads="1"/>
          </p:cNvSpPr>
          <p:nvPr>
            <p:ph type="body" sz="half" idx="2"/>
          </p:nvPr>
        </p:nvSpPr>
        <p:spPr>
          <a:xfrm>
            <a:off x="4648200" y="1600200"/>
            <a:ext cx="4038600" cy="3276600"/>
          </a:xfrm>
          <a:noFill/>
          <a:ln>
            <a:solidFill>
              <a:schemeClr val="tx1"/>
            </a:solidFill>
          </a:ln>
        </p:spPr>
        <p:txBody>
          <a:bodyPr/>
          <a:lstStyle/>
          <a:p>
            <a:pPr marL="457200" indent="-457200">
              <a:lnSpc>
                <a:spcPct val="90000"/>
              </a:lnSpc>
            </a:pPr>
            <a:r>
              <a:rPr lang="en-US" sz="2400"/>
              <a:t>Final rising intonation: </a:t>
            </a:r>
            <a:r>
              <a:rPr lang="en-US" sz="2400">
                <a:solidFill>
                  <a:schemeClr val="hlink"/>
                </a:solidFill>
              </a:rPr>
              <a:t>H-H%</a:t>
            </a:r>
            <a:r>
              <a:rPr lang="en-US" sz="2400"/>
              <a:t> or L-H%</a:t>
            </a:r>
          </a:p>
          <a:p>
            <a:pPr marL="457200" indent="-457200">
              <a:lnSpc>
                <a:spcPct val="90000"/>
              </a:lnSpc>
            </a:pPr>
            <a:r>
              <a:rPr lang="en-US" sz="2400"/>
              <a:t>Higher intensity level</a:t>
            </a:r>
          </a:p>
          <a:p>
            <a:pPr marL="457200" indent="-457200">
              <a:lnSpc>
                <a:spcPct val="90000"/>
              </a:lnSpc>
            </a:pPr>
            <a:r>
              <a:rPr lang="en-US" sz="2400"/>
              <a:t>Higher pitch level</a:t>
            </a:r>
          </a:p>
          <a:p>
            <a:pPr marL="457200" indent="-457200">
              <a:lnSpc>
                <a:spcPct val="90000"/>
              </a:lnSpc>
            </a:pPr>
            <a:r>
              <a:rPr lang="en-US" sz="2400">
                <a:solidFill>
                  <a:schemeClr val="hlink"/>
                </a:solidFill>
              </a:rPr>
              <a:t>Longer IPU duration</a:t>
            </a:r>
            <a:endParaRPr lang="en-US" sz="2400"/>
          </a:p>
          <a:p>
            <a:pPr marL="457200" indent="-457200">
              <a:lnSpc>
                <a:spcPct val="90000"/>
              </a:lnSpc>
            </a:pPr>
            <a:r>
              <a:rPr lang="en-US" sz="2400"/>
              <a:t>Lower NHR</a:t>
            </a:r>
          </a:p>
          <a:p>
            <a:pPr marL="457200" indent="-457200">
              <a:lnSpc>
                <a:spcPct val="90000"/>
              </a:lnSpc>
            </a:pPr>
            <a:r>
              <a:rPr lang="en-US" sz="2400"/>
              <a:t>Final POS bigram: </a:t>
            </a:r>
            <a:r>
              <a:rPr lang="en-US" sz="2400" i="1"/>
              <a:t>DT NN</a:t>
            </a:r>
            <a:r>
              <a:rPr lang="en-US" sz="2400"/>
              <a:t>, </a:t>
            </a:r>
            <a:r>
              <a:rPr lang="en-US" sz="2400" i="1"/>
              <a:t>JJ NN</a:t>
            </a:r>
            <a:r>
              <a:rPr lang="en-US" sz="2400"/>
              <a:t>, or </a:t>
            </a:r>
            <a:r>
              <a:rPr lang="en-US" sz="2400" i="1"/>
              <a:t>NN NN</a:t>
            </a:r>
            <a:endParaRPr lang="en-US" sz="2400"/>
          </a:p>
          <a:p>
            <a:pPr marL="457200" indent="-457200">
              <a:lnSpc>
                <a:spcPct val="90000"/>
              </a:lnSpc>
            </a:pPr>
            <a:endParaRPr lang="en-US" sz="24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z="3200"/>
              <a:t>Smooth Switch and Backchannel vs. Hold: Different Differences</a:t>
            </a:r>
          </a:p>
        </p:txBody>
      </p:sp>
      <p:sp>
        <p:nvSpPr>
          <p:cNvPr id="226307" name="Rectangle 3"/>
          <p:cNvSpPr>
            <a:spLocks noGrp="1" noChangeArrowheads="1"/>
          </p:cNvSpPr>
          <p:nvPr>
            <p:ph type="body" sz="half" idx="1"/>
          </p:nvPr>
        </p:nvSpPr>
        <p:spPr>
          <a:xfrm>
            <a:off x="457200" y="1600200"/>
            <a:ext cx="4038600" cy="4724400"/>
          </a:xfrm>
          <a:ln>
            <a:solidFill>
              <a:schemeClr val="tx1"/>
            </a:solidFill>
          </a:ln>
        </p:spPr>
        <p:txBody>
          <a:bodyPr/>
          <a:lstStyle/>
          <a:p>
            <a:pPr marL="533400" indent="-533400">
              <a:lnSpc>
                <a:spcPct val="90000"/>
              </a:lnSpc>
            </a:pPr>
            <a:r>
              <a:rPr lang="en-US" sz="2400"/>
              <a:t>Falling or high-rising phrase-final pitch: H-H% or </a:t>
            </a:r>
            <a:r>
              <a:rPr lang="en-US" sz="2400">
                <a:solidFill>
                  <a:schemeClr val="folHlink"/>
                </a:solidFill>
              </a:rPr>
              <a:t>L-L%</a:t>
            </a:r>
          </a:p>
          <a:p>
            <a:pPr marL="533400" indent="-533400">
              <a:lnSpc>
                <a:spcPct val="90000"/>
              </a:lnSpc>
            </a:pPr>
            <a:r>
              <a:rPr lang="en-US" sz="2400">
                <a:solidFill>
                  <a:schemeClr val="folHlink"/>
                </a:solidFill>
              </a:rPr>
              <a:t>Faster speaking rate</a:t>
            </a:r>
          </a:p>
          <a:p>
            <a:pPr marL="533400" indent="-533400">
              <a:lnSpc>
                <a:spcPct val="90000"/>
              </a:lnSpc>
            </a:pPr>
            <a:r>
              <a:rPr lang="en-US" sz="2400">
                <a:solidFill>
                  <a:schemeClr val="folHlink"/>
                </a:solidFill>
              </a:rPr>
              <a:t>Lower intensity</a:t>
            </a:r>
          </a:p>
          <a:p>
            <a:pPr marL="533400" indent="-533400">
              <a:lnSpc>
                <a:spcPct val="90000"/>
              </a:lnSpc>
            </a:pPr>
            <a:r>
              <a:rPr lang="en-US" sz="2400">
                <a:solidFill>
                  <a:schemeClr val="folHlink"/>
                </a:solidFill>
              </a:rPr>
              <a:t>Lower pitch</a:t>
            </a:r>
          </a:p>
          <a:p>
            <a:pPr marL="533400" indent="-533400">
              <a:lnSpc>
                <a:spcPct val="90000"/>
              </a:lnSpc>
            </a:pPr>
            <a:r>
              <a:rPr lang="en-US" sz="2400">
                <a:solidFill>
                  <a:schemeClr val="folHlink"/>
                </a:solidFill>
              </a:rPr>
              <a:t>Point of textual completion</a:t>
            </a:r>
          </a:p>
          <a:p>
            <a:pPr marL="533400" indent="-533400">
              <a:lnSpc>
                <a:spcPct val="90000"/>
              </a:lnSpc>
            </a:pPr>
            <a:r>
              <a:rPr lang="en-US" sz="2400">
                <a:solidFill>
                  <a:schemeClr val="folHlink"/>
                </a:solidFill>
              </a:rPr>
              <a:t>Higher jitter, shimmer and NHR</a:t>
            </a:r>
          </a:p>
          <a:p>
            <a:pPr marL="533400" indent="-533400">
              <a:lnSpc>
                <a:spcPct val="90000"/>
              </a:lnSpc>
            </a:pPr>
            <a:r>
              <a:rPr lang="en-US" sz="2400"/>
              <a:t>Longer IPU duration</a:t>
            </a:r>
          </a:p>
          <a:p>
            <a:pPr marL="533400" indent="-533400">
              <a:lnSpc>
                <a:spcPct val="90000"/>
              </a:lnSpc>
            </a:pPr>
            <a:r>
              <a:rPr lang="en-US" sz="2400">
                <a:solidFill>
                  <a:schemeClr val="folHlink"/>
                </a:solidFill>
              </a:rPr>
              <a:t>Fewer fragments, FPs</a:t>
            </a:r>
          </a:p>
        </p:txBody>
      </p:sp>
      <p:sp>
        <p:nvSpPr>
          <p:cNvPr id="226308" name="Rectangle 4"/>
          <p:cNvSpPr>
            <a:spLocks noGrp="1" noChangeArrowheads="1"/>
          </p:cNvSpPr>
          <p:nvPr>
            <p:ph type="body" sz="half" idx="2"/>
          </p:nvPr>
        </p:nvSpPr>
        <p:spPr>
          <a:xfrm>
            <a:off x="4648200" y="1600200"/>
            <a:ext cx="4038600" cy="3429000"/>
          </a:xfrm>
          <a:noFill/>
          <a:ln>
            <a:solidFill>
              <a:schemeClr val="tx1"/>
            </a:solidFill>
          </a:ln>
        </p:spPr>
        <p:txBody>
          <a:bodyPr/>
          <a:lstStyle/>
          <a:p>
            <a:pPr marL="457200" indent="-457200">
              <a:lnSpc>
                <a:spcPct val="90000"/>
              </a:lnSpc>
            </a:pPr>
            <a:r>
              <a:rPr lang="en-US" sz="2400"/>
              <a:t>Final rising intonation: H-H% or </a:t>
            </a:r>
            <a:r>
              <a:rPr lang="en-US" sz="2400">
                <a:solidFill>
                  <a:schemeClr val="folHlink"/>
                </a:solidFill>
              </a:rPr>
              <a:t>L-H%</a:t>
            </a:r>
          </a:p>
          <a:p>
            <a:pPr marL="457200" indent="-457200">
              <a:lnSpc>
                <a:spcPct val="90000"/>
              </a:lnSpc>
            </a:pPr>
            <a:r>
              <a:rPr lang="en-US" sz="2400">
                <a:solidFill>
                  <a:schemeClr val="folHlink"/>
                </a:solidFill>
              </a:rPr>
              <a:t>Higher intensity level</a:t>
            </a:r>
          </a:p>
          <a:p>
            <a:pPr marL="457200" indent="-457200">
              <a:lnSpc>
                <a:spcPct val="90000"/>
              </a:lnSpc>
            </a:pPr>
            <a:r>
              <a:rPr lang="en-US" sz="2400">
                <a:solidFill>
                  <a:schemeClr val="folHlink"/>
                </a:solidFill>
              </a:rPr>
              <a:t>Higher pitch level</a:t>
            </a:r>
          </a:p>
          <a:p>
            <a:pPr marL="457200" indent="-457200">
              <a:lnSpc>
                <a:spcPct val="90000"/>
              </a:lnSpc>
            </a:pPr>
            <a:r>
              <a:rPr lang="en-US" sz="2400"/>
              <a:t>Longer IPU duration</a:t>
            </a:r>
          </a:p>
          <a:p>
            <a:pPr marL="457200" indent="-457200">
              <a:lnSpc>
                <a:spcPct val="90000"/>
              </a:lnSpc>
            </a:pPr>
            <a:r>
              <a:rPr lang="en-US" sz="2400">
                <a:solidFill>
                  <a:schemeClr val="folHlink"/>
                </a:solidFill>
              </a:rPr>
              <a:t>Lower NHR</a:t>
            </a:r>
          </a:p>
          <a:p>
            <a:pPr marL="457200" indent="-457200">
              <a:lnSpc>
                <a:spcPct val="90000"/>
              </a:lnSpc>
            </a:pPr>
            <a:r>
              <a:rPr lang="en-US" sz="2400">
                <a:solidFill>
                  <a:schemeClr val="folHlink"/>
                </a:solidFill>
              </a:rPr>
              <a:t>Final POS bigram: </a:t>
            </a:r>
            <a:r>
              <a:rPr lang="en-US" sz="2400" i="1">
                <a:solidFill>
                  <a:schemeClr val="folHlink"/>
                </a:solidFill>
              </a:rPr>
              <a:t>DT NN</a:t>
            </a:r>
            <a:r>
              <a:rPr lang="en-US" sz="2400">
                <a:solidFill>
                  <a:schemeClr val="folHlink"/>
                </a:solidFill>
              </a:rPr>
              <a:t>, </a:t>
            </a:r>
            <a:r>
              <a:rPr lang="en-US" sz="2400" i="1">
                <a:solidFill>
                  <a:schemeClr val="folHlink"/>
                </a:solidFill>
              </a:rPr>
              <a:t>JJ NN</a:t>
            </a:r>
            <a:r>
              <a:rPr lang="en-US" sz="2400">
                <a:solidFill>
                  <a:schemeClr val="folHlink"/>
                </a:solidFill>
              </a:rPr>
              <a:t>, or </a:t>
            </a:r>
            <a:r>
              <a:rPr lang="en-US" sz="2400" i="1">
                <a:solidFill>
                  <a:schemeClr val="folHlink"/>
                </a:solidFill>
              </a:rPr>
              <a:t>NN NN</a:t>
            </a:r>
            <a:endParaRPr lang="en-US" sz="2400">
              <a:solidFill>
                <a:schemeClr val="folHlink"/>
              </a:solidFill>
            </a:endParaRPr>
          </a:p>
          <a:p>
            <a:pPr marL="457200" indent="-457200">
              <a:lnSpc>
                <a:spcPct val="90000"/>
              </a:lnSpc>
            </a:pPr>
            <a:endParaRPr lang="en-US" sz="2400">
              <a:solidFill>
                <a:schemeClr val="folHlink"/>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2" name="Rectangle 4"/>
          <p:cNvSpPr>
            <a:spLocks noGrp="1" noChangeArrowheads="1"/>
          </p:cNvSpPr>
          <p:nvPr>
            <p:ph type="title"/>
          </p:nvPr>
        </p:nvSpPr>
        <p:spPr/>
        <p:txBody>
          <a:bodyPr/>
          <a:lstStyle/>
          <a:p>
            <a:r>
              <a:rPr lang="en-US" sz="3200"/>
              <a:t>Smooth Switch, Backchannel, and Hold Differences</a:t>
            </a:r>
          </a:p>
        </p:txBody>
      </p:sp>
      <p:pic>
        <p:nvPicPr>
          <p:cNvPr id="232453" name="Picture 5"/>
          <p:cNvPicPr>
            <a:picLocks noChangeAspect="1" noChangeArrowheads="1"/>
          </p:cNvPicPr>
          <p:nvPr/>
        </p:nvPicPr>
        <p:blipFill>
          <a:blip r:embed="rId2" cstate="print"/>
          <a:srcRect/>
          <a:stretch>
            <a:fillRect/>
          </a:stretch>
        </p:blipFill>
        <p:spPr bwMode="auto">
          <a:xfrm>
            <a:off x="0" y="2216150"/>
            <a:ext cx="9144000" cy="3157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Summary</a:t>
            </a:r>
          </a:p>
        </p:txBody>
      </p:sp>
      <p:sp>
        <p:nvSpPr>
          <p:cNvPr id="178179" name="Rectangle 3"/>
          <p:cNvSpPr>
            <a:spLocks noGrp="1" noChangeArrowheads="1"/>
          </p:cNvSpPr>
          <p:nvPr>
            <p:ph type="body" idx="1"/>
          </p:nvPr>
        </p:nvSpPr>
        <p:spPr/>
        <p:txBody>
          <a:bodyPr/>
          <a:lstStyle/>
          <a:p>
            <a:r>
              <a:rPr lang="en-US"/>
              <a:t>We find major differences between </a:t>
            </a:r>
            <a:r>
              <a:rPr lang="en-US">
                <a:solidFill>
                  <a:srgbClr val="FF3300"/>
                </a:solidFill>
              </a:rPr>
              <a:t>Turn-yielding</a:t>
            </a:r>
            <a:r>
              <a:rPr lang="en-US"/>
              <a:t> and </a:t>
            </a:r>
            <a:r>
              <a:rPr lang="en-US">
                <a:solidFill>
                  <a:srgbClr val="FF3300"/>
                </a:solidFill>
              </a:rPr>
              <a:t>Backchannel-preceding</a:t>
            </a:r>
            <a:r>
              <a:rPr lang="en-US"/>
              <a:t> cues – and between both and </a:t>
            </a:r>
            <a:r>
              <a:rPr lang="en-US">
                <a:solidFill>
                  <a:srgbClr val="FF3300"/>
                </a:solidFill>
              </a:rPr>
              <a:t>Holds</a:t>
            </a:r>
          </a:p>
          <a:p>
            <a:pPr lvl="1"/>
            <a:r>
              <a:rPr lang="en-US"/>
              <a:t>Objective, automatically computable</a:t>
            </a:r>
          </a:p>
          <a:p>
            <a:pPr lvl="1">
              <a:lnSpc>
                <a:spcPct val="85000"/>
              </a:lnSpc>
              <a:spcBef>
                <a:spcPct val="30000"/>
              </a:spcBef>
              <a:spcAft>
                <a:spcPct val="10000"/>
              </a:spcAft>
            </a:pPr>
            <a:r>
              <a:rPr lang="en-US"/>
              <a:t>Should be useful for task-oriented dialogue systems</a:t>
            </a:r>
          </a:p>
          <a:p>
            <a:pPr lvl="2">
              <a:lnSpc>
                <a:spcPct val="85000"/>
              </a:lnSpc>
              <a:spcBef>
                <a:spcPct val="30000"/>
              </a:spcBef>
              <a:spcAft>
                <a:spcPct val="10000"/>
              </a:spcAft>
            </a:pPr>
            <a:r>
              <a:rPr lang="en-US"/>
              <a:t>Recognize user behavior correctly</a:t>
            </a:r>
          </a:p>
          <a:p>
            <a:pPr lvl="2">
              <a:lnSpc>
                <a:spcPct val="85000"/>
              </a:lnSpc>
              <a:spcBef>
                <a:spcPct val="30000"/>
              </a:spcBef>
              <a:spcAft>
                <a:spcPct val="10000"/>
              </a:spcAft>
            </a:pPr>
            <a:r>
              <a:rPr lang="en-US"/>
              <a:t>Produce appropriate system cues for turn-yielding, backchanneling, and turn-holding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t>Future Work</a:t>
            </a:r>
          </a:p>
        </p:txBody>
      </p:sp>
      <p:sp>
        <p:nvSpPr>
          <p:cNvPr id="180227" name="Rectangle 3"/>
          <p:cNvSpPr>
            <a:spLocks noGrp="1" noChangeArrowheads="1"/>
          </p:cNvSpPr>
          <p:nvPr>
            <p:ph type="body" idx="1"/>
          </p:nvPr>
        </p:nvSpPr>
        <p:spPr>
          <a:xfrm>
            <a:off x="457200" y="1371600"/>
            <a:ext cx="8382000" cy="4757738"/>
          </a:xfrm>
        </p:spPr>
        <p:txBody>
          <a:bodyPr/>
          <a:lstStyle/>
          <a:p>
            <a:pPr>
              <a:lnSpc>
                <a:spcPct val="90000"/>
              </a:lnSpc>
            </a:pPr>
            <a:r>
              <a:rPr lang="en-US">
                <a:solidFill>
                  <a:srgbClr val="FF3300"/>
                </a:solidFill>
              </a:rPr>
              <a:t>Additional turn-taking cues</a:t>
            </a:r>
            <a:endParaRPr lang="en-US"/>
          </a:p>
          <a:p>
            <a:pPr lvl="1">
              <a:lnSpc>
                <a:spcPct val="90000"/>
              </a:lnSpc>
            </a:pPr>
            <a:r>
              <a:rPr lang="en-US"/>
              <a:t>Better voice quality features</a:t>
            </a:r>
          </a:p>
          <a:p>
            <a:pPr lvl="1">
              <a:lnSpc>
                <a:spcPct val="90000"/>
              </a:lnSpc>
            </a:pPr>
            <a:r>
              <a:rPr lang="en-US"/>
              <a:t>Study cues that extend over entire turns, increasing near potential turn boundaries</a:t>
            </a:r>
          </a:p>
          <a:p>
            <a:pPr>
              <a:lnSpc>
                <a:spcPct val="90000"/>
              </a:lnSpc>
            </a:pPr>
            <a:r>
              <a:rPr lang="en-US">
                <a:solidFill>
                  <a:srgbClr val="FF3300"/>
                </a:solidFill>
              </a:rPr>
              <a:t>Novel ways to combine cues</a:t>
            </a:r>
            <a:r>
              <a:rPr lang="en-US"/>
              <a:t> </a:t>
            </a:r>
          </a:p>
          <a:p>
            <a:pPr lvl="1">
              <a:lnSpc>
                <a:spcPct val="90000"/>
              </a:lnSpc>
            </a:pPr>
            <a:r>
              <a:rPr lang="en-US"/>
              <a:t>Weighting – which more important?  Which easier to calcluate?</a:t>
            </a:r>
          </a:p>
          <a:p>
            <a:pPr>
              <a:lnSpc>
                <a:spcPct val="90000"/>
              </a:lnSpc>
            </a:pPr>
            <a:r>
              <a:rPr lang="en-US"/>
              <a:t>Do similar cues apply for behavior involving </a:t>
            </a:r>
            <a:r>
              <a:rPr lang="en-US">
                <a:solidFill>
                  <a:srgbClr val="FF3300"/>
                </a:solidFill>
              </a:rPr>
              <a:t>overlapping speech </a:t>
            </a:r>
            <a:r>
              <a:rPr lang="en-US"/>
              <a:t>– e.g., how does Speaker2 anticipate turn-change before Speaker1 has finished?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Entrainment </a:t>
            </a:r>
            <a:r>
              <a:rPr lang="en-US" smtClean="0"/>
              <a:t>in dialogue</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2173288" y="2895600"/>
            <a:ext cx="4913312" cy="854075"/>
          </a:xfrm>
          <a:prstGeom prst="rect">
            <a:avLst/>
          </a:prstGeom>
          <a:noFill/>
          <a:ln w="9525">
            <a:noFill/>
            <a:miter lim="800000"/>
            <a:headEnd/>
            <a:tailEnd/>
          </a:ln>
          <a:effectLst/>
        </p:spPr>
        <p:txBody>
          <a:bodyPr wrap="none">
            <a:spAutoFit/>
          </a:bodyPr>
          <a:lstStyle/>
          <a:p>
            <a:pPr>
              <a:spcBef>
                <a:spcPct val="20000"/>
              </a:spcBef>
              <a:buClr>
                <a:schemeClr val="tx2"/>
              </a:buClr>
              <a:buSzPct val="70000"/>
              <a:buFont typeface="Wingdings" pitchFamily="2" charset="2"/>
              <a:buNone/>
            </a:pPr>
            <a:r>
              <a:rPr lang="en-US" sz="5000">
                <a:ea typeface="Arial Unicode MS" pitchFamily="34" charset="-128"/>
                <a:cs typeface="Arial Unicode MS" pitchFamily="34" charset="-128"/>
              </a:rPr>
              <a:t>EXTRA  SLIDES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Group 2"/>
          <p:cNvGrpSpPr>
            <a:grpSpLocks/>
          </p:cNvGrpSpPr>
          <p:nvPr/>
        </p:nvGrpSpPr>
        <p:grpSpPr bwMode="auto">
          <a:xfrm>
            <a:off x="990600" y="2646363"/>
            <a:ext cx="7315200" cy="965200"/>
            <a:chOff x="624" y="1667"/>
            <a:chExt cx="4608" cy="608"/>
          </a:xfrm>
        </p:grpSpPr>
        <p:sp>
          <p:nvSpPr>
            <p:cNvPr id="174083" name="Text Box 3"/>
            <p:cNvSpPr txBox="1">
              <a:spLocks noChangeArrowheads="1"/>
            </p:cNvSpPr>
            <p:nvPr/>
          </p:nvSpPr>
          <p:spPr bwMode="auto">
            <a:xfrm>
              <a:off x="624" y="1667"/>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A:</a:t>
              </a:r>
            </a:p>
          </p:txBody>
        </p:sp>
        <p:sp>
          <p:nvSpPr>
            <p:cNvPr id="174084" name="Text Box 4"/>
            <p:cNvSpPr txBox="1">
              <a:spLocks noChangeArrowheads="1"/>
            </p:cNvSpPr>
            <p:nvPr/>
          </p:nvSpPr>
          <p:spPr bwMode="auto">
            <a:xfrm>
              <a:off x="624" y="2064"/>
              <a:ext cx="912" cy="211"/>
            </a:xfrm>
            <a:prstGeom prst="rect">
              <a:avLst/>
            </a:prstGeom>
            <a:noFill/>
            <a:ln w="9525">
              <a:noFill/>
              <a:miter lim="800000"/>
              <a:headEnd/>
              <a:tailEnd/>
            </a:ln>
            <a:effectLst/>
          </p:spPr>
          <p:txBody>
            <a:bodyPr lIns="0" tIns="0" rIns="0" bIns="0">
              <a:spAutoFit/>
            </a:bodyPr>
            <a:lstStyle/>
            <a:p>
              <a:pP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Speaker B:</a:t>
              </a:r>
            </a:p>
          </p:txBody>
        </p:sp>
        <p:sp>
          <p:nvSpPr>
            <p:cNvPr id="174085" name="Rectangle 5"/>
            <p:cNvSpPr>
              <a:spLocks noChangeArrowheads="1"/>
            </p:cNvSpPr>
            <p:nvPr/>
          </p:nvSpPr>
          <p:spPr bwMode="auto">
            <a:xfrm>
              <a:off x="3936" y="2104"/>
              <a:ext cx="1080"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74086" name="Line 6"/>
            <p:cNvSpPr>
              <a:spLocks noChangeShapeType="1"/>
            </p:cNvSpPr>
            <p:nvPr/>
          </p:nvSpPr>
          <p:spPr bwMode="auto">
            <a:xfrm>
              <a:off x="1584" y="1699"/>
              <a:ext cx="3648" cy="0"/>
            </a:xfrm>
            <a:prstGeom prst="line">
              <a:avLst/>
            </a:prstGeom>
            <a:noFill/>
            <a:ln w="9525">
              <a:solidFill>
                <a:schemeClr val="bg2"/>
              </a:solidFill>
              <a:round/>
              <a:headEnd/>
              <a:tailEnd/>
            </a:ln>
            <a:effectLst/>
          </p:spPr>
          <p:txBody>
            <a:bodyPr wrap="none" anchor="ctr"/>
            <a:lstStyle/>
            <a:p>
              <a:endParaRPr lang="en-US"/>
            </a:p>
          </p:txBody>
        </p:sp>
        <p:sp>
          <p:nvSpPr>
            <p:cNvPr id="174087" name="Line 7"/>
            <p:cNvSpPr>
              <a:spLocks noChangeShapeType="1"/>
            </p:cNvSpPr>
            <p:nvPr/>
          </p:nvSpPr>
          <p:spPr bwMode="auto">
            <a:xfrm>
              <a:off x="1584" y="1843"/>
              <a:ext cx="3648" cy="0"/>
            </a:xfrm>
            <a:prstGeom prst="line">
              <a:avLst/>
            </a:prstGeom>
            <a:noFill/>
            <a:ln w="9525">
              <a:solidFill>
                <a:schemeClr val="bg2"/>
              </a:solidFill>
              <a:round/>
              <a:headEnd/>
              <a:tailEnd/>
            </a:ln>
            <a:effectLst/>
          </p:spPr>
          <p:txBody>
            <a:bodyPr wrap="none" anchor="ctr"/>
            <a:lstStyle/>
            <a:p>
              <a:endParaRPr lang="en-US"/>
            </a:p>
          </p:txBody>
        </p:sp>
        <p:sp>
          <p:nvSpPr>
            <p:cNvPr id="174088" name="Line 8"/>
            <p:cNvSpPr>
              <a:spLocks noChangeShapeType="1"/>
            </p:cNvSpPr>
            <p:nvPr/>
          </p:nvSpPr>
          <p:spPr bwMode="auto">
            <a:xfrm>
              <a:off x="1584" y="2104"/>
              <a:ext cx="3648" cy="0"/>
            </a:xfrm>
            <a:prstGeom prst="line">
              <a:avLst/>
            </a:prstGeom>
            <a:noFill/>
            <a:ln w="9525">
              <a:solidFill>
                <a:schemeClr val="bg2"/>
              </a:solidFill>
              <a:round/>
              <a:headEnd/>
              <a:tailEnd/>
            </a:ln>
            <a:effectLst/>
          </p:spPr>
          <p:txBody>
            <a:bodyPr wrap="none" anchor="ctr"/>
            <a:lstStyle/>
            <a:p>
              <a:endParaRPr lang="en-US"/>
            </a:p>
          </p:txBody>
        </p:sp>
        <p:sp>
          <p:nvSpPr>
            <p:cNvPr id="174089" name="Line 9"/>
            <p:cNvSpPr>
              <a:spLocks noChangeShapeType="1"/>
            </p:cNvSpPr>
            <p:nvPr/>
          </p:nvSpPr>
          <p:spPr bwMode="auto">
            <a:xfrm>
              <a:off x="1584" y="2248"/>
              <a:ext cx="3648" cy="0"/>
            </a:xfrm>
            <a:prstGeom prst="line">
              <a:avLst/>
            </a:prstGeom>
            <a:noFill/>
            <a:ln w="9525">
              <a:solidFill>
                <a:schemeClr val="bg2"/>
              </a:solidFill>
              <a:round/>
              <a:headEnd/>
              <a:tailEnd/>
            </a:ln>
            <a:effectLst/>
          </p:spPr>
          <p:txBody>
            <a:bodyPr wrap="none" anchor="ctr"/>
            <a:lstStyle/>
            <a:p>
              <a:endParaRPr lang="en-US"/>
            </a:p>
          </p:txBody>
        </p:sp>
        <p:sp>
          <p:nvSpPr>
            <p:cNvPr id="174090" name="Rectangle 10"/>
            <p:cNvSpPr>
              <a:spLocks noChangeArrowheads="1"/>
            </p:cNvSpPr>
            <p:nvPr/>
          </p:nvSpPr>
          <p:spPr bwMode="auto">
            <a:xfrm>
              <a:off x="1760" y="1699"/>
              <a:ext cx="2448" cy="144"/>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grpSp>
        <p:nvGrpSpPr>
          <p:cNvPr id="174091" name="Group 11"/>
          <p:cNvGrpSpPr>
            <a:grpSpLocks/>
          </p:cNvGrpSpPr>
          <p:nvPr/>
        </p:nvGrpSpPr>
        <p:grpSpPr bwMode="auto">
          <a:xfrm>
            <a:off x="3200400" y="2316163"/>
            <a:ext cx="3479800" cy="914400"/>
            <a:chOff x="2016" y="1459"/>
            <a:chExt cx="2192" cy="576"/>
          </a:xfrm>
        </p:grpSpPr>
        <p:sp>
          <p:nvSpPr>
            <p:cNvPr id="174092" name="Line 12"/>
            <p:cNvSpPr>
              <a:spLocks noChangeShapeType="1"/>
            </p:cNvSpPr>
            <p:nvPr/>
          </p:nvSpPr>
          <p:spPr bwMode="auto">
            <a:xfrm>
              <a:off x="2496" y="1459"/>
              <a:ext cx="0" cy="576"/>
            </a:xfrm>
            <a:prstGeom prst="line">
              <a:avLst/>
            </a:prstGeom>
            <a:noFill/>
            <a:ln w="31750">
              <a:solidFill>
                <a:schemeClr val="tx1"/>
              </a:solidFill>
              <a:prstDash val="sysDot"/>
              <a:round/>
              <a:headEnd/>
              <a:tailEnd/>
            </a:ln>
            <a:effectLst/>
          </p:spPr>
          <p:txBody>
            <a:bodyPr wrap="none" anchor="ctr"/>
            <a:lstStyle/>
            <a:p>
              <a:endParaRPr lang="en-US"/>
            </a:p>
          </p:txBody>
        </p:sp>
        <p:sp>
          <p:nvSpPr>
            <p:cNvPr id="174093" name="Line 13"/>
            <p:cNvSpPr>
              <a:spLocks noChangeShapeType="1"/>
            </p:cNvSpPr>
            <p:nvPr/>
          </p:nvSpPr>
          <p:spPr bwMode="auto">
            <a:xfrm>
              <a:off x="3312" y="1459"/>
              <a:ext cx="0" cy="576"/>
            </a:xfrm>
            <a:prstGeom prst="line">
              <a:avLst/>
            </a:prstGeom>
            <a:noFill/>
            <a:ln w="31750">
              <a:solidFill>
                <a:schemeClr val="tx1"/>
              </a:solidFill>
              <a:prstDash val="sysDot"/>
              <a:round/>
              <a:headEnd/>
              <a:tailEnd/>
            </a:ln>
            <a:effectLst/>
          </p:spPr>
          <p:txBody>
            <a:bodyPr wrap="none" anchor="ctr"/>
            <a:lstStyle/>
            <a:p>
              <a:endParaRPr lang="en-US"/>
            </a:p>
          </p:txBody>
        </p:sp>
        <p:sp>
          <p:nvSpPr>
            <p:cNvPr id="174094" name="Line 14"/>
            <p:cNvSpPr>
              <a:spLocks noChangeShapeType="1"/>
            </p:cNvSpPr>
            <p:nvPr/>
          </p:nvSpPr>
          <p:spPr bwMode="auto">
            <a:xfrm>
              <a:off x="4208" y="1459"/>
              <a:ext cx="0" cy="576"/>
            </a:xfrm>
            <a:prstGeom prst="line">
              <a:avLst/>
            </a:prstGeom>
            <a:noFill/>
            <a:ln w="31750">
              <a:solidFill>
                <a:schemeClr val="tx1"/>
              </a:solidFill>
              <a:prstDash val="sysDot"/>
              <a:round/>
              <a:headEnd/>
              <a:tailEnd/>
            </a:ln>
            <a:effectLst/>
          </p:spPr>
          <p:txBody>
            <a:bodyPr wrap="none" anchor="ctr"/>
            <a:lstStyle/>
            <a:p>
              <a:endParaRPr lang="en-US"/>
            </a:p>
          </p:txBody>
        </p:sp>
        <p:sp>
          <p:nvSpPr>
            <p:cNvPr id="174095" name="Text Box 15"/>
            <p:cNvSpPr txBox="1">
              <a:spLocks noChangeArrowheads="1"/>
            </p:cNvSpPr>
            <p:nvPr/>
          </p:nvSpPr>
          <p:spPr bwMode="auto">
            <a:xfrm>
              <a:off x="2736" y="1488"/>
              <a:ext cx="336"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i="1">
                  <a:ea typeface="Arial Unicode MS" pitchFamily="34" charset="-128"/>
                  <a:cs typeface="Arial Unicode MS" pitchFamily="34" charset="-128"/>
                </a:rPr>
                <a:t>ipu</a:t>
              </a:r>
              <a:r>
                <a:rPr lang="en-US" sz="2200">
                  <a:ea typeface="Arial Unicode MS" pitchFamily="34" charset="-128"/>
                  <a:cs typeface="Arial Unicode MS" pitchFamily="34" charset="-128"/>
                </a:rPr>
                <a:t>2</a:t>
              </a:r>
            </a:p>
          </p:txBody>
        </p:sp>
        <p:sp>
          <p:nvSpPr>
            <p:cNvPr id="174096" name="Text Box 16"/>
            <p:cNvSpPr txBox="1">
              <a:spLocks noChangeArrowheads="1"/>
            </p:cNvSpPr>
            <p:nvPr/>
          </p:nvSpPr>
          <p:spPr bwMode="auto">
            <a:xfrm>
              <a:off x="2016" y="1488"/>
              <a:ext cx="336"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i="1">
                  <a:ea typeface="Arial Unicode MS" pitchFamily="34" charset="-128"/>
                  <a:cs typeface="Arial Unicode MS" pitchFamily="34" charset="-128"/>
                </a:rPr>
                <a:t>ipu</a:t>
              </a:r>
              <a:r>
                <a:rPr lang="en-US" sz="2200">
                  <a:ea typeface="Arial Unicode MS" pitchFamily="34" charset="-128"/>
                  <a:cs typeface="Arial Unicode MS" pitchFamily="34" charset="-128"/>
                </a:rPr>
                <a:t>1</a:t>
              </a:r>
            </a:p>
          </p:txBody>
        </p:sp>
        <p:sp>
          <p:nvSpPr>
            <p:cNvPr id="174097" name="Text Box 17"/>
            <p:cNvSpPr txBox="1">
              <a:spLocks noChangeArrowheads="1"/>
            </p:cNvSpPr>
            <p:nvPr/>
          </p:nvSpPr>
          <p:spPr bwMode="auto">
            <a:xfrm>
              <a:off x="3648" y="1488"/>
              <a:ext cx="336"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i="1">
                  <a:ea typeface="Arial Unicode MS" pitchFamily="34" charset="-128"/>
                  <a:cs typeface="Arial Unicode MS" pitchFamily="34" charset="-128"/>
                </a:rPr>
                <a:t>ipu</a:t>
              </a:r>
              <a:r>
                <a:rPr lang="en-US" sz="2200">
                  <a:ea typeface="Arial Unicode MS" pitchFamily="34" charset="-128"/>
                  <a:cs typeface="Arial Unicode MS" pitchFamily="34" charset="-128"/>
                </a:rPr>
                <a:t>3</a:t>
              </a:r>
            </a:p>
          </p:txBody>
        </p:sp>
      </p:grpSp>
      <p:sp>
        <p:nvSpPr>
          <p:cNvPr id="174098" name="Rectangle 18"/>
          <p:cNvSpPr>
            <a:spLocks noGrp="1" noChangeArrowheads="1"/>
          </p:cNvSpPr>
          <p:nvPr>
            <p:ph type="title"/>
          </p:nvPr>
        </p:nvSpPr>
        <p:spPr/>
        <p:txBody>
          <a:bodyPr/>
          <a:lstStyle/>
          <a:p>
            <a:r>
              <a:rPr lang="en-US"/>
              <a:t>Overlapping Speech</a:t>
            </a:r>
          </a:p>
        </p:txBody>
      </p:sp>
      <p:sp>
        <p:nvSpPr>
          <p:cNvPr id="174099" name="Rectangle 19"/>
          <p:cNvSpPr>
            <a:spLocks noGrp="1" noChangeArrowheads="1"/>
          </p:cNvSpPr>
          <p:nvPr>
            <p:ph type="body" idx="1"/>
          </p:nvPr>
        </p:nvSpPr>
        <p:spPr>
          <a:xfrm>
            <a:off x="457200" y="3841750"/>
            <a:ext cx="8229600" cy="2132013"/>
          </a:xfrm>
        </p:spPr>
        <p:txBody>
          <a:bodyPr/>
          <a:lstStyle/>
          <a:p>
            <a:r>
              <a:rPr lang="en-US"/>
              <a:t>95% of overlaps start during the turn-final phrase (</a:t>
            </a:r>
            <a:r>
              <a:rPr lang="en-US" i="1"/>
              <a:t>IPU3</a:t>
            </a:r>
            <a:r>
              <a:rPr lang="en-US"/>
              <a:t>).</a:t>
            </a:r>
          </a:p>
          <a:p>
            <a:r>
              <a:rPr lang="en-US"/>
              <a:t>We look for turn-yielding cues in the </a:t>
            </a:r>
            <a:r>
              <a:rPr lang="en-US" b="1"/>
              <a:t>second-to-last intermediate phrase </a:t>
            </a:r>
            <a:r>
              <a:rPr lang="en-US"/>
              <a:t>(e.g., </a:t>
            </a:r>
            <a:r>
              <a:rPr lang="en-US" i="1"/>
              <a:t>IPU</a:t>
            </a:r>
            <a:r>
              <a:rPr lang="en-US"/>
              <a:t>2).</a:t>
            </a:r>
          </a:p>
        </p:txBody>
      </p:sp>
      <p:grpSp>
        <p:nvGrpSpPr>
          <p:cNvPr id="174100" name="Group 20"/>
          <p:cNvGrpSpPr>
            <a:grpSpLocks/>
          </p:cNvGrpSpPr>
          <p:nvPr/>
        </p:nvGrpSpPr>
        <p:grpSpPr bwMode="auto">
          <a:xfrm>
            <a:off x="3429000" y="1646238"/>
            <a:ext cx="2819400" cy="1630362"/>
            <a:chOff x="2160" y="1037"/>
            <a:chExt cx="1776" cy="1027"/>
          </a:xfrm>
        </p:grpSpPr>
        <p:sp>
          <p:nvSpPr>
            <p:cNvPr id="174101" name="Text Box 21"/>
            <p:cNvSpPr txBox="1">
              <a:spLocks noChangeArrowheads="1"/>
            </p:cNvSpPr>
            <p:nvPr/>
          </p:nvSpPr>
          <p:spPr bwMode="auto">
            <a:xfrm>
              <a:off x="2160" y="1037"/>
              <a:ext cx="672"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Hold</a:t>
              </a:r>
            </a:p>
          </p:txBody>
        </p:sp>
        <p:sp>
          <p:nvSpPr>
            <p:cNvPr id="174102" name="Freeform 22"/>
            <p:cNvSpPr>
              <a:spLocks/>
            </p:cNvSpPr>
            <p:nvPr/>
          </p:nvSpPr>
          <p:spPr bwMode="auto">
            <a:xfrm>
              <a:off x="2304" y="1248"/>
              <a:ext cx="384" cy="192"/>
            </a:xfrm>
            <a:custGeom>
              <a:avLst/>
              <a:gdLst/>
              <a:ahLst/>
              <a:cxnLst>
                <a:cxn ang="0">
                  <a:pos x="0" y="240"/>
                </a:cxn>
                <a:cxn ang="0">
                  <a:pos x="240" y="0"/>
                </a:cxn>
                <a:cxn ang="0">
                  <a:pos x="480" y="240"/>
                </a:cxn>
              </a:cxnLst>
              <a:rect l="0" t="0" r="r" b="b"/>
              <a:pathLst>
                <a:path w="480" h="240">
                  <a:moveTo>
                    <a:pt x="0" y="240"/>
                  </a:moveTo>
                  <a:cubicBezTo>
                    <a:pt x="80" y="120"/>
                    <a:pt x="160" y="0"/>
                    <a:pt x="240" y="0"/>
                  </a:cubicBezTo>
                  <a:cubicBezTo>
                    <a:pt x="320" y="0"/>
                    <a:pt x="440" y="200"/>
                    <a:pt x="480" y="240"/>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grpSp>
          <p:nvGrpSpPr>
            <p:cNvPr id="174103" name="Group 23"/>
            <p:cNvGrpSpPr>
              <a:grpSpLocks/>
            </p:cNvGrpSpPr>
            <p:nvPr/>
          </p:nvGrpSpPr>
          <p:grpSpPr bwMode="auto">
            <a:xfrm>
              <a:off x="3072" y="1200"/>
              <a:ext cx="864" cy="864"/>
              <a:chOff x="2928" y="912"/>
              <a:chExt cx="864" cy="864"/>
            </a:xfrm>
          </p:grpSpPr>
          <p:sp>
            <p:nvSpPr>
              <p:cNvPr id="174104" name="Freeform 24"/>
              <p:cNvSpPr>
                <a:spLocks/>
              </p:cNvSpPr>
              <p:nvPr/>
            </p:nvSpPr>
            <p:spPr bwMode="auto">
              <a:xfrm>
                <a:off x="2976" y="912"/>
                <a:ext cx="816" cy="864"/>
              </a:xfrm>
              <a:custGeom>
                <a:avLst/>
                <a:gdLst/>
                <a:ahLst/>
                <a:cxnLst>
                  <a:cxn ang="0">
                    <a:pos x="0" y="240"/>
                  </a:cxn>
                  <a:cxn ang="0">
                    <a:pos x="240" y="48"/>
                  </a:cxn>
                  <a:cxn ang="0">
                    <a:pos x="480" y="528"/>
                  </a:cxn>
                </a:cxnLst>
                <a:rect l="0" t="0" r="r" b="b"/>
                <a:pathLst>
                  <a:path w="480" h="528">
                    <a:moveTo>
                      <a:pt x="0" y="240"/>
                    </a:moveTo>
                    <a:cubicBezTo>
                      <a:pt x="80" y="120"/>
                      <a:pt x="160" y="0"/>
                      <a:pt x="240" y="48"/>
                    </a:cubicBezTo>
                    <a:cubicBezTo>
                      <a:pt x="320" y="96"/>
                      <a:pt x="440" y="448"/>
                      <a:pt x="480" y="528"/>
                    </a:cubicBezTo>
                  </a:path>
                </a:pathLst>
              </a:custGeom>
              <a:noFill/>
              <a:ln w="38100" cap="flat" cmpd="sng">
                <a:solidFill>
                  <a:srgbClr val="1B24D3"/>
                </a:solidFill>
                <a:prstDash val="solid"/>
                <a:round/>
                <a:headEnd/>
                <a:tailEnd type="stealth" w="med" len="med"/>
              </a:ln>
              <a:effectLst/>
            </p:spPr>
            <p:txBody>
              <a:bodyPr wrap="none" anchor="ctr"/>
              <a:lstStyle/>
              <a:p>
                <a:endParaRPr lang="en-US"/>
              </a:p>
            </p:txBody>
          </p:sp>
          <p:sp>
            <p:nvSpPr>
              <p:cNvPr id="174105" name="Rectangle 25"/>
              <p:cNvSpPr>
                <a:spLocks noChangeArrowheads="1"/>
              </p:cNvSpPr>
              <p:nvPr/>
            </p:nvSpPr>
            <p:spPr bwMode="auto">
              <a:xfrm>
                <a:off x="2928" y="1152"/>
                <a:ext cx="192" cy="192"/>
              </a:xfrm>
              <a:prstGeom prst="rect">
                <a:avLst/>
              </a:prstGeom>
              <a:solidFill>
                <a:schemeClr val="bg1"/>
              </a:solidFill>
              <a:ln w="9525">
                <a:noFill/>
                <a:miter lim="800000"/>
                <a:headEnd/>
                <a:tailEnd/>
              </a:ln>
              <a:effectLst/>
            </p:spPr>
            <p:txBody>
              <a:bodyPr wrap="none" anchor="ctr"/>
              <a:lstStyle/>
              <a:p>
                <a:endParaRPr lang="en-US"/>
              </a:p>
            </p:txBody>
          </p:sp>
        </p:grpSp>
        <p:sp>
          <p:nvSpPr>
            <p:cNvPr id="174106" name="Text Box 26"/>
            <p:cNvSpPr txBox="1">
              <a:spLocks noChangeArrowheads="1"/>
            </p:cNvSpPr>
            <p:nvPr/>
          </p:nvSpPr>
          <p:spPr bwMode="auto">
            <a:xfrm>
              <a:off x="3120" y="1037"/>
              <a:ext cx="672" cy="211"/>
            </a:xfrm>
            <a:prstGeom prst="rect">
              <a:avLst/>
            </a:prstGeom>
            <a:noFill/>
            <a:ln w="9525">
              <a:noFill/>
              <a:miter lim="800000"/>
              <a:headEnd/>
              <a:tailEnd/>
            </a:ln>
            <a:effectLst/>
          </p:spPr>
          <p:txBody>
            <a:bodyPr lIns="0" tIns="0" rIns="0" bIns="0">
              <a:spAutoFit/>
            </a:bodyPr>
            <a:lstStyle/>
            <a:p>
              <a:pPr algn="ctr">
                <a:spcBef>
                  <a:spcPct val="50000"/>
                </a:spcBef>
                <a:buClr>
                  <a:schemeClr val="tx2"/>
                </a:buClr>
                <a:buSzPct val="70000"/>
                <a:buFont typeface="Wingdings" pitchFamily="2" charset="2"/>
                <a:buNone/>
              </a:pPr>
              <a:r>
                <a:rPr lang="en-US" sz="2200">
                  <a:ea typeface="Arial Unicode MS" pitchFamily="34" charset="-128"/>
                  <a:cs typeface="Arial Unicode MS" pitchFamily="34" charset="-128"/>
                </a:rPr>
                <a:t>Overlap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0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09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Overlapping Speech</a:t>
            </a:r>
          </a:p>
        </p:txBody>
      </p:sp>
      <p:sp>
        <p:nvSpPr>
          <p:cNvPr id="176131" name="Rectangle 3"/>
          <p:cNvSpPr>
            <a:spLocks noGrp="1" noChangeArrowheads="1"/>
          </p:cNvSpPr>
          <p:nvPr>
            <p:ph type="body" idx="1"/>
          </p:nvPr>
        </p:nvSpPr>
        <p:spPr>
          <a:xfrm>
            <a:off x="457200" y="1633538"/>
            <a:ext cx="8229600" cy="4340225"/>
          </a:xfrm>
        </p:spPr>
        <p:txBody>
          <a:bodyPr/>
          <a:lstStyle/>
          <a:p>
            <a:r>
              <a:rPr lang="en-US" sz="2400"/>
              <a:t>Cues found in IPU2s:</a:t>
            </a:r>
          </a:p>
          <a:p>
            <a:pPr lvl="1"/>
            <a:r>
              <a:rPr lang="en-US" sz="2400"/>
              <a:t>Higher speaking rate.</a:t>
            </a:r>
          </a:p>
          <a:p>
            <a:pPr lvl="1"/>
            <a:r>
              <a:rPr lang="en-US" sz="2400"/>
              <a:t>Lower intensity.</a:t>
            </a:r>
          </a:p>
          <a:p>
            <a:pPr lvl="1"/>
            <a:r>
              <a:rPr lang="en-US" sz="2400"/>
              <a:t>Higher jitter, shimmer, NHR.</a:t>
            </a:r>
          </a:p>
          <a:p>
            <a:r>
              <a:rPr lang="en-US" sz="2400" i="1">
                <a:solidFill>
                  <a:schemeClr val="hlink"/>
                </a:solidFill>
              </a:rPr>
              <a:t>All cues </a:t>
            </a:r>
            <a:r>
              <a:rPr lang="en-US" sz="2400" b="1" i="1">
                <a:solidFill>
                  <a:schemeClr val="hlink"/>
                </a:solidFill>
              </a:rPr>
              <a:t>match</a:t>
            </a:r>
            <a:r>
              <a:rPr lang="en-US" sz="2400" i="1">
                <a:solidFill>
                  <a:schemeClr val="hlink"/>
                </a:solidFill>
              </a:rPr>
              <a:t> the corresponding cues found in (non-overlapping) smooth switches.</a:t>
            </a:r>
          </a:p>
          <a:p>
            <a:r>
              <a:rPr lang="en-US" sz="2400"/>
              <a:t>Cues seem to extend further back in the turn, becoming more prominent toward turn endings. </a:t>
            </a:r>
          </a:p>
          <a:p>
            <a:r>
              <a:rPr lang="en-US" sz="2400"/>
              <a:t>Future research: Generalize the model of discrete turn-yielding cues.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Rectangle 6"/>
          <p:cNvSpPr>
            <a:spLocks noGrp="1" noChangeArrowheads="1"/>
          </p:cNvSpPr>
          <p:nvPr>
            <p:ph type="title"/>
          </p:nvPr>
        </p:nvSpPr>
        <p:spPr/>
        <p:txBody>
          <a:bodyPr/>
          <a:lstStyle/>
          <a:p>
            <a:r>
              <a:rPr lang="en-US"/>
              <a:t>Commercial Importance</a:t>
            </a:r>
          </a:p>
        </p:txBody>
      </p:sp>
      <p:sp>
        <p:nvSpPr>
          <p:cNvPr id="118791" name="Rectangle 7"/>
          <p:cNvSpPr>
            <a:spLocks noGrp="1" noChangeArrowheads="1"/>
          </p:cNvSpPr>
          <p:nvPr>
            <p:ph type="body" idx="1"/>
          </p:nvPr>
        </p:nvSpPr>
        <p:spPr>
          <a:xfrm>
            <a:off x="457200" y="1600200"/>
            <a:ext cx="8229600" cy="4876800"/>
          </a:xfrm>
        </p:spPr>
        <p:txBody>
          <a:bodyPr/>
          <a:lstStyle/>
          <a:p>
            <a:pPr>
              <a:lnSpc>
                <a:spcPct val="90000"/>
              </a:lnSpc>
            </a:pPr>
            <a:r>
              <a:rPr lang="en-US" sz="2400" b="1" dirty="0"/>
              <a:t>http://www.ivrsworld.com/advanced-ivrs/usability-guidelines-of-ivr-systems/</a:t>
            </a:r>
          </a:p>
          <a:p>
            <a:pPr lvl="1">
              <a:lnSpc>
                <a:spcPct val="90000"/>
              </a:lnSpc>
            </a:pPr>
            <a:r>
              <a:rPr lang="en-US" sz="2400" b="1" dirty="0"/>
              <a:t>11. </a:t>
            </a:r>
            <a:r>
              <a:rPr lang="en-US" sz="2400" b="1" dirty="0">
                <a:solidFill>
                  <a:srgbClr val="FF3300"/>
                </a:solidFill>
              </a:rPr>
              <a:t>Avoid Long gaps in between menus or information</a:t>
            </a:r>
            <a:r>
              <a:rPr lang="en-US" sz="2400" dirty="0"/>
              <a:t/>
            </a:r>
            <a:br>
              <a:rPr lang="en-US" sz="2400" dirty="0"/>
            </a:br>
            <a:r>
              <a:rPr lang="en-US" sz="2400" dirty="0">
                <a:solidFill>
                  <a:srgbClr val="FF3300"/>
                </a:solidFill>
              </a:rPr>
              <a:t>Never pause long for any reason. Once caller gets silence for more than 3 seconds or so, he might think something has gone wrong and press some other keys!</a:t>
            </a:r>
            <a:r>
              <a:rPr lang="en-US" sz="2400" dirty="0"/>
              <a:t> </a:t>
            </a:r>
            <a:r>
              <a:rPr lang="en-US" sz="2400" dirty="0">
                <a:solidFill>
                  <a:schemeClr val="bg2"/>
                </a:solidFill>
              </a:rPr>
              <a:t>But then a menu with short gap can make a rapid fire menu and will be difficult to use for caller. </a:t>
            </a:r>
            <a:r>
              <a:rPr lang="en-US" sz="2400" b="1" i="1" dirty="0">
                <a:solidFill>
                  <a:schemeClr val="bg2"/>
                </a:solidFill>
              </a:rPr>
              <a:t>A perfectly paced menu should be adopted as per target caller, complexity of the features</a:t>
            </a:r>
            <a:r>
              <a:rPr lang="en-US" sz="2400" dirty="0">
                <a:solidFill>
                  <a:schemeClr val="bg2"/>
                </a:solidFill>
              </a:rPr>
              <a:t>. The best way to achieve perfectly paced prompts are again testing by users! </a:t>
            </a:r>
          </a:p>
          <a:p>
            <a:pPr>
              <a:lnSpc>
                <a:spcPct val="90000"/>
              </a:lnSpc>
            </a:pPr>
            <a:r>
              <a:rPr lang="en-US" sz="2400" dirty="0"/>
              <a:t>Until then….http://www.gethuman.com</a:t>
            </a:r>
          </a:p>
          <a:p>
            <a:pPr>
              <a:lnSpc>
                <a:spcPct val="90000"/>
              </a:lnSpc>
            </a:pPr>
            <a:endParaRPr lang="en-US" sz="24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Cards Game, Part 1</a:t>
            </a:r>
          </a:p>
        </p:txBody>
      </p:sp>
      <p:sp>
        <p:nvSpPr>
          <p:cNvPr id="187395" name="Text Box 3"/>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Columbia Games Corpus</a:t>
            </a:r>
            <a:endParaRPr lang="en-US" b="1">
              <a:solidFill>
                <a:schemeClr val="accent2"/>
              </a:solidFill>
              <a:ea typeface="Arial Unicode MS" pitchFamily="34" charset="-128"/>
              <a:cs typeface="Arial Unicode MS" pitchFamily="34" charset="-128"/>
            </a:endParaRPr>
          </a:p>
        </p:txBody>
      </p:sp>
      <p:pic>
        <p:nvPicPr>
          <p:cNvPr id="187396" name="Picture 4" descr="a1"/>
          <p:cNvPicPr>
            <a:picLocks noChangeAspect="1" noChangeArrowheads="1"/>
          </p:cNvPicPr>
          <p:nvPr/>
        </p:nvPicPr>
        <p:blipFill>
          <a:blip r:embed="rId3" cstate="print"/>
          <a:srcRect/>
          <a:stretch>
            <a:fillRect/>
          </a:stretch>
        </p:blipFill>
        <p:spPr bwMode="auto">
          <a:xfrm>
            <a:off x="457200" y="2619375"/>
            <a:ext cx="4038600" cy="2760663"/>
          </a:xfrm>
          <a:prstGeom prst="rect">
            <a:avLst/>
          </a:prstGeom>
          <a:noFill/>
          <a:ln w="9525">
            <a:solidFill>
              <a:schemeClr val="tx1"/>
            </a:solidFill>
            <a:miter lim="800000"/>
            <a:headEnd/>
            <a:tailEnd/>
          </a:ln>
        </p:spPr>
      </p:pic>
      <p:grpSp>
        <p:nvGrpSpPr>
          <p:cNvPr id="187397" name="Group 5"/>
          <p:cNvGrpSpPr>
            <a:grpSpLocks/>
          </p:cNvGrpSpPr>
          <p:nvPr/>
        </p:nvGrpSpPr>
        <p:grpSpPr bwMode="auto">
          <a:xfrm>
            <a:off x="4724400" y="2616200"/>
            <a:ext cx="4038600" cy="2759075"/>
            <a:chOff x="2976" y="1984"/>
            <a:chExt cx="2544" cy="1738"/>
          </a:xfrm>
        </p:grpSpPr>
        <p:pic>
          <p:nvPicPr>
            <p:cNvPr id="187398" name="Picture 6" descr="a2"/>
            <p:cNvPicPr>
              <a:picLocks noChangeAspect="1" noChangeArrowheads="1"/>
            </p:cNvPicPr>
            <p:nvPr/>
          </p:nvPicPr>
          <p:blipFill>
            <a:blip r:embed="rId4" cstate="print"/>
            <a:srcRect/>
            <a:stretch>
              <a:fillRect/>
            </a:stretch>
          </p:blipFill>
          <p:spPr bwMode="auto">
            <a:xfrm>
              <a:off x="2976" y="1984"/>
              <a:ext cx="2544" cy="1738"/>
            </a:xfrm>
            <a:prstGeom prst="rect">
              <a:avLst/>
            </a:prstGeom>
            <a:noFill/>
            <a:ln w="9525">
              <a:solidFill>
                <a:schemeClr val="tx1"/>
              </a:solidFill>
              <a:miter lim="800000"/>
              <a:headEnd/>
              <a:tailEnd/>
            </a:ln>
          </p:spPr>
        </p:pic>
        <p:pic>
          <p:nvPicPr>
            <p:cNvPr id="187399" name="Picture 7" descr="a5"/>
            <p:cNvPicPr>
              <a:picLocks noChangeAspect="1" noChangeArrowheads="1"/>
            </p:cNvPicPr>
            <p:nvPr/>
          </p:nvPicPr>
          <p:blipFill>
            <a:blip r:embed="rId5" cstate="print"/>
            <a:srcRect/>
            <a:stretch>
              <a:fillRect/>
            </a:stretch>
          </p:blipFill>
          <p:spPr bwMode="auto">
            <a:xfrm>
              <a:off x="3744" y="2412"/>
              <a:ext cx="729" cy="736"/>
            </a:xfrm>
            <a:prstGeom prst="rect">
              <a:avLst/>
            </a:prstGeom>
            <a:noFill/>
            <a:ln>
              <a:noFill/>
            </a:ln>
          </p:spPr>
        </p:pic>
      </p:grpSp>
      <p:sp>
        <p:nvSpPr>
          <p:cNvPr id="187400" name="Rectangle 8"/>
          <p:cNvSpPr>
            <a:spLocks noChangeArrowheads="1"/>
          </p:cNvSpPr>
          <p:nvPr/>
        </p:nvSpPr>
        <p:spPr bwMode="auto">
          <a:xfrm>
            <a:off x="990600" y="2133600"/>
            <a:ext cx="2946400" cy="457200"/>
          </a:xfrm>
          <a:prstGeom prst="rect">
            <a:avLst/>
          </a:prstGeom>
          <a:noFill/>
          <a:ln w="9525">
            <a:noFill/>
            <a:miter lim="800000"/>
            <a:headEnd/>
            <a:tailEnd/>
          </a:ln>
          <a:effectLst/>
        </p:spPr>
        <p:txBody>
          <a:bodyPr wrap="none">
            <a:spAutoFit/>
          </a:bodyPr>
          <a:lstStyle/>
          <a:p>
            <a:r>
              <a:rPr lang="en-US" sz="2400" b="1">
                <a:ea typeface="Arial Unicode MS" pitchFamily="34" charset="-128"/>
                <a:cs typeface="Arial Unicode MS" pitchFamily="34" charset="-128"/>
              </a:rPr>
              <a:t>Player 1: Describer</a:t>
            </a:r>
          </a:p>
        </p:txBody>
      </p:sp>
      <p:sp>
        <p:nvSpPr>
          <p:cNvPr id="187401" name="Rectangle 9"/>
          <p:cNvSpPr>
            <a:spLocks noChangeArrowheads="1"/>
          </p:cNvSpPr>
          <p:nvPr/>
        </p:nvSpPr>
        <p:spPr bwMode="auto">
          <a:xfrm>
            <a:off x="5257800" y="2133600"/>
            <a:ext cx="2844800" cy="457200"/>
          </a:xfrm>
          <a:prstGeom prst="rect">
            <a:avLst/>
          </a:prstGeom>
          <a:noFill/>
          <a:ln w="9525">
            <a:noFill/>
            <a:miter lim="800000"/>
            <a:headEnd/>
            <a:tailEnd/>
          </a:ln>
          <a:effectLst/>
        </p:spPr>
        <p:txBody>
          <a:bodyPr wrap="none">
            <a:spAutoFit/>
          </a:bodyPr>
          <a:lstStyle/>
          <a:p>
            <a:r>
              <a:rPr lang="en-US" sz="2400" b="1">
                <a:ea typeface="Arial Unicode MS" pitchFamily="34" charset="-128"/>
                <a:cs typeface="Arial Unicode MS" pitchFamily="34" charset="-128"/>
              </a:rPr>
              <a:t>Player 2: Searcher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Cards Game, Part 2</a:t>
            </a:r>
          </a:p>
        </p:txBody>
      </p:sp>
      <p:sp>
        <p:nvSpPr>
          <p:cNvPr id="189443" name="Rectangle 3"/>
          <p:cNvSpPr>
            <a:spLocks noChangeArrowheads="1"/>
          </p:cNvSpPr>
          <p:nvPr/>
        </p:nvSpPr>
        <p:spPr bwMode="auto">
          <a:xfrm>
            <a:off x="990600" y="2133600"/>
            <a:ext cx="2946400" cy="457200"/>
          </a:xfrm>
          <a:prstGeom prst="rect">
            <a:avLst/>
          </a:prstGeom>
          <a:noFill/>
          <a:ln w="9525">
            <a:noFill/>
            <a:miter lim="800000"/>
            <a:headEnd/>
            <a:tailEnd/>
          </a:ln>
          <a:effectLst/>
        </p:spPr>
        <p:txBody>
          <a:bodyPr wrap="none">
            <a:spAutoFit/>
          </a:bodyPr>
          <a:lstStyle/>
          <a:p>
            <a:r>
              <a:rPr lang="en-US" sz="2400" b="1">
                <a:ea typeface="Arial Unicode MS" pitchFamily="34" charset="-128"/>
                <a:cs typeface="Arial Unicode MS" pitchFamily="34" charset="-128"/>
              </a:rPr>
              <a:t>Player 1: Describer</a:t>
            </a:r>
          </a:p>
        </p:txBody>
      </p:sp>
      <p:sp>
        <p:nvSpPr>
          <p:cNvPr id="189444" name="Rectangle 4"/>
          <p:cNvSpPr>
            <a:spLocks noChangeArrowheads="1"/>
          </p:cNvSpPr>
          <p:nvPr/>
        </p:nvSpPr>
        <p:spPr bwMode="auto">
          <a:xfrm>
            <a:off x="5257800" y="2133600"/>
            <a:ext cx="2844800" cy="457200"/>
          </a:xfrm>
          <a:prstGeom prst="rect">
            <a:avLst/>
          </a:prstGeom>
          <a:noFill/>
          <a:ln w="9525">
            <a:noFill/>
            <a:miter lim="800000"/>
            <a:headEnd/>
            <a:tailEnd/>
          </a:ln>
          <a:effectLst/>
        </p:spPr>
        <p:txBody>
          <a:bodyPr wrap="none">
            <a:spAutoFit/>
          </a:bodyPr>
          <a:lstStyle/>
          <a:p>
            <a:r>
              <a:rPr lang="en-US" sz="2400" b="1">
                <a:ea typeface="Arial Unicode MS" pitchFamily="34" charset="-128"/>
                <a:cs typeface="Arial Unicode MS" pitchFamily="34" charset="-128"/>
              </a:rPr>
              <a:t>Player 2: Searcher</a:t>
            </a:r>
          </a:p>
        </p:txBody>
      </p:sp>
      <p:pic>
        <p:nvPicPr>
          <p:cNvPr id="189445" name="Picture 5" descr="b2"/>
          <p:cNvPicPr>
            <a:picLocks noChangeAspect="1" noChangeArrowheads="1"/>
          </p:cNvPicPr>
          <p:nvPr/>
        </p:nvPicPr>
        <p:blipFill>
          <a:blip r:embed="rId3" cstate="print"/>
          <a:srcRect/>
          <a:stretch>
            <a:fillRect/>
          </a:stretch>
        </p:blipFill>
        <p:spPr bwMode="auto">
          <a:xfrm>
            <a:off x="457200" y="2590800"/>
            <a:ext cx="3962400" cy="2971800"/>
          </a:xfrm>
          <a:prstGeom prst="rect">
            <a:avLst/>
          </a:prstGeom>
          <a:noFill/>
          <a:ln w="9525">
            <a:solidFill>
              <a:schemeClr val="tx1"/>
            </a:solidFill>
            <a:miter lim="800000"/>
            <a:headEnd/>
            <a:tailEnd/>
          </a:ln>
        </p:spPr>
      </p:pic>
      <p:pic>
        <p:nvPicPr>
          <p:cNvPr id="189446" name="Picture 6" descr="b1"/>
          <p:cNvPicPr>
            <a:picLocks noChangeAspect="1" noChangeArrowheads="1"/>
          </p:cNvPicPr>
          <p:nvPr/>
        </p:nvPicPr>
        <p:blipFill>
          <a:blip r:embed="rId4" cstate="print"/>
          <a:srcRect/>
          <a:stretch>
            <a:fillRect/>
          </a:stretch>
        </p:blipFill>
        <p:spPr bwMode="auto">
          <a:xfrm>
            <a:off x="4803775" y="2592388"/>
            <a:ext cx="3959225" cy="2970212"/>
          </a:xfrm>
          <a:prstGeom prst="rect">
            <a:avLst/>
          </a:prstGeom>
          <a:noFill/>
          <a:ln w="9525">
            <a:solidFill>
              <a:schemeClr val="tx1"/>
            </a:solidFill>
            <a:miter lim="800000"/>
            <a:headEnd/>
            <a:tailEnd/>
          </a:ln>
        </p:spPr>
      </p:pic>
      <p:sp>
        <p:nvSpPr>
          <p:cNvPr id="189447" name="Text Box 7"/>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Columbia Games Corpus</a:t>
            </a:r>
            <a:endParaRPr lang="en-US" b="1">
              <a:solidFill>
                <a:schemeClr val="accent2"/>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Speaker Variation</a:t>
            </a:r>
          </a:p>
        </p:txBody>
      </p:sp>
      <p:sp>
        <p:nvSpPr>
          <p:cNvPr id="197635" name="Rectangle 3"/>
          <p:cNvSpPr>
            <a:spLocks noGrp="1" noChangeArrowheads="1"/>
          </p:cNvSpPr>
          <p:nvPr>
            <p:ph type="body" idx="1"/>
          </p:nvPr>
        </p:nvSpPr>
        <p:spPr/>
        <p:txBody>
          <a:bodyPr/>
          <a:lstStyle/>
          <a:p>
            <a:pPr marL="571500" indent="-571500">
              <a:buFontTx/>
              <a:buNone/>
            </a:pPr>
            <a:r>
              <a:rPr lang="en-US"/>
              <a:t>Display of individual turn-yielding cues:</a:t>
            </a:r>
          </a:p>
        </p:txBody>
      </p:sp>
      <p:sp>
        <p:nvSpPr>
          <p:cNvPr id="197636" name="Text Box 4"/>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Turn-Yielding Cues</a:t>
            </a:r>
            <a:endParaRPr lang="en-US" b="1">
              <a:solidFill>
                <a:schemeClr val="accent2"/>
              </a:solidFill>
              <a:ea typeface="Arial Unicode MS" pitchFamily="34" charset="-128"/>
              <a:cs typeface="Arial Unicode MS" pitchFamily="34" charset="-128"/>
            </a:endParaRPr>
          </a:p>
        </p:txBody>
      </p:sp>
      <p:pic>
        <p:nvPicPr>
          <p:cNvPr id="197637" name="Picture 5" descr="tt-yield-cues-per-speaker"/>
          <p:cNvPicPr>
            <a:picLocks noChangeAspect="1" noChangeArrowheads="1"/>
          </p:cNvPicPr>
          <p:nvPr/>
        </p:nvPicPr>
        <p:blipFill>
          <a:blip r:embed="rId3" cstate="print"/>
          <a:srcRect/>
          <a:stretch>
            <a:fillRect/>
          </a:stretch>
        </p:blipFill>
        <p:spPr bwMode="auto">
          <a:xfrm>
            <a:off x="533400" y="2438400"/>
            <a:ext cx="8305800" cy="3244850"/>
          </a:xfrm>
          <a:prstGeom prst="rect">
            <a:avLst/>
          </a:prstGeom>
          <a:noFill/>
        </p:spPr>
      </p:pic>
      <p:sp>
        <p:nvSpPr>
          <p:cNvPr id="197638" name="AutoShape 6"/>
          <p:cNvSpPr>
            <a:spLocks noChangeArrowheads="1"/>
          </p:cNvSpPr>
          <p:nvPr/>
        </p:nvSpPr>
        <p:spPr bwMode="auto">
          <a:xfrm>
            <a:off x="533400" y="4114800"/>
            <a:ext cx="8305800" cy="304800"/>
          </a:xfrm>
          <a:prstGeom prst="roundRect">
            <a:avLst>
              <a:gd name="adj" fmla="val 16667"/>
            </a:avLst>
          </a:prstGeom>
          <a:solidFill>
            <a:schemeClr val="accent2">
              <a:alpha val="10001"/>
            </a:schemeClr>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t>Speaker Variation</a:t>
            </a:r>
          </a:p>
        </p:txBody>
      </p:sp>
      <p:sp>
        <p:nvSpPr>
          <p:cNvPr id="201731" name="Rectangle 3"/>
          <p:cNvSpPr>
            <a:spLocks noGrp="1" noChangeArrowheads="1"/>
          </p:cNvSpPr>
          <p:nvPr>
            <p:ph type="body" idx="1"/>
          </p:nvPr>
        </p:nvSpPr>
        <p:spPr/>
        <p:txBody>
          <a:bodyPr/>
          <a:lstStyle/>
          <a:p>
            <a:pPr marL="571500" indent="-571500">
              <a:buFontTx/>
              <a:buNone/>
            </a:pPr>
            <a:r>
              <a:rPr lang="en-US"/>
              <a:t>Display of individual BC-inviting cues:</a:t>
            </a:r>
          </a:p>
        </p:txBody>
      </p:sp>
      <p:sp>
        <p:nvSpPr>
          <p:cNvPr id="201732" name="Text Box 4"/>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Backchannel-Inviting Cues</a:t>
            </a:r>
            <a:endParaRPr lang="en-US" b="1">
              <a:solidFill>
                <a:schemeClr val="accent2"/>
              </a:solidFill>
              <a:ea typeface="Arial Unicode MS" pitchFamily="34" charset="-128"/>
              <a:cs typeface="Arial Unicode MS" pitchFamily="34" charset="-128"/>
            </a:endParaRPr>
          </a:p>
        </p:txBody>
      </p:sp>
      <p:pic>
        <p:nvPicPr>
          <p:cNvPr id="201733" name="Picture 5" descr="tt-bc-cues-per-speaker"/>
          <p:cNvPicPr>
            <a:picLocks noChangeAspect="1" noChangeArrowheads="1"/>
          </p:cNvPicPr>
          <p:nvPr/>
        </p:nvPicPr>
        <p:blipFill>
          <a:blip r:embed="rId3" cstate="print"/>
          <a:srcRect/>
          <a:stretch>
            <a:fillRect/>
          </a:stretch>
        </p:blipFill>
        <p:spPr bwMode="auto">
          <a:xfrm>
            <a:off x="522288" y="2286000"/>
            <a:ext cx="7783512" cy="346075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6. Voice Quality</a:t>
            </a:r>
          </a:p>
        </p:txBody>
      </p:sp>
      <p:sp>
        <p:nvSpPr>
          <p:cNvPr id="191491" name="Text Box 3"/>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Turn-Yielding Cues</a:t>
            </a:r>
            <a:endParaRPr lang="en-US" b="1">
              <a:solidFill>
                <a:schemeClr val="accent2"/>
              </a:solidFill>
              <a:ea typeface="Arial Unicode MS" pitchFamily="34" charset="-128"/>
              <a:cs typeface="Arial Unicode MS" pitchFamily="34" charset="-128"/>
            </a:endParaRPr>
          </a:p>
        </p:txBody>
      </p:sp>
      <p:sp>
        <p:nvSpPr>
          <p:cNvPr id="191492" name="Rectangle 4"/>
          <p:cNvSpPr>
            <a:spLocks noGrp="1" noChangeArrowheads="1"/>
          </p:cNvSpPr>
          <p:nvPr>
            <p:ph type="body" idx="1"/>
          </p:nvPr>
        </p:nvSpPr>
        <p:spPr/>
        <p:txBody>
          <a:bodyPr/>
          <a:lstStyle/>
          <a:p>
            <a:pPr>
              <a:lnSpc>
                <a:spcPct val="90000"/>
              </a:lnSpc>
            </a:pPr>
            <a:r>
              <a:rPr lang="en-US"/>
              <a:t>Jitter</a:t>
            </a:r>
          </a:p>
          <a:p>
            <a:pPr lvl="1">
              <a:lnSpc>
                <a:spcPct val="90000"/>
              </a:lnSpc>
            </a:pPr>
            <a:r>
              <a:rPr lang="en-US"/>
              <a:t>Variability in the frequency of vocal-fold vibration (measure of harshness)</a:t>
            </a:r>
          </a:p>
          <a:p>
            <a:pPr>
              <a:lnSpc>
                <a:spcPct val="90000"/>
              </a:lnSpc>
            </a:pPr>
            <a:r>
              <a:rPr lang="en-US"/>
              <a:t>Shimmer</a:t>
            </a:r>
          </a:p>
          <a:p>
            <a:pPr lvl="1">
              <a:lnSpc>
                <a:spcPct val="90000"/>
              </a:lnSpc>
            </a:pPr>
            <a:r>
              <a:rPr lang="en-US"/>
              <a:t>Variability in the amplitude of vocal-fold vibration (measure of harshness)</a:t>
            </a:r>
          </a:p>
          <a:p>
            <a:pPr>
              <a:lnSpc>
                <a:spcPct val="90000"/>
              </a:lnSpc>
            </a:pPr>
            <a:r>
              <a:rPr lang="en-US"/>
              <a:t>Noise-to-Harmonics Ratio (NHR)</a:t>
            </a:r>
          </a:p>
          <a:p>
            <a:pPr lvl="1">
              <a:lnSpc>
                <a:spcPct val="90000"/>
              </a:lnSpc>
            </a:pPr>
            <a:r>
              <a:rPr lang="en-US"/>
              <a:t>Energy ratio of noise to harmonic components in the voiced speech signal (measure of hoarseness)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Speaker Variation</a:t>
            </a:r>
          </a:p>
        </p:txBody>
      </p:sp>
      <p:sp>
        <p:nvSpPr>
          <p:cNvPr id="199683" name="Text Box 3"/>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Turn-Yielding Cues</a:t>
            </a:r>
            <a:endParaRPr lang="en-US" b="1">
              <a:solidFill>
                <a:schemeClr val="accent2"/>
              </a:solidFill>
              <a:ea typeface="Arial Unicode MS" pitchFamily="34" charset="-128"/>
              <a:cs typeface="Arial Unicode MS" pitchFamily="34" charset="-128"/>
            </a:endParaRPr>
          </a:p>
        </p:txBody>
      </p:sp>
      <p:grpSp>
        <p:nvGrpSpPr>
          <p:cNvPr id="199684" name="Group 4"/>
          <p:cNvGrpSpPr>
            <a:grpSpLocks/>
          </p:cNvGrpSpPr>
          <p:nvPr/>
        </p:nvGrpSpPr>
        <p:grpSpPr bwMode="auto">
          <a:xfrm>
            <a:off x="25400" y="1600200"/>
            <a:ext cx="9009063" cy="4206875"/>
            <a:chOff x="16" y="1008"/>
            <a:chExt cx="5675" cy="2650"/>
          </a:xfrm>
        </p:grpSpPr>
        <p:pic>
          <p:nvPicPr>
            <p:cNvPr id="199685" name="Picture 5"/>
            <p:cNvPicPr>
              <a:picLocks noChangeAspect="1" noChangeArrowheads="1"/>
            </p:cNvPicPr>
            <p:nvPr/>
          </p:nvPicPr>
          <p:blipFill>
            <a:blip r:embed="rId3" cstate="print"/>
            <a:srcRect t="7613" r="31993" b="9279"/>
            <a:stretch>
              <a:fillRect/>
            </a:stretch>
          </p:blipFill>
          <p:spPr bwMode="auto">
            <a:xfrm>
              <a:off x="16" y="1008"/>
              <a:ext cx="2976" cy="2650"/>
            </a:xfrm>
            <a:prstGeom prst="rect">
              <a:avLst/>
            </a:prstGeom>
            <a:noFill/>
            <a:ln w="9525">
              <a:noFill/>
              <a:miter lim="800000"/>
              <a:headEnd/>
              <a:tailEnd/>
            </a:ln>
            <a:effectLst/>
          </p:spPr>
        </p:pic>
        <p:sp>
          <p:nvSpPr>
            <p:cNvPr id="2" name="TextBox 1"/>
            <p:cNvSpPr txBox="1">
              <a:spLocks noChangeArrowheads="1"/>
            </p:cNvSpPr>
            <p:nvPr/>
          </p:nvSpPr>
          <p:spPr bwMode="auto">
            <a:xfrm>
              <a:off x="2912" y="1282"/>
              <a:ext cx="400"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102</a:t>
              </a:r>
            </a:p>
          </p:txBody>
        </p:sp>
        <p:sp>
          <p:nvSpPr>
            <p:cNvPr id="3" name="TextBox 1"/>
            <p:cNvSpPr txBox="1">
              <a:spLocks noChangeArrowheads="1"/>
            </p:cNvSpPr>
            <p:nvPr/>
          </p:nvSpPr>
          <p:spPr bwMode="auto">
            <a:xfrm>
              <a:off x="2912" y="1410"/>
              <a:ext cx="400"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103</a:t>
              </a:r>
            </a:p>
          </p:txBody>
        </p:sp>
        <p:sp>
          <p:nvSpPr>
            <p:cNvPr id="4" name="TextBox 1"/>
            <p:cNvSpPr txBox="1">
              <a:spLocks noChangeArrowheads="1"/>
            </p:cNvSpPr>
            <p:nvPr/>
          </p:nvSpPr>
          <p:spPr bwMode="auto">
            <a:xfrm>
              <a:off x="2912" y="1498"/>
              <a:ext cx="400"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101</a:t>
              </a:r>
            </a:p>
          </p:txBody>
        </p:sp>
        <p:sp>
          <p:nvSpPr>
            <p:cNvPr id="5" name="TextBox 1"/>
            <p:cNvSpPr txBox="1">
              <a:spLocks noChangeArrowheads="1"/>
            </p:cNvSpPr>
            <p:nvPr/>
          </p:nvSpPr>
          <p:spPr bwMode="auto">
            <a:xfrm>
              <a:off x="2912" y="1642"/>
              <a:ext cx="400"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104</a:t>
              </a:r>
            </a:p>
          </p:txBody>
        </p:sp>
        <p:sp>
          <p:nvSpPr>
            <p:cNvPr id="6" name="TextBox 1"/>
            <p:cNvSpPr txBox="1">
              <a:spLocks noChangeArrowheads="1"/>
            </p:cNvSpPr>
            <p:nvPr/>
          </p:nvSpPr>
          <p:spPr bwMode="auto">
            <a:xfrm>
              <a:off x="2912" y="1738"/>
              <a:ext cx="400" cy="144"/>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105</a:t>
              </a:r>
            </a:p>
          </p:txBody>
        </p:sp>
        <p:sp>
          <p:nvSpPr>
            <p:cNvPr id="7" name="TextBox 1"/>
            <p:cNvSpPr txBox="1">
              <a:spLocks noChangeArrowheads="1"/>
            </p:cNvSpPr>
            <p:nvPr/>
          </p:nvSpPr>
          <p:spPr bwMode="auto">
            <a:xfrm>
              <a:off x="2912" y="2026"/>
              <a:ext cx="400"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106</a:t>
              </a:r>
            </a:p>
          </p:txBody>
        </p:sp>
        <p:sp>
          <p:nvSpPr>
            <p:cNvPr id="8" name="TextBox 1"/>
            <p:cNvSpPr txBox="1">
              <a:spLocks noChangeArrowheads="1"/>
            </p:cNvSpPr>
            <p:nvPr/>
          </p:nvSpPr>
          <p:spPr bwMode="auto">
            <a:xfrm>
              <a:off x="2912" y="2122"/>
              <a:ext cx="400"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107</a:t>
              </a:r>
            </a:p>
          </p:txBody>
        </p:sp>
        <p:pic>
          <p:nvPicPr>
            <p:cNvPr id="199693" name="Picture 13"/>
            <p:cNvPicPr>
              <a:picLocks noChangeAspect="1" noChangeArrowheads="1"/>
            </p:cNvPicPr>
            <p:nvPr/>
          </p:nvPicPr>
          <p:blipFill>
            <a:blip r:embed="rId4" cstate="print"/>
            <a:srcRect l="11752" t="8250" r="33484" b="9444"/>
            <a:stretch>
              <a:fillRect/>
            </a:stretch>
          </p:blipFill>
          <p:spPr bwMode="auto">
            <a:xfrm>
              <a:off x="3128" y="1032"/>
              <a:ext cx="2381" cy="2608"/>
            </a:xfrm>
            <a:prstGeom prst="rect">
              <a:avLst/>
            </a:prstGeom>
            <a:noFill/>
            <a:ln w="9525">
              <a:noFill/>
              <a:miter lim="800000"/>
              <a:headEnd/>
              <a:tailEnd/>
            </a:ln>
            <a:effectLst/>
          </p:spPr>
        </p:pic>
        <p:sp>
          <p:nvSpPr>
            <p:cNvPr id="9" name="TextBox 1"/>
            <p:cNvSpPr txBox="1">
              <a:spLocks noChangeArrowheads="1"/>
            </p:cNvSpPr>
            <p:nvPr/>
          </p:nvSpPr>
          <p:spPr bwMode="auto">
            <a:xfrm>
              <a:off x="5496" y="1336"/>
              <a:ext cx="192"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111</a:t>
              </a:r>
            </a:p>
          </p:txBody>
        </p:sp>
        <p:sp>
          <p:nvSpPr>
            <p:cNvPr id="10" name="TextBox 1"/>
            <p:cNvSpPr txBox="1">
              <a:spLocks noChangeArrowheads="1"/>
            </p:cNvSpPr>
            <p:nvPr/>
          </p:nvSpPr>
          <p:spPr bwMode="auto">
            <a:xfrm>
              <a:off x="5496" y="1560"/>
              <a:ext cx="192"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112</a:t>
              </a:r>
            </a:p>
          </p:txBody>
        </p:sp>
        <p:sp>
          <p:nvSpPr>
            <p:cNvPr id="11" name="TextBox 1"/>
            <p:cNvSpPr txBox="1">
              <a:spLocks noChangeArrowheads="1"/>
            </p:cNvSpPr>
            <p:nvPr/>
          </p:nvSpPr>
          <p:spPr bwMode="auto">
            <a:xfrm>
              <a:off x="5496" y="2104"/>
              <a:ext cx="192"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109</a:t>
              </a:r>
            </a:p>
          </p:txBody>
        </p:sp>
        <p:sp>
          <p:nvSpPr>
            <p:cNvPr id="12" name="TextBox 1"/>
            <p:cNvSpPr txBox="1">
              <a:spLocks noChangeArrowheads="1"/>
            </p:cNvSpPr>
            <p:nvPr/>
          </p:nvSpPr>
          <p:spPr bwMode="auto">
            <a:xfrm>
              <a:off x="5496" y="2184"/>
              <a:ext cx="192"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113</a:t>
              </a:r>
            </a:p>
          </p:txBody>
        </p:sp>
        <p:sp>
          <p:nvSpPr>
            <p:cNvPr id="13" name="TextBox 1"/>
            <p:cNvSpPr txBox="1">
              <a:spLocks noChangeArrowheads="1"/>
            </p:cNvSpPr>
            <p:nvPr/>
          </p:nvSpPr>
          <p:spPr bwMode="auto">
            <a:xfrm>
              <a:off x="5496" y="2272"/>
              <a:ext cx="195" cy="144"/>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108</a:t>
              </a:r>
            </a:p>
          </p:txBody>
        </p:sp>
        <p:sp>
          <p:nvSpPr>
            <p:cNvPr id="14" name="TextBox 1"/>
            <p:cNvSpPr txBox="1">
              <a:spLocks noChangeArrowheads="1"/>
            </p:cNvSpPr>
            <p:nvPr/>
          </p:nvSpPr>
          <p:spPr bwMode="auto">
            <a:xfrm>
              <a:off x="5496" y="2344"/>
              <a:ext cx="192" cy="152"/>
            </a:xfrm>
            <a:prstGeom prst="rect">
              <a:avLst/>
            </a:prstGeom>
            <a:noFill/>
            <a:ln w="9525">
              <a:noFill/>
              <a:miter lim="800000"/>
              <a:headEnd/>
              <a:tailEnd/>
            </a:ln>
          </p:spPr>
          <p:txBody>
            <a:bodyPr lIns="0" tIns="0" rIns="0" bIns="0"/>
            <a:lstStyle/>
            <a:p>
              <a:pPr eaLnBrk="0" hangingPunct="0"/>
              <a:r>
                <a:rPr lang="en-US" sz="1000">
                  <a:ea typeface="Arial Unicode MS" pitchFamily="34" charset="-128"/>
                  <a:cs typeface="Arial Unicode MS" pitchFamily="34" charset="-128"/>
                </a:rPr>
                <a:t>110</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Speaker Variation</a:t>
            </a:r>
          </a:p>
        </p:txBody>
      </p:sp>
      <p:sp>
        <p:nvSpPr>
          <p:cNvPr id="203779" name="Text Box 3"/>
          <p:cNvSpPr txBox="1">
            <a:spLocks noChangeArrowheads="1"/>
          </p:cNvSpPr>
          <p:nvPr/>
        </p:nvSpPr>
        <p:spPr bwMode="auto">
          <a:xfrm>
            <a:off x="457200" y="228600"/>
            <a:ext cx="7467600" cy="488950"/>
          </a:xfrm>
          <a:prstGeom prst="rect">
            <a:avLst/>
          </a:prstGeom>
          <a:noFill/>
          <a:ln w="9525">
            <a:noFill/>
            <a:miter lim="800000"/>
            <a:headEnd/>
            <a:tailEnd/>
          </a:ln>
          <a:effectLst/>
        </p:spPr>
        <p:txBody>
          <a:bodyPr>
            <a:spAutoFit/>
          </a:bodyPr>
          <a:lstStyle/>
          <a:p>
            <a:pPr>
              <a:spcBef>
                <a:spcPct val="50000"/>
              </a:spcBef>
            </a:pPr>
            <a:r>
              <a:rPr lang="en-US" sz="2600" b="1">
                <a:solidFill>
                  <a:schemeClr val="accent2"/>
                </a:solidFill>
                <a:ea typeface="Arial Unicode MS" pitchFamily="34" charset="-128"/>
                <a:cs typeface="Arial Unicode MS" pitchFamily="34" charset="-128"/>
              </a:rPr>
              <a:t>Backchannel-Inviting Cues</a:t>
            </a:r>
          </a:p>
        </p:txBody>
      </p:sp>
      <p:grpSp>
        <p:nvGrpSpPr>
          <p:cNvPr id="203780" name="Group 4"/>
          <p:cNvGrpSpPr>
            <a:grpSpLocks/>
          </p:cNvGrpSpPr>
          <p:nvPr/>
        </p:nvGrpSpPr>
        <p:grpSpPr bwMode="auto">
          <a:xfrm>
            <a:off x="1371600" y="1747838"/>
            <a:ext cx="6248400" cy="3967162"/>
            <a:chOff x="864" y="1008"/>
            <a:chExt cx="3936" cy="2499"/>
          </a:xfrm>
        </p:grpSpPr>
        <p:pic>
          <p:nvPicPr>
            <p:cNvPr id="203781" name="Picture 5"/>
            <p:cNvPicPr>
              <a:picLocks noChangeAspect="1" noChangeArrowheads="1"/>
            </p:cNvPicPr>
            <p:nvPr/>
          </p:nvPicPr>
          <p:blipFill>
            <a:blip r:embed="rId3" cstate="print"/>
            <a:srcRect l="4782" t="7014" r="3912" b="8209"/>
            <a:stretch>
              <a:fillRect/>
            </a:stretch>
          </p:blipFill>
          <p:spPr bwMode="auto">
            <a:xfrm>
              <a:off x="864" y="1008"/>
              <a:ext cx="3696" cy="2499"/>
            </a:xfrm>
            <a:prstGeom prst="rect">
              <a:avLst/>
            </a:prstGeom>
            <a:noFill/>
            <a:ln w="9525">
              <a:noFill/>
              <a:miter lim="800000"/>
              <a:headEnd/>
              <a:tailEnd/>
            </a:ln>
            <a:effectLst/>
          </p:spPr>
        </p:pic>
        <p:sp>
          <p:nvSpPr>
            <p:cNvPr id="2" name="TextBox 1"/>
            <p:cNvSpPr txBox="1">
              <a:spLocks noChangeArrowheads="1"/>
            </p:cNvSpPr>
            <p:nvPr/>
          </p:nvSpPr>
          <p:spPr bwMode="auto">
            <a:xfrm>
              <a:off x="4560" y="2944"/>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102</a:t>
              </a:r>
            </a:p>
          </p:txBody>
        </p:sp>
        <p:sp>
          <p:nvSpPr>
            <p:cNvPr id="3" name="TextBox 1"/>
            <p:cNvSpPr txBox="1">
              <a:spLocks noChangeArrowheads="1"/>
            </p:cNvSpPr>
            <p:nvPr/>
          </p:nvSpPr>
          <p:spPr bwMode="auto">
            <a:xfrm>
              <a:off x="4560" y="2496"/>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103</a:t>
              </a:r>
            </a:p>
          </p:txBody>
        </p:sp>
        <p:sp>
          <p:nvSpPr>
            <p:cNvPr id="4" name="TextBox 1"/>
            <p:cNvSpPr txBox="1">
              <a:spLocks noChangeArrowheads="1"/>
            </p:cNvSpPr>
            <p:nvPr/>
          </p:nvSpPr>
          <p:spPr bwMode="auto">
            <a:xfrm>
              <a:off x="4560" y="2592"/>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108</a:t>
              </a:r>
            </a:p>
          </p:txBody>
        </p:sp>
        <p:sp>
          <p:nvSpPr>
            <p:cNvPr id="5" name="TextBox 1"/>
            <p:cNvSpPr txBox="1">
              <a:spLocks noChangeArrowheads="1"/>
            </p:cNvSpPr>
            <p:nvPr/>
          </p:nvSpPr>
          <p:spPr bwMode="auto">
            <a:xfrm>
              <a:off x="4560" y="1248"/>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112</a:t>
              </a:r>
            </a:p>
          </p:txBody>
        </p:sp>
        <p:sp>
          <p:nvSpPr>
            <p:cNvPr id="6" name="TextBox 1"/>
            <p:cNvSpPr txBox="1">
              <a:spLocks noChangeArrowheads="1"/>
            </p:cNvSpPr>
            <p:nvPr/>
          </p:nvSpPr>
          <p:spPr bwMode="auto">
            <a:xfrm>
              <a:off x="4560" y="1096"/>
              <a:ext cx="240" cy="144"/>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105</a:t>
              </a:r>
            </a:p>
          </p:txBody>
        </p:sp>
        <p:sp>
          <p:nvSpPr>
            <p:cNvPr id="7" name="TextBox 1"/>
            <p:cNvSpPr txBox="1">
              <a:spLocks noChangeArrowheads="1"/>
            </p:cNvSpPr>
            <p:nvPr/>
          </p:nvSpPr>
          <p:spPr bwMode="auto">
            <a:xfrm>
              <a:off x="4560" y="2776"/>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106</a:t>
              </a:r>
            </a:p>
          </p:txBody>
        </p:sp>
        <p:sp>
          <p:nvSpPr>
            <p:cNvPr id="8" name="TextBox 1"/>
            <p:cNvSpPr txBox="1">
              <a:spLocks noChangeArrowheads="1"/>
            </p:cNvSpPr>
            <p:nvPr/>
          </p:nvSpPr>
          <p:spPr bwMode="auto">
            <a:xfrm>
              <a:off x="4560" y="2256"/>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111</a:t>
              </a:r>
            </a:p>
          </p:txBody>
        </p:sp>
        <p:sp>
          <p:nvSpPr>
            <p:cNvPr id="9" name="TextBox 1"/>
            <p:cNvSpPr txBox="1">
              <a:spLocks noChangeArrowheads="1"/>
            </p:cNvSpPr>
            <p:nvPr/>
          </p:nvSpPr>
          <p:spPr bwMode="auto">
            <a:xfrm>
              <a:off x="4560" y="1480"/>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113</a:t>
              </a:r>
            </a:p>
          </p:txBody>
        </p:sp>
        <p:sp>
          <p:nvSpPr>
            <p:cNvPr id="10" name="TextBox 1"/>
            <p:cNvSpPr txBox="1">
              <a:spLocks noChangeArrowheads="1"/>
            </p:cNvSpPr>
            <p:nvPr/>
          </p:nvSpPr>
          <p:spPr bwMode="auto">
            <a:xfrm>
              <a:off x="4560" y="2008"/>
              <a:ext cx="240" cy="152"/>
            </a:xfrm>
            <a:prstGeom prst="rect">
              <a:avLst/>
            </a:prstGeom>
            <a:noFill/>
            <a:ln w="9525">
              <a:noFill/>
              <a:miter lim="800000"/>
              <a:headEnd/>
              <a:tailEnd/>
            </a:ln>
          </p:spPr>
          <p:txBody>
            <a:bodyPr lIns="0" tIns="0" rIns="0" bIns="0"/>
            <a:lstStyle/>
            <a:p>
              <a:pPr eaLnBrk="0" hangingPunct="0"/>
              <a:r>
                <a:rPr lang="en-US" sz="1200">
                  <a:ea typeface="Arial Unicode MS" pitchFamily="34" charset="-128"/>
                  <a:cs typeface="Arial Unicode MS" pitchFamily="34" charset="-128"/>
                </a:rPr>
                <a:t>110</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3200"/>
              <a:t>Turn-taking Can Be Hard Even for Humans</a:t>
            </a:r>
          </a:p>
        </p:txBody>
      </p:sp>
      <p:sp>
        <p:nvSpPr>
          <p:cNvPr id="207875" name="Rectangle 3"/>
          <p:cNvSpPr>
            <a:spLocks noGrp="1" noChangeArrowheads="1"/>
          </p:cNvSpPr>
          <p:nvPr>
            <p:ph type="body" idx="1"/>
          </p:nvPr>
        </p:nvSpPr>
        <p:spPr>
          <a:xfrm>
            <a:off x="457200" y="1600200"/>
            <a:ext cx="8229600" cy="4800600"/>
          </a:xfrm>
        </p:spPr>
        <p:txBody>
          <a:bodyPr/>
          <a:lstStyle/>
          <a:p>
            <a:r>
              <a:rPr lang="en-US"/>
              <a:t>Beattie (1982): Margaret Thatcher (“Iron Lady” vs. “Sunny” Jim Callahan</a:t>
            </a:r>
          </a:p>
          <a:p>
            <a:pPr lvl="1"/>
            <a:r>
              <a:rPr lang="en-US"/>
              <a:t>Public perception:  Thatcher domineering in interviews but Callaghan a ‘nice guy’</a:t>
            </a:r>
          </a:p>
          <a:p>
            <a:pPr lvl="1"/>
            <a:r>
              <a:rPr lang="en-US"/>
              <a:t>But Thatcher is interrupted </a:t>
            </a:r>
            <a:r>
              <a:rPr lang="en-US" b="1" i="1"/>
              <a:t>much more often</a:t>
            </a:r>
            <a:r>
              <a:rPr lang="en-US"/>
              <a:t> than Callaghan – and much more often than </a:t>
            </a:r>
            <a:r>
              <a:rPr lang="en-US" b="1" i="1"/>
              <a:t>she</a:t>
            </a:r>
            <a:r>
              <a:rPr lang="en-US" i="1"/>
              <a:t> </a:t>
            </a:r>
            <a:r>
              <a:rPr lang="en-US"/>
              <a:t>interrupts interviewer</a:t>
            </a:r>
            <a:endParaRPr lang="en-US" i="1"/>
          </a:p>
          <a:p>
            <a:r>
              <a:rPr lang="en-US"/>
              <a:t>Hypothesis:  Thatcher produces unintentional turn-yielding behaviors – what could those be?</a:t>
            </a:r>
          </a:p>
        </p:txBody>
      </p:sp>
      <p:pic>
        <p:nvPicPr>
          <p:cNvPr id="207876" name="Picture 4">
            <a:hlinkClick r:id="" action="ppaction://media"/>
          </p:cNvPr>
          <p:cNvPicPr>
            <a:picLocks noRot="1" noChangeAspect="1" noChangeArrowheads="1"/>
          </p:cNvPicPr>
          <p:nvPr>
            <a:wavAudioFile r:embed="rId1" name="thatcher1.wav"/>
          </p:nvPr>
        </p:nvPicPr>
        <p:blipFill>
          <a:blip r:embed="rId5" cstate="print"/>
          <a:srcRect/>
          <a:stretch>
            <a:fillRect/>
          </a:stretch>
        </p:blipFill>
        <p:spPr bwMode="auto">
          <a:xfrm>
            <a:off x="3200400" y="5943600"/>
            <a:ext cx="304800" cy="304800"/>
          </a:xfrm>
          <a:prstGeom prst="rect">
            <a:avLst/>
          </a:prstGeom>
          <a:noFill/>
        </p:spPr>
      </p:pic>
      <p:pic>
        <p:nvPicPr>
          <p:cNvPr id="207878" name="Picture 6">
            <a:hlinkClick r:id="" action="ppaction://media"/>
          </p:cNvPr>
          <p:cNvPicPr>
            <a:picLocks noRot="1" noChangeAspect="1" noChangeArrowheads="1"/>
          </p:cNvPicPr>
          <p:nvPr>
            <a:wavAudioFile r:embed="rId2" name="thatcher3.wav"/>
          </p:nvPr>
        </p:nvPicPr>
        <p:blipFill>
          <a:blip r:embed="rId5" cstate="print"/>
          <a:srcRect/>
          <a:stretch>
            <a:fillRect/>
          </a:stretch>
        </p:blipFill>
        <p:spPr bwMode="auto">
          <a:xfrm>
            <a:off x="5029200" y="5943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78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8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78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207876"/>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207878"/>
                </p:tgtEl>
              </p:cMediaNode>
            </p:audio>
          </p:childTnLst>
        </p:cTn>
      </p:par>
    </p:tnLst>
    <p:bldLst>
      <p:bldP spid="20787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z="3200"/>
              <a:t>Turn-taking Behaviors Important for IVR Systems</a:t>
            </a:r>
          </a:p>
        </p:txBody>
      </p:sp>
      <p:sp>
        <p:nvSpPr>
          <p:cNvPr id="221187" name="Rectangle 3"/>
          <p:cNvSpPr>
            <a:spLocks noGrp="1" noChangeArrowheads="1"/>
          </p:cNvSpPr>
          <p:nvPr>
            <p:ph type="body" idx="1"/>
          </p:nvPr>
        </p:nvSpPr>
        <p:spPr/>
        <p:txBody>
          <a:bodyPr/>
          <a:lstStyle/>
          <a:p>
            <a:r>
              <a:rPr lang="en-US">
                <a:solidFill>
                  <a:srgbClr val="FF3300"/>
                </a:solidFill>
              </a:rPr>
              <a:t>Smooth Switch</a:t>
            </a:r>
            <a:r>
              <a:rPr lang="en-US"/>
              <a:t>:  S1 is speaking and S2 speaks and takes and holds the floor</a:t>
            </a:r>
          </a:p>
          <a:p>
            <a:r>
              <a:rPr lang="en-US">
                <a:solidFill>
                  <a:srgbClr val="FF3300"/>
                </a:solidFill>
              </a:rPr>
              <a:t>Hold</a:t>
            </a:r>
            <a:r>
              <a:rPr lang="en-US"/>
              <a:t>:  S1 is speaking, pauses, and continues to speak</a:t>
            </a:r>
          </a:p>
          <a:p>
            <a:r>
              <a:rPr lang="en-US">
                <a:solidFill>
                  <a:srgbClr val="FF3300"/>
                </a:solidFill>
              </a:rPr>
              <a:t>Backchannel</a:t>
            </a:r>
            <a:r>
              <a:rPr lang="en-US"/>
              <a:t>:  S1 is speaking and S2 speaks  -- to indicate continued attention -- not to take the floor (e.g. </a:t>
            </a:r>
            <a:r>
              <a:rPr lang="en-US" i="1"/>
              <a:t>mhmm</a:t>
            </a:r>
            <a:r>
              <a:rPr lang="en-US"/>
              <a:t>, </a:t>
            </a:r>
            <a:r>
              <a:rPr lang="en-US" i="1"/>
              <a:t>ok</a:t>
            </a:r>
            <a:r>
              <a:rPr lang="en-US"/>
              <a:t>, </a:t>
            </a:r>
            <a:r>
              <a:rPr lang="en-US" i="1"/>
              <a:t>yeah</a:t>
            </a:r>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200"/>
              <a:t>Why do systems need to distinguish these?</a:t>
            </a:r>
          </a:p>
        </p:txBody>
      </p:sp>
      <p:sp>
        <p:nvSpPr>
          <p:cNvPr id="120835" name="Rectangle 3"/>
          <p:cNvSpPr>
            <a:spLocks noGrp="1" noChangeArrowheads="1"/>
          </p:cNvSpPr>
          <p:nvPr>
            <p:ph type="body" idx="1"/>
          </p:nvPr>
        </p:nvSpPr>
        <p:spPr>
          <a:xfrm>
            <a:off x="457200" y="1600200"/>
            <a:ext cx="8229600" cy="4800600"/>
          </a:xfrm>
        </p:spPr>
        <p:txBody>
          <a:bodyPr/>
          <a:lstStyle/>
          <a:p>
            <a:pPr>
              <a:lnSpc>
                <a:spcPct val="90000"/>
              </a:lnSpc>
            </a:pPr>
            <a:r>
              <a:rPr lang="en-US"/>
              <a:t>System understanding: </a:t>
            </a:r>
          </a:p>
          <a:p>
            <a:pPr lvl="1">
              <a:lnSpc>
                <a:spcPct val="90000"/>
              </a:lnSpc>
            </a:pPr>
            <a:r>
              <a:rPr lang="en-US"/>
              <a:t>Is the user </a:t>
            </a:r>
            <a:r>
              <a:rPr lang="en-US" i="1">
                <a:solidFill>
                  <a:srgbClr val="FF3300"/>
                </a:solidFill>
              </a:rPr>
              <a:t>backchanneling</a:t>
            </a:r>
            <a:r>
              <a:rPr lang="en-US"/>
              <a:t> or is she taking the </a:t>
            </a:r>
            <a:r>
              <a:rPr lang="en-US" i="1">
                <a:solidFill>
                  <a:srgbClr val="FF3300"/>
                </a:solidFill>
              </a:rPr>
              <a:t>turn </a:t>
            </a:r>
            <a:r>
              <a:rPr lang="en-US" i="1"/>
              <a:t>(does ‘ok’ mean ‘I agree’ or ‘I’m listening’)?</a:t>
            </a:r>
          </a:p>
          <a:p>
            <a:pPr lvl="1">
              <a:lnSpc>
                <a:spcPct val="90000"/>
              </a:lnSpc>
            </a:pPr>
            <a:r>
              <a:rPr lang="en-US"/>
              <a:t>Is this a good place for a system </a:t>
            </a:r>
            <a:r>
              <a:rPr lang="en-US" i="1">
                <a:solidFill>
                  <a:srgbClr val="FF3300"/>
                </a:solidFill>
              </a:rPr>
              <a:t>backchannel</a:t>
            </a:r>
            <a:r>
              <a:rPr lang="en-US"/>
              <a:t>?</a:t>
            </a:r>
          </a:p>
          <a:p>
            <a:pPr>
              <a:lnSpc>
                <a:spcPct val="90000"/>
              </a:lnSpc>
            </a:pPr>
            <a:r>
              <a:rPr lang="en-US"/>
              <a:t>System generation:</a:t>
            </a:r>
          </a:p>
          <a:p>
            <a:pPr lvl="1">
              <a:lnSpc>
                <a:spcPct val="90000"/>
              </a:lnSpc>
            </a:pPr>
            <a:r>
              <a:rPr lang="en-US"/>
              <a:t>How to signal to the user that the system system’s </a:t>
            </a:r>
            <a:r>
              <a:rPr lang="en-US" i="1">
                <a:solidFill>
                  <a:srgbClr val="FF3300"/>
                </a:solidFill>
              </a:rPr>
              <a:t>turn </a:t>
            </a:r>
            <a:r>
              <a:rPr lang="en-US" i="1"/>
              <a:t>is over?</a:t>
            </a:r>
          </a:p>
          <a:p>
            <a:pPr lvl="1">
              <a:lnSpc>
                <a:spcPct val="90000"/>
              </a:lnSpc>
            </a:pPr>
            <a:r>
              <a:rPr lang="en-US"/>
              <a:t>How to signal to the user that a </a:t>
            </a:r>
            <a:r>
              <a:rPr lang="en-US" i="1">
                <a:solidFill>
                  <a:srgbClr val="FF3300"/>
                </a:solidFill>
              </a:rPr>
              <a:t>backchannel</a:t>
            </a:r>
            <a:r>
              <a:rPr lang="en-US"/>
              <a:t> might be appropriate?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8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08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Our Approach</a:t>
            </a:r>
          </a:p>
        </p:txBody>
      </p:sp>
      <p:sp>
        <p:nvSpPr>
          <p:cNvPr id="122883" name="Rectangle 3"/>
          <p:cNvSpPr>
            <a:spLocks noGrp="1" noChangeArrowheads="1"/>
          </p:cNvSpPr>
          <p:nvPr>
            <p:ph type="body" idx="1"/>
          </p:nvPr>
        </p:nvSpPr>
        <p:spPr/>
        <p:txBody>
          <a:bodyPr/>
          <a:lstStyle/>
          <a:p>
            <a:r>
              <a:rPr lang="en-US" sz="2600" b="1"/>
              <a:t>Identify</a:t>
            </a:r>
            <a:r>
              <a:rPr lang="en-US" sz="2600"/>
              <a:t> associations between </a:t>
            </a:r>
            <a:r>
              <a:rPr lang="en-US" sz="2600" b="1"/>
              <a:t>observed phenomena </a:t>
            </a:r>
            <a:r>
              <a:rPr lang="en-US" sz="2600"/>
              <a:t>(e.g. </a:t>
            </a:r>
            <a:r>
              <a:rPr lang="en-US" sz="2600">
                <a:solidFill>
                  <a:srgbClr val="FF3300"/>
                </a:solidFill>
              </a:rPr>
              <a:t>turn exchange types</a:t>
            </a:r>
            <a:r>
              <a:rPr lang="en-US" sz="2600"/>
              <a:t>) and </a:t>
            </a:r>
            <a:r>
              <a:rPr lang="en-US" sz="2600" b="1"/>
              <a:t>measurable events</a:t>
            </a:r>
            <a:r>
              <a:rPr lang="en-US" sz="2600"/>
              <a:t> (e.g. </a:t>
            </a:r>
            <a:r>
              <a:rPr lang="en-US" sz="2600">
                <a:solidFill>
                  <a:srgbClr val="FF3300"/>
                </a:solidFill>
              </a:rPr>
              <a:t>variations in acoustic, prosodic, and lexical features</a:t>
            </a:r>
            <a:r>
              <a:rPr lang="en-US" sz="2600"/>
              <a:t>) in human-human conversation</a:t>
            </a:r>
          </a:p>
          <a:p>
            <a:r>
              <a:rPr lang="en-US" sz="2600" b="1"/>
              <a:t>Incorporate</a:t>
            </a:r>
            <a:r>
              <a:rPr lang="en-US" sz="2600"/>
              <a:t> these phenomena into </a:t>
            </a:r>
            <a:r>
              <a:rPr lang="en-US" sz="2600">
                <a:solidFill>
                  <a:srgbClr val="FF3300"/>
                </a:solidFill>
              </a:rPr>
              <a:t>IVR systems</a:t>
            </a:r>
            <a:r>
              <a:rPr lang="en-US" sz="2600"/>
              <a:t> to better approximate human-like behavior</a:t>
            </a:r>
          </a:p>
          <a:p>
            <a:pPr>
              <a:buFontTx/>
              <a:buNone/>
            </a:pPr>
            <a:endParaRPr lang="en-US" sz="2600"/>
          </a:p>
          <a:p>
            <a:pPr lvl="1"/>
            <a:endParaRPr lang="en-US" sz="26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3151</Words>
  <Application>Microsoft Office PowerPoint</Application>
  <PresentationFormat>On-screen Show (4:3)</PresentationFormat>
  <Paragraphs>556</Paragraphs>
  <Slides>56</Slides>
  <Notes>49</Notes>
  <HiddenSlides>4</HiddenSlides>
  <MMClips>3</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Default Design</vt:lpstr>
      <vt:lpstr>Turn-Taking in Spoken Dialogue Systems</vt:lpstr>
      <vt:lpstr>Slide 2</vt:lpstr>
      <vt:lpstr>Interactive Voice Response (IVR) Systems</vt:lpstr>
      <vt:lpstr>Current Limitations of IVR Systems</vt:lpstr>
      <vt:lpstr>Commercial Importance</vt:lpstr>
      <vt:lpstr>Turn-taking Can Be Hard Even for Humans</vt:lpstr>
      <vt:lpstr>Turn-taking Behaviors Important for IVR Systems</vt:lpstr>
      <vt:lpstr>Why do systems need to distinguish these?</vt:lpstr>
      <vt:lpstr>Our Approach</vt:lpstr>
      <vt:lpstr>Previous Studies</vt:lpstr>
      <vt:lpstr>Slide 11</vt:lpstr>
      <vt:lpstr>Slide 12</vt:lpstr>
      <vt:lpstr>Columbia Games Corpus</vt:lpstr>
      <vt:lpstr>Objects Games</vt:lpstr>
      <vt:lpstr>Turn-Taking Labeling Scheme for Each Speech Segment</vt:lpstr>
      <vt:lpstr>Turn-Yielding Cues</vt:lpstr>
      <vt:lpstr>Method</vt:lpstr>
      <vt:lpstr>Method</vt:lpstr>
      <vt:lpstr>Individual Turn-Yielding Cues</vt:lpstr>
      <vt:lpstr>1. Final Intonation</vt:lpstr>
      <vt:lpstr>2. Speaking Rate</vt:lpstr>
      <vt:lpstr>3/4. Intensity and Pitch Levels</vt:lpstr>
      <vt:lpstr>5. Textual Completion</vt:lpstr>
      <vt:lpstr>5. Textual Completion</vt:lpstr>
      <vt:lpstr>5. Textual Completion</vt:lpstr>
      <vt:lpstr>5. Textual Completion</vt:lpstr>
      <vt:lpstr>5a. Lexical Cues</vt:lpstr>
      <vt:lpstr>6. Voice Quality</vt:lpstr>
      <vt:lpstr>7. IPU Duration</vt:lpstr>
      <vt:lpstr>Combining Individual Cues</vt:lpstr>
      <vt:lpstr>Defining Cue Presence</vt:lpstr>
      <vt:lpstr>Slide 32</vt:lpstr>
      <vt:lpstr>Likelihood of TT Attempts </vt:lpstr>
      <vt:lpstr>Sum: Cues Distinguishing Smooth Switches from Holds</vt:lpstr>
      <vt:lpstr>Backchannel-Inviting Cues</vt:lpstr>
      <vt:lpstr>Method</vt:lpstr>
      <vt:lpstr>Cues Distinguishing Backchannels from Holds</vt:lpstr>
      <vt:lpstr>Slide 38</vt:lpstr>
      <vt:lpstr>Combined Cues</vt:lpstr>
      <vt:lpstr>Smooth Switch and Backchannel vs. Hold</vt:lpstr>
      <vt:lpstr>Smooth Switch and Backchannel vs. Hold: Same Differences</vt:lpstr>
      <vt:lpstr>Smooth Switch and Backchannel vs. Hold: Different Differences</vt:lpstr>
      <vt:lpstr>Smooth Switch, Backchannel, and Hold Differences</vt:lpstr>
      <vt:lpstr>Summary</vt:lpstr>
      <vt:lpstr>Future Work</vt:lpstr>
      <vt:lpstr>Next Class</vt:lpstr>
      <vt:lpstr>Slide 47</vt:lpstr>
      <vt:lpstr>Overlapping Speech</vt:lpstr>
      <vt:lpstr>Overlapping Speech</vt:lpstr>
      <vt:lpstr>Cards Game, Part 1</vt:lpstr>
      <vt:lpstr>Cards Game, Part 2</vt:lpstr>
      <vt:lpstr>Speaker Variation</vt:lpstr>
      <vt:lpstr>Speaker Variation</vt:lpstr>
      <vt:lpstr>6. Voice Quality</vt:lpstr>
      <vt:lpstr>Speaker Variation</vt:lpstr>
      <vt:lpstr>Speaker Variation</vt:lpstr>
    </vt:vector>
  </TitlesOfParts>
  <Company>CS Dept, 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Hirschberg</dc:creator>
  <cp:lastModifiedBy>Julia Hirschberg</cp:lastModifiedBy>
  <cp:revision>244</cp:revision>
  <dcterms:created xsi:type="dcterms:W3CDTF">2009-02-26T14:03:12Z</dcterms:created>
  <dcterms:modified xsi:type="dcterms:W3CDTF">2012-04-18T17:32:24Z</dcterms:modified>
</cp:coreProperties>
</file>