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OV" ContentType="video/quicktime"/>
  <Default Extension="gif" ContentType="image/gif"/>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43"/>
  </p:notesMasterIdLst>
  <p:handoutMasterIdLst>
    <p:handoutMasterId r:id="rId44"/>
  </p:handoutMasterIdLst>
  <p:sldIdLst>
    <p:sldId id="317" r:id="rId2"/>
    <p:sldId id="469" r:id="rId3"/>
    <p:sldId id="482" r:id="rId4"/>
    <p:sldId id="480" r:id="rId5"/>
    <p:sldId id="467" r:id="rId6"/>
    <p:sldId id="412" r:id="rId7"/>
    <p:sldId id="471" r:id="rId8"/>
    <p:sldId id="440" r:id="rId9"/>
    <p:sldId id="470" r:id="rId10"/>
    <p:sldId id="422" r:id="rId11"/>
    <p:sldId id="333" r:id="rId12"/>
    <p:sldId id="487" r:id="rId13"/>
    <p:sldId id="444" r:id="rId14"/>
    <p:sldId id="443" r:id="rId15"/>
    <p:sldId id="483" r:id="rId16"/>
    <p:sldId id="484" r:id="rId17"/>
    <p:sldId id="472" r:id="rId18"/>
    <p:sldId id="485" r:id="rId19"/>
    <p:sldId id="473" r:id="rId20"/>
    <p:sldId id="474" r:id="rId21"/>
    <p:sldId id="475" r:id="rId22"/>
    <p:sldId id="452" r:id="rId23"/>
    <p:sldId id="476" r:id="rId24"/>
    <p:sldId id="453" r:id="rId25"/>
    <p:sldId id="481" r:id="rId26"/>
    <p:sldId id="489" r:id="rId27"/>
    <p:sldId id="454" r:id="rId28"/>
    <p:sldId id="455" r:id="rId29"/>
    <p:sldId id="456" r:id="rId30"/>
    <p:sldId id="479" r:id="rId31"/>
    <p:sldId id="460" r:id="rId32"/>
    <p:sldId id="461" r:id="rId33"/>
    <p:sldId id="493" r:id="rId34"/>
    <p:sldId id="494" r:id="rId35"/>
    <p:sldId id="495" r:id="rId36"/>
    <p:sldId id="496" r:id="rId37"/>
    <p:sldId id="478" r:id="rId38"/>
    <p:sldId id="490" r:id="rId39"/>
    <p:sldId id="492" r:id="rId40"/>
    <p:sldId id="491" r:id="rId41"/>
    <p:sldId id="477" r:id="rId4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CC00FF"/>
    <a:srgbClr val="9933FF"/>
    <a:srgbClr val="FF9933"/>
    <a:srgbClr val="33CCFF"/>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43" autoAdjust="0"/>
    <p:restoredTop sz="90331" autoAdjust="0"/>
  </p:normalViewPr>
  <p:slideViewPr>
    <p:cSldViewPr>
      <p:cViewPr varScale="1">
        <p:scale>
          <a:sx n="113" d="100"/>
          <a:sy n="113" d="100"/>
        </p:scale>
        <p:origin x="528" y="184"/>
      </p:cViewPr>
      <p:guideLst>
        <p:guide orient="horz" pos="2160"/>
        <p:guide pos="2880"/>
      </p:guideLst>
    </p:cSldViewPr>
  </p:slideViewPr>
  <p:outlineViewPr>
    <p:cViewPr>
      <p:scale>
        <a:sx n="33" d="100"/>
        <a:sy n="33" d="100"/>
      </p:scale>
      <p:origin x="0" y="-4104"/>
    </p:cViewPr>
    <p:sldLst>
      <p:sld r:id="rId1" collapse="1"/>
    </p:sldLst>
  </p:outlineViewPr>
  <p:notesTextViewPr>
    <p:cViewPr>
      <p:scale>
        <a:sx n="100" d="100"/>
        <a:sy n="100" d="100"/>
      </p:scale>
      <p:origin x="0" y="0"/>
    </p:cViewPr>
  </p:notesTextViewPr>
  <p:sorterViewPr>
    <p:cViewPr>
      <p:scale>
        <a:sx n="100" d="100"/>
        <a:sy n="100" d="100"/>
      </p:scale>
      <p:origin x="0" y="8274"/>
    </p:cViewPr>
  </p:sorterViewPr>
  <p:notesViewPr>
    <p:cSldViewPr>
      <p:cViewPr varScale="1">
        <p:scale>
          <a:sx n="55" d="100"/>
          <a:sy n="55" d="100"/>
        </p:scale>
        <p:origin x="-1740" y="-90"/>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39" name="Rectangle 3"/>
          <p:cNvSpPr>
            <a:spLocks noGrp="1" noChangeArrowheads="1"/>
          </p:cNvSpPr>
          <p:nvPr>
            <p:ph type="dt" sz="quarter" idx="1"/>
          </p:nvPr>
        </p:nvSpPr>
        <p:spPr bwMode="auto">
          <a:xfrm>
            <a:off x="4144963" y="0"/>
            <a:ext cx="3170237"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i="1">
                <a:latin typeface="Times New Roman" charset="0"/>
              </a:defRPr>
            </a:lvl1pPr>
          </a:lstStyle>
          <a:p>
            <a:endParaRPr lang="en-US"/>
          </a:p>
        </p:txBody>
      </p:sp>
      <p:sp>
        <p:nvSpPr>
          <p:cNvPr id="65540" name="Rectangle 4"/>
          <p:cNvSpPr>
            <a:spLocks noGrp="1" noChangeArrowheads="1"/>
          </p:cNvSpPr>
          <p:nvPr>
            <p:ph type="ftr" sz="quarter" idx="2"/>
          </p:nvPr>
        </p:nvSpPr>
        <p:spPr bwMode="auto">
          <a:xfrm>
            <a:off x="0" y="9121775"/>
            <a:ext cx="3170238"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41"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i="1">
                <a:latin typeface="Times New Roman" charset="0"/>
              </a:defRPr>
            </a:lvl1pPr>
          </a:lstStyle>
          <a:p>
            <a:fld id="{6D3E7AE6-C99B-F24B-9DBD-842D3E85CDD9}" type="slidenum">
              <a:rPr lang="en-US"/>
              <a:pPr/>
              <a:t>‹#›</a:t>
            </a:fld>
            <a:endParaRPr lang="en-US"/>
          </a:p>
        </p:txBody>
      </p:sp>
    </p:spTree>
    <p:extLst>
      <p:ext uri="{BB962C8B-B14F-4D97-AF65-F5344CB8AC3E}">
        <p14:creationId xmlns:p14="http://schemas.microsoft.com/office/powerpoint/2010/main" val="79294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3" name="Rectangle 3"/>
          <p:cNvSpPr>
            <a:spLocks noGrp="1" noChangeArrowheads="1"/>
          </p:cNvSpPr>
          <p:nvPr>
            <p:ph type="dt" idx="1"/>
          </p:nvPr>
        </p:nvSpPr>
        <p:spPr bwMode="auto">
          <a:xfrm>
            <a:off x="4144963" y="0"/>
            <a:ext cx="3170237"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a:latin typeface="Times New Roman" charset="0"/>
              </a:defRPr>
            </a:lvl1pPr>
          </a:lstStyle>
          <a:p>
            <a:endParaRPr lang="en-US"/>
          </a:p>
        </p:txBody>
      </p:sp>
      <p:sp>
        <p:nvSpPr>
          <p:cNvPr id="307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25" name="Rectangle 5"/>
          <p:cNvSpPr>
            <a:spLocks noGrp="1" noChangeArrowheads="1"/>
          </p:cNvSpPr>
          <p:nvPr>
            <p:ph type="body" sz="quarter" idx="3"/>
          </p:nvPr>
        </p:nvSpPr>
        <p:spPr bwMode="auto">
          <a:xfrm>
            <a:off x="976313" y="4560888"/>
            <a:ext cx="5362575" cy="431958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6"/>
          <p:cNvSpPr>
            <a:spLocks noGrp="1" noChangeArrowheads="1"/>
          </p:cNvSpPr>
          <p:nvPr>
            <p:ph type="ftr" sz="quarter" idx="4"/>
          </p:nvPr>
        </p:nvSpPr>
        <p:spPr bwMode="auto">
          <a:xfrm>
            <a:off x="0" y="9121775"/>
            <a:ext cx="3170238"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7"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a:latin typeface="Times New Roman" charset="0"/>
              </a:defRPr>
            </a:lvl1pPr>
          </a:lstStyle>
          <a:p>
            <a:fld id="{43225562-106F-B44B-B3C7-A5D6BD81982E}" type="slidenum">
              <a:rPr lang="en-US"/>
              <a:pPr/>
              <a:t>‹#›</a:t>
            </a:fld>
            <a:endParaRPr lang="en-US"/>
          </a:p>
        </p:txBody>
      </p:sp>
    </p:spTree>
    <p:extLst>
      <p:ext uri="{BB962C8B-B14F-4D97-AF65-F5344CB8AC3E}">
        <p14:creationId xmlns:p14="http://schemas.microsoft.com/office/powerpoint/2010/main" val="3407059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www.ipachart.com/"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Saving</a:t>
            </a:r>
            <a:r>
              <a:rPr lang="en-US" baseline="0" dirty="0" smtClean="0"/>
              <a:t> 2.26 vs. 2.31</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a:t>
            </a:fld>
            <a:endParaRPr lang="en-US"/>
          </a:p>
        </p:txBody>
      </p:sp>
    </p:spTree>
    <p:extLst>
      <p:ext uri="{BB962C8B-B14F-4D97-AF65-F5344CB8AC3E}">
        <p14:creationId xmlns:p14="http://schemas.microsoft.com/office/powerpoint/2010/main" val="120711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s,</a:t>
            </a:r>
            <a:r>
              <a:rPr lang="en-US" baseline="0" dirty="0" smtClean="0"/>
              <a:t> z, f, g, b</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18</a:t>
            </a:fld>
            <a:endParaRPr lang="en-US"/>
          </a:p>
        </p:txBody>
      </p:sp>
    </p:spTree>
    <p:extLst>
      <p:ext uri="{BB962C8B-B14F-4D97-AF65-F5344CB8AC3E}">
        <p14:creationId xmlns:p14="http://schemas.microsoft.com/office/powerpoint/2010/main" val="1015581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things are used to define consonant</a:t>
            </a:r>
            <a:r>
              <a:rPr lang="en-US" baseline="0" dirty="0" smtClean="0"/>
              <a:t> types:  place of articulation and manner of articulation</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19</a:t>
            </a:fld>
            <a:endParaRPr lang="en-US"/>
          </a:p>
        </p:txBody>
      </p:sp>
    </p:spTree>
    <p:extLst>
      <p:ext uri="{BB962C8B-B14F-4D97-AF65-F5344CB8AC3E}">
        <p14:creationId xmlns:p14="http://schemas.microsoft.com/office/powerpoint/2010/main" val="1387020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p, extra, </a:t>
            </a:r>
            <a:r>
              <a:rPr lang="en-US" dirty="0" err="1" smtClean="0"/>
              <a:t>mmmm</a:t>
            </a:r>
            <a:r>
              <a:rPr lang="en-US" dirty="0" smtClean="0"/>
              <a:t>, s, z v, </a:t>
            </a:r>
            <a:r>
              <a:rPr lang="en-US" dirty="0" err="1" smtClean="0"/>
              <a:t>ch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20</a:t>
            </a:fld>
            <a:endParaRPr lang="en-US"/>
          </a:p>
        </p:txBody>
      </p:sp>
    </p:spTree>
    <p:extLst>
      <p:ext uri="{BB962C8B-B14F-4D97-AF65-F5344CB8AC3E}">
        <p14:creationId xmlns:p14="http://schemas.microsoft.com/office/powerpoint/2010/main" val="131342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you, why (with your hand touching your lips</a:t>
            </a:r>
          </a:p>
          <a:p>
            <a:r>
              <a:rPr lang="en-US" dirty="0" smtClean="0"/>
              <a:t>Say lab</a:t>
            </a:r>
          </a:p>
          <a:p>
            <a:r>
              <a:rPr lang="en-US" dirty="0" smtClean="0"/>
              <a:t>Say butter</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21</a:t>
            </a:fld>
            <a:endParaRPr lang="en-US"/>
          </a:p>
        </p:txBody>
      </p:sp>
    </p:spTree>
    <p:extLst>
      <p:ext uri="{BB962C8B-B14F-4D97-AF65-F5344CB8AC3E}">
        <p14:creationId xmlns:p14="http://schemas.microsoft.com/office/powerpoint/2010/main" val="1893173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Ma</a:t>
            </a:r>
            <a:r>
              <a:rPr lang="en-US" b="1" baseline="0" dirty="0" smtClean="0">
                <a:solidFill>
                  <a:srgbClr val="FF0000"/>
                </a:solidFill>
              </a:rPr>
              <a:t> mama married Manny </a:t>
            </a:r>
            <a:r>
              <a:rPr lang="en-US" baseline="0" dirty="0" smtClean="0"/>
              <a:t>often used for voice analysis </a:t>
            </a:r>
            <a:r>
              <a:rPr lang="mr-IN" baseline="0" dirty="0" smtClean="0"/>
              <a:t>–</a:t>
            </a:r>
            <a:r>
              <a:rPr lang="en-US" baseline="0" dirty="0" smtClean="0"/>
              <a:t> fully voiced and sonorant.</a:t>
            </a:r>
          </a:p>
          <a:p>
            <a:r>
              <a:rPr lang="en-US" b="1" baseline="0" dirty="0" smtClean="0"/>
              <a:t>Think of a sentence in any language which is fully voiced and sonorant.</a:t>
            </a:r>
            <a:endParaRPr lang="en-US" b="1"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22</a:t>
            </a:fld>
            <a:endParaRPr lang="en-US"/>
          </a:p>
        </p:txBody>
      </p:sp>
    </p:spTree>
    <p:extLst>
      <p:ext uri="{BB962C8B-B14F-4D97-AF65-F5344CB8AC3E}">
        <p14:creationId xmlns:p14="http://schemas.microsoft.com/office/powerpoint/2010/main" val="984112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Touch your tongue when you say </a:t>
            </a:r>
            <a:r>
              <a:rPr lang="en-US" dirty="0" err="1" smtClean="0"/>
              <a:t>iy</a:t>
            </a:r>
            <a:r>
              <a:rPr lang="en-US" dirty="0" smtClean="0"/>
              <a:t>, </a:t>
            </a:r>
            <a:r>
              <a:rPr lang="en-US" dirty="0" err="1" smtClean="0"/>
              <a:t>uw</a:t>
            </a:r>
            <a:r>
              <a:rPr lang="en-US" dirty="0" smtClean="0"/>
              <a:t>, ae, aa</a:t>
            </a:r>
          </a:p>
        </p:txBody>
      </p:sp>
      <p:sp>
        <p:nvSpPr>
          <p:cNvPr id="4" name="Slide Number Placeholder 3"/>
          <p:cNvSpPr>
            <a:spLocks noGrp="1"/>
          </p:cNvSpPr>
          <p:nvPr>
            <p:ph type="sldNum" sz="quarter" idx="10"/>
          </p:nvPr>
        </p:nvSpPr>
        <p:spPr/>
        <p:txBody>
          <a:bodyPr/>
          <a:lstStyle/>
          <a:p>
            <a:fld id="{43225562-106F-B44B-B3C7-A5D6BD81982E}" type="slidenum">
              <a:rPr lang="en-US" smtClean="0"/>
              <a:pPr/>
              <a:t>24</a:t>
            </a:fld>
            <a:endParaRPr lang="en-US"/>
          </a:p>
        </p:txBody>
      </p:sp>
    </p:spTree>
    <p:extLst>
      <p:ext uri="{BB962C8B-B14F-4D97-AF65-F5344CB8AC3E}">
        <p14:creationId xmlns:p14="http://schemas.microsoft.com/office/powerpoint/2010/main" val="845678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major issue in speech recognition!!</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30</a:t>
            </a:fld>
            <a:endParaRPr lang="en-US"/>
          </a:p>
        </p:txBody>
      </p:sp>
    </p:spTree>
    <p:extLst>
      <p:ext uri="{BB962C8B-B14F-4D97-AF65-F5344CB8AC3E}">
        <p14:creationId xmlns:p14="http://schemas.microsoft.com/office/powerpoint/2010/main" val="214316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easypronunciation.com</a:t>
            </a:r>
            <a:r>
              <a:rPr lang="en-US" dirty="0" smtClean="0"/>
              <a:t>/</a:t>
            </a:r>
            <a:r>
              <a:rPr lang="en-US" dirty="0" err="1" smtClean="0"/>
              <a:t>en</a:t>
            </a:r>
            <a:r>
              <a:rPr lang="en-US" dirty="0" smtClean="0"/>
              <a:t>/</a:t>
            </a:r>
            <a:r>
              <a:rPr lang="en-US" dirty="0" err="1" smtClean="0"/>
              <a:t>american</a:t>
            </a:r>
            <a:r>
              <a:rPr lang="en-US" dirty="0" smtClean="0"/>
              <a:t>-</a:t>
            </a:r>
            <a:r>
              <a:rPr lang="en-US" dirty="0" err="1" smtClean="0"/>
              <a:t>english</a:t>
            </a:r>
            <a:r>
              <a:rPr lang="en-US" dirty="0" smtClean="0"/>
              <a:t>-pronunciation-</a:t>
            </a:r>
            <a:r>
              <a:rPr lang="en-US" dirty="0" err="1" smtClean="0"/>
              <a:t>ipa</a:t>
            </a:r>
            <a:r>
              <a:rPr lang="en-US" dirty="0" smtClean="0"/>
              <a:t>-chart</a:t>
            </a:r>
          </a:p>
          <a:p>
            <a:r>
              <a:rPr lang="en-US" dirty="0" smtClean="0"/>
              <a:t>https://</a:t>
            </a:r>
            <a:r>
              <a:rPr lang="en-US" dirty="0" err="1" smtClean="0"/>
              <a:t>en.wikipedia.org</a:t>
            </a:r>
            <a:r>
              <a:rPr lang="en-US" dirty="0" smtClean="0"/>
              <a:t>/wiki/</a:t>
            </a:r>
            <a:r>
              <a:rPr lang="en-US" dirty="0" err="1" smtClean="0"/>
              <a:t>Help:IPA</a:t>
            </a:r>
            <a:r>
              <a:rPr lang="en-US" dirty="0" smtClean="0"/>
              <a:t>/Mandarin</a:t>
            </a:r>
          </a:p>
          <a:p>
            <a:r>
              <a:rPr lang="en-US" dirty="0" smtClean="0">
                <a:solidFill>
                  <a:srgbClr val="FF0000"/>
                </a:solidFill>
                <a:hlinkClick r:id="rId3"/>
              </a:rPr>
              <a:t>http://www.ipachart.com</a:t>
            </a:r>
            <a:endParaRPr lang="en-US" dirty="0" smtClean="0"/>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31</a:t>
            </a:fld>
            <a:endParaRPr lang="en-US"/>
          </a:p>
        </p:txBody>
      </p:sp>
    </p:spTree>
    <p:extLst>
      <p:ext uri="{BB962C8B-B14F-4D97-AF65-F5344CB8AC3E}">
        <p14:creationId xmlns:p14="http://schemas.microsoft.com/office/powerpoint/2010/main" val="1354099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34</a:t>
            </a:fld>
            <a:endParaRPr lang="en-US"/>
          </a:p>
        </p:txBody>
      </p:sp>
    </p:spTree>
    <p:extLst>
      <p:ext uri="{BB962C8B-B14F-4D97-AF65-F5344CB8AC3E}">
        <p14:creationId xmlns:p14="http://schemas.microsoft.com/office/powerpoint/2010/main" val="16260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Sounds produced in the back of the mouth (“</a:t>
            </a:r>
            <a:r>
              <a:rPr lang="en-US" dirty="0" err="1" smtClean="0"/>
              <a:t>uw</a:t>
            </a:r>
            <a:r>
              <a:rPr lang="en-US" dirty="0" smtClean="0"/>
              <a:t>”) seem</a:t>
            </a:r>
            <a:r>
              <a:rPr lang="en-US" baseline="0" dirty="0" smtClean="0"/>
              <a:t> larger than sounds produced at the front (“</a:t>
            </a:r>
            <a:r>
              <a:rPr lang="en-US" baseline="0" dirty="0" err="1" smtClean="0"/>
              <a:t>ee</a:t>
            </a:r>
            <a:r>
              <a:rPr lang="en-US" baseline="0" dirty="0" smtClean="0"/>
              <a:t>”)</a:t>
            </a:r>
          </a:p>
          <a:p>
            <a:r>
              <a:rPr lang="en-US" baseline="0" dirty="0" smtClean="0"/>
              <a:t>Comparing two languages:  $7.88 sounds “big” in </a:t>
            </a:r>
            <a:r>
              <a:rPr lang="en-US" baseline="0" dirty="0" err="1" smtClean="0"/>
              <a:t>english</a:t>
            </a:r>
            <a:r>
              <a:rPr lang="en-US" baseline="0" dirty="0" smtClean="0"/>
              <a:t> and $7.01 sounds small; but the opposite is true in Chinese; and Coulter and Coulter found that English speakers and Chinese speakers had opposite opinions of these two prices.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4</a:t>
            </a:fld>
            <a:endParaRPr lang="en-US"/>
          </a:p>
        </p:txBody>
      </p:sp>
    </p:spTree>
    <p:extLst>
      <p:ext uri="{BB962C8B-B14F-4D97-AF65-F5344CB8AC3E}">
        <p14:creationId xmlns:p14="http://schemas.microsoft.com/office/powerpoint/2010/main" val="73374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IPA play clicks and others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7</a:t>
            </a:fld>
            <a:endParaRPr lang="en-US"/>
          </a:p>
        </p:txBody>
      </p:sp>
    </p:spTree>
    <p:extLst>
      <p:ext uri="{BB962C8B-B14F-4D97-AF65-F5344CB8AC3E}">
        <p14:creationId xmlns:p14="http://schemas.microsoft.com/office/powerpoint/2010/main" val="76165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a:t>
            </a:r>
            <a:r>
              <a:rPr lang="en-US" baseline="0" dirty="0" smtClean="0"/>
              <a:t> </a:t>
            </a:r>
            <a:r>
              <a:rPr lang="en-US" dirty="0" err="1" smtClean="0"/>
              <a:t>Jh</a:t>
            </a:r>
            <a:r>
              <a:rPr lang="en-US" dirty="0" smtClean="0"/>
              <a:t> </a:t>
            </a:r>
            <a:r>
              <a:rPr lang="en-US" dirty="0" err="1" smtClean="0"/>
              <a:t>uw</a:t>
            </a:r>
            <a:r>
              <a:rPr lang="en-US" dirty="0" smtClean="0"/>
              <a:t> l </a:t>
            </a:r>
            <a:r>
              <a:rPr lang="en-US" dirty="0" err="1" smtClean="0"/>
              <a:t>iy</a:t>
            </a:r>
            <a:r>
              <a:rPr lang="en-US" dirty="0" smtClean="0"/>
              <a:t> uh/ </a:t>
            </a:r>
            <a:r>
              <a:rPr lang="en-US" dirty="0" err="1" smtClean="0"/>
              <a:t>jh</a:t>
            </a:r>
            <a:r>
              <a:rPr lang="en-US" dirty="0" smtClean="0"/>
              <a:t> u  l I ^</a:t>
            </a:r>
          </a:p>
          <a:p>
            <a:r>
              <a:rPr lang="en-US" dirty="0" smtClean="0"/>
              <a:t>What are the differences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8</a:t>
            </a:fld>
            <a:endParaRPr lang="en-US"/>
          </a:p>
        </p:txBody>
      </p:sp>
    </p:spTree>
    <p:extLst>
      <p:ext uri="{BB962C8B-B14F-4D97-AF65-F5344CB8AC3E}">
        <p14:creationId xmlns:p14="http://schemas.microsoft.com/office/powerpoint/2010/main" val="39241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puff; say mama</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9</a:t>
            </a:fld>
            <a:endParaRPr lang="en-US"/>
          </a:p>
        </p:txBody>
      </p:sp>
    </p:spTree>
    <p:extLst>
      <p:ext uri="{BB962C8B-B14F-4D97-AF65-F5344CB8AC3E}">
        <p14:creationId xmlns:p14="http://schemas.microsoft.com/office/powerpoint/2010/main" val="1906763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Labial: p, b, m, w</a:t>
            </a:r>
          </a:p>
          <a:p>
            <a:r>
              <a:rPr lang="en-US" dirty="0" smtClean="0"/>
              <a:t>Dental:</a:t>
            </a:r>
            <a:r>
              <a:rPr lang="en-US" baseline="0" dirty="0" smtClean="0"/>
              <a:t> f, v</a:t>
            </a:r>
            <a:endParaRPr lang="en-US" dirty="0" smtClean="0"/>
          </a:p>
          <a:p>
            <a:r>
              <a:rPr lang="en-US" dirty="0" smtClean="0"/>
              <a:t>Alveolar: t, d, s,</a:t>
            </a:r>
            <a:r>
              <a:rPr lang="en-US" baseline="0" dirty="0" smtClean="0"/>
              <a:t> z, n, l, r</a:t>
            </a:r>
          </a:p>
          <a:p>
            <a:r>
              <a:rPr lang="en-US" baseline="0" dirty="0" smtClean="0"/>
              <a:t>Palatal: </a:t>
            </a:r>
            <a:r>
              <a:rPr lang="en-US" baseline="0" dirty="0" err="1" smtClean="0"/>
              <a:t>sh</a:t>
            </a:r>
            <a:r>
              <a:rPr lang="en-US" baseline="0" dirty="0" smtClean="0"/>
              <a:t>, </a:t>
            </a:r>
            <a:r>
              <a:rPr lang="en-US" baseline="0" dirty="0" err="1" smtClean="0"/>
              <a:t>zh</a:t>
            </a:r>
            <a:r>
              <a:rPr lang="en-US" baseline="0" dirty="0" smtClean="0"/>
              <a:t>, </a:t>
            </a:r>
            <a:r>
              <a:rPr lang="en-US" baseline="0" dirty="0" err="1" smtClean="0"/>
              <a:t>ch</a:t>
            </a:r>
            <a:r>
              <a:rPr lang="en-US" baseline="0" dirty="0" smtClean="0"/>
              <a:t>, </a:t>
            </a:r>
            <a:r>
              <a:rPr lang="en-US" baseline="0" dirty="0" err="1" smtClean="0"/>
              <a:t>jh</a:t>
            </a:r>
            <a:r>
              <a:rPr lang="en-US" baseline="0" dirty="0" smtClean="0"/>
              <a:t>, y</a:t>
            </a:r>
          </a:p>
          <a:p>
            <a:r>
              <a:rPr lang="en-US" baseline="0" dirty="0" smtClean="0"/>
              <a:t>Velar: k, g, ng</a:t>
            </a:r>
          </a:p>
          <a:p>
            <a:r>
              <a:rPr lang="en-US" baseline="0" dirty="0" smtClean="0"/>
              <a:t>Glottal: q, 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10</a:t>
            </a:fld>
            <a:endParaRPr lang="en-US"/>
          </a:p>
        </p:txBody>
      </p:sp>
    </p:spTree>
    <p:extLst>
      <p:ext uri="{BB962C8B-B14F-4D97-AF65-F5344CB8AC3E}">
        <p14:creationId xmlns:p14="http://schemas.microsoft.com/office/powerpoint/2010/main" val="1466578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DD48A-13BE-EE4E-BF45-4854906C5D1A}" type="slidenum">
              <a:rPr lang="en-US"/>
              <a:pPr/>
              <a:t>13</a:t>
            </a:fld>
            <a:endParaRPr lang="en-US"/>
          </a:p>
        </p:txBody>
      </p:sp>
      <p:sp>
        <p:nvSpPr>
          <p:cNvPr id="349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9187" name="Rectangle 3"/>
          <p:cNvSpPr>
            <a:spLocks noGrp="1" noChangeArrowheads="1"/>
          </p:cNvSpPr>
          <p:nvPr>
            <p:ph type="body" idx="1"/>
          </p:nvPr>
        </p:nvSpPr>
        <p:spPr/>
        <p:txBody>
          <a:bodyPr/>
          <a:lstStyle/>
          <a:p>
            <a:r>
              <a:rPr lang="en-US" dirty="0"/>
              <a:t>French Canadian subjects from the early </a:t>
            </a:r>
            <a:r>
              <a:rPr lang="en-US" dirty="0" smtClean="0"/>
              <a:t>1970s</a:t>
            </a:r>
          </a:p>
          <a:p>
            <a:r>
              <a:rPr lang="en-US" dirty="0" smtClean="0"/>
              <a:t>Play 1, 3, 4</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output:  show some slides</a:t>
            </a:r>
            <a:r>
              <a:rPr lang="en-US" baseline="0" dirty="0" smtClean="0"/>
              <a:t> from </a:t>
            </a:r>
            <a:r>
              <a:rPr lang="en-US" baseline="0" dirty="0" err="1" smtClean="0"/>
              <a:t>url</a:t>
            </a:r>
            <a:endParaRPr lang="en-US" dirty="0" smtClean="0"/>
          </a:p>
          <a:p>
            <a:endParaRPr lang="en-US" dirty="0" smtClean="0"/>
          </a:p>
          <a:p>
            <a:r>
              <a:rPr lang="en-US" dirty="0" smtClean="0"/>
              <a:t>https://</a:t>
            </a:r>
            <a:r>
              <a:rPr lang="en-US" dirty="0" err="1" smtClean="0"/>
              <a:t>www.google.com</a:t>
            </a:r>
            <a:r>
              <a:rPr lang="en-US" dirty="0" smtClean="0"/>
              <a:t>/</a:t>
            </a:r>
            <a:r>
              <a:rPr lang="en-US" dirty="0" err="1" smtClean="0"/>
              <a:t>url?sa</a:t>
            </a:r>
            <a:r>
              <a:rPr lang="en-US" dirty="0" smtClean="0"/>
              <a:t>=</a:t>
            </a:r>
            <a:r>
              <a:rPr lang="en-US" dirty="0" err="1" smtClean="0"/>
              <a:t>t&amp;rct</a:t>
            </a:r>
            <a:r>
              <a:rPr lang="en-US" dirty="0" smtClean="0"/>
              <a:t>=</a:t>
            </a:r>
            <a:r>
              <a:rPr lang="en-US" dirty="0" err="1" smtClean="0"/>
              <a:t>j&amp;q</a:t>
            </a:r>
            <a:r>
              <a:rPr lang="en-US" dirty="0" smtClean="0"/>
              <a:t>=&amp;</a:t>
            </a:r>
            <a:r>
              <a:rPr lang="en-US" dirty="0" err="1" smtClean="0"/>
              <a:t>esrc</a:t>
            </a:r>
            <a:r>
              <a:rPr lang="en-US" dirty="0" smtClean="0"/>
              <a:t>=</a:t>
            </a:r>
            <a:r>
              <a:rPr lang="en-US" dirty="0" err="1" smtClean="0"/>
              <a:t>s&amp;source</a:t>
            </a:r>
            <a:r>
              <a:rPr lang="en-US" dirty="0" smtClean="0"/>
              <a:t>=</a:t>
            </a:r>
            <a:r>
              <a:rPr lang="en-US" dirty="0" err="1" smtClean="0"/>
              <a:t>web&amp;cd</a:t>
            </a:r>
            <a:r>
              <a:rPr lang="en-US" dirty="0" smtClean="0"/>
              <a:t>=1&amp;cad=</a:t>
            </a:r>
            <a:r>
              <a:rPr lang="en-US" dirty="0" err="1" smtClean="0"/>
              <a:t>rja&amp;uact</a:t>
            </a:r>
            <a:r>
              <a:rPr lang="en-US" dirty="0" smtClean="0"/>
              <a:t>=8&amp;ved=2ahUKEwitttjh9Y7gAhWpmOAKHQwtBo8QFjAAegQICRAC&amp;url=http%3A%2F%2Fttic.uchicago.edu%2F~klivescu%2FSPASR2013%2Fslides%2Frichmond.pdf&amp;usg=AOvVaw2LkXp16R5PMgC-AaMcs6Dj</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14</a:t>
            </a:fld>
            <a:endParaRPr lang="en-US"/>
          </a:p>
        </p:txBody>
      </p:sp>
    </p:spTree>
    <p:extLst>
      <p:ext uri="{BB962C8B-B14F-4D97-AF65-F5344CB8AC3E}">
        <p14:creationId xmlns:p14="http://schemas.microsoft.com/office/powerpoint/2010/main" val="1221461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Qnatity</a:t>
            </a:r>
            <a:r>
              <a:rPr lang="en-US" dirty="0" smtClean="0"/>
              <a:t> languages: some Arabic dialects, Finnish, Japanese, Estonian</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17</a:t>
            </a:fld>
            <a:endParaRPr lang="en-US"/>
          </a:p>
        </p:txBody>
      </p:sp>
    </p:spTree>
    <p:extLst>
      <p:ext uri="{BB962C8B-B14F-4D97-AF65-F5344CB8AC3E}">
        <p14:creationId xmlns:p14="http://schemas.microsoft.com/office/powerpoint/2010/main" val="201540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2B226C-E354-F843-ABE1-493B816D91CF}" type="slidenum">
              <a:rPr lang="en-US"/>
              <a:pPr/>
              <a:t>‹#›</a:t>
            </a:fld>
            <a:endParaRPr lang="en-US"/>
          </a:p>
        </p:txBody>
      </p:sp>
    </p:spTree>
    <p:extLst>
      <p:ext uri="{BB962C8B-B14F-4D97-AF65-F5344CB8AC3E}">
        <p14:creationId xmlns:p14="http://schemas.microsoft.com/office/powerpoint/2010/main" val="280883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DB4131-3C8B-1844-903B-95490551ECBD}" type="slidenum">
              <a:rPr lang="en-US"/>
              <a:pPr/>
              <a:t>‹#›</a:t>
            </a:fld>
            <a:endParaRPr lang="en-US"/>
          </a:p>
        </p:txBody>
      </p:sp>
    </p:spTree>
    <p:extLst>
      <p:ext uri="{BB962C8B-B14F-4D97-AF65-F5344CB8AC3E}">
        <p14:creationId xmlns:p14="http://schemas.microsoft.com/office/powerpoint/2010/main" val="29729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2A76F4-B5C2-B844-973C-08FAD021861B}" type="slidenum">
              <a:rPr lang="en-US"/>
              <a:pPr/>
              <a:t>‹#›</a:t>
            </a:fld>
            <a:endParaRPr lang="en-US"/>
          </a:p>
        </p:txBody>
      </p:sp>
    </p:spTree>
    <p:extLst>
      <p:ext uri="{BB962C8B-B14F-4D97-AF65-F5344CB8AC3E}">
        <p14:creationId xmlns:p14="http://schemas.microsoft.com/office/powerpoint/2010/main" val="417502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DA1AEC-6E18-CE49-BA7D-A1EE70BF52F2}" type="slidenum">
              <a:rPr lang="en-US"/>
              <a:pPr/>
              <a:t>‹#›</a:t>
            </a:fld>
            <a:endParaRPr lang="en-US"/>
          </a:p>
        </p:txBody>
      </p:sp>
    </p:spTree>
    <p:extLst>
      <p:ext uri="{BB962C8B-B14F-4D97-AF65-F5344CB8AC3E}">
        <p14:creationId xmlns:p14="http://schemas.microsoft.com/office/powerpoint/2010/main" val="27064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927B16-CF33-CA4E-8395-1BB996DDC151}" type="slidenum">
              <a:rPr lang="en-US"/>
              <a:pPr/>
              <a:t>‹#›</a:t>
            </a:fld>
            <a:endParaRPr lang="en-US"/>
          </a:p>
        </p:txBody>
      </p:sp>
    </p:spTree>
    <p:extLst>
      <p:ext uri="{BB962C8B-B14F-4D97-AF65-F5344CB8AC3E}">
        <p14:creationId xmlns:p14="http://schemas.microsoft.com/office/powerpoint/2010/main" val="348841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657C8D-625F-FF4F-B74C-ABF67C7A0594}" type="slidenum">
              <a:rPr lang="en-US"/>
              <a:pPr/>
              <a:t>‹#›</a:t>
            </a:fld>
            <a:endParaRPr lang="en-US"/>
          </a:p>
        </p:txBody>
      </p:sp>
    </p:spTree>
    <p:extLst>
      <p:ext uri="{BB962C8B-B14F-4D97-AF65-F5344CB8AC3E}">
        <p14:creationId xmlns:p14="http://schemas.microsoft.com/office/powerpoint/2010/main" val="334154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9AFD458-321D-7744-9A90-49E273BAFFF1}" type="slidenum">
              <a:rPr lang="en-US"/>
              <a:pPr/>
              <a:t>‹#›</a:t>
            </a:fld>
            <a:endParaRPr lang="en-US"/>
          </a:p>
        </p:txBody>
      </p:sp>
    </p:spTree>
    <p:extLst>
      <p:ext uri="{BB962C8B-B14F-4D97-AF65-F5344CB8AC3E}">
        <p14:creationId xmlns:p14="http://schemas.microsoft.com/office/powerpoint/2010/main" val="25864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B69B6F9-E001-3F44-A8D1-4FDE89C11F10}" type="slidenum">
              <a:rPr lang="en-US"/>
              <a:pPr/>
              <a:t>‹#›</a:t>
            </a:fld>
            <a:endParaRPr lang="en-US"/>
          </a:p>
        </p:txBody>
      </p:sp>
    </p:spTree>
    <p:extLst>
      <p:ext uri="{BB962C8B-B14F-4D97-AF65-F5344CB8AC3E}">
        <p14:creationId xmlns:p14="http://schemas.microsoft.com/office/powerpoint/2010/main" val="168230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B597078-06DD-0D40-B7A5-2DF1FE3931E4}" type="slidenum">
              <a:rPr lang="en-US"/>
              <a:pPr/>
              <a:t>‹#›</a:t>
            </a:fld>
            <a:endParaRPr lang="en-US"/>
          </a:p>
        </p:txBody>
      </p:sp>
    </p:spTree>
    <p:extLst>
      <p:ext uri="{BB962C8B-B14F-4D97-AF65-F5344CB8AC3E}">
        <p14:creationId xmlns:p14="http://schemas.microsoft.com/office/powerpoint/2010/main" val="4554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99D15D-E8C9-A24D-9BE9-DCE6B4558923}" type="slidenum">
              <a:rPr lang="en-US"/>
              <a:pPr/>
              <a:t>‹#›</a:t>
            </a:fld>
            <a:endParaRPr lang="en-US"/>
          </a:p>
        </p:txBody>
      </p:sp>
    </p:spTree>
    <p:extLst>
      <p:ext uri="{BB962C8B-B14F-4D97-AF65-F5344CB8AC3E}">
        <p14:creationId xmlns:p14="http://schemas.microsoft.com/office/powerpoint/2010/main" val="9729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307808-9CE2-5E45-8E9F-6FC2F12589DB}" type="slidenum">
              <a:rPr lang="en-US"/>
              <a:pPr/>
              <a:t>‹#›</a:t>
            </a:fld>
            <a:endParaRPr lang="en-US"/>
          </a:p>
        </p:txBody>
      </p:sp>
    </p:spTree>
    <p:extLst>
      <p:ext uri="{BB962C8B-B14F-4D97-AF65-F5344CB8AC3E}">
        <p14:creationId xmlns:p14="http://schemas.microsoft.com/office/powerpoint/2010/main" val="33104415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bwMode="auto">
          <a:xfrm>
            <a:off x="457200" y="274638"/>
            <a:ext cx="8229600" cy="9445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569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570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57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57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22CF5A5-62F2-A74F-ABF9-B4731917787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mu-facweb.smu.ca/~s0949176/sammy/" TargetMode="External"/><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6.png"/><Relationship Id="rId1" Type="http://schemas.microsoft.com/office/2007/relationships/media" Target="../media/media1.MOV"/><Relationship Id="rId2" Type="http://schemas.openxmlformats.org/officeDocument/2006/relationships/video" Target="../media/media1.MO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xml"/><Relationship Id="rId5" Type="http://schemas.openxmlformats.org/officeDocument/2006/relationships/hyperlink" Target="https://www.queensu.ca/psychology/speech-perception-and-production-lab/x-ray-database" TargetMode="External"/><Relationship Id="rId6" Type="http://schemas.openxmlformats.org/officeDocument/2006/relationships/image" Target="../media/image7.png"/><Relationship Id="rId1" Type="http://schemas.microsoft.com/office/2007/relationships/media" Target="file:///C:\WINDOWS\Desktop\05_why_did_ken.mov" TargetMode="External"/><Relationship Id="rId2" Type="http://schemas.openxmlformats.org/officeDocument/2006/relationships/video" Target="file:///C:\WINDOWS\Desktop\05_why_did_ken.mo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queensu.ca/psychology/speech-perception-and-production-lab/x-ray-database" TargetMode="External"/><Relationship Id="rId4" Type="http://schemas.openxmlformats.org/officeDocument/2006/relationships/hyperlink" Target="http://www.psl.wisc.edu/projects/large/microbeam" TargetMode="External"/><Relationship Id="rId5" Type="http://schemas.openxmlformats.org/officeDocument/2006/relationships/hyperlink" Target="https://cs.nyu.edu/~roweis/thesis_defense/sld011.htm" TargetMode="External"/><Relationship Id="rId6" Type="http://schemas.openxmlformats.org/officeDocument/2006/relationships/hyperlink" Target="http://www.ncvs.org/ncvs/tutorials/youngexp/howsee.html" TargetMode="External"/><Relationship Id="rId7" Type="http://schemas.openxmlformats.org/officeDocument/2006/relationships/hyperlink" Target="http://www.articulograph.de/" TargetMode="External"/><Relationship Id="rId8" Type="http://schemas.openxmlformats.org/officeDocument/2006/relationships/hyperlink" Target="http://www.cstr.ed.ac.uk/research/projects/artic/mocha.html"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hyperlink" Target="https://easypronunciation.com/en/american-english-pronunciation-ipa-chart" TargetMode="External"/><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Help:IPA/Albanian" TargetMode="External"/><Relationship Id="rId4" Type="http://schemas.openxmlformats.org/officeDocument/2006/relationships/hyperlink" Target="https://en.wikipedia.org/wiki/Help:IPA/Amharic" TargetMode="External"/><Relationship Id="rId5" Type="http://schemas.openxmlformats.org/officeDocument/2006/relationships/hyperlink" Target="https://en.wikipedia.org/wiki/Help:IPA/Bengali" TargetMode="External"/><Relationship Id="rId6" Type="http://schemas.openxmlformats.org/officeDocument/2006/relationships/hyperlink" Target="https://en.wikipedia.org/wiki/Help:IPA/Cantonese" TargetMode="External"/><Relationship Id="rId7" Type="http://schemas.openxmlformats.org/officeDocument/2006/relationships/hyperlink" Target="https://en.wikipedia.org/wiki/Help:IPA/Catalan" TargetMode="External"/><Relationship Id="rId8" Type="http://schemas.openxmlformats.org/officeDocument/2006/relationships/hyperlink" Target="https://en.wikipedia.org/wiki/Help:IPA/Persian" TargetMode="External"/><Relationship Id="rId9" Type="http://schemas.openxmlformats.org/officeDocument/2006/relationships/hyperlink" Target="https://en.wikipedia.org/wiki/Help:IPA/Finnish" TargetMode="External"/><Relationship Id="rId10" Type="http://schemas.openxmlformats.org/officeDocument/2006/relationships/hyperlink" Target="https://en.wikipedia.org/wiki/Help:IPA/French" TargetMode="External"/><Relationship Id="rId11" Type="http://schemas.openxmlformats.org/officeDocument/2006/relationships/hyperlink" Target="https://en.wikipedia.org/wiki/Help:IPA/Standard_German"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1" Type="http://schemas.openxmlformats.org/officeDocument/2006/relationships/hyperlink" Target="https://en.wikipedia.org/wiki/Help:IPA/Portuguese" TargetMode="External"/><Relationship Id="rId12" Type="http://schemas.openxmlformats.org/officeDocument/2006/relationships/hyperlink" Target="https://en.wikipedia.org/wiki/Help:IPA/Russian" TargetMode="External"/><Relationship Id="rId1" Type="http://schemas.openxmlformats.org/officeDocument/2006/relationships/slideLayout" Target="../slideLayouts/slideLayout2.xml"/><Relationship Id="rId2" Type="http://schemas.openxmlformats.org/officeDocument/2006/relationships/hyperlink" Target="https://en.wikipedia.org/wiki/Help:IPA/Gujarati" TargetMode="External"/><Relationship Id="rId3" Type="http://schemas.openxmlformats.org/officeDocument/2006/relationships/hyperlink" Target="https://en.wikipedia.org/wiki/Help:IPA/Hebrew" TargetMode="External"/><Relationship Id="rId4" Type="http://schemas.openxmlformats.org/officeDocument/2006/relationships/hyperlink" Target="https://en.wikipedia.org/wiki/Help:IPA/Hindi_and_Urdu" TargetMode="External"/><Relationship Id="rId5" Type="http://schemas.openxmlformats.org/officeDocument/2006/relationships/hyperlink" Target="https://en.wikipedia.org/wiki/Help:IPA/Japanese" TargetMode="External"/><Relationship Id="rId6" Type="http://schemas.openxmlformats.org/officeDocument/2006/relationships/hyperlink" Target="https://en.wikipedia.org/wiki/Help:IPA/Korean" TargetMode="External"/><Relationship Id="rId7" Type="http://schemas.openxmlformats.org/officeDocument/2006/relationships/hyperlink" Target="https://en.wikipedia.org/wiki/Help:IPA/Malayalam" TargetMode="External"/><Relationship Id="rId8" Type="http://schemas.openxmlformats.org/officeDocument/2006/relationships/hyperlink" Target="https://en.wikipedia.org/wiki/Help:IPA/Mandarin" TargetMode="External"/><Relationship Id="rId9" Type="http://schemas.openxmlformats.org/officeDocument/2006/relationships/hyperlink" Target="https://en.wikipedia.org/wiki/Marathi_phonology" TargetMode="External"/><Relationship Id="rId10" Type="http://schemas.openxmlformats.org/officeDocument/2006/relationships/hyperlink" Target="https://en.wikipedia.org/wiki/Help:IPA/Punjabi"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Help:IPA/Tamil" TargetMode="External"/><Relationship Id="rId4" Type="http://schemas.openxmlformats.org/officeDocument/2006/relationships/hyperlink" Target="https://en.wikipedia.org/wiki/Help:IPA/Thai_and_Lao" TargetMode="External"/><Relationship Id="rId1" Type="http://schemas.openxmlformats.org/officeDocument/2006/relationships/slideLayout" Target="../slideLayouts/slideLayout2.xml"/><Relationship Id="rId2" Type="http://schemas.openxmlformats.org/officeDocument/2006/relationships/hyperlink" Target="https://en.wikipedia.org/wiki/Help:IPA/Spanish"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zuckermaninstitute.columbia.edu/columbia-engineers-translate-brain-signals-directly-speech"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phonetics.ucla.edu/course/chapter1/chapter1.html" TargetMode="External"/><Relationship Id="rId4" Type="http://schemas.openxmlformats.org/officeDocument/2006/relationships/hyperlink" Target="http://www.ipachart.com/"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304800" y="838200"/>
            <a:ext cx="8610600" cy="2667000"/>
          </a:xfrm>
        </p:spPr>
        <p:txBody>
          <a:bodyPr/>
          <a:lstStyle/>
          <a:p>
            <a:r>
              <a:rPr lang="en-US" sz="4000" b="1"/>
              <a:t>From Sounds to Language</a:t>
            </a:r>
            <a:r>
              <a:rPr lang="en-US" sz="900" b="1"/>
              <a:t/>
            </a:r>
            <a:br>
              <a:rPr lang="en-US" sz="900" b="1"/>
            </a:br>
            <a:endParaRPr lang="en-US" sz="2400" b="1"/>
          </a:p>
        </p:txBody>
      </p:sp>
      <p:sp>
        <p:nvSpPr>
          <p:cNvPr id="136195" name="Rectangle 3"/>
          <p:cNvSpPr>
            <a:spLocks noGrp="1" noChangeArrowheads="1"/>
          </p:cNvSpPr>
          <p:nvPr>
            <p:ph type="subTitle" idx="1"/>
          </p:nvPr>
        </p:nvSpPr>
        <p:spPr>
          <a:xfrm>
            <a:off x="1371600" y="3581400"/>
            <a:ext cx="6400800" cy="2514600"/>
          </a:xfrm>
          <a:noFill/>
          <a:ln/>
        </p:spPr>
        <p:txBody>
          <a:bodyPr/>
          <a:lstStyle/>
          <a:p>
            <a:endParaRPr lang="en-US" sz="3200" b="1" dirty="0"/>
          </a:p>
          <a:p>
            <a:r>
              <a:rPr lang="en-US" sz="3200" b="1" dirty="0"/>
              <a:t>CS </a:t>
            </a:r>
            <a:r>
              <a:rPr lang="en-US" sz="3200" b="1" dirty="0" smtClean="0"/>
              <a:t>6998</a:t>
            </a:r>
            <a:endParaRPr lang="en-US" sz="3200" b="1" dirty="0"/>
          </a:p>
          <a:p>
            <a:r>
              <a:rPr lang="en-US" sz="3200" b="1" dirty="0"/>
              <a:t>Julia </a:t>
            </a:r>
            <a:r>
              <a:rPr lang="en-US" sz="3200" b="1" dirty="0" smtClean="0"/>
              <a:t>Hirschberg and Sarah </a:t>
            </a:r>
            <a:r>
              <a:rPr lang="en-US" sz="3200" b="1" dirty="0" err="1" smtClean="0"/>
              <a:t>Ita</a:t>
            </a:r>
            <a:r>
              <a:rPr lang="en-US" sz="3200" b="1" dirty="0" smtClean="0"/>
              <a:t> </a:t>
            </a:r>
            <a:r>
              <a:rPr lang="en-US" sz="3200" b="1" dirty="0" err="1" smtClean="0"/>
              <a:t>Levitan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smtClean="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a:t>Vocal </a:t>
            </a:r>
            <a:r>
              <a:rPr lang="en-US" dirty="0" smtClean="0"/>
              <a:t>Fold </a:t>
            </a:r>
            <a:r>
              <a:rPr lang="en-US" dirty="0"/>
              <a:t>V</a:t>
            </a:r>
            <a:r>
              <a:rPr lang="en-US" dirty="0" smtClean="0"/>
              <a:t>ibration</a:t>
            </a:r>
            <a:endParaRPr lang="en-US" dirty="0"/>
          </a:p>
        </p:txBody>
      </p:sp>
      <p:pic>
        <p:nvPicPr>
          <p:cNvPr id="154628" name="Picture 4" descr="uclacord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1676400"/>
            <a:ext cx="2128837" cy="3886200"/>
          </a:xfrm>
          <a:prstGeom prst="rect">
            <a:avLst/>
          </a:prstGeom>
          <a:noFill/>
          <a:extLst>
            <a:ext uri="{909E8E84-426E-40dd-AFC4-6F175D3DCCD1}">
              <a14:hiddenFill xmlns="" xmlns:a14="http://schemas.microsoft.com/office/drawing/2010/main">
                <a:solidFill>
                  <a:srgbClr val="FFFFFF"/>
                </a:solidFill>
              </a14:hiddenFill>
            </a:ext>
          </a:extLst>
        </p:spPr>
      </p:pic>
      <p:sp>
        <p:nvSpPr>
          <p:cNvPr id="154637" name="Text Box 13"/>
          <p:cNvSpPr txBox="1">
            <a:spLocks noChangeArrowheads="1"/>
          </p:cNvSpPr>
          <p:nvPr/>
        </p:nvSpPr>
        <p:spPr bwMode="auto">
          <a:xfrm>
            <a:off x="3005138" y="5562600"/>
            <a:ext cx="278606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[UCLA Phonetics Lab demo]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 Thank Perfect</a:t>
            </a:r>
            <a:endParaRPr lang="en-US" dirty="0"/>
          </a:p>
        </p:txBody>
      </p:sp>
      <p:pic>
        <p:nvPicPr>
          <p:cNvPr id="3" name="IMG_336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133" y="1193800"/>
            <a:ext cx="8771467" cy="4933950"/>
          </a:xfrm>
          <a:prstGeom prst="rect">
            <a:avLst/>
          </a:prstGeom>
        </p:spPr>
      </p:pic>
    </p:spTree>
    <p:extLst>
      <p:ext uri="{BB962C8B-B14F-4D97-AF65-F5344CB8AC3E}">
        <p14:creationId xmlns:p14="http://schemas.microsoft.com/office/powerpoint/2010/main" val="198348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a:t>Articulators in action</a:t>
            </a:r>
          </a:p>
        </p:txBody>
      </p:sp>
      <p:sp>
        <p:nvSpPr>
          <p:cNvPr id="291843" name="Text Box 3"/>
          <p:cNvSpPr txBox="1">
            <a:spLocks noChangeArrowheads="1"/>
          </p:cNvSpPr>
          <p:nvPr/>
        </p:nvSpPr>
        <p:spPr bwMode="auto">
          <a:xfrm>
            <a:off x="838200" y="5257800"/>
            <a:ext cx="757555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dirty="0">
                <a:latin typeface="Comic Sans MS" charset="0"/>
                <a:hlinkClick r:id="rId5"/>
              </a:rPr>
              <a:t>E</a:t>
            </a:r>
            <a:r>
              <a:rPr lang="en-US" sz="2400" dirty="0" smtClean="0">
                <a:latin typeface="Comic Sans MS" charset="0"/>
                <a:hlinkClick r:id="rId5"/>
              </a:rPr>
              <a:t>xamples</a:t>
            </a:r>
            <a:endParaRPr lang="en-US" sz="2400" dirty="0">
              <a:latin typeface="Comic Sans MS" charset="0"/>
            </a:endParaRPr>
          </a:p>
        </p:txBody>
      </p:sp>
      <p:sp>
        <p:nvSpPr>
          <p:cNvPr id="291844" name="Text Box 4"/>
          <p:cNvSpPr txBox="1">
            <a:spLocks noChangeArrowheads="1"/>
          </p:cNvSpPr>
          <p:nvPr/>
        </p:nvSpPr>
        <p:spPr bwMode="auto">
          <a:xfrm>
            <a:off x="2408238" y="4572000"/>
            <a:ext cx="4297362"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a:latin typeface="Comic Sans MS" charset="0"/>
              </a:rPr>
              <a:t>(Sample from the Queen</a:t>
            </a:r>
            <a:r>
              <a:rPr lang="ja-JP" altLang="en-US" sz="1400" dirty="0">
                <a:latin typeface="Arial"/>
              </a:rPr>
              <a:t>’</a:t>
            </a:r>
            <a:r>
              <a:rPr lang="en-US" sz="1400" dirty="0">
                <a:latin typeface="Comic Sans MS" charset="0"/>
              </a:rPr>
              <a:t>s University / ATR Labs </a:t>
            </a:r>
          </a:p>
          <a:p>
            <a:pPr eaLnBrk="0" hangingPunct="0"/>
            <a:r>
              <a:rPr lang="en-US" sz="1400" dirty="0">
                <a:latin typeface="Comic Sans MS" charset="0"/>
              </a:rPr>
              <a:t>X-ray Film Database)</a:t>
            </a:r>
          </a:p>
        </p:txBody>
      </p:sp>
      <p:pic>
        <p:nvPicPr>
          <p:cNvPr id="291845" name="05_why_did_ken.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362200" y="1524000"/>
            <a:ext cx="4038600" cy="29908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905000" y="47752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18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1845"/>
                                        </p:tgtEl>
                                      </p:cBhvr>
                                    </p:cmd>
                                  </p:childTnLst>
                                </p:cTn>
                              </p:par>
                            </p:childTnLst>
                          </p:cTn>
                        </p:par>
                      </p:childTnLst>
                    </p:cTn>
                  </p:par>
                </p:childTnLst>
              </p:cTn>
              <p:nextCondLst>
                <p:cond evt="onClick" delay="0">
                  <p:tgtEl>
                    <p:spTgt spid="291845"/>
                  </p:tgtEl>
                </p:cond>
              </p:nextCondLst>
            </p:seq>
            <p:video>
              <p:cMediaNode>
                <p:cTn id="7" fill="remove" display="0">
                  <p:stCondLst>
                    <p:cond delay="indefinite"/>
                  </p:stCondLst>
                  <p:endCondLst>
                    <p:cond evt="onNext" delay="0">
                      <p:tgtEl>
                        <p:sldTgt/>
                      </p:tgtEl>
                    </p:cond>
                    <p:cond evt="onPrev" delay="0">
                      <p:tgtEl>
                        <p:sldTgt/>
                      </p:tgtEl>
                    </p:cond>
                  </p:endCondLst>
                </p:cTn>
                <p:tgtEl>
                  <p:spTgt spid="29184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a:t>How do we capture articulatory data?</a:t>
            </a:r>
          </a:p>
        </p:txBody>
      </p:sp>
      <p:sp>
        <p:nvSpPr>
          <p:cNvPr id="290819" name="Rectangle 3"/>
          <p:cNvSpPr>
            <a:spLocks noGrp="1" noChangeArrowheads="1"/>
          </p:cNvSpPr>
          <p:nvPr>
            <p:ph type="body" idx="1"/>
          </p:nvPr>
        </p:nvSpPr>
        <p:spPr/>
        <p:txBody>
          <a:bodyPr/>
          <a:lstStyle/>
          <a:p>
            <a:pPr>
              <a:lnSpc>
                <a:spcPct val="90000"/>
              </a:lnSpc>
            </a:pPr>
            <a:r>
              <a:rPr lang="en-US" sz="2400" dirty="0">
                <a:hlinkClick r:id="rId3"/>
              </a:rPr>
              <a:t>X-ray/pellet film </a:t>
            </a:r>
            <a:r>
              <a:rPr lang="en-US" sz="2400" dirty="0"/>
              <a:t>archive</a:t>
            </a:r>
          </a:p>
          <a:p>
            <a:pPr>
              <a:lnSpc>
                <a:spcPct val="90000"/>
              </a:lnSpc>
            </a:pPr>
            <a:r>
              <a:rPr lang="en-US" sz="2400" dirty="0">
                <a:hlinkClick r:id="rId4"/>
              </a:rPr>
              <a:t>X-Ray </a:t>
            </a:r>
            <a:r>
              <a:rPr lang="en-US" sz="2400" dirty="0" err="1">
                <a:hlinkClick r:id="rId4"/>
              </a:rPr>
              <a:t>Microbeam</a:t>
            </a:r>
            <a:r>
              <a:rPr lang="en-US" sz="2400" dirty="0">
                <a:hlinkClick r:id="rId4"/>
              </a:rPr>
              <a:t> Database</a:t>
            </a:r>
            <a:endParaRPr lang="en-US" sz="2400" dirty="0"/>
          </a:p>
          <a:p>
            <a:pPr lvl="1">
              <a:lnSpc>
                <a:spcPct val="90000"/>
              </a:lnSpc>
            </a:pPr>
            <a:r>
              <a:rPr lang="en-US" sz="2400" dirty="0">
                <a:hlinkClick r:id="rId5"/>
              </a:rPr>
              <a:t>Sample output </a:t>
            </a:r>
            <a:r>
              <a:rPr lang="en-US" sz="2400" dirty="0" smtClean="0"/>
              <a:t>slides</a:t>
            </a:r>
          </a:p>
          <a:p>
            <a:pPr>
              <a:lnSpc>
                <a:spcPct val="90000"/>
              </a:lnSpc>
            </a:pPr>
            <a:r>
              <a:rPr lang="en-US" sz="2400" dirty="0" smtClean="0">
                <a:hlinkClick r:id="rId6"/>
              </a:rPr>
              <a:t>Electroglottography</a:t>
            </a:r>
            <a:r>
              <a:rPr lang="en-US" sz="2400" dirty="0" smtClean="0"/>
              <a:t>: Vocal range </a:t>
            </a:r>
            <a:r>
              <a:rPr lang="en-US" sz="2400" dirty="0" err="1" smtClean="0"/>
              <a:t>phonetogram</a:t>
            </a:r>
            <a:endParaRPr lang="en-US" sz="2400" dirty="0"/>
          </a:p>
          <a:p>
            <a:pPr>
              <a:lnSpc>
                <a:spcPct val="90000"/>
              </a:lnSpc>
            </a:pPr>
            <a:r>
              <a:rPr lang="en-US" sz="2400" dirty="0">
                <a:hlinkClick r:id="rId7"/>
              </a:rPr>
              <a:t>Electromagnetic articulography (</a:t>
            </a:r>
            <a:r>
              <a:rPr lang="en-US" sz="2400" dirty="0" smtClean="0">
                <a:hlinkClick r:id="rId7"/>
              </a:rPr>
              <a:t>EMA</a:t>
            </a:r>
            <a:r>
              <a:rPr lang="en-US" sz="2400" dirty="0">
                <a:hlinkClick r:id="rId7"/>
              </a:rPr>
              <a:t>)</a:t>
            </a:r>
            <a:endParaRPr lang="en-US" sz="2400" dirty="0"/>
          </a:p>
          <a:p>
            <a:pPr lvl="1">
              <a:lnSpc>
                <a:spcPct val="90000"/>
              </a:lnSpc>
            </a:pPr>
            <a:r>
              <a:rPr lang="en-US" sz="2400" dirty="0"/>
              <a:t>3 transmitters on helmet produce alternating magnetic fields at different frequencies, forming equilateral </a:t>
            </a:r>
            <a:r>
              <a:rPr lang="en-US" sz="2400" dirty="0" smtClean="0"/>
              <a:t>triangle</a:t>
            </a:r>
          </a:p>
          <a:p>
            <a:pPr lvl="1">
              <a:lnSpc>
                <a:spcPct val="90000"/>
              </a:lnSpc>
            </a:pPr>
            <a:r>
              <a:rPr lang="en-US" sz="2400" dirty="0" smtClean="0"/>
              <a:t>Creates </a:t>
            </a:r>
            <a:r>
              <a:rPr lang="en-US" sz="2400" dirty="0"/>
              <a:t>alternating current in 5-15 sensors to calculate sensor positions via XY </a:t>
            </a:r>
            <a:r>
              <a:rPr lang="en-US" sz="2400" dirty="0" smtClean="0"/>
              <a:t>coordinates</a:t>
            </a:r>
          </a:p>
          <a:p>
            <a:pPr lvl="1">
              <a:lnSpc>
                <a:spcPct val="90000"/>
              </a:lnSpc>
            </a:pPr>
            <a:r>
              <a:rPr lang="en-US" sz="2400" dirty="0" smtClean="0">
                <a:hlinkClick r:id="rId8"/>
              </a:rPr>
              <a:t>MOCHA-TIMIT corpus</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00" y="0"/>
            <a:ext cx="7114774" cy="6858000"/>
          </a:xfrm>
          <a:prstGeom prst="rect">
            <a:avLst/>
          </a:prstGeom>
        </p:spPr>
      </p:pic>
    </p:spTree>
    <p:extLst>
      <p:ext uri="{BB962C8B-B14F-4D97-AF65-F5344CB8AC3E}">
        <p14:creationId xmlns:p14="http://schemas.microsoft.com/office/powerpoint/2010/main" val="334942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 y="1663700"/>
            <a:ext cx="7950200" cy="3530600"/>
          </a:xfrm>
          <a:prstGeom prst="rect">
            <a:avLst/>
          </a:prstGeom>
        </p:spPr>
      </p:pic>
    </p:spTree>
    <p:extLst>
      <p:ext uri="{BB962C8B-B14F-4D97-AF65-F5344CB8AC3E}">
        <p14:creationId xmlns:p14="http://schemas.microsoft.com/office/powerpoint/2010/main" val="821639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457200" y="274638"/>
            <a:ext cx="8153400" cy="1096962"/>
          </a:xfrm>
        </p:spPr>
        <p:txBody>
          <a:bodyPr/>
          <a:lstStyle/>
          <a:p>
            <a:r>
              <a:rPr lang="en-US" dirty="0">
                <a:solidFill>
                  <a:srgbClr val="0000FF"/>
                </a:solidFill>
              </a:rPr>
              <a:t>Phones vs. </a:t>
            </a:r>
            <a:r>
              <a:rPr lang="en-US" dirty="0" smtClean="0">
                <a:solidFill>
                  <a:srgbClr val="0000FF"/>
                </a:solidFill>
              </a:rPr>
              <a:t>Phonemes </a:t>
            </a:r>
            <a:r>
              <a:rPr lang="en-US" dirty="0">
                <a:solidFill>
                  <a:srgbClr val="0000FF"/>
                </a:solidFill>
              </a:rPr>
              <a:t>vs. </a:t>
            </a:r>
            <a:r>
              <a:rPr lang="en-US" dirty="0" smtClean="0">
                <a:solidFill>
                  <a:srgbClr val="0000FF"/>
                </a:solidFill>
              </a:rPr>
              <a:t>Allophones</a:t>
            </a:r>
            <a:endParaRPr lang="en-US" dirty="0">
              <a:solidFill>
                <a:srgbClr val="0000FF"/>
              </a:solidFill>
            </a:endParaRPr>
          </a:p>
        </p:txBody>
      </p:sp>
      <p:sp>
        <p:nvSpPr>
          <p:cNvPr id="342019" name="Rectangle 3"/>
          <p:cNvSpPr>
            <a:spLocks noGrp="1" noChangeArrowheads="1"/>
          </p:cNvSpPr>
          <p:nvPr>
            <p:ph type="body" idx="1"/>
          </p:nvPr>
        </p:nvSpPr>
        <p:spPr>
          <a:xfrm>
            <a:off x="457200" y="1295400"/>
            <a:ext cx="8229600" cy="4830763"/>
          </a:xfrm>
        </p:spPr>
        <p:txBody>
          <a:bodyPr/>
          <a:lstStyle/>
          <a:p>
            <a:r>
              <a:rPr lang="en-US" dirty="0" smtClean="0">
                <a:solidFill>
                  <a:srgbClr val="0000FF"/>
                </a:solidFill>
              </a:rPr>
              <a:t>Phones: </a:t>
            </a:r>
            <a:r>
              <a:rPr lang="en-US" dirty="0" smtClean="0"/>
              <a:t>any distinct sound in a language, whether it conveys meaning or not</a:t>
            </a:r>
          </a:p>
          <a:p>
            <a:pPr lvl="1"/>
            <a:r>
              <a:rPr lang="en-US" dirty="0" smtClean="0">
                <a:solidFill>
                  <a:srgbClr val="0000FF"/>
                </a:solidFill>
              </a:rPr>
              <a:t>English:  </a:t>
            </a:r>
            <a:r>
              <a:rPr lang="en-US" dirty="0" smtClean="0">
                <a:solidFill>
                  <a:srgbClr val="FF0000"/>
                </a:solidFill>
              </a:rPr>
              <a:t>n</a:t>
            </a:r>
            <a:r>
              <a:rPr lang="en-US" dirty="0" smtClean="0">
                <a:solidFill>
                  <a:srgbClr val="0000FF"/>
                </a:solidFill>
              </a:rPr>
              <a:t> </a:t>
            </a:r>
            <a:r>
              <a:rPr lang="en-US" dirty="0" smtClean="0"/>
              <a:t>vs</a:t>
            </a:r>
            <a:r>
              <a:rPr lang="en-US" dirty="0" smtClean="0">
                <a:solidFill>
                  <a:srgbClr val="0000FF"/>
                </a:solidFill>
              </a:rPr>
              <a:t> </a:t>
            </a:r>
            <a:r>
              <a:rPr lang="en-US" dirty="0" err="1" smtClean="0">
                <a:solidFill>
                  <a:srgbClr val="FF0000"/>
                </a:solidFill>
              </a:rPr>
              <a:t>nnnn</a:t>
            </a:r>
            <a:r>
              <a:rPr lang="en-US" dirty="0" smtClean="0">
                <a:solidFill>
                  <a:srgbClr val="0000FF"/>
                </a:solidFill>
              </a:rPr>
              <a:t> </a:t>
            </a:r>
            <a:r>
              <a:rPr lang="en-US" dirty="0" smtClean="0"/>
              <a:t>does not convey meaning</a:t>
            </a:r>
          </a:p>
          <a:p>
            <a:pPr lvl="1"/>
            <a:r>
              <a:rPr lang="en-US" dirty="0">
                <a:solidFill>
                  <a:srgbClr val="0000FF"/>
                </a:solidFill>
              </a:rPr>
              <a:t>Quantity languages:  </a:t>
            </a:r>
            <a:r>
              <a:rPr lang="en-US" dirty="0"/>
              <a:t>sound length </a:t>
            </a:r>
            <a:r>
              <a:rPr lang="en-US" dirty="0" smtClean="0"/>
              <a:t>matters</a:t>
            </a:r>
          </a:p>
          <a:p>
            <a:r>
              <a:rPr lang="en-US" dirty="0" smtClean="0">
                <a:solidFill>
                  <a:srgbClr val="0000FF"/>
                </a:solidFill>
              </a:rPr>
              <a:t>Phonemes: </a:t>
            </a:r>
            <a:r>
              <a:rPr lang="en-US" dirty="0" smtClean="0"/>
              <a:t>collections of sounds that convey the same meaning and can change the meaning of a word if exchanged with another phoneme</a:t>
            </a:r>
          </a:p>
          <a:p>
            <a:pPr lvl="1"/>
            <a:r>
              <a:rPr lang="en-US" dirty="0" smtClean="0">
                <a:solidFill>
                  <a:srgbClr val="FF0000"/>
                </a:solidFill>
              </a:rPr>
              <a:t>/t/</a:t>
            </a:r>
            <a:r>
              <a:rPr lang="en-US" dirty="0" smtClean="0">
                <a:solidFill>
                  <a:srgbClr val="0000FF"/>
                </a:solidFill>
              </a:rPr>
              <a:t> </a:t>
            </a:r>
            <a:r>
              <a:rPr lang="en-US" dirty="0" smtClean="0"/>
              <a:t>in</a:t>
            </a:r>
            <a:r>
              <a:rPr lang="en-US" dirty="0" smtClean="0">
                <a:solidFill>
                  <a:srgbClr val="0000FF"/>
                </a:solidFill>
              </a:rPr>
              <a:t> </a:t>
            </a:r>
            <a:r>
              <a:rPr lang="en-US" dirty="0" smtClean="0">
                <a:solidFill>
                  <a:srgbClr val="FF0000"/>
                </a:solidFill>
              </a:rPr>
              <a:t>top</a:t>
            </a:r>
            <a:r>
              <a:rPr lang="en-US" dirty="0">
                <a:solidFill>
                  <a:srgbClr val="FF0000"/>
                </a:solidFill>
              </a:rPr>
              <a:t>, stop, </a:t>
            </a:r>
            <a:r>
              <a:rPr lang="en-US" dirty="0" smtClean="0">
                <a:solidFill>
                  <a:srgbClr val="FF0000"/>
                </a:solidFill>
              </a:rPr>
              <a:t>butter, winter</a:t>
            </a:r>
          </a:p>
          <a:p>
            <a:pPr lvl="1"/>
            <a:r>
              <a:rPr lang="en-US" dirty="0" smtClean="0">
                <a:solidFill>
                  <a:srgbClr val="FF0000"/>
                </a:solidFill>
              </a:rPr>
              <a:t>/t/</a:t>
            </a:r>
            <a:r>
              <a:rPr lang="en-US" dirty="0" smtClean="0">
                <a:solidFill>
                  <a:srgbClr val="0000FF"/>
                </a:solidFill>
              </a:rPr>
              <a:t> </a:t>
            </a:r>
            <a:r>
              <a:rPr lang="en-US" dirty="0" smtClean="0">
                <a:solidFill>
                  <a:srgbClr val="0000FF"/>
                </a:solidFill>
                <a:sym typeface="Wingdings"/>
              </a:rPr>
              <a:t> </a:t>
            </a:r>
            <a:r>
              <a:rPr lang="en-US" dirty="0" smtClean="0">
                <a:solidFill>
                  <a:srgbClr val="FF0000"/>
                </a:solidFill>
                <a:sym typeface="Wingdings"/>
              </a:rPr>
              <a:t>/m/ top </a:t>
            </a:r>
            <a:r>
              <a:rPr lang="en-US" dirty="0" smtClean="0">
                <a:solidFill>
                  <a:srgbClr val="0000FF"/>
                </a:solidFill>
                <a:sym typeface="Wingdings"/>
              </a:rPr>
              <a:t> mop</a:t>
            </a:r>
            <a:endParaRPr lang="en-US" dirty="0" smtClean="0">
              <a:solidFill>
                <a:srgbClr val="0000FF"/>
              </a:solidFill>
            </a:endParaRPr>
          </a:p>
          <a:p>
            <a:r>
              <a:rPr lang="en-US" dirty="0" smtClean="0">
                <a:solidFill>
                  <a:srgbClr val="0000FF"/>
                </a:solidFill>
              </a:rPr>
              <a:t>Allophones: </a:t>
            </a:r>
            <a:r>
              <a:rPr lang="en-US" dirty="0" smtClean="0"/>
              <a:t>the different realizations of a phoneme</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0000FF"/>
                </a:solidFill>
              </a:rPr>
              <a:t>Consonants</a:t>
            </a:r>
            <a:r>
              <a:rPr lang="en-US" dirty="0"/>
              <a:t> and </a:t>
            </a:r>
            <a:r>
              <a:rPr lang="en-US" dirty="0">
                <a:solidFill>
                  <a:srgbClr val="0000FF"/>
                </a:solidFill>
              </a:rPr>
              <a:t>vowels</a:t>
            </a:r>
            <a:r>
              <a:rPr lang="en-US" dirty="0"/>
              <a:t>:</a:t>
            </a:r>
          </a:p>
          <a:p>
            <a:pPr lvl="1"/>
            <a:r>
              <a:rPr lang="en-US" dirty="0">
                <a:solidFill>
                  <a:srgbClr val="0000FF"/>
                </a:solidFill>
              </a:rPr>
              <a:t>Consonants</a:t>
            </a:r>
            <a:r>
              <a:rPr lang="en-US" dirty="0"/>
              <a:t>: </a:t>
            </a:r>
          </a:p>
          <a:p>
            <a:pPr lvl="2"/>
            <a:r>
              <a:rPr lang="en-US" dirty="0"/>
              <a:t>Restriction/blockage of air flow (e.g. [s])</a:t>
            </a:r>
          </a:p>
          <a:p>
            <a:pPr lvl="2"/>
            <a:r>
              <a:rPr lang="en-US" dirty="0"/>
              <a:t>Voiced or voiceless [s] vs. [z]</a:t>
            </a:r>
          </a:p>
          <a:p>
            <a:pPr lvl="1"/>
            <a:r>
              <a:rPr lang="en-US" dirty="0">
                <a:solidFill>
                  <a:srgbClr val="0000FF"/>
                </a:solidFill>
              </a:rPr>
              <a:t>Vowels</a:t>
            </a:r>
            <a:r>
              <a:rPr lang="en-US" dirty="0"/>
              <a:t>:</a:t>
            </a:r>
          </a:p>
          <a:p>
            <a:pPr lvl="2"/>
            <a:r>
              <a:rPr lang="en-US" dirty="0"/>
              <a:t>Generally voiced, less restriction (e.g. [u]</a:t>
            </a:r>
          </a:p>
          <a:p>
            <a:pPr lvl="1"/>
            <a:r>
              <a:rPr lang="en-US" dirty="0">
                <a:solidFill>
                  <a:srgbClr val="0000FF"/>
                </a:solidFill>
              </a:rPr>
              <a:t>Semivowels (glides)</a:t>
            </a:r>
            <a:r>
              <a:rPr lang="en-US" dirty="0"/>
              <a:t>: [w], [y]</a:t>
            </a:r>
          </a:p>
          <a:p>
            <a:endParaRPr lang="en-US" dirty="0"/>
          </a:p>
        </p:txBody>
      </p:sp>
    </p:spTree>
    <p:extLst>
      <p:ext uri="{BB962C8B-B14F-4D97-AF65-F5344CB8AC3E}">
        <p14:creationId xmlns:p14="http://schemas.microsoft.com/office/powerpoint/2010/main" val="787969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a:t>Consonants: </a:t>
            </a:r>
            <a:r>
              <a:rPr lang="en-US" i="1">
                <a:solidFill>
                  <a:srgbClr val="0000FF"/>
                </a:solidFill>
              </a:rPr>
              <a:t>Place of Articulation</a:t>
            </a:r>
          </a:p>
        </p:txBody>
      </p:sp>
      <p:sp>
        <p:nvSpPr>
          <p:cNvPr id="343043" name="Rectangle 3"/>
          <p:cNvSpPr>
            <a:spLocks noGrp="1" noChangeArrowheads="1"/>
          </p:cNvSpPr>
          <p:nvPr>
            <p:ph type="body" idx="1"/>
          </p:nvPr>
        </p:nvSpPr>
        <p:spPr/>
        <p:txBody>
          <a:bodyPr/>
          <a:lstStyle/>
          <a:p>
            <a:r>
              <a:rPr lang="en-US" dirty="0"/>
              <a:t>What is the point of maximum (air) restriction?</a:t>
            </a:r>
          </a:p>
          <a:p>
            <a:pPr lvl="1"/>
            <a:r>
              <a:rPr lang="en-US" dirty="0">
                <a:solidFill>
                  <a:srgbClr val="0000FF"/>
                </a:solidFill>
              </a:rPr>
              <a:t>Labial</a:t>
            </a:r>
            <a:r>
              <a:rPr lang="en-US" dirty="0"/>
              <a:t>: bilabial [b], [p]; </a:t>
            </a:r>
            <a:r>
              <a:rPr lang="en-US" dirty="0">
                <a:solidFill>
                  <a:srgbClr val="0000FF"/>
                </a:solidFill>
              </a:rPr>
              <a:t>labiodental</a:t>
            </a:r>
            <a:r>
              <a:rPr lang="en-US" dirty="0"/>
              <a:t> [v], [f]</a:t>
            </a:r>
          </a:p>
          <a:p>
            <a:pPr lvl="1"/>
            <a:r>
              <a:rPr lang="en-US" dirty="0">
                <a:solidFill>
                  <a:srgbClr val="0000FF"/>
                </a:solidFill>
              </a:rPr>
              <a:t>Dental</a:t>
            </a:r>
            <a:r>
              <a:rPr lang="en-US" dirty="0"/>
              <a:t>: [</a:t>
            </a:r>
            <a:r>
              <a:rPr lang="en-US" dirty="0">
                <a:sym typeface="Symbol" charset="0"/>
              </a:rPr>
              <a:t>], [] thief vs. them</a:t>
            </a:r>
          </a:p>
          <a:p>
            <a:pPr lvl="1"/>
            <a:r>
              <a:rPr lang="en-US" dirty="0">
                <a:solidFill>
                  <a:srgbClr val="0000FF"/>
                </a:solidFill>
                <a:sym typeface="Symbol" charset="0"/>
              </a:rPr>
              <a:t>Alveolar</a:t>
            </a:r>
            <a:r>
              <a:rPr lang="en-US" dirty="0">
                <a:sym typeface="Symbol" charset="0"/>
              </a:rPr>
              <a:t>: [t], [d], [s], [z]</a:t>
            </a:r>
          </a:p>
          <a:p>
            <a:pPr lvl="1"/>
            <a:r>
              <a:rPr lang="en-US" dirty="0">
                <a:solidFill>
                  <a:srgbClr val="0000FF"/>
                </a:solidFill>
                <a:sym typeface="Symbol" charset="0"/>
              </a:rPr>
              <a:t>Palatal</a:t>
            </a:r>
            <a:r>
              <a:rPr lang="en-US" dirty="0">
                <a:sym typeface="Symbol" charset="0"/>
              </a:rPr>
              <a:t>: [], [t] shrimp vs. chimp</a:t>
            </a:r>
          </a:p>
          <a:p>
            <a:pPr lvl="1"/>
            <a:r>
              <a:rPr lang="en-US" dirty="0">
                <a:solidFill>
                  <a:srgbClr val="0000FF"/>
                </a:solidFill>
                <a:sym typeface="Symbol" charset="0"/>
              </a:rPr>
              <a:t>Velar</a:t>
            </a:r>
            <a:r>
              <a:rPr lang="en-US" dirty="0">
                <a:sym typeface="Symbol" charset="0"/>
              </a:rPr>
              <a:t>: [k], [g]</a:t>
            </a:r>
          </a:p>
          <a:p>
            <a:pPr lvl="1"/>
            <a:r>
              <a:rPr lang="en-US" dirty="0">
                <a:solidFill>
                  <a:srgbClr val="0000FF"/>
                </a:solidFill>
                <a:sym typeface="Symbol" charset="0"/>
              </a:rPr>
              <a:t>Glottal</a:t>
            </a:r>
            <a:r>
              <a:rPr lang="en-US" dirty="0">
                <a:sym typeface="Symbol" charset="0"/>
              </a:rPr>
              <a:t>: [?] glottal stop</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dirty="0" smtClean="0"/>
              <a:t>Linguistic </a:t>
            </a:r>
            <a:r>
              <a:rPr lang="en-US" dirty="0"/>
              <a:t>Sounds</a:t>
            </a:r>
          </a:p>
        </p:txBody>
      </p:sp>
      <p:sp>
        <p:nvSpPr>
          <p:cNvPr id="334851" name="Rectangle 3"/>
          <p:cNvSpPr>
            <a:spLocks noGrp="1" noChangeArrowheads="1"/>
          </p:cNvSpPr>
          <p:nvPr>
            <p:ph type="body" idx="1"/>
          </p:nvPr>
        </p:nvSpPr>
        <p:spPr>
          <a:xfrm>
            <a:off x="457200" y="1143000"/>
            <a:ext cx="8229600" cy="4983163"/>
          </a:xfrm>
        </p:spPr>
        <p:txBody>
          <a:bodyPr/>
          <a:lstStyle/>
          <a:p>
            <a:r>
              <a:rPr lang="en-US" sz="2400" dirty="0" smtClean="0"/>
              <a:t>What </a:t>
            </a:r>
            <a:r>
              <a:rPr lang="en-US" sz="2400" dirty="0"/>
              <a:t>is the sound inventory of a language X?</a:t>
            </a:r>
          </a:p>
          <a:p>
            <a:r>
              <a:rPr lang="en-US" sz="2400" dirty="0"/>
              <a:t>How are </a:t>
            </a:r>
            <a:r>
              <a:rPr lang="en-US" sz="2400" dirty="0" smtClean="0"/>
              <a:t>these sounds </a:t>
            </a:r>
            <a:r>
              <a:rPr lang="en-US" sz="2400" dirty="0"/>
              <a:t>produced?  </a:t>
            </a:r>
          </a:p>
          <a:p>
            <a:r>
              <a:rPr lang="en-US" sz="2400" dirty="0"/>
              <a:t>What sounds are </a:t>
            </a:r>
            <a:r>
              <a:rPr lang="en-US" sz="2400" i="1" dirty="0"/>
              <a:t>shared </a:t>
            </a:r>
            <a:r>
              <a:rPr lang="en-US" sz="2400" dirty="0"/>
              <a:t>by languages X and Y? Which are </a:t>
            </a:r>
            <a:r>
              <a:rPr lang="en-US" sz="2400" dirty="0" smtClean="0"/>
              <a:t>different?</a:t>
            </a:r>
            <a:endParaRPr lang="en-US" sz="2400" dirty="0"/>
          </a:p>
          <a:p>
            <a:r>
              <a:rPr lang="en-US" sz="2400" dirty="0"/>
              <a:t>How do particular sounds </a:t>
            </a:r>
            <a:r>
              <a:rPr lang="en-US" sz="2400" dirty="0" smtClean="0"/>
              <a:t>in a given language vary </a:t>
            </a:r>
            <a:r>
              <a:rPr lang="en-US" sz="2400" dirty="0"/>
              <a:t>in </a:t>
            </a:r>
            <a:r>
              <a:rPr lang="en-US" sz="2400" dirty="0" smtClean="0"/>
              <a:t>different contexts?</a:t>
            </a:r>
          </a:p>
          <a:p>
            <a:r>
              <a:rPr lang="en-US" sz="2400" dirty="0" smtClean="0"/>
              <a:t>Why do we need to know all this to study a language?</a:t>
            </a:r>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a:t>Consonants: </a:t>
            </a:r>
            <a:r>
              <a:rPr lang="en-US" i="1">
                <a:solidFill>
                  <a:srgbClr val="0000FF"/>
                </a:solidFill>
              </a:rPr>
              <a:t>Manner of Articulation</a:t>
            </a:r>
          </a:p>
        </p:txBody>
      </p:sp>
      <p:sp>
        <p:nvSpPr>
          <p:cNvPr id="344067" name="Rectangle 3"/>
          <p:cNvSpPr>
            <a:spLocks noGrp="1" noChangeArrowheads="1"/>
          </p:cNvSpPr>
          <p:nvPr>
            <p:ph type="body" idx="1"/>
          </p:nvPr>
        </p:nvSpPr>
        <p:spPr>
          <a:xfrm>
            <a:off x="457200" y="1447800"/>
            <a:ext cx="8229600" cy="5105400"/>
          </a:xfrm>
        </p:spPr>
        <p:txBody>
          <a:bodyPr/>
          <a:lstStyle/>
          <a:p>
            <a:r>
              <a:rPr lang="en-US" b="1" i="1" dirty="0"/>
              <a:t>How</a:t>
            </a:r>
            <a:r>
              <a:rPr lang="en-US" dirty="0"/>
              <a:t> is the airflow restricted?</a:t>
            </a:r>
          </a:p>
          <a:p>
            <a:pPr lvl="1"/>
            <a:r>
              <a:rPr lang="en-US" dirty="0">
                <a:solidFill>
                  <a:srgbClr val="0000FF"/>
                </a:solidFill>
              </a:rPr>
              <a:t>Stop</a:t>
            </a:r>
            <a:r>
              <a:rPr lang="en-US" dirty="0"/>
              <a:t>: [p],[t],[g],… aka </a:t>
            </a:r>
            <a:r>
              <a:rPr lang="en-US" dirty="0">
                <a:solidFill>
                  <a:srgbClr val="0000FF"/>
                </a:solidFill>
              </a:rPr>
              <a:t>plosive</a:t>
            </a:r>
          </a:p>
          <a:p>
            <a:pPr lvl="2"/>
            <a:r>
              <a:rPr lang="en-US" dirty="0"/>
              <a:t>Airflow completely blocked (</a:t>
            </a:r>
            <a:r>
              <a:rPr lang="en-US" dirty="0">
                <a:solidFill>
                  <a:srgbClr val="0000FF"/>
                </a:solidFill>
              </a:rPr>
              <a:t>closure</a:t>
            </a:r>
            <a:r>
              <a:rPr lang="en-US" dirty="0"/>
              <a:t>), then released (</a:t>
            </a:r>
            <a:r>
              <a:rPr lang="en-US" dirty="0">
                <a:solidFill>
                  <a:srgbClr val="0000FF"/>
                </a:solidFill>
              </a:rPr>
              <a:t>release</a:t>
            </a:r>
            <a:r>
              <a:rPr lang="en-US" dirty="0"/>
              <a:t>)</a:t>
            </a:r>
          </a:p>
          <a:p>
            <a:pPr lvl="2"/>
            <a:r>
              <a:rPr lang="en-US" dirty="0"/>
              <a:t>Glottal stop, e.g. before word-initial vowels in English after pause (</a:t>
            </a:r>
            <a:r>
              <a:rPr lang="en-US" i="1" dirty="0">
                <a:solidFill>
                  <a:srgbClr val="FF0000"/>
                </a:solidFill>
              </a:rPr>
              <a:t>extra</a:t>
            </a:r>
            <a:r>
              <a:rPr lang="en-US" dirty="0"/>
              <a:t>)</a:t>
            </a:r>
            <a:endParaRPr lang="en-US" dirty="0">
              <a:solidFill>
                <a:srgbClr val="0000FF"/>
              </a:solidFill>
            </a:endParaRPr>
          </a:p>
          <a:p>
            <a:pPr lvl="1"/>
            <a:r>
              <a:rPr lang="en-US" dirty="0">
                <a:solidFill>
                  <a:srgbClr val="0000FF"/>
                </a:solidFill>
              </a:rPr>
              <a:t>Nasal: </a:t>
            </a:r>
            <a:r>
              <a:rPr lang="en-US" dirty="0"/>
              <a:t>air released thru nose [m],[ng],…</a:t>
            </a:r>
          </a:p>
          <a:p>
            <a:pPr lvl="1"/>
            <a:r>
              <a:rPr lang="en-US" dirty="0">
                <a:solidFill>
                  <a:srgbClr val="0000FF"/>
                </a:solidFill>
              </a:rPr>
              <a:t>Fricative</a:t>
            </a:r>
            <a:r>
              <a:rPr lang="en-US" dirty="0"/>
              <a:t>: [s], [z], [f] air forced thru narrow channel</a:t>
            </a:r>
            <a:endParaRPr lang="en-US" dirty="0">
              <a:sym typeface="Wingdings" charset="0"/>
            </a:endParaRPr>
          </a:p>
          <a:p>
            <a:pPr lvl="1"/>
            <a:r>
              <a:rPr lang="en-US" dirty="0">
                <a:solidFill>
                  <a:srgbClr val="0000FF"/>
                </a:solidFill>
                <a:sym typeface="Wingdings" charset="0"/>
              </a:rPr>
              <a:t>Affricates</a:t>
            </a:r>
            <a:r>
              <a:rPr lang="en-US" dirty="0">
                <a:sym typeface="Wingdings" charset="0"/>
              </a:rPr>
              <a:t> [</a:t>
            </a:r>
            <a:r>
              <a:rPr lang="en-US" dirty="0">
                <a:sym typeface="Symbol" charset="0"/>
              </a:rPr>
              <a:t>t] begin as stops and end as </a:t>
            </a:r>
            <a:r>
              <a:rPr lang="en-US" dirty="0" smtClean="0">
                <a:sym typeface="Symbol" charset="0"/>
              </a:rPr>
              <a:t>fricatives (</a:t>
            </a:r>
            <a:r>
              <a:rPr lang="en-US" dirty="0" smtClean="0">
                <a:solidFill>
                  <a:srgbClr val="FF0000"/>
                </a:solidFill>
                <a:sym typeface="Symbol" charset="0"/>
              </a:rPr>
              <a:t>chimp</a:t>
            </a:r>
            <a:r>
              <a:rPr lang="en-US" dirty="0" smtClean="0">
                <a:sym typeface="Symbol" charset="0"/>
              </a:rPr>
              <a: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type="body" idx="1"/>
          </p:nvPr>
        </p:nvSpPr>
        <p:spPr>
          <a:xfrm>
            <a:off x="457200" y="762000"/>
            <a:ext cx="8229600" cy="5364163"/>
          </a:xfrm>
        </p:spPr>
        <p:txBody>
          <a:bodyPr/>
          <a:lstStyle/>
          <a:p>
            <a:pPr lvl="1"/>
            <a:r>
              <a:rPr lang="en-US" dirty="0">
                <a:solidFill>
                  <a:srgbClr val="0000FF"/>
                </a:solidFill>
              </a:rPr>
              <a:t>Approximant</a:t>
            </a:r>
            <a:r>
              <a:rPr lang="en-US" dirty="0"/>
              <a:t>: [w],[y]</a:t>
            </a:r>
          </a:p>
          <a:p>
            <a:pPr lvl="2"/>
            <a:r>
              <a:rPr lang="en-US" dirty="0"/>
              <a:t>2 articulators come close but </a:t>
            </a:r>
            <a:r>
              <a:rPr lang="en-US" dirty="0" smtClean="0"/>
              <a:t>don</a:t>
            </a:r>
            <a:r>
              <a:rPr lang="en-US" dirty="0" smtClean="0">
                <a:latin typeface="Arial"/>
              </a:rPr>
              <a:t>’</a:t>
            </a:r>
            <a:r>
              <a:rPr lang="en-US" dirty="0" smtClean="0"/>
              <a:t>t </a:t>
            </a:r>
            <a:r>
              <a:rPr lang="en-US" dirty="0"/>
              <a:t>restrict much</a:t>
            </a:r>
          </a:p>
          <a:p>
            <a:pPr lvl="2"/>
            <a:r>
              <a:rPr lang="en-US" dirty="0"/>
              <a:t>Between vowels and consonants</a:t>
            </a:r>
          </a:p>
          <a:p>
            <a:pPr lvl="2"/>
            <a:r>
              <a:rPr lang="en-US" dirty="0">
                <a:solidFill>
                  <a:srgbClr val="0000FF"/>
                </a:solidFill>
              </a:rPr>
              <a:t>Lateral</a:t>
            </a:r>
            <a:r>
              <a:rPr lang="en-US" dirty="0"/>
              <a:t>: [l</a:t>
            </a:r>
            <a:r>
              <a:rPr lang="en-US" dirty="0" smtClean="0"/>
              <a:t>] (</a:t>
            </a:r>
            <a:r>
              <a:rPr lang="en-US" dirty="0" smtClean="0">
                <a:solidFill>
                  <a:srgbClr val="FF0000"/>
                </a:solidFill>
              </a:rPr>
              <a:t>lab</a:t>
            </a:r>
            <a:r>
              <a:rPr lang="en-US" dirty="0" smtClean="0"/>
              <a:t>)</a:t>
            </a:r>
            <a:endParaRPr lang="en-US" dirty="0"/>
          </a:p>
          <a:p>
            <a:pPr lvl="1"/>
            <a:r>
              <a:rPr lang="en-US" dirty="0">
                <a:solidFill>
                  <a:srgbClr val="0000FF"/>
                </a:solidFill>
              </a:rPr>
              <a:t>Tap</a:t>
            </a:r>
            <a:r>
              <a:rPr lang="en-US" dirty="0"/>
              <a:t> or </a:t>
            </a:r>
            <a:r>
              <a:rPr lang="en-US" dirty="0">
                <a:solidFill>
                  <a:srgbClr val="0000FF"/>
                </a:solidFill>
              </a:rPr>
              <a:t>flap: </a:t>
            </a:r>
            <a:r>
              <a:rPr lang="en-US" dirty="0">
                <a:sym typeface="Symbol" charset="0"/>
              </a:rPr>
              <a:t>[  ] e.g. </a:t>
            </a:r>
            <a:r>
              <a:rPr lang="en-US" i="1" dirty="0">
                <a:solidFill>
                  <a:srgbClr val="FF0000"/>
                </a:solidFill>
                <a:sym typeface="Symbol" charset="0"/>
              </a:rPr>
              <a:t>butter</a:t>
            </a:r>
            <a:endParaRPr lang="en-US" i="1" dirty="0">
              <a:solidFill>
                <a:srgbClr val="FF0000"/>
              </a:solidFill>
              <a:latin typeface="Vrinda" charset="0"/>
              <a:sym typeface="Symbol" charset="0"/>
            </a:endParaRPr>
          </a:p>
        </p:txBody>
      </p:sp>
      <p:sp>
        <p:nvSpPr>
          <p:cNvPr id="345094" name="Freeform 6"/>
          <p:cNvSpPr>
            <a:spLocks/>
          </p:cNvSpPr>
          <p:nvPr/>
        </p:nvSpPr>
        <p:spPr bwMode="auto">
          <a:xfrm>
            <a:off x="3352800" y="2819400"/>
            <a:ext cx="142875" cy="188913"/>
          </a:xfrm>
          <a:custGeom>
            <a:avLst/>
            <a:gdLst>
              <a:gd name="T0" fmla="*/ 90 w 90"/>
              <a:gd name="T1" fmla="*/ 0 h 119"/>
              <a:gd name="T2" fmla="*/ 17 w 90"/>
              <a:gd name="T3" fmla="*/ 119 h 119"/>
            </a:gdLst>
            <a:ahLst/>
            <a:cxnLst>
              <a:cxn ang="0">
                <a:pos x="T0" y="T1"/>
              </a:cxn>
              <a:cxn ang="0">
                <a:pos x="T2" y="T3"/>
              </a:cxn>
            </a:cxnLst>
            <a:rect l="0" t="0" r="r" b="b"/>
            <a:pathLst>
              <a:path w="90" h="119">
                <a:moveTo>
                  <a:pt x="90" y="0"/>
                </a:moveTo>
                <a:cubicBezTo>
                  <a:pt x="0" y="15"/>
                  <a:pt x="17" y="18"/>
                  <a:pt x="17" y="119"/>
                </a:cubicBezTo>
              </a:path>
            </a:pathLst>
          </a:custGeom>
          <a:noFill/>
          <a:ln w="12700" cap="sq"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221" name="Group 189"/>
          <p:cNvGraphicFramePr>
            <a:graphicFrameLocks noGrp="1"/>
          </p:cNvGraphicFramePr>
          <p:nvPr>
            <p:extLst>
              <p:ext uri="{D42A27DB-BD31-4B8C-83A1-F6EECF244321}">
                <p14:modId xmlns:p14="http://schemas.microsoft.com/office/powerpoint/2010/main" val="1291595100"/>
              </p:ext>
            </p:extLst>
          </p:nvPr>
        </p:nvGraphicFramePr>
        <p:xfrm>
          <a:off x="0" y="228600"/>
          <a:ext cx="8839200" cy="5757864"/>
        </p:xfrm>
        <a:graphic>
          <a:graphicData uri="http://schemas.openxmlformats.org/drawingml/2006/table">
            <a:tbl>
              <a:tblPr/>
              <a:tblGrid>
                <a:gridCol w="533400"/>
                <a:gridCol w="838200"/>
                <a:gridCol w="533400"/>
                <a:gridCol w="533400"/>
                <a:gridCol w="631825"/>
                <a:gridCol w="523875"/>
                <a:gridCol w="444500"/>
                <a:gridCol w="533400"/>
                <a:gridCol w="596900"/>
                <a:gridCol w="622300"/>
                <a:gridCol w="609600"/>
                <a:gridCol w="533400"/>
                <a:gridCol w="457200"/>
                <a:gridCol w="533400"/>
                <a:gridCol w="609600"/>
                <a:gridCol w="304800"/>
              </a:tblGrid>
              <a:tr h="523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1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charset="0"/>
                          <a:ea typeface="ＭＳ Ｐゴシック" charset="0"/>
                        </a:rPr>
                        <a:t>Standard American English </a:t>
                      </a:r>
                      <a:r>
                        <a:rPr kumimoji="0" lang="en-US" sz="2400" b="0" i="0" u="none" strike="noStrike" cap="none" normalizeH="0" baseline="0" dirty="0">
                          <a:ln>
                            <a:noFill/>
                          </a:ln>
                          <a:solidFill>
                            <a:srgbClr val="FF0000"/>
                          </a:solidFill>
                          <a:effectLst/>
                          <a:latin typeface="Arial" charset="0"/>
                          <a:ea typeface="ＭＳ Ｐゴシック" charset="0"/>
                        </a:rPr>
                        <a:t>PLACE </a:t>
                      </a:r>
                      <a:r>
                        <a:rPr kumimoji="0" lang="en-US" sz="2400" b="0" i="0" u="none" strike="noStrike" cap="none" normalizeH="0" baseline="0" dirty="0">
                          <a:ln>
                            <a:noFill/>
                          </a:ln>
                          <a:solidFill>
                            <a:schemeClr val="tx1"/>
                          </a:solidFill>
                          <a:effectLst/>
                          <a:latin typeface="Arial" charset="0"/>
                          <a:ea typeface="ＭＳ Ｐゴシック" charset="0"/>
                        </a:rPr>
                        <a:t>OF ARTICULATION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5463">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bilabial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labio-dental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inter-dental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alveolar</a:t>
                      </a:r>
                    </a:p>
                  </a:txBody>
                  <a:tcPr marL="45720" marR="4572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palatal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velar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glottal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stop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b</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k</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 q</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th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dh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zh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523875">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affric.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ch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jh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nasal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approx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w</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flap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dx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r>
            </a:tbl>
          </a:graphicData>
        </a:graphic>
      </p:graphicFrame>
      <p:sp>
        <p:nvSpPr>
          <p:cNvPr id="300179" name="Text Box 147"/>
          <p:cNvSpPr txBox="1">
            <a:spLocks noChangeArrowheads="1"/>
          </p:cNvSpPr>
          <p:nvPr/>
        </p:nvSpPr>
        <p:spPr bwMode="auto">
          <a:xfrm rot="-5400000">
            <a:off x="-1507331" y="3640931"/>
            <a:ext cx="38687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MANNER</a:t>
            </a:r>
            <a:r>
              <a:rPr lang="en-US" sz="2000">
                <a:latin typeface="Comic Sans MS" charset="0"/>
              </a:rPr>
              <a:t> OF ARTICULATION</a:t>
            </a:r>
          </a:p>
        </p:txBody>
      </p:sp>
      <p:sp>
        <p:nvSpPr>
          <p:cNvPr id="300180" name="Text Box 148"/>
          <p:cNvSpPr txBox="1">
            <a:spLocks noChangeArrowheads="1"/>
          </p:cNvSpPr>
          <p:nvPr/>
        </p:nvSpPr>
        <p:spPr bwMode="auto">
          <a:xfrm>
            <a:off x="4876800" y="6324600"/>
            <a:ext cx="14335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VOICING</a:t>
            </a:r>
            <a:r>
              <a:rPr lang="en-US" sz="2000">
                <a:latin typeface="Comic Sans MS" charset="0"/>
              </a:rPr>
              <a:t>:</a:t>
            </a:r>
          </a:p>
        </p:txBody>
      </p:sp>
      <p:graphicFrame>
        <p:nvGraphicFramePr>
          <p:cNvPr id="300189" name="Group 157"/>
          <p:cNvGraphicFramePr>
            <a:graphicFrameLocks noGrp="1"/>
          </p:cNvGraphicFramePr>
          <p:nvPr/>
        </p:nvGraphicFramePr>
        <p:xfrm>
          <a:off x="6324600" y="6324600"/>
          <a:ext cx="2590800" cy="457200"/>
        </p:xfrm>
        <a:graphic>
          <a:graphicData uri="http://schemas.openxmlformats.org/drawingml/2006/table">
            <a:tbl>
              <a:tblPr/>
              <a:tblGrid>
                <a:gridCol w="1519238"/>
                <a:gridCol w="1071562"/>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voiceless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voiced</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457200" y="274638"/>
            <a:ext cx="8229600" cy="792162"/>
          </a:xfrm>
        </p:spPr>
        <p:txBody>
          <a:bodyPr/>
          <a:lstStyle/>
          <a:p>
            <a:r>
              <a:rPr lang="en-US"/>
              <a:t>Vowels</a:t>
            </a:r>
          </a:p>
        </p:txBody>
      </p:sp>
      <p:sp>
        <p:nvSpPr>
          <p:cNvPr id="346115" name="Rectangle 3"/>
          <p:cNvSpPr>
            <a:spLocks noGrp="1" noChangeArrowheads="1"/>
          </p:cNvSpPr>
          <p:nvPr>
            <p:ph type="body" idx="1"/>
          </p:nvPr>
        </p:nvSpPr>
        <p:spPr>
          <a:xfrm>
            <a:off x="457200" y="1219200"/>
            <a:ext cx="8229600" cy="4906963"/>
          </a:xfrm>
        </p:spPr>
        <p:txBody>
          <a:bodyPr/>
          <a:lstStyle/>
          <a:p>
            <a:r>
              <a:rPr lang="en-US" dirty="0"/>
              <a:t>All </a:t>
            </a:r>
            <a:r>
              <a:rPr lang="en-US" dirty="0" smtClean="0"/>
              <a:t>voiced</a:t>
            </a:r>
            <a:endParaRPr lang="en-US" dirty="0"/>
          </a:p>
          <a:p>
            <a:r>
              <a:rPr lang="en-US" dirty="0"/>
              <a:t>Vowel </a:t>
            </a:r>
            <a:r>
              <a:rPr lang="en-US" dirty="0">
                <a:solidFill>
                  <a:srgbClr val="0000FF"/>
                </a:solidFill>
              </a:rPr>
              <a:t>height</a:t>
            </a:r>
          </a:p>
          <a:p>
            <a:pPr lvl="1"/>
            <a:r>
              <a:rPr lang="en-US" dirty="0"/>
              <a:t>How </a:t>
            </a:r>
            <a:r>
              <a:rPr lang="en-US" b="1" i="1" dirty="0"/>
              <a:t>high</a:t>
            </a:r>
            <a:r>
              <a:rPr lang="en-US" dirty="0"/>
              <a:t> is the </a:t>
            </a:r>
            <a:r>
              <a:rPr lang="en-US" b="1" i="1" dirty="0"/>
              <a:t>tongue</a:t>
            </a:r>
            <a:r>
              <a:rPr lang="en-US" dirty="0"/>
              <a:t>? </a:t>
            </a:r>
            <a:r>
              <a:rPr lang="en-US" dirty="0">
                <a:solidFill>
                  <a:srgbClr val="0000FF"/>
                </a:solidFill>
              </a:rPr>
              <a:t>high</a:t>
            </a:r>
            <a:r>
              <a:rPr lang="en-US" dirty="0"/>
              <a:t> or </a:t>
            </a:r>
            <a:r>
              <a:rPr lang="en-US" dirty="0">
                <a:solidFill>
                  <a:srgbClr val="0000FF"/>
                </a:solidFill>
              </a:rPr>
              <a:t>low</a:t>
            </a:r>
            <a:r>
              <a:rPr lang="en-US" dirty="0"/>
              <a:t> vowel</a:t>
            </a:r>
          </a:p>
          <a:p>
            <a:pPr lvl="1"/>
            <a:r>
              <a:rPr lang="en-US" b="1" i="1" dirty="0"/>
              <a:t>Where</a:t>
            </a:r>
            <a:r>
              <a:rPr lang="en-US" dirty="0"/>
              <a:t> is its highest point? </a:t>
            </a:r>
            <a:r>
              <a:rPr lang="en-US" dirty="0">
                <a:solidFill>
                  <a:srgbClr val="0000FF"/>
                </a:solidFill>
              </a:rPr>
              <a:t>front</a:t>
            </a:r>
            <a:r>
              <a:rPr lang="en-US" dirty="0"/>
              <a:t> or </a:t>
            </a:r>
            <a:r>
              <a:rPr lang="en-US" dirty="0">
                <a:solidFill>
                  <a:srgbClr val="0000FF"/>
                </a:solidFill>
              </a:rPr>
              <a:t>back</a:t>
            </a:r>
            <a:r>
              <a:rPr lang="en-US" dirty="0"/>
              <a:t> vowel</a:t>
            </a:r>
          </a:p>
          <a:p>
            <a:r>
              <a:rPr lang="en-US" dirty="0"/>
              <a:t>How </a:t>
            </a:r>
            <a:r>
              <a:rPr lang="en-US" b="1" i="1" dirty="0"/>
              <a:t>rounded</a:t>
            </a:r>
            <a:r>
              <a:rPr lang="en-US" dirty="0"/>
              <a:t> are the </a:t>
            </a:r>
            <a:r>
              <a:rPr lang="en-US" b="1" i="1" dirty="0"/>
              <a:t>lips</a:t>
            </a:r>
            <a:r>
              <a:rPr lang="en-US" dirty="0"/>
              <a:t>?</a:t>
            </a:r>
          </a:p>
          <a:p>
            <a:r>
              <a:rPr lang="en-US" dirty="0">
                <a:solidFill>
                  <a:srgbClr val="0000FF"/>
                </a:solidFill>
              </a:rPr>
              <a:t>Mono-</a:t>
            </a:r>
            <a:r>
              <a:rPr lang="en-US" dirty="0"/>
              <a:t> [eh] vs. </a:t>
            </a:r>
            <a:r>
              <a:rPr lang="en-US" dirty="0">
                <a:solidFill>
                  <a:srgbClr val="0000FF"/>
                </a:solidFill>
              </a:rPr>
              <a:t>diphthong</a:t>
            </a:r>
            <a:r>
              <a:rPr lang="en-US" dirty="0"/>
              <a:t>, e.g.</a:t>
            </a:r>
            <a:r>
              <a:rPr lang="en-US" dirty="0">
                <a:solidFill>
                  <a:srgbClr val="0000FF"/>
                </a:solidFill>
              </a:rPr>
              <a:t> </a:t>
            </a:r>
            <a:r>
              <a:rPr lang="en-US" dirty="0"/>
              <a:t>[</a:t>
            </a:r>
            <a:r>
              <a:rPr lang="en-US" dirty="0" err="1"/>
              <a:t>ey</a:t>
            </a:r>
            <a:r>
              <a:rPr lang="en-US" dirty="0"/>
              <a:t>]</a:t>
            </a:r>
          </a:p>
          <a:p>
            <a:pPr lvl="1"/>
            <a:r>
              <a:rPr lang="en-US" dirty="0"/>
              <a:t>1 vowel sound or 2?</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en-US" dirty="0"/>
              <a:t>American English </a:t>
            </a:r>
            <a:r>
              <a:rPr lang="en-US" dirty="0" smtClean="0"/>
              <a:t>Vowel </a:t>
            </a:r>
            <a:r>
              <a:rPr lang="en-US" dirty="0"/>
              <a:t>S</a:t>
            </a:r>
            <a:r>
              <a:rPr lang="en-US" dirty="0" smtClean="0"/>
              <a:t>pace</a:t>
            </a:r>
            <a:endParaRPr lang="en-US" dirty="0"/>
          </a:p>
        </p:txBody>
      </p:sp>
      <p:grpSp>
        <p:nvGrpSpPr>
          <p:cNvPr id="301059" name="Group 3"/>
          <p:cNvGrpSpPr>
            <a:grpSpLocks/>
          </p:cNvGrpSpPr>
          <p:nvPr/>
        </p:nvGrpSpPr>
        <p:grpSpPr bwMode="auto">
          <a:xfrm>
            <a:off x="533400" y="1219200"/>
            <a:ext cx="7934325" cy="5029200"/>
            <a:chOff x="336" y="768"/>
            <a:chExt cx="4998" cy="3168"/>
          </a:xfrm>
        </p:grpSpPr>
        <p:grpSp>
          <p:nvGrpSpPr>
            <p:cNvPr id="301060" name="Group 4"/>
            <p:cNvGrpSpPr>
              <a:grpSpLocks/>
            </p:cNvGrpSpPr>
            <p:nvPr/>
          </p:nvGrpSpPr>
          <p:grpSpPr bwMode="auto">
            <a:xfrm>
              <a:off x="672" y="1042"/>
              <a:ext cx="3936" cy="2606"/>
              <a:chOff x="1200" y="1296"/>
              <a:chExt cx="3552" cy="2352"/>
            </a:xfrm>
          </p:grpSpPr>
          <p:sp>
            <p:nvSpPr>
              <p:cNvPr id="301061" name="Freeform 5"/>
              <p:cNvSpPr>
                <a:spLocks/>
              </p:cNvSpPr>
              <p:nvPr/>
            </p:nvSpPr>
            <p:spPr bwMode="auto">
              <a:xfrm>
                <a:off x="1200" y="1296"/>
                <a:ext cx="3552" cy="2352"/>
              </a:xfrm>
              <a:custGeom>
                <a:avLst/>
                <a:gdLst>
                  <a:gd name="T0" fmla="*/ 0 w 3552"/>
                  <a:gd name="T1" fmla="*/ 0 h 2352"/>
                  <a:gd name="T2" fmla="*/ 3552 w 3552"/>
                  <a:gd name="T3" fmla="*/ 0 h 2352"/>
                  <a:gd name="T4" fmla="*/ 3552 w 3552"/>
                  <a:gd name="T5" fmla="*/ 2352 h 2352"/>
                  <a:gd name="T6" fmla="*/ 1056 w 3552"/>
                  <a:gd name="T7" fmla="*/ 2352 h 2352"/>
                  <a:gd name="T8" fmla="*/ 0 w 3552"/>
                  <a:gd name="T9" fmla="*/ 0 h 2352"/>
                </a:gdLst>
                <a:ahLst/>
                <a:cxnLst>
                  <a:cxn ang="0">
                    <a:pos x="T0" y="T1"/>
                  </a:cxn>
                  <a:cxn ang="0">
                    <a:pos x="T2" y="T3"/>
                  </a:cxn>
                  <a:cxn ang="0">
                    <a:pos x="T4" y="T5"/>
                  </a:cxn>
                  <a:cxn ang="0">
                    <a:pos x="T6" y="T7"/>
                  </a:cxn>
                  <a:cxn ang="0">
                    <a:pos x="T8" y="T9"/>
                  </a:cxn>
                </a:cxnLst>
                <a:rect l="0" t="0" r="r" b="b"/>
                <a:pathLst>
                  <a:path w="3552" h="2352">
                    <a:moveTo>
                      <a:pt x="0" y="0"/>
                    </a:moveTo>
                    <a:lnTo>
                      <a:pt x="3552" y="0"/>
                    </a:lnTo>
                    <a:lnTo>
                      <a:pt x="3552" y="2352"/>
                    </a:lnTo>
                    <a:lnTo>
                      <a:pt x="1056" y="2352"/>
                    </a:lnTo>
                    <a:lnTo>
                      <a:pt x="0" y="0"/>
                    </a:lnTo>
                    <a:close/>
                  </a:path>
                </a:pathLst>
              </a:custGeom>
              <a:noFill/>
              <a:ln w="38100" cap="sq"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2" name="Line 6"/>
              <p:cNvSpPr>
                <a:spLocks noChangeShapeType="1"/>
              </p:cNvSpPr>
              <p:nvPr/>
            </p:nvSpPr>
            <p:spPr bwMode="auto">
              <a:xfrm>
                <a:off x="1584" y="2160"/>
                <a:ext cx="3168" cy="0"/>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3" name="Line 7"/>
              <p:cNvSpPr>
                <a:spLocks noChangeShapeType="1"/>
              </p:cNvSpPr>
              <p:nvPr/>
            </p:nvSpPr>
            <p:spPr bwMode="auto">
              <a:xfrm>
                <a:off x="1968" y="2976"/>
                <a:ext cx="2784" cy="0"/>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4" name="Line 8"/>
              <p:cNvSpPr>
                <a:spLocks noChangeShapeType="1"/>
              </p:cNvSpPr>
              <p:nvPr/>
            </p:nvSpPr>
            <p:spPr bwMode="auto">
              <a:xfrm flipH="1" flipV="1">
                <a:off x="2496" y="1296"/>
                <a:ext cx="528" cy="2352"/>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5" name="Line 9"/>
              <p:cNvSpPr>
                <a:spLocks noChangeShapeType="1"/>
              </p:cNvSpPr>
              <p:nvPr/>
            </p:nvSpPr>
            <p:spPr bwMode="auto">
              <a:xfrm flipH="1" flipV="1">
                <a:off x="3696" y="1296"/>
                <a:ext cx="144" cy="2352"/>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1066" name="Text Box 10"/>
            <p:cNvSpPr txBox="1">
              <a:spLocks noChangeArrowheads="1"/>
            </p:cNvSpPr>
            <p:nvPr/>
          </p:nvSpPr>
          <p:spPr bwMode="auto">
            <a:xfrm>
              <a:off x="336" y="2400"/>
              <a:ext cx="79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FRONT</a:t>
              </a:r>
            </a:p>
          </p:txBody>
        </p:sp>
        <p:sp>
          <p:nvSpPr>
            <p:cNvPr id="301067" name="Text Box 11"/>
            <p:cNvSpPr txBox="1">
              <a:spLocks noChangeArrowheads="1"/>
            </p:cNvSpPr>
            <p:nvPr/>
          </p:nvSpPr>
          <p:spPr bwMode="auto">
            <a:xfrm>
              <a:off x="4721" y="2400"/>
              <a:ext cx="61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BACK</a:t>
              </a:r>
            </a:p>
          </p:txBody>
        </p:sp>
        <p:sp>
          <p:nvSpPr>
            <p:cNvPr id="301068" name="Text Box 12"/>
            <p:cNvSpPr txBox="1">
              <a:spLocks noChangeArrowheads="1"/>
            </p:cNvSpPr>
            <p:nvPr/>
          </p:nvSpPr>
          <p:spPr bwMode="auto">
            <a:xfrm>
              <a:off x="2448" y="768"/>
              <a:ext cx="64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HIGH</a:t>
              </a:r>
            </a:p>
          </p:txBody>
        </p:sp>
        <p:sp>
          <p:nvSpPr>
            <p:cNvPr id="301069" name="Text Box 13"/>
            <p:cNvSpPr txBox="1">
              <a:spLocks noChangeArrowheads="1"/>
            </p:cNvSpPr>
            <p:nvPr/>
          </p:nvSpPr>
          <p:spPr bwMode="auto">
            <a:xfrm>
              <a:off x="2881" y="3648"/>
              <a:ext cx="57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LOW</a:t>
              </a:r>
            </a:p>
          </p:txBody>
        </p:sp>
      </p:grpSp>
      <p:grpSp>
        <p:nvGrpSpPr>
          <p:cNvPr id="301070" name="Group 14"/>
          <p:cNvGrpSpPr>
            <a:grpSpLocks/>
          </p:cNvGrpSpPr>
          <p:nvPr/>
        </p:nvGrpSpPr>
        <p:grpSpPr bwMode="auto">
          <a:xfrm>
            <a:off x="2286000" y="2590800"/>
            <a:ext cx="4876800" cy="2667000"/>
            <a:chOff x="1440" y="1632"/>
            <a:chExt cx="3072" cy="1680"/>
          </a:xfrm>
        </p:grpSpPr>
        <p:grpSp>
          <p:nvGrpSpPr>
            <p:cNvPr id="301071" name="Group 15"/>
            <p:cNvGrpSpPr>
              <a:grpSpLocks/>
            </p:cNvGrpSpPr>
            <p:nvPr/>
          </p:nvGrpSpPr>
          <p:grpSpPr bwMode="auto">
            <a:xfrm>
              <a:off x="1440" y="1824"/>
              <a:ext cx="384" cy="624"/>
              <a:chOff x="1440" y="1824"/>
              <a:chExt cx="384" cy="624"/>
            </a:xfrm>
          </p:grpSpPr>
          <p:sp>
            <p:nvSpPr>
              <p:cNvPr id="301072" name="Text Box 16"/>
              <p:cNvSpPr txBox="1">
                <a:spLocks noChangeArrowheads="1"/>
              </p:cNvSpPr>
              <p:nvPr/>
            </p:nvSpPr>
            <p:spPr bwMode="auto">
              <a:xfrm rot="3170656">
                <a:off x="1421" y="2064"/>
                <a:ext cx="365"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ey</a:t>
                </a:r>
              </a:p>
            </p:txBody>
          </p:sp>
          <p:sp>
            <p:nvSpPr>
              <p:cNvPr id="301073" name="Line 17"/>
              <p:cNvSpPr>
                <a:spLocks noChangeShapeType="1"/>
              </p:cNvSpPr>
              <p:nvPr/>
            </p:nvSpPr>
            <p:spPr bwMode="auto">
              <a:xfrm flipH="1" flipV="1">
                <a:off x="1488" y="1824"/>
                <a:ext cx="336" cy="624"/>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4" name="Group 18"/>
            <p:cNvGrpSpPr>
              <a:grpSpLocks/>
            </p:cNvGrpSpPr>
            <p:nvPr/>
          </p:nvGrpSpPr>
          <p:grpSpPr bwMode="auto">
            <a:xfrm>
              <a:off x="4185" y="1728"/>
              <a:ext cx="327" cy="720"/>
              <a:chOff x="4185" y="1728"/>
              <a:chExt cx="327" cy="720"/>
            </a:xfrm>
          </p:grpSpPr>
          <p:sp>
            <p:nvSpPr>
              <p:cNvPr id="301075" name="Text Box 19"/>
              <p:cNvSpPr txBox="1">
                <a:spLocks noChangeArrowheads="1"/>
              </p:cNvSpPr>
              <p:nvPr/>
            </p:nvSpPr>
            <p:spPr bwMode="auto">
              <a:xfrm rot="-4548499">
                <a:off x="4155" y="2064"/>
                <a:ext cx="38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ow</a:t>
                </a:r>
              </a:p>
            </p:txBody>
          </p:sp>
          <p:sp>
            <p:nvSpPr>
              <p:cNvPr id="301076" name="Line 20"/>
              <p:cNvSpPr>
                <a:spLocks noChangeShapeType="1"/>
              </p:cNvSpPr>
              <p:nvPr/>
            </p:nvSpPr>
            <p:spPr bwMode="auto">
              <a:xfrm flipV="1">
                <a:off x="4224" y="1728"/>
                <a:ext cx="144" cy="720"/>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7" name="Group 21"/>
            <p:cNvGrpSpPr>
              <a:grpSpLocks/>
            </p:cNvGrpSpPr>
            <p:nvPr/>
          </p:nvGrpSpPr>
          <p:grpSpPr bwMode="auto">
            <a:xfrm>
              <a:off x="3744" y="1632"/>
              <a:ext cx="480" cy="1536"/>
              <a:chOff x="3744" y="1632"/>
              <a:chExt cx="480" cy="1536"/>
            </a:xfrm>
          </p:grpSpPr>
          <p:sp>
            <p:nvSpPr>
              <p:cNvPr id="301078" name="Line 22"/>
              <p:cNvSpPr>
                <a:spLocks noChangeShapeType="1"/>
              </p:cNvSpPr>
              <p:nvPr/>
            </p:nvSpPr>
            <p:spPr bwMode="auto">
              <a:xfrm flipV="1">
                <a:off x="3936" y="1632"/>
                <a:ext cx="288" cy="1536"/>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79" name="Text Box 23"/>
              <p:cNvSpPr txBox="1">
                <a:spLocks noChangeArrowheads="1"/>
              </p:cNvSpPr>
              <p:nvPr/>
            </p:nvSpPr>
            <p:spPr bwMode="auto">
              <a:xfrm rot="-4755381">
                <a:off x="3711" y="2520"/>
                <a:ext cx="3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aw</a:t>
                </a:r>
              </a:p>
            </p:txBody>
          </p:sp>
        </p:grpSp>
        <p:grpSp>
          <p:nvGrpSpPr>
            <p:cNvPr id="301080" name="Group 24"/>
            <p:cNvGrpSpPr>
              <a:grpSpLocks/>
            </p:cNvGrpSpPr>
            <p:nvPr/>
          </p:nvGrpSpPr>
          <p:grpSpPr bwMode="auto">
            <a:xfrm>
              <a:off x="1776" y="1776"/>
              <a:ext cx="2592" cy="768"/>
              <a:chOff x="1776" y="1776"/>
              <a:chExt cx="2592" cy="768"/>
            </a:xfrm>
          </p:grpSpPr>
          <p:sp>
            <p:nvSpPr>
              <p:cNvPr id="301081" name="Text Box 25"/>
              <p:cNvSpPr txBox="1">
                <a:spLocks noChangeArrowheads="1"/>
              </p:cNvSpPr>
              <p:nvPr/>
            </p:nvSpPr>
            <p:spPr bwMode="auto">
              <a:xfrm rot="916791">
                <a:off x="3050" y="1920"/>
                <a:ext cx="35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oy</a:t>
                </a:r>
              </a:p>
            </p:txBody>
          </p:sp>
          <p:sp>
            <p:nvSpPr>
              <p:cNvPr id="301082" name="Line 26"/>
              <p:cNvSpPr>
                <a:spLocks noChangeShapeType="1"/>
              </p:cNvSpPr>
              <p:nvPr/>
            </p:nvSpPr>
            <p:spPr bwMode="auto">
              <a:xfrm flipH="1" flipV="1">
                <a:off x="1776" y="1776"/>
                <a:ext cx="2592" cy="768"/>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83" name="Group 27"/>
            <p:cNvGrpSpPr>
              <a:grpSpLocks/>
            </p:cNvGrpSpPr>
            <p:nvPr/>
          </p:nvGrpSpPr>
          <p:grpSpPr bwMode="auto">
            <a:xfrm>
              <a:off x="1632" y="1824"/>
              <a:ext cx="2208" cy="1488"/>
              <a:chOff x="1632" y="1824"/>
              <a:chExt cx="2208" cy="1488"/>
            </a:xfrm>
          </p:grpSpPr>
          <p:sp>
            <p:nvSpPr>
              <p:cNvPr id="301084" name="Line 28"/>
              <p:cNvSpPr>
                <a:spLocks noChangeShapeType="1"/>
              </p:cNvSpPr>
              <p:nvPr/>
            </p:nvSpPr>
            <p:spPr bwMode="auto">
              <a:xfrm flipH="1" flipV="1">
                <a:off x="1632" y="1824"/>
                <a:ext cx="2208" cy="1488"/>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85" name="Text Box 29"/>
              <p:cNvSpPr txBox="1">
                <a:spLocks noChangeArrowheads="1"/>
              </p:cNvSpPr>
              <p:nvPr/>
            </p:nvSpPr>
            <p:spPr bwMode="auto">
              <a:xfrm rot="1792561">
                <a:off x="3092" y="2889"/>
                <a:ext cx="36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ay</a:t>
                </a:r>
              </a:p>
            </p:txBody>
          </p:sp>
        </p:grpSp>
      </p:grpSp>
      <p:grpSp>
        <p:nvGrpSpPr>
          <p:cNvPr id="301086" name="Group 30"/>
          <p:cNvGrpSpPr>
            <a:grpSpLocks/>
          </p:cNvGrpSpPr>
          <p:nvPr/>
        </p:nvGrpSpPr>
        <p:grpSpPr bwMode="auto">
          <a:xfrm>
            <a:off x="1447800" y="1703388"/>
            <a:ext cx="5749925" cy="4024312"/>
            <a:chOff x="912" y="1073"/>
            <a:chExt cx="3622" cy="2535"/>
          </a:xfrm>
        </p:grpSpPr>
        <p:sp>
          <p:nvSpPr>
            <p:cNvPr id="301087" name="Text Box 31"/>
            <p:cNvSpPr txBox="1">
              <a:spLocks noChangeArrowheads="1"/>
            </p:cNvSpPr>
            <p:nvPr/>
          </p:nvSpPr>
          <p:spPr bwMode="auto">
            <a:xfrm>
              <a:off x="912" y="1073"/>
              <a:ext cx="30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iy</a:t>
              </a:r>
            </a:p>
          </p:txBody>
        </p:sp>
        <p:sp>
          <p:nvSpPr>
            <p:cNvPr id="301088" name="Text Box 32"/>
            <p:cNvSpPr txBox="1">
              <a:spLocks noChangeArrowheads="1"/>
            </p:cNvSpPr>
            <p:nvPr/>
          </p:nvSpPr>
          <p:spPr bwMode="auto">
            <a:xfrm>
              <a:off x="1200" y="1649"/>
              <a:ext cx="30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ih</a:t>
              </a:r>
            </a:p>
          </p:txBody>
        </p:sp>
        <p:sp>
          <p:nvSpPr>
            <p:cNvPr id="301089" name="Text Box 33"/>
            <p:cNvSpPr txBox="1">
              <a:spLocks noChangeArrowheads="1"/>
            </p:cNvSpPr>
            <p:nvPr/>
          </p:nvSpPr>
          <p:spPr bwMode="auto">
            <a:xfrm>
              <a:off x="1584" y="2561"/>
              <a:ext cx="370"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eh</a:t>
              </a:r>
            </a:p>
          </p:txBody>
        </p:sp>
        <p:sp>
          <p:nvSpPr>
            <p:cNvPr id="301090" name="Text Box 34"/>
            <p:cNvSpPr txBox="1">
              <a:spLocks noChangeArrowheads="1"/>
            </p:cNvSpPr>
            <p:nvPr/>
          </p:nvSpPr>
          <p:spPr bwMode="auto">
            <a:xfrm>
              <a:off x="1872" y="3233"/>
              <a:ext cx="365"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ae</a:t>
              </a:r>
            </a:p>
          </p:txBody>
        </p:sp>
        <p:sp>
          <p:nvSpPr>
            <p:cNvPr id="301091" name="Text Box 35"/>
            <p:cNvSpPr txBox="1">
              <a:spLocks noChangeArrowheads="1"/>
            </p:cNvSpPr>
            <p:nvPr/>
          </p:nvSpPr>
          <p:spPr bwMode="auto">
            <a:xfrm>
              <a:off x="3936" y="3281"/>
              <a:ext cx="36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aa</a:t>
              </a:r>
            </a:p>
          </p:txBody>
        </p:sp>
        <p:sp>
          <p:nvSpPr>
            <p:cNvPr id="301092" name="Text Box 36"/>
            <p:cNvSpPr txBox="1">
              <a:spLocks noChangeArrowheads="1"/>
            </p:cNvSpPr>
            <p:nvPr/>
          </p:nvSpPr>
          <p:spPr bwMode="auto">
            <a:xfrm>
              <a:off x="4176" y="2513"/>
              <a:ext cx="35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ao</a:t>
              </a:r>
            </a:p>
          </p:txBody>
        </p:sp>
        <p:sp>
          <p:nvSpPr>
            <p:cNvPr id="301093" name="Text Box 37"/>
            <p:cNvSpPr txBox="1">
              <a:spLocks noChangeArrowheads="1"/>
            </p:cNvSpPr>
            <p:nvPr/>
          </p:nvSpPr>
          <p:spPr bwMode="auto">
            <a:xfrm>
              <a:off x="4032" y="1121"/>
              <a:ext cx="385"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uw</a:t>
              </a:r>
            </a:p>
          </p:txBody>
        </p:sp>
        <p:sp>
          <p:nvSpPr>
            <p:cNvPr id="301094" name="Text Box 38"/>
            <p:cNvSpPr txBox="1">
              <a:spLocks noChangeArrowheads="1"/>
            </p:cNvSpPr>
            <p:nvPr/>
          </p:nvSpPr>
          <p:spPr bwMode="auto">
            <a:xfrm>
              <a:off x="3801" y="1649"/>
              <a:ext cx="361"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uh</a:t>
              </a:r>
            </a:p>
          </p:txBody>
        </p:sp>
        <p:sp>
          <p:nvSpPr>
            <p:cNvPr id="301095" name="Text Box 39"/>
            <p:cNvSpPr txBox="1">
              <a:spLocks noChangeArrowheads="1"/>
            </p:cNvSpPr>
            <p:nvPr/>
          </p:nvSpPr>
          <p:spPr bwMode="auto">
            <a:xfrm>
              <a:off x="2832" y="2561"/>
              <a:ext cx="369"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ah</a:t>
              </a:r>
            </a:p>
          </p:txBody>
        </p:sp>
        <p:sp>
          <p:nvSpPr>
            <p:cNvPr id="301096" name="Text Box 40"/>
            <p:cNvSpPr txBox="1">
              <a:spLocks noChangeArrowheads="1"/>
            </p:cNvSpPr>
            <p:nvPr/>
          </p:nvSpPr>
          <p:spPr bwMode="auto">
            <a:xfrm>
              <a:off x="2784" y="2225"/>
              <a:ext cx="372"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ax</a:t>
              </a:r>
            </a:p>
          </p:txBody>
        </p:sp>
        <p:sp>
          <p:nvSpPr>
            <p:cNvPr id="301097" name="Text Box 41"/>
            <p:cNvSpPr txBox="1">
              <a:spLocks noChangeArrowheads="1"/>
            </p:cNvSpPr>
            <p:nvPr/>
          </p:nvSpPr>
          <p:spPr bwMode="auto">
            <a:xfrm>
              <a:off x="2385" y="1632"/>
              <a:ext cx="311"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ix</a:t>
              </a:r>
            </a:p>
          </p:txBody>
        </p:sp>
        <p:sp>
          <p:nvSpPr>
            <p:cNvPr id="301098" name="Text Box 42"/>
            <p:cNvSpPr txBox="1">
              <a:spLocks noChangeArrowheads="1"/>
            </p:cNvSpPr>
            <p:nvPr/>
          </p:nvSpPr>
          <p:spPr bwMode="auto">
            <a:xfrm>
              <a:off x="3001" y="1632"/>
              <a:ext cx="36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ux</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1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10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1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endParaRPr lang="en-US"/>
          </a:p>
        </p:txBody>
      </p:sp>
      <p:sp>
        <p:nvSpPr>
          <p:cNvPr id="683011" name="Rectangle 3"/>
          <p:cNvSpPr>
            <a:spLocks noGrp="1" noChangeArrowheads="1"/>
          </p:cNvSpPr>
          <p:nvPr>
            <p:ph type="body" idx="1"/>
          </p:nvPr>
        </p:nvSpPr>
        <p:spPr/>
        <p:txBody>
          <a:bodyPr/>
          <a:lstStyle/>
          <a:p>
            <a:r>
              <a:rPr lang="en-US" dirty="0"/>
              <a:t>Compare to British English, Indian English, Swedish, Spanish, </a:t>
            </a:r>
            <a:r>
              <a:rPr lang="en-US" b="1" i="1" dirty="0"/>
              <a:t>Japanese</a:t>
            </a:r>
            <a:r>
              <a:rPr lang="en-US" dirty="0"/>
              <a:t>, </a:t>
            </a:r>
            <a:r>
              <a:rPr lang="en-US" dirty="0" smtClean="0"/>
              <a:t>Mandarin</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Vowel Space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307034"/>
            <a:ext cx="6248400" cy="4636566"/>
          </a:xfrm>
          <a:prstGeom prst="rect">
            <a:avLst/>
          </a:prstGeom>
        </p:spPr>
      </p:pic>
    </p:spTree>
    <p:extLst>
      <p:ext uri="{BB962C8B-B14F-4D97-AF65-F5344CB8AC3E}">
        <p14:creationId xmlns:p14="http://schemas.microsoft.com/office/powerpoint/2010/main" val="456932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a:t>[iy] vs. [uw]</a:t>
            </a:r>
          </a:p>
        </p:txBody>
      </p:sp>
      <p:pic>
        <p:nvPicPr>
          <p:cNvPr id="302083" name="Picture 3"/>
          <p:cNvPicPr>
            <a:picLocks noChangeAspect="1" noChangeArrowheads="1"/>
          </p:cNvPicPr>
          <p:nvPr/>
        </p:nvPicPr>
        <p:blipFill>
          <a:blip r:embed="rId2">
            <a:extLst>
              <a:ext uri="{28A0092B-C50C-407E-A947-70E740481C1C}">
                <a14:useLocalDpi xmlns:a14="http://schemas.microsoft.com/office/drawing/2010/main" val="0"/>
              </a:ext>
            </a:extLst>
          </a:blip>
          <a:srcRect l="3125" t="15591" r="7031" b="6989"/>
          <a:stretch>
            <a:fillRect/>
          </a:stretch>
        </p:blipFill>
        <p:spPr bwMode="auto">
          <a:xfrm>
            <a:off x="838200" y="1447800"/>
            <a:ext cx="754380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2084" name="Oval 4"/>
          <p:cNvSpPr>
            <a:spLocks noChangeArrowheads="1"/>
          </p:cNvSpPr>
          <p:nvPr/>
        </p:nvSpPr>
        <p:spPr bwMode="auto">
          <a:xfrm>
            <a:off x="2743200" y="31242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5" name="Oval 5"/>
          <p:cNvSpPr>
            <a:spLocks noChangeArrowheads="1"/>
          </p:cNvSpPr>
          <p:nvPr/>
        </p:nvSpPr>
        <p:spPr bwMode="auto">
          <a:xfrm>
            <a:off x="7315200" y="30480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6"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en-US"/>
              <a:t>[ae] vs. [aa]</a:t>
            </a:r>
          </a:p>
        </p:txBody>
      </p:sp>
      <p:pic>
        <p:nvPicPr>
          <p:cNvPr id="303107" name="Picture 3"/>
          <p:cNvPicPr>
            <a:picLocks noChangeAspect="1" noChangeArrowheads="1"/>
          </p:cNvPicPr>
          <p:nvPr/>
        </p:nvPicPr>
        <p:blipFill>
          <a:blip r:embed="rId2">
            <a:extLst>
              <a:ext uri="{28A0092B-C50C-407E-A947-70E740481C1C}">
                <a14:useLocalDpi xmlns:a14="http://schemas.microsoft.com/office/drawing/2010/main" val="0"/>
              </a:ext>
            </a:extLst>
          </a:blip>
          <a:srcRect l="3125" t="12366" r="8594" b="9138"/>
          <a:stretch>
            <a:fillRect/>
          </a:stretch>
        </p:blipFill>
        <p:spPr bwMode="auto">
          <a:xfrm>
            <a:off x="685800" y="1200150"/>
            <a:ext cx="7696200" cy="4972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3108" name="Oval 4"/>
          <p:cNvSpPr>
            <a:spLocks noChangeArrowheads="1"/>
          </p:cNvSpPr>
          <p:nvPr/>
        </p:nvSpPr>
        <p:spPr bwMode="auto">
          <a:xfrm>
            <a:off x="2819400" y="32766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09" name="Oval 5"/>
          <p:cNvSpPr>
            <a:spLocks noChangeArrowheads="1"/>
          </p:cNvSpPr>
          <p:nvPr/>
        </p:nvSpPr>
        <p:spPr bwMode="auto">
          <a:xfrm>
            <a:off x="7315200" y="32766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10"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dirty="0"/>
              <a:t>Acoustic </a:t>
            </a:r>
            <a:r>
              <a:rPr lang="en-US" dirty="0" smtClean="0"/>
              <a:t>Landmarks in a .wav File</a:t>
            </a:r>
            <a:endParaRPr lang="en-US" dirty="0"/>
          </a:p>
        </p:txBody>
      </p:sp>
      <p:pic>
        <p:nvPicPr>
          <p:cNvPr id="304131" name="Picture 3"/>
          <p:cNvPicPr>
            <a:picLocks noChangeAspect="1" noChangeArrowheads="1"/>
          </p:cNvPicPr>
          <p:nvPr/>
        </p:nvPicPr>
        <p:blipFill>
          <a:blip r:embed="rId4">
            <a:extLst>
              <a:ext uri="{28A0092B-C50C-407E-A947-70E740481C1C}">
                <a14:useLocalDpi xmlns:a14="http://schemas.microsoft.com/office/drawing/2010/main" val="0"/>
              </a:ext>
            </a:extLst>
          </a:blip>
          <a:srcRect l="1817" t="28780" r="8463" b="33025"/>
          <a:stretch>
            <a:fillRect/>
          </a:stretch>
        </p:blipFill>
        <p:spPr bwMode="auto">
          <a:xfrm>
            <a:off x="381000" y="20574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304132" name="Group 4"/>
          <p:cNvGrpSpPr>
            <a:grpSpLocks/>
          </p:cNvGrpSpPr>
          <p:nvPr/>
        </p:nvGrpSpPr>
        <p:grpSpPr bwMode="auto">
          <a:xfrm>
            <a:off x="381000" y="4114800"/>
            <a:ext cx="7543800" cy="1219200"/>
            <a:chOff x="240" y="2976"/>
            <a:chExt cx="4752" cy="768"/>
          </a:xfrm>
        </p:grpSpPr>
        <p:pic>
          <p:nvPicPr>
            <p:cNvPr id="304133" name="Picture 5"/>
            <p:cNvPicPr>
              <a:picLocks noChangeAspect="1" noChangeArrowheads="1"/>
            </p:cNvPicPr>
            <p:nvPr/>
          </p:nvPicPr>
          <p:blipFill>
            <a:blip r:embed="rId5">
              <a:extLst>
                <a:ext uri="{28A0092B-C50C-407E-A947-70E740481C1C}">
                  <a14:useLocalDpi xmlns:a14="http://schemas.microsoft.com/office/drawing/2010/main" val="0"/>
                </a:ext>
              </a:extLst>
            </a:blip>
            <a:srcRect l="11786" t="30902" r="5971" b="35146"/>
            <a:stretch>
              <a:fillRect/>
            </a:stretch>
          </p:blipFill>
          <p:spPr bwMode="auto">
            <a:xfrm>
              <a:off x="240" y="2976"/>
              <a:ext cx="4752" cy="768"/>
            </a:xfrm>
            <a:prstGeom prst="rect">
              <a:avLst/>
            </a:prstGeom>
            <a:noFill/>
            <a:ln w="127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4134" name="AutoShape 6"/>
            <p:cNvSpPr>
              <a:spLocks noChangeArrowheads="1"/>
            </p:cNvSpPr>
            <p:nvPr/>
          </p:nvSpPr>
          <p:spPr bwMode="auto">
            <a:xfrm flipV="1">
              <a:off x="240" y="2976"/>
              <a:ext cx="4752" cy="768"/>
            </a:xfrm>
            <a:prstGeom prst="wedgeRectCallout">
              <a:avLst>
                <a:gd name="adj1" fmla="val -37880"/>
                <a:gd name="adj2" fmla="val 132292"/>
              </a:avLst>
            </a:prstGeom>
            <a:noFill/>
            <a:ln w="127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a:lstStyle/>
            <a:p>
              <a:pPr algn="ctr" eaLnBrk="0" hangingPunct="0"/>
              <a:endParaRPr lang="en-US" sz="2400"/>
            </a:p>
          </p:txBody>
        </p:sp>
        <p:sp>
          <p:nvSpPr>
            <p:cNvPr id="304135" name="Line 7"/>
            <p:cNvSpPr>
              <a:spLocks noChangeShapeType="1"/>
            </p:cNvSpPr>
            <p:nvPr/>
          </p:nvSpPr>
          <p:spPr bwMode="auto">
            <a:xfrm>
              <a:off x="1056" y="2976"/>
              <a:ext cx="1152" cy="0"/>
            </a:xfrm>
            <a:prstGeom prst="line">
              <a:avLst/>
            </a:prstGeom>
            <a:noFill/>
            <a:ln w="76200" cap="sq">
              <a:solidFill>
                <a:schemeClr val="bg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36" name="Text Box 8"/>
          <p:cNvSpPr txBox="1">
            <a:spLocks noChangeArrowheads="1"/>
          </p:cNvSpPr>
          <p:nvPr/>
        </p:nvSpPr>
        <p:spPr bwMode="auto">
          <a:xfrm>
            <a:off x="4287838" y="3276600"/>
            <a:ext cx="43227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ja-JP" altLang="en-US" sz="2400">
                <a:latin typeface="Arial"/>
              </a:rPr>
              <a:t>“</a:t>
            </a:r>
            <a:r>
              <a:rPr lang="en-US" sz="2400">
                <a:latin typeface="Comic Sans MS" charset="0"/>
              </a:rPr>
              <a:t>Patricia and Patsy and Sally</a:t>
            </a:r>
            <a:r>
              <a:rPr lang="ja-JP" altLang="en-US" sz="2400">
                <a:latin typeface="Arial"/>
              </a:rPr>
              <a:t>”</a:t>
            </a:r>
            <a:endParaRPr lang="en-US" sz="2400">
              <a:latin typeface="Comic Sans MS" charset="0"/>
            </a:endParaRPr>
          </a:p>
        </p:txBody>
      </p:sp>
      <p:grpSp>
        <p:nvGrpSpPr>
          <p:cNvPr id="304137" name="Group 9"/>
          <p:cNvGrpSpPr>
            <a:grpSpLocks/>
          </p:cNvGrpSpPr>
          <p:nvPr/>
        </p:nvGrpSpPr>
        <p:grpSpPr bwMode="auto">
          <a:xfrm>
            <a:off x="185738" y="1295400"/>
            <a:ext cx="4746625" cy="4724400"/>
            <a:chOff x="117" y="816"/>
            <a:chExt cx="2990" cy="2976"/>
          </a:xfrm>
        </p:grpSpPr>
        <p:sp>
          <p:nvSpPr>
            <p:cNvPr id="304138" name="Line 10"/>
            <p:cNvSpPr>
              <a:spLocks noChangeShapeType="1"/>
            </p:cNvSpPr>
            <p:nvPr/>
          </p:nvSpPr>
          <p:spPr bwMode="auto">
            <a:xfrm flipV="1">
              <a:off x="432" y="3120"/>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39" name="Line 11"/>
            <p:cNvSpPr>
              <a:spLocks noChangeShapeType="1"/>
            </p:cNvSpPr>
            <p:nvPr/>
          </p:nvSpPr>
          <p:spPr bwMode="auto">
            <a:xfrm flipV="1">
              <a:off x="2688" y="3120"/>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04140" name="Group 12"/>
            <p:cNvGrpSpPr>
              <a:grpSpLocks/>
            </p:cNvGrpSpPr>
            <p:nvPr/>
          </p:nvGrpSpPr>
          <p:grpSpPr bwMode="auto">
            <a:xfrm>
              <a:off x="117" y="816"/>
              <a:ext cx="2990" cy="720"/>
              <a:chOff x="117" y="816"/>
              <a:chExt cx="2990" cy="720"/>
            </a:xfrm>
          </p:grpSpPr>
          <p:grpSp>
            <p:nvGrpSpPr>
              <p:cNvPr id="304141" name="Group 13"/>
              <p:cNvGrpSpPr>
                <a:grpSpLocks/>
              </p:cNvGrpSpPr>
              <p:nvPr/>
            </p:nvGrpSpPr>
            <p:grpSpPr bwMode="auto">
              <a:xfrm>
                <a:off x="288" y="1152"/>
                <a:ext cx="2640" cy="384"/>
                <a:chOff x="288" y="1152"/>
                <a:chExt cx="2640" cy="384"/>
              </a:xfrm>
            </p:grpSpPr>
            <p:sp>
              <p:nvSpPr>
                <p:cNvPr id="304142" name="Line 14"/>
                <p:cNvSpPr>
                  <a:spLocks noChangeShapeType="1"/>
                </p:cNvSpPr>
                <p:nvPr/>
              </p:nvSpPr>
              <p:spPr bwMode="auto">
                <a:xfrm>
                  <a:off x="28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3" name="Line 15"/>
                <p:cNvSpPr>
                  <a:spLocks noChangeShapeType="1"/>
                </p:cNvSpPr>
                <p:nvPr/>
              </p:nvSpPr>
              <p:spPr bwMode="auto">
                <a:xfrm>
                  <a:off x="72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4" name="Line 16"/>
                <p:cNvSpPr>
                  <a:spLocks noChangeShapeType="1"/>
                </p:cNvSpPr>
                <p:nvPr/>
              </p:nvSpPr>
              <p:spPr bwMode="auto">
                <a:xfrm>
                  <a:off x="216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5" name="Line 17"/>
                <p:cNvSpPr>
                  <a:spLocks noChangeShapeType="1"/>
                </p:cNvSpPr>
                <p:nvPr/>
              </p:nvSpPr>
              <p:spPr bwMode="auto">
                <a:xfrm>
                  <a:off x="292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46" name="Text Box 18"/>
              <p:cNvSpPr txBox="1">
                <a:spLocks noChangeArrowheads="1"/>
              </p:cNvSpPr>
              <p:nvPr/>
            </p:nvSpPr>
            <p:spPr bwMode="auto">
              <a:xfrm>
                <a:off x="117" y="816"/>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7" name="Text Box 19"/>
              <p:cNvSpPr txBox="1">
                <a:spLocks noChangeArrowheads="1"/>
              </p:cNvSpPr>
              <p:nvPr/>
            </p:nvSpPr>
            <p:spPr bwMode="auto">
              <a:xfrm>
                <a:off x="549" y="816"/>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sp>
            <p:nvSpPr>
              <p:cNvPr id="304148" name="Text Box 20"/>
              <p:cNvSpPr txBox="1">
                <a:spLocks noChangeArrowheads="1"/>
              </p:cNvSpPr>
              <p:nvPr/>
            </p:nvSpPr>
            <p:spPr bwMode="auto">
              <a:xfrm>
                <a:off x="1989" y="816"/>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9" name="Text Box 21"/>
              <p:cNvSpPr txBox="1">
                <a:spLocks noChangeArrowheads="1"/>
              </p:cNvSpPr>
              <p:nvPr/>
            </p:nvSpPr>
            <p:spPr bwMode="auto">
              <a:xfrm>
                <a:off x="2757" y="816"/>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sp>
          <p:nvSpPr>
            <p:cNvPr id="304150" name="Text Box 22"/>
            <p:cNvSpPr txBox="1">
              <a:spLocks noChangeArrowheads="1"/>
            </p:cNvSpPr>
            <p:nvPr/>
          </p:nvSpPr>
          <p:spPr bwMode="auto">
            <a:xfrm>
              <a:off x="261" y="3504"/>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51" name="Text Box 23"/>
            <p:cNvSpPr txBox="1">
              <a:spLocks noChangeArrowheads="1"/>
            </p:cNvSpPr>
            <p:nvPr/>
          </p:nvSpPr>
          <p:spPr bwMode="auto">
            <a:xfrm>
              <a:off x="2496" y="3504"/>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grpSp>
        <p:nvGrpSpPr>
          <p:cNvPr id="304152" name="Group 24"/>
          <p:cNvGrpSpPr>
            <a:grpSpLocks/>
          </p:cNvGrpSpPr>
          <p:nvPr/>
        </p:nvGrpSpPr>
        <p:grpSpPr bwMode="auto">
          <a:xfrm>
            <a:off x="7196138" y="1295400"/>
            <a:ext cx="496887" cy="1143000"/>
            <a:chOff x="4533" y="816"/>
            <a:chExt cx="313" cy="720"/>
          </a:xfrm>
        </p:grpSpPr>
        <p:sp>
          <p:nvSpPr>
            <p:cNvPr id="304153" name="Line 25"/>
            <p:cNvSpPr>
              <a:spLocks noChangeShapeType="1"/>
            </p:cNvSpPr>
            <p:nvPr/>
          </p:nvSpPr>
          <p:spPr bwMode="auto">
            <a:xfrm>
              <a:off x="4704" y="1152"/>
              <a:ext cx="0" cy="384"/>
            </a:xfrm>
            <a:prstGeom prst="line">
              <a:avLst/>
            </a:prstGeom>
            <a:noFill/>
            <a:ln w="38100" cap="sq">
              <a:solidFill>
                <a:srgbClr val="FF9933"/>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4" name="Text Box 26"/>
            <p:cNvSpPr txBox="1">
              <a:spLocks noChangeArrowheads="1"/>
            </p:cNvSpPr>
            <p:nvPr/>
          </p:nvSpPr>
          <p:spPr bwMode="auto">
            <a:xfrm>
              <a:off x="4533" y="816"/>
              <a:ext cx="31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9933"/>
                  </a:solidFill>
                  <a:latin typeface="Comic Sans MS" charset="0"/>
                </a:rPr>
                <a:t>[l]</a:t>
              </a:r>
            </a:p>
          </p:txBody>
        </p:sp>
      </p:grpSp>
      <p:grpSp>
        <p:nvGrpSpPr>
          <p:cNvPr id="304155" name="Group 27"/>
          <p:cNvGrpSpPr>
            <a:grpSpLocks/>
          </p:cNvGrpSpPr>
          <p:nvPr/>
        </p:nvGrpSpPr>
        <p:grpSpPr bwMode="auto">
          <a:xfrm>
            <a:off x="1371600" y="1295400"/>
            <a:ext cx="5165725" cy="4267200"/>
            <a:chOff x="864" y="816"/>
            <a:chExt cx="3254" cy="2688"/>
          </a:xfrm>
        </p:grpSpPr>
        <p:grpSp>
          <p:nvGrpSpPr>
            <p:cNvPr id="304156" name="Group 28"/>
            <p:cNvGrpSpPr>
              <a:grpSpLocks/>
            </p:cNvGrpSpPr>
            <p:nvPr/>
          </p:nvGrpSpPr>
          <p:grpSpPr bwMode="auto">
            <a:xfrm>
              <a:off x="864" y="1152"/>
              <a:ext cx="3072" cy="384"/>
              <a:chOff x="864" y="1152"/>
              <a:chExt cx="3072" cy="384"/>
            </a:xfrm>
          </p:grpSpPr>
          <p:sp>
            <p:nvSpPr>
              <p:cNvPr id="304157" name="Line 29"/>
              <p:cNvSpPr>
                <a:spLocks noChangeShapeType="1"/>
              </p:cNvSpPr>
              <p:nvPr/>
            </p:nvSpPr>
            <p:spPr bwMode="auto">
              <a:xfrm>
                <a:off x="864"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8" name="Line 30"/>
              <p:cNvSpPr>
                <a:spLocks noChangeShapeType="1"/>
              </p:cNvSpPr>
              <p:nvPr/>
            </p:nvSpPr>
            <p:spPr bwMode="auto">
              <a:xfrm>
                <a:off x="1392"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9" name="Line 31"/>
              <p:cNvSpPr>
                <a:spLocks noChangeShapeType="1"/>
              </p:cNvSpPr>
              <p:nvPr/>
            </p:nvSpPr>
            <p:spPr bwMode="auto">
              <a:xfrm>
                <a:off x="3120"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0" name="Line 32"/>
              <p:cNvSpPr>
                <a:spLocks noChangeShapeType="1"/>
              </p:cNvSpPr>
              <p:nvPr/>
            </p:nvSpPr>
            <p:spPr bwMode="auto">
              <a:xfrm>
                <a:off x="3936"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1" name="Line 33"/>
            <p:cNvSpPr>
              <a:spLocks noChangeShapeType="1"/>
            </p:cNvSpPr>
            <p:nvPr/>
          </p:nvSpPr>
          <p:spPr bwMode="auto">
            <a:xfrm flipV="1">
              <a:off x="3456" y="3120"/>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2" name="Text Box 34"/>
            <p:cNvSpPr txBox="1">
              <a:spLocks noChangeArrowheads="1"/>
            </p:cNvSpPr>
            <p:nvPr/>
          </p:nvSpPr>
          <p:spPr bwMode="auto">
            <a:xfrm>
              <a:off x="1152" y="816"/>
              <a:ext cx="46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[sh]</a:t>
              </a:r>
            </a:p>
          </p:txBody>
        </p:sp>
        <p:sp>
          <p:nvSpPr>
            <p:cNvPr id="304163" name="Text Box 35"/>
            <p:cNvSpPr txBox="1">
              <a:spLocks noChangeArrowheads="1"/>
            </p:cNvSpPr>
            <p:nvPr/>
          </p:nvSpPr>
          <p:spPr bwMode="auto">
            <a:xfrm>
              <a:off x="2949" y="816"/>
              <a:ext cx="35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sp>
          <p:nvSpPr>
            <p:cNvPr id="304164" name="Text Box 36"/>
            <p:cNvSpPr txBox="1">
              <a:spLocks noChangeArrowheads="1"/>
            </p:cNvSpPr>
            <p:nvPr/>
          </p:nvSpPr>
          <p:spPr bwMode="auto">
            <a:xfrm>
              <a:off x="3765" y="816"/>
              <a:ext cx="35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grpSp>
      <p:grpSp>
        <p:nvGrpSpPr>
          <p:cNvPr id="304165" name="Group 37"/>
          <p:cNvGrpSpPr>
            <a:grpSpLocks/>
          </p:cNvGrpSpPr>
          <p:nvPr/>
        </p:nvGrpSpPr>
        <p:grpSpPr bwMode="auto">
          <a:xfrm>
            <a:off x="2895600" y="1295400"/>
            <a:ext cx="3197225" cy="1143000"/>
            <a:chOff x="1824" y="816"/>
            <a:chExt cx="2014" cy="720"/>
          </a:xfrm>
        </p:grpSpPr>
        <p:grpSp>
          <p:nvGrpSpPr>
            <p:cNvPr id="304166" name="Group 38"/>
            <p:cNvGrpSpPr>
              <a:grpSpLocks/>
            </p:cNvGrpSpPr>
            <p:nvPr/>
          </p:nvGrpSpPr>
          <p:grpSpPr bwMode="auto">
            <a:xfrm>
              <a:off x="2016" y="1152"/>
              <a:ext cx="1632" cy="384"/>
              <a:chOff x="2016" y="1152"/>
              <a:chExt cx="1632" cy="384"/>
            </a:xfrm>
          </p:grpSpPr>
          <p:sp>
            <p:nvSpPr>
              <p:cNvPr id="304167" name="Line 39"/>
              <p:cNvSpPr>
                <a:spLocks noChangeShapeType="1"/>
              </p:cNvSpPr>
              <p:nvPr/>
            </p:nvSpPr>
            <p:spPr bwMode="auto">
              <a:xfrm>
                <a:off x="3648" y="1152"/>
                <a:ext cx="0" cy="384"/>
              </a:xfrm>
              <a:prstGeom prst="line">
                <a:avLst/>
              </a:prstGeom>
              <a:noFill/>
              <a:ln w="38100" cap="sq">
                <a:solidFill>
                  <a:srgbClr val="33CC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8" name="Line 40"/>
              <p:cNvSpPr>
                <a:spLocks noChangeShapeType="1"/>
              </p:cNvSpPr>
              <p:nvPr/>
            </p:nvSpPr>
            <p:spPr bwMode="auto">
              <a:xfrm>
                <a:off x="2016" y="1152"/>
                <a:ext cx="0" cy="384"/>
              </a:xfrm>
              <a:prstGeom prst="line">
                <a:avLst/>
              </a:prstGeom>
              <a:noFill/>
              <a:ln w="38100" cap="sq">
                <a:solidFill>
                  <a:srgbClr val="33CC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9" name="Text Box 41"/>
            <p:cNvSpPr txBox="1">
              <a:spLocks noChangeArrowheads="1"/>
            </p:cNvSpPr>
            <p:nvPr/>
          </p:nvSpPr>
          <p:spPr bwMode="auto">
            <a:xfrm>
              <a:off x="1824" y="816"/>
              <a:ext cx="3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sp>
          <p:nvSpPr>
            <p:cNvPr id="304170" name="Text Box 42"/>
            <p:cNvSpPr txBox="1">
              <a:spLocks noChangeArrowheads="1"/>
            </p:cNvSpPr>
            <p:nvPr/>
          </p:nvSpPr>
          <p:spPr bwMode="auto">
            <a:xfrm>
              <a:off x="3477" y="816"/>
              <a:ext cx="3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grpSp>
      <p:grpSp>
        <p:nvGrpSpPr>
          <p:cNvPr id="304171" name="Group 43"/>
          <p:cNvGrpSpPr>
            <a:grpSpLocks/>
          </p:cNvGrpSpPr>
          <p:nvPr/>
        </p:nvGrpSpPr>
        <p:grpSpPr bwMode="auto">
          <a:xfrm>
            <a:off x="457200" y="1295400"/>
            <a:ext cx="7591425" cy="4724400"/>
            <a:chOff x="288" y="816"/>
            <a:chExt cx="4782" cy="2976"/>
          </a:xfrm>
        </p:grpSpPr>
        <p:grpSp>
          <p:nvGrpSpPr>
            <p:cNvPr id="304172" name="Group 44"/>
            <p:cNvGrpSpPr>
              <a:grpSpLocks/>
            </p:cNvGrpSpPr>
            <p:nvPr/>
          </p:nvGrpSpPr>
          <p:grpSpPr bwMode="auto">
            <a:xfrm>
              <a:off x="528" y="1152"/>
              <a:ext cx="4320" cy="384"/>
              <a:chOff x="528" y="1152"/>
              <a:chExt cx="4320" cy="384"/>
            </a:xfrm>
          </p:grpSpPr>
          <p:sp>
            <p:nvSpPr>
              <p:cNvPr id="304173" name="Line 45"/>
              <p:cNvSpPr>
                <a:spLocks noChangeShapeType="1"/>
              </p:cNvSpPr>
              <p:nvPr/>
            </p:nvSpPr>
            <p:spPr bwMode="auto">
              <a:xfrm>
                <a:off x="52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4" name="Line 46"/>
              <p:cNvSpPr>
                <a:spLocks noChangeShapeType="1"/>
              </p:cNvSpPr>
              <p:nvPr/>
            </p:nvSpPr>
            <p:spPr bwMode="auto">
              <a:xfrm>
                <a:off x="1104"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5" name="Line 47"/>
              <p:cNvSpPr>
                <a:spLocks noChangeShapeType="1"/>
              </p:cNvSpPr>
              <p:nvPr/>
            </p:nvSpPr>
            <p:spPr bwMode="auto">
              <a:xfrm>
                <a:off x="1776"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6" name="Line 48"/>
              <p:cNvSpPr>
                <a:spLocks noChangeShapeType="1"/>
              </p:cNvSpPr>
              <p:nvPr/>
            </p:nvSpPr>
            <p:spPr bwMode="auto">
              <a:xfrm>
                <a:off x="264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7" name="Line 49"/>
              <p:cNvSpPr>
                <a:spLocks noChangeShapeType="1"/>
              </p:cNvSpPr>
              <p:nvPr/>
            </p:nvSpPr>
            <p:spPr bwMode="auto">
              <a:xfrm>
                <a:off x="340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8" name="Line 50"/>
              <p:cNvSpPr>
                <a:spLocks noChangeShapeType="1"/>
              </p:cNvSpPr>
              <p:nvPr/>
            </p:nvSpPr>
            <p:spPr bwMode="auto">
              <a:xfrm>
                <a:off x="432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9" name="Line 51"/>
              <p:cNvSpPr>
                <a:spLocks noChangeShapeType="1"/>
              </p:cNvSpPr>
              <p:nvPr/>
            </p:nvSpPr>
            <p:spPr bwMode="auto">
              <a:xfrm>
                <a:off x="484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80" name="Line 52"/>
            <p:cNvSpPr>
              <a:spLocks noChangeShapeType="1"/>
            </p:cNvSpPr>
            <p:nvPr/>
          </p:nvSpPr>
          <p:spPr bwMode="auto">
            <a:xfrm flipV="1">
              <a:off x="456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81" name="Line 53"/>
            <p:cNvSpPr>
              <a:spLocks noChangeShapeType="1"/>
            </p:cNvSpPr>
            <p:nvPr/>
          </p:nvSpPr>
          <p:spPr bwMode="auto">
            <a:xfrm flipV="1">
              <a:off x="144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82" name="Text Box 54"/>
            <p:cNvSpPr txBox="1">
              <a:spLocks noChangeArrowheads="1"/>
            </p:cNvSpPr>
            <p:nvPr/>
          </p:nvSpPr>
          <p:spPr bwMode="auto">
            <a:xfrm>
              <a:off x="288" y="816"/>
              <a:ext cx="42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3" name="Text Box 55"/>
            <p:cNvSpPr txBox="1">
              <a:spLocks noChangeArrowheads="1"/>
            </p:cNvSpPr>
            <p:nvPr/>
          </p:nvSpPr>
          <p:spPr bwMode="auto">
            <a:xfrm>
              <a:off x="1200" y="3504"/>
              <a:ext cx="42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4" name="Text Box 56"/>
            <p:cNvSpPr txBox="1">
              <a:spLocks noChangeArrowheads="1"/>
            </p:cNvSpPr>
            <p:nvPr/>
          </p:nvSpPr>
          <p:spPr bwMode="auto">
            <a:xfrm>
              <a:off x="4375" y="3504"/>
              <a:ext cx="42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[ih]</a:t>
              </a:r>
            </a:p>
          </p:txBody>
        </p:sp>
        <p:sp>
          <p:nvSpPr>
            <p:cNvPr id="304185" name="Text Box 57"/>
            <p:cNvSpPr txBox="1">
              <a:spLocks noChangeArrowheads="1"/>
            </p:cNvSpPr>
            <p:nvPr/>
          </p:nvSpPr>
          <p:spPr bwMode="auto">
            <a:xfrm>
              <a:off x="912" y="816"/>
              <a:ext cx="42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[ih]</a:t>
              </a:r>
            </a:p>
          </p:txBody>
        </p:sp>
        <p:sp>
          <p:nvSpPr>
            <p:cNvPr id="304186" name="Text Box 58"/>
            <p:cNvSpPr txBox="1">
              <a:spLocks noChangeArrowheads="1"/>
            </p:cNvSpPr>
            <p:nvPr/>
          </p:nvSpPr>
          <p:spPr bwMode="auto">
            <a:xfrm>
              <a:off x="1536" y="816"/>
              <a:ext cx="47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[ax]</a:t>
              </a:r>
            </a:p>
          </p:txBody>
        </p:sp>
        <p:sp>
          <p:nvSpPr>
            <p:cNvPr id="304187" name="Text Box 59"/>
            <p:cNvSpPr txBox="1">
              <a:spLocks noChangeArrowheads="1"/>
            </p:cNvSpPr>
            <p:nvPr/>
          </p:nvSpPr>
          <p:spPr bwMode="auto">
            <a:xfrm>
              <a:off x="2400" y="816"/>
              <a:ext cx="4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sp>
          <p:nvSpPr>
            <p:cNvPr id="304188" name="Text Box 60"/>
            <p:cNvSpPr txBox="1">
              <a:spLocks noChangeArrowheads="1"/>
            </p:cNvSpPr>
            <p:nvPr/>
          </p:nvSpPr>
          <p:spPr bwMode="auto">
            <a:xfrm>
              <a:off x="3216" y="816"/>
              <a:ext cx="41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89" name="Text Box 61"/>
            <p:cNvSpPr txBox="1">
              <a:spLocks noChangeArrowheads="1"/>
            </p:cNvSpPr>
            <p:nvPr/>
          </p:nvSpPr>
          <p:spPr bwMode="auto">
            <a:xfrm>
              <a:off x="4656" y="816"/>
              <a:ext cx="41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90" name="Text Box 62"/>
            <p:cNvSpPr txBox="1">
              <a:spLocks noChangeArrowheads="1"/>
            </p:cNvSpPr>
            <p:nvPr/>
          </p:nvSpPr>
          <p:spPr bwMode="auto">
            <a:xfrm>
              <a:off x="4080" y="816"/>
              <a:ext cx="4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grpSp>
      <p:pic>
        <p:nvPicPr>
          <p:cNvPr id="304191" name="0A809BF4.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458200" y="2895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4137"/>
                                        </p:tgtEl>
                                        <p:attrNameLst>
                                          <p:attrName>style.visibility</p:attrName>
                                        </p:attrNameLst>
                                      </p:cBhvr>
                                      <p:to>
                                        <p:strVal val="visible"/>
                                      </p:to>
                                    </p:set>
                                  </p:childTnLst>
                                  <p:subTnLst>
                                    <p:set>
                                      <p:cBhvr override="childStyle">
                                        <p:cTn dur="1" fill="hold" display="0" masterRel="nextClick" afterEffect="1"/>
                                        <p:tgtEl>
                                          <p:spTgt spid="30413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4171"/>
                                        </p:tgtEl>
                                        <p:attrNameLst>
                                          <p:attrName>style.visibility</p:attrName>
                                        </p:attrNameLst>
                                      </p:cBhvr>
                                      <p:to>
                                        <p:strVal val="visible"/>
                                      </p:to>
                                    </p:set>
                                  </p:childTnLst>
                                  <p:subTnLst>
                                    <p:set>
                                      <p:cBhvr override="childStyle">
                                        <p:cTn dur="1" fill="hold" display="0" masterRel="nextClick" afterEffect="1"/>
                                        <p:tgtEl>
                                          <p:spTgt spid="30417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4155"/>
                                        </p:tgtEl>
                                        <p:attrNameLst>
                                          <p:attrName>style.visibility</p:attrName>
                                        </p:attrNameLst>
                                      </p:cBhvr>
                                      <p:to>
                                        <p:strVal val="visible"/>
                                      </p:to>
                                    </p:set>
                                  </p:childTnLst>
                                  <p:subTnLst>
                                    <p:set>
                                      <p:cBhvr override="childStyle">
                                        <p:cTn dur="1" fill="hold" display="0" masterRel="nextClick" afterEffect="1"/>
                                        <p:tgtEl>
                                          <p:spTgt spid="30415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4165"/>
                                        </p:tgtEl>
                                        <p:attrNameLst>
                                          <p:attrName>style.visibility</p:attrName>
                                        </p:attrNameLst>
                                      </p:cBhvr>
                                      <p:to>
                                        <p:strVal val="visible"/>
                                      </p:to>
                                    </p:set>
                                  </p:childTnLst>
                                  <p:subTnLst>
                                    <p:set>
                                      <p:cBhvr override="childStyle">
                                        <p:cTn dur="1" fill="hold" display="0" masterRel="nextClick" afterEffect="1"/>
                                        <p:tgtEl>
                                          <p:spTgt spid="30416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04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41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2033" fill="hold"/>
                                        <p:tgtEl>
                                          <p:spTgt spid="304191"/>
                                        </p:tgtEl>
                                      </p:cBhvr>
                                    </p:cmd>
                                  </p:childTnLst>
                                </p:cTn>
                              </p:par>
                            </p:childTnLst>
                          </p:cTn>
                        </p:par>
                      </p:childTnLst>
                    </p:cTn>
                  </p:par>
                </p:childTnLst>
              </p:cTn>
              <p:nextCondLst>
                <p:cond evt="onClick" delay="0">
                  <p:tgtEl>
                    <p:spTgt spid="304191"/>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30419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Tale of Discounts</a:t>
            </a:r>
            <a:endParaRPr lang="en-US" dirty="0"/>
          </a:p>
        </p:txBody>
      </p:sp>
      <p:sp>
        <p:nvSpPr>
          <p:cNvPr id="3" name="Content Placeholder 2"/>
          <p:cNvSpPr>
            <a:spLocks noGrp="1"/>
          </p:cNvSpPr>
          <p:nvPr>
            <p:ph idx="1"/>
          </p:nvPr>
        </p:nvSpPr>
        <p:spPr/>
        <p:txBody>
          <a:bodyPr/>
          <a:lstStyle/>
          <a:p>
            <a:r>
              <a:rPr lang="en-US" dirty="0" smtClean="0"/>
              <a:t>A burger costing $4.59 is on sale for $2.33  at Mel’s</a:t>
            </a:r>
          </a:p>
          <a:p>
            <a:r>
              <a:rPr lang="en-US" dirty="0" smtClean="0"/>
              <a:t>Close your eyes and repeat the sale price to yourself 3 times</a:t>
            </a:r>
          </a:p>
          <a:p>
            <a:r>
              <a:rPr lang="en-US" dirty="0" smtClean="0"/>
              <a:t>A taco costing $4.53 is on sale for $2.22 at </a:t>
            </a:r>
            <a:r>
              <a:rPr lang="en-US" dirty="0" err="1" smtClean="0"/>
              <a:t>Noche</a:t>
            </a:r>
            <a:r>
              <a:rPr lang="en-US" dirty="0" smtClean="0"/>
              <a:t> Mexicana</a:t>
            </a:r>
          </a:p>
          <a:p>
            <a:r>
              <a:rPr lang="en-US" dirty="0" smtClean="0"/>
              <a:t>Repeat the sale price to yourself 3 times</a:t>
            </a:r>
          </a:p>
          <a:p>
            <a:r>
              <a:rPr lang="en-US" dirty="0" smtClean="0"/>
              <a:t>Which is the better deal?</a:t>
            </a:r>
          </a:p>
          <a:p>
            <a:endParaRPr lang="en-US" dirty="0"/>
          </a:p>
        </p:txBody>
      </p:sp>
    </p:spTree>
    <p:extLst>
      <p:ext uri="{BB962C8B-B14F-4D97-AF65-F5344CB8AC3E}">
        <p14:creationId xmlns:p14="http://schemas.microsoft.com/office/powerpoint/2010/main" val="28204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dirty="0"/>
              <a:t>A Problem:  </a:t>
            </a:r>
            <a:r>
              <a:rPr lang="en-US" dirty="0" err="1">
                <a:solidFill>
                  <a:srgbClr val="0000FF"/>
                </a:solidFill>
              </a:rPr>
              <a:t>Coarticulation</a:t>
            </a:r>
            <a:endParaRPr lang="en-US" dirty="0">
              <a:solidFill>
                <a:srgbClr val="0000FF"/>
              </a:solidFill>
            </a:endParaRPr>
          </a:p>
        </p:txBody>
      </p:sp>
      <p:sp>
        <p:nvSpPr>
          <p:cNvPr id="350211" name="Rectangle 3"/>
          <p:cNvSpPr>
            <a:spLocks noGrp="1" noChangeArrowheads="1"/>
          </p:cNvSpPr>
          <p:nvPr>
            <p:ph type="body" idx="1"/>
          </p:nvPr>
        </p:nvSpPr>
        <p:spPr/>
        <p:txBody>
          <a:bodyPr/>
          <a:lstStyle/>
          <a:p>
            <a:pPr>
              <a:lnSpc>
                <a:spcPct val="90000"/>
              </a:lnSpc>
            </a:pPr>
            <a:r>
              <a:rPr lang="en-US" dirty="0" smtClean="0"/>
              <a:t>The Same </a:t>
            </a:r>
            <a:r>
              <a:rPr lang="en-US" dirty="0"/>
              <a:t>phone </a:t>
            </a:r>
            <a:r>
              <a:rPr lang="en-US" dirty="0" smtClean="0"/>
              <a:t>is produced </a:t>
            </a:r>
            <a:r>
              <a:rPr lang="en-US" dirty="0"/>
              <a:t>differently depending on </a:t>
            </a:r>
            <a:r>
              <a:rPr lang="en-US" dirty="0">
                <a:solidFill>
                  <a:srgbClr val="0000FF"/>
                </a:solidFill>
              </a:rPr>
              <a:t>phonetic context</a:t>
            </a:r>
          </a:p>
          <a:p>
            <a:pPr>
              <a:lnSpc>
                <a:spcPct val="90000"/>
              </a:lnSpc>
            </a:pPr>
            <a:r>
              <a:rPr lang="en-US" dirty="0"/>
              <a:t>Occurs when articulations overlap as articulators are moving in different timing patterns to produce different adjacent sounds</a:t>
            </a:r>
          </a:p>
          <a:p>
            <a:pPr lvl="1">
              <a:lnSpc>
                <a:spcPct val="90000"/>
              </a:lnSpc>
            </a:pPr>
            <a:r>
              <a:rPr lang="en-US" dirty="0">
                <a:solidFill>
                  <a:srgbClr val="FF0000"/>
                </a:solidFill>
              </a:rPr>
              <a:t>Eight</a:t>
            </a:r>
            <a:r>
              <a:rPr lang="en-US" dirty="0"/>
              <a:t> vs. </a:t>
            </a:r>
            <a:r>
              <a:rPr lang="en-US" dirty="0">
                <a:solidFill>
                  <a:srgbClr val="FF0000"/>
                </a:solidFill>
              </a:rPr>
              <a:t>Eighth </a:t>
            </a:r>
          </a:p>
          <a:p>
            <a:pPr lvl="2">
              <a:lnSpc>
                <a:spcPct val="90000"/>
              </a:lnSpc>
            </a:pPr>
            <a:r>
              <a:rPr lang="en-US" dirty="0"/>
              <a:t>Place of articulation moves forward as /t/ is </a:t>
            </a:r>
            <a:r>
              <a:rPr lang="en-US" dirty="0" err="1">
                <a:solidFill>
                  <a:srgbClr val="0000FF"/>
                </a:solidFill>
              </a:rPr>
              <a:t>dentalized</a:t>
            </a:r>
            <a:endParaRPr lang="en-US" dirty="0">
              <a:solidFill>
                <a:srgbClr val="0000FF"/>
              </a:solidFill>
            </a:endParaRPr>
          </a:p>
          <a:p>
            <a:pPr lvl="1">
              <a:lnSpc>
                <a:spcPct val="90000"/>
              </a:lnSpc>
            </a:pPr>
            <a:r>
              <a:rPr lang="en-US" dirty="0">
                <a:solidFill>
                  <a:srgbClr val="FF0000"/>
                </a:solidFill>
              </a:rPr>
              <a:t>Met</a:t>
            </a:r>
            <a:r>
              <a:rPr lang="en-US" dirty="0"/>
              <a:t> vs. </a:t>
            </a:r>
            <a:r>
              <a:rPr lang="en-US" dirty="0">
                <a:solidFill>
                  <a:srgbClr val="FF0000"/>
                </a:solidFill>
              </a:rPr>
              <a:t>Men</a:t>
            </a:r>
          </a:p>
          <a:p>
            <a:pPr lvl="2">
              <a:lnSpc>
                <a:spcPct val="90000"/>
              </a:lnSpc>
            </a:pPr>
            <a:r>
              <a:rPr lang="en-US" dirty="0"/>
              <a:t>Vowel is</a:t>
            </a:r>
            <a:r>
              <a:rPr lang="en-US" dirty="0">
                <a:solidFill>
                  <a:srgbClr val="FF0000"/>
                </a:solidFill>
              </a:rPr>
              <a:t> </a:t>
            </a:r>
            <a:r>
              <a:rPr lang="en-US" dirty="0">
                <a:solidFill>
                  <a:srgbClr val="0000FF"/>
                </a:solidFill>
              </a:rPr>
              <a:t>nasalized</a:t>
            </a:r>
          </a:p>
          <a:p>
            <a:pPr>
              <a:lnSpc>
                <a:spcPct val="90000"/>
              </a:lnSpc>
            </a:pPr>
            <a:endParaRPr lang="en-US" dirty="0">
              <a:solidFill>
                <a:srgbClr val="0000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n-US" dirty="0">
                <a:hlinkClick r:id="rId3"/>
              </a:rPr>
              <a:t>IPA </a:t>
            </a:r>
            <a:r>
              <a:rPr lang="en-US" dirty="0" smtClean="0">
                <a:hlinkClick r:id="rId3"/>
              </a:rPr>
              <a:t>Consonants</a:t>
            </a:r>
            <a:endParaRPr lang="en-US" dirty="0"/>
          </a:p>
        </p:txBody>
      </p:sp>
      <p:pic>
        <p:nvPicPr>
          <p:cNvPr id="308227" name="Picture 3" descr="ipachart"/>
          <p:cNvPicPr>
            <a:picLocks noChangeAspect="1" noChangeArrowheads="1"/>
          </p:cNvPicPr>
          <p:nvPr/>
        </p:nvPicPr>
        <p:blipFill>
          <a:blip r:embed="rId4">
            <a:extLst>
              <a:ext uri="{28A0092B-C50C-407E-A947-70E740481C1C}">
                <a14:useLocalDpi xmlns:a14="http://schemas.microsoft.com/office/drawing/2010/main" val="0"/>
              </a:ext>
            </a:extLst>
          </a:blip>
          <a:srcRect l="5426" t="2379" r="4651" b="62000"/>
          <a:stretch>
            <a:fillRect/>
          </a:stretch>
        </p:blipFill>
        <p:spPr bwMode="auto">
          <a:xfrm>
            <a:off x="152400" y="1295400"/>
            <a:ext cx="8839200" cy="4564063"/>
          </a:xfrm>
          <a:prstGeom prst="rect">
            <a:avLst/>
          </a:prstGeom>
          <a:noFill/>
          <a:extLst>
            <a:ext uri="{909E8E84-426E-40dd-AFC4-6F175D3DCCD1}">
              <a14:hiddenFill xmlns="" xmlns:a14="http://schemas.microsoft.com/office/drawing/2010/main">
                <a:solidFill>
                  <a:srgbClr val="FFFFFF"/>
                </a:solidFill>
              </a14:hiddenFill>
            </a:ext>
          </a:extLst>
        </p:spPr>
      </p:pic>
      <p:sp>
        <p:nvSpPr>
          <p:cNvPr id="308228" name="Text Box 4"/>
          <p:cNvSpPr txBox="1">
            <a:spLocks noChangeArrowheads="1"/>
          </p:cNvSpPr>
          <p:nvPr/>
        </p:nvSpPr>
        <p:spPr bwMode="auto">
          <a:xfrm>
            <a:off x="1955800" y="5911850"/>
            <a:ext cx="5588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(Distributed by the International Phonetics Association.)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r>
              <a:rPr lang="en-US"/>
              <a:t>IPA vowels</a:t>
            </a:r>
          </a:p>
        </p:txBody>
      </p:sp>
      <p:pic>
        <p:nvPicPr>
          <p:cNvPr id="309251" name="Picture 3" descr="ipachart"/>
          <p:cNvPicPr>
            <a:picLocks noChangeAspect="1" noChangeArrowheads="1"/>
          </p:cNvPicPr>
          <p:nvPr/>
        </p:nvPicPr>
        <p:blipFill>
          <a:blip r:embed="rId2">
            <a:extLst>
              <a:ext uri="{28A0092B-C50C-407E-A947-70E740481C1C}">
                <a14:useLocalDpi xmlns:a14="http://schemas.microsoft.com/office/drawing/2010/main" val="0"/>
              </a:ext>
            </a:extLst>
          </a:blip>
          <a:srcRect l="827" t="55150" r="58678" b="18860"/>
          <a:stretch>
            <a:fillRect/>
          </a:stretch>
        </p:blipFill>
        <p:spPr bwMode="auto">
          <a:xfrm>
            <a:off x="1447800" y="1198563"/>
            <a:ext cx="5943600" cy="4973637"/>
          </a:xfrm>
          <a:prstGeom prst="rect">
            <a:avLst/>
          </a:prstGeom>
          <a:noFill/>
          <a:extLst>
            <a:ext uri="{909E8E84-426E-40dd-AFC4-6F175D3DCCD1}">
              <a14:hiddenFill xmlns="" xmlns:a14="http://schemas.microsoft.com/office/drawing/2010/main">
                <a:solidFill>
                  <a:srgbClr val="FFFFFF"/>
                </a:solidFill>
              </a14:hiddenFill>
            </a:ext>
          </a:extLst>
        </p:spPr>
      </p:pic>
      <p:sp>
        <p:nvSpPr>
          <p:cNvPr id="309252" name="Text Box 4"/>
          <p:cNvSpPr txBox="1">
            <a:spLocks noChangeArrowheads="1"/>
          </p:cNvSpPr>
          <p:nvPr/>
        </p:nvSpPr>
        <p:spPr bwMode="auto">
          <a:xfrm>
            <a:off x="1955800" y="6292850"/>
            <a:ext cx="5588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(Distributed by the International Phonetics Association.)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73710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IPA Charts</a:t>
            </a:r>
            <a:endParaRPr lang="en-US" dirty="0"/>
          </a:p>
        </p:txBody>
      </p:sp>
      <p:sp>
        <p:nvSpPr>
          <p:cNvPr id="3" name="Content Placeholder 2"/>
          <p:cNvSpPr>
            <a:spLocks noGrp="1"/>
          </p:cNvSpPr>
          <p:nvPr>
            <p:ph idx="1"/>
          </p:nvPr>
        </p:nvSpPr>
        <p:spPr>
          <a:xfrm>
            <a:off x="457200" y="1219200"/>
            <a:ext cx="8229600" cy="4906963"/>
          </a:xfrm>
        </p:spPr>
        <p:txBody>
          <a:bodyPr/>
          <a:lstStyle/>
          <a:p>
            <a:r>
              <a:rPr lang="en-US" dirty="0" smtClean="0">
                <a:hlinkClick r:id="rId3"/>
              </a:rPr>
              <a:t>Albanian</a:t>
            </a:r>
            <a:endParaRPr lang="en-US" dirty="0" smtClean="0">
              <a:hlinkClick r:id="rId4"/>
            </a:endParaRPr>
          </a:p>
          <a:p>
            <a:r>
              <a:rPr lang="en-US" dirty="0" smtClean="0">
                <a:hlinkClick r:id="rId4"/>
              </a:rPr>
              <a:t>Amharic</a:t>
            </a:r>
            <a:endParaRPr lang="en-US" dirty="0" smtClean="0"/>
          </a:p>
          <a:p>
            <a:r>
              <a:rPr lang="en-US" dirty="0" smtClean="0">
                <a:hlinkClick r:id="rId5"/>
              </a:rPr>
              <a:t>Bengali</a:t>
            </a:r>
            <a:endParaRPr lang="en-US" dirty="0" smtClean="0"/>
          </a:p>
          <a:p>
            <a:r>
              <a:rPr lang="en-US" dirty="0" smtClean="0">
                <a:hlinkClick r:id="rId6"/>
              </a:rPr>
              <a:t>Cantonese</a:t>
            </a:r>
            <a:endParaRPr lang="en-US" dirty="0" smtClean="0"/>
          </a:p>
          <a:p>
            <a:r>
              <a:rPr lang="en-US" dirty="0" smtClean="0">
                <a:hlinkClick r:id="rId7"/>
              </a:rPr>
              <a:t>Catalan</a:t>
            </a:r>
            <a:endParaRPr lang="en-US" dirty="0" smtClean="0"/>
          </a:p>
          <a:p>
            <a:r>
              <a:rPr lang="en-US" dirty="0" smtClean="0">
                <a:hlinkClick r:id="rId8"/>
              </a:rPr>
              <a:t>Farsi</a:t>
            </a:r>
            <a:endParaRPr lang="en-US" dirty="0" smtClean="0"/>
          </a:p>
          <a:p>
            <a:r>
              <a:rPr lang="en-US" dirty="0" smtClean="0">
                <a:hlinkClick r:id="rId9"/>
              </a:rPr>
              <a:t>Finnish</a:t>
            </a:r>
            <a:endParaRPr lang="en-US" dirty="0"/>
          </a:p>
          <a:p>
            <a:r>
              <a:rPr lang="en-US" dirty="0" smtClean="0">
                <a:hlinkClick r:id="rId10"/>
              </a:rPr>
              <a:t>French</a:t>
            </a:r>
            <a:endParaRPr lang="en-US" dirty="0" smtClean="0"/>
          </a:p>
          <a:p>
            <a:r>
              <a:rPr lang="en-US" dirty="0" smtClean="0">
                <a:hlinkClick r:id="rId11"/>
              </a:rPr>
              <a:t>German</a:t>
            </a:r>
            <a:endParaRPr lang="en-US" dirty="0"/>
          </a:p>
        </p:txBody>
      </p:sp>
    </p:spTree>
    <p:extLst>
      <p:ext uri="{BB962C8B-B14F-4D97-AF65-F5344CB8AC3E}">
        <p14:creationId xmlns:p14="http://schemas.microsoft.com/office/powerpoint/2010/main" val="1575884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hlinkClick r:id="rId2"/>
              </a:rPr>
              <a:t>Gujarati</a:t>
            </a:r>
            <a:endParaRPr lang="en-US" dirty="0"/>
          </a:p>
          <a:p>
            <a:r>
              <a:rPr lang="en-US" dirty="0" smtClean="0">
                <a:hlinkClick r:id="rId3"/>
              </a:rPr>
              <a:t>Hebrew</a:t>
            </a:r>
            <a:endParaRPr lang="en-US" dirty="0" smtClean="0">
              <a:hlinkClick r:id="rId4"/>
            </a:endParaRPr>
          </a:p>
          <a:p>
            <a:r>
              <a:rPr lang="en-US" dirty="0" smtClean="0">
                <a:hlinkClick r:id="rId4"/>
              </a:rPr>
              <a:t>Hindi </a:t>
            </a:r>
            <a:r>
              <a:rPr lang="en-US" dirty="0">
                <a:hlinkClick r:id="rId4"/>
              </a:rPr>
              <a:t>and Urdu</a:t>
            </a:r>
            <a:endParaRPr lang="en-US" dirty="0"/>
          </a:p>
          <a:p>
            <a:r>
              <a:rPr lang="en-US" dirty="0" smtClean="0">
                <a:hlinkClick r:id="rId5"/>
              </a:rPr>
              <a:t>Japanese</a:t>
            </a:r>
            <a:endParaRPr lang="en-US" dirty="0" smtClean="0"/>
          </a:p>
          <a:p>
            <a:r>
              <a:rPr lang="en-US" dirty="0" smtClean="0">
                <a:hlinkClick r:id="rId6"/>
              </a:rPr>
              <a:t>Korean</a:t>
            </a:r>
            <a:endParaRPr lang="en-US" dirty="0" smtClean="0"/>
          </a:p>
          <a:p>
            <a:r>
              <a:rPr lang="en-US" dirty="0" smtClean="0">
                <a:hlinkClick r:id="rId7"/>
              </a:rPr>
              <a:t>Malayalam</a:t>
            </a:r>
            <a:endParaRPr lang="en-US" dirty="0" smtClean="0"/>
          </a:p>
          <a:p>
            <a:r>
              <a:rPr lang="en-US" dirty="0" smtClean="0">
                <a:hlinkClick r:id="rId8"/>
              </a:rPr>
              <a:t>Mandarin</a:t>
            </a:r>
            <a:endParaRPr lang="en-US" dirty="0" smtClean="0"/>
          </a:p>
          <a:p>
            <a:r>
              <a:rPr lang="en-US" dirty="0" smtClean="0">
                <a:hlinkClick r:id="rId9"/>
              </a:rPr>
              <a:t>Marathi</a:t>
            </a:r>
            <a:endParaRPr lang="en-US" dirty="0" smtClean="0"/>
          </a:p>
          <a:p>
            <a:r>
              <a:rPr lang="en-US" dirty="0" smtClean="0">
                <a:hlinkClick r:id="rId10"/>
              </a:rPr>
              <a:t>Punjabi</a:t>
            </a:r>
            <a:endParaRPr lang="en-US" dirty="0"/>
          </a:p>
          <a:p>
            <a:r>
              <a:rPr lang="en-US" dirty="0" smtClean="0">
                <a:hlinkClick r:id="rId11"/>
              </a:rPr>
              <a:t>Portuguese</a:t>
            </a:r>
            <a:endParaRPr lang="en-US" dirty="0" smtClean="0"/>
          </a:p>
          <a:p>
            <a:r>
              <a:rPr lang="en-US" dirty="0" smtClean="0">
                <a:hlinkClick r:id="rId12"/>
              </a:rPr>
              <a:t>Russian</a:t>
            </a:r>
            <a:endParaRPr lang="en-US" dirty="0"/>
          </a:p>
        </p:txBody>
      </p:sp>
    </p:spTree>
    <p:extLst>
      <p:ext uri="{BB962C8B-B14F-4D97-AF65-F5344CB8AC3E}">
        <p14:creationId xmlns:p14="http://schemas.microsoft.com/office/powerpoint/2010/main" val="754697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a:hlinkClick r:id="rId2"/>
              </a:rPr>
              <a:t>Spanish</a:t>
            </a:r>
            <a:endParaRPr lang="en-US" dirty="0"/>
          </a:p>
          <a:p>
            <a:r>
              <a:rPr lang="en-US" dirty="0">
                <a:hlinkClick r:id="rId3"/>
              </a:rPr>
              <a:t>Tamil</a:t>
            </a:r>
            <a:endParaRPr lang="en-US" dirty="0"/>
          </a:p>
          <a:p>
            <a:r>
              <a:rPr lang="en-US" dirty="0">
                <a:hlinkClick r:id="rId4"/>
              </a:rPr>
              <a:t>Thai</a:t>
            </a:r>
            <a:endParaRPr lang="en-US" dirty="0"/>
          </a:p>
          <a:p>
            <a:endParaRPr lang="en-US" dirty="0"/>
          </a:p>
          <a:p>
            <a:endParaRPr lang="en-US" dirty="0"/>
          </a:p>
        </p:txBody>
      </p:sp>
    </p:spTree>
    <p:extLst>
      <p:ext uri="{BB962C8B-B14F-4D97-AF65-F5344CB8AC3E}">
        <p14:creationId xmlns:p14="http://schemas.microsoft.com/office/powerpoint/2010/main" val="1863016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a:t>Representations for Sounds</a:t>
            </a:r>
          </a:p>
        </p:txBody>
      </p:sp>
      <p:sp>
        <p:nvSpPr>
          <p:cNvPr id="348163" name="Rectangle 3"/>
          <p:cNvSpPr>
            <a:spLocks noGrp="1" noChangeArrowheads="1"/>
          </p:cNvSpPr>
          <p:nvPr>
            <p:ph type="body" idx="1"/>
          </p:nvPr>
        </p:nvSpPr>
        <p:spPr/>
        <p:txBody>
          <a:bodyPr/>
          <a:lstStyle/>
          <a:p>
            <a:r>
              <a:rPr lang="en-US" dirty="0"/>
              <a:t>Now we have ways to </a:t>
            </a:r>
            <a:r>
              <a:rPr lang="en-US" dirty="0">
                <a:solidFill>
                  <a:srgbClr val="0000FF"/>
                </a:solidFill>
              </a:rPr>
              <a:t>represent </a:t>
            </a:r>
            <a:r>
              <a:rPr lang="en-US" dirty="0"/>
              <a:t>the sounds of a language (IPA, </a:t>
            </a:r>
            <a:r>
              <a:rPr lang="en-US" dirty="0" err="1"/>
              <a:t>Arpabet</a:t>
            </a:r>
            <a:r>
              <a:rPr lang="en-US" dirty="0"/>
              <a:t>…) and to classify similar </a:t>
            </a:r>
            <a:r>
              <a:rPr lang="en-US" dirty="0" smtClean="0"/>
              <a:t>sounds and compare sounds in different languages</a:t>
            </a:r>
          </a:p>
          <a:p>
            <a:r>
              <a:rPr lang="en-US" dirty="0" smtClean="0"/>
              <a:t>Why is this important?</a:t>
            </a:r>
            <a:endParaRPr lang="en-US" dirty="0"/>
          </a:p>
          <a:p>
            <a:pPr lvl="1"/>
            <a:r>
              <a:rPr lang="en-US" dirty="0"/>
              <a:t>Automatic speech recognition</a:t>
            </a:r>
          </a:p>
          <a:p>
            <a:pPr lvl="1"/>
            <a:r>
              <a:rPr lang="en-US" dirty="0"/>
              <a:t>Speech </a:t>
            </a:r>
            <a:r>
              <a:rPr lang="en-US" dirty="0" smtClean="0"/>
              <a:t>synthesis</a:t>
            </a:r>
          </a:p>
          <a:p>
            <a:pPr lvl="1"/>
            <a:r>
              <a:rPr lang="en-US" dirty="0" smtClean="0"/>
              <a:t>Machine translation</a:t>
            </a:r>
          </a:p>
          <a:p>
            <a:pPr lvl="1"/>
            <a:r>
              <a:rPr lang="en-US" dirty="0" smtClean="0"/>
              <a:t>Keyword search</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lvl="1"/>
            <a:r>
              <a:rPr lang="en-US" dirty="0"/>
              <a:t>Speech pathology, language </a:t>
            </a:r>
            <a:r>
              <a:rPr lang="en-US" dirty="0" smtClean="0"/>
              <a:t>Id</a:t>
            </a:r>
            <a:r>
              <a:rPr lang="en-US" dirty="0"/>
              <a:t>, speaker I</a:t>
            </a:r>
            <a:r>
              <a:rPr lang="en-US" dirty="0" smtClean="0"/>
              <a:t>d</a:t>
            </a:r>
          </a:p>
          <a:p>
            <a:pPr lvl="1"/>
            <a:r>
              <a:rPr lang="en-US" dirty="0" smtClean="0">
                <a:solidFill>
                  <a:srgbClr val="0000FF"/>
                </a:solidFill>
              </a:rPr>
              <a:t>Basic representations </a:t>
            </a:r>
            <a:r>
              <a:rPr lang="en-US" dirty="0" smtClean="0"/>
              <a:t>critical for any speech research or application</a:t>
            </a:r>
            <a:endParaRPr lang="en-US" dirty="0"/>
          </a:p>
          <a:p>
            <a:r>
              <a:rPr lang="en-US" dirty="0"/>
              <a:t>But…how can we recognize </a:t>
            </a:r>
            <a:r>
              <a:rPr lang="en-US" dirty="0" smtClean="0"/>
              <a:t>these sounds </a:t>
            </a:r>
            <a:r>
              <a:rPr lang="en-US" dirty="0"/>
              <a:t>automatically</a:t>
            </a:r>
            <a:r>
              <a:rPr lang="en-US" dirty="0" smtClean="0"/>
              <a:t>?</a:t>
            </a:r>
          </a:p>
          <a:p>
            <a:pPr lvl="1"/>
            <a:r>
              <a:rPr lang="en-US" dirty="0" smtClean="0"/>
              <a:t>What are the acoustic correlates of these differences in sound that allow us to recognize speech?</a:t>
            </a:r>
            <a:endParaRPr lang="en-US" dirty="0"/>
          </a:p>
          <a:p>
            <a:pPr lvl="1"/>
            <a:r>
              <a:rPr lang="en-US" dirty="0" smtClean="0"/>
              <a:t>How can we use the relationship between representation and acoustics to identify speech automatically?</a:t>
            </a:r>
          </a:p>
          <a:p>
            <a:pPr lvl="1"/>
            <a:r>
              <a:rPr lang="en-US" dirty="0" smtClean="0"/>
              <a:t>Can our brain help?</a:t>
            </a:r>
          </a:p>
        </p:txBody>
      </p:sp>
    </p:spTree>
    <p:extLst>
      <p:ext uri="{BB962C8B-B14F-4D97-AF65-F5344CB8AC3E}">
        <p14:creationId xmlns:p14="http://schemas.microsoft.com/office/powerpoint/2010/main" val="1111789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7996782" cy="6858000"/>
          </a:xfrm>
          <a:prstGeom prst="rect">
            <a:avLst/>
          </a:prstGeom>
        </p:spPr>
      </p:pic>
    </p:spTree>
    <p:extLst>
      <p:ext uri="{BB962C8B-B14F-4D97-AF65-F5344CB8AC3E}">
        <p14:creationId xmlns:p14="http://schemas.microsoft.com/office/powerpoint/2010/main" val="820045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791200"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itle 3"/>
          <p:cNvSpPr>
            <a:spLocks noGrp="1"/>
          </p:cNvSpPr>
          <p:nvPr>
            <p:ph type="title"/>
          </p:nvPr>
        </p:nvSpPr>
        <p:spPr/>
        <p:txBody>
          <a:bodyPr/>
          <a:lstStyle/>
          <a:p>
            <a:r>
              <a:rPr lang="en-US" dirty="0" smtClean="0"/>
              <a:t>Coulter &amp; Coulter 2010</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Engineers translate brain signals directly into </a:t>
            </a:r>
            <a:r>
              <a:rPr lang="en-US" dirty="0" smtClean="0">
                <a:hlinkClick r:id="rId2"/>
              </a:rPr>
              <a:t>speech</a:t>
            </a:r>
            <a:endParaRPr lang="en-US" dirty="0"/>
          </a:p>
        </p:txBody>
      </p:sp>
      <p:sp>
        <p:nvSpPr>
          <p:cNvPr id="3" name="Content Placeholder 2"/>
          <p:cNvSpPr>
            <a:spLocks noGrp="1"/>
          </p:cNvSpPr>
          <p:nvPr>
            <p:ph idx="1"/>
          </p:nvPr>
        </p:nvSpPr>
        <p:spPr/>
        <p:txBody>
          <a:bodyPr/>
          <a:lstStyle/>
          <a:p>
            <a:r>
              <a:rPr lang="en-US" dirty="0" smtClean="0"/>
              <a:t>Advance </a:t>
            </a:r>
            <a:r>
              <a:rPr lang="en-US" dirty="0"/>
              <a:t>marks critical step toward brain-computer interfaces that hold immense promise for those with limited or no ability to speak</a:t>
            </a:r>
          </a:p>
          <a:p>
            <a:pPr lvl="1"/>
            <a:r>
              <a:rPr lang="en-US" sz="2400" dirty="0" err="1" smtClean="0"/>
              <a:t>Nima</a:t>
            </a:r>
            <a:r>
              <a:rPr lang="en-US" sz="2400" dirty="0" smtClean="0"/>
              <a:t> </a:t>
            </a:r>
            <a:r>
              <a:rPr lang="en-US" sz="2400" dirty="0" err="1" smtClean="0"/>
              <a:t>Mesgarani</a:t>
            </a:r>
            <a:r>
              <a:rPr lang="en-US" sz="2400" dirty="0" smtClean="0"/>
              <a:t>: in a </a:t>
            </a:r>
            <a:r>
              <a:rPr lang="en-US" sz="2400" dirty="0"/>
              <a:t>scientific first, </a:t>
            </a:r>
            <a:r>
              <a:rPr lang="en-US" sz="2400" dirty="0" err="1"/>
              <a:t>neuroengineers</a:t>
            </a:r>
            <a:r>
              <a:rPr lang="en-US" sz="2400" dirty="0"/>
              <a:t> have created a system that translates thought into intelligible, recognizable speech. This breakthrough, which harnesses the power of speech synthesizers and artificial intelligence, could lead to new ways for computers to communicate directly with the brain.</a:t>
            </a:r>
            <a:br>
              <a:rPr lang="en-US" sz="2400" dirty="0"/>
            </a:br>
            <a:endParaRPr lang="en-US" sz="2400" dirty="0"/>
          </a:p>
        </p:txBody>
      </p:sp>
    </p:spTree>
    <p:extLst>
      <p:ext uri="{BB962C8B-B14F-4D97-AF65-F5344CB8AC3E}">
        <p14:creationId xmlns:p14="http://schemas.microsoft.com/office/powerpoint/2010/main" val="244070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a:t>Next Class</a:t>
            </a:r>
          </a:p>
        </p:txBody>
      </p:sp>
      <p:sp>
        <p:nvSpPr>
          <p:cNvPr id="347139" name="Rectangle 3"/>
          <p:cNvSpPr>
            <a:spLocks noGrp="1" noChangeArrowheads="1"/>
          </p:cNvSpPr>
          <p:nvPr>
            <p:ph type="body" idx="1"/>
          </p:nvPr>
        </p:nvSpPr>
        <p:spPr/>
        <p:txBody>
          <a:bodyPr/>
          <a:lstStyle/>
          <a:p>
            <a:r>
              <a:rPr lang="en-US" dirty="0"/>
              <a:t>Readings: </a:t>
            </a:r>
            <a:r>
              <a:rPr lang="en-US" dirty="0" smtClean="0"/>
              <a:t>J</a:t>
            </a:r>
            <a:r>
              <a:rPr lang="en-US" dirty="0"/>
              <a:t>&amp;M </a:t>
            </a:r>
            <a:r>
              <a:rPr lang="en-US" dirty="0" smtClean="0"/>
              <a:t>7.4-7</a:t>
            </a:r>
          </a:p>
          <a:p>
            <a:r>
              <a:rPr lang="en-US" dirty="0" smtClean="0"/>
              <a:t>Remember to record your names in </a:t>
            </a:r>
            <a:r>
              <a:rPr lang="en-US" dirty="0" err="1" smtClean="0"/>
              <a:t>Courseworks</a:t>
            </a:r>
            <a:r>
              <a:rPr lang="en-US" smtClean="0"/>
              <a:t>!</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a:t>How do we represent speech sounds?</a:t>
            </a:r>
          </a:p>
        </p:txBody>
      </p:sp>
      <p:sp>
        <p:nvSpPr>
          <p:cNvPr id="332803" name="Rectangle 3"/>
          <p:cNvSpPr>
            <a:spLocks noGrp="1" noChangeArrowheads="1"/>
          </p:cNvSpPr>
          <p:nvPr>
            <p:ph type="body" idx="1"/>
          </p:nvPr>
        </p:nvSpPr>
        <p:spPr/>
        <p:txBody>
          <a:bodyPr/>
          <a:lstStyle/>
          <a:p>
            <a:r>
              <a:rPr lang="en-US" dirty="0"/>
              <a:t>Why do we need </a:t>
            </a:r>
            <a:r>
              <a:rPr lang="en-US" dirty="0" smtClean="0"/>
              <a:t>abstract representations</a:t>
            </a:r>
            <a:r>
              <a:rPr lang="en-US" dirty="0"/>
              <a:t>?</a:t>
            </a:r>
          </a:p>
          <a:p>
            <a:pPr lvl="1"/>
            <a:r>
              <a:rPr lang="en-US" dirty="0">
                <a:solidFill>
                  <a:srgbClr val="0000FF"/>
                </a:solidFill>
              </a:rPr>
              <a:t>Translating</a:t>
            </a:r>
            <a:r>
              <a:rPr lang="en-US" dirty="0"/>
              <a:t> between sounds and words (ASR, </a:t>
            </a:r>
            <a:r>
              <a:rPr lang="en-US" dirty="0" smtClean="0"/>
              <a:t>TTS, MT, keyword search), </a:t>
            </a:r>
            <a:r>
              <a:rPr lang="en-US" dirty="0"/>
              <a:t>learning </a:t>
            </a:r>
            <a:r>
              <a:rPr lang="en-US" dirty="0">
                <a:solidFill>
                  <a:srgbClr val="0000FF"/>
                </a:solidFill>
              </a:rPr>
              <a:t>pronunciation</a:t>
            </a:r>
            <a:r>
              <a:rPr lang="en-US" dirty="0"/>
              <a:t>, talking about </a:t>
            </a:r>
            <a:r>
              <a:rPr lang="en-US" dirty="0">
                <a:solidFill>
                  <a:srgbClr val="0000FF"/>
                </a:solidFill>
              </a:rPr>
              <a:t>language similarities and </a:t>
            </a:r>
            <a:r>
              <a:rPr lang="en-US" dirty="0" smtClean="0">
                <a:solidFill>
                  <a:srgbClr val="0000FF"/>
                </a:solidFill>
              </a:rPr>
              <a:t>differences</a:t>
            </a:r>
            <a:r>
              <a:rPr lang="en-US" dirty="0" smtClean="0"/>
              <a:t>…</a:t>
            </a:r>
            <a:endParaRPr lang="en-US" dirty="0"/>
          </a:p>
          <a:p>
            <a:r>
              <a:rPr lang="en-US" dirty="0"/>
              <a:t>How should we represent sounds?</a:t>
            </a:r>
          </a:p>
          <a:p>
            <a:pPr lvl="1"/>
            <a:r>
              <a:rPr lang="en-US" dirty="0"/>
              <a:t>Regular </a:t>
            </a:r>
            <a:r>
              <a:rPr lang="en-US" dirty="0">
                <a:solidFill>
                  <a:srgbClr val="0000FF"/>
                </a:solidFill>
              </a:rPr>
              <a:t>orthography</a:t>
            </a:r>
          </a:p>
          <a:p>
            <a:pPr lvl="1"/>
            <a:r>
              <a:rPr lang="en-US" dirty="0"/>
              <a:t>Special-purpose </a:t>
            </a:r>
            <a:r>
              <a:rPr lang="en-US" dirty="0">
                <a:solidFill>
                  <a:srgbClr val="0000FF"/>
                </a:solidFill>
              </a:rPr>
              <a:t>symbol sets</a:t>
            </a:r>
          </a:p>
          <a:p>
            <a:pPr lvl="1"/>
            <a:r>
              <a:rPr lang="en-US" dirty="0">
                <a:solidFill>
                  <a:srgbClr val="0000FF"/>
                </a:solidFill>
              </a:rPr>
              <a:t>Abstract sound classes</a:t>
            </a:r>
            <a:r>
              <a:rPr lang="en-US" dirty="0"/>
              <a:t> based upon sound similarities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57200" y="274638"/>
            <a:ext cx="8229600" cy="792162"/>
          </a:xfrm>
        </p:spPr>
        <p:txBody>
          <a:bodyPr/>
          <a:lstStyle/>
          <a:p>
            <a:r>
              <a:rPr lang="en-US" dirty="0" smtClean="0"/>
              <a:t>Orthographic Representation?</a:t>
            </a:r>
            <a:endParaRPr lang="en-US" dirty="0"/>
          </a:p>
        </p:txBody>
      </p:sp>
      <p:sp>
        <p:nvSpPr>
          <p:cNvPr id="246787" name="Rectangle 3"/>
          <p:cNvSpPr>
            <a:spLocks noGrp="1" noChangeArrowheads="1"/>
          </p:cNvSpPr>
          <p:nvPr>
            <p:ph type="body" idx="1"/>
          </p:nvPr>
        </p:nvSpPr>
        <p:spPr>
          <a:xfrm>
            <a:off x="457200" y="1295400"/>
            <a:ext cx="8229600" cy="5181600"/>
          </a:xfrm>
        </p:spPr>
        <p:txBody>
          <a:bodyPr/>
          <a:lstStyle/>
          <a:p>
            <a:r>
              <a:rPr lang="en-US" b="1" dirty="0"/>
              <a:t>A single letter may have many different acoustic realizations, e.g., in English</a:t>
            </a:r>
          </a:p>
          <a:p>
            <a:pPr lvl="1">
              <a:buFontTx/>
              <a:buNone/>
            </a:pPr>
            <a:r>
              <a:rPr lang="en-US" sz="2400" dirty="0">
                <a:solidFill>
                  <a:srgbClr val="FF0000"/>
                </a:solidFill>
              </a:rPr>
              <a:t>o</a:t>
            </a:r>
            <a:r>
              <a:rPr lang="en-US" sz="2400" dirty="0"/>
              <a:t>  comb, tomb, bomb		</a:t>
            </a:r>
            <a:r>
              <a:rPr lang="en-US" sz="2400" dirty="0" err="1">
                <a:solidFill>
                  <a:srgbClr val="FF0000"/>
                </a:solidFill>
              </a:rPr>
              <a:t>oo</a:t>
            </a:r>
            <a:r>
              <a:rPr lang="en-US" sz="2400" dirty="0">
                <a:solidFill>
                  <a:srgbClr val="FF0000"/>
                </a:solidFill>
              </a:rPr>
              <a:t>  </a:t>
            </a:r>
            <a:r>
              <a:rPr lang="en-US" sz="2400" dirty="0"/>
              <a:t>blood, food, good</a:t>
            </a:r>
          </a:p>
          <a:p>
            <a:pPr lvl="1">
              <a:buFontTx/>
              <a:buNone/>
            </a:pPr>
            <a:r>
              <a:rPr lang="en-US" sz="2400" dirty="0">
                <a:solidFill>
                  <a:srgbClr val="FF0000"/>
                </a:solidFill>
              </a:rPr>
              <a:t>c</a:t>
            </a:r>
            <a:r>
              <a:rPr lang="en-US" sz="2400" dirty="0"/>
              <a:t>  court, center, cheese		</a:t>
            </a:r>
            <a:r>
              <a:rPr lang="en-US" sz="2400" dirty="0">
                <a:solidFill>
                  <a:srgbClr val="FF0000"/>
                </a:solidFill>
              </a:rPr>
              <a:t>s</a:t>
            </a:r>
            <a:r>
              <a:rPr lang="en-US" sz="2400" dirty="0"/>
              <a:t>    reason, surreal, shy</a:t>
            </a:r>
          </a:p>
          <a:p>
            <a:r>
              <a:rPr lang="en-US" b="1" dirty="0"/>
              <a:t>A single sound may </a:t>
            </a:r>
            <a:r>
              <a:rPr lang="en-US" b="1" dirty="0" smtClean="0"/>
              <a:t>be represented differently in orthography</a:t>
            </a:r>
            <a:endParaRPr lang="en-US" b="1" dirty="0"/>
          </a:p>
          <a:p>
            <a:pPr lvl="1">
              <a:buFontTx/>
              <a:buNone/>
            </a:pPr>
            <a:r>
              <a:rPr lang="en-US" sz="2400" dirty="0">
                <a:solidFill>
                  <a:srgbClr val="FF0000"/>
                </a:solidFill>
              </a:rPr>
              <a:t>[</a:t>
            </a:r>
            <a:r>
              <a:rPr lang="en-US" sz="2400" dirty="0" err="1">
                <a:solidFill>
                  <a:srgbClr val="FF0000"/>
                </a:solidFill>
              </a:rPr>
              <a:t>i</a:t>
            </a:r>
            <a:r>
              <a:rPr lang="en-US" sz="2400" dirty="0">
                <a:solidFill>
                  <a:srgbClr val="FF0000"/>
                </a:solidFill>
              </a:rPr>
              <a:t>]</a:t>
            </a:r>
            <a:r>
              <a:rPr lang="en-US" sz="2400" dirty="0"/>
              <a:t>	  sea, see, scene, receive, thief	</a:t>
            </a:r>
            <a:r>
              <a:rPr lang="en-US" sz="2400" dirty="0">
                <a:solidFill>
                  <a:srgbClr val="FF0000"/>
                </a:solidFill>
              </a:rPr>
              <a:t>[s]</a:t>
            </a:r>
            <a:r>
              <a:rPr lang="en-US" sz="2400" dirty="0"/>
              <a:t>    cereal, </a:t>
            </a:r>
            <a:r>
              <a:rPr lang="en-US" sz="2400" dirty="0" smtClean="0"/>
              <a:t>same</a:t>
            </a:r>
            <a:endParaRPr lang="en-US" sz="2400" dirty="0"/>
          </a:p>
          <a:p>
            <a:pPr lvl="1">
              <a:buFontTx/>
              <a:buNone/>
            </a:pPr>
            <a:r>
              <a:rPr lang="en-US" sz="2400" dirty="0">
                <a:solidFill>
                  <a:srgbClr val="FF0000"/>
                </a:solidFill>
              </a:rPr>
              <a:t>[u] </a:t>
            </a:r>
            <a:r>
              <a:rPr lang="en-US" sz="2400" dirty="0"/>
              <a:t>true, few, choose, lieu, do	</a:t>
            </a:r>
            <a:r>
              <a:rPr lang="en-US" sz="2400" dirty="0">
                <a:solidFill>
                  <a:srgbClr val="FF0000"/>
                </a:solidFill>
              </a:rPr>
              <a:t>[ay]  </a:t>
            </a:r>
            <a:r>
              <a:rPr lang="en-US" sz="2400" dirty="0"/>
              <a:t>prime, buy, </a:t>
            </a:r>
            <a:r>
              <a:rPr lang="en-US" sz="2400" dirty="0" smtClean="0"/>
              <a:t>rhyme</a:t>
            </a:r>
            <a:endParaRPr lang="en-US" sz="2400" dirty="0"/>
          </a:p>
          <a:p>
            <a:r>
              <a:rPr lang="en-US" b="1" dirty="0"/>
              <a:t>Is orthography a good choice for English</a:t>
            </a:r>
            <a:r>
              <a:rPr lang="en-US" b="1" dirty="0" smtClean="0"/>
              <a:t>?</a:t>
            </a:r>
          </a:p>
          <a:p>
            <a:r>
              <a:rPr lang="en-US" b="1" dirty="0" smtClean="0"/>
              <a:t>For Japanese? Spanish? Chinese?</a:t>
            </a:r>
            <a:endParaRPr lang="en-US"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smtClean="0"/>
              <a:t>Phonetic </a:t>
            </a:r>
            <a:r>
              <a:rPr lang="en-US" dirty="0"/>
              <a:t>Symbol Sets</a:t>
            </a:r>
          </a:p>
        </p:txBody>
      </p:sp>
      <p:sp>
        <p:nvSpPr>
          <p:cNvPr id="340995" name="Rectangle 3"/>
          <p:cNvSpPr>
            <a:spLocks noGrp="1" noChangeArrowheads="1"/>
          </p:cNvSpPr>
          <p:nvPr>
            <p:ph type="body" idx="1"/>
          </p:nvPr>
        </p:nvSpPr>
        <p:spPr/>
        <p:txBody>
          <a:bodyPr/>
          <a:lstStyle/>
          <a:p>
            <a:r>
              <a:rPr lang="en-US" dirty="0">
                <a:solidFill>
                  <a:srgbClr val="0000FF"/>
                </a:solidFill>
              </a:rPr>
              <a:t>International Phonetic Alphabet (</a:t>
            </a:r>
            <a:r>
              <a:rPr lang="en-US" dirty="0">
                <a:solidFill>
                  <a:srgbClr val="0000FF"/>
                </a:solidFill>
                <a:hlinkClick r:id="rId3"/>
              </a:rPr>
              <a:t>IPA</a:t>
            </a:r>
            <a:r>
              <a:rPr lang="en-US" dirty="0">
                <a:solidFill>
                  <a:srgbClr val="0000FF"/>
                </a:solidFill>
              </a:rPr>
              <a:t>)</a:t>
            </a:r>
          </a:p>
          <a:p>
            <a:pPr lvl="1"/>
            <a:r>
              <a:rPr lang="en-US" dirty="0"/>
              <a:t>Single character for each sound</a:t>
            </a:r>
          </a:p>
          <a:p>
            <a:pPr lvl="1"/>
            <a:r>
              <a:rPr lang="en-US" dirty="0"/>
              <a:t>Represents all sounds of the </a:t>
            </a:r>
            <a:r>
              <a:rPr lang="en-US" dirty="0" smtClean="0"/>
              <a:t>world</a:t>
            </a:r>
            <a:r>
              <a:rPr lang="en-US" dirty="0" smtClean="0">
                <a:latin typeface="Arial"/>
              </a:rPr>
              <a:t>’</a:t>
            </a:r>
            <a:r>
              <a:rPr lang="en-US" dirty="0" smtClean="0"/>
              <a:t>s </a:t>
            </a:r>
            <a:r>
              <a:rPr lang="en-US" dirty="0"/>
              <a:t>languages but  is quite large and requires special </a:t>
            </a:r>
            <a:r>
              <a:rPr lang="en-US" dirty="0" smtClean="0"/>
              <a:t>fonts</a:t>
            </a:r>
          </a:p>
          <a:p>
            <a:pPr lvl="1"/>
            <a:r>
              <a:rPr lang="en-US" dirty="0"/>
              <a:t>Interactive IPA chart: </a:t>
            </a:r>
            <a:r>
              <a:rPr lang="en-US" dirty="0">
                <a:solidFill>
                  <a:srgbClr val="FF0000"/>
                </a:solidFill>
                <a:hlinkClick r:id="rId4"/>
              </a:rPr>
              <a:t>http://</a:t>
            </a:r>
            <a:r>
              <a:rPr lang="en-US" dirty="0" err="1">
                <a:solidFill>
                  <a:srgbClr val="FF0000"/>
                </a:solidFill>
                <a:hlinkClick r:id="rId4"/>
              </a:rPr>
              <a:t>www.ipachart.com</a:t>
            </a:r>
            <a:endParaRPr lang="en-US" dirty="0">
              <a:solidFill>
                <a:srgbClr val="FF0000"/>
              </a:solidFill>
            </a:endParaRPr>
          </a:p>
          <a:p>
            <a:r>
              <a:rPr lang="en-US" dirty="0" err="1">
                <a:solidFill>
                  <a:srgbClr val="0000FF"/>
                </a:solidFill>
              </a:rPr>
              <a:t>ARPAbet</a:t>
            </a:r>
            <a:r>
              <a:rPr lang="en-US" dirty="0">
                <a:solidFill>
                  <a:srgbClr val="0000FF"/>
                </a:solidFill>
              </a:rPr>
              <a:t>, TIMIT, …</a:t>
            </a:r>
          </a:p>
          <a:p>
            <a:pPr lvl="1"/>
            <a:r>
              <a:rPr lang="en-US" dirty="0" err="1" smtClean="0"/>
              <a:t>Ascii</a:t>
            </a:r>
            <a:r>
              <a:rPr lang="en-US" dirty="0" smtClean="0"/>
              <a:t> but multiple </a:t>
            </a:r>
            <a:r>
              <a:rPr lang="en-US" dirty="0"/>
              <a:t>characters for </a:t>
            </a:r>
            <a:r>
              <a:rPr lang="en-US" dirty="0" smtClean="0"/>
              <a:t>sounds</a:t>
            </a:r>
            <a:endParaRPr lang="en-US" dirty="0"/>
          </a:p>
          <a:p>
            <a:pPr lvl="1"/>
            <a:r>
              <a:rPr lang="en-US" dirty="0"/>
              <a:t>English specific, so new symbol sets required for each new language to be represented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val="0"/>
              </a:ext>
            </a:extLst>
          </a:blip>
          <a:srcRect l="17717" t="21371" r="22762" b="27338"/>
          <a:stretch>
            <a:fillRect/>
          </a:stretch>
        </p:blipFill>
        <p:spPr bwMode="auto">
          <a:xfrm>
            <a:off x="228600" y="609600"/>
            <a:ext cx="4495800" cy="548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8531" name="Picture 3"/>
          <p:cNvPicPr>
            <a:picLocks noChangeAspect="1" noChangeArrowheads="1"/>
          </p:cNvPicPr>
          <p:nvPr/>
        </p:nvPicPr>
        <p:blipFill>
          <a:blip r:embed="rId4">
            <a:extLst>
              <a:ext uri="{28A0092B-C50C-407E-A947-70E740481C1C}">
                <a14:useLocalDpi xmlns:a14="http://schemas.microsoft.com/office/drawing/2010/main" val="0"/>
              </a:ext>
            </a:extLst>
          </a:blip>
          <a:srcRect l="17717" t="21371" r="23770" b="40872"/>
          <a:stretch>
            <a:fillRect/>
          </a:stretch>
        </p:blipFill>
        <p:spPr bwMode="auto">
          <a:xfrm>
            <a:off x="4572000" y="609600"/>
            <a:ext cx="44196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8532" name="Text Box 4"/>
          <p:cNvSpPr txBox="1">
            <a:spLocks noChangeArrowheads="1"/>
          </p:cNvSpPr>
          <p:nvPr/>
        </p:nvSpPr>
        <p:spPr bwMode="auto">
          <a:xfrm>
            <a:off x="4784725" y="4689475"/>
            <a:ext cx="2252663"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atin typeface="Comic Sans MS" charset="0"/>
              </a:rPr>
              <a:t>Figures 7.1 and 7.2:</a:t>
            </a:r>
          </a:p>
          <a:p>
            <a:pPr eaLnBrk="0" hangingPunct="0"/>
            <a:r>
              <a:rPr lang="en-US">
                <a:latin typeface="Comic Sans MS" charset="0"/>
              </a:rPr>
              <a:t>Jurafsky &amp; Martin</a:t>
            </a:r>
          </a:p>
        </p:txBody>
      </p:sp>
      <p:sp>
        <p:nvSpPr>
          <p:cNvPr id="278533" name="AutoShape 5"/>
          <p:cNvSpPr>
            <a:spLocks noChangeArrowheads="1"/>
          </p:cNvSpPr>
          <p:nvPr/>
        </p:nvSpPr>
        <p:spPr bwMode="auto">
          <a:xfrm>
            <a:off x="4724400" y="4724400"/>
            <a:ext cx="3962400" cy="1371600"/>
          </a:xfrm>
          <a:prstGeom prst="roundRect">
            <a:avLst>
              <a:gd name="adj" fmla="val 16667"/>
            </a:avLst>
          </a:prstGeom>
          <a:solidFill>
            <a:schemeClr val="accent1"/>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Exercise:</a:t>
            </a:r>
          </a:p>
          <a:p>
            <a:pPr algn="ctr"/>
            <a:r>
              <a:rPr lang="en-US" dirty="0"/>
              <a:t>Write your </a:t>
            </a:r>
            <a:r>
              <a:rPr lang="en-US" dirty="0" smtClean="0"/>
              <a:t>first name </a:t>
            </a:r>
            <a:r>
              <a:rPr lang="en-US" dirty="0"/>
              <a:t>in English </a:t>
            </a:r>
          </a:p>
          <a:p>
            <a:pPr algn="ctr"/>
            <a:r>
              <a:rPr lang="en-US" dirty="0" smtClean="0"/>
              <a:t>Orthography, in </a:t>
            </a:r>
            <a:r>
              <a:rPr lang="en-US" dirty="0" err="1" smtClean="0"/>
              <a:t>ARPAbet</a:t>
            </a:r>
            <a:r>
              <a:rPr lang="en-US" dirty="0" smtClean="0"/>
              <a:t>, and in IPA.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457200" y="274638"/>
            <a:ext cx="8229600" cy="1096962"/>
          </a:xfrm>
        </p:spPr>
        <p:txBody>
          <a:bodyPr/>
          <a:lstStyle/>
          <a:p>
            <a:r>
              <a:rPr lang="en-US" dirty="0">
                <a:solidFill>
                  <a:srgbClr val="0000FF"/>
                </a:solidFill>
              </a:rPr>
              <a:t>Articulatory Phonetics</a:t>
            </a:r>
            <a:r>
              <a:rPr lang="en-US" dirty="0"/>
              <a:t>:  How do people produce speech?</a:t>
            </a:r>
          </a:p>
        </p:txBody>
      </p:sp>
      <p:sp>
        <p:nvSpPr>
          <p:cNvPr id="335875" name="Rectangle 3"/>
          <p:cNvSpPr>
            <a:spLocks noGrp="1" noChangeArrowheads="1"/>
          </p:cNvSpPr>
          <p:nvPr>
            <p:ph type="body" idx="1"/>
          </p:nvPr>
        </p:nvSpPr>
        <p:spPr/>
        <p:txBody>
          <a:bodyPr/>
          <a:lstStyle/>
          <a:p>
            <a:pPr>
              <a:lnSpc>
                <a:spcPct val="90000"/>
              </a:lnSpc>
            </a:pPr>
            <a:r>
              <a:rPr lang="en-US" dirty="0" smtClean="0"/>
              <a:t>How articulation works:</a:t>
            </a:r>
          </a:p>
          <a:p>
            <a:pPr lvl="1">
              <a:lnSpc>
                <a:spcPct val="90000"/>
              </a:lnSpc>
            </a:pPr>
            <a:r>
              <a:rPr lang="en-US" dirty="0" smtClean="0"/>
              <a:t>Air passes from </a:t>
            </a:r>
            <a:r>
              <a:rPr lang="en-US" dirty="0"/>
              <a:t>lungs through windpipe (</a:t>
            </a:r>
            <a:r>
              <a:rPr lang="en-US" dirty="0">
                <a:solidFill>
                  <a:srgbClr val="0000FF"/>
                </a:solidFill>
              </a:rPr>
              <a:t>trachea</a:t>
            </a:r>
            <a:r>
              <a:rPr lang="en-US" dirty="0"/>
              <a:t>) leaving via mouth (mostly) and nose (</a:t>
            </a:r>
            <a:r>
              <a:rPr lang="en-US" dirty="0">
                <a:solidFill>
                  <a:srgbClr val="0000FF"/>
                </a:solidFill>
              </a:rPr>
              <a:t>nasals</a:t>
            </a:r>
            <a:r>
              <a:rPr lang="en-US" dirty="0"/>
              <a:t>) (e.g. [m], [n])</a:t>
            </a:r>
          </a:p>
          <a:p>
            <a:pPr lvl="1">
              <a:lnSpc>
                <a:spcPct val="90000"/>
              </a:lnSpc>
            </a:pPr>
            <a:r>
              <a:rPr lang="en-US" dirty="0"/>
              <a:t>Air passing thru </a:t>
            </a:r>
            <a:r>
              <a:rPr lang="en-US" dirty="0">
                <a:solidFill>
                  <a:srgbClr val="0000FF"/>
                </a:solidFill>
              </a:rPr>
              <a:t>trachea</a:t>
            </a:r>
            <a:r>
              <a:rPr lang="en-US" dirty="0"/>
              <a:t> goes thru </a:t>
            </a:r>
            <a:r>
              <a:rPr lang="en-US" dirty="0">
                <a:solidFill>
                  <a:srgbClr val="0000FF"/>
                </a:solidFill>
              </a:rPr>
              <a:t>larynx</a:t>
            </a:r>
            <a:r>
              <a:rPr lang="en-US" dirty="0"/>
              <a:t>, which contains </a:t>
            </a:r>
            <a:r>
              <a:rPr lang="en-US" dirty="0">
                <a:solidFill>
                  <a:srgbClr val="0000FF"/>
                </a:solidFill>
              </a:rPr>
              <a:t>vocal folds</a:t>
            </a:r>
            <a:r>
              <a:rPr lang="en-US" dirty="0"/>
              <a:t> – space between them </a:t>
            </a:r>
            <a:r>
              <a:rPr lang="en-US" dirty="0" smtClean="0"/>
              <a:t>is the </a:t>
            </a:r>
            <a:r>
              <a:rPr lang="en-US" dirty="0">
                <a:solidFill>
                  <a:srgbClr val="0000FF"/>
                </a:solidFill>
              </a:rPr>
              <a:t>glottis</a:t>
            </a:r>
          </a:p>
          <a:p>
            <a:pPr lvl="1">
              <a:lnSpc>
                <a:spcPct val="90000"/>
              </a:lnSpc>
            </a:pPr>
            <a:r>
              <a:rPr lang="en-US" dirty="0"/>
              <a:t>When vocal folds vibrate, we get </a:t>
            </a:r>
            <a:r>
              <a:rPr lang="en-US" dirty="0">
                <a:solidFill>
                  <a:srgbClr val="0000FF"/>
                </a:solidFill>
              </a:rPr>
              <a:t>voiced</a:t>
            </a:r>
            <a:r>
              <a:rPr lang="en-US" dirty="0"/>
              <a:t> sounds (e.g. [v]); </a:t>
            </a:r>
            <a:r>
              <a:rPr lang="en-US" dirty="0" err="1"/>
              <a:t>o.w</a:t>
            </a:r>
            <a:r>
              <a:rPr lang="en-US" dirty="0"/>
              <a:t>. </a:t>
            </a:r>
            <a:r>
              <a:rPr lang="en-US" dirty="0">
                <a:solidFill>
                  <a:srgbClr val="0000FF"/>
                </a:solidFill>
              </a:rPr>
              <a:t>voiceless</a:t>
            </a:r>
            <a:r>
              <a:rPr lang="en-US" dirty="0"/>
              <a:t> (e.g. [f])</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10817</TotalTime>
  <Words>1727</Words>
  <Application>Microsoft Macintosh PowerPoint</Application>
  <PresentationFormat>On-screen Show (4:3)</PresentationFormat>
  <Paragraphs>319</Paragraphs>
  <Slides>41</Slides>
  <Notes>18</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Comic Sans MS</vt:lpstr>
      <vt:lpstr>Mangal</vt:lpstr>
      <vt:lpstr>ＭＳ Ｐゴシック</vt:lpstr>
      <vt:lpstr>SILDoulosIPA</vt:lpstr>
      <vt:lpstr>Symbol</vt:lpstr>
      <vt:lpstr>Times New Roman</vt:lpstr>
      <vt:lpstr>Vrinda</vt:lpstr>
      <vt:lpstr>Wingdings</vt:lpstr>
      <vt:lpstr>Arial</vt:lpstr>
      <vt:lpstr>Default Design</vt:lpstr>
      <vt:lpstr>From Sounds to Language </vt:lpstr>
      <vt:lpstr>Linguistic Sounds</vt:lpstr>
      <vt:lpstr>A Tale of Discounts</vt:lpstr>
      <vt:lpstr>Coulter &amp; Coulter 2010</vt:lpstr>
      <vt:lpstr>How do we represent speech sounds?</vt:lpstr>
      <vt:lpstr>Orthographic Representation?</vt:lpstr>
      <vt:lpstr>Phonetic Symbol Sets</vt:lpstr>
      <vt:lpstr>PowerPoint Presentation</vt:lpstr>
      <vt:lpstr>Articulatory Phonetics:  How do people produce speech?</vt:lpstr>
      <vt:lpstr>Places of articulation</vt:lpstr>
      <vt:lpstr>Vocal Fold Vibration</vt:lpstr>
      <vt:lpstr>Less Thank Perfect</vt:lpstr>
      <vt:lpstr>Articulators in action</vt:lpstr>
      <vt:lpstr>How do we capture articulatory data?</vt:lpstr>
      <vt:lpstr>PowerPoint Presentation</vt:lpstr>
      <vt:lpstr>PowerPoint Presentation</vt:lpstr>
      <vt:lpstr>Phones vs. Phonemes vs. Allophones</vt:lpstr>
      <vt:lpstr>PowerPoint Presentation</vt:lpstr>
      <vt:lpstr>Consonants: Place of Articulation</vt:lpstr>
      <vt:lpstr>Consonants: Manner of Articulation</vt:lpstr>
      <vt:lpstr>PowerPoint Presentation</vt:lpstr>
      <vt:lpstr>PowerPoint Presentation</vt:lpstr>
      <vt:lpstr>Vowels</vt:lpstr>
      <vt:lpstr>American English Vowel Space</vt:lpstr>
      <vt:lpstr>PowerPoint Presentation</vt:lpstr>
      <vt:lpstr>Japanese Vowel Space</vt:lpstr>
      <vt:lpstr>[iy] vs. [uw]</vt:lpstr>
      <vt:lpstr>[ae] vs. [aa]</vt:lpstr>
      <vt:lpstr>Acoustic Landmarks in a .wav File</vt:lpstr>
      <vt:lpstr>A Problem:  Coarticulation</vt:lpstr>
      <vt:lpstr>IPA Consonants</vt:lpstr>
      <vt:lpstr>IPA vowels</vt:lpstr>
      <vt:lpstr>PowerPoint Presentation</vt:lpstr>
      <vt:lpstr>Other IPA Charts</vt:lpstr>
      <vt:lpstr>PowerPoint Presentation</vt:lpstr>
      <vt:lpstr>PowerPoint Presentation</vt:lpstr>
      <vt:lpstr>Representations for Sounds</vt:lpstr>
      <vt:lpstr>PowerPoint Presentation</vt:lpstr>
      <vt:lpstr>PowerPoint Presentation</vt:lpstr>
      <vt:lpstr>Engineers translate brain signals directly into speech</vt:lpstr>
      <vt:lpstr>Next Class</vt:lpstr>
    </vt:vector>
  </TitlesOfParts>
  <Company>Bell Labs</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Sean Ramprashad</dc:creator>
  <cp:lastModifiedBy>Microsoft Office User</cp:lastModifiedBy>
  <cp:revision>930</cp:revision>
  <dcterms:created xsi:type="dcterms:W3CDTF">1999-12-08T12:44:00Z</dcterms:created>
  <dcterms:modified xsi:type="dcterms:W3CDTF">2019-02-02T02:14:07Z</dcterms:modified>
</cp:coreProperties>
</file>