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676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7" r:id="rId3"/>
    <p:sldId id="257" r:id="rId4"/>
    <p:sldId id="258" r:id="rId5"/>
    <p:sldId id="259" r:id="rId6"/>
    <p:sldId id="261" r:id="rId7"/>
    <p:sldId id="316" r:id="rId8"/>
    <p:sldId id="323" r:id="rId9"/>
    <p:sldId id="301" r:id="rId10"/>
    <p:sldId id="307" r:id="rId11"/>
    <p:sldId id="262" r:id="rId12"/>
    <p:sldId id="309" r:id="rId13"/>
    <p:sldId id="263" r:id="rId14"/>
    <p:sldId id="264" r:id="rId15"/>
    <p:sldId id="265" r:id="rId16"/>
    <p:sldId id="266" r:id="rId17"/>
    <p:sldId id="330" r:id="rId18"/>
    <p:sldId id="324" r:id="rId19"/>
    <p:sldId id="268" r:id="rId20"/>
    <p:sldId id="269" r:id="rId21"/>
    <p:sldId id="270" r:id="rId22"/>
    <p:sldId id="331" r:id="rId23"/>
    <p:sldId id="271" r:id="rId24"/>
    <p:sldId id="319" r:id="rId25"/>
    <p:sldId id="320" r:id="rId26"/>
    <p:sldId id="272" r:id="rId27"/>
    <p:sldId id="273" r:id="rId28"/>
    <p:sldId id="274" r:id="rId29"/>
    <p:sldId id="332" r:id="rId30"/>
    <p:sldId id="275" r:id="rId31"/>
    <p:sldId id="279" r:id="rId32"/>
    <p:sldId id="280" r:id="rId33"/>
    <p:sldId id="326" r:id="rId34"/>
    <p:sldId id="282" r:id="rId35"/>
    <p:sldId id="283" r:id="rId36"/>
    <p:sldId id="284" r:id="rId37"/>
    <p:sldId id="327" r:id="rId38"/>
    <p:sldId id="277" r:id="rId39"/>
    <p:sldId id="285" r:id="rId40"/>
    <p:sldId id="286" r:id="rId41"/>
    <p:sldId id="287" r:id="rId42"/>
    <p:sldId id="288" r:id="rId43"/>
    <p:sldId id="321" r:id="rId44"/>
    <p:sldId id="289" r:id="rId45"/>
    <p:sldId id="290" r:id="rId46"/>
    <p:sldId id="328" r:id="rId47"/>
    <p:sldId id="304" r:id="rId48"/>
    <p:sldId id="299" r:id="rId49"/>
    <p:sldId id="310" r:id="rId50"/>
    <p:sldId id="28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747" autoAdjust="0"/>
    <p:restoredTop sz="83934" autoAdjust="0"/>
  </p:normalViewPr>
  <p:slideViewPr>
    <p:cSldViewPr snapToGrid="0" snapToObjects="1">
      <p:cViewPr>
        <p:scale>
          <a:sx n="100" d="100"/>
          <a:sy n="100" d="100"/>
        </p:scale>
        <p:origin x="-2368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spPr>
            <a:effectLst>
              <a:outerShdw blurRad="50800" dist="50800" dir="9060000" algn="tl" rotWithShape="0">
                <a:srgbClr val="000000">
                  <a:alpha val="43137"/>
                </a:srgbClr>
              </a:outerShdw>
            </a:effectLst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Sheet1!$A$2:$A$7</c:f>
              <c:strCache>
                <c:ptCount val="6"/>
                <c:pt idx="0">
                  <c:v>Chance</c:v>
                </c:pt>
                <c:pt idx="1">
                  <c:v>Global Features***</c:v>
                </c:pt>
                <c:pt idx="2">
                  <c:v>+ Vowel Dur. ***</c:v>
                </c:pt>
                <c:pt idx="3">
                  <c:v>+ Local Features***</c:v>
                </c:pt>
                <c:pt idx="4">
                  <c:v>Parallel PRLM ***</c:v>
                </c:pt>
                <c:pt idx="5">
                  <c:v>+ Prosodic Model 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25.0</c:v>
                </c:pt>
                <c:pt idx="1">
                  <c:v>54.8</c:v>
                </c:pt>
                <c:pt idx="2">
                  <c:v>60.0</c:v>
                </c:pt>
                <c:pt idx="3">
                  <c:v>72.0</c:v>
                </c:pt>
                <c:pt idx="4">
                  <c:v>83.5</c:v>
                </c:pt>
                <c:pt idx="5">
                  <c:v>86.33</c:v>
                </c:pt>
              </c:numCache>
            </c:numRef>
          </c:val>
        </c:ser>
        <c:overlap val="100"/>
        <c:axId val="558976792"/>
        <c:axId val="558979848"/>
      </c:barChart>
      <c:catAx>
        <c:axId val="558976792"/>
        <c:scaling>
          <c:orientation val="minMax"/>
        </c:scaling>
        <c:axPos val="b"/>
        <c:numFmt formatCode="General" sourceLinked="1"/>
        <c:tickLblPos val="nextTo"/>
        <c:crossAx val="558979848"/>
        <c:crosses val="autoZero"/>
        <c:auto val="1"/>
        <c:lblAlgn val="ctr"/>
        <c:lblOffset val="100"/>
      </c:catAx>
      <c:valAx>
        <c:axId val="558979848"/>
        <c:scaling>
          <c:orientation val="minMax"/>
          <c:max val="90.0"/>
          <c:min val="25.0"/>
        </c:scaling>
        <c:axPos val="l"/>
        <c:majorGridlines/>
        <c:numFmt formatCode="General" sourceLinked="1"/>
        <c:tickLblPos val="nextTo"/>
        <c:crossAx val="558976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0.03895</cdr:x>
      <cdr:y>0.06797</cdr:y>
    </cdr:from>
    <cdr:to>
      <cdr:x>0.36944</cdr:x>
      <cdr:y>0.23805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601" y="355917"/>
          <a:ext cx="3017520" cy="890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aseline="-25000" dirty="0" smtClean="0"/>
            <a:t>Accuracy (%)</a:t>
          </a:r>
          <a:endParaRPr lang="en-US" sz="2400" baseline="-25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F8B01-20B1-4945-BED1-D443052AD5D6}" type="datetimeFigureOut">
              <a:rPr lang="en-US" smtClean="0"/>
              <a:pPr/>
              <a:t>4/14/10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6FF3-4F69-0A41-8D26-65F445753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DE85A-AC74-054A-8893-60E23DB746ED}" type="datetimeFigureOut">
              <a:rPr lang="en-US" smtClean="0"/>
              <a:pPr/>
              <a:t>4/14/10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86A3F-6A87-CB4E-BE86-B6C24C26C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</a:t>
            </a:r>
            <a:r>
              <a:rPr lang="en-US" baseline="0" dirty="0" smtClean="0"/>
              <a:t> I’m presenting now my proposal .. First I would like to </a:t>
            </a:r>
            <a:r>
              <a:rPr lang="en-US" dirty="0" smtClean="0"/>
              <a:t>thank you for</a:t>
            </a:r>
            <a:r>
              <a:rPr lang="en-US" baseline="0" dirty="0" smtClean="0"/>
              <a:t> agreeing to be on my proposal committee..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CE5F9-FB09-4A63-9A42-8458B16158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CE5F9-FB09-4A63-9A42-8458B16158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NIST language recognition evaluation, the task is detection as opposed to identification. given a trial and a target dialect, we are asked to test the hypothesis: is the utterance from the target dialect.</a:t>
            </a:r>
          </a:p>
          <a:p>
            <a:r>
              <a:rPr lang="en-US" baseline="0" dirty="0" smtClean="0"/>
              <a:t>The system have to accept or reject the hypothesis and return a likelihood score</a:t>
            </a:r>
          </a:p>
          <a:p>
            <a:r>
              <a:rPr lang="en-US" baseline="0" dirty="0" smtClean="0"/>
              <a:t>We use these score to report DET curve which plots the false alarm probability against miss </a:t>
            </a:r>
            <a:r>
              <a:rPr lang="en-US" baseline="0" dirty="0" err="1" smtClean="0"/>
              <a:t>probablity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CE5F9-FB09-4A63-9A42-8458B16158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CE5F9-FB09-4A63-9A42-8458B16158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Capitalize all titles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Color/font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B7739-242C-47BA-B9BB-43052E9CBAD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multiple</a:t>
            </a:r>
            <a:r>
              <a:rPr lang="en-US" baseline="0" dirty="0" smtClean="0"/>
              <a:t> cues that humans and machines can use to distinguish dialects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86A3F-6A87-CB4E-BE86-B6C24C26C5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find a set of corpora of….</a:t>
            </a:r>
          </a:p>
          <a:p>
            <a:r>
              <a:rPr lang="en-US" dirty="0" smtClean="0"/>
              <a:t>Held</a:t>
            </a:r>
            <a:r>
              <a:rPr lang="en-US" baseline="0" dirty="0" smtClean="0"/>
              <a:t> out 150 speakers from each corpus…600 speakers.. It’s a good number of speakers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CE5F9-FB09-4A63-9A42-8458B1615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72721"/>
            <a:ext cx="8787384" cy="628734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294" y="6318063"/>
            <a:ext cx="5334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74168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5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698939" cy="55479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0012CFC4-D9A7-5045-83D9-F0B51C76A7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wireframeOverlay-Cont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49225" y="6492874"/>
            <a:ext cx="484632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17" name="TextBox 16"/>
          <p:cNvSpPr txBox="1"/>
          <p:nvPr userDrawn="1"/>
        </p:nvSpPr>
        <p:spPr>
          <a:xfrm>
            <a:off x="1229360" y="6673334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241540" y="6538593"/>
            <a:ext cx="281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PhD Proposal – Fadi Biadsy</a:t>
            </a:r>
            <a:endParaRPr lang="en-US" sz="1200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0012CFC4-D9A7-5045-83D9-F0B51C76A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3360" y="4053840"/>
            <a:ext cx="5334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  <p:sldLayoutId id="2147484690" r:id="rId14"/>
    <p:sldLayoutId id="2147484691" r:id="rId15"/>
    <p:sldLayoutId id="2147484692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3.png"/><Relationship Id="rId4" Type="http://schemas.openxmlformats.org/officeDocument/2006/relationships/image" Target="../media/image13.png"/><Relationship Id="rId7" Type="http://schemas.openxmlformats.org/officeDocument/2006/relationships/image" Target="../media/image16.pdf"/><Relationship Id="rId11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8" Type="http://schemas.openxmlformats.org/officeDocument/2006/relationships/image" Target="../media/image17.png"/><Relationship Id="rId13" Type="http://schemas.openxmlformats.org/officeDocument/2006/relationships/image" Target="../media/image22.pdf"/><Relationship Id="rId10" Type="http://schemas.openxmlformats.org/officeDocument/2006/relationships/image" Target="../media/image19.png"/><Relationship Id="rId5" Type="http://schemas.openxmlformats.org/officeDocument/2006/relationships/image" Target="../media/image14.pd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9" Type="http://schemas.openxmlformats.org/officeDocument/2006/relationships/image" Target="../media/image18.pdf"/><Relationship Id="rId3" Type="http://schemas.openxmlformats.org/officeDocument/2006/relationships/image" Target="../media/image12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df"/><Relationship Id="rId5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image" Target="../media/image26.png"/><Relationship Id="rId10" Type="http://schemas.openxmlformats.org/officeDocument/2006/relationships/image" Target="../media/image38.png"/><Relationship Id="rId5" Type="http://schemas.openxmlformats.org/officeDocument/2006/relationships/image" Target="../media/image33.pdf"/><Relationship Id="rId7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9" Type="http://schemas.openxmlformats.org/officeDocument/2006/relationships/image" Target="../media/image37.pdf"/><Relationship Id="rId3" Type="http://schemas.openxmlformats.org/officeDocument/2006/relationships/image" Target="../media/image25.pdf"/><Relationship Id="rId6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5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822960"/>
            <a:ext cx="8307387" cy="2133600"/>
          </a:xfrm>
        </p:spPr>
        <p:txBody>
          <a:bodyPr/>
          <a:lstStyle/>
          <a:p>
            <a:r>
              <a:rPr lang="en-US" sz="4400" i="1" dirty="0" smtClean="0"/>
              <a:t>Automatic Dialect/Accent Recognition</a:t>
            </a:r>
            <a:br>
              <a:rPr lang="en-US" sz="4400" i="1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1178560"/>
          </a:xfrm>
        </p:spPr>
        <p:txBody>
          <a:bodyPr>
            <a:normAutofit fontScale="85000" lnSpcReduction="20000"/>
          </a:bodyPr>
          <a:lstStyle/>
          <a:p>
            <a:r>
              <a:rPr lang="en-US" sz="3765" dirty="0" smtClean="0"/>
              <a:t>Fadi Biadsy</a:t>
            </a:r>
          </a:p>
          <a:p>
            <a:endParaRPr lang="en-US" sz="3600" dirty="0" smtClean="0"/>
          </a:p>
          <a:p>
            <a:r>
              <a:rPr lang="en-US" sz="2000" dirty="0" smtClean="0"/>
              <a:t>April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b="1" u="sng" dirty="0" smtClean="0">
                <a:solidFill>
                  <a:srgbClr val="BE0204"/>
                </a:solidFill>
              </a:rPr>
              <a:t>Framework for Language Recognition</a:t>
            </a:r>
          </a:p>
          <a:p>
            <a:r>
              <a:rPr lang="en-US" sz="2400" dirty="0" smtClean="0"/>
              <a:t>Experiments in Dialect Recognition </a:t>
            </a:r>
          </a:p>
          <a:p>
            <a:pPr lvl="1"/>
            <a:r>
              <a:rPr lang="en-US" sz="2000" dirty="0" smtClean="0"/>
              <a:t>Phonotactic  Modeling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Framework for Language ID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Task: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Hazen and </a:t>
            </a:r>
            <a:r>
              <a:rPr lang="en-US" dirty="0" err="1" smtClean="0"/>
              <a:t>Zue’s</a:t>
            </a:r>
            <a:r>
              <a:rPr lang="en-US" dirty="0" smtClean="0"/>
              <a:t> (1993) contribution: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1424" y="5335306"/>
            <a:ext cx="7598339" cy="1027621"/>
            <a:chOff x="641424" y="5033999"/>
            <a:chExt cx="7598339" cy="1027621"/>
          </a:xfrm>
        </p:grpSpPr>
        <p:sp>
          <p:nvSpPr>
            <p:cNvPr id="7" name="Right Brace 6"/>
            <p:cNvSpPr/>
            <p:nvPr/>
          </p:nvSpPr>
          <p:spPr>
            <a:xfrm rot="5400000">
              <a:off x="7218973" y="4498113"/>
              <a:ext cx="219259" cy="182232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7163" y="567157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Acoustic model</a:t>
              </a: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5238922" y="4573161"/>
              <a:ext cx="216952" cy="166991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12439" y="5671571"/>
              <a:ext cx="1759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Prosodic model</a:t>
              </a:r>
              <a:endParaRPr lang="en-US" sz="1200" dirty="0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3689835" y="4872139"/>
              <a:ext cx="228598" cy="106031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25400" y="5678959"/>
              <a:ext cx="1390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Phonotactic</a:t>
              </a:r>
              <a:endParaRPr lang="en-US" dirty="0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2632388" y="5133942"/>
              <a:ext cx="248425" cy="60311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15160" y="569228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Prior</a:t>
              </a:r>
              <a:endParaRPr lang="en-US" dirty="0"/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41424" y="5033999"/>
              <a:ext cx="431800" cy="2540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891980" y="4133775"/>
            <a:ext cx="3240916" cy="584427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114091" y="1015999"/>
            <a:ext cx="2604180" cy="603073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72799" y="5186069"/>
            <a:ext cx="7049641" cy="561928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41424" y="3225800"/>
            <a:ext cx="6762676" cy="552923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41424" y="1792817"/>
            <a:ext cx="3601156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b="1" u="sng" dirty="0" smtClean="0"/>
              <a:t>Experiments in Dialect Recognition </a:t>
            </a:r>
          </a:p>
          <a:p>
            <a:pPr lvl="1"/>
            <a:r>
              <a:rPr lang="en-US" sz="2000" b="1" u="sng" dirty="0" smtClean="0">
                <a:solidFill>
                  <a:srgbClr val="BE0204"/>
                </a:solidFill>
              </a:rPr>
              <a:t>Phonotactic Modeling  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Phonotactic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2" y="3694836"/>
            <a:ext cx="2763838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627562" y="3694836"/>
            <a:ext cx="4108450" cy="2031325"/>
            <a:chOff x="4731327" y="2438399"/>
            <a:chExt cx="3117273" cy="2030977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731327" y="3527266"/>
              <a:ext cx="831273" cy="381103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erpetua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51573" y="2438399"/>
              <a:ext cx="2197027" cy="203097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77800" dist="50800" dir="5400000" algn="ctr" rotWithShape="0">
                <a:srgbClr val="000000">
                  <a:alpha val="93000"/>
                </a:srgb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dh uw z hh ih n d </a:t>
              </a:r>
              <a:r>
                <a:rPr lang="pt-BR" b="1" i="1" dirty="0" err="1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uw</a:t>
              </a:r>
              <a:r>
                <a:rPr lang="pt-BR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pt-BR" b="1" i="1" dirty="0" err="1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ey</a:t>
              </a:r>
              <a:r>
                <a:rPr lang="pt-BR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...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f </a:t>
              </a:r>
              <a:r>
                <a:rPr lang="pt-BR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uw</a:t>
              </a: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v </a:t>
              </a:r>
              <a:r>
                <a:rPr lang="pt-BR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ow</a:t>
              </a: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z l </a:t>
              </a:r>
              <a:r>
                <a:rPr lang="pt-BR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iy</a:t>
              </a: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g s </a:t>
              </a:r>
              <a:r>
                <a:rPr lang="pt-BR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m </a:t>
              </a:r>
              <a:r>
                <a:rPr lang="pt-BR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k </a:t>
              </a:r>
              <a:r>
                <a:rPr lang="pt-BR" b="1" i="1" dirty="0" err="1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dh</a:t>
              </a:r>
              <a:r>
                <a:rPr lang="pt-BR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...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pt-BR" b="1" i="1" dirty="0">
                <a:solidFill>
                  <a:srgbClr val="FFFFFF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b="1" i="1" dirty="0">
                <a:solidFill>
                  <a:srgbClr val="FFFFFF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h </a:t>
              </a:r>
              <a:r>
                <a:rPr lang="en-US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iy</a:t>
              </a:r>
              <a:r>
                <a:rPr lang="en-US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n-US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jh</a:t>
              </a:r>
              <a:r>
                <a:rPr lang="en-US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n-US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sh</a:t>
              </a:r>
              <a:r>
                <a:rPr lang="en-US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p eh </a:t>
              </a:r>
              <a:r>
                <a:rPr lang="en-US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ae</a:t>
              </a:r>
              <a:r>
                <a:rPr lang="en-US" b="1" i="1" dirty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n-US" b="1" i="1" dirty="0" err="1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ey</a:t>
              </a:r>
              <a:r>
                <a:rPr lang="en-US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en-US" b="1" i="1" dirty="0" err="1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p</a:t>
              </a:r>
              <a:r>
                <a:rPr lang="en-US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 </a:t>
              </a:r>
              <a:r>
                <a:rPr lang="en-US" b="1" i="1" dirty="0" err="1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sh</a:t>
              </a:r>
              <a:r>
                <a:rPr lang="en-US" b="1" i="1" dirty="0" smtClean="0">
                  <a:solidFill>
                    <a:srgbClr val="FFFFFF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…</a:t>
              </a:r>
              <a:endParaRPr lang="en-US" b="1" i="1" dirty="0">
                <a:solidFill>
                  <a:srgbClr val="FFFFFF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755189" y="3559195"/>
              <a:ext cx="0" cy="380691"/>
            </a:xfrm>
            <a:prstGeom prst="line">
              <a:avLst/>
            </a:prstGeom>
            <a:noFill/>
            <a:ln w="889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24200" y="3237636"/>
            <a:ext cx="2895600" cy="457200"/>
          </a:xfrm>
          <a:prstGeom prst="wedgeRoundRectCallout">
            <a:avLst>
              <a:gd name="adj1" fmla="val 58528"/>
              <a:gd name="adj2" fmla="val 16209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dirty="0">
                <a:latin typeface="Perpetua" pitchFamily="18" charset="0"/>
              </a:rPr>
              <a:t>Train an n-gram </a:t>
            </a:r>
            <a:r>
              <a:rPr lang="en-US" sz="1900" dirty="0" smtClean="0">
                <a:latin typeface="Perpetua" pitchFamily="18" charset="0"/>
              </a:rPr>
              <a:t>model: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9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19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9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9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9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07962" y="4990236"/>
            <a:ext cx="1371600" cy="795338"/>
          </a:xfrm>
          <a:prstGeom prst="wedgeRoundRectCallout">
            <a:avLst>
              <a:gd name="adj1" fmla="val 68741"/>
              <a:gd name="adj2" fmla="val -1248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Perpetua" pitchFamily="18" charset="0"/>
              </a:rPr>
              <a:t>Run a phone recognizer</a:t>
            </a:r>
            <a:endParaRPr lang="en-US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4195" y="1492973"/>
            <a:ext cx="7015609" cy="54809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312430" y="1704746"/>
            <a:ext cx="3767374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58510" y="1706334"/>
            <a:ext cx="723053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149225" y="944880"/>
            <a:ext cx="8850865" cy="22927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Hypothesis:</a:t>
            </a:r>
            <a:r>
              <a:rPr lang="en-US" dirty="0" smtClean="0"/>
              <a:t> Dialects differ in their phonotactic distribution</a:t>
            </a:r>
          </a:p>
          <a:p>
            <a:endParaRPr lang="en-US" dirty="0" smtClean="0"/>
          </a:p>
          <a:p>
            <a:r>
              <a:rPr lang="en-US" dirty="0" smtClean="0"/>
              <a:t>Early work: Phone Recognition followed by Language Modeling (PRLM) </a:t>
            </a:r>
            <a:r>
              <a:rPr lang="en-US" b="1" dirty="0" smtClean="0"/>
              <a:t>(</a:t>
            </a:r>
            <a:r>
              <a:rPr lang="en-US" b="1" dirty="0" err="1" smtClean="0"/>
              <a:t>Zissman</a:t>
            </a:r>
            <a:r>
              <a:rPr lang="en-US" b="1" dirty="0" smtClean="0"/>
              <a:t>, 1996)</a:t>
            </a:r>
            <a:endParaRPr lang="en-US" dirty="0" smtClean="0">
              <a:latin typeface="Arial"/>
              <a:ea typeface="Times"/>
              <a:cs typeface="Arial"/>
            </a:endParaRPr>
          </a:p>
          <a:p>
            <a:r>
              <a:rPr lang="en-US" dirty="0" smtClean="0">
                <a:latin typeface="Arial"/>
                <a:ea typeface="Times"/>
                <a:cs typeface="Arial"/>
              </a:rPr>
              <a:t>Training: For each dialect </a:t>
            </a:r>
            <a:r>
              <a:rPr lang="en-US" i="1" dirty="0" smtClean="0">
                <a:latin typeface="Arial"/>
                <a:ea typeface="Times"/>
                <a:cs typeface="Arial"/>
              </a:rPr>
              <a:t>D</a:t>
            </a:r>
            <a:r>
              <a:rPr lang="en-US" i="1" baseline="-25000" dirty="0" smtClean="0">
                <a:latin typeface="Arial"/>
                <a:ea typeface="Times"/>
                <a:cs typeface="Arial"/>
              </a:rPr>
              <a:t>i</a:t>
            </a:r>
            <a:r>
              <a:rPr lang="en-US" i="1" baseline="-2500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ea typeface="Times"/>
                <a:cs typeface="Arial"/>
              </a:rPr>
              <a:t>:</a:t>
            </a:r>
          </a:p>
          <a:p>
            <a:endParaRPr lang="en-US" b="1" i="1" u="sng" dirty="0" smtClean="0">
              <a:latin typeface="Times"/>
              <a:ea typeface="Times"/>
              <a:cs typeface="Times"/>
            </a:endParaRPr>
          </a:p>
          <a:p>
            <a:endParaRPr lang="en-US" b="1" i="1" u="sng" dirty="0" smtClean="0">
              <a:latin typeface="Times"/>
              <a:ea typeface="Times"/>
              <a:cs typeface="Times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143000" y="990600"/>
            <a:ext cx="6637338" cy="61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4375"/>
            <a:ext cx="32146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572000" y="1908175"/>
            <a:ext cx="4114800" cy="914400"/>
            <a:chOff x="4419600" y="2438400"/>
            <a:chExt cx="3537284" cy="914400"/>
          </a:xfrm>
        </p:grpSpPr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5467684" y="2590800"/>
              <a:ext cx="2381390" cy="7078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77800" dist="50800" dir="5400000" sx="99000" sy="99000" algn="ctr" rotWithShape="0">
                <a:srgbClr val="000000">
                  <a:alpha val="65000"/>
                </a:srgb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uw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hh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ih n d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uw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w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ay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ey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uh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jh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y </a:t>
              </a:r>
              <a:r>
                <a:rPr lang="pt-BR" sz="2000" b="1" i="1" dirty="0" err="1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eh</a:t>
              </a:r>
              <a:r>
                <a:rPr lang="pt-BR" sz="2000" b="1" i="1" dirty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k oh v </a:t>
              </a:r>
              <a:r>
                <a:rPr lang="pt-BR" sz="2000" b="1" i="1" dirty="0" err="1" smtClean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hh</a:t>
              </a:r>
              <a:r>
                <a:rPr lang="pt-BR" sz="2000" b="1" i="1" dirty="0" smtClean="0">
                  <a:solidFill>
                    <a:schemeClr val="bg1"/>
                  </a:solidFill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 ...</a:t>
              </a:r>
              <a:endParaRPr lang="en-US" sz="2000" b="1" i="1" dirty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endParaRPr>
            </a:p>
          </p:txBody>
        </p:sp>
        <p:sp>
          <p:nvSpPr>
            <p:cNvPr id="3084" name="AutoShape 6"/>
            <p:cNvSpPr>
              <a:spLocks noChangeArrowheads="1"/>
            </p:cNvSpPr>
            <p:nvPr/>
          </p:nvSpPr>
          <p:spPr bwMode="auto">
            <a:xfrm>
              <a:off x="4419600" y="2819400"/>
              <a:ext cx="914400" cy="533400"/>
            </a:xfrm>
            <a:prstGeom prst="rightArrow">
              <a:avLst>
                <a:gd name="adj1" fmla="val 50000"/>
                <a:gd name="adj2" fmla="val 428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erpetua" pitchFamily="18" charset="0"/>
              </a:endParaRPr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260684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Perpetua" pitchFamily="18" charset="0"/>
                </a:rPr>
                <a:t>C</a:t>
              </a:r>
              <a:endParaRPr lang="en-US" i="1" baseline="-25000" dirty="0">
                <a:latin typeface="Perpetua" pitchFamily="18" charset="0"/>
              </a:endParaRPr>
            </a:p>
          </p:txBody>
        </p:sp>
      </p:grpSp>
      <p:sp>
        <p:nvSpPr>
          <p:cNvPr id="3080" name="TextBox 45"/>
          <p:cNvSpPr txBox="1">
            <a:spLocks noChangeArrowheads="1"/>
          </p:cNvSpPr>
          <p:nvPr/>
        </p:nvSpPr>
        <p:spPr bwMode="auto">
          <a:xfrm>
            <a:off x="533400" y="1603375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"/>
                <a:ea typeface="Times"/>
                <a:cs typeface="Times"/>
              </a:rPr>
              <a:t>Test utterance: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381000" y="3203575"/>
            <a:ext cx="1752600" cy="762000"/>
          </a:xfrm>
          <a:prstGeom prst="wedgeRoundRectCallout">
            <a:avLst>
              <a:gd name="adj1" fmla="val 68741"/>
              <a:gd name="adj2" fmla="val -1248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Perpetua" pitchFamily="18" charset="0"/>
              </a:rPr>
              <a:t>Run the phone recognizer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Phonotactic Approach – Identification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98638" y="4513263"/>
            <a:ext cx="4614862" cy="626843"/>
          </a:xfrm>
          <a:prstGeom prst="rect">
            <a:avLst/>
          </a:prstGeom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9089388" cy="560588"/>
          </a:xfrm>
        </p:spPr>
        <p:txBody>
          <a:bodyPr/>
          <a:lstStyle/>
          <a:p>
            <a:r>
              <a:rPr lang="en-US" dirty="0" smtClean="0"/>
              <a:t>Applying Parallel PRLM </a:t>
            </a:r>
            <a:r>
              <a:rPr lang="en-US" sz="1800" dirty="0" smtClean="0"/>
              <a:t>(</a:t>
            </a:r>
            <a:r>
              <a:rPr lang="en-US" sz="1800" dirty="0" err="1" smtClean="0"/>
              <a:t>Zissman</a:t>
            </a:r>
            <a:r>
              <a:rPr lang="en-US" sz="1800" dirty="0" smtClean="0"/>
              <a:t>, 1996)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Use multiple (</a:t>
            </a:r>
            <a:r>
              <a:rPr lang="en-US" sz="1800" i="1" dirty="0" err="1" smtClean="0"/>
              <a:t>k</a:t>
            </a:r>
            <a:r>
              <a:rPr lang="en-US" sz="1800" i="1" dirty="0" smtClean="0"/>
              <a:t>)</a:t>
            </a:r>
            <a:r>
              <a:rPr lang="en-US" sz="1800" dirty="0" smtClean="0"/>
              <a:t> phone recognizers trained on multiple languages to train </a:t>
            </a:r>
            <a:r>
              <a:rPr lang="en-US" sz="1800" i="1" dirty="0" err="1" smtClean="0"/>
              <a:t>k</a:t>
            </a:r>
            <a:r>
              <a:rPr lang="en-US" sz="1800" dirty="0" smtClean="0"/>
              <a:t> </a:t>
            </a:r>
            <a:r>
              <a:rPr lang="en-US" sz="1800" dirty="0" err="1" smtClean="0"/>
              <a:t>n</a:t>
            </a:r>
            <a:r>
              <a:rPr lang="en-US" sz="1800" dirty="0" smtClean="0"/>
              <a:t>-gram phonotactic models for each language of interest </a:t>
            </a:r>
          </a:p>
          <a:p>
            <a:r>
              <a:rPr lang="en-US" sz="1800" dirty="0" smtClean="0"/>
              <a:t>Experiments on our data: 9 phone recognizers, trigram models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15" y="6492875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6908554" y="1975456"/>
            <a:ext cx="1147957" cy="339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Perplexities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679129" y="3588448"/>
            <a:ext cx="191561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English phones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4679129" y="2054702"/>
            <a:ext cx="143759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Arabic phones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22" y="3084613"/>
            <a:ext cx="1057298" cy="608742"/>
          </a:xfrm>
          <a:prstGeom prst="rect">
            <a:avLst/>
          </a:prstGeom>
          <a:noFill/>
        </p:spPr>
      </p:pic>
      <p:sp>
        <p:nvSpPr>
          <p:cNvPr id="9" name="AutoShape 53"/>
          <p:cNvSpPr>
            <a:spLocks noChangeArrowheads="1"/>
          </p:cNvSpPr>
          <p:nvPr/>
        </p:nvSpPr>
        <p:spPr bwMode="auto">
          <a:xfrm>
            <a:off x="1098124" y="4214965"/>
            <a:ext cx="1416403" cy="7005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Acoustic Preprocessing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3166802" y="2567713"/>
            <a:ext cx="1616560" cy="6499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Arabic Phone Recognizer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1"/>
          <p:cNvSpPr>
            <a:spLocks noChangeShapeType="1"/>
          </p:cNvSpPr>
          <p:nvPr/>
        </p:nvSpPr>
        <p:spPr bwMode="auto">
          <a:xfrm>
            <a:off x="3992154" y="5176941"/>
            <a:ext cx="2355" cy="306137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6390502" y="5176941"/>
            <a:ext cx="2355" cy="262571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3166802" y="4125479"/>
            <a:ext cx="1616560" cy="648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English Phone Recognizer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3206833" y="5773908"/>
            <a:ext cx="1616560" cy="6511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Japanese Phone Recognizer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auto">
          <a:xfrm>
            <a:off x="5851256" y="2208591"/>
            <a:ext cx="1127942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Iraqi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46"/>
          <p:cNvSpPr>
            <a:spLocks noChangeArrowheads="1"/>
          </p:cNvSpPr>
          <p:nvPr/>
        </p:nvSpPr>
        <p:spPr bwMode="auto">
          <a:xfrm>
            <a:off x="5848901" y="2475872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Gulf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5848901" y="2743153"/>
            <a:ext cx="1130297" cy="2696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Egyptian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5851256" y="3012789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Levantine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5848901" y="3280070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MSA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2"/>
          <p:cNvSpPr>
            <a:spLocks noChangeShapeType="1"/>
          </p:cNvSpPr>
          <p:nvPr/>
        </p:nvSpPr>
        <p:spPr bwMode="auto">
          <a:xfrm flipV="1">
            <a:off x="4783361" y="2342820"/>
            <a:ext cx="1067895" cy="549869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1"/>
          <p:cNvSpPr>
            <a:spLocks noChangeShapeType="1"/>
          </p:cNvSpPr>
          <p:nvPr/>
        </p:nvSpPr>
        <p:spPr bwMode="auto">
          <a:xfrm flipV="1">
            <a:off x="4783361" y="2610101"/>
            <a:ext cx="1065540" cy="282588"/>
          </a:xfrm>
          <a:prstGeom prst="bentConnector3">
            <a:avLst>
              <a:gd name="adj1" fmla="val 49917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0"/>
          <p:cNvSpPr>
            <a:spLocks noChangeShapeType="1"/>
          </p:cNvSpPr>
          <p:nvPr/>
        </p:nvSpPr>
        <p:spPr bwMode="auto">
          <a:xfrm flipV="1">
            <a:off x="4783361" y="2878559"/>
            <a:ext cx="1065540" cy="14129"/>
          </a:xfrm>
          <a:prstGeom prst="bentConnector3">
            <a:avLst>
              <a:gd name="adj1" fmla="val 49917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9"/>
          <p:cNvSpPr>
            <a:spLocks noChangeShapeType="1"/>
          </p:cNvSpPr>
          <p:nvPr/>
        </p:nvSpPr>
        <p:spPr bwMode="auto">
          <a:xfrm>
            <a:off x="4783361" y="2892689"/>
            <a:ext cx="1067895" cy="254329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38"/>
          <p:cNvSpPr>
            <a:spLocks noChangeShapeType="1"/>
          </p:cNvSpPr>
          <p:nvPr/>
        </p:nvSpPr>
        <p:spPr bwMode="auto">
          <a:xfrm>
            <a:off x="4783361" y="2892689"/>
            <a:ext cx="1065540" cy="521610"/>
          </a:xfrm>
          <a:prstGeom prst="bentConnector3">
            <a:avLst>
              <a:gd name="adj1" fmla="val 49917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7"/>
          <p:cNvSpPr>
            <a:spLocks noChangeShapeType="1"/>
          </p:cNvSpPr>
          <p:nvPr/>
        </p:nvSpPr>
        <p:spPr bwMode="auto">
          <a:xfrm flipV="1">
            <a:off x="2514526" y="2892689"/>
            <a:ext cx="652275" cy="16731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6"/>
          <p:cNvSpPr>
            <a:spLocks noChangeShapeType="1"/>
          </p:cNvSpPr>
          <p:nvPr/>
        </p:nvSpPr>
        <p:spPr bwMode="auto">
          <a:xfrm flipV="1">
            <a:off x="2514526" y="4449277"/>
            <a:ext cx="652275" cy="116568"/>
          </a:xfrm>
          <a:prstGeom prst="bentConnector3">
            <a:avLst>
              <a:gd name="adj1" fmla="val 4791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35"/>
          <p:cNvSpPr>
            <a:spLocks noChangeShapeType="1"/>
          </p:cNvSpPr>
          <p:nvPr/>
        </p:nvSpPr>
        <p:spPr bwMode="auto">
          <a:xfrm>
            <a:off x="2514526" y="4572910"/>
            <a:ext cx="692307" cy="1534217"/>
          </a:xfrm>
          <a:prstGeom prst="bentConnector3">
            <a:avLst>
              <a:gd name="adj1" fmla="val 45157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9"/>
          <p:cNvSpPr>
            <a:spLocks noChangeShapeType="1"/>
          </p:cNvSpPr>
          <p:nvPr/>
        </p:nvSpPr>
        <p:spPr bwMode="auto">
          <a:xfrm flipV="1">
            <a:off x="4784539" y="3898231"/>
            <a:ext cx="1067895" cy="549869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8"/>
          <p:cNvSpPr>
            <a:spLocks noChangeShapeType="1"/>
          </p:cNvSpPr>
          <p:nvPr/>
        </p:nvSpPr>
        <p:spPr bwMode="auto">
          <a:xfrm flipV="1">
            <a:off x="4784539" y="4165512"/>
            <a:ext cx="1067895" cy="282588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7"/>
          <p:cNvSpPr>
            <a:spLocks noChangeShapeType="1"/>
          </p:cNvSpPr>
          <p:nvPr/>
        </p:nvSpPr>
        <p:spPr bwMode="auto">
          <a:xfrm flipV="1">
            <a:off x="4784539" y="4432793"/>
            <a:ext cx="1067895" cy="15307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6"/>
          <p:cNvSpPr>
            <a:spLocks noChangeShapeType="1"/>
          </p:cNvSpPr>
          <p:nvPr/>
        </p:nvSpPr>
        <p:spPr bwMode="auto">
          <a:xfrm>
            <a:off x="4784539" y="4448100"/>
            <a:ext cx="1067895" cy="255507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5"/>
          <p:cNvSpPr>
            <a:spLocks noChangeShapeType="1"/>
          </p:cNvSpPr>
          <p:nvPr/>
        </p:nvSpPr>
        <p:spPr bwMode="auto">
          <a:xfrm>
            <a:off x="4784539" y="4448100"/>
            <a:ext cx="1067895" cy="523965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4600866" y="5264848"/>
            <a:ext cx="1630601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Japanese phones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18"/>
          <p:cNvSpPr>
            <a:spLocks noChangeShapeType="1"/>
          </p:cNvSpPr>
          <p:nvPr/>
        </p:nvSpPr>
        <p:spPr bwMode="auto">
          <a:xfrm flipV="1">
            <a:off x="4839876" y="5571387"/>
            <a:ext cx="1067895" cy="551046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7"/>
          <p:cNvSpPr>
            <a:spLocks noChangeShapeType="1"/>
          </p:cNvSpPr>
          <p:nvPr/>
        </p:nvSpPr>
        <p:spPr bwMode="auto">
          <a:xfrm flipV="1">
            <a:off x="4839876" y="5839846"/>
            <a:ext cx="1067895" cy="282588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6"/>
          <p:cNvSpPr>
            <a:spLocks noChangeShapeType="1"/>
          </p:cNvSpPr>
          <p:nvPr/>
        </p:nvSpPr>
        <p:spPr bwMode="auto">
          <a:xfrm flipV="1">
            <a:off x="4839876" y="6107127"/>
            <a:ext cx="1067895" cy="15307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5"/>
          <p:cNvSpPr>
            <a:spLocks noChangeShapeType="1"/>
          </p:cNvSpPr>
          <p:nvPr/>
        </p:nvSpPr>
        <p:spPr bwMode="auto">
          <a:xfrm>
            <a:off x="4839876" y="6122433"/>
            <a:ext cx="1067895" cy="255507"/>
          </a:xfrm>
          <a:prstGeom prst="bentConnector3">
            <a:avLst>
              <a:gd name="adj1" fmla="val 49958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4"/>
          <p:cNvSpPr>
            <a:spLocks noChangeShapeType="1"/>
          </p:cNvSpPr>
          <p:nvPr/>
        </p:nvSpPr>
        <p:spPr bwMode="auto">
          <a:xfrm>
            <a:off x="4839876" y="6122433"/>
            <a:ext cx="1067895" cy="522788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ShapeType="1"/>
          </p:cNvSpPr>
          <p:nvPr/>
        </p:nvSpPr>
        <p:spPr bwMode="auto">
          <a:xfrm>
            <a:off x="6979198" y="2342820"/>
            <a:ext cx="898350" cy="51808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2"/>
          <p:cNvSpPr>
            <a:spLocks noChangeShapeType="1"/>
          </p:cNvSpPr>
          <p:nvPr/>
        </p:nvSpPr>
        <p:spPr bwMode="auto">
          <a:xfrm>
            <a:off x="6982730" y="2610101"/>
            <a:ext cx="894818" cy="76534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1"/>
          <p:cNvSpPr>
            <a:spLocks noChangeShapeType="1"/>
          </p:cNvSpPr>
          <p:nvPr/>
        </p:nvSpPr>
        <p:spPr bwMode="auto">
          <a:xfrm>
            <a:off x="7270014" y="2911528"/>
            <a:ext cx="3532" cy="306137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0"/>
          <p:cNvSpPr>
            <a:spLocks noChangeShapeType="1"/>
          </p:cNvSpPr>
          <p:nvPr/>
        </p:nvSpPr>
        <p:spPr bwMode="auto">
          <a:xfrm>
            <a:off x="7876371" y="2394628"/>
            <a:ext cx="1177" cy="17708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9"/>
          <p:cNvSpPr>
            <a:spLocks noChangeShapeType="1"/>
          </p:cNvSpPr>
          <p:nvPr/>
        </p:nvSpPr>
        <p:spPr bwMode="auto">
          <a:xfrm flipV="1">
            <a:off x="7058083" y="6579284"/>
            <a:ext cx="866561" cy="67115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8"/>
          <p:cNvSpPr>
            <a:spLocks noChangeShapeType="1"/>
          </p:cNvSpPr>
          <p:nvPr/>
        </p:nvSpPr>
        <p:spPr bwMode="auto">
          <a:xfrm flipV="1">
            <a:off x="7052196" y="6310825"/>
            <a:ext cx="873625" cy="60050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7"/>
          <p:cNvSpPr>
            <a:spLocks noChangeShapeType="1"/>
          </p:cNvSpPr>
          <p:nvPr/>
        </p:nvSpPr>
        <p:spPr bwMode="auto">
          <a:xfrm>
            <a:off x="7266481" y="5935219"/>
            <a:ext cx="3532" cy="306137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6"/>
          <p:cNvSpPr>
            <a:spLocks noChangeShapeType="1"/>
          </p:cNvSpPr>
          <p:nvPr/>
        </p:nvSpPr>
        <p:spPr bwMode="auto">
          <a:xfrm flipH="1" flipV="1">
            <a:off x="7877548" y="4816642"/>
            <a:ext cx="48273" cy="1762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1716254" y="3765179"/>
            <a:ext cx="242543" cy="340283"/>
          </a:xfrm>
          <a:prstGeom prst="downArrow">
            <a:avLst>
              <a:gd name="adj1" fmla="val 50000"/>
              <a:gd name="adj2" fmla="val 350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auto">
          <a:xfrm>
            <a:off x="7266481" y="4165512"/>
            <a:ext cx="1222133" cy="6511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Back-End Classifier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 rot="20200938">
            <a:off x="8372053" y="4915547"/>
            <a:ext cx="244898" cy="341460"/>
          </a:xfrm>
          <a:prstGeom prst="downArrow">
            <a:avLst>
              <a:gd name="adj1" fmla="val 50000"/>
              <a:gd name="adj2" fmla="val 348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925821" y="5267605"/>
            <a:ext cx="1312792" cy="538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Hypothesized Dialect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5851256" y="3770691"/>
            <a:ext cx="1127942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Iraqi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utoShape 46"/>
          <p:cNvSpPr>
            <a:spLocks noChangeArrowheads="1"/>
          </p:cNvSpPr>
          <p:nvPr/>
        </p:nvSpPr>
        <p:spPr bwMode="auto">
          <a:xfrm>
            <a:off x="5848901" y="4037972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Gulf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5848901" y="4305253"/>
            <a:ext cx="1130297" cy="2696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Egyptian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AutoShape 44"/>
          <p:cNvSpPr>
            <a:spLocks noChangeArrowheads="1"/>
          </p:cNvSpPr>
          <p:nvPr/>
        </p:nvSpPr>
        <p:spPr bwMode="auto">
          <a:xfrm>
            <a:off x="5851256" y="4574889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Levantine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utoShape 43"/>
          <p:cNvSpPr>
            <a:spLocks noChangeArrowheads="1"/>
          </p:cNvSpPr>
          <p:nvPr/>
        </p:nvSpPr>
        <p:spPr bwMode="auto">
          <a:xfrm>
            <a:off x="5848901" y="4842170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MSA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utoShape 47"/>
          <p:cNvSpPr>
            <a:spLocks noChangeArrowheads="1"/>
          </p:cNvSpPr>
          <p:nvPr/>
        </p:nvSpPr>
        <p:spPr bwMode="auto">
          <a:xfrm>
            <a:off x="5908406" y="5447091"/>
            <a:ext cx="1127942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Iraqi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46"/>
          <p:cNvSpPr>
            <a:spLocks noChangeArrowheads="1"/>
          </p:cNvSpPr>
          <p:nvPr/>
        </p:nvSpPr>
        <p:spPr bwMode="auto">
          <a:xfrm>
            <a:off x="5906051" y="5714372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Gulf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5"/>
          <p:cNvSpPr>
            <a:spLocks noChangeArrowheads="1"/>
          </p:cNvSpPr>
          <p:nvPr/>
        </p:nvSpPr>
        <p:spPr bwMode="auto">
          <a:xfrm>
            <a:off x="5906051" y="5981653"/>
            <a:ext cx="1130297" cy="2696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Egyptian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44"/>
          <p:cNvSpPr>
            <a:spLocks noChangeArrowheads="1"/>
          </p:cNvSpPr>
          <p:nvPr/>
        </p:nvSpPr>
        <p:spPr bwMode="auto">
          <a:xfrm>
            <a:off x="5908406" y="6251289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Levantine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5906051" y="6518570"/>
            <a:ext cx="1130297" cy="2672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8398" dir="1593903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MSA LM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994775" cy="560588"/>
          </a:xfrm>
        </p:spPr>
        <p:txBody>
          <a:bodyPr/>
          <a:lstStyle/>
          <a:p>
            <a:r>
              <a:rPr lang="en-US" dirty="0" smtClean="0"/>
              <a:t>Our Parallel PRLM Results – 10-Fold Cross Validation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03" y="1259416"/>
            <a:ext cx="6685764" cy="4819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5332" y="5740106"/>
            <a:ext cx="39285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utterance duration in seconds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b="1" u="sng" dirty="0" smtClean="0"/>
              <a:t>Experiments in Dialect Recognition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Phonotactic Modeling  </a:t>
            </a:r>
          </a:p>
          <a:p>
            <a:pPr lvl="1"/>
            <a:r>
              <a:rPr lang="en-US" sz="2000" b="1" u="sng" dirty="0" smtClean="0">
                <a:solidFill>
                  <a:schemeClr val="accent4"/>
                </a:solidFill>
              </a:rPr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Prosodic Differences Across Dialects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698939" cy="5547995"/>
          </a:xfrm>
        </p:spPr>
        <p:txBody>
          <a:bodyPr>
            <a:normAutofit/>
          </a:bodyPr>
          <a:lstStyle/>
          <a:p>
            <a:r>
              <a:rPr lang="en-US" b="1" dirty="0" smtClean="0"/>
              <a:t>Hypothesis:</a:t>
            </a:r>
            <a:r>
              <a:rPr lang="en-US" dirty="0" smtClean="0"/>
              <a:t> Dialects differ in their prosodic structure</a:t>
            </a:r>
          </a:p>
          <a:p>
            <a:pPr lvl="1"/>
            <a:r>
              <a:rPr lang="en-US" dirty="0" smtClean="0"/>
              <a:t>What are these differences?</a:t>
            </a:r>
          </a:p>
          <a:p>
            <a:r>
              <a:rPr lang="en-US" dirty="0" smtClean="0"/>
              <a:t>Global Features</a:t>
            </a:r>
          </a:p>
          <a:p>
            <a:pPr lvl="1"/>
            <a:r>
              <a:rPr lang="en-US" dirty="0" smtClean="0"/>
              <a:t>Pitch: Range and Register, Peak Alignment, STDV</a:t>
            </a:r>
          </a:p>
          <a:p>
            <a:pPr lvl="1"/>
            <a:r>
              <a:rPr lang="en-US" dirty="0" smtClean="0"/>
              <a:t>Intensity </a:t>
            </a:r>
          </a:p>
          <a:p>
            <a:pPr lvl="1"/>
            <a:r>
              <a:rPr lang="en-US" dirty="0" smtClean="0"/>
              <a:t>Rhythmic features: ∆C, ∆V, %V (using pseudo syllables)</a:t>
            </a:r>
          </a:p>
          <a:p>
            <a:pPr lvl="1"/>
            <a:r>
              <a:rPr lang="en-US" dirty="0" smtClean="0"/>
              <a:t>Speaking Rate</a:t>
            </a:r>
          </a:p>
          <a:p>
            <a:pPr lvl="1"/>
            <a:r>
              <a:rPr lang="en-US" dirty="0" smtClean="0"/>
              <a:t>Vowel duration statistics</a:t>
            </a:r>
          </a:p>
          <a:p>
            <a:r>
              <a:rPr lang="en-US" dirty="0" smtClean="0"/>
              <a:t>Compare dialects using descriptive statistics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Approach: Prosodic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8371" y="805179"/>
            <a:ext cx="7015609" cy="5480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65659" y="1014412"/>
            <a:ext cx="2028321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2686" y="1014412"/>
            <a:ext cx="1901613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312" y="2318473"/>
            <a:ext cx="6287768" cy="311097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1158240"/>
            <a:ext cx="8698939" cy="554799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9225" y="5664200"/>
            <a:ext cx="8698939" cy="464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Learn a sequential model for each prosodic sequence type using </a:t>
            </a:r>
            <a:r>
              <a:rPr lang="en-US" dirty="0" smtClean="0"/>
              <a:t>an </a:t>
            </a:r>
            <a:r>
              <a:rPr lang="en-US" dirty="0" err="1" smtClean="0"/>
              <a:t>ergodic</a:t>
            </a:r>
            <a:r>
              <a:rPr lang="en-US" dirty="0" smtClean="0"/>
              <a:t> continuous HMM for each dialect </a:t>
            </a:r>
          </a:p>
          <a:p>
            <a:pPr marL="228600" lvl="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5061" y="1299528"/>
            <a:ext cx="8698939" cy="3894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Pseudo-syllabification </a:t>
            </a: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Sequential local features at the level of pseudo-syllables:</a:t>
            </a: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lang="en-US" dirty="0" smtClean="0"/>
          </a:p>
          <a:p>
            <a:pPr marL="228600" lvl="0" indent="-228600" defTabSz="914400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dirty="0" smtClean="0"/>
              <a:t>Experiments in Dialect Recognition </a:t>
            </a:r>
          </a:p>
          <a:p>
            <a:pPr lvl="1"/>
            <a:r>
              <a:rPr lang="en-US" sz="2000" dirty="0" smtClean="0"/>
              <a:t>Phonotactic Modeling  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 for Prosodic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61" y="955476"/>
            <a:ext cx="8698939" cy="5547995"/>
          </a:xfrm>
        </p:spPr>
        <p:txBody>
          <a:bodyPr/>
          <a:lstStyle/>
          <a:p>
            <a:r>
              <a:rPr lang="en-US" dirty="0" smtClean="0"/>
              <a:t>Dialect Recognition System: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3" y="1643804"/>
            <a:ext cx="6443134" cy="41720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70100" y="5232400"/>
            <a:ext cx="124460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978400"/>
            <a:ext cx="1260475" cy="8374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3180" y="5036132"/>
            <a:ext cx="2149574" cy="8374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Logistic Backend Classifier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774642" cy="560588"/>
          </a:xfrm>
        </p:spPr>
        <p:txBody>
          <a:bodyPr/>
          <a:lstStyle/>
          <a:p>
            <a:r>
              <a:rPr lang="en-US" dirty="0" smtClean="0"/>
              <a:t>Prosodic Modeling – Results (2m test utterances)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9225" y="944563"/>
          <a:ext cx="8691392" cy="486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225" y="944563"/>
            <a:ext cx="495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10-fold cross-validation (on Data 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490771"/>
            <a:ext cx="429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</a:t>
            </a:r>
            <a:r>
              <a:rPr lang="en-US" sz="1400" i="1" dirty="0" err="1" smtClean="0"/>
              <a:t>p</a:t>
            </a:r>
            <a:r>
              <a:rPr lang="en-US" sz="1400" i="1" dirty="0" smtClean="0"/>
              <a:t>&lt;0.05;    *** </a:t>
            </a:r>
            <a:r>
              <a:rPr lang="en-US" sz="1400" i="1" dirty="0" err="1" smtClean="0"/>
              <a:t>p</a:t>
            </a:r>
            <a:r>
              <a:rPr lang="en-US" sz="1400" i="1" dirty="0" smtClean="0"/>
              <a:t>&lt;0.001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b="1" u="sng" dirty="0" smtClean="0"/>
              <a:t>Experiments in Dialect Recognition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Phonotactic Modeling  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b="1" u="sng" dirty="0" smtClean="0">
                <a:solidFill>
                  <a:schemeClr val="accent4"/>
                </a:solidFill>
              </a:rPr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Acoustic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869139" cy="5547995"/>
          </a:xfrm>
        </p:spPr>
        <p:txBody>
          <a:bodyPr/>
          <a:lstStyle/>
          <a:p>
            <a:r>
              <a:rPr lang="en-US" b="1" dirty="0" smtClean="0"/>
              <a:t>Hypothesis:</a:t>
            </a:r>
            <a:r>
              <a:rPr lang="en-US" dirty="0" smtClean="0"/>
              <a:t> Dialect differ in their spectral distribution</a:t>
            </a:r>
          </a:p>
          <a:p>
            <a:endParaRPr lang="en-US" dirty="0" smtClean="0"/>
          </a:p>
          <a:p>
            <a:r>
              <a:rPr lang="en-US" dirty="0" smtClean="0"/>
              <a:t>Gaussian Mixture Model – Universal Background Model (GMM-UBM) widely used approach for language and speaker recognition </a:t>
            </a:r>
            <a:r>
              <a:rPr lang="en-US" sz="1600" dirty="0" smtClean="0"/>
              <a:t>(Reynolds et al., 2000)</a:t>
            </a:r>
          </a:p>
          <a:p>
            <a:r>
              <a:rPr lang="en-US" sz="2200" i="1" dirty="0" err="1" smtClean="0">
                <a:latin typeface="Times"/>
                <a:cs typeface="Times"/>
              </a:rPr>
              <a:t>a</a:t>
            </a:r>
            <a:r>
              <a:rPr lang="en-US" sz="2200" i="1" baseline="-25000" dirty="0" err="1" smtClean="0">
                <a:latin typeface="Times"/>
                <a:cs typeface="Times"/>
              </a:rPr>
              <a:t>i</a:t>
            </a:r>
            <a:r>
              <a:rPr lang="en-US" sz="2200" i="1" dirty="0" smtClean="0">
                <a:latin typeface="Times"/>
                <a:cs typeface="Times"/>
              </a:rPr>
              <a:t>: </a:t>
            </a:r>
            <a:r>
              <a:rPr lang="en-US" sz="2200" dirty="0" smtClean="0"/>
              <a:t>40D PLP features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9225" y="6492874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68443" y="3364165"/>
            <a:ext cx="3822700" cy="2590799"/>
            <a:chOff x="4909465" y="3200401"/>
            <a:chExt cx="3822700" cy="2590799"/>
          </a:xfrm>
        </p:grpSpPr>
        <p:sp>
          <p:nvSpPr>
            <p:cNvPr id="6" name="Oval 5"/>
            <p:cNvSpPr/>
            <p:nvPr/>
          </p:nvSpPr>
          <p:spPr>
            <a:xfrm>
              <a:off x="5138065" y="51934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214265" y="5117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3600" y="4191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24600" y="3810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96000" y="41148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09465" y="53458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90465" y="53458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66665" y="52696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96000" y="4343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77000" y="3962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2672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909465" y="53458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0" y="4191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138065" y="51934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061865" y="5498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42865" y="5498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519065" y="54220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781800" y="36957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48400" y="3581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96000" y="41148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909465" y="53458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096000" y="4343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477000" y="3962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013450" y="36957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4191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061865" y="5498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442865" y="5498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19065" y="54220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546850" y="36957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442865" y="49648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0800" y="44196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61865" y="5498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096000" y="43434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14265" y="56506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410200" y="5715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671465" y="51934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366665" y="5117249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019800" y="38100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086600" y="3505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54215" y="5002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010400" y="3962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506615" y="5155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887615" y="5155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63815" y="50791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305798" y="5181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162800" y="373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077198" y="4953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506615" y="5155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589165" y="54601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735215" y="5002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8122565" y="52696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735215" y="5002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503565" y="52696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579765" y="51934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811415" y="4774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817765" y="5383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122565" y="52696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696198" y="5257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274965" y="54220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655965" y="54220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970165" y="5536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534398" y="5029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506615" y="5155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589165" y="53077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503565" y="52696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351165" y="5383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8458198" y="5105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817765" y="53839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741565" y="5536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81800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7461250" y="37719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970165" y="55363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924798" y="5334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8503565" y="52696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467600" y="3505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7239000" y="4038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8274965" y="496484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127711" y="3804257"/>
              <a:ext cx="1493165" cy="533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442865" y="4850550"/>
              <a:ext cx="2832099" cy="7620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165850" y="38481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867400" y="38862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318250" y="4000500"/>
              <a:ext cx="76200" cy="76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391400" y="3657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543800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39000" y="3581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43800" y="3200401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Dialect 2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34000" y="342900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008000"/>
                  </a:solidFill>
                </a:rPr>
                <a:t>Dialect 1</a:t>
              </a:r>
              <a:endParaRPr lang="en-US" sz="105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118" name="Picture 1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60906" y="1492973"/>
            <a:ext cx="7015609" cy="548094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>
            <a:off x="2031224" y="1715452"/>
            <a:ext cx="3887893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629400" y="1717040"/>
            <a:ext cx="807365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933125" y="3375832"/>
            <a:ext cx="333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dirty="0" smtClean="0"/>
              <a:t>Train GMM-UBM using EM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887758" y="3810000"/>
            <a:ext cx="325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dirty="0" smtClean="0"/>
              <a:t>Maximum A-Posteriori (MAP) Adaptation to create a GMM for each dialect   </a:t>
            </a:r>
          </a:p>
          <a:p>
            <a:pPr marL="400050" indent="-400050">
              <a:buAutoNum type="romanUcPeriod" startAt="2"/>
            </a:pP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2421578" y="3224603"/>
            <a:ext cx="1137624" cy="2517534"/>
            <a:chOff x="2915961" y="3213239"/>
            <a:chExt cx="1137624" cy="2517534"/>
          </a:xfrm>
        </p:grpSpPr>
        <p:grpSp>
          <p:nvGrpSpPr>
            <p:cNvPr id="112" name="Group 111"/>
            <p:cNvGrpSpPr/>
            <p:nvPr/>
          </p:nvGrpSpPr>
          <p:grpSpPr>
            <a:xfrm>
              <a:off x="2915961" y="3962400"/>
              <a:ext cx="1137624" cy="1768373"/>
              <a:chOff x="5381848" y="3860222"/>
              <a:chExt cx="1137624" cy="1768373"/>
            </a:xfrm>
          </p:grpSpPr>
          <p:sp>
            <p:nvSpPr>
              <p:cNvPr id="113" name="Right Arrow 112"/>
              <p:cNvSpPr/>
              <p:nvPr/>
            </p:nvSpPr>
            <p:spPr>
              <a:xfrm rot="9838377">
                <a:off x="5381848" y="5323795"/>
                <a:ext cx="533400" cy="3048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Arrow 113"/>
              <p:cNvSpPr/>
              <p:nvPr/>
            </p:nvSpPr>
            <p:spPr>
              <a:xfrm rot="11735488">
                <a:off x="6116913" y="3860222"/>
                <a:ext cx="402559" cy="210735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9" name="Picture 1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471130" y="3213239"/>
              <a:ext cx="206831" cy="206831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4097978" y="2992446"/>
            <a:ext cx="990598" cy="2572235"/>
            <a:chOff x="4287561" y="3028950"/>
            <a:chExt cx="990598" cy="2572235"/>
          </a:xfrm>
        </p:grpSpPr>
        <p:grpSp>
          <p:nvGrpSpPr>
            <p:cNvPr id="115" name="Group 114"/>
            <p:cNvGrpSpPr/>
            <p:nvPr/>
          </p:nvGrpSpPr>
          <p:grpSpPr>
            <a:xfrm>
              <a:off x="4287561" y="4038600"/>
              <a:ext cx="774304" cy="1562585"/>
              <a:chOff x="6806331" y="3828246"/>
              <a:chExt cx="774304" cy="1562585"/>
            </a:xfrm>
          </p:grpSpPr>
          <p:sp>
            <p:nvSpPr>
              <p:cNvPr id="116" name="Right Arrow 115"/>
              <p:cNvSpPr/>
              <p:nvPr/>
            </p:nvSpPr>
            <p:spPr>
              <a:xfrm rot="256432">
                <a:off x="7047235" y="5086031"/>
                <a:ext cx="533400" cy="30480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ight Arrow 116"/>
              <p:cNvSpPr/>
              <p:nvPr/>
            </p:nvSpPr>
            <p:spPr>
              <a:xfrm rot="19562985">
                <a:off x="6806331" y="3828246"/>
                <a:ext cx="402559" cy="210735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0" name="Picture 1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060950" y="3028950"/>
              <a:ext cx="217209" cy="217209"/>
            </a:xfrm>
            <a:prstGeom prst="rect">
              <a:avLst/>
            </a:prstGeom>
          </p:spPr>
        </p:pic>
      </p:grpSp>
      <p:pic>
        <p:nvPicPr>
          <p:cNvPr id="143" name="Picture 1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318744" y="5547713"/>
            <a:ext cx="2329956" cy="544909"/>
          </a:xfrm>
          <a:prstGeom prst="rect">
            <a:avLst/>
          </a:prstGeom>
          <a:solidFill>
            <a:srgbClr val="FF0000">
              <a:alpha val="17000"/>
            </a:srgbClr>
          </a:solidFill>
        </p:spPr>
      </p:pic>
      <p:sp>
        <p:nvSpPr>
          <p:cNvPr id="144" name="TextBox 143"/>
          <p:cNvSpPr txBox="1"/>
          <p:nvPr/>
        </p:nvSpPr>
        <p:spPr>
          <a:xfrm>
            <a:off x="5933126" y="4901382"/>
            <a:ext cx="267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dirty="0" smtClean="0"/>
              <a:t>During recognition </a:t>
            </a:r>
          </a:p>
          <a:p>
            <a:pPr marL="400050" indent="-400050">
              <a:buFont typeface="+mj-lt"/>
              <a:buAutoNum type="romanUcPeriod" startAt="3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6" grpId="0"/>
      <p:bldP spid="137" grpId="0"/>
      <p:bldP spid="1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Corpora – Four Dialects – DATA II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sz="1400" dirty="0" smtClean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cs typeface="Arial" charset="0"/>
              </a:rPr>
              <a:t>For testing:</a:t>
            </a:r>
          </a:p>
          <a:p>
            <a:pPr lvl="1"/>
            <a:r>
              <a:rPr lang="en-US" sz="1400" dirty="0" smtClean="0">
                <a:latin typeface="Arial" charset="0"/>
                <a:cs typeface="Arial" charset="0"/>
              </a:rPr>
              <a:t>(25% female – mobile, 25% female – landline, 25% male – mobile, 25 % male – landline)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Egyptian: Training: </a:t>
            </a:r>
            <a:r>
              <a:rPr lang="en-US" sz="1600" dirty="0" err="1" smtClean="0"/>
              <a:t>CallHome</a:t>
            </a:r>
            <a:r>
              <a:rPr lang="en-US" sz="1600" dirty="0" smtClean="0"/>
              <a:t> Egyptian, Testing: </a:t>
            </a:r>
            <a:r>
              <a:rPr lang="en-US" sz="1600" dirty="0" err="1" smtClean="0"/>
              <a:t>CallFriend</a:t>
            </a:r>
            <a:r>
              <a:rPr lang="en-US" sz="1600" dirty="0" smtClean="0"/>
              <a:t> Egyptian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6650" y="944879"/>
          <a:ext cx="8272050" cy="1975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101000" sy="101000" algn="ctr" rotWithShape="0">
                    <a:srgbClr val="000000">
                      <a:alpha val="72000"/>
                    </a:srgbClr>
                  </a:outerShdw>
                </a:effectLst>
                <a:tableStyleId>{5C22544A-7EE6-4342-B048-85BDC9FD1C3A}</a:tableStyleId>
              </a:tblPr>
              <a:tblGrid>
                <a:gridCol w="2094293"/>
                <a:gridCol w="1652378"/>
                <a:gridCol w="2373191"/>
                <a:gridCol w="2152188"/>
              </a:tblGrid>
              <a:tr h="497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Dialect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Speakers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Test 20%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– 30s  t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cuts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Corpus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522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Gulf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976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Appen</a:t>
                      </a: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Pty Ltd, 2006a)</a:t>
                      </a:r>
                    </a:p>
                  </a:txBody>
                  <a:tcPr/>
                </a:tc>
              </a:tr>
              <a:tr h="5527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Iraqi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Appen</a:t>
                      </a: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Pty Ltd, 2006b)</a:t>
                      </a:r>
                    </a:p>
                  </a:txBody>
                  <a:tcPr/>
                </a:tc>
              </a:tr>
              <a:tr h="4522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Levantine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Appen</a:t>
                      </a:r>
                      <a:r>
                        <a:rPr kumimoji="0"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Pty Ltd, 2007)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6650" y="4942785"/>
          <a:ext cx="8272050" cy="9753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101000" sy="101000" algn="ctr" rotWithShape="0">
                    <a:srgbClr val="000000">
                      <a:alpha val="72000"/>
                    </a:srgbClr>
                  </a:outerShdw>
                </a:effectLst>
                <a:tableStyleId>{5C22544A-7EE6-4342-B048-85BDC9FD1C3A}</a:tableStyleId>
              </a:tblPr>
              <a:tblGrid>
                <a:gridCol w="2094293"/>
                <a:gridCol w="1652378"/>
                <a:gridCol w="2373191"/>
                <a:gridCol w="2152188"/>
              </a:tblGrid>
              <a:tr h="4979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Dialect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Training Speakers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# 120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speakers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30s cuts</a:t>
                      </a:r>
                      <a:endParaRPr lang="en-US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Corpora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522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Egyptian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Canavan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Zipperlen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1996)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Canavan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1997)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9225" y="6492874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LREC Evaluation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instead of identification: given a trial and a target dialect</a:t>
            </a:r>
          </a:p>
          <a:p>
            <a:pPr lvl="1"/>
            <a:r>
              <a:rPr lang="en-US" dirty="0" smtClean="0"/>
              <a:t>Hypothesis</a:t>
            </a:r>
            <a:r>
              <a:rPr lang="en-US" b="1" dirty="0" smtClean="0"/>
              <a:t>: Is the utterance from the target dialect? </a:t>
            </a:r>
          </a:p>
          <a:p>
            <a:pPr lvl="2"/>
            <a:r>
              <a:rPr lang="en-US" dirty="0" smtClean="0"/>
              <a:t>Accept/reject + likelihood</a:t>
            </a:r>
          </a:p>
          <a:p>
            <a:r>
              <a:rPr lang="en-US" dirty="0" smtClean="0"/>
              <a:t> DET curves: false alarm probability against miss probability </a:t>
            </a:r>
          </a:p>
          <a:p>
            <a:pPr lvl="1"/>
            <a:r>
              <a:rPr lang="en-US" dirty="0" smtClean="0"/>
              <a:t>Results are reported across pairs of dialects</a:t>
            </a:r>
          </a:p>
          <a:p>
            <a:pPr lvl="1"/>
            <a:r>
              <a:rPr lang="en-US" dirty="0" smtClean="0"/>
              <a:t>All dialects are then pooled together to produce one DET curve</a:t>
            </a:r>
          </a:p>
          <a:p>
            <a:pPr lvl="1"/>
            <a:r>
              <a:rPr lang="en-US" dirty="0" smtClean="0"/>
              <a:t>Trials 30s, 10s, and 3s long</a:t>
            </a:r>
          </a:p>
          <a:p>
            <a:r>
              <a:rPr lang="en-US" dirty="0" smtClean="0"/>
              <a:t>Equal Error Rate (EER)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994775" cy="560588"/>
          </a:xfrm>
        </p:spPr>
        <p:txBody>
          <a:bodyPr/>
          <a:lstStyle/>
          <a:p>
            <a:r>
              <a:rPr lang="en-US" sz="2400" dirty="0" smtClean="0"/>
              <a:t>Results (DET curves of PRLM and GMM-UBM) – 30s Cuts (Data II)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814857" y="944563"/>
          <a:ext cx="3033868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67043"/>
                <a:gridCol w="1266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GMM-UBM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15.3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857010"/>
            <a:ext cx="5665632" cy="563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GMM-UBM Improved with </a:t>
            </a:r>
            <a:r>
              <a:rPr lang="en-US" dirty="0" err="1" smtClean="0"/>
              <a:t>fMLLR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Motivation: VTLN and channel compensation improve GMM-UBM for speaker and language recognition</a:t>
            </a:r>
          </a:p>
          <a:p>
            <a:r>
              <a:rPr lang="en-US" dirty="0" smtClean="0"/>
              <a:t>Our approach: Feature space Maximum Likelihood Linear Regression (</a:t>
            </a:r>
            <a:r>
              <a:rPr lang="en-US" dirty="0" err="1" smtClean="0"/>
              <a:t>fMLLR</a:t>
            </a:r>
            <a:r>
              <a:rPr lang="en-US" dirty="0" smtClean="0"/>
              <a:t>) adaptation</a:t>
            </a:r>
          </a:p>
          <a:p>
            <a:r>
              <a:rPr lang="en-US" dirty="0" smtClean="0"/>
              <a:t>Idea: Use a phone recognizer to obtain phone sequence: transform the features “towards” the corresponding acoustic model </a:t>
            </a:r>
            <a:r>
              <a:rPr lang="en-US" dirty="0" err="1" smtClean="0"/>
              <a:t>GMMs</a:t>
            </a:r>
            <a:r>
              <a:rPr lang="en-US" dirty="0" smtClean="0"/>
              <a:t> (a matrix for each speaker)</a:t>
            </a:r>
          </a:p>
          <a:p>
            <a:r>
              <a:rPr lang="en-US" dirty="0" smtClean="0"/>
              <a:t>Intuition: consequently produce more compact models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as GMM-UBM approach, but use transformed acoustic vectors instead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34183" y="5289921"/>
            <a:ext cx="609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43983" y="5289921"/>
            <a:ext cx="609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01383" y="5289921"/>
            <a:ext cx="6096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2943783" y="5594721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5153583" y="5594721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2625115" y="5151389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1"/>
            <a:endCxn id="6" idx="7"/>
          </p:cNvCxnSpPr>
          <p:nvPr/>
        </p:nvCxnSpPr>
        <p:spPr>
          <a:xfrm rot="5400000" flipH="1" flipV="1">
            <a:off x="4848783" y="5163669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1"/>
            <a:endCxn id="7" idx="7"/>
          </p:cNvCxnSpPr>
          <p:nvPr/>
        </p:nvCxnSpPr>
        <p:spPr>
          <a:xfrm rot="5400000" flipH="1" flipV="1">
            <a:off x="6906183" y="5163669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91383" y="3994521"/>
            <a:ext cx="2286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62783" y="4375521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43783" y="3994521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19983" y="4451721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20183" y="4451721"/>
            <a:ext cx="2286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20183" y="4223121"/>
            <a:ext cx="685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7383" y="4451721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48783" y="4604121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6372783" y="4299321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96583" y="4604121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20383" y="4223121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01383" y="4604121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03133" y="3918321"/>
            <a:ext cx="869450" cy="762000"/>
            <a:chOff x="3473950" y="2895600"/>
            <a:chExt cx="869450" cy="762000"/>
          </a:xfrm>
        </p:grpSpPr>
        <p:sp>
          <p:nvSpPr>
            <p:cNvPr id="26" name="Oval 25"/>
            <p:cNvSpPr/>
            <p:nvPr/>
          </p:nvSpPr>
          <p:spPr>
            <a:xfrm>
              <a:off x="4038600" y="3276600"/>
              <a:ext cx="2286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50150" y="30099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86200" y="3276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1148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581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862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473950" y="35433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7210983" y="46803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63383" y="48327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91983" y="45279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87183" y="51375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20583" y="49851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87183" y="4451721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419783" y="3727821"/>
            <a:ext cx="952500" cy="1257300"/>
            <a:chOff x="990600" y="2705100"/>
            <a:chExt cx="952500" cy="1257300"/>
          </a:xfrm>
        </p:grpSpPr>
        <p:sp>
          <p:nvSpPr>
            <p:cNvPr id="41" name="Oval 40"/>
            <p:cNvSpPr/>
            <p:nvPr/>
          </p:nvSpPr>
          <p:spPr>
            <a:xfrm>
              <a:off x="1409700" y="27051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90600" y="38862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66800" y="27813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371600" y="34290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295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04900" y="35433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676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866900" y="38862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181100" y="33147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28800" y="2819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56369" y="4079241"/>
            <a:ext cx="5254614" cy="905880"/>
            <a:chOff x="1499726" y="3142216"/>
            <a:chExt cx="5254614" cy="905880"/>
          </a:xfrm>
        </p:grpSpPr>
        <p:sp>
          <p:nvSpPr>
            <p:cNvPr id="52" name="Right Arrow 51"/>
            <p:cNvSpPr/>
            <p:nvPr/>
          </p:nvSpPr>
          <p:spPr>
            <a:xfrm>
              <a:off x="1685190" y="3145192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228543">
              <a:off x="3934683" y="3142216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 rot="17613099">
              <a:off x="6413979" y="3707735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99726" y="3313897"/>
              <a:ext cx="653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fMLLR</a:t>
              </a:r>
              <a:endParaRPr lang="en-US" sz="1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574463" y="3579767"/>
            <a:ext cx="267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[Vowel]-/</a:t>
            </a:r>
            <a:r>
              <a:rPr lang="en-US" sz="1600" b="1" dirty="0" err="1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</a:rPr>
              <a:t>/-[Consonant]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– GMM-UBM-</a:t>
            </a:r>
            <a:r>
              <a:rPr lang="en-US" sz="2400" dirty="0" err="1" smtClean="0"/>
              <a:t>fMLLR</a:t>
            </a:r>
            <a:r>
              <a:rPr lang="en-US" sz="2400" dirty="0" smtClean="0"/>
              <a:t> – 30s Utterances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814857" y="944563"/>
          <a:ext cx="3033868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4543"/>
                <a:gridCol w="949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GMM-UBM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15.3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GMM-UBM-</a:t>
                      </a:r>
                      <a:r>
                        <a:rPr lang="en-US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fMLLR</a:t>
                      </a:r>
                      <a:endParaRPr lang="en-US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11.0%</a:t>
                      </a:r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563"/>
            <a:ext cx="5665632" cy="5381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dirty="0" smtClean="0"/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b="1" u="sng" dirty="0" smtClean="0"/>
              <a:t>Experiments in Dialect Recognition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Phonotactic Modeling  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b="1" u="sng" dirty="0" smtClean="0">
                <a:solidFill>
                  <a:schemeClr val="accent4"/>
                </a:solidFill>
              </a:rPr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Dialect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Given a speech segment of a predetermined language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Great deal of work on </a:t>
            </a:r>
            <a:r>
              <a:rPr lang="en-US" b="1" dirty="0" smtClean="0">
                <a:latin typeface="Arial" charset="0"/>
                <a:cs typeface="Arial" charset="0"/>
              </a:rPr>
              <a:t>language recognition 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latin typeface="Arial" charset="0"/>
                <a:cs typeface="Arial" charset="0"/>
              </a:rPr>
              <a:t>Dialect and Accent recognition </a:t>
            </a:r>
            <a:r>
              <a:rPr lang="en-US" dirty="0" smtClean="0">
                <a:latin typeface="Arial" charset="0"/>
                <a:cs typeface="Arial" charset="0"/>
              </a:rPr>
              <a:t>have more recently begun to receive attention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Dialect recognition more difficult problem than language recognition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65274"/>
            <a:ext cx="32146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10000" y="1887537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0" y="1887537"/>
            <a:ext cx="3429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n-lt"/>
              </a:rPr>
              <a:t>Dialect = {D1, D2,…,</a:t>
            </a:r>
            <a:r>
              <a:rPr lang="en-US" sz="2400" i="1" dirty="0" smtClean="0">
                <a:latin typeface="+mn-lt"/>
              </a:rPr>
              <a:t>DN}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Phonotactics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2000"/>
              </a:spcBef>
            </a:pPr>
            <a:r>
              <a:rPr lang="en-US" b="1" dirty="0" smtClean="0"/>
              <a:t>Hypothesis:</a:t>
            </a:r>
            <a:r>
              <a:rPr lang="en-US" dirty="0" smtClean="0"/>
              <a:t> Dialects differ in their allophones (context-dependent phones) and their phonotactics  </a:t>
            </a:r>
          </a:p>
          <a:p>
            <a:pPr marL="228600" lvl="2">
              <a:spcBef>
                <a:spcPts val="2000"/>
              </a:spcBef>
            </a:pPr>
            <a:r>
              <a:rPr lang="en-US" b="1" u="sng" dirty="0" smtClean="0"/>
              <a:t>Idea</a:t>
            </a:r>
            <a:r>
              <a:rPr lang="en-US" dirty="0" smtClean="0"/>
              <a:t>: Discriminate dialects first at the level of context-dependent (CD) phones and then phonotactics</a:t>
            </a:r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endParaRPr lang="en-US" dirty="0" smtClean="0">
              <a:latin typeface="Arial" charset="0"/>
              <a:cs typeface="Arial" charset="0"/>
            </a:endParaRP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endParaRPr lang="en-US" dirty="0" smtClean="0">
              <a:latin typeface="Arial" charset="0"/>
              <a:cs typeface="Arial" charset="0"/>
            </a:endParaRP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dirty="0" smtClean="0">
                <a:latin typeface="Arial" charset="0"/>
                <a:cs typeface="Arial" charset="0"/>
              </a:rPr>
              <a:t>Obtain CD-phones</a:t>
            </a: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dirty="0" smtClean="0">
                <a:latin typeface="Arial" charset="0"/>
                <a:cs typeface="Arial" charset="0"/>
              </a:rPr>
              <a:t>Extract acoustic features for each CD-phone</a:t>
            </a: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dirty="0" smtClean="0">
                <a:latin typeface="Arial" charset="0"/>
                <a:cs typeface="Arial" charset="0"/>
              </a:rPr>
              <a:t>Discriminate CD-phones across dialects</a:t>
            </a: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dirty="0" smtClean="0">
                <a:latin typeface="Arial" charset="0"/>
                <a:cs typeface="Arial" charset="0"/>
              </a:rPr>
              <a:t>Augment the CD-phone sequences and extract phonotactic features</a:t>
            </a:r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r>
              <a:rPr lang="en-US" dirty="0" smtClean="0">
                <a:latin typeface="Arial" charset="0"/>
                <a:cs typeface="Arial" charset="0"/>
              </a:rPr>
              <a:t>Train a discriminative classifier to distinguish dialects</a:t>
            </a: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  <a:p>
            <a:pPr marL="788987" lvl="2" indent="-514350">
              <a:spcBef>
                <a:spcPts val="575"/>
              </a:spcBef>
              <a:buClr>
                <a:schemeClr val="tx1"/>
              </a:buClr>
              <a:buFont typeface="+mj-lt"/>
              <a:buAutoNum type="romanUcPeriod"/>
            </a:pPr>
            <a:endParaRPr lang="en-US" dirty="0" smtClean="0"/>
          </a:p>
          <a:p>
            <a:pPr marL="228600" lvl="2">
              <a:spcBef>
                <a:spcPts val="2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9601" y="2580557"/>
            <a:ext cx="6239932" cy="6463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9000">
                  <a:schemeClr val="accent1">
                    <a:shade val="50000"/>
                  </a:schemeClr>
                </a:gs>
                <a:gs pos="88000">
                  <a:srgbClr val="FFFFFF"/>
                </a:gs>
              </a:gsLst>
              <a:lin ang="0" scaled="1"/>
              <a:tileRect/>
            </a:gradFill>
          </a:ln>
          <a:effectLst>
            <a:outerShdw blurRad="76200" dir="18900000" sy="23000" kx="-1200000" algn="bl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/</a:t>
            </a:r>
            <a:r>
              <a:rPr lang="en-US" i="1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/  </a:t>
            </a:r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is Approximant in American English [</a:t>
            </a:r>
            <a:r>
              <a:rPr lang="en-US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ɹ</a:t>
            </a:r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] and trilled in Scottish in 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[Consonant] – /</a:t>
            </a:r>
            <a:r>
              <a:rPr lang="en-US" i="1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/ – [Vowel]</a:t>
            </a:r>
            <a:endParaRPr lang="en-US" dirty="0">
              <a:solidFill>
                <a:srgbClr val="000000"/>
              </a:solidFill>
              <a:effectLst>
                <a:innerShdw blurRad="63500" dist="50800" dir="54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AutoShape 2"/>
          <p:cNvGraphicFramePr>
            <a:graphicFrameLocks noChangeAspect="1"/>
          </p:cNvGraphicFramePr>
          <p:nvPr/>
        </p:nvGraphicFramePr>
        <p:xfrm>
          <a:off x="1066799" y="1676400"/>
          <a:ext cx="6637338" cy="612775"/>
        </p:xfrm>
        <a:graphic>
          <a:graphicData uri="http://schemas.openxmlformats.org/presentationml/2006/ole">
            <p:oleObj spid="_x0000_s1101826" name="Equation" r:id="rId4" imgW="0" imgH="0" progId="Equation.3">
              <p:embed/>
            </p:oleObj>
          </a:graphicData>
        </a:graphic>
      </p:graphicFrame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2286000"/>
            <a:ext cx="32146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34000" y="2286000"/>
            <a:ext cx="3276599" cy="244682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77800" dist="50800" dir="5400000" sx="99000" sy="99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Vowel]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[Plosive]-A-[Voiced Consonant]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[VCentral]-b-[High Vowel]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solidFill>
                  <a:schemeClr val="bg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</p:txBody>
      </p:sp>
      <p:sp>
        <p:nvSpPr>
          <p:cNvPr id="3084" name="AutoShape 6"/>
          <p:cNvSpPr>
            <a:spLocks noChangeArrowheads="1"/>
          </p:cNvSpPr>
          <p:nvPr/>
        </p:nvSpPr>
        <p:spPr bwMode="auto">
          <a:xfrm>
            <a:off x="4114799" y="2514600"/>
            <a:ext cx="106369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52399" y="3505200"/>
            <a:ext cx="3352800" cy="762000"/>
          </a:xfrm>
          <a:prstGeom prst="wedgeRoundRectCallout">
            <a:avLst>
              <a:gd name="adj1" fmla="val 39829"/>
              <a:gd name="adj2" fmla="val -1062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Perpetua" pitchFamily="18" charset="0"/>
              </a:rPr>
              <a:t>Run </a:t>
            </a:r>
            <a:r>
              <a:rPr lang="en-US" dirty="0" smtClean="0">
                <a:latin typeface="Perpetua" pitchFamily="18" charset="0"/>
              </a:rPr>
              <a:t>Attila context-dependent phone recognizer </a:t>
            </a:r>
            <a:r>
              <a:rPr lang="en-US" b="1" u="sng" dirty="0" smtClean="0">
                <a:latin typeface="Perpetua" pitchFamily="18" charset="0"/>
              </a:rPr>
              <a:t>(trained on MSA)</a:t>
            </a:r>
          </a:p>
          <a:p>
            <a:pPr algn="ctr"/>
            <a:endParaRPr lang="en-US" b="1" u="sng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177800" y="-152400"/>
            <a:ext cx="8458200" cy="71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Obtaining CD-Phones</a:t>
            </a:r>
            <a:endParaRPr lang="en-US" dirty="0"/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5562600" y="1371600"/>
            <a:ext cx="2971800" cy="685800"/>
          </a:xfrm>
          <a:prstGeom prst="wedgeRoundRectCallout">
            <a:avLst>
              <a:gd name="adj1" fmla="val -47644"/>
              <a:gd name="adj2" fmla="val 10091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latin typeface="Perpetua" pitchFamily="18" charset="0"/>
              </a:rPr>
              <a:t>Context-dependent (CD) phone sequence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43599" y="4800600"/>
            <a:ext cx="1842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* </a:t>
            </a:r>
            <a:r>
              <a:rPr lang="pt-BR" sz="1600" i="1" dirty="0" err="1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not</a:t>
            </a:r>
            <a:r>
              <a:rPr lang="pt-BR" sz="16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pt-BR" sz="1600" i="1" dirty="0" err="1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just</a:t>
            </a:r>
            <a:r>
              <a:rPr lang="pt-BR" sz="1600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/r/ /A/ /b/ </a:t>
            </a:r>
          </a:p>
          <a:p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304800" y="57912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Do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the</a:t>
            </a:r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above</a:t>
            </a:r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 for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all</a:t>
            </a:r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 training data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of</a:t>
            </a:r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all</a:t>
            </a:r>
            <a:r>
              <a:rPr lang="pt-BR" sz="2000" dirty="0" smtClean="0">
                <a:latin typeface="Arial"/>
                <a:ea typeface="Times New Roman" pitchFamily="-65" charset="0"/>
                <a:cs typeface="Arial"/>
              </a:rPr>
              <a:t> </a:t>
            </a:r>
            <a:r>
              <a:rPr lang="pt-BR" sz="2000" dirty="0" err="1" smtClean="0">
                <a:latin typeface="Arial"/>
                <a:ea typeface="Times New Roman" pitchFamily="-65" charset="0"/>
                <a:cs typeface="Arial"/>
              </a:rPr>
              <a:t>dialects</a:t>
            </a:r>
            <a:endParaRPr lang="pt-BR" sz="2000" dirty="0" smtClean="0">
              <a:latin typeface="Arial"/>
              <a:ea typeface="Times New Roman" pitchFamily="-65" charset="0"/>
              <a:cs typeface="Arial"/>
            </a:endParaRPr>
          </a:p>
          <a:p>
            <a:endParaRPr lang="en-US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84" grpId="0" animBg="1"/>
      <p:bldP spid="47" grpId="0" animBg="1"/>
      <p:bldP spid="69" grpId="0" animBg="1"/>
      <p:bldP spid="3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AutoShape 2"/>
          <p:cNvGraphicFramePr>
            <a:graphicFrameLocks noChangeAspect="1"/>
          </p:cNvGraphicFramePr>
          <p:nvPr/>
        </p:nvGraphicFramePr>
        <p:xfrm>
          <a:off x="1143000" y="990600"/>
          <a:ext cx="6637338" cy="612775"/>
        </p:xfrm>
        <a:graphic>
          <a:graphicData uri="http://schemas.openxmlformats.org/presentationml/2006/ole">
            <p:oleObj spid="_x0000_s1103874" name="Equation" r:id="rId4" imgW="0" imgH="0" progId="Equation.3">
              <p:embed/>
            </p:oleObj>
          </a:graphicData>
        </a:graphic>
      </p:graphicFrame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CD-Phone Universal Background Acoustic Model</a:t>
            </a:r>
            <a:endParaRPr lang="en-US" sz="3200" dirty="0"/>
          </a:p>
        </p:txBody>
      </p:sp>
      <p:grpSp>
        <p:nvGrpSpPr>
          <p:cNvPr id="2" name="Group 69"/>
          <p:cNvGrpSpPr/>
          <p:nvPr/>
        </p:nvGrpSpPr>
        <p:grpSpPr>
          <a:xfrm>
            <a:off x="2362200" y="2286000"/>
            <a:ext cx="4255398" cy="2609910"/>
            <a:chOff x="1371600" y="3657600"/>
            <a:chExt cx="4255398" cy="2609911"/>
          </a:xfrm>
        </p:grpSpPr>
        <p:sp>
          <p:nvSpPr>
            <p:cNvPr id="14" name="Oval 13"/>
            <p:cNvSpPr/>
            <p:nvPr/>
          </p:nvSpPr>
          <p:spPr>
            <a:xfrm>
              <a:off x="1447800" y="4724400"/>
              <a:ext cx="60960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95600" y="4724400"/>
              <a:ext cx="60960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572000" y="4724400"/>
              <a:ext cx="609600" cy="609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4" idx="6"/>
              <a:endCxn id="15" idx="2"/>
            </p:cNvCxnSpPr>
            <p:nvPr/>
          </p:nvCxnSpPr>
          <p:spPr>
            <a:xfrm>
              <a:off x="2057400" y="50292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6"/>
              <a:endCxn id="16" idx="2"/>
            </p:cNvCxnSpPr>
            <p:nvPr/>
          </p:nvCxnSpPr>
          <p:spPr>
            <a:xfrm>
              <a:off x="3505200" y="50292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4" idx="1"/>
              <a:endCxn id="14" idx="7"/>
            </p:cNvCxnSpPr>
            <p:nvPr/>
          </p:nvCxnSpPr>
          <p:spPr>
            <a:xfrm rot="5400000" flipH="1" flipV="1">
              <a:off x="1752600" y="4598148"/>
              <a:ext cx="1588" cy="431052"/>
            </a:xfrm>
            <a:prstGeom prst="curvedConnector3">
              <a:avLst>
                <a:gd name="adj1" fmla="val 2001725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15" idx="1"/>
              <a:endCxn id="15" idx="7"/>
            </p:cNvCxnSpPr>
            <p:nvPr/>
          </p:nvCxnSpPr>
          <p:spPr>
            <a:xfrm rot="5400000" flipH="1" flipV="1">
              <a:off x="3200400" y="4598148"/>
              <a:ext cx="1588" cy="431052"/>
            </a:xfrm>
            <a:prstGeom prst="curvedConnector3">
              <a:avLst>
                <a:gd name="adj1" fmla="val 2001725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6" idx="1"/>
              <a:endCxn id="16" idx="7"/>
            </p:cNvCxnSpPr>
            <p:nvPr/>
          </p:nvCxnSpPr>
          <p:spPr>
            <a:xfrm rot="5400000" flipH="1" flipV="1">
              <a:off x="4876800" y="4598148"/>
              <a:ext cx="1588" cy="431052"/>
            </a:xfrm>
            <a:prstGeom prst="curvedConnector3">
              <a:avLst>
                <a:gd name="adj1" fmla="val 2001725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24000" y="5867401"/>
              <a:ext cx="41029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2000" i="1" dirty="0" smtClean="0">
                  <a:latin typeface="Times New Roman" pitchFamily="-65" charset="0"/>
                  <a:ea typeface="Times New Roman" pitchFamily="-65" charset="0"/>
                  <a:cs typeface="Times New Roman" pitchFamily="-65" charset="0"/>
                </a:rPr>
                <a:t>e.g., [Back vowel]-r-[Central Vowel]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600200" y="3657600"/>
              <a:ext cx="2286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371600" y="4038600"/>
              <a:ext cx="3048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3657600"/>
              <a:ext cx="304800" cy="228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28800" y="41148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971800" y="3962400"/>
              <a:ext cx="2286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971800" y="3733800"/>
              <a:ext cx="685800" cy="228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429000" y="3962400"/>
              <a:ext cx="304800" cy="228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200400" y="41148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4724400" y="38100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648200" y="4114800"/>
              <a:ext cx="3048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72000" y="3733800"/>
              <a:ext cx="304800" cy="228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53000" y="41148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3810000"/>
              <a:ext cx="2286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28600" y="12954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Each CD phone type has an acoustic model: 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CD-Phones + Frame Alignment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8" y="818021"/>
            <a:ext cx="8698939" cy="55479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24" name="Group 237"/>
          <p:cNvGrpSpPr/>
          <p:nvPr/>
        </p:nvGrpSpPr>
        <p:grpSpPr>
          <a:xfrm>
            <a:off x="458915" y="1525958"/>
            <a:ext cx="8292957" cy="1007473"/>
            <a:chOff x="432713" y="1652814"/>
            <a:chExt cx="8292957" cy="10074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8649" y="1652814"/>
              <a:ext cx="5313363" cy="1007473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35727" y="2613256"/>
              <a:ext cx="7022461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2713" y="2034464"/>
              <a:ext cx="15356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Acoustic frames: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1732288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843406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678001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89119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95001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2061128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895723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00684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16772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7884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11344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22456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38545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49656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233116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44228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60316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428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254888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66000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82089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293200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276660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87772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303861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49728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298432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309544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325633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20204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347857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342428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358517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369629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353088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36420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80289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914010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7486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85972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02061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13173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396632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407744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423833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434945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418404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429516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445605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4567173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4401768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512886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467377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478489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461948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473060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48914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002614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837209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4948327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0303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5211421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5046016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5157134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531802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914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526373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537485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5535744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646862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5481457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559257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575346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586458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699179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81029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597118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608230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91689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602801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618890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630002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6134620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62457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6406625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6517743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63523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646345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6624347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6570060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331513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336745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 flipH="1">
              <a:off x="6735464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H="1">
              <a:off x="6681177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6842065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695318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 flipH="1">
              <a:off x="6787778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H="1">
              <a:off x="68988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 flipH="1">
              <a:off x="700550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10627" y="1825569"/>
              <a:ext cx="12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Front-End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234" name="Down Arrow 233"/>
            <p:cNvSpPr/>
            <p:nvPr/>
          </p:nvSpPr>
          <p:spPr>
            <a:xfrm>
              <a:off x="7740527" y="2368695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42"/>
          <p:cNvGrpSpPr/>
          <p:nvPr/>
        </p:nvGrpSpPr>
        <p:grpSpPr>
          <a:xfrm>
            <a:off x="396513" y="982830"/>
            <a:ext cx="8105261" cy="4325469"/>
            <a:chOff x="382770" y="1109688"/>
            <a:chExt cx="8105261" cy="4325469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2551829" y="4357823"/>
              <a:ext cx="2145589" cy="907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247623" y="4326273"/>
              <a:ext cx="2168826" cy="4893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6338926" y="4396655"/>
              <a:ext cx="2077003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-9631" y="3561893"/>
              <a:ext cx="3744257" cy="22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 238"/>
            <p:cNvGrpSpPr/>
            <p:nvPr/>
          </p:nvGrpSpPr>
          <p:grpSpPr>
            <a:xfrm>
              <a:off x="382770" y="1109688"/>
              <a:ext cx="8105261" cy="2636851"/>
              <a:chOff x="382770" y="1109688"/>
              <a:chExt cx="8105261" cy="263685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52307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707861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1135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>
                <a:stCxn id="5" idx="6"/>
                <a:endCxn id="6" idx="2"/>
              </p:cNvCxnSpPr>
              <p:nvPr/>
            </p:nvCxnSpPr>
            <p:spPr>
              <a:xfrm>
                <a:off x="2386224" y="3289565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6"/>
                <a:endCxn id="7" idx="2"/>
              </p:cNvCxnSpPr>
              <p:nvPr/>
            </p:nvCxnSpPr>
            <p:spPr>
              <a:xfrm>
                <a:off x="2941779" y="3289565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5" idx="1"/>
                <a:endCxn id="5" idx="7"/>
              </p:cNvCxnSpPr>
              <p:nvPr/>
            </p:nvCxnSpPr>
            <p:spPr>
              <a:xfrm rot="5400000" flipH="1" flipV="1">
                <a:off x="2269319" y="3138528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/>
              <p:cNvCxnSpPr>
                <a:stCxn id="6" idx="1"/>
                <a:endCxn id="6" idx="7"/>
              </p:cNvCxnSpPr>
              <p:nvPr/>
            </p:nvCxnSpPr>
            <p:spPr>
              <a:xfrm rot="5400000" flipH="1" flipV="1">
                <a:off x="2824873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/>
              <p:cNvCxnSpPr>
                <a:stCxn id="7" idx="1"/>
                <a:endCxn id="7" idx="7"/>
              </p:cNvCxnSpPr>
              <p:nvPr/>
            </p:nvCxnSpPr>
            <p:spPr>
              <a:xfrm rot="5400000" flipH="1" flipV="1">
                <a:off x="3468147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5691397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46952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90226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14" idx="6"/>
                <a:endCxn id="15" idx="2"/>
              </p:cNvCxnSpPr>
              <p:nvPr/>
            </p:nvCxnSpPr>
            <p:spPr>
              <a:xfrm>
                <a:off x="5925315" y="3289061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5" idx="6"/>
                <a:endCxn id="16" idx="2"/>
              </p:cNvCxnSpPr>
              <p:nvPr/>
            </p:nvCxnSpPr>
            <p:spPr>
              <a:xfrm>
                <a:off x="6480870" y="3289061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4" idx="1"/>
                <a:endCxn id="14" idx="7"/>
              </p:cNvCxnSpPr>
              <p:nvPr/>
            </p:nvCxnSpPr>
            <p:spPr>
              <a:xfrm rot="5400000" flipH="1" flipV="1">
                <a:off x="5808410" y="3138024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>
                <a:stCxn id="15" idx="1"/>
                <a:endCxn id="15" idx="7"/>
              </p:cNvCxnSpPr>
              <p:nvPr/>
            </p:nvCxnSpPr>
            <p:spPr>
              <a:xfrm rot="5400000" flipH="1" flipV="1">
                <a:off x="6363963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stCxn id="16" idx="1"/>
                <a:endCxn id="16" idx="7"/>
              </p:cNvCxnSpPr>
              <p:nvPr/>
            </p:nvCxnSpPr>
            <p:spPr>
              <a:xfrm rot="5400000" flipH="1" flipV="1">
                <a:off x="7007237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 bwMode="auto">
              <a:xfrm>
                <a:off x="4377989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1650000" y="2554737"/>
                <a:ext cx="1743351" cy="1567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762310" y="2538542"/>
                <a:ext cx="1742771" cy="907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305340" y="2557946"/>
                <a:ext cx="1743857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276384" y="2552925"/>
                <a:ext cx="1742772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480635" y="2562232"/>
                <a:ext cx="1744935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056844" y="2554549"/>
                <a:ext cx="1746014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5866497" y="2552931"/>
                <a:ext cx="1742768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510582" y="2537260"/>
                <a:ext cx="1742767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eft Brace 30"/>
              <p:cNvSpPr/>
              <p:nvPr/>
            </p:nvSpPr>
            <p:spPr>
              <a:xfrm rot="5400000">
                <a:off x="2775231" y="1249644"/>
                <a:ext cx="162258" cy="644085"/>
              </a:xfrm>
              <a:prstGeom prst="leftBrace">
                <a:avLst>
                  <a:gd name="adj1" fmla="val 65590"/>
                  <a:gd name="adj2" fmla="val 48679"/>
                </a:avLst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86580" y="1109688"/>
                <a:ext cx="26922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Acoustic frames for second state 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435727" y="3401622"/>
                <a:ext cx="7022461" cy="2137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2713" y="2707966"/>
                <a:ext cx="1532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CD-Acoustic Models: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35728" y="3744383"/>
                <a:ext cx="7074899" cy="215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82770" y="3414463"/>
                <a:ext cx="18759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CD-Phones: (e.g.)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71380" y="3413563"/>
                <a:ext cx="1671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-[glide]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8632" y="3422992"/>
                <a:ext cx="2660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[front-vowel]-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-[sonorant]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338811" y="2691549"/>
                <a:ext cx="1149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Times New Roman"/>
                    <a:cs typeface="Times New Roman"/>
                  </a:rPr>
                  <a:t>CD-Phone Recognizer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174373" y="2837869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258675" y="2902820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2965" y="2772918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36117" y="2837871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756522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776829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36966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289275" y="2772920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357368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454680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268955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4553614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4706721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4377989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4553614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4706721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585413" y="2837865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669715" y="2902816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673887" y="2833209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047157" y="2837866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96546" y="2857837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87869" y="2772911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048006" y="2943143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827600" y="2792885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099631" y="2979529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090191" y="2768255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807279" y="2963112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832213" y="2898160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86129" y="2857836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Down Arrow 234"/>
              <p:cNvSpPr/>
              <p:nvPr/>
            </p:nvSpPr>
            <p:spPr>
              <a:xfrm>
                <a:off x="7740527" y="3435833"/>
                <a:ext cx="345789" cy="14599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18962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60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634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2505810" y="3276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>
            <a:off x="4715610" y="3276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H="1" flipV="1">
            <a:off x="2187142" y="283326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1"/>
            <a:endCxn id="6" idx="7"/>
          </p:cNvCxnSpPr>
          <p:nvPr/>
        </p:nvCxnSpPr>
        <p:spPr>
          <a:xfrm rot="5400000" flipH="1" flipV="1">
            <a:off x="4410810" y="284554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1"/>
            <a:endCxn id="7" idx="7"/>
          </p:cNvCxnSpPr>
          <p:nvPr/>
        </p:nvCxnSpPr>
        <p:spPr>
          <a:xfrm rot="5400000" flipH="1" flipV="1">
            <a:off x="6468210" y="284554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86810" y="3810000"/>
            <a:ext cx="324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Vowel]</a:t>
            </a:r>
          </a:p>
        </p:txBody>
      </p:sp>
      <p:sp>
        <p:nvSpPr>
          <p:cNvPr id="14" name="Oval 13"/>
          <p:cNvSpPr/>
          <p:nvPr/>
        </p:nvSpPr>
        <p:spPr>
          <a:xfrm>
            <a:off x="2353410" y="1676400"/>
            <a:ext cx="2286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24810" y="2057400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05810" y="16764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2010" y="21336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182210" y="2133600"/>
            <a:ext cx="2286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82210" y="1905000"/>
            <a:ext cx="685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39410" y="21336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0810" y="22860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5934810" y="19812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8610" y="2286000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82410" y="19050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63410" y="22860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04"/>
          <p:cNvGrpSpPr/>
          <p:nvPr/>
        </p:nvGrpSpPr>
        <p:grpSpPr>
          <a:xfrm>
            <a:off x="3725010" y="1600200"/>
            <a:ext cx="609600" cy="762000"/>
            <a:chOff x="3733800" y="2895600"/>
            <a:chExt cx="609600" cy="762000"/>
          </a:xfrm>
        </p:grpSpPr>
        <p:sp>
          <p:nvSpPr>
            <p:cNvPr id="26" name="Oval 25"/>
            <p:cNvSpPr/>
            <p:nvPr/>
          </p:nvSpPr>
          <p:spPr>
            <a:xfrm>
              <a:off x="4038600" y="3276600"/>
              <a:ext cx="2286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31242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886200" y="3276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148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3581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8862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33800" y="3352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6773010" y="23622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25410" y="25146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154010" y="22098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49210" y="28194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382610" y="26670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849210" y="21336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03"/>
          <p:cNvGrpSpPr/>
          <p:nvPr/>
        </p:nvGrpSpPr>
        <p:grpSpPr>
          <a:xfrm>
            <a:off x="1134210" y="1524000"/>
            <a:ext cx="762000" cy="990600"/>
            <a:chOff x="1143000" y="2819400"/>
            <a:chExt cx="762000" cy="990600"/>
          </a:xfrm>
        </p:grpSpPr>
        <p:sp>
          <p:nvSpPr>
            <p:cNvPr id="35" name="Oval 34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43000" y="3581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43000" y="2895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371600" y="34290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295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71600" y="34290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76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52600" y="3657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447800" y="3200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828800" y="2819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105"/>
          <p:cNvGrpSpPr/>
          <p:nvPr/>
        </p:nvGrpSpPr>
        <p:grpSpPr>
          <a:xfrm>
            <a:off x="1676400" y="1600200"/>
            <a:ext cx="5477610" cy="1025301"/>
            <a:chOff x="1685190" y="2895600"/>
            <a:chExt cx="5477610" cy="1025301"/>
          </a:xfrm>
        </p:grpSpPr>
        <p:sp>
          <p:nvSpPr>
            <p:cNvPr id="39" name="Right Arrow 38"/>
            <p:cNvSpPr/>
            <p:nvPr/>
          </p:nvSpPr>
          <p:spPr>
            <a:xfrm rot="11115745">
              <a:off x="1685190" y="3145192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13001682">
              <a:off x="3903561" y="3090372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 rot="2431408">
              <a:off x="6413979" y="3707735"/>
              <a:ext cx="467556" cy="213166"/>
            </a:xfrm>
            <a:prstGeom prst="rightArrow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52600" y="2895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MAP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14800" y="2971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MAP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77000" y="35052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MAP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28600" y="4419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2. MAP adapt the universal background model GMMs to the corresponding frames</a:t>
            </a:r>
            <a:endParaRPr lang="en-US" dirty="0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Adaptation of each </a:t>
            </a:r>
            <a:r>
              <a:rPr lang="en-US" b="1" u="sng" dirty="0" smtClean="0"/>
              <a:t>CD-Phone Instance</a:t>
            </a:r>
            <a:endParaRPr lang="en-US" b="1" u="sng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0" name="Rectangle 79"/>
          <p:cNvSpPr/>
          <p:nvPr/>
        </p:nvSpPr>
        <p:spPr>
          <a:xfrm>
            <a:off x="228600" y="4419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2. MAP adapt the universal background model GMMs to the corresponding frames</a:t>
            </a:r>
            <a:endParaRPr lang="en-US" dirty="0"/>
          </a:p>
        </p:txBody>
      </p:sp>
      <p:grpSp>
        <p:nvGrpSpPr>
          <p:cNvPr id="4" name="Group 54"/>
          <p:cNvGrpSpPr/>
          <p:nvPr/>
        </p:nvGrpSpPr>
        <p:grpSpPr>
          <a:xfrm>
            <a:off x="149225" y="4953000"/>
            <a:ext cx="8842375" cy="1315745"/>
            <a:chOff x="381000" y="4953000"/>
            <a:chExt cx="8610600" cy="1315745"/>
          </a:xfrm>
        </p:grpSpPr>
        <p:sp>
          <p:nvSpPr>
            <p:cNvPr id="73" name="Right Arrow 72"/>
            <p:cNvSpPr/>
            <p:nvPr/>
          </p:nvSpPr>
          <p:spPr>
            <a:xfrm rot="10800000" flipH="1" flipV="1">
              <a:off x="381000" y="4953000"/>
              <a:ext cx="762000" cy="4572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0410" y="4953000"/>
              <a:ext cx="7781190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One Super Vector for each CD phone instance: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 Stack all the Gaussian means and phone duration 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 k 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=[</a:t>
              </a:r>
              <a:r>
                <a:rPr lang="el-GR" b="1" i="1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b="1" i="1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 ….,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b="1" i="1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duration</a:t>
              </a:r>
              <a:r>
                <a:rPr lang="en-US" b="1" i="1" dirty="0" smtClean="0">
                  <a:latin typeface="Arial" pitchFamily="34" charset="0"/>
                  <a:cs typeface="Arial" pitchFamily="34" charset="0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i.e., a sequence of features with unfixed size to fixed-size vector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8962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060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63410" y="2971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56" idx="6"/>
            <a:endCxn id="57" idx="2"/>
          </p:cNvCxnSpPr>
          <p:nvPr/>
        </p:nvCxnSpPr>
        <p:spPr>
          <a:xfrm>
            <a:off x="2505810" y="32766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7" idx="6"/>
            <a:endCxn id="58" idx="2"/>
          </p:cNvCxnSpPr>
          <p:nvPr/>
        </p:nvCxnSpPr>
        <p:spPr>
          <a:xfrm>
            <a:off x="4715610" y="3276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5400000" flipH="1" flipV="1">
            <a:off x="2187142" y="283326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57" idx="1"/>
            <a:endCxn id="57" idx="7"/>
          </p:cNvCxnSpPr>
          <p:nvPr/>
        </p:nvCxnSpPr>
        <p:spPr>
          <a:xfrm rot="5400000" flipH="1" flipV="1">
            <a:off x="4410810" y="284554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58" idx="1"/>
            <a:endCxn id="58" idx="7"/>
          </p:cNvCxnSpPr>
          <p:nvPr/>
        </p:nvCxnSpPr>
        <p:spPr>
          <a:xfrm rot="5400000" flipH="1" flipV="1">
            <a:off x="6468210" y="2845548"/>
            <a:ext cx="1588" cy="431052"/>
          </a:xfrm>
          <a:prstGeom prst="curvedConnector3">
            <a:avLst>
              <a:gd name="adj1" fmla="val 200172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886810" y="3810000"/>
            <a:ext cx="324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Vowel]</a:t>
            </a:r>
          </a:p>
        </p:txBody>
      </p:sp>
      <p:sp>
        <p:nvSpPr>
          <p:cNvPr id="67" name="Oval 66"/>
          <p:cNvSpPr/>
          <p:nvPr/>
        </p:nvSpPr>
        <p:spPr>
          <a:xfrm>
            <a:off x="1324710" y="1524000"/>
            <a:ext cx="2286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143000" y="2171700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667610" y="14478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591410" y="22479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63110" y="2019300"/>
            <a:ext cx="2286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801210" y="1562100"/>
            <a:ext cx="685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39410" y="21336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410810" y="22860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 flipH="1">
            <a:off x="7001610" y="22098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696810" y="2476500"/>
            <a:ext cx="3048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696810" y="2019300"/>
            <a:ext cx="30480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230210" y="25527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5" name="Group 104"/>
          <p:cNvGrpSpPr/>
          <p:nvPr/>
        </p:nvGrpSpPr>
        <p:grpSpPr>
          <a:xfrm>
            <a:off x="3725010" y="1600200"/>
            <a:ext cx="609600" cy="762000"/>
            <a:chOff x="3733800" y="2895600"/>
            <a:chExt cx="609600" cy="762000"/>
          </a:xfrm>
        </p:grpSpPr>
        <p:sp>
          <p:nvSpPr>
            <p:cNvPr id="126" name="Oval 125"/>
            <p:cNvSpPr/>
            <p:nvPr/>
          </p:nvSpPr>
          <p:spPr>
            <a:xfrm>
              <a:off x="3733800" y="3086100"/>
              <a:ext cx="2286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733800" y="31242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886200" y="3276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1148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810000" y="3581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267200" y="2895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8862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33800" y="3352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Oval 133"/>
          <p:cNvSpPr/>
          <p:nvPr/>
        </p:nvSpPr>
        <p:spPr>
          <a:xfrm>
            <a:off x="6773010" y="23622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925410" y="25146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154010" y="22098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849210" y="28194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382610" y="26670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6849210" y="2133600"/>
            <a:ext cx="76200" cy="76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03"/>
          <p:cNvGrpSpPr/>
          <p:nvPr/>
        </p:nvGrpSpPr>
        <p:grpSpPr>
          <a:xfrm>
            <a:off x="1134210" y="1524000"/>
            <a:ext cx="762000" cy="990600"/>
            <a:chOff x="1143000" y="2819400"/>
            <a:chExt cx="762000" cy="990600"/>
          </a:xfrm>
        </p:grpSpPr>
        <p:sp>
          <p:nvSpPr>
            <p:cNvPr id="141" name="Oval 140"/>
            <p:cNvSpPr/>
            <p:nvPr/>
          </p:nvSpPr>
          <p:spPr>
            <a:xfrm>
              <a:off x="1447800" y="2971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43000" y="3581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143000" y="2895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371600" y="34290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295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371600" y="34290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676400" y="37338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752600" y="36576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447800" y="3200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828800" y="2819400"/>
              <a:ext cx="76200" cy="76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Title 1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Adaptation of each </a:t>
            </a:r>
            <a:r>
              <a:rPr lang="en-US" b="1" u="sng" dirty="0" smtClean="0"/>
              <a:t>CD-Phone Instance</a:t>
            </a:r>
            <a:endParaRPr lang="en-US" b="1" u="sng" dirty="0"/>
          </a:p>
        </p:txBody>
      </p:sp>
      <p:sp>
        <p:nvSpPr>
          <p:cNvPr id="15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749550" y="24384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3350" y="33528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54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6750" y="3009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25750" y="35052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20950" y="29718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11550" y="3314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7750" y="3238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82950" y="2781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63950" y="2400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35350" y="2705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25750" y="35052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30550" y="2628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54350" y="33528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82950" y="3467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54350" y="33528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663950" y="3467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40150" y="3390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35350" y="2933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16350" y="2552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7750" y="2857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82950" y="3467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82950" y="2781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11550" y="3314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35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16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892550" y="3543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21150" y="22860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68750" y="2705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435350" y="2705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825750" y="35052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130550" y="2628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282950" y="34671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435350" y="2933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816350" y="2552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282950" y="19050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825750" y="41910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282950" y="2781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435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816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892550" y="3543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044950" y="19050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191000" y="31242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3740150" y="3009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435350" y="3619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435350" y="2933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587750" y="37719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816350" y="39243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044950" y="33147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740150" y="3238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97350" y="2857500"/>
            <a:ext cx="76200" cy="76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5111750" y="3009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47307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5264150" y="2781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4959350" y="3619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4883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4959350" y="3619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5264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5340350" y="3848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5035550" y="3390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5416550" y="2552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5187950" y="3314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4883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4502150" y="4267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51117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5035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51117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5416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5492750" y="4000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5187950" y="3543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4730750" y="4191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4502150" y="4495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5035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5035550" y="3390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5264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5187950" y="4229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5264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5568950" y="4229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5873750" y="4229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4502150" y="4724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4883150" y="4343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5187950" y="3314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4883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4502150" y="4114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51117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5035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5111750" y="3771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5416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5264150" y="4191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5187950" y="3543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4730750" y="4191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4654550" y="4343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5035550" y="262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4959350" y="3162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5264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5187950" y="4229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5264150" y="3924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5568950" y="4533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026150" y="4000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4502150" y="4724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4883150" y="4343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4654550" y="4648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5187950" y="4229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5187950" y="3543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5416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5340350" y="4381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5416550" y="4076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5721350" y="2857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5492750" y="2857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4959350" y="4648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4578350" y="3695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76" name="Straight Connector 475"/>
          <p:cNvCxnSpPr/>
          <p:nvPr/>
        </p:nvCxnSpPr>
        <p:spPr>
          <a:xfrm rot="5400000">
            <a:off x="3130550" y="2933700"/>
            <a:ext cx="30480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rot="5400000">
            <a:off x="2590800" y="2743200"/>
            <a:ext cx="30480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 rot="5400000">
            <a:off x="2886075" y="2828925"/>
            <a:ext cx="3054350" cy="1346200"/>
          </a:xfrm>
          <a:prstGeom prst="line">
            <a:avLst/>
          </a:prstGeom>
          <a:ln w="66675"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8" name="AutoShape 8"/>
          <p:cNvSpPr>
            <a:spLocks noChangeArrowheads="1"/>
          </p:cNvSpPr>
          <p:nvPr/>
        </p:nvSpPr>
        <p:spPr bwMode="auto">
          <a:xfrm>
            <a:off x="152400" y="5181600"/>
            <a:ext cx="3816350" cy="990600"/>
          </a:xfrm>
          <a:prstGeom prst="wedgeRoundRectCallout">
            <a:avLst>
              <a:gd name="adj1" fmla="val 39319"/>
              <a:gd name="adj2" fmla="val -136818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aseline="-25000" dirty="0" smtClean="0">
                <a:solidFill>
                  <a:schemeClr val="bg1"/>
                </a:solidFill>
                <a:latin typeface="Arial"/>
                <a:cs typeface="Arial"/>
              </a:rPr>
              <a:t>Super vectors of CD-phone instances of all speakers in dialect 1</a:t>
            </a:r>
            <a:endParaRPr lang="en-US" sz="2400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0" name="AutoShape 8"/>
          <p:cNvSpPr>
            <a:spLocks noChangeArrowheads="1"/>
          </p:cNvSpPr>
          <p:nvPr/>
        </p:nvSpPr>
        <p:spPr bwMode="auto">
          <a:xfrm>
            <a:off x="5111750" y="5029200"/>
            <a:ext cx="3770310" cy="990600"/>
          </a:xfrm>
          <a:prstGeom prst="wedgeRoundRectCallout">
            <a:avLst>
              <a:gd name="adj1" fmla="val -43636"/>
              <a:gd name="adj2" fmla="val -107331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aseline="-25000" dirty="0" smtClean="0">
                <a:solidFill>
                  <a:srgbClr val="FFFFFF"/>
                </a:solidFill>
                <a:latin typeface="Arial"/>
                <a:cs typeface="Arial"/>
              </a:rPr>
              <a:t>Super vectors of CD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aseline="-25000" dirty="0" smtClean="0">
                <a:solidFill>
                  <a:srgbClr val="FFFFFF"/>
                </a:solidFill>
                <a:latin typeface="Arial"/>
                <a:cs typeface="Arial"/>
              </a:rPr>
              <a:t>phone instances of all speakers in dialect 2</a:t>
            </a:r>
            <a:endParaRPr lang="en-US" sz="2400" baseline="-25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5638800" y="1371600"/>
            <a:ext cx="3243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i="1" dirty="0" smtClean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Vowel]</a:t>
            </a:r>
          </a:p>
        </p:txBody>
      </p:sp>
      <p:sp>
        <p:nvSpPr>
          <p:cNvPr id="492" name="TextBox 491"/>
          <p:cNvSpPr txBox="1"/>
          <p:nvPr/>
        </p:nvSpPr>
        <p:spPr>
          <a:xfrm>
            <a:off x="1600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dialect 1</a:t>
            </a:r>
            <a:endParaRPr lang="en-US" dirty="0"/>
          </a:p>
        </p:txBody>
      </p:sp>
      <p:sp>
        <p:nvSpPr>
          <p:cNvPr id="493" name="TextBox 492"/>
          <p:cNvSpPr txBox="1"/>
          <p:nvPr/>
        </p:nvSpPr>
        <p:spPr>
          <a:xfrm>
            <a:off x="6248400" y="3124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dialect 2</a:t>
            </a:r>
            <a:endParaRPr lang="en-US" dirty="0"/>
          </a:p>
        </p:txBody>
      </p:sp>
      <p:sp>
        <p:nvSpPr>
          <p:cNvPr id="131" name="Title 1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SVM Classifier for each CD-Phone Type for each Pair of Dialects </a:t>
            </a:r>
            <a:endParaRPr lang="en-US" sz="2400" dirty="0"/>
          </a:p>
        </p:txBody>
      </p:sp>
      <p:sp>
        <p:nvSpPr>
          <p:cNvPr id="1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Phonotactics – CD-Phone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37" name="Group 239"/>
          <p:cNvGrpSpPr/>
          <p:nvPr/>
        </p:nvGrpSpPr>
        <p:grpSpPr>
          <a:xfrm>
            <a:off x="449471" y="3623991"/>
            <a:ext cx="8212971" cy="996086"/>
            <a:chOff x="435728" y="3750849"/>
            <a:chExt cx="8212971" cy="996086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435728" y="4513235"/>
              <a:ext cx="7022459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35728" y="3761215"/>
              <a:ext cx="147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MAP Adapted Acoustic Models: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258135" y="3750849"/>
              <a:ext cx="13494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Times New Roman"/>
                  <a:cs typeface="Times New Roman"/>
                </a:rPr>
                <a:t>MAP Adapt </a:t>
              </a:r>
              <a:r>
                <a:rPr lang="en-US" sz="1000" i="1" dirty="0" err="1" smtClean="0">
                  <a:latin typeface="Times New Roman"/>
                  <a:cs typeface="Times New Roman"/>
                </a:rPr>
                <a:t>GMMs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49" name="Down Arrow 148"/>
            <p:cNvSpPr/>
            <p:nvPr/>
          </p:nvSpPr>
          <p:spPr>
            <a:xfrm>
              <a:off x="7715309" y="4161325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258136" y="4500714"/>
              <a:ext cx="1390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Times New Roman"/>
                  <a:cs typeface="Times New Roman"/>
                </a:rPr>
                <a:t>Super Vectors 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143234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2698788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342062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>
              <a:stCxn id="191" idx="6"/>
              <a:endCxn id="192" idx="2"/>
            </p:cNvCxnSpPr>
            <p:nvPr/>
          </p:nvCxnSpPr>
          <p:spPr>
            <a:xfrm>
              <a:off x="2377151" y="4355227"/>
              <a:ext cx="321637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92" idx="6"/>
              <a:endCxn id="193" idx="2"/>
            </p:cNvCxnSpPr>
            <p:nvPr/>
          </p:nvCxnSpPr>
          <p:spPr>
            <a:xfrm>
              <a:off x="2932706" y="4355227"/>
              <a:ext cx="409356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urved Connector 195"/>
            <p:cNvCxnSpPr>
              <a:stCxn id="191" idx="1"/>
              <a:endCxn id="191" idx="7"/>
            </p:cNvCxnSpPr>
            <p:nvPr/>
          </p:nvCxnSpPr>
          <p:spPr>
            <a:xfrm rot="5400000" flipH="1" flipV="1">
              <a:off x="2260246" y="4204191"/>
              <a:ext cx="504" cy="165405"/>
            </a:xfrm>
            <a:prstGeom prst="curvedConnector3">
              <a:avLst>
                <a:gd name="adj1" fmla="val 35886792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urved Connector 196"/>
            <p:cNvCxnSpPr>
              <a:stCxn id="192" idx="1"/>
              <a:endCxn id="192" idx="7"/>
            </p:cNvCxnSpPr>
            <p:nvPr/>
          </p:nvCxnSpPr>
          <p:spPr>
            <a:xfrm rot="5400000" flipH="1" flipV="1">
              <a:off x="2815800" y="4204191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urved Connector 197"/>
            <p:cNvCxnSpPr>
              <a:stCxn id="193" idx="1"/>
              <a:endCxn id="193" idx="7"/>
            </p:cNvCxnSpPr>
            <p:nvPr/>
          </p:nvCxnSpPr>
          <p:spPr>
            <a:xfrm rot="5400000" flipH="1" flipV="1">
              <a:off x="3459074" y="4204191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5682324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6237879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881152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Arrow Connector 201"/>
            <p:cNvCxnSpPr>
              <a:stCxn id="199" idx="6"/>
              <a:endCxn id="200" idx="2"/>
            </p:cNvCxnSpPr>
            <p:nvPr/>
          </p:nvCxnSpPr>
          <p:spPr>
            <a:xfrm>
              <a:off x="5916242" y="4354724"/>
              <a:ext cx="321637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0" idx="6"/>
              <a:endCxn id="201" idx="2"/>
            </p:cNvCxnSpPr>
            <p:nvPr/>
          </p:nvCxnSpPr>
          <p:spPr>
            <a:xfrm>
              <a:off x="6471797" y="4354724"/>
              <a:ext cx="409356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urved Connector 203"/>
            <p:cNvCxnSpPr>
              <a:stCxn id="199" idx="1"/>
              <a:endCxn id="199" idx="7"/>
            </p:cNvCxnSpPr>
            <p:nvPr/>
          </p:nvCxnSpPr>
          <p:spPr>
            <a:xfrm rot="5400000" flipH="1" flipV="1">
              <a:off x="5799337" y="4203687"/>
              <a:ext cx="504" cy="165405"/>
            </a:xfrm>
            <a:prstGeom prst="curvedConnector3">
              <a:avLst>
                <a:gd name="adj1" fmla="val 35886792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urved Connector 204"/>
            <p:cNvCxnSpPr>
              <a:stCxn id="200" idx="1"/>
              <a:endCxn id="200" idx="7"/>
            </p:cNvCxnSpPr>
            <p:nvPr/>
          </p:nvCxnSpPr>
          <p:spPr>
            <a:xfrm rot="5400000" flipH="1" flipV="1">
              <a:off x="6354890" y="4203687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urved Connector 205"/>
            <p:cNvCxnSpPr>
              <a:stCxn id="201" idx="1"/>
              <a:endCxn id="201" idx="7"/>
            </p:cNvCxnSpPr>
            <p:nvPr/>
          </p:nvCxnSpPr>
          <p:spPr>
            <a:xfrm rot="5400000" flipH="1" flipV="1">
              <a:off x="6998164" y="4203687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 bwMode="auto">
            <a:xfrm>
              <a:off x="4368916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2300765" y="3898870"/>
              <a:ext cx="65314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249602" y="3968483"/>
              <a:ext cx="133681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333892" y="3838581"/>
              <a:ext cx="129716" cy="1299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2708139" y="3858552"/>
              <a:ext cx="137940" cy="649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742422" y="4008805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2873846" y="3858552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627893" y="4008810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3400393" y="3793599"/>
              <a:ext cx="85628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3376623" y="3963823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3297895" y="3878901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3259882" y="4008810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544541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4697648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5576340" y="3903528"/>
              <a:ext cx="65314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660642" y="3968479"/>
              <a:ext cx="133681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64813" y="3793599"/>
              <a:ext cx="129716" cy="1299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6038084" y="3903529"/>
              <a:ext cx="137940" cy="64952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272438" y="3980239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55802" y="3793594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6038933" y="4008805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818527" y="3858547"/>
              <a:ext cx="85628" cy="129904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049703" y="4028773"/>
              <a:ext cx="208432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81129" y="3793599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1" name="Oval 230"/>
            <p:cNvSpPr/>
            <p:nvPr/>
          </p:nvSpPr>
          <p:spPr>
            <a:xfrm>
              <a:off x="6798206" y="4028775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750318" y="3773625"/>
              <a:ext cx="65314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147017" y="3833918"/>
              <a:ext cx="85628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58915" y="1525958"/>
            <a:ext cx="8292957" cy="1007473"/>
            <a:chOff x="432713" y="1652814"/>
            <a:chExt cx="8292957" cy="10074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649" y="1652814"/>
              <a:ext cx="5313363" cy="1007473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35727" y="2613256"/>
              <a:ext cx="7022461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2713" y="2034464"/>
              <a:ext cx="15356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Acoustic frames: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1732288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843406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678001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89119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95001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2061128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895723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00684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16772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7884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11344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22456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38545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49656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233116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44228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60316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428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254888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66000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82089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293200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276660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87772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303861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49728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298432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309544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325633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20204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347857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342428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358517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369629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353088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36420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80289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914010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7486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85972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02061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13173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396632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407744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423833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434945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418404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429516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445605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4567173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4401768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512886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467377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478489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461948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473060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48914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002614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837209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4948327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0303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5211421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5046016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5157134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531802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914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526373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537485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5535744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646862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5481457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559257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575346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586458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699179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81029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597118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608230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91689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602801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618890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630002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6134620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62457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6406625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6517743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63523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646345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6624347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6570060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331513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336745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 flipH="1">
              <a:off x="6735464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H="1">
              <a:off x="6681177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6842065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695318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 flipH="1">
              <a:off x="6787778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H="1">
              <a:off x="68988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 flipH="1">
              <a:off x="700550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10627" y="1825569"/>
              <a:ext cx="12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Front-End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234" name="Down Arrow 233"/>
            <p:cNvSpPr/>
            <p:nvPr/>
          </p:nvSpPr>
          <p:spPr>
            <a:xfrm>
              <a:off x="7740527" y="2368695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42"/>
          <p:cNvGrpSpPr/>
          <p:nvPr/>
        </p:nvGrpSpPr>
        <p:grpSpPr>
          <a:xfrm>
            <a:off x="396513" y="982830"/>
            <a:ext cx="8105261" cy="4325469"/>
            <a:chOff x="382770" y="1109688"/>
            <a:chExt cx="8105261" cy="4325469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2551829" y="4357823"/>
              <a:ext cx="2145589" cy="907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247623" y="4326273"/>
              <a:ext cx="2168826" cy="4893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6338926" y="4396655"/>
              <a:ext cx="2077003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-9631" y="3561893"/>
              <a:ext cx="3744257" cy="22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8"/>
            <p:cNvGrpSpPr/>
            <p:nvPr/>
          </p:nvGrpSpPr>
          <p:grpSpPr>
            <a:xfrm>
              <a:off x="382770" y="1109688"/>
              <a:ext cx="8105261" cy="2636851"/>
              <a:chOff x="382770" y="1109688"/>
              <a:chExt cx="8105261" cy="263685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52307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707861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1135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>
                <a:stCxn id="5" idx="6"/>
                <a:endCxn id="6" idx="2"/>
              </p:cNvCxnSpPr>
              <p:nvPr/>
            </p:nvCxnSpPr>
            <p:spPr>
              <a:xfrm>
                <a:off x="2386224" y="3289565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6"/>
                <a:endCxn id="7" idx="2"/>
              </p:cNvCxnSpPr>
              <p:nvPr/>
            </p:nvCxnSpPr>
            <p:spPr>
              <a:xfrm>
                <a:off x="2941779" y="3289565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5" idx="1"/>
                <a:endCxn id="5" idx="7"/>
              </p:cNvCxnSpPr>
              <p:nvPr/>
            </p:nvCxnSpPr>
            <p:spPr>
              <a:xfrm rot="5400000" flipH="1" flipV="1">
                <a:off x="2269319" y="3138528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/>
              <p:cNvCxnSpPr>
                <a:stCxn id="6" idx="1"/>
                <a:endCxn id="6" idx="7"/>
              </p:cNvCxnSpPr>
              <p:nvPr/>
            </p:nvCxnSpPr>
            <p:spPr>
              <a:xfrm rot="5400000" flipH="1" flipV="1">
                <a:off x="2824873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/>
              <p:cNvCxnSpPr>
                <a:stCxn id="7" idx="1"/>
                <a:endCxn id="7" idx="7"/>
              </p:cNvCxnSpPr>
              <p:nvPr/>
            </p:nvCxnSpPr>
            <p:spPr>
              <a:xfrm rot="5400000" flipH="1" flipV="1">
                <a:off x="3468147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5691397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46952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90226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14" idx="6"/>
                <a:endCxn id="15" idx="2"/>
              </p:cNvCxnSpPr>
              <p:nvPr/>
            </p:nvCxnSpPr>
            <p:spPr>
              <a:xfrm>
                <a:off x="5925315" y="3289061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5" idx="6"/>
                <a:endCxn id="16" idx="2"/>
              </p:cNvCxnSpPr>
              <p:nvPr/>
            </p:nvCxnSpPr>
            <p:spPr>
              <a:xfrm>
                <a:off x="6480870" y="3289061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4" idx="1"/>
                <a:endCxn id="14" idx="7"/>
              </p:cNvCxnSpPr>
              <p:nvPr/>
            </p:nvCxnSpPr>
            <p:spPr>
              <a:xfrm rot="5400000" flipH="1" flipV="1">
                <a:off x="5808410" y="3138024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>
                <a:stCxn id="15" idx="1"/>
                <a:endCxn id="15" idx="7"/>
              </p:cNvCxnSpPr>
              <p:nvPr/>
            </p:nvCxnSpPr>
            <p:spPr>
              <a:xfrm rot="5400000" flipH="1" flipV="1">
                <a:off x="6363963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stCxn id="16" idx="1"/>
                <a:endCxn id="16" idx="7"/>
              </p:cNvCxnSpPr>
              <p:nvPr/>
            </p:nvCxnSpPr>
            <p:spPr>
              <a:xfrm rot="5400000" flipH="1" flipV="1">
                <a:off x="7007237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 bwMode="auto">
              <a:xfrm>
                <a:off x="4377989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1650000" y="2554737"/>
                <a:ext cx="1743351" cy="1567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762310" y="2538542"/>
                <a:ext cx="1742771" cy="907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305340" y="2557946"/>
                <a:ext cx="1743857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276384" y="2552925"/>
                <a:ext cx="1742772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480635" y="2562232"/>
                <a:ext cx="1744935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056844" y="2554549"/>
                <a:ext cx="1746014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5866497" y="2552931"/>
                <a:ext cx="1742768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510582" y="2537260"/>
                <a:ext cx="1742767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eft Brace 30"/>
              <p:cNvSpPr/>
              <p:nvPr/>
            </p:nvSpPr>
            <p:spPr>
              <a:xfrm rot="5400000">
                <a:off x="2775231" y="1249644"/>
                <a:ext cx="162258" cy="644085"/>
              </a:xfrm>
              <a:prstGeom prst="leftBrace">
                <a:avLst>
                  <a:gd name="adj1" fmla="val 65590"/>
                  <a:gd name="adj2" fmla="val 48679"/>
                </a:avLst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86580" y="1109688"/>
                <a:ext cx="26922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Acoustic frames for second state 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435727" y="3401622"/>
                <a:ext cx="7022461" cy="2137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2713" y="2707966"/>
                <a:ext cx="1532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CD-Acoustic Models: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35728" y="3744383"/>
                <a:ext cx="7074899" cy="215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82770" y="3414463"/>
                <a:ext cx="18759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CD-Phones: (e.g.)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71380" y="3413563"/>
                <a:ext cx="1671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-[glide]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8632" y="3422992"/>
                <a:ext cx="2660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[front-vowel]-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-[sonorant]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338811" y="2691549"/>
                <a:ext cx="1149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Times New Roman"/>
                    <a:cs typeface="Times New Roman"/>
                  </a:rPr>
                  <a:t>CD-Phone Recognizer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174373" y="2837869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258675" y="2902820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2965" y="2772918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36117" y="2837871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756522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776829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36966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289275" y="2772920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357368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454680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268955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4553614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4706721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4377989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4553614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4706721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585413" y="2837865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669715" y="2902816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673887" y="2833209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047157" y="2837866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96546" y="2857837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87869" y="2772911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048006" y="2943143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827600" y="2792885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099631" y="2979529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090191" y="2768255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807279" y="2963112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832213" y="2898160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86129" y="2857836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Down Arrow 234"/>
              <p:cNvSpPr/>
              <p:nvPr/>
            </p:nvSpPr>
            <p:spPr>
              <a:xfrm>
                <a:off x="7740527" y="3435833"/>
                <a:ext cx="345789" cy="14599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71"/>
          <p:cNvGrpSpPr/>
          <p:nvPr/>
        </p:nvGrpSpPr>
        <p:grpSpPr>
          <a:xfrm>
            <a:off x="446456" y="4490542"/>
            <a:ext cx="8030800" cy="819913"/>
            <a:chOff x="432713" y="4617400"/>
            <a:chExt cx="8030800" cy="819913"/>
          </a:xfrm>
        </p:grpSpPr>
        <p:grpSp>
          <p:nvGrpSpPr>
            <p:cNvPr id="242" name="Group 241"/>
            <p:cNvGrpSpPr/>
            <p:nvPr/>
          </p:nvGrpSpPr>
          <p:grpSpPr>
            <a:xfrm>
              <a:off x="432713" y="4617400"/>
              <a:ext cx="8030800" cy="767408"/>
              <a:chOff x="432713" y="4617400"/>
              <a:chExt cx="8030800" cy="767408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435727" y="4617400"/>
                <a:ext cx="16960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Vectors: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982954" y="4629522"/>
                <a:ext cx="13721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 1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734096" y="4629522"/>
                <a:ext cx="13721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 N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435728" y="5032338"/>
                <a:ext cx="7022459" cy="215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>
                <a:off x="432713" y="5100925"/>
                <a:ext cx="16960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Dialects: (e.g.)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374854" y="5138587"/>
                <a:ext cx="10886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Times New Roman"/>
                    <a:cs typeface="Times New Roman"/>
                  </a:rPr>
                  <a:t>SVM Classifiers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5883174" y="5107809"/>
                <a:ext cx="1007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200" b="1" i="1" dirty="0" err="1" smtClean="0">
                    <a:solidFill>
                      <a:srgbClr val="BE0204"/>
                    </a:solidFill>
                    <a:latin typeface="Times New Roman"/>
                    <a:cs typeface="Times New Roman"/>
                  </a:rPr>
                  <a:t>Egy</a:t>
                </a:r>
                <a:endParaRPr lang="en-US" sz="1000" b="1" i="1" dirty="0">
                  <a:solidFill>
                    <a:srgbClr val="BE020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4382397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558023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4711130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Down Arrow 235"/>
              <p:cNvSpPr/>
              <p:nvPr/>
            </p:nvSpPr>
            <p:spPr>
              <a:xfrm>
                <a:off x="7740527" y="4954934"/>
                <a:ext cx="345789" cy="14599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7" name="Straight Connector 256"/>
            <p:cNvCxnSpPr/>
            <p:nvPr/>
          </p:nvCxnSpPr>
          <p:spPr>
            <a:xfrm>
              <a:off x="488168" y="5435157"/>
              <a:ext cx="7022459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/>
            <p:cNvSpPr txBox="1"/>
            <p:nvPr/>
          </p:nvSpPr>
          <p:spPr>
            <a:xfrm>
              <a:off x="5262053" y="5050434"/>
              <a:ext cx="2159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2362768" y="5070147"/>
              <a:ext cx="100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 </a:t>
              </a:r>
              <a:r>
                <a:rPr lang="en-US" sz="1200" b="1" i="1" dirty="0" err="1" smtClean="0">
                  <a:solidFill>
                    <a:schemeClr val="accent4"/>
                  </a:solidFill>
                  <a:latin typeface="Times New Roman"/>
                  <a:cs typeface="Times New Roman"/>
                </a:rPr>
                <a:t>Egy</a:t>
              </a:r>
              <a:endParaRPr lang="en-US" sz="1000" b="1" i="1" dirty="0">
                <a:solidFill>
                  <a:schemeClr val="accent4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45" name="Oval 244"/>
          <p:cNvSpPr/>
          <p:nvPr/>
        </p:nvSpPr>
        <p:spPr bwMode="auto">
          <a:xfrm>
            <a:off x="4408600" y="5138514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Oval 245"/>
          <p:cNvSpPr/>
          <p:nvPr/>
        </p:nvSpPr>
        <p:spPr bwMode="auto">
          <a:xfrm>
            <a:off x="4584226" y="5138514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4737333" y="5138514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CD-Phone Classifier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862695" cy="5547995"/>
          </a:xfrm>
        </p:spPr>
        <p:txBody>
          <a:bodyPr/>
          <a:lstStyle/>
          <a:p>
            <a:r>
              <a:rPr lang="en-US" dirty="0" smtClean="0"/>
              <a:t>Split the training data into two halves</a:t>
            </a:r>
          </a:p>
          <a:p>
            <a:r>
              <a:rPr lang="en-US" dirty="0" smtClean="0"/>
              <a:t>Train 227 (one for each CD-phone type) binary classifiers for each pair of dialects on 1</a:t>
            </a:r>
            <a:r>
              <a:rPr lang="en-US" baseline="30000" dirty="0" smtClean="0"/>
              <a:t>st</a:t>
            </a:r>
            <a:r>
              <a:rPr lang="en-US" dirty="0" smtClean="0"/>
              <a:t> half and test on 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2748280"/>
            <a:ext cx="8499475" cy="2335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Linguistic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results of these classifiers to show which phones in what contexts distinguish dialects the most (chance is 50%)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38920"/>
            <a:ext cx="7838916" cy="3994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2387" y="5833072"/>
            <a:ext cx="367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Levantine/Iraqi Dialects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386666"/>
            <a:ext cx="7838916" cy="220134"/>
          </a:xfrm>
          <a:prstGeom prst="rect">
            <a:avLst/>
          </a:prstGeom>
          <a:solidFill>
            <a:schemeClr val="accent1">
              <a:alpha val="17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4571999"/>
            <a:ext cx="7838916" cy="220134"/>
          </a:xfrm>
          <a:prstGeom prst="rect">
            <a:avLst/>
          </a:prstGeom>
          <a:solidFill>
            <a:schemeClr val="accent1">
              <a:alpha val="17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Study Dialect Recognition?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4380" indent="-571500" defTabSz="457200">
              <a:spcBef>
                <a:spcPts val="580"/>
              </a:spcBef>
              <a:defRPr/>
            </a:pPr>
            <a:r>
              <a:rPr lang="en-US" dirty="0" smtClean="0"/>
              <a:t>Discover differences between dialects</a:t>
            </a:r>
          </a:p>
          <a:p>
            <a:pPr marL="754380" indent="-571500" defTabSz="45720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To improve Automatic Speech Recognition (ASR)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r>
              <a:rPr lang="en-US" dirty="0" smtClean="0"/>
              <a:t>Model adaptation: Pronunciation, Acoustic, Morphological, Language models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endParaRPr lang="en-US" dirty="0" smtClean="0"/>
          </a:p>
          <a:p>
            <a:pPr marL="754380" indent="-571500" defTabSz="457200">
              <a:spcBef>
                <a:spcPts val="580"/>
              </a:spcBef>
              <a:defRPr/>
            </a:pPr>
            <a:r>
              <a:rPr lang="en-US" dirty="0" smtClean="0"/>
              <a:t>To infer speaker’s regional origin for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r>
              <a:rPr lang="en-US" dirty="0" smtClean="0"/>
              <a:t>Speech to speech translation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r>
              <a:rPr lang="en-US" dirty="0" smtClean="0"/>
              <a:t>Annotations for Broadcast News Monitoring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r>
              <a:rPr lang="en-US" dirty="0" smtClean="0"/>
              <a:t>Spoken dialogue systems – adapt TTS systems	</a:t>
            </a:r>
          </a:p>
          <a:p>
            <a:pPr marL="982980" lvl="1" indent="-571500" defTabSz="457200">
              <a:spcBef>
                <a:spcPts val="580"/>
              </a:spcBef>
              <a:defRPr/>
            </a:pPr>
            <a:r>
              <a:rPr lang="en-US" dirty="0" smtClean="0"/>
              <a:t>Charismatic speech</a:t>
            </a:r>
          </a:p>
          <a:p>
            <a:pPr marL="754380" indent="-571500" defTabSz="457200">
              <a:spcBef>
                <a:spcPts val="580"/>
              </a:spcBef>
              <a:buNone/>
              <a:defRPr/>
            </a:pPr>
            <a:endParaRPr lang="en-US" dirty="0" smtClean="0"/>
          </a:p>
          <a:p>
            <a:pPr marL="754380" indent="-571500" defTabSz="457200">
              <a:spcBef>
                <a:spcPts val="580"/>
              </a:spcBef>
              <a:defRPr/>
            </a:pPr>
            <a:r>
              <a:rPr lang="en-US" dirty="0" smtClean="0"/>
              <a:t>Call centers – crucial in emergency situations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Labeling Phone Sequences with Dialect  Hypotheses</a:t>
            </a:r>
            <a:endParaRPr lang="en-US" sz="2800" dirty="0"/>
          </a:p>
        </p:txBody>
      </p:sp>
      <p:sp>
        <p:nvSpPr>
          <p:cNvPr id="97282" name="AutoShape 2"/>
          <p:cNvSpPr>
            <a:spLocks noChangeAspect="1" noChangeArrowheads="1"/>
          </p:cNvSpPr>
          <p:nvPr/>
        </p:nvSpPr>
        <p:spPr bwMode="auto">
          <a:xfrm>
            <a:off x="1143000" y="990600"/>
            <a:ext cx="6637338" cy="61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134" y="990600"/>
            <a:ext cx="32146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4605" y="3395133"/>
            <a:ext cx="3276599" cy="2231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77800" dist="50800" dir="5400000" sx="99000" sy="99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Vowel]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[Plosive]-A-[Voiced Consonant]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[Central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Vowel</a:t>
            </a: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]-b-[High Vowel]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1456332" y="2391987"/>
            <a:ext cx="759879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310063" y="1880206"/>
            <a:ext cx="3589337" cy="797081"/>
          </a:xfrm>
          <a:prstGeom prst="wedgeRoundRectCallout">
            <a:avLst>
              <a:gd name="adj1" fmla="val -52489"/>
              <a:gd name="adj2" fmla="val 14342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latin typeface="Perpetua" pitchFamily="18" charset="0"/>
              </a:rPr>
              <a:t>Run corresponding SVM classifier to get the dialect of each CD phone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46676" y="3395133"/>
            <a:ext cx="3983565" cy="2231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77800" dist="50800" dir="5400000" sx="99000" sy="99000" algn="ctr" rotWithShape="0">
              <a:srgbClr val="000000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[Back vowel]-r-[Central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Vowel</a:t>
            </a: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]</a:t>
            </a:r>
            <a:r>
              <a:rPr lang="pt-BR" sz="1600" b="1" i="1" baseline="-250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pt-BR" b="1" i="1" baseline="-25000" dirty="0" err="1" smtClean="0">
                <a:solidFill>
                  <a:srgbClr val="BE0204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Egyptian</a:t>
            </a:r>
            <a:r>
              <a:rPr lang="pt-BR" b="1" i="1" baseline="-25000" dirty="0" smtClean="0">
                <a:solidFill>
                  <a:srgbClr val="BE0204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endParaRPr lang="pt-BR" sz="1600" i="1" dirty="0" smtClean="0">
              <a:solidFill>
                <a:srgbClr val="BE0204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[Plosive]-A-[Voiced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Consonant</a:t>
            </a: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]</a:t>
            </a:r>
            <a:r>
              <a:rPr lang="pt-BR" sz="1600" b="1" i="1" baseline="-250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pt-BR" b="1" i="1" baseline="-25000" dirty="0" err="1" smtClean="0">
                <a:solidFill>
                  <a:srgbClr val="BE0204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Egyptian</a:t>
            </a:r>
            <a:r>
              <a:rPr lang="pt-BR" b="1" i="1" baseline="-25000" dirty="0" smtClean="0">
                <a:solidFill>
                  <a:srgbClr val="BE0204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endParaRPr lang="pt-BR" sz="1600" i="1" dirty="0" smtClean="0">
              <a:solidFill>
                <a:srgbClr val="BE0204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[Central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Vowel</a:t>
            </a: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]-b-[High </a:t>
            </a:r>
            <a:r>
              <a:rPr lang="pt-BR" sz="1600" i="1" dirty="0" err="1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Vowel</a:t>
            </a: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]</a:t>
            </a:r>
            <a:r>
              <a:rPr lang="pt-BR" sz="1600" b="1" i="1" baseline="-25000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</a:t>
            </a:r>
            <a:r>
              <a:rPr lang="pt-BR" b="1" i="1" baseline="-25000" dirty="0" err="1" smtClean="0">
                <a:solidFill>
                  <a:srgbClr val="BE0204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Levantine</a:t>
            </a:r>
            <a:endParaRPr lang="pt-BR" sz="1600" i="1" dirty="0" smtClean="0">
              <a:solidFill>
                <a:srgbClr val="BE0204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i="1" dirty="0" smtClean="0">
                <a:solidFill>
                  <a:srgbClr val="000000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...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930123" y="3496733"/>
            <a:ext cx="759879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6502" y="2278747"/>
            <a:ext cx="233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CD-phone recognizer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Feature Extraction for Discriminative Phonotactics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the following textual features from each pair of dialects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Normalize vector by its norm</a:t>
            </a:r>
          </a:p>
          <a:p>
            <a:r>
              <a:rPr lang="en-US" dirty="0" smtClean="0"/>
              <a:t>Train a logistic regression with L2 </a:t>
            </a:r>
            <a:r>
              <a:rPr lang="en-US" dirty="0" err="1" smtClean="0"/>
              <a:t>regularizer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0" y="1464733"/>
            <a:ext cx="6809508" cy="343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Training Two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training data into two halves</a:t>
            </a:r>
          </a:p>
          <a:p>
            <a:r>
              <a:rPr lang="en-US" dirty="0" smtClean="0"/>
              <a:t>Train SVM CD-phone classifiers using the first half</a:t>
            </a:r>
          </a:p>
          <a:p>
            <a:r>
              <a:rPr lang="en-US" dirty="0" smtClean="0"/>
              <a:t>Run these SVM classifiers to annotate the CD phones of the 2</a:t>
            </a:r>
            <a:r>
              <a:rPr lang="en-US" baseline="30000" dirty="0" smtClean="0"/>
              <a:t>nd</a:t>
            </a:r>
            <a:r>
              <a:rPr lang="en-US" dirty="0" smtClean="0"/>
              <a:t> half </a:t>
            </a:r>
          </a:p>
          <a:p>
            <a:r>
              <a:rPr lang="en-US" dirty="0" smtClean="0"/>
              <a:t>Train the logistic classifier on the annotated sequences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Phonotactics – Dialect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37" name="Group 239"/>
          <p:cNvGrpSpPr/>
          <p:nvPr/>
        </p:nvGrpSpPr>
        <p:grpSpPr>
          <a:xfrm>
            <a:off x="449471" y="3623991"/>
            <a:ext cx="8212971" cy="996086"/>
            <a:chOff x="435728" y="3750849"/>
            <a:chExt cx="8212971" cy="996086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435728" y="4513235"/>
              <a:ext cx="7022459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35728" y="3761215"/>
              <a:ext cx="147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MAP Adapted Acoustic Models: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258135" y="3750849"/>
              <a:ext cx="13494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Times New Roman"/>
                  <a:cs typeface="Times New Roman"/>
                </a:rPr>
                <a:t>MAP Adapt </a:t>
              </a:r>
              <a:r>
                <a:rPr lang="en-US" sz="1000" i="1" dirty="0" err="1" smtClean="0">
                  <a:latin typeface="Times New Roman"/>
                  <a:cs typeface="Times New Roman"/>
                </a:rPr>
                <a:t>GMMs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49" name="Down Arrow 148"/>
            <p:cNvSpPr/>
            <p:nvPr/>
          </p:nvSpPr>
          <p:spPr>
            <a:xfrm>
              <a:off x="7715309" y="4161325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258136" y="4500714"/>
              <a:ext cx="13905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Times New Roman"/>
                  <a:cs typeface="Times New Roman"/>
                </a:rPr>
                <a:t>Super Vectors 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143234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2698788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342062" y="4258588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>
              <a:stCxn id="191" idx="6"/>
              <a:endCxn id="192" idx="2"/>
            </p:cNvCxnSpPr>
            <p:nvPr/>
          </p:nvCxnSpPr>
          <p:spPr>
            <a:xfrm>
              <a:off x="2377151" y="4355227"/>
              <a:ext cx="321637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92" idx="6"/>
              <a:endCxn id="193" idx="2"/>
            </p:cNvCxnSpPr>
            <p:nvPr/>
          </p:nvCxnSpPr>
          <p:spPr>
            <a:xfrm>
              <a:off x="2932706" y="4355227"/>
              <a:ext cx="409356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urved Connector 195"/>
            <p:cNvCxnSpPr>
              <a:stCxn id="191" idx="1"/>
              <a:endCxn id="191" idx="7"/>
            </p:cNvCxnSpPr>
            <p:nvPr/>
          </p:nvCxnSpPr>
          <p:spPr>
            <a:xfrm rot="5400000" flipH="1" flipV="1">
              <a:off x="2260246" y="4204191"/>
              <a:ext cx="504" cy="165405"/>
            </a:xfrm>
            <a:prstGeom prst="curvedConnector3">
              <a:avLst>
                <a:gd name="adj1" fmla="val 35886792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urved Connector 196"/>
            <p:cNvCxnSpPr>
              <a:stCxn id="192" idx="1"/>
              <a:endCxn id="192" idx="7"/>
            </p:cNvCxnSpPr>
            <p:nvPr/>
          </p:nvCxnSpPr>
          <p:spPr>
            <a:xfrm rot="5400000" flipH="1" flipV="1">
              <a:off x="2815800" y="4204191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urved Connector 197"/>
            <p:cNvCxnSpPr>
              <a:stCxn id="193" idx="1"/>
              <a:endCxn id="193" idx="7"/>
            </p:cNvCxnSpPr>
            <p:nvPr/>
          </p:nvCxnSpPr>
          <p:spPr>
            <a:xfrm rot="5400000" flipH="1" flipV="1">
              <a:off x="3459074" y="4204191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5682324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6237879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6881152" y="4258085"/>
              <a:ext cx="233918" cy="193279"/>
            </a:xfrm>
            <a:prstGeom prst="ellipse">
              <a:avLst/>
            </a:prstGeom>
            <a:noFill/>
            <a:ln w="0">
              <a:solidFill>
                <a:srgbClr val="8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Arrow Connector 201"/>
            <p:cNvCxnSpPr>
              <a:stCxn id="199" idx="6"/>
              <a:endCxn id="200" idx="2"/>
            </p:cNvCxnSpPr>
            <p:nvPr/>
          </p:nvCxnSpPr>
          <p:spPr>
            <a:xfrm>
              <a:off x="5916242" y="4354724"/>
              <a:ext cx="321637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0" idx="6"/>
              <a:endCxn id="201" idx="2"/>
            </p:cNvCxnSpPr>
            <p:nvPr/>
          </p:nvCxnSpPr>
          <p:spPr>
            <a:xfrm>
              <a:off x="6471797" y="4354724"/>
              <a:ext cx="409356" cy="504"/>
            </a:xfrm>
            <a:prstGeom prst="straightConnector1">
              <a:avLst/>
            </a:prstGeom>
            <a:ln w="0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urved Connector 203"/>
            <p:cNvCxnSpPr>
              <a:stCxn id="199" idx="1"/>
              <a:endCxn id="199" idx="7"/>
            </p:cNvCxnSpPr>
            <p:nvPr/>
          </p:nvCxnSpPr>
          <p:spPr>
            <a:xfrm rot="5400000" flipH="1" flipV="1">
              <a:off x="5799337" y="4203687"/>
              <a:ext cx="504" cy="165405"/>
            </a:xfrm>
            <a:prstGeom prst="curvedConnector3">
              <a:avLst>
                <a:gd name="adj1" fmla="val 35886792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urved Connector 204"/>
            <p:cNvCxnSpPr>
              <a:stCxn id="200" idx="1"/>
              <a:endCxn id="200" idx="7"/>
            </p:cNvCxnSpPr>
            <p:nvPr/>
          </p:nvCxnSpPr>
          <p:spPr>
            <a:xfrm rot="5400000" flipH="1" flipV="1">
              <a:off x="6354890" y="4203687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urved Connector 205"/>
            <p:cNvCxnSpPr>
              <a:stCxn id="201" idx="1"/>
              <a:endCxn id="201" idx="7"/>
            </p:cNvCxnSpPr>
            <p:nvPr/>
          </p:nvCxnSpPr>
          <p:spPr>
            <a:xfrm rot="5400000" flipH="1" flipV="1">
              <a:off x="6998164" y="4203687"/>
              <a:ext cx="504" cy="165405"/>
            </a:xfrm>
            <a:prstGeom prst="curvedConnector3">
              <a:avLst>
                <a:gd name="adj1" fmla="val 31352830"/>
              </a:avLst>
            </a:prstGeom>
            <a:ln w="0">
              <a:solidFill>
                <a:srgbClr val="8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 bwMode="auto">
            <a:xfrm>
              <a:off x="4368916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2300765" y="3898870"/>
              <a:ext cx="65314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249602" y="3968483"/>
              <a:ext cx="133681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333892" y="3838581"/>
              <a:ext cx="129716" cy="1299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2708139" y="3858552"/>
              <a:ext cx="137940" cy="649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742422" y="4008805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2873846" y="3858552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4" name="Oval 213"/>
            <p:cNvSpPr/>
            <p:nvPr/>
          </p:nvSpPr>
          <p:spPr>
            <a:xfrm>
              <a:off x="2627893" y="4008810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3400393" y="3793599"/>
              <a:ext cx="85628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3376623" y="3963823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3297895" y="3878901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3259882" y="4008810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4544541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4697648" y="4149166"/>
              <a:ext cx="65314" cy="620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5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5576340" y="3903528"/>
              <a:ext cx="65314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5660642" y="3968479"/>
              <a:ext cx="133681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664813" y="3793599"/>
              <a:ext cx="129716" cy="1299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6038084" y="3903529"/>
              <a:ext cx="137940" cy="64952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6272438" y="3980239"/>
              <a:ext cx="208432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6255802" y="3793594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6038933" y="4008805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818527" y="3858547"/>
              <a:ext cx="85628" cy="129904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049703" y="4028773"/>
              <a:ext cx="208432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181129" y="3793599"/>
              <a:ext cx="154013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1" name="Oval 230"/>
            <p:cNvSpPr/>
            <p:nvPr/>
          </p:nvSpPr>
          <p:spPr>
            <a:xfrm>
              <a:off x="6798206" y="4028775"/>
              <a:ext cx="149216" cy="129903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750318" y="3773625"/>
              <a:ext cx="65314" cy="12990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147017" y="3833918"/>
              <a:ext cx="85628" cy="1299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58915" y="1525958"/>
            <a:ext cx="8292957" cy="1007473"/>
            <a:chOff x="432713" y="1652814"/>
            <a:chExt cx="8292957" cy="10074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649" y="1652814"/>
              <a:ext cx="5313363" cy="1007473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435727" y="2613256"/>
              <a:ext cx="7022461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2713" y="2034464"/>
              <a:ext cx="15356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Acoustic frames: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1732288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843406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678001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89119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95001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2061128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895723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00684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216772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7884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211344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2224560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38545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49656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233116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244228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603169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4287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2548882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660001" y="2205620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82089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2932009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2766604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877722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303861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3149728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298432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3095441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325633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20204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3478570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3424283" y="2205621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358517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369629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353088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36420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802892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914010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748605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85972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02061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413173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396632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407744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H="1">
              <a:off x="4238333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4349451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4184046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4295164" y="2205623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445605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4567173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4401768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512886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4673774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4784892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4619487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4730605" y="2205624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48914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002614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837209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4948327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0303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H="1">
              <a:off x="5211421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H="1">
              <a:off x="5046016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5157134" y="2205615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531802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914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526373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537485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5535744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646862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5481457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559257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575346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586458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699179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81029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5971185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6082303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916898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6028016" y="220561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6188906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6300024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6134620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62457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6406625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6517743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6352338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6463457" y="220561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6624347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6570060" y="2205619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331513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336745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 flipH="1">
              <a:off x="6735464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H="1">
              <a:off x="6681177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6842065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6953183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 flipH="1">
              <a:off x="6787778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 flipH="1">
              <a:off x="6898896" y="2205626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 flipH="1">
              <a:off x="7005500" y="2205627"/>
              <a:ext cx="609905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510627" y="1825569"/>
              <a:ext cx="1215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Front-End</a:t>
              </a:r>
              <a:endParaRPr lang="en-US" sz="1000" i="1" dirty="0">
                <a:latin typeface="Times New Roman"/>
                <a:cs typeface="Times New Roman"/>
              </a:endParaRPr>
            </a:p>
          </p:txBody>
        </p:sp>
        <p:sp>
          <p:nvSpPr>
            <p:cNvPr id="234" name="Down Arrow 233"/>
            <p:cNvSpPr/>
            <p:nvPr/>
          </p:nvSpPr>
          <p:spPr>
            <a:xfrm>
              <a:off x="7740527" y="2368695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42"/>
          <p:cNvGrpSpPr/>
          <p:nvPr/>
        </p:nvGrpSpPr>
        <p:grpSpPr>
          <a:xfrm>
            <a:off x="396513" y="982830"/>
            <a:ext cx="8105261" cy="4325469"/>
            <a:chOff x="382770" y="1109688"/>
            <a:chExt cx="8105261" cy="4325469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2551829" y="4357823"/>
              <a:ext cx="2145589" cy="907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247623" y="4326273"/>
              <a:ext cx="2168826" cy="4893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6338926" y="4396655"/>
              <a:ext cx="2077003" cy="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-9631" y="3561893"/>
              <a:ext cx="3744257" cy="2269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8"/>
            <p:cNvGrpSpPr/>
            <p:nvPr/>
          </p:nvGrpSpPr>
          <p:grpSpPr>
            <a:xfrm>
              <a:off x="382770" y="1109688"/>
              <a:ext cx="8105261" cy="2636851"/>
              <a:chOff x="382770" y="1109688"/>
              <a:chExt cx="8105261" cy="263685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52307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707861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1135" y="3192926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>
                <a:stCxn id="5" idx="6"/>
                <a:endCxn id="6" idx="2"/>
              </p:cNvCxnSpPr>
              <p:nvPr/>
            </p:nvCxnSpPr>
            <p:spPr>
              <a:xfrm>
                <a:off x="2386224" y="3289565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6" idx="6"/>
                <a:endCxn id="7" idx="2"/>
              </p:cNvCxnSpPr>
              <p:nvPr/>
            </p:nvCxnSpPr>
            <p:spPr>
              <a:xfrm>
                <a:off x="2941779" y="3289565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5" idx="1"/>
                <a:endCxn id="5" idx="7"/>
              </p:cNvCxnSpPr>
              <p:nvPr/>
            </p:nvCxnSpPr>
            <p:spPr>
              <a:xfrm rot="5400000" flipH="1" flipV="1">
                <a:off x="2269319" y="3138528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/>
              <p:cNvCxnSpPr>
                <a:stCxn id="6" idx="1"/>
                <a:endCxn id="6" idx="7"/>
              </p:cNvCxnSpPr>
              <p:nvPr/>
            </p:nvCxnSpPr>
            <p:spPr>
              <a:xfrm rot="5400000" flipH="1" flipV="1">
                <a:off x="2824873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/>
              <p:cNvCxnSpPr>
                <a:stCxn id="7" idx="1"/>
                <a:endCxn id="7" idx="7"/>
              </p:cNvCxnSpPr>
              <p:nvPr/>
            </p:nvCxnSpPr>
            <p:spPr>
              <a:xfrm rot="5400000" flipH="1" flipV="1">
                <a:off x="3468147" y="3138528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5691397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46952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90226" y="3192422"/>
                <a:ext cx="233918" cy="193279"/>
              </a:xfrm>
              <a:prstGeom prst="ellipse">
                <a:avLst/>
              </a:prstGeom>
              <a:noFill/>
              <a:ln w="0">
                <a:solidFill>
                  <a:srgbClr val="8000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14" idx="6"/>
                <a:endCxn id="15" idx="2"/>
              </p:cNvCxnSpPr>
              <p:nvPr/>
            </p:nvCxnSpPr>
            <p:spPr>
              <a:xfrm>
                <a:off x="5925315" y="3289061"/>
                <a:ext cx="321637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5" idx="6"/>
                <a:endCxn id="16" idx="2"/>
              </p:cNvCxnSpPr>
              <p:nvPr/>
            </p:nvCxnSpPr>
            <p:spPr>
              <a:xfrm>
                <a:off x="6480870" y="3289061"/>
                <a:ext cx="409356" cy="504"/>
              </a:xfrm>
              <a:prstGeom prst="straightConnector1">
                <a:avLst/>
              </a:prstGeom>
              <a:ln w="0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4" idx="1"/>
                <a:endCxn id="14" idx="7"/>
              </p:cNvCxnSpPr>
              <p:nvPr/>
            </p:nvCxnSpPr>
            <p:spPr>
              <a:xfrm rot="5400000" flipH="1" flipV="1">
                <a:off x="5808410" y="3138024"/>
                <a:ext cx="504" cy="165405"/>
              </a:xfrm>
              <a:prstGeom prst="curvedConnector3">
                <a:avLst>
                  <a:gd name="adj1" fmla="val 35886792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>
                <a:stCxn id="15" idx="1"/>
                <a:endCxn id="15" idx="7"/>
              </p:cNvCxnSpPr>
              <p:nvPr/>
            </p:nvCxnSpPr>
            <p:spPr>
              <a:xfrm rot="5400000" flipH="1" flipV="1">
                <a:off x="6363963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urved Connector 20"/>
              <p:cNvCxnSpPr>
                <a:stCxn id="16" idx="1"/>
                <a:endCxn id="16" idx="7"/>
              </p:cNvCxnSpPr>
              <p:nvPr/>
            </p:nvCxnSpPr>
            <p:spPr>
              <a:xfrm rot="5400000" flipH="1" flipV="1">
                <a:off x="7007237" y="3138024"/>
                <a:ext cx="504" cy="165405"/>
              </a:xfrm>
              <a:prstGeom prst="curvedConnector3">
                <a:avLst>
                  <a:gd name="adj1" fmla="val 31352830"/>
                </a:avLst>
              </a:prstGeom>
              <a:ln w="0">
                <a:solidFill>
                  <a:srgbClr val="8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 bwMode="auto">
              <a:xfrm>
                <a:off x="4377989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1650000" y="2554737"/>
                <a:ext cx="1743351" cy="15677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762310" y="2538542"/>
                <a:ext cx="1742771" cy="9072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2305340" y="2557946"/>
                <a:ext cx="1743857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276384" y="2552925"/>
                <a:ext cx="1742772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480635" y="2562232"/>
                <a:ext cx="1744935" cy="2269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056844" y="2554549"/>
                <a:ext cx="1746014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5866497" y="2552931"/>
                <a:ext cx="1742768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510582" y="2537260"/>
                <a:ext cx="1742767" cy="9073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eft Brace 30"/>
              <p:cNvSpPr/>
              <p:nvPr/>
            </p:nvSpPr>
            <p:spPr>
              <a:xfrm rot="5400000">
                <a:off x="2775231" y="1249644"/>
                <a:ext cx="162258" cy="644085"/>
              </a:xfrm>
              <a:prstGeom prst="leftBrace">
                <a:avLst>
                  <a:gd name="adj1" fmla="val 65590"/>
                  <a:gd name="adj2" fmla="val 48679"/>
                </a:avLst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86580" y="1109688"/>
                <a:ext cx="26922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Acoustic frames for second state 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435727" y="3401622"/>
                <a:ext cx="7022461" cy="2137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2713" y="2707966"/>
                <a:ext cx="15326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CD-Acoustic Models: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35728" y="3744383"/>
                <a:ext cx="7074899" cy="215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82770" y="3414463"/>
                <a:ext cx="18759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CD-Phones: (e.g.)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71380" y="3413563"/>
                <a:ext cx="1671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b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-[glide]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38632" y="3422992"/>
                <a:ext cx="2660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[front-vowel]-</a:t>
                </a:r>
                <a:r>
                  <a:rPr lang="en-US" sz="1200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lang="en-US" sz="1200" i="1" dirty="0" smtClean="0">
                    <a:latin typeface="Times New Roman"/>
                    <a:cs typeface="Times New Roman"/>
                  </a:rPr>
                  <a:t>-[sonorant]</a:t>
                </a:r>
                <a:endParaRPr lang="en-US" sz="12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338811" y="2691549"/>
                <a:ext cx="11492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Times New Roman"/>
                    <a:cs typeface="Times New Roman"/>
                  </a:rPr>
                  <a:t>CD-Phone Recognizer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174373" y="2837869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258675" y="2902820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2965" y="2772918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636117" y="2837871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756522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776829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36966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289275" y="2772920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357368" y="2837871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454680" y="2772916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268955" y="2943147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4553614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4706721" y="3083504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4377989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4553614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4706721" y="3564511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585413" y="2837865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669715" y="2902816"/>
                <a:ext cx="133681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673887" y="2833209"/>
                <a:ext cx="129716" cy="129900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047157" y="2837866"/>
                <a:ext cx="137940" cy="64952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396546" y="2857837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87869" y="2772911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048006" y="2943143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827600" y="2792885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099631" y="2979529"/>
                <a:ext cx="208432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090191" y="2768255"/>
                <a:ext cx="154013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807279" y="2963112"/>
                <a:ext cx="149216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832213" y="2898160"/>
                <a:ext cx="65314" cy="129903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86129" y="2857836"/>
                <a:ext cx="85628" cy="129904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Down Arrow 234"/>
              <p:cNvSpPr/>
              <p:nvPr/>
            </p:nvSpPr>
            <p:spPr>
              <a:xfrm>
                <a:off x="7740527" y="3435833"/>
                <a:ext cx="345789" cy="14599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66"/>
          <p:cNvGrpSpPr/>
          <p:nvPr/>
        </p:nvGrpSpPr>
        <p:grpSpPr>
          <a:xfrm>
            <a:off x="3675564" y="5556340"/>
            <a:ext cx="1466071" cy="838350"/>
            <a:chOff x="3661821" y="5683198"/>
            <a:chExt cx="1466071" cy="838350"/>
          </a:xfrm>
        </p:grpSpPr>
        <p:sp>
          <p:nvSpPr>
            <p:cNvPr id="263" name="TextBox 262"/>
            <p:cNvSpPr txBox="1"/>
            <p:nvPr/>
          </p:nvSpPr>
          <p:spPr>
            <a:xfrm>
              <a:off x="3661821" y="5683198"/>
              <a:ext cx="14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/>
                  <a:cs typeface="Times New Roman"/>
                </a:rPr>
                <a:t>Logistic classifier 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984134" y="6244549"/>
              <a:ext cx="100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Times New Roman"/>
                  <a:cs typeface="Times New Roman"/>
                </a:rPr>
                <a:t>Egyptian</a:t>
              </a:r>
              <a:endParaRPr lang="en-US" sz="1200" b="1" i="1" dirty="0">
                <a:latin typeface="Times New Roman"/>
                <a:cs typeface="Times New Roman"/>
              </a:endParaRPr>
            </a:p>
          </p:txBody>
        </p:sp>
        <p:sp>
          <p:nvSpPr>
            <p:cNvPr id="266" name="Down Arrow 265"/>
            <p:cNvSpPr/>
            <p:nvPr/>
          </p:nvSpPr>
          <p:spPr>
            <a:xfrm>
              <a:off x="4177136" y="6048444"/>
              <a:ext cx="345789" cy="1459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71"/>
          <p:cNvGrpSpPr/>
          <p:nvPr/>
        </p:nvGrpSpPr>
        <p:grpSpPr>
          <a:xfrm>
            <a:off x="446456" y="4490542"/>
            <a:ext cx="8030800" cy="819913"/>
            <a:chOff x="432713" y="4617400"/>
            <a:chExt cx="8030800" cy="819913"/>
          </a:xfrm>
        </p:grpSpPr>
        <p:grpSp>
          <p:nvGrpSpPr>
            <p:cNvPr id="243" name="Group 241"/>
            <p:cNvGrpSpPr/>
            <p:nvPr/>
          </p:nvGrpSpPr>
          <p:grpSpPr>
            <a:xfrm>
              <a:off x="432713" y="4617400"/>
              <a:ext cx="8030800" cy="817755"/>
              <a:chOff x="432713" y="4617400"/>
              <a:chExt cx="8030800" cy="817755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435727" y="4617400"/>
                <a:ext cx="16960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Vectors: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982954" y="4629522"/>
                <a:ext cx="13721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 1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734096" y="4629522"/>
                <a:ext cx="13721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Super Vector N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>
                <a:off x="435728" y="5032338"/>
                <a:ext cx="7022459" cy="2156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>
                <a:off x="432713" y="5100925"/>
                <a:ext cx="16960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Dialects: (e.g.) 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374854" y="5138587"/>
                <a:ext cx="10886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Times New Roman"/>
                    <a:cs typeface="Times New Roman"/>
                  </a:rPr>
                  <a:t>SVM Classifiers</a:t>
                </a:r>
                <a:endParaRPr lang="en-US" sz="1000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881152" y="5158156"/>
                <a:ext cx="1007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200" b="1" i="1" dirty="0" err="1" smtClean="0">
                    <a:latin typeface="Times New Roman"/>
                    <a:cs typeface="Times New Roman"/>
                  </a:rPr>
                  <a:t>Egy</a:t>
                </a:r>
                <a:endParaRPr lang="en-US" sz="1000" b="1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4382397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4558023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4711130" y="4784516"/>
                <a:ext cx="65314" cy="6206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545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Down Arrow 235"/>
              <p:cNvSpPr/>
              <p:nvPr/>
            </p:nvSpPr>
            <p:spPr>
              <a:xfrm>
                <a:off x="7740527" y="4954934"/>
                <a:ext cx="345789" cy="145990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7" name="Straight Connector 256"/>
            <p:cNvCxnSpPr/>
            <p:nvPr/>
          </p:nvCxnSpPr>
          <p:spPr>
            <a:xfrm>
              <a:off x="488168" y="5435157"/>
              <a:ext cx="7022459" cy="2156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Box 267"/>
            <p:cNvSpPr txBox="1"/>
            <p:nvPr/>
          </p:nvSpPr>
          <p:spPr>
            <a:xfrm>
              <a:off x="1923978" y="5070147"/>
              <a:ext cx="1671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[vowel]-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b</a:t>
              </a:r>
              <a:r>
                <a:rPr lang="en-US" sz="1200" i="1" dirty="0" smtClean="0">
                  <a:latin typeface="Times New Roman"/>
                  <a:cs typeface="Times New Roman"/>
                </a:rPr>
                <a:t>-[glide]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262053" y="5050434"/>
              <a:ext cx="2159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/>
                  <a:cs typeface="Times New Roman"/>
                </a:rPr>
                <a:t>[front-vowel]-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r</a:t>
              </a:r>
              <a:r>
                <a:rPr lang="en-US" sz="1200" i="1" dirty="0" smtClean="0">
                  <a:latin typeface="Times New Roman"/>
                  <a:cs typeface="Times New Roman"/>
                </a:rPr>
                <a:t>-[sonorant]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006650" y="5158156"/>
              <a:ext cx="100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latin typeface="Times New Roman"/>
                  <a:cs typeface="Times New Roman"/>
                </a:rPr>
                <a:t> </a:t>
              </a:r>
              <a:r>
                <a:rPr lang="en-US" sz="1200" b="1" i="1" dirty="0" err="1" smtClean="0">
                  <a:latin typeface="Times New Roman"/>
                  <a:cs typeface="Times New Roman"/>
                </a:rPr>
                <a:t>Egy</a:t>
              </a:r>
              <a:endParaRPr lang="en-US" sz="1000" b="1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250" name="Down Arrow 249"/>
          <p:cNvSpPr/>
          <p:nvPr/>
        </p:nvSpPr>
        <p:spPr>
          <a:xfrm>
            <a:off x="4209764" y="5410350"/>
            <a:ext cx="345789" cy="145990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 bwMode="auto">
          <a:xfrm>
            <a:off x="4391731" y="5093359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Oval 251"/>
          <p:cNvSpPr/>
          <p:nvPr/>
        </p:nvSpPr>
        <p:spPr bwMode="auto">
          <a:xfrm>
            <a:off x="4567357" y="5093359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Oval 252"/>
          <p:cNvSpPr/>
          <p:nvPr/>
        </p:nvSpPr>
        <p:spPr bwMode="auto">
          <a:xfrm>
            <a:off x="4720464" y="5093359"/>
            <a:ext cx="65314" cy="6206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5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Discriminative Phonotactics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394"/>
            <a:ext cx="5786183" cy="5385377"/>
          </a:xfrm>
          <a:prstGeom prst="rect">
            <a:avLst/>
          </a:prstGeom>
        </p:spPr>
      </p:pic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5814857" y="944563"/>
          <a:ext cx="3033868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4543"/>
                <a:gridCol w="9493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GMM-UBM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15.3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GMM-UBM-</a:t>
                      </a:r>
                      <a:r>
                        <a:rPr lang="en-US" b="0" dirty="0" err="1" smtClean="0">
                          <a:solidFill>
                            <a:schemeClr val="tx2"/>
                          </a:solidFill>
                        </a:rPr>
                        <a:t>fMLLR</a:t>
                      </a:r>
                      <a:endParaRPr lang="en-US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11.0%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Disc. Phonotactics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BE0204"/>
                          </a:solidFill>
                        </a:rPr>
                        <a:t>6.0%</a:t>
                      </a:r>
                      <a:endParaRPr lang="en-US" b="1" dirty="0">
                        <a:solidFill>
                          <a:srgbClr val="BE020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per Dialect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44878"/>
            <a:ext cx="5471969" cy="5369689"/>
          </a:xfrm>
          <a:prstGeom prst="rect">
            <a:avLst/>
          </a:prstGeom>
        </p:spPr>
      </p:pic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5599545" y="944563"/>
          <a:ext cx="3249180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00408"/>
                <a:gridCol w="862683"/>
                <a:gridCol w="6860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GMM</a:t>
                      </a:r>
                    </a:p>
                    <a:p>
                      <a:r>
                        <a:rPr lang="en-US" dirty="0" err="1" smtClean="0"/>
                        <a:t>fMLLR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Disc.</a:t>
                      </a:r>
                    </a:p>
                    <a:p>
                      <a:r>
                        <a:rPr lang="en-US" dirty="0" smtClean="0"/>
                        <a:t>Pho.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Egyptian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8000"/>
                          </a:solidFill>
                        </a:rPr>
                        <a:t>Iraqi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8000"/>
                          </a:solidFill>
                        </a:rPr>
                        <a:t>11.1%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8000"/>
                          </a:solidFill>
                        </a:rPr>
                        <a:t>6.6%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Levantine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6.9%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Gulf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15.6%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7.8%</a:t>
                      </a:r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the 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State of the art system:</a:t>
            </a:r>
            <a:r>
              <a:rPr lang="en-US" sz="1294" dirty="0" smtClean="0">
                <a:latin typeface="Arial" charset="0"/>
                <a:cs typeface="Arial" charset="0"/>
              </a:rPr>
              <a:t> </a:t>
            </a:r>
            <a:r>
              <a:rPr lang="en-US" sz="1429" dirty="0" smtClean="0">
                <a:latin typeface="Arial" charset="0"/>
                <a:cs typeface="Arial" charset="0"/>
              </a:rPr>
              <a:t>(Torres-</a:t>
            </a:r>
            <a:r>
              <a:rPr lang="en-US" sz="1429" dirty="0" err="1" smtClean="0">
                <a:latin typeface="Arial" charset="0"/>
                <a:cs typeface="Arial" charset="0"/>
              </a:rPr>
              <a:t>Carrasquillo</a:t>
            </a:r>
            <a:r>
              <a:rPr lang="en-US" sz="1429" dirty="0" smtClean="0">
                <a:latin typeface="Arial" charset="0"/>
                <a:cs typeface="Arial" charset="0"/>
              </a:rPr>
              <a:t> et al., 2008) 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2"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Two English accents: EER: 10.6%</a:t>
            </a:r>
          </a:p>
          <a:p>
            <a:pPr lvl="2"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Three Arabic dialects: EER: 7% </a:t>
            </a:r>
          </a:p>
          <a:p>
            <a:pPr lvl="2"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Four Chinese dialects: EER: 7%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NIST Language Recognition 2005:</a:t>
            </a:r>
            <a:r>
              <a:rPr lang="en-US" sz="1571" dirty="0" smtClean="0">
                <a:latin typeface="Arial" charset="0"/>
                <a:cs typeface="Arial" charset="0"/>
              </a:rPr>
              <a:t> (</a:t>
            </a:r>
            <a:r>
              <a:rPr lang="en-US" sz="1571" dirty="0" err="1" smtClean="0"/>
              <a:t>Mathjka</a:t>
            </a:r>
            <a:r>
              <a:rPr lang="en-US" sz="1571" dirty="0" smtClean="0"/>
              <a:t> et al.,</a:t>
            </a:r>
            <a:r>
              <a:rPr lang="en-US" sz="1571" dirty="0" smtClean="0">
                <a:latin typeface="Arial" charset="0"/>
                <a:cs typeface="Arial" charset="0"/>
              </a:rPr>
              <a:t> 2006) – fusing multiple approaches:</a:t>
            </a:r>
          </a:p>
          <a:p>
            <a:pPr lvl="1">
              <a:lnSpc>
                <a:spcPct val="13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7 Languages + 2 accents: EER: 3.1%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499475" cy="5341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</a:t>
            </a:r>
            <a:r>
              <a:rPr lang="en-US" sz="3600" dirty="0" smtClean="0"/>
              <a:t>Thank You!</a:t>
            </a:r>
            <a:endParaRPr lang="en-US" sz="36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Prosodic Differences Across Dialects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698939" cy="554799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F0 differences</a:t>
            </a:r>
          </a:p>
          <a:p>
            <a:pPr lvl="1"/>
            <a:r>
              <a:rPr lang="en-US" dirty="0" smtClean="0"/>
              <a:t>Levantine and Iraqi speakers have higher pitch range and more expanded pitch register than Egyptian and Gulf speakers</a:t>
            </a:r>
          </a:p>
          <a:p>
            <a:pPr lvl="1"/>
            <a:r>
              <a:rPr lang="en-US" dirty="0" smtClean="0"/>
              <a:t>Iraqi and Gulf intonation show more variation than Egyptian and Levantine</a:t>
            </a:r>
          </a:p>
          <a:p>
            <a:pPr lvl="1"/>
            <a:r>
              <a:rPr lang="en-US" dirty="0" smtClean="0"/>
              <a:t>Pitch peaks within pseudo-syllables in Egyptian and Iraqi are shifted significantly later than those in Gulf and Levantine</a:t>
            </a:r>
          </a:p>
          <a:p>
            <a:r>
              <a:rPr lang="en-US" b="1" u="sng" dirty="0" smtClean="0"/>
              <a:t>Durational and Rhythmic differences </a:t>
            </a:r>
          </a:p>
          <a:p>
            <a:pPr lvl="1"/>
            <a:r>
              <a:rPr lang="en-US" dirty="0" smtClean="0"/>
              <a:t>Gulf and Iraqi dialects tend to have more complex syllabic structure</a:t>
            </a:r>
          </a:p>
          <a:p>
            <a:pPr lvl="1"/>
            <a:r>
              <a:rPr lang="en-US" dirty="0" smtClean="0"/>
              <a:t>Egyptian tend to have more vocalic intervals with more variation than other dialects, which may account for vowel reduction and quantity contrasts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Cues that May Distinguish Dialects/Accents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Phonetic cues:</a:t>
            </a:r>
          </a:p>
          <a:p>
            <a:pPr lvl="2"/>
            <a:r>
              <a:rPr lang="en-US" dirty="0" smtClean="0"/>
              <a:t>Differences in phonemic inventory</a:t>
            </a:r>
          </a:p>
          <a:p>
            <a:pPr lvl="2"/>
            <a:r>
              <a:rPr lang="en-US" dirty="0" smtClean="0"/>
              <a:t>Phonemic differences</a:t>
            </a:r>
          </a:p>
          <a:p>
            <a:pPr lvl="2"/>
            <a:r>
              <a:rPr lang="en-US" dirty="0" smtClean="0"/>
              <a:t>Allophonic differences  (context-dependent phones) </a:t>
            </a:r>
          </a:p>
          <a:p>
            <a:r>
              <a:rPr lang="en-US" dirty="0" smtClean="0"/>
              <a:t>Phonotactics: Rules/Distribution that govern phonemes and their sequences in  a dialect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30601" y="1860562"/>
            <a:ext cx="4800601" cy="3621171"/>
            <a:chOff x="228599" y="4114800"/>
            <a:chExt cx="4017675" cy="26812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9" y="4114800"/>
              <a:ext cx="4017675" cy="2438400"/>
            </a:xfrm>
            <a:prstGeom prst="rect">
              <a:avLst/>
            </a:prstGeom>
            <a:effectLst>
              <a:outerShdw blurRad="26035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19200" y="6568154"/>
              <a:ext cx="2286000" cy="22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i="1" dirty="0" smtClean="0"/>
                <a:t>Al-</a:t>
              </a:r>
              <a:r>
                <a:rPr lang="en-US" sz="1400" i="1" dirty="0" err="1" smtClean="0"/>
                <a:t>Tamimi</a:t>
              </a:r>
              <a:r>
                <a:rPr lang="en-US" sz="1400" i="1" dirty="0" smtClean="0"/>
                <a:t> &amp; </a:t>
              </a:r>
              <a:r>
                <a:rPr lang="en-US" sz="1400" i="1" dirty="0" err="1" smtClean="0"/>
                <a:t>Ferragne</a:t>
              </a:r>
              <a:r>
                <a:rPr lang="en-US" sz="1400" i="1" dirty="0" smtClean="0"/>
                <a:t>, 2005)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4700" y="2505670"/>
            <a:ext cx="7785101" cy="92333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9000">
                  <a:schemeClr val="accent1">
                    <a:shade val="50000"/>
                  </a:schemeClr>
                </a:gs>
                <a:gs pos="88000">
                  <a:srgbClr val="FFFFFF"/>
                </a:gs>
              </a:gsLst>
              <a:lin ang="0" scaled="1"/>
              <a:tileRect/>
            </a:gradFill>
          </a:ln>
          <a:effectLst>
            <a:outerShdw blurRad="76200" dir="18900000" sy="23000" kx="-1200000" algn="bl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Example: 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/</a:t>
            </a:r>
            <a:r>
              <a:rPr lang="en-US" i="1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r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/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 Approximant in American English [</a:t>
            </a:r>
            <a:r>
              <a:rPr lang="en-US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ɹ</a:t>
            </a:r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] – modifies preceding vowels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 Trilled in Scottish English in 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[Consonant] – /</a:t>
            </a:r>
            <a:r>
              <a:rPr lang="en-US" i="1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r</a:t>
            </a:r>
            <a:r>
              <a:rPr lang="en-US" i="1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  <a:latin typeface="Times New Roman"/>
                <a:cs typeface="Times New Roman"/>
              </a:rPr>
              <a:t>/ – [Vowel] </a:t>
            </a:r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and in other contexts </a:t>
            </a:r>
            <a:endParaRPr lang="en-US" dirty="0">
              <a:solidFill>
                <a:srgbClr val="000000"/>
              </a:solidFill>
              <a:effectLst>
                <a:innerShdw blurRad="63500" dist="50800" dir="54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16001" y="4724400"/>
            <a:ext cx="5562600" cy="1477328"/>
            <a:chOff x="1016001" y="4724400"/>
            <a:chExt cx="5562600" cy="1477328"/>
          </a:xfrm>
        </p:grpSpPr>
        <p:sp>
          <p:nvSpPr>
            <p:cNvPr id="26" name="TextBox 25"/>
            <p:cNvSpPr txBox="1"/>
            <p:nvPr/>
          </p:nvSpPr>
          <p:spPr>
            <a:xfrm>
              <a:off x="1016001" y="4724400"/>
              <a:ext cx="5562600" cy="1477328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 t="-100000" r="-100000"/>
            </a:gradFill>
            <a:effectLst>
              <a:outerShdw blurRad="241300" dist="50800" dir="5400000" algn="ctr" rotWithShape="0">
                <a:srgbClr val="000000">
                  <a:alpha val="77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MSA:    </a:t>
              </a:r>
              <a:r>
                <a:rPr lang="en-US" u="sng" dirty="0" smtClean="0">
                  <a:latin typeface="Arial"/>
                  <a:cs typeface="Arial"/>
                </a:rPr>
                <a:t>/s/ /a/</a:t>
              </a:r>
              <a:r>
                <a:rPr lang="en-US" dirty="0" smtClean="0">
                  <a:latin typeface="Arial"/>
                  <a:cs typeface="Arial"/>
                </a:rPr>
                <a:t>    </a:t>
              </a:r>
              <a:r>
                <a:rPr lang="en-US" u="sng" dirty="0" smtClean="0">
                  <a:latin typeface="Arial"/>
                  <a:cs typeface="Arial"/>
                </a:rPr>
                <a:t>/</a:t>
              </a:r>
              <a:r>
                <a:rPr lang="en-US" u="sng" dirty="0" err="1" smtClean="0">
                  <a:latin typeface="Arial"/>
                  <a:cs typeface="Arial"/>
                </a:rPr>
                <a:t>t</a:t>
              </a:r>
              <a:r>
                <a:rPr lang="en-US" u="sng" dirty="0" smtClean="0">
                  <a:latin typeface="Arial"/>
                  <a:cs typeface="Arial"/>
                </a:rPr>
                <a:t>/ /</a:t>
              </a:r>
              <a:r>
                <a:rPr lang="en-US" u="sng" dirty="0" err="1" smtClean="0">
                  <a:latin typeface="Arial"/>
                  <a:cs typeface="Arial"/>
                </a:rPr>
                <a:t>u</a:t>
              </a:r>
              <a:r>
                <a:rPr lang="en-US" u="sng" dirty="0" smtClean="0">
                  <a:latin typeface="Arial"/>
                  <a:cs typeface="Arial"/>
                </a:rPr>
                <a:t>/ /q/</a:t>
              </a:r>
              <a:r>
                <a:rPr lang="en-US" dirty="0" smtClean="0">
                  <a:latin typeface="Arial"/>
                  <a:cs typeface="Arial"/>
                </a:rPr>
                <a:t>   </a:t>
              </a:r>
              <a:r>
                <a:rPr lang="en-US" u="sng" dirty="0" smtClean="0">
                  <a:latin typeface="Arial"/>
                  <a:cs typeface="Arial"/>
                </a:rPr>
                <a:t>/A/</a:t>
              </a:r>
              <a:r>
                <a:rPr lang="en-US" dirty="0" smtClean="0">
                  <a:latin typeface="Arial"/>
                  <a:cs typeface="Arial"/>
                </a:rPr>
                <a:t>  /b/   </a:t>
              </a:r>
              <a:r>
                <a:rPr lang="en-US" u="sng" dirty="0" smtClean="0">
                  <a:latin typeface="Arial"/>
                  <a:cs typeface="Arial"/>
                </a:rPr>
                <a:t>/</a:t>
              </a:r>
              <a:r>
                <a:rPr lang="en-US" u="sng" dirty="0" err="1" smtClean="0">
                  <a:latin typeface="Arial"/>
                  <a:cs typeface="Arial"/>
                </a:rPr>
                <a:t>i</a:t>
              </a:r>
              <a:r>
                <a:rPr lang="en-US" u="sng" dirty="0" smtClean="0">
                  <a:latin typeface="Arial"/>
                  <a:cs typeface="Arial"/>
                </a:rPr>
                <a:t>/</a:t>
              </a:r>
              <a:r>
                <a:rPr lang="en-US" dirty="0" smtClean="0">
                  <a:latin typeface="Arial"/>
                  <a:cs typeface="Arial"/>
                </a:rPr>
                <a:t>    /l/ /u/  /</a:t>
              </a:r>
              <a:r>
                <a:rPr lang="en-US" u="sng" dirty="0" smtClean="0">
                  <a:latin typeface="Arial"/>
                  <a:cs typeface="Arial"/>
                </a:rPr>
                <a:t>h/ /u/ 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  </a:t>
              </a:r>
            </a:p>
            <a:p>
              <a:r>
                <a:rPr lang="en-US" dirty="0" err="1" smtClean="0">
                  <a:latin typeface="Arial"/>
                  <a:cs typeface="Arial"/>
                </a:rPr>
                <a:t>Egy</a:t>
              </a:r>
              <a:r>
                <a:rPr lang="en-US" dirty="0" smtClean="0">
                  <a:latin typeface="Arial"/>
                  <a:cs typeface="Arial"/>
                </a:rPr>
                <a:t>:     </a:t>
              </a:r>
              <a:r>
                <a:rPr lang="en-US" u="sng" dirty="0" smtClean="0">
                  <a:latin typeface="Arial"/>
                  <a:cs typeface="Arial"/>
                </a:rPr>
                <a:t>/H/ /a/</a:t>
              </a:r>
              <a:r>
                <a:rPr lang="en-US" dirty="0" smtClean="0">
                  <a:latin typeface="Arial"/>
                  <a:cs typeface="Arial"/>
                </a:rPr>
                <a:t>    </a:t>
              </a:r>
              <a:r>
                <a:rPr lang="en-US" u="sng" dirty="0" smtClean="0">
                  <a:latin typeface="Arial"/>
                  <a:cs typeface="Arial"/>
                </a:rPr>
                <a:t>/t/     /?/</a:t>
              </a:r>
              <a:r>
                <a:rPr lang="en-US" dirty="0" smtClean="0">
                  <a:latin typeface="Arial"/>
                  <a:cs typeface="Arial"/>
                </a:rPr>
                <a:t>    </a:t>
              </a:r>
              <a:r>
                <a:rPr lang="en-US" u="sng" dirty="0" smtClean="0">
                  <a:latin typeface="Arial"/>
                  <a:cs typeface="Arial"/>
                </a:rPr>
                <a:t>/a/</a:t>
              </a:r>
              <a:r>
                <a:rPr lang="en-US" dirty="0" smtClean="0">
                  <a:latin typeface="Arial"/>
                  <a:cs typeface="Arial"/>
                </a:rPr>
                <a:t>   /b/         /l/       </a:t>
              </a:r>
              <a:r>
                <a:rPr lang="en-US" u="sng" dirty="0" smtClean="0">
                  <a:latin typeface="Arial"/>
                  <a:cs typeface="Arial"/>
                </a:rPr>
                <a:t>/u/</a:t>
              </a:r>
              <a:r>
                <a:rPr lang="en-US" dirty="0" smtClean="0">
                  <a:latin typeface="Arial"/>
                  <a:cs typeface="Arial"/>
                </a:rPr>
                <a:t>    </a:t>
              </a:r>
              <a:endParaRPr lang="en-US" i="1" dirty="0" smtClean="0">
                <a:latin typeface="Arial"/>
                <a:cs typeface="Arial"/>
              </a:endParaRPr>
            </a:p>
            <a:p>
              <a:endParaRPr lang="en-US" u="sng" dirty="0" smtClean="0">
                <a:latin typeface="Arial"/>
                <a:cs typeface="Arial"/>
              </a:endParaRPr>
            </a:p>
            <a:p>
              <a:pPr marL="0" lvl="2"/>
              <a:r>
                <a:rPr lang="en-US" dirty="0" smtClean="0">
                  <a:latin typeface="Arial"/>
                  <a:cs typeface="Arial"/>
                </a:rPr>
                <a:t>Lev:    </a:t>
              </a:r>
              <a:r>
                <a:rPr lang="en-US" u="sng" dirty="0" smtClean="0">
                  <a:latin typeface="Arial"/>
                  <a:cs typeface="Arial"/>
                </a:rPr>
                <a:t>/r/ /a/ /H/</a:t>
              </a:r>
              <a:r>
                <a:rPr lang="en-US" dirty="0" smtClean="0">
                  <a:latin typeface="Arial"/>
                  <a:cs typeface="Arial"/>
                </a:rPr>
                <a:t> </a:t>
              </a:r>
              <a:r>
                <a:rPr lang="en-US" u="sng" dirty="0" smtClean="0">
                  <a:latin typeface="Arial"/>
                  <a:cs typeface="Arial"/>
                </a:rPr>
                <a:t>/</a:t>
              </a:r>
              <a:r>
                <a:rPr lang="en-US" u="sng" dirty="0" err="1" smtClean="0">
                  <a:latin typeface="Arial"/>
                  <a:cs typeface="Arial"/>
                </a:rPr>
                <a:t>t</a:t>
              </a:r>
              <a:r>
                <a:rPr lang="en-US" u="sng" dirty="0" smtClean="0">
                  <a:latin typeface="Arial"/>
                  <a:cs typeface="Arial"/>
                </a:rPr>
                <a:t>/    /g/</a:t>
              </a:r>
              <a:r>
                <a:rPr lang="en-US" dirty="0" smtClean="0">
                  <a:latin typeface="Arial"/>
                  <a:cs typeface="Arial"/>
                </a:rPr>
                <a:t>    </a:t>
              </a:r>
              <a:r>
                <a:rPr lang="en-US" u="sng" dirty="0" smtClean="0">
                  <a:latin typeface="Arial"/>
                  <a:cs typeface="Arial"/>
                </a:rPr>
                <a:t>/A/</a:t>
              </a:r>
              <a:r>
                <a:rPr lang="en-US" dirty="0" smtClean="0">
                  <a:latin typeface="Arial"/>
                  <a:cs typeface="Arial"/>
                </a:rPr>
                <a:t>   /b/        /l/       /u/</a:t>
              </a: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759201" y="56388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02001" y="56388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302001" y="51054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759201" y="51054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4597401" y="51816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664201" y="51054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2082801" y="51054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082801" y="5638800"/>
              <a:ext cx="228600" cy="1524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78001" y="4724400"/>
            <a:ext cx="931332" cy="1447800"/>
          </a:xfrm>
          <a:prstGeom prst="rect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37200" y="4724400"/>
            <a:ext cx="762000" cy="1447800"/>
          </a:xfrm>
          <a:prstGeom prst="rect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Callout 2 (No Border) 36"/>
          <p:cNvSpPr/>
          <p:nvPr/>
        </p:nvSpPr>
        <p:spPr>
          <a:xfrm>
            <a:off x="6273801" y="3429000"/>
            <a:ext cx="2286000" cy="762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088"/>
              <a:gd name="adj6" fmla="val -172439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Differences in Morphology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6" idx="0"/>
          </p:cNvCxnSpPr>
          <p:nvPr/>
        </p:nvCxnSpPr>
        <p:spPr>
          <a:xfrm rot="5400000" flipH="1" flipV="1">
            <a:off x="6413500" y="3771900"/>
            <a:ext cx="45720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709333" y="4724400"/>
            <a:ext cx="2827867" cy="1447800"/>
          </a:xfrm>
          <a:prstGeom prst="rect">
            <a:avLst/>
          </a:prstGeom>
          <a:solidFill>
            <a:srgbClr val="FF0000">
              <a:alpha val="2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ne Callout 2 (No Border) 39"/>
          <p:cNvSpPr/>
          <p:nvPr/>
        </p:nvSpPr>
        <p:spPr>
          <a:xfrm>
            <a:off x="6197601" y="3429000"/>
            <a:ext cx="2667000" cy="7620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8949"/>
              <a:gd name="adj6" fmla="val -85272"/>
            </a:avLst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Differences in phonetic inventory and vowel usage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6001" y="4191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“She will meet him”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3" grpId="2" build="p"/>
      <p:bldP spid="3" grpId="3" uiExpand="1" build="p"/>
      <p:bldP spid="10" grpId="1" animBg="1"/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Alignment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5638800" cy="224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ectangle 147"/>
          <p:cNvSpPr/>
          <p:nvPr/>
        </p:nvSpPr>
        <p:spPr>
          <a:xfrm>
            <a:off x="304800" y="1295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For each CD phone sequence: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 the frame alignment with the acoustic model’s states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743200" y="594360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1905000" y="4953000"/>
            <a:ext cx="5410200" cy="609600"/>
            <a:chOff x="1905000" y="4953000"/>
            <a:chExt cx="5410200" cy="609600"/>
          </a:xfrm>
        </p:grpSpPr>
        <p:sp>
          <p:nvSpPr>
            <p:cNvPr id="6" name="Oval 5"/>
            <p:cNvSpPr/>
            <p:nvPr/>
          </p:nvSpPr>
          <p:spPr>
            <a:xfrm>
              <a:off x="4800600" y="5278374"/>
              <a:ext cx="163739" cy="14238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89479" y="5278374"/>
              <a:ext cx="163739" cy="14238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39760" y="5278374"/>
              <a:ext cx="163739" cy="14238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>
              <a:off x="4964339" y="5349566"/>
              <a:ext cx="225140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6"/>
              <a:endCxn id="8" idx="2"/>
            </p:cNvCxnSpPr>
            <p:nvPr/>
          </p:nvCxnSpPr>
          <p:spPr>
            <a:xfrm>
              <a:off x="5353218" y="5349566"/>
              <a:ext cx="286542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4882497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7" idx="7"/>
            </p:cNvCxnSpPr>
            <p:nvPr/>
          </p:nvCxnSpPr>
          <p:spPr>
            <a:xfrm rot="5400000" flipH="1" flipV="1">
              <a:off x="5271376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" idx="1"/>
              <a:endCxn id="8" idx="7"/>
            </p:cNvCxnSpPr>
            <p:nvPr/>
          </p:nvCxnSpPr>
          <p:spPr>
            <a:xfrm rot="5400000" flipH="1" flipV="1">
              <a:off x="5721657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841535" y="5029200"/>
              <a:ext cx="61402" cy="16018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80133" y="5118191"/>
              <a:ext cx="81869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82470" y="5029200"/>
              <a:ext cx="50063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02937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09947" y="5100393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37333" y="5029200"/>
              <a:ext cx="156820" cy="71192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32750" y="5100393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71349" y="5105401"/>
              <a:ext cx="81869" cy="101782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5680695" y="5064796"/>
              <a:ext cx="102337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660227" y="5135989"/>
              <a:ext cx="81869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39760" y="5046998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42097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169012" y="5064796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449467" y="5278374"/>
              <a:ext cx="163739" cy="142385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38346" y="5278374"/>
              <a:ext cx="163739" cy="142385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288627" y="5278374"/>
              <a:ext cx="163739" cy="142385"/>
            </a:xfrm>
            <a:prstGeom prst="ellipse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2" idx="6"/>
              <a:endCxn id="53" idx="2"/>
            </p:cNvCxnSpPr>
            <p:nvPr/>
          </p:nvCxnSpPr>
          <p:spPr>
            <a:xfrm>
              <a:off x="3613206" y="5349566"/>
              <a:ext cx="225140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3" idx="6"/>
              <a:endCxn id="54" idx="2"/>
            </p:cNvCxnSpPr>
            <p:nvPr/>
          </p:nvCxnSpPr>
          <p:spPr>
            <a:xfrm>
              <a:off x="4002085" y="5349566"/>
              <a:ext cx="286542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52" idx="1"/>
              <a:endCxn id="52" idx="7"/>
            </p:cNvCxnSpPr>
            <p:nvPr/>
          </p:nvCxnSpPr>
          <p:spPr>
            <a:xfrm rot="5400000" flipH="1" flipV="1">
              <a:off x="3531364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53" idx="1"/>
              <a:endCxn id="53" idx="7"/>
            </p:cNvCxnSpPr>
            <p:nvPr/>
          </p:nvCxnSpPr>
          <p:spPr>
            <a:xfrm rot="5400000" flipH="1" flipV="1">
              <a:off x="3920243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54" idx="1"/>
              <a:endCxn id="54" idx="7"/>
            </p:cNvCxnSpPr>
            <p:nvPr/>
          </p:nvCxnSpPr>
          <p:spPr>
            <a:xfrm rot="5400000" flipH="1" flipV="1">
              <a:off x="4370524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490402" y="5029200"/>
              <a:ext cx="61402" cy="16018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429000" y="5118191"/>
              <a:ext cx="81869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531337" y="5029200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551804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858814" y="5100393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858814" y="5046998"/>
              <a:ext cx="184206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981617" y="5100393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920216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4329562" y="5064796"/>
              <a:ext cx="102337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309094" y="5135989"/>
              <a:ext cx="81869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88627" y="5046998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390964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3817879" y="5064796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248400" y="5278374"/>
              <a:ext cx="163739" cy="142385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637279" y="5278374"/>
              <a:ext cx="163739" cy="142385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087560" y="5278374"/>
              <a:ext cx="163739" cy="142385"/>
            </a:xfrm>
            <a:prstGeom prst="ellipse">
              <a:avLst/>
            </a:prstGeom>
            <a:solidFill>
              <a:srgbClr val="00FFFF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6"/>
              <a:endCxn id="75" idx="2"/>
            </p:cNvCxnSpPr>
            <p:nvPr/>
          </p:nvCxnSpPr>
          <p:spPr>
            <a:xfrm>
              <a:off x="6412139" y="5349566"/>
              <a:ext cx="225141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5" idx="6"/>
              <a:endCxn id="76" idx="2"/>
            </p:cNvCxnSpPr>
            <p:nvPr/>
          </p:nvCxnSpPr>
          <p:spPr>
            <a:xfrm>
              <a:off x="6801018" y="5349566"/>
              <a:ext cx="286543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stCxn id="74" idx="1"/>
              <a:endCxn id="74" idx="7"/>
            </p:cNvCxnSpPr>
            <p:nvPr/>
          </p:nvCxnSpPr>
          <p:spPr>
            <a:xfrm rot="5400000" flipH="1" flipV="1">
              <a:off x="6330297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75" idx="1"/>
              <a:endCxn id="75" idx="7"/>
            </p:cNvCxnSpPr>
            <p:nvPr/>
          </p:nvCxnSpPr>
          <p:spPr>
            <a:xfrm rot="5400000" flipH="1" flipV="1">
              <a:off x="6719176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76" idx="1"/>
              <a:endCxn id="76" idx="7"/>
            </p:cNvCxnSpPr>
            <p:nvPr/>
          </p:nvCxnSpPr>
          <p:spPr>
            <a:xfrm rot="5400000" flipH="1" flipV="1">
              <a:off x="7169458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330269" y="5029200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350737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657747" y="5100393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657747" y="5046998"/>
              <a:ext cx="184206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780550" y="5100393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7128495" y="5064796"/>
              <a:ext cx="102337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7087560" y="5046998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066133" y="5105400"/>
              <a:ext cx="152400" cy="762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616812" y="5064796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001666" y="5278374"/>
              <a:ext cx="163739" cy="14238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390545" y="5278374"/>
              <a:ext cx="163739" cy="14238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840826" y="5278374"/>
              <a:ext cx="163739" cy="14238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96" idx="6"/>
              <a:endCxn id="97" idx="2"/>
            </p:cNvCxnSpPr>
            <p:nvPr/>
          </p:nvCxnSpPr>
          <p:spPr>
            <a:xfrm>
              <a:off x="2165405" y="5349566"/>
              <a:ext cx="225140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7" idx="6"/>
              <a:endCxn id="98" idx="2"/>
            </p:cNvCxnSpPr>
            <p:nvPr/>
          </p:nvCxnSpPr>
          <p:spPr>
            <a:xfrm>
              <a:off x="2554284" y="5349566"/>
              <a:ext cx="286542" cy="37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urved Connector 100"/>
            <p:cNvCxnSpPr>
              <a:stCxn id="96" idx="1"/>
              <a:endCxn id="96" idx="7"/>
            </p:cNvCxnSpPr>
            <p:nvPr/>
          </p:nvCxnSpPr>
          <p:spPr>
            <a:xfrm rot="5400000" flipH="1" flipV="1">
              <a:off x="2083563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/>
            <p:cNvCxnSpPr>
              <a:stCxn id="97" idx="1"/>
              <a:endCxn id="97" idx="7"/>
            </p:cNvCxnSpPr>
            <p:nvPr/>
          </p:nvCxnSpPr>
          <p:spPr>
            <a:xfrm rot="5400000" flipH="1" flipV="1">
              <a:off x="2472442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/>
            <p:cNvCxnSpPr>
              <a:stCxn id="98" idx="1"/>
              <a:endCxn id="98" idx="7"/>
            </p:cNvCxnSpPr>
            <p:nvPr/>
          </p:nvCxnSpPr>
          <p:spPr>
            <a:xfrm rot="5400000" flipH="1" flipV="1">
              <a:off x="2922723" y="5241335"/>
              <a:ext cx="371" cy="115781"/>
            </a:xfrm>
            <a:prstGeom prst="curvedConnector3">
              <a:avLst>
                <a:gd name="adj1" fmla="val 20017254"/>
              </a:avLst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133599" y="5029200"/>
              <a:ext cx="61402" cy="16018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981200" y="5029201"/>
              <a:ext cx="76200" cy="177982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083536" y="5029200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104003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438399" y="5105400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411013" y="5046998"/>
              <a:ext cx="184206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533816" y="5100393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514599" y="5029200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2881761" y="5064796"/>
              <a:ext cx="102337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861293" y="5135989"/>
              <a:ext cx="81869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840826" y="5046998"/>
              <a:ext cx="81869" cy="53394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943163" y="5135989"/>
              <a:ext cx="81869" cy="71193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2370078" y="5064796"/>
              <a:ext cx="61402" cy="88991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utoShape 8"/>
            <p:cNvSpPr>
              <a:spLocks noChangeArrowheads="1"/>
            </p:cNvSpPr>
            <p:nvPr/>
          </p:nvSpPr>
          <p:spPr bwMode="auto">
            <a:xfrm>
              <a:off x="1905000" y="4953000"/>
              <a:ext cx="1219200" cy="609600"/>
            </a:xfrm>
            <a:prstGeom prst="wedgeRoundRectCallout">
              <a:avLst>
                <a:gd name="adj1" fmla="val 66145"/>
                <a:gd name="adj2" fmla="val -150638"/>
                <a:gd name="adj3" fmla="val 16667"/>
              </a:avLst>
            </a:prstGeom>
            <a:solidFill>
              <a:schemeClr val="accent2">
                <a:lumMod val="20000"/>
                <a:lumOff val="80000"/>
                <a:alpha val="19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AutoShape 8"/>
            <p:cNvSpPr>
              <a:spLocks noChangeArrowheads="1"/>
            </p:cNvSpPr>
            <p:nvPr/>
          </p:nvSpPr>
          <p:spPr bwMode="auto">
            <a:xfrm rot="10800000">
              <a:off x="3352800" y="4953000"/>
              <a:ext cx="1219200" cy="609600"/>
            </a:xfrm>
            <a:prstGeom prst="wedgeRoundRectCallout">
              <a:avLst>
                <a:gd name="adj1" fmla="val 13888"/>
                <a:gd name="adj2" fmla="val 149709"/>
                <a:gd name="adj3" fmla="val 16667"/>
              </a:avLst>
            </a:prstGeom>
            <a:solidFill>
              <a:schemeClr val="accent2">
                <a:lumMod val="20000"/>
                <a:lumOff val="80000"/>
                <a:alpha val="19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AutoShape 8"/>
            <p:cNvSpPr>
              <a:spLocks noChangeArrowheads="1"/>
            </p:cNvSpPr>
            <p:nvPr/>
          </p:nvSpPr>
          <p:spPr bwMode="auto">
            <a:xfrm rot="10800000">
              <a:off x="6096000" y="4953000"/>
              <a:ext cx="1219200" cy="609600"/>
            </a:xfrm>
            <a:prstGeom prst="wedgeRoundRectCallout">
              <a:avLst>
                <a:gd name="adj1" fmla="val 93228"/>
                <a:gd name="adj2" fmla="val 152486"/>
                <a:gd name="adj3" fmla="val 16667"/>
              </a:avLst>
            </a:prstGeom>
            <a:solidFill>
              <a:schemeClr val="accent2">
                <a:lumMod val="20000"/>
                <a:lumOff val="80000"/>
                <a:alpha val="19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AutoShape 8"/>
            <p:cNvSpPr>
              <a:spLocks noChangeArrowheads="1"/>
            </p:cNvSpPr>
            <p:nvPr/>
          </p:nvSpPr>
          <p:spPr bwMode="auto">
            <a:xfrm rot="10800000">
              <a:off x="4724400" y="4953000"/>
              <a:ext cx="1219200" cy="609600"/>
            </a:xfrm>
            <a:prstGeom prst="wedgeRoundRectCallout">
              <a:avLst>
                <a:gd name="adj1" fmla="val 64930"/>
                <a:gd name="adj2" fmla="val 150403"/>
                <a:gd name="adj3" fmla="val 16667"/>
              </a:avLst>
            </a:prstGeom>
            <a:solidFill>
              <a:schemeClr val="accent2">
                <a:lumMod val="20000"/>
                <a:lumOff val="80000"/>
                <a:alpha val="19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9605658" cy="560588"/>
          </a:xfrm>
        </p:spPr>
        <p:txBody>
          <a:bodyPr/>
          <a:lstStyle/>
          <a:p>
            <a:r>
              <a:rPr lang="en-US" dirty="0" smtClean="0"/>
              <a:t>Motivation: Cues that May Distinguish Dialects/Accents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Prosodic differences</a:t>
            </a:r>
          </a:p>
          <a:p>
            <a:pPr lvl="1"/>
            <a:r>
              <a:rPr lang="en-US" dirty="0" smtClean="0"/>
              <a:t>Intonational patterns </a:t>
            </a:r>
          </a:p>
          <a:p>
            <a:pPr lvl="1"/>
            <a:r>
              <a:rPr lang="en-US" dirty="0" smtClean="0"/>
              <a:t>Timing and rhythm </a:t>
            </a:r>
          </a:p>
          <a:p>
            <a:r>
              <a:rPr lang="en-US" dirty="0" smtClean="0"/>
              <a:t>Spectral distribution (Acoustic frame-based features) </a:t>
            </a:r>
          </a:p>
          <a:p>
            <a:r>
              <a:rPr lang="en-US" dirty="0" smtClean="0"/>
              <a:t>Morphological, lexical, and syntactic differences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700" y="2247900"/>
            <a:ext cx="7785101" cy="6463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19000">
                  <a:schemeClr val="accent1">
                    <a:shade val="50000"/>
                  </a:schemeClr>
                </a:gs>
                <a:gs pos="88000">
                  <a:srgbClr val="FFFFFF"/>
                </a:gs>
              </a:gsLst>
              <a:lin ang="0" scaled="1"/>
              <a:tileRect/>
            </a:gradFill>
          </a:ln>
          <a:effectLst>
            <a:outerShdw blurRad="76200" dir="18900000" sy="23000" kx="-1200000" algn="bl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Subjects rely on </a:t>
            </a:r>
            <a:r>
              <a:rPr lang="en-US" dirty="0" err="1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intonational</a:t>
            </a:r>
            <a:r>
              <a:rPr lang="en-US" dirty="0" smtClean="0">
                <a:solidFill>
                  <a:srgbClr val="000000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 cues to distinguish two </a:t>
            </a:r>
            <a:r>
              <a:rPr lang="en-US" dirty="0" smtClean="0">
                <a:solidFill>
                  <a:schemeClr val="tx1"/>
                </a:solidFill>
              </a:rPr>
              <a:t>German dialects (Hamburg urban dialects vs. Northern Standard German) </a:t>
            </a:r>
            <a:r>
              <a:rPr lang="en-US" sz="1100" dirty="0" smtClean="0">
                <a:solidFill>
                  <a:schemeClr val="tx1"/>
                </a:solidFill>
              </a:rPr>
              <a:t>(Peters et al., 2002)</a:t>
            </a:r>
            <a:r>
              <a:rPr lang="en-US" sz="1100" dirty="0" smtClean="0">
                <a:solidFill>
                  <a:schemeClr val="tx1"/>
                </a:solidFill>
                <a:effectLst>
                  <a:innerShdw blurRad="63500" dist="50800" dir="54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endParaRPr lang="en-US" sz="1100" dirty="0">
              <a:solidFill>
                <a:schemeClr val="tx1"/>
              </a:solidFill>
              <a:effectLst>
                <a:innerShdw blurRad="63500" dist="50800" dir="54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Problem </a:t>
            </a:r>
          </a:p>
          <a:p>
            <a:r>
              <a:rPr lang="en-US" sz="2400" dirty="0" smtClean="0"/>
              <a:t>Motivation</a:t>
            </a:r>
          </a:p>
          <a:p>
            <a:r>
              <a:rPr lang="en-US" sz="2400" b="1" u="sng" dirty="0" smtClean="0">
                <a:solidFill>
                  <a:schemeClr val="accent4"/>
                </a:solidFill>
              </a:rPr>
              <a:t>Corpora</a:t>
            </a:r>
          </a:p>
          <a:p>
            <a:r>
              <a:rPr lang="en-US" sz="2400" dirty="0" smtClean="0"/>
              <a:t>Framework for Language Recognition</a:t>
            </a:r>
          </a:p>
          <a:p>
            <a:r>
              <a:rPr lang="en-US" sz="2400" dirty="0" smtClean="0"/>
              <a:t>Experiments in Dialect Recognition </a:t>
            </a:r>
          </a:p>
          <a:p>
            <a:pPr lvl="1"/>
            <a:r>
              <a:rPr lang="en-US" sz="2000" dirty="0" smtClean="0"/>
              <a:t>Phonotactic Modeling  </a:t>
            </a:r>
          </a:p>
          <a:p>
            <a:pPr lvl="1"/>
            <a:r>
              <a:rPr lang="en-US" sz="2000" dirty="0" smtClean="0"/>
              <a:t>Prosodic Modeling</a:t>
            </a:r>
          </a:p>
          <a:p>
            <a:pPr lvl="1"/>
            <a:r>
              <a:rPr lang="en-US" sz="2000" dirty="0" smtClean="0"/>
              <a:t>Acoustic Modeling</a:t>
            </a:r>
          </a:p>
          <a:p>
            <a:pPr lvl="1"/>
            <a:r>
              <a:rPr lang="en-US" sz="2000" dirty="0" smtClean="0"/>
              <a:t>Discriminative Phonotactics </a:t>
            </a:r>
          </a:p>
          <a:p>
            <a:r>
              <a:rPr lang="en-US" sz="2400" dirty="0" smtClean="0"/>
              <a:t>Contributions 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Research Plan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Arabic Dialects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Iraqi Arabic:  Baghdadi, Northern, and Southern</a:t>
            </a:r>
          </a:p>
          <a:p>
            <a:r>
              <a:rPr lang="en-US" dirty="0" smtClean="0"/>
              <a:t> Gulf Arabic:  Omani, UAE, and Saudi Arabic</a:t>
            </a:r>
          </a:p>
          <a:p>
            <a:r>
              <a:rPr lang="en-US" dirty="0" smtClean="0"/>
              <a:t> Levantine Arabic:  Jordanian, Lebanese, Palestinian, and Syrian Arabic</a:t>
            </a:r>
          </a:p>
          <a:p>
            <a:r>
              <a:rPr lang="en-US" dirty="0" smtClean="0"/>
              <a:t> Egyptian Arabic: primarily </a:t>
            </a:r>
            <a:r>
              <a:rPr lang="en-US" dirty="0" err="1" smtClean="0"/>
              <a:t>Cairene</a:t>
            </a:r>
            <a:r>
              <a:rPr lang="en-US" dirty="0" smtClean="0"/>
              <a:t> Arabic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FC4-D9A7-5045-83D9-F0B51C76A70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Corpora – Four Dialects – DATA I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0" y="944879"/>
            <a:ext cx="8698939" cy="5547995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Recordings of spontaneous telephone conversation produced by native speakers of the four dialects available from LDC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83096"/>
          <a:ext cx="8839200" cy="3962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101000" sy="101000" algn="ctr" rotWithShape="0">
                    <a:srgbClr val="000000">
                      <a:alpha val="72000"/>
                    </a:srgbClr>
                  </a:outerShdw>
                </a:effectLst>
                <a:tableStyleId>{5C22544A-7EE6-4342-B048-85BDC9FD1C3A}</a:tableStyleId>
              </a:tblPr>
              <a:tblGrid>
                <a:gridCol w="1767840"/>
                <a:gridCol w="1394810"/>
                <a:gridCol w="2140870"/>
                <a:gridCol w="1265060"/>
                <a:gridCol w="227062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Dialect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Speakers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Total Duration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Test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Speakers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Corpus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Gulf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Gulf Arabic conversational telephone Speech database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Pty Ltd, 2006a)</a:t>
                      </a: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Iraqi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Iraqi Arabic conversational telephone Speech database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Pty Ltd, 2006b)</a:t>
                      </a:r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Egyptian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</a:t>
                      </a:r>
                      <a:endParaRPr lang="en-US" sz="14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CallHome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Egyptian and its Supplement  (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Canavan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al., 1997) 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CallFriend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Egyptian </a:t>
                      </a:r>
                    </a:p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Canavan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Zipperlen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1996)</a:t>
                      </a:r>
                    </a:p>
                  </a:txBody>
                  <a:tcPr/>
                </a:tc>
              </a:tr>
              <a:tr h="6234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Levantine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79h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Arabic CTS Levantine Fisher Training Data Set 1-3 (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Maamouri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2006)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0771"/>
            <a:ext cx="533400" cy="365125"/>
          </a:xfrm>
        </p:spPr>
        <p:txBody>
          <a:bodyPr/>
          <a:lstStyle/>
          <a:p>
            <a:fld id="{0012CFC4-D9A7-5045-83D9-F0B51C76A70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14271</TotalTime>
  <Words>2886</Words>
  <Application>Microsoft Macintosh PowerPoint</Application>
  <PresentationFormat>On-screen Show (4:3)</PresentationFormat>
  <Paragraphs>635</Paragraphs>
  <Slides>50</Slides>
  <Notes>35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Expo</vt:lpstr>
      <vt:lpstr>Equation</vt:lpstr>
      <vt:lpstr>Automatic Dialect/Accent Recognition </vt:lpstr>
      <vt:lpstr>Outline</vt:lpstr>
      <vt:lpstr>Problem: Dialect Recognition</vt:lpstr>
      <vt:lpstr>Motivation: Why Study Dialect Recognition?</vt:lpstr>
      <vt:lpstr>Motivation: Cues that May Distinguish Dialects/Accents </vt:lpstr>
      <vt:lpstr>Motivation: Cues that May Distinguish Dialects/Accents</vt:lpstr>
      <vt:lpstr>Outline</vt:lpstr>
      <vt:lpstr>Case Study: Arabic Dialects</vt:lpstr>
      <vt:lpstr>Corpora – Four Dialects – DATA I</vt:lpstr>
      <vt:lpstr>Outline</vt:lpstr>
      <vt:lpstr>Probabilistic Framework for Language ID</vt:lpstr>
      <vt:lpstr>Outline</vt:lpstr>
      <vt:lpstr>Phonotactic Approach</vt:lpstr>
      <vt:lpstr>Phonotactic Approach – Identification</vt:lpstr>
      <vt:lpstr>Applying Parallel PRLM (Zissman, 1996) </vt:lpstr>
      <vt:lpstr>Our Parallel PRLM Results – 10-Fold Cross Validation </vt:lpstr>
      <vt:lpstr>Outline</vt:lpstr>
      <vt:lpstr>Prosodic Differences Across Dialects </vt:lpstr>
      <vt:lpstr>New Approach: Prosodic Modeling</vt:lpstr>
      <vt:lpstr>New Approach for Prosodic Modeling</vt:lpstr>
      <vt:lpstr>Prosodic Modeling – Results (2m test utterances) </vt:lpstr>
      <vt:lpstr>Outline</vt:lpstr>
      <vt:lpstr>Baseline: Acoustic Modeling</vt:lpstr>
      <vt:lpstr>Corpora – Four Dialects – DATA II</vt:lpstr>
      <vt:lpstr>NIST LREC Evaluation Framework</vt:lpstr>
      <vt:lpstr>Results (DET curves of PRLM and GMM-UBM) – 30s Cuts (Data II)</vt:lpstr>
      <vt:lpstr>Our GMM-UBM Improved with fMLLR</vt:lpstr>
      <vt:lpstr>Results – GMM-UBM-fMLLR – 30s Utterances</vt:lpstr>
      <vt:lpstr>Outline</vt:lpstr>
      <vt:lpstr>Discriminative Phonotactics </vt:lpstr>
      <vt:lpstr>Obtaining CD-Phones</vt:lpstr>
      <vt:lpstr>CD-Phone Universal Background Acoustic Model</vt:lpstr>
      <vt:lpstr>Obtaining CD-Phones + Frame Alignment </vt:lpstr>
      <vt:lpstr>MAP Adaptation of each CD-Phone Instance</vt:lpstr>
      <vt:lpstr>MAP Adaptation of each CD-Phone Instance</vt:lpstr>
      <vt:lpstr>SVM Classifier for each CD-Phone Type for each Pair of Dialects </vt:lpstr>
      <vt:lpstr>Discriminative Phonotactics – CD-Phone Classification</vt:lpstr>
      <vt:lpstr>CD-Phone Classifier Results </vt:lpstr>
      <vt:lpstr>Extraction of Linguistic Knowledge</vt:lpstr>
      <vt:lpstr>Labeling Phone Sequences with Dialect  Hypotheses</vt:lpstr>
      <vt:lpstr>Textual Feature Extraction for Discriminative Phonotactics</vt:lpstr>
      <vt:lpstr>Experiments – Training Two Models </vt:lpstr>
      <vt:lpstr>Discriminative Phonotactics – Dialect Recognition</vt:lpstr>
      <vt:lpstr>Results – Discriminative Phonotactics </vt:lpstr>
      <vt:lpstr>Results per Dialect </vt:lpstr>
      <vt:lpstr>Comparison to the State-of-the-Art</vt:lpstr>
      <vt:lpstr>Research Plan</vt:lpstr>
      <vt:lpstr>Acknowledgments </vt:lpstr>
      <vt:lpstr>Prosodic Differences Across Dialects </vt:lpstr>
      <vt:lpstr>Frame Alignment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Dialect Recognition  PhD Thesis Proposal</dc:title>
  <dc:creator>Fadi Biadsy</dc:creator>
  <cp:lastModifiedBy>Fadi Biadsy</cp:lastModifiedBy>
  <cp:revision>82</cp:revision>
  <cp:lastPrinted>2010-03-11T16:00:54Z</cp:lastPrinted>
  <dcterms:created xsi:type="dcterms:W3CDTF">2010-04-14T16:30:03Z</dcterms:created>
  <dcterms:modified xsi:type="dcterms:W3CDTF">2010-04-14T16:32:53Z</dcterms:modified>
</cp:coreProperties>
</file>